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5"/>
  </p:notesMasterIdLst>
  <p:handoutMasterIdLst>
    <p:handoutMasterId r:id="rId146"/>
  </p:handoutMasterIdLst>
  <p:sldIdLst>
    <p:sldId id="407" r:id="rId5"/>
    <p:sldId id="288" r:id="rId6"/>
    <p:sldId id="409" r:id="rId7"/>
    <p:sldId id="1642" r:id="rId8"/>
    <p:sldId id="1702" r:id="rId9"/>
    <p:sldId id="1703" r:id="rId10"/>
    <p:sldId id="1710" r:id="rId11"/>
    <p:sldId id="412" r:id="rId12"/>
    <p:sldId id="563" r:id="rId13"/>
    <p:sldId id="426" r:id="rId14"/>
    <p:sldId id="1704" r:id="rId15"/>
    <p:sldId id="502" r:id="rId16"/>
    <p:sldId id="414" r:id="rId17"/>
    <p:sldId id="463" r:id="rId18"/>
    <p:sldId id="417" r:id="rId19"/>
    <p:sldId id="1706" r:id="rId20"/>
    <p:sldId id="810" r:id="rId21"/>
    <p:sldId id="464" r:id="rId22"/>
    <p:sldId id="1632" r:id="rId23"/>
    <p:sldId id="1721" r:id="rId24"/>
    <p:sldId id="465" r:id="rId25"/>
    <p:sldId id="466" r:id="rId26"/>
    <p:sldId id="544" r:id="rId27"/>
    <p:sldId id="545" r:id="rId28"/>
    <p:sldId id="467" r:id="rId29"/>
    <p:sldId id="546" r:id="rId30"/>
    <p:sldId id="547" r:id="rId31"/>
    <p:sldId id="1722" r:id="rId32"/>
    <p:sldId id="469" r:id="rId33"/>
    <p:sldId id="470" r:id="rId34"/>
    <p:sldId id="471" r:id="rId35"/>
    <p:sldId id="473" r:id="rId36"/>
    <p:sldId id="484" r:id="rId37"/>
    <p:sldId id="472" r:id="rId38"/>
    <p:sldId id="548" r:id="rId39"/>
    <p:sldId id="549" r:id="rId40"/>
    <p:sldId id="550" r:id="rId41"/>
    <p:sldId id="551" r:id="rId42"/>
    <p:sldId id="552" r:id="rId43"/>
    <p:sldId id="478" r:id="rId44"/>
    <p:sldId id="1707" r:id="rId45"/>
    <p:sldId id="481" r:id="rId46"/>
    <p:sldId id="645" r:id="rId47"/>
    <p:sldId id="1633" r:id="rId48"/>
    <p:sldId id="480" r:id="rId49"/>
    <p:sldId id="482" r:id="rId50"/>
    <p:sldId id="483" r:id="rId51"/>
    <p:sldId id="505" r:id="rId52"/>
    <p:sldId id="487" r:id="rId53"/>
    <p:sldId id="497" r:id="rId54"/>
    <p:sldId id="1631" r:id="rId55"/>
    <p:sldId id="500" r:id="rId56"/>
    <p:sldId id="1651" r:id="rId57"/>
    <p:sldId id="498" r:id="rId58"/>
    <p:sldId id="503" r:id="rId59"/>
    <p:sldId id="488" r:id="rId60"/>
    <p:sldId id="1708" r:id="rId61"/>
    <p:sldId id="513" r:id="rId62"/>
    <p:sldId id="520" r:id="rId63"/>
    <p:sldId id="670" r:id="rId64"/>
    <p:sldId id="666" r:id="rId65"/>
    <p:sldId id="514" r:id="rId66"/>
    <p:sldId id="672" r:id="rId67"/>
    <p:sldId id="515" r:id="rId68"/>
    <p:sldId id="516" r:id="rId69"/>
    <p:sldId id="517" r:id="rId70"/>
    <p:sldId id="518" r:id="rId71"/>
    <p:sldId id="519" r:id="rId72"/>
    <p:sldId id="553" r:id="rId73"/>
    <p:sldId id="554" r:id="rId74"/>
    <p:sldId id="489" r:id="rId75"/>
    <p:sldId id="1709" r:id="rId76"/>
    <p:sldId id="529" r:id="rId77"/>
    <p:sldId id="1711" r:id="rId78"/>
    <p:sldId id="776" r:id="rId79"/>
    <p:sldId id="530" r:id="rId80"/>
    <p:sldId id="1712" r:id="rId81"/>
    <p:sldId id="533" r:id="rId82"/>
    <p:sldId id="772" r:id="rId83"/>
    <p:sldId id="534" r:id="rId84"/>
    <p:sldId id="1685" r:id="rId85"/>
    <p:sldId id="1713" r:id="rId86"/>
    <p:sldId id="1652" r:id="rId87"/>
    <p:sldId id="1653" r:id="rId88"/>
    <p:sldId id="1516" r:id="rId89"/>
    <p:sldId id="1714" r:id="rId90"/>
    <p:sldId id="477" r:id="rId91"/>
    <p:sldId id="1635" r:id="rId92"/>
    <p:sldId id="1615" r:id="rId93"/>
    <p:sldId id="564" r:id="rId94"/>
    <p:sldId id="1715" r:id="rId95"/>
    <p:sldId id="1640" r:id="rId96"/>
    <p:sldId id="1699" r:id="rId97"/>
    <p:sldId id="1641" r:id="rId98"/>
    <p:sldId id="1644" r:id="rId99"/>
    <p:sldId id="1645" r:id="rId100"/>
    <p:sldId id="1646" r:id="rId101"/>
    <p:sldId id="566" r:id="rId102"/>
    <p:sldId id="1647" r:id="rId103"/>
    <p:sldId id="567" r:id="rId104"/>
    <p:sldId id="568" r:id="rId105"/>
    <p:sldId id="1648" r:id="rId106"/>
    <p:sldId id="1649" r:id="rId107"/>
    <p:sldId id="422" r:id="rId108"/>
    <p:sldId id="501" r:id="rId109"/>
    <p:sldId id="1547" r:id="rId110"/>
    <p:sldId id="1650" r:id="rId111"/>
    <p:sldId id="571" r:id="rId112"/>
    <p:sldId id="580" r:id="rId113"/>
    <p:sldId id="577" r:id="rId114"/>
    <p:sldId id="579" r:id="rId115"/>
    <p:sldId id="581" r:id="rId116"/>
    <p:sldId id="582" r:id="rId117"/>
    <p:sldId id="585" r:id="rId118"/>
    <p:sldId id="586" r:id="rId119"/>
    <p:sldId id="569" r:id="rId120"/>
    <p:sldId id="587" r:id="rId121"/>
    <p:sldId id="596" r:id="rId122"/>
    <p:sldId id="511" r:id="rId123"/>
    <p:sldId id="620" r:id="rId124"/>
    <p:sldId id="1687" r:id="rId125"/>
    <p:sldId id="490" r:id="rId126"/>
    <p:sldId id="1716" r:id="rId127"/>
    <p:sldId id="1717" r:id="rId128"/>
    <p:sldId id="1718" r:id="rId129"/>
    <p:sldId id="1695" r:id="rId130"/>
    <p:sldId id="1691" r:id="rId131"/>
    <p:sldId id="1694" r:id="rId132"/>
    <p:sldId id="1719" r:id="rId133"/>
    <p:sldId id="1720" r:id="rId134"/>
    <p:sldId id="1636" r:id="rId135"/>
    <p:sldId id="560" r:id="rId136"/>
    <p:sldId id="604" r:id="rId137"/>
    <p:sldId id="1306" r:id="rId138"/>
    <p:sldId id="1627" r:id="rId139"/>
    <p:sldId id="1723" r:id="rId140"/>
    <p:sldId id="1724" r:id="rId141"/>
    <p:sldId id="556" r:id="rId142"/>
    <p:sldId id="1725" r:id="rId143"/>
    <p:sldId id="1628" r:id="rId144"/>
  </p:sldIdLst>
  <p:sldSz cx="12192000" cy="6858000"/>
  <p:notesSz cx="6858000" cy="22193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ayouts From Specifications" id="{40064D69-CE95-46B7-8DE8-1065BBA2B5F2}">
          <p14:sldIdLst>
            <p14:sldId id="407"/>
            <p14:sldId id="288"/>
            <p14:sldId id="409"/>
            <p14:sldId id="1642"/>
            <p14:sldId id="1702"/>
            <p14:sldId id="1703"/>
            <p14:sldId id="1710"/>
            <p14:sldId id="412"/>
            <p14:sldId id="563"/>
            <p14:sldId id="426"/>
            <p14:sldId id="1704"/>
            <p14:sldId id="502"/>
            <p14:sldId id="414"/>
            <p14:sldId id="463"/>
            <p14:sldId id="417"/>
            <p14:sldId id="1706"/>
            <p14:sldId id="810"/>
            <p14:sldId id="464"/>
            <p14:sldId id="1632"/>
            <p14:sldId id="1721"/>
            <p14:sldId id="465"/>
            <p14:sldId id="466"/>
            <p14:sldId id="544"/>
            <p14:sldId id="545"/>
            <p14:sldId id="467"/>
            <p14:sldId id="546"/>
            <p14:sldId id="547"/>
            <p14:sldId id="1722"/>
            <p14:sldId id="469"/>
            <p14:sldId id="470"/>
            <p14:sldId id="471"/>
            <p14:sldId id="473"/>
            <p14:sldId id="484"/>
            <p14:sldId id="472"/>
            <p14:sldId id="548"/>
            <p14:sldId id="549"/>
            <p14:sldId id="550"/>
            <p14:sldId id="551"/>
            <p14:sldId id="552"/>
            <p14:sldId id="478"/>
            <p14:sldId id="1707"/>
            <p14:sldId id="481"/>
            <p14:sldId id="645"/>
            <p14:sldId id="1633"/>
            <p14:sldId id="480"/>
            <p14:sldId id="482"/>
            <p14:sldId id="483"/>
            <p14:sldId id="505"/>
            <p14:sldId id="487"/>
            <p14:sldId id="497"/>
            <p14:sldId id="1631"/>
            <p14:sldId id="500"/>
            <p14:sldId id="1651"/>
            <p14:sldId id="498"/>
            <p14:sldId id="503"/>
            <p14:sldId id="488"/>
            <p14:sldId id="1708"/>
            <p14:sldId id="513"/>
            <p14:sldId id="520"/>
            <p14:sldId id="670"/>
            <p14:sldId id="666"/>
            <p14:sldId id="514"/>
            <p14:sldId id="672"/>
            <p14:sldId id="515"/>
            <p14:sldId id="516"/>
            <p14:sldId id="517"/>
            <p14:sldId id="518"/>
            <p14:sldId id="519"/>
            <p14:sldId id="553"/>
            <p14:sldId id="554"/>
            <p14:sldId id="489"/>
            <p14:sldId id="1709"/>
            <p14:sldId id="529"/>
            <p14:sldId id="1711"/>
            <p14:sldId id="776"/>
            <p14:sldId id="530"/>
            <p14:sldId id="1712"/>
            <p14:sldId id="533"/>
            <p14:sldId id="772"/>
            <p14:sldId id="534"/>
            <p14:sldId id="1685"/>
            <p14:sldId id="1713"/>
            <p14:sldId id="1652"/>
            <p14:sldId id="1653"/>
            <p14:sldId id="1516"/>
            <p14:sldId id="1714"/>
            <p14:sldId id="477"/>
            <p14:sldId id="1635"/>
            <p14:sldId id="1615"/>
            <p14:sldId id="564"/>
            <p14:sldId id="1715"/>
            <p14:sldId id="1640"/>
            <p14:sldId id="1699"/>
            <p14:sldId id="1641"/>
            <p14:sldId id="1644"/>
            <p14:sldId id="1645"/>
            <p14:sldId id="1646"/>
            <p14:sldId id="566"/>
            <p14:sldId id="1647"/>
            <p14:sldId id="567"/>
            <p14:sldId id="568"/>
            <p14:sldId id="1648"/>
            <p14:sldId id="1649"/>
            <p14:sldId id="422"/>
            <p14:sldId id="501"/>
            <p14:sldId id="1547"/>
            <p14:sldId id="1650"/>
            <p14:sldId id="571"/>
            <p14:sldId id="580"/>
            <p14:sldId id="577"/>
            <p14:sldId id="579"/>
            <p14:sldId id="581"/>
            <p14:sldId id="582"/>
            <p14:sldId id="585"/>
            <p14:sldId id="586"/>
            <p14:sldId id="569"/>
            <p14:sldId id="587"/>
            <p14:sldId id="596"/>
            <p14:sldId id="511"/>
            <p14:sldId id="620"/>
            <p14:sldId id="1687"/>
            <p14:sldId id="490"/>
            <p14:sldId id="1716"/>
            <p14:sldId id="1717"/>
            <p14:sldId id="1718"/>
            <p14:sldId id="1695"/>
            <p14:sldId id="1691"/>
            <p14:sldId id="1694"/>
            <p14:sldId id="1719"/>
            <p14:sldId id="1720"/>
            <p14:sldId id="1636"/>
            <p14:sldId id="560"/>
            <p14:sldId id="604"/>
            <p14:sldId id="1306"/>
            <p14:sldId id="1627"/>
            <p14:sldId id="1723"/>
            <p14:sldId id="1724"/>
            <p14:sldId id="556"/>
            <p14:sldId id="1725"/>
            <p14:sldId id="1628"/>
          </p14:sldIdLst>
        </p14:section>
      </p14:sectionLst>
    </p:ext>
    <p:ext uri="{EFAFB233-063F-42B5-8137-9DF3F51BA10A}">
      <p15:sldGuideLst xmlns:p15="http://schemas.microsoft.com/office/powerpoint/2012/main">
        <p15:guide id="1" orient="horz" pos="528" userDrawn="1">
          <p15:clr>
            <a:srgbClr val="A4A3A4"/>
          </p15:clr>
        </p15:guide>
        <p15:guide id="2" pos="3840" userDrawn="1">
          <p15:clr>
            <a:srgbClr val="A4A3A4"/>
          </p15:clr>
        </p15:guide>
        <p15:guide id="3" orient="horz" pos="9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eterson, Amy" initials="PA" lastIdx="32" clrIdx="6">
    <p:extLst>
      <p:ext uri="{19B8F6BF-5375-455C-9EA6-DF929625EA0E}">
        <p15:presenceInfo xmlns:p15="http://schemas.microsoft.com/office/powerpoint/2012/main" userId="S-1-5-21-1472932569-214068005-926709054-42316" providerId="AD"/>
      </p:ext>
    </p:extLst>
  </p:cmAuthor>
  <p:cmAuthor id="1" name="Jehle, Angela" initials="JA" lastIdx="6" clrIdx="0">
    <p:extLst>
      <p:ext uri="{19B8F6BF-5375-455C-9EA6-DF929625EA0E}">
        <p15:presenceInfo xmlns:p15="http://schemas.microsoft.com/office/powerpoint/2012/main" userId="S-1-5-21-1472932569-214068005-926709054-8506" providerId="AD"/>
      </p:ext>
    </p:extLst>
  </p:cmAuthor>
  <p:cmAuthor id="8" name="Peterson, Amy" initials="PA [2]" lastIdx="46" clrIdx="7">
    <p:extLst>
      <p:ext uri="{19B8F6BF-5375-455C-9EA6-DF929625EA0E}">
        <p15:presenceInfo xmlns:p15="http://schemas.microsoft.com/office/powerpoint/2012/main" userId="S::ampeterson@air.org::8c14dd6b-6031-4383-8241-8af97fa7035b"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9" name="Amelia Malone" initials="AM" lastIdx="4" clrIdx="8">
    <p:extLst>
      <p:ext uri="{19B8F6BF-5375-455C-9EA6-DF929625EA0E}">
        <p15:presenceInfo xmlns:p15="http://schemas.microsoft.com/office/powerpoint/2012/main" userId="Amelia Malone" providerId="None"/>
      </p:ext>
    </p:extLst>
  </p:cmAuthor>
  <p:cmAuthor id="3" name="Bailey, Tessie" initials="BT" lastIdx="10" clrIdx="2">
    <p:extLst>
      <p:ext uri="{19B8F6BF-5375-455C-9EA6-DF929625EA0E}">
        <p15:presenceInfo xmlns:p15="http://schemas.microsoft.com/office/powerpoint/2012/main" userId="S-1-5-21-1472932569-214068005-926709054-70614" providerId="AD"/>
      </p:ext>
    </p:extLst>
  </p:cmAuthor>
  <p:cmAuthor id="10" name="Zumeta Edmonds, Rebecca" initials="ZR" lastIdx="10" clrIdx="9">
    <p:extLst>
      <p:ext uri="{19B8F6BF-5375-455C-9EA6-DF929625EA0E}">
        <p15:presenceInfo xmlns:p15="http://schemas.microsoft.com/office/powerpoint/2012/main" userId="S::rzumetaedmonds@air.org::b2e63e99-418a-4446-86de-a1daf7a89e4a" providerId="AD"/>
      </p:ext>
    </p:extLst>
  </p:cmAuthor>
  <p:cmAuthor id="4" name="Zumeta Edmonds, Rebecca" initials="ZER" lastIdx="9" clrIdx="3">
    <p:extLst>
      <p:ext uri="{19B8F6BF-5375-455C-9EA6-DF929625EA0E}">
        <p15:presenceInfo xmlns:p15="http://schemas.microsoft.com/office/powerpoint/2012/main" userId="S-1-5-21-1472932569-214068005-926709054-50065" providerId="AD"/>
      </p:ext>
    </p:extLst>
  </p:cmAuthor>
  <p:cmAuthor id="11" name="Bailey, Tessie" initials="BT [2]" lastIdx="14" clrIdx="10">
    <p:extLst>
      <p:ext uri="{19B8F6BF-5375-455C-9EA6-DF929625EA0E}">
        <p15:presenceInfo xmlns:p15="http://schemas.microsoft.com/office/powerpoint/2012/main" userId="S::tbailey@air.org::8fad8b4d-791e-4caa-89ed-605e4c91cf05" providerId="AD"/>
      </p:ext>
    </p:extLst>
  </p:cmAuthor>
  <p:cmAuthor id="5" name="Helen Sacco" initials="HS" lastIdx="17" clrIdx="4">
    <p:extLst>
      <p:ext uri="{19B8F6BF-5375-455C-9EA6-DF929625EA0E}">
        <p15:presenceInfo xmlns:p15="http://schemas.microsoft.com/office/powerpoint/2012/main" userId="Helen Sacco" providerId="None"/>
      </p:ext>
    </p:extLst>
  </p:cmAuthor>
  <p:cmAuthor id="12" name="Gurley, Robin" initials="GR" lastIdx="7" clrIdx="11">
    <p:extLst>
      <p:ext uri="{19B8F6BF-5375-455C-9EA6-DF929625EA0E}">
        <p15:presenceInfo xmlns:p15="http://schemas.microsoft.com/office/powerpoint/2012/main" userId="S::rgurley@air.org::1e1629c6-3adf-442e-9d5f-3e112108a5ac" providerId="AD"/>
      </p:ext>
    </p:extLst>
  </p:cmAuthor>
  <p:cmAuthor id="6" name="Meagan Walsh" initials="MW" lastIdx="19" clrIdx="5">
    <p:extLst>
      <p:ext uri="{19B8F6BF-5375-455C-9EA6-DF929625EA0E}">
        <p15:presenceInfo xmlns:p15="http://schemas.microsoft.com/office/powerpoint/2012/main" userId="14accd16d31d371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690C"/>
    <a:srgbClr val="F16F0D"/>
    <a:srgbClr val="417734"/>
    <a:srgbClr val="EB1A15"/>
    <a:srgbClr val="FFFFFF"/>
    <a:srgbClr val="E9D0CD"/>
    <a:srgbClr val="788172"/>
    <a:srgbClr val="C25131"/>
    <a:srgbClr val="E4957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26" autoAdjust="0"/>
  </p:normalViewPr>
  <p:slideViewPr>
    <p:cSldViewPr snapToGrid="0">
      <p:cViewPr varScale="1">
        <p:scale>
          <a:sx n="52" d="100"/>
          <a:sy n="52" d="100"/>
        </p:scale>
        <p:origin x="108" y="372"/>
      </p:cViewPr>
      <p:guideLst>
        <p:guide orient="horz" pos="528"/>
        <p:guide pos="3840"/>
        <p:guide orient="horz" pos="93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ible, Elizabeth" userId="cc99524a-59cf-4811-bbbd-4798cc24125f" providerId="ADAL" clId="{6CA9979F-6891-4577-BE8C-C8C0224A42D5}"/>
    <pc:docChg chg="modSld">
      <pc:chgData name="Laible, Elizabeth" userId="cc99524a-59cf-4811-bbbd-4798cc24125f" providerId="ADAL" clId="{6CA9979F-6891-4577-BE8C-C8C0224A42D5}" dt="2020-08-17T21:17:17.240" v="915" actId="962"/>
      <pc:docMkLst>
        <pc:docMk/>
      </pc:docMkLst>
      <pc:sldChg chg="modSp">
        <pc:chgData name="Laible, Elizabeth" userId="cc99524a-59cf-4811-bbbd-4798cc24125f" providerId="ADAL" clId="{6CA9979F-6891-4577-BE8C-C8C0224A42D5}" dt="2020-08-17T21:17:17.240" v="915" actId="962"/>
        <pc:sldMkLst>
          <pc:docMk/>
          <pc:sldMk cId="1526936561" sldId="466"/>
        </pc:sldMkLst>
        <pc:picChg chg="mod">
          <ac:chgData name="Laible, Elizabeth" userId="cc99524a-59cf-4811-bbbd-4798cc24125f" providerId="ADAL" clId="{6CA9979F-6891-4577-BE8C-C8C0224A42D5}" dt="2020-08-17T21:15:11.875" v="529" actId="962"/>
          <ac:picMkLst>
            <pc:docMk/>
            <pc:sldMk cId="1526936561" sldId="466"/>
            <ac:picMk id="4" creationId="{F5F028C7-34F5-42A4-B61C-46A3E7C3B788}"/>
          </ac:picMkLst>
        </pc:picChg>
        <pc:picChg chg="mod">
          <ac:chgData name="Laible, Elizabeth" userId="cc99524a-59cf-4811-bbbd-4798cc24125f" providerId="ADAL" clId="{6CA9979F-6891-4577-BE8C-C8C0224A42D5}" dt="2020-08-17T21:17:17.240" v="915" actId="962"/>
          <ac:picMkLst>
            <pc:docMk/>
            <pc:sldMk cId="1526936561" sldId="466"/>
            <ac:picMk id="8" creationId="{A22565BA-CF4E-4D40-9379-74D340824B55}"/>
          </ac:picMkLst>
        </pc:picChg>
      </pc:sldChg>
    </pc:docChg>
  </pc:docChgLst>
  <pc:docChgLst>
    <pc:chgData name="Weingarten, Zachary" userId="ffaec3ee-184f-423d-85c9-0dd619532930" providerId="ADAL" clId="{53EDD993-7CFF-4141-BACF-B7DF8EAF7279}"/>
    <pc:docChg chg="custSel modSld">
      <pc:chgData name="Weingarten, Zachary" userId="ffaec3ee-184f-423d-85c9-0dd619532930" providerId="ADAL" clId="{53EDD993-7CFF-4141-BACF-B7DF8EAF7279}" dt="2020-08-13T19:44:51.311" v="214" actId="14100"/>
      <pc:docMkLst>
        <pc:docMk/>
      </pc:docMkLst>
      <pc:sldChg chg="addSp delSp modSp mod modNotesTx">
        <pc:chgData name="Weingarten, Zachary" userId="ffaec3ee-184f-423d-85c9-0dd619532930" providerId="ADAL" clId="{53EDD993-7CFF-4141-BACF-B7DF8EAF7279}" dt="2020-08-13T19:44:51.311" v="214" actId="14100"/>
        <pc:sldMkLst>
          <pc:docMk/>
          <pc:sldMk cId="1526936561" sldId="466"/>
        </pc:sldMkLst>
        <pc:spChg chg="del">
          <ac:chgData name="Weingarten, Zachary" userId="ffaec3ee-184f-423d-85c9-0dd619532930" providerId="ADAL" clId="{53EDD993-7CFF-4141-BACF-B7DF8EAF7279}" dt="2020-08-13T19:40:59.648" v="4" actId="478"/>
          <ac:spMkLst>
            <pc:docMk/>
            <pc:sldMk cId="1526936561" sldId="466"/>
            <ac:spMk id="15" creationId="{2FB532BF-06EB-4829-95C2-443AA9BE1EF4}"/>
          </ac:spMkLst>
        </pc:spChg>
        <pc:picChg chg="add mod">
          <ac:chgData name="Weingarten, Zachary" userId="ffaec3ee-184f-423d-85c9-0dd619532930" providerId="ADAL" clId="{53EDD993-7CFF-4141-BACF-B7DF8EAF7279}" dt="2020-08-13T19:44:40.086" v="211" actId="1076"/>
          <ac:picMkLst>
            <pc:docMk/>
            <pc:sldMk cId="1526936561" sldId="466"/>
            <ac:picMk id="4" creationId="{F5F028C7-34F5-42A4-B61C-46A3E7C3B788}"/>
          </ac:picMkLst>
        </pc:picChg>
        <pc:picChg chg="del">
          <ac:chgData name="Weingarten, Zachary" userId="ffaec3ee-184f-423d-85c9-0dd619532930" providerId="ADAL" clId="{53EDD993-7CFF-4141-BACF-B7DF8EAF7279}" dt="2020-08-13T19:40:56.443" v="3" actId="478"/>
          <ac:picMkLst>
            <pc:docMk/>
            <pc:sldMk cId="1526936561" sldId="466"/>
            <ac:picMk id="6" creationId="{3CAAA5FC-BBFB-4340-8283-5C848BDE505E}"/>
          </ac:picMkLst>
        </pc:picChg>
        <pc:picChg chg="add mod">
          <ac:chgData name="Weingarten, Zachary" userId="ffaec3ee-184f-423d-85c9-0dd619532930" providerId="ADAL" clId="{53EDD993-7CFF-4141-BACF-B7DF8EAF7279}" dt="2020-08-13T19:44:51.311" v="214" actId="14100"/>
          <ac:picMkLst>
            <pc:docMk/>
            <pc:sldMk cId="1526936561" sldId="466"/>
            <ac:picMk id="8" creationId="{A22565BA-CF4E-4D40-9379-74D340824B55}"/>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0F147F-9DFE-2745-8770-99C192A8DA2D}" type="doc">
      <dgm:prSet loTypeId="urn:microsoft.com/office/officeart/2005/8/layout/lProcess2" loCatId="" qsTypeId="urn:microsoft.com/office/officeart/2005/8/quickstyle/simple1" qsCatId="simple" csTypeId="urn:microsoft.com/office/officeart/2005/8/colors/accent1_2" csCatId="accent1" phldr="1"/>
      <dgm:spPr/>
      <dgm:t>
        <a:bodyPr/>
        <a:lstStyle/>
        <a:p>
          <a:endParaRPr lang="en-US"/>
        </a:p>
      </dgm:t>
    </dgm:pt>
    <dgm:pt modelId="{B9DE6856-1FA3-9F42-A3E2-70B14D4FAFA1}">
      <dgm:prSet phldrT="[Text]"/>
      <dgm:spPr/>
      <dgm:t>
        <a:bodyPr/>
        <a:lstStyle/>
        <a:p>
          <a:r>
            <a:rPr lang="en-US"/>
            <a:t>1</a:t>
          </a:r>
        </a:p>
      </dgm:t>
    </dgm:pt>
    <dgm:pt modelId="{F4A9248A-94EF-5541-9208-42B4EFD82343}" type="parTrans" cxnId="{4586B6A5-80F3-8940-B006-2FAB1BFEBB62}">
      <dgm:prSet/>
      <dgm:spPr/>
      <dgm:t>
        <a:bodyPr/>
        <a:lstStyle/>
        <a:p>
          <a:endParaRPr lang="en-US"/>
        </a:p>
      </dgm:t>
    </dgm:pt>
    <dgm:pt modelId="{A3202083-5E33-084F-BFD7-ECFA9F0A7887}" type="sibTrans" cxnId="{4586B6A5-80F3-8940-B006-2FAB1BFEBB62}">
      <dgm:prSet/>
      <dgm:spPr/>
      <dgm:t>
        <a:bodyPr/>
        <a:lstStyle/>
        <a:p>
          <a:endParaRPr lang="en-US"/>
        </a:p>
      </dgm:t>
    </dgm:pt>
    <dgm:pt modelId="{E602F11C-F556-2945-8A5E-AC8830EE5923}">
      <dgm:prSet phldrT="[Text]"/>
      <dgm:spPr/>
      <dgm:t>
        <a:bodyPr/>
        <a:lstStyle/>
        <a:p>
          <a:r>
            <a:rPr lang="en-US"/>
            <a:t>Fraction calculations (with multiplication practice)</a:t>
          </a:r>
        </a:p>
      </dgm:t>
    </dgm:pt>
    <dgm:pt modelId="{55099E01-7069-1C41-A344-2810EA578368}" type="parTrans" cxnId="{86FD05D2-4DC1-7746-93C6-F377CE5814F9}">
      <dgm:prSet/>
      <dgm:spPr/>
      <dgm:t>
        <a:bodyPr/>
        <a:lstStyle/>
        <a:p>
          <a:endParaRPr lang="en-US"/>
        </a:p>
      </dgm:t>
    </dgm:pt>
    <dgm:pt modelId="{DD965D80-767E-FA47-89A2-44445C1CF697}" type="sibTrans" cxnId="{86FD05D2-4DC1-7746-93C6-F377CE5814F9}">
      <dgm:prSet/>
      <dgm:spPr/>
      <dgm:t>
        <a:bodyPr/>
        <a:lstStyle/>
        <a:p>
          <a:endParaRPr lang="en-US"/>
        </a:p>
      </dgm:t>
    </dgm:pt>
    <dgm:pt modelId="{FF7D471C-7C19-3745-939B-2CF281245B47}">
      <dgm:prSet phldrT="[Text]"/>
      <dgm:spPr/>
      <dgm:t>
        <a:bodyPr/>
        <a:lstStyle/>
        <a:p>
          <a:r>
            <a:rPr lang="en-US"/>
            <a:t>Part-whole understanding of fractions</a:t>
          </a:r>
        </a:p>
      </dgm:t>
    </dgm:pt>
    <dgm:pt modelId="{6BB29DD2-A394-4C4B-8A3E-2A23C8C17CF8}" type="parTrans" cxnId="{4BC5C423-CF73-164D-8C64-045E35C53854}">
      <dgm:prSet/>
      <dgm:spPr/>
      <dgm:t>
        <a:bodyPr/>
        <a:lstStyle/>
        <a:p>
          <a:endParaRPr lang="en-US"/>
        </a:p>
      </dgm:t>
    </dgm:pt>
    <dgm:pt modelId="{6CD32FB5-AF9C-3948-9BAE-FC33F1E74112}" type="sibTrans" cxnId="{4BC5C423-CF73-164D-8C64-045E35C53854}">
      <dgm:prSet/>
      <dgm:spPr/>
      <dgm:t>
        <a:bodyPr/>
        <a:lstStyle/>
        <a:p>
          <a:endParaRPr lang="en-US"/>
        </a:p>
      </dgm:t>
    </dgm:pt>
    <dgm:pt modelId="{5FD85C47-9417-1647-98E1-50C7E60645A3}">
      <dgm:prSet phldrT="[Text]"/>
      <dgm:spPr/>
      <dgm:t>
        <a:bodyPr/>
        <a:lstStyle/>
        <a:p>
          <a:r>
            <a:rPr lang="en-US"/>
            <a:t>2</a:t>
          </a:r>
        </a:p>
      </dgm:t>
    </dgm:pt>
    <dgm:pt modelId="{BE107FAB-8DDC-4040-9E23-EB37620E03BD}" type="parTrans" cxnId="{8F190FA9-789B-6A4F-8A75-052899C32667}">
      <dgm:prSet/>
      <dgm:spPr/>
      <dgm:t>
        <a:bodyPr/>
        <a:lstStyle/>
        <a:p>
          <a:endParaRPr lang="en-US"/>
        </a:p>
      </dgm:t>
    </dgm:pt>
    <dgm:pt modelId="{D8386DBF-69E5-0942-928A-A432B5F246B3}" type="sibTrans" cxnId="{8F190FA9-789B-6A4F-8A75-052899C32667}">
      <dgm:prSet/>
      <dgm:spPr/>
      <dgm:t>
        <a:bodyPr/>
        <a:lstStyle/>
        <a:p>
          <a:endParaRPr lang="en-US"/>
        </a:p>
      </dgm:t>
    </dgm:pt>
    <dgm:pt modelId="{F2209ACE-BD71-DF43-98E6-92601472B30F}">
      <dgm:prSet phldrT="[Text]"/>
      <dgm:spPr/>
      <dgm:t>
        <a:bodyPr/>
        <a:lstStyle/>
        <a:p>
          <a:r>
            <a:rPr lang="en-US"/>
            <a:t>Addition/subtraction of decimals and fractions</a:t>
          </a:r>
        </a:p>
      </dgm:t>
    </dgm:pt>
    <dgm:pt modelId="{8BACB427-8064-0B4E-9910-44FF872D90EB}" type="parTrans" cxnId="{D30FA655-0D56-BA46-9941-83816A30E591}">
      <dgm:prSet/>
      <dgm:spPr/>
      <dgm:t>
        <a:bodyPr/>
        <a:lstStyle/>
        <a:p>
          <a:endParaRPr lang="en-US"/>
        </a:p>
      </dgm:t>
    </dgm:pt>
    <dgm:pt modelId="{9D8CE5DF-91CC-5244-8D71-5175C3AFADCD}" type="sibTrans" cxnId="{D30FA655-0D56-BA46-9941-83816A30E591}">
      <dgm:prSet/>
      <dgm:spPr/>
      <dgm:t>
        <a:bodyPr/>
        <a:lstStyle/>
        <a:p>
          <a:endParaRPr lang="en-US"/>
        </a:p>
      </dgm:t>
    </dgm:pt>
    <dgm:pt modelId="{F70581DE-4736-9341-8886-165171EE1370}">
      <dgm:prSet phldrT="[Text]"/>
      <dgm:spPr/>
      <dgm:t>
        <a:bodyPr/>
        <a:lstStyle/>
        <a:p>
          <a:r>
            <a:rPr lang="en-US"/>
            <a:t>Place value and comparing decimals</a:t>
          </a:r>
        </a:p>
      </dgm:t>
    </dgm:pt>
    <dgm:pt modelId="{6C672136-F0F2-0B49-8514-583183A09208}" type="parTrans" cxnId="{E763779A-1D0F-0A49-9323-01C2D34FDE63}">
      <dgm:prSet/>
      <dgm:spPr/>
      <dgm:t>
        <a:bodyPr/>
        <a:lstStyle/>
        <a:p>
          <a:endParaRPr lang="en-US"/>
        </a:p>
      </dgm:t>
    </dgm:pt>
    <dgm:pt modelId="{60EE50FE-4D3C-4E46-BB2D-5896553C1EDF}" type="sibTrans" cxnId="{E763779A-1D0F-0A49-9323-01C2D34FDE63}">
      <dgm:prSet/>
      <dgm:spPr/>
      <dgm:t>
        <a:bodyPr/>
        <a:lstStyle/>
        <a:p>
          <a:endParaRPr lang="en-US"/>
        </a:p>
      </dgm:t>
    </dgm:pt>
    <dgm:pt modelId="{11DF31A4-7879-F54C-99B0-982B89EB0D90}">
      <dgm:prSet phldrT="[Text]"/>
      <dgm:spPr/>
      <dgm:t>
        <a:bodyPr/>
        <a:lstStyle/>
        <a:p>
          <a:r>
            <a:rPr lang="en-US"/>
            <a:t>3</a:t>
          </a:r>
        </a:p>
      </dgm:t>
    </dgm:pt>
    <dgm:pt modelId="{AE7DA60B-0C91-1145-B23F-3C8C247DD470}" type="parTrans" cxnId="{2226C2B0-62D6-8B4E-9029-AC8C51AFF6DC}">
      <dgm:prSet/>
      <dgm:spPr/>
      <dgm:t>
        <a:bodyPr/>
        <a:lstStyle/>
        <a:p>
          <a:endParaRPr lang="en-US"/>
        </a:p>
      </dgm:t>
    </dgm:pt>
    <dgm:pt modelId="{7DA4D58D-EBB1-7443-AEDF-9CF4CEF3BDFE}" type="sibTrans" cxnId="{2226C2B0-62D6-8B4E-9029-AC8C51AFF6DC}">
      <dgm:prSet/>
      <dgm:spPr/>
      <dgm:t>
        <a:bodyPr/>
        <a:lstStyle/>
        <a:p>
          <a:endParaRPr lang="en-US"/>
        </a:p>
      </dgm:t>
    </dgm:pt>
    <dgm:pt modelId="{4D1D345F-2E11-AB4B-8D89-469BFF9EDDD4}">
      <dgm:prSet phldrT="[Text]"/>
      <dgm:spPr/>
      <dgm:t>
        <a:bodyPr/>
        <a:lstStyle/>
        <a:p>
          <a:r>
            <a:rPr lang="en-US"/>
            <a:t>Proportion word problems</a:t>
          </a:r>
        </a:p>
      </dgm:t>
    </dgm:pt>
    <dgm:pt modelId="{646BDBE6-8EFA-3E47-BED7-8CE9C9855024}" type="parTrans" cxnId="{2CE18B2D-BD5F-BA4D-9D3C-3C267E6ADD99}">
      <dgm:prSet/>
      <dgm:spPr/>
      <dgm:t>
        <a:bodyPr/>
        <a:lstStyle/>
        <a:p>
          <a:endParaRPr lang="en-US"/>
        </a:p>
      </dgm:t>
    </dgm:pt>
    <dgm:pt modelId="{6D7AC5F6-FC5A-E643-99BF-B0847EA7DE99}" type="sibTrans" cxnId="{2CE18B2D-BD5F-BA4D-9D3C-3C267E6ADD99}">
      <dgm:prSet/>
      <dgm:spPr/>
      <dgm:t>
        <a:bodyPr/>
        <a:lstStyle/>
        <a:p>
          <a:endParaRPr lang="en-US"/>
        </a:p>
      </dgm:t>
    </dgm:pt>
    <dgm:pt modelId="{CCDB553A-2751-B041-88F3-E33378E0E541}">
      <dgm:prSet phldrT="[Text]"/>
      <dgm:spPr/>
      <dgm:t>
        <a:bodyPr/>
        <a:lstStyle/>
        <a:p>
          <a:r>
            <a:rPr lang="en-US"/>
            <a:t>Fraction-magnitude understanding</a:t>
          </a:r>
        </a:p>
      </dgm:t>
    </dgm:pt>
    <dgm:pt modelId="{45E3DAFA-70E5-6D46-B520-82A0FFC82598}" type="parTrans" cxnId="{7F6B492E-3024-8541-808E-823F9B962425}">
      <dgm:prSet/>
      <dgm:spPr/>
      <dgm:t>
        <a:bodyPr/>
        <a:lstStyle/>
        <a:p>
          <a:endParaRPr lang="en-US"/>
        </a:p>
      </dgm:t>
    </dgm:pt>
    <dgm:pt modelId="{4107A0ED-399A-FE41-9304-722EA5B4D510}" type="sibTrans" cxnId="{7F6B492E-3024-8541-808E-823F9B962425}">
      <dgm:prSet/>
      <dgm:spPr/>
      <dgm:t>
        <a:bodyPr/>
        <a:lstStyle/>
        <a:p>
          <a:endParaRPr lang="en-US"/>
        </a:p>
      </dgm:t>
    </dgm:pt>
    <dgm:pt modelId="{F1EEDAAD-07A5-E44A-8087-D98D97F06590}">
      <dgm:prSet/>
      <dgm:spPr/>
      <dgm:t>
        <a:bodyPr/>
        <a:lstStyle/>
        <a:p>
          <a:r>
            <a:rPr lang="en-US"/>
            <a:t>Comparing decimals</a:t>
          </a:r>
        </a:p>
      </dgm:t>
    </dgm:pt>
    <dgm:pt modelId="{48CE8809-B91D-D543-8E4C-1D9633B8F548}" type="parTrans" cxnId="{4850E628-F4BA-0547-B1D1-6CDFA9B1DD53}">
      <dgm:prSet/>
      <dgm:spPr/>
      <dgm:t>
        <a:bodyPr/>
        <a:lstStyle/>
        <a:p>
          <a:endParaRPr lang="en-US"/>
        </a:p>
      </dgm:t>
    </dgm:pt>
    <dgm:pt modelId="{C77A791E-B7E3-244B-90D3-B956D8FB4CF3}" type="sibTrans" cxnId="{4850E628-F4BA-0547-B1D1-6CDFA9B1DD53}">
      <dgm:prSet/>
      <dgm:spPr/>
      <dgm:t>
        <a:bodyPr/>
        <a:lstStyle/>
        <a:p>
          <a:endParaRPr lang="en-US"/>
        </a:p>
      </dgm:t>
    </dgm:pt>
    <dgm:pt modelId="{55D78E00-58F6-F74C-842B-E93FFD6C5738}">
      <dgm:prSet/>
      <dgm:spPr/>
      <dgm:t>
        <a:bodyPr/>
        <a:lstStyle/>
        <a:p>
          <a:r>
            <a:rPr lang="en-US"/>
            <a:t>Change word problems</a:t>
          </a:r>
        </a:p>
      </dgm:t>
    </dgm:pt>
    <dgm:pt modelId="{4C5D8383-9F68-7045-87C5-77F41EB5235D}" type="parTrans" cxnId="{30BEE1AB-12A6-AC4D-8FB0-AC3D3E9D77F3}">
      <dgm:prSet/>
      <dgm:spPr/>
      <dgm:t>
        <a:bodyPr/>
        <a:lstStyle/>
        <a:p>
          <a:endParaRPr lang="en-US"/>
        </a:p>
      </dgm:t>
    </dgm:pt>
    <dgm:pt modelId="{90D88B1C-B602-2F48-AC18-1883B5ED2BA5}" type="sibTrans" cxnId="{30BEE1AB-12A6-AC4D-8FB0-AC3D3E9D77F3}">
      <dgm:prSet/>
      <dgm:spPr/>
      <dgm:t>
        <a:bodyPr/>
        <a:lstStyle/>
        <a:p>
          <a:endParaRPr lang="en-US"/>
        </a:p>
      </dgm:t>
    </dgm:pt>
    <dgm:pt modelId="{B3625785-2809-1E48-8181-07877D8BA0E9}">
      <dgm:prSet/>
      <dgm:spPr/>
      <dgm:t>
        <a:bodyPr/>
        <a:lstStyle/>
        <a:p>
          <a:r>
            <a:rPr lang="en-US"/>
            <a:t>Fraction calculations (with multiplication practice)</a:t>
          </a:r>
        </a:p>
      </dgm:t>
    </dgm:pt>
    <dgm:pt modelId="{22E4348A-2602-124E-BE27-87707940555C}" type="parTrans" cxnId="{B5116E01-A718-C142-9543-8223F278BE0B}">
      <dgm:prSet/>
      <dgm:spPr/>
      <dgm:t>
        <a:bodyPr/>
        <a:lstStyle/>
        <a:p>
          <a:endParaRPr lang="en-US"/>
        </a:p>
      </dgm:t>
    </dgm:pt>
    <dgm:pt modelId="{FC829117-051A-4745-8762-575F08BC4E9C}" type="sibTrans" cxnId="{B5116E01-A718-C142-9543-8223F278BE0B}">
      <dgm:prSet/>
      <dgm:spPr/>
      <dgm:t>
        <a:bodyPr/>
        <a:lstStyle/>
        <a:p>
          <a:endParaRPr lang="en-US"/>
        </a:p>
      </dgm:t>
    </dgm:pt>
    <dgm:pt modelId="{364D216B-9F2B-9941-9CEF-828CC34CE5C9}" type="pres">
      <dgm:prSet presAssocID="{000F147F-9DFE-2745-8770-99C192A8DA2D}" presName="theList" presStyleCnt="0">
        <dgm:presLayoutVars>
          <dgm:dir/>
          <dgm:animLvl val="lvl"/>
          <dgm:resizeHandles val="exact"/>
        </dgm:presLayoutVars>
      </dgm:prSet>
      <dgm:spPr/>
    </dgm:pt>
    <dgm:pt modelId="{AED73154-DBFF-AC47-8943-89FA25700F7F}" type="pres">
      <dgm:prSet presAssocID="{B9DE6856-1FA3-9F42-A3E2-70B14D4FAFA1}" presName="compNode" presStyleCnt="0"/>
      <dgm:spPr/>
    </dgm:pt>
    <dgm:pt modelId="{E4E15638-DEB6-3A4B-A039-59060EF7460B}" type="pres">
      <dgm:prSet presAssocID="{B9DE6856-1FA3-9F42-A3E2-70B14D4FAFA1}" presName="aNode" presStyleLbl="bgShp" presStyleIdx="0" presStyleCnt="3"/>
      <dgm:spPr/>
    </dgm:pt>
    <dgm:pt modelId="{D53733AA-DD86-1942-8157-2D8FD4259AF6}" type="pres">
      <dgm:prSet presAssocID="{B9DE6856-1FA3-9F42-A3E2-70B14D4FAFA1}" presName="textNode" presStyleLbl="bgShp" presStyleIdx="0" presStyleCnt="3"/>
      <dgm:spPr/>
    </dgm:pt>
    <dgm:pt modelId="{50F38EBE-541C-5A4C-BD1E-B5A1DD6DC5EE}" type="pres">
      <dgm:prSet presAssocID="{B9DE6856-1FA3-9F42-A3E2-70B14D4FAFA1}" presName="compChildNode" presStyleCnt="0"/>
      <dgm:spPr/>
    </dgm:pt>
    <dgm:pt modelId="{C9BE7A42-5034-BE4D-B516-6E595D6B5D66}" type="pres">
      <dgm:prSet presAssocID="{B9DE6856-1FA3-9F42-A3E2-70B14D4FAFA1}" presName="theInnerList" presStyleCnt="0"/>
      <dgm:spPr/>
    </dgm:pt>
    <dgm:pt modelId="{2BD6C8BE-96C4-D347-94C6-75AB662F2A2B}" type="pres">
      <dgm:prSet presAssocID="{E602F11C-F556-2945-8A5E-AC8830EE5923}" presName="childNode" presStyleLbl="node1" presStyleIdx="0" presStyleCnt="9">
        <dgm:presLayoutVars>
          <dgm:bulletEnabled val="1"/>
        </dgm:presLayoutVars>
      </dgm:prSet>
      <dgm:spPr/>
    </dgm:pt>
    <dgm:pt modelId="{D4F9072F-EEFB-FA46-8D4F-5C0DB513A632}" type="pres">
      <dgm:prSet presAssocID="{E602F11C-F556-2945-8A5E-AC8830EE5923}" presName="aSpace2" presStyleCnt="0"/>
      <dgm:spPr/>
    </dgm:pt>
    <dgm:pt modelId="{03948569-AF72-2841-A966-B99D386E26FF}" type="pres">
      <dgm:prSet presAssocID="{FF7D471C-7C19-3745-939B-2CF281245B47}" presName="childNode" presStyleLbl="node1" presStyleIdx="1" presStyleCnt="9">
        <dgm:presLayoutVars>
          <dgm:bulletEnabled val="1"/>
        </dgm:presLayoutVars>
      </dgm:prSet>
      <dgm:spPr/>
    </dgm:pt>
    <dgm:pt modelId="{3B3FC1CC-A606-4F44-86AF-845E512A5344}" type="pres">
      <dgm:prSet presAssocID="{FF7D471C-7C19-3745-939B-2CF281245B47}" presName="aSpace2" presStyleCnt="0"/>
      <dgm:spPr/>
    </dgm:pt>
    <dgm:pt modelId="{7EAD2CE2-4BEB-3044-AECB-0A3159CED25F}" type="pres">
      <dgm:prSet presAssocID="{F1EEDAAD-07A5-E44A-8087-D98D97F06590}" presName="childNode" presStyleLbl="node1" presStyleIdx="2" presStyleCnt="9">
        <dgm:presLayoutVars>
          <dgm:bulletEnabled val="1"/>
        </dgm:presLayoutVars>
      </dgm:prSet>
      <dgm:spPr/>
    </dgm:pt>
    <dgm:pt modelId="{C8D76D5B-336E-2E4C-B07A-D7C5A24CE9A8}" type="pres">
      <dgm:prSet presAssocID="{B9DE6856-1FA3-9F42-A3E2-70B14D4FAFA1}" presName="aSpace" presStyleCnt="0"/>
      <dgm:spPr/>
    </dgm:pt>
    <dgm:pt modelId="{69C1F1FF-1D56-D048-8F1C-28CAA9812759}" type="pres">
      <dgm:prSet presAssocID="{5FD85C47-9417-1647-98E1-50C7E60645A3}" presName="compNode" presStyleCnt="0"/>
      <dgm:spPr/>
    </dgm:pt>
    <dgm:pt modelId="{B1771039-44ED-8D4A-8121-1533A28B69CE}" type="pres">
      <dgm:prSet presAssocID="{5FD85C47-9417-1647-98E1-50C7E60645A3}" presName="aNode" presStyleLbl="bgShp" presStyleIdx="1" presStyleCnt="3"/>
      <dgm:spPr/>
    </dgm:pt>
    <dgm:pt modelId="{5D995C24-C518-9B4A-9EC9-39D2B2D12506}" type="pres">
      <dgm:prSet presAssocID="{5FD85C47-9417-1647-98E1-50C7E60645A3}" presName="textNode" presStyleLbl="bgShp" presStyleIdx="1" presStyleCnt="3"/>
      <dgm:spPr/>
    </dgm:pt>
    <dgm:pt modelId="{2A6D6E78-FD63-8A4F-9795-2E377A7856E2}" type="pres">
      <dgm:prSet presAssocID="{5FD85C47-9417-1647-98E1-50C7E60645A3}" presName="compChildNode" presStyleCnt="0"/>
      <dgm:spPr/>
    </dgm:pt>
    <dgm:pt modelId="{E31EEFEC-1BE9-BC40-A122-EF24A977F5F9}" type="pres">
      <dgm:prSet presAssocID="{5FD85C47-9417-1647-98E1-50C7E60645A3}" presName="theInnerList" presStyleCnt="0"/>
      <dgm:spPr/>
    </dgm:pt>
    <dgm:pt modelId="{39F8E1C9-5C6D-2B4A-8990-4B0E0E35C48E}" type="pres">
      <dgm:prSet presAssocID="{F2209ACE-BD71-DF43-98E6-92601472B30F}" presName="childNode" presStyleLbl="node1" presStyleIdx="3" presStyleCnt="9">
        <dgm:presLayoutVars>
          <dgm:bulletEnabled val="1"/>
        </dgm:presLayoutVars>
      </dgm:prSet>
      <dgm:spPr/>
    </dgm:pt>
    <dgm:pt modelId="{84AAA63B-C9A1-D545-B3E8-C7AD7D62E871}" type="pres">
      <dgm:prSet presAssocID="{F2209ACE-BD71-DF43-98E6-92601472B30F}" presName="aSpace2" presStyleCnt="0"/>
      <dgm:spPr/>
    </dgm:pt>
    <dgm:pt modelId="{691A5FE8-329B-B842-912C-B217F0D73495}" type="pres">
      <dgm:prSet presAssocID="{F70581DE-4736-9341-8886-165171EE1370}" presName="childNode" presStyleLbl="node1" presStyleIdx="4" presStyleCnt="9">
        <dgm:presLayoutVars>
          <dgm:bulletEnabled val="1"/>
        </dgm:presLayoutVars>
      </dgm:prSet>
      <dgm:spPr/>
    </dgm:pt>
    <dgm:pt modelId="{2E51A22B-0654-0D41-B56F-8E1528C50F4B}" type="pres">
      <dgm:prSet presAssocID="{F70581DE-4736-9341-8886-165171EE1370}" presName="aSpace2" presStyleCnt="0"/>
      <dgm:spPr/>
    </dgm:pt>
    <dgm:pt modelId="{0C987D2E-B3C8-614A-9C8D-0A65C943D6EE}" type="pres">
      <dgm:prSet presAssocID="{55D78E00-58F6-F74C-842B-E93FFD6C5738}" presName="childNode" presStyleLbl="node1" presStyleIdx="5" presStyleCnt="9">
        <dgm:presLayoutVars>
          <dgm:bulletEnabled val="1"/>
        </dgm:presLayoutVars>
      </dgm:prSet>
      <dgm:spPr/>
    </dgm:pt>
    <dgm:pt modelId="{AA3DC3CC-20B6-9143-8373-2F9C5C3763BD}" type="pres">
      <dgm:prSet presAssocID="{5FD85C47-9417-1647-98E1-50C7E60645A3}" presName="aSpace" presStyleCnt="0"/>
      <dgm:spPr/>
    </dgm:pt>
    <dgm:pt modelId="{E3D10401-8A89-0F40-8791-156C30504631}" type="pres">
      <dgm:prSet presAssocID="{11DF31A4-7879-F54C-99B0-982B89EB0D90}" presName="compNode" presStyleCnt="0"/>
      <dgm:spPr/>
    </dgm:pt>
    <dgm:pt modelId="{BA9CFD48-6A2E-954A-B1AB-07E8130480E2}" type="pres">
      <dgm:prSet presAssocID="{11DF31A4-7879-F54C-99B0-982B89EB0D90}" presName="aNode" presStyleLbl="bgShp" presStyleIdx="2" presStyleCnt="3"/>
      <dgm:spPr/>
    </dgm:pt>
    <dgm:pt modelId="{75F78717-0BA7-6E47-985A-8AF2555B9D35}" type="pres">
      <dgm:prSet presAssocID="{11DF31A4-7879-F54C-99B0-982B89EB0D90}" presName="textNode" presStyleLbl="bgShp" presStyleIdx="2" presStyleCnt="3"/>
      <dgm:spPr/>
    </dgm:pt>
    <dgm:pt modelId="{F1C2840A-B979-4A46-998D-3FBD9610A143}" type="pres">
      <dgm:prSet presAssocID="{11DF31A4-7879-F54C-99B0-982B89EB0D90}" presName="compChildNode" presStyleCnt="0"/>
      <dgm:spPr/>
    </dgm:pt>
    <dgm:pt modelId="{CCDB4AD5-D20D-324A-B33A-01E663BF0B85}" type="pres">
      <dgm:prSet presAssocID="{11DF31A4-7879-F54C-99B0-982B89EB0D90}" presName="theInnerList" presStyleCnt="0"/>
      <dgm:spPr/>
    </dgm:pt>
    <dgm:pt modelId="{F50F4461-697F-D040-BA98-D44C9B8EB1AA}" type="pres">
      <dgm:prSet presAssocID="{4D1D345F-2E11-AB4B-8D89-469BFF9EDDD4}" presName="childNode" presStyleLbl="node1" presStyleIdx="6" presStyleCnt="9">
        <dgm:presLayoutVars>
          <dgm:bulletEnabled val="1"/>
        </dgm:presLayoutVars>
      </dgm:prSet>
      <dgm:spPr/>
    </dgm:pt>
    <dgm:pt modelId="{9744980E-7F5B-BF4D-8070-7AB1B134078B}" type="pres">
      <dgm:prSet presAssocID="{4D1D345F-2E11-AB4B-8D89-469BFF9EDDD4}" presName="aSpace2" presStyleCnt="0"/>
      <dgm:spPr/>
    </dgm:pt>
    <dgm:pt modelId="{4E7B2E3D-C173-1E40-B359-B1E98A4397F3}" type="pres">
      <dgm:prSet presAssocID="{CCDB553A-2751-B041-88F3-E33378E0E541}" presName="childNode" presStyleLbl="node1" presStyleIdx="7" presStyleCnt="9">
        <dgm:presLayoutVars>
          <dgm:bulletEnabled val="1"/>
        </dgm:presLayoutVars>
      </dgm:prSet>
      <dgm:spPr/>
    </dgm:pt>
    <dgm:pt modelId="{BA44829B-1BE4-7648-B0F0-94F3400C5098}" type="pres">
      <dgm:prSet presAssocID="{CCDB553A-2751-B041-88F3-E33378E0E541}" presName="aSpace2" presStyleCnt="0"/>
      <dgm:spPr/>
    </dgm:pt>
    <dgm:pt modelId="{71DAAF55-BAE6-6247-AFA7-E415CC0B6D7B}" type="pres">
      <dgm:prSet presAssocID="{B3625785-2809-1E48-8181-07877D8BA0E9}" presName="childNode" presStyleLbl="node1" presStyleIdx="8" presStyleCnt="9">
        <dgm:presLayoutVars>
          <dgm:bulletEnabled val="1"/>
        </dgm:presLayoutVars>
      </dgm:prSet>
      <dgm:spPr/>
    </dgm:pt>
  </dgm:ptLst>
  <dgm:cxnLst>
    <dgm:cxn modelId="{B5116E01-A718-C142-9543-8223F278BE0B}" srcId="{11DF31A4-7879-F54C-99B0-982B89EB0D90}" destId="{B3625785-2809-1E48-8181-07877D8BA0E9}" srcOrd="2" destOrd="0" parTransId="{22E4348A-2602-124E-BE27-87707940555C}" sibTransId="{FC829117-051A-4745-8762-575F08BC4E9C}"/>
    <dgm:cxn modelId="{4BC5C423-CF73-164D-8C64-045E35C53854}" srcId="{B9DE6856-1FA3-9F42-A3E2-70B14D4FAFA1}" destId="{FF7D471C-7C19-3745-939B-2CF281245B47}" srcOrd="1" destOrd="0" parTransId="{6BB29DD2-A394-4C4B-8A3E-2A23C8C17CF8}" sibTransId="{6CD32FB5-AF9C-3948-9BAE-FC33F1E74112}"/>
    <dgm:cxn modelId="{4850E628-F4BA-0547-B1D1-6CDFA9B1DD53}" srcId="{B9DE6856-1FA3-9F42-A3E2-70B14D4FAFA1}" destId="{F1EEDAAD-07A5-E44A-8087-D98D97F06590}" srcOrd="2" destOrd="0" parTransId="{48CE8809-B91D-D543-8E4C-1D9633B8F548}" sibTransId="{C77A791E-B7E3-244B-90D3-B956D8FB4CF3}"/>
    <dgm:cxn modelId="{2CE18B2D-BD5F-BA4D-9D3C-3C267E6ADD99}" srcId="{11DF31A4-7879-F54C-99B0-982B89EB0D90}" destId="{4D1D345F-2E11-AB4B-8D89-469BFF9EDDD4}" srcOrd="0" destOrd="0" parTransId="{646BDBE6-8EFA-3E47-BED7-8CE9C9855024}" sibTransId="{6D7AC5F6-FC5A-E643-99BF-B0847EA7DE99}"/>
    <dgm:cxn modelId="{7F6B492E-3024-8541-808E-823F9B962425}" srcId="{11DF31A4-7879-F54C-99B0-982B89EB0D90}" destId="{CCDB553A-2751-B041-88F3-E33378E0E541}" srcOrd="1" destOrd="0" parTransId="{45E3DAFA-70E5-6D46-B520-82A0FFC82598}" sibTransId="{4107A0ED-399A-FE41-9304-722EA5B4D510}"/>
    <dgm:cxn modelId="{3FC5616A-C46E-1249-ABE0-BB6A474DBF36}" type="presOf" srcId="{55D78E00-58F6-F74C-842B-E93FFD6C5738}" destId="{0C987D2E-B3C8-614A-9C8D-0A65C943D6EE}" srcOrd="0" destOrd="0" presId="urn:microsoft.com/office/officeart/2005/8/layout/lProcess2"/>
    <dgm:cxn modelId="{AA42964A-C7ED-BE49-A9B4-2ECB71E040C9}" type="presOf" srcId="{B9DE6856-1FA3-9F42-A3E2-70B14D4FAFA1}" destId="{E4E15638-DEB6-3A4B-A039-59060EF7460B}" srcOrd="0" destOrd="0" presId="urn:microsoft.com/office/officeart/2005/8/layout/lProcess2"/>
    <dgm:cxn modelId="{4142E071-992D-A141-8672-B2334C3DF63A}" type="presOf" srcId="{FF7D471C-7C19-3745-939B-2CF281245B47}" destId="{03948569-AF72-2841-A966-B99D386E26FF}" srcOrd="0" destOrd="0" presId="urn:microsoft.com/office/officeart/2005/8/layout/lProcess2"/>
    <dgm:cxn modelId="{F1DF6672-BEAD-4245-968D-EC5BB812EC26}" type="presOf" srcId="{5FD85C47-9417-1647-98E1-50C7E60645A3}" destId="{B1771039-44ED-8D4A-8121-1533A28B69CE}" srcOrd="0" destOrd="0" presId="urn:microsoft.com/office/officeart/2005/8/layout/lProcess2"/>
    <dgm:cxn modelId="{D30FA655-0D56-BA46-9941-83816A30E591}" srcId="{5FD85C47-9417-1647-98E1-50C7E60645A3}" destId="{F2209ACE-BD71-DF43-98E6-92601472B30F}" srcOrd="0" destOrd="0" parTransId="{8BACB427-8064-0B4E-9910-44FF872D90EB}" sibTransId="{9D8CE5DF-91CC-5244-8D71-5175C3AFADCD}"/>
    <dgm:cxn modelId="{F4575E89-37A0-B847-8F2E-2B330FD98C3C}" type="presOf" srcId="{F2209ACE-BD71-DF43-98E6-92601472B30F}" destId="{39F8E1C9-5C6D-2B4A-8990-4B0E0E35C48E}" srcOrd="0" destOrd="0" presId="urn:microsoft.com/office/officeart/2005/8/layout/lProcess2"/>
    <dgm:cxn modelId="{42DA918B-140B-BD46-831E-C829C02F63BD}" type="presOf" srcId="{11DF31A4-7879-F54C-99B0-982B89EB0D90}" destId="{BA9CFD48-6A2E-954A-B1AB-07E8130480E2}" srcOrd="0" destOrd="0" presId="urn:microsoft.com/office/officeart/2005/8/layout/lProcess2"/>
    <dgm:cxn modelId="{E763779A-1D0F-0A49-9323-01C2D34FDE63}" srcId="{5FD85C47-9417-1647-98E1-50C7E60645A3}" destId="{F70581DE-4736-9341-8886-165171EE1370}" srcOrd="1" destOrd="0" parTransId="{6C672136-F0F2-0B49-8514-583183A09208}" sibTransId="{60EE50FE-4D3C-4E46-BB2D-5896553C1EDF}"/>
    <dgm:cxn modelId="{EA1CCBA0-81AD-0E42-9FD9-54CF4B237C70}" type="presOf" srcId="{5FD85C47-9417-1647-98E1-50C7E60645A3}" destId="{5D995C24-C518-9B4A-9EC9-39D2B2D12506}" srcOrd="1" destOrd="0" presId="urn:microsoft.com/office/officeart/2005/8/layout/lProcess2"/>
    <dgm:cxn modelId="{0B1E0AA3-F478-044F-A092-5967A07AC7B2}" type="presOf" srcId="{000F147F-9DFE-2745-8770-99C192A8DA2D}" destId="{364D216B-9F2B-9941-9CEF-828CC34CE5C9}" srcOrd="0" destOrd="0" presId="urn:microsoft.com/office/officeart/2005/8/layout/lProcess2"/>
    <dgm:cxn modelId="{4586B6A5-80F3-8940-B006-2FAB1BFEBB62}" srcId="{000F147F-9DFE-2745-8770-99C192A8DA2D}" destId="{B9DE6856-1FA3-9F42-A3E2-70B14D4FAFA1}" srcOrd="0" destOrd="0" parTransId="{F4A9248A-94EF-5541-9208-42B4EFD82343}" sibTransId="{A3202083-5E33-084F-BFD7-ECFA9F0A7887}"/>
    <dgm:cxn modelId="{8F190FA9-789B-6A4F-8A75-052899C32667}" srcId="{000F147F-9DFE-2745-8770-99C192A8DA2D}" destId="{5FD85C47-9417-1647-98E1-50C7E60645A3}" srcOrd="1" destOrd="0" parTransId="{BE107FAB-8DDC-4040-9E23-EB37620E03BD}" sibTransId="{D8386DBF-69E5-0942-928A-A432B5F246B3}"/>
    <dgm:cxn modelId="{6C4A5CAA-641E-814D-B5C8-7711F892517E}" type="presOf" srcId="{B9DE6856-1FA3-9F42-A3E2-70B14D4FAFA1}" destId="{D53733AA-DD86-1942-8157-2D8FD4259AF6}" srcOrd="1" destOrd="0" presId="urn:microsoft.com/office/officeart/2005/8/layout/lProcess2"/>
    <dgm:cxn modelId="{30BEE1AB-12A6-AC4D-8FB0-AC3D3E9D77F3}" srcId="{5FD85C47-9417-1647-98E1-50C7E60645A3}" destId="{55D78E00-58F6-F74C-842B-E93FFD6C5738}" srcOrd="2" destOrd="0" parTransId="{4C5D8383-9F68-7045-87C5-77F41EB5235D}" sibTransId="{90D88B1C-B602-2F48-AC18-1883B5ED2BA5}"/>
    <dgm:cxn modelId="{2226C2B0-62D6-8B4E-9029-AC8C51AFF6DC}" srcId="{000F147F-9DFE-2745-8770-99C192A8DA2D}" destId="{11DF31A4-7879-F54C-99B0-982B89EB0D90}" srcOrd="2" destOrd="0" parTransId="{AE7DA60B-0C91-1145-B23F-3C8C247DD470}" sibTransId="{7DA4D58D-EBB1-7443-AEDF-9CF4CEF3BDFE}"/>
    <dgm:cxn modelId="{3817CDB3-9AC1-344C-972D-A71831A4507B}" type="presOf" srcId="{11DF31A4-7879-F54C-99B0-982B89EB0D90}" destId="{75F78717-0BA7-6E47-985A-8AF2555B9D35}" srcOrd="1" destOrd="0" presId="urn:microsoft.com/office/officeart/2005/8/layout/lProcess2"/>
    <dgm:cxn modelId="{2D33E4B5-B7B7-EA48-BBA3-4773C0EA5CE5}" type="presOf" srcId="{F1EEDAAD-07A5-E44A-8087-D98D97F06590}" destId="{7EAD2CE2-4BEB-3044-AECB-0A3159CED25F}" srcOrd="0" destOrd="0" presId="urn:microsoft.com/office/officeart/2005/8/layout/lProcess2"/>
    <dgm:cxn modelId="{5745BDBE-1418-F04F-B6EE-4FBFDE29EB9C}" type="presOf" srcId="{CCDB553A-2751-B041-88F3-E33378E0E541}" destId="{4E7B2E3D-C173-1E40-B359-B1E98A4397F3}" srcOrd="0" destOrd="0" presId="urn:microsoft.com/office/officeart/2005/8/layout/lProcess2"/>
    <dgm:cxn modelId="{B037BCC3-F107-614D-A640-AC2721EE6E5C}" type="presOf" srcId="{4D1D345F-2E11-AB4B-8D89-469BFF9EDDD4}" destId="{F50F4461-697F-D040-BA98-D44C9B8EB1AA}" srcOrd="0" destOrd="0" presId="urn:microsoft.com/office/officeart/2005/8/layout/lProcess2"/>
    <dgm:cxn modelId="{C2387CC5-7863-F84F-9504-1F6FFCA44573}" type="presOf" srcId="{B3625785-2809-1E48-8181-07877D8BA0E9}" destId="{71DAAF55-BAE6-6247-AFA7-E415CC0B6D7B}" srcOrd="0" destOrd="0" presId="urn:microsoft.com/office/officeart/2005/8/layout/lProcess2"/>
    <dgm:cxn modelId="{86FD05D2-4DC1-7746-93C6-F377CE5814F9}" srcId="{B9DE6856-1FA3-9F42-A3E2-70B14D4FAFA1}" destId="{E602F11C-F556-2945-8A5E-AC8830EE5923}" srcOrd="0" destOrd="0" parTransId="{55099E01-7069-1C41-A344-2810EA578368}" sibTransId="{DD965D80-767E-FA47-89A2-44445C1CF697}"/>
    <dgm:cxn modelId="{D63C2AD2-4AEA-5843-BAFC-8350166F1330}" type="presOf" srcId="{F70581DE-4736-9341-8886-165171EE1370}" destId="{691A5FE8-329B-B842-912C-B217F0D73495}" srcOrd="0" destOrd="0" presId="urn:microsoft.com/office/officeart/2005/8/layout/lProcess2"/>
    <dgm:cxn modelId="{920FD2D7-C264-7944-BABC-88D0C315D789}" type="presOf" srcId="{E602F11C-F556-2945-8A5E-AC8830EE5923}" destId="{2BD6C8BE-96C4-D347-94C6-75AB662F2A2B}" srcOrd="0" destOrd="0" presId="urn:microsoft.com/office/officeart/2005/8/layout/lProcess2"/>
    <dgm:cxn modelId="{0ED4BE25-AE73-004B-86B5-7C641C6B518B}" type="presParOf" srcId="{364D216B-9F2B-9941-9CEF-828CC34CE5C9}" destId="{AED73154-DBFF-AC47-8943-89FA25700F7F}" srcOrd="0" destOrd="0" presId="urn:microsoft.com/office/officeart/2005/8/layout/lProcess2"/>
    <dgm:cxn modelId="{296D8764-1156-3C46-B038-E650C1065E94}" type="presParOf" srcId="{AED73154-DBFF-AC47-8943-89FA25700F7F}" destId="{E4E15638-DEB6-3A4B-A039-59060EF7460B}" srcOrd="0" destOrd="0" presId="urn:microsoft.com/office/officeart/2005/8/layout/lProcess2"/>
    <dgm:cxn modelId="{B8663CB8-0A2B-8A4D-9565-F984A22CB987}" type="presParOf" srcId="{AED73154-DBFF-AC47-8943-89FA25700F7F}" destId="{D53733AA-DD86-1942-8157-2D8FD4259AF6}" srcOrd="1" destOrd="0" presId="urn:microsoft.com/office/officeart/2005/8/layout/lProcess2"/>
    <dgm:cxn modelId="{D3224DE3-205D-1F4E-9571-F3A31335EC20}" type="presParOf" srcId="{AED73154-DBFF-AC47-8943-89FA25700F7F}" destId="{50F38EBE-541C-5A4C-BD1E-B5A1DD6DC5EE}" srcOrd="2" destOrd="0" presId="urn:microsoft.com/office/officeart/2005/8/layout/lProcess2"/>
    <dgm:cxn modelId="{3B7BD8E8-BD38-B740-82B7-4E95916075CC}" type="presParOf" srcId="{50F38EBE-541C-5A4C-BD1E-B5A1DD6DC5EE}" destId="{C9BE7A42-5034-BE4D-B516-6E595D6B5D66}" srcOrd="0" destOrd="0" presId="urn:microsoft.com/office/officeart/2005/8/layout/lProcess2"/>
    <dgm:cxn modelId="{5241C935-2C3A-CD42-BCB0-E82D4F0D54E4}" type="presParOf" srcId="{C9BE7A42-5034-BE4D-B516-6E595D6B5D66}" destId="{2BD6C8BE-96C4-D347-94C6-75AB662F2A2B}" srcOrd="0" destOrd="0" presId="urn:microsoft.com/office/officeart/2005/8/layout/lProcess2"/>
    <dgm:cxn modelId="{E23FE634-F3EF-B74F-B074-B705F574F95B}" type="presParOf" srcId="{C9BE7A42-5034-BE4D-B516-6E595D6B5D66}" destId="{D4F9072F-EEFB-FA46-8D4F-5C0DB513A632}" srcOrd="1" destOrd="0" presId="urn:microsoft.com/office/officeart/2005/8/layout/lProcess2"/>
    <dgm:cxn modelId="{7F058505-F492-5540-A872-CD541C406A4A}" type="presParOf" srcId="{C9BE7A42-5034-BE4D-B516-6E595D6B5D66}" destId="{03948569-AF72-2841-A966-B99D386E26FF}" srcOrd="2" destOrd="0" presId="urn:microsoft.com/office/officeart/2005/8/layout/lProcess2"/>
    <dgm:cxn modelId="{88C02A22-D9AC-D247-B37E-2F1B9D516484}" type="presParOf" srcId="{C9BE7A42-5034-BE4D-B516-6E595D6B5D66}" destId="{3B3FC1CC-A606-4F44-86AF-845E512A5344}" srcOrd="3" destOrd="0" presId="urn:microsoft.com/office/officeart/2005/8/layout/lProcess2"/>
    <dgm:cxn modelId="{87143520-E252-BC4A-A64E-2D45E47F8760}" type="presParOf" srcId="{C9BE7A42-5034-BE4D-B516-6E595D6B5D66}" destId="{7EAD2CE2-4BEB-3044-AECB-0A3159CED25F}" srcOrd="4" destOrd="0" presId="urn:microsoft.com/office/officeart/2005/8/layout/lProcess2"/>
    <dgm:cxn modelId="{506201BB-DE14-C649-A693-587934E56C7D}" type="presParOf" srcId="{364D216B-9F2B-9941-9CEF-828CC34CE5C9}" destId="{C8D76D5B-336E-2E4C-B07A-D7C5A24CE9A8}" srcOrd="1" destOrd="0" presId="urn:microsoft.com/office/officeart/2005/8/layout/lProcess2"/>
    <dgm:cxn modelId="{118A42D4-98F4-C142-971B-8C0F13032986}" type="presParOf" srcId="{364D216B-9F2B-9941-9CEF-828CC34CE5C9}" destId="{69C1F1FF-1D56-D048-8F1C-28CAA9812759}" srcOrd="2" destOrd="0" presId="urn:microsoft.com/office/officeart/2005/8/layout/lProcess2"/>
    <dgm:cxn modelId="{699EBCE5-D486-FE43-BDC2-0A6F993EAFF1}" type="presParOf" srcId="{69C1F1FF-1D56-D048-8F1C-28CAA9812759}" destId="{B1771039-44ED-8D4A-8121-1533A28B69CE}" srcOrd="0" destOrd="0" presId="urn:microsoft.com/office/officeart/2005/8/layout/lProcess2"/>
    <dgm:cxn modelId="{6B197A22-F2D1-924E-A3CC-CB78C4FEA928}" type="presParOf" srcId="{69C1F1FF-1D56-D048-8F1C-28CAA9812759}" destId="{5D995C24-C518-9B4A-9EC9-39D2B2D12506}" srcOrd="1" destOrd="0" presId="urn:microsoft.com/office/officeart/2005/8/layout/lProcess2"/>
    <dgm:cxn modelId="{D3515176-9A61-1C41-988E-610FDE292DAD}" type="presParOf" srcId="{69C1F1FF-1D56-D048-8F1C-28CAA9812759}" destId="{2A6D6E78-FD63-8A4F-9795-2E377A7856E2}" srcOrd="2" destOrd="0" presId="urn:microsoft.com/office/officeart/2005/8/layout/lProcess2"/>
    <dgm:cxn modelId="{35DE6432-B95B-9E45-B359-EFF60C920692}" type="presParOf" srcId="{2A6D6E78-FD63-8A4F-9795-2E377A7856E2}" destId="{E31EEFEC-1BE9-BC40-A122-EF24A977F5F9}" srcOrd="0" destOrd="0" presId="urn:microsoft.com/office/officeart/2005/8/layout/lProcess2"/>
    <dgm:cxn modelId="{DCA50267-6854-D541-BBE2-A13C8C4C9D09}" type="presParOf" srcId="{E31EEFEC-1BE9-BC40-A122-EF24A977F5F9}" destId="{39F8E1C9-5C6D-2B4A-8990-4B0E0E35C48E}" srcOrd="0" destOrd="0" presId="urn:microsoft.com/office/officeart/2005/8/layout/lProcess2"/>
    <dgm:cxn modelId="{0C4B7D67-483E-5D47-BAED-BE7465278D6E}" type="presParOf" srcId="{E31EEFEC-1BE9-BC40-A122-EF24A977F5F9}" destId="{84AAA63B-C9A1-D545-B3E8-C7AD7D62E871}" srcOrd="1" destOrd="0" presId="urn:microsoft.com/office/officeart/2005/8/layout/lProcess2"/>
    <dgm:cxn modelId="{530ACE1E-C535-5840-9C69-4CABC60C774E}" type="presParOf" srcId="{E31EEFEC-1BE9-BC40-A122-EF24A977F5F9}" destId="{691A5FE8-329B-B842-912C-B217F0D73495}" srcOrd="2" destOrd="0" presId="urn:microsoft.com/office/officeart/2005/8/layout/lProcess2"/>
    <dgm:cxn modelId="{30BE0D19-B49E-5C44-9751-D7D18C678AD5}" type="presParOf" srcId="{E31EEFEC-1BE9-BC40-A122-EF24A977F5F9}" destId="{2E51A22B-0654-0D41-B56F-8E1528C50F4B}" srcOrd="3" destOrd="0" presId="urn:microsoft.com/office/officeart/2005/8/layout/lProcess2"/>
    <dgm:cxn modelId="{6174FA15-5138-EF42-ABAA-6A8A5422E87F}" type="presParOf" srcId="{E31EEFEC-1BE9-BC40-A122-EF24A977F5F9}" destId="{0C987D2E-B3C8-614A-9C8D-0A65C943D6EE}" srcOrd="4" destOrd="0" presId="urn:microsoft.com/office/officeart/2005/8/layout/lProcess2"/>
    <dgm:cxn modelId="{817A2EB8-C95B-664E-9E53-2CCB7BB17577}" type="presParOf" srcId="{364D216B-9F2B-9941-9CEF-828CC34CE5C9}" destId="{AA3DC3CC-20B6-9143-8373-2F9C5C3763BD}" srcOrd="3" destOrd="0" presId="urn:microsoft.com/office/officeart/2005/8/layout/lProcess2"/>
    <dgm:cxn modelId="{0C6A8D17-42F4-B442-998E-CD71C0E6C837}" type="presParOf" srcId="{364D216B-9F2B-9941-9CEF-828CC34CE5C9}" destId="{E3D10401-8A89-0F40-8791-156C30504631}" srcOrd="4" destOrd="0" presId="urn:microsoft.com/office/officeart/2005/8/layout/lProcess2"/>
    <dgm:cxn modelId="{D7700C16-67F9-C04A-AF0E-886CBFC4A87B}" type="presParOf" srcId="{E3D10401-8A89-0F40-8791-156C30504631}" destId="{BA9CFD48-6A2E-954A-B1AB-07E8130480E2}" srcOrd="0" destOrd="0" presId="urn:microsoft.com/office/officeart/2005/8/layout/lProcess2"/>
    <dgm:cxn modelId="{C1A7EB71-D17D-004D-B9BA-4ACA5A4DC36A}" type="presParOf" srcId="{E3D10401-8A89-0F40-8791-156C30504631}" destId="{75F78717-0BA7-6E47-985A-8AF2555B9D35}" srcOrd="1" destOrd="0" presId="urn:microsoft.com/office/officeart/2005/8/layout/lProcess2"/>
    <dgm:cxn modelId="{E4CC935D-0646-B44B-8633-1175DD0593C8}" type="presParOf" srcId="{E3D10401-8A89-0F40-8791-156C30504631}" destId="{F1C2840A-B979-4A46-998D-3FBD9610A143}" srcOrd="2" destOrd="0" presId="urn:microsoft.com/office/officeart/2005/8/layout/lProcess2"/>
    <dgm:cxn modelId="{16D2EF62-29CD-6D4B-BA41-2F47A71F2EF3}" type="presParOf" srcId="{F1C2840A-B979-4A46-998D-3FBD9610A143}" destId="{CCDB4AD5-D20D-324A-B33A-01E663BF0B85}" srcOrd="0" destOrd="0" presId="urn:microsoft.com/office/officeart/2005/8/layout/lProcess2"/>
    <dgm:cxn modelId="{535417CF-6288-4D43-914A-9ABAC167E763}" type="presParOf" srcId="{CCDB4AD5-D20D-324A-B33A-01E663BF0B85}" destId="{F50F4461-697F-D040-BA98-D44C9B8EB1AA}" srcOrd="0" destOrd="0" presId="urn:microsoft.com/office/officeart/2005/8/layout/lProcess2"/>
    <dgm:cxn modelId="{B2244279-F472-3640-9CF2-E8BC9E9AAA74}" type="presParOf" srcId="{CCDB4AD5-D20D-324A-B33A-01E663BF0B85}" destId="{9744980E-7F5B-BF4D-8070-7AB1B134078B}" srcOrd="1" destOrd="0" presId="urn:microsoft.com/office/officeart/2005/8/layout/lProcess2"/>
    <dgm:cxn modelId="{51C149AB-8FFB-CD4A-B250-92E228186CB5}" type="presParOf" srcId="{CCDB4AD5-D20D-324A-B33A-01E663BF0B85}" destId="{4E7B2E3D-C173-1E40-B359-B1E98A4397F3}" srcOrd="2" destOrd="0" presId="urn:microsoft.com/office/officeart/2005/8/layout/lProcess2"/>
    <dgm:cxn modelId="{4A82C7B1-56DA-6A49-9549-41BCEBA44E3E}" type="presParOf" srcId="{CCDB4AD5-D20D-324A-B33A-01E663BF0B85}" destId="{BA44829B-1BE4-7648-B0F0-94F3400C5098}" srcOrd="3" destOrd="0" presId="urn:microsoft.com/office/officeart/2005/8/layout/lProcess2"/>
    <dgm:cxn modelId="{52DE3D7C-4C31-C24B-B1C4-9FE7C2CEEA18}" type="presParOf" srcId="{CCDB4AD5-D20D-324A-B33A-01E663BF0B85}" destId="{71DAAF55-BAE6-6247-AFA7-E415CC0B6D7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75B31A-E859-4D31-833A-D3F64ED76855}" type="doc">
      <dgm:prSet loTypeId="urn:microsoft.com/office/officeart/2005/8/layout/cycle5" loCatId="cycle" qsTypeId="urn:microsoft.com/office/officeart/2005/8/quickstyle/simple5" qsCatId="simple" csTypeId="urn:microsoft.com/office/officeart/2005/8/colors/accent1_2" csCatId="accent1" phldr="1"/>
      <dgm:spPr/>
      <dgm:t>
        <a:bodyPr/>
        <a:lstStyle/>
        <a:p>
          <a:endParaRPr lang="en-US"/>
        </a:p>
      </dgm:t>
    </dgm:pt>
    <dgm:pt modelId="{C2B4FD3F-26CB-4D92-BB2E-BD9E7306B142}">
      <dgm:prSet phldrT="[Text]"/>
      <dgm:spPr/>
      <dgm:t>
        <a:bodyPr/>
        <a:lstStyle/>
        <a:p>
          <a:r>
            <a:rPr lang="en-US"/>
            <a:t>Skill deficit</a:t>
          </a:r>
        </a:p>
      </dgm:t>
    </dgm:pt>
    <dgm:pt modelId="{BCD83DD4-7922-477E-AD7B-23789DEA08A1}" type="parTrans" cxnId="{1D44A792-E52B-41ED-BFB5-3486AEE2CE80}">
      <dgm:prSet/>
      <dgm:spPr/>
      <dgm:t>
        <a:bodyPr/>
        <a:lstStyle/>
        <a:p>
          <a:endParaRPr lang="en-US"/>
        </a:p>
      </dgm:t>
    </dgm:pt>
    <dgm:pt modelId="{C226461B-9BD6-499A-A3F0-570433AAE7AD}" type="sibTrans" cxnId="{1D44A792-E52B-41ED-BFB5-3486AEE2CE80}">
      <dgm:prSet/>
      <dgm:spPr/>
      <dgm:t>
        <a:bodyPr/>
        <a:lstStyle/>
        <a:p>
          <a:endParaRPr lang="en-US"/>
        </a:p>
      </dgm:t>
    </dgm:pt>
    <dgm:pt modelId="{0D59C29F-5A12-4C08-A74B-6369C32B62FD}">
      <dgm:prSet phldrT="[Text]"/>
      <dgm:spPr/>
      <dgm:t>
        <a:bodyPr/>
        <a:lstStyle/>
        <a:p>
          <a:r>
            <a:rPr lang="en-US"/>
            <a:t>Avoidance behavior</a:t>
          </a:r>
        </a:p>
      </dgm:t>
    </dgm:pt>
    <dgm:pt modelId="{0CB043F7-8E14-47AB-8D4E-4B1E35426689}" type="parTrans" cxnId="{27BBFED1-4159-48F9-8095-D6C0570ED82B}">
      <dgm:prSet/>
      <dgm:spPr/>
      <dgm:t>
        <a:bodyPr/>
        <a:lstStyle/>
        <a:p>
          <a:endParaRPr lang="en-US"/>
        </a:p>
      </dgm:t>
    </dgm:pt>
    <dgm:pt modelId="{D89EABB1-BA14-4CA2-A973-E3E1392C5BD6}" type="sibTrans" cxnId="{27BBFED1-4159-48F9-8095-D6C0570ED82B}">
      <dgm:prSet/>
      <dgm:spPr/>
      <dgm:t>
        <a:bodyPr/>
        <a:lstStyle/>
        <a:p>
          <a:endParaRPr lang="en-US"/>
        </a:p>
      </dgm:t>
    </dgm:pt>
    <dgm:pt modelId="{5BC44058-68AA-44FF-808F-D752933ED91F}">
      <dgm:prSet phldrT="[Text]"/>
      <dgm:spPr/>
      <dgm:t>
        <a:bodyPr/>
        <a:lstStyle/>
        <a:p>
          <a:r>
            <a:rPr lang="en-US"/>
            <a:t>Removal from task </a:t>
          </a:r>
        </a:p>
      </dgm:t>
    </dgm:pt>
    <dgm:pt modelId="{1D1A6125-0DF9-40D7-8839-E84128656796}" type="parTrans" cxnId="{1772F87E-6B2D-480F-AB94-CCD668CDC026}">
      <dgm:prSet/>
      <dgm:spPr/>
      <dgm:t>
        <a:bodyPr/>
        <a:lstStyle/>
        <a:p>
          <a:endParaRPr lang="en-US"/>
        </a:p>
      </dgm:t>
    </dgm:pt>
    <dgm:pt modelId="{87910E7D-CAA5-4DD5-95BD-24A790FC81B8}" type="sibTrans" cxnId="{1772F87E-6B2D-480F-AB94-CCD668CDC026}">
      <dgm:prSet/>
      <dgm:spPr/>
      <dgm:t>
        <a:bodyPr/>
        <a:lstStyle/>
        <a:p>
          <a:endParaRPr lang="en-US"/>
        </a:p>
      </dgm:t>
    </dgm:pt>
    <dgm:pt modelId="{FE73BC69-0BE5-4AC7-93F5-555AF014B5D7}" type="pres">
      <dgm:prSet presAssocID="{9A75B31A-E859-4D31-833A-D3F64ED76855}" presName="cycle" presStyleCnt="0">
        <dgm:presLayoutVars>
          <dgm:dir/>
          <dgm:resizeHandles val="exact"/>
        </dgm:presLayoutVars>
      </dgm:prSet>
      <dgm:spPr/>
    </dgm:pt>
    <dgm:pt modelId="{B95BD2D4-2D18-4F4D-BDA8-B7FC6310726D}" type="pres">
      <dgm:prSet presAssocID="{C2B4FD3F-26CB-4D92-BB2E-BD9E7306B142}" presName="node" presStyleLbl="node1" presStyleIdx="0" presStyleCnt="3">
        <dgm:presLayoutVars>
          <dgm:bulletEnabled val="1"/>
        </dgm:presLayoutVars>
      </dgm:prSet>
      <dgm:spPr/>
    </dgm:pt>
    <dgm:pt modelId="{27144895-24A7-47E7-B89C-20D34B4E7960}" type="pres">
      <dgm:prSet presAssocID="{C2B4FD3F-26CB-4D92-BB2E-BD9E7306B142}" presName="spNode" presStyleCnt="0"/>
      <dgm:spPr/>
    </dgm:pt>
    <dgm:pt modelId="{AB53C654-5827-43DC-B390-9ECEBA933AC9}" type="pres">
      <dgm:prSet presAssocID="{C226461B-9BD6-499A-A3F0-570433AAE7AD}" presName="sibTrans" presStyleLbl="sibTrans1D1" presStyleIdx="0" presStyleCnt="3"/>
      <dgm:spPr/>
    </dgm:pt>
    <dgm:pt modelId="{39FA1854-3DFD-4BE0-BDEE-D4371F7378C6}" type="pres">
      <dgm:prSet presAssocID="{0D59C29F-5A12-4C08-A74B-6369C32B62FD}" presName="node" presStyleLbl="node1" presStyleIdx="1" presStyleCnt="3">
        <dgm:presLayoutVars>
          <dgm:bulletEnabled val="1"/>
        </dgm:presLayoutVars>
      </dgm:prSet>
      <dgm:spPr/>
    </dgm:pt>
    <dgm:pt modelId="{3EF8662C-95F8-41FD-884F-BB864D7085E0}" type="pres">
      <dgm:prSet presAssocID="{0D59C29F-5A12-4C08-A74B-6369C32B62FD}" presName="spNode" presStyleCnt="0"/>
      <dgm:spPr/>
    </dgm:pt>
    <dgm:pt modelId="{BC879C71-577C-4A2D-902D-C800B273B2B4}" type="pres">
      <dgm:prSet presAssocID="{D89EABB1-BA14-4CA2-A973-E3E1392C5BD6}" presName="sibTrans" presStyleLbl="sibTrans1D1" presStyleIdx="1" presStyleCnt="3"/>
      <dgm:spPr/>
    </dgm:pt>
    <dgm:pt modelId="{9CBB170E-5C7F-4364-87AF-86303AB363B5}" type="pres">
      <dgm:prSet presAssocID="{5BC44058-68AA-44FF-808F-D752933ED91F}" presName="node" presStyleLbl="node1" presStyleIdx="2" presStyleCnt="3">
        <dgm:presLayoutVars>
          <dgm:bulletEnabled val="1"/>
        </dgm:presLayoutVars>
      </dgm:prSet>
      <dgm:spPr/>
    </dgm:pt>
    <dgm:pt modelId="{358846E4-67B9-4654-AED3-65F4EF6CC924}" type="pres">
      <dgm:prSet presAssocID="{5BC44058-68AA-44FF-808F-D752933ED91F}" presName="spNode" presStyleCnt="0"/>
      <dgm:spPr/>
    </dgm:pt>
    <dgm:pt modelId="{60A2A061-E084-4568-A2A8-DD3B73097A6D}" type="pres">
      <dgm:prSet presAssocID="{87910E7D-CAA5-4DD5-95BD-24A790FC81B8}" presName="sibTrans" presStyleLbl="sibTrans1D1" presStyleIdx="2" presStyleCnt="3"/>
      <dgm:spPr/>
    </dgm:pt>
  </dgm:ptLst>
  <dgm:cxnLst>
    <dgm:cxn modelId="{2ECACC00-568E-4647-9A58-7F22E7C1E327}" type="presOf" srcId="{0D59C29F-5A12-4C08-A74B-6369C32B62FD}" destId="{39FA1854-3DFD-4BE0-BDEE-D4371F7378C6}" srcOrd="0" destOrd="0" presId="urn:microsoft.com/office/officeart/2005/8/layout/cycle5"/>
    <dgm:cxn modelId="{84A41C11-21DC-4F79-BFC3-96C780C9150E}" type="presOf" srcId="{D89EABB1-BA14-4CA2-A973-E3E1392C5BD6}" destId="{BC879C71-577C-4A2D-902D-C800B273B2B4}" srcOrd="0" destOrd="0" presId="urn:microsoft.com/office/officeart/2005/8/layout/cycle5"/>
    <dgm:cxn modelId="{4EA69C1F-92DD-425F-889F-913F8E529E1E}" type="presOf" srcId="{5BC44058-68AA-44FF-808F-D752933ED91F}" destId="{9CBB170E-5C7F-4364-87AF-86303AB363B5}" srcOrd="0" destOrd="0" presId="urn:microsoft.com/office/officeart/2005/8/layout/cycle5"/>
    <dgm:cxn modelId="{0E43092E-FD36-4C57-A2A9-2EEB8F97318E}" type="presOf" srcId="{C2B4FD3F-26CB-4D92-BB2E-BD9E7306B142}" destId="{B95BD2D4-2D18-4F4D-BDA8-B7FC6310726D}" srcOrd="0" destOrd="0" presId="urn:microsoft.com/office/officeart/2005/8/layout/cycle5"/>
    <dgm:cxn modelId="{54D97769-18C1-4CC2-ADF9-F1CFC2BC87CB}" type="presOf" srcId="{9A75B31A-E859-4D31-833A-D3F64ED76855}" destId="{FE73BC69-0BE5-4AC7-93F5-555AF014B5D7}" srcOrd="0" destOrd="0" presId="urn:microsoft.com/office/officeart/2005/8/layout/cycle5"/>
    <dgm:cxn modelId="{3A237E70-87EA-4E02-952A-86DFB6DA7EEB}" type="presOf" srcId="{C226461B-9BD6-499A-A3F0-570433AAE7AD}" destId="{AB53C654-5827-43DC-B390-9ECEBA933AC9}" srcOrd="0" destOrd="0" presId="urn:microsoft.com/office/officeart/2005/8/layout/cycle5"/>
    <dgm:cxn modelId="{1772F87E-6B2D-480F-AB94-CCD668CDC026}" srcId="{9A75B31A-E859-4D31-833A-D3F64ED76855}" destId="{5BC44058-68AA-44FF-808F-D752933ED91F}" srcOrd="2" destOrd="0" parTransId="{1D1A6125-0DF9-40D7-8839-E84128656796}" sibTransId="{87910E7D-CAA5-4DD5-95BD-24A790FC81B8}"/>
    <dgm:cxn modelId="{1D44A792-E52B-41ED-BFB5-3486AEE2CE80}" srcId="{9A75B31A-E859-4D31-833A-D3F64ED76855}" destId="{C2B4FD3F-26CB-4D92-BB2E-BD9E7306B142}" srcOrd="0" destOrd="0" parTransId="{BCD83DD4-7922-477E-AD7B-23789DEA08A1}" sibTransId="{C226461B-9BD6-499A-A3F0-570433AAE7AD}"/>
    <dgm:cxn modelId="{27BBFED1-4159-48F9-8095-D6C0570ED82B}" srcId="{9A75B31A-E859-4D31-833A-D3F64ED76855}" destId="{0D59C29F-5A12-4C08-A74B-6369C32B62FD}" srcOrd="1" destOrd="0" parTransId="{0CB043F7-8E14-47AB-8D4E-4B1E35426689}" sibTransId="{D89EABB1-BA14-4CA2-A973-E3E1392C5BD6}"/>
    <dgm:cxn modelId="{CFC013D5-0A96-4394-8F37-953076E060E0}" type="presOf" srcId="{87910E7D-CAA5-4DD5-95BD-24A790FC81B8}" destId="{60A2A061-E084-4568-A2A8-DD3B73097A6D}" srcOrd="0" destOrd="0" presId="urn:microsoft.com/office/officeart/2005/8/layout/cycle5"/>
    <dgm:cxn modelId="{E774040D-5811-4BC4-AD27-56412FB097EF}" type="presParOf" srcId="{FE73BC69-0BE5-4AC7-93F5-555AF014B5D7}" destId="{B95BD2D4-2D18-4F4D-BDA8-B7FC6310726D}" srcOrd="0" destOrd="0" presId="urn:microsoft.com/office/officeart/2005/8/layout/cycle5"/>
    <dgm:cxn modelId="{723BA5AD-0D20-4751-8E14-40A09FEBF4F7}" type="presParOf" srcId="{FE73BC69-0BE5-4AC7-93F5-555AF014B5D7}" destId="{27144895-24A7-47E7-B89C-20D34B4E7960}" srcOrd="1" destOrd="0" presId="urn:microsoft.com/office/officeart/2005/8/layout/cycle5"/>
    <dgm:cxn modelId="{D11E1216-B864-4DA4-977A-67CBA343F691}" type="presParOf" srcId="{FE73BC69-0BE5-4AC7-93F5-555AF014B5D7}" destId="{AB53C654-5827-43DC-B390-9ECEBA933AC9}" srcOrd="2" destOrd="0" presId="urn:microsoft.com/office/officeart/2005/8/layout/cycle5"/>
    <dgm:cxn modelId="{CCF66C33-16AA-42FA-86A5-61BD3BBB6EFD}" type="presParOf" srcId="{FE73BC69-0BE5-4AC7-93F5-555AF014B5D7}" destId="{39FA1854-3DFD-4BE0-BDEE-D4371F7378C6}" srcOrd="3" destOrd="0" presId="urn:microsoft.com/office/officeart/2005/8/layout/cycle5"/>
    <dgm:cxn modelId="{FD445D6E-FD27-4269-BB18-BD551D6A6544}" type="presParOf" srcId="{FE73BC69-0BE5-4AC7-93F5-555AF014B5D7}" destId="{3EF8662C-95F8-41FD-884F-BB864D7085E0}" srcOrd="4" destOrd="0" presId="urn:microsoft.com/office/officeart/2005/8/layout/cycle5"/>
    <dgm:cxn modelId="{40EC385A-26D2-4206-829D-0171E8E9ADDB}" type="presParOf" srcId="{FE73BC69-0BE5-4AC7-93F5-555AF014B5D7}" destId="{BC879C71-577C-4A2D-902D-C800B273B2B4}" srcOrd="5" destOrd="0" presId="urn:microsoft.com/office/officeart/2005/8/layout/cycle5"/>
    <dgm:cxn modelId="{B08664DA-1786-46EB-A87C-232664A0A1DA}" type="presParOf" srcId="{FE73BC69-0BE5-4AC7-93F5-555AF014B5D7}" destId="{9CBB170E-5C7F-4364-87AF-86303AB363B5}" srcOrd="6" destOrd="0" presId="urn:microsoft.com/office/officeart/2005/8/layout/cycle5"/>
    <dgm:cxn modelId="{55ADB4F5-D3E5-4654-AC07-FDA032E26F1A}" type="presParOf" srcId="{FE73BC69-0BE5-4AC7-93F5-555AF014B5D7}" destId="{358846E4-67B9-4654-AED3-65F4EF6CC924}" srcOrd="7" destOrd="0" presId="urn:microsoft.com/office/officeart/2005/8/layout/cycle5"/>
    <dgm:cxn modelId="{9E51E4AA-811B-47A6-BCFB-83EBAE6AB4CC}" type="presParOf" srcId="{FE73BC69-0BE5-4AC7-93F5-555AF014B5D7}" destId="{60A2A061-E084-4568-A2A8-DD3B73097A6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15638-DEB6-3A4B-A039-59060EF7460B}">
      <dsp:nvSpPr>
        <dsp:cNvPr id="0" name=""/>
        <dsp:cNvSpPr/>
      </dsp:nvSpPr>
      <dsp:spPr>
        <a:xfrm>
          <a:off x="1376" y="0"/>
          <a:ext cx="3578308"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a:t>1</a:t>
          </a:r>
        </a:p>
      </dsp:txBody>
      <dsp:txXfrm>
        <a:off x="1376" y="0"/>
        <a:ext cx="3578308" cy="1303020"/>
      </dsp:txXfrm>
    </dsp:sp>
    <dsp:sp modelId="{2BD6C8BE-96C4-D347-94C6-75AB662F2A2B}">
      <dsp:nvSpPr>
        <dsp:cNvPr id="0" name=""/>
        <dsp:cNvSpPr/>
      </dsp:nvSpPr>
      <dsp:spPr>
        <a:xfrm>
          <a:off x="359207" y="1303391"/>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Fraction calculations (with multiplication practice)</a:t>
          </a:r>
        </a:p>
      </dsp:txBody>
      <dsp:txXfrm>
        <a:off x="384199" y="1328383"/>
        <a:ext cx="2812662" cy="803320"/>
      </dsp:txXfrm>
    </dsp:sp>
    <dsp:sp modelId="{03948569-AF72-2841-A966-B99D386E26FF}">
      <dsp:nvSpPr>
        <dsp:cNvPr id="0" name=""/>
        <dsp:cNvSpPr/>
      </dsp:nvSpPr>
      <dsp:spPr>
        <a:xfrm>
          <a:off x="359207" y="2287972"/>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Part-whole understanding of fractions</a:t>
          </a:r>
        </a:p>
      </dsp:txBody>
      <dsp:txXfrm>
        <a:off x="384199" y="2312964"/>
        <a:ext cx="2812662" cy="803320"/>
      </dsp:txXfrm>
    </dsp:sp>
    <dsp:sp modelId="{7EAD2CE2-4BEB-3044-AECB-0A3159CED25F}">
      <dsp:nvSpPr>
        <dsp:cNvPr id="0" name=""/>
        <dsp:cNvSpPr/>
      </dsp:nvSpPr>
      <dsp:spPr>
        <a:xfrm>
          <a:off x="359207" y="3272554"/>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Comparing decimals</a:t>
          </a:r>
        </a:p>
      </dsp:txBody>
      <dsp:txXfrm>
        <a:off x="384199" y="3297546"/>
        <a:ext cx="2812662" cy="803320"/>
      </dsp:txXfrm>
    </dsp:sp>
    <dsp:sp modelId="{B1771039-44ED-8D4A-8121-1533A28B69CE}">
      <dsp:nvSpPr>
        <dsp:cNvPr id="0" name=""/>
        <dsp:cNvSpPr/>
      </dsp:nvSpPr>
      <dsp:spPr>
        <a:xfrm>
          <a:off x="3848058" y="0"/>
          <a:ext cx="3578308"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a:t>2</a:t>
          </a:r>
        </a:p>
      </dsp:txBody>
      <dsp:txXfrm>
        <a:off x="3848058" y="0"/>
        <a:ext cx="3578308" cy="1303020"/>
      </dsp:txXfrm>
    </dsp:sp>
    <dsp:sp modelId="{39F8E1C9-5C6D-2B4A-8990-4B0E0E35C48E}">
      <dsp:nvSpPr>
        <dsp:cNvPr id="0" name=""/>
        <dsp:cNvSpPr/>
      </dsp:nvSpPr>
      <dsp:spPr>
        <a:xfrm>
          <a:off x="4205889" y="1303391"/>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Addition/subtraction of decimals and fractions</a:t>
          </a:r>
        </a:p>
      </dsp:txBody>
      <dsp:txXfrm>
        <a:off x="4230881" y="1328383"/>
        <a:ext cx="2812662" cy="803320"/>
      </dsp:txXfrm>
    </dsp:sp>
    <dsp:sp modelId="{691A5FE8-329B-B842-912C-B217F0D73495}">
      <dsp:nvSpPr>
        <dsp:cNvPr id="0" name=""/>
        <dsp:cNvSpPr/>
      </dsp:nvSpPr>
      <dsp:spPr>
        <a:xfrm>
          <a:off x="4205889" y="2287972"/>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Place value and comparing decimals</a:t>
          </a:r>
        </a:p>
      </dsp:txBody>
      <dsp:txXfrm>
        <a:off x="4230881" y="2312964"/>
        <a:ext cx="2812662" cy="803320"/>
      </dsp:txXfrm>
    </dsp:sp>
    <dsp:sp modelId="{0C987D2E-B3C8-614A-9C8D-0A65C943D6EE}">
      <dsp:nvSpPr>
        <dsp:cNvPr id="0" name=""/>
        <dsp:cNvSpPr/>
      </dsp:nvSpPr>
      <dsp:spPr>
        <a:xfrm>
          <a:off x="4205889" y="3272554"/>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Change word problems</a:t>
          </a:r>
        </a:p>
      </dsp:txBody>
      <dsp:txXfrm>
        <a:off x="4230881" y="3297546"/>
        <a:ext cx="2812662" cy="803320"/>
      </dsp:txXfrm>
    </dsp:sp>
    <dsp:sp modelId="{BA9CFD48-6A2E-954A-B1AB-07E8130480E2}">
      <dsp:nvSpPr>
        <dsp:cNvPr id="0" name=""/>
        <dsp:cNvSpPr/>
      </dsp:nvSpPr>
      <dsp:spPr>
        <a:xfrm>
          <a:off x="7694740" y="0"/>
          <a:ext cx="3578308" cy="43434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a:t>3</a:t>
          </a:r>
        </a:p>
      </dsp:txBody>
      <dsp:txXfrm>
        <a:off x="7694740" y="0"/>
        <a:ext cx="3578308" cy="1303020"/>
      </dsp:txXfrm>
    </dsp:sp>
    <dsp:sp modelId="{F50F4461-697F-D040-BA98-D44C9B8EB1AA}">
      <dsp:nvSpPr>
        <dsp:cNvPr id="0" name=""/>
        <dsp:cNvSpPr/>
      </dsp:nvSpPr>
      <dsp:spPr>
        <a:xfrm>
          <a:off x="8052570" y="1303391"/>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Proportion word problems</a:t>
          </a:r>
        </a:p>
      </dsp:txBody>
      <dsp:txXfrm>
        <a:off x="8077562" y="1328383"/>
        <a:ext cx="2812662" cy="803320"/>
      </dsp:txXfrm>
    </dsp:sp>
    <dsp:sp modelId="{4E7B2E3D-C173-1E40-B359-B1E98A4397F3}">
      <dsp:nvSpPr>
        <dsp:cNvPr id="0" name=""/>
        <dsp:cNvSpPr/>
      </dsp:nvSpPr>
      <dsp:spPr>
        <a:xfrm>
          <a:off x="8052570" y="2287972"/>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Fraction-magnitude understanding</a:t>
          </a:r>
        </a:p>
      </dsp:txBody>
      <dsp:txXfrm>
        <a:off x="8077562" y="2312964"/>
        <a:ext cx="2812662" cy="803320"/>
      </dsp:txXfrm>
    </dsp:sp>
    <dsp:sp modelId="{71DAAF55-BAE6-6247-AFA7-E415CC0B6D7B}">
      <dsp:nvSpPr>
        <dsp:cNvPr id="0" name=""/>
        <dsp:cNvSpPr/>
      </dsp:nvSpPr>
      <dsp:spPr>
        <a:xfrm>
          <a:off x="8052570" y="3272554"/>
          <a:ext cx="2862646" cy="853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kern="1200"/>
            <a:t>Fraction calculations (with multiplication practice)</a:t>
          </a:r>
        </a:p>
      </dsp:txBody>
      <dsp:txXfrm>
        <a:off x="8077562" y="3297546"/>
        <a:ext cx="2812662" cy="803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BD2D4-2D18-4F4D-BDA8-B7FC6310726D}">
      <dsp:nvSpPr>
        <dsp:cNvPr id="0" name=""/>
        <dsp:cNvSpPr/>
      </dsp:nvSpPr>
      <dsp:spPr>
        <a:xfrm>
          <a:off x="1810122" y="1184"/>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Skill deficit</a:t>
          </a:r>
        </a:p>
      </dsp:txBody>
      <dsp:txXfrm>
        <a:off x="1864500" y="55562"/>
        <a:ext cx="1604999" cy="1005185"/>
      </dsp:txXfrm>
    </dsp:sp>
    <dsp:sp modelId="{AB53C654-5827-43DC-B390-9ECEBA933AC9}">
      <dsp:nvSpPr>
        <dsp:cNvPr id="0" name=""/>
        <dsp:cNvSpPr/>
      </dsp:nvSpPr>
      <dsp:spPr>
        <a:xfrm>
          <a:off x="1182595" y="558154"/>
          <a:ext cx="2968809" cy="2968809"/>
        </a:xfrm>
        <a:custGeom>
          <a:avLst/>
          <a:gdLst/>
          <a:ahLst/>
          <a:cxnLst/>
          <a:rect l="0" t="0" r="0" b="0"/>
          <a:pathLst>
            <a:path>
              <a:moveTo>
                <a:pt x="2570844" y="472916"/>
              </a:moveTo>
              <a:arcTo wR="1484404" hR="1484404" stAng="19022766"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9FA1854-3DFD-4BE0-BDEE-D4371F7378C6}">
      <dsp:nvSpPr>
        <dsp:cNvPr id="0" name=""/>
        <dsp:cNvSpPr/>
      </dsp:nvSpPr>
      <dsp:spPr>
        <a:xfrm>
          <a:off x="3095654"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Avoidance behavior</a:t>
          </a:r>
        </a:p>
      </dsp:txBody>
      <dsp:txXfrm>
        <a:off x="3150032" y="2282169"/>
        <a:ext cx="1604999" cy="1005185"/>
      </dsp:txXfrm>
    </dsp:sp>
    <dsp:sp modelId="{BC879C71-577C-4A2D-902D-C800B273B2B4}">
      <dsp:nvSpPr>
        <dsp:cNvPr id="0" name=""/>
        <dsp:cNvSpPr/>
      </dsp:nvSpPr>
      <dsp:spPr>
        <a:xfrm>
          <a:off x="1182595" y="558154"/>
          <a:ext cx="2968809" cy="2968809"/>
        </a:xfrm>
        <a:custGeom>
          <a:avLst/>
          <a:gdLst/>
          <a:ahLst/>
          <a:cxnLst/>
          <a:rect l="0" t="0" r="0" b="0"/>
          <a:pathLst>
            <a:path>
              <a:moveTo>
                <a:pt x="1939246" y="2897407"/>
              </a:moveTo>
              <a:arcTo wR="1484404" hR="1484404" stAng="4329407" swAng="214118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CBB170E-5C7F-4364-87AF-86303AB363B5}">
      <dsp:nvSpPr>
        <dsp:cNvPr id="0" name=""/>
        <dsp:cNvSpPr/>
      </dsp:nvSpPr>
      <dsp:spPr>
        <a:xfrm>
          <a:off x="524589" y="2227791"/>
          <a:ext cx="1713755" cy="1113941"/>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Removal from task </a:t>
          </a:r>
        </a:p>
      </dsp:txBody>
      <dsp:txXfrm>
        <a:off x="578967" y="2282169"/>
        <a:ext cx="1604999" cy="1005185"/>
      </dsp:txXfrm>
    </dsp:sp>
    <dsp:sp modelId="{60A2A061-E084-4568-A2A8-DD3B73097A6D}">
      <dsp:nvSpPr>
        <dsp:cNvPr id="0" name=""/>
        <dsp:cNvSpPr/>
      </dsp:nvSpPr>
      <dsp:spPr>
        <a:xfrm>
          <a:off x="1182595" y="558154"/>
          <a:ext cx="2968809" cy="2968809"/>
        </a:xfrm>
        <a:custGeom>
          <a:avLst/>
          <a:gdLst/>
          <a:ahLst/>
          <a:cxnLst/>
          <a:rect l="0" t="0" r="0" b="0"/>
          <a:pathLst>
            <a:path>
              <a:moveTo>
                <a:pt x="4823" y="1364837"/>
              </a:moveTo>
              <a:arcTo wR="1484404" hR="1484404" stAng="11077209" swAng="2300025"/>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2.png"/></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Arial" panose="020B060402020202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Arial" panose="020B060402020202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04862" y="124118"/>
            <a:ext cx="849442" cy="819440"/>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19629" y="204087"/>
            <a:ext cx="3664474" cy="659502"/>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intensiveintervention.org/resource/self-paced-introduction-intensive-intervention" TargetMode="External"/><Relationship Id="rId7" Type="http://schemas.openxmlformats.org/officeDocument/2006/relationships/hyperlink" Target="https://intensiveintervention.org/resource/what-are-intensive-interventions-and-why-are-they-important"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intensiveintervention.org/sites/default/files/NCII-placemat-508.pdf" TargetMode="External"/><Relationship Id="rId5" Type="http://schemas.openxmlformats.org/officeDocument/2006/relationships/hyperlink" Target="https://intensiveintervention.org/intensive-intervention" TargetMode="External"/><Relationship Id="rId4" Type="http://schemas.openxmlformats.org/officeDocument/2006/relationships/hyperlink" Target="https://intensiveintervention.org/sites/default/files/DBI_Framework.pdf"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iris.peabody.vanderbilt.edu/module/ebp_01/cresource/q1/p01/transcript/#content"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ntensiveintervention.org/taxonomy-intervention-intensity"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intensiveintervention.org/instructional-delivery-math-course"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intensiveintervention.org/instructional-strategies-math-course"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frg.vkcsites.org/what-are-interventions/math_intervention_manuals/"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intensiveintervention.org/intensive-intervention-behavior-course"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b="0" i="1">
                <a:cs typeface="Arial" panose="020B0604020202020204" pitchFamily="34" charset="0"/>
              </a:rPr>
              <a:t>Welcome</a:t>
            </a:r>
            <a:r>
              <a:rPr lang="en-US" sz="1200" b="0" i="1" baseline="0">
                <a:cs typeface="Arial" panose="020B0604020202020204" pitchFamily="34" charset="0"/>
              </a:rPr>
              <a:t> to the National Center on Intensive Intervention’s (NCII’s) module on using the Taxonomy of Intervention Intensity to design and intensify math intervention. This module is expected to take 2.5–3 hours. It includes slides, speakers’ notes, and a workbook of activities. </a:t>
            </a:r>
          </a:p>
          <a:p>
            <a:endParaRPr lang="en-US" sz="1200" b="0" i="1" baseline="0">
              <a:cs typeface="Arial" panose="020B0604020202020204" pitchFamily="34" charset="0"/>
            </a:endParaRPr>
          </a:p>
          <a:p>
            <a:pPr marL="0" indent="0">
              <a:buFont typeface="+mj-lt"/>
              <a:buNone/>
            </a:pPr>
            <a:r>
              <a:rPr lang="en-US" sz="1200" b="0" i="1" baseline="0">
                <a:cs typeface="Arial" panose="020B0604020202020204" pitchFamily="34" charset="0"/>
              </a:rPr>
              <a:t>This module is intended for individuals and teams who are interested in learning dimensions to consider when selecting a strong validated mathematics platform and considering intensification. Additional modules focused on introducing the taxonomy of intervention intensity, applying the taxonomy for reading, and behavior also are available. For more information about the data-based individualization (DBI) process, you may want to direct participants to the following resources:</a:t>
            </a:r>
            <a:endParaRPr lang="en-US" sz="1100" i="1" kern="1200">
              <a:solidFill>
                <a:schemeClr val="tx1"/>
              </a:solidFill>
              <a:effectLst/>
              <a:latin typeface="Arial" panose="020B0604020202020204" pitchFamily="34" charset="0"/>
              <a:ea typeface="+mn-ea"/>
              <a:cs typeface="Arial" panose="020B0604020202020204" pitchFamily="34" charset="0"/>
            </a:endParaRPr>
          </a:p>
          <a:p>
            <a:pPr marL="457200" lvl="2" indent="-228600">
              <a:buFont typeface="Arial" panose="020B0604020202020204" pitchFamily="34" charset="0"/>
              <a:buChar char="•"/>
            </a:pPr>
            <a:r>
              <a:rPr lang="en-US" sz="1050" i="1" kern="1200">
                <a:solidFill>
                  <a:schemeClr val="tx1"/>
                </a:solidFill>
                <a:effectLst/>
                <a:latin typeface="Arial" panose="020B0604020202020204" pitchFamily="34" charset="0"/>
                <a:ea typeface="+mn-ea"/>
                <a:cs typeface="Arial" panose="020B0604020202020204" pitchFamily="34" charset="0"/>
              </a:rPr>
              <a:t>Self-paced online module introducing intensive intervention: </a:t>
            </a:r>
            <a:r>
              <a:rPr lang="en-US" sz="1050" i="1" u="sng" kern="1200">
                <a:solidFill>
                  <a:schemeClr val="tx1"/>
                </a:solidFill>
                <a:effectLst/>
                <a:latin typeface="Arial" panose="020B0604020202020204" pitchFamily="34" charset="0"/>
                <a:ea typeface="+mn-ea"/>
                <a:cs typeface="Arial" panose="020B0604020202020204" pitchFamily="34" charset="0"/>
                <a:hlinkClick r:id="rId3"/>
              </a:rPr>
              <a:t>https://intensiveintervention.org/resource/self-paced-introduction-intensive-intervention</a:t>
            </a:r>
            <a:endParaRPr lang="en-US" sz="1050" i="1" kern="1200">
              <a:solidFill>
                <a:schemeClr val="tx1"/>
              </a:solidFill>
              <a:effectLst/>
              <a:latin typeface="Arial" panose="020B0604020202020204" pitchFamily="34" charset="0"/>
              <a:ea typeface="+mn-ea"/>
              <a:cs typeface="Arial" panose="020B0604020202020204" pitchFamily="34" charset="0"/>
            </a:endParaRPr>
          </a:p>
          <a:p>
            <a:pPr marL="457200" lvl="2" indent="-228600">
              <a:buFont typeface="Arial" panose="020B0604020202020204" pitchFamily="34" charset="0"/>
              <a:buChar char="•"/>
            </a:pPr>
            <a:r>
              <a:rPr lang="en-US" sz="1050" i="1" kern="1200">
                <a:solidFill>
                  <a:schemeClr val="tx1"/>
                </a:solidFill>
                <a:effectLst/>
                <a:latin typeface="Arial" panose="020B0604020202020204" pitchFamily="34" charset="0"/>
                <a:ea typeface="+mn-ea"/>
                <a:cs typeface="Arial" panose="020B0604020202020204" pitchFamily="34" charset="0"/>
              </a:rPr>
              <a:t>Read about the DBI process in detail: </a:t>
            </a:r>
            <a:r>
              <a:rPr lang="en-US" sz="1050" i="1" u="sng" kern="1200">
                <a:solidFill>
                  <a:schemeClr val="tx1"/>
                </a:solidFill>
                <a:effectLst/>
                <a:latin typeface="Arial" panose="020B0604020202020204" pitchFamily="34" charset="0"/>
                <a:ea typeface="+mn-ea"/>
                <a:cs typeface="Arial" panose="020B0604020202020204" pitchFamily="34" charset="0"/>
                <a:hlinkClick r:id="rId4"/>
              </a:rPr>
              <a:t>https://intensiveintervention.org/sites/default/files/DBI_Framework.pdf</a:t>
            </a:r>
            <a:endParaRPr lang="en-US" sz="1050" i="1" kern="1200">
              <a:solidFill>
                <a:schemeClr val="tx1"/>
              </a:solidFill>
              <a:effectLst/>
              <a:latin typeface="Arial" panose="020B0604020202020204" pitchFamily="34" charset="0"/>
              <a:ea typeface="+mn-ea"/>
              <a:cs typeface="Arial" panose="020B0604020202020204" pitchFamily="34" charset="0"/>
            </a:endParaRPr>
          </a:p>
          <a:p>
            <a:pPr marL="457200" lvl="2" indent="-228600">
              <a:buFont typeface="Arial" panose="020B0604020202020204" pitchFamily="34" charset="0"/>
              <a:buChar char="•"/>
            </a:pPr>
            <a:r>
              <a:rPr lang="en-US" sz="1050" i="1" kern="1200">
                <a:solidFill>
                  <a:schemeClr val="tx1"/>
                </a:solidFill>
                <a:effectLst/>
                <a:latin typeface="Arial" panose="020B0604020202020204" pitchFamily="34" charset="0"/>
                <a:ea typeface="+mn-ea"/>
                <a:cs typeface="Arial" panose="020B0604020202020204" pitchFamily="34" charset="0"/>
              </a:rPr>
              <a:t>Explore DBI topics: </a:t>
            </a:r>
            <a:r>
              <a:rPr lang="en-US" sz="1050" i="1" u="sng" kern="1200">
                <a:solidFill>
                  <a:schemeClr val="tx1"/>
                </a:solidFill>
                <a:effectLst/>
                <a:latin typeface="Arial" panose="020B0604020202020204" pitchFamily="34" charset="0"/>
                <a:ea typeface="+mn-ea"/>
                <a:cs typeface="Arial" panose="020B0604020202020204" pitchFamily="34" charset="0"/>
                <a:hlinkClick r:id="rId5"/>
              </a:rPr>
              <a:t>https://intensiveintervention.org/intensive-intervention</a:t>
            </a:r>
            <a:endParaRPr lang="en-US" sz="1050" i="1" kern="1200">
              <a:solidFill>
                <a:schemeClr val="tx1"/>
              </a:solidFill>
              <a:effectLst/>
              <a:latin typeface="Arial" panose="020B0604020202020204" pitchFamily="34" charset="0"/>
              <a:ea typeface="+mn-ea"/>
              <a:cs typeface="Arial" panose="020B0604020202020204" pitchFamily="34" charset="0"/>
            </a:endParaRPr>
          </a:p>
          <a:p>
            <a:pPr marL="457200" lvl="2" indent="-228600">
              <a:buFont typeface="Arial" panose="020B0604020202020204" pitchFamily="34" charset="0"/>
              <a:buChar char="•"/>
            </a:pPr>
            <a:r>
              <a:rPr lang="en-US" sz="1050" i="1" kern="1200">
                <a:solidFill>
                  <a:schemeClr val="tx1"/>
                </a:solidFill>
                <a:effectLst/>
                <a:latin typeface="Arial" panose="020B0604020202020204" pitchFamily="34" charset="0"/>
                <a:ea typeface="+mn-ea"/>
                <a:cs typeface="Arial" panose="020B0604020202020204" pitchFamily="34" charset="0"/>
              </a:rPr>
              <a:t>Handout—Breaking Down the DBI Process: Questions &amp; Considerations: </a:t>
            </a:r>
            <a:r>
              <a:rPr lang="en-US" sz="1050" i="1" u="sng" kern="1200">
                <a:solidFill>
                  <a:schemeClr val="tx1"/>
                </a:solidFill>
                <a:effectLst/>
                <a:latin typeface="Arial" panose="020B0604020202020204" pitchFamily="34" charset="0"/>
                <a:ea typeface="+mn-ea"/>
                <a:cs typeface="Arial" panose="020B0604020202020204" pitchFamily="34" charset="0"/>
                <a:hlinkClick r:id="rId6"/>
              </a:rPr>
              <a:t>https://intensiveintervention.org/sites/default/files/NCII-placemat-508.pdf</a:t>
            </a:r>
            <a:endParaRPr lang="en-US" sz="1050" i="1" kern="1200">
              <a:solidFill>
                <a:schemeClr val="tx1"/>
              </a:solidFill>
              <a:effectLst/>
              <a:latin typeface="Arial" panose="020B0604020202020204" pitchFamily="34" charset="0"/>
              <a:ea typeface="+mn-ea"/>
              <a:cs typeface="Arial" panose="020B0604020202020204" pitchFamily="34" charset="0"/>
            </a:endParaRPr>
          </a:p>
          <a:p>
            <a:pPr marL="457200" lvl="2" indent="-228600">
              <a:buFont typeface="Arial" panose="020B0604020202020204" pitchFamily="34" charset="0"/>
              <a:buChar char="•"/>
            </a:pPr>
            <a:r>
              <a:rPr lang="en-US" sz="1050" i="1" kern="1200">
                <a:solidFill>
                  <a:schemeClr val="tx1"/>
                </a:solidFill>
                <a:effectLst/>
                <a:latin typeface="Arial" panose="020B0604020202020204" pitchFamily="34" charset="0"/>
                <a:ea typeface="+mn-ea"/>
                <a:cs typeface="Arial" panose="020B0604020202020204" pitchFamily="34" charset="0"/>
              </a:rPr>
              <a:t>Dr. Chris Lemons explains intensive intervention and why they are important: </a:t>
            </a:r>
            <a:r>
              <a:rPr lang="en-US" sz="1050" i="1" u="sng" kern="1200">
                <a:solidFill>
                  <a:schemeClr val="tx1"/>
                </a:solidFill>
                <a:effectLst/>
                <a:latin typeface="Arial" panose="020B0604020202020204" pitchFamily="34" charset="0"/>
                <a:ea typeface="+mn-ea"/>
                <a:cs typeface="Arial" panose="020B0604020202020204" pitchFamily="34" charset="0"/>
                <a:hlinkClick r:id="rId7"/>
              </a:rPr>
              <a:t>https://intensiveintervention.org/resource/what-are-intensive-interventions-and-why-are-they-important</a:t>
            </a:r>
            <a:endParaRPr lang="en-US" sz="1050" i="1" kern="1200">
              <a:solidFill>
                <a:schemeClr val="tx1"/>
              </a:solidFill>
              <a:effectLst/>
              <a:latin typeface="Arial" panose="020B0604020202020204" pitchFamily="34" charset="0"/>
              <a:ea typeface="+mn-ea"/>
              <a:cs typeface="Arial" panose="020B0604020202020204" pitchFamily="34" charset="0"/>
            </a:endParaRPr>
          </a:p>
          <a:p>
            <a:endParaRPr lang="en-US" sz="1200" b="0" i="1" baseline="0">
              <a:cs typeface="Arial" panose="020B0604020202020204" pitchFamily="34" charset="0"/>
            </a:endParaRPr>
          </a:p>
          <a:p>
            <a:pPr lvl="0"/>
            <a:r>
              <a:rPr lang="en-US" sz="1200" b="0" i="1">
                <a:cs typeface="Arial" panose="020B0604020202020204" pitchFamily="34" charset="0"/>
              </a:rPr>
              <a:t>Preferred citation:</a:t>
            </a:r>
            <a:r>
              <a:rPr lang="en-US" sz="1200" b="0" i="1" baseline="0">
                <a:cs typeface="Arial" panose="020B0604020202020204" pitchFamily="34" charset="0"/>
              </a:rPr>
              <a:t> </a:t>
            </a:r>
            <a:endParaRPr lang="en-US" sz="1200" b="1" i="1" baseline="0">
              <a:cs typeface="Arial" panose="020B0604020202020204" pitchFamily="34" charset="0"/>
            </a:endParaRPr>
          </a:p>
          <a:p>
            <a:r>
              <a:rPr lang="en-US" sz="1200" i="1">
                <a:cs typeface="Arial" panose="020B0604020202020204" pitchFamily="34" charset="0"/>
              </a:rPr>
              <a:t>While permission to reprint this publication is not necessary, the citation should be: </a:t>
            </a:r>
            <a:r>
              <a:rPr lang="en-US" sz="1200" i="0">
                <a:cs typeface="Arial" panose="020B0604020202020204" pitchFamily="34" charset="0"/>
              </a:rPr>
              <a:t>National Center on Intensive Intervention. (2020). </a:t>
            </a:r>
            <a:r>
              <a:rPr lang="en-US" sz="1200" i="1"/>
              <a:t>Using the Taxonomy of Intervention Intensity within the DBI process: A mathematics example</a:t>
            </a:r>
            <a:r>
              <a:rPr lang="en-US" sz="1200" i="1">
                <a:cs typeface="Arial" panose="020B0604020202020204" pitchFamily="34" charset="0"/>
              </a:rPr>
              <a:t>. </a:t>
            </a:r>
            <a:r>
              <a:rPr lang="en-US" sz="1200" i="0">
                <a:cs typeface="Arial" panose="020B0604020202020204" pitchFamily="34" charset="0"/>
              </a:rPr>
              <a:t>Washington, DC: U.S. Department of Education, Office of</a:t>
            </a:r>
            <a:r>
              <a:rPr lang="en-US" sz="1200" i="0" baseline="0">
                <a:cs typeface="Arial" panose="020B0604020202020204" pitchFamily="34" charset="0"/>
              </a:rPr>
              <a:t> </a:t>
            </a:r>
            <a:r>
              <a:rPr lang="en-US" sz="1200" i="0">
                <a:cs typeface="Arial" panose="020B0604020202020204" pitchFamily="34" charset="0"/>
              </a:rPr>
              <a:t>Special Education Programs, National Center on Intensive Intervention.</a:t>
            </a:r>
            <a:endParaRPr lang="en-US" sz="1200" b="1" i="0" baseline="0">
              <a:cs typeface="Arial" panose="020B0604020202020204" pitchFamily="34" charset="0"/>
            </a:endParaRPr>
          </a:p>
          <a:p>
            <a:endParaRPr lang="en-US" sz="1200" b="0" i="1" baseline="0">
              <a:cs typeface="Arial" panose="020B0604020202020204" pitchFamily="34" charset="0"/>
            </a:endParaRPr>
          </a:p>
          <a:p>
            <a:r>
              <a:rPr lang="en-US" sz="1200" b="0" i="1" baseline="0">
                <a:cs typeface="Arial" panose="020B0604020202020204" pitchFamily="34" charset="0"/>
              </a:rPr>
              <a:t>Facilitators: Introduce yourself and provide a brief summary of your background before moving on.</a:t>
            </a:r>
          </a:p>
          <a:p>
            <a:endParaRPr lang="en-US" sz="1200" b="0" i="1" baseline="0">
              <a:cs typeface="Arial" panose="020B0604020202020204" pitchFamily="34" charset="0"/>
            </a:endParaRPr>
          </a:p>
          <a:p>
            <a:r>
              <a:rPr lang="en-US" sz="1200" b="0" i="1" baseline="0">
                <a:cs typeface="Arial" panose="020B0604020202020204" pitchFamily="34" charset="0"/>
              </a:rPr>
              <a:t>Tips for using the speaker’s notes: </a:t>
            </a:r>
            <a:endParaRPr lang="en-US" sz="1200" b="0" baseline="0">
              <a:cs typeface="Arial" panose="020B0604020202020204" pitchFamily="34" charset="0"/>
            </a:endParaRPr>
          </a:p>
          <a:p>
            <a:pPr marL="171450" lvl="0" indent="-171450">
              <a:buFont typeface="Arial"/>
              <a:buChar char="•"/>
            </a:pPr>
            <a:r>
              <a:rPr lang="en-US" sz="1200" i="1">
                <a:cs typeface="Arial" panose="020B0604020202020204" pitchFamily="34" charset="0"/>
              </a:rPr>
              <a:t>Text formatted in standard font provides a sample script for the facilitator.</a:t>
            </a:r>
          </a:p>
          <a:p>
            <a:pPr marL="171450" lvl="0" indent="-171450">
              <a:buFont typeface="Arial"/>
              <a:buChar char="•"/>
            </a:pPr>
            <a:r>
              <a:rPr lang="en-US" sz="1200" i="1">
                <a:cs typeface="Arial" panose="020B0604020202020204" pitchFamily="34" charset="0"/>
              </a:rPr>
              <a:t>Text formatted in italics is intended as directions, notes, or background information for the facilitator. This includes notes for animations within the slide deck. </a:t>
            </a:r>
          </a:p>
          <a:p>
            <a:pPr marL="171450" lvl="0" indent="-171450">
              <a:buFont typeface="Arial"/>
              <a:buChar char="•"/>
            </a:pPr>
            <a:r>
              <a:rPr lang="en-US" sz="1200" i="1">
                <a:cs typeface="Arial" panose="020B0604020202020204" pitchFamily="34" charset="0"/>
              </a:rPr>
              <a:t>Slides that reference handouts that can be found in the speaker notes are noted with a banner indicating the handout. </a:t>
            </a:r>
          </a:p>
          <a:p>
            <a:pPr marL="171450" lvl="0" indent="-171450">
              <a:buFont typeface="Arial"/>
              <a:buChar char="•"/>
            </a:pPr>
            <a:endParaRPr lang="en-US" i="1">
              <a:latin typeface="Calibri" pitchFamily="34" charset="0"/>
            </a:endParaRPr>
          </a:p>
          <a:p>
            <a:pPr marL="171450" lvl="0" indent="-171450">
              <a:buFont typeface="Arial"/>
              <a:buChar char="•"/>
            </a:pPr>
            <a:endParaRPr lang="en-US" i="1">
              <a:latin typeface="Calibri" pitchFamily="34" charset="0"/>
            </a:endParaRPr>
          </a:p>
          <a:p>
            <a:pPr lvl="0"/>
            <a:endParaRPr lang="en-US">
              <a:latin typeface="Calibri" pitchFamily="34" charset="0"/>
            </a:endParaRPr>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a:t>
            </a:fld>
            <a:endParaRPr lang="en-US"/>
          </a:p>
        </p:txBody>
      </p:sp>
    </p:spTree>
    <p:extLst>
      <p:ext uri="{BB962C8B-B14F-4D97-AF65-F5344CB8AC3E}">
        <p14:creationId xmlns:p14="http://schemas.microsoft.com/office/powerpoint/2010/main" val="1784335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69030"/>
            <a:ext cx="5486400" cy="4813788"/>
          </a:xfrm>
        </p:spPr>
        <p:txBody>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100"/>
              <a:t>One question you might have is “Can I still implement DBI if I don’t have a standardized, evidence-based program?” As you can see in the cartoon, the teacher is saying, “I can tell you’re struggling with fractions, Tony, but there aren’t any EBPs for kids in your grade. Maybe check back in a few years?” In reality, we are not able to do this. We have students showing up at school every day and we have some areas that have limited or no EBPs. Our recommendation is to use a standardized, evidence-based program when it is available and consider augmenting current offerings if there are content areas where you have insufficient resources.</a:t>
            </a:r>
          </a:p>
          <a:p>
            <a:pPr marL="0" indent="0">
              <a:buFont typeface="Wingdings" pitchFamily="2" charset="2"/>
              <a:buNone/>
            </a:pPr>
            <a:endParaRPr lang="en-US" sz="1100"/>
          </a:p>
          <a:p>
            <a:pPr marL="0" indent="0">
              <a:buFont typeface="Wingdings" pitchFamily="2" charset="2"/>
              <a:buNone/>
            </a:pPr>
            <a:r>
              <a:rPr lang="en-US" sz="1100"/>
              <a:t>As Bryan Cook says in a module from the IRIS Center: </a:t>
            </a:r>
          </a:p>
          <a:p>
            <a:r>
              <a:rPr lang="en-US" sz="1100"/>
              <a:t>The number of available practices that meet EBP criteria are limited, but…</a:t>
            </a:r>
          </a:p>
          <a:p>
            <a:r>
              <a:rPr lang="en-US" sz="1100" i="1"/>
              <a:t>“Every evidence-based practice at some point started off as a non-evidence-based practice that we didn’t have enough research out yet to tell whether it was evidenced based. And so just because something’s not evidenced based doesn’t necessarily mean that it’s ineffective.”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a:t>-Bryan Cook </a:t>
            </a:r>
            <a:r>
              <a:rPr lang="en-US" sz="1100" i="1">
                <a:hlinkClick r:id="rId3"/>
              </a:rPr>
              <a:t>http://iris.peabody.vanderbilt.edu/module/ebp_01/cresource/q1/p01/transcript/#content</a:t>
            </a:r>
            <a:endParaRPr lang="en-US" sz="1100" i="1"/>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solidFill>
                <a:srgbClr val="000000"/>
              </a:solidFill>
              <a:ea typeface="Times New Roman"/>
            </a:endParaRPr>
          </a:p>
          <a:p>
            <a:r>
              <a:rPr lang="en-US" sz="1100">
                <a:solidFill>
                  <a:srgbClr val="000000"/>
                </a:solidFill>
                <a:ea typeface="Times New Roman"/>
              </a:rPr>
              <a:t>During the next section, we will introduce the Taxonomy of Intervention Intensity and discuss how the you can use the dimensions to guide your understanding of the intervention you are providing. This applies both to a standard protocol intervention as well as those that you may need to design due to limitations in available programs.</a:t>
            </a:r>
          </a:p>
          <a:p>
            <a:endParaRPr lang="en-US"/>
          </a:p>
          <a:p>
            <a:pPr marL="457200" indent="-457200">
              <a:buFont typeface="Wingdings" pitchFamily="2" charset="2"/>
              <a:buChar char="§"/>
            </a:pPr>
            <a:endParaRPr lang="en-US" sz="1200"/>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a:t>
            </a:fld>
            <a:endParaRPr lang="en-US"/>
          </a:p>
        </p:txBody>
      </p:sp>
    </p:spTree>
    <p:extLst>
      <p:ext uri="{BB962C8B-B14F-4D97-AF65-F5344CB8AC3E}">
        <p14:creationId xmlns:p14="http://schemas.microsoft.com/office/powerpoint/2010/main" val="106008650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Ms. Williams uses NCII’s Data-Based Individualization Implementation Log: Daily and Weekly Intervention Review to monitor fidelity. She considers engagement, adherence to critical components of the intervention, the exposure/duration of the intervention, the quality of the delivery, and how well the intervention is defined. </a:t>
            </a:r>
          </a:p>
          <a:p>
            <a:endParaRPr lang="en-US"/>
          </a:p>
          <a:p>
            <a:r>
              <a:rPr lang="en-US"/>
              <a:t>Although Ms. Williams sees that Jackson has attended all the intervention periods, she notices that he hasn’t always been engaged and instead has noted that he often acts out. This acting out has impacted her ability to implement the intervention as planned.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100</a:t>
            </a:fld>
            <a:endParaRPr lang="en-US"/>
          </a:p>
        </p:txBody>
      </p:sp>
    </p:spTree>
    <p:extLst>
      <p:ext uri="{BB962C8B-B14F-4D97-AF65-F5344CB8AC3E}">
        <p14:creationId xmlns:p14="http://schemas.microsoft.com/office/powerpoint/2010/main" val="14115563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101</a:t>
            </a:fld>
            <a:endParaRPr lang="en-US"/>
          </a:p>
        </p:txBody>
      </p:sp>
    </p:spTree>
    <p:extLst>
      <p:ext uri="{BB962C8B-B14F-4D97-AF65-F5344CB8AC3E}">
        <p14:creationId xmlns:p14="http://schemas.microsoft.com/office/powerpoint/2010/main" val="8654253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analyzes the data that Ms. Williams collected and determines that Jackson is not making adequate progress. </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9752885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Review slide.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103</a:t>
            </a:fld>
            <a:endParaRPr lang="en-US"/>
          </a:p>
        </p:txBody>
      </p:sp>
    </p:spTree>
    <p:extLst>
      <p:ext uri="{BB962C8B-B14F-4D97-AF65-F5344CB8AC3E}">
        <p14:creationId xmlns:p14="http://schemas.microsoft.com/office/powerpoint/2010/main" val="35841315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we know about many validated programs is that they are not universally effective. Even after implementing them with fidelity, 3</a:t>
            </a:r>
            <a:r>
              <a:rPr lang="en-US" baseline="0"/>
              <a:t> to </a:t>
            </a:r>
            <a:r>
              <a:rPr lang="en-US"/>
              <a:t>5% of students will need more help. Those</a:t>
            </a:r>
            <a:r>
              <a:rPr lang="en-US" baseline="0"/>
              <a:t> students with intensive needs often require upwards of 10 to 30 times as much practice as their peers when they are learning new information. </a:t>
            </a:r>
          </a:p>
          <a:p>
            <a:endParaRPr lang="en-US" baseline="0"/>
          </a:p>
          <a:p>
            <a:r>
              <a:rPr lang="en-US" i="1" baseline="0"/>
              <a:t>Note: Although the previous slide highlighted poor outcomes for students with disabilities, not all students with intensive needs have an identified disability. For example, the practice guide by Gersten et al. (2008) reflects data that include students without disabilities.</a:t>
            </a:r>
            <a:endParaRPr lang="en-US" i="1"/>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104</a:t>
            </a:fld>
            <a:endParaRPr lang="en-US"/>
          </a:p>
        </p:txBody>
      </p:sp>
    </p:spTree>
    <p:extLst>
      <p:ext uri="{BB962C8B-B14F-4D97-AF65-F5344CB8AC3E}">
        <p14:creationId xmlns:p14="http://schemas.microsoft.com/office/powerpoint/2010/main" val="81486944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determine how they need to intensify the intervention for Jackson, the team considers collecting additional diagnostic data in order to develop a hypothesis for why Jackson is not responding.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105</a:t>
            </a:fld>
            <a:endParaRPr lang="en-US"/>
          </a:p>
        </p:txBody>
      </p:sp>
    </p:spTree>
    <p:extLst>
      <p:ext uri="{BB962C8B-B14F-4D97-AF65-F5344CB8AC3E}">
        <p14:creationId xmlns:p14="http://schemas.microsoft.com/office/powerpoint/2010/main" val="36898072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sz="1400"/>
              <a:t>As the team considers diagnostic information, they realize that it also is really important to consider the intersection between academics and behavior. As you can see on the slide, this is often a  chicken or egg situation. We know that students who struggle often use escape or avoidance behaviors to become removed from the task they are struggling with. If removed, the student then misses the instruction time and is likely to fall further behind. The team wants to consider whether behavior might be impacting Jackson’s math performance. </a:t>
            </a:r>
          </a:p>
        </p:txBody>
      </p:sp>
      <p:sp>
        <p:nvSpPr>
          <p:cNvPr id="4" name="Slide Number Placeholder 3"/>
          <p:cNvSpPr>
            <a:spLocks noGrp="1"/>
          </p:cNvSpPr>
          <p:nvPr>
            <p:ph type="sldNum" sz="quarter" idx="10"/>
          </p:nvPr>
        </p:nvSpPr>
        <p:spPr/>
        <p:txBody>
          <a:bodyPr/>
          <a:lstStyle/>
          <a:p>
            <a:fld id="{015CC356-F3FB-4EFF-8CC6-CE45B8A6F079}"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1910386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To guide decisions about the types of intensification they might want to make, the team can use the dimensions of the Taxonomy of Intervention Intensity and the ratings they provided when analyzing the validated intervention program. They also might explore the Intervention Intensification Strategy Checklist form from NCII, which provides some areas to consider for intensifying across dimensions of the taxonomy. </a:t>
            </a:r>
          </a:p>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107</a:t>
            </a:fld>
            <a:endParaRPr lang="en-US"/>
          </a:p>
        </p:txBody>
      </p:sp>
    </p:spTree>
    <p:extLst>
      <p:ext uri="{BB962C8B-B14F-4D97-AF65-F5344CB8AC3E}">
        <p14:creationId xmlns:p14="http://schemas.microsoft.com/office/powerpoint/2010/main" val="231176569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the review of the data, the team was most concerned with addressing the behavioral component due to engagement issues. They collected additional data using the A-B-C report form. The team then hypothesized that providing Jackson with some choice about the structure of the session could enhance his engagement in the content and improve his performance.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108</a:t>
            </a:fld>
            <a:endParaRPr lang="en-US"/>
          </a:p>
        </p:txBody>
      </p:sp>
    </p:spTree>
    <p:extLst>
      <p:ext uri="{BB962C8B-B14F-4D97-AF65-F5344CB8AC3E}">
        <p14:creationId xmlns:p14="http://schemas.microsoft.com/office/powerpoint/2010/main" val="9375659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Using the A-B-C data, the team decided to add a behavioral strategy to the intervention. They reviewed the behavioral strategy resources on the NCII website and looked specifically at the </a:t>
            </a:r>
            <a:r>
              <a:rPr lang="en-US" sz="1200" i="1"/>
              <a:t>Antecedent Modification </a:t>
            </a:r>
            <a:r>
              <a:rPr lang="en-US" sz="1200"/>
              <a:t>guide. They decided to allow Jackson to choose. Specifically, they considered providing choice on the t</a:t>
            </a:r>
            <a:r>
              <a:rPr lang="en-US"/>
              <a:t>asks to complete, the sequence of tasks to be completed, materials to use, where to complete the tasks, when to complete the tasks, and with whom to complete the tasks. In this case, they allowed Jackson to select the sequence of the tasks to be completed so that he could help define the structure of the intervention session. </a:t>
            </a:r>
          </a:p>
          <a:p>
            <a:pPr marL="0" indent="0">
              <a:buNone/>
            </a:pPr>
            <a:endParaRPr lang="en-US"/>
          </a:p>
          <a:p>
            <a:pPr marL="0" indent="0">
              <a:buNone/>
            </a:pPr>
            <a:r>
              <a:rPr lang="en-US"/>
              <a:t>Note that they decided not to modify content at this time. </a:t>
            </a:r>
          </a:p>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109</a:t>
            </a:fld>
            <a:endParaRPr lang="en-US"/>
          </a:p>
        </p:txBody>
      </p:sp>
    </p:spTree>
    <p:extLst>
      <p:ext uri="{BB962C8B-B14F-4D97-AF65-F5344CB8AC3E}">
        <p14:creationId xmlns:p14="http://schemas.microsoft.com/office/powerpoint/2010/main" val="186237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40895"/>
            <a:ext cx="5486400" cy="3600450"/>
          </a:xfrm>
        </p:spPr>
        <p:txBody>
          <a:bodyPr/>
          <a:lstStyle/>
          <a:p>
            <a:r>
              <a:rPr lang="en-US" altLang="en-US" sz="1100">
                <a:latin typeface="Arial" panose="020B0604020202020204" pitchFamily="34" charset="0"/>
                <a:ea typeface="ＭＳ Ｐゴシック" panose="020B0600070205080204" pitchFamily="34" charset="-128"/>
              </a:rPr>
              <a:t>As we think about our validated interventions, we need to consider two elements. The first is that they should be </a:t>
            </a:r>
            <a:r>
              <a:rPr lang="en-US" altLang="en-US" sz="1100" b="0">
                <a:latin typeface="Arial" panose="020B0604020202020204" pitchFamily="34" charset="0"/>
                <a:ea typeface="ＭＳ Ｐゴシック" panose="020B0600070205080204" pitchFamily="34" charset="-128"/>
              </a:rPr>
              <a:t>designed based on the Taxonomy of Intervention Intensity, and the second is that they should be conducted with fidelity. In other words, what we are going to implement and how we will implement it? </a:t>
            </a:r>
          </a:p>
          <a:p>
            <a:endParaRPr lang="en-US" altLang="en-US" sz="1100">
              <a:latin typeface="Arial" panose="020B0604020202020204" pitchFamily="34" charset="0"/>
              <a:ea typeface="ＭＳ Ｐゴシック" panose="020B0600070205080204" pitchFamily="34" charset="-128"/>
            </a:endParaRPr>
          </a:p>
          <a:p>
            <a:r>
              <a:rPr lang="en-US" altLang="en-US" sz="1100">
                <a:latin typeface="Arial" panose="020B0604020202020204" pitchFamily="34" charset="0"/>
                <a:ea typeface="ＭＳ Ｐゴシック" panose="020B0600070205080204" pitchFamily="34" charset="-128"/>
              </a:rPr>
              <a:t>Often, when we consider our intervention, we focus only on whether a study or two (or sometimes a colleague) has said that it is effective or has an evidence base. </a:t>
            </a:r>
            <a:r>
              <a:rPr lang="en-US" altLang="en-US" sz="1100" b="0">
                <a:latin typeface="Arial" panose="020B0604020202020204" pitchFamily="34" charset="0"/>
                <a:ea typeface="ＭＳ Ｐゴシック" panose="020B0600070205080204" pitchFamily="34" charset="-128"/>
              </a:rPr>
              <a:t>In fact, as we think about our validated interventions, we want to consider (</a:t>
            </a:r>
            <a:r>
              <a:rPr lang="en-US" altLang="en-US" sz="1100" b="0" i="1">
                <a:latin typeface="Arial" panose="020B0604020202020204" pitchFamily="34" charset="0"/>
                <a:ea typeface="ＭＳ Ｐゴシック" panose="020B0600070205080204" pitchFamily="34" charset="-128"/>
              </a:rPr>
              <a:t>click for animations and review as they appear</a:t>
            </a:r>
            <a:r>
              <a:rPr lang="en-US" altLang="en-US" sz="1100" b="0">
                <a:latin typeface="Arial" panose="020B0604020202020204" pitchFamily="34" charset="0"/>
                <a:ea typeface="ＭＳ Ｐゴシック" panose="020B0600070205080204" pitchFamily="34" charset="-128"/>
              </a:rPr>
              <a:t>). To help us guide our understanding, it would be helpful if we had a framework….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b="0">
                <a:latin typeface="Arial" panose="020B0604020202020204" pitchFamily="34" charset="0"/>
                <a:ea typeface="ＭＳ Ｐゴシック" panose="020B0600070205080204" pitchFamily="34"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ea typeface="ＭＳ Ｐゴシック" panose="020B0600070205080204" pitchFamily="34" charset="-128"/>
            </a:endParaRPr>
          </a:p>
          <a:p>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256697907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documented the revision in their individual intervention plan and collected monitoring and progress data throughout implementation. </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3862586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once again reviewed the fidelity and progress data. They saw great improvement with student engagement within the intervention and believed that the behavioral component they added helped Jackson to stay engaged, but they continued to be concerned about his progress. </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110090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a:t>This time, the team looked deeper into the math content.</a:t>
            </a:r>
          </a:p>
          <a:p>
            <a:pPr>
              <a:spcBef>
                <a:spcPts val="1200"/>
              </a:spcBef>
            </a:pPr>
            <a:r>
              <a:rPr lang="en-US"/>
              <a:t>The team hypothesis was that Jackson is struggling to respond because he is overwhelmed with new content, struggles to differentiate between the number of parts (numerator) and the size of parts (denominator), and grapples with single-digit multiplication, which slows down the lesson.</a:t>
            </a:r>
          </a:p>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112</a:t>
            </a:fld>
            <a:endParaRPr lang="en-US"/>
          </a:p>
        </p:txBody>
      </p:sp>
    </p:spTree>
    <p:extLst>
      <p:ext uri="{BB962C8B-B14F-4D97-AF65-F5344CB8AC3E}">
        <p14:creationId xmlns:p14="http://schemas.microsoft.com/office/powerpoint/2010/main" val="12564488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address these challenges, the team decided to focus on intensifying alignment and comprehensiveness.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113</a:t>
            </a:fld>
            <a:endParaRPr lang="en-US"/>
          </a:p>
        </p:txBody>
      </p:sp>
    </p:spTree>
    <p:extLst>
      <p:ext uri="{BB962C8B-B14F-4D97-AF65-F5344CB8AC3E}">
        <p14:creationId xmlns:p14="http://schemas.microsoft.com/office/powerpoint/2010/main" val="32310544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Ms. Williams and the team adjusted the alignment to focus on missing skills and include manipulatives and additional practice opportunities.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114</a:t>
            </a:fld>
            <a:endParaRPr lang="en-US"/>
          </a:p>
        </p:txBody>
      </p:sp>
    </p:spTree>
    <p:extLst>
      <p:ext uri="{BB962C8B-B14F-4D97-AF65-F5344CB8AC3E}">
        <p14:creationId xmlns:p14="http://schemas.microsoft.com/office/powerpoint/2010/main" val="395582020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Ms. Williams adds 5 minutes of conceptual practice with manipulatives (fraction tiles) to help Jackson differentiate between the numerator and denominator.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115</a:t>
            </a:fld>
            <a:endParaRPr lang="en-US"/>
          </a:p>
        </p:txBody>
      </p:sp>
    </p:spTree>
    <p:extLst>
      <p:ext uri="{BB962C8B-B14F-4D97-AF65-F5344CB8AC3E}">
        <p14:creationId xmlns:p14="http://schemas.microsoft.com/office/powerpoint/2010/main" val="35759927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a:t>She reinforces this practice with a flashcard activity that requires Jackson to differentiate between the numerator and denominator.</a:t>
            </a:r>
            <a:endParaRPr lang="en-US" sz="1200" kern="120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116</a:t>
            </a:fld>
            <a:endParaRPr lang="en-US"/>
          </a:p>
        </p:txBody>
      </p:sp>
    </p:spTree>
    <p:extLst>
      <p:ext uri="{BB962C8B-B14F-4D97-AF65-F5344CB8AC3E}">
        <p14:creationId xmlns:p14="http://schemas.microsoft.com/office/powerpoint/2010/main" val="427469753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a:t>She adds 5 minutes of multiplication strategy instruction, including practice with skip counting and adding on.</a:t>
            </a:r>
            <a:endParaRPr lang="en-US" sz="1200" kern="1200">
              <a:solidFill>
                <a:schemeClr val="tx1"/>
              </a:solidFill>
              <a:effectLst/>
              <a:latin typeface="ITC Franklin Gothic Std Bk Cd"/>
              <a:ea typeface="ＭＳ Ｐゴシック" pitchFamily="-48" charset="-128"/>
              <a:cs typeface="ＭＳ Ｐゴシック"/>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117</a:t>
            </a:fld>
            <a:endParaRPr lang="en-US"/>
          </a:p>
        </p:txBody>
      </p:sp>
    </p:spTree>
    <p:extLst>
      <p:ext uri="{BB962C8B-B14F-4D97-AF65-F5344CB8AC3E}">
        <p14:creationId xmlns:p14="http://schemas.microsoft.com/office/powerpoint/2010/main" val="2251922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Provide pairs</a:t>
            </a:r>
            <a:r>
              <a:rPr lang="en-US" i="1" baseline="0"/>
              <a:t> or small groups 1–2 minutes to discuss what they would do next. Have several share out. </a:t>
            </a:r>
          </a:p>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118</a:t>
            </a:fld>
            <a:endParaRPr lang="en-US"/>
          </a:p>
        </p:txBody>
      </p:sp>
    </p:spTree>
    <p:extLst>
      <p:ext uri="{BB962C8B-B14F-4D97-AF65-F5344CB8AC3E}">
        <p14:creationId xmlns:p14="http://schemas.microsoft.com/office/powerpoint/2010/main" val="8509749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Ms. Williams and the team will continue to update the intervention plan, monitor progress/fidelity, and determine responsiveness. </a:t>
            </a:r>
          </a:p>
          <a:p>
            <a:endParaRPr lang="en-US"/>
          </a:p>
          <a:p>
            <a:r>
              <a:rPr lang="en-US"/>
              <a:t>If a student isn’t making ambitious growth, despite an intensified plan, don’t fret! As a reminder, DBI is an ongoing and iterative process that may require multiple rounds of adaptation. Using the taxonomy to systematically build an intensified intervention plan can help educators as they support students with intensive academic/behavioral needs. </a:t>
            </a:r>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48797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40895"/>
            <a:ext cx="5486400" cy="3600450"/>
          </a:xfrm>
        </p:spPr>
        <p:txBody>
          <a:bodyPr/>
          <a:lstStyle/>
          <a:p>
            <a:r>
              <a:rPr lang="en-US" sz="1100" i="0"/>
              <a:t>…or set of guiding questions that we need to consider. On the slide, you see a series of questions. These questions map to the seven dimensions of the Taxonomy of Intervention Intensity that we looked at earlier. These seven dimensions were initially proposed in a 2017 article in </a:t>
            </a:r>
            <a:r>
              <a:rPr lang="en-US" sz="1100" i="1"/>
              <a:t>TEACHING Exceptional Children</a:t>
            </a:r>
            <a:r>
              <a:rPr lang="en-US" sz="1100" i="0"/>
              <a:t>, by Lynn and Doug Fuchs and Amelia Malone, to help educators consider the strengths and weaknesses of their intervention and guide intensification. Our understanding about these dimensions and their application to behavior was expanded upon through the work of the National Center on Intensive Intervention (NCII) and their technical work group. </a:t>
            </a:r>
          </a:p>
          <a:p>
            <a:endParaRPr lang="en-US" sz="1100" i="0"/>
          </a:p>
          <a:p>
            <a:r>
              <a:rPr lang="en-US" sz="1100" i="1"/>
              <a:t>Review slide. </a:t>
            </a:r>
          </a:p>
        </p:txBody>
      </p:sp>
      <p:sp>
        <p:nvSpPr>
          <p:cNvPr id="4" name="Slide Number Placeholder 3"/>
          <p:cNvSpPr>
            <a:spLocks noGrp="1"/>
          </p:cNvSpPr>
          <p:nvPr>
            <p:ph type="sldNum" sz="quarter" idx="10"/>
          </p:nvPr>
        </p:nvSpPr>
        <p:spPr/>
        <p:txBody>
          <a:bodyPr/>
          <a:lstStyle/>
          <a:p>
            <a:fld id="{1BCF944E-AC27-4BEA-9C0A-695BFCE7C965}" type="slidenum">
              <a:rPr lang="en-US" smtClean="0"/>
              <a:pPr/>
              <a:t>12</a:t>
            </a:fld>
            <a:endParaRPr lang="en-US"/>
          </a:p>
        </p:txBody>
      </p:sp>
    </p:spTree>
    <p:extLst>
      <p:ext uri="{BB962C8B-B14F-4D97-AF65-F5344CB8AC3E}">
        <p14:creationId xmlns:p14="http://schemas.microsoft.com/office/powerpoint/2010/main" val="185381594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i="0"/>
              <a:t>In this activity, we are going to return to the handout and groups that we used earlier for rating our intervention. Based on your knowledge of the intervention and the ideas in the Intensification Strategy Checklist, consider some ways you could intensify the intervention across the different dimensions. You will have about 5–10 minutes for this activity. </a:t>
            </a:r>
            <a:endParaRPr lang="en-US" i="1"/>
          </a:p>
          <a:p>
            <a:endParaRPr lang="en-US" i="1"/>
          </a:p>
          <a:p>
            <a:r>
              <a:rPr lang="en-US" i="1"/>
              <a:t>Provide 5–10 minutes for this activity. Encourage participants to utilize the Intensive Strategy</a:t>
            </a:r>
            <a:r>
              <a:rPr lang="en-US" i="1" baseline="0"/>
              <a:t> Checklist to identify possible intensification strategies for each dimension. </a:t>
            </a:r>
            <a:endParaRPr lang="en-US" i="1"/>
          </a:p>
        </p:txBody>
      </p:sp>
      <p:sp>
        <p:nvSpPr>
          <p:cNvPr id="4" name="Slide Number Placeholder 3"/>
          <p:cNvSpPr>
            <a:spLocks noGrp="1"/>
          </p:cNvSpPr>
          <p:nvPr>
            <p:ph type="sldNum" sz="quarter" idx="10"/>
          </p:nvPr>
        </p:nvSpPr>
        <p:spPr/>
        <p:txBody>
          <a:bodyPr/>
          <a:lstStyle/>
          <a:p>
            <a:fld id="{B54DC83E-89B8-4806-9A94-7D2BAA520DC6}" type="slidenum">
              <a:rPr lang="en-US" smtClean="0"/>
              <a:pPr/>
              <a:t>120</a:t>
            </a:fld>
            <a:endParaRPr lang="en-US"/>
          </a:p>
        </p:txBody>
      </p:sp>
    </p:spTree>
    <p:extLst>
      <p:ext uri="{BB962C8B-B14F-4D97-AF65-F5344CB8AC3E}">
        <p14:creationId xmlns:p14="http://schemas.microsoft.com/office/powerpoint/2010/main" val="240769251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Get up from your current group and find a partner from another group. Briefly share some of the ways you considered intensifying your intervention. Together, discuss which dimensions you think would be easier to intensify and which might be more challenging.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121</a:t>
            </a:fld>
            <a:endParaRPr lang="en-US"/>
          </a:p>
        </p:txBody>
      </p:sp>
    </p:spTree>
    <p:extLst>
      <p:ext uri="{BB962C8B-B14F-4D97-AF65-F5344CB8AC3E}">
        <p14:creationId xmlns:p14="http://schemas.microsoft.com/office/powerpoint/2010/main" val="374103572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122</a:t>
            </a:fld>
            <a:endParaRPr lang="en-US"/>
          </a:p>
        </p:txBody>
      </p:sp>
    </p:spTree>
    <p:extLst>
      <p:ext uri="{BB962C8B-B14F-4D97-AF65-F5344CB8AC3E}">
        <p14:creationId xmlns:p14="http://schemas.microsoft.com/office/powerpoint/2010/main" val="8933839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a:t>If you are interested in learning more about the Taxonomy of Intervention Intensity, the NCII website includes a page focused on the taxonomy. On that page, there are four recorded webinars that go deeper into applying the taxonomy to different content areas. Additional resources also will be added to that page over time.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123</a:t>
            </a:fld>
            <a:endParaRPr lang="en-US"/>
          </a:p>
        </p:txBody>
      </p:sp>
    </p:spTree>
    <p:extLst>
      <p:ext uri="{BB962C8B-B14F-4D97-AF65-F5344CB8AC3E}">
        <p14:creationId xmlns:p14="http://schemas.microsoft.com/office/powerpoint/2010/main" val="200803164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573259" y="3640894"/>
            <a:ext cx="5486400" cy="3600450"/>
          </a:xfrm>
        </p:spPr>
        <p:txBody>
          <a:bodyPr/>
          <a:lstStyle/>
          <a:p>
            <a:r>
              <a:rPr lang="en-US" sz="1100"/>
              <a:t>In addition to the webinars, you will be able to find several of the resources we referenced today, including the Intensification Strategy Checklist, dimension overview handout, and the handout focused on questions to develop a hypothesis. </a:t>
            </a:r>
          </a:p>
          <a:p>
            <a:endParaRPr lang="en-US" sz="1100"/>
          </a:p>
        </p:txBody>
      </p:sp>
      <p:sp>
        <p:nvSpPr>
          <p:cNvPr id="4" name="Slide Number Placeholder 3"/>
          <p:cNvSpPr>
            <a:spLocks noGrp="1"/>
          </p:cNvSpPr>
          <p:nvPr>
            <p:ph type="sldNum" sz="quarter" idx="5"/>
          </p:nvPr>
        </p:nvSpPr>
        <p:spPr/>
        <p:txBody>
          <a:bodyPr/>
          <a:lstStyle/>
          <a:p>
            <a:fld id="{B54DC83E-89B8-4806-9A94-7D2BAA520DC6}" type="slidenum">
              <a:rPr lang="en-US" smtClean="0"/>
              <a:pPr/>
              <a:t>124</a:t>
            </a:fld>
            <a:endParaRPr lang="en-US"/>
          </a:p>
        </p:txBody>
      </p:sp>
    </p:spTree>
    <p:extLst>
      <p:ext uri="{BB962C8B-B14F-4D97-AF65-F5344CB8AC3E}">
        <p14:creationId xmlns:p14="http://schemas.microsoft.com/office/powerpoint/2010/main" val="116574111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41313"/>
            <a:ext cx="5486400" cy="3086100"/>
          </a:xfrm>
        </p:spPr>
      </p:sp>
      <p:sp>
        <p:nvSpPr>
          <p:cNvPr id="3" name="Notes Placeholder 2"/>
          <p:cNvSpPr>
            <a:spLocks noGrp="1"/>
          </p:cNvSpPr>
          <p:nvPr>
            <p:ph type="body" idx="1"/>
          </p:nvPr>
        </p:nvSpPr>
        <p:spPr>
          <a:xfrm>
            <a:off x="685800" y="3654963"/>
            <a:ext cx="5486400" cy="3600450"/>
          </a:xfrm>
        </p:spPr>
        <p:txBody>
          <a:bodyPr/>
          <a:lstStyle/>
          <a:p>
            <a:r>
              <a:rPr lang="en-US" sz="1100"/>
              <a:t>To support students who need more intensive support in mathematics, NCII has a series of sample lessons and activities aligned with different mathematics skill areas. These may help increase additional practice opportunities or targeted support for a specific skill area that the student needs more help with. Examples of how to address standards across the levels of a tiered system of support also can help educators to consider the attention to transfer domain. </a:t>
            </a:r>
          </a:p>
          <a:p>
            <a:endParaRPr lang="en-US" sz="1100"/>
          </a:p>
          <a:p>
            <a:r>
              <a:rPr lang="en-US" sz="1100"/>
              <a:t>In addition, the Intensive Intervention in Mathematics Course Content provides a robust amount of information. Content covers the scope and sequence of skills within the intervention, identifying strong evidence-based platforms (focus on the strength dimension), instructional delivery and instructional strategies, a focus on whole-number and rational-number content, and considerations for intensification.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125</a:t>
            </a:fld>
            <a:endParaRPr lang="en-US"/>
          </a:p>
        </p:txBody>
      </p:sp>
    </p:spTree>
    <p:extLst>
      <p:ext uri="{BB962C8B-B14F-4D97-AF65-F5344CB8AC3E}">
        <p14:creationId xmlns:p14="http://schemas.microsoft.com/office/powerpoint/2010/main" val="212385856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Academic Intervention Tools Chart, seen here, was one of the tools we used to help us to evaluate the strength dimension. This is one of six tools charts on the NCII website. In addition to the NCII tools charts, you also might want to visit the What Works Clearinghouse and Best Evidence Encyclopedia sites.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126</a:t>
            </a:fld>
            <a:endParaRPr lang="en-US"/>
          </a:p>
        </p:txBody>
      </p:sp>
    </p:spTree>
    <p:extLst>
      <p:ext uri="{BB962C8B-B14F-4D97-AF65-F5344CB8AC3E}">
        <p14:creationId xmlns:p14="http://schemas.microsoft.com/office/powerpoint/2010/main" val="175794825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scheduling resource includes some strategies that might be helpful as you consider how to intensify within a busy school schedule, particularly as you think about the dosage dimension.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127</a:t>
            </a:fld>
            <a:endParaRPr lang="en-US"/>
          </a:p>
        </p:txBody>
      </p:sp>
    </p:spTree>
    <p:extLst>
      <p:ext uri="{BB962C8B-B14F-4D97-AF65-F5344CB8AC3E}">
        <p14:creationId xmlns:p14="http://schemas.microsoft.com/office/powerpoint/2010/main" val="951626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are interested in learning more about comprehensiveness, the four-part module, </a:t>
            </a:r>
            <a:r>
              <a:rPr lang="en-US" i="0"/>
              <a:t>Features of Explicit Instruction Course Content, </a:t>
            </a:r>
            <a:r>
              <a:rPr lang="en-US"/>
              <a:t>provides a wealth of content, examples, and resources. You also can find information and examples of explicit instruction in mathematics as part of Module 4 in the Intensive Intervention in Mathematics Course Content. </a:t>
            </a:r>
          </a:p>
          <a:p>
            <a:endParaRPr lang="en-US"/>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128</a:t>
            </a:fld>
            <a:endParaRPr lang="en-US"/>
          </a:p>
        </p:txBody>
      </p:sp>
    </p:spTree>
    <p:extLst>
      <p:ext uri="{BB962C8B-B14F-4D97-AF65-F5344CB8AC3E}">
        <p14:creationId xmlns:p14="http://schemas.microsoft.com/office/powerpoint/2010/main" val="119244237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55600"/>
            <a:ext cx="5486400" cy="3086100"/>
          </a:xfrm>
        </p:spPr>
      </p:sp>
      <p:sp>
        <p:nvSpPr>
          <p:cNvPr id="3" name="Notes Placeholder 2"/>
          <p:cNvSpPr>
            <a:spLocks noGrp="1"/>
          </p:cNvSpPr>
          <p:nvPr>
            <p:ph type="body" idx="1"/>
          </p:nvPr>
        </p:nvSpPr>
        <p:spPr>
          <a:xfrm>
            <a:off x="685800" y="3683098"/>
            <a:ext cx="5486400" cy="3600450"/>
          </a:xfrm>
        </p:spPr>
        <p:txBody>
          <a:bodyPr/>
          <a:lstStyle/>
          <a:p>
            <a:r>
              <a:rPr lang="en-US" sz="1100"/>
              <a:t>NCII also includes information to support your consideration of the behavior support dimension. The behavior strategies can help s</a:t>
            </a:r>
            <a:r>
              <a:rPr lang="en-US" sz="1100" b="0" i="0" kern="1200">
                <a:solidFill>
                  <a:schemeClr val="tx1"/>
                </a:solidFill>
                <a:effectLst/>
                <a:latin typeface="Arial" panose="020B0604020202020204" pitchFamily="34" charset="0"/>
                <a:ea typeface="+mn-ea"/>
                <a:cs typeface="+mn-cs"/>
              </a:rPr>
              <a:t>upport teachers working with students who have primary academic deficits and challenging behaviors. Each strategy incorporates key terminology, an overview of the purpose, and all associated materials. The strategies also integrate approaches for intensification for students with more challenging behaviors. </a:t>
            </a:r>
          </a:p>
          <a:p>
            <a:endParaRPr lang="en-US" sz="1100" b="0" i="0" kern="1200">
              <a:solidFill>
                <a:schemeClr val="tx1"/>
              </a:solidFill>
              <a:effectLst/>
              <a:latin typeface="Arial" panose="020B0604020202020204" pitchFamily="34" charset="0"/>
              <a:ea typeface="+mn-ea"/>
              <a:cs typeface="+mn-cs"/>
            </a:endParaRPr>
          </a:p>
          <a:p>
            <a:r>
              <a:rPr lang="en-US" sz="1100" kern="1200">
                <a:solidFill>
                  <a:schemeClr val="tx1"/>
                </a:solidFill>
                <a:effectLst/>
                <a:latin typeface="Arial" panose="020B0604020202020204" pitchFamily="34" charset="0"/>
                <a:ea typeface="+mn-ea"/>
                <a:cs typeface="+mn-cs"/>
              </a:rPr>
              <a:t>Behavior Support for Intensive Intervention also provides a deep review of how educators can support student behavior in the classroom. This eight-part module series includes video lectures, activities, and more. </a:t>
            </a:r>
            <a:endParaRPr lang="en-US" sz="1100"/>
          </a:p>
        </p:txBody>
      </p:sp>
      <p:sp>
        <p:nvSpPr>
          <p:cNvPr id="4" name="Slide Number Placeholder 3"/>
          <p:cNvSpPr>
            <a:spLocks noGrp="1"/>
          </p:cNvSpPr>
          <p:nvPr>
            <p:ph type="sldNum" sz="quarter" idx="5"/>
          </p:nvPr>
        </p:nvSpPr>
        <p:spPr/>
        <p:txBody>
          <a:bodyPr/>
          <a:lstStyle/>
          <a:p>
            <a:fld id="{B54DC83E-89B8-4806-9A94-7D2BAA520DC6}" type="slidenum">
              <a:rPr lang="en-US" smtClean="0"/>
              <a:pPr/>
              <a:t>129</a:t>
            </a:fld>
            <a:endParaRPr lang="en-US"/>
          </a:p>
        </p:txBody>
      </p:sp>
    </p:spTree>
    <p:extLst>
      <p:ext uri="{BB962C8B-B14F-4D97-AF65-F5344CB8AC3E}">
        <p14:creationId xmlns:p14="http://schemas.microsoft.com/office/powerpoint/2010/main" val="3276432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sz="2000"/>
              <a:t>In subsequent sections of the presentation, we will explore each of these dimensions in depth and discuss how you can use the dimensions to better understand your intervention and the areas that you may need to intensify or adjust over time to better meet students’ needs.</a:t>
            </a:r>
          </a:p>
          <a:p>
            <a:endParaRPr lang="en-US" sz="2000"/>
          </a:p>
          <a:p>
            <a:pPr marL="457200" lvl="0" indent="-457200">
              <a:buFont typeface="+mj-lt"/>
              <a:buAutoNum type="arabicPeriod"/>
            </a:pPr>
            <a:endParaRPr lang="en-US" sz="2000"/>
          </a:p>
          <a:p>
            <a:pPr marL="628650" lvl="1"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a:p>
        </p:txBody>
      </p:sp>
    </p:spTree>
    <p:extLst>
      <p:ext uri="{BB962C8B-B14F-4D97-AF65-F5344CB8AC3E}">
        <p14:creationId xmlns:p14="http://schemas.microsoft.com/office/powerpoint/2010/main" val="10375684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570556"/>
            <a:ext cx="5486400" cy="3600450"/>
          </a:xfrm>
        </p:spPr>
        <p:txBody>
          <a:bodyPr/>
          <a:lstStyle/>
          <a:p>
            <a:r>
              <a:rPr lang="en-US" sz="1100"/>
              <a:t>As we discussed, it is important for educators to consider the dimensions when designing and intensifying intervention, but it also is important to consider the implementation of the intervention. These fidelity tools, including the daily/weekly log, provide tools to help educators monitor fidelity of implementation over time.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130</a:t>
            </a:fld>
            <a:endParaRPr lang="en-US"/>
          </a:p>
        </p:txBody>
      </p:sp>
    </p:spTree>
    <p:extLst>
      <p:ext uri="{BB962C8B-B14F-4D97-AF65-F5344CB8AC3E}">
        <p14:creationId xmlns:p14="http://schemas.microsoft.com/office/powerpoint/2010/main" val="16671142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Return to the handouts we used at the start of this session. Consider what was discussed today. On your K-W-L handout, take about 5–10 minutes to note what the document helps you know and what you want to know more about.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131</a:t>
            </a:fld>
            <a:endParaRPr lang="en-US"/>
          </a:p>
        </p:txBody>
      </p:sp>
    </p:spTree>
    <p:extLst>
      <p:ext uri="{BB962C8B-B14F-4D97-AF65-F5344CB8AC3E}">
        <p14:creationId xmlns:p14="http://schemas.microsoft.com/office/powerpoint/2010/main" val="369666278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Taxonomy of Intervention Intensity is designed to support special educators and interventionists in understanding their validated intervention program. For those students who do not respond to the intervention as designed, the taxonomy can be used to help teams and educators make decisions about how the intervention can be individualized to better meet their needs. Future training modules will illustrate how the taxonomy can be applied to intensify an intervention.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132</a:t>
            </a:fld>
            <a:endParaRPr lang="en-US"/>
          </a:p>
        </p:txBody>
      </p:sp>
    </p:spTree>
    <p:extLst>
      <p:ext uri="{BB962C8B-B14F-4D97-AF65-F5344CB8AC3E}">
        <p14:creationId xmlns:p14="http://schemas.microsoft.com/office/powerpoint/2010/main" val="26975822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348176" y="3584624"/>
            <a:ext cx="6235504" cy="3600450"/>
          </a:xfrm>
        </p:spPr>
        <p:txBody>
          <a:bodyPr/>
          <a:lstStyle/>
          <a:p>
            <a:pPr marL="173304" indent="-173304">
              <a:buFont typeface="Arial" pitchFamily="34" charset="0"/>
              <a:buChar char="•"/>
            </a:pPr>
            <a:r>
              <a:rPr lang="en-US" sz="1100" b="1"/>
              <a:t>DBI is intense—relatively few students should need it.</a:t>
            </a:r>
          </a:p>
          <a:p>
            <a:pPr marL="635448" lvl="1" indent="-173304">
              <a:buFont typeface="Arial" pitchFamily="34" charset="0"/>
              <a:buChar char="•"/>
            </a:pPr>
            <a:r>
              <a:rPr lang="en-US" sz="1100"/>
              <a:t>If more than 3 to 5% of students in a school appear to require DBI, consider evaluating the core instruction, schoolwide behavior supports, and Tier 2 intervention programs. </a:t>
            </a:r>
          </a:p>
          <a:p>
            <a:pPr marL="635448" lvl="1" indent="-173304">
              <a:buFont typeface="Arial" pitchFamily="34" charset="0"/>
              <a:buChar char="•"/>
            </a:pPr>
            <a:r>
              <a:rPr lang="en-US" sz="1100"/>
              <a:t>DBI often takes sustained and iterative cycles of adaptation over time. </a:t>
            </a:r>
          </a:p>
          <a:p>
            <a:pPr marL="173304" indent="-173304">
              <a:buFont typeface="Arial" pitchFamily="34" charset="0"/>
              <a:buChar char="•"/>
            </a:pPr>
            <a:r>
              <a:rPr lang="en-US" sz="1100" b="1"/>
              <a:t>Academic and behavior supports do not exist in isolation.</a:t>
            </a:r>
          </a:p>
          <a:p>
            <a:pPr marL="635448" lvl="1" indent="-173304">
              <a:buFont typeface="Arial" pitchFamily="34" charset="0"/>
              <a:buChar char="•"/>
            </a:pPr>
            <a:r>
              <a:rPr lang="en-US" sz="1100"/>
              <a:t>They are often most successful when combined to meet students’ individual needs. </a:t>
            </a:r>
          </a:p>
          <a:p>
            <a:pPr marL="173304" indent="-173304">
              <a:buFont typeface="Arial" pitchFamily="34" charset="0"/>
              <a:buChar char="•"/>
            </a:pPr>
            <a:r>
              <a:rPr lang="en-US" sz="1100" b="1"/>
              <a:t>There is no perfect intervention. </a:t>
            </a:r>
          </a:p>
          <a:p>
            <a:pPr marL="630504" lvl="1" indent="-173304">
              <a:buFont typeface="Arial" pitchFamily="34" charset="0"/>
              <a:buChar char="•"/>
            </a:pPr>
            <a:r>
              <a:rPr lang="en-US" sz="1100" b="0"/>
              <a:t>We do have access to a growing repository of interventions that have shown evidence of effectiveness, but we need to consider the dimensions of the taxonomy to guide our decision-making process and understand the multiple dimensions that can help to ensure that we have a strong intervention. </a:t>
            </a:r>
          </a:p>
          <a:p>
            <a:pPr marL="630504" lvl="1" indent="-173304">
              <a:buFont typeface="Arial" pitchFamily="34" charset="0"/>
              <a:buChar char="•"/>
            </a:pPr>
            <a:r>
              <a:rPr lang="en-US" sz="1100" b="0"/>
              <a:t>Even when we can’t start with a standardized program, the taxonomy can guide our understanding of what we are providing. </a:t>
            </a:r>
          </a:p>
          <a:p>
            <a:pPr marL="173304" indent="-173304">
              <a:buFont typeface="Arial" pitchFamily="34" charset="0"/>
              <a:buChar char="•"/>
            </a:pPr>
            <a:r>
              <a:rPr lang="en-US" sz="1100" b="1"/>
              <a:t>Don’t make too many intervention adaptations at the same time</a:t>
            </a:r>
            <a:r>
              <a:rPr lang="en-US" sz="1100"/>
              <a:t>.</a:t>
            </a:r>
          </a:p>
          <a:p>
            <a:pPr marL="635448" lvl="1" indent="-173304">
              <a:buFont typeface="Arial" pitchFamily="34" charset="0"/>
              <a:buChar char="•"/>
            </a:pPr>
            <a:r>
              <a:rPr lang="en-US" sz="1100"/>
              <a:t>It may be tempting to try everything at once because you want to help a student as soon as possible, but if you make all possible changes at the same time, you won’t know which ones work for the student (any improvement in performance could be the result of one or more adaptations). Fewer changes also may make implementation more sustainable.</a:t>
            </a:r>
          </a:p>
          <a:p>
            <a:endParaRPr lang="en-US"/>
          </a:p>
        </p:txBody>
      </p:sp>
      <p:sp>
        <p:nvSpPr>
          <p:cNvPr id="4" name="Slide Number Placeholder 3"/>
          <p:cNvSpPr>
            <a:spLocks noGrp="1"/>
          </p:cNvSpPr>
          <p:nvPr>
            <p:ph type="sldNum" sz="quarter" idx="10"/>
          </p:nvPr>
        </p:nvSpPr>
        <p:spPr/>
        <p:txBody>
          <a:bodyPr/>
          <a:lstStyle/>
          <a:p>
            <a:fld id="{1BCF944E-AC27-4BEA-9C0A-695BFCE7C965}" type="slidenum">
              <a:rPr lang="en-US" smtClean="0"/>
              <a:pPr/>
              <a:t>133</a:t>
            </a:fld>
            <a:endParaRPr lang="en-US"/>
          </a:p>
        </p:txBody>
      </p:sp>
    </p:spTree>
    <p:extLst>
      <p:ext uri="{BB962C8B-B14F-4D97-AF65-F5344CB8AC3E}">
        <p14:creationId xmlns:p14="http://schemas.microsoft.com/office/powerpoint/2010/main" val="335772706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6875"/>
            <a:ext cx="5486400" cy="3086100"/>
          </a:xfrm>
        </p:spPr>
      </p:sp>
      <p:sp>
        <p:nvSpPr>
          <p:cNvPr id="3" name="Notes Placeholder 2"/>
          <p:cNvSpPr>
            <a:spLocks noGrp="1"/>
          </p:cNvSpPr>
          <p:nvPr>
            <p:ph type="body" idx="1"/>
          </p:nvPr>
        </p:nvSpPr>
        <p:spPr>
          <a:xfrm>
            <a:off x="685800" y="3739369"/>
            <a:ext cx="5486400" cy="3600450"/>
          </a:xfrm>
        </p:spPr>
        <p:txBody>
          <a:bodyPr/>
          <a:lstStyle/>
          <a:p>
            <a:r>
              <a:rPr lang="en-US" sz="1100"/>
              <a:t>As we end the day, take a moment to reflect on what we covered. What are you most excited about? What questions do you still have? What changes will you make? Take 5 minutes to reflect and then share with a neighbor. </a:t>
            </a:r>
          </a:p>
        </p:txBody>
      </p:sp>
      <p:sp>
        <p:nvSpPr>
          <p:cNvPr id="4" name="Slide Number Placeholder 3"/>
          <p:cNvSpPr>
            <a:spLocks noGrp="1"/>
          </p:cNvSpPr>
          <p:nvPr>
            <p:ph type="sldNum" sz="quarter" idx="5"/>
          </p:nvPr>
        </p:nvSpPr>
        <p:spPr/>
        <p:txBody>
          <a:bodyPr/>
          <a:lstStyle/>
          <a:p>
            <a:fld id="{B54DC83E-89B8-4806-9A94-7D2BAA520DC6}" type="slidenum">
              <a:rPr lang="en-US" smtClean="0"/>
              <a:pPr/>
              <a:t>134</a:t>
            </a:fld>
            <a:endParaRPr lang="en-US"/>
          </a:p>
        </p:txBody>
      </p:sp>
    </p:spTree>
    <p:extLst>
      <p:ext uri="{BB962C8B-B14F-4D97-AF65-F5344CB8AC3E}">
        <p14:creationId xmlns:p14="http://schemas.microsoft.com/office/powerpoint/2010/main" val="1613387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As</a:t>
            </a:r>
            <a:r>
              <a:rPr lang="en-US" sz="2000" baseline="0"/>
              <a:t> we walk through each taxonomy dimension, we’ll also discuss how you and your intervention team would go about rating that dimension of a validated intervention program. Rating the intervention can help us to better understand the strengths and weaknesses of our intervention across each of the dimensions. </a:t>
            </a:r>
            <a:r>
              <a:rPr lang="en-US" sz="2000"/>
              <a:t>Take a minute to review the rubric and note any areas where you have questions. As we discuss each of the dimensions of the taxonomy, w</a:t>
            </a:r>
            <a:r>
              <a:rPr lang="en-US" sz="2000" baseline="0"/>
              <a:t>e’ll practice rating aspects of interventions on each dimension together. As you can see, the rating scale we will use ranges from 0 (fails to address standard) to 3 (addresses standard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aseline="0"/>
          </a:p>
          <a:p>
            <a:r>
              <a:rPr lang="en-US" sz="2000"/>
              <a:t>Please note that there are no “hard and fast</a:t>
            </a:r>
            <a:r>
              <a:rPr lang="en-US" sz="2000" baseline="0"/>
              <a:t> rules” for rating the degree to which an intervention addresses a standard. A rater must consider the characteristics and needs of the student as well as the intervention context. In other words, ratings are sometimes relative rather than absolute. Today, we’ll do our best to provide diverse examples that illustrate a variety of scenarios.</a:t>
            </a:r>
          </a:p>
          <a:p>
            <a:endParaRPr lang="en-US" sz="200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a:t>Provide participants with 3–5 minutes to review the rating rubric. </a:t>
            </a:r>
            <a:endParaRPr lang="en-US" sz="2000" i="1" baseline="0"/>
          </a:p>
          <a:p>
            <a:endParaRPr lang="en-US" sz="2000" baseline="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14</a:t>
            </a:fld>
            <a:endParaRPr lang="en-US"/>
          </a:p>
        </p:txBody>
      </p:sp>
    </p:spTree>
    <p:extLst>
      <p:ext uri="{BB962C8B-B14F-4D97-AF65-F5344CB8AC3E}">
        <p14:creationId xmlns:p14="http://schemas.microsoft.com/office/powerpoint/2010/main" val="2879182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dimension we will discuss is strength.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15</a:t>
            </a:fld>
            <a:endParaRPr lang="en-US"/>
          </a:p>
        </p:txBody>
      </p:sp>
    </p:spTree>
    <p:extLst>
      <p:ext uri="{BB962C8B-B14F-4D97-AF65-F5344CB8AC3E}">
        <p14:creationId xmlns:p14="http://schemas.microsoft.com/office/powerpoint/2010/main" val="905010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253217" y="3472082"/>
            <a:ext cx="6274191" cy="4476163"/>
          </a:xfrm>
        </p:spPr>
        <p:txBody>
          <a:bodyPr/>
          <a:lstStyle/>
          <a:p>
            <a:r>
              <a:rPr lang="en-US" sz="1100"/>
              <a:t>As we discussed earlier, when we think about an evidence-based intervention, we often focus on the strength dimension. This dimension tells us how well the intervention works and whether we can expect to see results. </a:t>
            </a:r>
          </a:p>
          <a:p>
            <a:endParaRPr lang="en-US" sz="1100" kern="1200">
              <a:solidFill>
                <a:schemeClr val="tx1"/>
              </a:solidFill>
              <a:latin typeface="Arial" panose="020B0604020202020204" pitchFamily="34" charset="0"/>
              <a:ea typeface="+mn-ea"/>
              <a:cs typeface="+mn-cs"/>
            </a:endParaRPr>
          </a:p>
          <a:p>
            <a:r>
              <a:rPr lang="en-US" sz="1100" kern="1200">
                <a:solidFill>
                  <a:schemeClr val="tx1"/>
                </a:solidFill>
                <a:latin typeface="Arial" panose="020B0604020202020204" pitchFamily="34" charset="0"/>
                <a:ea typeface="+mn-ea"/>
                <a:cs typeface="+mn-cs"/>
              </a:rPr>
              <a:t>When we consider strength, we are focused on two things. </a:t>
            </a:r>
          </a:p>
          <a:p>
            <a:endParaRPr lang="en-US" sz="1100" kern="1200">
              <a:solidFill>
                <a:schemeClr val="tx1"/>
              </a:solidFill>
              <a:latin typeface="Arial" panose="020B0604020202020204" pitchFamily="34" charset="0"/>
              <a:ea typeface="+mn-ea"/>
              <a:cs typeface="+mn-cs"/>
            </a:endParaRPr>
          </a:p>
          <a:p>
            <a:r>
              <a:rPr lang="en-US" sz="1100" b="0" kern="1200">
                <a:solidFill>
                  <a:schemeClr val="tx1"/>
                </a:solidFill>
                <a:latin typeface="Arial" panose="020B0604020202020204" pitchFamily="34" charset="0"/>
                <a:ea typeface="+mn-ea"/>
                <a:cs typeface="+mn-cs"/>
              </a:rPr>
              <a:t>First, was </a:t>
            </a:r>
            <a:r>
              <a:rPr lang="en-US" sz="1100"/>
              <a:t>the </a:t>
            </a:r>
            <a:r>
              <a:rPr lang="en-US" sz="1100" b="0"/>
              <a:t>intervention evaluated empirically using scientifically sound, rigorous methodology? In other words, can we trust the outcomes of the study? These results must be assessed through the lens of high-quality research design. A study could be group design (more often seen for academic interventions) or single-subject design (more often seen for behavioral interventions). </a:t>
            </a:r>
          </a:p>
          <a:p>
            <a:endParaRPr lang="en-US" sz="1100" kern="1200">
              <a:solidFill>
                <a:schemeClr val="tx1"/>
              </a:solidFill>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Arial" panose="020B0604020202020204" pitchFamily="34" charset="0"/>
                <a:ea typeface="+mn-ea"/>
                <a:cs typeface="+mn-cs"/>
              </a:rPr>
              <a:t>Second, what were the effects of the study? When we look at the effects of the study, for group-design studies, we are typically looking at the effect size, which provides a method for quantifying the strength of the intervention. </a:t>
            </a:r>
            <a:r>
              <a:rPr lang="en-US" sz="1100"/>
              <a:t>If the study was single-subject design, we look for performance data for students closest to the target student. Did he or she meet their benchmarks? </a:t>
            </a:r>
            <a:r>
              <a:rPr lang="en-US" sz="1100" kern="1200">
                <a:solidFill>
                  <a:schemeClr val="tx1"/>
                </a:solidFill>
                <a:latin typeface="Arial" panose="020B0604020202020204" pitchFamily="34" charset="0"/>
                <a:ea typeface="+mn-ea"/>
                <a:cs typeface="+mn-cs"/>
              </a:rPr>
              <a:t>Most interventions are validated for use with Tier 2 students (students &lt;50th percentile), but to understand how an intervention would work for a student with more intensive needs, when possible, we want to look for results reported for students &lt;20th percentile. It is important to note that this disaggregated information is not always available for review. </a:t>
            </a:r>
          </a:p>
          <a:p>
            <a:endParaRPr lang="en-US" sz="1100"/>
          </a:p>
          <a:p>
            <a:pPr marL="0" indent="0">
              <a:buFont typeface="Arial" panose="020B0604020202020204" pitchFamily="34" charset="0"/>
              <a:buNone/>
            </a:pPr>
            <a:r>
              <a:rPr lang="en-US" sz="1100" b="0" i="1"/>
              <a:t>Note: Based on the audience, you may decide to further simplify or enhance this section. Strength and understanding of effect sizes or the results of single-case studies is often challenging for educators who do not have a background in this information. </a:t>
            </a:r>
          </a:p>
        </p:txBody>
      </p:sp>
      <p:sp>
        <p:nvSpPr>
          <p:cNvPr id="6" name="Slide Number Placeholder 5"/>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2078182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619125" y="312738"/>
            <a:ext cx="5486400" cy="3086100"/>
          </a:xfrm>
          <a:ln/>
        </p:spPr>
      </p:sp>
      <p:sp>
        <p:nvSpPr>
          <p:cNvPr id="105475" name="Notes Placeholder 2"/>
          <p:cNvSpPr>
            <a:spLocks noGrp="1"/>
          </p:cNvSpPr>
          <p:nvPr>
            <p:ph type="body" idx="1"/>
          </p:nvPr>
        </p:nvSpPr>
        <p:spPr>
          <a:xfrm>
            <a:off x="352424" y="3592561"/>
            <a:ext cx="6146849" cy="5092651"/>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100">
                <a:ea typeface="ＭＳ Ｐゴシック" pitchFamily="34" charset="-128"/>
              </a:rPr>
              <a:t>To ensure that a validated intervention program is evidence-based, teams should convene to review the existing research on that particular program and the quality of the available research. </a:t>
            </a:r>
          </a:p>
          <a:p>
            <a:pPr>
              <a:defRPr/>
            </a:pPr>
            <a:endParaRPr lang="en-US" sz="1100">
              <a:ea typeface="ＭＳ Ｐゴシック" pitchFamily="34" charset="-128"/>
            </a:endParaRPr>
          </a:p>
          <a:p>
            <a:pPr>
              <a:defRPr/>
            </a:pPr>
            <a:r>
              <a:rPr lang="en-US" sz="1100">
                <a:ea typeface="ＭＳ Ｐゴシック" pitchFamily="34" charset="-128"/>
              </a:rPr>
              <a:t>You can focus your efforts by looking at these areas when examining the evidence base:</a:t>
            </a:r>
          </a:p>
          <a:p>
            <a:pPr marL="182880" indent="-182880">
              <a:buFontTx/>
              <a:buChar char="•"/>
              <a:defRPr/>
            </a:pPr>
            <a:r>
              <a:rPr lang="en-US" sz="1100">
                <a:ea typeface="ＭＳ Ｐゴシック" pitchFamily="34" charset="-128"/>
              </a:rPr>
              <a:t>First, consider the </a:t>
            </a:r>
            <a:r>
              <a:rPr lang="en-US" sz="1100" b="1">
                <a:ea typeface="ＭＳ Ｐゴシック" pitchFamily="34" charset="-128"/>
              </a:rPr>
              <a:t>type</a:t>
            </a:r>
            <a:r>
              <a:rPr lang="en-US" sz="1100">
                <a:ea typeface="ＭＳ Ｐゴシック" pitchFamily="34" charset="-128"/>
              </a:rPr>
              <a:t> of information and </a:t>
            </a:r>
            <a:r>
              <a:rPr lang="en-US" sz="1100" b="1">
                <a:ea typeface="ＭＳ Ｐゴシック" pitchFamily="34" charset="-128"/>
              </a:rPr>
              <a:t>source</a:t>
            </a:r>
            <a:r>
              <a:rPr lang="en-US" sz="1100">
                <a:ea typeface="ＭＳ Ｐゴシック" pitchFamily="34" charset="-128"/>
              </a:rPr>
              <a:t> from which you are gathering this information. Is the information coming from the intervention vendor or a reputable website? Also ask yourself, what type of evidence is available? Did the study involve experimental design, where the intervention group was compared with an equivalent control group? The better the study, the more we can trust the outcome data. </a:t>
            </a:r>
          </a:p>
          <a:p>
            <a:pPr marL="182880" indent="-182880">
              <a:buFontTx/>
              <a:buChar char="•"/>
              <a:defRPr/>
            </a:pPr>
            <a:r>
              <a:rPr lang="en-US" sz="1100">
                <a:ea typeface="ＭＳ Ｐゴシック" pitchFamily="34" charset="-128"/>
              </a:rPr>
              <a:t>Next, consider the </a:t>
            </a:r>
            <a:r>
              <a:rPr lang="en-US" sz="1100" b="1">
                <a:ea typeface="ＭＳ Ｐゴシック" pitchFamily="34" charset="-128"/>
              </a:rPr>
              <a:t>population</a:t>
            </a:r>
            <a:r>
              <a:rPr lang="en-US" sz="1100">
                <a:ea typeface="ＭＳ Ｐゴシック" pitchFamily="34" charset="-128"/>
              </a:rPr>
              <a:t>. For which populations has the program been researched and found effective? Is the sample described? Is the population similar to or representative of your student population? Are there different effects for different population groups? This area might be especially important when we are thinking about students with intensive needs. As mentioned on the previous slide, often we find studies that look at the effectiveness of the intervention for students below the 50th percentile, but if we are focused on students with more intensive needs, we might want to see if there is evidence available that more closely matches our population, or students below the 20th percentile. In addition, for English learners you might want to consider whether there is evidence of effectiveness for students learning English. </a:t>
            </a:r>
          </a:p>
          <a:p>
            <a:pPr marL="182880" indent="-182880">
              <a:buFontTx/>
              <a:buChar char="•"/>
              <a:defRPr/>
            </a:pPr>
            <a:r>
              <a:rPr lang="en-US" sz="1100">
                <a:ea typeface="ＭＳ Ｐゴシック" pitchFamily="34" charset="-128"/>
              </a:rPr>
              <a:t>It is important to consider whether the </a:t>
            </a:r>
            <a:r>
              <a:rPr lang="en-US" sz="1100" b="1">
                <a:ea typeface="ＭＳ Ｐゴシック" pitchFamily="34" charset="-128"/>
              </a:rPr>
              <a:t>desired outcomes</a:t>
            </a:r>
            <a:r>
              <a:rPr lang="en-US" sz="1100">
                <a:ea typeface="ＭＳ Ｐゴシック" pitchFamily="34" charset="-128"/>
              </a:rPr>
              <a:t> assessed in a study are relevant to the outcomes you hope to achieve with an intervention and in the expected direction. </a:t>
            </a:r>
          </a:p>
          <a:p>
            <a:pPr marL="182880" indent="-182880">
              <a:buFontTx/>
              <a:buChar char="•"/>
              <a:defRPr/>
            </a:pPr>
            <a:r>
              <a:rPr lang="en-US" sz="1100">
                <a:ea typeface="ＭＳ Ｐゴシック" pitchFamily="34" charset="-128"/>
              </a:rPr>
              <a:t>Finally, consider the </a:t>
            </a:r>
            <a:r>
              <a:rPr lang="en-US" sz="1100" b="1">
                <a:ea typeface="ＭＳ Ｐゴシック" pitchFamily="34" charset="-128"/>
              </a:rPr>
              <a:t>effects. </a:t>
            </a:r>
            <a:r>
              <a:rPr lang="en-US" sz="1100">
                <a:ea typeface="ＭＳ Ｐゴシック" pitchFamily="34" charset="-128"/>
              </a:rPr>
              <a:t>Were the effects of the study large enough to be meaningful? As part of our review of effect sizes, we also may want to consider whether the intervention has been replicated (e.g., Has more than one study illustrated similar findings or results?). When we analyze findings, we may need to consider the overarching body of evidence. </a:t>
            </a:r>
          </a:p>
          <a:p>
            <a:pPr>
              <a:buFontTx/>
              <a:buChar char="•"/>
              <a:defRPr/>
            </a:pPr>
            <a:endParaRPr lang="en-US">
              <a:ea typeface="ＭＳ Ｐゴシック" pitchFamily="34" charset="-128"/>
            </a:endParaRP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defTabSz="914400" rtl="0" eaLnBrk="1" fontAlgn="auto" latinLnBrk="0" hangingPunct="1">
              <a:lnSpc>
                <a:spcPct val="100000"/>
              </a:lnSpc>
              <a:spcBef>
                <a:spcPct val="0"/>
              </a:spcBef>
              <a:spcAft>
                <a:spcPts val="0"/>
              </a:spcAft>
              <a:buClrTx/>
              <a:buSzTx/>
              <a:buFontTx/>
              <a:buNone/>
              <a:tabLst/>
              <a:defRPr/>
            </a:pPr>
            <a:fld id="{19093BD6-A1DF-4239-9C9A-3E2E5B6F4276}" type="slidenum">
              <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defTabSz="914400" rtl="0" eaLnBrk="1" fontAlgn="auto" latinLnBrk="0" hangingPunct="1">
                <a:lnSpc>
                  <a:spcPct val="100000"/>
                </a:lnSpc>
                <a:spcBef>
                  <a:spcPct val="0"/>
                </a:spcBef>
                <a:spcAft>
                  <a:spcPts val="0"/>
                </a:spcAft>
                <a:buClrTx/>
                <a:buSzTx/>
                <a:buFontTx/>
                <a:buNone/>
                <a:tabLst/>
                <a:defRPr/>
              </a:pPr>
              <a:t>17</a:t>
            </a:fld>
            <a:endPar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35716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Before looking at the reported effects of an intervention, ask, “Was this intervention empirically tested? The quality of the research design is closely related to assessing whether the strength of the intervention is believable. </a:t>
            </a:r>
          </a:p>
          <a:p>
            <a:pPr marL="171450" indent="-171450">
              <a:buFont typeface="Arial" panose="020B0604020202020204" pitchFamily="34" charset="0"/>
              <a:buChar char="•"/>
            </a:pPr>
            <a:r>
              <a:rPr lang="en-US" b="0" dirty="0"/>
              <a:t>Yes—It was tested by means of a randomized controlled trial, an appropriate quasi-experimental design, or single-case research design.</a:t>
            </a:r>
          </a:p>
          <a:p>
            <a:pPr marL="171450" indent="-171450">
              <a:buFont typeface="Arial" panose="020B0604020202020204" pitchFamily="34" charset="0"/>
              <a:buChar char="•"/>
            </a:pPr>
            <a:r>
              <a:rPr lang="en-US" b="0" dirty="0"/>
              <a:t>No—This intervention is based on a case study, descriptive information, or anecdote. </a:t>
            </a:r>
          </a:p>
          <a:p>
            <a:endParaRPr lang="en-US" dirty="0"/>
          </a:p>
          <a:p>
            <a:r>
              <a:rPr lang="en-US" dirty="0"/>
              <a:t>You can use the National Center on Intensive Intervention’s Academic Intervention Tools Chart to examine the quality of evidence for interventions. In this example, by looking at the study quality for </a:t>
            </a:r>
            <a:r>
              <a:rPr lang="en-US" i="1" dirty="0"/>
              <a:t>Fraction Face-Off!</a:t>
            </a:r>
            <a:r>
              <a:rPr lang="en-US" dirty="0"/>
              <a:t>, it looks promising. When you have more open circles—the quality of the research is weak, and you should interpret the intervention strength with caution. When you have more closed circles--the quality of the research is strong, and you can interpret the reported strength with confidence. The NCII tools chart is interactive so you can click on a circle to see additional data. </a:t>
            </a:r>
          </a:p>
          <a:p>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Our example includes a group-design study. </a:t>
            </a:r>
            <a:r>
              <a:rPr lang="en-US" b="0" i="0" dirty="0"/>
              <a:t>You should ask a few key questions about the study that could potentially threaten the internal validity of a group design study: </a:t>
            </a:r>
          </a:p>
          <a:p>
            <a:pPr marL="0" indent="0">
              <a:buFont typeface="Arial" panose="020B0604020202020204" pitchFamily="34" charset="0"/>
              <a:buNone/>
            </a:pPr>
            <a:endParaRPr lang="en-US" b="0" i="0" dirty="0"/>
          </a:p>
          <a:p>
            <a:pPr marL="228600" indent="-228600">
              <a:buFont typeface="Arial" panose="020B0604020202020204" pitchFamily="34" charset="0"/>
              <a:buAutoNum type="arabicParenR"/>
            </a:pPr>
            <a:r>
              <a:rPr lang="en-US" b="0" i="0" dirty="0"/>
              <a:t>Did random assignment occur? Were groups deemed equivalent on a performance variable and/or demographic variables before the study commenced?</a:t>
            </a:r>
          </a:p>
          <a:p>
            <a:pPr marL="228600" indent="-228600">
              <a:buFont typeface="Arial" panose="020B0604020202020204" pitchFamily="34" charset="0"/>
              <a:buAutoNum type="arabicParenR"/>
            </a:pPr>
            <a:r>
              <a:rPr lang="en-US" b="0" i="0" dirty="0"/>
              <a:t>Were the outcome measures researcher designed, or were they a mix of researcher-designed measures and standardized assessments? </a:t>
            </a:r>
          </a:p>
          <a:p>
            <a:pPr marL="228600" indent="-228600">
              <a:buFont typeface="Arial" panose="020B0604020202020204" pitchFamily="34" charset="0"/>
              <a:buAutoNum type="arabicParenR"/>
            </a:pPr>
            <a:r>
              <a:rPr lang="en-US" b="0" i="0" dirty="0"/>
              <a:t>Did effects generalize to more general assessments of mathematics performance, such as state-level tests?</a:t>
            </a:r>
          </a:p>
          <a:p>
            <a:pPr marL="228600" indent="-228600">
              <a:buFont typeface="Arial" panose="020B0604020202020204" pitchFamily="34" charset="0"/>
              <a:buAutoNum type="arabicParenR"/>
            </a:pPr>
            <a:r>
              <a:rPr lang="en-US" b="0" i="0" dirty="0"/>
              <a:t>How was risk status conceptualized? </a:t>
            </a:r>
          </a:p>
          <a:p>
            <a:pPr marL="0" indent="0">
              <a:buFont typeface="Arial" panose="020B0604020202020204" pitchFamily="34" charset="0"/>
              <a:buNone/>
            </a:pPr>
            <a:endParaRPr lang="en-US" b="0" i="0" dirty="0"/>
          </a:p>
          <a:p>
            <a:endParaRPr lang="en-US"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18</a:t>
            </a:fld>
            <a:endParaRPr lang="en-US"/>
          </a:p>
        </p:txBody>
      </p:sp>
    </p:spTree>
    <p:extLst>
      <p:ext uri="{BB962C8B-B14F-4D97-AF65-F5344CB8AC3E}">
        <p14:creationId xmlns:p14="http://schemas.microsoft.com/office/powerpoint/2010/main" val="2705205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573258" y="3626827"/>
            <a:ext cx="5486400" cy="3600450"/>
          </a:xfrm>
        </p:spPr>
        <p:txBody>
          <a:bodyPr/>
          <a:lstStyle/>
          <a:p>
            <a:r>
              <a:rPr lang="en-US" sz="1100">
                <a:latin typeface="Arial"/>
                <a:cs typeface="Arial"/>
              </a:rPr>
              <a:t>Researchers will usually use two ways of describing the “success” or “efficacy” of their intervention. The first way is “statistical significance.” If something is statistically significant, it means that the likelihood of finding a particular result by chance is less than 5%. In other words, that it is highly unlikely that the results of the study are a fluke. Significance is important to consider because it helps guard against the costly mistake of labeling something as effective when it is not.</a:t>
            </a:r>
          </a:p>
          <a:p>
            <a:endParaRPr lang="en-US" sz="1100"/>
          </a:p>
          <a:p>
            <a:pPr>
              <a:defRPr/>
            </a:pPr>
            <a:r>
              <a:rPr lang="en-US" sz="1100">
                <a:latin typeface="Arial"/>
                <a:cs typeface="Arial"/>
              </a:rPr>
              <a:t>Statistical significance tells us </a:t>
            </a:r>
            <a:r>
              <a:rPr lang="en-US" sz="1100" b="1">
                <a:latin typeface="Arial"/>
                <a:cs typeface="Arial"/>
              </a:rPr>
              <a:t>if</a:t>
            </a:r>
            <a:r>
              <a:rPr lang="en-US" sz="1100">
                <a:latin typeface="Arial"/>
                <a:cs typeface="Arial"/>
              </a:rPr>
              <a:t> something is effective—it can’t tell us </a:t>
            </a:r>
            <a:r>
              <a:rPr lang="en-US" sz="1100" b="1">
                <a:latin typeface="Arial"/>
                <a:cs typeface="Arial"/>
              </a:rPr>
              <a:t>how effective</a:t>
            </a:r>
            <a:r>
              <a:rPr lang="en-US" sz="1100">
                <a:latin typeface="Arial"/>
                <a:cs typeface="Arial"/>
              </a:rPr>
              <a:t> that thing is. That’s where effect size comes in. An effect size is a standardized measure of the strength of an intervention. To conceptualize what an effect size is, consider an assessment that has an average score of 100 and a standard deviation of 10 (meaning, on average, scores between students vary by 10 points). An effect size of 1.0 would mean that intervention students scored, on average, 10 points higher on the end-of-intervention measure.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a:p>
          <a:p>
            <a:r>
              <a:rPr lang="en-US" sz="1100">
                <a:latin typeface="Arial"/>
                <a:cs typeface="Arial"/>
              </a:rPr>
              <a:t>Although several factors may impact the effect size, a general rule of thumb for educational effect sizes for academic outcomes is provided (</a:t>
            </a:r>
            <a:r>
              <a:rPr lang="en-US" sz="1100" i="1">
                <a:latin typeface="Arial"/>
                <a:cs typeface="Arial"/>
              </a:rPr>
              <a:t>review slide</a:t>
            </a:r>
            <a:r>
              <a:rPr lang="en-US" sz="1100">
                <a:latin typeface="Arial"/>
                <a:cs typeface="Arial"/>
              </a:rPr>
              <a:t>). We can use these as a starting place to consider the effectiveness of the intervention</a:t>
            </a:r>
            <a:r>
              <a:rPr lang="en-US">
                <a:latin typeface="Arial"/>
                <a:cs typeface="Arial"/>
              </a:rPr>
              <a:t>. </a:t>
            </a:r>
            <a:endParaRPr lang="en-US">
              <a:cs typeface="Arial"/>
            </a:endParaRPr>
          </a:p>
          <a:p>
            <a:endParaRPr lang="en-US"/>
          </a:p>
          <a:p>
            <a:endParaRPr lang="en-US"/>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19</a:t>
            </a:fld>
            <a:endParaRPr lang="en-US"/>
          </a:p>
        </p:txBody>
      </p:sp>
    </p:spTree>
    <p:extLst>
      <p:ext uri="{BB962C8B-B14F-4D97-AF65-F5344CB8AC3E}">
        <p14:creationId xmlns:p14="http://schemas.microsoft.com/office/powerpoint/2010/main" val="3368306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100"/>
              <a:t>In this presentation, you will be introduced to the Taxonomy of Intervention Intensity and learn how it supports the DBI process by helping to provide explicit guidance on how to select and evaluate validated mathematics intervention programs to best meet students’ needs and intensify or adapt those interventions when students or groups of students do not adequately respond. </a:t>
            </a:r>
          </a:p>
          <a:p>
            <a:endParaRPr lang="en-US" sz="1100"/>
          </a:p>
          <a:p>
            <a:pPr marL="0" lvl="1" indent="0">
              <a:buNone/>
            </a:pPr>
            <a:r>
              <a:rPr lang="en-US" sz="1100"/>
              <a:t>At the end of the session you will be able to: </a:t>
            </a:r>
          </a:p>
          <a:p>
            <a:pPr marL="628650" lvl="1" indent="-171450">
              <a:buFont typeface="Arial" panose="020B0604020202020204" pitchFamily="34" charset="0"/>
              <a:buChar char="•"/>
            </a:pPr>
            <a:r>
              <a:rPr lang="en-US" sz="1100"/>
              <a:t>Define the dimensions of the Taxonomy of Intervention Intensity (Taxonomy) and explain how they support the DBI process.</a:t>
            </a:r>
          </a:p>
          <a:p>
            <a:pPr marL="628650" lvl="1" indent="-171450">
              <a:buFont typeface="Arial" panose="020B0604020202020204" pitchFamily="34" charset="0"/>
              <a:buChar char="•"/>
            </a:pPr>
            <a:r>
              <a:rPr lang="en-US" sz="1100"/>
              <a:t>Apply the dimensions of the taxonomy to evaluate or select a validated mathematics intervention program.</a:t>
            </a:r>
          </a:p>
          <a:p>
            <a:pPr marL="628650" lvl="1" indent="-171450">
              <a:buFont typeface="Arial" panose="020B0604020202020204" pitchFamily="34" charset="0"/>
              <a:buChar char="•"/>
            </a:pPr>
            <a:r>
              <a:rPr lang="en-US" sz="1100"/>
              <a:t>Use the taxonomy to intensify a math intervention for a student who is not responsive. </a:t>
            </a:r>
          </a:p>
          <a:p>
            <a:pPr marL="628650" lvl="1" indent="-171450">
              <a:buFont typeface="Arial" panose="020B0604020202020204" pitchFamily="34" charset="0"/>
              <a:buChar char="•"/>
            </a:pPr>
            <a:r>
              <a:rPr lang="en-US" sz="1100"/>
              <a:t>Access existing resources to support evaluation and intensification.</a:t>
            </a:r>
          </a:p>
          <a:p>
            <a:endParaRPr lang="en-US" sz="1100"/>
          </a:p>
          <a:p>
            <a:r>
              <a:rPr lang="en-US" sz="1100"/>
              <a:t>This presentation is intended to focus specifically on mathematics intervention. Additional modules provide an overview of the taxonomy as well as deeper reviews of reading and behavior content. To access these modules, visit the NCII website (</a:t>
            </a:r>
            <a:r>
              <a:rPr lang="en-US" sz="1100">
                <a:hlinkClick r:id="rId3"/>
              </a:rPr>
              <a:t>https://intensiveintervention.org/taxonomy-intervention-intensity</a:t>
            </a:r>
            <a:r>
              <a:rPr lang="en-US" sz="1100"/>
              <a:t>). </a:t>
            </a:r>
          </a:p>
        </p:txBody>
      </p:sp>
      <p:sp>
        <p:nvSpPr>
          <p:cNvPr id="4" name="Slide Number Placeholder 3"/>
          <p:cNvSpPr>
            <a:spLocks noGrp="1"/>
          </p:cNvSpPr>
          <p:nvPr>
            <p:ph type="sldNum" sz="quarter" idx="5"/>
          </p:nvPr>
        </p:nvSpPr>
        <p:spPr/>
        <p:txBody>
          <a:bodyPr/>
          <a:lstStyle/>
          <a:p>
            <a:fld id="{B2F612BA-9DBE-4F4B-B1A6-78D8D745D520}" type="slidenum">
              <a:rPr lang="en-US" smtClean="0"/>
              <a:t>2</a:t>
            </a:fld>
            <a:endParaRPr lang="en-US"/>
          </a:p>
        </p:txBody>
      </p:sp>
    </p:spTree>
    <p:extLst>
      <p:ext uri="{BB962C8B-B14F-4D97-AF65-F5344CB8AC3E}">
        <p14:creationId xmlns:p14="http://schemas.microsoft.com/office/powerpoint/2010/main" val="376118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Depending on the study design, effect sizes may not be available. This is often the case with behavioral interventions that use a single-case design. Even when they are available, effect sizes must be interpreted with caution and in context </a:t>
            </a:r>
            <a:r>
              <a:rPr lang="en-US"/>
              <a:t>(Hill, Bloom, Black, &amp; Lipsey, 2008) </a:t>
            </a:r>
            <a:r>
              <a:rPr lang="en-US">
                <a:latin typeface="Arial"/>
                <a:cs typeface="Arial"/>
              </a:rPr>
              <a:t>because they can be influenced by several factors, including study conditions, the content studied, and the type of student.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example, interventions for younger students, that involve researcher-created measures administered shortly after the intervention would be expected to have higher effect sizes. As students get older, the expected effect sizes tend to get smaller. Similarly, interventions that have been tested using standardized measures also would be expected to yield smaller effects. In addition, it is easier to find larger effects when measures are proximal or more directly related to the intervention compared with measures that may incorporate more global measures.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study conditions also can influence effect sizes. </a:t>
            </a:r>
            <a:r>
              <a:rPr lang="en-US">
                <a:latin typeface="Arial"/>
                <a:cs typeface="Arial"/>
              </a:rPr>
              <a:t>Effects from research studies were usually obtained under high levels of fidelity that are often difficult to achieve in authentic classroom settings. </a:t>
            </a:r>
            <a:r>
              <a:rPr lang="en-US"/>
              <a:t>In addition, lower effect sizes could be statistically significant in one study and not significant in another study. Because sample size largely drives the differences between groups, this must be taken into account. </a:t>
            </a:r>
            <a:endParaRPr lang="en-US">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a:cs typeface="Arial"/>
            </a:endParaRPr>
          </a:p>
          <a:p>
            <a:r>
              <a:rPr lang="en-US">
                <a:latin typeface="Arial"/>
                <a:cs typeface="Arial"/>
              </a:rPr>
              <a:t> In other words, the effect size is one piece of information we can use to understand the intervention’s potential effect, but it is not the only piece of information we consider. </a:t>
            </a:r>
            <a:endParaRPr lang="en-US" sz="1100">
              <a:cs typeface="Arial"/>
            </a:endParaRPr>
          </a:p>
          <a:p>
            <a:endParaRPr lang="en-US">
              <a:cs typeface="Arial" panose="020B0604020202020204" pitchFamily="34" charset="0"/>
            </a:endParaRPr>
          </a:p>
          <a:p>
            <a:endParaRPr lang="en-US">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4258671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can you use an effect size to rate an intervention’s strength. Although we know we have to be cautious with effect sizes, we can use them to help us think about the strength of the intervention. Specifically, we might look at the following rubric to help us think about our effect sizes.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Reminder: This is not a hard and fast rule. Note that the values listed above are only relevant if the effect size reflects a significant difference between conditions. For example, if a study reports a nonsignificant effect size of 0.30, then the rating must be 0. This does not mean that there is not a potential for group differences, but the example study in question was not sufficiently powered to detect a significant difference between groups. </a:t>
            </a:r>
          </a:p>
          <a:p>
            <a:endParaRPr lang="en-US"/>
          </a:p>
          <a:p>
            <a:r>
              <a:rPr lang="en-US" i="1"/>
              <a:t>Some notes:</a:t>
            </a:r>
          </a:p>
          <a:p>
            <a:pPr marL="171450" indent="-171450">
              <a:buFont typeface="Arial" panose="020B0604020202020204" pitchFamily="34" charset="0"/>
              <a:buChar char="•"/>
            </a:pPr>
            <a:r>
              <a:rPr lang="en-US" i="1"/>
              <a:t>On the tools chart, you will sometimes see a small u—this means that the researchers did not adjust for pretest means, and the information was not available for NCII to provide this correction. The highest rating you would give an intervention with a “u” next to its effect size is 2.</a:t>
            </a:r>
          </a:p>
          <a:p>
            <a:pPr marL="171450" indent="-171450">
              <a:buFont typeface="Arial" panose="020B0604020202020204" pitchFamily="34" charset="0"/>
              <a:buChar char="•"/>
            </a:pPr>
            <a:r>
              <a:rPr lang="en-US" i="1"/>
              <a:t>On the tools chart, you will sometimes see a small star—that means the effect was significantly significant. If the authors report a moderate, but statistically significant, effect size, rate it as 3.</a:t>
            </a:r>
          </a:p>
          <a:p>
            <a:endParaRPr lang="en-US" i="1"/>
          </a:p>
          <a:p>
            <a:endParaRPr lang="en-US"/>
          </a:p>
          <a:p>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223748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snapshot of study results for </a:t>
            </a:r>
            <a:r>
              <a:rPr lang="en-US" i="1" dirty="0"/>
              <a:t>Fraction-Face Off!</a:t>
            </a:r>
            <a:r>
              <a:rPr lang="en-US" dirty="0"/>
              <a:t>. The screenshot on the top shows the Quality of Design and Results tab of the chart and the screenshot on the bottom shows the Quality of Other Indicators tab. Starting at the bottom right, we can see that there were four outcomes reported in this randomized controlled trial. It appears that some measures were “targeted” (meaning they were more closely aligned to the content taught during the intervention) and that at least one of the measures was a “broader-based” measure. This typically means it’s either a standardized assessment or some type of measure assessing student performance in a broader way than testing students on the content they’re learning. From this screen, we cannot differentiate this. </a:t>
            </a:r>
          </a:p>
          <a:p>
            <a:endParaRPr lang="en-US" dirty="0"/>
          </a:p>
          <a:p>
            <a:r>
              <a:rPr lang="en-US" dirty="0"/>
              <a:t>Note that visual analysis is never applicable for group-design studies (only single-subject research designs), so this category is marked as “not applicable.”</a:t>
            </a:r>
          </a:p>
          <a:p>
            <a:endParaRPr lang="en-US" dirty="0"/>
          </a:p>
          <a:p>
            <a:r>
              <a:rPr lang="en-US" dirty="0"/>
              <a:t>Researchers do not disaggregate performance data by demographic groups, but they </a:t>
            </a:r>
            <a:r>
              <a:rPr lang="en-US" u="sng" dirty="0"/>
              <a:t>DO</a:t>
            </a:r>
            <a:r>
              <a:rPr lang="en-US" u="none" dirty="0"/>
              <a:t> disaggregate data for students below the 20</a:t>
            </a:r>
            <a:r>
              <a:rPr lang="en-US" u="none" baseline="0" dirty="0"/>
              <a:t>th</a:t>
            </a:r>
            <a:r>
              <a:rPr lang="en-US" u="none" dirty="0"/>
              <a:t> percentile. This is extremely important, especially if the study sample also includes students above the bottom quartile. If a Tier 2 intervention is equally efficacious for students below the bottom quartile, and those above the bottom quartile, that provides an additional level of confidence that the reported strength of the intervention can potentially positively impact students in need of more intensive intervention. </a:t>
            </a:r>
            <a:endParaRPr lang="en-US" dirty="0"/>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315583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now look at the reported effect sizes for </a:t>
            </a:r>
            <a:r>
              <a:rPr lang="en-US" i="1"/>
              <a:t>Fraction-Face Off!</a:t>
            </a:r>
            <a:r>
              <a:rPr lang="en-US"/>
              <a:t>. Researchers reported on four measures. Three of the four measures were “targeted” outcomes, and one measure was a “broader-based” assessment. The effect sizes range from 1.13 to 2.49. For the targeted measures, the average effect size among the three assessments is 1.81. Each of these outcomes has a </a:t>
            </a:r>
            <a:r>
              <a:rPr lang="en-US" i="1"/>
              <a:t>p</a:t>
            </a:r>
            <a:r>
              <a:rPr lang="en-US" i="0"/>
              <a:t>-value &lt;.001. </a:t>
            </a:r>
          </a:p>
          <a:p>
            <a:endParaRPr lang="en-US" i="0"/>
          </a:p>
          <a:p>
            <a:pPr marL="0" indent="0">
              <a:buFont typeface="Arial" panose="020B0604020202020204" pitchFamily="34" charset="0"/>
              <a:buNone/>
            </a:pPr>
            <a:r>
              <a:rPr lang="en-US" i="0"/>
              <a:t>So,</a:t>
            </a:r>
            <a:r>
              <a:rPr lang="en-US"/>
              <a:t> what does this mean? The </a:t>
            </a:r>
            <a:r>
              <a:rPr lang="en-US" i="1"/>
              <a:t>p-value</a:t>
            </a:r>
            <a:r>
              <a:rPr lang="en-US"/>
              <a:t> of an outcome tells you whether the reported outcome is statistically significant. This is a measure of how different the intervention group was from the control group. Both groups would theoretically grow in their mathematics skills over the course of the academic year, so we need to ensure that an observed empirical difference translates to a mathematical difference in means. What do effect sizes tell us? Let’s take a closer look.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1366216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All reported effects are positive and statistically significant. All measures were researcher-designed. (*Note that the National Assessment of Educational Progress items were from a standardized assessment, but those items grouped together are not a published standardized assessment.) All measures show a large effect (</a:t>
            </a:r>
            <a:r>
              <a:rPr lang="en-US" i="1"/>
              <a:t>click for animation</a:t>
            </a:r>
            <a:r>
              <a:rPr lang="en-US" i="0"/>
              <a:t>), so I would rate this intervention as a “3” (</a:t>
            </a:r>
            <a:r>
              <a:rPr lang="en-US" i="1"/>
              <a:t>click for animation</a:t>
            </a:r>
            <a:r>
              <a:rPr lang="en-US" i="0"/>
              <a:t>) on strength. This intervention appears to have potential to produce a positive effect. </a:t>
            </a:r>
            <a:endParaRPr lang="en-US" i="1"/>
          </a:p>
          <a:p>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2956803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work through this together. Here is a comparison of three different math interventions for elementary students. Before we rate the effect sizes, let’s look at the study quality. Of the three interventions, which one appears to have the highest quality? (</a:t>
            </a:r>
            <a:r>
              <a:rPr lang="en-US" i="1" dirty="0"/>
              <a:t>3</a:t>
            </a:r>
            <a:r>
              <a:rPr lang="en-US" dirty="0"/>
              <a:t>). Yes; the evaluation of this intervention was rigorous—that means I can have more confidence in the results. </a:t>
            </a:r>
          </a:p>
          <a:p>
            <a:endParaRPr lang="en-US" dirty="0"/>
          </a:p>
          <a:p>
            <a:r>
              <a:rPr lang="en-US" dirty="0"/>
              <a:t>Interventions 1 and 2 have more open circles than the third—that means that we can’t have as much confidence in the reported results. In fact, both interventions fail to report effect sizes, even though they report between one and six mathematics outcomes. Both interventions would likely be scored 0 on the strength rating scale. </a:t>
            </a:r>
          </a:p>
          <a:p>
            <a:endParaRPr lang="en-US" dirty="0"/>
          </a:p>
          <a:p>
            <a:r>
              <a:rPr lang="en-US" dirty="0"/>
              <a:t>Intervention 3 has high-quality ratings. We can be fairly confident in their findings because their methodology was strong. They report on seven mathematics outcomes. There is an asterisk next to the effect size in the targeted category. This means the difference between groups was statistically significant. However, this study does not disaggregate data for the bottom quartile. Let’s take a closer look at the results of this study. </a:t>
            </a:r>
          </a:p>
          <a:p>
            <a:endParaRPr lang="en-US" dirty="0"/>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212647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Taking a closer look at the effects by measure, it appears that intervention students outperformed control students on three of the five targeted measures, focusing on calculations or proficiency with word problems. Intervention students did not outperform control students on the two broader measures. Do nonsignificant effects automatically discount the overall strength of the intervention? (</a:t>
            </a:r>
            <a:r>
              <a:rPr lang="en-US" b="0" i="1"/>
              <a:t>No</a:t>
            </a:r>
            <a:r>
              <a:rPr lang="en-US" b="0"/>
              <a:t>.) You must be mindful of the measures used to assess the intervention. Sometimes, it’s incredibly difficult to get a student to move on broader and standardized measures. That does NOT mean the intervention shouldn’t be considered.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8672380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Two of the three measures with positive effects were researcher-designed. (*Note: Story problems was not designed by the researchers conducting the study, but by researchers in another group. However, this measure has not been standardized. WJ-Calculations is the only standardized measure.) Because both of the researcher-designed effect sizes were on the higher end of the “2” rating scale (</a:t>
            </a:r>
            <a:r>
              <a:rPr lang="en-US" i="1"/>
              <a:t>click for animation</a:t>
            </a:r>
            <a:r>
              <a:rPr lang="en-US" i="0"/>
              <a:t>) and the effect size on the standardized assessment was in the “3” category (</a:t>
            </a:r>
            <a:r>
              <a:rPr lang="en-US" i="1"/>
              <a:t>click for animation</a:t>
            </a:r>
            <a:r>
              <a:rPr lang="en-US" i="0"/>
              <a:t>), I would rate this intervention as a “3” on strength (</a:t>
            </a:r>
            <a:r>
              <a:rPr lang="en-US" i="1"/>
              <a:t>click for animation</a:t>
            </a:r>
            <a:r>
              <a:rPr lang="en-US" i="0"/>
              <a:t>). The effect sizes on the other measures were positive, but not statistically significant. Given the quality of the study, this intervention appears to have potential to produce a positive effect. </a:t>
            </a:r>
            <a:endParaRPr lang="en-US" i="1"/>
          </a:p>
          <a:p>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3144173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Although effect sizes provide a starting point for considering the effectiveness of an intervention, they must be interpreted with caution. We can use information from reputable sources to supplement what we know from an effect size or provide us with information if an effect size is not available. It also is important to remember that the effect size is used along with information about the other dimensions of the taxonomy to help us determine whether the intervention is a good match for the individual student or group of students in a particular context. </a:t>
            </a: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6941560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look at the dosage dimension.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29</a:t>
            </a:fld>
            <a:endParaRPr lang="en-US"/>
          </a:p>
        </p:txBody>
      </p:sp>
    </p:spTree>
    <p:extLst>
      <p:ext uri="{BB962C8B-B14F-4D97-AF65-F5344CB8AC3E}">
        <p14:creationId xmlns:p14="http://schemas.microsoft.com/office/powerpoint/2010/main" val="846357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a:t>Review slide. Based on available time and focus, adjust the agenda to meet your needs. </a:t>
            </a:r>
          </a:p>
          <a:p>
            <a:endParaRPr lang="en-US" sz="1200" i="1"/>
          </a:p>
          <a:p>
            <a:r>
              <a:rPr lang="en-US" sz="1200" i="1"/>
              <a:t>Although the time frame may vary, this is intended to be a half-day (2.5–3 hours) training. The actual time for the session will depend on time spent on activities. </a:t>
            </a: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t>Presenters can adapt this presentation to the needs of your participants based on the objectives of your training session, the needs of the participants, their experience with DBI and the taxonomy, and time available. You may consider adapting the content along the following lines:</a:t>
            </a:r>
          </a:p>
          <a:p>
            <a:endParaRPr lang="en-US" b="0" i="1"/>
          </a:p>
          <a:p>
            <a:pPr marL="171450" indent="-171450">
              <a:buFont typeface="Arial" panose="020B0604020202020204" pitchFamily="34" charset="0"/>
              <a:buChar char="•"/>
            </a:pPr>
            <a:r>
              <a:rPr lang="en-US" b="0" i="1"/>
              <a:t>Begin with the introduction, and spend more time helping participants understand the DBI process and the taxonomy more generally (in this case you may find it helpful to draw from the Taxonomy Overview module or other DBI trainings).</a:t>
            </a:r>
          </a:p>
          <a:p>
            <a:pPr marL="171450" indent="-171450">
              <a:buFont typeface="Arial" panose="020B0604020202020204" pitchFamily="34" charset="0"/>
              <a:buChar char="•"/>
            </a:pPr>
            <a:r>
              <a:rPr lang="en-US" b="0" i="1"/>
              <a:t>Go deep into each of the taxonomy dimensions.</a:t>
            </a:r>
          </a:p>
          <a:p>
            <a:pPr marL="171450" indent="-171450">
              <a:buFont typeface="Arial" panose="020B0604020202020204" pitchFamily="34" charset="0"/>
              <a:buChar char="•"/>
            </a:pPr>
            <a:r>
              <a:rPr lang="en-US" b="0" i="1"/>
              <a:t>Pick and choose the dimensions where participants want more support.</a:t>
            </a:r>
          </a:p>
          <a:p>
            <a:pPr marL="171450" indent="-171450">
              <a:buFont typeface="Arial" panose="020B0604020202020204" pitchFamily="34" charset="0"/>
              <a:buChar char="•"/>
            </a:pPr>
            <a:endParaRPr lang="en-US" b="0" i="1"/>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3</a:t>
            </a:fld>
            <a:endParaRPr lang="en-US"/>
          </a:p>
        </p:txBody>
      </p:sp>
    </p:spTree>
    <p:extLst>
      <p:ext uri="{BB962C8B-B14F-4D97-AF65-F5344CB8AC3E}">
        <p14:creationId xmlns:p14="http://schemas.microsoft.com/office/powerpoint/2010/main" val="2213951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Dosage refers to the number of opportunities that a student has to respond and receive corrective feedback. </a:t>
            </a:r>
            <a:r>
              <a:rPr lang="en-US" sz="1200" b="0">
                <a:latin typeface="Arial"/>
                <a:cs typeface="Arial"/>
              </a:rPr>
              <a:t>When we think about </a:t>
            </a:r>
            <a:r>
              <a:rPr lang="en-US" sz="1200">
                <a:latin typeface="Arial"/>
                <a:cs typeface="Arial"/>
              </a:rPr>
              <a:t>dosage, we can consider several </a:t>
            </a:r>
            <a:r>
              <a:rPr lang="en-US" sz="1200" b="0">
                <a:latin typeface="Arial"/>
                <a:cs typeface="Arial"/>
              </a:rPr>
              <a:t>areas. We might think about the number of sessions (e.g., how many sessions per week the student received the intervention), the duration or length of the session, the student-teacher ratio, and the number of practice problems provided.</a:t>
            </a:r>
            <a:r>
              <a:rPr lang="en-US" sz="1200">
                <a:latin typeface="Arial"/>
                <a:cs typeface="Arial"/>
              </a:rPr>
              <a:t> </a:t>
            </a:r>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a:p>
          <a:p>
            <a:pPr>
              <a:defRPr/>
            </a:pPr>
            <a:r>
              <a:rPr lang="en-US" sz="1200" b="0">
                <a:latin typeface="Arial"/>
                <a:cs typeface="Arial"/>
              </a:rPr>
              <a:t>Time is an important consideration because it allows more instruction to take place, provides more practice with feedback because the teacher is present, and increases students’ engaged learning time. All of these accelerate student learning, particularly when they are combined with other dimensions that we will discuss as part of the taxonomy. We know that for students with more intensive needs, they often need many more practice opportunities. Although time plays a major factor in dosage, note that it is important to not just focus on time, but on how that time is used. That is why we define dosage as opportunities to respond. </a:t>
            </a:r>
            <a:endParaRPr lang="en-US" sz="1200" b="0">
              <a:cs typeface="Arial"/>
            </a:endParaRPr>
          </a:p>
          <a:p>
            <a:pPr marL="0" marR="0" lvl="0" indent="0" algn="l" defTabSz="914400">
              <a:lnSpc>
                <a:spcPct val="100000"/>
              </a:lnSpc>
              <a:spcBef>
                <a:spcPts val="0"/>
              </a:spcBef>
              <a:spcAft>
                <a:spcPts val="0"/>
              </a:spcAft>
              <a:buClrTx/>
              <a:buSzTx/>
              <a:buFontTx/>
              <a:buNone/>
              <a:tabLst/>
              <a:defRPr/>
            </a:pPr>
            <a:endParaRPr lang="en-US" sz="1200" b="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a:cs typeface="Arial"/>
              </a:rPr>
              <a:t>There also is no one-size-fits-all amount of time for intensive intervention. Evidence suggests that students with intensive needs may benefit from 60–120 minutes of intervention per day. However, this time may be broken up into several sessions throughout the day (Vaughn et al., 2012). </a:t>
            </a:r>
          </a:p>
          <a:p>
            <a:pPr>
              <a:defRPr/>
            </a:pPr>
            <a:r>
              <a:rPr lang="en-US" sz="1200">
                <a:latin typeface="Arial"/>
                <a:cs typeface="Arial"/>
              </a:rPr>
              <a:t>Instead, we must consider: </a:t>
            </a:r>
            <a:endParaRPr lang="en-US" sz="1200">
              <a:cs typeface="Arial"/>
            </a:endParaRPr>
          </a:p>
          <a:p>
            <a:pPr marL="171450" indent="-171450">
              <a:buFont typeface="Arial" panose="020B0604020202020204" pitchFamily="34" charset="0"/>
              <a:buChar char="•"/>
              <a:defRPr/>
            </a:pPr>
            <a:r>
              <a:rPr lang="en-US" sz="1200" b="0">
                <a:latin typeface="Arial"/>
                <a:cs typeface="Arial"/>
              </a:rPr>
              <a:t>How far the student’s achievement is below grade level</a:t>
            </a:r>
          </a:p>
          <a:p>
            <a:pPr marL="171450" indent="-171450">
              <a:buFont typeface="Arial" panose="020B0604020202020204" pitchFamily="34" charset="0"/>
              <a:buChar char="•"/>
              <a:defRPr/>
            </a:pPr>
            <a:r>
              <a:rPr lang="en-US" sz="1200" b="0">
                <a:latin typeface="Arial"/>
                <a:cs typeface="Arial"/>
              </a:rPr>
              <a:t>The length and frequency of the previous interventions</a:t>
            </a:r>
          </a:p>
          <a:p>
            <a:pPr marL="171450" indent="-171450">
              <a:buFont typeface="Arial" panose="020B0604020202020204" pitchFamily="34" charset="0"/>
              <a:buChar char="•"/>
              <a:defRPr/>
            </a:pPr>
            <a:r>
              <a:rPr lang="en-US" sz="1200" b="0">
                <a:latin typeface="Arial"/>
                <a:cs typeface="Arial"/>
              </a:rPr>
              <a:t>The complexity of the learning tasks</a:t>
            </a:r>
          </a:p>
          <a:p>
            <a:pPr marL="171450" indent="-171450">
              <a:buFont typeface="Arial" panose="020B0604020202020204" pitchFamily="34" charset="0"/>
              <a:buChar char="•"/>
              <a:defRPr/>
            </a:pPr>
            <a:r>
              <a:rPr lang="en-US" sz="1200" b="0">
                <a:latin typeface="Arial"/>
                <a:cs typeface="Arial"/>
              </a:rPr>
              <a:t>Student stamina and attention span (</a:t>
            </a:r>
            <a:r>
              <a:rPr lang="en-US" sz="1200">
                <a:latin typeface="Arial"/>
                <a:cs typeface="Arial"/>
              </a:rPr>
              <a:t>To maintain attention and engagement, particularly with younger students, staff may consider two sessions per day.)</a:t>
            </a:r>
            <a:endParaRPr lang="en-US" sz="1200" b="0">
              <a:latin typeface="Arial"/>
              <a:cs typeface="Arial"/>
            </a:endParaRPr>
          </a:p>
          <a:p>
            <a:pPr>
              <a:defRPr/>
            </a:pPr>
            <a:endParaRPr lang="en-US" sz="1200">
              <a:latin typeface="Arial"/>
              <a:cs typeface="Arial"/>
            </a:endParaRPr>
          </a:p>
          <a:p>
            <a:pPr>
              <a:defRPr/>
            </a:pPr>
            <a:endParaRPr lang="en-US" sz="1200"/>
          </a:p>
          <a:p>
            <a:endParaRPr lang="en-US" b="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1794917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a:t>So, how can you rate an intervention’s dosage?</a:t>
            </a:r>
          </a:p>
          <a:p>
            <a:pPr marL="0" indent="0">
              <a:buFont typeface="+mj-lt"/>
              <a:buNone/>
            </a:pPr>
            <a:endParaRPr lang="en-US"/>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t>Sites like the NCII Intervention Tools Charts includes a review of the target duration, frequency, and group size of the intervention. This information can provide an overview of information about dosage. As we are focused on opportunities to respond, that alone is often not sufficient, but it may be all that we have access to. If possible, it is helpful to examine the opportunities for students to respond by reviewing materials or lessons. In some cases, it might be difficult to truly determine the number of opportunities to respond just by looking at a lesson, as it is subjective. Another thing to keep in mind and a note of caution is that if</a:t>
            </a:r>
            <a:r>
              <a:rPr lang="en-US" b="0"/>
              <a:t> an intervention has been validated one-on-one or in pairs—but you intend to use it with a much larger group—you should </a:t>
            </a:r>
            <a:r>
              <a:rPr lang="en-US" sz="1200" b="0" kern="1200">
                <a:solidFill>
                  <a:schemeClr val="tx1"/>
                </a:solidFill>
                <a:latin typeface="Calibri"/>
                <a:ea typeface="+mn-ea"/>
                <a:cs typeface="+mn-cs"/>
              </a:rPr>
              <a:t>account for that when considering dosage and not expect the same effect size or strength. Decreasing the dosage is likely to decrease the efficacy of an intervention just like any medicine or treatment. If you aren’t going to take something as prescribed, you can’t expect to reap the same benefits. Similarly, you might increase the dosage by using peers (especially, if those peers have a better grasp of the skill being taught and can provide good feedback).</a:t>
            </a:r>
          </a:p>
          <a:p>
            <a:pPr marL="228600" lvl="0" indent="-228600">
              <a:buFont typeface="+mj-lt"/>
              <a:buAutoNum type="arabicPeriod"/>
            </a:pPr>
            <a:endParaRPr lang="en-US" b="1"/>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824105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Review rating scale. </a:t>
            </a:r>
            <a:endParaRPr lang="en-US" b="0" i="1"/>
          </a:p>
          <a:p>
            <a:pPr marL="0" lvl="0" indent="0">
              <a:buFontTx/>
              <a:buNone/>
            </a:pPr>
            <a:endParaRPr lang="en-US" b="0"/>
          </a:p>
          <a:p>
            <a:r>
              <a:rPr lang="en-US"/>
              <a:t>Let’s think back to the </a:t>
            </a:r>
            <a:r>
              <a:rPr lang="en-US" i="1"/>
              <a:t>Fraction Face-Off! </a:t>
            </a:r>
            <a:r>
              <a:rPr lang="en-US" i="0"/>
              <a:t>example we looked at under Strength. If a student is already receiving Tier 2 math instruction, we need to ensure the dosage is greater than what they are already receiving. The rating scale compares the dosage with what’s already occurring in the classroom. In the Tier 1 setting, </a:t>
            </a:r>
            <a:r>
              <a:rPr lang="en-US" b="0" i="0"/>
              <a:t>h</a:t>
            </a:r>
            <a:r>
              <a:rPr lang="en-US" b="0"/>
              <a:t>ow many times would you (the teacher) be able to provide immediate, corrective feedback to a student in a whole-class (not centers) setting during a typical core math block? Think about this specifically related to the student’s target deficits. Would you have time to teach, reteach, and potentially redirect when the student does not understand the content being taught? Maybe the student writes down what you’re saying but has no ability to perform the requested task. Likely, you have very little (if any) time to provide corrective feedback despite the fact that it is clear the student has math deficits that are preventing them from moving further in the math curriculum. When assessing the dosage, consider what the student is already receiving. Is the dosage of the intervention greater than or less than what the student is already receiving? The rating scale uses Tier 1 as a jumping-off point. It could be that the student is already receiving Tier 2 services. If that’s the case, the dosage rating must reach a “3” to be greater than what the student currently receives. </a:t>
            </a:r>
          </a:p>
          <a:p>
            <a:endParaRPr lang="en-US" b="0"/>
          </a:p>
          <a:p>
            <a:r>
              <a:rPr lang="en-US" b="0"/>
              <a:t>Using Tier 1 as the baseline, ask yourself:</a:t>
            </a:r>
          </a:p>
          <a:p>
            <a:pPr marL="228600" indent="-228600">
              <a:buFont typeface="+mj-lt"/>
              <a:buAutoNum type="arabicPeriod"/>
            </a:pPr>
            <a:r>
              <a:rPr lang="en-US" b="0"/>
              <a:t>How does the dosage of the intervention compare with the math instruction typically received in Tier 1?</a:t>
            </a:r>
          </a:p>
          <a:p>
            <a:pPr marL="228600" indent="-228600">
              <a:buFont typeface="+mj-lt"/>
              <a:buAutoNum type="arabicPeriod"/>
            </a:pPr>
            <a:r>
              <a:rPr lang="en-US" b="0"/>
              <a:t>Are there more or fewer opportunities to respond and get corrective feedback? </a:t>
            </a:r>
          </a:p>
          <a:p>
            <a:endParaRPr lang="en-US" b="1"/>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2456573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noted previously, the NCII Tools Chart can provide you with information about group size as well as session duration and frequency. This can be a starting point for some information about dosage, but it doesn’t actually tell us the number of opportunities students have to respond. By clicking on individual interventions you may be able to learn more about lesson format and make an educated guess about the number of opportunities a student might have to respond.</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3016762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Let’s look at </a:t>
            </a:r>
            <a:r>
              <a:rPr lang="en-US" i="1"/>
              <a:t>Fraction Face-Off! </a:t>
            </a:r>
            <a:r>
              <a:rPr lang="en-US" i="0"/>
              <a:t>further. Here’s a snapshot of a sample lesson. (</a:t>
            </a:r>
            <a:r>
              <a:rPr lang="en-US" i="1"/>
              <a:t>Note: There’s no need to read these lessons or examples.</a:t>
            </a:r>
            <a:r>
              <a:rPr lang="en-US" i="0"/>
              <a:t>). Within this lesson, the question/answer format allows for about six opportunities to respond and receive corrective feedback for EACH problem. The guided practice portion of this lesson had eight problems--so there were about 48 opportunities to respond in just one section. Lesson scripts are set up such that a student is asked multiple questions within the problem-solving process to allow the teacher to check for understanding at each stage. Now, of course, opportunities to respond vary based on the number of students. This intervention was validated using dyads of students, so the opportunities to respond would be half. </a:t>
            </a: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1746662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1"/>
              <a:t>Fraction Face-Off! </a:t>
            </a:r>
            <a:r>
              <a:rPr lang="en-US" b="0" i="0"/>
              <a:t>is clearly more than Tier 1. In fact, if implemented to a single student, the intervention would provide greater than 5 times the number of opportunities to respond. But, given that it was tested on dyads of students (thus providing fewer opportunities for individual students to respond), we might provide an estimate of “2” on the rating scale.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a:t>If you did not have access to sample lessons, it’s difficult to assess how many opportunities the intervention provides for students to respond and receive corrective feedback. You may be able to request a sample from a publisher or find sample lessons available for review on the internet.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2877091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Script:</a:t>
            </a:r>
            <a:r>
              <a:rPr lang="en-US" i="0"/>
              <a:t> Let’s rate three different interventions based on the information provided on the NCII website. Let’s assume we do not have access to sample lessons.</a:t>
            </a:r>
            <a:endParaRPr lang="en-US" i="1"/>
          </a:p>
        </p:txBody>
      </p:sp>
      <p:sp>
        <p:nvSpPr>
          <p:cNvPr id="4" name="Slide Number Placeholder 3"/>
          <p:cNvSpPr>
            <a:spLocks noGrp="1"/>
          </p:cNvSpPr>
          <p:nvPr>
            <p:ph type="sldNum" sz="quarter" idx="5"/>
          </p:nvPr>
        </p:nvSpPr>
        <p:spPr/>
        <p:txBody>
          <a:bodyPr/>
          <a:lstStyle/>
          <a:p>
            <a:fld id="{B2F612BA-9DBE-4F4B-B1A6-78D8D745D520}" type="slidenum">
              <a:rPr lang="en-US" smtClean="0"/>
              <a:t>36</a:t>
            </a:fld>
            <a:endParaRPr lang="en-US"/>
          </a:p>
        </p:txBody>
      </p:sp>
    </p:spTree>
    <p:extLst>
      <p:ext uri="{BB962C8B-B14F-4D97-AF65-F5344CB8AC3E}">
        <p14:creationId xmlns:p14="http://schemas.microsoft.com/office/powerpoint/2010/main" val="13173868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(Talk through the different features provided and rate the dosage with teachers.) </a:t>
            </a:r>
            <a:r>
              <a:rPr lang="en-US" i="0"/>
              <a:t>Without access to sample lessons, we can only consider the general information about the structure of lessons (group size, frequency) to estimate the dosage dimension. In this case, we had an intervention that is delivered individually or in small groups of 3–5 students. It is recommended to be delivered for 30 minutes 3 times a week. We don’t know how many more opportunities to respond and receive corrective feedback from the information we have but, taken together, we would estimate a dosage rating of “2.”</a:t>
            </a:r>
            <a:endParaRPr lang="en-US" i="1"/>
          </a:p>
        </p:txBody>
      </p:sp>
      <p:sp>
        <p:nvSpPr>
          <p:cNvPr id="4" name="Slide Number Placeholder 3"/>
          <p:cNvSpPr>
            <a:spLocks noGrp="1"/>
          </p:cNvSpPr>
          <p:nvPr>
            <p:ph type="sldNum" sz="quarter" idx="5"/>
          </p:nvPr>
        </p:nvSpPr>
        <p:spPr/>
        <p:txBody>
          <a:bodyPr/>
          <a:lstStyle/>
          <a:p>
            <a:fld id="{B2F612BA-9DBE-4F4B-B1A6-78D8D745D520}" type="slidenum">
              <a:rPr lang="en-US" smtClean="0"/>
              <a:t>37</a:t>
            </a:fld>
            <a:endParaRPr lang="en-US"/>
          </a:p>
        </p:txBody>
      </p:sp>
    </p:spTree>
    <p:extLst>
      <p:ext uri="{BB962C8B-B14F-4D97-AF65-F5344CB8AC3E}">
        <p14:creationId xmlns:p14="http://schemas.microsoft.com/office/powerpoint/2010/main" val="2542263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Talk through the different features provided and rate the dosage with teachers.) </a:t>
            </a:r>
            <a:r>
              <a:rPr lang="en-US" i="0"/>
              <a:t>This one is much harder to rate because we don’t have access to sample lessons. However, given that it was tested with a larger group of students, I’d guess it’s about 2–3 times more opportunities to respond even though it is delivered daily for 45–60 minutes. Overall, we might estimate a dosage rating of ”1.”</a:t>
            </a:r>
            <a:endParaRPr lang="en-US" i="1"/>
          </a:p>
        </p:txBody>
      </p:sp>
      <p:sp>
        <p:nvSpPr>
          <p:cNvPr id="4" name="Slide Number Placeholder 3"/>
          <p:cNvSpPr>
            <a:spLocks noGrp="1"/>
          </p:cNvSpPr>
          <p:nvPr>
            <p:ph type="sldNum" sz="quarter" idx="5"/>
          </p:nvPr>
        </p:nvSpPr>
        <p:spPr/>
        <p:txBody>
          <a:bodyPr/>
          <a:lstStyle/>
          <a:p>
            <a:fld id="{B2F612BA-9DBE-4F4B-B1A6-78D8D745D520}" type="slidenum">
              <a:rPr lang="en-US" smtClean="0"/>
              <a:t>38</a:t>
            </a:fld>
            <a:endParaRPr lang="en-US"/>
          </a:p>
        </p:txBody>
      </p:sp>
    </p:spTree>
    <p:extLst>
      <p:ext uri="{BB962C8B-B14F-4D97-AF65-F5344CB8AC3E}">
        <p14:creationId xmlns:p14="http://schemas.microsoft.com/office/powerpoint/2010/main" val="723127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(Talk through the different features provided and rate the dosage with teachers G</a:t>
            </a:r>
            <a:r>
              <a:rPr lang="en-US" i="0" dirty="0"/>
              <a:t>iven that this intervention was tested with a very small group of students and delivered almost daily, we can guess it likely provides greater than 5 times more opportunities to respond. So we might estimate the dosage rating at a three. </a:t>
            </a:r>
            <a:endParaRPr lang="en-US" i="1" dirty="0"/>
          </a:p>
        </p:txBody>
      </p:sp>
      <p:sp>
        <p:nvSpPr>
          <p:cNvPr id="4" name="Slide Number Placeholder 3"/>
          <p:cNvSpPr>
            <a:spLocks noGrp="1"/>
          </p:cNvSpPr>
          <p:nvPr>
            <p:ph type="sldNum" sz="quarter" idx="5"/>
          </p:nvPr>
        </p:nvSpPr>
        <p:spPr/>
        <p:txBody>
          <a:bodyPr/>
          <a:lstStyle/>
          <a:p>
            <a:fld id="{B2F612BA-9DBE-4F4B-B1A6-78D8D745D520}" type="slidenum">
              <a:rPr lang="en-US" smtClean="0"/>
              <a:t>39</a:t>
            </a:fld>
            <a:endParaRPr lang="en-US"/>
          </a:p>
        </p:txBody>
      </p:sp>
    </p:spTree>
    <p:extLst>
      <p:ext uri="{BB962C8B-B14F-4D97-AF65-F5344CB8AC3E}">
        <p14:creationId xmlns:p14="http://schemas.microsoft.com/office/powerpoint/2010/main" val="98670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8138"/>
            <a:ext cx="5486400" cy="3086100"/>
          </a:xfrm>
        </p:spPr>
      </p:sp>
      <p:sp>
        <p:nvSpPr>
          <p:cNvPr id="3" name="Notes Placeholder 2"/>
          <p:cNvSpPr>
            <a:spLocks noGrp="1"/>
          </p:cNvSpPr>
          <p:nvPr>
            <p:ph type="body" idx="1"/>
          </p:nvPr>
        </p:nvSpPr>
        <p:spPr>
          <a:xfrm>
            <a:off x="575632" y="3607336"/>
            <a:ext cx="5486400" cy="3600450"/>
          </a:xfrm>
        </p:spPr>
        <p:txBody>
          <a:bodyPr/>
          <a:lstStyle/>
          <a:p>
            <a:r>
              <a:rPr lang="en-US" sz="1100"/>
              <a:t>Each of you will have two handouts in your workbook. The first looks like this and includes brief definitions for each of the seven dimensions of the Taxonomy of Intervention Intensity. You will notice that the handout is two-sided. On one side, the dimensions are defined in the context of academics, and on the backside, the same seven dimensions are defined in the context of behavior. The second handout looks like this (</a:t>
            </a:r>
            <a:r>
              <a:rPr lang="en-US" sz="1100" i="1"/>
              <a:t>click for animations</a:t>
            </a:r>
            <a:r>
              <a:rPr lang="en-US" sz="1100"/>
              <a:t>). Many of you are likely familiar with a K-W-L (for Know, Want to Know, Learn). This is a slightly modified version that includes space for you to document what you know from reviewing the resource, what questions you have or what you want to learn more about, and finally how you will learn more. For the next activity, you will focus on the first two columns (</a:t>
            </a:r>
            <a:r>
              <a:rPr lang="en-US" sz="1100" i="1"/>
              <a:t>click for animation</a:t>
            </a:r>
            <a:r>
              <a:rPr lang="en-US" sz="1100"/>
              <a:t>). Using the taxonomy overview handout, individually document what you know from reviewing the handout and what you want to know more about. You will have about 5–7 minutes to do this. Once you have completed documenting what you know and want to know more about, turn to your neighbor or tablemates and share some of the things that you documented. </a:t>
            </a:r>
          </a:p>
          <a:p>
            <a:endParaRPr lang="en-US" sz="1100"/>
          </a:p>
          <a:p>
            <a:r>
              <a:rPr lang="en-US" sz="1100" i="1"/>
              <a:t>Provide about 5–7 minutes for individual review, provide about 3–5 minutes for table/partner talk, and then provide time for group share-out. Note how you will address questions throughout the training. </a:t>
            </a:r>
          </a:p>
          <a:p>
            <a:endParaRPr lang="en-US" i="1"/>
          </a:p>
        </p:txBody>
      </p:sp>
      <p:sp>
        <p:nvSpPr>
          <p:cNvPr id="6" name="Slide Number Placeholder 5"/>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1285010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third dimension of the taxonomy is alignment.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40</a:t>
            </a:fld>
            <a:endParaRPr lang="en-US"/>
          </a:p>
        </p:txBody>
      </p:sp>
    </p:spTree>
    <p:extLst>
      <p:ext uri="{BB962C8B-B14F-4D97-AF65-F5344CB8AC3E}">
        <p14:creationId xmlns:p14="http://schemas.microsoft.com/office/powerpoint/2010/main" val="6784649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26827"/>
            <a:ext cx="5486400" cy="4377690"/>
          </a:xfrm>
        </p:spPr>
        <p:txBody>
          <a:bodyPr/>
          <a:lstStyle/>
          <a:p>
            <a:pPr marL="0" indent="0">
              <a:buFont typeface="Arial" panose="020B0604020202020204" pitchFamily="34" charset="0"/>
              <a:buNone/>
            </a:pPr>
            <a:r>
              <a:rPr lang="en-US" sz="1100" b="0" baseline="0"/>
              <a:t>Although a</a:t>
            </a:r>
            <a:r>
              <a:rPr lang="en-US" sz="1100" baseline="0"/>
              <a:t>lignment is important for all students, it is especially important to consider for students with intensive needs or those who need DBI. As noted previously, these students often need substantially more practice opportunities than their peers. If the intervention is using some of the time to cover skills they have already mastered or fails to focus on the foundational skills where they may have challenges, we will continue to perpetuate or even widen the gap and make it challenging for them to access their core instruction. So, within the alignment domain, we consider the following: (a) the percentage of target students’ skill deficits that are addressed in the intervention (information from the student’s evaluation may be helpful), (b) the percentage of extraneous skills covered, and (c) the percentage of grade-level state standards addressed.</a:t>
            </a:r>
          </a:p>
          <a:p>
            <a:pPr marL="171450" indent="-171450">
              <a:buFont typeface="Arial" panose="020B0604020202020204" pitchFamily="34" charset="0"/>
              <a:buChar char="•"/>
            </a:pPr>
            <a:endParaRPr lang="en-US" sz="1100" baseline="0"/>
          </a:p>
          <a:p>
            <a:endParaRPr lang="en-US" sz="1100" b="0"/>
          </a:p>
          <a:p>
            <a:pPr marL="0" indent="0">
              <a:buFont typeface="Arial" panose="020B0604020202020204" pitchFamily="34" charset="0"/>
              <a:buNone/>
            </a:pPr>
            <a:endParaRPr lang="en-US" sz="1100" baseline="0"/>
          </a:p>
          <a:p>
            <a:endParaRPr lang="en-US" sz="1100" b="0"/>
          </a:p>
        </p:txBody>
      </p:sp>
      <p:sp>
        <p:nvSpPr>
          <p:cNvPr id="6" name="Slide Number Placeholder 5"/>
          <p:cNvSpPr>
            <a:spLocks noGrp="1"/>
          </p:cNvSpPr>
          <p:nvPr>
            <p:ph type="sldNum" sz="quarter" idx="5"/>
          </p:nvPr>
        </p:nvSpPr>
        <p:spPr>
          <a:xfrm>
            <a:off x="4807527" y="8685213"/>
            <a:ext cx="2048886" cy="458787"/>
          </a:xfrm>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1281618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 lot of schools and districts in the country, Tier 2 intervention may be one size fits all. </a:t>
            </a:r>
            <a:r>
              <a:rPr lang="en-US" b="0"/>
              <a:t>For an intervention to be intense, it needs to be aligned to the needs of the individual student.</a:t>
            </a:r>
            <a:r>
              <a:rPr lang="en-US" b="1"/>
              <a:t> </a:t>
            </a:r>
            <a:r>
              <a:rPr lang="en-US" b="0"/>
              <a:t>This means that you need a full picture of their strengths and weaknesses. There are several different math skills that students may struggle with. Using diagnostic data can help you to determine the specific skill areas that students are struggling with so that you can align the intervention to their specific needs.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15050218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illustrated in this example of developing a scope and sequence (Intensive Intervention in Mathematics Module 1), you can see the variety of skills that students need to move from where they are to where they need to be. (R</a:t>
            </a:r>
            <a:r>
              <a:rPr lang="en-US" i="1"/>
              <a:t>eview slide by clicking through animation.</a:t>
            </a:r>
            <a:r>
              <a:rPr lang="en-US"/>
              <a: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16449174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general…</a:t>
            </a:r>
          </a:p>
          <a:p>
            <a:r>
              <a:rPr lang="en-US" b="0"/>
              <a:t>An intervention is aligned to grade-level curriculum if it:</a:t>
            </a:r>
          </a:p>
          <a:p>
            <a:pPr marL="171450" indent="-171450">
              <a:buFont typeface="Arial" panose="020B0604020202020204" pitchFamily="34" charset="0"/>
              <a:buChar char="•"/>
            </a:pPr>
            <a:r>
              <a:rPr lang="en-US"/>
              <a:t>Provides instruction for prerequisite skills required for content taught in core instruction.</a:t>
            </a:r>
          </a:p>
          <a:p>
            <a:pPr marL="171450" indent="-171450">
              <a:buFont typeface="Arial" panose="020B0604020202020204" pitchFamily="34" charset="0"/>
              <a:buChar char="•"/>
            </a:pPr>
            <a:r>
              <a:rPr lang="en-US"/>
              <a:t>Allows students to practice the grade-level skill on instructional-level text.</a:t>
            </a:r>
          </a:p>
          <a:p>
            <a:pPr marL="171450" indent="-171450">
              <a:buFont typeface="Arial" panose="020B0604020202020204" pitchFamily="34" charset="0"/>
              <a:buChar char="•"/>
            </a:pPr>
            <a:r>
              <a:rPr lang="en-US"/>
              <a:t>Provides more opportunities to respond and receive feedback on grade-level skills.</a:t>
            </a:r>
          </a:p>
          <a:p>
            <a:pPr marL="171450" indent="-171450">
              <a:buFont typeface="Arial" panose="020B0604020202020204" pitchFamily="34" charset="0"/>
              <a:buChar char="•"/>
            </a:pPr>
            <a:endParaRPr lang="en-US"/>
          </a:p>
          <a:p>
            <a:pPr marL="0" indent="0">
              <a:buFontTx/>
              <a:buNone/>
            </a:pPr>
            <a:r>
              <a:rPr lang="en-US" b="0"/>
              <a:t>An intervention would not be aligned to the grade-level curriculum if it:</a:t>
            </a:r>
          </a:p>
          <a:p>
            <a:pPr marL="171450" indent="-171450">
              <a:buFont typeface="Arial" panose="020B0604020202020204" pitchFamily="34" charset="0"/>
              <a:buChar char="•"/>
            </a:pPr>
            <a:r>
              <a:rPr lang="en-US"/>
              <a:t>Provides instruction on some skills but neglects others.</a:t>
            </a:r>
          </a:p>
          <a:p>
            <a:pPr marL="171450" indent="-171450">
              <a:buFont typeface="Arial" panose="020B0604020202020204" pitchFamily="34" charset="0"/>
              <a:buChar char="•"/>
            </a:pPr>
            <a:r>
              <a:rPr lang="en-US"/>
              <a:t>Replaces core instruction so that students do not have the opportunity to develop background knowledge, vocabulary, and so on from grade-level content.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sample handout from NCII provides an example of how a grade-level standard for Basic Facts might be addressed across tiers of support.. To see more examples of other content areas, visit https://intensiveintervention.org/standards-relevant-instruction-multi-tiered-systems-support-mtss-or-response-intervention. You also can see the example of how Pirate Math is aligned to standards on the evidence-based intervention website. </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3862275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Review scale. </a:t>
            </a:r>
          </a:p>
          <a:p>
            <a:r>
              <a:rPr lang="en-US" b="0"/>
              <a:t>It is important to continuously consider alignment. During implementation, you may find that the intervention becomes more or less aligned (sort of like clothing when you are on a diet). Students may master some skills—and therefore need less practice—or new deficits might appear.</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2097378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Let’s look at an example. In your handouts you have a handout that highlights skills that Jackson has mastered and some where he still needs support. Take a minute to review those areas. </a:t>
            </a:r>
          </a:p>
          <a:p>
            <a:endParaRPr lang="en-US" i="0"/>
          </a:p>
          <a:p>
            <a:r>
              <a:rPr lang="en-US" i="1"/>
              <a:t>Give participants an opportunity to look over Jackson’s strengths and weaknesses. Participants will need to keep this information in mind for the next slide. </a:t>
            </a:r>
          </a:p>
          <a:p>
            <a:endParaRPr lang="en-US" i="1"/>
          </a:p>
          <a:p>
            <a:r>
              <a:rPr lang="en-US" i="1"/>
              <a:t>Note that this</a:t>
            </a:r>
            <a:r>
              <a:rPr lang="en-US" sz="1200" i="1" kern="1200">
                <a:solidFill>
                  <a:schemeClr val="tx1"/>
                </a:solidFill>
                <a:latin typeface="Calibri"/>
                <a:ea typeface="+mn-ea"/>
                <a:cs typeface="+mn-cs"/>
              </a:rPr>
              <a:t> isn't an inclusive list of all math skills and is used for demonstration purposes only.</a:t>
            </a:r>
            <a:endParaRPr lang="en-US" i="1"/>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8057572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look at three examples of intervention programs. Which of these interventions would be most aligned to Jackson’s skill needs? </a:t>
            </a:r>
          </a:p>
          <a:p>
            <a:endParaRPr lang="en-US"/>
          </a:p>
          <a:p>
            <a:r>
              <a:rPr lang="en-US" b="0"/>
              <a:t>Demonstrate: Does #1 align?</a:t>
            </a:r>
          </a:p>
          <a:p>
            <a:pPr marL="171450" indent="-171450">
              <a:buFont typeface="Arial" panose="020B0604020202020204" pitchFamily="34" charset="0"/>
              <a:buChar char="•"/>
            </a:pPr>
            <a:r>
              <a:rPr lang="en-US" b="0"/>
              <a:t>Does it address all his needs?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Multidigit multiplication.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Multidigit division.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Fraction magnitude understanding.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Proportional reasoning.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Word-problem solving.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Fraction calculations. YES</a:t>
            </a:r>
          </a:p>
          <a:p>
            <a:pPr marL="171450" lvl="0" indent="-171450">
              <a:buFont typeface="Arial" panose="020B0604020202020204" pitchFamily="34" charset="0"/>
              <a:buChar char="•"/>
            </a:pPr>
            <a:r>
              <a:rPr lang="en-US" b="0"/>
              <a:t>Does it include intervention around any mastered skills?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Basic facts. NO </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Single-digit multiplication. SOME</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Understanding place value.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Converting metric measurement units.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Addition/subtraction of decimals.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Comparing decimals. YES</a:t>
            </a:r>
          </a:p>
          <a:p>
            <a:pPr marL="0" lvl="0" indent="0">
              <a:buFont typeface="Arial" panose="020B0604020202020204" pitchFamily="34" charset="0"/>
              <a:buNone/>
            </a:pPr>
            <a:r>
              <a:rPr lang="en-US" b="0" noProof="0"/>
              <a:t>Intervention #1 addresses only one of Jackson’s deficits and largely focuses on skills already mastered. This should receive a 1 for alignment. </a:t>
            </a:r>
          </a:p>
          <a:p>
            <a:pPr marL="0" lvl="0" indent="0">
              <a:buFont typeface="Arial" panose="020B0604020202020204" pitchFamily="34" charset="0"/>
              <a:buNone/>
            </a:pPr>
            <a:endParaRPr lang="en-US" b="0" noProof="0"/>
          </a:p>
          <a:p>
            <a:pPr marL="0" lvl="0" indent="0">
              <a:buFont typeface="Arial" panose="020B0604020202020204" pitchFamily="34" charset="0"/>
              <a:buNone/>
            </a:pPr>
            <a:r>
              <a:rPr lang="en-US" b="0" noProof="0"/>
              <a:t>Demonstrate: Does #2 align?</a:t>
            </a:r>
          </a:p>
          <a:p>
            <a:pPr marL="171450" indent="-171450">
              <a:buFont typeface="Arial" panose="020B0604020202020204" pitchFamily="34" charset="0"/>
              <a:buChar char="•"/>
            </a:pPr>
            <a:r>
              <a:rPr lang="en-US" b="0"/>
              <a:t>Does it address all his needs?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Multidigit multiplication.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Multidigit division.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Fraction magnitude understanding.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Proportional reasoning.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Word-problem solving. YES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Fraction calculations. SOME</a:t>
            </a:r>
          </a:p>
          <a:p>
            <a:pPr marL="171450" lvl="0" indent="-171450">
              <a:buFont typeface="Arial" panose="020B0604020202020204" pitchFamily="34" charset="0"/>
              <a:buChar char="•"/>
            </a:pPr>
            <a:r>
              <a:rPr lang="en-US" b="0"/>
              <a:t>Does it include intervention around any mastered skills?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Basic facts. NO </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Single-digit multiplication.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Understanding place value. YES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Converting metric measurement units.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Addition/subtraction of decimals. YES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Comparing decimals. YES</a:t>
            </a:r>
          </a:p>
          <a:p>
            <a:pPr marL="0" lvl="0" indent="0">
              <a:buFont typeface="Arial" panose="020B0604020202020204" pitchFamily="34" charset="0"/>
              <a:buNone/>
            </a:pPr>
            <a:r>
              <a:rPr lang="en-US" b="0" noProof="0"/>
              <a:t>Intervention #2 addresses some, but not all, of Jackson’s deficits and includes several skills on the mastered list. If aligned with grade-level standards, this would receive a 1.5. </a:t>
            </a:r>
          </a:p>
          <a:p>
            <a:pPr marL="0" lvl="0" indent="0">
              <a:buFont typeface="Arial" panose="020B0604020202020204" pitchFamily="34" charset="0"/>
              <a:buNone/>
            </a:pPr>
            <a:endParaRPr lang="en-US" b="0" noProof="0"/>
          </a:p>
          <a:p>
            <a:pPr marL="0" lvl="0" indent="0">
              <a:buFont typeface="Arial" panose="020B0604020202020204" pitchFamily="34" charset="0"/>
              <a:buNone/>
            </a:pPr>
            <a:r>
              <a:rPr lang="en-US" b="0" noProof="0"/>
              <a:t>Guided practice (Engage participants in a guided discussion related to Intervention #3’s alignment.)</a:t>
            </a:r>
          </a:p>
          <a:p>
            <a:pPr marL="171450" indent="-171450">
              <a:buFont typeface="Arial" panose="020B0604020202020204" pitchFamily="34" charset="0"/>
              <a:buChar char="•"/>
            </a:pPr>
            <a:r>
              <a:rPr lang="en-US" b="0"/>
              <a:t>Does it address all his needs?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Multidigit multiplication.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Multidigit division.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Fraction magnitude understanding. YES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Proportional reasoning. YES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Word-problem solving. YES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Fraction calculations. YES</a:t>
            </a:r>
          </a:p>
          <a:p>
            <a:pPr marL="171450" lvl="0" indent="-171450">
              <a:buFont typeface="Arial" panose="020B0604020202020204" pitchFamily="34" charset="0"/>
              <a:buChar char="•"/>
            </a:pPr>
            <a:r>
              <a:rPr lang="en-US" b="0"/>
              <a:t>Does it include intervention around any mastered skills?</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Basic facts. NO </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Single-digit multiplication. SOME</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Understanding place value.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Converting metric measurement units.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Addition/subtraction of decimals. NO</a:t>
            </a:r>
          </a:p>
          <a:p>
            <a:pPr marL="628650" lvl="1" indent="-171450" rtl="0" eaLnBrk="1" fontAlgn="t" latinLnBrk="0" hangingPunct="1">
              <a:buFont typeface="Arial" panose="020B0604020202020204" pitchFamily="34" charset="0"/>
              <a:buChar char="•"/>
            </a:pPr>
            <a:r>
              <a:rPr lang="en-US" sz="1200" b="0" i="0" u="none" strike="noStrike" kern="1200">
                <a:solidFill>
                  <a:schemeClr val="tx1"/>
                </a:solidFill>
                <a:effectLst/>
                <a:latin typeface="Calibri"/>
                <a:ea typeface="+mn-ea"/>
                <a:cs typeface="+mn-cs"/>
              </a:rPr>
              <a:t>Comparing decimals. NO</a:t>
            </a:r>
          </a:p>
          <a:p>
            <a:pPr marL="171450" lvl="0" indent="-171450">
              <a:buFont typeface="Arial" panose="020B0604020202020204" pitchFamily="34" charset="0"/>
              <a:buChar char="•"/>
            </a:pPr>
            <a:r>
              <a:rPr lang="en-US" b="0" noProof="0"/>
              <a:t>How would you rate this intervention?</a:t>
            </a:r>
          </a:p>
          <a:p>
            <a:pPr marL="628650" lvl="1" indent="-171450">
              <a:buFont typeface="Arial" panose="020B0604020202020204" pitchFamily="34" charset="0"/>
              <a:buChar char="•"/>
            </a:pPr>
            <a:r>
              <a:rPr lang="en-US" b="0" noProof="0"/>
              <a:t>If aligned to grade-level standards? It partially addresses Jackson’s deficits and minimally focuses on a mastered skill. If it aligned to standards, it would receive a score of 2.5.</a:t>
            </a:r>
          </a:p>
          <a:p>
            <a:pPr marL="628650" lvl="1" indent="-171450">
              <a:buFont typeface="Arial" panose="020B0604020202020204" pitchFamily="34" charset="0"/>
              <a:buChar char="•"/>
            </a:pPr>
            <a:endParaRPr lang="en-US" b="0" noProof="0"/>
          </a:p>
          <a:p>
            <a:pPr marL="0" lvl="0" indent="0">
              <a:buFont typeface="Arial" panose="020B0604020202020204" pitchFamily="34" charset="0"/>
              <a:buNone/>
            </a:pPr>
            <a:r>
              <a:rPr lang="en-US" b="0" noProof="0"/>
              <a:t>The specific numeric rating is less important than the ability to compare the three interventions to each other. #1 is the least aligned, with a score of 0–1. Intervention #2 is partially aligned, so it would have a score somewhere around 1–2. Intervention #3 is the most aligned and would have a score of 2–3. In terms of alignment, Intervention #3 is the most intense.</a:t>
            </a:r>
          </a:p>
          <a:p>
            <a:pPr marL="0" lvl="0" indent="0">
              <a:buFont typeface="Arial" panose="020B0604020202020204" pitchFamily="34" charset="0"/>
              <a:buNone/>
            </a:pPr>
            <a:endParaRPr lang="en-US" b="0" noProof="0"/>
          </a:p>
          <a:p>
            <a:pPr marL="0" lvl="0" indent="0">
              <a:buFont typeface="Arial" panose="020B0604020202020204" pitchFamily="34" charset="0"/>
              <a:buNone/>
            </a:pPr>
            <a:endParaRPr lang="en-US" b="0" noProof="0"/>
          </a:p>
          <a:p>
            <a:pPr marL="0" lvl="0" indent="0">
              <a:buFont typeface="Arial" panose="020B0604020202020204" pitchFamily="34" charset="0"/>
              <a:buNone/>
            </a:pPr>
            <a:endParaRPr lang="en-US" b="0" noProof="0"/>
          </a:p>
          <a:p>
            <a:pPr marL="457200" lvl="1" indent="0">
              <a:buFont typeface="Arial" panose="020B0604020202020204" pitchFamily="34" charset="0"/>
              <a:buNone/>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37462210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Unlike strength, alignment is something that you can adjust before and during intervention implementation. Remember that when interventions were validated in the research setting, they did not do this (provided it was a group design study). If individual adjustments had been made, it would have been impossible to interpret results.</a:t>
            </a:r>
          </a:p>
          <a:p>
            <a:endParaRPr lang="en-US"/>
          </a:p>
          <a:p>
            <a:r>
              <a:rPr lang="en-US"/>
              <a:t>The DBI process allows you to make the adjustments necessary to take a validated Tier 2 intervention and intensify it to meet your students’ needs. If the intervention as designed is not intensive enough in terms of alignment, you can make it more so by doing the things above.</a:t>
            </a:r>
          </a:p>
          <a:p>
            <a:endParaRPr lang="en-US"/>
          </a:p>
          <a:p>
            <a:r>
              <a:rPr lang="en-US" i="1"/>
              <a:t>Review slide.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19384860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fourth dimension is attention to transfer.</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49</a:t>
            </a:fld>
            <a:endParaRPr lang="en-US"/>
          </a:p>
        </p:txBody>
      </p:sp>
    </p:spTree>
    <p:extLst>
      <p:ext uri="{BB962C8B-B14F-4D97-AF65-F5344CB8AC3E}">
        <p14:creationId xmlns:p14="http://schemas.microsoft.com/office/powerpoint/2010/main" val="92010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7500"/>
            <a:ext cx="5486400" cy="3086100"/>
          </a:xfrm>
        </p:spPr>
      </p:sp>
      <p:sp>
        <p:nvSpPr>
          <p:cNvPr id="3" name="Notes Placeholder 2"/>
          <p:cNvSpPr>
            <a:spLocks noGrp="1"/>
          </p:cNvSpPr>
          <p:nvPr>
            <p:ph type="body" idx="1"/>
          </p:nvPr>
        </p:nvSpPr>
        <p:spPr>
          <a:xfrm>
            <a:off x="239617" y="3403600"/>
            <a:ext cx="6378766" cy="5602766"/>
          </a:xfrm>
        </p:spPr>
        <p:txBody>
          <a:bodyPr/>
          <a:lstStyle/>
          <a:p>
            <a:r>
              <a:rPr lang="en-US" sz="1100">
                <a:latin typeface="Arial" panose="020B0604020202020204" pitchFamily="34" charset="0"/>
                <a:cs typeface="Arial" panose="020B0604020202020204" pitchFamily="34" charset="0"/>
              </a:rPr>
              <a:t>Before we focus in on the dimensions of the Taxonomy of Intervention Intensity, we would like to provide a brief review of the data-based individualization (DBI) process. DBI is a research-based process for individualizing and intensifying interventions through the systematic use of assessment data, validated interventions, and research-based adaptation strategies. DBI is the technical term for what many good teachers do naturally through the problem-solving process: frequently review student data and make changes to their teaching based on what works for students. DBI, however, makes this process systematic, explicit, and tailored to meet the needs of individual students through a multistep process that gradually intensifies instruction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Arial" panose="020B0604020202020204" pitchFamily="34" charset="0"/>
                <a:cs typeface="Arial" panose="020B0604020202020204" pitchFamily="34" charset="0"/>
              </a:rPr>
              <a:t>DBI has its origins </a:t>
            </a:r>
            <a:r>
              <a:rPr lang="en-US" sz="1100" kern="1200">
                <a:solidFill>
                  <a:schemeClr val="tx1"/>
                </a:solidFill>
                <a:effectLst/>
                <a:latin typeface="Arial" panose="020B0604020202020204" pitchFamily="34" charset="0"/>
                <a:ea typeface="+mn-ea"/>
                <a:cs typeface="Arial" panose="020B0604020202020204" pitchFamily="34" charset="0"/>
              </a:rPr>
              <a:t>in data-based program modification/experimental teaching, first developed at the University of Minnesota (Deno &amp; Mirkin, 1977).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latin typeface="Arial" panose="020B0604020202020204" pitchFamily="34" charset="0"/>
                <a:ea typeface="+mn-ea"/>
                <a:cs typeface="Arial" panose="020B0604020202020204" pitchFamily="34" charset="0"/>
              </a:rPr>
              <a:t>DBI is intended as an ongoing process, not a single intervention, and it is intended for a small percentage of students with severe and persistent learning and behavioral needs, including those who: </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Are not making adequate progress in their current intervention program (often, a Tier 2, evidence-based intervention) </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Are not meeting individualized education program (IEP) goals </a:t>
            </a:r>
          </a:p>
          <a:p>
            <a:pPr marL="171450" indent="-171450">
              <a:buFont typeface="Arial" panose="020B0604020202020204" pitchFamily="34" charset="0"/>
              <a:buChar char="•"/>
            </a:pPr>
            <a:r>
              <a:rPr lang="en-US" sz="1100" b="0">
                <a:latin typeface="Arial" panose="020B0604020202020204" pitchFamily="34" charset="0"/>
                <a:cs typeface="Arial" panose="020B0604020202020204" pitchFamily="34" charset="0"/>
              </a:rPr>
              <a:t>Have persistently low academic achievement </a:t>
            </a:r>
          </a:p>
          <a:p>
            <a:pPr marL="171450" indent="-171450">
              <a:buFont typeface="Arial" panose="020B0604020202020204" pitchFamily="34" charset="0"/>
              <a:buChar char="•"/>
            </a:pPr>
            <a:r>
              <a:rPr lang="en-US" sz="1100">
                <a:latin typeface="Arial" panose="020B0604020202020204" pitchFamily="34" charset="0"/>
                <a:cs typeface="Arial" panose="020B0604020202020204" pitchFamily="34" charset="0"/>
              </a:rPr>
              <a:t>Have high-intensity/frequency behavior</a:t>
            </a:r>
            <a:endParaRPr lang="en-US" sz="11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kern="1200">
              <a:solidFill>
                <a:schemeClr val="tx1"/>
              </a:solidFill>
              <a:effectLst/>
              <a:latin typeface="Arial" panose="020B0604020202020204" pitchFamily="34" charset="0"/>
              <a:ea typeface="+mn-ea"/>
              <a:cs typeface="Arial" panose="020B0604020202020204" pitchFamily="34" charset="0"/>
            </a:endParaRPr>
          </a:p>
          <a:p>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626460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baseline="0"/>
              <a:t>The fourth dimension is attention to transfer. We define transfer as h</a:t>
            </a:r>
            <a:r>
              <a:rPr lang="en-US" sz="1100" baseline="0"/>
              <a:t>ow skills taught in an intervention make their way into the classroom and students’ independent practice. In other words, we might think about how well students are able to generalize the skills from an intervention into their core instruction. Many of us have probably experienced a time where a student demonstrated mastery of taught concepts in the intervention context but failed to demonstrate mastered skills when encountering even minor differences.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i="1" baseline="0"/>
          </a:p>
          <a:p>
            <a:pPr marL="0" indent="0">
              <a:buFont typeface="Arial" panose="020B0604020202020204" pitchFamily="34" charset="0"/>
              <a:buNone/>
            </a:pPr>
            <a:r>
              <a:rPr lang="en-US" sz="1100" baseline="0"/>
              <a:t>Students </a:t>
            </a:r>
            <a:r>
              <a:rPr lang="en-US" sz="1100" b="0" baseline="0"/>
              <a:t>with and at risk for learning disabilities tend to struggle with generalization </a:t>
            </a:r>
            <a:r>
              <a:rPr lang="en-US" sz="1100" baseline="0"/>
              <a:t>(recognizing that the skills and strategies they’ve learned can be applied in other contexts). In fact, this is one of the key components of an educational disability diagnosis (inability to learn from observational learning and independently apply taught skills). When we are thinking about attention to transfer within a specific intervention, we want to consider whether the intervention explicitly teaches students how to apply the skills taught during the intervention in other contexts and makes connections between mastered and related skills. We also might consider how well the outcomes for the intervention generalize to standardized measures or other measures of global skills. </a:t>
            </a:r>
          </a:p>
          <a:p>
            <a:pPr marL="0" indent="0">
              <a:buFont typeface="Arial" panose="020B0604020202020204" pitchFamily="34" charset="0"/>
              <a:buNone/>
            </a:pPr>
            <a:endParaRPr lang="en-US" sz="1100" baseline="0"/>
          </a:p>
          <a:p>
            <a:pPr marL="0" indent="0">
              <a:buFont typeface="Arial" panose="020B0604020202020204" pitchFamily="34" charset="0"/>
              <a:buNone/>
            </a:pPr>
            <a:r>
              <a:rPr lang="en-US" sz="1100" b="0" baseline="0"/>
              <a:t>An intervention is more intensive if it provides:</a:t>
            </a:r>
          </a:p>
          <a:p>
            <a:pPr marL="171450" indent="-171450">
              <a:buFont typeface="Arial" panose="020B0604020202020204" pitchFamily="34" charset="0"/>
              <a:buChar char="•"/>
            </a:pPr>
            <a:r>
              <a:rPr lang="en-US" sz="1100" b="0" baseline="0"/>
              <a:t>Opportunities for students to develop </a:t>
            </a:r>
            <a:r>
              <a:rPr lang="en-US" sz="1100" b="0" kern="1200" baseline="0">
                <a:solidFill>
                  <a:schemeClr val="tx1"/>
                </a:solidFill>
                <a:latin typeface="Arial" panose="020B0604020202020204" pitchFamily="34" charset="0"/>
                <a:ea typeface="+mn-ea"/>
                <a:cs typeface="+mn-cs"/>
              </a:rPr>
              <a:t>metacognition and self-regulation </a:t>
            </a:r>
            <a:r>
              <a:rPr lang="en-US" sz="1100" b="0" baseline="0"/>
              <a:t>to apply strategies independently (look for embedded instruction where students monitor their strategy use, learn acronyms, use checklists, evaluate their work, set goals, make plans, and so on)</a:t>
            </a:r>
          </a:p>
          <a:p>
            <a:pPr marL="171450" indent="-171450">
              <a:buFont typeface="Arial" panose="020B0604020202020204" pitchFamily="34" charset="0"/>
              <a:buChar char="•"/>
            </a:pPr>
            <a:r>
              <a:rPr lang="en-US" sz="1100" b="0" baseline="0"/>
              <a:t>A variety of opportunities to practice that explicitly vary the context (different topics, genres, and so on)</a:t>
            </a:r>
          </a:p>
          <a:p>
            <a:pPr marL="171450" indent="-171450">
              <a:buFont typeface="Arial" panose="020B0604020202020204" pitchFamily="34" charset="0"/>
              <a:buChar char="•"/>
            </a:pPr>
            <a:r>
              <a:rPr lang="en-US" sz="1100" b="0" baseline="0"/>
              <a:t>Cumulative systematic review</a:t>
            </a:r>
          </a:p>
          <a:p>
            <a:pPr marL="171450" indent="-171450">
              <a:buFont typeface="Arial" panose="020B0604020202020204" pitchFamily="34" charset="0"/>
              <a:buChar char="•"/>
            </a:pPr>
            <a:endParaRPr lang="en-US" sz="1100" b="0" baseline="0"/>
          </a:p>
          <a:p>
            <a:pPr marL="0" lvl="0" indent="0">
              <a:buFont typeface="Arial" panose="020B0604020202020204" pitchFamily="34" charset="0"/>
              <a:buNone/>
            </a:pPr>
            <a:r>
              <a:rPr lang="en-US" sz="1100" b="0" baseline="0"/>
              <a:t>An intervention is less intense if it provides…</a:t>
            </a:r>
          </a:p>
          <a:p>
            <a:pPr marL="171450" indent="-171450">
              <a:buFont typeface="Arial" panose="020B0604020202020204" pitchFamily="34" charset="0"/>
              <a:buChar char="•"/>
            </a:pPr>
            <a:r>
              <a:rPr lang="en-US" sz="1100" b="0" baseline="0"/>
              <a:t>Instruction only in the target skills without review</a:t>
            </a:r>
          </a:p>
          <a:p>
            <a:pPr marL="171450" indent="-171450">
              <a:buFont typeface="Arial" panose="020B0604020202020204" pitchFamily="34" charset="0"/>
              <a:buChar char="•"/>
            </a:pPr>
            <a:r>
              <a:rPr lang="en-US" sz="1100" b="0" baseline="0"/>
              <a:t>Does not vary the context in any way</a:t>
            </a:r>
          </a:p>
          <a:p>
            <a:pPr marL="171450" indent="-171450">
              <a:buFont typeface="Arial" panose="020B0604020202020204" pitchFamily="34" charset="0"/>
              <a:buChar char="•"/>
            </a:pPr>
            <a:r>
              <a:rPr lang="en-US" sz="1100" b="0" baseline="0"/>
              <a:t>Does not include self-regulation/metacognition practice or discussion</a:t>
            </a:r>
          </a:p>
          <a:p>
            <a:pPr marL="0" lvl="0" indent="0">
              <a:buFont typeface="Arial" panose="020B0604020202020204" pitchFamily="34" charset="0"/>
              <a:buNone/>
            </a:pPr>
            <a:endParaRPr lang="en-US" sz="1100" b="0" i="1" baseline="0"/>
          </a:p>
          <a:p>
            <a:pPr marL="0" lvl="0" indent="0">
              <a:buFont typeface="Arial" panose="020B0604020202020204" pitchFamily="34" charset="0"/>
              <a:buNone/>
            </a:pPr>
            <a:r>
              <a:rPr lang="en-US" sz="1100" b="0" i="1" baseline="0"/>
              <a:t>Some notes:</a:t>
            </a:r>
          </a:p>
          <a:p>
            <a:pPr marL="171450" indent="-171450">
              <a:buFont typeface="Arial" panose="020B0604020202020204" pitchFamily="34" charset="0"/>
              <a:buChar char="•"/>
            </a:pPr>
            <a:r>
              <a:rPr lang="en-US" sz="1100" b="0" i="1" baseline="0"/>
              <a:t>Teaching students with disabilities to transfer skills is VERY difficult—even for interventions with a large amount of this built in, it may be insufficient.</a:t>
            </a:r>
          </a:p>
          <a:p>
            <a:pPr marL="171450" indent="-171450">
              <a:buFont typeface="Arial" panose="020B0604020202020204" pitchFamily="34" charset="0"/>
              <a:buChar char="•"/>
            </a:pPr>
            <a:r>
              <a:rPr lang="en-US" sz="1100" b="0" i="1" baseline="0"/>
              <a:t>Can be adjusted during set-up or implementation based on the needs of students.</a:t>
            </a:r>
          </a:p>
          <a:p>
            <a:pPr marL="171450" indent="-171450">
              <a:buFont typeface="Arial" panose="020B0604020202020204" pitchFamily="34" charset="0"/>
              <a:buChar char="•"/>
            </a:pPr>
            <a:r>
              <a:rPr lang="en-US" sz="1100" b="0" i="1" baseline="0"/>
              <a:t>In the process of DBI, you will likely need to continually evaluate student generalization and transfer and make instructional adjustments.</a:t>
            </a:r>
          </a:p>
          <a:p>
            <a:pPr marL="1085850" lvl="2" indent="-171450">
              <a:buFont typeface="Arial" panose="020B0604020202020204" pitchFamily="34" charset="0"/>
              <a:buChar char="•"/>
            </a:pPr>
            <a:endParaRPr lang="en-US" sz="1100" b="0" baseline="0"/>
          </a:p>
          <a:p>
            <a:endParaRPr lang="en-US" b="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12500742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As with other dimensions, the best way to assess the intensity of an intervention is to spend time with the materials.</a:t>
            </a:r>
          </a:p>
          <a:p>
            <a:pPr marL="228600" indent="-228600">
              <a:buAutoNum type="arabicPeriod"/>
            </a:pPr>
            <a:r>
              <a:rPr lang="en-US"/>
              <a:t>Look for things like checklists and independent use of strategies.</a:t>
            </a:r>
          </a:p>
          <a:p>
            <a:pPr marL="228600" indent="-228600">
              <a:buAutoNum type="arabicPeriod"/>
            </a:pPr>
            <a:r>
              <a:rPr lang="en-US"/>
              <a:t>Look for discussions about how skills might be used outside of the intervention setting.</a:t>
            </a:r>
          </a:p>
          <a:p>
            <a:pPr marL="228600" indent="-228600">
              <a:buAutoNum type="arabicPeriod"/>
            </a:pPr>
            <a:r>
              <a:rPr lang="en-US"/>
              <a:t>Look to see if skills are reviewed continually or taught in isolation.</a:t>
            </a:r>
          </a:p>
          <a:p>
            <a:pPr marL="228600" indent="-228600">
              <a:buAutoNum type="arabicPeriod"/>
            </a:pPr>
            <a:r>
              <a:rPr lang="en-US"/>
              <a:t>Look at the types of texts, activities, and worksheets.</a:t>
            </a:r>
          </a:p>
          <a:p>
            <a:endParaRPr lang="en-US" b="1"/>
          </a:p>
          <a:p>
            <a:r>
              <a:rPr lang="en-US"/>
              <a:t>Does it include self-regulation instruction? Are teaching strategies used across contexts? Are s</a:t>
            </a:r>
            <a:r>
              <a:rPr lang="en-US" b="0"/>
              <a:t>tudents taught the steps in a strategy? Do students use a checklist or some other method to monitor their own use of a strategy? Are there opportunities to incorporate goal setting, discussion, acronyms, self-evaluation, and so on? Basically, students are taught to take ownership of the strategy or skill. They can explain the steps in the strategy. They can evaluate their own performance. They can apply the skill or strategy with independence and automaticity.</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Does it include cumulative review opportunities? Are </a:t>
            </a:r>
            <a:r>
              <a:rPr lang="en-US" b="0"/>
              <a:t>skills taught early in the intervention continually reviewed throughout? The cumulative review should build on the overall scope and sequence of reading skills.</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a:t>Are students able to practice skills with multiple representations (e.g., concrete, representational, abstract)?</a:t>
            </a:r>
          </a:p>
          <a:p>
            <a:pPr marL="171450" indent="-171450">
              <a:buFont typeface="Arial" panose="020B0604020202020204" pitchFamily="34" charset="0"/>
              <a:buChar char="•"/>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Are there examples of evidence of transfer from standardized assessments, state measures, and so on?</a:t>
            </a:r>
            <a:endParaRPr lang="en-US" b="0" i="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40886218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an example  from an experimental intervention. The research team developing this intervention struggled for several years to improve instructional transfer. In this year (the fifth year of an iterative project), these are some of the strategies they tried to promote self regulation. </a:t>
            </a:r>
            <a:r>
              <a:rPr lang="en-US" i="1"/>
              <a:t>Review slide. </a:t>
            </a:r>
          </a:p>
          <a:p>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3513856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other examples highlighting ways in which interventions may incorporate attention to transfer. Using multiple representations to teach mathematics allows students to understand mathematics conceptually, often as a result of developing or “seeing” an algorithm or strategy on their own. By building strong conceptual understanding, students can better generalize skills and understand algorithms (Gersten et al., 2009; Jones, Inglis, Gilmore, &amp; Evans, 2013; Miller &amp; Hudson, 2007). Moving through each phase is essential for every skill area, not just for early foundational skills (Jayanthi, Gersten, &amp; Baker, 2008; National Mathematics Advisory Panel, 2008; Stein, Kinder, Silbert, &amp; Carnine, 2005; Woodward, 2006). A description of the three phases follows.</a:t>
            </a:r>
          </a:p>
          <a:p>
            <a:endParaRPr lang="en-US"/>
          </a:p>
          <a:p>
            <a:r>
              <a:rPr lang="en-US" b="1"/>
              <a:t>1. Concrete</a:t>
            </a:r>
            <a:r>
              <a:rPr lang="en-US"/>
              <a:t>: In this phase, students use three-dimensional manipulatives to solve problems and to gain a better conceptual understanding of a concept. Examples of manipulatives include counting bears, snap cubes, base-10 blocks, real or plastic money, clocks, fraction tiles, geoboards, Algeblocks, algebra tiles, and others. It is helpful to use a variety of manipulatives (if possible) to teach concepts so that students can generalize the concept being taught. Using an assortment of manipulatives is not always possible, however; some concepts can only be taught using a specific manipulative. It is important to note that although students may demonstrate proper use of a manipulative, this does not mean that they understand the concepts behind the use of the manipulative. Explicit instruction and student verbalizations, such as explaining the concept or demonstrating use of the manipulative while they verbally describe the mathematical procedure, should accompany all manipulative use. </a:t>
            </a:r>
          </a:p>
          <a:p>
            <a:endParaRPr lang="en-US" b="1"/>
          </a:p>
          <a:p>
            <a:r>
              <a:rPr lang="en-US" b="1"/>
              <a:t>2. Representational/Visual/Pictorial: </a:t>
            </a:r>
            <a:r>
              <a:rPr lang="en-US"/>
              <a:t>Students use two-dimensional pictures, drawings, or diagrams to solve problems. These pictures, drawings, or diagrams may be given to students or they may draw them when presented with a problem. These representations should be used to connect and solve the same concepts previously taught using concrete objects. Representational models also may be presented virtually through websites or tablet applications. With a virtual representation, students move the image with a mouse or with their hands. </a:t>
            </a:r>
          </a:p>
          <a:p>
            <a:endParaRPr lang="en-US"/>
          </a:p>
          <a:p>
            <a:r>
              <a:rPr lang="en-US" b="1"/>
              <a:t>3. Abstract/Symbolic: </a:t>
            </a:r>
            <a:r>
              <a:rPr lang="en-US"/>
              <a:t>During this phase, students are expected to solve problems through the use of numbers and symbols rather than with the use of concrete objects or visual representations. Students are often expected to memorize facts and algorithms as well as to build fluency. </a:t>
            </a:r>
          </a:p>
          <a:p>
            <a:endParaRPr lang="en-US"/>
          </a:p>
          <a:p>
            <a:r>
              <a:rPr lang="en-US" i="1"/>
              <a:t>Adapted from the National Center on Intensive Intervention. (2016). Principles for designing intervention in mathematics. Washington, DC: U.S. Department of Education, Office of Special Education.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3427419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u="none"/>
              <a:t>Review slide. </a:t>
            </a:r>
          </a:p>
          <a:p>
            <a:endParaRPr lang="en-US" b="1"/>
          </a:p>
          <a:p>
            <a:endParaRPr lang="en-US" b="0" i="1"/>
          </a:p>
          <a:p>
            <a:pPr marL="171450" indent="-171450">
              <a:buFont typeface="Arial" panose="020B0604020202020204" pitchFamily="34" charset="0"/>
              <a:buChar char="•"/>
            </a:pPr>
            <a:endParaRPr lang="en-US" b="0"/>
          </a:p>
          <a:p>
            <a:pPr marL="171450" indent="-171450">
              <a:buFont typeface="Arial" panose="020B0604020202020204" pitchFamily="34" charset="0"/>
              <a:buChar char="•"/>
            </a:pPr>
            <a:endParaRPr lang="en-US" b="1"/>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11255928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it is hard to rate attention to transfer without having access to intervention materials to see how it incorporates cumulative review, self-regulation and strategy instruction, and use of varied context, one way to look at attention to transfer on the NCII Tools Chart is by looking at the mean aggregated effect sizes for broader measures on the study results tab. Broader measures are those measures that are not directly aligned to the intervention instruction. These might include general math measures or a math problem-solving measure for numeracy concepts-focused intervention.</a:t>
            </a:r>
          </a:p>
          <a:p>
            <a:endParaRPr lang="en-US" dirty="0"/>
          </a:p>
          <a:p>
            <a:r>
              <a:rPr lang="en-US" dirty="0"/>
              <a:t>Notice on the chart above: The first intervention boasts a large average effect size on broader (transfer) measures of .89. This means that there is clear empirical evidence of transfer. If the intervention includes activities to promote self-regulation and goal setting, cumulative review, and varied contexts, I’d be inclined to rate this intervention’s promotion of transfer as a 3.</a:t>
            </a:r>
          </a:p>
          <a:p>
            <a:endParaRPr lang="en-US" dirty="0"/>
          </a:p>
          <a:p>
            <a:r>
              <a:rPr lang="en-US" dirty="0"/>
              <a:t>The second intervention has a small, insignificant effect size on broader (transfer) measures of .14.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intervention has a moderately large effect size on broader (transfer) measures of .60. This means that there is clear empirical evidence of transfer. If the intervention includes activities to promote self-regulation and goal setting, cumulative review, and varied contexts, I’d be inclined to rate this intervention’s promotion of transfer as a 3. Note that even though there is a difference between 0.60 and 0.89, both effects are significant and robust.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3559870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dimension is comprehensiveness. </a:t>
            </a:r>
            <a:r>
              <a:rPr lang="en-US" sz="1200" i="0">
                <a:latin typeface="Arial"/>
                <a:cs typeface="Arial"/>
              </a:rPr>
              <a:t>. </a:t>
            </a:r>
            <a:r>
              <a:rPr lang="en-US" sz="1200">
                <a:latin typeface="Arial"/>
                <a:cs typeface="Arial"/>
              </a:rPr>
              <a:t>When we use the term “comprehensiveness,” we are asking you to think about the extent to which an intervention uses effective principles of explicit instruction. </a:t>
            </a:r>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56</a:t>
            </a:fld>
            <a:endParaRPr lang="en-US"/>
          </a:p>
        </p:txBody>
      </p:sp>
    </p:spTree>
    <p:extLst>
      <p:ext uri="{BB962C8B-B14F-4D97-AF65-F5344CB8AC3E}">
        <p14:creationId xmlns:p14="http://schemas.microsoft.com/office/powerpoint/2010/main" val="32408038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7025"/>
            <a:ext cx="5486400" cy="3086100"/>
          </a:xfrm>
        </p:spPr>
      </p:sp>
      <p:sp>
        <p:nvSpPr>
          <p:cNvPr id="3" name="Notes Placeholder 2"/>
          <p:cNvSpPr>
            <a:spLocks noGrp="1"/>
          </p:cNvSpPr>
          <p:nvPr>
            <p:ph type="body" idx="1"/>
          </p:nvPr>
        </p:nvSpPr>
        <p:spPr>
          <a:xfrm>
            <a:off x="685800" y="362682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Explicit instruction is “a way of teaching where the teacher selects an important objective, models the skills being taught, and provides scaffolded practice to help a student achieve mastery” (Kearns, 2018). When working with students in need of intensive intervention (students with and at risk for significant academic deficits and learning disabilities), explicit instruction has been shown, time and time again, to be the most effective method of intervening.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When considering how comprehensive the intervention is, we consider several principles. </a:t>
            </a:r>
          </a:p>
          <a:p>
            <a:endParaRPr lang="en-US"/>
          </a:p>
          <a:p>
            <a:pPr marL="228600" indent="-228600">
              <a:buFont typeface="+mj-lt"/>
              <a:buAutoNum type="arabicPeriod"/>
            </a:pPr>
            <a:endParaRPr lang="en-US"/>
          </a:p>
        </p:txBody>
      </p:sp>
      <p:sp>
        <p:nvSpPr>
          <p:cNvPr id="6" name="Slide Number Placeholder 5"/>
          <p:cNvSpPr>
            <a:spLocks noGrp="1"/>
          </p:cNvSpPr>
          <p:nvPr>
            <p:ph type="sldNum" sz="quarter" idx="5"/>
          </p:nvPr>
        </p:nvSpPr>
        <p:spPr/>
        <p:txBody>
          <a:bodyPr/>
          <a:lstStyle/>
          <a:p>
            <a:fld id="{B54DC83E-89B8-4806-9A94-7D2BAA520DC6}" type="slidenum">
              <a:rPr lang="en-US" smtClean="0"/>
              <a:pPr/>
              <a:t>57</a:t>
            </a:fld>
            <a:endParaRPr lang="en-US"/>
          </a:p>
        </p:txBody>
      </p:sp>
    </p:spTree>
    <p:extLst>
      <p:ext uri="{BB962C8B-B14F-4D97-AF65-F5344CB8AC3E}">
        <p14:creationId xmlns:p14="http://schemas.microsoft.com/office/powerpoint/2010/main" val="8172243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Review slide. </a:t>
            </a:r>
          </a:p>
          <a:p>
            <a:r>
              <a:rPr lang="en-US"/>
              <a:t>If the instructional materials provided with an intervention do not include clear, concise scripting when introducing new strategies and giving directions, then this explicit instruction principle is missing. </a:t>
            </a:r>
          </a:p>
          <a:p>
            <a:endParaRPr lang="en-US"/>
          </a:p>
          <a:p>
            <a:r>
              <a:rPr lang="en-US"/>
              <a:t>Some notes about this:</a:t>
            </a:r>
          </a:p>
          <a:p>
            <a:endParaRPr lang="en-US"/>
          </a:p>
          <a:p>
            <a:pPr marL="228600" indent="-228600">
              <a:buAutoNum type="arabicPeriod"/>
            </a:pPr>
            <a:r>
              <a:rPr lang="en-US" b="0"/>
              <a:t>Scripts aren’t bad!  Implementing DBI is HARD. It requires a lot of mental energy to systematically select, monitor progress, and adjust interventions to the needs of individual students. Thinking of the most concise, clear words to say in every lesson can take energy away from the real work of interventionists. Think of your favorite actors. The script is a jumping-off point; truly great actors breathe new life into a script. Great teachers can do that too!</a:t>
            </a:r>
          </a:p>
          <a:p>
            <a:pPr marL="228600" indent="-228600">
              <a:buAutoNum type="arabicPeriod"/>
            </a:pPr>
            <a:r>
              <a:rPr lang="en-US" b="0"/>
              <a:t>Scripts support all implementers! Often, due to the finite resources of a school or district, the individuals charged with delivering intensive intervention sessions are paraprofesisonals. Paraprofessionals often have varied job requirements that might include lunch and recess duty, toileting, behavior management, and so on. Coming up with the most concise way to introduce a strategy shouldn’t be one of their jobs. </a:t>
            </a:r>
          </a:p>
          <a:p>
            <a:pPr marL="228600" indent="-228600">
              <a:buAutoNum type="arabicPeriod"/>
            </a:pPr>
            <a:r>
              <a:rPr lang="en-US" b="0"/>
              <a:t>Using a scripted intervention platform allows for consistency/fidelity in implementation (it is not reliant on your presence).</a:t>
            </a:r>
          </a:p>
          <a:p>
            <a:endParaRPr lang="en-US" b="0"/>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58</a:t>
            </a:fld>
            <a:endParaRPr lang="en-US"/>
          </a:p>
        </p:txBody>
      </p:sp>
    </p:spTree>
    <p:extLst>
      <p:ext uri="{BB962C8B-B14F-4D97-AF65-F5344CB8AC3E}">
        <p14:creationId xmlns:p14="http://schemas.microsoft.com/office/powerpoint/2010/main" val="122129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highlights an example script (noted in italics) that is being used as the teacher models a strategy for counting on in one of NCII’s sample math lessons and activities.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59</a:t>
            </a:fld>
            <a:endParaRPr lang="en-US"/>
          </a:p>
        </p:txBody>
      </p:sp>
    </p:spTree>
    <p:extLst>
      <p:ext uri="{BB962C8B-B14F-4D97-AF65-F5344CB8AC3E}">
        <p14:creationId xmlns:p14="http://schemas.microsoft.com/office/powerpoint/2010/main" val="1883648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61938"/>
            <a:ext cx="5486400" cy="3086100"/>
          </a:xfrm>
        </p:spPr>
      </p:sp>
      <p:sp>
        <p:nvSpPr>
          <p:cNvPr id="3" name="Notes Placeholder 2"/>
          <p:cNvSpPr>
            <a:spLocks noGrp="1"/>
          </p:cNvSpPr>
          <p:nvPr>
            <p:ph type="body" idx="1"/>
          </p:nvPr>
        </p:nvSpPr>
        <p:spPr>
          <a:xfrm>
            <a:off x="275422" y="3530216"/>
            <a:ext cx="6345715" cy="535184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cs typeface="Arial" panose="020B0604020202020204" pitchFamily="34" charset="0"/>
              </a:rPr>
              <a:t>The DBI process includes five iterative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cs typeface="Arial" panose="020B0604020202020204" pitchFamily="34" charset="0"/>
              </a:rPr>
              <a:t>Step 1: The DBI process builds on a validated intervention program delivered with fidelity. The validated intervention program is typically an evidence-based standard-protocol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cs typeface="Arial" panose="020B0604020202020204" pitchFamily="34" charset="0"/>
              </a:rPr>
              <a:t>Step 2: Regular progress-monitoring data are collected to determine whether the student is responding or not responding to the intervention. If the student is responsive, the teacher continues to provide the validated intervention program and monitors student progress until the student reaches expectations. If the data suggest that the student is not responding while other students who have received the intervention have responded, then the teacher moves to the next step of the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cs typeface="Arial" panose="020B0604020202020204" pitchFamily="34" charset="0"/>
              </a:rPr>
              <a:t>Step 3: To determine why the student is not responding, diagnostic data are collected and reviewed to identify specific skill deficits or behavior concerns that are affecting the student’s progress. These may include data from informal and formal academic and behavior measures. These data are used to develop a hypothesis about why the student is not responding.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cs typeface="Arial" panose="020B0604020202020204" pitchFamily="34" charset="0"/>
              </a:rPr>
              <a:t>Step 4: The hypothesis along with educators’ expertise are used to develop an individual student plan for modifying or adapting the intervention to better meet the student’s individualized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effectLst/>
                <a:cs typeface="Arial" panose="020B0604020202020204" pitchFamily="34" charset="0"/>
              </a:rPr>
              <a:t>Step 5: While implementing the intervention adaptations, the teacher continues to collect progress-monitoring data at regular intervals to determine responsiveness. Students whose data indicate responsiveness continue with the adapted intervention. Students whose data indicate nonresponse return to Step 3, where the teacher will analyze additional data and consider further adaptations.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effectLst/>
              <a:cs typeface="Arial" panose="020B0604020202020204" pitchFamily="34" charset="0"/>
            </a:endParaRPr>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4668828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Another essential component of clear, direct language for mathematics is the use of precise and concise language. This example comes from the Instructional Delivery Module that is part of the Intensive Intervention in Mathematics Course. </a:t>
            </a:r>
          </a:p>
          <a:p>
            <a:endParaRPr lang="en-US"/>
          </a:p>
          <a:p>
            <a:r>
              <a:rPr lang="en-US" i="1"/>
              <a:t>Review slide</a:t>
            </a:r>
            <a:r>
              <a:rPr lang="en-US"/>
              <a: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60</a:t>
            </a:fld>
            <a:endParaRPr lang="en-US"/>
          </a:p>
        </p:txBody>
      </p:sp>
    </p:spTree>
    <p:extLst>
      <p:ext uri="{BB962C8B-B14F-4D97-AF65-F5344CB8AC3E}">
        <p14:creationId xmlns:p14="http://schemas.microsoft.com/office/powerpoint/2010/main" val="141681445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another example of the importance of clear and direct language in mathematics from the same module. </a:t>
            </a:r>
          </a:p>
          <a:p>
            <a:endParaRPr lang="en-US"/>
          </a:p>
          <a:p>
            <a:r>
              <a:rPr lang="en-US" i="1"/>
              <a:t>The Instructional Delivery (Intensive Intervention in Mathematics: Module 4: </a:t>
            </a:r>
            <a:r>
              <a:rPr lang="en-US" i="1">
                <a:hlinkClick r:id="rId3"/>
              </a:rPr>
              <a:t>https://intensiveintervention.org/instructional-delivery-math-course</a:t>
            </a:r>
            <a:r>
              <a:rPr lang="en-US" i="1"/>
              <a:t>) includes example video lectures of this content and expands upon this content with other examples. You may consider reviewing that module and including some of the video or expanding on this content if needed.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61</a:t>
            </a:fld>
            <a:endParaRPr lang="en-US"/>
          </a:p>
        </p:txBody>
      </p:sp>
    </p:spTree>
    <p:extLst>
      <p:ext uri="{BB962C8B-B14F-4D97-AF65-F5344CB8AC3E}">
        <p14:creationId xmlns:p14="http://schemas.microsoft.com/office/powerpoint/2010/main" val="27087652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Review slide. </a:t>
            </a:r>
          </a:p>
          <a:p>
            <a:r>
              <a:rPr lang="en-US" b="0"/>
              <a:t>We are talking here about the specific steps that students take to complete a skill. There are many ”evidence-based strategies” that teachers might use in the classroom. That’s not what we are talking about here.</a:t>
            </a:r>
          </a:p>
          <a:p>
            <a:endParaRPr lang="en-US" b="0"/>
          </a:p>
          <a:p>
            <a:r>
              <a:rPr lang="en-US" b="0"/>
              <a:t>What should you look for:</a:t>
            </a:r>
          </a:p>
          <a:p>
            <a:pPr marL="228600" indent="-228600">
              <a:buAutoNum type="arabicPeriod"/>
            </a:pPr>
            <a:r>
              <a:rPr lang="en-US" b="0"/>
              <a:t>Complex skills or strategies are broken down into logical steps or instructional units (Explicit Instruction rubric: Moylan, Johnson, Crawford, &amp; Sheng, 2017).</a:t>
            </a:r>
          </a:p>
          <a:p>
            <a:pPr marL="228600" indent="-228600">
              <a:buAutoNum type="arabicPeriod"/>
            </a:pPr>
            <a:r>
              <a:rPr lang="en-US" b="0"/>
              <a:t>Steps are clear, simple, and memorable.</a:t>
            </a:r>
          </a:p>
          <a:p>
            <a:pPr marL="228600" indent="-228600">
              <a:buAutoNum type="arabicPeriod"/>
            </a:pPr>
            <a:endParaRPr lang="en-US" b="0"/>
          </a:p>
          <a:p>
            <a:pPr marL="0" indent="0">
              <a:buNone/>
            </a:pPr>
            <a:r>
              <a:rPr lang="en-US" b="0"/>
              <a:t>What you will probably find:</a:t>
            </a:r>
          </a:p>
          <a:p>
            <a:pPr marL="228600" indent="-228600">
              <a:buFont typeface="+mj-lt"/>
              <a:buAutoNum type="arabicPeriod"/>
            </a:pPr>
            <a:r>
              <a:rPr lang="en-US" b="0"/>
              <a:t>Posters displaying the strategies</a:t>
            </a:r>
          </a:p>
          <a:p>
            <a:pPr marL="228600" indent="-228600">
              <a:buFont typeface="+mj-lt"/>
              <a:buAutoNum type="arabicPeriod"/>
            </a:pPr>
            <a:r>
              <a:rPr lang="en-US" b="0"/>
              <a:t>Acronyms, such as mnemonics</a:t>
            </a:r>
          </a:p>
          <a:p>
            <a:pPr marL="228600" indent="-228600">
              <a:buFont typeface="+mj-lt"/>
              <a:buAutoNum type="arabicPeriod"/>
            </a:pPr>
            <a:r>
              <a:rPr lang="en-US" b="0"/>
              <a:t>Numbered steps</a:t>
            </a:r>
          </a:p>
          <a:p>
            <a:pPr marL="228600" indent="-228600">
              <a:buFont typeface="+mj-lt"/>
              <a:buAutoNum type="arabicPeriod"/>
            </a:pPr>
            <a:endParaRPr lang="en-US" b="0"/>
          </a:p>
          <a:p>
            <a:pPr marL="0" indent="0">
              <a:buFont typeface="+mj-lt"/>
              <a:buNone/>
            </a:pPr>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62</a:t>
            </a:fld>
            <a:endParaRPr lang="en-US"/>
          </a:p>
        </p:txBody>
      </p:sp>
    </p:spTree>
    <p:extLst>
      <p:ext uri="{BB962C8B-B14F-4D97-AF65-F5344CB8AC3E}">
        <p14:creationId xmlns:p14="http://schemas.microsoft.com/office/powerpoint/2010/main" val="19572529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example also comes from the Intensive Intervention in Mathematics Course. In this example, you can see some ways teachers might use as attack strategies for solving problems.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i="1"/>
              <a:t>Additional content and examples can be found in Instructional Strategies (Intensive Intervention in Mathematics: Module 5 (</a:t>
            </a:r>
            <a:r>
              <a:rPr lang="en-US" i="1">
                <a:hlinkClick r:id="rId3"/>
              </a:rPr>
              <a:t>https://intensiveintervention.org/instructional-strategies-math-course</a:t>
            </a:r>
            <a:r>
              <a:rPr lang="en-US" i="1"/>
              <a:t>).</a:t>
            </a:r>
          </a:p>
          <a:p>
            <a:r>
              <a:rPr lang="en-US"/>
              <a: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63</a:t>
            </a:fld>
            <a:endParaRPr lang="en-US"/>
          </a:p>
        </p:txBody>
      </p:sp>
    </p:spTree>
    <p:extLst>
      <p:ext uri="{BB962C8B-B14F-4D97-AF65-F5344CB8AC3E}">
        <p14:creationId xmlns:p14="http://schemas.microsoft.com/office/powerpoint/2010/main" val="9096087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Review slide</a:t>
            </a:r>
            <a:r>
              <a:rPr lang="en-US"/>
              <a:t>. You may or may not find this. Some programs provide multiple levels—you are expected to choose the most appropriate level based on student abilities. Each level makes assumptions about a student’s prerequisite skills.</a:t>
            </a:r>
          </a:p>
          <a:p>
            <a:endParaRPr lang="en-US"/>
          </a:p>
          <a:p>
            <a:r>
              <a:rPr lang="en-US"/>
              <a:t>However, the most comprehensive programs build this in.</a:t>
            </a: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64</a:t>
            </a:fld>
            <a:endParaRPr lang="en-US"/>
          </a:p>
        </p:txBody>
      </p:sp>
    </p:spTree>
    <p:extLst>
      <p:ext uri="{BB962C8B-B14F-4D97-AF65-F5344CB8AC3E}">
        <p14:creationId xmlns:p14="http://schemas.microsoft.com/office/powerpoint/2010/main" val="26973350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Review slide. </a:t>
            </a:r>
            <a:r>
              <a:rPr lang="en-US"/>
              <a:t>A comprehensive program should provide clear directions and modeling for specific strategies. Then, it should provide a clear mechanism for monitoring and providing feedback as students develop mastery of that strategy.</a:t>
            </a:r>
          </a:p>
          <a:p>
            <a:pPr marL="228600" indent="-228600">
              <a:buAutoNum type="arabicPeriod"/>
            </a:pPr>
            <a:r>
              <a:rPr lang="en-US"/>
              <a:t>Look for instructions about what to say if students get the right answer.</a:t>
            </a:r>
          </a:p>
          <a:p>
            <a:pPr marL="228600" indent="-228600">
              <a:buAutoNum type="arabicPeriod"/>
            </a:pPr>
            <a:r>
              <a:rPr lang="en-US"/>
              <a:t>Look for ”checks for understanding.”</a:t>
            </a:r>
          </a:p>
          <a:p>
            <a:pPr marL="228600" indent="-228600">
              <a:buAutoNum type="arabicPeriod"/>
            </a:pPr>
            <a:r>
              <a:rPr lang="en-US"/>
              <a:t>Look for detailed instructions on correcting and remediating errors.</a:t>
            </a:r>
          </a:p>
          <a:p>
            <a:pPr marL="228600" indent="-228600">
              <a:buAutoNum type="arabicPeriod"/>
            </a:pPr>
            <a:r>
              <a:rPr lang="en-US"/>
              <a:t>Look for how and when those routines should be faded. Eventually, students should master the skills. Are there clear explanations about what constitutes mastery? You might find a ”system of least prompts.” If students perform the strategy perfectly, you would be instructed to give only specific praise. If they struggle, your first step would be to remind them of the strategy step. If they continue to struggle, you might guide their use of that strategy step (maybe with specific questions or prompts). If students can’t do it even with this support, you might be instructed to provide direct modeling.</a:t>
            </a:r>
          </a:p>
          <a:p>
            <a:pPr marL="228600" indent="-228600">
              <a:buAutoNum type="arabicPeriod"/>
            </a:pPr>
            <a:r>
              <a:rPr lang="en-US"/>
              <a:t>Look for a clear procedure from moving from teacher directed to student directed.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65</a:t>
            </a:fld>
            <a:endParaRPr lang="en-US"/>
          </a:p>
        </p:txBody>
      </p:sp>
    </p:spTree>
    <p:extLst>
      <p:ext uri="{BB962C8B-B14F-4D97-AF65-F5344CB8AC3E}">
        <p14:creationId xmlns:p14="http://schemas.microsoft.com/office/powerpoint/2010/main" val="18618265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Review slide. </a:t>
            </a:r>
            <a:r>
              <a:rPr lang="en-US"/>
              <a:t>You should have looked at this when you rated the dosage. Look at the number of times a student gets to attempt a strategy or skill on their own. As with the last principle, the key to intensive intervention practice is direct, immediate feedback (as opposed to the whole-class environment). There should be procedures in place for how to monitor student independent practice and how to provide support as necessary.</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66</a:t>
            </a:fld>
            <a:endParaRPr lang="en-US"/>
          </a:p>
        </p:txBody>
      </p:sp>
    </p:spTree>
    <p:extLst>
      <p:ext uri="{BB962C8B-B14F-4D97-AF65-F5344CB8AC3E}">
        <p14:creationId xmlns:p14="http://schemas.microsoft.com/office/powerpoint/2010/main" val="41332114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Review slide. </a:t>
            </a:r>
            <a:r>
              <a:rPr lang="en-US"/>
              <a:t>Students with and at risk for severe learning deficits require LOTS of practice. They may master a skill one day, or week, or month; then, after a short break, forget everything you taught them. It is really important that a multicomponent intervention includes review. If you are using a series of single-component interventions, you might have to review previously taught strategies yourself.</a:t>
            </a:r>
          </a:p>
          <a:p>
            <a:endParaRPr lang="en-US"/>
          </a:p>
          <a:p>
            <a:r>
              <a:rPr lang="en-US"/>
              <a:t>If you are dealing with a multicomponent intervention, there should be a clear scope and sequence that details how and when strategies are to be introduced.</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67</a:t>
            </a:fld>
            <a:endParaRPr lang="en-US"/>
          </a:p>
        </p:txBody>
      </p:sp>
    </p:spTree>
    <p:extLst>
      <p:ext uri="{BB962C8B-B14F-4D97-AF65-F5344CB8AC3E}">
        <p14:creationId xmlns:p14="http://schemas.microsoft.com/office/powerpoint/2010/main" val="32495194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When you rate the comprehensiveness dimension, you should examine lessons and materials to identify how many principles of explicit instruction are present. An intervention should be rated 0 if you can’t find any. An intervention that incorporates all or nearly all of the principles would be rated a 3.</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68</a:t>
            </a:fld>
            <a:endParaRPr lang="en-US"/>
          </a:p>
        </p:txBody>
      </p:sp>
    </p:spTree>
    <p:extLst>
      <p:ext uri="{BB962C8B-B14F-4D97-AF65-F5344CB8AC3E}">
        <p14:creationId xmlns:p14="http://schemas.microsoft.com/office/powerpoint/2010/main" val="41367736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video, you will see examples of explicit instruction principles. How many of the principles do you see when viewing this example? Use the handout to jot down any instances that you notice. </a:t>
            </a:r>
          </a:p>
          <a:p>
            <a:endParaRPr lang="en-US"/>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69</a:t>
            </a:fld>
            <a:endParaRPr lang="en-US"/>
          </a:p>
        </p:txBody>
      </p:sp>
    </p:spTree>
    <p:extLst>
      <p:ext uri="{BB962C8B-B14F-4D97-AF65-F5344CB8AC3E}">
        <p14:creationId xmlns:p14="http://schemas.microsoft.com/office/powerpoint/2010/main" val="1937473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28600"/>
            <a:ext cx="5486400" cy="3086100"/>
          </a:xfrm>
        </p:spPr>
      </p:sp>
      <p:sp>
        <p:nvSpPr>
          <p:cNvPr id="3" name="Notes Placeholder 2"/>
          <p:cNvSpPr>
            <a:spLocks noGrp="1"/>
          </p:cNvSpPr>
          <p:nvPr>
            <p:ph type="body" idx="1"/>
          </p:nvPr>
        </p:nvSpPr>
        <p:spPr>
          <a:xfrm>
            <a:off x="608682" y="3563268"/>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cs typeface="Arial" panose="020B0604020202020204" pitchFamily="34" charset="0"/>
              </a:rPr>
              <a:t>The seven dimensions of the Taxonomy of Intervention Intensity can help you make informed, systematic decisions in the context of the DBI process. </a:t>
            </a:r>
            <a:r>
              <a:rPr lang="en-US" sz="1100" kern="1200">
                <a:solidFill>
                  <a:schemeClr val="tx1"/>
                </a:solidFill>
                <a:effectLst/>
                <a:cs typeface="Arial" panose="020B0604020202020204" pitchFamily="34" charset="0"/>
              </a:rPr>
              <a:t>The taxonomy primarily </a:t>
            </a:r>
            <a:r>
              <a:rPr lang="en-US" sz="1100">
                <a:cs typeface="Arial" panose="020B0604020202020204" pitchFamily="34" charset="0"/>
              </a:rPr>
              <a:t>applies to the </a:t>
            </a:r>
            <a:r>
              <a:rPr lang="en-US" sz="1100" kern="1200">
                <a:solidFill>
                  <a:schemeClr val="tx1"/>
                </a:solidFill>
                <a:effectLst/>
                <a:cs typeface="Arial" panose="020B0604020202020204" pitchFamily="34" charset="0"/>
              </a:rPr>
              <a:t>orange bubbles (the validated intervention program and intervention adaptation), which will be the focus of the presentation today. </a:t>
            </a:r>
            <a:r>
              <a:rPr lang="en-US" sz="1100" b="0" i="0" u="none" strike="noStrike" kern="1200">
                <a:solidFill>
                  <a:schemeClr val="tx1"/>
                </a:solidFill>
                <a:effectLst/>
                <a:cs typeface="Arial" panose="020B0604020202020204" pitchFamily="34" charset="0"/>
              </a:rPr>
              <a:t>The taxonomy (Fuchs, Fuchs, &amp; Malone, 2017) can be used to select or evaluate an intervention platform used as the </a:t>
            </a:r>
            <a:r>
              <a:rPr lang="en-US" sz="1100" b="0" i="0" u="sng" strike="noStrike" kern="1200">
                <a:solidFill>
                  <a:schemeClr val="tx1"/>
                </a:solidFill>
                <a:effectLst/>
                <a:cs typeface="Arial" panose="020B0604020202020204" pitchFamily="34" charset="0"/>
              </a:rPr>
              <a:t>validated intervention platform</a:t>
            </a:r>
            <a:r>
              <a:rPr lang="en-US" sz="1100" b="0" i="0" u="none" strike="noStrike" kern="1200">
                <a:solidFill>
                  <a:schemeClr val="tx1"/>
                </a:solidFill>
                <a:effectLst/>
                <a:cs typeface="Arial" panose="020B0604020202020204" pitchFamily="34" charset="0"/>
              </a:rPr>
              <a:t> (this selection/evaluation process forms the foundation of the DBI process). The taxonomy also provides guidance on how to intensify, modify, and adapt the intervention during the </a:t>
            </a:r>
            <a:r>
              <a:rPr lang="en-US" sz="1100" b="0" i="0" u="sng" strike="noStrike" kern="1200">
                <a:solidFill>
                  <a:schemeClr val="tx1"/>
                </a:solidFill>
                <a:effectLst/>
                <a:cs typeface="Arial" panose="020B0604020202020204" pitchFamily="34" charset="0"/>
              </a:rPr>
              <a:t>intervention adaptation</a:t>
            </a:r>
            <a:r>
              <a:rPr lang="en-US" sz="1100" b="0" i="0" u="none" strike="noStrike" kern="1200">
                <a:solidFill>
                  <a:schemeClr val="tx1"/>
                </a:solidFill>
                <a:effectLst/>
                <a:cs typeface="Arial" panose="020B0604020202020204" pitchFamily="34" charset="0"/>
              </a:rPr>
              <a:t> step of the DBI process. Note that the taxonomy and DBI are NOT mutually exclusive—the taxonomy drives the DBI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Calibri"/>
              <a:ea typeface="+mn-ea"/>
              <a:cs typeface="+mn-cs"/>
            </a:endParaRPr>
          </a:p>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7</a:t>
            </a:fld>
            <a:endParaRPr lang="en-US"/>
          </a:p>
        </p:txBody>
      </p:sp>
    </p:spTree>
    <p:extLst>
      <p:ext uri="{BB962C8B-B14F-4D97-AF65-F5344CB8AC3E}">
        <p14:creationId xmlns:p14="http://schemas.microsoft.com/office/powerpoint/2010/main" val="18080653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Module 4 of the Intensive Intervention in Mathematics Course Content includes additional information about providing explicit mathematics instruction. You also may check out the Explicit Instruction Course Content if you need additional support about understanding explicit instruction.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70</a:t>
            </a:fld>
            <a:endParaRPr lang="en-US"/>
          </a:p>
        </p:txBody>
      </p:sp>
    </p:spTree>
    <p:extLst>
      <p:ext uri="{BB962C8B-B14F-4D97-AF65-F5344CB8AC3E}">
        <p14:creationId xmlns:p14="http://schemas.microsoft.com/office/powerpoint/2010/main" val="2110148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extent to which behavioral support is provided is the next dimension of the taxonomy.</a:t>
            </a:r>
          </a:p>
          <a:p>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71</a:t>
            </a:fld>
            <a:endParaRPr lang="en-US"/>
          </a:p>
        </p:txBody>
      </p:sp>
    </p:spTree>
    <p:extLst>
      <p:ext uri="{BB962C8B-B14F-4D97-AF65-F5344CB8AC3E}">
        <p14:creationId xmlns:p14="http://schemas.microsoft.com/office/powerpoint/2010/main" val="16340925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26827"/>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aseline="0"/>
              <a:t>Behavior and academics go hand in hand. The most intense academic interventions incorporate behavioral support. Why? Because students experiencing academic challenges and failure often exhibit inappropriate or nonproductive behavior. Students experiencing behavior or emotional challenges often struggle academically. It is common to work with students who have comorbid learning and behavior disabilities. The most comprehensive programs address both academics and behavior!</a:t>
            </a:r>
          </a:p>
          <a:p>
            <a:endParaRPr lang="en-US" sz="1100" baseline="0"/>
          </a:p>
          <a:p>
            <a:r>
              <a:rPr lang="en-US" sz="1100" baseline="0"/>
              <a:t>As a result, the sixth dimension in the Taxonomy of Intervention Intensity for academic interventions is behavioral support. This refers to the extent to which academic interventions are structured to promote s</a:t>
            </a:r>
            <a:r>
              <a:rPr lang="en-US" sz="1100"/>
              <a:t>elf-regulation</a:t>
            </a:r>
            <a:r>
              <a:rPr lang="en-US" sz="1100" baseline="0"/>
              <a:t> and executive functioning as a means of </a:t>
            </a:r>
            <a:r>
              <a:rPr lang="en-US" sz="1100"/>
              <a:t>encouraging</a:t>
            </a:r>
            <a:r>
              <a:rPr lang="en-US" sz="1100" baseline="0"/>
              <a:t> students with a history of academic failure to persevere with challenging academic content and supporting students to develop a mindset that involves perseverance, hard work, and high standards. It also means the program should incorporate behavioral principles that minimize noncompliant or disruptive behavior. </a:t>
            </a:r>
          </a:p>
          <a:p>
            <a:pPr marL="0" lvl="0" indent="0">
              <a:buFont typeface="+mj-lt"/>
              <a:buNone/>
            </a:pPr>
            <a:endParaRPr lang="en-US" b="0" baseline="0"/>
          </a:p>
          <a:p>
            <a:pPr marL="0" lvl="0" indent="0">
              <a:buFont typeface="+mj-lt"/>
              <a:buNone/>
            </a:pPr>
            <a:endParaRPr lang="en-US" b="0"/>
          </a:p>
        </p:txBody>
      </p:sp>
      <p:sp>
        <p:nvSpPr>
          <p:cNvPr id="6" name="Slide Number Placeholder 5"/>
          <p:cNvSpPr>
            <a:spLocks noGrp="1"/>
          </p:cNvSpPr>
          <p:nvPr>
            <p:ph type="sldNum" sz="quarter" idx="5"/>
          </p:nvPr>
        </p:nvSpPr>
        <p:spPr/>
        <p:txBody>
          <a:bodyPr/>
          <a:lstStyle/>
          <a:p>
            <a:fld id="{B54DC83E-89B8-4806-9A94-7D2BAA520DC6}" type="slidenum">
              <a:rPr lang="en-US" smtClean="0"/>
              <a:pPr/>
              <a:t>72</a:t>
            </a:fld>
            <a:endParaRPr lang="en-US"/>
          </a:p>
        </p:txBody>
      </p:sp>
    </p:spTree>
    <p:extLst>
      <p:ext uri="{BB962C8B-B14F-4D97-AF65-F5344CB8AC3E}">
        <p14:creationId xmlns:p14="http://schemas.microsoft.com/office/powerpoint/2010/main" val="172042012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i="1"/>
              <a:t>Review scale.</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73</a:t>
            </a:fld>
            <a:endParaRPr lang="en-US"/>
          </a:p>
        </p:txBody>
      </p:sp>
    </p:spTree>
    <p:extLst>
      <p:ext uri="{BB962C8B-B14F-4D97-AF65-F5344CB8AC3E}">
        <p14:creationId xmlns:p14="http://schemas.microsoft.com/office/powerpoint/2010/main" val="8397829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542421"/>
            <a:ext cx="5486400" cy="4532434"/>
          </a:xfrm>
        </p:spPr>
        <p:txBody>
          <a:bodyPr/>
          <a:lstStyle/>
          <a:p>
            <a:r>
              <a:rPr lang="en-US" sz="1100" i="1">
                <a:latin typeface="Arial"/>
                <a:cs typeface="Arial"/>
              </a:rPr>
              <a:t>Review slide.</a:t>
            </a:r>
          </a:p>
          <a:p>
            <a:endParaRPr lang="en-US" sz="1100" i="0">
              <a:latin typeface="Arial"/>
              <a:cs typeface="Arial"/>
            </a:endParaRPr>
          </a:p>
          <a:p>
            <a:r>
              <a:rPr lang="en-US" sz="1100" i="0">
                <a:latin typeface="Arial"/>
                <a:cs typeface="Arial"/>
              </a:rPr>
              <a:t>“Although some students with significant learning difficulties have underlying neurological or information-processing disorders, research does not support the notion that practitioners can identify these disorders (e.g., auditory processing disorders) and then treat them in isolation (e.g., training a child in auditory processing apart from his or her academic learning; Lyon, 1985; Mann, 1979)” (Vaughn et al., 2012, p. 10).</a:t>
            </a:r>
          </a:p>
          <a:p>
            <a:r>
              <a:rPr lang="en-US" sz="1100">
                <a:latin typeface="Arial"/>
                <a:cs typeface="Arial"/>
              </a:rPr>
              <a:t>Intensive intervention should be supported by the best available research about what is likely to work for students. Practices that do not have research to support their use will likely be a waste of valuable instructional time. </a:t>
            </a:r>
          </a:p>
          <a:p>
            <a:endParaRPr lang="en-US" sz="1100">
              <a:latin typeface="Arial"/>
              <a:cs typeface="Arial"/>
            </a:endParaRPr>
          </a:p>
          <a:p>
            <a:r>
              <a:rPr lang="en-US" sz="1100">
                <a:latin typeface="Arial"/>
                <a:cs typeface="Arial"/>
              </a:rPr>
              <a:t>BUT: </a:t>
            </a:r>
          </a:p>
          <a:p>
            <a:endParaRPr lang="en-US" sz="1100">
              <a:latin typeface="Arial"/>
              <a:cs typeface="Arial"/>
            </a:endParaRPr>
          </a:p>
          <a:p>
            <a:r>
              <a:rPr lang="en-US" sz="1100">
                <a:latin typeface="Arial"/>
                <a:cs typeface="Arial"/>
              </a:rPr>
              <a:t>Cognitive processes are important and relevant for learning. </a:t>
            </a:r>
            <a:endParaRPr lang="en-US" sz="1100">
              <a:cs typeface="Arial"/>
            </a:endParaRPr>
          </a:p>
          <a:p>
            <a:r>
              <a:rPr lang="en-US" sz="1100">
                <a:latin typeface="Arial"/>
                <a:cs typeface="Arial"/>
              </a:rPr>
              <a:t>Problems with executive function and self-regulation negatively affect student learning. </a:t>
            </a:r>
            <a:endParaRPr lang="en-US" sz="1100">
              <a:cs typeface="Arial"/>
            </a:endParaRPr>
          </a:p>
          <a:p>
            <a:r>
              <a:rPr lang="en-US" sz="1100">
                <a:latin typeface="Arial"/>
                <a:cs typeface="Arial"/>
              </a:rPr>
              <a:t>Interventions should combine practices that reduce the impact of processing deficits </a:t>
            </a:r>
            <a:r>
              <a:rPr lang="en-US" sz="1100" b="1">
                <a:latin typeface="Arial"/>
                <a:cs typeface="Arial"/>
              </a:rPr>
              <a:t>with</a:t>
            </a:r>
            <a:r>
              <a:rPr lang="en-US" sz="1100">
                <a:latin typeface="Arial"/>
                <a:cs typeface="Arial"/>
              </a:rPr>
              <a:t> academic content, not treat them in isolation. </a:t>
            </a:r>
          </a:p>
          <a:p>
            <a:endParaRPr lang="en-US" sz="1100">
              <a:latin typeface="Arial"/>
              <a:cs typeface="Arial"/>
            </a:endParaRPr>
          </a:p>
          <a:p>
            <a:r>
              <a:rPr lang="en-US" sz="1100"/>
              <a:t>In other words, research that integrates understanding of executive function with academic instruction has yielded the most positive benefits for students with intensive needs. That is, interventions need not prioritize cognitive processes before academic learning can occur. Rather, interventions should support both issues concurrently.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54DC83E-89B8-4806-9A94-7D2BAA520DC6}" type="slidenum">
              <a:rPr lang="en-US" smtClean="0"/>
              <a:pPr/>
              <a:t>74</a:t>
            </a:fld>
            <a:endParaRPr lang="en-US"/>
          </a:p>
        </p:txBody>
      </p:sp>
    </p:spTree>
    <p:extLst>
      <p:ext uri="{BB962C8B-B14F-4D97-AF65-F5344CB8AC3E}">
        <p14:creationId xmlns:p14="http://schemas.microsoft.com/office/powerpoint/2010/main" val="2742969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1163"/>
            <a:ext cx="5486400" cy="3086100"/>
          </a:xfrm>
        </p:spPr>
      </p:sp>
      <p:sp>
        <p:nvSpPr>
          <p:cNvPr id="3" name="Notes Placeholder 2"/>
          <p:cNvSpPr>
            <a:spLocks noGrp="1"/>
          </p:cNvSpPr>
          <p:nvPr>
            <p:ph type="body" idx="1"/>
          </p:nvPr>
        </p:nvSpPr>
        <p:spPr>
          <a:xfrm>
            <a:off x="685800" y="3654963"/>
            <a:ext cx="5486400" cy="3600450"/>
          </a:xfrm>
        </p:spPr>
        <p:txBody>
          <a:bodyPr/>
          <a:lstStyle/>
          <a:p>
            <a:pPr>
              <a:defRPr/>
            </a:pPr>
            <a:r>
              <a:rPr lang="en-US" sz="1100">
                <a:latin typeface="Arial"/>
                <a:cs typeface="Arial"/>
              </a:rPr>
              <a:t>Under behavior support for academic interventions, we consider the extent that the intervention incorporates self-regulation and executive function. These make up the mental processes that enable us to plan, focus attention, remember instructions, and juggle multiple tasks successfully.</a:t>
            </a:r>
            <a:r>
              <a:rPr lang="en-US" sz="1100" i="1">
                <a:latin typeface="Arial"/>
                <a:cs typeface="Arial"/>
              </a:rPr>
              <a:t> </a:t>
            </a:r>
            <a:r>
              <a:rPr lang="en-US" sz="1100" i="0">
                <a:latin typeface="Arial"/>
                <a:cs typeface="Arial"/>
              </a:rPr>
              <a:t>Self-regulation is the ability to manage your emotions and behavior in accordance with the demands of the situation and includes:</a:t>
            </a:r>
          </a:p>
          <a:p>
            <a:pPr marL="457200" indent="-219075">
              <a:buFont typeface="Arial" panose="020B0604020202020204" pitchFamily="34" charset="0"/>
              <a:buChar char="•"/>
            </a:pPr>
            <a:r>
              <a:rPr lang="en-US" sz="1100" b="0"/>
              <a:t>Planning and setting goals for learning </a:t>
            </a:r>
          </a:p>
          <a:p>
            <a:pPr marL="457200" indent="-219075">
              <a:buFont typeface="Arial" panose="020B0604020202020204" pitchFamily="34" charset="0"/>
              <a:buChar char="•"/>
            </a:pPr>
            <a:r>
              <a:rPr lang="en-US" sz="1100" b="0"/>
              <a:t>Monitoring learning and progress toward goals</a:t>
            </a:r>
          </a:p>
          <a:p>
            <a:pPr marL="457200" indent="-219075">
              <a:buFont typeface="Arial" panose="020B0604020202020204" pitchFamily="34" charset="0"/>
              <a:buChar char="•"/>
            </a:pPr>
            <a:r>
              <a:rPr lang="en-US" sz="1100" b="0"/>
              <a:t>Regulation of language and memory to support learning (e.g., self-talk, use of strategies) </a:t>
            </a:r>
          </a:p>
          <a:p>
            <a:pPr marL="457200" indent="-219075">
              <a:buFont typeface="Arial" panose="020B0604020202020204" pitchFamily="34" charset="0"/>
              <a:buChar char="•"/>
            </a:pPr>
            <a:r>
              <a:rPr lang="en-US" sz="1100" b="0"/>
              <a:t>Attention </a:t>
            </a:r>
          </a:p>
          <a:p>
            <a:pPr>
              <a:defRPr/>
            </a:pPr>
            <a:endParaRPr lang="en-US" sz="1100" i="1">
              <a:latin typeface="Arial"/>
              <a:cs typeface="Arial"/>
            </a:endParaRPr>
          </a:p>
          <a:p>
            <a:pPr>
              <a:defRPr/>
            </a:pPr>
            <a:r>
              <a:rPr lang="en-US" sz="1100" i="0">
                <a:latin typeface="Arial"/>
                <a:cs typeface="Arial"/>
              </a:rPr>
              <a:t>Executive function is a set of processes that have to do with managing oneself and one’s resources in order to achieve a goal. </a:t>
            </a:r>
          </a:p>
          <a:p>
            <a:pPr>
              <a:defRPr/>
            </a:pPr>
            <a:endParaRPr lang="en-US" sz="1100" i="1">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t>Why</a:t>
            </a:r>
            <a:r>
              <a:rPr lang="en-US" sz="1100" baseline="0"/>
              <a:t> does poor self-regulation and executive function impede academic learning? Because s</a:t>
            </a:r>
            <a:r>
              <a:rPr lang="en-US" sz="1100"/>
              <a:t>tudents with deficits in these areas demonstrate minimal use of self-directed strategies, they need to be explicitly taught. Students also often exhibit behavior problems because of inattention and poor impulse control. Their inattention makes intake of new information difficult,</a:t>
            </a:r>
            <a:r>
              <a:rPr lang="en-US" sz="1100" baseline="0"/>
              <a:t> and their l</a:t>
            </a:r>
            <a:r>
              <a:rPr lang="en-US" sz="1100"/>
              <a:t>ack of monitoring of learning makes it difficult for students to be aware of what they do and do not know, and when they should request help. </a:t>
            </a:r>
          </a:p>
          <a:p>
            <a:endParaRPr lang="en-US"/>
          </a:p>
        </p:txBody>
      </p:sp>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BCF944E-AC27-4BEA-9C0A-695BFCE7C965}"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177767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598691"/>
            <a:ext cx="5486400" cy="3600450"/>
          </a:xfrm>
        </p:spPr>
        <p:txBody>
          <a:bodyPr/>
          <a:lstStyle/>
          <a:p>
            <a:r>
              <a:rPr lang="en-US" sz="1100">
                <a:latin typeface="Arial"/>
                <a:cs typeface="Arial"/>
              </a:rPr>
              <a:t>Students who are experiencing academic challenges must learn to persist despite difficulty and failure. For most students in need of intensive intervention, they have already experienced years of failure. Many of these students will have developed “learned helplessness” and task avoidance (for good reason).</a:t>
            </a:r>
          </a:p>
          <a:p>
            <a:endParaRPr lang="en-US" sz="1100"/>
          </a:p>
          <a:p>
            <a:r>
              <a:rPr lang="en-US" sz="1100">
                <a:latin typeface="Arial"/>
                <a:cs typeface="Arial"/>
              </a:rPr>
              <a:t>An intensive intervention platform should build in some of these strategies. In addition to the scaffolded support provided in the intervention, students should be able to accomplish the instructional objectives. If the instructional objectives and tasks are the right level of challenge, students can experience success and build both motivation and persistence.</a:t>
            </a:r>
          </a:p>
          <a:p>
            <a:endParaRPr lang="en-US" sz="1100"/>
          </a:p>
          <a:p>
            <a:r>
              <a:rPr lang="en-US" sz="1100">
                <a:latin typeface="Arial"/>
                <a:cs typeface="Arial"/>
              </a:rPr>
              <a:t>Some examples of strategies that help develop perseverance include… R</a:t>
            </a:r>
            <a:r>
              <a:rPr lang="en-US" sz="1100" i="1">
                <a:latin typeface="Arial"/>
                <a:cs typeface="Arial"/>
              </a:rPr>
              <a:t>eview slide. </a:t>
            </a:r>
            <a:endParaRPr lang="en-US" sz="1100" i="1">
              <a:cs typeface="Arial"/>
            </a:endParaRPr>
          </a:p>
          <a:p>
            <a:endParaRPr lang="en-US" sz="1100"/>
          </a:p>
          <a:p>
            <a:r>
              <a:rPr lang="en-US" sz="1100">
                <a:latin typeface="Arial"/>
                <a:cs typeface="Arial"/>
              </a:rPr>
              <a:t>Although some interventions may incorporate these strategies, you also may have these strategies already in place in your classroom, or you can find some examples of strategies on the NCII website that might help you to supplement your intervention.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76</a:t>
            </a:fld>
            <a:endParaRPr lang="en-US"/>
          </a:p>
        </p:txBody>
      </p:sp>
    </p:spTree>
    <p:extLst>
      <p:ext uri="{BB962C8B-B14F-4D97-AF65-F5344CB8AC3E}">
        <p14:creationId xmlns:p14="http://schemas.microsoft.com/office/powerpoint/2010/main" val="11940314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71463"/>
            <a:ext cx="5486400" cy="3086100"/>
          </a:xfrm>
        </p:spPr>
      </p:sp>
      <p:sp>
        <p:nvSpPr>
          <p:cNvPr id="3" name="Notes Placeholder 2"/>
          <p:cNvSpPr>
            <a:spLocks noGrp="1"/>
          </p:cNvSpPr>
          <p:nvPr>
            <p:ph type="body" idx="1"/>
          </p:nvPr>
        </p:nvSpPr>
        <p:spPr>
          <a:xfrm>
            <a:off x="685800" y="3612759"/>
            <a:ext cx="5486400" cy="3600450"/>
          </a:xfrm>
        </p:spPr>
        <p:txBody>
          <a:bodyPr/>
          <a:lstStyle/>
          <a:p>
            <a:r>
              <a:rPr lang="en-US" sz="1100" baseline="0"/>
              <a:t>There are a variety of strategies you might find to promote executive function. The strategies listed on this slide are just a few. This is a rapidly developing research area.</a:t>
            </a:r>
          </a:p>
          <a:p>
            <a:endParaRPr lang="en-US" sz="1100" i="1" baseline="0"/>
          </a:p>
          <a:p>
            <a:r>
              <a:rPr lang="en-US" sz="1100" i="1" baseline="0"/>
              <a:t>*Note: Direct training of working memory/inhibition/memory has not yet been proven to improve academic performance, although research is still being done. It is possible that it could be a successful approach if researchers could identify a better way to do it.</a:t>
            </a:r>
          </a:p>
        </p:txBody>
      </p:sp>
      <p:sp>
        <p:nvSpPr>
          <p:cNvPr id="6" name="Slide Number Placeholder 5"/>
          <p:cNvSpPr>
            <a:spLocks noGrp="1"/>
          </p:cNvSpPr>
          <p:nvPr>
            <p:ph type="sldNum" sz="quarter" idx="5"/>
          </p:nvPr>
        </p:nvSpPr>
        <p:spPr/>
        <p:txBody>
          <a:bodyPr/>
          <a:lstStyle/>
          <a:p>
            <a:fld id="{B54DC83E-89B8-4806-9A94-7D2BAA520DC6}" type="slidenum">
              <a:rPr lang="en-US" smtClean="0"/>
              <a:pPr/>
              <a:t>77</a:t>
            </a:fld>
            <a:endParaRPr lang="en-US"/>
          </a:p>
        </p:txBody>
      </p:sp>
    </p:spTree>
    <p:extLst>
      <p:ext uri="{BB962C8B-B14F-4D97-AF65-F5344CB8AC3E}">
        <p14:creationId xmlns:p14="http://schemas.microsoft.com/office/powerpoint/2010/main" val="14761488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just a few of the strategies that can minimize nonproductive behavior.</a:t>
            </a:r>
          </a:p>
          <a:p>
            <a:pPr marL="228600" indent="-228600">
              <a:buAutoNum type="arabicPeriod"/>
            </a:pPr>
            <a:r>
              <a:rPr lang="en-US"/>
              <a:t>Setting clear expectations for behavior is important. You might have such expectations or rules in place, but it’s important to review these procedures regularly within an intervention setting, especially when working with students with challenging behavior.</a:t>
            </a:r>
          </a:p>
          <a:p>
            <a:pPr marL="228600" indent="-228600">
              <a:buAutoNum type="arabicPeriod"/>
            </a:pPr>
            <a:r>
              <a:rPr lang="en-US"/>
              <a:t>These clear expectations can be supported by having students sign behavior contracts.</a:t>
            </a:r>
          </a:p>
          <a:p>
            <a:pPr marL="228600" indent="-228600">
              <a:buAutoNum type="arabicPeriod"/>
            </a:pPr>
            <a:r>
              <a:rPr lang="en-US"/>
              <a:t>Reinforcement systems can help to promote positive behavior, boost engagement, and minimize negative behaviors.</a:t>
            </a:r>
          </a:p>
          <a:p>
            <a:pPr marL="228600" indent="-228600">
              <a:buAutoNum type="arabicPeriod"/>
            </a:pPr>
            <a:r>
              <a:rPr lang="en-US"/>
              <a:t>Checklists can help students to know what to expect.</a:t>
            </a:r>
          </a:p>
          <a:p>
            <a:pPr marL="228600" indent="-228600">
              <a:buAutoNum type="arabicPeriod"/>
            </a:pPr>
            <a:r>
              <a:rPr lang="en-US"/>
              <a:t>Timers and strong time management procedures can ensure that there are few pauses in the execution of the lessons and that students stay on task and focused throughout.</a:t>
            </a:r>
          </a:p>
          <a:p>
            <a:pPr marL="228600" indent="-228600">
              <a:buAutoNum type="arabicPeriod"/>
            </a:pPr>
            <a:endParaRPr lang="en-US"/>
          </a:p>
          <a:p>
            <a:pPr marL="0" indent="0">
              <a:buNone/>
            </a:pPr>
            <a:r>
              <a:rPr lang="en-US"/>
              <a:t>You may have strong behavior management systems in place, or you may be working with a student with a very specific behavior plan. You should continue to use the system that works for you or that student. An intervention that sufficiently supports behavior is one that provides the raw material for good behavior—even if it’s the canvas on which to place your existing system.</a:t>
            </a:r>
          </a:p>
          <a:p>
            <a:pPr marL="0" indent="0">
              <a:buNone/>
            </a:pPr>
            <a:endParaRPr lang="en-US"/>
          </a:p>
          <a:p>
            <a:pPr marL="0" indent="0">
              <a:buNone/>
            </a:pPr>
            <a:r>
              <a:rPr lang="en-US"/>
              <a:t>You can’t expect a student to benefit from instruction if their behavior prevents them from participating fully. It is essential to consider behavior when selecting and adjusting intervention platforms.</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78</a:t>
            </a:fld>
            <a:endParaRPr lang="en-US"/>
          </a:p>
        </p:txBody>
      </p:sp>
    </p:spTree>
    <p:extLst>
      <p:ext uri="{BB962C8B-B14F-4D97-AF65-F5344CB8AC3E}">
        <p14:creationId xmlns:p14="http://schemas.microsoft.com/office/powerpoint/2010/main" val="10131561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from Module 5, Part 3, in the Intensive Intervention in Mathematics Course Content. This provides an example of </a:t>
            </a:r>
            <a:r>
              <a:rPr lang="en-US" i="1"/>
              <a:t>Fraction Face-Off! </a:t>
            </a:r>
            <a:r>
              <a:rPr lang="en-US"/>
              <a:t>Do you see examples of behavioral supports in this description? Turn and talk to a neighbor. </a:t>
            </a:r>
            <a:r>
              <a:rPr lang="en-US" i="1"/>
              <a:t>Provide 1–3 minutes for pairs to discuss this behavior example. </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(From Fraction Face-off available at </a:t>
            </a:r>
            <a:r>
              <a:rPr lang="en-US" sz="1200" i="1" u="sng">
                <a:hlinkClick r:id="rId3"/>
              </a:rPr>
              <a:t>https://frg.vkcsites.org/what-are-interventions/math_intervention_manuals/</a:t>
            </a:r>
            <a:r>
              <a:rPr lang="en-US" sz="1200" i="1" u="sng"/>
              <a:t>)</a:t>
            </a:r>
            <a:endParaRPr lang="en-US" sz="1200" i="1"/>
          </a:p>
          <a:p>
            <a:endParaRPr lang="en-US" i="1"/>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79</a:t>
            </a:fld>
            <a:endParaRPr lang="en-US"/>
          </a:p>
        </p:txBody>
      </p:sp>
    </p:spTree>
    <p:extLst>
      <p:ext uri="{BB962C8B-B14F-4D97-AF65-F5344CB8AC3E}">
        <p14:creationId xmlns:p14="http://schemas.microsoft.com/office/powerpoint/2010/main" val="1250473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t>As we start this presentation, let’s take some time to brainstorm the current math interventions that you have in place. As you brainstorm, note any of the interventions that are standard intervention protocols or prepackaged interventions (in contrast to interventions that may be a mixture of several strategies). Use the handout in your workbook to document any available interventions, how interventions are selected, and how you decide when to make adaptations to an intervention for a particular student.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a:t>Provide participants about 5–7 minutes to complete this activity in teams. Once the teams have completed the activity, have a couple of teams share out some of the interventions they are using, and how they select and adapt them</a:t>
            </a:r>
            <a:r>
              <a:rPr lang="en-US"/>
              <a: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99555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think about the behavioral support embedded in the intervention described here. </a:t>
            </a:r>
          </a:p>
          <a:p>
            <a:r>
              <a:rPr lang="en-US"/>
              <a:t>1. Look at the strategies used to develop perseverance. Do they seem adequate to you? Can you think of others?</a:t>
            </a:r>
          </a:p>
          <a:p>
            <a:r>
              <a:rPr lang="en-US"/>
              <a:t>2. Now, think about the strategies used to promote executive function. Do these seem adequate to you?</a:t>
            </a:r>
          </a:p>
          <a:p>
            <a:r>
              <a:rPr lang="en-US"/>
              <a:t>3. Now, look at the strategies to minimize nonproductive behavior. Do these seem adequate to you?</a:t>
            </a:r>
          </a:p>
          <a:p>
            <a:endParaRPr lang="en-US"/>
          </a:p>
          <a:p>
            <a:r>
              <a:rPr lang="en-US"/>
              <a:t>We could probably all think of additional strategies in each of these areas. However, for the purpose of rating this dimension, we are just looking to see that there are strategies to support each area. Are there? </a:t>
            </a:r>
            <a:r>
              <a:rPr lang="en-US" i="0"/>
              <a:t>[Yes]. </a:t>
            </a:r>
            <a:r>
              <a:rPr lang="en-US"/>
              <a:t>So, this intervention would receive a score of 3.</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80</a:t>
            </a:fld>
            <a:endParaRPr lang="en-US"/>
          </a:p>
        </p:txBody>
      </p:sp>
    </p:spTree>
    <p:extLst>
      <p:ext uri="{BB962C8B-B14F-4D97-AF65-F5344CB8AC3E}">
        <p14:creationId xmlns:p14="http://schemas.microsoft.com/office/powerpoint/2010/main" val="2489177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312738"/>
            <a:ext cx="5486400" cy="3086100"/>
          </a:xfrm>
        </p:spPr>
      </p:sp>
      <p:sp>
        <p:nvSpPr>
          <p:cNvPr id="3" name="Notes Placeholder 2"/>
          <p:cNvSpPr>
            <a:spLocks noGrp="1"/>
          </p:cNvSpPr>
          <p:nvPr>
            <p:ph type="body" idx="1"/>
          </p:nvPr>
        </p:nvSpPr>
        <p:spPr>
          <a:xfrm>
            <a:off x="685800" y="3654962"/>
            <a:ext cx="5486400" cy="3600450"/>
          </a:xfrm>
        </p:spPr>
        <p:txBody>
          <a:bodyPr/>
          <a:lstStyle/>
          <a:p>
            <a:r>
              <a:rPr lang="en-US" sz="1100"/>
              <a:t>NCII has released a set of course content focused on behavior support for intensive intervention. This resource includes an extensive amount of content to support educators in understanding how to support students in the classroom to maximize instruction. The course has eight modules that cover behavioral theory, strategies for supporting students’ behavioral needs, monitoring student progress and making decisions, and intensifying behavioral supports. The course content can be found on the NCII website at </a:t>
            </a:r>
            <a:r>
              <a:rPr lang="en-US" sz="1100">
                <a:hlinkClick r:id="rId3"/>
              </a:rPr>
              <a:t>https://intensiveintervention.org/intensive-intervention-behavior-course</a:t>
            </a:r>
            <a:r>
              <a:rPr lang="en-US" sz="1100"/>
              <a:t>.</a:t>
            </a:r>
          </a:p>
          <a:p>
            <a:endParaRPr lang="en-US" sz="1100"/>
          </a:p>
          <a:p>
            <a:endParaRPr lang="en-US" sz="1100"/>
          </a:p>
        </p:txBody>
      </p:sp>
      <p:sp>
        <p:nvSpPr>
          <p:cNvPr id="4" name="Slide Number Placeholder 3"/>
          <p:cNvSpPr>
            <a:spLocks noGrp="1"/>
          </p:cNvSpPr>
          <p:nvPr>
            <p:ph type="sldNum" sz="quarter" idx="5"/>
          </p:nvPr>
        </p:nvSpPr>
        <p:spPr/>
        <p:txBody>
          <a:bodyPr/>
          <a:lstStyle/>
          <a:p>
            <a:fld id="{B54DC83E-89B8-4806-9A94-7D2BAA520DC6}" type="slidenum">
              <a:rPr lang="en-US" smtClean="0"/>
              <a:pPr/>
              <a:t>81</a:t>
            </a:fld>
            <a:endParaRPr lang="en-US"/>
          </a:p>
        </p:txBody>
      </p:sp>
    </p:spTree>
    <p:extLst>
      <p:ext uri="{BB962C8B-B14F-4D97-AF65-F5344CB8AC3E}">
        <p14:creationId xmlns:p14="http://schemas.microsoft.com/office/powerpoint/2010/main" val="2714891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98450"/>
            <a:ext cx="5486400" cy="3086100"/>
          </a:xfrm>
        </p:spPr>
      </p:sp>
      <p:sp>
        <p:nvSpPr>
          <p:cNvPr id="3" name="Notes Placeholder 2"/>
          <p:cNvSpPr>
            <a:spLocks noGrp="1"/>
          </p:cNvSpPr>
          <p:nvPr>
            <p:ph type="body" idx="1"/>
          </p:nvPr>
        </p:nvSpPr>
        <p:spPr>
          <a:xfrm>
            <a:off x="685800" y="3683097"/>
            <a:ext cx="5486400" cy="3600450"/>
          </a:xfrm>
        </p:spPr>
        <p:txBody>
          <a:bodyPr/>
          <a:lstStyle/>
          <a:p>
            <a:r>
              <a:rPr lang="en-US" sz="1100"/>
              <a:t>There is no perfect intervention that will work for every student. Educators can use the dimensions of the taxonomy to learn about the strengths and weaknesses of their current intervention and guide the selection process for new interventions. </a:t>
            </a:r>
          </a:p>
          <a:p>
            <a:endParaRPr lang="en-US" sz="1100"/>
          </a:p>
          <a:p>
            <a:r>
              <a:rPr lang="en-US" sz="1100"/>
              <a:t>Rating an intervention across dimensions can help us to quantify our assessment of the intervention’s strengths and weaknesses and document places where we may need to supplement the intervention. In addition, it can help us to compare interventions that we might be using or selecting to identify one that might be a better fit for a student. </a:t>
            </a:r>
          </a:p>
        </p:txBody>
      </p:sp>
      <p:sp>
        <p:nvSpPr>
          <p:cNvPr id="4" name="Slide Number Placeholder 3"/>
          <p:cNvSpPr>
            <a:spLocks noGrp="1"/>
          </p:cNvSpPr>
          <p:nvPr>
            <p:ph type="sldNum" sz="quarter" idx="5"/>
          </p:nvPr>
        </p:nvSpPr>
        <p:spPr/>
        <p:txBody>
          <a:bodyPr/>
          <a:lstStyle/>
          <a:p>
            <a:fld id="{B54DC83E-89B8-4806-9A94-7D2BAA520DC6}" type="slidenum">
              <a:rPr lang="en-US" smtClean="0"/>
              <a:pPr/>
              <a:t>82</a:t>
            </a:fld>
            <a:endParaRPr lang="en-US"/>
          </a:p>
        </p:txBody>
      </p:sp>
    </p:spTree>
    <p:extLst>
      <p:ext uri="{BB962C8B-B14F-4D97-AF65-F5344CB8AC3E}">
        <p14:creationId xmlns:p14="http://schemas.microsoft.com/office/powerpoint/2010/main" val="23876977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no perfect intervention that will work for every student. The six dimensions of the taxonomy that we just discussed provide a foundation for how we want to think about features of our intervention. By rating each of those dimensions using a simple 0–3 scale, we can document the strengths and weaknesses of those interventions. As we discussed, there is not an exact science for this rating scale, and some of the dimensions are easier to rate than others. Getting a clear picture of the intervention can really help us to see where we may need to intensify or adjust the intervention in the future if the student or groups of students do not respond. </a:t>
            </a:r>
          </a:p>
        </p:txBody>
      </p:sp>
      <p:sp>
        <p:nvSpPr>
          <p:cNvPr id="4" name="Slide Number Placeholder 3"/>
          <p:cNvSpPr>
            <a:spLocks noGrp="1"/>
          </p:cNvSpPr>
          <p:nvPr>
            <p:ph type="sldNum" sz="quarter" idx="5"/>
          </p:nvPr>
        </p:nvSpPr>
        <p:spPr/>
        <p:txBody>
          <a:bodyPr/>
          <a:lstStyle/>
          <a:p>
            <a:fld id="{B54DC83E-89B8-4806-9A94-7D2BAA520DC6}" type="slidenum">
              <a:rPr lang="en-US" smtClean="0"/>
              <a:pPr/>
              <a:t>83</a:t>
            </a:fld>
            <a:endParaRPr lang="en-US"/>
          </a:p>
        </p:txBody>
      </p:sp>
    </p:spTree>
    <p:extLst>
      <p:ext uri="{BB962C8B-B14F-4D97-AF65-F5344CB8AC3E}">
        <p14:creationId xmlns:p14="http://schemas.microsoft.com/office/powerpoint/2010/main" val="17287183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mn-cs"/>
              </a:rPr>
              <a:t>In this activity, consider one of the academic interventions you brainstormed earlier and, as a small group, do a brief rating of the intervention. If possible, use the NCII website to identify the strength (you also might visit the What Works Clearinghouse or Best Evidence Encyclopedia sites) and your knowledge of the intervention to judge dosage, alignment, attention to transfer, comprehensiveness, and behavioral support. Because alignment is dependent on the skill needs of a specific student, instead, consider the overarching areas that the intervention focuses on and the needs of students in your school or those with whom you regularly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anose="020B0604020202020204" pitchFamily="34" charset="0"/>
                <a:ea typeface="+mn-ea"/>
                <a:cs typeface="+mn-cs"/>
              </a:rPr>
              <a:t>The handout in your workbook provides a place for you to note your rating and a brief review of what to consider for each dimension.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Arial" panose="020B0604020202020204" pitchFamily="34" charset="0"/>
                <a:ea typeface="+mn-ea"/>
                <a:cs typeface="+mn-cs"/>
              </a:rPr>
              <a:t>Provide groups 5–10 minutes to complete Part 1. If time allows, groups can review a second</a:t>
            </a:r>
            <a:r>
              <a:rPr lang="en-US" sz="1200" i="1" kern="1200" baseline="0">
                <a:solidFill>
                  <a:schemeClr val="tx1"/>
                </a:solidFill>
                <a:effectLst/>
                <a:latin typeface="Arial" panose="020B0604020202020204" pitchFamily="34" charset="0"/>
                <a:ea typeface="+mn-ea"/>
                <a:cs typeface="+mn-cs"/>
              </a:rPr>
              <a:t> intervention.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baseline="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baseline="0">
                <a:solidFill>
                  <a:schemeClr val="tx1"/>
                </a:solidFill>
                <a:effectLst/>
                <a:latin typeface="Arial" panose="020B0604020202020204" pitchFamily="34" charset="0"/>
                <a:ea typeface="+mn-ea"/>
                <a:cs typeface="+mn-cs"/>
              </a:rPr>
              <a:t>Have teams share out any takeaways from the activity. Were some areas easier to rate than others? </a:t>
            </a:r>
            <a:endParaRPr lang="en-US"/>
          </a:p>
        </p:txBody>
      </p:sp>
      <p:sp>
        <p:nvSpPr>
          <p:cNvPr id="4" name="Slide Number Placeholder 3"/>
          <p:cNvSpPr>
            <a:spLocks noGrp="1"/>
          </p:cNvSpPr>
          <p:nvPr>
            <p:ph type="sldNum" sz="quarter" idx="10"/>
          </p:nvPr>
        </p:nvSpPr>
        <p:spPr/>
        <p:txBody>
          <a:bodyPr/>
          <a:lstStyle/>
          <a:p>
            <a:fld id="{B54DC83E-89B8-4806-9A94-7D2BAA520DC6}" type="slidenum">
              <a:rPr lang="en-US" smtClean="0"/>
              <a:pPr/>
              <a:t>84</a:t>
            </a:fld>
            <a:endParaRPr lang="en-US"/>
          </a:p>
        </p:txBody>
      </p:sp>
    </p:spTree>
    <p:extLst>
      <p:ext uri="{BB962C8B-B14F-4D97-AF65-F5344CB8AC3E}">
        <p14:creationId xmlns:p14="http://schemas.microsoft.com/office/powerpoint/2010/main" val="34621416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Review slide. </a:t>
            </a:r>
          </a:p>
        </p:txBody>
      </p:sp>
      <p:sp>
        <p:nvSpPr>
          <p:cNvPr id="4" name="Slide Number Placeholder 3"/>
          <p:cNvSpPr>
            <a:spLocks noGrp="1"/>
          </p:cNvSpPr>
          <p:nvPr>
            <p:ph type="sldNum" sz="quarter" idx="5"/>
          </p:nvPr>
        </p:nvSpPr>
        <p:spPr/>
        <p:txBody>
          <a:bodyPr/>
          <a:lstStyle/>
          <a:p>
            <a:fld id="{AF921623-886B-4449-B77C-8D92EC8A0778}" type="slidenum">
              <a:rPr lang="en-US" smtClean="0"/>
              <a:t>85</a:t>
            </a:fld>
            <a:endParaRPr lang="en-US"/>
          </a:p>
        </p:txBody>
      </p:sp>
    </p:spTree>
    <p:extLst>
      <p:ext uri="{BB962C8B-B14F-4D97-AF65-F5344CB8AC3E}">
        <p14:creationId xmlns:p14="http://schemas.microsoft.com/office/powerpoint/2010/main" val="12105851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2738"/>
            <a:ext cx="5486400" cy="3086100"/>
          </a:xfrm>
        </p:spPr>
      </p:sp>
      <p:sp>
        <p:nvSpPr>
          <p:cNvPr id="3" name="Notes Placeholder 2"/>
          <p:cNvSpPr>
            <a:spLocks noGrp="1"/>
          </p:cNvSpPr>
          <p:nvPr>
            <p:ph type="body" idx="1"/>
          </p:nvPr>
        </p:nvSpPr>
        <p:spPr>
          <a:xfrm>
            <a:off x="685800" y="3612760"/>
            <a:ext cx="5486400" cy="3600450"/>
          </a:xfrm>
        </p:spPr>
        <p:txBody>
          <a:bodyPr/>
          <a:lstStyle/>
          <a:p>
            <a:pPr marL="0" indent="0">
              <a:buFont typeface="Arial" panose="020B0604020202020204" pitchFamily="34" charset="0"/>
              <a:buNone/>
            </a:pPr>
            <a:r>
              <a:rPr lang="en-US" sz="1100" baseline="0"/>
              <a:t>The individualization dimension is the final dimension of the taxonomy. </a:t>
            </a:r>
            <a:r>
              <a:rPr lang="en-US" sz="1100" i="1" baseline="0"/>
              <a:t>Review slide. </a:t>
            </a:r>
            <a:r>
              <a:rPr lang="en-US" sz="1100" baseline="0"/>
              <a:t>This dimension is not one that we rate as we consider the initial validated platform. In fact, the individualization dimension becomes the ongoing DBI process for intensifying and individualizing the intervention based on data. Although we don’t rate the individualization dimension when we consider the validated intervention program, we may want to consider whether the intervention is something that we can intensify and individualize. Some interventions, especially those that are computer-based programs, may be difficult to intensify and individualize, so we may want to take that into account when thinking about our intervention. We will talk more about individualization as we consider what to do when the student or group of students do not respond to the intervention. </a:t>
            </a:r>
          </a:p>
          <a:p>
            <a:pPr marL="0" indent="0">
              <a:buFont typeface="Arial" panose="020B0604020202020204" pitchFamily="34" charset="0"/>
              <a:buNone/>
            </a:pPr>
            <a:endParaRPr lang="en-US" baseline="0"/>
          </a:p>
          <a:p>
            <a:pPr marL="0" indent="0">
              <a:buFont typeface="Arial" panose="020B0604020202020204" pitchFamily="34" charset="0"/>
              <a:buNone/>
            </a:pPr>
            <a:endParaRPr lang="en-US" baseline="0"/>
          </a:p>
          <a:p>
            <a:pPr marL="0" indent="0">
              <a:buFont typeface="Arial" panose="020B0604020202020204" pitchFamily="34" charset="0"/>
              <a:buNone/>
            </a:pPr>
            <a:endParaRPr lang="en-US" baseline="0"/>
          </a:p>
          <a:p>
            <a:pPr marL="0" lvl="0" indent="0">
              <a:buFont typeface="Arial" panose="020B0604020202020204" pitchFamily="34" charset="0"/>
              <a:buNone/>
            </a:pPr>
            <a:endParaRPr lang="en-US" b="0" baseline="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86</a:t>
            </a:fld>
            <a:endParaRPr lang="en-US"/>
          </a:p>
        </p:txBody>
      </p:sp>
    </p:spTree>
    <p:extLst>
      <p:ext uri="{BB962C8B-B14F-4D97-AF65-F5344CB8AC3E}">
        <p14:creationId xmlns:p14="http://schemas.microsoft.com/office/powerpoint/2010/main" val="12464486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Review slide. </a:t>
            </a:r>
            <a:endParaRPr lang="en-US" altLang="en-US" i="1">
              <a:latin typeface="Arial" panose="020B0604020202020204" pitchFamily="34" charset="0"/>
              <a:ea typeface="ＭＳ Ｐゴシック" panose="020B0600070205080204" pitchFamily="34" charset="-128"/>
              <a:cs typeface="Arial" panose="020B0604020202020204" pitchFamily="34" charset="0"/>
            </a:endParaRPr>
          </a:p>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87</a:t>
            </a:fld>
            <a:endParaRPr lang="en-US"/>
          </a:p>
        </p:txBody>
      </p:sp>
    </p:spTree>
    <p:extLst>
      <p:ext uri="{BB962C8B-B14F-4D97-AF65-F5344CB8AC3E}">
        <p14:creationId xmlns:p14="http://schemas.microsoft.com/office/powerpoint/2010/main" val="28612618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Provide groups 3–5 minutes to discuss, then share out.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88</a:t>
            </a:fld>
            <a:endParaRPr lang="en-US"/>
          </a:p>
        </p:txBody>
      </p:sp>
    </p:spTree>
    <p:extLst>
      <p:ext uri="{BB962C8B-B14F-4D97-AF65-F5344CB8AC3E}">
        <p14:creationId xmlns:p14="http://schemas.microsoft.com/office/powerpoint/2010/main" val="33012192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xfrm>
            <a:off x="969963" y="4421188"/>
            <a:ext cx="5486400" cy="4189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5138" eaLnBrk="1" hangingPunct="1">
              <a:lnSpc>
                <a:spcPct val="80000"/>
              </a:lnSpc>
              <a:spcBef>
                <a:spcPct val="0"/>
              </a:spcBef>
            </a:pPr>
            <a:r>
              <a:rPr lang="en-US" altLang="en-US">
                <a:latin typeface="Arial" panose="020B0604020202020204" pitchFamily="34" charset="0"/>
                <a:ea typeface="ＭＳ Ｐゴシック" panose="020B0600070205080204" pitchFamily="34" charset="-128"/>
              </a:rPr>
              <a:t>This graphic provides one example of a way to think about fidelity, and includes  the elements of </a:t>
            </a:r>
            <a:r>
              <a:rPr lang="en-US" altLang="en-US" b="1">
                <a:latin typeface="Arial" panose="020B0604020202020204" pitchFamily="34" charset="0"/>
                <a:ea typeface="ＭＳ Ｐゴシック" panose="020B0600070205080204" pitchFamily="34" charset="-128"/>
              </a:rPr>
              <a:t>adherence, exposure, quality of delivery, program specificity, and student engagement. </a:t>
            </a: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r>
              <a:rPr lang="en-US" altLang="en-US">
                <a:latin typeface="Arial" panose="020B0604020202020204" pitchFamily="34" charset="0"/>
                <a:ea typeface="ＭＳ Ｐゴシック" panose="020B0600070205080204" pitchFamily="34" charset="-128"/>
              </a:rPr>
              <a:t>Schools should have procedures in place to monitor the fidelity of their implementation of interventions. Although these don’t have to be formal, it is important to consider whether the programs are being implemented in the way that they are intended to be delivered. In the midst of all the responsibilities of educators, small checks can make a big difference in keeping services for students on track. </a:t>
            </a:r>
          </a:p>
          <a:p>
            <a:pPr defTabSz="465138" eaLnBrk="1" hangingPunct="1">
              <a:lnSpc>
                <a:spcPct val="80000"/>
              </a:lnSpc>
              <a:spcBef>
                <a:spcPct val="0"/>
              </a:spcBef>
            </a:pPr>
            <a:endParaRPr lang="en-US" altLang="en-US" b="1">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r>
              <a:rPr lang="en-US" altLang="en-US" i="1">
                <a:latin typeface="Arial" panose="020B0604020202020204" pitchFamily="34" charset="0"/>
                <a:ea typeface="ＭＳ Ｐゴシック" panose="020B0600070205080204" pitchFamily="34" charset="-128"/>
              </a:rPr>
              <a:t>Note: The notes on each element on fidelity are animated to pop up with each click. Click ahead each time you discuss a new element of fidelity and click again to close that element.</a:t>
            </a:r>
          </a:p>
          <a:p>
            <a:pPr defTabSz="465138" eaLnBrk="1" hangingPunct="1">
              <a:lnSpc>
                <a:spcPct val="80000"/>
              </a:lnSpc>
              <a:spcBef>
                <a:spcPct val="0"/>
              </a:spcBef>
            </a:pPr>
            <a:endParaRPr lang="en-US" altLang="en-US" i="1">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buFontTx/>
              <a:buNone/>
            </a:pPr>
            <a:r>
              <a:rPr lang="en-US" altLang="en-US" b="1" i="0">
                <a:latin typeface="Arial" panose="020B0604020202020204" pitchFamily="34" charset="0"/>
                <a:ea typeface="ＭＳ Ｐゴシック" panose="020B0600070205080204" pitchFamily="34" charset="-128"/>
              </a:rPr>
              <a:t>1. </a:t>
            </a:r>
            <a:r>
              <a:rPr lang="en-US" altLang="en-US" i="1">
                <a:latin typeface="Arial" panose="020B0604020202020204" pitchFamily="34" charset="0"/>
                <a:ea typeface="ＭＳ Ｐゴシック" panose="020B0600070205080204" pitchFamily="34" charset="-128"/>
              </a:rPr>
              <a:t>(Click) </a:t>
            </a:r>
            <a:r>
              <a:rPr lang="en-US" altLang="en-US">
                <a:latin typeface="Arial" panose="020B0604020202020204" pitchFamily="34" charset="0"/>
                <a:ea typeface="ＭＳ Ｐゴシック" panose="020B0600070205080204" pitchFamily="34" charset="-128"/>
              </a:rPr>
              <a:t>When we discuss </a:t>
            </a:r>
            <a:r>
              <a:rPr lang="en-US" altLang="en-US" b="1">
                <a:latin typeface="Arial" panose="020B0604020202020204" pitchFamily="34" charset="0"/>
                <a:ea typeface="ＭＳ Ｐゴシック" panose="020B0600070205080204" pitchFamily="34" charset="-128"/>
              </a:rPr>
              <a:t>adherence, </a:t>
            </a:r>
            <a:r>
              <a:rPr lang="en-US" altLang="en-US">
                <a:latin typeface="Arial" panose="020B0604020202020204" pitchFamily="34" charset="0"/>
                <a:ea typeface="ＭＳ Ｐゴシック" panose="020B0600070205080204" pitchFamily="34" charset="-128"/>
              </a:rPr>
              <a:t>we are focused on </a:t>
            </a:r>
            <a:r>
              <a:rPr lang="en-US" altLang="en-US" b="1">
                <a:latin typeface="Arial" panose="020B0604020202020204" pitchFamily="34" charset="0"/>
                <a:ea typeface="ＭＳ Ｐゴシック" panose="020B0600070205080204" pitchFamily="34" charset="-128"/>
              </a:rPr>
              <a:t>how well we stick to the plan/curriculum/assessment </a:t>
            </a:r>
            <a:r>
              <a:rPr lang="en-US" altLang="en-US">
                <a:latin typeface="Arial" panose="020B0604020202020204" pitchFamily="34" charset="0"/>
                <a:ea typeface="ＭＳ Ｐゴシック" panose="020B0600070205080204" pitchFamily="34" charset="-128"/>
              </a:rPr>
              <a:t>or implement the plan/curriculum/assessment as it was intended to be implemented based on research. For a secondary intervention, this may mean how well teachers implement all pieces of an intervention in the way they were intended to be implemented. This doesn’t necessarily mean that teachers should follow a script word for word, but that covering certain content with appropriate pacing and relevant language and techniques are important. </a:t>
            </a:r>
            <a:r>
              <a:rPr lang="en-US" altLang="en-US" i="1">
                <a:latin typeface="Arial" panose="020B0604020202020204" pitchFamily="34" charset="0"/>
                <a:ea typeface="ＭＳ Ｐゴシック" panose="020B0600070205080204" pitchFamily="34" charset="-128"/>
              </a:rPr>
              <a:t>(Click)</a:t>
            </a: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r>
              <a:rPr lang="en-US" altLang="en-US" b="1">
                <a:latin typeface="Arial" panose="020B0604020202020204" pitchFamily="34" charset="0"/>
                <a:ea typeface="ＭＳ Ｐゴシック" panose="020B0600070205080204" pitchFamily="34" charset="-128"/>
              </a:rPr>
              <a:t>2. </a:t>
            </a:r>
            <a:r>
              <a:rPr lang="en-US" altLang="en-US" i="1">
                <a:latin typeface="Arial" panose="020B0604020202020204" pitchFamily="34" charset="0"/>
                <a:ea typeface="ＭＳ Ｐゴシック" panose="020B0600070205080204" pitchFamily="34" charset="-128"/>
              </a:rPr>
              <a:t>(Click) </a:t>
            </a:r>
            <a:r>
              <a:rPr lang="en-US" altLang="en-US" b="1">
                <a:latin typeface="Arial" panose="020B0604020202020204" pitchFamily="34" charset="0"/>
                <a:ea typeface="ＭＳ Ｐゴシック" panose="020B0600070205080204" pitchFamily="34" charset="-128"/>
              </a:rPr>
              <a:t>Duration/Exposure</a:t>
            </a:r>
            <a:r>
              <a:rPr lang="en-US" altLang="en-US">
                <a:latin typeface="Arial" panose="020B0604020202020204" pitchFamily="34" charset="0"/>
                <a:ea typeface="ＭＳ Ｐゴシック" panose="020B0600070205080204" pitchFamily="34" charset="-128"/>
              </a:rPr>
              <a:t> refers to </a:t>
            </a:r>
            <a:r>
              <a:rPr lang="en-US" altLang="en-US" b="1">
                <a:latin typeface="Arial" panose="020B0604020202020204" pitchFamily="34" charset="0"/>
                <a:ea typeface="ＭＳ Ｐゴシック" panose="020B0600070205080204" pitchFamily="34" charset="-128"/>
              </a:rPr>
              <a:t>how often a student receives an intervention</a:t>
            </a:r>
            <a:r>
              <a:rPr lang="en-US" altLang="en-US">
                <a:latin typeface="Arial" panose="020B0604020202020204" pitchFamily="34" charset="0"/>
                <a:ea typeface="ＭＳ Ｐゴシック" panose="020B0600070205080204" pitchFamily="34" charset="-128"/>
              </a:rPr>
              <a:t> and </a:t>
            </a:r>
            <a:r>
              <a:rPr lang="en-US" altLang="en-US" b="1">
                <a:latin typeface="Arial" panose="020B0604020202020204" pitchFamily="34" charset="0"/>
                <a:ea typeface="ＭＳ Ｐゴシック" panose="020B0600070205080204" pitchFamily="34" charset="-128"/>
              </a:rPr>
              <a:t>how long an intervention lasts</a:t>
            </a:r>
            <a:r>
              <a:rPr lang="en-US" altLang="en-US">
                <a:latin typeface="Arial" panose="020B0604020202020204" pitchFamily="34" charset="0"/>
                <a:ea typeface="ＭＳ Ｐゴシック" panose="020B0600070205080204" pitchFamily="34" charset="-128"/>
              </a:rPr>
              <a:t>. When thinking about fidelity, we are considering whether the exposure/duration being used with a student matches the recommendation by the author/publisher of the curriculum. </a:t>
            </a:r>
          </a:p>
          <a:p>
            <a:pPr defTabSz="465138" eaLnBrk="1" hangingPunct="1">
              <a:lnSpc>
                <a:spcPct val="80000"/>
              </a:lnSpc>
              <a:spcBef>
                <a:spcPct val="0"/>
              </a:spcBef>
            </a:pPr>
            <a:r>
              <a:rPr lang="en-US" altLang="en-US">
                <a:latin typeface="Arial" panose="020B0604020202020204" pitchFamily="34" charset="0"/>
                <a:ea typeface="ＭＳ Ｐゴシック" panose="020B0600070205080204" pitchFamily="34" charset="-128"/>
              </a:rPr>
              <a:t>In the case of  secondary interventions, developers and researchers typically specify the required exposure/duration that is needed for the intervention to be effective for most students. If the intervention developer calls for the intervention 3 days a week for 45 minutes each day, is the student receiving this dosage? </a:t>
            </a:r>
            <a:r>
              <a:rPr lang="en-US" altLang="en-US" i="1">
                <a:latin typeface="Arial" panose="020B0604020202020204" pitchFamily="34" charset="0"/>
                <a:ea typeface="ＭＳ Ｐゴシック" panose="020B0600070205080204" pitchFamily="34" charset="-128"/>
              </a:rPr>
              <a:t>(Click)</a:t>
            </a: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r>
              <a:rPr lang="en-US" altLang="en-US" b="1">
                <a:latin typeface="Arial" panose="020B0604020202020204" pitchFamily="34" charset="0"/>
                <a:ea typeface="ＭＳ Ｐゴシック" panose="020B0600070205080204" pitchFamily="34" charset="-128"/>
              </a:rPr>
              <a:t>3. </a:t>
            </a:r>
            <a:r>
              <a:rPr lang="en-US" altLang="en-US" i="1">
                <a:latin typeface="Arial" panose="020B0604020202020204" pitchFamily="34" charset="0"/>
                <a:ea typeface="ＭＳ Ｐゴシック" panose="020B0600070205080204" pitchFamily="34" charset="-128"/>
              </a:rPr>
              <a:t>(Click) </a:t>
            </a:r>
            <a:r>
              <a:rPr lang="en-US" altLang="en-US">
                <a:latin typeface="Arial" panose="020B0604020202020204" pitchFamily="34" charset="0"/>
                <a:ea typeface="ＭＳ Ｐゴシック" panose="020B0600070205080204" pitchFamily="34" charset="-128"/>
              </a:rPr>
              <a:t>Not only is it important to adhere to the plan/curriculum/assessment, but it also is important to look at the </a:t>
            </a:r>
            <a:r>
              <a:rPr lang="en-US" altLang="en-US" b="1">
                <a:latin typeface="Arial" panose="020B0604020202020204" pitchFamily="34" charset="0"/>
                <a:ea typeface="ＭＳ Ｐゴシック" panose="020B0600070205080204" pitchFamily="34" charset="-128"/>
              </a:rPr>
              <a:t>quality of delivery</a:t>
            </a:r>
            <a:r>
              <a:rPr lang="en-US" altLang="en-US">
                <a:latin typeface="Arial" panose="020B0604020202020204" pitchFamily="34" charset="0"/>
                <a:ea typeface="ＭＳ Ｐゴシック" panose="020B0600070205080204" pitchFamily="34" charset="-128"/>
              </a:rPr>
              <a:t>. This refers to</a:t>
            </a:r>
            <a:r>
              <a:rPr lang="en-US" altLang="en-US" b="1">
                <a:latin typeface="Arial" panose="020B0604020202020204" pitchFamily="34" charset="0"/>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rPr>
              <a:t>how well the intervention, assessment, or instruction is delivered. For example, </a:t>
            </a:r>
            <a:r>
              <a:rPr lang="en-US" altLang="en-US" b="1">
                <a:latin typeface="Arial" panose="020B0604020202020204" pitchFamily="34" charset="0"/>
                <a:ea typeface="ＭＳ Ｐゴシック" panose="020B0600070205080204" pitchFamily="34" charset="-128"/>
              </a:rPr>
              <a:t>do you use good teaching practices</a:t>
            </a:r>
            <a:r>
              <a:rPr lang="en-US" altLang="en-US">
                <a:latin typeface="Arial" panose="020B0604020202020204" pitchFamily="34" charset="0"/>
                <a:ea typeface="ＭＳ Ｐゴシック" panose="020B0600070205080204" pitchFamily="34" charset="-128"/>
              </a:rPr>
              <a:t>? Quality instructional delivery also means that teachers are engaged in what they’re teaching and animated in their delivery, not simply reading from a script. Providing teachers with constructive feedback on their instructional delivery is one way to improve the quality of delivery for secondary interventions. </a:t>
            </a:r>
            <a:r>
              <a:rPr lang="en-US" altLang="en-US" i="1">
                <a:latin typeface="Arial" panose="020B0604020202020204" pitchFamily="34" charset="0"/>
                <a:ea typeface="ＭＳ Ｐゴシック" panose="020B0600070205080204" pitchFamily="34" charset="-128"/>
              </a:rPr>
              <a:t>(Click)</a:t>
            </a: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r>
              <a:rPr lang="en-US" altLang="en-US" b="1">
                <a:latin typeface="Arial" panose="020B0604020202020204" pitchFamily="34" charset="0"/>
                <a:ea typeface="ＭＳ Ｐゴシック" panose="020B0600070205080204" pitchFamily="34" charset="-128"/>
              </a:rPr>
              <a:t>4. </a:t>
            </a:r>
            <a:r>
              <a:rPr lang="en-US" altLang="en-US" i="1">
                <a:latin typeface="Arial" panose="020B0604020202020204" pitchFamily="34" charset="0"/>
                <a:ea typeface="ＭＳ Ｐゴシック" panose="020B0600070205080204" pitchFamily="34" charset="-128"/>
              </a:rPr>
              <a:t>(Click)</a:t>
            </a:r>
            <a:r>
              <a:rPr lang="en-US" altLang="en-US">
                <a:latin typeface="Arial" panose="020B0604020202020204" pitchFamily="34" charset="0"/>
                <a:ea typeface="ＭＳ Ｐゴシック" panose="020B0600070205080204" pitchFamily="34" charset="-128"/>
              </a:rPr>
              <a:t> Another component is </a:t>
            </a:r>
            <a:r>
              <a:rPr lang="en-US" altLang="en-US" b="1">
                <a:latin typeface="Arial" panose="020B0604020202020204" pitchFamily="34" charset="0"/>
                <a:ea typeface="ＭＳ Ｐゴシック" panose="020B0600070205080204" pitchFamily="34" charset="-128"/>
              </a:rPr>
              <a:t>program specificity</a:t>
            </a:r>
            <a:r>
              <a:rPr lang="en-US" altLang="en-US">
                <a:latin typeface="Arial" panose="020B0604020202020204" pitchFamily="34" charset="0"/>
                <a:ea typeface="ＭＳ Ｐゴシック" panose="020B0600070205080204" pitchFamily="34" charset="-128"/>
              </a:rPr>
              <a:t>,</a:t>
            </a:r>
            <a:r>
              <a:rPr lang="en-US" altLang="en-US" b="1">
                <a:latin typeface="Arial" panose="020B0604020202020204" pitchFamily="34" charset="0"/>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rPr>
              <a:t>or </a:t>
            </a:r>
            <a:r>
              <a:rPr lang="en-US" altLang="en-US" b="1">
                <a:latin typeface="Arial" panose="020B0604020202020204" pitchFamily="34" charset="0"/>
                <a:ea typeface="ＭＳ Ｐゴシック" panose="020B0600070205080204" pitchFamily="34" charset="-128"/>
              </a:rPr>
              <a:t>how well the intervention is defined and how different it is from other interventions</a:t>
            </a:r>
            <a:r>
              <a:rPr lang="en-US" altLang="en-US">
                <a:latin typeface="Arial" panose="020B0604020202020204" pitchFamily="34" charset="0"/>
                <a:ea typeface="ＭＳ Ｐゴシック" panose="020B0600070205080204" pitchFamily="34" charset="-128"/>
              </a:rPr>
              <a:t>. Having clearly defined interventions/assessments allows teachers to more easily adhere to the program as defined. Is the intervention a good match for the student’s needs? Or does every low reader get the same intervention? </a:t>
            </a:r>
            <a:r>
              <a:rPr lang="en-US" altLang="en-US" i="1">
                <a:latin typeface="Arial" panose="020B0604020202020204" pitchFamily="34" charset="0"/>
                <a:ea typeface="ＭＳ Ｐゴシック" panose="020B0600070205080204" pitchFamily="34" charset="-128"/>
              </a:rPr>
              <a:t>(Click)</a:t>
            </a: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r>
              <a:rPr lang="en-US" altLang="en-US" b="1">
                <a:latin typeface="Arial" panose="020B0604020202020204" pitchFamily="34" charset="0"/>
                <a:ea typeface="ＭＳ Ｐゴシック" panose="020B0600070205080204" pitchFamily="34" charset="-128"/>
              </a:rPr>
              <a:t>5. </a:t>
            </a:r>
            <a:r>
              <a:rPr lang="en-US" altLang="en-US" i="1">
                <a:latin typeface="Arial" panose="020B0604020202020204" pitchFamily="34" charset="0"/>
                <a:ea typeface="ＭＳ Ｐゴシック" panose="020B0600070205080204" pitchFamily="34" charset="-128"/>
              </a:rPr>
              <a:t>(Click)</a:t>
            </a:r>
            <a:r>
              <a:rPr lang="en-US" altLang="en-US">
                <a:latin typeface="Arial" panose="020B0604020202020204" pitchFamily="34" charset="0"/>
                <a:ea typeface="ＭＳ Ｐゴシック" panose="020B0600070205080204" pitchFamily="34" charset="-128"/>
              </a:rPr>
              <a:t> Just as quality of delivery is critical, it also is important to focus on </a:t>
            </a:r>
            <a:r>
              <a:rPr lang="en-US" altLang="en-US" b="1">
                <a:latin typeface="Arial" panose="020B0604020202020204" pitchFamily="34" charset="0"/>
                <a:ea typeface="ＭＳ Ｐゴシック" panose="020B0600070205080204" pitchFamily="34" charset="-128"/>
              </a:rPr>
              <a:t>student engagement</a:t>
            </a:r>
            <a:r>
              <a:rPr lang="en-US" altLang="en-US">
                <a:latin typeface="Arial" panose="020B0604020202020204" pitchFamily="34" charset="0"/>
                <a:ea typeface="ＭＳ Ｐゴシック" panose="020B0600070205080204" pitchFamily="34" charset="-128"/>
              </a:rPr>
              <a:t>,</a:t>
            </a:r>
            <a:r>
              <a:rPr lang="en-US" altLang="en-US" b="1">
                <a:latin typeface="Arial" panose="020B0604020202020204" pitchFamily="34" charset="0"/>
                <a:ea typeface="ＭＳ Ｐゴシック" panose="020B0600070205080204" pitchFamily="34" charset="-128"/>
              </a:rPr>
              <a:t> </a:t>
            </a:r>
            <a:r>
              <a:rPr lang="en-US" altLang="en-US">
                <a:latin typeface="Arial" panose="020B0604020202020204" pitchFamily="34" charset="0"/>
                <a:ea typeface="ＭＳ Ｐゴシック" panose="020B0600070205080204" pitchFamily="34" charset="-128"/>
              </a:rPr>
              <a:t>or </a:t>
            </a:r>
            <a:r>
              <a:rPr lang="en-US" altLang="en-US" b="1">
                <a:latin typeface="Arial" panose="020B0604020202020204" pitchFamily="34" charset="0"/>
                <a:ea typeface="ＭＳ Ｐゴシック" panose="020B0600070205080204" pitchFamily="34" charset="-128"/>
              </a:rPr>
              <a:t>how engaged and involved the students are in the intervention or activity</a:t>
            </a:r>
            <a:r>
              <a:rPr lang="en-US" altLang="en-US">
                <a:latin typeface="Arial" panose="020B0604020202020204" pitchFamily="34" charset="0"/>
                <a:ea typeface="ＭＳ Ｐゴシック" panose="020B0600070205080204" pitchFamily="34" charset="-128"/>
              </a:rPr>
              <a:t>. Following a prescribed program alone is often not enough. Consider whether competing behaviors make it difficult for students to take part in the intervention as designed. During the delivery of secondary interventions, teachers may need to use behavior management strategies to manage student behaviors, including providing choice, adding elements of competition, and offering frequent opportunities to respond.</a:t>
            </a:r>
            <a:r>
              <a:rPr lang="en-US" altLang="en-US" i="1">
                <a:latin typeface="Arial" panose="020B0604020202020204" pitchFamily="34" charset="0"/>
                <a:ea typeface="ＭＳ Ｐゴシック" panose="020B0600070205080204" pitchFamily="34" charset="-128"/>
              </a:rPr>
              <a:t> (Click)</a:t>
            </a:r>
            <a:endParaRPr lang="en-US" altLang="en-US">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endParaRPr lang="en-US" altLang="en-US" sz="800">
              <a:latin typeface="Arial" panose="020B0604020202020204" pitchFamily="34" charset="0"/>
              <a:ea typeface="ＭＳ Ｐゴシック" panose="020B0600070205080204" pitchFamily="34" charset="-128"/>
            </a:endParaRPr>
          </a:p>
          <a:p>
            <a:r>
              <a:rPr lang="en-US" altLang="en-US" sz="800" i="1">
                <a:latin typeface="Arial" panose="020B0604020202020204" pitchFamily="34" charset="0"/>
                <a:ea typeface="ＭＳ Ｐゴシック" panose="020B0600070205080204" pitchFamily="34" charset="-128"/>
                <a:cs typeface="Arial" panose="020B0604020202020204" pitchFamily="34" charset="0"/>
              </a:rPr>
              <a:t>Note: Throughout discussions of fidelity, it is important to ensure that teachers believe that they work in an open, nonthreatening environment that values their skills and expertise and where they can learn from their colleagues. With a system of open communication and productive feedback, fidelity checks of classroom techniques and the essential components of Multi-Tiered Systems of Support can be a useful and supportive way for teachers to collaborate and become a stronger teaching network. This may be a useful discussion point for some groups.</a:t>
            </a:r>
          </a:p>
          <a:p>
            <a:r>
              <a:rPr lang="en-US" altLang="en-US" sz="800" b="1">
                <a:latin typeface="Arial" panose="020B0604020202020204" pitchFamily="34" charset="0"/>
                <a:ea typeface="ＭＳ Ｐゴシック" panose="020B0600070205080204" pitchFamily="34" charset="-128"/>
                <a:cs typeface="Arial" panose="020B0604020202020204" pitchFamily="34" charset="0"/>
              </a:rPr>
              <a:t> </a:t>
            </a:r>
            <a:endParaRPr lang="en-US" altLang="en-US" sz="800">
              <a:latin typeface="Arial" panose="020B0604020202020204" pitchFamily="34" charset="0"/>
              <a:ea typeface="ＭＳ Ｐゴシック" panose="020B0600070205080204" pitchFamily="34" charset="-128"/>
              <a:cs typeface="Arial" panose="020B0604020202020204" pitchFamily="34" charset="0"/>
            </a:endParaRPr>
          </a:p>
          <a:p>
            <a:r>
              <a:rPr lang="en-US" altLang="en-US" sz="800">
                <a:latin typeface="Calibri" panose="020F0502020204030204" pitchFamily="34" charset="0"/>
                <a:ea typeface="ＭＳ Ｐゴシック" panose="020B0600070205080204" pitchFamily="34" charset="-128"/>
              </a:rPr>
              <a:t> </a:t>
            </a:r>
          </a:p>
          <a:p>
            <a:pPr defTabSz="465138" eaLnBrk="1" hangingPunct="1">
              <a:lnSpc>
                <a:spcPct val="80000"/>
              </a:lnSpc>
              <a:spcBef>
                <a:spcPct val="0"/>
              </a:spcBef>
            </a:pPr>
            <a:endParaRPr lang="en-US" altLang="en-US" sz="800">
              <a:latin typeface="Arial" panose="020B0604020202020204" pitchFamily="34" charset="0"/>
              <a:ea typeface="ＭＳ Ｐゴシック" panose="020B0600070205080204" pitchFamily="34" charset="-128"/>
            </a:endParaRPr>
          </a:p>
          <a:p>
            <a:pPr defTabSz="465138" eaLnBrk="1" hangingPunct="1">
              <a:lnSpc>
                <a:spcPct val="80000"/>
              </a:lnSpc>
              <a:spcBef>
                <a:spcPct val="0"/>
              </a:spcBef>
            </a:pPr>
            <a:endParaRPr lang="en-US" altLang="en-US" sz="800">
              <a:latin typeface="Arial" panose="020B0604020202020204" pitchFamily="34" charset="0"/>
              <a:ea typeface="ＭＳ Ｐゴシック" panose="020B0600070205080204" pitchFamily="34" charset="-128"/>
            </a:endParaRPr>
          </a:p>
          <a:p>
            <a:pPr defTabSz="465138">
              <a:lnSpc>
                <a:spcPct val="80000"/>
              </a:lnSpc>
            </a:pPr>
            <a:endParaRPr lang="en-US" altLang="en-US" sz="800">
              <a:latin typeface="Arial" panose="020B0604020202020204" pitchFamily="34" charset="0"/>
              <a:ea typeface="ＭＳ Ｐゴシック" panose="020B0600070205080204" pitchFamily="34" charset="-128"/>
            </a:endParaRP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DCFB474D-2134-4B6D-98A7-4B41E83AB4B7}" type="slidenum">
              <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ctr" defTabSz="914400" rtl="0" eaLnBrk="1" fontAlgn="auto" latinLnBrk="0" hangingPunct="1">
                <a:lnSpc>
                  <a:spcPct val="100000"/>
                </a:lnSpc>
                <a:spcBef>
                  <a:spcPct val="0"/>
                </a:spcBef>
                <a:spcAft>
                  <a:spcPts val="0"/>
                </a:spcAft>
                <a:buClrTx/>
                <a:buSzTx/>
                <a:buFontTx/>
                <a:buNone/>
                <a:tabLst/>
                <a:defRPr/>
              </a:pPr>
              <a:t>89</a:t>
            </a:fld>
            <a:endParaRPr kumimoji="0" lang="en-US" alt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0610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previous activity, we had you brainstorm your currently available interventions and note any standardized interventions available. Although we know that there are no perfect interventions, there are a growing number of evidence-based standard protocol interventions that can be used as a starting place. What do we mean by standardized? A standardized intervention </a:t>
            </a:r>
            <a:r>
              <a:rPr lang="en-US" sz="2400"/>
              <a:t>uses research-based instructional programs, is provided in a specific manner to students, and typically includes a step-by-step sequence.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i="0"/>
              <a:t>So, why use evidence-based standard protocol interventions? </a:t>
            </a:r>
          </a:p>
          <a:p>
            <a:r>
              <a:rPr lang="en-US" i="1"/>
              <a:t>Review slide bullets.</a:t>
            </a:r>
          </a:p>
          <a:p>
            <a:endParaRPr lang="en-US" i="1"/>
          </a:p>
          <a:p>
            <a:endParaRPr lang="en-US" i="0"/>
          </a:p>
        </p:txBody>
      </p:sp>
      <p:sp>
        <p:nvSpPr>
          <p:cNvPr id="4" name="Slide Number Placeholder 3"/>
          <p:cNvSpPr>
            <a:spLocks noGrp="1"/>
          </p:cNvSpPr>
          <p:nvPr>
            <p:ph type="sldNum" sz="quarter" idx="10"/>
          </p:nvPr>
        </p:nvSpPr>
        <p:spPr/>
        <p:txBody>
          <a:bodyPr/>
          <a:lstStyle/>
          <a:p>
            <a:fld id="{1BCF944E-AC27-4BEA-9C0A-695BFCE7C965}" type="slidenum">
              <a:rPr lang="en-US" smtClean="0"/>
              <a:pPr/>
              <a:t>9</a:t>
            </a:fld>
            <a:endParaRPr lang="en-US"/>
          </a:p>
        </p:txBody>
      </p:sp>
    </p:spTree>
    <p:extLst>
      <p:ext uri="{BB962C8B-B14F-4D97-AF65-F5344CB8AC3E}">
        <p14:creationId xmlns:p14="http://schemas.microsoft.com/office/powerpoint/2010/main" val="6917860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some interventions may provide a fidelity monitoring tool, if your intervention does not provide this resource, NCII has developed a quick log that can be used by individual teachers to monitor fidelity to the intervention. This log includes a place for teachers to mark whether the intervention was offered, if the student was present, the amount of time the intervention was provided, whether the student was engaged, and whether the intervention was implemented as planned. Note that there are many factors that may impact the ability to deliver an intervention with fidelity: </a:t>
            </a:r>
          </a:p>
          <a:p>
            <a:pPr marL="171450" indent="-171450">
              <a:buFont typeface="Arial" panose="020B0604020202020204" pitchFamily="34" charset="0"/>
              <a:buChar char="•"/>
            </a:pPr>
            <a:r>
              <a:rPr lang="en-US"/>
              <a:t>You may have a fire drill, snow day, or other event that impacts the delivery of the session.</a:t>
            </a:r>
          </a:p>
          <a:p>
            <a:pPr marL="171450" indent="-171450">
              <a:buFont typeface="Arial" panose="020B0604020202020204" pitchFamily="34" charset="0"/>
              <a:buChar char="•"/>
            </a:pPr>
            <a:r>
              <a:rPr lang="en-US"/>
              <a:t>A behavioral issue from the student or a fellow student in the intervention may distract from instructional delivery time.</a:t>
            </a:r>
          </a:p>
          <a:p>
            <a:pPr marL="171450" indent="-171450">
              <a:buFont typeface="Arial" panose="020B0604020202020204" pitchFamily="34" charset="0"/>
              <a:buChar char="•"/>
            </a:pPr>
            <a:r>
              <a:rPr lang="en-US"/>
              <a:t>You may be absent, and the substitute may not have the same knowledge level. </a:t>
            </a:r>
          </a:p>
          <a:p>
            <a:pPr marL="0" indent="0">
              <a:buFont typeface="Arial" panose="020B0604020202020204" pitchFamily="34" charset="0"/>
              <a:buNone/>
            </a:pPr>
            <a:endParaRPr lang="en-US"/>
          </a:p>
          <a:p>
            <a:pPr marL="0" indent="0">
              <a:buFont typeface="Arial" panose="020B0604020202020204" pitchFamily="34" charset="0"/>
              <a:buNone/>
            </a:pPr>
            <a:r>
              <a:rPr lang="en-US"/>
              <a:t>Although many of these factors are outside of your control, it is important to document these to use when making decisions about the student’s response to the intervention.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90</a:t>
            </a:fld>
            <a:endParaRPr lang="en-US"/>
          </a:p>
        </p:txBody>
      </p:sp>
    </p:spTree>
    <p:extLst>
      <p:ext uri="{BB962C8B-B14F-4D97-AF65-F5344CB8AC3E}">
        <p14:creationId xmlns:p14="http://schemas.microsoft.com/office/powerpoint/2010/main" val="1761805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have considered and practiced how to rate a validated intervention program, let’s look at an example.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91</a:t>
            </a:fld>
            <a:endParaRPr lang="en-US"/>
          </a:p>
        </p:txBody>
      </p:sp>
    </p:spTree>
    <p:extLst>
      <p:ext uri="{BB962C8B-B14F-4D97-AF65-F5344CB8AC3E}">
        <p14:creationId xmlns:p14="http://schemas.microsoft.com/office/powerpoint/2010/main" val="26638578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Ms. Williams is a special education teacher at Oakridge Elementary School, where she works with Jackson. Jackson is a fifth-grade student who has experienced persistent failure in mathematics. At the end of fourth grade, the evaluation team diagnosed him with a mathematics learning disability and recommended intensive mathematics intervention. Though Jackson had previously been receiving some support at the start of fifth grade, Ms. Williams remained concerned. She brought Jackson to the intensive intervention/DBI team at her school so they could analyze available math interventions to ensure they matched his needs. To guide the process, she brought information about Jackson to the team using the NCII Premeeting Background Form.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92</a:t>
            </a:fld>
            <a:endParaRPr lang="en-US"/>
          </a:p>
        </p:txBody>
      </p:sp>
    </p:spTree>
    <p:extLst>
      <p:ext uri="{BB962C8B-B14F-4D97-AF65-F5344CB8AC3E}">
        <p14:creationId xmlns:p14="http://schemas.microsoft.com/office/powerpoint/2010/main" val="132579973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Although Ms. Williams does not need a team to implement DBI, she recognizes the value of the different expertise of her DBI team members in helping her analyze and develop an intervention that works for Jackson. </a:t>
            </a:r>
          </a:p>
        </p:txBody>
      </p:sp>
      <p:sp>
        <p:nvSpPr>
          <p:cNvPr id="4" name="Slide Number Placeholder 3"/>
          <p:cNvSpPr>
            <a:spLocks noGrp="1"/>
          </p:cNvSpPr>
          <p:nvPr>
            <p:ph type="sldNum" sz="quarter" idx="5"/>
          </p:nvPr>
        </p:nvSpPr>
        <p:spPr/>
        <p:txBody>
          <a:bodyPr/>
          <a:lstStyle/>
          <a:p>
            <a:fld id="{B54DC83E-89B8-4806-9A94-7D2BAA520DC6}" type="slidenum">
              <a:rPr lang="en-US" smtClean="0"/>
              <a:pPr/>
              <a:t>93</a:t>
            </a:fld>
            <a:endParaRPr lang="en-US"/>
          </a:p>
        </p:txBody>
      </p:sp>
    </p:spTree>
    <p:extLst>
      <p:ext uri="{BB962C8B-B14F-4D97-AF65-F5344CB8AC3E}">
        <p14:creationId xmlns:p14="http://schemas.microsoft.com/office/powerpoint/2010/main" val="33799336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discusses Jackson. Ms. Williams highlights Jackson’s math and behavioral difficulties. Specifically Jackson struggles with… </a:t>
            </a:r>
            <a:r>
              <a:rPr lang="en-US" i="1"/>
              <a:t>Read slide. </a:t>
            </a: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94</a:t>
            </a:fld>
            <a:endParaRPr lang="en-US"/>
          </a:p>
        </p:txBody>
      </p:sp>
    </p:spTree>
    <p:extLst>
      <p:ext uri="{BB962C8B-B14F-4D97-AF65-F5344CB8AC3E}">
        <p14:creationId xmlns:p14="http://schemas.microsoft.com/office/powerpoint/2010/main" val="13027603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a:t>The current intervention that Ms. Williams is using includes evidence that the intervention has shown to have high marks for study quality and results. The intervention is intended to last about 13 weeks, with 39 lessons at about 35 minute a lesson. The length of the lesson is a good fit for the intervention block they have at Oakridge. The content of the intervention covers </a:t>
            </a:r>
            <a:r>
              <a:rPr lang="en-US" sz="1200"/>
              <a:t>whole-number multiplication, fraction-magnitude understanding (comparing fractions, ordering fractions, placing fractions on the number line, fraction equivalencies), proportional reasoning, word-problem solving, and fraction calculations. In addition, there is an executive function component that </a:t>
            </a:r>
            <a:r>
              <a:rPr lang="en-US"/>
              <a:t>teaches students metacognitive strategies to self-regulate their behavior, set academic goals, and develop a positive mindset to persevere through challenging tasks.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a:t>In this example, the team is considering just one intervention, but in some cases a team might consider multiple interventions and compare the ratings to identify an intervention that fits the student’s needs.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a:t> </a:t>
            </a:r>
            <a:endParaRPr lang="en-US" sz="1200">
              <a:latin typeface="Arial" panose="020B0604020202020204" pitchFamily="34" charset="0"/>
            </a:endParaRPr>
          </a:p>
          <a:p>
            <a:pPr lvl="1"/>
            <a:endParaRPr lang="en-US"/>
          </a:p>
          <a:p>
            <a:pPr lvl="1"/>
            <a:endParaRPr lang="en-US"/>
          </a:p>
          <a:p>
            <a:pPr lvl="1"/>
            <a:endParaRPr lang="en-US"/>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95</a:t>
            </a:fld>
            <a:endParaRPr lang="en-US"/>
          </a:p>
        </p:txBody>
      </p:sp>
    </p:spTree>
    <p:extLst>
      <p:ext uri="{BB962C8B-B14F-4D97-AF65-F5344CB8AC3E}">
        <p14:creationId xmlns:p14="http://schemas.microsoft.com/office/powerpoint/2010/main" val="2677325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The team further analyzes the intervention against the dimensions of the taxonomy and uses a 0–3 rating scale to rate how the intervention meets each of the components. The ratings provide the team with an understanding of the intervention and will help guide intensification if needed. There is no perfect intervention. (</a:t>
            </a:r>
            <a:r>
              <a:rPr lang="en-US" sz="3200" i="1"/>
              <a:t>Click for animation</a:t>
            </a:r>
            <a:r>
              <a:rPr lang="en-US" sz="320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t>For strength, the team gives the intervention a rating of  3 as they noted that the study results showed effect sizes of between 0.83 and 1.20. As you might remember from the rubric, we typically think about an</a:t>
            </a:r>
            <a:r>
              <a:rPr lang="en-US" sz="3200" b="0" i="0" u="none" strike="noStrike" kern="1200" baseline="0">
                <a:solidFill>
                  <a:schemeClr val="tx1"/>
                </a:solidFill>
                <a:latin typeface="Arial" charset="0"/>
                <a:ea typeface="ＭＳ Ｐゴシック" pitchFamily="-48" charset="-128"/>
                <a:cs typeface="ＭＳ Ｐゴシック"/>
              </a:rPr>
              <a:t> effect size of 0.25 standard deviations indicating that an intervention has value in improving outcomes. Effect sizes of 0.35 to 0.40 are moderate; effect sizes of 0.50 or larger are strong.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200" b="0" i="0" u="none" strike="noStrike" kern="1200" baseline="0">
              <a:solidFill>
                <a:schemeClr val="tx1"/>
              </a:solidFill>
              <a:latin typeface="Arial" charset="0"/>
              <a:ea typeface="ＭＳ Ｐゴシック" pitchFamily="-4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i="0" u="none" strike="noStrike" kern="1200" baseline="0">
                <a:solidFill>
                  <a:schemeClr val="tx1"/>
                </a:solidFill>
                <a:latin typeface="Arial" charset="0"/>
                <a:ea typeface="ＭＳ Ｐゴシック" pitchFamily="-48" charset="-128"/>
              </a:rPr>
              <a:t>Next, the team looks at dosage. Here, they are really focused on the opportunities that Jackson will have to respond</a:t>
            </a:r>
            <a:r>
              <a:rPr lang="en-US" sz="3200"/>
              <a:t> and receive corrective feedback</a:t>
            </a:r>
            <a:r>
              <a:rPr lang="en-US" sz="3200" b="0" i="0" u="none" strike="noStrike" kern="1200" baseline="0">
                <a:solidFill>
                  <a:schemeClr val="tx1"/>
                </a:solidFill>
                <a:latin typeface="Arial" charset="0"/>
                <a:ea typeface="ＭＳ Ｐゴシック" pitchFamily="-48" charset="-128"/>
              </a:rPr>
              <a:t>. In this case, they believe the small group size and duration/frequency will provide Jackson with many opportunities to respond, but they rate it a little lower as they think Jackson might need more than the 2:1 support. They give this intervention a 2 for Jackson as they note that this might be something that they will need to intensify. </a:t>
            </a:r>
            <a:endParaRPr lang="en-US" sz="3200"/>
          </a:p>
          <a:p>
            <a:endParaRPr lang="en-US" sz="3200"/>
          </a:p>
          <a:p>
            <a:r>
              <a:rPr lang="en-US"/>
              <a:t>Next, the team considers alignment. Here, they are looking at the match to Jackson’s needs and whether there are components that focus on things that Jackson has already mastered. For a student like Jackson, who needs a lot of support in several areas, if the intervention covers a lot of content that he has already mastered, it wouldn’t be a great fit. In addition, Ms. Williams and her colleagues may want to consider whether this connects to grade-appropriate standards. In this case, they are mostly pleased that the intervention fits Jackson’s needs, but they are a little concerned as the program does not address some of the areas where Jackson struggles, including decimal concepts, division of whole numbers, and multidigit addition. </a:t>
            </a:r>
          </a:p>
          <a:p>
            <a:endParaRPr lang="en-US" sz="1200"/>
          </a:p>
          <a:p>
            <a:r>
              <a:rPr lang="en-US"/>
              <a:t>As the team considers a rating for attention to transfer, they note that the intervention builds upon previously learned skills and makes some connections to core content. For this dimension, they are really focused on whether it is </a:t>
            </a:r>
            <a:r>
              <a:rPr lang="en-US" sz="3200" i="1"/>
              <a:t>systematically designed </a:t>
            </a:r>
            <a:r>
              <a:rPr lang="en-US" sz="3200"/>
              <a:t>to help Jackson transfer the skills he learns in the intervention to other formats and contexts. The intervention helps students realize connections between mastered and related skills.</a:t>
            </a:r>
          </a:p>
          <a:p>
            <a:endParaRPr lang="en-US" sz="3200"/>
          </a:p>
          <a:p>
            <a:pPr marL="0" indent="0">
              <a:buNone/>
            </a:pPr>
            <a:r>
              <a:rPr lang="en-US" sz="3200"/>
              <a:t>Next, the team looks at comprehensiveness. This dimension reflects </a:t>
            </a:r>
            <a:r>
              <a:rPr lang="en-US" sz="3200" b="1"/>
              <a:t>the number of explicit instruction principles that the intervention incorporates. These may include the following: </a:t>
            </a:r>
          </a:p>
          <a:p>
            <a:pPr marL="457200" indent="-457200">
              <a:lnSpc>
                <a:spcPct val="120000"/>
              </a:lnSpc>
              <a:spcBef>
                <a:spcPts val="300"/>
              </a:spcBef>
              <a:buFont typeface="+mj-lt"/>
              <a:buAutoNum type="arabicPeriod"/>
            </a:pPr>
            <a:r>
              <a:rPr lang="en-US" sz="3200"/>
              <a:t>Provides explanations in simple, direct language. </a:t>
            </a:r>
          </a:p>
          <a:p>
            <a:pPr marL="457200" indent="-457200">
              <a:lnSpc>
                <a:spcPct val="120000"/>
              </a:lnSpc>
              <a:spcBef>
                <a:spcPts val="300"/>
              </a:spcBef>
              <a:buFont typeface="+mj-lt"/>
              <a:buAutoNum type="arabicPeriod"/>
            </a:pPr>
            <a:r>
              <a:rPr lang="en-US" sz="3200"/>
              <a:t>Models efficient strategies (e.g., decoding unknown words) instead of expecting students to discover strategies on their own.</a:t>
            </a:r>
          </a:p>
          <a:p>
            <a:pPr marL="457200" indent="-457200">
              <a:lnSpc>
                <a:spcPct val="120000"/>
              </a:lnSpc>
              <a:spcBef>
                <a:spcPts val="300"/>
              </a:spcBef>
              <a:buAutoNum type="arabicPeriod" startAt="3"/>
            </a:pPr>
            <a:r>
              <a:rPr lang="en-US" sz="3200"/>
              <a:t>Ensures that students have the necessary background knowledge and skills to succeed with those strategies. </a:t>
            </a:r>
          </a:p>
          <a:p>
            <a:pPr marL="457200" indent="-457200">
              <a:lnSpc>
                <a:spcPct val="120000"/>
              </a:lnSpc>
              <a:spcBef>
                <a:spcPts val="300"/>
              </a:spcBef>
              <a:buAutoNum type="arabicPeriod" startAt="3"/>
            </a:pPr>
            <a:r>
              <a:rPr lang="en-US" sz="3200"/>
              <a:t>Gradually fades support for students’ correct execution of those strategies.</a:t>
            </a:r>
          </a:p>
          <a:p>
            <a:pPr marL="457200" indent="-457200">
              <a:lnSpc>
                <a:spcPct val="120000"/>
              </a:lnSpc>
              <a:spcBef>
                <a:spcPts val="300"/>
              </a:spcBef>
              <a:buAutoNum type="arabicPeriod" startAt="3"/>
            </a:pPr>
            <a:r>
              <a:rPr lang="en-US" sz="3200"/>
              <a:t>Provides  practice so that students use the strategies to generate many correct responses. </a:t>
            </a:r>
          </a:p>
          <a:p>
            <a:pPr marL="457200" indent="-457200">
              <a:lnSpc>
                <a:spcPct val="120000"/>
              </a:lnSpc>
              <a:spcBef>
                <a:spcPts val="300"/>
              </a:spcBef>
              <a:buAutoNum type="arabicPeriod" startAt="3"/>
            </a:pPr>
            <a:r>
              <a:rPr lang="en-US" sz="3200"/>
              <a:t>Incorporates systematic cumulative review.</a:t>
            </a:r>
          </a:p>
          <a:p>
            <a:pPr marL="457200" indent="-457200">
              <a:lnSpc>
                <a:spcPct val="120000"/>
              </a:lnSpc>
              <a:spcBef>
                <a:spcPts val="300"/>
              </a:spcBef>
              <a:buAutoNum type="arabicPeriod" startAt="3"/>
            </a:pPr>
            <a:endParaRPr lang="en-US" sz="3200"/>
          </a:p>
          <a:p>
            <a:r>
              <a:rPr lang="en-US" sz="3200"/>
              <a:t>Overall, the team gives the intervention a 2. They think it does an adequate job of introducing new concepts and repeating learned content through systematic review but believe there may be a need for additional support for building background knowledge and that the fading support provided may be difficult for Jackson. </a:t>
            </a:r>
          </a:p>
          <a:p>
            <a:endParaRPr lang="en-US" sz="3200"/>
          </a:p>
          <a:p>
            <a:r>
              <a:rPr lang="en-US" sz="3200"/>
              <a:t>Last, the team looks at behavioral support. They know that Jackson has shown escape behaviors for difficult tasks, so they want to ensure that the intervention incorporates strategies to address this. Although they note that this intervention does incorporate self-regulation and behavioral principles, they are not sure it will be enough for Jackson and therefore give this intervention a 2. </a:t>
            </a:r>
          </a:p>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96</a:t>
            </a:fld>
            <a:endParaRPr lang="en-US"/>
          </a:p>
        </p:txBody>
      </p:sp>
    </p:spTree>
    <p:extLst>
      <p:ext uri="{BB962C8B-B14F-4D97-AF65-F5344CB8AC3E}">
        <p14:creationId xmlns:p14="http://schemas.microsoft.com/office/powerpoint/2010/main" val="31139993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doesn’t rate the final dimension, individualization, but they do consider whether the intervention can be easily intensified and adapted to better meet Jackson’s needs.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97</a:t>
            </a:fld>
            <a:endParaRPr lang="en-US"/>
          </a:p>
        </p:txBody>
      </p:sp>
    </p:spTree>
    <p:extLst>
      <p:ext uri="{BB962C8B-B14F-4D97-AF65-F5344CB8AC3E}">
        <p14:creationId xmlns:p14="http://schemas.microsoft.com/office/powerpoint/2010/main" val="5529586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0"/>
              <a:t>The team also realizes from their review that there is no perfect intervention that will map specifically to Jackson’s needs. They note a few areas where this intervention may fall short: </a:t>
            </a:r>
          </a:p>
          <a:p>
            <a:pPr lvl="1"/>
            <a:endParaRPr lang="en-US" b="0"/>
          </a:p>
          <a:p>
            <a:pPr lvl="1"/>
            <a:r>
              <a:rPr lang="en-US" b="0"/>
              <a:t>Alignment: Does not cover decimal concepts, division of whole numbers, and multidigit multiplication.</a:t>
            </a:r>
          </a:p>
          <a:p>
            <a:pPr lvl="1">
              <a:spcBef>
                <a:spcPts val="1200"/>
              </a:spcBef>
            </a:pPr>
            <a:r>
              <a:rPr lang="en-US" b="0"/>
              <a:t>Comprehensiveness: Must fill in gaps for background knowledge; program’s guidance for fading support will need to be modified to ensure that Jackson correctly executes (and remembers) the strategies taught. </a:t>
            </a:r>
          </a:p>
          <a:p>
            <a:pPr lvl="1">
              <a:spcBef>
                <a:spcPts val="1200"/>
              </a:spcBef>
            </a:pPr>
            <a:r>
              <a:rPr lang="en-US" b="0"/>
              <a:t>Behavioral support: Behavioral system in place will need to be strengthened to adequately support Jackson and minimize nonproductive behavior. </a:t>
            </a:r>
            <a:endParaRPr lang="en-US" b="0" u="sng"/>
          </a:p>
          <a:p>
            <a:endParaRPr lang="en-US" b="0"/>
          </a:p>
          <a:p>
            <a:r>
              <a:rPr lang="en-US" b="0"/>
              <a:t>The team keeps these in mind as areas they may need to address and intensify.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98</a:t>
            </a:fld>
            <a:endParaRPr lang="en-US"/>
          </a:p>
        </p:txBody>
      </p:sp>
    </p:spTree>
    <p:extLst>
      <p:ext uri="{BB962C8B-B14F-4D97-AF65-F5344CB8AC3E}">
        <p14:creationId xmlns:p14="http://schemas.microsoft.com/office/powerpoint/2010/main" val="32890624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documents the intervention in an intervention plan that lays out: </a:t>
            </a:r>
          </a:p>
          <a:p>
            <a:pPr marL="827731" indent="-457200">
              <a:buFont typeface="Arial" panose="020B0604020202020204" pitchFamily="34" charset="0"/>
              <a:buChar char="•"/>
            </a:pPr>
            <a:r>
              <a:rPr lang="en-US"/>
              <a:t>Who: interventionist, classroom teacher</a:t>
            </a:r>
          </a:p>
          <a:p>
            <a:pPr marL="827731" indent="-457200">
              <a:buFont typeface="Arial" panose="020B0604020202020204" pitchFamily="34" charset="0"/>
              <a:buChar char="•"/>
            </a:pPr>
            <a:r>
              <a:rPr lang="en-US"/>
              <a:t>What: intervention being implemented</a:t>
            </a:r>
          </a:p>
          <a:p>
            <a:pPr marL="827731" indent="-457200">
              <a:buFont typeface="Arial" panose="020B0604020202020204" pitchFamily="34" charset="0"/>
              <a:buChar char="•"/>
            </a:pPr>
            <a:r>
              <a:rPr lang="en-US"/>
              <a:t>When: intervention time, frequency, and duration</a:t>
            </a:r>
          </a:p>
          <a:p>
            <a:pPr marL="827731" indent="-457200">
              <a:buFont typeface="Arial" panose="020B0604020202020204" pitchFamily="34" charset="0"/>
              <a:buChar char="•"/>
            </a:pPr>
            <a:r>
              <a:rPr lang="en-US"/>
              <a:t>Where: setting (small group, location)</a:t>
            </a:r>
          </a:p>
          <a:p>
            <a:pPr marL="827731" indent="-457200">
              <a:buFont typeface="Arial" panose="020B0604020202020204" pitchFamily="34" charset="0"/>
              <a:buChar char="•"/>
            </a:pPr>
            <a:r>
              <a:rPr lang="en-US"/>
              <a:t>Why: intervention’s match to student need </a:t>
            </a:r>
          </a:p>
          <a:p>
            <a:pPr marL="827731" indent="-457200">
              <a:buFont typeface="Arial" panose="020B0604020202020204" pitchFamily="34" charset="0"/>
              <a:buChar char="•"/>
            </a:pPr>
            <a:r>
              <a:rPr lang="en-US"/>
              <a:t>How: intervention implementation per intervention requirements</a:t>
            </a:r>
          </a:p>
          <a:p>
            <a:pPr marL="370531" indent="0">
              <a:buFont typeface="Arial" panose="020B0604020202020204" pitchFamily="34" charset="0"/>
              <a:buNone/>
            </a:pPr>
            <a:endParaRPr lang="en-US"/>
          </a:p>
          <a:p>
            <a:r>
              <a:rPr lang="en-US"/>
              <a:t>This will help Ms. Williams ensure that she implements the plan with fidelity. </a:t>
            </a: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p:txBody>
          <a:bodyPr/>
          <a:lstStyle/>
          <a:p>
            <a:fld id="{B54DC83E-89B8-4806-9A94-7D2BAA520DC6}" type="slidenum">
              <a:rPr lang="en-US" smtClean="0"/>
              <a:pPr/>
              <a:t>99</a:t>
            </a:fld>
            <a:endParaRPr lang="en-US"/>
          </a:p>
        </p:txBody>
      </p:sp>
    </p:spTree>
    <p:extLst>
      <p:ext uri="{BB962C8B-B14F-4D97-AF65-F5344CB8AC3E}">
        <p14:creationId xmlns:p14="http://schemas.microsoft.com/office/powerpoint/2010/main" val="878040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2E97C0-5F73-44DB-BA78-72A9FE98EAC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5" name="Title"/>
          <p:cNvSpPr>
            <a:spLocks noGrp="1"/>
          </p:cNvSpPr>
          <p:nvPr userDrawn="1">
            <p:ph type="title" hasCustomPrompt="1"/>
          </p:nvPr>
        </p:nvSpPr>
        <p:spPr>
          <a:xfrm>
            <a:off x="732790"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Arial Narrow" panose="020B0606020202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32790"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Arial Narrow" panose="020B0606020202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7" name="Date"/>
          <p:cNvSpPr>
            <a:spLocks noGrp="1"/>
          </p:cNvSpPr>
          <p:nvPr>
            <p:ph type="body" sz="quarter" idx="14" hasCustomPrompt="1"/>
          </p:nvPr>
        </p:nvSpPr>
        <p:spPr>
          <a:xfrm>
            <a:off x="10111861" y="3716536"/>
            <a:ext cx="113652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20XX</a:t>
            </a:r>
          </a:p>
        </p:txBody>
      </p:sp>
      <p:sp>
        <p:nvSpPr>
          <p:cNvPr id="4" name="Presenter"/>
          <p:cNvSpPr>
            <a:spLocks noGrp="1"/>
          </p:cNvSpPr>
          <p:nvPr>
            <p:ph type="body" sz="quarter" idx="13" hasCustomPrompt="1"/>
          </p:nvPr>
        </p:nvSpPr>
        <p:spPr>
          <a:xfrm>
            <a:off x="732790"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p:ph type="ftr" sz="quarter" idx="12"/>
          </p:nvPr>
        </p:nvSpPr>
        <p:spPr>
          <a:xfrm>
            <a:off x="732790" y="6734889"/>
            <a:ext cx="2954335" cy="123111"/>
          </a:xfrm>
        </p:spPr>
        <p:txBody>
          <a:bodyPr/>
          <a:lstStyle/>
          <a:p>
            <a:endParaRPr lang="en-US"/>
          </a:p>
        </p:txBody>
      </p:sp>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44E50-A8B5-46E6-935F-89C17C6A8C6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3" name="Slide Number Placeholder 2">
            <a:extLst>
              <a:ext uri="{FF2B5EF4-FFF2-40B4-BE49-F238E27FC236}">
                <a16:creationId xmlns:a16="http://schemas.microsoft.com/office/drawing/2014/main" id="{C44B1A71-6E75-4D6A-80EB-C317D68B1925}"/>
              </a:ext>
            </a:extLst>
          </p:cNvPr>
          <p:cNvSpPr>
            <a:spLocks noGrp="1"/>
          </p:cNvSpPr>
          <p:nvPr>
            <p:ph type="sldNum" sz="quarter" idx="17"/>
          </p:nvPr>
        </p:nvSpPr>
        <p:spPr/>
        <p:txBody>
          <a:bodyPr/>
          <a:lstStyle/>
          <a:p>
            <a:fld id="{99A20822-4A49-4D36-86E3-300BA48D3F00}" type="slidenum">
              <a:rPr lang="en-US" smtClean="0"/>
              <a:pPr/>
              <a:t>‹#›</a:t>
            </a:fld>
            <a:endParaRPr lang="en-US"/>
          </a:p>
        </p:txBody>
      </p:sp>
      <p:sp>
        <p:nvSpPr>
          <p:cNvPr id="2" name="Title 1">
            <a:extLst>
              <a:ext uri="{FF2B5EF4-FFF2-40B4-BE49-F238E27FC236}">
                <a16:creationId xmlns:a16="http://schemas.microsoft.com/office/drawing/2014/main" id="{03A44994-3AA1-4E55-BEB7-812C28CC76E7}"/>
              </a:ext>
            </a:extLst>
          </p:cNvPr>
          <p:cNvSpPr>
            <a:spLocks noGrp="1"/>
          </p:cNvSpPr>
          <p:nvPr>
            <p:ph type="title" hasCustomPrompt="1"/>
          </p:nvPr>
        </p:nvSpPr>
        <p:spPr>
          <a:xfrm>
            <a:off x="48414" y="-400050"/>
            <a:ext cx="1041830" cy="175260"/>
          </a:xfrm>
        </p:spPr>
        <p:txBody>
          <a:bodyPr>
            <a:normAutofit/>
          </a:bodyPr>
          <a:lstStyle>
            <a:lvl1pPr>
              <a:defRPr sz="1000">
                <a:solidFill>
                  <a:srgbClr val="E6E6E6"/>
                </a:solidFill>
              </a:defRPr>
            </a:lvl1pPr>
          </a:lstStyle>
          <a:p>
            <a:r>
              <a:rPr lang="en-US"/>
              <a:t>Closing Slide</a:t>
            </a:r>
          </a:p>
        </p:txBody>
      </p:sp>
    </p:spTree>
    <p:extLst>
      <p:ext uri="{BB962C8B-B14F-4D97-AF65-F5344CB8AC3E}">
        <p14:creationId xmlns:p14="http://schemas.microsoft.com/office/powerpoint/2010/main" val="4008363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Title 1"/>
          <p:cNvSpPr>
            <a:spLocks noGrp="1"/>
          </p:cNvSpPr>
          <p:nvPr>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6" name="TextBox 5">
            <a:extLst>
              <a:ext uri="{FF2B5EF4-FFF2-40B4-BE49-F238E27FC236}">
                <a16:creationId xmlns:a16="http://schemas.microsoft.com/office/drawing/2014/main" id="{EDEECBFC-F2AC-4A7D-A4BD-311B33EDDE65}"/>
              </a:ext>
            </a:extLst>
          </p:cNvPr>
          <p:cNvSpPr txBox="1"/>
          <p:nvPr userDrawn="1"/>
        </p:nvSpPr>
        <p:spPr>
          <a:xfrm>
            <a:off x="1090244" y="3594294"/>
            <a:ext cx="10234246" cy="2378280"/>
          </a:xfrm>
          <a:prstGeom prst="rect">
            <a:avLst/>
          </a:prstGeom>
          <a:noFill/>
        </p:spPr>
        <p:txBody>
          <a:bodyPr wrap="square" rtlCol="0">
            <a:noAutofit/>
          </a:bodyPr>
          <a:lstStyle/>
          <a:p>
            <a:pPr>
              <a:lnSpc>
                <a:spcPct val="175000"/>
              </a:lnSpc>
            </a:pPr>
            <a:r>
              <a:rPr lang="en-US" sz="2200"/>
              <a:t>www.intensiveintervention.org</a:t>
            </a:r>
          </a:p>
          <a:p>
            <a:pPr>
              <a:lnSpc>
                <a:spcPct val="175000"/>
              </a:lnSpc>
            </a:pPr>
            <a:r>
              <a:rPr lang="en-US" sz="2200"/>
              <a:t>ncii@air.org</a:t>
            </a:r>
          </a:p>
          <a:p>
            <a:pPr>
              <a:lnSpc>
                <a:spcPct val="175000"/>
              </a:lnSpc>
            </a:pPr>
            <a:r>
              <a:rPr lang="en-US" sz="2200"/>
              <a:t>https://twitter.com/TheNCII https://www.youtube.com/channel/UC6W2pma8TiSZvY_GWROkTLA</a:t>
            </a:r>
          </a:p>
        </p:txBody>
      </p:sp>
      <p:sp>
        <p:nvSpPr>
          <p:cNvPr id="11" name="TextBox 10">
            <a:extLst>
              <a:ext uri="{FF2B5EF4-FFF2-40B4-BE49-F238E27FC236}">
                <a16:creationId xmlns:a16="http://schemas.microsoft.com/office/drawing/2014/main" id="{810334FC-84F6-4046-90B7-24ADEB3883A5}"/>
              </a:ext>
            </a:extLst>
          </p:cNvPr>
          <p:cNvSpPr txBox="1"/>
          <p:nvPr userDrawn="1"/>
        </p:nvSpPr>
        <p:spPr>
          <a:xfrm>
            <a:off x="629178" y="5946434"/>
            <a:ext cx="10874324" cy="600870"/>
          </a:xfrm>
          <a:prstGeom prst="rect">
            <a:avLst/>
          </a:prstGeom>
          <a:noFill/>
        </p:spPr>
        <p:txBody>
          <a:bodyPr wrap="square" rtlCol="0">
            <a:noAutofit/>
          </a:bodyPr>
          <a:lstStyle/>
          <a:p>
            <a:pPr>
              <a:lnSpc>
                <a:spcPct val="175000"/>
              </a:lnSpc>
            </a:pPr>
            <a:r>
              <a:rPr lang="en-US" sz="2200"/>
              <a:t>1000 Thomas Jefferson Street NW   |   Washington, DC 20007-3835   |   866.577.5787</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p:nvPr>
        </p:nvSpPr>
        <p:spPr>
          <a:xfrm>
            <a:off x="911749" y="905710"/>
            <a:ext cx="10971217" cy="1785104"/>
          </a:xfrm>
        </p:spPr>
        <p:txBody>
          <a:bodyPr/>
          <a:lstStyle>
            <a:lvl1pPr>
              <a:defRPr/>
            </a:lvl1pPr>
          </a:lstStyle>
          <a:p>
            <a:r>
              <a:rPr lang="en-US"/>
              <a:t>Click to edit Master title style</a:t>
            </a:r>
          </a:p>
        </p:txBody>
      </p:sp>
      <p:sp>
        <p:nvSpPr>
          <p:cNvPr id="3" name="Date Placeholder 2"/>
          <p:cNvSpPr>
            <a:spLocks noGrp="1"/>
          </p:cNvSpPr>
          <p:nvPr>
            <p:ph type="dt" sz="half" idx="10"/>
          </p:nvPr>
        </p:nvSpPr>
        <p:spPr>
          <a:xfrm>
            <a:off x="8559799" y="6766376"/>
            <a:ext cx="3323167" cy="123111"/>
          </a:xfrm>
        </p:spPr>
        <p:txBody>
          <a:bodyPr/>
          <a:lstStyle>
            <a:lvl1pPr>
              <a:defRPr>
                <a:solidFill>
                  <a:schemeClr val="tx2">
                    <a:lumMod val="75000"/>
                  </a:schemeClr>
                </a:solidFill>
              </a:defRPr>
            </a:lvl1pPr>
          </a:lstStyle>
          <a:p>
            <a:endParaRPr lang="en-US"/>
          </a:p>
        </p:txBody>
      </p:sp>
      <p:sp>
        <p:nvSpPr>
          <p:cNvPr id="4" name="Footer Placeholder 3"/>
          <p:cNvSpPr>
            <a:spLocks noGrp="1"/>
          </p:cNvSpPr>
          <p:nvPr>
            <p:ph type="ftr" sz="quarter" idx="11"/>
          </p:nvPr>
        </p:nvSpPr>
        <p:spPr>
          <a:xfrm>
            <a:off x="7104454" y="6656743"/>
            <a:ext cx="4778513" cy="107722"/>
          </a:xfrm>
        </p:spPr>
        <p:txBody>
          <a:bodyPr/>
          <a:lstStyle>
            <a:lvl1pPr>
              <a:defRPr sz="700"/>
            </a:lvl1pPr>
          </a:lstStyle>
          <a:p>
            <a:endParaRPr lang="en-US"/>
          </a:p>
        </p:txBody>
      </p:sp>
      <p:sp>
        <p:nvSpPr>
          <p:cNvPr id="6" name="Text Placeholder 5"/>
          <p:cNvSpPr>
            <a:spLocks noGrp="1"/>
          </p:cNvSpPr>
          <p:nvPr>
            <p:ph type="body" sz="quarter" idx="12"/>
          </p:nvPr>
        </p:nvSpPr>
        <p:spPr>
          <a:xfrm>
            <a:off x="916518" y="2938999"/>
            <a:ext cx="10966449" cy="2486835"/>
          </a:xfrm>
        </p:spPr>
        <p:txBody>
          <a:bodyPr/>
          <a:lstStyle>
            <a:lvl1pPr>
              <a:defRPr>
                <a:solidFill>
                  <a:schemeClr val="bg1">
                    <a:lumMod val="75000"/>
                  </a:schemeClr>
                </a:solidFill>
              </a:defRPr>
            </a:lvl1pPr>
            <a:lvl2pPr>
              <a:defRPr sz="2400">
                <a:solidFill>
                  <a:schemeClr val="bg1"/>
                </a:solidFill>
              </a:defRPr>
            </a:lvl2pPr>
            <a:lvl3pPr>
              <a:defRPr sz="2000">
                <a:solidFill>
                  <a:schemeClr val="bg1"/>
                </a:solidFill>
              </a:defRPr>
            </a:lvl3pPr>
            <a:lvl4pPr marL="0" indent="0">
              <a:defRPr sz="1600">
                <a:solidFill>
                  <a:schemeClr val="bg1"/>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236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4" name="Content Placeholder 2"/>
          <p:cNvSpPr>
            <a:spLocks noGrp="1"/>
          </p:cNvSpPr>
          <p:nvPr>
            <p:ph idx="10"/>
          </p:nvPr>
        </p:nvSpPr>
        <p:spPr bwMode="gray">
          <a:xfrm>
            <a:off x="6586129" y="2055813"/>
            <a:ext cx="5296839"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6" name="Slide Number Placeholder 3"/>
          <p:cNvSpPr>
            <a:spLocks noGrp="1"/>
          </p:cNvSpPr>
          <p:nvPr>
            <p:ph type="sldNum" sz="quarter" idx="11"/>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56994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4077086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Divide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mn-lt"/>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p:txBody>
      </p:sp>
      <p:sp>
        <p:nvSpPr>
          <p:cNvPr id="6" name="Slide Number Placeholder 5"/>
          <p:cNvSpPr>
            <a:spLocks noGrp="1"/>
          </p:cNvSpPr>
          <p:nvPr>
            <p:ph type="sldNum" sz="quarter" idx="12"/>
          </p:nvPr>
        </p:nvSpPr>
        <p:spPr>
          <a:xfrm>
            <a:off x="11725872" y="6507316"/>
            <a:ext cx="157094" cy="153888"/>
          </a:xfrm>
        </p:spPr>
        <p:txBody>
          <a:bodyPr wrap="none"/>
          <a:lstStyle>
            <a:lvl1pPr>
              <a:defRPr sz="1000"/>
            </a:lvl1pPr>
          </a:lstStyle>
          <a:p>
            <a:fld id="{A1A8B8B9-B651-4439-A868-E8F04EF81465}" type="slidenum">
              <a:rPr lang="en-US" smtClean="0"/>
              <a:pPr/>
              <a:t>‹#›</a:t>
            </a:fld>
            <a:endParaRPr lang="en-US"/>
          </a:p>
        </p:txBody>
      </p:sp>
    </p:spTree>
    <p:extLst>
      <p:ext uri="{BB962C8B-B14F-4D97-AF65-F5344CB8AC3E}">
        <p14:creationId xmlns:p14="http://schemas.microsoft.com/office/powerpoint/2010/main" val="499840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384374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No Ru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0"/>
          </p:nvPr>
        </p:nvSpPr>
        <p:spPr bwMode="gray">
          <a:xfrm>
            <a:off x="11725876" y="6507316"/>
            <a:ext cx="157094" cy="153888"/>
          </a:xfrm>
          <a:prstGeom prst="rect">
            <a:avLst/>
          </a:prstGeom>
        </p:spPr>
        <p:txBody>
          <a:bodyPr wrap="none" anchor="b" anchorCtr="0"/>
          <a:lstStyle/>
          <a:p>
            <a:pPr algn="r"/>
            <a:fld id="{F3477EC8-074D-41C4-94AE-E9EA7CEEA348}" type="slidenum">
              <a:rPr>
                <a:solidFill>
                  <a:srgbClr val="FFFFFF">
                    <a:lumMod val="75000"/>
                  </a:srgbClr>
                </a:solidFill>
              </a:rPr>
              <a:pPr algn="r"/>
              <a:t>‹#›</a:t>
            </a:fld>
            <a:endParaRPr>
              <a:solidFill>
                <a:srgbClr val="FFFFFF">
                  <a:lumMod val="75000"/>
                </a:srgbClr>
              </a:solidFill>
            </a:endParaRPr>
          </a:p>
        </p:txBody>
      </p:sp>
    </p:spTree>
    <p:extLst>
      <p:ext uri="{BB962C8B-B14F-4D97-AF65-F5344CB8AC3E}">
        <p14:creationId xmlns:p14="http://schemas.microsoft.com/office/powerpoint/2010/main" val="3195771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 Size 42, 85% Black, Center Aligned in Placeholder</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pic>
        <p:nvPicPr>
          <p:cNvPr id="4" name="Picture 3">
            <a:extLst>
              <a:ext uri="{FF2B5EF4-FFF2-40B4-BE49-F238E27FC236}">
                <a16:creationId xmlns:a16="http://schemas.microsoft.com/office/drawing/2014/main" id="{94327D8D-869B-4B93-B6F6-D1B462738017}"/>
              </a:ext>
              <a:ext uri="{C183D7F6-B498-43B3-948B-1728B52AA6E4}">
                <adec:decorative xmlns:adec="http://schemas.microsoft.com/office/drawing/2017/decorative" val="1"/>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06" r:id="rId13"/>
    <p:sldLayoutId id="2147483811" r:id="rId14"/>
    <p:sldLayoutId id="2147483810" r:id="rId15"/>
    <p:sldLayoutId id="2147483775" r:id="rId16"/>
    <p:sldLayoutId id="2147483816" r:id="rId17"/>
    <p:sldLayoutId id="2147483817" r:id="rId18"/>
    <p:sldLayoutId id="2147483818" r:id="rId19"/>
    <p:sldLayoutId id="2147483819" r:id="rId20"/>
    <p:sldLayoutId id="2147483820" r:id="rId21"/>
    <p:sldLayoutId id="2147483821" r:id="rId22"/>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0.xml"/><Relationship Id="rId1" Type="http://schemas.openxmlformats.org/officeDocument/2006/relationships/slideLayout" Target="../slideLayouts/slideLayout5.xml"/><Relationship Id="rId4" Type="http://schemas.openxmlformats.org/officeDocument/2006/relationships/image" Target="../media/image80.jpeg"/></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2.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79.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4.xml"/><Relationship Id="rId1" Type="http://schemas.openxmlformats.org/officeDocument/2006/relationships/slideLayout" Target="../slideLayouts/slideLayout18.xml"/><Relationship Id="rId4" Type="http://schemas.openxmlformats.org/officeDocument/2006/relationships/image" Target="../media/image84.jpeg"/></Relationships>
</file>

<file path=ppt/slides/_rels/slide105.xml.rels><?xml version="1.0" encoding="UTF-8" standalone="yes"?>
<Relationships xmlns="http://schemas.openxmlformats.org/package/2006/relationships"><Relationship Id="rId3" Type="http://schemas.openxmlformats.org/officeDocument/2006/relationships/hyperlink" Target="https://intensiveintervention.org/intensive-intervention/diagnostic-data/example-diagnostic-tools" TargetMode="External"/><Relationship Id="rId2" Type="http://schemas.openxmlformats.org/officeDocument/2006/relationships/notesSlide" Target="../notesSlides/notesSlide105.xml"/><Relationship Id="rId1" Type="http://schemas.openxmlformats.org/officeDocument/2006/relationships/slideLayout" Target="../slideLayouts/slideLayout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6.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89.svg"/></Relationships>
</file>

<file path=ppt/slides/_rels/slide10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7.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91.png"/></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8.xml"/><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9.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1.xml"/><Relationship Id="rId1" Type="http://schemas.openxmlformats.org/officeDocument/2006/relationships/slideLayout" Target="../slideLayouts/slideLayout5.xml"/><Relationship Id="rId5" Type="http://schemas.openxmlformats.org/officeDocument/2006/relationships/image" Target="../media/image97.png"/><Relationship Id="rId4" Type="http://schemas.openxmlformats.org/officeDocument/2006/relationships/image" Target="../media/image96.png"/></Relationships>
</file>

<file path=ppt/slides/_rels/slide11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2.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86.png"/></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3.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11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svg"/></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5.xml"/><Relationship Id="rId1" Type="http://schemas.openxmlformats.org/officeDocument/2006/relationships/slideLayout" Target="../slideLayouts/slideLayout21.xml"/><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6.xml"/><Relationship Id="rId1" Type="http://schemas.openxmlformats.org/officeDocument/2006/relationships/slideLayout" Target="../slideLayouts/slideLayout2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7.xml"/><Relationship Id="rId1" Type="http://schemas.openxmlformats.org/officeDocument/2006/relationships/slideLayout" Target="../slideLayouts/slideLayout21.xml"/><Relationship Id="rId4" Type="http://schemas.openxmlformats.org/officeDocument/2006/relationships/image" Target="../media/image109.png"/></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8.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svg"/></Relationships>
</file>

<file path=ppt/slides/_rels/slide1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0.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1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1.xml"/><Relationship Id="rId1" Type="http://schemas.openxmlformats.org/officeDocument/2006/relationships/slideLayout" Target="../slideLayouts/slideLayout5.xml"/><Relationship Id="rId6" Type="http://schemas.openxmlformats.org/officeDocument/2006/relationships/image" Target="../media/image112.svg"/><Relationship Id="rId5" Type="http://schemas.openxmlformats.org/officeDocument/2006/relationships/image" Target="../media/image25.png"/><Relationship Id="rId4" Type="http://schemas.openxmlformats.org/officeDocument/2006/relationships/image" Target="../media/image71.sv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3.xml"/><Relationship Id="rId1" Type="http://schemas.openxmlformats.org/officeDocument/2006/relationships/slideLayout" Target="../slideLayouts/slideLayout3.xml"/><Relationship Id="rId5" Type="http://schemas.openxmlformats.org/officeDocument/2006/relationships/hyperlink" Target="https://intensiveintervention.org/taxonomy-intervention-intensity" TargetMode="External"/><Relationship Id="rId4" Type="http://schemas.openxmlformats.org/officeDocument/2006/relationships/image" Target="../media/image114.png"/></Relationships>
</file>

<file path=ppt/slides/_rels/slide1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4.xml"/><Relationship Id="rId1" Type="http://schemas.openxmlformats.org/officeDocument/2006/relationships/slideLayout" Target="../slideLayouts/slideLayout3.xml"/><Relationship Id="rId5" Type="http://schemas.openxmlformats.org/officeDocument/2006/relationships/image" Target="../media/image87.png"/><Relationship Id="rId4" Type="http://schemas.openxmlformats.org/officeDocument/2006/relationships/image" Target="../media/image91.png"/></Relationships>
</file>

<file path=ppt/slides/_rels/slide125.xml.rels><?xml version="1.0" encoding="UTF-8" standalone="yes"?>
<Relationships xmlns="http://schemas.openxmlformats.org/package/2006/relationships"><Relationship Id="rId8" Type="http://schemas.openxmlformats.org/officeDocument/2006/relationships/hyperlink" Target="https://intensiveintervention.org/intensive-intervention-math-course" TargetMode="External"/><Relationship Id="rId3" Type="http://schemas.openxmlformats.org/officeDocument/2006/relationships/image" Target="../media/image115.png"/><Relationship Id="rId7" Type="http://schemas.openxmlformats.org/officeDocument/2006/relationships/hyperlink" Target="https://intensiveintervention.org/intervention-resources/mathematics-strategies-support-intensifying-interventions" TargetMode="External"/><Relationship Id="rId2" Type="http://schemas.openxmlformats.org/officeDocument/2006/relationships/notesSlide" Target="../notesSlides/notesSlide125.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126.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hyperlink" Target="https://charts.intensiveintervention.org/aintervention"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hyperlink" Target="https://intensiveintervention.org/resource/strategies-scheduling-how-find-time-intensify-and-individualize-intervention"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8.xml"/><Relationship Id="rId1" Type="http://schemas.openxmlformats.org/officeDocument/2006/relationships/slideLayout" Target="../slideLayouts/slideLayout3.xml"/><Relationship Id="rId6" Type="http://schemas.openxmlformats.org/officeDocument/2006/relationships/hyperlink" Target="https://intensiveintervention.org/intensive-intervention-features-explicit-instruction" TargetMode="External"/><Relationship Id="rId5" Type="http://schemas.openxmlformats.org/officeDocument/2006/relationships/hyperlink" Target="https://intensiveintervention.org/instructional-delivery-math-course" TargetMode="External"/><Relationship Id="rId4" Type="http://schemas.openxmlformats.org/officeDocument/2006/relationships/image" Target="../media/image121.png"/></Relationships>
</file>

<file path=ppt/slides/_rels/slide12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hyperlink" Target="https://intensiveintervention.org/intensive-intervention-behavior-course" TargetMode="External"/><Relationship Id="rId2" Type="http://schemas.openxmlformats.org/officeDocument/2006/relationships/notesSlide" Target="../notesSlides/notesSlide129.xml"/><Relationship Id="rId1" Type="http://schemas.openxmlformats.org/officeDocument/2006/relationships/slideLayout" Target="../slideLayouts/slideLayout3.xml"/><Relationship Id="rId6" Type="http://schemas.openxmlformats.org/officeDocument/2006/relationships/hyperlink" Target="https://intensiveintervention.org/intervention-resources/behavior-strategies-support-intensifying-interventions" TargetMode="External"/><Relationship Id="rId5" Type="http://schemas.openxmlformats.org/officeDocument/2006/relationships/image" Target="../media/image67.png"/><Relationship Id="rId4" Type="http://schemas.openxmlformats.org/officeDocument/2006/relationships/image" Target="../media/image123.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hyperlink" Target="https://intensiveintervention.org/implementation-support/fidelity-resources" TargetMode="External"/><Relationship Id="rId4" Type="http://schemas.openxmlformats.org/officeDocument/2006/relationships/image" Target="../media/image73.png"/></Relationships>
</file>

<file path=ppt/slides/_rels/slide13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1.xml"/><Relationship Id="rId1" Type="http://schemas.openxmlformats.org/officeDocument/2006/relationships/slideLayout" Target="../slideLayouts/slideLayout5.xml"/><Relationship Id="rId5" Type="http://schemas.openxmlformats.org/officeDocument/2006/relationships/image" Target="../media/image125.svg"/><Relationship Id="rId4" Type="http://schemas.openxmlformats.org/officeDocument/2006/relationships/image" Target="../media/image15.png"/></Relationships>
</file>

<file path=ppt/slides/_rels/slide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hyperlink" Target="https://ies.ed.gov/ncee/wwc/Docs/PracticeGuide/rti_reading_pg_021809.pdf" TargetMode="Externa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3" Type="http://schemas.openxmlformats.org/officeDocument/2006/relationships/hyperlink" Target="https://intensiveintervention.org/intensive-intervention-features-explicit-instruction" TargetMode="External"/><Relationship Id="rId2" Type="http://schemas.openxmlformats.org/officeDocument/2006/relationships/hyperlink" Target="http://dx.doi.org/10.1177/0040059916654901" TargetMode="Externa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6.sv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8.jpeg"/><Relationship Id="rId7" Type="http://schemas.openxmlformats.org/officeDocument/2006/relationships/slide" Target="slide40.xml"/><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29.xml"/><Relationship Id="rId11" Type="http://schemas.openxmlformats.org/officeDocument/2006/relationships/slide" Target="slide71.xml"/><Relationship Id="rId5" Type="http://schemas.openxmlformats.org/officeDocument/2006/relationships/image" Target="../media/image9.png"/><Relationship Id="rId10" Type="http://schemas.openxmlformats.org/officeDocument/2006/relationships/image" Target="../media/image12.jpeg"/><Relationship Id="rId4" Type="http://schemas.openxmlformats.org/officeDocument/2006/relationships/slide" Target="slide15.xml"/><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8.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intensiveintervention.org/developing-scope-and-sequence-math-course"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ebi.missouri.edu/wp-content/uploads/2014/01/EBI-Brief-Template-Pirate-Math.pdf"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6.svg"/></Relationships>
</file>

<file path=ppt/slides/_rels/slide4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intensiveintervention.org/intervention-resources/mathematics-strategies-support-intensifying-interventions"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intensiveintervention.org/instructional-delivery-math-course"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https://intensiveintervention.org/instructional-delivery-math-course" TargetMode="External"/><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hyperlink" Target="https://intensiveintervention.org/instructional-strategies-math-course"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youtu.be/IJMlrvSkPE8"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hyperlink" Target="https://intensiveintervention.org/instructional-delivery-math-course"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6.xml"/><Relationship Id="rId1" Type="http://schemas.openxmlformats.org/officeDocument/2006/relationships/slideLayout" Target="../slideLayouts/slideLayout5.xml"/><Relationship Id="rId5" Type="http://schemas.openxmlformats.org/officeDocument/2006/relationships/hyperlink" Target="https://intensiveintervention.org/intervention-resources/behavior-strategies-support-intensifying-interventions" TargetMode="External"/><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svg"/><Relationship Id="rId2" Type="http://schemas.openxmlformats.org/officeDocument/2006/relationships/notesSlide" Target="../notesSlides/notesSlide78.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hyperlink" Target="https://intensiveintervention.org/instructional-strategies-math-cour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22.sv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4.xml"/><Relationship Id="rId1" Type="http://schemas.openxmlformats.org/officeDocument/2006/relationships/slideLayout" Target="../slideLayouts/slideLayout5.xml"/><Relationship Id="rId5" Type="http://schemas.openxmlformats.org/officeDocument/2006/relationships/image" Target="../media/image16.svg"/><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71.sv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7" Type="http://schemas.openxmlformats.org/officeDocument/2006/relationships/image" Target="../media/image16.svg"/><Relationship Id="rId2" Type="http://schemas.openxmlformats.org/officeDocument/2006/relationships/slideLayout" Target="../slideLayouts/slideLayout21.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72.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hyperlink" Target="https://intensiveintervention.org/sites/default/files/DBI_Weekly_Log_508.pdf" TargetMode="External"/><Relationship Id="rId2" Type="http://schemas.openxmlformats.org/officeDocument/2006/relationships/notesSlide" Target="../notesSlides/notesSlide90.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500380" y="3856218"/>
            <a:ext cx="10748010" cy="2708434"/>
          </a:xfrm>
        </p:spPr>
        <p:txBody>
          <a:bodyPr/>
          <a:lstStyle/>
          <a:p>
            <a:r>
              <a:rPr lang="en-US" sz="4400"/>
              <a:t>Using the Taxonomy of </a:t>
            </a:r>
            <a:br>
              <a:rPr lang="en-US" sz="4400"/>
            </a:br>
            <a:r>
              <a:rPr lang="en-US" sz="4400"/>
              <a:t>Intervention Intensity Within the </a:t>
            </a:r>
            <a:br>
              <a:rPr lang="en-US" sz="4400"/>
            </a:br>
            <a:r>
              <a:rPr lang="en-US" sz="4400"/>
              <a:t>Data-Based Individualization Process: </a:t>
            </a:r>
            <a:br>
              <a:rPr lang="en-US" sz="4400"/>
            </a:br>
            <a:r>
              <a:rPr lang="en-US" sz="4400"/>
              <a:t>A Mathematics Example</a:t>
            </a:r>
          </a:p>
        </p:txBody>
      </p:sp>
      <p:sp>
        <p:nvSpPr>
          <p:cNvPr id="3" name="Text Placeholder 2">
            <a:extLst>
              <a:ext uri="{FF2B5EF4-FFF2-40B4-BE49-F238E27FC236}">
                <a16:creationId xmlns:a16="http://schemas.microsoft.com/office/drawing/2014/main" id="{4C97FE1C-2FC6-4B37-8F8E-DFA7BFC117F2}"/>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1969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150"/>
              <a:t>Can I still implement DBI if I don’t have a standardized, evidence-based program (EBP)?</a:t>
            </a:r>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10</a:t>
            </a:fld>
            <a:endParaRPr lang="en-US"/>
          </a:p>
        </p:txBody>
      </p:sp>
      <p:pic>
        <p:nvPicPr>
          <p:cNvPr id="5" name="Picture 4" descr="Picture of a man in a classroom"/>
          <p:cNvPicPr>
            <a:picLocks noChangeAspect="1"/>
          </p:cNvPicPr>
          <p:nvPr/>
        </p:nvPicPr>
        <p:blipFill rotWithShape="1">
          <a:blip r:embed="rId3" cstate="print">
            <a:extLst>
              <a:ext uri="{28A0092B-C50C-407E-A947-70E740481C1C}">
                <a14:useLocalDpi xmlns:a14="http://schemas.microsoft.com/office/drawing/2010/main" val="0"/>
              </a:ext>
            </a:extLst>
          </a:blip>
          <a:srcRect l="13989"/>
          <a:stretch/>
        </p:blipFill>
        <p:spPr>
          <a:xfrm>
            <a:off x="1677724" y="1277490"/>
            <a:ext cx="5450610" cy="4752787"/>
          </a:xfrm>
          <a:prstGeom prst="rect">
            <a:avLst/>
          </a:prstGeom>
        </p:spPr>
      </p:pic>
      <p:sp>
        <p:nvSpPr>
          <p:cNvPr id="6" name="Rectangular Callout 5"/>
          <p:cNvSpPr/>
          <p:nvPr/>
        </p:nvSpPr>
        <p:spPr>
          <a:xfrm>
            <a:off x="7262804" y="2063957"/>
            <a:ext cx="3539667" cy="2296607"/>
          </a:xfrm>
          <a:prstGeom prst="wedgeRectCallout">
            <a:avLst>
              <a:gd name="adj1" fmla="val -93021"/>
              <a:gd name="adj2" fmla="val -245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I can tell you’re struggling with fractions, Tony, but there aren’t any EBPs for kids in your grade. Maybe check back in a few years?</a:t>
            </a:r>
          </a:p>
        </p:txBody>
      </p:sp>
    </p:spTree>
    <p:extLst>
      <p:ext uri="{BB962C8B-B14F-4D97-AF65-F5344CB8AC3E}">
        <p14:creationId xmlns:p14="http://schemas.microsoft.com/office/powerpoint/2010/main" val="42243328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D80E-3B1E-40A1-AF62-BF1AF7998C70}"/>
              </a:ext>
            </a:extLst>
          </p:cNvPr>
          <p:cNvSpPr>
            <a:spLocks noGrp="1"/>
          </p:cNvSpPr>
          <p:nvPr>
            <p:ph type="title"/>
          </p:nvPr>
        </p:nvSpPr>
        <p:spPr/>
        <p:txBody>
          <a:bodyPr/>
          <a:lstStyle/>
          <a:p>
            <a:r>
              <a:rPr lang="en-US"/>
              <a:t>Monitoring Fidelity</a:t>
            </a:r>
          </a:p>
        </p:txBody>
      </p:sp>
      <p:sp>
        <p:nvSpPr>
          <p:cNvPr id="3" name="Content Placeholder 2">
            <a:extLst>
              <a:ext uri="{FF2B5EF4-FFF2-40B4-BE49-F238E27FC236}">
                <a16:creationId xmlns:a16="http://schemas.microsoft.com/office/drawing/2014/main" id="{7AEF3AD4-BF1E-4752-B328-4C88F8822FF5}"/>
              </a:ext>
            </a:extLst>
          </p:cNvPr>
          <p:cNvSpPr>
            <a:spLocks noGrp="1"/>
          </p:cNvSpPr>
          <p:nvPr>
            <p:ph sz="quarter" idx="15"/>
          </p:nvPr>
        </p:nvSpPr>
        <p:spPr>
          <a:xfrm>
            <a:off x="457200" y="1394460"/>
            <a:ext cx="5082988" cy="4251960"/>
          </a:xfrm>
        </p:spPr>
        <p:txBody>
          <a:bodyPr>
            <a:normAutofit fontScale="92500" lnSpcReduction="10000"/>
          </a:bodyPr>
          <a:lstStyle/>
          <a:p>
            <a:r>
              <a:rPr lang="en-US" dirty="0"/>
              <a:t>Ms. Williams monitors the implementation fidelity and considers—</a:t>
            </a:r>
          </a:p>
          <a:p>
            <a:pPr lvl="1"/>
            <a:r>
              <a:rPr lang="en-US" dirty="0"/>
              <a:t>Student engagement</a:t>
            </a:r>
          </a:p>
          <a:p>
            <a:pPr lvl="1"/>
            <a:r>
              <a:rPr lang="en-US" dirty="0"/>
              <a:t>Adherence to critical components</a:t>
            </a:r>
          </a:p>
          <a:p>
            <a:pPr lvl="1"/>
            <a:r>
              <a:rPr lang="en-US" dirty="0"/>
              <a:t>Exposure/Duration</a:t>
            </a:r>
          </a:p>
          <a:p>
            <a:pPr lvl="1"/>
            <a:r>
              <a:rPr lang="en-US" dirty="0"/>
              <a:t>Quality of delivery</a:t>
            </a:r>
          </a:p>
          <a:p>
            <a:pPr lvl="1"/>
            <a:r>
              <a:rPr lang="en-US" dirty="0"/>
              <a:t>Program specificity</a:t>
            </a:r>
            <a:endParaRPr lang="en-US" b="1" dirty="0"/>
          </a:p>
          <a:p>
            <a:pPr lvl="1"/>
            <a:endParaRPr lang="en-US" dirty="0"/>
          </a:p>
        </p:txBody>
      </p:sp>
      <p:sp>
        <p:nvSpPr>
          <p:cNvPr id="5" name="Slide Number Placeholder 4">
            <a:extLst>
              <a:ext uri="{FF2B5EF4-FFF2-40B4-BE49-F238E27FC236}">
                <a16:creationId xmlns:a16="http://schemas.microsoft.com/office/drawing/2014/main" id="{88429631-EB53-47E1-ADFE-D3B177727632}"/>
              </a:ext>
            </a:extLst>
          </p:cNvPr>
          <p:cNvSpPr>
            <a:spLocks noGrp="1"/>
          </p:cNvSpPr>
          <p:nvPr>
            <p:ph type="sldNum" sz="quarter" idx="14"/>
          </p:nvPr>
        </p:nvSpPr>
        <p:spPr/>
        <p:txBody>
          <a:bodyPr/>
          <a:lstStyle/>
          <a:p>
            <a:fld id="{99A20822-4A49-4D36-86E3-300BA48D3F00}" type="slidenum">
              <a:rPr lang="en-US" smtClean="0"/>
              <a:pPr/>
              <a:t>100</a:t>
            </a:fld>
            <a:endParaRPr lang="en-US"/>
          </a:p>
        </p:txBody>
      </p:sp>
      <p:pic>
        <p:nvPicPr>
          <p:cNvPr id="7" name="Picture 6">
            <a:extLst>
              <a:ext uri="{FF2B5EF4-FFF2-40B4-BE49-F238E27FC236}">
                <a16:creationId xmlns:a16="http://schemas.microsoft.com/office/drawing/2014/main" id="{FD59DFDB-49F4-412D-97C0-02EE65C73E5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545750" y="3884458"/>
            <a:ext cx="7187526" cy="2253772"/>
          </a:xfrm>
          <a:prstGeom prst="rect">
            <a:avLst/>
          </a:prstGeom>
        </p:spPr>
      </p:pic>
      <p:pic>
        <p:nvPicPr>
          <p:cNvPr id="9" name="Picture 8">
            <a:extLst>
              <a:ext uri="{FF2B5EF4-FFF2-40B4-BE49-F238E27FC236}">
                <a16:creationId xmlns:a16="http://schemas.microsoft.com/office/drawing/2014/main" id="{5AC48BBE-F384-4F17-983C-611EDA2665F1}"/>
              </a:ext>
              <a:ext uri="{C183D7F6-B498-43B3-948B-1728B52AA6E4}">
                <adec:decorative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02" b="4267"/>
          <a:stretch/>
        </p:blipFill>
        <p:spPr>
          <a:xfrm>
            <a:off x="5852751" y="1485900"/>
            <a:ext cx="4573524" cy="2355533"/>
          </a:xfrm>
          <a:prstGeom prst="rect">
            <a:avLst/>
          </a:prstGeom>
        </p:spPr>
      </p:pic>
    </p:spTree>
    <p:extLst>
      <p:ext uri="{BB962C8B-B14F-4D97-AF65-F5344CB8AC3E}">
        <p14:creationId xmlns:p14="http://schemas.microsoft.com/office/powerpoint/2010/main" val="341396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D4C5D-82BC-418C-AC43-2120C1F8D5D6}"/>
              </a:ext>
            </a:extLst>
          </p:cNvPr>
          <p:cNvSpPr>
            <a:spLocks noGrp="1"/>
          </p:cNvSpPr>
          <p:nvPr>
            <p:ph type="title"/>
          </p:nvPr>
        </p:nvSpPr>
        <p:spPr/>
        <p:txBody>
          <a:bodyPr/>
          <a:lstStyle/>
          <a:p>
            <a:r>
              <a:rPr lang="en-US"/>
              <a:t>Monitoring Progress</a:t>
            </a:r>
          </a:p>
        </p:txBody>
      </p:sp>
      <p:sp>
        <p:nvSpPr>
          <p:cNvPr id="3" name="Content Placeholder 2">
            <a:extLst>
              <a:ext uri="{FF2B5EF4-FFF2-40B4-BE49-F238E27FC236}">
                <a16:creationId xmlns:a16="http://schemas.microsoft.com/office/drawing/2014/main" id="{4402CB4D-6B13-4C83-851D-DFD62EF03FE9}"/>
              </a:ext>
            </a:extLst>
          </p:cNvPr>
          <p:cNvSpPr>
            <a:spLocks noGrp="1"/>
          </p:cNvSpPr>
          <p:nvPr>
            <p:ph sz="quarter" idx="15"/>
          </p:nvPr>
        </p:nvSpPr>
        <p:spPr>
          <a:xfrm>
            <a:off x="457200" y="1371600"/>
            <a:ext cx="3478696" cy="4343400"/>
          </a:xfrm>
        </p:spPr>
        <p:txBody>
          <a:bodyPr/>
          <a:lstStyle/>
          <a:p>
            <a:r>
              <a:rPr lang="en-US"/>
              <a:t>Ms. Williams collects and graphs progress- monitoring data weekly using a reliable and valid progress-monitoring measure. </a:t>
            </a:r>
          </a:p>
          <a:p>
            <a:endParaRPr lang="en-US"/>
          </a:p>
        </p:txBody>
      </p:sp>
      <p:sp>
        <p:nvSpPr>
          <p:cNvPr id="4" name="Text Placeholder 3">
            <a:extLst>
              <a:ext uri="{FF2B5EF4-FFF2-40B4-BE49-F238E27FC236}">
                <a16:creationId xmlns:a16="http://schemas.microsoft.com/office/drawing/2014/main" id="{5761D11D-2297-4BDA-AAF1-5AFC9DE4103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DE37FF0-69C9-45F1-AAB3-E390A198009B}"/>
              </a:ext>
            </a:extLst>
          </p:cNvPr>
          <p:cNvSpPr>
            <a:spLocks noGrp="1"/>
          </p:cNvSpPr>
          <p:nvPr>
            <p:ph type="sldNum" sz="quarter" idx="14"/>
          </p:nvPr>
        </p:nvSpPr>
        <p:spPr/>
        <p:txBody>
          <a:bodyPr/>
          <a:lstStyle/>
          <a:p>
            <a:fld id="{99A20822-4A49-4D36-86E3-300BA48D3F00}" type="slidenum">
              <a:rPr lang="en-US" smtClean="0"/>
              <a:pPr/>
              <a:t>101</a:t>
            </a:fld>
            <a:endParaRPr lang="en-US"/>
          </a:p>
        </p:txBody>
      </p:sp>
      <p:pic>
        <p:nvPicPr>
          <p:cNvPr id="7" name="Picture 6" descr="Example of a progress monitoring graph showing the graphed student data points and the student's goal line">
            <a:extLst>
              <a:ext uri="{FF2B5EF4-FFF2-40B4-BE49-F238E27FC236}">
                <a16:creationId xmlns:a16="http://schemas.microsoft.com/office/drawing/2014/main" id="{A8622515-B2F0-40DD-994F-A442742E20D4}"/>
              </a:ext>
            </a:extLst>
          </p:cNvPr>
          <p:cNvPicPr>
            <a:picLocks noChangeAspect="1"/>
          </p:cNvPicPr>
          <p:nvPr/>
        </p:nvPicPr>
        <p:blipFill>
          <a:blip r:embed="rId3"/>
          <a:stretch>
            <a:fillRect/>
          </a:stretch>
        </p:blipFill>
        <p:spPr>
          <a:xfrm>
            <a:off x="4262023" y="1196038"/>
            <a:ext cx="6869802" cy="4465923"/>
          </a:xfrm>
          <a:prstGeom prst="rect">
            <a:avLst/>
          </a:prstGeom>
        </p:spPr>
      </p:pic>
    </p:spTree>
    <p:extLst>
      <p:ext uri="{BB962C8B-B14F-4D97-AF65-F5344CB8AC3E}">
        <p14:creationId xmlns:p14="http://schemas.microsoft.com/office/powerpoint/2010/main" val="29008895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5050-56CA-4CA8-BB03-245073CD6A3F}"/>
              </a:ext>
            </a:extLst>
          </p:cNvPr>
          <p:cNvSpPr>
            <a:spLocks noGrp="1"/>
          </p:cNvSpPr>
          <p:nvPr>
            <p:ph type="title"/>
          </p:nvPr>
        </p:nvSpPr>
        <p:spPr/>
        <p:txBody>
          <a:bodyPr>
            <a:normAutofit/>
          </a:bodyPr>
          <a:lstStyle/>
          <a:p>
            <a:r>
              <a:rPr lang="en-US" sz="4000"/>
              <a:t>Evaluating the Intervention</a:t>
            </a:r>
          </a:p>
        </p:txBody>
      </p:sp>
      <p:pic>
        <p:nvPicPr>
          <p:cNvPr id="10" name="Picture 9" descr="A picture containing text&#10;&#10;Description generated with high confidence">
            <a:extLst>
              <a:ext uri="{FF2B5EF4-FFF2-40B4-BE49-F238E27FC236}">
                <a16:creationId xmlns:a16="http://schemas.microsoft.com/office/drawing/2014/main" id="{3BA13D2F-06A9-455B-AE8E-E903E990E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7" y="1426020"/>
            <a:ext cx="3375590" cy="4863752"/>
          </a:xfrm>
          <a:prstGeom prst="rect">
            <a:avLst/>
          </a:prstGeom>
        </p:spPr>
      </p:pic>
      <p:sp>
        <p:nvSpPr>
          <p:cNvPr id="11" name="Rectangle 10" descr="This box highlights the Progress Monitoring stage of the DBI graphic">
            <a:extLst>
              <a:ext uri="{FF2B5EF4-FFF2-40B4-BE49-F238E27FC236}">
                <a16:creationId xmlns:a16="http://schemas.microsoft.com/office/drawing/2014/main" id="{7FB33B57-6873-4500-BC6F-4F4B1F12E3F3}"/>
              </a:ext>
            </a:extLst>
          </p:cNvPr>
          <p:cNvSpPr/>
          <p:nvPr/>
        </p:nvSpPr>
        <p:spPr>
          <a:xfrm>
            <a:off x="1437262" y="2307243"/>
            <a:ext cx="2635623" cy="1353670"/>
          </a:xfrm>
          <a:prstGeom prst="rect">
            <a:avLst/>
          </a:prstGeom>
          <a:noFill/>
          <a:ln w="57150">
            <a:solidFill>
              <a:srgbClr val="10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62626"/>
              </a:solidFill>
              <a:effectLst/>
              <a:uLnTx/>
              <a:uFillTx/>
              <a:latin typeface="Arial"/>
              <a:ea typeface="+mn-ea"/>
              <a:cs typeface="+mn-cs"/>
            </a:endParaRPr>
          </a:p>
        </p:txBody>
      </p:sp>
      <p:pic>
        <p:nvPicPr>
          <p:cNvPr id="8" name="Picture 7">
            <a:extLst>
              <a:ext uri="{FF2B5EF4-FFF2-40B4-BE49-F238E27FC236}">
                <a16:creationId xmlns:a16="http://schemas.microsoft.com/office/drawing/2014/main" id="{6C5B89E9-9A19-4AF1-9660-2EC09DA1E72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79700" y="1407141"/>
            <a:ext cx="7187526" cy="2253772"/>
          </a:xfrm>
          <a:prstGeom prst="rect">
            <a:avLst/>
          </a:prstGeom>
        </p:spPr>
      </p:pic>
      <p:pic>
        <p:nvPicPr>
          <p:cNvPr id="7" name="Picture 6">
            <a:extLst>
              <a:ext uri="{FF2B5EF4-FFF2-40B4-BE49-F238E27FC236}">
                <a16:creationId xmlns:a16="http://schemas.microsoft.com/office/drawing/2014/main" id="{42CE2EE4-1F19-47A4-94E9-9871B5F05A7A}"/>
              </a:ext>
              <a:ext uri="{C183D7F6-B498-43B3-948B-1728B52AA6E4}">
                <adec:decorative xmlns:adec="http://schemas.microsoft.com/office/drawing/2017/decorative" val="1"/>
              </a:ext>
            </a:extLst>
          </p:cNvPr>
          <p:cNvPicPr>
            <a:picLocks noChangeAspect="1"/>
          </p:cNvPicPr>
          <p:nvPr/>
        </p:nvPicPr>
        <p:blipFill rotWithShape="1">
          <a:blip r:embed="rId5"/>
          <a:srcRect t="9298"/>
          <a:stretch/>
        </p:blipFill>
        <p:spPr>
          <a:xfrm>
            <a:off x="5919560" y="3787894"/>
            <a:ext cx="4460444" cy="2630043"/>
          </a:xfrm>
          <a:prstGeom prst="rect">
            <a:avLst/>
          </a:prstGeom>
        </p:spPr>
      </p:pic>
      <p:sp>
        <p:nvSpPr>
          <p:cNvPr id="5" name="Slide Number Placeholder 4">
            <a:extLst>
              <a:ext uri="{FF2B5EF4-FFF2-40B4-BE49-F238E27FC236}">
                <a16:creationId xmlns:a16="http://schemas.microsoft.com/office/drawing/2014/main" id="{ECE21868-23FF-4611-9350-635E464E4728}"/>
              </a:ext>
            </a:extLst>
          </p:cNvPr>
          <p:cNvSpPr>
            <a:spLocks noGrp="1"/>
          </p:cNvSpPr>
          <p:nvPr>
            <p:ph type="sldNum" sz="quarter" idx="14"/>
          </p:nvPr>
        </p:nvSpPr>
        <p:spPr/>
        <p:txBody>
          <a:bodyPr/>
          <a:lstStyle/>
          <a:p>
            <a:fld id="{99A20822-4A49-4D36-86E3-300BA48D3F00}" type="slidenum">
              <a:rPr lang="en-US" smtClean="0"/>
              <a:pPr/>
              <a:t>102</a:t>
            </a:fld>
            <a:endParaRPr lang="en-US"/>
          </a:p>
        </p:txBody>
      </p:sp>
    </p:spTree>
    <p:extLst>
      <p:ext uri="{BB962C8B-B14F-4D97-AF65-F5344CB8AC3E}">
        <p14:creationId xmlns:p14="http://schemas.microsoft.com/office/powerpoint/2010/main" val="14335539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FE674-6756-4AE9-BCF6-1B5357C58704}"/>
              </a:ext>
            </a:extLst>
          </p:cNvPr>
          <p:cNvSpPr>
            <a:spLocks noGrp="1"/>
          </p:cNvSpPr>
          <p:nvPr>
            <p:ph type="title"/>
          </p:nvPr>
        </p:nvSpPr>
        <p:spPr/>
        <p:txBody>
          <a:bodyPr/>
          <a:lstStyle/>
          <a:p>
            <a:r>
              <a:rPr lang="en-US"/>
              <a:t>When Do We Intensify? </a:t>
            </a:r>
          </a:p>
        </p:txBody>
      </p:sp>
      <p:sp>
        <p:nvSpPr>
          <p:cNvPr id="4" name="Content Placeholder 3">
            <a:extLst>
              <a:ext uri="{FF2B5EF4-FFF2-40B4-BE49-F238E27FC236}">
                <a16:creationId xmlns:a16="http://schemas.microsoft.com/office/drawing/2014/main" id="{968E0633-BE57-4363-8ADB-A0DFB6E40228}"/>
              </a:ext>
            </a:extLst>
          </p:cNvPr>
          <p:cNvSpPr>
            <a:spLocks noGrp="1"/>
          </p:cNvSpPr>
          <p:nvPr>
            <p:ph sz="quarter" idx="15"/>
          </p:nvPr>
        </p:nvSpPr>
        <p:spPr>
          <a:xfrm>
            <a:off x="457200" y="1229061"/>
            <a:ext cx="11274552" cy="4343400"/>
          </a:xfrm>
        </p:spPr>
        <p:txBody>
          <a:bodyPr>
            <a:normAutofit/>
          </a:bodyPr>
          <a:lstStyle/>
          <a:p>
            <a:pPr marL="320032" lvl="1" indent="0">
              <a:buNone/>
            </a:pPr>
            <a:r>
              <a:rPr lang="en-US" sz="2800"/>
              <a:t>Student need persists despite: </a:t>
            </a:r>
          </a:p>
          <a:p>
            <a:pPr lvl="1"/>
            <a:r>
              <a:rPr lang="en-US" sz="2800"/>
              <a:t>Intervention implementation with fidelity and for appropriate frequency/duration</a:t>
            </a:r>
          </a:p>
          <a:p>
            <a:pPr lvl="1"/>
            <a:r>
              <a:rPr lang="en-US" sz="2800"/>
              <a:t>Evidence of effectiveness with similar students</a:t>
            </a:r>
          </a:p>
          <a:p>
            <a:pPr lvl="1"/>
            <a:r>
              <a:rPr lang="en-US" sz="2800"/>
              <a:t>Use of a valid and reliable progress-monitoring tool that is sensitive to student change and matched to the correct measurement outcome</a:t>
            </a:r>
          </a:p>
          <a:p>
            <a:endParaRPr lang="en-US"/>
          </a:p>
        </p:txBody>
      </p:sp>
      <p:sp>
        <p:nvSpPr>
          <p:cNvPr id="5" name="Text Placeholder 4">
            <a:extLst>
              <a:ext uri="{FF2B5EF4-FFF2-40B4-BE49-F238E27FC236}">
                <a16:creationId xmlns:a16="http://schemas.microsoft.com/office/drawing/2014/main" id="{23CAB43B-0A4E-465A-92CE-724B013972D7}"/>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D5A7E47B-33D9-431D-9E4A-5B6675810462}"/>
              </a:ext>
            </a:extLst>
          </p:cNvPr>
          <p:cNvSpPr>
            <a:spLocks noGrp="1"/>
          </p:cNvSpPr>
          <p:nvPr>
            <p:ph type="sldNum" sz="quarter" idx="14"/>
          </p:nvPr>
        </p:nvSpPr>
        <p:spPr/>
        <p:txBody>
          <a:bodyPr/>
          <a:lstStyle/>
          <a:p>
            <a:fld id="{99A20822-4A49-4D36-86E3-300BA48D3F00}" type="slidenum">
              <a:rPr lang="en-US" smtClean="0"/>
              <a:pPr/>
              <a:t>103</a:t>
            </a:fld>
            <a:endParaRPr lang="en-US"/>
          </a:p>
        </p:txBody>
      </p:sp>
    </p:spTree>
    <p:extLst>
      <p:ext uri="{BB962C8B-B14F-4D97-AF65-F5344CB8AC3E}">
        <p14:creationId xmlns:p14="http://schemas.microsoft.com/office/powerpoint/2010/main" val="20069218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a:ea typeface="ＭＳ Ｐゴシック"/>
              </a:rPr>
              <a:t>Why Might We Need to Intensify?</a:t>
            </a:r>
            <a:endParaRPr lang="en-US" sz="4400"/>
          </a:p>
        </p:txBody>
      </p:sp>
      <p:sp>
        <p:nvSpPr>
          <p:cNvPr id="2" name="Content Placeholder 1"/>
          <p:cNvSpPr>
            <a:spLocks noGrp="1"/>
          </p:cNvSpPr>
          <p:nvPr>
            <p:ph idx="1"/>
          </p:nvPr>
        </p:nvSpPr>
        <p:spPr>
          <a:xfrm>
            <a:off x="1146047" y="3550920"/>
            <a:ext cx="4426458" cy="2071164"/>
          </a:xfrm>
        </p:spPr>
        <p:txBody>
          <a:bodyPr>
            <a:noAutofit/>
          </a:bodyPr>
          <a:lstStyle/>
          <a:p>
            <a:pPr marL="3175" indent="0" algn="ctr">
              <a:buNone/>
              <a:tabLst>
                <a:tab pos="1539875" algn="l"/>
              </a:tabLst>
            </a:pPr>
            <a:r>
              <a:rPr lang="en-US" sz="2300" b="1"/>
              <a:t>Validated programs are not universally effective programs; 3 to 5% of students need more help (NCII, 2013). </a:t>
            </a:r>
          </a:p>
          <a:p>
            <a:endParaRPr lang="en-US" sz="2300"/>
          </a:p>
        </p:txBody>
      </p:sp>
      <p:sp>
        <p:nvSpPr>
          <p:cNvPr id="5" name="Content Placeholder 4"/>
          <p:cNvSpPr>
            <a:spLocks noGrp="1"/>
          </p:cNvSpPr>
          <p:nvPr>
            <p:ph idx="10"/>
          </p:nvPr>
        </p:nvSpPr>
        <p:spPr>
          <a:xfrm>
            <a:off x="6619497" y="3553968"/>
            <a:ext cx="4425696" cy="2075688"/>
          </a:xfrm>
        </p:spPr>
        <p:txBody>
          <a:bodyPr>
            <a:noAutofit/>
          </a:bodyPr>
          <a:lstStyle/>
          <a:p>
            <a:pPr marL="0" indent="0" algn="ctr">
              <a:spcBef>
                <a:spcPts val="1200"/>
              </a:spcBef>
              <a:buNone/>
            </a:pPr>
            <a:r>
              <a:rPr lang="en-US" sz="2300" b="1"/>
              <a:t>Students with intensive needs often require 10</a:t>
            </a:r>
            <a:r>
              <a:rPr lang="en-US" sz="2300" b="1">
                <a:cs typeface="Arial"/>
              </a:rPr>
              <a:t>–</a:t>
            </a:r>
            <a:r>
              <a:rPr lang="en-US" sz="2300" b="1"/>
              <a:t>30 times as much practice as their peers to learn new information (Gersten et al., 2008). </a:t>
            </a:r>
          </a:p>
          <a:p>
            <a:endParaRPr lang="en-US" sz="2300"/>
          </a:p>
        </p:txBody>
      </p:sp>
      <p:pic>
        <p:nvPicPr>
          <p:cNvPr id="1026" name="Picture 2" descr="A picture of a teacher helping a student with spelli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48307" y="1325880"/>
            <a:ext cx="2568075" cy="207116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A picture of a man stick figure helping another climb a w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19790" y="1342951"/>
            <a:ext cx="1600033" cy="2071164"/>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F8B37B5-5FCB-4A9F-84CF-2C98BD817E3F}"/>
              </a:ext>
            </a:extLst>
          </p:cNvPr>
          <p:cNvSpPr>
            <a:spLocks noGrp="1"/>
          </p:cNvSpPr>
          <p:nvPr>
            <p:ph type="sldNum" sz="quarter" idx="11"/>
          </p:nvPr>
        </p:nvSpPr>
        <p:spPr>
          <a:xfrm>
            <a:off x="11725873" y="6697816"/>
            <a:ext cx="157094" cy="153888"/>
          </a:xfrm>
        </p:spPr>
        <p:txBody>
          <a:bodyPr/>
          <a:lstStyle/>
          <a:p>
            <a:pPr algn="r"/>
            <a:fld id="{F3477EC8-074D-41C4-94AE-E9EA7CEEA348}" type="slidenum">
              <a:rPr lang="en-US" smtClean="0"/>
              <a:pPr algn="r"/>
              <a:t>104</a:t>
            </a:fld>
            <a:endParaRPr lang="en-US"/>
          </a:p>
        </p:txBody>
      </p:sp>
    </p:spTree>
    <p:extLst>
      <p:ext uri="{BB962C8B-B14F-4D97-AF65-F5344CB8AC3E}">
        <p14:creationId xmlns:p14="http://schemas.microsoft.com/office/powerpoint/2010/main" val="10116152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29AB-FDB1-4756-897C-E86D4E8BBE26}"/>
              </a:ext>
            </a:extLst>
          </p:cNvPr>
          <p:cNvSpPr>
            <a:spLocks noGrp="1"/>
          </p:cNvSpPr>
          <p:nvPr>
            <p:ph type="title"/>
          </p:nvPr>
        </p:nvSpPr>
        <p:spPr>
          <a:xfrm>
            <a:off x="0" y="0"/>
            <a:ext cx="12192000" cy="1280160"/>
          </a:xfrm>
        </p:spPr>
        <p:txBody>
          <a:bodyPr>
            <a:normAutofit/>
          </a:bodyPr>
          <a:lstStyle/>
          <a:p>
            <a:r>
              <a:rPr lang="en-US" sz="3900"/>
              <a:t>How Do We Know </a:t>
            </a:r>
            <a:r>
              <a:rPr lang="en-US" sz="3900" i="1"/>
              <a:t>What </a:t>
            </a:r>
            <a:r>
              <a:rPr lang="en-US" sz="3900"/>
              <a:t>Needs to be Intensified? </a:t>
            </a:r>
          </a:p>
        </p:txBody>
      </p:sp>
      <p:sp>
        <p:nvSpPr>
          <p:cNvPr id="3" name="Content Placeholder 2">
            <a:extLst>
              <a:ext uri="{FF2B5EF4-FFF2-40B4-BE49-F238E27FC236}">
                <a16:creationId xmlns:a16="http://schemas.microsoft.com/office/drawing/2014/main" id="{8F8A96BB-5426-414A-BE0F-76787D274BF5}"/>
              </a:ext>
            </a:extLst>
          </p:cNvPr>
          <p:cNvSpPr>
            <a:spLocks noGrp="1"/>
          </p:cNvSpPr>
          <p:nvPr>
            <p:ph sz="quarter" idx="15"/>
          </p:nvPr>
        </p:nvSpPr>
        <p:spPr>
          <a:xfrm>
            <a:off x="457200" y="1780032"/>
            <a:ext cx="3164039" cy="3934968"/>
          </a:xfrm>
        </p:spPr>
        <p:txBody>
          <a:bodyPr>
            <a:normAutofit/>
          </a:bodyPr>
          <a:lstStyle/>
          <a:p>
            <a:r>
              <a:rPr lang="en-US"/>
              <a:t>Conduct or review diagnostic data.</a:t>
            </a:r>
          </a:p>
          <a:p>
            <a:endParaRPr lang="en-US"/>
          </a:p>
          <a:p>
            <a:r>
              <a:rPr lang="en-US"/>
              <a:t>Develop a hypothesis.</a:t>
            </a:r>
          </a:p>
          <a:p>
            <a:endParaRPr lang="en-US"/>
          </a:p>
          <a:p>
            <a:endParaRPr lang="en-US"/>
          </a:p>
        </p:txBody>
      </p:sp>
      <p:sp>
        <p:nvSpPr>
          <p:cNvPr id="5" name="Slide Number Placeholder 4">
            <a:extLst>
              <a:ext uri="{FF2B5EF4-FFF2-40B4-BE49-F238E27FC236}">
                <a16:creationId xmlns:a16="http://schemas.microsoft.com/office/drawing/2014/main" id="{867160B9-03C2-4A6A-A0C4-853EA59F724E}"/>
              </a:ext>
            </a:extLst>
          </p:cNvPr>
          <p:cNvSpPr>
            <a:spLocks noGrp="1"/>
          </p:cNvSpPr>
          <p:nvPr>
            <p:ph type="sldNum" sz="quarter" idx="14"/>
          </p:nvPr>
        </p:nvSpPr>
        <p:spPr/>
        <p:txBody>
          <a:bodyPr/>
          <a:lstStyle/>
          <a:p>
            <a:fld id="{99A20822-4A49-4D36-86E3-300BA48D3F00}" type="slidenum">
              <a:rPr lang="en-US" smtClean="0"/>
              <a:pPr/>
              <a:t>105</a:t>
            </a:fld>
            <a:endParaRPr lang="en-US"/>
          </a:p>
        </p:txBody>
      </p:sp>
      <p:pic>
        <p:nvPicPr>
          <p:cNvPr id="7" name="Picture 6">
            <a:hlinkClick r:id="rId3"/>
            <a:extLst>
              <a:ext uri="{FF2B5EF4-FFF2-40B4-BE49-F238E27FC236}">
                <a16:creationId xmlns:a16="http://schemas.microsoft.com/office/drawing/2014/main" id="{09F9491B-75CF-42D5-8D31-6DA53B696A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81710" y="1780032"/>
            <a:ext cx="3164039"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F05994FC-EACE-4F45-95FF-6BE26F52346E}"/>
              </a:ext>
            </a:extLst>
          </p:cNvPr>
          <p:cNvPicPr>
            <a:picLocks noChangeAspect="1"/>
          </p:cNvPicPr>
          <p:nvPr/>
        </p:nvPicPr>
        <p:blipFill>
          <a:blip r:embed="rId5"/>
          <a:stretch>
            <a:fillRect/>
          </a:stretch>
        </p:blipFill>
        <p:spPr>
          <a:xfrm>
            <a:off x="8178086" y="1280160"/>
            <a:ext cx="3067050" cy="5239068"/>
          </a:xfrm>
          <a:prstGeom prst="rect">
            <a:avLst/>
          </a:prstGeom>
        </p:spPr>
      </p:pic>
      <p:sp>
        <p:nvSpPr>
          <p:cNvPr id="9" name="Rectangle 8" descr="This box highlights the step Diagnostic data, in the DBI model">
            <a:extLst>
              <a:ext uri="{FF2B5EF4-FFF2-40B4-BE49-F238E27FC236}">
                <a16:creationId xmlns:a16="http://schemas.microsoft.com/office/drawing/2014/main" id="{E0DC5294-AD5F-49D0-9F62-C5DE0EA67601}"/>
              </a:ext>
            </a:extLst>
          </p:cNvPr>
          <p:cNvSpPr/>
          <p:nvPr/>
        </p:nvSpPr>
        <p:spPr>
          <a:xfrm>
            <a:off x="8862060" y="3292483"/>
            <a:ext cx="1879463" cy="1133856"/>
          </a:xfrm>
          <a:prstGeom prst="rect">
            <a:avLst/>
          </a:prstGeom>
          <a:noFill/>
          <a:ln w="57150">
            <a:solidFill>
              <a:srgbClr val="10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1" name="Picture 10">
            <a:extLst>
              <a:ext uri="{FF2B5EF4-FFF2-40B4-BE49-F238E27FC236}">
                <a16:creationId xmlns:a16="http://schemas.microsoft.com/office/drawing/2014/main" id="{D9616094-5C73-4698-96C3-E15162F32C7F}"/>
              </a:ext>
              <a:ext uri="{C183D7F6-B498-43B3-948B-1728B52AA6E4}">
                <adec:decorative xmlns:adec="http://schemas.microsoft.com/office/drawing/2017/decorative" val="1"/>
              </a:ext>
            </a:extLst>
          </p:cNvPr>
          <p:cNvPicPr>
            <a:picLocks noChangeAspect="1"/>
          </p:cNvPicPr>
          <p:nvPr/>
        </p:nvPicPr>
        <p:blipFill rotWithShape="1">
          <a:blip r:embed="rId6"/>
          <a:srcRect b="41313"/>
          <a:stretch/>
        </p:blipFill>
        <p:spPr>
          <a:xfrm>
            <a:off x="4459785" y="4139184"/>
            <a:ext cx="3252788" cy="1962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55848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Thinking Diagnostically: Integration of Academics and Behavior </a:t>
            </a:r>
          </a:p>
        </p:txBody>
      </p:sp>
      <p:sp>
        <p:nvSpPr>
          <p:cNvPr id="2" name="Content Placeholder 1" descr="Which came first? &#10;A: Antecedent&#10;B: Behavior &#10;C: Consequence&#10;&#10;Diagnostic assessment may reveal that an underlying academic deficit is  causing the behavior to occur. &#10;"/>
          <p:cNvSpPr>
            <a:spLocks noGrp="1"/>
          </p:cNvSpPr>
          <p:nvPr>
            <p:ph sz="quarter" idx="18"/>
          </p:nvPr>
        </p:nvSpPr>
        <p:spPr/>
        <p:txBody>
          <a:bodyPr/>
          <a:lstStyle/>
          <a:p>
            <a:pPr marL="233363" lvl="1">
              <a:buFont typeface="Wingdings" pitchFamily="2" charset="2"/>
              <a:buChar char="§"/>
            </a:pPr>
            <a:endParaRPr lang="en-US"/>
          </a:p>
          <a:p>
            <a:pPr marL="233363" lvl="1">
              <a:buFont typeface="Wingdings" pitchFamily="2" charset="2"/>
              <a:buChar char="§"/>
            </a:pPr>
            <a:endParaRPr lang="en-US"/>
          </a:p>
          <a:p>
            <a:endParaRPr lang="en-US"/>
          </a:p>
        </p:txBody>
      </p:sp>
      <p:sp>
        <p:nvSpPr>
          <p:cNvPr id="10" name="Content Placeholder 9" descr="Which came first? &#10;A: Antecedent&#10;B: Behavior &#10;C: Consequence&#10;&#10;Diagnostic assessment may reveal that an underlying academic deficit is  causing the behavior to occur. &#10;">
            <a:extLst>
              <a:ext uri="{FF2B5EF4-FFF2-40B4-BE49-F238E27FC236}">
                <a16:creationId xmlns:a16="http://schemas.microsoft.com/office/drawing/2014/main" id="{7E468B4B-89A2-44F2-852A-343512F95DD6}"/>
              </a:ext>
            </a:extLst>
          </p:cNvPr>
          <p:cNvSpPr>
            <a:spLocks noGrp="1"/>
          </p:cNvSpPr>
          <p:nvPr>
            <p:ph sz="quarter" idx="19"/>
          </p:nvPr>
        </p:nvSpPr>
        <p:spPr>
          <a:xfrm>
            <a:off x="457200" y="1672049"/>
            <a:ext cx="5568696" cy="4343400"/>
          </a:xfrm>
        </p:spPr>
        <p:txBody>
          <a:bodyPr>
            <a:normAutofit/>
          </a:bodyPr>
          <a:lstStyle/>
          <a:p>
            <a:pPr marL="0" indent="0">
              <a:buNone/>
            </a:pPr>
            <a:r>
              <a:rPr lang="en-US" b="1" dirty="0"/>
              <a:t>Which came first? </a:t>
            </a:r>
          </a:p>
          <a:p>
            <a:pPr marL="0" indent="0">
              <a:buNone/>
            </a:pPr>
            <a:r>
              <a:rPr lang="en-US" b="1" dirty="0"/>
              <a:t>A: </a:t>
            </a:r>
            <a:r>
              <a:rPr lang="en-US" dirty="0"/>
              <a:t>Antecedent</a:t>
            </a:r>
          </a:p>
          <a:p>
            <a:pPr marL="0" indent="0">
              <a:buNone/>
            </a:pPr>
            <a:r>
              <a:rPr lang="en-US" b="1" dirty="0"/>
              <a:t>B: </a:t>
            </a:r>
            <a:r>
              <a:rPr lang="en-US" dirty="0"/>
              <a:t>Behavior </a:t>
            </a:r>
          </a:p>
          <a:p>
            <a:pPr marL="0" indent="0">
              <a:buNone/>
            </a:pPr>
            <a:r>
              <a:rPr lang="en-US" b="1" dirty="0"/>
              <a:t>C: </a:t>
            </a:r>
            <a:r>
              <a:rPr lang="en-US" dirty="0"/>
              <a:t>Consequence</a:t>
            </a:r>
          </a:p>
          <a:p>
            <a:pPr marL="0" indent="0">
              <a:buNone/>
            </a:pPr>
            <a:endParaRPr lang="en-US" sz="1600" dirty="0"/>
          </a:p>
          <a:p>
            <a:pPr marL="0" indent="0">
              <a:buNone/>
            </a:pPr>
            <a:r>
              <a:rPr lang="en-US" dirty="0"/>
              <a:t>Diagnostic assessment may reveal that an underlying academic deficit is  causing the behavior to occur. </a:t>
            </a:r>
          </a:p>
        </p:txBody>
      </p:sp>
      <p:sp>
        <p:nvSpPr>
          <p:cNvPr id="4" name="Slide Number Placeholder 3"/>
          <p:cNvSpPr>
            <a:spLocks noGrp="1"/>
          </p:cNvSpPr>
          <p:nvPr>
            <p:ph type="sldNum" sz="quarter" idx="20"/>
          </p:nvPr>
        </p:nvSpPr>
        <p:spPr>
          <a:xfrm>
            <a:off x="11680298" y="6704112"/>
            <a:ext cx="211596" cy="153888"/>
          </a:xfrm>
        </p:spPr>
        <p:txBody>
          <a:bodyPr/>
          <a:lstStyle/>
          <a:p>
            <a:pPr algn="r"/>
            <a:fld id="{F3477EC8-074D-41C4-94AE-E9EA7CEEA348}" type="slidenum">
              <a:rPr/>
              <a:pPr algn="r"/>
              <a:t>106</a:t>
            </a:fld>
            <a:endParaRPr/>
          </a:p>
        </p:txBody>
      </p:sp>
      <p:grpSp>
        <p:nvGrpSpPr>
          <p:cNvPr id="12" name="Group 11" descr="Graphic detailing a cycle of skill deficit, which leads to avoidance behavior, which leads to removal from task, which goes back to skill deficit, and so on.">
            <a:extLst>
              <a:ext uri="{FF2B5EF4-FFF2-40B4-BE49-F238E27FC236}">
                <a16:creationId xmlns:a16="http://schemas.microsoft.com/office/drawing/2014/main" id="{9763949A-6BC1-4284-87B6-29A29B1230A5}"/>
              </a:ext>
            </a:extLst>
          </p:cNvPr>
          <p:cNvGrpSpPr/>
          <p:nvPr/>
        </p:nvGrpSpPr>
        <p:grpSpPr>
          <a:xfrm>
            <a:off x="5858693" y="1798318"/>
            <a:ext cx="5334000" cy="3733800"/>
            <a:chOff x="5715000" y="1981200"/>
            <a:chExt cx="5334000" cy="3733800"/>
          </a:xfrm>
        </p:grpSpPr>
        <p:graphicFrame>
          <p:nvGraphicFramePr>
            <p:cNvPr id="5" name="Diagram 4" descr="Cycle indicating the interconnected relationship between skill deficit, avoidance behavior, removal from task and back to skill deficit. " title="Integrated Academic and Behavioral Challenges Cycle"/>
            <p:cNvGraphicFramePr/>
            <p:nvPr/>
          </p:nvGraphicFramePr>
          <p:xfrm>
            <a:off x="5715000" y="1981200"/>
            <a:ext cx="5334000" cy="373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Chicken">
              <a:extLst>
                <a:ext uri="{FF2B5EF4-FFF2-40B4-BE49-F238E27FC236}">
                  <a16:creationId xmlns:a16="http://schemas.microsoft.com/office/drawing/2014/main" id="{5842A3B6-8705-4F8D-AC9A-D70776A73C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67600" y="3390900"/>
              <a:ext cx="914400" cy="914400"/>
            </a:xfrm>
            <a:prstGeom prst="rect">
              <a:avLst/>
            </a:prstGeom>
          </p:spPr>
        </p:pic>
        <p:sp>
          <p:nvSpPr>
            <p:cNvPr id="11" name="Oval 10">
              <a:extLst>
                <a:ext uri="{FF2B5EF4-FFF2-40B4-BE49-F238E27FC236}">
                  <a16:creationId xmlns:a16="http://schemas.microsoft.com/office/drawing/2014/main" id="{53CA3954-4FE9-4401-A002-09644BDD836C}"/>
                </a:ext>
              </a:extLst>
            </p:cNvPr>
            <p:cNvSpPr/>
            <p:nvPr/>
          </p:nvSpPr>
          <p:spPr>
            <a:xfrm>
              <a:off x="8673739" y="3603715"/>
              <a:ext cx="613954" cy="488769"/>
            </a:xfrm>
            <a:prstGeom prst="ellipse">
              <a:avLst/>
            </a:prstGeom>
            <a:solidFill>
              <a:srgbClr val="FFFFCD"/>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spTree>
    <p:extLst>
      <p:ext uri="{BB962C8B-B14F-4D97-AF65-F5344CB8AC3E}">
        <p14:creationId xmlns:p14="http://schemas.microsoft.com/office/powerpoint/2010/main" val="27732567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29AB-FDB1-4756-897C-E86D4E8BBE26}"/>
              </a:ext>
            </a:extLst>
          </p:cNvPr>
          <p:cNvSpPr>
            <a:spLocks noGrp="1"/>
          </p:cNvSpPr>
          <p:nvPr>
            <p:ph type="title"/>
          </p:nvPr>
        </p:nvSpPr>
        <p:spPr>
          <a:xfrm>
            <a:off x="368300" y="168933"/>
            <a:ext cx="6616700" cy="1280160"/>
          </a:xfrm>
        </p:spPr>
        <p:txBody>
          <a:bodyPr/>
          <a:lstStyle/>
          <a:p>
            <a:r>
              <a:rPr lang="en-US"/>
              <a:t>How Do We Know </a:t>
            </a:r>
            <a:r>
              <a:rPr lang="en-US" i="1"/>
              <a:t>How</a:t>
            </a:r>
            <a:r>
              <a:rPr lang="en-US"/>
              <a:t> To Intensify? </a:t>
            </a:r>
          </a:p>
        </p:txBody>
      </p:sp>
      <p:sp>
        <p:nvSpPr>
          <p:cNvPr id="3" name="Content Placeholder 2">
            <a:extLst>
              <a:ext uri="{FF2B5EF4-FFF2-40B4-BE49-F238E27FC236}">
                <a16:creationId xmlns:a16="http://schemas.microsoft.com/office/drawing/2014/main" id="{8F8A96BB-5426-414A-BE0F-76787D274BF5}"/>
              </a:ext>
            </a:extLst>
          </p:cNvPr>
          <p:cNvSpPr>
            <a:spLocks noGrp="1"/>
          </p:cNvSpPr>
          <p:nvPr>
            <p:ph sz="quarter" idx="15"/>
          </p:nvPr>
        </p:nvSpPr>
        <p:spPr>
          <a:xfrm>
            <a:off x="457200" y="1609130"/>
            <a:ext cx="6947647" cy="3934968"/>
          </a:xfrm>
        </p:spPr>
        <p:txBody>
          <a:bodyPr/>
          <a:lstStyle/>
          <a:p>
            <a:r>
              <a:rPr lang="en-US"/>
              <a:t>Review the taxonomy and intensification checklist to identify how to intensify to address the hypothesis. </a:t>
            </a:r>
          </a:p>
          <a:p>
            <a:endParaRPr lang="en-US"/>
          </a:p>
          <a:p>
            <a:endParaRPr lang="en-US"/>
          </a:p>
        </p:txBody>
      </p:sp>
      <p:sp>
        <p:nvSpPr>
          <p:cNvPr id="5" name="Slide Number Placeholder 4">
            <a:extLst>
              <a:ext uri="{FF2B5EF4-FFF2-40B4-BE49-F238E27FC236}">
                <a16:creationId xmlns:a16="http://schemas.microsoft.com/office/drawing/2014/main" id="{867160B9-03C2-4A6A-A0C4-853EA59F724E}"/>
              </a:ext>
            </a:extLst>
          </p:cNvPr>
          <p:cNvSpPr>
            <a:spLocks noGrp="1"/>
          </p:cNvSpPr>
          <p:nvPr>
            <p:ph type="sldNum" sz="quarter" idx="14"/>
          </p:nvPr>
        </p:nvSpPr>
        <p:spPr/>
        <p:txBody>
          <a:bodyPr/>
          <a:lstStyle/>
          <a:p>
            <a:fld id="{99A20822-4A49-4D36-86E3-300BA48D3F00}" type="slidenum">
              <a:rPr lang="en-US" smtClean="0"/>
              <a:pPr/>
              <a:t>107</a:t>
            </a:fld>
            <a:endParaRPr lang="en-US"/>
          </a:p>
        </p:txBody>
      </p:sp>
      <p:pic>
        <p:nvPicPr>
          <p:cNvPr id="6" name="Picture 5">
            <a:extLst>
              <a:ext uri="{FF2B5EF4-FFF2-40B4-BE49-F238E27FC236}">
                <a16:creationId xmlns:a16="http://schemas.microsoft.com/office/drawing/2014/main" id="{551A2EF0-74D0-4603-B6E8-91AED6551E1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9622" y="3209364"/>
            <a:ext cx="4742727" cy="2439117"/>
          </a:xfrm>
          <a:prstGeom prst="rect">
            <a:avLst/>
          </a:prstGeom>
        </p:spPr>
      </p:pic>
      <p:pic>
        <p:nvPicPr>
          <p:cNvPr id="10" name="Picture 9">
            <a:extLst>
              <a:ext uri="{FF2B5EF4-FFF2-40B4-BE49-F238E27FC236}">
                <a16:creationId xmlns:a16="http://schemas.microsoft.com/office/drawing/2014/main" id="{DD6C7FD8-956F-4AE9-8F33-965BB2B901A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46044" y="838200"/>
            <a:ext cx="3996334" cy="5129870"/>
          </a:xfrm>
          <a:prstGeom prst="rect">
            <a:avLst/>
          </a:prstGeom>
          <a:ln>
            <a:solidFill>
              <a:schemeClr val="tx1"/>
            </a:solidFill>
          </a:ln>
        </p:spPr>
      </p:pic>
      <p:sp>
        <p:nvSpPr>
          <p:cNvPr id="11" name="Wave 10">
            <a:extLst>
              <a:ext uri="{FF2B5EF4-FFF2-40B4-BE49-F238E27FC236}">
                <a16:creationId xmlns:a16="http://schemas.microsoft.com/office/drawing/2014/main" id="{ED282E72-8C24-49E3-811E-73924A3237DD}"/>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2" name="Graphic 11" descr="Paper">
            <a:extLst>
              <a:ext uri="{FF2B5EF4-FFF2-40B4-BE49-F238E27FC236}">
                <a16:creationId xmlns:a16="http://schemas.microsoft.com/office/drawing/2014/main" id="{2806B7D0-A7F9-4B9A-852B-4861AE158D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8024" y="5347205"/>
            <a:ext cx="735589" cy="735589"/>
          </a:xfrm>
          <a:prstGeom prst="rect">
            <a:avLst/>
          </a:prstGeom>
        </p:spPr>
      </p:pic>
    </p:spTree>
    <p:extLst>
      <p:ext uri="{BB962C8B-B14F-4D97-AF65-F5344CB8AC3E}">
        <p14:creationId xmlns:p14="http://schemas.microsoft.com/office/powerpoint/2010/main" val="59151160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D6BCB-B2C1-468D-BD70-55768DDA36A4}"/>
              </a:ext>
            </a:extLst>
          </p:cNvPr>
          <p:cNvSpPr>
            <a:spLocks noGrp="1"/>
          </p:cNvSpPr>
          <p:nvPr>
            <p:ph type="title"/>
          </p:nvPr>
        </p:nvSpPr>
        <p:spPr/>
        <p:txBody>
          <a:bodyPr/>
          <a:lstStyle/>
          <a:p>
            <a:r>
              <a:rPr lang="en-US"/>
              <a:t>The Team Focuses on the Behavioral Impact</a:t>
            </a:r>
          </a:p>
        </p:txBody>
      </p:sp>
      <p:sp>
        <p:nvSpPr>
          <p:cNvPr id="4" name="Text Placeholder 3">
            <a:extLst>
              <a:ext uri="{FF2B5EF4-FFF2-40B4-BE49-F238E27FC236}">
                <a16:creationId xmlns:a16="http://schemas.microsoft.com/office/drawing/2014/main" id="{3324FEE7-6986-4C0D-9C05-6915825CD0E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C8CDFFC4-957A-4B44-8F0B-809118B41449}"/>
              </a:ext>
            </a:extLst>
          </p:cNvPr>
          <p:cNvSpPr>
            <a:spLocks noGrp="1"/>
          </p:cNvSpPr>
          <p:nvPr>
            <p:ph type="sldNum" sz="quarter" idx="14"/>
          </p:nvPr>
        </p:nvSpPr>
        <p:spPr/>
        <p:txBody>
          <a:bodyPr/>
          <a:lstStyle/>
          <a:p>
            <a:fld id="{99A20822-4A49-4D36-86E3-300BA48D3F00}" type="slidenum">
              <a:rPr lang="en-US" smtClean="0"/>
              <a:pPr/>
              <a:t>108</a:t>
            </a:fld>
            <a:endParaRPr lang="en-US"/>
          </a:p>
        </p:txBody>
      </p:sp>
      <p:pic>
        <p:nvPicPr>
          <p:cNvPr id="7" name="Picture 6">
            <a:extLst>
              <a:ext uri="{FF2B5EF4-FFF2-40B4-BE49-F238E27FC236}">
                <a16:creationId xmlns:a16="http://schemas.microsoft.com/office/drawing/2014/main" id="{CDE46EE3-F51E-41D4-835D-88D9B27B9ECE}"/>
              </a:ext>
              <a:ext uri="{C183D7F6-B498-43B3-948B-1728B52AA6E4}">
                <adec:decorative xmlns:adec="http://schemas.microsoft.com/office/drawing/2017/decorative" val="1"/>
              </a:ext>
            </a:extLst>
          </p:cNvPr>
          <p:cNvPicPr>
            <a:picLocks noChangeAspect="1"/>
          </p:cNvPicPr>
          <p:nvPr/>
        </p:nvPicPr>
        <p:blipFill rotWithShape="1">
          <a:blip r:embed="rId3"/>
          <a:srcRect t="71117"/>
          <a:stretch/>
        </p:blipFill>
        <p:spPr>
          <a:xfrm>
            <a:off x="529975" y="1485900"/>
            <a:ext cx="6833394" cy="2540000"/>
          </a:xfrm>
          <a:prstGeom prst="rect">
            <a:avLst/>
          </a:prstGeom>
          <a:ln>
            <a:solidFill>
              <a:schemeClr val="tx1"/>
            </a:solidFill>
          </a:ln>
        </p:spPr>
      </p:pic>
      <p:pic>
        <p:nvPicPr>
          <p:cNvPr id="8" name="Picture 7">
            <a:extLst>
              <a:ext uri="{FF2B5EF4-FFF2-40B4-BE49-F238E27FC236}">
                <a16:creationId xmlns:a16="http://schemas.microsoft.com/office/drawing/2014/main" id="{F2DDFB77-DCB2-467B-8C93-41D3BC9E993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88419" y="1485900"/>
            <a:ext cx="3656231" cy="4457700"/>
          </a:xfrm>
          <a:prstGeom prst="rect">
            <a:avLst/>
          </a:prstGeom>
          <a:ln>
            <a:solidFill>
              <a:schemeClr val="tx1"/>
            </a:solidFill>
          </a:ln>
        </p:spPr>
      </p:pic>
    </p:spTree>
    <p:extLst>
      <p:ext uri="{BB962C8B-B14F-4D97-AF65-F5344CB8AC3E}">
        <p14:creationId xmlns:p14="http://schemas.microsoft.com/office/powerpoint/2010/main" val="198227922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C8A4-7CE6-4221-851E-78A8178A2E05}"/>
              </a:ext>
            </a:extLst>
          </p:cNvPr>
          <p:cNvSpPr>
            <a:spLocks noGrp="1"/>
          </p:cNvSpPr>
          <p:nvPr>
            <p:ph type="title"/>
          </p:nvPr>
        </p:nvSpPr>
        <p:spPr/>
        <p:txBody>
          <a:bodyPr/>
          <a:lstStyle/>
          <a:p>
            <a:r>
              <a:rPr lang="en-US"/>
              <a:t>Determine Adaptation</a:t>
            </a:r>
          </a:p>
        </p:txBody>
      </p:sp>
      <p:sp>
        <p:nvSpPr>
          <p:cNvPr id="8" name="Content Placeholder 7">
            <a:extLst>
              <a:ext uri="{FF2B5EF4-FFF2-40B4-BE49-F238E27FC236}">
                <a16:creationId xmlns:a16="http://schemas.microsoft.com/office/drawing/2014/main" id="{6D4FC1FF-2F4E-48B7-99BA-A6D9F151767F}"/>
              </a:ext>
            </a:extLst>
          </p:cNvPr>
          <p:cNvSpPr>
            <a:spLocks noGrp="1"/>
          </p:cNvSpPr>
          <p:nvPr>
            <p:ph sz="quarter" idx="15"/>
          </p:nvPr>
        </p:nvSpPr>
        <p:spPr/>
        <p:txBody>
          <a:bodyPr/>
          <a:lstStyle/>
          <a:p>
            <a:endParaRPr lang="en-US"/>
          </a:p>
        </p:txBody>
      </p:sp>
      <p:sp>
        <p:nvSpPr>
          <p:cNvPr id="7" name="Text Placeholder 6">
            <a:extLst>
              <a:ext uri="{FF2B5EF4-FFF2-40B4-BE49-F238E27FC236}">
                <a16:creationId xmlns:a16="http://schemas.microsoft.com/office/drawing/2014/main" id="{22EAE732-B3F0-485C-8EFB-959AAC82689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58F0013-B3F6-4760-95C5-5910970EC98F}"/>
              </a:ext>
            </a:extLst>
          </p:cNvPr>
          <p:cNvSpPr>
            <a:spLocks noGrp="1"/>
          </p:cNvSpPr>
          <p:nvPr>
            <p:ph type="sldNum" sz="quarter" idx="14"/>
          </p:nvPr>
        </p:nvSpPr>
        <p:spPr/>
        <p:txBody>
          <a:bodyPr/>
          <a:lstStyle/>
          <a:p>
            <a:fld id="{99A20822-4A49-4D36-86E3-300BA48D3F00}" type="slidenum">
              <a:rPr lang="en-US" smtClean="0"/>
              <a:pPr/>
              <a:t>109</a:t>
            </a:fld>
            <a:endParaRPr lang="en-US"/>
          </a:p>
        </p:txBody>
      </p:sp>
      <p:graphicFrame>
        <p:nvGraphicFramePr>
          <p:cNvPr id="6" name="Content Placeholder 7">
            <a:extLst>
              <a:ext uri="{FF2B5EF4-FFF2-40B4-BE49-F238E27FC236}">
                <a16:creationId xmlns:a16="http://schemas.microsoft.com/office/drawing/2014/main" id="{F439CFFA-D46F-486B-8A12-E2687BD833A8}"/>
              </a:ext>
            </a:extLst>
          </p:cNvPr>
          <p:cNvGraphicFramePr>
            <a:graphicFrameLocks/>
          </p:cNvGraphicFramePr>
          <p:nvPr>
            <p:extLst>
              <p:ext uri="{D42A27DB-BD31-4B8C-83A1-F6EECF244321}">
                <p14:modId xmlns:p14="http://schemas.microsoft.com/office/powerpoint/2010/main" val="854530696"/>
              </p:ext>
            </p:extLst>
          </p:nvPr>
        </p:nvGraphicFramePr>
        <p:xfrm>
          <a:off x="457200" y="1263087"/>
          <a:ext cx="11327802" cy="4693213"/>
        </p:xfrm>
        <a:graphic>
          <a:graphicData uri="http://schemas.openxmlformats.org/drawingml/2006/table">
            <a:tbl>
              <a:tblPr firstRow="1" firstCol="1" bandRow="1">
                <a:tableStyleId>{5C22544A-7EE6-4342-B048-85BDC9FD1C3A}</a:tableStyleId>
              </a:tblPr>
              <a:tblGrid>
                <a:gridCol w="2326341">
                  <a:extLst>
                    <a:ext uri="{9D8B030D-6E8A-4147-A177-3AD203B41FA5}">
                      <a16:colId xmlns:a16="http://schemas.microsoft.com/office/drawing/2014/main" val="20000"/>
                    </a:ext>
                  </a:extLst>
                </a:gridCol>
                <a:gridCol w="847164">
                  <a:extLst>
                    <a:ext uri="{9D8B030D-6E8A-4147-A177-3AD203B41FA5}">
                      <a16:colId xmlns:a16="http://schemas.microsoft.com/office/drawing/2014/main" val="20001"/>
                    </a:ext>
                  </a:extLst>
                </a:gridCol>
                <a:gridCol w="6051177">
                  <a:extLst>
                    <a:ext uri="{9D8B030D-6E8A-4147-A177-3AD203B41FA5}">
                      <a16:colId xmlns:a16="http://schemas.microsoft.com/office/drawing/2014/main" val="20002"/>
                    </a:ext>
                  </a:extLst>
                </a:gridCol>
                <a:gridCol w="2103120">
                  <a:extLst>
                    <a:ext uri="{9D8B030D-6E8A-4147-A177-3AD203B41FA5}">
                      <a16:colId xmlns:a16="http://schemas.microsoft.com/office/drawing/2014/main" val="20003"/>
                    </a:ext>
                  </a:extLst>
                </a:gridCol>
              </a:tblGrid>
              <a:tr h="442513">
                <a:tc>
                  <a:txBody>
                    <a:bodyPr/>
                    <a:lstStyle/>
                    <a:p>
                      <a:pPr marL="0" marR="0">
                        <a:lnSpc>
                          <a:spcPct val="107000"/>
                        </a:lnSpc>
                        <a:spcBef>
                          <a:spcPts val="0"/>
                        </a:spcBef>
                        <a:spcAft>
                          <a:spcPts val="0"/>
                        </a:spcAft>
                      </a:pPr>
                      <a:r>
                        <a:rPr lang="en-US" sz="1600">
                          <a:effectLst/>
                        </a:rPr>
                        <a:t>Intervention</a:t>
                      </a:r>
                      <a:r>
                        <a:rPr lang="en-US" sz="1600" baseline="0">
                          <a:effectLst/>
                        </a:rPr>
                        <a:t> </a:t>
                      </a:r>
                      <a:r>
                        <a:rPr lang="en-US" sz="1600">
                          <a:effectLst/>
                        </a:rPr>
                        <a:t>Dimensions </a:t>
                      </a:r>
                    </a:p>
                  </a:txBody>
                  <a:tcPr/>
                </a:tc>
                <a:tc>
                  <a:txBody>
                    <a:bodyPr/>
                    <a:lstStyle/>
                    <a:p>
                      <a:pPr marL="0" marR="0" lvl="0" indent="0" algn="l" defTabSz="685783" rtl="0" eaLnBrk="1" fontAlgn="auto" latinLnBrk="0" hangingPunct="1">
                        <a:lnSpc>
                          <a:spcPct val="107000"/>
                        </a:lnSpc>
                        <a:spcBef>
                          <a:spcPts val="0"/>
                        </a:spcBef>
                        <a:spcAft>
                          <a:spcPts val="0"/>
                        </a:spcAft>
                        <a:buClrTx/>
                        <a:buSzTx/>
                        <a:buFontTx/>
                        <a:buNone/>
                        <a:tabLst/>
                        <a:defRPr/>
                      </a:pPr>
                      <a:r>
                        <a:rPr lang="en-US" sz="1600" b="1" kern="1200">
                          <a:solidFill>
                            <a:schemeClr val="lt1"/>
                          </a:solidFill>
                          <a:effectLst/>
                          <a:latin typeface="+mn-lt"/>
                          <a:ea typeface="+mn-ea"/>
                          <a:cs typeface="+mn-cs"/>
                        </a:rPr>
                        <a:t>Rate </a:t>
                      </a:r>
                    </a:p>
                    <a:p>
                      <a:pPr marL="0" marR="0" lvl="0" indent="0" algn="l" defTabSz="685783" rtl="0" eaLnBrk="1" fontAlgn="auto" latinLnBrk="0" hangingPunct="1">
                        <a:lnSpc>
                          <a:spcPct val="107000"/>
                        </a:lnSpc>
                        <a:spcBef>
                          <a:spcPts val="0"/>
                        </a:spcBef>
                        <a:spcAft>
                          <a:spcPts val="0"/>
                        </a:spcAft>
                        <a:buClrTx/>
                        <a:buSzTx/>
                        <a:buFontTx/>
                        <a:buNone/>
                        <a:tabLst/>
                        <a:defRPr/>
                      </a:pPr>
                      <a:r>
                        <a:rPr lang="en-US" sz="1600" b="1" kern="1200">
                          <a:solidFill>
                            <a:schemeClr val="lt1"/>
                          </a:solidFill>
                          <a:effectLst/>
                          <a:latin typeface="+mn-lt"/>
                          <a:ea typeface="+mn-ea"/>
                          <a:cs typeface="+mn-cs"/>
                        </a:rPr>
                        <a:t>(0–3)</a:t>
                      </a:r>
                    </a:p>
                  </a:txBody>
                  <a:tcPr/>
                </a:tc>
                <a:tc>
                  <a:txBody>
                    <a:bodyPr/>
                    <a:lstStyle/>
                    <a:p>
                      <a:pPr marL="0" marR="0" algn="ctr">
                        <a:lnSpc>
                          <a:spcPct val="107000"/>
                        </a:lnSpc>
                        <a:spcBef>
                          <a:spcPts val="0"/>
                        </a:spcBef>
                        <a:spcAft>
                          <a:spcPts val="0"/>
                        </a:spcAft>
                      </a:pPr>
                      <a:r>
                        <a:rPr lang="en-US" sz="16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defTabSz="685783" rtl="0" eaLnBrk="1" latinLnBrk="0" hangingPunct="1">
                        <a:lnSpc>
                          <a:spcPct val="107000"/>
                        </a:lnSpc>
                        <a:spcBef>
                          <a:spcPts val="0"/>
                        </a:spcBef>
                        <a:spcAft>
                          <a:spcPts val="0"/>
                        </a:spcAft>
                      </a:pPr>
                      <a:r>
                        <a:rPr lang="en-US" sz="1600" b="1" kern="1200">
                          <a:solidFill>
                            <a:schemeClr val="lt1"/>
                          </a:solidFill>
                          <a:effectLst/>
                          <a:latin typeface="+mn-lt"/>
                          <a:ea typeface="+mn-ea"/>
                          <a:cs typeface="+mn-cs"/>
                        </a:rPr>
                        <a:t>Adaptation 1</a:t>
                      </a:r>
                    </a:p>
                  </a:txBody>
                  <a:tcPr/>
                </a:tc>
                <a:extLst>
                  <a:ext uri="{0D108BD9-81ED-4DB2-BD59-A6C34878D82A}">
                    <a16:rowId xmlns:a16="http://schemas.microsoft.com/office/drawing/2014/main" val="10000"/>
                  </a:ext>
                </a:extLst>
              </a:tr>
              <a:tr h="372989">
                <a:tc>
                  <a:txBody>
                    <a:bodyPr/>
                    <a:lstStyle/>
                    <a:p>
                      <a:pPr marL="0" marR="0">
                        <a:lnSpc>
                          <a:spcPct val="107000"/>
                        </a:lnSpc>
                        <a:spcBef>
                          <a:spcPts val="0"/>
                        </a:spcBef>
                        <a:spcAft>
                          <a:spcPts val="0"/>
                        </a:spcAft>
                      </a:pPr>
                      <a:r>
                        <a:rPr lang="en-US" sz="1600" b="0">
                          <a:effectLst/>
                        </a:rPr>
                        <a:t>Strength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600" i="0">
                          <a:effectLst/>
                        </a:rPr>
                        <a:t>3</a:t>
                      </a:r>
                      <a:endParaRPr lang="en-US" sz="1600" i="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a:effectLst/>
                        </a:rPr>
                        <a:t>Effect size = Between 0.83 and 1.20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600" i="1">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2"/>
                  </a:ext>
                </a:extLst>
              </a:tr>
              <a:tr h="769557">
                <a:tc>
                  <a:txBody>
                    <a:bodyPr/>
                    <a:lstStyle/>
                    <a:p>
                      <a:pPr marL="0" marR="0">
                        <a:lnSpc>
                          <a:spcPct val="107000"/>
                        </a:lnSpc>
                        <a:spcBef>
                          <a:spcPts val="0"/>
                        </a:spcBef>
                        <a:spcAft>
                          <a:spcPts val="0"/>
                        </a:spcAft>
                      </a:pPr>
                      <a:r>
                        <a:rPr lang="en-US" sz="1600" b="0">
                          <a:effectLst/>
                        </a:rPr>
                        <a:t>Dosage </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defTabSz="685783" rtl="0" eaLnBrk="1" latinLnBrk="0" hangingPunct="1">
                        <a:lnSpc>
                          <a:spcPct val="107000"/>
                        </a:lnSpc>
                        <a:spcBef>
                          <a:spcPts val="0"/>
                        </a:spcBef>
                        <a:spcAft>
                          <a:spcPts val="0"/>
                        </a:spcAft>
                      </a:pPr>
                      <a:r>
                        <a:rPr lang="en-US" sz="1600" i="0" kern="1200">
                          <a:solidFill>
                            <a:schemeClr val="dk1"/>
                          </a:solidFill>
                          <a:effectLst/>
                          <a:latin typeface="+mn-lt"/>
                          <a:ea typeface="+mn-ea"/>
                          <a:cs typeface="+mn-cs"/>
                        </a:rPr>
                        <a:t>2.5</a:t>
                      </a:r>
                    </a:p>
                  </a:txBody>
                  <a:tcPr/>
                </a:tc>
                <a:tc>
                  <a:txBody>
                    <a:bodyPr/>
                    <a:lstStyle/>
                    <a:p>
                      <a:pPr marL="0" marR="0">
                        <a:lnSpc>
                          <a:spcPct val="107000"/>
                        </a:lnSpc>
                        <a:spcBef>
                          <a:spcPts val="0"/>
                        </a:spcBef>
                        <a:spcAft>
                          <a:spcPts val="0"/>
                        </a:spcAft>
                      </a:pPr>
                      <a:r>
                        <a:rPr lang="en-US" sz="1600" i="0">
                          <a:effectLst/>
                        </a:rPr>
                        <a:t>Group size: 2:1</a:t>
                      </a:r>
                    </a:p>
                    <a:p>
                      <a:pPr marL="0" marR="0">
                        <a:lnSpc>
                          <a:spcPct val="107000"/>
                        </a:lnSpc>
                        <a:spcBef>
                          <a:spcPts val="0"/>
                        </a:spcBef>
                        <a:spcAft>
                          <a:spcPts val="0"/>
                        </a:spcAft>
                      </a:pPr>
                      <a:r>
                        <a:rPr lang="en-US" sz="1600" i="0">
                          <a:effectLst/>
                        </a:rPr>
                        <a:t>Session length: 35 minutes per session</a:t>
                      </a:r>
                    </a:p>
                    <a:p>
                      <a:pPr marL="0" marR="0">
                        <a:lnSpc>
                          <a:spcPct val="107000"/>
                        </a:lnSpc>
                        <a:spcBef>
                          <a:spcPts val="0"/>
                        </a:spcBef>
                        <a:spcAft>
                          <a:spcPts val="0"/>
                        </a:spcAft>
                      </a:pPr>
                      <a:r>
                        <a:rPr lang="en-US" sz="1600" i="0">
                          <a:effectLst/>
                        </a:rPr>
                        <a:t>Frequency: three to four sessions per week</a:t>
                      </a:r>
                      <a:endParaRPr lang="en-US" sz="1600" i="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3"/>
                  </a:ext>
                </a:extLst>
              </a:tr>
              <a:tr h="769557">
                <a:tc>
                  <a:txBody>
                    <a:bodyPr/>
                    <a:lstStyle/>
                    <a:p>
                      <a:pPr marL="0" marR="0">
                        <a:lnSpc>
                          <a:spcPct val="107000"/>
                        </a:lnSpc>
                        <a:spcBef>
                          <a:spcPts val="0"/>
                        </a:spcBef>
                        <a:spcAft>
                          <a:spcPts val="0"/>
                        </a:spcAft>
                      </a:pPr>
                      <a:r>
                        <a:rPr lang="en-US" sz="1600" b="0">
                          <a:effectLst/>
                        </a:rPr>
                        <a:t>Alignment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a:effectLst/>
                        </a:rPr>
                        <a:t>Program doesn’t address decimal concepts, division of whole numbers, and multi-digit addition. Covers most topics.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4"/>
                  </a:ext>
                </a:extLst>
              </a:tr>
              <a:tr h="594486">
                <a:tc>
                  <a:txBody>
                    <a:bodyPr/>
                    <a:lstStyle/>
                    <a:p>
                      <a:pPr marL="0" marR="0">
                        <a:lnSpc>
                          <a:spcPct val="107000"/>
                        </a:lnSpc>
                        <a:spcBef>
                          <a:spcPts val="0"/>
                        </a:spcBef>
                        <a:spcAft>
                          <a:spcPts val="0"/>
                        </a:spcAft>
                      </a:pPr>
                      <a:r>
                        <a:rPr lang="en-US" sz="1600" b="0">
                          <a:effectLst/>
                        </a:rPr>
                        <a:t>Attention to transfer</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a:effectLst/>
                        </a:rPr>
                        <a:t>Builds on previously learned skills; makes some connections to core content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600">
                        <a:effectLst/>
                        <a:latin typeface="+mn-lt"/>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5"/>
                  </a:ext>
                </a:extLst>
              </a:tr>
              <a:tr h="769557">
                <a:tc>
                  <a:txBody>
                    <a:bodyPr/>
                    <a:lstStyle/>
                    <a:p>
                      <a:pPr marL="0" marR="0">
                        <a:lnSpc>
                          <a:spcPct val="107000"/>
                        </a:lnSpc>
                        <a:spcBef>
                          <a:spcPts val="0"/>
                        </a:spcBef>
                        <a:spcAft>
                          <a:spcPts val="0"/>
                        </a:spcAft>
                      </a:pPr>
                      <a:r>
                        <a:rPr lang="en-US" sz="1600" b="0">
                          <a:effectLst/>
                        </a:rPr>
                        <a:t>Comprehensiveness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600">
                          <a:effectLst/>
                          <a:latin typeface="+mn-lt"/>
                          <a:ea typeface="+mn-ea"/>
                          <a:cs typeface="+mn-cs"/>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kern="1200">
                          <a:solidFill>
                            <a:schemeClr val="dk1"/>
                          </a:solidFill>
                          <a:effectLst/>
                          <a:latin typeface="+mn-lt"/>
                          <a:ea typeface="+mn-ea"/>
                          <a:cs typeface="+mn-cs"/>
                        </a:rPr>
                        <a:t>Includes adequate introduction to new concepts, repeated learned content, and systematic cumulative review. May need more background knowledge and concerns about fading support. </a:t>
                      </a:r>
                    </a:p>
                  </a:txBody>
                  <a:tcPr/>
                </a:tc>
                <a:tc>
                  <a:txBody>
                    <a:bodyPr/>
                    <a:lstStyle/>
                    <a:p>
                      <a:pPr marL="0" marR="0">
                        <a:lnSpc>
                          <a:spcPct val="107000"/>
                        </a:lnSpc>
                        <a:spcBef>
                          <a:spcPts val="0"/>
                        </a:spcBef>
                        <a:spcAft>
                          <a:spcPts val="0"/>
                        </a:spcAft>
                      </a:pP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6"/>
                  </a:ext>
                </a:extLst>
              </a:tr>
              <a:tr h="640080">
                <a:tc>
                  <a:txBody>
                    <a:bodyPr/>
                    <a:lstStyle/>
                    <a:p>
                      <a:pPr marL="0" marR="0">
                        <a:lnSpc>
                          <a:spcPct val="107000"/>
                        </a:lnSpc>
                        <a:spcBef>
                          <a:spcPts val="0"/>
                        </a:spcBef>
                        <a:spcAft>
                          <a:spcPts val="0"/>
                        </a:spcAft>
                      </a:pPr>
                      <a:r>
                        <a:rPr lang="en-US" sz="1600" b="0">
                          <a:effectLst/>
                        </a:rPr>
                        <a:t>Behavioral support</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kern="1200">
                          <a:solidFill>
                            <a:schemeClr val="dk1"/>
                          </a:solidFill>
                          <a:effectLst/>
                          <a:latin typeface="+mn-lt"/>
                          <a:ea typeface="+mn-ea"/>
                          <a:cs typeface="+mn-cs"/>
                        </a:rPr>
                        <a:t>Incorporates self-regulation and behavioral principles but might need more to meet Jackson’s needs</a:t>
                      </a:r>
                    </a:p>
                  </a:txBody>
                  <a:tcPr/>
                </a:tc>
                <a:tc>
                  <a:txBody>
                    <a:bodyPr/>
                    <a:lstStyle/>
                    <a:p>
                      <a:pPr marL="0" marR="0" lvl="0" indent="0" algn="l" defTabSz="685783" rtl="0" eaLnBrk="1" fontAlgn="auto" latinLnBrk="0" hangingPunct="1">
                        <a:lnSpc>
                          <a:spcPct val="107000"/>
                        </a:lnSpc>
                        <a:spcBef>
                          <a:spcPts val="0"/>
                        </a:spcBef>
                        <a:spcAft>
                          <a:spcPts val="0"/>
                        </a:spcAft>
                        <a:buClrTx/>
                        <a:buSzTx/>
                        <a:buFontTx/>
                        <a:buNone/>
                        <a:tabLst/>
                        <a:defRPr/>
                      </a:pPr>
                      <a:r>
                        <a:rPr lang="en-US" sz="1600" kern="1200">
                          <a:solidFill>
                            <a:schemeClr val="dk1"/>
                          </a:solidFill>
                          <a:effectLst/>
                          <a:latin typeface="+mn-lt"/>
                          <a:ea typeface="+mn-ea"/>
                          <a:cs typeface="+mn-cs"/>
                        </a:rPr>
                        <a:t>Increase behavioral supports </a:t>
                      </a:r>
                    </a:p>
                  </a:txBody>
                  <a:tcPr/>
                </a:tc>
                <a:extLst>
                  <a:ext uri="{0D108BD9-81ED-4DB2-BD59-A6C34878D82A}">
                    <a16:rowId xmlns:a16="http://schemas.microsoft.com/office/drawing/2014/main" val="3346920796"/>
                  </a:ext>
                </a:extLst>
              </a:tr>
            </a:tbl>
          </a:graphicData>
        </a:graphic>
      </p:graphicFrame>
      <p:pic>
        <p:nvPicPr>
          <p:cNvPr id="3" name="Picture 2">
            <a:extLst>
              <a:ext uri="{FF2B5EF4-FFF2-40B4-BE49-F238E27FC236}">
                <a16:creationId xmlns:a16="http://schemas.microsoft.com/office/drawing/2014/main" id="{A3F86683-3E2E-4A89-BF1F-07F491249F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031182">
            <a:off x="2932731" y="2608302"/>
            <a:ext cx="3650345" cy="3119697"/>
          </a:xfrm>
          <a:prstGeom prst="rect">
            <a:avLst/>
          </a:prstGeom>
          <a:ln>
            <a:solidFill>
              <a:schemeClr val="tx1"/>
            </a:solidFill>
          </a:ln>
        </p:spPr>
      </p:pic>
      <p:pic>
        <p:nvPicPr>
          <p:cNvPr id="4" name="Picture 3">
            <a:extLst>
              <a:ext uri="{FF2B5EF4-FFF2-40B4-BE49-F238E27FC236}">
                <a16:creationId xmlns:a16="http://schemas.microsoft.com/office/drawing/2014/main" id="{EF975B40-54F7-4CF8-9043-8E81C3FFBF4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425976">
            <a:off x="6650226" y="1949657"/>
            <a:ext cx="3166343" cy="4110037"/>
          </a:xfrm>
          <a:prstGeom prst="rect">
            <a:avLst/>
          </a:prstGeom>
          <a:ln>
            <a:solidFill>
              <a:schemeClr val="tx1"/>
            </a:solidFill>
          </a:ln>
        </p:spPr>
      </p:pic>
    </p:spTree>
    <p:extLst>
      <p:ext uri="{BB962C8B-B14F-4D97-AF65-F5344CB8AC3E}">
        <p14:creationId xmlns:p14="http://schemas.microsoft.com/office/powerpoint/2010/main" val="370201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CCA1-F0B4-45C1-BB1A-316EB80D1A42}"/>
              </a:ext>
            </a:extLst>
          </p:cNvPr>
          <p:cNvSpPr>
            <a:spLocks noGrp="1"/>
          </p:cNvSpPr>
          <p:nvPr>
            <p:ph type="title"/>
          </p:nvPr>
        </p:nvSpPr>
        <p:spPr>
          <a:xfrm>
            <a:off x="457200" y="0"/>
            <a:ext cx="11276076" cy="1280160"/>
          </a:xfrm>
        </p:spPr>
        <p:txBody>
          <a:bodyPr>
            <a:normAutofit/>
          </a:bodyPr>
          <a:lstStyle/>
          <a:p>
            <a:r>
              <a:rPr lang="en-US" sz="4000"/>
              <a:t>Validated Intervention Programs: </a:t>
            </a:r>
            <a:br>
              <a:rPr lang="en-US" sz="4000"/>
            </a:br>
            <a:r>
              <a:rPr lang="en-US" sz="4000"/>
              <a:t>Components to Consider</a:t>
            </a:r>
          </a:p>
        </p:txBody>
      </p:sp>
      <p:sp>
        <p:nvSpPr>
          <p:cNvPr id="5" name="Slide Number Placeholder 4">
            <a:extLst>
              <a:ext uri="{FF2B5EF4-FFF2-40B4-BE49-F238E27FC236}">
                <a16:creationId xmlns:a16="http://schemas.microsoft.com/office/drawing/2014/main" id="{F3B00DB1-AC4D-4F9B-80E5-674971D064D6}"/>
              </a:ext>
            </a:extLst>
          </p:cNvPr>
          <p:cNvSpPr>
            <a:spLocks noGrp="1"/>
          </p:cNvSpPr>
          <p:nvPr>
            <p:ph type="sldNum" sz="quarter" idx="14"/>
          </p:nvPr>
        </p:nvSpPr>
        <p:spPr/>
        <p:txBody>
          <a:bodyPr/>
          <a:lstStyle/>
          <a:p>
            <a:fld id="{99A20822-4A49-4D36-86E3-300BA48D3F00}" type="slidenum">
              <a:rPr lang="en-US" smtClean="0"/>
              <a:pPr/>
              <a:t>11</a:t>
            </a:fld>
            <a:endParaRPr lang="en-US"/>
          </a:p>
        </p:txBody>
      </p:sp>
      <p:sp>
        <p:nvSpPr>
          <p:cNvPr id="15" name="TextBox 14">
            <a:extLst>
              <a:ext uri="{FF2B5EF4-FFF2-40B4-BE49-F238E27FC236}">
                <a16:creationId xmlns:a16="http://schemas.microsoft.com/office/drawing/2014/main" id="{8E0713A9-7E30-4563-A4A4-12ECB8CBFBED}"/>
              </a:ext>
            </a:extLst>
          </p:cNvPr>
          <p:cNvSpPr txBox="1"/>
          <p:nvPr/>
        </p:nvSpPr>
        <p:spPr>
          <a:xfrm rot="1178809">
            <a:off x="3306073" y="1944081"/>
            <a:ext cx="1743739" cy="400110"/>
          </a:xfrm>
          <a:prstGeom prst="rect">
            <a:avLst/>
          </a:prstGeom>
          <a:noFill/>
        </p:spPr>
        <p:txBody>
          <a:bodyPr wrap="square" rtlCol="0">
            <a:spAutoFit/>
          </a:bodyPr>
          <a:lstStyle/>
          <a:p>
            <a:r>
              <a:rPr lang="en-US" sz="2000"/>
              <a:t>Group size</a:t>
            </a:r>
          </a:p>
        </p:txBody>
      </p:sp>
      <p:sp>
        <p:nvSpPr>
          <p:cNvPr id="16" name="TextBox 15">
            <a:extLst>
              <a:ext uri="{FF2B5EF4-FFF2-40B4-BE49-F238E27FC236}">
                <a16:creationId xmlns:a16="http://schemas.microsoft.com/office/drawing/2014/main" id="{650C99D7-9205-4949-9743-81BB62100BDC}"/>
              </a:ext>
            </a:extLst>
          </p:cNvPr>
          <p:cNvSpPr txBox="1"/>
          <p:nvPr/>
        </p:nvSpPr>
        <p:spPr>
          <a:xfrm>
            <a:off x="7679922" y="3523128"/>
            <a:ext cx="3799105" cy="400110"/>
          </a:xfrm>
          <a:prstGeom prst="rect">
            <a:avLst/>
          </a:prstGeom>
          <a:noFill/>
        </p:spPr>
        <p:txBody>
          <a:bodyPr wrap="square" rtlCol="0">
            <a:spAutoFit/>
          </a:bodyPr>
          <a:lstStyle/>
          <a:p>
            <a:pPr>
              <a:defRPr/>
            </a:pPr>
            <a:r>
              <a:rPr lang="en-US" sz="2000"/>
              <a:t>Break tasks into smaller steps</a:t>
            </a:r>
          </a:p>
        </p:txBody>
      </p:sp>
      <p:sp>
        <p:nvSpPr>
          <p:cNvPr id="17" name="TextBox 16">
            <a:extLst>
              <a:ext uri="{FF2B5EF4-FFF2-40B4-BE49-F238E27FC236}">
                <a16:creationId xmlns:a16="http://schemas.microsoft.com/office/drawing/2014/main" id="{3620620C-29F7-4889-A9CC-9761F87C80F4}"/>
              </a:ext>
            </a:extLst>
          </p:cNvPr>
          <p:cNvSpPr txBox="1"/>
          <p:nvPr/>
        </p:nvSpPr>
        <p:spPr>
          <a:xfrm>
            <a:off x="6124601" y="2755044"/>
            <a:ext cx="3986043" cy="923330"/>
          </a:xfrm>
          <a:prstGeom prst="rect">
            <a:avLst/>
          </a:prstGeom>
          <a:noFill/>
        </p:spPr>
        <p:txBody>
          <a:bodyPr wrap="square" rtlCol="0">
            <a:spAutoFit/>
          </a:bodyPr>
          <a:lstStyle/>
          <a:p>
            <a:r>
              <a:rPr lang="en-US"/>
              <a:t>Frequency and duration of intervention</a:t>
            </a:r>
          </a:p>
          <a:p>
            <a:endParaRPr lang="en-US"/>
          </a:p>
        </p:txBody>
      </p:sp>
      <p:sp>
        <p:nvSpPr>
          <p:cNvPr id="18" name="TextBox 17">
            <a:extLst>
              <a:ext uri="{FF2B5EF4-FFF2-40B4-BE49-F238E27FC236}">
                <a16:creationId xmlns:a16="http://schemas.microsoft.com/office/drawing/2014/main" id="{48D88C5E-0E0F-4243-A142-739E8EE1799A}"/>
              </a:ext>
            </a:extLst>
          </p:cNvPr>
          <p:cNvSpPr txBox="1"/>
          <p:nvPr/>
        </p:nvSpPr>
        <p:spPr>
          <a:xfrm rot="20786799">
            <a:off x="2000586" y="3147193"/>
            <a:ext cx="3785191" cy="400110"/>
          </a:xfrm>
          <a:prstGeom prst="rect">
            <a:avLst/>
          </a:prstGeom>
          <a:noFill/>
        </p:spPr>
        <p:txBody>
          <a:bodyPr wrap="square" rtlCol="0">
            <a:spAutoFit/>
          </a:bodyPr>
          <a:lstStyle/>
          <a:p>
            <a:r>
              <a:rPr lang="en-US" sz="2000"/>
              <a:t>Concrete learning opportunities</a:t>
            </a:r>
          </a:p>
        </p:txBody>
      </p:sp>
      <p:sp>
        <p:nvSpPr>
          <p:cNvPr id="19" name="TextBox 18">
            <a:extLst>
              <a:ext uri="{FF2B5EF4-FFF2-40B4-BE49-F238E27FC236}">
                <a16:creationId xmlns:a16="http://schemas.microsoft.com/office/drawing/2014/main" id="{B6D850DF-BA1F-4B18-B7E0-A885480698BE}"/>
              </a:ext>
            </a:extLst>
          </p:cNvPr>
          <p:cNvSpPr txBox="1"/>
          <p:nvPr/>
        </p:nvSpPr>
        <p:spPr>
          <a:xfrm rot="20457318">
            <a:off x="223739" y="2673364"/>
            <a:ext cx="3480440" cy="369332"/>
          </a:xfrm>
          <a:prstGeom prst="rect">
            <a:avLst/>
          </a:prstGeom>
          <a:noFill/>
        </p:spPr>
        <p:txBody>
          <a:bodyPr wrap="none" rtlCol="0">
            <a:spAutoFit/>
          </a:bodyPr>
          <a:lstStyle/>
          <a:p>
            <a:pPr>
              <a:defRPr/>
            </a:pPr>
            <a:r>
              <a:rPr lang="en-US"/>
              <a:t>Explicit instruction and modeling</a:t>
            </a:r>
          </a:p>
        </p:txBody>
      </p:sp>
      <p:sp>
        <p:nvSpPr>
          <p:cNvPr id="20" name="TextBox 19">
            <a:extLst>
              <a:ext uri="{FF2B5EF4-FFF2-40B4-BE49-F238E27FC236}">
                <a16:creationId xmlns:a16="http://schemas.microsoft.com/office/drawing/2014/main" id="{70ABFAF8-2028-4F8C-B8A3-491C588719F2}"/>
              </a:ext>
            </a:extLst>
          </p:cNvPr>
          <p:cNvSpPr txBox="1"/>
          <p:nvPr/>
        </p:nvSpPr>
        <p:spPr>
          <a:xfrm>
            <a:off x="6449118" y="1459316"/>
            <a:ext cx="3434316" cy="369332"/>
          </a:xfrm>
          <a:prstGeom prst="rect">
            <a:avLst/>
          </a:prstGeom>
          <a:noFill/>
        </p:spPr>
        <p:txBody>
          <a:bodyPr wrap="square" rtlCol="0">
            <a:spAutoFit/>
          </a:bodyPr>
          <a:lstStyle/>
          <a:p>
            <a:r>
              <a:rPr lang="en-US"/>
              <a:t>Evidence-based programs</a:t>
            </a:r>
          </a:p>
        </p:txBody>
      </p:sp>
      <p:sp>
        <p:nvSpPr>
          <p:cNvPr id="21" name="TextBox 20">
            <a:extLst>
              <a:ext uri="{FF2B5EF4-FFF2-40B4-BE49-F238E27FC236}">
                <a16:creationId xmlns:a16="http://schemas.microsoft.com/office/drawing/2014/main" id="{674F150A-55F2-409E-9F7D-DFC871FED9E7}"/>
              </a:ext>
            </a:extLst>
          </p:cNvPr>
          <p:cNvSpPr txBox="1"/>
          <p:nvPr/>
        </p:nvSpPr>
        <p:spPr>
          <a:xfrm>
            <a:off x="5129876" y="1520088"/>
            <a:ext cx="2184433" cy="369332"/>
          </a:xfrm>
          <a:prstGeom prst="rect">
            <a:avLst/>
          </a:prstGeom>
          <a:noFill/>
        </p:spPr>
        <p:txBody>
          <a:bodyPr wrap="square" rtlCol="0">
            <a:spAutoFit/>
          </a:bodyPr>
          <a:lstStyle/>
          <a:p>
            <a:r>
              <a:rPr lang="en-US"/>
              <a:t>Effect size</a:t>
            </a:r>
          </a:p>
        </p:txBody>
      </p:sp>
      <p:sp>
        <p:nvSpPr>
          <p:cNvPr id="22" name="TextBox 21">
            <a:extLst>
              <a:ext uri="{FF2B5EF4-FFF2-40B4-BE49-F238E27FC236}">
                <a16:creationId xmlns:a16="http://schemas.microsoft.com/office/drawing/2014/main" id="{11F841C9-6FAC-439F-A91A-10167AF98134}"/>
              </a:ext>
            </a:extLst>
          </p:cNvPr>
          <p:cNvSpPr txBox="1"/>
          <p:nvPr/>
        </p:nvSpPr>
        <p:spPr>
          <a:xfrm rot="497710">
            <a:off x="4765224" y="3814929"/>
            <a:ext cx="3795823" cy="400110"/>
          </a:xfrm>
          <a:prstGeom prst="rect">
            <a:avLst/>
          </a:prstGeom>
          <a:noFill/>
        </p:spPr>
        <p:txBody>
          <a:bodyPr wrap="square" rtlCol="0">
            <a:spAutoFit/>
          </a:bodyPr>
          <a:lstStyle/>
          <a:p>
            <a:r>
              <a:rPr lang="en-US" sz="2000"/>
              <a:t>Connection to Tier 1 instruction</a:t>
            </a:r>
          </a:p>
        </p:txBody>
      </p:sp>
      <p:sp>
        <p:nvSpPr>
          <p:cNvPr id="23" name="TextBox 22">
            <a:extLst>
              <a:ext uri="{FF2B5EF4-FFF2-40B4-BE49-F238E27FC236}">
                <a16:creationId xmlns:a16="http://schemas.microsoft.com/office/drawing/2014/main" id="{4A71364E-B360-4588-84B9-6255CAF9A31A}"/>
              </a:ext>
            </a:extLst>
          </p:cNvPr>
          <p:cNvSpPr txBox="1"/>
          <p:nvPr/>
        </p:nvSpPr>
        <p:spPr>
          <a:xfrm rot="469397">
            <a:off x="7231057" y="2220137"/>
            <a:ext cx="4696836" cy="400110"/>
          </a:xfrm>
          <a:prstGeom prst="rect">
            <a:avLst/>
          </a:prstGeom>
          <a:noFill/>
        </p:spPr>
        <p:txBody>
          <a:bodyPr wrap="square" rtlCol="0">
            <a:spAutoFit/>
          </a:bodyPr>
          <a:lstStyle/>
          <a:p>
            <a:r>
              <a:rPr lang="en-US" sz="2000"/>
              <a:t>Alignment with grade-level standards</a:t>
            </a:r>
          </a:p>
        </p:txBody>
      </p:sp>
      <p:sp>
        <p:nvSpPr>
          <p:cNvPr id="25" name="TextBox 24">
            <a:extLst>
              <a:ext uri="{FF2B5EF4-FFF2-40B4-BE49-F238E27FC236}">
                <a16:creationId xmlns:a16="http://schemas.microsoft.com/office/drawing/2014/main" id="{5C307BDF-9E8E-44C3-84A1-49269370EB8A}"/>
              </a:ext>
            </a:extLst>
          </p:cNvPr>
          <p:cNvSpPr txBox="1"/>
          <p:nvPr/>
        </p:nvSpPr>
        <p:spPr>
          <a:xfrm rot="20336640">
            <a:off x="78800" y="1796757"/>
            <a:ext cx="3181550" cy="400110"/>
          </a:xfrm>
          <a:prstGeom prst="rect">
            <a:avLst/>
          </a:prstGeom>
          <a:noFill/>
        </p:spPr>
        <p:txBody>
          <a:bodyPr wrap="square" rtlCol="0">
            <a:spAutoFit/>
          </a:bodyPr>
          <a:lstStyle/>
          <a:p>
            <a:r>
              <a:rPr lang="en-US" sz="2000"/>
              <a:t>Opportunities to respond</a:t>
            </a:r>
          </a:p>
        </p:txBody>
      </p:sp>
      <p:sp>
        <p:nvSpPr>
          <p:cNvPr id="26" name="Speech Bubble: Rectangle with Corners Rounded 25">
            <a:extLst>
              <a:ext uri="{FF2B5EF4-FFF2-40B4-BE49-F238E27FC236}">
                <a16:creationId xmlns:a16="http://schemas.microsoft.com/office/drawing/2014/main" id="{4F0FE23A-A158-43C8-88B6-C252821FF7C4}"/>
              </a:ext>
            </a:extLst>
          </p:cNvPr>
          <p:cNvSpPr/>
          <p:nvPr/>
        </p:nvSpPr>
        <p:spPr>
          <a:xfrm>
            <a:off x="5022624" y="4773424"/>
            <a:ext cx="6189996" cy="1561232"/>
          </a:xfrm>
          <a:prstGeom prst="wedgeRoundRectCallout">
            <a:avLst>
              <a:gd name="adj1" fmla="val -64784"/>
              <a:gd name="adj2" fmla="val -1954"/>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rPr>
              <a:t>It would be helpful if there was a framework to guide our thinking when we are deciding what interventions to use and how to adapt them</a:t>
            </a:r>
            <a:r>
              <a:rPr lang="en-US" sz="2400">
                <a:solidFill>
                  <a:schemeClr val="tx1"/>
                </a:solidFill>
              </a:rPr>
              <a:t>.</a:t>
            </a:r>
          </a:p>
        </p:txBody>
      </p:sp>
      <p:pic>
        <p:nvPicPr>
          <p:cNvPr id="4" name="Graphic 3" descr="Female Profile">
            <a:extLst>
              <a:ext uri="{FF2B5EF4-FFF2-40B4-BE49-F238E27FC236}">
                <a16:creationId xmlns:a16="http://schemas.microsoft.com/office/drawing/2014/main" id="{80CD3BD8-52FB-4825-8AA0-90780C7489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00428" y="4885256"/>
            <a:ext cx="1755789" cy="1755789"/>
          </a:xfrm>
          <a:prstGeom prst="rect">
            <a:avLst/>
          </a:prstGeom>
        </p:spPr>
      </p:pic>
    </p:spTree>
    <p:extLst>
      <p:ext uri="{BB962C8B-B14F-4D97-AF65-F5344CB8AC3E}">
        <p14:creationId xmlns:p14="http://schemas.microsoft.com/office/powerpoint/2010/main" val="331229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P spid="21" grpId="0"/>
      <p:bldP spid="22" grpId="0"/>
      <p:bldP spid="23" grpId="0"/>
      <p:bldP spid="2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29AB-FDB1-4756-897C-E86D4E8BBE26}"/>
              </a:ext>
            </a:extLst>
          </p:cNvPr>
          <p:cNvSpPr>
            <a:spLocks noGrp="1"/>
          </p:cNvSpPr>
          <p:nvPr>
            <p:ph type="title"/>
          </p:nvPr>
        </p:nvSpPr>
        <p:spPr>
          <a:xfrm>
            <a:off x="458724" y="121725"/>
            <a:ext cx="11276076" cy="1033975"/>
          </a:xfrm>
        </p:spPr>
        <p:txBody>
          <a:bodyPr/>
          <a:lstStyle/>
          <a:p>
            <a:r>
              <a:rPr lang="en-US"/>
              <a:t>Intervention Adaptation Implementation </a:t>
            </a:r>
          </a:p>
        </p:txBody>
      </p:sp>
      <p:sp>
        <p:nvSpPr>
          <p:cNvPr id="3" name="Content Placeholder 2">
            <a:extLst>
              <a:ext uri="{FF2B5EF4-FFF2-40B4-BE49-F238E27FC236}">
                <a16:creationId xmlns:a16="http://schemas.microsoft.com/office/drawing/2014/main" id="{8F8A96BB-5426-414A-BE0F-76787D274BF5}"/>
              </a:ext>
            </a:extLst>
          </p:cNvPr>
          <p:cNvSpPr>
            <a:spLocks noGrp="1"/>
          </p:cNvSpPr>
          <p:nvPr>
            <p:ph sz="quarter" idx="15"/>
          </p:nvPr>
        </p:nvSpPr>
        <p:spPr>
          <a:xfrm>
            <a:off x="457200" y="1346200"/>
            <a:ext cx="4141694" cy="4343400"/>
          </a:xfrm>
        </p:spPr>
        <p:txBody>
          <a:bodyPr>
            <a:normAutofit/>
          </a:bodyPr>
          <a:lstStyle/>
          <a:p>
            <a:r>
              <a:rPr lang="en-US" sz="2800"/>
              <a:t>Document adaptations to the plan. </a:t>
            </a:r>
          </a:p>
          <a:p>
            <a:r>
              <a:rPr lang="en-US" sz="2800"/>
              <a:t>Implement the revised plan. </a:t>
            </a:r>
          </a:p>
          <a:p>
            <a:r>
              <a:rPr lang="en-US" sz="2800"/>
              <a:t>Collect progress monitoring data.</a:t>
            </a:r>
          </a:p>
          <a:p>
            <a:r>
              <a:rPr lang="en-US" sz="2800"/>
              <a:t>Monitor fidelity.</a:t>
            </a:r>
          </a:p>
        </p:txBody>
      </p:sp>
      <p:sp>
        <p:nvSpPr>
          <p:cNvPr id="5" name="Slide Number Placeholder 4">
            <a:extLst>
              <a:ext uri="{FF2B5EF4-FFF2-40B4-BE49-F238E27FC236}">
                <a16:creationId xmlns:a16="http://schemas.microsoft.com/office/drawing/2014/main" id="{867160B9-03C2-4A6A-A0C4-853EA59F724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000" b="0" i="0" u="none" strike="noStrike" kern="1200" cap="none" spc="0" normalizeH="0" baseline="0" noProof="0">
              <a:ln>
                <a:noFill/>
              </a:ln>
              <a:solidFill>
                <a:srgbClr val="262626"/>
              </a:solidFill>
              <a:effectLst/>
              <a:uLnTx/>
              <a:uFillTx/>
              <a:latin typeface="Arial"/>
            </a:endParaRPr>
          </a:p>
        </p:txBody>
      </p:sp>
      <p:sp>
        <p:nvSpPr>
          <p:cNvPr id="4" name="TextBox 3">
            <a:extLst>
              <a:ext uri="{FF2B5EF4-FFF2-40B4-BE49-F238E27FC236}">
                <a16:creationId xmlns:a16="http://schemas.microsoft.com/office/drawing/2014/main" id="{94D91656-3DFA-4F4B-A33C-B706900D009C}"/>
              </a:ext>
            </a:extLst>
          </p:cNvPr>
          <p:cNvSpPr txBox="1"/>
          <p:nvPr/>
        </p:nvSpPr>
        <p:spPr>
          <a:xfrm>
            <a:off x="4962714" y="1485900"/>
            <a:ext cx="5943600" cy="3477875"/>
          </a:xfrm>
          <a:prstGeom prst="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109538"/>
            <a:r>
              <a:rPr lang="en-US" sz="2000" b="1"/>
              <a:t>Who:</a:t>
            </a:r>
            <a:r>
              <a:rPr lang="en-US" sz="2000"/>
              <a:t> interventionist, classroom teacher</a:t>
            </a:r>
          </a:p>
          <a:p>
            <a:pPr marL="109538"/>
            <a:r>
              <a:rPr lang="en-US" sz="2000" b="1"/>
              <a:t>What: </a:t>
            </a:r>
            <a:r>
              <a:rPr lang="en-US" sz="2000"/>
              <a:t>specify the adaptation </a:t>
            </a:r>
          </a:p>
          <a:p>
            <a:pPr marL="109538"/>
            <a:r>
              <a:rPr lang="en-US" sz="2000" b="1"/>
              <a:t>When: </a:t>
            </a:r>
            <a:r>
              <a:rPr lang="en-US" sz="2000"/>
              <a:t>intervention time, frequency, and duration (including increases or adjustments)</a:t>
            </a:r>
          </a:p>
          <a:p>
            <a:pPr marL="109538"/>
            <a:r>
              <a:rPr lang="en-US" sz="2000" b="1"/>
              <a:t>Where: </a:t>
            </a:r>
            <a:r>
              <a:rPr lang="en-US" sz="2000"/>
              <a:t>setting changes (group size or location adjustments)</a:t>
            </a:r>
          </a:p>
          <a:p>
            <a:pPr marL="109538"/>
            <a:r>
              <a:rPr lang="en-US" sz="2000" b="1"/>
              <a:t>Why: </a:t>
            </a:r>
            <a:r>
              <a:rPr lang="en-US" sz="2000"/>
              <a:t>hypothesized impact of the intervention adaptation on student outcomes</a:t>
            </a:r>
          </a:p>
          <a:p>
            <a:pPr marL="109538"/>
            <a:r>
              <a:rPr lang="en-US" sz="2000" b="1"/>
              <a:t>How: </a:t>
            </a:r>
            <a:r>
              <a:rPr lang="en-US" sz="2000"/>
              <a:t>systematically making adjustments, documenting changes, and monitoring progress</a:t>
            </a:r>
          </a:p>
          <a:p>
            <a:endParaRPr lang="en-US" sz="2000"/>
          </a:p>
        </p:txBody>
      </p:sp>
    </p:spTree>
    <p:extLst>
      <p:ext uri="{BB962C8B-B14F-4D97-AF65-F5344CB8AC3E}">
        <p14:creationId xmlns:p14="http://schemas.microsoft.com/office/powerpoint/2010/main" val="14178348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5050-56CA-4CA8-BB03-245073CD6A3F}"/>
              </a:ext>
            </a:extLst>
          </p:cNvPr>
          <p:cNvSpPr>
            <a:spLocks noGrp="1"/>
          </p:cNvSpPr>
          <p:nvPr>
            <p:ph type="title"/>
          </p:nvPr>
        </p:nvSpPr>
        <p:spPr/>
        <p:txBody>
          <a:bodyPr>
            <a:normAutofit/>
          </a:bodyPr>
          <a:lstStyle/>
          <a:p>
            <a:r>
              <a:rPr lang="en-US" sz="4000"/>
              <a:t>Evaluating the Intensified Intervention</a:t>
            </a:r>
          </a:p>
        </p:txBody>
      </p:sp>
      <p:pic>
        <p:nvPicPr>
          <p:cNvPr id="10" name="Picture 9" descr="A picture containing text&#10;&#10;Description generated with high confidence">
            <a:extLst>
              <a:ext uri="{FF2B5EF4-FFF2-40B4-BE49-F238E27FC236}">
                <a16:creationId xmlns:a16="http://schemas.microsoft.com/office/drawing/2014/main" id="{3BA13D2F-06A9-455B-AE8E-E903E990E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7" y="1156643"/>
            <a:ext cx="3375590" cy="4863752"/>
          </a:xfrm>
          <a:prstGeom prst="rect">
            <a:avLst/>
          </a:prstGeom>
        </p:spPr>
      </p:pic>
      <p:sp>
        <p:nvSpPr>
          <p:cNvPr id="11" name="Rectangle 10" descr="This box highlights the Progress Monitoring stage of DBI">
            <a:extLst>
              <a:ext uri="{FF2B5EF4-FFF2-40B4-BE49-F238E27FC236}">
                <a16:creationId xmlns:a16="http://schemas.microsoft.com/office/drawing/2014/main" id="{7FB33B57-6873-4500-BC6F-4F4B1F12E3F3}"/>
              </a:ext>
            </a:extLst>
          </p:cNvPr>
          <p:cNvSpPr/>
          <p:nvPr/>
        </p:nvSpPr>
        <p:spPr>
          <a:xfrm>
            <a:off x="1437262" y="4661073"/>
            <a:ext cx="2635623" cy="1353670"/>
          </a:xfrm>
          <a:prstGeom prst="rect">
            <a:avLst/>
          </a:prstGeom>
          <a:noFill/>
          <a:ln w="57150">
            <a:solidFill>
              <a:srgbClr val="10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262626"/>
              </a:solidFill>
              <a:effectLst/>
              <a:uLnTx/>
              <a:uFillTx/>
              <a:latin typeface="Arial"/>
              <a:ea typeface="+mn-ea"/>
              <a:cs typeface="+mn-cs"/>
            </a:endParaRPr>
          </a:p>
        </p:txBody>
      </p:sp>
      <p:pic>
        <p:nvPicPr>
          <p:cNvPr id="6" name="Picture 5">
            <a:extLst>
              <a:ext uri="{FF2B5EF4-FFF2-40B4-BE49-F238E27FC236}">
                <a16:creationId xmlns:a16="http://schemas.microsoft.com/office/drawing/2014/main" id="{43D5AC92-FD0D-4F1D-AF5C-5B038093A9C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94219" y="3754909"/>
            <a:ext cx="4409101" cy="2812104"/>
          </a:xfrm>
          <a:prstGeom prst="rect">
            <a:avLst/>
          </a:prstGeom>
        </p:spPr>
      </p:pic>
      <p:sp>
        <p:nvSpPr>
          <p:cNvPr id="7" name="Slide Number Placeholder 6">
            <a:extLst>
              <a:ext uri="{FF2B5EF4-FFF2-40B4-BE49-F238E27FC236}">
                <a16:creationId xmlns:a16="http://schemas.microsoft.com/office/drawing/2014/main" id="{E1B409E4-995A-4840-A1AC-EBA6746F6C99}"/>
              </a:ext>
            </a:extLst>
          </p:cNvPr>
          <p:cNvSpPr>
            <a:spLocks noGrp="1"/>
          </p:cNvSpPr>
          <p:nvPr>
            <p:ph type="sldNum" sz="quarter" idx="14"/>
          </p:nvPr>
        </p:nvSpPr>
        <p:spPr/>
        <p:txBody>
          <a:bodyPr/>
          <a:lstStyle/>
          <a:p>
            <a:fld id="{99A20822-4A49-4D36-86E3-300BA48D3F00}" type="slidenum">
              <a:rPr lang="en-US" smtClean="0"/>
              <a:pPr/>
              <a:t>111</a:t>
            </a:fld>
            <a:endParaRPr lang="en-US"/>
          </a:p>
        </p:txBody>
      </p:sp>
      <p:pic>
        <p:nvPicPr>
          <p:cNvPr id="4" name="Picture 3">
            <a:extLst>
              <a:ext uri="{FF2B5EF4-FFF2-40B4-BE49-F238E27FC236}">
                <a16:creationId xmlns:a16="http://schemas.microsoft.com/office/drawing/2014/main" id="{26ACCF18-7F07-44AB-9964-5C8F5D1642B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06037" y="987451"/>
            <a:ext cx="7885963" cy="2601067"/>
          </a:xfrm>
          <a:prstGeom prst="rect">
            <a:avLst/>
          </a:prstGeom>
        </p:spPr>
      </p:pic>
    </p:spTree>
    <p:extLst>
      <p:ext uri="{BB962C8B-B14F-4D97-AF65-F5344CB8AC3E}">
        <p14:creationId xmlns:p14="http://schemas.microsoft.com/office/powerpoint/2010/main" val="24239296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29AB-FDB1-4756-897C-E86D4E8BBE26}"/>
              </a:ext>
            </a:extLst>
          </p:cNvPr>
          <p:cNvSpPr>
            <a:spLocks noGrp="1"/>
          </p:cNvSpPr>
          <p:nvPr>
            <p:ph type="title"/>
          </p:nvPr>
        </p:nvSpPr>
        <p:spPr>
          <a:xfrm>
            <a:off x="393496" y="274320"/>
            <a:ext cx="7784590" cy="1280160"/>
          </a:xfrm>
        </p:spPr>
        <p:txBody>
          <a:bodyPr/>
          <a:lstStyle/>
          <a:p>
            <a:r>
              <a:rPr lang="en-US"/>
              <a:t>How Do We Know </a:t>
            </a:r>
            <a:r>
              <a:rPr lang="en-US" i="1"/>
              <a:t>What </a:t>
            </a:r>
            <a:r>
              <a:rPr lang="en-US"/>
              <a:t>Needs to be Intensified? </a:t>
            </a:r>
          </a:p>
        </p:txBody>
      </p:sp>
      <p:sp>
        <p:nvSpPr>
          <p:cNvPr id="3" name="Content Placeholder 2">
            <a:extLst>
              <a:ext uri="{FF2B5EF4-FFF2-40B4-BE49-F238E27FC236}">
                <a16:creationId xmlns:a16="http://schemas.microsoft.com/office/drawing/2014/main" id="{8F8A96BB-5426-414A-BE0F-76787D274BF5}"/>
              </a:ext>
            </a:extLst>
          </p:cNvPr>
          <p:cNvSpPr>
            <a:spLocks noGrp="1"/>
          </p:cNvSpPr>
          <p:nvPr>
            <p:ph sz="quarter" idx="15"/>
          </p:nvPr>
        </p:nvSpPr>
        <p:spPr>
          <a:xfrm>
            <a:off x="457200" y="1780032"/>
            <a:ext cx="3164039" cy="3934968"/>
          </a:xfrm>
        </p:spPr>
        <p:txBody>
          <a:bodyPr>
            <a:normAutofit/>
          </a:bodyPr>
          <a:lstStyle/>
          <a:p>
            <a:r>
              <a:rPr lang="en-US"/>
              <a:t>Conduct or review additional diagnostic data.</a:t>
            </a:r>
          </a:p>
          <a:p>
            <a:endParaRPr lang="en-US"/>
          </a:p>
          <a:p>
            <a:r>
              <a:rPr lang="en-US"/>
              <a:t>Develop a hypothesis.</a:t>
            </a:r>
          </a:p>
          <a:p>
            <a:endParaRPr lang="en-US"/>
          </a:p>
          <a:p>
            <a:endParaRPr lang="en-US"/>
          </a:p>
        </p:txBody>
      </p:sp>
      <p:sp>
        <p:nvSpPr>
          <p:cNvPr id="5" name="Slide Number Placeholder 4">
            <a:extLst>
              <a:ext uri="{FF2B5EF4-FFF2-40B4-BE49-F238E27FC236}">
                <a16:creationId xmlns:a16="http://schemas.microsoft.com/office/drawing/2014/main" id="{867160B9-03C2-4A6A-A0C4-853EA59F724E}"/>
              </a:ext>
            </a:extLst>
          </p:cNvPr>
          <p:cNvSpPr>
            <a:spLocks noGrp="1"/>
          </p:cNvSpPr>
          <p:nvPr>
            <p:ph type="sldNum" sz="quarter" idx="14"/>
          </p:nvPr>
        </p:nvSpPr>
        <p:spPr/>
        <p:txBody>
          <a:bodyPr/>
          <a:lstStyle/>
          <a:p>
            <a:fld id="{99A20822-4A49-4D36-86E3-300BA48D3F00}" type="slidenum">
              <a:rPr lang="en-US" smtClean="0"/>
              <a:pPr/>
              <a:t>112</a:t>
            </a:fld>
            <a:endParaRPr lang="en-US"/>
          </a:p>
        </p:txBody>
      </p:sp>
      <p:pic>
        <p:nvPicPr>
          <p:cNvPr id="7" name="Picture 6">
            <a:extLst>
              <a:ext uri="{FF2B5EF4-FFF2-40B4-BE49-F238E27FC236}">
                <a16:creationId xmlns:a16="http://schemas.microsoft.com/office/drawing/2014/main" id="{09F9491B-75CF-42D5-8D31-6DA53B696A3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81710" y="1780032"/>
            <a:ext cx="3164039"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F05994FC-EACE-4F45-95FF-6BE26F52346E}"/>
              </a:ext>
            </a:extLst>
          </p:cNvPr>
          <p:cNvPicPr>
            <a:picLocks noChangeAspect="1"/>
          </p:cNvPicPr>
          <p:nvPr/>
        </p:nvPicPr>
        <p:blipFill>
          <a:blip r:embed="rId4"/>
          <a:stretch>
            <a:fillRect/>
          </a:stretch>
        </p:blipFill>
        <p:spPr>
          <a:xfrm>
            <a:off x="8178086" y="1294098"/>
            <a:ext cx="3067050" cy="5239068"/>
          </a:xfrm>
          <a:prstGeom prst="rect">
            <a:avLst/>
          </a:prstGeom>
        </p:spPr>
      </p:pic>
      <p:sp>
        <p:nvSpPr>
          <p:cNvPr id="9" name="Rectangle 8" descr="This box highlights the diagnostic data step in DBI">
            <a:extLst>
              <a:ext uri="{FF2B5EF4-FFF2-40B4-BE49-F238E27FC236}">
                <a16:creationId xmlns:a16="http://schemas.microsoft.com/office/drawing/2014/main" id="{E0DC5294-AD5F-49D0-9F62-C5DE0EA67601}"/>
              </a:ext>
            </a:extLst>
          </p:cNvPr>
          <p:cNvSpPr/>
          <p:nvPr/>
        </p:nvSpPr>
        <p:spPr>
          <a:xfrm>
            <a:off x="8900160" y="3306421"/>
            <a:ext cx="1879463" cy="1133856"/>
          </a:xfrm>
          <a:prstGeom prst="rect">
            <a:avLst/>
          </a:prstGeom>
          <a:noFill/>
          <a:ln w="57150">
            <a:solidFill>
              <a:srgbClr val="10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1" name="Picture 10">
            <a:extLst>
              <a:ext uri="{FF2B5EF4-FFF2-40B4-BE49-F238E27FC236}">
                <a16:creationId xmlns:a16="http://schemas.microsoft.com/office/drawing/2014/main" id="{10A051CF-FDBA-4313-A44E-2C46287457E5}"/>
              </a:ext>
              <a:ext uri="{C183D7F6-B498-43B3-948B-1728B52AA6E4}">
                <adec:decorative xmlns:adec="http://schemas.microsoft.com/office/drawing/2017/decorative" val="1"/>
              </a:ext>
            </a:extLst>
          </p:cNvPr>
          <p:cNvPicPr>
            <a:picLocks noChangeAspect="1"/>
          </p:cNvPicPr>
          <p:nvPr/>
        </p:nvPicPr>
        <p:blipFill rotWithShape="1">
          <a:blip r:embed="rId5"/>
          <a:srcRect b="41313"/>
          <a:stretch/>
        </p:blipFill>
        <p:spPr>
          <a:xfrm>
            <a:off x="4459785" y="4139184"/>
            <a:ext cx="3252788" cy="1962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36511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D29AB-FDB1-4756-897C-E86D4E8BBE26}"/>
              </a:ext>
            </a:extLst>
          </p:cNvPr>
          <p:cNvSpPr>
            <a:spLocks noGrp="1"/>
          </p:cNvSpPr>
          <p:nvPr>
            <p:ph type="title"/>
          </p:nvPr>
        </p:nvSpPr>
        <p:spPr>
          <a:xfrm>
            <a:off x="457200" y="121492"/>
            <a:ext cx="11274552" cy="1081960"/>
          </a:xfrm>
        </p:spPr>
        <p:txBody>
          <a:bodyPr/>
          <a:lstStyle/>
          <a:p>
            <a:r>
              <a:rPr lang="en-US"/>
              <a:t>How Do We Know </a:t>
            </a:r>
            <a:r>
              <a:rPr lang="en-US" i="1"/>
              <a:t>How</a:t>
            </a:r>
            <a:r>
              <a:rPr lang="en-US"/>
              <a:t> To Intensify? </a:t>
            </a:r>
          </a:p>
        </p:txBody>
      </p:sp>
      <p:sp>
        <p:nvSpPr>
          <p:cNvPr id="3" name="Content Placeholder 2">
            <a:extLst>
              <a:ext uri="{FF2B5EF4-FFF2-40B4-BE49-F238E27FC236}">
                <a16:creationId xmlns:a16="http://schemas.microsoft.com/office/drawing/2014/main" id="{8F8A96BB-5426-414A-BE0F-76787D274BF5}"/>
              </a:ext>
            </a:extLst>
          </p:cNvPr>
          <p:cNvSpPr>
            <a:spLocks noGrp="1"/>
          </p:cNvSpPr>
          <p:nvPr>
            <p:ph sz="quarter" idx="15"/>
          </p:nvPr>
        </p:nvSpPr>
        <p:spPr>
          <a:xfrm>
            <a:off x="457200" y="1372989"/>
            <a:ext cx="7504176" cy="4405511"/>
          </a:xfrm>
        </p:spPr>
        <p:txBody>
          <a:bodyPr/>
          <a:lstStyle/>
          <a:p>
            <a:r>
              <a:rPr lang="en-US"/>
              <a:t>Review the taxonomy to identify how to intensify to address the hypothesis. </a:t>
            </a:r>
          </a:p>
          <a:p>
            <a:endParaRPr lang="en-US"/>
          </a:p>
          <a:p>
            <a:endParaRPr lang="en-US"/>
          </a:p>
        </p:txBody>
      </p:sp>
      <p:sp>
        <p:nvSpPr>
          <p:cNvPr id="5" name="Slide Number Placeholder 4">
            <a:extLst>
              <a:ext uri="{FF2B5EF4-FFF2-40B4-BE49-F238E27FC236}">
                <a16:creationId xmlns:a16="http://schemas.microsoft.com/office/drawing/2014/main" id="{867160B9-03C2-4A6A-A0C4-853EA59F724E}"/>
              </a:ext>
            </a:extLst>
          </p:cNvPr>
          <p:cNvSpPr>
            <a:spLocks noGrp="1"/>
          </p:cNvSpPr>
          <p:nvPr>
            <p:ph type="sldNum" sz="quarter" idx="14"/>
          </p:nvPr>
        </p:nvSpPr>
        <p:spPr/>
        <p:txBody>
          <a:bodyPr/>
          <a:lstStyle/>
          <a:p>
            <a:fld id="{99A20822-4A49-4D36-86E3-300BA48D3F00}" type="slidenum">
              <a:rPr lang="en-US" smtClean="0"/>
              <a:pPr/>
              <a:t>113</a:t>
            </a:fld>
            <a:endParaRPr lang="en-US"/>
          </a:p>
        </p:txBody>
      </p:sp>
      <p:pic>
        <p:nvPicPr>
          <p:cNvPr id="8" name="Picture 7"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F05994FC-EACE-4F45-95FF-6BE26F52346E}"/>
              </a:ext>
            </a:extLst>
          </p:cNvPr>
          <p:cNvPicPr>
            <a:picLocks noChangeAspect="1"/>
          </p:cNvPicPr>
          <p:nvPr/>
        </p:nvPicPr>
        <p:blipFill>
          <a:blip r:embed="rId3"/>
          <a:stretch>
            <a:fillRect/>
          </a:stretch>
        </p:blipFill>
        <p:spPr>
          <a:xfrm>
            <a:off x="8178086" y="1309489"/>
            <a:ext cx="3067050" cy="5239068"/>
          </a:xfrm>
          <a:prstGeom prst="rect">
            <a:avLst/>
          </a:prstGeom>
        </p:spPr>
      </p:pic>
      <p:sp>
        <p:nvSpPr>
          <p:cNvPr id="9" name="Rectangle 8" descr="This box highlights the Intervention adaptation step in DBI">
            <a:extLst>
              <a:ext uri="{FF2B5EF4-FFF2-40B4-BE49-F238E27FC236}">
                <a16:creationId xmlns:a16="http://schemas.microsoft.com/office/drawing/2014/main" id="{E0DC5294-AD5F-49D0-9F62-C5DE0EA67601}"/>
              </a:ext>
            </a:extLst>
          </p:cNvPr>
          <p:cNvSpPr/>
          <p:nvPr/>
        </p:nvSpPr>
        <p:spPr>
          <a:xfrm>
            <a:off x="8924544" y="4394708"/>
            <a:ext cx="1879463" cy="780288"/>
          </a:xfrm>
          <a:prstGeom prst="rect">
            <a:avLst/>
          </a:prstGeom>
          <a:noFill/>
          <a:ln w="57150">
            <a:solidFill>
              <a:srgbClr val="107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6" name="Picture 5">
            <a:extLst>
              <a:ext uri="{FF2B5EF4-FFF2-40B4-BE49-F238E27FC236}">
                <a16:creationId xmlns:a16="http://schemas.microsoft.com/office/drawing/2014/main" id="{551A2EF0-74D0-4603-B6E8-91AED6551E1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60014" y="2741573"/>
            <a:ext cx="5334462" cy="2743438"/>
          </a:xfrm>
          <a:prstGeom prst="rect">
            <a:avLst/>
          </a:prstGeom>
        </p:spPr>
      </p:pic>
    </p:spTree>
    <p:extLst>
      <p:ext uri="{BB962C8B-B14F-4D97-AF65-F5344CB8AC3E}">
        <p14:creationId xmlns:p14="http://schemas.microsoft.com/office/powerpoint/2010/main" val="25756208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C8A4-7CE6-4221-851E-78A8178A2E05}"/>
              </a:ext>
            </a:extLst>
          </p:cNvPr>
          <p:cNvSpPr>
            <a:spLocks noGrp="1"/>
          </p:cNvSpPr>
          <p:nvPr>
            <p:ph type="title"/>
          </p:nvPr>
        </p:nvSpPr>
        <p:spPr/>
        <p:txBody>
          <a:bodyPr/>
          <a:lstStyle/>
          <a:p>
            <a:r>
              <a:rPr lang="en-US"/>
              <a:t>Determine Adaptation</a:t>
            </a:r>
          </a:p>
        </p:txBody>
      </p:sp>
      <p:sp>
        <p:nvSpPr>
          <p:cNvPr id="5" name="Slide Number Placeholder 4">
            <a:extLst>
              <a:ext uri="{FF2B5EF4-FFF2-40B4-BE49-F238E27FC236}">
                <a16:creationId xmlns:a16="http://schemas.microsoft.com/office/drawing/2014/main" id="{658F0013-B3F6-4760-95C5-5910970EC98F}"/>
              </a:ext>
            </a:extLst>
          </p:cNvPr>
          <p:cNvSpPr>
            <a:spLocks noGrp="1"/>
          </p:cNvSpPr>
          <p:nvPr>
            <p:ph type="sldNum" sz="quarter" idx="14"/>
          </p:nvPr>
        </p:nvSpPr>
        <p:spPr/>
        <p:txBody>
          <a:bodyPr/>
          <a:lstStyle/>
          <a:p>
            <a:fld id="{99A20822-4A49-4D36-86E3-300BA48D3F00}" type="slidenum">
              <a:rPr lang="en-US" smtClean="0"/>
              <a:pPr/>
              <a:t>114</a:t>
            </a:fld>
            <a:endParaRPr lang="en-US"/>
          </a:p>
        </p:txBody>
      </p:sp>
      <p:graphicFrame>
        <p:nvGraphicFramePr>
          <p:cNvPr id="6" name="Content Placeholder 7">
            <a:extLst>
              <a:ext uri="{FF2B5EF4-FFF2-40B4-BE49-F238E27FC236}">
                <a16:creationId xmlns:a16="http://schemas.microsoft.com/office/drawing/2014/main" id="{F439CFFA-D46F-486B-8A12-E2687BD833A8}"/>
              </a:ext>
            </a:extLst>
          </p:cNvPr>
          <p:cNvGraphicFramePr>
            <a:graphicFrameLocks/>
          </p:cNvGraphicFramePr>
          <p:nvPr>
            <p:extLst>
              <p:ext uri="{D42A27DB-BD31-4B8C-83A1-F6EECF244321}">
                <p14:modId xmlns:p14="http://schemas.microsoft.com/office/powerpoint/2010/main" val="4086494944"/>
              </p:ext>
            </p:extLst>
          </p:nvPr>
        </p:nvGraphicFramePr>
        <p:xfrm>
          <a:off x="457201" y="1079953"/>
          <a:ext cx="11087100" cy="4926694"/>
        </p:xfrm>
        <a:graphic>
          <a:graphicData uri="http://schemas.openxmlformats.org/drawingml/2006/table">
            <a:tbl>
              <a:tblPr firstRow="1" firstCol="1" bandRow="1">
                <a:tableStyleId>{5C22544A-7EE6-4342-B048-85BDC9FD1C3A}</a:tableStyleId>
              </a:tblPr>
              <a:tblGrid>
                <a:gridCol w="2015836">
                  <a:extLst>
                    <a:ext uri="{9D8B030D-6E8A-4147-A177-3AD203B41FA5}">
                      <a16:colId xmlns:a16="http://schemas.microsoft.com/office/drawing/2014/main" val="20000"/>
                    </a:ext>
                  </a:extLst>
                </a:gridCol>
                <a:gridCol w="777928">
                  <a:extLst>
                    <a:ext uri="{9D8B030D-6E8A-4147-A177-3AD203B41FA5}">
                      <a16:colId xmlns:a16="http://schemas.microsoft.com/office/drawing/2014/main" val="20001"/>
                    </a:ext>
                  </a:extLst>
                </a:gridCol>
                <a:gridCol w="4359775">
                  <a:extLst>
                    <a:ext uri="{9D8B030D-6E8A-4147-A177-3AD203B41FA5}">
                      <a16:colId xmlns:a16="http://schemas.microsoft.com/office/drawing/2014/main" val="20002"/>
                    </a:ext>
                  </a:extLst>
                </a:gridCol>
                <a:gridCol w="1478315">
                  <a:extLst>
                    <a:ext uri="{9D8B030D-6E8A-4147-A177-3AD203B41FA5}">
                      <a16:colId xmlns:a16="http://schemas.microsoft.com/office/drawing/2014/main" val="20003"/>
                    </a:ext>
                  </a:extLst>
                </a:gridCol>
                <a:gridCol w="2455246">
                  <a:extLst>
                    <a:ext uri="{9D8B030D-6E8A-4147-A177-3AD203B41FA5}">
                      <a16:colId xmlns:a16="http://schemas.microsoft.com/office/drawing/2014/main" val="470828225"/>
                    </a:ext>
                  </a:extLst>
                </a:gridCol>
              </a:tblGrid>
              <a:tr h="503393">
                <a:tc>
                  <a:txBody>
                    <a:bodyPr/>
                    <a:lstStyle/>
                    <a:p>
                      <a:pPr marL="0" marR="0">
                        <a:lnSpc>
                          <a:spcPct val="107000"/>
                        </a:lnSpc>
                        <a:spcBef>
                          <a:spcPts val="0"/>
                        </a:spcBef>
                        <a:spcAft>
                          <a:spcPts val="0"/>
                        </a:spcAft>
                      </a:pPr>
                      <a:r>
                        <a:rPr lang="en-US" sz="1400">
                          <a:effectLst/>
                        </a:rPr>
                        <a:t>Intervention</a:t>
                      </a:r>
                      <a:r>
                        <a:rPr lang="en-US" sz="1400" baseline="0">
                          <a:effectLst/>
                        </a:rPr>
                        <a:t> </a:t>
                      </a:r>
                      <a:r>
                        <a:rPr lang="en-US" sz="1400">
                          <a:effectLst/>
                        </a:rPr>
                        <a:t>Dimensions </a:t>
                      </a:r>
                    </a:p>
                  </a:txBody>
                  <a:tcPr/>
                </a:tc>
                <a:tc>
                  <a:txBody>
                    <a:bodyPr/>
                    <a:lstStyle/>
                    <a:p>
                      <a:pPr marL="0" marR="0" lvl="0" indent="0" algn="l" defTabSz="685783" rtl="0" eaLnBrk="1" fontAlgn="auto" latinLnBrk="0" hangingPunct="1">
                        <a:lnSpc>
                          <a:spcPct val="107000"/>
                        </a:lnSpc>
                        <a:spcBef>
                          <a:spcPts val="0"/>
                        </a:spcBef>
                        <a:spcAft>
                          <a:spcPts val="0"/>
                        </a:spcAft>
                        <a:buClrTx/>
                        <a:buSzTx/>
                        <a:buFontTx/>
                        <a:buNone/>
                        <a:tabLst/>
                        <a:defRPr/>
                      </a:pPr>
                      <a:r>
                        <a:rPr lang="en-US" sz="1400" b="1" kern="1200">
                          <a:solidFill>
                            <a:schemeClr val="lt1"/>
                          </a:solidFill>
                          <a:effectLst/>
                          <a:latin typeface="+mn-lt"/>
                          <a:ea typeface="+mn-ea"/>
                          <a:cs typeface="+mn-cs"/>
                        </a:rPr>
                        <a:t>Rate </a:t>
                      </a:r>
                    </a:p>
                    <a:p>
                      <a:pPr marL="0" marR="0" lvl="0" indent="0" algn="l" defTabSz="685783" rtl="0" eaLnBrk="1" fontAlgn="auto" latinLnBrk="0" hangingPunct="1">
                        <a:lnSpc>
                          <a:spcPct val="107000"/>
                        </a:lnSpc>
                        <a:spcBef>
                          <a:spcPts val="0"/>
                        </a:spcBef>
                        <a:spcAft>
                          <a:spcPts val="0"/>
                        </a:spcAft>
                        <a:buClrTx/>
                        <a:buSzTx/>
                        <a:buFontTx/>
                        <a:buNone/>
                        <a:tabLst/>
                        <a:defRPr/>
                      </a:pPr>
                      <a:r>
                        <a:rPr lang="en-US" sz="1400" b="1" kern="1200">
                          <a:solidFill>
                            <a:schemeClr val="lt1"/>
                          </a:solidFill>
                          <a:effectLst/>
                          <a:latin typeface="+mn-lt"/>
                          <a:ea typeface="+mn-ea"/>
                          <a:cs typeface="+mn-cs"/>
                        </a:rPr>
                        <a:t>(0–3)</a:t>
                      </a:r>
                    </a:p>
                  </a:txBody>
                  <a:tcPr/>
                </a:tc>
                <a:tc>
                  <a:txBody>
                    <a:bodyPr/>
                    <a:lstStyle/>
                    <a:p>
                      <a:pPr marL="0" marR="0" algn="ctr">
                        <a:lnSpc>
                          <a:spcPct val="107000"/>
                        </a:lnSpc>
                        <a:spcBef>
                          <a:spcPts val="0"/>
                        </a:spcBef>
                        <a:spcAft>
                          <a:spcPts val="0"/>
                        </a:spcAft>
                      </a:pPr>
                      <a:r>
                        <a:rPr lang="en-US" sz="1400">
                          <a:effectLst/>
                        </a:rPr>
                        <a:t>Evidence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defTabSz="685783" rtl="0" eaLnBrk="1" latinLnBrk="0" hangingPunct="1">
                        <a:lnSpc>
                          <a:spcPct val="107000"/>
                        </a:lnSpc>
                        <a:spcBef>
                          <a:spcPts val="0"/>
                        </a:spcBef>
                        <a:spcAft>
                          <a:spcPts val="0"/>
                        </a:spcAft>
                      </a:pPr>
                      <a:r>
                        <a:rPr lang="en-US" sz="1400" b="1" kern="1200">
                          <a:solidFill>
                            <a:schemeClr val="lt1"/>
                          </a:solidFill>
                          <a:effectLst/>
                          <a:latin typeface="+mn-lt"/>
                          <a:ea typeface="+mn-ea"/>
                          <a:cs typeface="+mn-cs"/>
                        </a:rPr>
                        <a:t>Adaptation 1</a:t>
                      </a:r>
                    </a:p>
                  </a:txBody>
                  <a:tcPr/>
                </a:tc>
                <a:tc>
                  <a:txBody>
                    <a:bodyPr/>
                    <a:lstStyle/>
                    <a:p>
                      <a:pPr marL="0" marR="0" algn="ctr" defTabSz="685783" rtl="0" eaLnBrk="1" latinLnBrk="0" hangingPunct="1">
                        <a:lnSpc>
                          <a:spcPct val="107000"/>
                        </a:lnSpc>
                        <a:spcBef>
                          <a:spcPts val="0"/>
                        </a:spcBef>
                        <a:spcAft>
                          <a:spcPts val="0"/>
                        </a:spcAft>
                      </a:pPr>
                      <a:r>
                        <a:rPr lang="en-US" sz="1400" b="1" kern="1200">
                          <a:solidFill>
                            <a:schemeClr val="lt1"/>
                          </a:solidFill>
                          <a:effectLst/>
                          <a:latin typeface="+mn-lt"/>
                          <a:ea typeface="+mn-ea"/>
                          <a:cs typeface="+mn-cs"/>
                        </a:rPr>
                        <a:t>Adaptation 2</a:t>
                      </a:r>
                    </a:p>
                  </a:txBody>
                  <a:tcPr/>
                </a:tc>
                <a:extLst>
                  <a:ext uri="{0D108BD9-81ED-4DB2-BD59-A6C34878D82A}">
                    <a16:rowId xmlns:a16="http://schemas.microsoft.com/office/drawing/2014/main" val="10000"/>
                  </a:ext>
                </a:extLst>
              </a:tr>
              <a:tr h="318669">
                <a:tc>
                  <a:txBody>
                    <a:bodyPr/>
                    <a:lstStyle/>
                    <a:p>
                      <a:pPr marL="0" marR="0">
                        <a:lnSpc>
                          <a:spcPct val="107000"/>
                        </a:lnSpc>
                        <a:spcBef>
                          <a:spcPts val="0"/>
                        </a:spcBef>
                        <a:spcAft>
                          <a:spcPts val="0"/>
                        </a:spcAft>
                      </a:pPr>
                      <a:r>
                        <a:rPr lang="en-US" sz="1400" b="1">
                          <a:effectLst/>
                        </a:rPr>
                        <a:t>Strength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400" i="0">
                          <a:effectLst/>
                        </a:rPr>
                        <a:t>3</a:t>
                      </a:r>
                      <a:endParaRPr lang="en-US" sz="1400" i="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a:effectLst/>
                        </a:rPr>
                        <a:t>Effect size = Between 0.83 and 1.20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400" i="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400" i="1">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2"/>
                  </a:ext>
                </a:extLst>
              </a:tr>
              <a:tr h="766984">
                <a:tc>
                  <a:txBody>
                    <a:bodyPr/>
                    <a:lstStyle/>
                    <a:p>
                      <a:pPr marL="0" marR="0">
                        <a:lnSpc>
                          <a:spcPct val="107000"/>
                        </a:lnSpc>
                        <a:spcBef>
                          <a:spcPts val="0"/>
                        </a:spcBef>
                        <a:spcAft>
                          <a:spcPts val="0"/>
                        </a:spcAft>
                      </a:pPr>
                      <a:r>
                        <a:rPr lang="en-US" sz="1400" b="1">
                          <a:effectLst/>
                        </a:rPr>
                        <a:t>Dosage </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defTabSz="685783" rtl="0" eaLnBrk="1" latinLnBrk="0" hangingPunct="1">
                        <a:lnSpc>
                          <a:spcPct val="107000"/>
                        </a:lnSpc>
                        <a:spcBef>
                          <a:spcPts val="0"/>
                        </a:spcBef>
                        <a:spcAft>
                          <a:spcPts val="0"/>
                        </a:spcAft>
                      </a:pPr>
                      <a:r>
                        <a:rPr lang="en-US" sz="1400" i="0" kern="1200">
                          <a:solidFill>
                            <a:schemeClr val="dk1"/>
                          </a:solidFill>
                          <a:effectLst/>
                          <a:latin typeface="+mn-lt"/>
                          <a:ea typeface="+mn-ea"/>
                          <a:cs typeface="+mn-cs"/>
                        </a:rPr>
                        <a:t>2</a:t>
                      </a:r>
                    </a:p>
                  </a:txBody>
                  <a:tcPr/>
                </a:tc>
                <a:tc>
                  <a:txBody>
                    <a:bodyPr/>
                    <a:lstStyle/>
                    <a:p>
                      <a:pPr marL="0" marR="0">
                        <a:lnSpc>
                          <a:spcPct val="107000"/>
                        </a:lnSpc>
                        <a:spcBef>
                          <a:spcPts val="0"/>
                        </a:spcBef>
                        <a:spcAft>
                          <a:spcPts val="0"/>
                        </a:spcAft>
                      </a:pPr>
                      <a:r>
                        <a:rPr lang="en-US" sz="1400" i="0">
                          <a:effectLst/>
                        </a:rPr>
                        <a:t>Group size: 2:1</a:t>
                      </a:r>
                    </a:p>
                    <a:p>
                      <a:pPr marL="0" marR="0">
                        <a:lnSpc>
                          <a:spcPct val="107000"/>
                        </a:lnSpc>
                        <a:spcBef>
                          <a:spcPts val="0"/>
                        </a:spcBef>
                        <a:spcAft>
                          <a:spcPts val="0"/>
                        </a:spcAft>
                      </a:pPr>
                      <a:r>
                        <a:rPr lang="en-US" sz="1400" i="0">
                          <a:effectLst/>
                        </a:rPr>
                        <a:t>Session length: 35 minutes per session</a:t>
                      </a:r>
                    </a:p>
                    <a:p>
                      <a:pPr marL="0" marR="0">
                        <a:lnSpc>
                          <a:spcPct val="107000"/>
                        </a:lnSpc>
                        <a:spcBef>
                          <a:spcPts val="0"/>
                        </a:spcBef>
                        <a:spcAft>
                          <a:spcPts val="0"/>
                        </a:spcAft>
                      </a:pPr>
                      <a:r>
                        <a:rPr lang="en-US" sz="1400" i="0">
                          <a:effectLst/>
                        </a:rPr>
                        <a:t>Frequency: three to four sessions per week</a:t>
                      </a:r>
                      <a:endParaRPr lang="en-US" sz="1400" i="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3"/>
                  </a:ext>
                </a:extLst>
              </a:tr>
              <a:tr h="815019">
                <a:tc>
                  <a:txBody>
                    <a:bodyPr/>
                    <a:lstStyle/>
                    <a:p>
                      <a:pPr marL="0" marR="0">
                        <a:lnSpc>
                          <a:spcPct val="107000"/>
                        </a:lnSpc>
                        <a:spcBef>
                          <a:spcPts val="0"/>
                        </a:spcBef>
                        <a:spcAft>
                          <a:spcPts val="0"/>
                        </a:spcAft>
                      </a:pPr>
                      <a:r>
                        <a:rPr lang="en-US" sz="1400" b="1">
                          <a:effectLst/>
                        </a:rPr>
                        <a:t>Alignment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a:effectLst/>
                        </a:rPr>
                        <a:t>Program doesn’t address decimal concepts, division of whole numbers, and multi-digit addition. Covers most topics.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400" kern="1200">
                        <a:solidFill>
                          <a:schemeClr val="dk1"/>
                        </a:solidFill>
                        <a:effectLst/>
                        <a:latin typeface="+mn-lt"/>
                        <a:ea typeface="+mn-ea"/>
                        <a:cs typeface="+mn-cs"/>
                      </a:endParaRPr>
                    </a:p>
                  </a:txBody>
                  <a:tcPr/>
                </a:tc>
                <a:tc>
                  <a:txBody>
                    <a:bodyPr/>
                    <a:lstStyle/>
                    <a:p>
                      <a:pPr marL="0" marR="0">
                        <a:lnSpc>
                          <a:spcPct val="107000"/>
                        </a:lnSpc>
                        <a:spcBef>
                          <a:spcPts val="0"/>
                        </a:spcBef>
                        <a:spcAft>
                          <a:spcPts val="0"/>
                        </a:spcAft>
                      </a:pPr>
                      <a:r>
                        <a:rPr lang="en-US" sz="1400" kern="1200">
                          <a:solidFill>
                            <a:schemeClr val="dk1"/>
                          </a:solidFill>
                          <a:effectLst/>
                          <a:latin typeface="+mn-lt"/>
                          <a:ea typeface="+mn-ea"/>
                          <a:cs typeface="+mn-cs"/>
                        </a:rPr>
                        <a:t>Focus on missing skills</a:t>
                      </a:r>
                    </a:p>
                  </a:txBody>
                  <a:tcPr/>
                </a:tc>
                <a:extLst>
                  <a:ext uri="{0D108BD9-81ED-4DB2-BD59-A6C34878D82A}">
                    <a16:rowId xmlns:a16="http://schemas.microsoft.com/office/drawing/2014/main" val="10004"/>
                  </a:ext>
                </a:extLst>
              </a:tr>
              <a:tr h="538890">
                <a:tc>
                  <a:txBody>
                    <a:bodyPr/>
                    <a:lstStyle/>
                    <a:p>
                      <a:pPr marL="0" marR="0">
                        <a:lnSpc>
                          <a:spcPct val="107000"/>
                        </a:lnSpc>
                        <a:spcBef>
                          <a:spcPts val="0"/>
                        </a:spcBef>
                        <a:spcAft>
                          <a:spcPts val="0"/>
                        </a:spcAft>
                      </a:pPr>
                      <a:r>
                        <a:rPr lang="en-US" sz="1400" b="1">
                          <a:effectLst/>
                        </a:rPr>
                        <a:t>Attention to transfer</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a:effectLst/>
                        </a:rPr>
                        <a:t>Builds on previously learned skills; makes some connections to core content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400">
                        <a:effectLst/>
                        <a:latin typeface="+mn-lt"/>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endParaRPr lang="en-US" sz="1400" kern="1200">
                        <a:solidFill>
                          <a:schemeClr val="dk1"/>
                        </a:solidFill>
                        <a:effectLst/>
                        <a:latin typeface="+mn-lt"/>
                        <a:ea typeface="+mn-ea"/>
                        <a:cs typeface="+mn-cs"/>
                      </a:endParaRPr>
                    </a:p>
                  </a:txBody>
                  <a:tcPr/>
                </a:tc>
                <a:extLst>
                  <a:ext uri="{0D108BD9-81ED-4DB2-BD59-A6C34878D82A}">
                    <a16:rowId xmlns:a16="http://schemas.microsoft.com/office/drawing/2014/main" val="10005"/>
                  </a:ext>
                </a:extLst>
              </a:tr>
              <a:tr h="1090572">
                <a:tc>
                  <a:txBody>
                    <a:bodyPr/>
                    <a:lstStyle/>
                    <a:p>
                      <a:pPr marL="0" marR="0">
                        <a:lnSpc>
                          <a:spcPct val="107000"/>
                        </a:lnSpc>
                        <a:spcBef>
                          <a:spcPts val="0"/>
                        </a:spcBef>
                        <a:spcAft>
                          <a:spcPts val="0"/>
                        </a:spcAft>
                      </a:pPr>
                      <a:r>
                        <a:rPr lang="en-US" sz="1400" b="1">
                          <a:effectLst/>
                        </a:rPr>
                        <a:t>Comprehensiveness</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400">
                          <a:effectLst/>
                          <a:latin typeface="+mn-lt"/>
                          <a:ea typeface="+mn-ea"/>
                          <a:cs typeface="+mn-cs"/>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kern="1200">
                          <a:solidFill>
                            <a:schemeClr val="dk1"/>
                          </a:solidFill>
                          <a:effectLst/>
                          <a:latin typeface="+mn-lt"/>
                          <a:ea typeface="+mn-ea"/>
                          <a:cs typeface="+mn-cs"/>
                        </a:rPr>
                        <a:t>Includes adequate introduction to new concepts, repeated learned content, and systematic cumulative review. May need more background knowledge and concerns about fading support. </a:t>
                      </a:r>
                    </a:p>
                  </a:txBody>
                  <a:tcPr/>
                </a:tc>
                <a:tc>
                  <a:txBody>
                    <a:bodyPr/>
                    <a:lstStyle/>
                    <a:p>
                      <a:pPr marL="0" marR="0">
                        <a:lnSpc>
                          <a:spcPct val="107000"/>
                        </a:lnSpc>
                        <a:spcBef>
                          <a:spcPts val="0"/>
                        </a:spcBef>
                        <a:spcAft>
                          <a:spcPts val="0"/>
                        </a:spcAft>
                      </a:pP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kern="1200">
                          <a:solidFill>
                            <a:schemeClr val="dk1"/>
                          </a:solidFill>
                          <a:effectLst/>
                          <a:latin typeface="+mn-lt"/>
                          <a:ea typeface="+mn-ea"/>
                          <a:cs typeface="+mn-cs"/>
                        </a:rPr>
                        <a:t>Use manipulatives and additional practice opportunities with support</a:t>
                      </a:r>
                    </a:p>
                  </a:txBody>
                  <a:tcPr/>
                </a:tc>
                <a:extLst>
                  <a:ext uri="{0D108BD9-81ED-4DB2-BD59-A6C34878D82A}">
                    <a16:rowId xmlns:a16="http://schemas.microsoft.com/office/drawing/2014/main" val="10006"/>
                  </a:ext>
                </a:extLst>
              </a:tr>
              <a:tr h="865128">
                <a:tc>
                  <a:txBody>
                    <a:bodyPr/>
                    <a:lstStyle/>
                    <a:p>
                      <a:pPr marL="0" marR="0">
                        <a:lnSpc>
                          <a:spcPct val="107000"/>
                        </a:lnSpc>
                        <a:spcBef>
                          <a:spcPts val="0"/>
                        </a:spcBef>
                        <a:spcAft>
                          <a:spcPts val="0"/>
                        </a:spcAft>
                      </a:pPr>
                      <a:r>
                        <a:rPr lang="en-US" sz="1400" b="1">
                          <a:effectLst/>
                        </a:rPr>
                        <a:t>Behavioral support</a:t>
                      </a:r>
                      <a:endParaRPr lang="en-US" sz="14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400">
                          <a:effectLst/>
                        </a:rPr>
                        <a:t>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400" kern="1200">
                          <a:solidFill>
                            <a:schemeClr val="dk1"/>
                          </a:solidFill>
                          <a:effectLst/>
                          <a:latin typeface="+mn-lt"/>
                          <a:ea typeface="+mn-ea"/>
                          <a:cs typeface="+mn-cs"/>
                        </a:rPr>
                        <a:t>Incorporates self-regulation and behavioral principles but might need more to meet Jackson’s needs</a:t>
                      </a:r>
                    </a:p>
                  </a:txBody>
                  <a:tcPr/>
                </a:tc>
                <a:tc>
                  <a:txBody>
                    <a:bodyPr/>
                    <a:lstStyle/>
                    <a:p>
                      <a:pPr marL="0" marR="0">
                        <a:lnSpc>
                          <a:spcPct val="107000"/>
                        </a:lnSpc>
                        <a:spcBef>
                          <a:spcPts val="0"/>
                        </a:spcBef>
                        <a:spcAft>
                          <a:spcPts val="0"/>
                        </a:spcAft>
                      </a:pPr>
                      <a:endParaRPr lang="en-US" sz="1400" kern="1200">
                        <a:solidFill>
                          <a:schemeClr val="dk1"/>
                        </a:solidFill>
                        <a:effectLst/>
                        <a:latin typeface="+mn-lt"/>
                        <a:ea typeface="+mn-ea"/>
                        <a:cs typeface="+mn-cs"/>
                      </a:endParaRPr>
                    </a:p>
                  </a:txBody>
                  <a:tcPr/>
                </a:tc>
                <a:tc>
                  <a:txBody>
                    <a:bodyPr/>
                    <a:lstStyle/>
                    <a:p>
                      <a:pPr marL="0" marR="0">
                        <a:lnSpc>
                          <a:spcPct val="107000"/>
                        </a:lnSpc>
                        <a:spcBef>
                          <a:spcPts val="0"/>
                        </a:spcBef>
                        <a:spcAft>
                          <a:spcPts val="0"/>
                        </a:spcAft>
                      </a:pPr>
                      <a:endParaRPr lang="en-US" sz="1400" kern="1200">
                        <a:solidFill>
                          <a:schemeClr val="dk1"/>
                        </a:solidFill>
                        <a:effectLst/>
                        <a:latin typeface="+mn-lt"/>
                        <a:ea typeface="+mn-ea"/>
                        <a:cs typeface="+mn-cs"/>
                      </a:endParaRPr>
                    </a:p>
                  </a:txBody>
                  <a:tcPr/>
                </a:tc>
                <a:extLst>
                  <a:ext uri="{0D108BD9-81ED-4DB2-BD59-A6C34878D82A}">
                    <a16:rowId xmlns:a16="http://schemas.microsoft.com/office/drawing/2014/main" val="3346920796"/>
                  </a:ext>
                </a:extLst>
              </a:tr>
            </a:tbl>
          </a:graphicData>
        </a:graphic>
      </p:graphicFrame>
      <p:pic>
        <p:nvPicPr>
          <p:cNvPr id="4" name="Graphic 3" descr="Checkmark">
            <a:extLst>
              <a:ext uri="{FF2B5EF4-FFF2-40B4-BE49-F238E27FC236}">
                <a16:creationId xmlns:a16="http://schemas.microsoft.com/office/drawing/2014/main" id="{96A7E834-C498-41B4-B4CF-CAD382DAD4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89795" y="5090723"/>
            <a:ext cx="735106" cy="914400"/>
          </a:xfrm>
          <a:prstGeom prst="rect">
            <a:avLst/>
          </a:prstGeom>
        </p:spPr>
      </p:pic>
      <p:pic>
        <p:nvPicPr>
          <p:cNvPr id="7" name="Picture 6">
            <a:extLst>
              <a:ext uri="{FF2B5EF4-FFF2-40B4-BE49-F238E27FC236}">
                <a16:creationId xmlns:a16="http://schemas.microsoft.com/office/drawing/2014/main" id="{C155651E-BBE8-448D-9DA7-7036E40390A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825361">
            <a:off x="5510460" y="1819085"/>
            <a:ext cx="2407643" cy="3150655"/>
          </a:xfrm>
          <a:prstGeom prst="rect">
            <a:avLst/>
          </a:prstGeom>
          <a:ln>
            <a:solidFill>
              <a:schemeClr val="tx1"/>
            </a:solidFill>
          </a:ln>
        </p:spPr>
      </p:pic>
      <p:pic>
        <p:nvPicPr>
          <p:cNvPr id="8" name="Picture 7">
            <a:extLst>
              <a:ext uri="{FF2B5EF4-FFF2-40B4-BE49-F238E27FC236}">
                <a16:creationId xmlns:a16="http://schemas.microsoft.com/office/drawing/2014/main" id="{203C397B-5930-484D-821B-34E491C6DC1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167595" y="3990627"/>
            <a:ext cx="3136600" cy="1787419"/>
          </a:xfrm>
          <a:prstGeom prst="rect">
            <a:avLst/>
          </a:prstGeom>
        </p:spPr>
      </p:pic>
    </p:spTree>
    <p:extLst>
      <p:ext uri="{BB962C8B-B14F-4D97-AF65-F5344CB8AC3E}">
        <p14:creationId xmlns:p14="http://schemas.microsoft.com/office/powerpoint/2010/main" val="283425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6738" y="159753"/>
            <a:ext cx="11097299" cy="1280160"/>
          </a:xfrm>
        </p:spPr>
        <p:txBody>
          <a:bodyPr>
            <a:normAutofit/>
          </a:bodyPr>
          <a:lstStyle/>
          <a:p>
            <a:pPr defTabSz="914400" eaLnBrk="0" fontAlgn="base" hangingPunct="0">
              <a:spcBef>
                <a:spcPct val="30000"/>
              </a:spcBef>
              <a:spcAft>
                <a:spcPct val="0"/>
              </a:spcAft>
              <a:defRPr/>
            </a:pPr>
            <a:r>
              <a:rPr lang="en-US" sz="4000">
                <a:solidFill>
                  <a:srgbClr val="000000"/>
                </a:solidFill>
              </a:rPr>
              <a:t>Intensification Strategy 1: </a:t>
            </a:r>
            <a:br>
              <a:rPr lang="en-US" sz="4000">
                <a:solidFill>
                  <a:srgbClr val="000000"/>
                </a:solidFill>
              </a:rPr>
            </a:br>
            <a:r>
              <a:rPr lang="en-US" sz="4000">
                <a:solidFill>
                  <a:srgbClr val="000000"/>
                </a:solidFill>
              </a:rPr>
              <a:t>Review Reteach With Manipulatives</a:t>
            </a:r>
          </a:p>
        </p:txBody>
      </p:sp>
      <p:sp>
        <p:nvSpPr>
          <p:cNvPr id="4" name="Slide Number Placeholder 3"/>
          <p:cNvSpPr>
            <a:spLocks noGrp="1"/>
          </p:cNvSpPr>
          <p:nvPr>
            <p:ph type="sldNum" sz="quarter" idx="10"/>
          </p:nvPr>
        </p:nvSpPr>
        <p:spPr>
          <a:xfrm>
            <a:off x="11725873" y="6697816"/>
            <a:ext cx="157094" cy="153888"/>
          </a:xfrm>
        </p:spPr>
        <p:txBody>
          <a:bodyPr/>
          <a:lstStyle/>
          <a:p>
            <a:pPr algn="r"/>
            <a:fld id="{F3477EC8-074D-41C4-94AE-E9EA7CEEA348}" type="slidenum">
              <a:rPr lang="en-US" smtClean="0"/>
              <a:pPr algn="r"/>
              <a:t>115</a:t>
            </a:fld>
            <a:endParaRPr lang="en-US"/>
          </a:p>
        </p:txBody>
      </p:sp>
      <p:sp>
        <p:nvSpPr>
          <p:cNvPr id="17" name="TextBox 16">
            <a:extLst>
              <a:ext uri="{FF2B5EF4-FFF2-40B4-BE49-F238E27FC236}">
                <a16:creationId xmlns:a16="http://schemas.microsoft.com/office/drawing/2014/main" id="{C37A0EE7-25F3-3248-9CD6-701A91BC5B13}"/>
              </a:ext>
            </a:extLst>
          </p:cNvPr>
          <p:cNvSpPr txBox="1"/>
          <p:nvPr/>
        </p:nvSpPr>
        <p:spPr>
          <a:xfrm>
            <a:off x="478572" y="1730407"/>
            <a:ext cx="2497809" cy="523220"/>
          </a:xfrm>
          <a:prstGeom prst="rect">
            <a:avLst/>
          </a:prstGeom>
          <a:noFill/>
        </p:spPr>
        <p:txBody>
          <a:bodyPr vert="horz" wrap="square" rtlCol="0">
            <a:spAutoFit/>
          </a:bodyPr>
          <a:lstStyle/>
          <a:p>
            <a:pPr algn="ctr"/>
            <a:r>
              <a:rPr lang="en-US" sz="2800"/>
              <a:t>Fraction Tiles</a:t>
            </a:r>
          </a:p>
        </p:txBody>
      </p:sp>
      <p:sp>
        <p:nvSpPr>
          <p:cNvPr id="6" name="TextBox 5">
            <a:extLst>
              <a:ext uri="{FF2B5EF4-FFF2-40B4-BE49-F238E27FC236}">
                <a16:creationId xmlns:a16="http://schemas.microsoft.com/office/drawing/2014/main" id="{816323AF-9913-3642-94EB-838AB76760C2}"/>
              </a:ext>
            </a:extLst>
          </p:cNvPr>
          <p:cNvSpPr txBox="1"/>
          <p:nvPr/>
        </p:nvSpPr>
        <p:spPr>
          <a:xfrm>
            <a:off x="6161245" y="3590562"/>
            <a:ext cx="4117886" cy="1200329"/>
          </a:xfrm>
          <a:prstGeom prst="rect">
            <a:avLst/>
          </a:prstGeom>
          <a:noFill/>
        </p:spPr>
        <p:txBody>
          <a:bodyPr wrap="square" rtlCol="0">
            <a:spAutoFit/>
          </a:bodyPr>
          <a:lstStyle/>
          <a:p>
            <a:r>
              <a:rPr lang="en-US" sz="2400" b="1">
                <a:solidFill>
                  <a:schemeClr val="accent2"/>
                </a:solidFill>
              </a:rPr>
              <a:t>Denominator: </a:t>
            </a:r>
            <a:r>
              <a:rPr lang="en-US" sz="2400">
                <a:solidFill>
                  <a:schemeClr val="accent2"/>
                </a:solidFill>
              </a:rPr>
              <a:t>how many equal parts the unit is divided into</a:t>
            </a:r>
          </a:p>
        </p:txBody>
      </p:sp>
      <p:sp>
        <p:nvSpPr>
          <p:cNvPr id="7" name="TextBox 6">
            <a:extLst>
              <a:ext uri="{FF2B5EF4-FFF2-40B4-BE49-F238E27FC236}">
                <a16:creationId xmlns:a16="http://schemas.microsoft.com/office/drawing/2014/main" id="{592B836C-EA6B-EE47-B7AE-2CBE9C0FF1BD}"/>
              </a:ext>
            </a:extLst>
          </p:cNvPr>
          <p:cNvSpPr txBox="1"/>
          <p:nvPr/>
        </p:nvSpPr>
        <p:spPr>
          <a:xfrm>
            <a:off x="6161246" y="2460659"/>
            <a:ext cx="3715447" cy="830997"/>
          </a:xfrm>
          <a:prstGeom prst="rect">
            <a:avLst/>
          </a:prstGeom>
          <a:noFill/>
        </p:spPr>
        <p:txBody>
          <a:bodyPr wrap="square" rtlCol="0">
            <a:spAutoFit/>
          </a:bodyPr>
          <a:lstStyle/>
          <a:p>
            <a:r>
              <a:rPr lang="en-US" sz="2400" b="1">
                <a:solidFill>
                  <a:schemeClr val="tx2"/>
                </a:solidFill>
              </a:rPr>
              <a:t>Numerator: </a:t>
            </a:r>
            <a:r>
              <a:rPr lang="en-US" sz="2400">
                <a:solidFill>
                  <a:schemeClr val="tx2"/>
                </a:solidFill>
              </a:rPr>
              <a:t>the number of equal parts in a fraction</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57C1F1A-70DA-004D-A495-305BA94E4505}"/>
                  </a:ext>
                </a:extLst>
              </p:cNvPr>
              <p:cNvSpPr txBox="1"/>
              <p:nvPr/>
            </p:nvSpPr>
            <p:spPr>
              <a:xfrm>
                <a:off x="5992522" y="5103741"/>
                <a:ext cx="2708031" cy="7078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a:solidFill>
                                <a:schemeClr val="tx2"/>
                              </a:solidFill>
                              <a:latin typeface="Cambria Math" panose="02040503050406030204" pitchFamily="18" charset="0"/>
                            </a:rPr>
                          </m:ctrlPr>
                        </m:fPr>
                        <m:num>
                          <m:r>
                            <m:rPr>
                              <m:nor/>
                            </m:rPr>
                            <a:rPr lang="en-US" sz="2400">
                              <a:solidFill>
                                <a:schemeClr val="tx2"/>
                              </a:solidFill>
                            </a:rPr>
                            <m:t>number</m:t>
                          </m:r>
                        </m:num>
                        <m:den>
                          <m:r>
                            <m:rPr>
                              <m:nor/>
                            </m:rPr>
                            <a:rPr lang="en-US" sz="2400">
                              <a:solidFill>
                                <a:schemeClr val="accent2"/>
                              </a:solidFill>
                            </a:rPr>
                            <m:t>size</m:t>
                          </m:r>
                        </m:den>
                      </m:f>
                      <m:r>
                        <a:rPr lang="en-US" sz="2400" i="1">
                          <a:latin typeface="Cambria Math" panose="02040503050406030204" pitchFamily="18" charset="0"/>
                        </a:rPr>
                        <m:t>=</m:t>
                      </m:r>
                      <m:f>
                        <m:fPr>
                          <m:ctrlPr>
                            <a:rPr lang="en-US" sz="2400" i="1">
                              <a:latin typeface="Cambria Math" panose="02040503050406030204" pitchFamily="18" charset="0"/>
                            </a:rPr>
                          </m:ctrlPr>
                        </m:fPr>
                        <m:num>
                          <m:r>
                            <a:rPr lang="en-US" sz="2400" i="1">
                              <a:latin typeface="Cambria Math" panose="02040503050406030204" pitchFamily="18" charset="0"/>
                            </a:rPr>
                            <m:t>𝑎</m:t>
                          </m:r>
                        </m:num>
                        <m:den>
                          <m:r>
                            <a:rPr lang="en-US" sz="2400" i="1">
                              <a:latin typeface="Cambria Math" panose="02040503050406030204" pitchFamily="18" charset="0"/>
                            </a:rPr>
                            <m:t>𝑏</m:t>
                          </m:r>
                        </m:den>
                      </m:f>
                    </m:oMath>
                  </m:oMathPara>
                </a14:m>
                <a:endParaRPr lang="en-US" sz="2400"/>
              </a:p>
            </p:txBody>
          </p:sp>
        </mc:Choice>
        <mc:Fallback>
          <p:sp>
            <p:nvSpPr>
              <p:cNvPr id="10" name="TextBox 9">
                <a:extLst>
                  <a:ext uri="{FF2B5EF4-FFF2-40B4-BE49-F238E27FC236}">
                    <a16:creationId xmlns:a16="http://schemas.microsoft.com/office/drawing/2014/main" id="{A57C1F1A-70DA-004D-A495-305BA94E4505}"/>
                  </a:ext>
                </a:extLst>
              </p:cNvPr>
              <p:cNvSpPr txBox="1">
                <a:spLocks noRot="1" noChangeAspect="1" noMove="1" noResize="1" noEditPoints="1" noAdjustHandles="1" noChangeArrowheads="1" noChangeShapeType="1" noTextEdit="1"/>
              </p:cNvSpPr>
              <p:nvPr/>
            </p:nvSpPr>
            <p:spPr>
              <a:xfrm>
                <a:off x="5992522" y="5103741"/>
                <a:ext cx="2708031" cy="707886"/>
              </a:xfrm>
              <a:prstGeom prst="rect">
                <a:avLst/>
              </a:prstGeom>
              <a:blipFill>
                <a:blip r:embed="rId3"/>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9AA3A3F7-57A4-4708-8538-766892C477A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6739" y="2205514"/>
            <a:ext cx="5002331" cy="3804023"/>
          </a:xfrm>
          <a:prstGeom prst="rect">
            <a:avLst/>
          </a:prstGeom>
        </p:spPr>
      </p:pic>
    </p:spTree>
    <p:extLst>
      <p:ext uri="{BB962C8B-B14F-4D97-AF65-F5344CB8AC3E}">
        <p14:creationId xmlns:p14="http://schemas.microsoft.com/office/powerpoint/2010/main" val="1839215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962" y="315273"/>
            <a:ext cx="11276076" cy="648286"/>
          </a:xfrm>
        </p:spPr>
        <p:txBody>
          <a:bodyPr>
            <a:normAutofit/>
          </a:bodyPr>
          <a:lstStyle/>
          <a:p>
            <a:r>
              <a:rPr lang="en-US">
                <a:solidFill>
                  <a:srgbClr val="000000"/>
                </a:solidFill>
              </a:rPr>
              <a:t>Reinforce and Practice: Flashcards</a:t>
            </a:r>
          </a:p>
        </p:txBody>
      </p:sp>
      <p:sp>
        <p:nvSpPr>
          <p:cNvPr id="4" name="Slide Number Placeholder 3"/>
          <p:cNvSpPr>
            <a:spLocks noGrp="1"/>
          </p:cNvSpPr>
          <p:nvPr>
            <p:ph type="sldNum" sz="quarter" idx="10"/>
          </p:nvPr>
        </p:nvSpPr>
        <p:spPr>
          <a:xfrm>
            <a:off x="11725873" y="6697816"/>
            <a:ext cx="157094" cy="153888"/>
          </a:xfrm>
        </p:spPr>
        <p:txBody>
          <a:bodyPr/>
          <a:lstStyle/>
          <a:p>
            <a:pPr algn="r"/>
            <a:fld id="{F3477EC8-074D-41C4-94AE-E9EA7CEEA348}" type="slidenum">
              <a:rPr lang="en-US" smtClean="0"/>
              <a:pPr algn="r"/>
              <a:t>116</a:t>
            </a:fld>
            <a:endParaRPr lang="en-US"/>
          </a:p>
        </p:txBody>
      </p:sp>
      <p:pic>
        <p:nvPicPr>
          <p:cNvPr id="9" name="Picture 8" descr="an image of fractions. ">
            <a:extLst>
              <a:ext uri="{FF2B5EF4-FFF2-40B4-BE49-F238E27FC236}">
                <a16:creationId xmlns:a16="http://schemas.microsoft.com/office/drawing/2014/main" id="{A5BEECCC-44D0-9D44-937B-88D1EDD95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5194" y="1485900"/>
            <a:ext cx="2740328" cy="1645920"/>
          </a:xfrm>
          <a:prstGeom prst="rect">
            <a:avLst/>
          </a:prstGeom>
          <a:ln w="28575">
            <a:solidFill>
              <a:schemeClr val="accent2"/>
            </a:solidFill>
          </a:ln>
        </p:spPr>
      </p:pic>
      <p:pic>
        <p:nvPicPr>
          <p:cNvPr id="11" name="Picture 10" descr="An image of fraction tiles. ">
            <a:extLst>
              <a:ext uri="{FF2B5EF4-FFF2-40B4-BE49-F238E27FC236}">
                <a16:creationId xmlns:a16="http://schemas.microsoft.com/office/drawing/2014/main" id="{11CFD768-08F6-DB48-8E5C-AD1E117B359F}"/>
              </a:ext>
            </a:extLst>
          </p:cNvPr>
          <p:cNvPicPr>
            <a:picLocks noChangeAspect="1"/>
          </p:cNvPicPr>
          <p:nvPr/>
        </p:nvPicPr>
        <p:blipFill rotWithShape="1">
          <a:blip r:embed="rId4">
            <a:extLst>
              <a:ext uri="{28A0092B-C50C-407E-A947-70E740481C1C}">
                <a14:useLocalDpi xmlns:a14="http://schemas.microsoft.com/office/drawing/2010/main" val="0"/>
              </a:ext>
            </a:extLst>
          </a:blip>
          <a:srcRect t="2924" b="3521"/>
          <a:stretch/>
        </p:blipFill>
        <p:spPr>
          <a:xfrm>
            <a:off x="2235194" y="3332285"/>
            <a:ext cx="2743200" cy="2027782"/>
          </a:xfrm>
          <a:prstGeom prst="rect">
            <a:avLst/>
          </a:prstGeom>
          <a:ln w="28575">
            <a:solidFill>
              <a:schemeClr val="accent2"/>
            </a:solidFill>
          </a:ln>
        </p:spPr>
      </p:pic>
      <p:pic>
        <p:nvPicPr>
          <p:cNvPr id="13" name="Picture 12" descr="an example of two fractions. ">
            <a:extLst>
              <a:ext uri="{FF2B5EF4-FFF2-40B4-BE49-F238E27FC236}">
                <a16:creationId xmlns:a16="http://schemas.microsoft.com/office/drawing/2014/main" id="{CB085E6E-9BDA-C54A-BB11-DC083C4B5112}"/>
              </a:ext>
            </a:extLst>
          </p:cNvPr>
          <p:cNvPicPr>
            <a:picLocks noChangeAspect="1"/>
          </p:cNvPicPr>
          <p:nvPr/>
        </p:nvPicPr>
        <p:blipFill rotWithShape="1">
          <a:blip r:embed="rId5">
            <a:extLst>
              <a:ext uri="{28A0092B-C50C-407E-A947-70E740481C1C}">
                <a14:useLocalDpi xmlns:a14="http://schemas.microsoft.com/office/drawing/2010/main" val="0"/>
              </a:ext>
            </a:extLst>
          </a:blip>
          <a:srcRect l="9074" r="4739" b="5759"/>
          <a:stretch/>
        </p:blipFill>
        <p:spPr>
          <a:xfrm>
            <a:off x="6451599" y="1503869"/>
            <a:ext cx="2845046" cy="1645920"/>
          </a:xfrm>
          <a:prstGeom prst="rect">
            <a:avLst/>
          </a:prstGeom>
          <a:ln w="28575">
            <a:solidFill>
              <a:schemeClr val="tx2"/>
            </a:solidFill>
          </a:ln>
        </p:spPr>
      </p:pic>
      <p:pic>
        <p:nvPicPr>
          <p:cNvPr id="15" name="Picture 14" descr="an example of two fraction tiles. ">
            <a:extLst>
              <a:ext uri="{FF2B5EF4-FFF2-40B4-BE49-F238E27FC236}">
                <a16:creationId xmlns:a16="http://schemas.microsoft.com/office/drawing/2014/main" id="{862038BC-EB55-7B46-B252-9E87B04A79E7}"/>
              </a:ext>
            </a:extLst>
          </p:cNvPr>
          <p:cNvPicPr>
            <a:picLocks noChangeAspect="1"/>
          </p:cNvPicPr>
          <p:nvPr/>
        </p:nvPicPr>
        <p:blipFill rotWithShape="1">
          <a:blip r:embed="rId6">
            <a:extLst>
              <a:ext uri="{28A0092B-C50C-407E-A947-70E740481C1C}">
                <a14:useLocalDpi xmlns:a14="http://schemas.microsoft.com/office/drawing/2010/main" val="0"/>
              </a:ext>
            </a:extLst>
          </a:blip>
          <a:srcRect l="3288" t="525" r="3238" b="-2778"/>
          <a:stretch/>
        </p:blipFill>
        <p:spPr>
          <a:xfrm>
            <a:off x="6452861" y="3332285"/>
            <a:ext cx="2843784" cy="2027783"/>
          </a:xfrm>
          <a:prstGeom prst="rect">
            <a:avLst/>
          </a:prstGeom>
          <a:ln w="28575">
            <a:solidFill>
              <a:schemeClr val="tx2"/>
            </a:solidFill>
          </a:ln>
        </p:spPr>
      </p:pic>
      <p:sp>
        <p:nvSpPr>
          <p:cNvPr id="16" name="TextBox 15">
            <a:extLst>
              <a:ext uri="{FF2B5EF4-FFF2-40B4-BE49-F238E27FC236}">
                <a16:creationId xmlns:a16="http://schemas.microsoft.com/office/drawing/2014/main" id="{115B19F1-1E35-834B-A909-6CF5103EC63E}"/>
              </a:ext>
            </a:extLst>
          </p:cNvPr>
          <p:cNvSpPr txBox="1"/>
          <p:nvPr/>
        </p:nvSpPr>
        <p:spPr>
          <a:xfrm>
            <a:off x="5158758" y="1485901"/>
            <a:ext cx="615553" cy="3874167"/>
          </a:xfrm>
          <a:prstGeom prst="rect">
            <a:avLst/>
          </a:prstGeom>
          <a:noFill/>
        </p:spPr>
        <p:txBody>
          <a:bodyPr vert="vert270" wrap="square" rtlCol="0">
            <a:spAutoFit/>
          </a:bodyPr>
          <a:lstStyle/>
          <a:p>
            <a:pPr algn="ctr"/>
            <a:r>
              <a:rPr lang="en-US" sz="2800">
                <a:solidFill>
                  <a:schemeClr val="accent2"/>
                </a:solidFill>
              </a:rPr>
              <a:t>Same Denominator</a:t>
            </a:r>
          </a:p>
        </p:txBody>
      </p:sp>
      <p:sp>
        <p:nvSpPr>
          <p:cNvPr id="17" name="TextBox 16">
            <a:extLst>
              <a:ext uri="{FF2B5EF4-FFF2-40B4-BE49-F238E27FC236}">
                <a16:creationId xmlns:a16="http://schemas.microsoft.com/office/drawing/2014/main" id="{C37A0EE7-25F3-3248-9CD6-701A91BC5B13}"/>
              </a:ext>
            </a:extLst>
          </p:cNvPr>
          <p:cNvSpPr txBox="1"/>
          <p:nvPr/>
        </p:nvSpPr>
        <p:spPr>
          <a:xfrm>
            <a:off x="9496297" y="1503869"/>
            <a:ext cx="615553" cy="3856199"/>
          </a:xfrm>
          <a:prstGeom prst="rect">
            <a:avLst/>
          </a:prstGeom>
          <a:noFill/>
        </p:spPr>
        <p:txBody>
          <a:bodyPr vert="vert270" wrap="square" rtlCol="0">
            <a:spAutoFit/>
          </a:bodyPr>
          <a:lstStyle/>
          <a:p>
            <a:pPr algn="ctr"/>
            <a:r>
              <a:rPr lang="en-US" sz="2800">
                <a:solidFill>
                  <a:schemeClr val="tx2"/>
                </a:solidFill>
              </a:rPr>
              <a:t>Same Numerator</a:t>
            </a:r>
          </a:p>
        </p:txBody>
      </p:sp>
    </p:spTree>
    <p:extLst>
      <p:ext uri="{BB962C8B-B14F-4D97-AF65-F5344CB8AC3E}">
        <p14:creationId xmlns:p14="http://schemas.microsoft.com/office/powerpoint/2010/main" val="40227844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962" y="226847"/>
            <a:ext cx="11276076" cy="865353"/>
          </a:xfrm>
        </p:spPr>
        <p:txBody>
          <a:bodyPr>
            <a:normAutofit/>
          </a:bodyPr>
          <a:lstStyle/>
          <a:p>
            <a:pPr>
              <a:spcBef>
                <a:spcPts val="1200"/>
              </a:spcBef>
            </a:pPr>
            <a:r>
              <a:rPr lang="en-US"/>
              <a:t>Extra Practice: Multiplication Strategy</a:t>
            </a:r>
          </a:p>
        </p:txBody>
      </p:sp>
      <p:sp>
        <p:nvSpPr>
          <p:cNvPr id="4" name="Slide Number Placeholder 3"/>
          <p:cNvSpPr>
            <a:spLocks noGrp="1"/>
          </p:cNvSpPr>
          <p:nvPr>
            <p:ph type="sldNum" sz="quarter" idx="10"/>
          </p:nvPr>
        </p:nvSpPr>
        <p:spPr>
          <a:xfrm>
            <a:off x="11725873" y="6697816"/>
            <a:ext cx="157094" cy="153888"/>
          </a:xfrm>
        </p:spPr>
        <p:txBody>
          <a:bodyPr/>
          <a:lstStyle/>
          <a:p>
            <a:pPr algn="r"/>
            <a:fld id="{F3477EC8-074D-41C4-94AE-E9EA7CEEA348}" type="slidenum">
              <a:rPr lang="en-US" smtClean="0"/>
              <a:pPr algn="r"/>
              <a:t>117</a:t>
            </a:fld>
            <a:endParaRPr lang="en-US"/>
          </a:p>
        </p:txBody>
      </p: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C37A0EE7-25F3-3248-9CD6-701A91BC5B13}"/>
                  </a:ext>
                </a:extLst>
              </p:cNvPr>
              <p:cNvSpPr txBox="1"/>
              <p:nvPr/>
            </p:nvSpPr>
            <p:spPr>
              <a:xfrm>
                <a:off x="6903551" y="1895829"/>
                <a:ext cx="3922711" cy="2246769"/>
              </a:xfrm>
              <a:prstGeom prst="rect">
                <a:avLst/>
              </a:prstGeom>
              <a:noFill/>
            </p:spPr>
            <p:txBody>
              <a:bodyPr vert="horz" wrap="square" rtlCol="0">
                <a:spAutoFit/>
              </a:bodyPr>
              <a:lstStyle/>
              <a:p>
                <a:r>
                  <a:rPr lang="en-US" sz="2800"/>
                  <a:t>Use a fact you know and add on: </a:t>
                </a:r>
              </a:p>
              <a:p>
                <a:endParaRPr lang="en-US" sz="2800"/>
              </a:p>
              <a:p>
                <a:r>
                  <a:rPr lang="en-US" sz="2800"/>
                  <a:t>6 </a:t>
                </a:r>
                <a14:m>
                  <m:oMath xmlns:m="http://schemas.openxmlformats.org/officeDocument/2006/math">
                    <m:r>
                      <a:rPr lang="en-US" sz="2800" i="1">
                        <a:latin typeface="Cambria Math" panose="02040503050406030204" pitchFamily="18" charset="0"/>
                        <a:ea typeface="Cambria Math" panose="02040503050406030204" pitchFamily="18" charset="0"/>
                      </a:rPr>
                      <m:t>×</m:t>
                    </m:r>
                  </m:oMath>
                </a14:m>
                <a:r>
                  <a:rPr lang="en-US" sz="2800"/>
                  <a:t> 6 = 36</a:t>
                </a:r>
              </a:p>
              <a:p>
                <a:r>
                  <a:rPr lang="en-US" sz="2800"/>
                  <a:t>6 </a:t>
                </a:r>
                <a14:m>
                  <m:oMath xmlns:m="http://schemas.openxmlformats.org/officeDocument/2006/math">
                    <m:r>
                      <a:rPr lang="en-US" sz="2800" i="1">
                        <a:latin typeface="Cambria Math" panose="02040503050406030204" pitchFamily="18" charset="0"/>
                        <a:ea typeface="Cambria Math" panose="02040503050406030204" pitchFamily="18" charset="0"/>
                      </a:rPr>
                      <m:t>×</m:t>
                    </m:r>
                  </m:oMath>
                </a14:m>
                <a:r>
                  <a:rPr lang="en-US" sz="2800"/>
                  <a:t> 7 = 36 + 6 = 42</a:t>
                </a:r>
              </a:p>
            </p:txBody>
          </p:sp>
        </mc:Choice>
        <mc:Fallback>
          <p:sp>
            <p:nvSpPr>
              <p:cNvPr id="17" name="TextBox 16">
                <a:extLst>
                  <a:ext uri="{FF2B5EF4-FFF2-40B4-BE49-F238E27FC236}">
                    <a16:creationId xmlns:a16="http://schemas.microsoft.com/office/drawing/2014/main" id="{C37A0EE7-25F3-3248-9CD6-701A91BC5B13}"/>
                  </a:ext>
                </a:extLst>
              </p:cNvPr>
              <p:cNvSpPr txBox="1">
                <a:spLocks noRot="1" noChangeAspect="1" noMove="1" noResize="1" noEditPoints="1" noAdjustHandles="1" noChangeArrowheads="1" noChangeShapeType="1" noTextEdit="1"/>
              </p:cNvSpPr>
              <p:nvPr/>
            </p:nvSpPr>
            <p:spPr>
              <a:xfrm>
                <a:off x="6903551" y="1895829"/>
                <a:ext cx="3922711" cy="2246769"/>
              </a:xfrm>
              <a:prstGeom prst="rect">
                <a:avLst/>
              </a:prstGeom>
              <a:blipFill>
                <a:blip r:embed="rId3"/>
                <a:stretch>
                  <a:fillRect l="-3106" t="-2981" b="-6504"/>
                </a:stretch>
              </a:blipFill>
            </p:spPr>
            <p:txBody>
              <a:bodyPr/>
              <a:lstStyle/>
              <a:p>
                <a:r>
                  <a:rPr lang="en-US">
                    <a:noFill/>
                  </a:rPr>
                  <a:t> </a:t>
                </a:r>
              </a:p>
            </p:txBody>
          </p:sp>
        </mc:Fallback>
      </mc:AlternateContent>
      <p:pic>
        <p:nvPicPr>
          <p:cNvPr id="8" name="Picture 7" descr="An image of a skip count mat tool. ">
            <a:extLst>
              <a:ext uri="{FF2B5EF4-FFF2-40B4-BE49-F238E27FC236}">
                <a16:creationId xmlns:a16="http://schemas.microsoft.com/office/drawing/2014/main" id="{2FFFE516-05F3-ED4E-9EB7-0ACB0611D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1388" y="1485900"/>
            <a:ext cx="4533900" cy="3479800"/>
          </a:xfrm>
          <a:prstGeom prst="rect">
            <a:avLst/>
          </a:prstGeom>
        </p:spPr>
      </p:pic>
      <p:sp>
        <p:nvSpPr>
          <p:cNvPr id="11" name="TextBox 10">
            <a:extLst>
              <a:ext uri="{FF2B5EF4-FFF2-40B4-BE49-F238E27FC236}">
                <a16:creationId xmlns:a16="http://schemas.microsoft.com/office/drawing/2014/main" id="{C17036E4-7801-0547-B385-03797ED4C2C8}"/>
              </a:ext>
            </a:extLst>
          </p:cNvPr>
          <p:cNvSpPr txBox="1"/>
          <p:nvPr/>
        </p:nvSpPr>
        <p:spPr>
          <a:xfrm>
            <a:off x="8214143" y="4858705"/>
            <a:ext cx="1710725" cy="369332"/>
          </a:xfrm>
          <a:prstGeom prst="rect">
            <a:avLst/>
          </a:prstGeom>
          <a:noFill/>
        </p:spPr>
        <p:txBody>
          <a:bodyPr wrap="none" rtlCol="0">
            <a:spAutoFit/>
          </a:bodyPr>
          <a:lstStyle/>
          <a:p>
            <a:r>
              <a:rPr lang="en-US" b="1" i="1"/>
              <a:t>Extra practice</a:t>
            </a:r>
          </a:p>
        </p:txBody>
      </p:sp>
    </p:spTree>
    <p:extLst>
      <p:ext uri="{BB962C8B-B14F-4D97-AF65-F5344CB8AC3E}">
        <p14:creationId xmlns:p14="http://schemas.microsoft.com/office/powerpoint/2010/main" val="289568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3D415-A43E-4F52-AE1C-9C4D91475151}"/>
              </a:ext>
            </a:extLst>
          </p:cNvPr>
          <p:cNvSpPr>
            <a:spLocks noGrp="1"/>
          </p:cNvSpPr>
          <p:nvPr>
            <p:ph type="title"/>
          </p:nvPr>
        </p:nvSpPr>
        <p:spPr/>
        <p:txBody>
          <a:bodyPr>
            <a:normAutofit/>
          </a:bodyPr>
          <a:lstStyle/>
          <a:p>
            <a:r>
              <a:rPr lang="en-US"/>
              <a:t>Is Jackson responding to the adapted intervention? What would you do?</a:t>
            </a:r>
          </a:p>
        </p:txBody>
      </p:sp>
      <p:sp>
        <p:nvSpPr>
          <p:cNvPr id="3" name="Slide Number Placeholder 2">
            <a:extLst>
              <a:ext uri="{FF2B5EF4-FFF2-40B4-BE49-F238E27FC236}">
                <a16:creationId xmlns:a16="http://schemas.microsoft.com/office/drawing/2014/main" id="{15A3956B-76C4-4B16-9812-854E6DA618EF}"/>
              </a:ext>
            </a:extLst>
          </p:cNvPr>
          <p:cNvSpPr>
            <a:spLocks noGrp="1"/>
          </p:cNvSpPr>
          <p:nvPr>
            <p:ph type="sldNum" sz="quarter" idx="14"/>
          </p:nvPr>
        </p:nvSpPr>
        <p:spPr>
          <a:xfrm>
            <a:off x="11680298" y="6704112"/>
            <a:ext cx="211596" cy="153888"/>
          </a:xfrm>
        </p:spPr>
        <p:txBody>
          <a:bodyPr/>
          <a:lstStyle/>
          <a:p>
            <a:pPr algn="r"/>
            <a:fld id="{F3477EC8-074D-41C4-94AE-E9EA7CEEA348}" type="slidenum">
              <a:rPr lang="en-US" smtClean="0"/>
              <a:pPr algn="r"/>
              <a:t>118</a:t>
            </a:fld>
            <a:endParaRPr lang="en-US"/>
          </a:p>
        </p:txBody>
      </p:sp>
      <p:pic>
        <p:nvPicPr>
          <p:cNvPr id="5" name="Picture 4" descr="Graph depicting Jackson's data points below the goal line after both the initial and intensified intervention.">
            <a:extLst>
              <a:ext uri="{FF2B5EF4-FFF2-40B4-BE49-F238E27FC236}">
                <a16:creationId xmlns:a16="http://schemas.microsoft.com/office/drawing/2014/main" id="{42A434D9-69CF-4315-9579-2B6781F249C2}"/>
              </a:ext>
            </a:extLst>
          </p:cNvPr>
          <p:cNvPicPr>
            <a:picLocks noChangeAspect="1"/>
          </p:cNvPicPr>
          <p:nvPr/>
        </p:nvPicPr>
        <p:blipFill>
          <a:blip r:embed="rId3"/>
          <a:stretch>
            <a:fillRect/>
          </a:stretch>
        </p:blipFill>
        <p:spPr>
          <a:xfrm>
            <a:off x="2128839" y="1455170"/>
            <a:ext cx="8546958" cy="4931971"/>
          </a:xfrm>
          <a:prstGeom prst="rect">
            <a:avLst/>
          </a:prstGeom>
        </p:spPr>
      </p:pic>
    </p:spTree>
    <p:extLst>
      <p:ext uri="{BB962C8B-B14F-4D97-AF65-F5344CB8AC3E}">
        <p14:creationId xmlns:p14="http://schemas.microsoft.com/office/powerpoint/2010/main" val="42208194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B9BD7-424F-432A-BABC-BB9C8A8B5FB5}"/>
              </a:ext>
            </a:extLst>
          </p:cNvPr>
          <p:cNvSpPr>
            <a:spLocks noGrp="1"/>
          </p:cNvSpPr>
          <p:nvPr>
            <p:ph type="title"/>
          </p:nvPr>
        </p:nvSpPr>
        <p:spPr>
          <a:xfrm>
            <a:off x="7688530" y="702423"/>
            <a:ext cx="4160593" cy="1280160"/>
          </a:xfrm>
        </p:spPr>
        <p:txBody>
          <a:bodyPr/>
          <a:lstStyle/>
          <a:p>
            <a:r>
              <a:rPr lang="en-US"/>
              <a:t>DBI is ongoing.			</a:t>
            </a:r>
          </a:p>
        </p:txBody>
      </p:sp>
      <p:pic>
        <p:nvPicPr>
          <p:cNvPr id="5" name="Picture 4" descr="A picture containing text&#10;&#10;Description generated with high confidence">
            <a:extLst>
              <a:ext uri="{FF2B5EF4-FFF2-40B4-BE49-F238E27FC236}">
                <a16:creationId xmlns:a16="http://schemas.microsoft.com/office/drawing/2014/main" id="{11835CDE-7BD5-4798-83F4-8DB4A1149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562" y="780341"/>
            <a:ext cx="3933969" cy="5668298"/>
          </a:xfrm>
          <a:prstGeom prst="rect">
            <a:avLst/>
          </a:prstGeom>
        </p:spPr>
      </p:pic>
      <p:sp>
        <p:nvSpPr>
          <p:cNvPr id="17" name="TextBox 16" descr="This box highlights the Diagnostic data, intervention adaptation and progress monitoring stages of DBI">
            <a:extLst>
              <a:ext uri="{FF2B5EF4-FFF2-40B4-BE49-F238E27FC236}">
                <a16:creationId xmlns:a16="http://schemas.microsoft.com/office/drawing/2014/main" id="{E918AB6E-F49C-46E9-B7BE-9E184AD31DA9}"/>
              </a:ext>
            </a:extLst>
          </p:cNvPr>
          <p:cNvSpPr txBox="1"/>
          <p:nvPr/>
        </p:nvSpPr>
        <p:spPr>
          <a:xfrm>
            <a:off x="4072128" y="3380233"/>
            <a:ext cx="3616403" cy="3019638"/>
          </a:xfrm>
          <a:prstGeom prst="rect">
            <a:avLst/>
          </a:prstGeom>
          <a:noFill/>
          <a:ln w="57150">
            <a:solidFill>
              <a:srgbClr val="2C517C"/>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Arial"/>
              <a:ea typeface="+mn-ea"/>
              <a:cs typeface="+mn-cs"/>
            </a:endParaRPr>
          </a:p>
        </p:txBody>
      </p:sp>
      <p:graphicFrame>
        <p:nvGraphicFramePr>
          <p:cNvPr id="9" name="Table 8">
            <a:extLst>
              <a:ext uri="{FF2B5EF4-FFF2-40B4-BE49-F238E27FC236}">
                <a16:creationId xmlns:a16="http://schemas.microsoft.com/office/drawing/2014/main" id="{63A2C45F-21B1-4140-BAA9-9E16A9989232}"/>
              </a:ext>
            </a:extLst>
          </p:cNvPr>
          <p:cNvGraphicFramePr>
            <a:graphicFrameLocks noGrp="1"/>
          </p:cNvGraphicFramePr>
          <p:nvPr>
            <p:extLst>
              <p:ext uri="{D42A27DB-BD31-4B8C-83A1-F6EECF244321}">
                <p14:modId xmlns:p14="http://schemas.microsoft.com/office/powerpoint/2010/main" val="1458899881"/>
              </p:ext>
            </p:extLst>
          </p:nvPr>
        </p:nvGraphicFramePr>
        <p:xfrm>
          <a:off x="342876" y="843841"/>
          <a:ext cx="3368452" cy="3875571"/>
        </p:xfrm>
        <a:graphic>
          <a:graphicData uri="http://schemas.openxmlformats.org/drawingml/2006/table">
            <a:tbl>
              <a:tblPr firstRow="1" bandRow="1">
                <a:tableStyleId>{F5AB1C69-6EDB-4FF4-983F-18BD219EF322}</a:tableStyleId>
              </a:tblPr>
              <a:tblGrid>
                <a:gridCol w="3368452">
                  <a:extLst>
                    <a:ext uri="{9D8B030D-6E8A-4147-A177-3AD203B41FA5}">
                      <a16:colId xmlns:a16="http://schemas.microsoft.com/office/drawing/2014/main" val="465530327"/>
                    </a:ext>
                  </a:extLst>
                </a:gridCol>
              </a:tblGrid>
              <a:tr h="888531">
                <a:tc>
                  <a:txBody>
                    <a:bodyPr/>
                    <a:lstStyle/>
                    <a:p>
                      <a:r>
                        <a:rPr lang="en-US" sz="2400"/>
                        <a:t>Taxonomy Dimensions</a:t>
                      </a:r>
                    </a:p>
                  </a:txBody>
                  <a:tcPr/>
                </a:tc>
                <a:extLst>
                  <a:ext uri="{0D108BD9-81ED-4DB2-BD59-A6C34878D82A}">
                    <a16:rowId xmlns:a16="http://schemas.microsoft.com/office/drawing/2014/main" val="4145220822"/>
                  </a:ext>
                </a:extLst>
              </a:tr>
              <a:tr h="2894117">
                <a:tc>
                  <a:txBody>
                    <a:bodyPr/>
                    <a:lstStyle/>
                    <a:p>
                      <a:pPr marL="342900" indent="-342900">
                        <a:spcBef>
                          <a:spcPts val="600"/>
                        </a:spcBef>
                        <a:buFont typeface="Arial" panose="020B0604020202020204" pitchFamily="34" charset="0"/>
                        <a:buChar char="•"/>
                      </a:pPr>
                      <a:r>
                        <a:rPr lang="en-US" sz="2000"/>
                        <a:t>Strength</a:t>
                      </a:r>
                    </a:p>
                    <a:p>
                      <a:pPr marL="342900" indent="-342900">
                        <a:spcBef>
                          <a:spcPts val="600"/>
                        </a:spcBef>
                        <a:buFont typeface="Arial" panose="020B0604020202020204" pitchFamily="34" charset="0"/>
                        <a:buChar char="•"/>
                      </a:pPr>
                      <a:r>
                        <a:rPr lang="en-US" sz="2000"/>
                        <a:t>Dosage</a:t>
                      </a:r>
                    </a:p>
                    <a:p>
                      <a:pPr marL="342900" indent="-342900">
                        <a:spcBef>
                          <a:spcPts val="600"/>
                        </a:spcBef>
                        <a:buFont typeface="Arial" panose="020B0604020202020204" pitchFamily="34" charset="0"/>
                        <a:buChar char="•"/>
                      </a:pPr>
                      <a:r>
                        <a:rPr lang="en-US" sz="2000"/>
                        <a:t>Alignment</a:t>
                      </a:r>
                    </a:p>
                    <a:p>
                      <a:pPr marL="342900" indent="-342900">
                        <a:spcBef>
                          <a:spcPts val="600"/>
                        </a:spcBef>
                        <a:buFont typeface="Arial" panose="020B0604020202020204" pitchFamily="34" charset="0"/>
                        <a:buChar char="•"/>
                      </a:pPr>
                      <a:r>
                        <a:rPr lang="en-US" sz="2000"/>
                        <a:t>Attention to transfer</a:t>
                      </a:r>
                    </a:p>
                    <a:p>
                      <a:pPr marL="342900" indent="-342900">
                        <a:spcBef>
                          <a:spcPts val="600"/>
                        </a:spcBef>
                        <a:buFont typeface="Arial" panose="020B0604020202020204" pitchFamily="34" charset="0"/>
                        <a:buChar char="•"/>
                      </a:pPr>
                      <a:r>
                        <a:rPr lang="en-US" sz="2000"/>
                        <a:t>Comprehensiveness</a:t>
                      </a:r>
                    </a:p>
                    <a:p>
                      <a:pPr marL="342900" indent="-342900">
                        <a:spcBef>
                          <a:spcPts val="600"/>
                        </a:spcBef>
                        <a:buFont typeface="Arial" panose="020B0604020202020204" pitchFamily="34" charset="0"/>
                        <a:buChar char="•"/>
                      </a:pPr>
                      <a:r>
                        <a:rPr lang="en-US" sz="2000"/>
                        <a:t>Behavioral or academic support</a:t>
                      </a:r>
                    </a:p>
                    <a:p>
                      <a:pPr marL="342900" indent="-342900">
                        <a:spcBef>
                          <a:spcPts val="600"/>
                        </a:spcBef>
                        <a:buFont typeface="Arial" panose="020B0604020202020204" pitchFamily="34" charset="0"/>
                        <a:buChar char="•"/>
                      </a:pPr>
                      <a:r>
                        <a:rPr lang="en-US" sz="2000"/>
                        <a:t>Individualization</a:t>
                      </a:r>
                    </a:p>
                  </a:txBody>
                  <a:tcPr/>
                </a:tc>
                <a:extLst>
                  <a:ext uri="{0D108BD9-81ED-4DB2-BD59-A6C34878D82A}">
                    <a16:rowId xmlns:a16="http://schemas.microsoft.com/office/drawing/2014/main" val="3398332456"/>
                  </a:ext>
                </a:extLst>
              </a:tr>
            </a:tbl>
          </a:graphicData>
        </a:graphic>
      </p:graphicFrame>
      <p:sp>
        <p:nvSpPr>
          <p:cNvPr id="8" name="TextBox 7">
            <a:extLst>
              <a:ext uri="{FF2B5EF4-FFF2-40B4-BE49-F238E27FC236}">
                <a16:creationId xmlns:a16="http://schemas.microsoft.com/office/drawing/2014/main" id="{FEB90F7E-B03D-4B5D-9360-B46BA80BCC2C}"/>
              </a:ext>
            </a:extLst>
          </p:cNvPr>
          <p:cNvSpPr txBox="1"/>
          <p:nvPr/>
        </p:nvSpPr>
        <p:spPr>
          <a:xfrm>
            <a:off x="7915156" y="4345597"/>
            <a:ext cx="3933968" cy="917079"/>
          </a:xfrm>
          <a:prstGeom prst="leftArrow">
            <a:avLst/>
          </a:prstGeom>
          <a:solidFill>
            <a:schemeClr val="tx1">
              <a:lumMod val="50000"/>
              <a:lumOff val="50000"/>
            </a:schemeClr>
          </a:solidFill>
          <a:ln>
            <a:solidFill>
              <a:srgbClr val="F26522"/>
            </a:solidFill>
          </a:ln>
          <a:effectLst>
            <a:glow rad="63500">
              <a:schemeClr val="accent2">
                <a:satMod val="175000"/>
                <a:alpha val="40000"/>
              </a:schemeClr>
            </a:glow>
          </a:effectLst>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Building/Intensifying</a:t>
            </a:r>
          </a:p>
        </p:txBody>
      </p:sp>
      <p:sp>
        <p:nvSpPr>
          <p:cNvPr id="3" name="Slide Number Placeholder 2">
            <a:extLst>
              <a:ext uri="{FF2B5EF4-FFF2-40B4-BE49-F238E27FC236}">
                <a16:creationId xmlns:a16="http://schemas.microsoft.com/office/drawing/2014/main" id="{A9D63927-A91D-419B-8219-F06844A27CBD}"/>
              </a:ext>
            </a:extLst>
          </p:cNvPr>
          <p:cNvSpPr>
            <a:spLocks noGrp="1"/>
          </p:cNvSpPr>
          <p:nvPr>
            <p:ph type="sldNum" sz="quarter" idx="12"/>
          </p:nvPr>
        </p:nvSpPr>
        <p:spPr/>
        <p:txBody>
          <a:bodyPr/>
          <a:lstStyle/>
          <a:p>
            <a:fld id="{99A20822-4A49-4D36-86E3-300BA48D3F00}" type="slidenum">
              <a:rPr lang="en-US" smtClean="0"/>
              <a:t>119</a:t>
            </a:fld>
            <a:endParaRPr lang="en-US"/>
          </a:p>
        </p:txBody>
      </p:sp>
    </p:spTree>
    <p:extLst>
      <p:ext uri="{BB962C8B-B14F-4D97-AF65-F5344CB8AC3E}">
        <p14:creationId xmlns:p14="http://schemas.microsoft.com/office/powerpoint/2010/main" val="37483443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Key Considerations When Selecting or Evaluating Validated Interventions for DBI</a:t>
            </a:r>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12</a:t>
            </a:fld>
            <a:endParaRPr lang="en-US"/>
          </a:p>
        </p:txBody>
      </p:sp>
      <p:sp>
        <p:nvSpPr>
          <p:cNvPr id="3" name="Content Placeholder 2"/>
          <p:cNvSpPr>
            <a:spLocks noGrp="1"/>
          </p:cNvSpPr>
          <p:nvPr>
            <p:ph sz="quarter" idx="15"/>
          </p:nvPr>
        </p:nvSpPr>
        <p:spPr>
          <a:xfrm>
            <a:off x="457199" y="1371600"/>
            <a:ext cx="11434697" cy="4343400"/>
          </a:xfrm>
        </p:spPr>
        <p:txBody>
          <a:bodyPr vert="horz" lIns="0" tIns="0" rIns="0" bIns="0" rtlCol="0" anchor="t">
            <a:noAutofit/>
          </a:bodyPr>
          <a:lstStyle/>
          <a:p>
            <a:pPr marL="349250" indent="-349250" fontAlgn="t">
              <a:lnSpc>
                <a:spcPct val="120000"/>
              </a:lnSpc>
              <a:spcBef>
                <a:spcPts val="300"/>
              </a:spcBef>
              <a:buFont typeface="Wingdings" panose="05000000000000000000" pitchFamily="2" charset="2"/>
              <a:buChar char="ü"/>
            </a:pPr>
            <a:r>
              <a:rPr lang="en-US" sz="2000">
                <a:latin typeface="Arial"/>
              </a:rPr>
              <a:t>Does evidence suggest that the intervention is expected to lead to improved outcomes (</a:t>
            </a:r>
            <a:r>
              <a:rPr lang="en-US" sz="2000" i="1">
                <a:latin typeface="Arial"/>
              </a:rPr>
              <a:t>strength</a:t>
            </a:r>
            <a:r>
              <a:rPr lang="en-US" sz="2000">
                <a:latin typeface="Arial"/>
              </a:rPr>
              <a:t>)? </a:t>
            </a:r>
            <a:endParaRPr lang="en-US" sz="2000">
              <a:latin typeface="Arial" panose="020B0604020202020204" pitchFamily="34" charset="0"/>
            </a:endParaRPr>
          </a:p>
          <a:p>
            <a:pPr marL="349250" indent="-349250" fontAlgn="t">
              <a:lnSpc>
                <a:spcPct val="120000"/>
              </a:lnSpc>
              <a:spcBef>
                <a:spcPts val="300"/>
              </a:spcBef>
              <a:buFont typeface="Wingdings" panose="05000000000000000000" pitchFamily="2" charset="2"/>
              <a:buChar char="ü"/>
            </a:pPr>
            <a:r>
              <a:rPr lang="en-US" sz="2000">
                <a:latin typeface="Arial"/>
              </a:rPr>
              <a:t>Will the group size, duration, and frequency provide sufficient opportunities to respond (</a:t>
            </a:r>
            <a:r>
              <a:rPr lang="en-US" sz="2000" i="1">
                <a:latin typeface="Arial"/>
              </a:rPr>
              <a:t>dosage</a:t>
            </a:r>
            <a:r>
              <a:rPr lang="en-US" sz="2000">
                <a:latin typeface="Arial"/>
              </a:rPr>
              <a:t>)?</a:t>
            </a:r>
          </a:p>
          <a:p>
            <a:pPr marL="349250" indent="-349250" fontAlgn="t">
              <a:lnSpc>
                <a:spcPct val="120000"/>
              </a:lnSpc>
              <a:spcBef>
                <a:spcPts val="300"/>
              </a:spcBef>
              <a:buFont typeface="Wingdings" panose="05000000000000000000" pitchFamily="2" charset="2"/>
              <a:buChar char="ü"/>
            </a:pPr>
            <a:r>
              <a:rPr lang="en-US" sz="2000">
                <a:latin typeface="Arial"/>
              </a:rPr>
              <a:t>Does the intervention match the student’s identified needs (</a:t>
            </a:r>
            <a:r>
              <a:rPr lang="en-US" sz="2000" i="1">
                <a:latin typeface="Arial"/>
              </a:rPr>
              <a:t>alignment</a:t>
            </a:r>
            <a:r>
              <a:rPr lang="en-US" sz="2000">
                <a:latin typeface="Arial"/>
              </a:rPr>
              <a:t>)?</a:t>
            </a:r>
          </a:p>
          <a:p>
            <a:pPr marL="349250" indent="-349250" fontAlgn="t">
              <a:lnSpc>
                <a:spcPct val="120000"/>
              </a:lnSpc>
              <a:spcBef>
                <a:spcPts val="300"/>
              </a:spcBef>
              <a:buFont typeface="Wingdings" panose="05000000000000000000" pitchFamily="2" charset="2"/>
              <a:buChar char="ü"/>
            </a:pPr>
            <a:r>
              <a:rPr lang="en-US" sz="2000">
                <a:latin typeface="Arial"/>
              </a:rPr>
              <a:t>Does it assist the student in generalizing the learned skills to general education or other tasks (</a:t>
            </a:r>
            <a:r>
              <a:rPr lang="en-US" sz="2000" i="1">
                <a:latin typeface="Arial"/>
              </a:rPr>
              <a:t>attention to transfer</a:t>
            </a:r>
            <a:r>
              <a:rPr lang="en-US" sz="2000">
                <a:latin typeface="Arial"/>
              </a:rPr>
              <a:t>)?</a:t>
            </a:r>
          </a:p>
          <a:p>
            <a:pPr marL="349250" indent="-349250" fontAlgn="t">
              <a:lnSpc>
                <a:spcPct val="120000"/>
              </a:lnSpc>
              <a:spcBef>
                <a:spcPts val="300"/>
              </a:spcBef>
              <a:buFont typeface="Wingdings" panose="05000000000000000000" pitchFamily="2" charset="2"/>
              <a:buChar char="ü"/>
            </a:pPr>
            <a:r>
              <a:rPr lang="en-US" sz="2000">
                <a:latin typeface="Arial"/>
              </a:rPr>
              <a:t>Does the intervention include elements of explicit instruction (</a:t>
            </a:r>
            <a:r>
              <a:rPr lang="en-US" sz="2000" i="1">
                <a:latin typeface="Arial"/>
              </a:rPr>
              <a:t>comprehensiveness</a:t>
            </a:r>
            <a:r>
              <a:rPr lang="en-US" sz="2000">
                <a:latin typeface="Arial"/>
              </a:rPr>
              <a:t>)?</a:t>
            </a:r>
          </a:p>
          <a:p>
            <a:pPr marL="349250" indent="-349250" fontAlgn="t">
              <a:lnSpc>
                <a:spcPct val="120000"/>
              </a:lnSpc>
              <a:spcBef>
                <a:spcPts val="300"/>
              </a:spcBef>
              <a:buFont typeface="Wingdings" panose="05000000000000000000" pitchFamily="2" charset="2"/>
              <a:buChar char="ü"/>
            </a:pPr>
            <a:r>
              <a:rPr lang="en-US" sz="2000">
                <a:latin typeface="Arial"/>
              </a:rPr>
              <a:t>Does the student have opportunities to develop the behavior skills needed to be successful (</a:t>
            </a:r>
            <a:r>
              <a:rPr lang="en-US" sz="2000" i="1">
                <a:latin typeface="Arial"/>
              </a:rPr>
              <a:t>behavioral support</a:t>
            </a:r>
            <a:r>
              <a:rPr lang="en-US" sz="2000">
                <a:latin typeface="Arial"/>
              </a:rPr>
              <a:t>)? </a:t>
            </a:r>
            <a:r>
              <a:rPr lang="en-US" sz="2000">
                <a:ea typeface="+mn-lt"/>
                <a:cs typeface="+mn-lt"/>
              </a:rPr>
              <a:t>Can the intervention be easily integrated into academic instruction </a:t>
            </a:r>
            <a:r>
              <a:rPr lang="en-US" sz="2000">
                <a:ea typeface="+mn-lt"/>
              </a:rPr>
              <a:t>(</a:t>
            </a:r>
            <a:r>
              <a:rPr lang="en-US" sz="2000" i="1">
                <a:ea typeface="+mn-lt"/>
              </a:rPr>
              <a:t>academic support</a:t>
            </a:r>
            <a:r>
              <a:rPr lang="en-US" sz="2000">
                <a:ea typeface="+mn-lt"/>
              </a:rPr>
              <a:t>)?</a:t>
            </a:r>
            <a:endParaRPr lang="en-US" sz="2000">
              <a:latin typeface="Arial"/>
            </a:endParaRPr>
          </a:p>
          <a:p>
            <a:pPr marL="349250" indent="-349250" fontAlgn="t">
              <a:lnSpc>
                <a:spcPct val="120000"/>
              </a:lnSpc>
              <a:spcBef>
                <a:spcPts val="300"/>
              </a:spcBef>
              <a:buFont typeface="Wingdings" panose="05000000000000000000" pitchFamily="2" charset="2"/>
              <a:buChar char="ü"/>
            </a:pPr>
            <a:r>
              <a:rPr lang="en-US" sz="2000">
                <a:latin typeface="Arial"/>
              </a:rPr>
              <a:t>Can the intervention be individualized with a data-based process to meet student needs (</a:t>
            </a:r>
            <a:r>
              <a:rPr lang="en-US" sz="2000" i="1">
                <a:latin typeface="Arial"/>
              </a:rPr>
              <a:t>individualization</a:t>
            </a:r>
            <a:r>
              <a:rPr lang="en-US" sz="2000">
                <a:latin typeface="Arial"/>
              </a:rPr>
              <a:t>)? </a:t>
            </a:r>
            <a:endParaRPr lang="en-US" sz="2000">
              <a:latin typeface="Arial" panose="020B0604020202020204" pitchFamily="34" charset="0"/>
            </a:endParaRPr>
          </a:p>
        </p:txBody>
      </p:sp>
      <p:sp>
        <p:nvSpPr>
          <p:cNvPr id="6" name="Wave 5">
            <a:extLst>
              <a:ext uri="{FF2B5EF4-FFF2-40B4-BE49-F238E27FC236}">
                <a16:creationId xmlns:a16="http://schemas.microsoft.com/office/drawing/2014/main" id="{2A0B6211-7CE3-4A87-9C12-140A90516BC1}"/>
              </a:ext>
            </a:extLst>
          </p:cNvPr>
          <p:cNvSpPr/>
          <p:nvPr/>
        </p:nvSpPr>
        <p:spPr>
          <a:xfrm>
            <a:off x="8945922" y="5390765"/>
            <a:ext cx="2117691" cy="118676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7" name="Graphic 6" descr="Paper">
            <a:extLst>
              <a:ext uri="{FF2B5EF4-FFF2-40B4-BE49-F238E27FC236}">
                <a16:creationId xmlns:a16="http://schemas.microsoft.com/office/drawing/2014/main" id="{924BFDE7-A960-4A9A-A241-A21A419804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63770" y="5806440"/>
            <a:ext cx="637165" cy="637165"/>
          </a:xfrm>
          <a:prstGeom prst="rect">
            <a:avLst/>
          </a:prstGeom>
        </p:spPr>
      </p:pic>
    </p:spTree>
    <p:extLst>
      <p:ext uri="{BB962C8B-B14F-4D97-AF65-F5344CB8AC3E}">
        <p14:creationId xmlns:p14="http://schemas.microsoft.com/office/powerpoint/2010/main" val="2518418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i="1"/>
              <a:t>Activity, Part 2: </a:t>
            </a:r>
            <a:r>
              <a:rPr lang="en-US"/>
              <a:t>Intensifying and Individualizing Validated Interventions</a:t>
            </a:r>
          </a:p>
        </p:txBody>
      </p:sp>
      <p:pic>
        <p:nvPicPr>
          <p:cNvPr id="6" name="Content Placeholder 7">
            <a:extLs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4749468" y="2564279"/>
            <a:ext cx="6561470" cy="3395464"/>
          </a:xfrm>
          <a:prstGeom prst="rect">
            <a:avLst/>
          </a:prstGeom>
        </p:spPr>
      </p:pic>
      <p:sp>
        <p:nvSpPr>
          <p:cNvPr id="2" name="Text Placeholder 1">
            <a:extLst>
              <a:ext uri="{FF2B5EF4-FFF2-40B4-BE49-F238E27FC236}">
                <a16:creationId xmlns:a16="http://schemas.microsoft.com/office/drawing/2014/main" id="{29DF2B7C-1AD4-4725-BF39-1593CC99E21E}"/>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120</a:t>
            </a:fld>
            <a:endParaRPr lang="en-US"/>
          </a:p>
        </p:txBody>
      </p:sp>
      <p:sp>
        <p:nvSpPr>
          <p:cNvPr id="7" name="TextBox 6"/>
          <p:cNvSpPr txBox="1"/>
          <p:nvPr/>
        </p:nvSpPr>
        <p:spPr>
          <a:xfrm>
            <a:off x="457200" y="1280160"/>
            <a:ext cx="10572750" cy="1569660"/>
          </a:xfrm>
          <a:prstGeom prst="rect">
            <a:avLst/>
          </a:prstGeom>
          <a:noFill/>
        </p:spPr>
        <p:txBody>
          <a:bodyPr wrap="square" rtlCol="0">
            <a:spAutoFit/>
          </a:bodyPr>
          <a:lstStyle/>
          <a:p>
            <a:pPr marL="457200" indent="-457200">
              <a:buClr>
                <a:schemeClr val="accent1"/>
              </a:buClr>
              <a:buFont typeface="+mj-lt"/>
              <a:buAutoNum type="arabicPeriod"/>
            </a:pPr>
            <a:r>
              <a:rPr lang="en-US" sz="2400"/>
              <a:t>Get back into your same groups of 2–3.</a:t>
            </a:r>
          </a:p>
          <a:p>
            <a:pPr marL="400050" indent="-400050">
              <a:buClr>
                <a:schemeClr val="accent1"/>
              </a:buClr>
              <a:buFont typeface="+mj-lt"/>
              <a:buAutoNum type="arabicPeriod"/>
            </a:pPr>
            <a:r>
              <a:rPr lang="en-US" sz="2400"/>
              <a:t> </a:t>
            </a:r>
            <a:r>
              <a:rPr lang="en-US" sz="2400" i="1"/>
              <a:t>Imagine that the group of students did not respond to the intervention</a:t>
            </a:r>
            <a:r>
              <a:rPr lang="en-US" sz="2400"/>
              <a:t>. </a:t>
            </a:r>
            <a:br>
              <a:rPr lang="en-US" sz="2400"/>
            </a:br>
            <a:r>
              <a:rPr lang="en-US" sz="2400"/>
              <a:t> In the last column, brainstorm how 2–3 dimensions could be intensified</a:t>
            </a:r>
            <a:br>
              <a:rPr lang="en-US" sz="2400"/>
            </a:br>
            <a:r>
              <a:rPr lang="en-US" sz="2400"/>
              <a:t> for the group.</a:t>
            </a:r>
          </a:p>
        </p:txBody>
      </p:sp>
      <p:sp>
        <p:nvSpPr>
          <p:cNvPr id="8" name="TextBox 7"/>
          <p:cNvSpPr txBox="1"/>
          <p:nvPr/>
        </p:nvSpPr>
        <p:spPr>
          <a:xfrm>
            <a:off x="457200" y="2849820"/>
            <a:ext cx="3618686" cy="2677656"/>
          </a:xfrm>
          <a:prstGeom prst="rect">
            <a:avLst/>
          </a:prstGeom>
          <a:noFill/>
        </p:spPr>
        <p:txBody>
          <a:bodyPr wrap="square" rtlCol="0">
            <a:spAutoFit/>
          </a:bodyPr>
          <a:lstStyle/>
          <a:p>
            <a:pPr marL="457200" indent="-457200">
              <a:buClr>
                <a:schemeClr val="accent1"/>
              </a:buClr>
              <a:buFont typeface="+mj-lt"/>
              <a:buAutoNum type="arabicPeriod" startAt="3"/>
            </a:pPr>
            <a:r>
              <a:rPr lang="en-US" sz="2400"/>
              <a:t>Review the </a:t>
            </a:r>
            <a:r>
              <a:rPr lang="en-US" sz="2400" i="1" u="sng"/>
              <a:t>Intensification Strategy Checklist </a:t>
            </a:r>
            <a:r>
              <a:rPr lang="en-US" sz="2400"/>
              <a:t>for ideas.</a:t>
            </a:r>
          </a:p>
          <a:p>
            <a:pPr marL="457200" indent="-457200">
              <a:buClr>
                <a:schemeClr val="accent1"/>
              </a:buClr>
              <a:buFont typeface="+mj-lt"/>
              <a:buAutoNum type="arabicPeriod" startAt="3"/>
            </a:pPr>
            <a:r>
              <a:rPr lang="en-US" sz="2400"/>
              <a:t>Record your responses in the last column. </a:t>
            </a:r>
          </a:p>
        </p:txBody>
      </p:sp>
      <p:sp>
        <p:nvSpPr>
          <p:cNvPr id="10" name="Wave 9">
            <a:extLst>
              <a:ext uri="{FF2B5EF4-FFF2-40B4-BE49-F238E27FC236}">
                <a16:creationId xmlns:a16="http://schemas.microsoft.com/office/drawing/2014/main" id="{0AFD4949-F5D9-44F3-8394-5607A44D9500}"/>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1" name="Graphic 10" descr="Paper">
            <a:extLst>
              <a:ext uri="{FF2B5EF4-FFF2-40B4-BE49-F238E27FC236}">
                <a16:creationId xmlns:a16="http://schemas.microsoft.com/office/drawing/2014/main" id="{ED9EF197-C4B8-43D7-8542-2949661038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Tree>
    <p:extLst>
      <p:ext uri="{BB962C8B-B14F-4D97-AF65-F5344CB8AC3E}">
        <p14:creationId xmlns:p14="http://schemas.microsoft.com/office/powerpoint/2010/main" val="31195480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265953-A959-4924-93C9-8691ECEFA2FF}"/>
              </a:ext>
            </a:extLst>
          </p:cNvPr>
          <p:cNvSpPr>
            <a:spLocks noGrp="1"/>
          </p:cNvSpPr>
          <p:nvPr>
            <p:ph type="title"/>
          </p:nvPr>
        </p:nvSpPr>
        <p:spPr/>
        <p:txBody>
          <a:bodyPr/>
          <a:lstStyle/>
          <a:p>
            <a:r>
              <a:rPr lang="en-US"/>
              <a:t>Think-Pair-Share</a:t>
            </a:r>
          </a:p>
        </p:txBody>
      </p:sp>
      <p:sp>
        <p:nvSpPr>
          <p:cNvPr id="5" name="Text Placeholder 4">
            <a:extLst>
              <a:ext uri="{FF2B5EF4-FFF2-40B4-BE49-F238E27FC236}">
                <a16:creationId xmlns:a16="http://schemas.microsoft.com/office/drawing/2014/main" id="{9C3F8BE5-6A28-4B3F-9619-81E33A78B715}"/>
              </a:ext>
            </a:extLst>
          </p:cNvPr>
          <p:cNvSpPr>
            <a:spLocks noGrp="1"/>
          </p:cNvSpPr>
          <p:nvPr>
            <p:ph type="body" sz="quarter" idx="13"/>
          </p:nvPr>
        </p:nvSpPr>
        <p:spPr/>
        <p:txBody>
          <a:bodyPr/>
          <a:lstStyle/>
          <a:p>
            <a:endParaRPr lang="en-US"/>
          </a:p>
        </p:txBody>
      </p:sp>
      <p:sp>
        <p:nvSpPr>
          <p:cNvPr id="3" name="Slide Number Placeholder 2">
            <a:extLst>
              <a:ext uri="{FF2B5EF4-FFF2-40B4-BE49-F238E27FC236}">
                <a16:creationId xmlns:a16="http://schemas.microsoft.com/office/drawing/2014/main" id="{DC81BD2A-F85C-4E17-9FBD-6EAFBCBC237F}"/>
              </a:ext>
            </a:extLst>
          </p:cNvPr>
          <p:cNvSpPr>
            <a:spLocks noGrp="1"/>
          </p:cNvSpPr>
          <p:nvPr>
            <p:ph type="sldNum" sz="quarter" idx="14"/>
          </p:nvPr>
        </p:nvSpPr>
        <p:spPr/>
        <p:txBody>
          <a:bodyPr/>
          <a:lstStyle/>
          <a:p>
            <a:fld id="{B094D1B2-26D5-48CC-9B16-6583E954EFA6}" type="slidenum">
              <a:rPr lang="en-US" smtClean="0"/>
              <a:t>121</a:t>
            </a:fld>
            <a:endParaRPr lang="en-US"/>
          </a:p>
        </p:txBody>
      </p:sp>
      <p:sp>
        <p:nvSpPr>
          <p:cNvPr id="7" name="Speech Bubble: Rectangle with Corners Rounded 6">
            <a:extLst>
              <a:ext uri="{FF2B5EF4-FFF2-40B4-BE49-F238E27FC236}">
                <a16:creationId xmlns:a16="http://schemas.microsoft.com/office/drawing/2014/main" id="{E1DAC075-43B8-43AA-8877-E70AB2DDBF14}"/>
              </a:ext>
            </a:extLst>
          </p:cNvPr>
          <p:cNvSpPr/>
          <p:nvPr/>
        </p:nvSpPr>
        <p:spPr>
          <a:xfrm>
            <a:off x="3539205" y="1485900"/>
            <a:ext cx="7575557" cy="3008671"/>
          </a:xfrm>
          <a:prstGeom prst="wedgeRoundRectCallout">
            <a:avLst>
              <a:gd name="adj1" fmla="val -60622"/>
              <a:gd name="adj2" fmla="val 41704"/>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US" sz="2800">
                <a:solidFill>
                  <a:schemeClr val="tx1"/>
                </a:solidFill>
              </a:rPr>
              <a:t>What were some ways you considered intensifying? </a:t>
            </a:r>
          </a:p>
          <a:p>
            <a:pPr marL="457200" indent="-457200">
              <a:buFont typeface="Arial" panose="020B0604020202020204" pitchFamily="34" charset="0"/>
              <a:buChar char="•"/>
            </a:pPr>
            <a:r>
              <a:rPr lang="en-US" sz="2800">
                <a:solidFill>
                  <a:schemeClr val="tx1"/>
                </a:solidFill>
              </a:rPr>
              <a:t>Which dimensions do you think would be easier to intensify?</a:t>
            </a:r>
          </a:p>
          <a:p>
            <a:pPr marL="457200" indent="-457200">
              <a:buFont typeface="Arial" panose="020B0604020202020204" pitchFamily="34" charset="0"/>
              <a:buChar char="•"/>
            </a:pPr>
            <a:r>
              <a:rPr lang="en-US" sz="2800">
                <a:solidFill>
                  <a:schemeClr val="tx1"/>
                </a:solidFill>
              </a:rPr>
              <a:t>Which dimensions are more challenging? </a:t>
            </a:r>
          </a:p>
        </p:txBody>
      </p:sp>
      <p:pic>
        <p:nvPicPr>
          <p:cNvPr id="9" name="Graphic 8" descr="Chat">
            <a:extLst>
              <a:ext uri="{FF2B5EF4-FFF2-40B4-BE49-F238E27FC236}">
                <a16:creationId xmlns:a16="http://schemas.microsoft.com/office/drawing/2014/main" id="{03C65603-976E-4F3A-BE17-982777BB14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6249" y="182880"/>
            <a:ext cx="914400" cy="914400"/>
          </a:xfrm>
          <a:prstGeom prst="rect">
            <a:avLst/>
          </a:prstGeom>
        </p:spPr>
      </p:pic>
      <p:pic>
        <p:nvPicPr>
          <p:cNvPr id="6" name="Graphic 5" descr="Female Profile">
            <a:extLst>
              <a:ext uri="{FF2B5EF4-FFF2-40B4-BE49-F238E27FC236}">
                <a16:creationId xmlns:a16="http://schemas.microsoft.com/office/drawing/2014/main" id="{6CC06F51-4023-4FCF-A27E-88159ED101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7238" y="3548542"/>
            <a:ext cx="1729155" cy="1729155"/>
          </a:xfrm>
          <a:prstGeom prst="rect">
            <a:avLst/>
          </a:prstGeom>
        </p:spPr>
      </p:pic>
    </p:spTree>
    <p:extLst>
      <p:ext uri="{BB962C8B-B14F-4D97-AF65-F5344CB8AC3E}">
        <p14:creationId xmlns:p14="http://schemas.microsoft.com/office/powerpoint/2010/main" val="11634774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650936"/>
          </a:xfrm>
        </p:spPr>
        <p:txBody>
          <a:bodyPr/>
          <a:lstStyle/>
          <a:p>
            <a:r>
              <a:rPr lang="en-US">
                <a:solidFill>
                  <a:schemeClr val="accent2"/>
                </a:solidFill>
              </a:rPr>
              <a:t>Review and Wrap-Up</a:t>
            </a:r>
          </a:p>
        </p:txBody>
      </p:sp>
      <p:sp>
        <p:nvSpPr>
          <p:cNvPr id="4" name="Slide Number Placeholder 3"/>
          <p:cNvSpPr>
            <a:spLocks noGrp="1"/>
          </p:cNvSpPr>
          <p:nvPr>
            <p:ph type="sldNum" sz="quarter" idx="15"/>
          </p:nvPr>
        </p:nvSpPr>
        <p:spPr/>
        <p:txBody>
          <a:bodyPr/>
          <a:lstStyle/>
          <a:p>
            <a:fld id="{99A20822-4A49-4D36-86E3-300BA48D3F00}" type="slidenum">
              <a:rPr lang="en-US" smtClean="0"/>
              <a:pPr/>
              <a:t>122</a:t>
            </a:fld>
            <a:endParaRPr lang="en-US"/>
          </a:p>
        </p:txBody>
      </p:sp>
    </p:spTree>
    <p:extLst>
      <p:ext uri="{BB962C8B-B14F-4D97-AF65-F5344CB8AC3E}">
        <p14:creationId xmlns:p14="http://schemas.microsoft.com/office/powerpoint/2010/main" val="27750964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5456F7-F492-42EC-94D5-8A568706A297}"/>
              </a:ext>
            </a:extLst>
          </p:cNvPr>
          <p:cNvSpPr>
            <a:spLocks noGrp="1"/>
          </p:cNvSpPr>
          <p:nvPr>
            <p:ph type="title"/>
          </p:nvPr>
        </p:nvSpPr>
        <p:spPr/>
        <p:txBody>
          <a:bodyPr/>
          <a:lstStyle/>
          <a:p>
            <a:r>
              <a:rPr lang="en-US"/>
              <a:t>Learn More About the Taxonomy of Intervention Intensity </a:t>
            </a:r>
          </a:p>
        </p:txBody>
      </p:sp>
      <p:sp>
        <p:nvSpPr>
          <p:cNvPr id="6" name="Text Placeholder 5">
            <a:extLst>
              <a:ext uri="{FF2B5EF4-FFF2-40B4-BE49-F238E27FC236}">
                <a16:creationId xmlns:a16="http://schemas.microsoft.com/office/drawing/2014/main" id="{6A8BA0EF-0073-4998-94AB-C848CA9808B7}"/>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21F53F24-5F84-4674-AA6B-4C9037696C18}"/>
              </a:ext>
            </a:extLst>
          </p:cNvPr>
          <p:cNvSpPr>
            <a:spLocks noGrp="1"/>
          </p:cNvSpPr>
          <p:nvPr>
            <p:ph type="sldNum" sz="quarter" idx="12"/>
          </p:nvPr>
        </p:nvSpPr>
        <p:spPr/>
        <p:txBody>
          <a:bodyPr/>
          <a:lstStyle/>
          <a:p>
            <a:fld id="{99A20822-4A49-4D36-86E3-300BA48D3F00}" type="slidenum">
              <a:rPr lang="en-US" smtClean="0"/>
              <a:pPr/>
              <a:t>123</a:t>
            </a:fld>
            <a:endParaRPr lang="en-US"/>
          </a:p>
        </p:txBody>
      </p:sp>
      <p:pic>
        <p:nvPicPr>
          <p:cNvPr id="10" name="Picture 9" descr="Paper showing Kelsey's diagnostic data">
            <a:extLst>
              <a:ext uri="{FF2B5EF4-FFF2-40B4-BE49-F238E27FC236}">
                <a16:creationId xmlns:a16="http://schemas.microsoft.com/office/drawing/2014/main" id="{6D2C5365-D5C7-48EE-9E97-94791A30F67B}"/>
              </a:ext>
            </a:extLst>
          </p:cNvPr>
          <p:cNvPicPr>
            <a:picLocks/>
          </p:cNvPicPr>
          <p:nvPr/>
        </p:nvPicPr>
        <p:blipFill>
          <a:blip r:embed="rId3"/>
          <a:stretch>
            <a:fillRect/>
          </a:stretch>
        </p:blipFill>
        <p:spPr>
          <a:xfrm>
            <a:off x="5783933" y="1603481"/>
            <a:ext cx="5831371" cy="2765319"/>
          </a:xfrm>
          <a:prstGeom prst="rect">
            <a:avLst/>
          </a:prstGeom>
        </p:spPr>
      </p:pic>
      <p:pic>
        <p:nvPicPr>
          <p:cNvPr id="11" name="Picture 10" descr="Paper showing Kelsey's diagnostic data">
            <a:extLst>
              <a:ext uri="{FF2B5EF4-FFF2-40B4-BE49-F238E27FC236}">
                <a16:creationId xmlns:a16="http://schemas.microsoft.com/office/drawing/2014/main" id="{27D1E51D-C5CA-431A-A4D4-1C6E96906632}"/>
              </a:ext>
            </a:extLst>
          </p:cNvPr>
          <p:cNvPicPr>
            <a:picLocks noChangeAspect="1"/>
          </p:cNvPicPr>
          <p:nvPr/>
        </p:nvPicPr>
        <p:blipFill>
          <a:blip r:embed="rId4"/>
          <a:stretch>
            <a:fillRect/>
          </a:stretch>
        </p:blipFill>
        <p:spPr>
          <a:xfrm>
            <a:off x="881571" y="1747089"/>
            <a:ext cx="5079614" cy="2536822"/>
          </a:xfrm>
          <a:prstGeom prst="rect">
            <a:avLst/>
          </a:prstGeom>
        </p:spPr>
      </p:pic>
      <p:sp>
        <p:nvSpPr>
          <p:cNvPr id="12" name="Rectangle: Rounded Corners 11">
            <a:extLst>
              <a:ext uri="{FF2B5EF4-FFF2-40B4-BE49-F238E27FC236}">
                <a16:creationId xmlns:a16="http://schemas.microsoft.com/office/drawing/2014/main" id="{A252E9C3-D355-4303-A064-6878613AF793}"/>
              </a:ext>
            </a:extLst>
          </p:cNvPr>
          <p:cNvSpPr/>
          <p:nvPr/>
        </p:nvSpPr>
        <p:spPr>
          <a:xfrm>
            <a:off x="2588028" y="4427519"/>
            <a:ext cx="7346385" cy="73263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hlinkClick r:id="rId5"/>
              </a:rPr>
              <a:t>https://intensiveintervention.org/taxonomy-intervention-intensity</a:t>
            </a:r>
            <a:endParaRPr lang="en-US"/>
          </a:p>
        </p:txBody>
      </p:sp>
    </p:spTree>
    <p:extLst>
      <p:ext uri="{BB962C8B-B14F-4D97-AF65-F5344CB8AC3E}">
        <p14:creationId xmlns:p14="http://schemas.microsoft.com/office/powerpoint/2010/main" val="80885395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17538-56D6-4351-B5EE-A3B31535091C}"/>
              </a:ext>
            </a:extLst>
          </p:cNvPr>
          <p:cNvSpPr>
            <a:spLocks noGrp="1"/>
          </p:cNvSpPr>
          <p:nvPr>
            <p:ph type="title"/>
          </p:nvPr>
        </p:nvSpPr>
        <p:spPr>
          <a:xfrm>
            <a:off x="241300" y="0"/>
            <a:ext cx="11490452" cy="1280160"/>
          </a:xfrm>
        </p:spPr>
        <p:txBody>
          <a:bodyPr>
            <a:normAutofit/>
          </a:bodyPr>
          <a:lstStyle/>
          <a:p>
            <a:r>
              <a:rPr lang="en-US" sz="4000"/>
              <a:t>Resources to Support Intensification Decisions</a:t>
            </a:r>
          </a:p>
        </p:txBody>
      </p:sp>
      <p:sp>
        <p:nvSpPr>
          <p:cNvPr id="5" name="Slide Number Placeholder 4">
            <a:extLst>
              <a:ext uri="{FF2B5EF4-FFF2-40B4-BE49-F238E27FC236}">
                <a16:creationId xmlns:a16="http://schemas.microsoft.com/office/drawing/2014/main" id="{E93DCA40-4195-4877-9030-4916D5BA8DC0}"/>
              </a:ext>
            </a:extLst>
          </p:cNvPr>
          <p:cNvSpPr>
            <a:spLocks noGrp="1"/>
          </p:cNvSpPr>
          <p:nvPr>
            <p:ph type="sldNum" sz="quarter" idx="12"/>
          </p:nvPr>
        </p:nvSpPr>
        <p:spPr/>
        <p:txBody>
          <a:bodyPr/>
          <a:lstStyle/>
          <a:p>
            <a:fld id="{99A20822-4A49-4D36-86E3-300BA48D3F00}" type="slidenum">
              <a:rPr lang="en-US" smtClean="0"/>
              <a:t>124</a:t>
            </a:fld>
            <a:endParaRPr lang="en-US"/>
          </a:p>
        </p:txBody>
      </p:sp>
      <p:pic>
        <p:nvPicPr>
          <p:cNvPr id="6" name="Content Placeholder 3" descr="Screenshot of the Taxonomy of Intervention Intensity Academics Handout . It includes brief definitions of the seven dimensions of the Taxonomy of Intervention Intensity (strength, dosage, alignment, attention to transfer, comprehensiveness, behavioral support, and individualization">
            <a:extLst>
              <a:ext uri="{FF2B5EF4-FFF2-40B4-BE49-F238E27FC236}">
                <a16:creationId xmlns:a16="http://schemas.microsoft.com/office/drawing/2014/main" id="{D0F34696-31FF-4126-95D4-6B9982BA408E}"/>
              </a:ext>
            </a:extLst>
          </p:cNvPr>
          <p:cNvPicPr>
            <a:picLocks noChangeAspect="1"/>
          </p:cNvPicPr>
          <p:nvPr/>
        </p:nvPicPr>
        <p:blipFill>
          <a:blip r:embed="rId3"/>
          <a:stretch>
            <a:fillRect/>
          </a:stretch>
        </p:blipFill>
        <p:spPr>
          <a:xfrm>
            <a:off x="3677177" y="2086980"/>
            <a:ext cx="4554032" cy="2857776"/>
          </a:xfrm>
          <a:prstGeom prst="rect">
            <a:avLst/>
          </a:prstGeom>
          <a:ln>
            <a:solidFill>
              <a:schemeClr val="tx1"/>
            </a:solidFill>
          </a:ln>
        </p:spPr>
      </p:pic>
      <p:pic>
        <p:nvPicPr>
          <p:cNvPr id="8" name="Picture 7" descr="screenshot f the intervention intensification strategy checklist. Available in the handout packet">
            <a:extLst>
              <a:ext uri="{FF2B5EF4-FFF2-40B4-BE49-F238E27FC236}">
                <a16:creationId xmlns:a16="http://schemas.microsoft.com/office/drawing/2014/main" id="{46090578-FBD1-42FF-BABD-450DC11152FF}"/>
              </a:ext>
            </a:extLst>
          </p:cNvPr>
          <p:cNvPicPr>
            <a:picLocks noChangeAspect="1"/>
          </p:cNvPicPr>
          <p:nvPr/>
        </p:nvPicPr>
        <p:blipFill>
          <a:blip r:embed="rId4"/>
          <a:stretch>
            <a:fillRect/>
          </a:stretch>
        </p:blipFill>
        <p:spPr>
          <a:xfrm rot="20444279">
            <a:off x="821187" y="1490258"/>
            <a:ext cx="3156030" cy="4051219"/>
          </a:xfrm>
          <a:prstGeom prst="rect">
            <a:avLst/>
          </a:prstGeom>
          <a:ln>
            <a:solidFill>
              <a:schemeClr val="tx1"/>
            </a:solidFill>
          </a:ln>
        </p:spPr>
      </p:pic>
      <p:pic>
        <p:nvPicPr>
          <p:cNvPr id="3" name="Picture 2">
            <a:extLst>
              <a:ext uri="{FF2B5EF4-FFF2-40B4-BE49-F238E27FC236}">
                <a16:creationId xmlns:a16="http://schemas.microsoft.com/office/drawing/2014/main" id="{666FE701-F984-4A13-BDD4-2CFA97BCE49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893464">
            <a:off x="7779958" y="2256640"/>
            <a:ext cx="3252788" cy="3343275"/>
          </a:xfrm>
          <a:prstGeom prst="rect">
            <a:avLst/>
          </a:prstGeom>
          <a:ln>
            <a:solidFill>
              <a:schemeClr val="tx1"/>
            </a:solidFill>
          </a:ln>
        </p:spPr>
      </p:pic>
    </p:spTree>
    <p:extLst>
      <p:ext uri="{BB962C8B-B14F-4D97-AF65-F5344CB8AC3E}">
        <p14:creationId xmlns:p14="http://schemas.microsoft.com/office/powerpoint/2010/main" val="37239036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1846E-2A79-458A-B7E4-5E701139731A}"/>
              </a:ext>
            </a:extLst>
          </p:cNvPr>
          <p:cNvSpPr>
            <a:spLocks noGrp="1"/>
          </p:cNvSpPr>
          <p:nvPr>
            <p:ph type="title"/>
          </p:nvPr>
        </p:nvSpPr>
        <p:spPr>
          <a:xfrm>
            <a:off x="149414" y="-87823"/>
            <a:ext cx="11598162" cy="1280160"/>
          </a:xfrm>
        </p:spPr>
        <p:txBody>
          <a:bodyPr>
            <a:normAutofit/>
          </a:bodyPr>
          <a:lstStyle/>
          <a:p>
            <a:r>
              <a:rPr lang="en-US" sz="3600"/>
              <a:t>Resources to Support Intensification in Mathematics</a:t>
            </a:r>
          </a:p>
        </p:txBody>
      </p:sp>
      <p:sp>
        <p:nvSpPr>
          <p:cNvPr id="5" name="Slide Number Placeholder 4">
            <a:extLst>
              <a:ext uri="{FF2B5EF4-FFF2-40B4-BE49-F238E27FC236}">
                <a16:creationId xmlns:a16="http://schemas.microsoft.com/office/drawing/2014/main" id="{E60BBC4A-0F87-4F50-827D-55A1F7BF1B76}"/>
              </a:ext>
            </a:extLst>
          </p:cNvPr>
          <p:cNvSpPr>
            <a:spLocks noGrp="1"/>
          </p:cNvSpPr>
          <p:nvPr>
            <p:ph type="sldNum" sz="quarter" idx="12"/>
          </p:nvPr>
        </p:nvSpPr>
        <p:spPr/>
        <p:txBody>
          <a:bodyPr/>
          <a:lstStyle/>
          <a:p>
            <a:fld id="{99A20822-4A49-4D36-86E3-300BA48D3F00}" type="slidenum">
              <a:rPr lang="en-US" smtClean="0"/>
              <a:t>125</a:t>
            </a:fld>
            <a:endParaRPr lang="en-US"/>
          </a:p>
        </p:txBody>
      </p:sp>
      <p:pic>
        <p:nvPicPr>
          <p:cNvPr id="8" name="Picture 7" descr="Picture of the math landing page showing you can click on a skill area to find lessons related to that area. ">
            <a:extLst>
              <a:ext uri="{FF2B5EF4-FFF2-40B4-BE49-F238E27FC236}">
                <a16:creationId xmlns:a16="http://schemas.microsoft.com/office/drawing/2014/main" id="{69DB9A9E-CFDD-4AF6-8CA9-65AE6DFCCD6F}"/>
              </a:ext>
            </a:extLst>
          </p:cNvPr>
          <p:cNvPicPr>
            <a:picLocks noChangeAspect="1"/>
          </p:cNvPicPr>
          <p:nvPr/>
        </p:nvPicPr>
        <p:blipFill>
          <a:blip r:embed="rId3"/>
          <a:stretch>
            <a:fillRect/>
          </a:stretch>
        </p:blipFill>
        <p:spPr>
          <a:xfrm>
            <a:off x="135114" y="1863884"/>
            <a:ext cx="6698115" cy="2232705"/>
          </a:xfrm>
          <a:prstGeom prst="rect">
            <a:avLst/>
          </a:prstGeom>
        </p:spPr>
      </p:pic>
      <p:pic>
        <p:nvPicPr>
          <p:cNvPr id="7" name="Picture 6" descr="sample math lesson">
            <a:extLst>
              <a:ext uri="{FF2B5EF4-FFF2-40B4-BE49-F238E27FC236}">
                <a16:creationId xmlns:a16="http://schemas.microsoft.com/office/drawing/2014/main" id="{00C8B41E-CAAA-4100-9FC2-8118139F5F4A}"/>
              </a:ext>
            </a:extLst>
          </p:cNvPr>
          <p:cNvPicPr>
            <a:picLocks noChangeAspect="1"/>
          </p:cNvPicPr>
          <p:nvPr/>
        </p:nvPicPr>
        <p:blipFill>
          <a:blip r:embed="rId4"/>
          <a:stretch>
            <a:fillRect/>
          </a:stretch>
        </p:blipFill>
        <p:spPr>
          <a:xfrm rot="20816332">
            <a:off x="955238" y="3408397"/>
            <a:ext cx="2309828" cy="2047856"/>
          </a:xfrm>
          <a:prstGeom prst="rect">
            <a:avLst/>
          </a:prstGeom>
          <a:ln>
            <a:solidFill>
              <a:schemeClr val="tx1"/>
            </a:solidFill>
          </a:ln>
        </p:spPr>
      </p:pic>
      <p:sp>
        <p:nvSpPr>
          <p:cNvPr id="9" name="Rectangle 8">
            <a:extLst>
              <a:ext uri="{FF2B5EF4-FFF2-40B4-BE49-F238E27FC236}">
                <a16:creationId xmlns:a16="http://schemas.microsoft.com/office/drawing/2014/main" id="{C9288758-FAE5-467A-A9E6-62AA59136ADD}"/>
              </a:ext>
            </a:extLst>
          </p:cNvPr>
          <p:cNvSpPr/>
          <p:nvPr/>
        </p:nvSpPr>
        <p:spPr>
          <a:xfrm>
            <a:off x="1130301" y="899722"/>
            <a:ext cx="9880600" cy="830997"/>
          </a:xfrm>
          <a:prstGeom prst="rect">
            <a:avLst/>
          </a:prstGeom>
        </p:spPr>
        <p:txBody>
          <a:bodyPr wrap="square">
            <a:spAutoFit/>
          </a:bodyPr>
          <a:lstStyle/>
          <a:p>
            <a:pPr algn="ctr"/>
            <a:r>
              <a:rPr lang="en-US" sz="2400" b="1"/>
              <a:t>Considerations for Alignment, Attention to Transfer, Comprehensiveness, and Dosage </a:t>
            </a:r>
          </a:p>
        </p:txBody>
      </p:sp>
      <p:pic>
        <p:nvPicPr>
          <p:cNvPr id="11" name="Picture 10" descr="Picture highlighting the available math course content">
            <a:extLst>
              <a:ext uri="{FF2B5EF4-FFF2-40B4-BE49-F238E27FC236}">
                <a16:creationId xmlns:a16="http://schemas.microsoft.com/office/drawing/2014/main" id="{CB45DCEB-BB18-4110-B2A1-1A9B8AE70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1210" y="1943651"/>
            <a:ext cx="4655545" cy="2327772"/>
          </a:xfrm>
          <a:prstGeom prst="rect">
            <a:avLst/>
          </a:prstGeom>
          <a:ln>
            <a:solidFill>
              <a:schemeClr val="tx1"/>
            </a:solidFill>
          </a:ln>
        </p:spPr>
      </p:pic>
      <p:pic>
        <p:nvPicPr>
          <p:cNvPr id="12" name="Picture 11" descr="Picture of a handout illustrating a math skill across levels of an MTSS framework">
            <a:extLst>
              <a:ext uri="{FF2B5EF4-FFF2-40B4-BE49-F238E27FC236}">
                <a16:creationId xmlns:a16="http://schemas.microsoft.com/office/drawing/2014/main" id="{4C4208D9-0393-4251-8BE1-260D413BF5BA}"/>
              </a:ext>
            </a:extLst>
          </p:cNvPr>
          <p:cNvPicPr>
            <a:picLocks noChangeAspect="1"/>
          </p:cNvPicPr>
          <p:nvPr/>
        </p:nvPicPr>
        <p:blipFill>
          <a:blip r:embed="rId6"/>
          <a:stretch>
            <a:fillRect/>
          </a:stretch>
        </p:blipFill>
        <p:spPr>
          <a:xfrm>
            <a:off x="2645904" y="3552663"/>
            <a:ext cx="2712868" cy="1848911"/>
          </a:xfrm>
          <a:prstGeom prst="rect">
            <a:avLst/>
          </a:prstGeom>
          <a:solidFill>
            <a:schemeClr val="accent2"/>
          </a:solidFill>
          <a:ln>
            <a:solidFill>
              <a:schemeClr val="tx1"/>
            </a:solidFill>
          </a:ln>
        </p:spPr>
      </p:pic>
      <p:sp>
        <p:nvSpPr>
          <p:cNvPr id="14" name="Rectangle: Rounded Corners 13">
            <a:extLst>
              <a:ext uri="{FF2B5EF4-FFF2-40B4-BE49-F238E27FC236}">
                <a16:creationId xmlns:a16="http://schemas.microsoft.com/office/drawing/2014/main" id="{82B6781A-EB13-4AF9-90A1-F86D18FC862A}"/>
              </a:ext>
            </a:extLst>
          </p:cNvPr>
          <p:cNvSpPr/>
          <p:nvPr/>
        </p:nvSpPr>
        <p:spPr>
          <a:xfrm>
            <a:off x="2110152" y="5469044"/>
            <a:ext cx="7188831" cy="73263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hlinkClick r:id="rId7"/>
              </a:rPr>
              <a:t>https://intensiveintervention.org/intervention-resources/mathematics-strategies-support-intensifying-interventions</a:t>
            </a:r>
            <a:endParaRPr lang="en-US"/>
          </a:p>
        </p:txBody>
      </p:sp>
      <p:sp>
        <p:nvSpPr>
          <p:cNvPr id="16" name="Rectangle: Rounded Corners 15">
            <a:extLst>
              <a:ext uri="{FF2B5EF4-FFF2-40B4-BE49-F238E27FC236}">
                <a16:creationId xmlns:a16="http://schemas.microsoft.com/office/drawing/2014/main" id="{AC8A2891-B1CF-446B-B497-FD609987B472}"/>
              </a:ext>
            </a:extLst>
          </p:cNvPr>
          <p:cNvSpPr/>
          <p:nvPr/>
        </p:nvSpPr>
        <p:spPr>
          <a:xfrm>
            <a:off x="6971210" y="3972578"/>
            <a:ext cx="4793526" cy="73263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hlinkClick r:id="rId8"/>
              </a:rPr>
              <a:t>https://intensiveintervention.org/intensive-intervention-math-course</a:t>
            </a:r>
            <a:endParaRPr lang="en-US"/>
          </a:p>
        </p:txBody>
      </p:sp>
    </p:spTree>
    <p:extLst>
      <p:ext uri="{BB962C8B-B14F-4D97-AF65-F5344CB8AC3E}">
        <p14:creationId xmlns:p14="http://schemas.microsoft.com/office/powerpoint/2010/main" val="374170761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B133-E2E2-4742-8FC4-69B697B01DEC}"/>
              </a:ext>
            </a:extLst>
          </p:cNvPr>
          <p:cNvSpPr>
            <a:spLocks noGrp="1"/>
          </p:cNvSpPr>
          <p:nvPr>
            <p:ph type="title"/>
          </p:nvPr>
        </p:nvSpPr>
        <p:spPr/>
        <p:txBody>
          <a:bodyPr/>
          <a:lstStyle/>
          <a:p>
            <a:r>
              <a:rPr lang="en-US"/>
              <a:t>Resources to Evaluate Strength</a:t>
            </a:r>
          </a:p>
        </p:txBody>
      </p:sp>
      <p:sp>
        <p:nvSpPr>
          <p:cNvPr id="5" name="Slide Number Placeholder 4">
            <a:extLst>
              <a:ext uri="{FF2B5EF4-FFF2-40B4-BE49-F238E27FC236}">
                <a16:creationId xmlns:a16="http://schemas.microsoft.com/office/drawing/2014/main" id="{7B4732A5-5869-4C3A-9EBA-C9E326B7DC18}"/>
              </a:ext>
            </a:extLst>
          </p:cNvPr>
          <p:cNvSpPr>
            <a:spLocks noGrp="1"/>
          </p:cNvSpPr>
          <p:nvPr>
            <p:ph type="sldNum" sz="quarter" idx="12"/>
          </p:nvPr>
        </p:nvSpPr>
        <p:spPr/>
        <p:txBody>
          <a:bodyPr/>
          <a:lstStyle/>
          <a:p>
            <a:fld id="{99A20822-4A49-4D36-86E3-300BA48D3F00}" type="slidenum">
              <a:rPr lang="en-US" smtClean="0"/>
              <a:t>126</a:t>
            </a:fld>
            <a:endParaRPr lang="en-US"/>
          </a:p>
        </p:txBody>
      </p:sp>
      <p:pic>
        <p:nvPicPr>
          <p:cNvPr id="10" name="Picture 9" descr="A screenshot of NCII Academic Intervention Tools Chart">
            <a:extLst>
              <a:ext uri="{FF2B5EF4-FFF2-40B4-BE49-F238E27FC236}">
                <a16:creationId xmlns:a16="http://schemas.microsoft.com/office/drawing/2014/main" id="{EEEC326B-8118-48B5-8960-4AFD13BA2B5A}"/>
              </a:ext>
            </a:extLst>
          </p:cNvPr>
          <p:cNvPicPr>
            <a:picLocks noChangeAspect="1"/>
          </p:cNvPicPr>
          <p:nvPr/>
        </p:nvPicPr>
        <p:blipFill rotWithShape="1">
          <a:blip r:embed="rId3">
            <a:extLst>
              <a:ext uri="{28A0092B-C50C-407E-A947-70E740481C1C}">
                <a14:useLocalDpi xmlns:a14="http://schemas.microsoft.com/office/drawing/2010/main" val="0"/>
              </a:ext>
            </a:extLst>
          </a:blip>
          <a:srcRect b="13475"/>
          <a:stretch/>
        </p:blipFill>
        <p:spPr>
          <a:xfrm>
            <a:off x="975007" y="1132677"/>
            <a:ext cx="7273821" cy="4894383"/>
          </a:xfrm>
          <a:prstGeom prst="rect">
            <a:avLst/>
          </a:prstGeom>
          <a:ln w="28575">
            <a:solidFill>
              <a:schemeClr val="tx2"/>
            </a:solidFill>
          </a:ln>
        </p:spPr>
      </p:pic>
      <p:sp>
        <p:nvSpPr>
          <p:cNvPr id="8" name="Rectangle: Rounded Corners 7">
            <a:extLst>
              <a:ext uri="{FF2B5EF4-FFF2-40B4-BE49-F238E27FC236}">
                <a16:creationId xmlns:a16="http://schemas.microsoft.com/office/drawing/2014/main" id="{C0E3E8E2-FA7F-48A1-8AD1-D0E52D7DDAE9}"/>
              </a:ext>
            </a:extLst>
          </p:cNvPr>
          <p:cNvSpPr/>
          <p:nvPr/>
        </p:nvSpPr>
        <p:spPr>
          <a:xfrm>
            <a:off x="5869043" y="1733370"/>
            <a:ext cx="4759569" cy="128016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Academic Intervention Tools Chart</a:t>
            </a:r>
          </a:p>
          <a:p>
            <a:pPr algn="ctr"/>
            <a:r>
              <a:rPr lang="en-US" sz="2000" dirty="0">
                <a:hlinkClick r:id="rId4"/>
              </a:rPr>
              <a:t>https://charts.intensiveintervention.org/aintervention</a:t>
            </a:r>
            <a:endParaRPr lang="en-US" sz="2000" b="1" dirty="0">
              <a:solidFill>
                <a:schemeClr val="tx1"/>
              </a:solidFill>
            </a:endParaRPr>
          </a:p>
        </p:txBody>
      </p:sp>
    </p:spTree>
    <p:extLst>
      <p:ext uri="{BB962C8B-B14F-4D97-AF65-F5344CB8AC3E}">
        <p14:creationId xmlns:p14="http://schemas.microsoft.com/office/powerpoint/2010/main" val="222410581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EA0C0-FF64-4DA0-B7A2-D227E6AE3C5D}"/>
              </a:ext>
            </a:extLst>
          </p:cNvPr>
          <p:cNvSpPr>
            <a:spLocks noGrp="1"/>
          </p:cNvSpPr>
          <p:nvPr>
            <p:ph type="title"/>
          </p:nvPr>
        </p:nvSpPr>
        <p:spPr>
          <a:xfrm>
            <a:off x="317500" y="12700"/>
            <a:ext cx="11574394" cy="1280160"/>
          </a:xfrm>
        </p:spPr>
        <p:txBody>
          <a:bodyPr>
            <a:normAutofit/>
          </a:bodyPr>
          <a:lstStyle/>
          <a:p>
            <a:r>
              <a:rPr lang="en-US" sz="4000" spc="-30"/>
              <a:t>Resources to Support Intensification of Dosage</a:t>
            </a:r>
          </a:p>
        </p:txBody>
      </p:sp>
      <p:sp>
        <p:nvSpPr>
          <p:cNvPr id="4" name="Text Placeholder 3">
            <a:extLst>
              <a:ext uri="{FF2B5EF4-FFF2-40B4-BE49-F238E27FC236}">
                <a16:creationId xmlns:a16="http://schemas.microsoft.com/office/drawing/2014/main" id="{AA9CCA93-C974-47E9-9431-6D2E93559024}"/>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BD1120B-CB22-4619-96F0-2E34A0DE90A2}"/>
              </a:ext>
            </a:extLst>
          </p:cNvPr>
          <p:cNvSpPr>
            <a:spLocks noGrp="1"/>
          </p:cNvSpPr>
          <p:nvPr>
            <p:ph type="sldNum" sz="quarter" idx="12"/>
          </p:nvPr>
        </p:nvSpPr>
        <p:spPr/>
        <p:txBody>
          <a:bodyPr/>
          <a:lstStyle/>
          <a:p>
            <a:fld id="{99A20822-4A49-4D36-86E3-300BA48D3F00}" type="slidenum">
              <a:rPr lang="en-US" smtClean="0"/>
              <a:t>127</a:t>
            </a:fld>
            <a:endParaRPr lang="en-US"/>
          </a:p>
        </p:txBody>
      </p:sp>
      <p:pic>
        <p:nvPicPr>
          <p:cNvPr id="6" name="Picture 2" descr="image of Administrators Resource">
            <a:extLst>
              <a:ext uri="{FF2B5EF4-FFF2-40B4-BE49-F238E27FC236}">
                <a16:creationId xmlns:a16="http://schemas.microsoft.com/office/drawing/2014/main" id="{23F0DFD2-929B-4111-BEC2-89FA525C38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1878" y="1126609"/>
            <a:ext cx="3454400" cy="44706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14DDF71-4A7D-45AD-9223-161A0F7BAAB3}"/>
              </a:ext>
            </a:extLst>
          </p:cNvPr>
          <p:cNvSpPr/>
          <p:nvPr/>
        </p:nvSpPr>
        <p:spPr>
          <a:xfrm>
            <a:off x="5893922" y="2998815"/>
            <a:ext cx="5605821" cy="128016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hlinkClick r:id="rId4"/>
              </a:rPr>
              <a:t>https://intensiveintervention.org/resource/strategies-scheduling-how-find-time-intensify-and-individualize-intervention</a:t>
            </a:r>
            <a:endParaRPr lang="en-US" sz="2000"/>
          </a:p>
        </p:txBody>
      </p:sp>
    </p:spTree>
    <p:extLst>
      <p:ext uri="{BB962C8B-B14F-4D97-AF65-F5344CB8AC3E}">
        <p14:creationId xmlns:p14="http://schemas.microsoft.com/office/powerpoint/2010/main" val="18076736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19BB-03CD-403F-A263-4AE8FBDC6A27}"/>
              </a:ext>
            </a:extLst>
          </p:cNvPr>
          <p:cNvSpPr>
            <a:spLocks noGrp="1"/>
          </p:cNvSpPr>
          <p:nvPr>
            <p:ph type="title"/>
          </p:nvPr>
        </p:nvSpPr>
        <p:spPr>
          <a:xfrm>
            <a:off x="393700" y="0"/>
            <a:ext cx="11276076" cy="1280160"/>
          </a:xfrm>
        </p:spPr>
        <p:txBody>
          <a:bodyPr>
            <a:normAutofit/>
          </a:bodyPr>
          <a:lstStyle/>
          <a:p>
            <a:r>
              <a:rPr lang="en-US" sz="3500"/>
              <a:t>Resources to Learn More About Comprehensiveness</a:t>
            </a:r>
          </a:p>
        </p:txBody>
      </p:sp>
      <p:sp>
        <p:nvSpPr>
          <p:cNvPr id="4" name="Text Placeholder 3">
            <a:extLst>
              <a:ext uri="{FF2B5EF4-FFF2-40B4-BE49-F238E27FC236}">
                <a16:creationId xmlns:a16="http://schemas.microsoft.com/office/drawing/2014/main" id="{0ABE66AA-74F0-4703-B677-FF68A699A8C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614FCDC2-FBA9-49A6-BC11-236919DABAA1}"/>
              </a:ext>
            </a:extLst>
          </p:cNvPr>
          <p:cNvSpPr>
            <a:spLocks noGrp="1"/>
          </p:cNvSpPr>
          <p:nvPr>
            <p:ph type="sldNum" sz="quarter" idx="12"/>
          </p:nvPr>
        </p:nvSpPr>
        <p:spPr/>
        <p:txBody>
          <a:bodyPr/>
          <a:lstStyle/>
          <a:p>
            <a:fld id="{99A20822-4A49-4D36-86E3-300BA48D3F00}" type="slidenum">
              <a:rPr lang="en-US" smtClean="0"/>
              <a:t>128</a:t>
            </a:fld>
            <a:endParaRPr lang="en-US"/>
          </a:p>
        </p:txBody>
      </p:sp>
      <p:pic>
        <p:nvPicPr>
          <p:cNvPr id="6" name="Content Placeholder 6">
            <a:extLst>
              <a:ext uri="{FF2B5EF4-FFF2-40B4-BE49-F238E27FC236}">
                <a16:creationId xmlns:a16="http://schemas.microsoft.com/office/drawing/2014/main" id="{5B732F4C-0D44-4609-B1DB-313767A078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5083"/>
            <a:ext cx="7003228" cy="3501614"/>
          </a:xfrm>
          <a:prstGeom prst="rect">
            <a:avLst/>
          </a:prstGeom>
          <a:ln>
            <a:solidFill>
              <a:schemeClr val="tx1"/>
            </a:solidFill>
          </a:ln>
        </p:spPr>
      </p:pic>
      <p:pic>
        <p:nvPicPr>
          <p:cNvPr id="8" name="Picture 7">
            <a:extLst>
              <a:ext uri="{FF2B5EF4-FFF2-40B4-BE49-F238E27FC236}">
                <a16:creationId xmlns:a16="http://schemas.microsoft.com/office/drawing/2014/main" id="{70AA810B-79C7-49AC-B4FE-8BAE1D21985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6827" y="1260524"/>
            <a:ext cx="6104925" cy="3052462"/>
          </a:xfrm>
          <a:prstGeom prst="rect">
            <a:avLst/>
          </a:prstGeom>
          <a:ln>
            <a:solidFill>
              <a:schemeClr val="tx1"/>
            </a:solidFill>
          </a:ln>
        </p:spPr>
      </p:pic>
      <p:sp>
        <p:nvSpPr>
          <p:cNvPr id="10" name="Rectangle: Rounded Corners 9">
            <a:extLst>
              <a:ext uri="{FF2B5EF4-FFF2-40B4-BE49-F238E27FC236}">
                <a16:creationId xmlns:a16="http://schemas.microsoft.com/office/drawing/2014/main" id="{6B261A6B-5EF2-4FFE-A885-BFAEEFA87DA3}"/>
              </a:ext>
            </a:extLst>
          </p:cNvPr>
          <p:cNvSpPr/>
          <p:nvPr/>
        </p:nvSpPr>
        <p:spPr>
          <a:xfrm>
            <a:off x="457200" y="4774220"/>
            <a:ext cx="7003228" cy="643645"/>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View module: </a:t>
            </a:r>
            <a:r>
              <a:rPr lang="en-US">
                <a:hlinkClick r:id="rId5"/>
              </a:rPr>
              <a:t>https://intensiveintervention.org/instructional-delivery-math-course</a:t>
            </a:r>
            <a:r>
              <a:rPr lang="en-US"/>
              <a:t> </a:t>
            </a:r>
          </a:p>
        </p:txBody>
      </p:sp>
      <p:sp>
        <p:nvSpPr>
          <p:cNvPr id="11" name="Rectangle: Rounded Corners 10">
            <a:extLst>
              <a:ext uri="{FF2B5EF4-FFF2-40B4-BE49-F238E27FC236}">
                <a16:creationId xmlns:a16="http://schemas.microsoft.com/office/drawing/2014/main" id="{8508DC37-4F07-4F53-89EC-E05DF2A47A7E}"/>
              </a:ext>
            </a:extLst>
          </p:cNvPr>
          <p:cNvSpPr/>
          <p:nvPr/>
        </p:nvSpPr>
        <p:spPr>
          <a:xfrm>
            <a:off x="5722471" y="3861926"/>
            <a:ext cx="6009281" cy="78477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rPr>
              <a:t>View module: </a:t>
            </a:r>
            <a:r>
              <a:rPr lang="en-US">
                <a:hlinkClick r:id="rId6"/>
              </a:rPr>
              <a:t>https://intensiveintervention.org/intensive-intervention-features-explicit-instruction</a:t>
            </a:r>
            <a:endParaRPr lang="en-US"/>
          </a:p>
        </p:txBody>
      </p:sp>
    </p:spTree>
    <p:extLst>
      <p:ext uri="{BB962C8B-B14F-4D97-AF65-F5344CB8AC3E}">
        <p14:creationId xmlns:p14="http://schemas.microsoft.com/office/powerpoint/2010/main" val="244670382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BD8D-5748-4330-A778-3E3EAD67B5A1}"/>
              </a:ext>
            </a:extLst>
          </p:cNvPr>
          <p:cNvSpPr>
            <a:spLocks noGrp="1"/>
          </p:cNvSpPr>
          <p:nvPr>
            <p:ph type="title"/>
          </p:nvPr>
        </p:nvSpPr>
        <p:spPr/>
        <p:txBody>
          <a:bodyPr/>
          <a:lstStyle/>
          <a:p>
            <a:r>
              <a:rPr lang="en-US"/>
              <a:t>Resources to Learn More About and Intensify Behavior Support</a:t>
            </a:r>
          </a:p>
        </p:txBody>
      </p:sp>
      <p:sp>
        <p:nvSpPr>
          <p:cNvPr id="5" name="Slide Number Placeholder 4">
            <a:extLst>
              <a:ext uri="{FF2B5EF4-FFF2-40B4-BE49-F238E27FC236}">
                <a16:creationId xmlns:a16="http://schemas.microsoft.com/office/drawing/2014/main" id="{3238EDF9-2B0B-42B2-8081-835F1DD8C9B7}"/>
              </a:ext>
            </a:extLst>
          </p:cNvPr>
          <p:cNvSpPr>
            <a:spLocks noGrp="1"/>
          </p:cNvSpPr>
          <p:nvPr>
            <p:ph type="sldNum" sz="quarter" idx="12"/>
          </p:nvPr>
        </p:nvSpPr>
        <p:spPr/>
        <p:txBody>
          <a:bodyPr/>
          <a:lstStyle/>
          <a:p>
            <a:fld id="{99A20822-4A49-4D36-86E3-300BA48D3F00}" type="slidenum">
              <a:rPr lang="en-US" smtClean="0"/>
              <a:t>129</a:t>
            </a:fld>
            <a:endParaRPr lang="en-US"/>
          </a:p>
        </p:txBody>
      </p:sp>
      <p:pic>
        <p:nvPicPr>
          <p:cNvPr id="11" name="Picture 10" descr="behavior landing page showing areas to explore ">
            <a:extLst>
              <a:ext uri="{FF2B5EF4-FFF2-40B4-BE49-F238E27FC236}">
                <a16:creationId xmlns:a16="http://schemas.microsoft.com/office/drawing/2014/main" id="{EC79B205-5E28-412D-A9D0-BBC11C5C05E0}"/>
              </a:ext>
            </a:extLst>
          </p:cNvPr>
          <p:cNvPicPr>
            <a:picLocks noChangeAspect="1"/>
          </p:cNvPicPr>
          <p:nvPr/>
        </p:nvPicPr>
        <p:blipFill>
          <a:blip r:embed="rId3"/>
          <a:stretch>
            <a:fillRect/>
          </a:stretch>
        </p:blipFill>
        <p:spPr>
          <a:xfrm>
            <a:off x="173621" y="1494206"/>
            <a:ext cx="5676385" cy="1866900"/>
          </a:xfrm>
          <a:prstGeom prst="rect">
            <a:avLst/>
          </a:prstGeom>
        </p:spPr>
      </p:pic>
      <p:pic>
        <p:nvPicPr>
          <p:cNvPr id="8" name="Picture 7" descr="sample behavior guide">
            <a:extLst>
              <a:ext uri="{FF2B5EF4-FFF2-40B4-BE49-F238E27FC236}">
                <a16:creationId xmlns:a16="http://schemas.microsoft.com/office/drawing/2014/main" id="{C5E338D8-4796-4732-AE73-54803F534C72}"/>
              </a:ext>
            </a:extLst>
          </p:cNvPr>
          <p:cNvPicPr>
            <a:picLocks noChangeAspect="1"/>
          </p:cNvPicPr>
          <p:nvPr/>
        </p:nvPicPr>
        <p:blipFill>
          <a:blip r:embed="rId4"/>
          <a:stretch>
            <a:fillRect/>
          </a:stretch>
        </p:blipFill>
        <p:spPr>
          <a:xfrm rot="20990443">
            <a:off x="1044834" y="2624450"/>
            <a:ext cx="2980302" cy="2548640"/>
          </a:xfrm>
          <a:prstGeom prst="rect">
            <a:avLst/>
          </a:prstGeom>
          <a:ln>
            <a:solidFill>
              <a:schemeClr val="tx1"/>
            </a:solidFill>
          </a:ln>
        </p:spPr>
      </p:pic>
      <p:pic>
        <p:nvPicPr>
          <p:cNvPr id="4" name="Picture 3" descr="screenshot highlighting the available behavior course content">
            <a:extLst>
              <a:ext uri="{FF2B5EF4-FFF2-40B4-BE49-F238E27FC236}">
                <a16:creationId xmlns:a16="http://schemas.microsoft.com/office/drawing/2014/main" id="{79147608-E167-4F97-9085-C5A251E6A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8409" y="2305472"/>
            <a:ext cx="5616469" cy="2808234"/>
          </a:xfrm>
          <a:prstGeom prst="rect">
            <a:avLst/>
          </a:prstGeom>
          <a:ln>
            <a:solidFill>
              <a:schemeClr val="tx1"/>
            </a:solidFill>
          </a:ln>
        </p:spPr>
      </p:pic>
      <p:sp>
        <p:nvSpPr>
          <p:cNvPr id="10" name="Rectangle: Rounded Corners 9">
            <a:extLst>
              <a:ext uri="{FF2B5EF4-FFF2-40B4-BE49-F238E27FC236}">
                <a16:creationId xmlns:a16="http://schemas.microsoft.com/office/drawing/2014/main" id="{0DE5C442-5732-4E5F-93CA-4F7789310E60}"/>
              </a:ext>
            </a:extLst>
          </p:cNvPr>
          <p:cNvSpPr/>
          <p:nvPr/>
        </p:nvSpPr>
        <p:spPr>
          <a:xfrm>
            <a:off x="86810" y="5180400"/>
            <a:ext cx="5850006" cy="74989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hlinkClick r:id="rId6"/>
              </a:rPr>
              <a:t>https://intensiveintervention.org/intervention-resources/</a:t>
            </a:r>
            <a:br>
              <a:rPr lang="en-US">
                <a:hlinkClick r:id="rId6"/>
              </a:rPr>
            </a:br>
            <a:r>
              <a:rPr lang="en-US">
                <a:hlinkClick r:id="rId6"/>
              </a:rPr>
              <a:t>behavior-strategies-support-intensifying-interventions</a:t>
            </a:r>
            <a:endParaRPr lang="en-US"/>
          </a:p>
        </p:txBody>
      </p:sp>
      <p:sp>
        <p:nvSpPr>
          <p:cNvPr id="12" name="Rectangle: Rounded Corners 11">
            <a:extLst>
              <a:ext uri="{FF2B5EF4-FFF2-40B4-BE49-F238E27FC236}">
                <a16:creationId xmlns:a16="http://schemas.microsoft.com/office/drawing/2014/main" id="{7F9F2595-C283-4316-A693-F6873A23B56E}"/>
              </a:ext>
            </a:extLst>
          </p:cNvPr>
          <p:cNvSpPr/>
          <p:nvPr/>
        </p:nvSpPr>
        <p:spPr>
          <a:xfrm>
            <a:off x="6095238" y="5180401"/>
            <a:ext cx="5850006" cy="749894"/>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hlinkClick r:id="rId7"/>
              </a:rPr>
              <a:t>https://intensiveintervention.org/intensive-intervention-behavior-course</a:t>
            </a:r>
            <a:endParaRPr lang="en-US"/>
          </a:p>
        </p:txBody>
      </p:sp>
    </p:spTree>
    <p:extLst>
      <p:ext uri="{BB962C8B-B14F-4D97-AF65-F5344CB8AC3E}">
        <p14:creationId xmlns:p14="http://schemas.microsoft.com/office/powerpoint/2010/main" val="76745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Taxonomy of Intervention Intensity</a:t>
            </a:r>
          </a:p>
        </p:txBody>
      </p:sp>
      <p:sp>
        <p:nvSpPr>
          <p:cNvPr id="2" name="Content Placeholder 1"/>
          <p:cNvSpPr>
            <a:spLocks noGrp="1"/>
          </p:cNvSpPr>
          <p:nvPr>
            <p:ph sz="quarter" idx="15"/>
          </p:nvPr>
        </p:nvSpPr>
        <p:spPr/>
        <p:txBody>
          <a:bodyPr>
            <a:normAutofit/>
          </a:bodyPr>
          <a:lstStyle/>
          <a:p>
            <a:pPr marL="457200" indent="-457200">
              <a:spcBef>
                <a:spcPts val="1000"/>
              </a:spcBef>
              <a:buFont typeface="+mj-lt"/>
              <a:buAutoNum type="arabicPeriod"/>
            </a:pPr>
            <a:r>
              <a:rPr lang="en-US"/>
              <a:t>Strength</a:t>
            </a:r>
          </a:p>
          <a:p>
            <a:pPr marL="457200" indent="-457200">
              <a:spcBef>
                <a:spcPts val="1000"/>
              </a:spcBef>
              <a:buFont typeface="+mj-lt"/>
              <a:buAutoNum type="arabicPeriod"/>
            </a:pPr>
            <a:r>
              <a:rPr lang="en-US"/>
              <a:t>Dosage</a:t>
            </a:r>
          </a:p>
          <a:p>
            <a:pPr marL="457200" indent="-457200">
              <a:spcBef>
                <a:spcPts val="1000"/>
              </a:spcBef>
              <a:buFont typeface="+mj-lt"/>
              <a:buAutoNum type="arabicPeriod"/>
            </a:pPr>
            <a:r>
              <a:rPr lang="en-US"/>
              <a:t>Alignment</a:t>
            </a:r>
          </a:p>
          <a:p>
            <a:pPr marL="457200" indent="-457200">
              <a:spcBef>
                <a:spcPts val="1000"/>
              </a:spcBef>
              <a:buFont typeface="+mj-lt"/>
              <a:buAutoNum type="arabicPeriod"/>
            </a:pPr>
            <a:r>
              <a:rPr lang="en-US"/>
              <a:t>Attention to Transfer</a:t>
            </a:r>
          </a:p>
          <a:p>
            <a:pPr marL="457200" indent="-457200">
              <a:spcBef>
                <a:spcPts val="1000"/>
              </a:spcBef>
              <a:buFont typeface="+mj-lt"/>
              <a:buAutoNum type="arabicPeriod"/>
            </a:pPr>
            <a:r>
              <a:rPr lang="en-US"/>
              <a:t>Comprehensiveness</a:t>
            </a:r>
          </a:p>
          <a:p>
            <a:pPr marL="457200" indent="-457200">
              <a:spcBef>
                <a:spcPts val="1000"/>
              </a:spcBef>
              <a:buFont typeface="+mj-lt"/>
              <a:buAutoNum type="arabicPeriod"/>
            </a:pPr>
            <a:r>
              <a:rPr lang="en-US"/>
              <a:t>Behavioral/Academic Support</a:t>
            </a:r>
          </a:p>
          <a:p>
            <a:pPr marL="457200" indent="-457200">
              <a:spcBef>
                <a:spcPts val="1000"/>
              </a:spcBef>
              <a:buFont typeface="+mj-lt"/>
              <a:buAutoNum type="arabicPeriod"/>
            </a:pPr>
            <a:r>
              <a:rPr lang="en-US"/>
              <a:t>Individualization</a:t>
            </a:r>
          </a:p>
        </p:txBody>
      </p:sp>
      <p:sp>
        <p:nvSpPr>
          <p:cNvPr id="4" name="Text Placeholder 3">
            <a:extLst>
              <a:ext uri="{FF2B5EF4-FFF2-40B4-BE49-F238E27FC236}">
                <a16:creationId xmlns:a16="http://schemas.microsoft.com/office/drawing/2014/main" id="{624F8447-9BCE-494B-965C-95F28B5A33EE}"/>
              </a:ext>
            </a:extLst>
          </p:cNvPr>
          <p:cNvSpPr>
            <a:spLocks noGrp="1"/>
          </p:cNvSpPr>
          <p:nvPr>
            <p:ph type="body" sz="quarter" idx="13"/>
          </p:nvPr>
        </p:nvSpPr>
        <p:spPr/>
        <p:txBody>
          <a:bodyPr/>
          <a:lstStyle/>
          <a:p>
            <a:r>
              <a:rPr lang="en-US"/>
              <a:t>Fuchs, Fuchs, &amp; Malone (2017) </a:t>
            </a:r>
          </a:p>
        </p:txBody>
      </p:sp>
      <p:sp>
        <p:nvSpPr>
          <p:cNvPr id="5" name="Slide Number Placeholder 4"/>
          <p:cNvSpPr>
            <a:spLocks noGrp="1"/>
          </p:cNvSpPr>
          <p:nvPr>
            <p:ph type="sldNum" sz="quarter" idx="14"/>
          </p:nvPr>
        </p:nvSpPr>
        <p:spPr/>
        <p:txBody>
          <a:bodyPr/>
          <a:lstStyle/>
          <a:p>
            <a:fld id="{99A20822-4A49-4D36-86E3-300BA48D3F00}" type="slidenum">
              <a:rPr lang="en-US" smtClean="0"/>
              <a:pPr/>
              <a:t>13</a:t>
            </a:fld>
            <a:endParaRPr lang="en-US"/>
          </a:p>
        </p:txBody>
      </p:sp>
      <p:pic>
        <p:nvPicPr>
          <p:cNvPr id="7" name="Picture 6">
            <a:extLst>
              <a:ext uri="{FF2B5EF4-FFF2-40B4-BE49-F238E27FC236}">
                <a16:creationId xmlns:a16="http://schemas.microsoft.com/office/drawing/2014/main" id="{F80468F3-AA36-479C-B516-A1803D3870C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2485" y="1720405"/>
            <a:ext cx="5379234" cy="3590925"/>
          </a:xfrm>
          <a:prstGeom prst="rect">
            <a:avLst/>
          </a:prstGeom>
          <a:ln>
            <a:noFill/>
          </a:ln>
          <a:effectLst>
            <a:softEdge rad="112500"/>
          </a:effectLst>
        </p:spPr>
      </p:pic>
    </p:spTree>
    <p:extLst>
      <p:ext uri="{BB962C8B-B14F-4D97-AF65-F5344CB8AC3E}">
        <p14:creationId xmlns:p14="http://schemas.microsoft.com/office/powerpoint/2010/main" val="122533481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A53E6-30AE-4E98-A4AD-D54860711A5D}"/>
              </a:ext>
            </a:extLst>
          </p:cNvPr>
          <p:cNvSpPr>
            <a:spLocks noGrp="1"/>
          </p:cNvSpPr>
          <p:nvPr>
            <p:ph type="title"/>
          </p:nvPr>
        </p:nvSpPr>
        <p:spPr/>
        <p:txBody>
          <a:bodyPr/>
          <a:lstStyle/>
          <a:p>
            <a:r>
              <a:rPr lang="en-US"/>
              <a:t>Resources to Monitor Fidelity of Implementation</a:t>
            </a:r>
          </a:p>
        </p:txBody>
      </p:sp>
      <p:sp>
        <p:nvSpPr>
          <p:cNvPr id="4" name="Text Placeholder 3">
            <a:extLst>
              <a:ext uri="{FF2B5EF4-FFF2-40B4-BE49-F238E27FC236}">
                <a16:creationId xmlns:a16="http://schemas.microsoft.com/office/drawing/2014/main" id="{33CDFD99-87F9-4FBD-B139-9CA3AEE21427}"/>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3FE4D3AB-F284-4BBD-BEBC-C8418A1C3E60}"/>
              </a:ext>
            </a:extLst>
          </p:cNvPr>
          <p:cNvSpPr>
            <a:spLocks noGrp="1"/>
          </p:cNvSpPr>
          <p:nvPr>
            <p:ph type="sldNum" sz="quarter" idx="12"/>
          </p:nvPr>
        </p:nvSpPr>
        <p:spPr/>
        <p:txBody>
          <a:bodyPr/>
          <a:lstStyle/>
          <a:p>
            <a:fld id="{99A20822-4A49-4D36-86E3-300BA48D3F00}" type="slidenum">
              <a:rPr lang="en-US" smtClean="0"/>
              <a:t>130</a:t>
            </a:fld>
            <a:endParaRPr lang="en-US"/>
          </a:p>
        </p:txBody>
      </p:sp>
      <p:pic>
        <p:nvPicPr>
          <p:cNvPr id="6" name="Picture 5" descr="Fidelity landing page content showing available fidelity tools on the website">
            <a:extLst>
              <a:ext uri="{FF2B5EF4-FFF2-40B4-BE49-F238E27FC236}">
                <a16:creationId xmlns:a16="http://schemas.microsoft.com/office/drawing/2014/main" id="{6F67995A-3030-412C-B90D-6FA03E9EAF92}"/>
              </a:ext>
            </a:extLst>
          </p:cNvPr>
          <p:cNvPicPr>
            <a:picLocks noChangeAspect="1"/>
          </p:cNvPicPr>
          <p:nvPr/>
        </p:nvPicPr>
        <p:blipFill>
          <a:blip r:embed="rId3"/>
          <a:stretch>
            <a:fillRect/>
          </a:stretch>
        </p:blipFill>
        <p:spPr>
          <a:xfrm>
            <a:off x="3190142" y="1562100"/>
            <a:ext cx="7886700" cy="3733800"/>
          </a:xfrm>
          <a:prstGeom prst="rect">
            <a:avLst/>
          </a:prstGeom>
        </p:spPr>
      </p:pic>
      <p:pic>
        <p:nvPicPr>
          <p:cNvPr id="8" name="Picture 7">
            <a:extLst>
              <a:ext uri="{FF2B5EF4-FFF2-40B4-BE49-F238E27FC236}">
                <a16:creationId xmlns:a16="http://schemas.microsoft.com/office/drawing/2014/main" id="{D09E5D40-6836-4F85-B49A-A493300876EC}"/>
              </a:ext>
              <a:ext uri="{C183D7F6-B498-43B3-948B-1728B52AA6E4}">
                <adec:decorative xmlns:adec="http://schemas.microsoft.com/office/drawing/2017/decorative" val="1"/>
              </a:ext>
            </a:extLst>
          </p:cNvPr>
          <p:cNvPicPr>
            <a:picLocks noChangeAspect="1"/>
          </p:cNvPicPr>
          <p:nvPr/>
        </p:nvPicPr>
        <p:blipFill rotWithShape="1">
          <a:blip r:embed="rId4"/>
          <a:srcRect b="1923"/>
          <a:stretch/>
        </p:blipFill>
        <p:spPr>
          <a:xfrm rot="20429765">
            <a:off x="684243" y="1744188"/>
            <a:ext cx="3768586" cy="3780669"/>
          </a:xfrm>
          <a:prstGeom prst="rect">
            <a:avLst/>
          </a:prstGeom>
          <a:ln>
            <a:solidFill>
              <a:schemeClr val="tx1"/>
            </a:solidFill>
          </a:ln>
        </p:spPr>
      </p:pic>
      <p:sp>
        <p:nvSpPr>
          <p:cNvPr id="10" name="Rectangle: Rounded Corners 9">
            <a:extLst>
              <a:ext uri="{FF2B5EF4-FFF2-40B4-BE49-F238E27FC236}">
                <a16:creationId xmlns:a16="http://schemas.microsoft.com/office/drawing/2014/main" id="{98374143-9166-4FBD-9977-883001031BAA}"/>
              </a:ext>
            </a:extLst>
          </p:cNvPr>
          <p:cNvSpPr/>
          <p:nvPr/>
        </p:nvSpPr>
        <p:spPr>
          <a:xfrm>
            <a:off x="3553514" y="5385419"/>
            <a:ext cx="8007755" cy="498070"/>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hlinkClick r:id="rId5"/>
              </a:rPr>
              <a:t>https://intensiveintervention.org/implementation-support/fidelity-resources</a:t>
            </a:r>
            <a:endParaRPr lang="en-US"/>
          </a:p>
        </p:txBody>
      </p:sp>
    </p:spTree>
    <p:extLst>
      <p:ext uri="{BB962C8B-B14F-4D97-AF65-F5344CB8AC3E}">
        <p14:creationId xmlns:p14="http://schemas.microsoft.com/office/powerpoint/2010/main" val="2888167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02E3-37D0-4A74-9E9D-243898C6D4F2}"/>
              </a:ext>
            </a:extLst>
          </p:cNvPr>
          <p:cNvSpPr>
            <a:spLocks noGrp="1"/>
          </p:cNvSpPr>
          <p:nvPr>
            <p:ph type="title"/>
          </p:nvPr>
        </p:nvSpPr>
        <p:spPr/>
        <p:txBody>
          <a:bodyPr/>
          <a:lstStyle/>
          <a:p>
            <a:r>
              <a:rPr lang="en-US"/>
              <a:t>Activity: Taxonomy K-W-L</a:t>
            </a:r>
          </a:p>
        </p:txBody>
      </p:sp>
      <p:sp>
        <p:nvSpPr>
          <p:cNvPr id="4" name="Text Placeholder 3">
            <a:extLst>
              <a:ext uri="{FF2B5EF4-FFF2-40B4-BE49-F238E27FC236}">
                <a16:creationId xmlns:a16="http://schemas.microsoft.com/office/drawing/2014/main" id="{D400FEAE-648C-445A-A869-1E22805E67F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D034B1D-3756-451B-A9BD-1D35938B59BE}"/>
              </a:ext>
            </a:extLst>
          </p:cNvPr>
          <p:cNvSpPr>
            <a:spLocks noGrp="1"/>
          </p:cNvSpPr>
          <p:nvPr>
            <p:ph type="sldNum" sz="quarter" idx="14"/>
          </p:nvPr>
        </p:nvSpPr>
        <p:spPr/>
        <p:txBody>
          <a:bodyPr/>
          <a:lstStyle/>
          <a:p>
            <a:fld id="{99A20822-4A49-4D36-86E3-300BA48D3F00}" type="slidenum">
              <a:rPr lang="en-US" smtClean="0"/>
              <a:pPr/>
              <a:t>131</a:t>
            </a:fld>
            <a:endParaRPr lang="en-US"/>
          </a:p>
        </p:txBody>
      </p:sp>
      <p:pic>
        <p:nvPicPr>
          <p:cNvPr id="6" name="Content Placeholder 3">
            <a:extLst>
              <a:ext uri="{FF2B5EF4-FFF2-40B4-BE49-F238E27FC236}">
                <a16:creationId xmlns:a16="http://schemas.microsoft.com/office/drawing/2014/main" id="{0F1FB1ED-8D22-4AF0-8BCA-AF9BD2D45A8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8665" y="1091376"/>
            <a:ext cx="6934110" cy="4351338"/>
          </a:xfrm>
          <a:prstGeom prst="rect">
            <a:avLst/>
          </a:prstGeom>
          <a:ln>
            <a:solidFill>
              <a:schemeClr val="bg1">
                <a:lumMod val="65000"/>
              </a:schemeClr>
            </a:solidFill>
          </a:ln>
        </p:spPr>
      </p:pic>
      <p:graphicFrame>
        <p:nvGraphicFramePr>
          <p:cNvPr id="3" name="Table 2">
            <a:extLst>
              <a:ext uri="{FF2B5EF4-FFF2-40B4-BE49-F238E27FC236}">
                <a16:creationId xmlns:a16="http://schemas.microsoft.com/office/drawing/2014/main" id="{CD64C7FC-5ECC-4460-9C85-EDD8B701D378}"/>
              </a:ext>
            </a:extLst>
          </p:cNvPr>
          <p:cNvGraphicFramePr>
            <a:graphicFrameLocks noGrp="1"/>
          </p:cNvGraphicFramePr>
          <p:nvPr/>
        </p:nvGraphicFramePr>
        <p:xfrm>
          <a:off x="5641181" y="1280160"/>
          <a:ext cx="5937250" cy="3352800"/>
        </p:xfrm>
        <a:graphic>
          <a:graphicData uri="http://schemas.openxmlformats.org/drawingml/2006/table">
            <a:tbl>
              <a:tblPr firstRow="1" firstCol="1" bandRow="1">
                <a:tableStyleId>{5C22544A-7EE6-4342-B048-85BDC9FD1C3A}</a:tableStyleId>
              </a:tblPr>
              <a:tblGrid>
                <a:gridCol w="1978660">
                  <a:extLst>
                    <a:ext uri="{9D8B030D-6E8A-4147-A177-3AD203B41FA5}">
                      <a16:colId xmlns:a16="http://schemas.microsoft.com/office/drawing/2014/main" val="4030797379"/>
                    </a:ext>
                  </a:extLst>
                </a:gridCol>
                <a:gridCol w="1979295">
                  <a:extLst>
                    <a:ext uri="{9D8B030D-6E8A-4147-A177-3AD203B41FA5}">
                      <a16:colId xmlns:a16="http://schemas.microsoft.com/office/drawing/2014/main" val="2503273298"/>
                    </a:ext>
                  </a:extLst>
                </a:gridCol>
                <a:gridCol w="1979295">
                  <a:extLst>
                    <a:ext uri="{9D8B030D-6E8A-4147-A177-3AD203B41FA5}">
                      <a16:colId xmlns:a16="http://schemas.microsoft.com/office/drawing/2014/main" val="4129581171"/>
                    </a:ext>
                  </a:extLst>
                </a:gridCol>
              </a:tblGrid>
              <a:tr h="0">
                <a:tc>
                  <a:txBody>
                    <a:bodyPr/>
                    <a:lstStyle/>
                    <a:p>
                      <a:pPr marL="0" marR="0" algn="ctr">
                        <a:spcBef>
                          <a:spcPts val="0"/>
                        </a:spcBef>
                        <a:spcAft>
                          <a:spcPts val="0"/>
                        </a:spcAft>
                      </a:pPr>
                      <a:r>
                        <a:rPr lang="en-US" sz="1400">
                          <a:effectLst/>
                        </a:rPr>
                        <a:t>What Does It Help Me </a:t>
                      </a:r>
                      <a:r>
                        <a:rPr lang="en-US" sz="1400" u="sng">
                          <a:effectLst/>
                        </a:rPr>
                        <a:t>KNOW</a:t>
                      </a: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What More Do I </a:t>
                      </a:r>
                      <a:r>
                        <a:rPr lang="en-US" sz="1400" u="sng">
                          <a:effectLst/>
                        </a:rPr>
                        <a:t>WANT</a:t>
                      </a:r>
                      <a:r>
                        <a:rPr lang="en-US" sz="1400">
                          <a:effectLst/>
                        </a:rPr>
                        <a:t> to Know?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How Will I </a:t>
                      </a:r>
                      <a:r>
                        <a:rPr lang="en-US" sz="1400" u="sng">
                          <a:effectLst/>
                        </a:rPr>
                        <a:t>LEARN </a:t>
                      </a:r>
                      <a:r>
                        <a:rPr lang="en-US" sz="1400">
                          <a:effectLst/>
                        </a:rPr>
                        <a:t>More?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3015538"/>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9D0CD"/>
                    </a:solidFill>
                  </a:tcP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8229077"/>
                  </a:ext>
                </a:extLst>
              </a:tr>
            </a:tbl>
          </a:graphicData>
        </a:graphic>
      </p:graphicFrame>
      <p:sp>
        <p:nvSpPr>
          <p:cNvPr id="7" name="Rectangle 6">
            <a:extLst>
              <a:ext uri="{FF2B5EF4-FFF2-40B4-BE49-F238E27FC236}">
                <a16:creationId xmlns:a16="http://schemas.microsoft.com/office/drawing/2014/main" id="{5E9464F9-EA7E-4194-BA39-890A4A4476F8}"/>
              </a:ext>
              <a:ext uri="{C183D7F6-B498-43B3-948B-1728B52AA6E4}">
                <adec:decorative xmlns:adec="http://schemas.microsoft.com/office/drawing/2017/decorative" val="1"/>
              </a:ext>
            </a:extLst>
          </p:cNvPr>
          <p:cNvSpPr/>
          <p:nvPr/>
        </p:nvSpPr>
        <p:spPr>
          <a:xfrm>
            <a:off x="7515511" y="1200644"/>
            <a:ext cx="4216177" cy="3415475"/>
          </a:xfrm>
          <a:prstGeom prst="rect">
            <a:avLst/>
          </a:prstGeom>
          <a:noFill/>
          <a:ln w="76200">
            <a:solidFill>
              <a:srgbClr val="4177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Wave 9">
            <a:extLst>
              <a:ext uri="{FF2B5EF4-FFF2-40B4-BE49-F238E27FC236}">
                <a16:creationId xmlns:a16="http://schemas.microsoft.com/office/drawing/2014/main" id="{F695B926-1986-4E7D-9CF2-8C18E5606ABC}"/>
              </a:ext>
            </a:extLst>
          </p:cNvPr>
          <p:cNvSpPr/>
          <p:nvPr/>
        </p:nvSpPr>
        <p:spPr>
          <a:xfrm>
            <a:off x="7871012" y="5002306"/>
            <a:ext cx="1831758" cy="941294"/>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Handout</a:t>
            </a:r>
          </a:p>
        </p:txBody>
      </p:sp>
      <p:pic>
        <p:nvPicPr>
          <p:cNvPr id="12" name="Graphic 11" descr="Paper">
            <a:extLst>
              <a:ext uri="{FF2B5EF4-FFF2-40B4-BE49-F238E27FC236}">
                <a16:creationId xmlns:a16="http://schemas.microsoft.com/office/drawing/2014/main" id="{09821DBC-B109-4644-BE07-54983F3689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7541" y="5290225"/>
            <a:ext cx="575229" cy="575229"/>
          </a:xfrm>
          <a:prstGeom prst="rect">
            <a:avLst/>
          </a:prstGeom>
        </p:spPr>
      </p:pic>
    </p:spTree>
    <p:extLst>
      <p:ext uri="{BB962C8B-B14F-4D97-AF65-F5344CB8AC3E}">
        <p14:creationId xmlns:p14="http://schemas.microsoft.com/office/powerpoint/2010/main" val="262690274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t>Taxonomy of Intervention Intensity: Review</a:t>
            </a:r>
          </a:p>
        </p:txBody>
      </p:sp>
      <p:sp>
        <p:nvSpPr>
          <p:cNvPr id="5" name="Text Placeholder 4">
            <a:extLst>
              <a:ext uri="{FF2B5EF4-FFF2-40B4-BE49-F238E27FC236}">
                <a16:creationId xmlns:a16="http://schemas.microsoft.com/office/drawing/2014/main" id="{2F0F849E-A08E-A64A-9591-C7D515C0CDD7}"/>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132</a:t>
            </a:fld>
            <a:endParaRPr lang="en-US"/>
          </a:p>
        </p:txBody>
      </p:sp>
      <p:pic>
        <p:nvPicPr>
          <p:cNvPr id="7" name="Content Placeholder 6" descr="A picture containing text&#10;&#10;Description generated with high confidence">
            <a:extLst>
              <a:ext uri="{FF2B5EF4-FFF2-40B4-BE49-F238E27FC236}">
                <a16:creationId xmlns:a16="http://schemas.microsoft.com/office/drawing/2014/main" id="{40AB4A79-C3CC-E142-ABF4-448742D8CA1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203793" y="1569681"/>
            <a:ext cx="3403600" cy="4114800"/>
          </a:xfrm>
          <a:prstGeom prst="rect">
            <a:avLst/>
          </a:prstGeom>
        </p:spPr>
      </p:pic>
      <p:cxnSp>
        <p:nvCxnSpPr>
          <p:cNvPr id="11" name="Straight Arrow Connector 10">
            <a:extLst>
              <a:ext uri="{FF2B5EF4-FFF2-40B4-BE49-F238E27FC236}">
                <a16:creationId xmlns:a16="http://schemas.microsoft.com/office/drawing/2014/main" id="{9718B56E-1D84-934F-BC66-14DB2A7904BD}"/>
              </a:ext>
              <a:ext uri="{C183D7F6-B498-43B3-948B-1728B52AA6E4}">
                <adec:decorative xmlns:adec="http://schemas.microsoft.com/office/drawing/2017/decorative" val="1"/>
              </a:ext>
            </a:extLst>
          </p:cNvPr>
          <p:cNvCxnSpPr>
            <a:cxnSpLocks/>
          </p:cNvCxnSpPr>
          <p:nvPr/>
        </p:nvCxnSpPr>
        <p:spPr>
          <a:xfrm flipH="1">
            <a:off x="4794422" y="1964727"/>
            <a:ext cx="347224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C913A5F-6E69-48A2-A37C-C17640CDDF4A}"/>
              </a:ext>
              <a:ext uri="{C183D7F6-B498-43B3-948B-1728B52AA6E4}">
                <adec:decorative xmlns:adec="http://schemas.microsoft.com/office/drawing/2017/decorative" val="1"/>
              </a:ext>
            </a:extLst>
          </p:cNvPr>
          <p:cNvCxnSpPr>
            <a:cxnSpLocks/>
          </p:cNvCxnSpPr>
          <p:nvPr/>
        </p:nvCxnSpPr>
        <p:spPr>
          <a:xfrm flipH="1">
            <a:off x="4907280" y="2117127"/>
            <a:ext cx="3511790" cy="22005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0" name="Content Placeholder 3" descr="Screenshot of the taxonomy of intervention Intensity with arrows pointing to validated intervention program and intervention adaptation">
            <a:extLst>
              <a:ext uri="{FF2B5EF4-FFF2-40B4-BE49-F238E27FC236}">
                <a16:creationId xmlns:a16="http://schemas.microsoft.com/office/drawing/2014/main" id="{6495907D-7A9D-4159-8177-09DB5C70430C}"/>
              </a:ext>
            </a:extLst>
          </p:cNvPr>
          <p:cNvPicPr>
            <a:picLocks noGrp="1" noChangeAspect="1"/>
          </p:cNvPicPr>
          <p:nvPr>
            <p:ph idx="1"/>
          </p:nvPr>
        </p:nvPicPr>
        <p:blipFill>
          <a:blip r:embed="rId4"/>
          <a:stretch>
            <a:fillRect/>
          </a:stretch>
        </p:blipFill>
        <p:spPr>
          <a:xfrm>
            <a:off x="6936615" y="1569681"/>
            <a:ext cx="4379039" cy="2747963"/>
          </a:xfrm>
          <a:prstGeom prst="rect">
            <a:avLst/>
          </a:prstGeom>
          <a:ln>
            <a:solidFill>
              <a:schemeClr val="bg1">
                <a:lumMod val="65000"/>
              </a:schemeClr>
            </a:solidFill>
          </a:ln>
        </p:spPr>
      </p:pic>
    </p:spTree>
    <p:extLst>
      <p:ext uri="{BB962C8B-B14F-4D97-AF65-F5344CB8AC3E}">
        <p14:creationId xmlns:p14="http://schemas.microsoft.com/office/powerpoint/2010/main" val="30722904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Things to Remember</a:t>
            </a:r>
          </a:p>
        </p:txBody>
      </p:sp>
      <p:sp>
        <p:nvSpPr>
          <p:cNvPr id="3" name="Content Placeholder 2"/>
          <p:cNvSpPr>
            <a:spLocks noGrp="1"/>
          </p:cNvSpPr>
          <p:nvPr>
            <p:ph sz="quarter" idx="15"/>
          </p:nvPr>
        </p:nvSpPr>
        <p:spPr/>
        <p:txBody>
          <a:bodyPr>
            <a:normAutofit/>
          </a:bodyPr>
          <a:lstStyle/>
          <a:p>
            <a:pPr marL="342900" indent="-342900">
              <a:spcBef>
                <a:spcPts val="600"/>
              </a:spcBef>
              <a:buFont typeface="Wingdings" panose="05000000000000000000" pitchFamily="2" charset="2"/>
              <a:buChar char="ü"/>
            </a:pPr>
            <a:r>
              <a:rPr lang="en-US" sz="2400"/>
              <a:t>DBI is ongoing and intense—relatively few students should need it (3 to 5% of the school population).</a:t>
            </a:r>
          </a:p>
          <a:p>
            <a:pPr marL="342900" indent="-342900">
              <a:spcBef>
                <a:spcPts val="600"/>
              </a:spcBef>
              <a:buFont typeface="Wingdings" panose="05000000000000000000" pitchFamily="2" charset="2"/>
              <a:buChar char="ü"/>
            </a:pPr>
            <a:r>
              <a:rPr lang="en-US" sz="2400"/>
              <a:t>Academic and behavior supports do not exist in isolation.</a:t>
            </a:r>
          </a:p>
          <a:p>
            <a:pPr marL="342900" indent="-342900">
              <a:spcBef>
                <a:spcPts val="600"/>
              </a:spcBef>
              <a:buFont typeface="Wingdings" panose="05000000000000000000" pitchFamily="2" charset="2"/>
              <a:buChar char="ü"/>
            </a:pPr>
            <a:r>
              <a:rPr lang="en-US" sz="2400"/>
              <a:t>There is no perfect intervention, but it is important to understand your intervention’s strengths and limitations and to start with a strong foundation.</a:t>
            </a:r>
          </a:p>
          <a:p>
            <a:pPr marL="342900" indent="-342900">
              <a:spcBef>
                <a:spcPts val="600"/>
              </a:spcBef>
              <a:buFont typeface="Wingdings" panose="05000000000000000000" pitchFamily="2" charset="2"/>
              <a:buChar char="ü"/>
            </a:pPr>
            <a:r>
              <a:rPr lang="en-US" sz="2400"/>
              <a:t>Don’t make too many intervention adaptations at the same time.</a:t>
            </a:r>
          </a:p>
        </p:txBody>
      </p:sp>
      <p:sp>
        <p:nvSpPr>
          <p:cNvPr id="4" name="Text Placeholder 3">
            <a:extLst>
              <a:ext uri="{FF2B5EF4-FFF2-40B4-BE49-F238E27FC236}">
                <a16:creationId xmlns:a16="http://schemas.microsoft.com/office/drawing/2014/main" id="{DAD9F395-BD88-4E36-A2B4-514577B26E16}"/>
              </a:ext>
            </a:extLst>
          </p:cNvPr>
          <p:cNvSpPr>
            <a:spLocks noGrp="1"/>
          </p:cNvSpPr>
          <p:nvPr>
            <p:ph type="body" sz="quarter" idx="13"/>
          </p:nvPr>
        </p:nvSpPr>
        <p:spPr/>
        <p:txBody>
          <a:bodyPr/>
          <a:lstStyle/>
          <a:p>
            <a:endParaRPr lang="en-US"/>
          </a:p>
        </p:txBody>
      </p:sp>
      <p:sp>
        <p:nvSpPr>
          <p:cNvPr id="5" name="Slide Number Placeholder 4"/>
          <p:cNvSpPr>
            <a:spLocks noGrp="1"/>
          </p:cNvSpPr>
          <p:nvPr>
            <p:ph type="sldNum" sz="quarter" idx="14"/>
          </p:nvPr>
        </p:nvSpPr>
        <p:spPr/>
        <p:txBody>
          <a:bodyPr/>
          <a:lstStyle/>
          <a:p>
            <a:pPr algn="r"/>
            <a:fld id="{F3477EC8-074D-41C4-94AE-E9EA7CEEA348}" type="slidenum">
              <a:rPr lang="en-US" smtClean="0"/>
              <a:pPr algn="r"/>
              <a:t>133</a:t>
            </a:fld>
            <a:endParaRPr lang="en-US"/>
          </a:p>
        </p:txBody>
      </p:sp>
    </p:spTree>
    <p:extLst>
      <p:ext uri="{BB962C8B-B14F-4D97-AF65-F5344CB8AC3E}">
        <p14:creationId xmlns:p14="http://schemas.microsoft.com/office/powerpoint/2010/main" val="18460252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B7CD4C-938C-4A11-9B57-180DB0B2FD32}"/>
              </a:ext>
            </a:extLst>
          </p:cNvPr>
          <p:cNvSpPr>
            <a:spLocks noGrp="1"/>
          </p:cNvSpPr>
          <p:nvPr>
            <p:ph type="title"/>
          </p:nvPr>
        </p:nvSpPr>
        <p:spPr/>
        <p:txBody>
          <a:bodyPr/>
          <a:lstStyle/>
          <a:p>
            <a:r>
              <a:rPr lang="en-US"/>
              <a:t>Reflection</a:t>
            </a:r>
          </a:p>
        </p:txBody>
      </p:sp>
      <p:sp>
        <p:nvSpPr>
          <p:cNvPr id="4" name="Slide Number Placeholder 3">
            <a:extLst>
              <a:ext uri="{FF2B5EF4-FFF2-40B4-BE49-F238E27FC236}">
                <a16:creationId xmlns:a16="http://schemas.microsoft.com/office/drawing/2014/main" id="{4B800178-053F-4420-8912-07F93C195D47}"/>
              </a:ext>
            </a:extLst>
          </p:cNvPr>
          <p:cNvSpPr>
            <a:spLocks noGrp="1"/>
          </p:cNvSpPr>
          <p:nvPr>
            <p:ph type="sldNum" sz="quarter" idx="14"/>
          </p:nvPr>
        </p:nvSpPr>
        <p:spPr/>
        <p:txBody>
          <a:bodyPr/>
          <a:lstStyle/>
          <a:p>
            <a:fld id="{99A20822-4A49-4D36-86E3-300BA48D3F00}" type="slidenum">
              <a:rPr lang="en-US" smtClean="0"/>
              <a:pPr/>
              <a:t>134</a:t>
            </a:fld>
            <a:endParaRPr lang="en-US"/>
          </a:p>
        </p:txBody>
      </p:sp>
      <p:graphicFrame>
        <p:nvGraphicFramePr>
          <p:cNvPr id="3" name="Table 2">
            <a:extLst>
              <a:ext uri="{FF2B5EF4-FFF2-40B4-BE49-F238E27FC236}">
                <a16:creationId xmlns:a16="http://schemas.microsoft.com/office/drawing/2014/main" id="{55FE2D6B-3089-47EE-802E-F1AA17B01D49}"/>
              </a:ext>
            </a:extLst>
          </p:cNvPr>
          <p:cNvGraphicFramePr>
            <a:graphicFrameLocks noGrp="1"/>
          </p:cNvGraphicFramePr>
          <p:nvPr>
            <p:extLst>
              <p:ext uri="{D42A27DB-BD31-4B8C-83A1-F6EECF244321}">
                <p14:modId xmlns:p14="http://schemas.microsoft.com/office/powerpoint/2010/main" val="2949604070"/>
              </p:ext>
            </p:extLst>
          </p:nvPr>
        </p:nvGraphicFramePr>
        <p:xfrm>
          <a:off x="455676" y="1447800"/>
          <a:ext cx="11276076" cy="4363720"/>
        </p:xfrm>
        <a:graphic>
          <a:graphicData uri="http://schemas.openxmlformats.org/drawingml/2006/table">
            <a:tbl>
              <a:tblPr firstRow="1" bandRow="1">
                <a:tableStyleId>{5C22544A-7EE6-4342-B048-85BDC9FD1C3A}</a:tableStyleId>
              </a:tblPr>
              <a:tblGrid>
                <a:gridCol w="3758692">
                  <a:extLst>
                    <a:ext uri="{9D8B030D-6E8A-4147-A177-3AD203B41FA5}">
                      <a16:colId xmlns:a16="http://schemas.microsoft.com/office/drawing/2014/main" val="3780790738"/>
                    </a:ext>
                  </a:extLst>
                </a:gridCol>
                <a:gridCol w="3758692">
                  <a:extLst>
                    <a:ext uri="{9D8B030D-6E8A-4147-A177-3AD203B41FA5}">
                      <a16:colId xmlns:a16="http://schemas.microsoft.com/office/drawing/2014/main" val="1298781968"/>
                    </a:ext>
                  </a:extLst>
                </a:gridCol>
                <a:gridCol w="3758692">
                  <a:extLst>
                    <a:ext uri="{9D8B030D-6E8A-4147-A177-3AD203B41FA5}">
                      <a16:colId xmlns:a16="http://schemas.microsoft.com/office/drawing/2014/main" val="3537788548"/>
                    </a:ext>
                  </a:extLst>
                </a:gridCol>
              </a:tblGrid>
              <a:tr h="1346200">
                <a:tc>
                  <a:txBody>
                    <a:bodyPr/>
                    <a:lstStyle/>
                    <a:p>
                      <a:pPr algn="ctr"/>
                      <a:r>
                        <a:rPr lang="en-US" sz="2400"/>
                        <a:t>What am I most excited about?</a:t>
                      </a:r>
                    </a:p>
                  </a:txBody>
                  <a:tcPr/>
                </a:tc>
                <a:tc>
                  <a:txBody>
                    <a:bodyPr/>
                    <a:lstStyle/>
                    <a:p>
                      <a:pPr algn="ctr"/>
                      <a:r>
                        <a:rPr lang="en-US" sz="2400"/>
                        <a:t>What am I unsure of or want to learn more about? </a:t>
                      </a:r>
                    </a:p>
                  </a:txBody>
                  <a:tcPr/>
                </a:tc>
                <a:tc>
                  <a:txBody>
                    <a:bodyPr/>
                    <a:lstStyle/>
                    <a:p>
                      <a:pPr algn="ctr"/>
                      <a:r>
                        <a:rPr lang="en-US" sz="2400"/>
                        <a:t>What changes will I make as a result of what I learned today?</a:t>
                      </a:r>
                    </a:p>
                  </a:txBody>
                  <a:tcPr/>
                </a:tc>
                <a:extLst>
                  <a:ext uri="{0D108BD9-81ED-4DB2-BD59-A6C34878D82A}">
                    <a16:rowId xmlns:a16="http://schemas.microsoft.com/office/drawing/2014/main" val="914054380"/>
                  </a:ext>
                </a:extLst>
              </a:tr>
              <a:tr h="1291417">
                <a:tc>
                  <a:txBody>
                    <a:bodyPr/>
                    <a:lstStyle/>
                    <a:p>
                      <a:endParaRPr lang="en-US" sz="2400"/>
                    </a:p>
                  </a:txBody>
                  <a:tcPr/>
                </a:tc>
                <a:tc>
                  <a:txBody>
                    <a:bodyPr/>
                    <a:lstStyle/>
                    <a:p>
                      <a:endParaRPr lang="en-US" sz="2400"/>
                    </a:p>
                    <a:p>
                      <a:endParaRPr lang="en-US" sz="2400"/>
                    </a:p>
                    <a:p>
                      <a:endParaRPr lang="en-US" sz="2400"/>
                    </a:p>
                    <a:p>
                      <a:endParaRPr lang="en-US" sz="2400"/>
                    </a:p>
                    <a:p>
                      <a:endParaRPr lang="en-US" sz="2400"/>
                    </a:p>
                    <a:p>
                      <a:endParaRPr lang="en-US" sz="2400"/>
                    </a:p>
                    <a:p>
                      <a:endParaRPr lang="en-US" sz="2400"/>
                    </a:p>
                    <a:p>
                      <a:endParaRPr lang="en-US" sz="2400"/>
                    </a:p>
                  </a:txBody>
                  <a:tcPr/>
                </a:tc>
                <a:tc>
                  <a:txBody>
                    <a:bodyPr/>
                    <a:lstStyle/>
                    <a:p>
                      <a:endParaRPr lang="en-US" sz="2400"/>
                    </a:p>
                  </a:txBody>
                  <a:tcPr/>
                </a:tc>
                <a:extLst>
                  <a:ext uri="{0D108BD9-81ED-4DB2-BD59-A6C34878D82A}">
                    <a16:rowId xmlns:a16="http://schemas.microsoft.com/office/drawing/2014/main" val="884487711"/>
                  </a:ext>
                </a:extLst>
              </a:tr>
            </a:tbl>
          </a:graphicData>
        </a:graphic>
      </p:graphicFrame>
    </p:spTree>
    <p:extLst>
      <p:ext uri="{BB962C8B-B14F-4D97-AF65-F5344CB8AC3E}">
        <p14:creationId xmlns:p14="http://schemas.microsoft.com/office/powerpoint/2010/main" val="36174444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BC3AB2F-DD72-4C9D-8FBB-3D97D1BB2F7D}"/>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000" b="0" i="0" u="none" strike="noStrike" kern="1200" cap="none" spc="0" normalizeH="0" baseline="0" noProof="0">
              <a:ln>
                <a:noFill/>
              </a:ln>
              <a:solidFill>
                <a:srgbClr val="262626"/>
              </a:solidFill>
              <a:effectLst/>
              <a:uLnTx/>
              <a:uFillTx/>
              <a:latin typeface="Arial"/>
            </a:endParaRPr>
          </a:p>
        </p:txBody>
      </p:sp>
      <p:sp>
        <p:nvSpPr>
          <p:cNvPr id="5" name="Title 4">
            <a:extLst>
              <a:ext uri="{FF2B5EF4-FFF2-40B4-BE49-F238E27FC236}">
                <a16:creationId xmlns:a16="http://schemas.microsoft.com/office/drawing/2014/main" id="{29474B4F-80A0-4ABD-ADFA-BBC1255E03BA}"/>
              </a:ext>
            </a:extLst>
          </p:cNvPr>
          <p:cNvSpPr>
            <a:spLocks noGrp="1"/>
          </p:cNvSpPr>
          <p:nvPr>
            <p:ph type="title"/>
          </p:nvPr>
        </p:nvSpPr>
        <p:spPr/>
        <p:txBody>
          <a:bodyPr/>
          <a:lstStyle/>
          <a:p>
            <a:r>
              <a:rPr lang="en-US" dirty="0"/>
              <a:t>Thank you!</a:t>
            </a:r>
          </a:p>
        </p:txBody>
      </p:sp>
      <p:sp>
        <p:nvSpPr>
          <p:cNvPr id="2" name="TextBox 1">
            <a:extLst>
              <a:ext uri="{FF2B5EF4-FFF2-40B4-BE49-F238E27FC236}">
                <a16:creationId xmlns:a16="http://schemas.microsoft.com/office/drawing/2014/main" id="{86C3C55E-CBF9-45C5-BDAF-B5D7C63E0CFB}"/>
              </a:ext>
            </a:extLst>
          </p:cNvPr>
          <p:cNvSpPr txBox="1"/>
          <p:nvPr/>
        </p:nvSpPr>
        <p:spPr>
          <a:xfrm>
            <a:off x="1090246" y="1496291"/>
            <a:ext cx="810570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white"/>
                </a:solidFill>
                <a:effectLst/>
                <a:uLnTx/>
                <a:uFillTx/>
                <a:latin typeface="Arial"/>
                <a:ea typeface="+mn-ea"/>
                <a:cs typeface="+mn-cs"/>
              </a:rPr>
              <a:t>Thank you!</a:t>
            </a:r>
          </a:p>
        </p:txBody>
      </p:sp>
    </p:spTree>
    <p:extLst>
      <p:ext uri="{BB962C8B-B14F-4D97-AF65-F5344CB8AC3E}">
        <p14:creationId xmlns:p14="http://schemas.microsoft.com/office/powerpoint/2010/main" val="202231315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BE178D-4D49-46A3-A6DA-9B1BBAC28D6F}"/>
              </a:ext>
            </a:extLst>
          </p:cNvPr>
          <p:cNvSpPr>
            <a:spLocks noGrp="1"/>
          </p:cNvSpPr>
          <p:nvPr>
            <p:ph type="title"/>
          </p:nvPr>
        </p:nvSpPr>
        <p:spPr/>
        <p:txBody>
          <a:bodyPr/>
          <a:lstStyle/>
          <a:p>
            <a:r>
              <a:rPr lang="en-US" dirty="0"/>
              <a:t>References</a:t>
            </a:r>
          </a:p>
        </p:txBody>
      </p:sp>
      <p:sp>
        <p:nvSpPr>
          <p:cNvPr id="5" name="Text Placeholder 4">
            <a:extLst>
              <a:ext uri="{FF2B5EF4-FFF2-40B4-BE49-F238E27FC236}">
                <a16:creationId xmlns:a16="http://schemas.microsoft.com/office/drawing/2014/main" id="{554EBE54-1D7E-47FB-B05D-7777767C58B2}"/>
              </a:ext>
            </a:extLst>
          </p:cNvPr>
          <p:cNvSpPr>
            <a:spLocks noGrp="1"/>
          </p:cNvSpPr>
          <p:nvPr>
            <p:ph type="body" sz="quarter" idx="13"/>
          </p:nvPr>
        </p:nvSpPr>
        <p:spPr>
          <a:xfrm>
            <a:off x="538795" y="1434662"/>
            <a:ext cx="11274552" cy="4572000"/>
          </a:xfrm>
        </p:spPr>
        <p:txBody>
          <a:bodyPr/>
          <a:lstStyle/>
          <a:p>
            <a:pPr marL="457200" fontAlgn="base"/>
            <a:r>
              <a:rPr lang="en-US" sz="1500"/>
              <a:t>Ciullo, S., Sabrina Lo, Y. L., Wanzek, J., &amp; Reed, D. (2016). A synthesis of research on informational text reading interventions for elementary students with learning disabilities. </a:t>
            </a:r>
            <a:r>
              <a:rPr lang="en-US" sz="1500" i="1"/>
              <a:t>Journal of Learning Disabilities</a:t>
            </a:r>
            <a:r>
              <a:rPr lang="en-US" sz="1500"/>
              <a:t>, </a:t>
            </a:r>
            <a:r>
              <a:rPr lang="en-US" sz="1500" i="1"/>
              <a:t>49</a:t>
            </a:r>
            <a:r>
              <a:rPr lang="en-US" sz="1500"/>
              <a:t>(3), 257–271.​</a:t>
            </a:r>
          </a:p>
          <a:p>
            <a:pPr marL="457200" fontAlgn="base"/>
            <a:r>
              <a:rPr lang="en-US" sz="1500"/>
              <a:t>Dane, A. V., &amp; Schneider, B. H. (1998). Program integrity in primary and early secondary prevention: Are implementation effects out of control? Clinical Psychology Review, 18, 23–45.</a:t>
            </a:r>
          </a:p>
          <a:p>
            <a:pPr marL="457200" fontAlgn="base"/>
            <a:r>
              <a:rPr lang="en-US" sz="1500" err="1"/>
              <a:t>Deno</a:t>
            </a:r>
            <a:r>
              <a:rPr lang="en-US" sz="1500"/>
              <a:t>, S., &amp; Mirkin, P. (1977). </a:t>
            </a:r>
            <a:r>
              <a:rPr lang="en-US" sz="1500" i="1"/>
              <a:t>Data-based program modification: A manual</a:t>
            </a:r>
            <a:r>
              <a:rPr lang="en-US" sz="1500"/>
              <a:t>. Reston, VA: The Council for Exceptional Children.​</a:t>
            </a:r>
          </a:p>
          <a:p>
            <a:pPr marL="457200" fontAlgn="base"/>
            <a:r>
              <a:rPr lang="en-US" sz="1500"/>
              <a:t>Fuchs, L. S., Fuchs, D., &amp; Malone, A. S. (2017) The Taxonomy of Intervention Intensity. </a:t>
            </a:r>
            <a:r>
              <a:rPr lang="en-US" sz="1500" i="1"/>
              <a:t>TEACHING Exceptional Children</a:t>
            </a:r>
            <a:r>
              <a:rPr lang="en-US" sz="1500"/>
              <a:t>, </a:t>
            </a:r>
            <a:r>
              <a:rPr lang="en-US" sz="1500" i="1"/>
              <a:t>50</a:t>
            </a:r>
            <a:r>
              <a:rPr lang="en-US" sz="1500"/>
              <a:t>(1), 35–43.​</a:t>
            </a:r>
          </a:p>
          <a:p>
            <a:pPr marL="457200" fontAlgn="base"/>
            <a:r>
              <a:rPr lang="en-US" sz="1500"/>
              <a:t>Gersten, R., Chard, D. J., Jayanthi, M., Baker, S. K., Morphy, P., &amp; Flojo, J. (2009). Mathematics instruction for students with learning disabilities: A meta-analysis of instructional components. </a:t>
            </a:r>
            <a:r>
              <a:rPr lang="en-US" sz="1500" i="1"/>
              <a:t>Review of Educational Research, 79(3</a:t>
            </a:r>
            <a:r>
              <a:rPr lang="en-US" sz="1500"/>
              <a:t>), 1202–1242.</a:t>
            </a:r>
          </a:p>
          <a:p>
            <a:pPr marL="457200" fontAlgn="base"/>
            <a:r>
              <a:rPr lang="en-US" sz="1500"/>
              <a:t>Gersten, R., Compton, D., Connor, C. M., Dimino, J., Santoro, L., Linan-Thompson, S., &amp; Tilly, W. D. (2008). </a:t>
            </a:r>
            <a:r>
              <a:rPr lang="en-US" sz="1500" i="1"/>
              <a:t>Assisting students struggling with reading: Response to intervention and multi-tier intervention for reading in the primary grades: A practice guide.</a:t>
            </a:r>
            <a:r>
              <a:rPr lang="en-US" sz="1500"/>
              <a:t> (NCEE 2009-4045). Washington, DC: U.S. Department of Education, Institute of Education Sciences, National Center for Education Evaluation and Regional Assistance. Retrieved from </a:t>
            </a:r>
            <a:r>
              <a:rPr lang="en-US" sz="1500" u="sng">
                <a:hlinkClick r:id="rId2"/>
              </a:rPr>
              <a:t>https://ies.ed.gov/ncee/wwc/Docs/PracticeGuide/rti_reading_pg_021809.pdf</a:t>
            </a:r>
            <a:r>
              <a:rPr lang="en-US" sz="1500"/>
              <a:t>​</a:t>
            </a:r>
          </a:p>
          <a:p>
            <a:pPr fontAlgn="base"/>
            <a:endParaRPr lang="en-US" sz="1600"/>
          </a:p>
        </p:txBody>
      </p:sp>
      <p:sp>
        <p:nvSpPr>
          <p:cNvPr id="2" name="Slide Number Placeholder 1">
            <a:extLst>
              <a:ext uri="{FF2B5EF4-FFF2-40B4-BE49-F238E27FC236}">
                <a16:creationId xmlns:a16="http://schemas.microsoft.com/office/drawing/2014/main" id="{84B705B8-C39A-4EE5-850B-CC39A6E0F92C}"/>
              </a:ext>
            </a:extLst>
          </p:cNvPr>
          <p:cNvSpPr>
            <a:spLocks noGrp="1"/>
          </p:cNvSpPr>
          <p:nvPr>
            <p:ph type="sldNum" sz="quarter" idx="15"/>
          </p:nvPr>
        </p:nvSpPr>
        <p:spPr/>
        <p:txBody>
          <a:bodyPr/>
          <a:lstStyle/>
          <a:p>
            <a:fld id="{99A20822-4A49-4D36-86E3-300BA48D3F00}" type="slidenum">
              <a:rPr lang="en-US" smtClean="0"/>
              <a:pPr/>
              <a:t>136</a:t>
            </a:fld>
            <a:endParaRPr lang="en-US"/>
          </a:p>
        </p:txBody>
      </p:sp>
    </p:spTree>
    <p:extLst>
      <p:ext uri="{BB962C8B-B14F-4D97-AF65-F5344CB8AC3E}">
        <p14:creationId xmlns:p14="http://schemas.microsoft.com/office/powerpoint/2010/main" val="17571540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123A-D95C-4CB9-ADF0-4CCBB5B6CCE2}"/>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DD1CA4C5-5711-4730-9874-E88E6D4C01E1}"/>
              </a:ext>
            </a:extLst>
          </p:cNvPr>
          <p:cNvSpPr>
            <a:spLocks noGrp="1"/>
          </p:cNvSpPr>
          <p:nvPr>
            <p:ph type="body" sz="quarter" idx="13"/>
          </p:nvPr>
        </p:nvSpPr>
        <p:spPr>
          <a:xfrm>
            <a:off x="457200" y="1485900"/>
            <a:ext cx="11274552" cy="4457700"/>
          </a:xfrm>
        </p:spPr>
        <p:txBody>
          <a:bodyPr/>
          <a:lstStyle/>
          <a:p>
            <a:pPr marL="457200"/>
            <a:r>
              <a:rPr lang="en-US" sz="1500"/>
              <a:t>Gresham, F. M., </a:t>
            </a:r>
            <a:r>
              <a:rPr lang="en-US" sz="1500" err="1"/>
              <a:t>Gansle</a:t>
            </a:r>
            <a:r>
              <a:rPr lang="en-US" sz="1500"/>
              <a:t>, K. A., &amp; </a:t>
            </a:r>
            <a:r>
              <a:rPr lang="en-US" sz="1500" err="1"/>
              <a:t>Noell</a:t>
            </a:r>
            <a:r>
              <a:rPr lang="en-US" sz="1500"/>
              <a:t>, G. H. (1993). Treatment integrity in applied behavior analysis with children. </a:t>
            </a:r>
            <a:r>
              <a:rPr lang="en-US" sz="1500" i="1"/>
              <a:t>Journal of Applied Behavior Analysis</a:t>
            </a:r>
            <a:r>
              <a:rPr lang="en-US" sz="1500"/>
              <a:t>, </a:t>
            </a:r>
            <a:r>
              <a:rPr lang="en-US" sz="1500" i="1"/>
              <a:t>26</a:t>
            </a:r>
            <a:r>
              <a:rPr lang="en-US" sz="1500"/>
              <a:t>(2)</a:t>
            </a:r>
            <a:r>
              <a:rPr lang="en-US" sz="1500" i="1"/>
              <a:t>, </a:t>
            </a:r>
            <a:r>
              <a:rPr lang="en-US" sz="1500"/>
              <a:t>257–263. </a:t>
            </a:r>
          </a:p>
          <a:p>
            <a:pPr marL="457200"/>
            <a:r>
              <a:rPr lang="en-US" sz="1500"/>
              <a:t>Hill, C. J., Bloom, H. S., Black, A. R., &amp; Lipsey, M. W. (2008). Empirical benchmarks for interpreting effect sizes in research. </a:t>
            </a:r>
            <a:r>
              <a:rPr lang="en-US" sz="1500" i="1"/>
              <a:t>Child Development Perspectives, 2</a:t>
            </a:r>
            <a:r>
              <a:rPr lang="en-US" sz="1500"/>
              <a:t>(3), 172–177.</a:t>
            </a:r>
          </a:p>
          <a:p>
            <a:pPr marL="457200"/>
            <a:r>
              <a:rPr lang="en-US" sz="1500"/>
              <a:t>Hughes, E. M., Powell, S. R., &amp; Stevens, E. A. (2016). Supporting clear and concise mathematics language: Instead of that, say this. Teaching Exceptional Children, 49, 7–17. </a:t>
            </a:r>
            <a:r>
              <a:rPr lang="en-US" sz="1500">
                <a:hlinkClick r:id="rId2"/>
              </a:rPr>
              <a:t>http://dx.doi.org/10.1177/0040059916654901</a:t>
            </a:r>
            <a:endParaRPr lang="en-US" sz="1500"/>
          </a:p>
          <a:p>
            <a:pPr marL="457200"/>
            <a:r>
              <a:rPr lang="en-US" sz="1500"/>
              <a:t>Jayanthi, M., Gersten, R., &amp; Baker, S. (2008). </a:t>
            </a:r>
            <a:r>
              <a:rPr lang="en-US" sz="1500" i="1"/>
              <a:t>Mathematics instruction for students with learning disabilities or difficulty learning mathematics: A guide for teachers.</a:t>
            </a:r>
            <a:r>
              <a:rPr lang="en-US" sz="1500"/>
              <a:t> Portsmouth, NH: RMC Research Corporation, Center on Instruction.</a:t>
            </a:r>
          </a:p>
          <a:p>
            <a:pPr marL="457200"/>
            <a:r>
              <a:rPr lang="en-US" sz="1500"/>
              <a:t>Jones, I., Inglis, M., Gilmore, C., &amp; Evans, R. (2013). Teaching the substitutive conception of the equals sign. </a:t>
            </a:r>
            <a:r>
              <a:rPr lang="en-US" sz="1500" i="1"/>
              <a:t>Research in Mathematics Education, 15(</a:t>
            </a:r>
            <a:r>
              <a:rPr lang="en-US" sz="1500"/>
              <a:t>1), 34–49.</a:t>
            </a:r>
          </a:p>
          <a:p>
            <a:pPr marL="457200"/>
            <a:r>
              <a:rPr lang="en-US" sz="1500"/>
              <a:t>Kearns, D. M. (2018). </a:t>
            </a:r>
            <a:r>
              <a:rPr lang="en-US" sz="1500" i="1"/>
              <a:t>Intensive intervention course content: Features of explicit instruction</a:t>
            </a:r>
            <a:r>
              <a:rPr lang="en-US" sz="1500"/>
              <a:t>. Washington, DC: U.S. Department of Education, Office of Special Education Programs, National Center on Intensive Intervention. Available at </a:t>
            </a:r>
            <a:r>
              <a:rPr lang="en-US" sz="1500" u="sng">
                <a:hlinkClick r:id="rId3"/>
              </a:rPr>
              <a:t>https://intensiveintervention.org/intensive-intervention-features-explicit-instruction</a:t>
            </a:r>
            <a:r>
              <a:rPr lang="en-US" sz="1500"/>
              <a:t>​</a:t>
            </a:r>
          </a:p>
          <a:p>
            <a:endParaRPr lang="en-US"/>
          </a:p>
        </p:txBody>
      </p:sp>
      <p:sp>
        <p:nvSpPr>
          <p:cNvPr id="4" name="Slide Number Placeholder 3">
            <a:extLst>
              <a:ext uri="{FF2B5EF4-FFF2-40B4-BE49-F238E27FC236}">
                <a16:creationId xmlns:a16="http://schemas.microsoft.com/office/drawing/2014/main" id="{648AD7F1-6F20-4087-AD13-0585FAFCD069}"/>
              </a:ext>
            </a:extLst>
          </p:cNvPr>
          <p:cNvSpPr>
            <a:spLocks noGrp="1"/>
          </p:cNvSpPr>
          <p:nvPr>
            <p:ph type="sldNum" sz="quarter" idx="15"/>
          </p:nvPr>
        </p:nvSpPr>
        <p:spPr/>
        <p:txBody>
          <a:bodyPr/>
          <a:lstStyle/>
          <a:p>
            <a:fld id="{99A20822-4A49-4D36-86E3-300BA48D3F00}" type="slidenum">
              <a:rPr lang="en-US" smtClean="0"/>
              <a:pPr/>
              <a:t>137</a:t>
            </a:fld>
            <a:endParaRPr lang="en-US"/>
          </a:p>
        </p:txBody>
      </p:sp>
    </p:spTree>
    <p:extLst>
      <p:ext uri="{BB962C8B-B14F-4D97-AF65-F5344CB8AC3E}">
        <p14:creationId xmlns:p14="http://schemas.microsoft.com/office/powerpoint/2010/main" val="37057668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7ED602-5D4E-42EC-A1A3-C5341D22B5B6}"/>
              </a:ext>
            </a:extLst>
          </p:cNvPr>
          <p:cNvSpPr>
            <a:spLocks noGrp="1"/>
          </p:cNvSpPr>
          <p:nvPr>
            <p:ph type="title"/>
          </p:nvPr>
        </p:nvSpPr>
        <p:spPr/>
        <p:txBody>
          <a:bodyPr/>
          <a:lstStyle/>
          <a:p>
            <a:r>
              <a:rPr lang="en-US" dirty="0"/>
              <a:t>References</a:t>
            </a:r>
          </a:p>
        </p:txBody>
      </p:sp>
      <p:sp>
        <p:nvSpPr>
          <p:cNvPr id="7" name="Text Placeholder 6">
            <a:extLst>
              <a:ext uri="{FF2B5EF4-FFF2-40B4-BE49-F238E27FC236}">
                <a16:creationId xmlns:a16="http://schemas.microsoft.com/office/drawing/2014/main" id="{40C02F29-FB20-41BA-8FB1-A7C4252D20BD}"/>
              </a:ext>
            </a:extLst>
          </p:cNvPr>
          <p:cNvSpPr>
            <a:spLocks noGrp="1"/>
          </p:cNvSpPr>
          <p:nvPr>
            <p:ph type="body" sz="quarter" idx="13"/>
          </p:nvPr>
        </p:nvSpPr>
        <p:spPr>
          <a:xfrm>
            <a:off x="457200" y="1485900"/>
            <a:ext cx="11274552" cy="4457700"/>
          </a:xfrm>
        </p:spPr>
        <p:txBody>
          <a:bodyPr/>
          <a:lstStyle/>
          <a:p>
            <a:pPr marL="457200"/>
            <a:r>
              <a:rPr lang="en-US" sz="1500"/>
              <a:t>Lyon, G. R. (1985). Neuropsychology and learning disabilities. </a:t>
            </a:r>
            <a:r>
              <a:rPr lang="en-US" sz="1500" i="1"/>
              <a:t>Neurology and Neurosurgery, 5</a:t>
            </a:r>
            <a:r>
              <a:rPr lang="en-US" sz="1500"/>
              <a:t>, 1–8.​</a:t>
            </a:r>
          </a:p>
          <a:p>
            <a:pPr marL="457200"/>
            <a:r>
              <a:rPr lang="en-US" sz="1500"/>
              <a:t>Mann, L. (1979). </a:t>
            </a:r>
            <a:r>
              <a:rPr lang="en-US" sz="1500" i="1"/>
              <a:t>On the trail of process.</a:t>
            </a:r>
            <a:r>
              <a:rPr lang="en-US" sz="1500"/>
              <a:t> New York, NY: </a:t>
            </a:r>
            <a:r>
              <a:rPr lang="en-US" sz="1500" err="1"/>
              <a:t>Grune</a:t>
            </a:r>
            <a:r>
              <a:rPr lang="en-US" sz="1500"/>
              <a:t> &amp; Stratton.​</a:t>
            </a:r>
          </a:p>
          <a:p>
            <a:pPr marL="457200"/>
            <a:r>
              <a:rPr lang="en-US" sz="1500"/>
              <a:t>Miller, S. P., &amp; Hudson, P. J. (2007). Using evidence-based practices to build mathematics competence related to conceptual, procedural, and declarative knowledge. </a:t>
            </a:r>
            <a:r>
              <a:rPr lang="en-US" sz="1500" i="1"/>
              <a:t>Learning Disabilities Research &amp; Practice, 22(1</a:t>
            </a:r>
            <a:r>
              <a:rPr lang="en-US" sz="1500"/>
              <a:t>), 47–57. </a:t>
            </a:r>
          </a:p>
          <a:p>
            <a:pPr marL="457200"/>
            <a:r>
              <a:rPr lang="en-US" sz="1500"/>
              <a:t>National Center on Intensive Intervention. (2013). </a:t>
            </a:r>
            <a:r>
              <a:rPr lang="en-US" sz="1500" i="1"/>
              <a:t>Data-based individualization: A framework for intensive intervention</a:t>
            </a:r>
            <a:r>
              <a:rPr lang="en-US" sz="1500"/>
              <a:t>. Washington, DC: U.S. Department of Education, Office of Special Education Programs. </a:t>
            </a:r>
          </a:p>
          <a:p>
            <a:pPr marL="457200"/>
            <a:r>
              <a:rPr lang="en-US" sz="1500"/>
              <a:t>National Center on Intensive Intervention. (2016). </a:t>
            </a:r>
            <a:r>
              <a:rPr lang="en-US" sz="1500" i="1"/>
              <a:t>Principles for designing intervention in mathematics. </a:t>
            </a:r>
            <a:r>
              <a:rPr lang="en-US" sz="1500"/>
              <a:t>Washington, DC: U.S. Department of Education, Office of Special Education Programs. </a:t>
            </a:r>
          </a:p>
          <a:p>
            <a:pPr marL="457200"/>
            <a:r>
              <a:rPr lang="en-US" sz="1500"/>
              <a:t>National Mathematics Advisory Panel. (2008). </a:t>
            </a:r>
            <a:r>
              <a:rPr lang="en-US" sz="1500" i="1"/>
              <a:t>Foundations for success: The final report of the National Mathematics Advisory Panel. </a:t>
            </a:r>
            <a:r>
              <a:rPr lang="en-US" sz="1500"/>
              <a:t>Washington, DC: U.S. Department of Education. </a:t>
            </a:r>
          </a:p>
          <a:p>
            <a:pPr marL="457200"/>
            <a:r>
              <a:rPr lang="en-US" sz="1500"/>
              <a:t>O’Donnell, C. L. (2008). Defining, conceptualizing, and measuring fidelity of implementation and its relationship to outcomes in K–12 curriculum intervention research. </a:t>
            </a:r>
            <a:r>
              <a:rPr lang="en-US" sz="1500" i="1"/>
              <a:t>Review of Educational Research, 78</a:t>
            </a:r>
            <a:r>
              <a:rPr lang="en-US" sz="1500"/>
              <a:t>(1)</a:t>
            </a:r>
            <a:r>
              <a:rPr lang="en-US" sz="1500" i="1"/>
              <a:t>, </a:t>
            </a:r>
            <a:r>
              <a:rPr lang="en-US" sz="1500"/>
              <a:t>33–84. </a:t>
            </a:r>
          </a:p>
          <a:p>
            <a:endParaRPr lang="en-US"/>
          </a:p>
        </p:txBody>
      </p:sp>
      <p:sp>
        <p:nvSpPr>
          <p:cNvPr id="5" name="Slide Number Placeholder 4">
            <a:extLst>
              <a:ext uri="{FF2B5EF4-FFF2-40B4-BE49-F238E27FC236}">
                <a16:creationId xmlns:a16="http://schemas.microsoft.com/office/drawing/2014/main" id="{2F830529-9CF0-4C78-AD59-1CD4AB602F15}"/>
              </a:ext>
            </a:extLst>
          </p:cNvPr>
          <p:cNvSpPr>
            <a:spLocks noGrp="1"/>
          </p:cNvSpPr>
          <p:nvPr>
            <p:ph type="sldNum" sz="quarter" idx="15"/>
          </p:nvPr>
        </p:nvSpPr>
        <p:spPr/>
        <p:txBody>
          <a:bodyPr/>
          <a:lstStyle/>
          <a:p>
            <a:fld id="{99A20822-4A49-4D36-86E3-300BA48D3F00}" type="slidenum">
              <a:rPr lang="en-US" smtClean="0"/>
              <a:pPr/>
              <a:t>138</a:t>
            </a:fld>
            <a:endParaRPr lang="en-US"/>
          </a:p>
        </p:txBody>
      </p:sp>
    </p:spTree>
    <p:extLst>
      <p:ext uri="{BB962C8B-B14F-4D97-AF65-F5344CB8AC3E}">
        <p14:creationId xmlns:p14="http://schemas.microsoft.com/office/powerpoint/2010/main" val="22364464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A4EC7-A13E-42C7-B0DB-2B21EFF735F0}"/>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F3043AA4-9CA6-443C-8408-F8FD471A924D}"/>
              </a:ext>
            </a:extLst>
          </p:cNvPr>
          <p:cNvSpPr>
            <a:spLocks noGrp="1"/>
          </p:cNvSpPr>
          <p:nvPr>
            <p:ph type="body" sz="quarter" idx="13"/>
          </p:nvPr>
        </p:nvSpPr>
        <p:spPr>
          <a:xfrm>
            <a:off x="457200" y="1485900"/>
            <a:ext cx="11274552" cy="4457700"/>
          </a:xfrm>
        </p:spPr>
        <p:txBody>
          <a:bodyPr/>
          <a:lstStyle/>
          <a:p>
            <a:pPr marL="457200"/>
            <a:r>
              <a:rPr lang="en-US" sz="1500"/>
              <a:t>Stein, M., Kinder, D., Silbert, J., &amp; Carnine, D. (2005). </a:t>
            </a:r>
            <a:r>
              <a:rPr lang="en-US" sz="1500" i="1"/>
              <a:t>Designing effective mathematics instruction: A direct instruction approach </a:t>
            </a:r>
            <a:r>
              <a:rPr lang="en-US" sz="1500"/>
              <a:t>(4th ed.). Upper Saddle River, NJ: Pearson</a:t>
            </a:r>
            <a:r>
              <a:rPr lang="en-US" sz="1600"/>
              <a:t>. </a:t>
            </a:r>
          </a:p>
          <a:p>
            <a:pPr marL="457200"/>
            <a:r>
              <a:rPr lang="en-US" sz="1500"/>
              <a:t>Vaughn, S., Wexler, J., Roberts, G., Barth, A. A., Cirino, P. T., Romain, M. A., … Denton, C. A. (2012). Effects of individualized and standardized interventions on middle school students with reading disabilities. </a:t>
            </a:r>
            <a:r>
              <a:rPr lang="en-US" sz="1500" i="1"/>
              <a:t>Exceptional Children, 77(4), </a:t>
            </a:r>
            <a:r>
              <a:rPr lang="en-US" sz="1500"/>
              <a:t>391–407.</a:t>
            </a:r>
          </a:p>
          <a:p>
            <a:pPr marL="457200"/>
            <a:r>
              <a:rPr lang="en-US" sz="1500"/>
              <a:t>Walsh, M. E., Fuchs, D., Patton, S. A., Lehman, P., &amp; Fuchs, L. S. (2019). Improving outcomes for struggling third graders in nonfiction reading comprehension intervention: Small successes and enduring challenges. Poster presented at the annual conference of the Pacific Coast Research Conference, San Diego, CA.</a:t>
            </a:r>
          </a:p>
          <a:p>
            <a:pPr marL="457200"/>
            <a:r>
              <a:rPr lang="en-US" sz="1500"/>
              <a:t>Woodward, J. (2006). Developing automaticity in multiplication facts: Integrating strategy instruction with timed practice drills. </a:t>
            </a:r>
            <a:r>
              <a:rPr lang="en-US" sz="1500" i="1"/>
              <a:t>Learning Disability Quarterly, 29(4</a:t>
            </a:r>
            <a:r>
              <a:rPr lang="en-US" sz="1500"/>
              <a:t>), 269–289.</a:t>
            </a:r>
          </a:p>
          <a:p>
            <a:endParaRPr lang="en-US"/>
          </a:p>
        </p:txBody>
      </p:sp>
      <p:sp>
        <p:nvSpPr>
          <p:cNvPr id="4" name="Slide Number Placeholder 3">
            <a:extLst>
              <a:ext uri="{FF2B5EF4-FFF2-40B4-BE49-F238E27FC236}">
                <a16:creationId xmlns:a16="http://schemas.microsoft.com/office/drawing/2014/main" id="{AC8382EB-B748-4111-862C-52B72609E79F}"/>
              </a:ext>
            </a:extLst>
          </p:cNvPr>
          <p:cNvSpPr>
            <a:spLocks noGrp="1"/>
          </p:cNvSpPr>
          <p:nvPr>
            <p:ph type="sldNum" sz="quarter" idx="15"/>
          </p:nvPr>
        </p:nvSpPr>
        <p:spPr/>
        <p:txBody>
          <a:bodyPr/>
          <a:lstStyle/>
          <a:p>
            <a:fld id="{99A20822-4A49-4D36-86E3-300BA48D3F00}" type="slidenum">
              <a:rPr lang="en-US" smtClean="0"/>
              <a:pPr/>
              <a:t>139</a:t>
            </a:fld>
            <a:endParaRPr lang="en-US"/>
          </a:p>
        </p:txBody>
      </p:sp>
    </p:spTree>
    <p:extLst>
      <p:ext uri="{BB962C8B-B14F-4D97-AF65-F5344CB8AC3E}">
        <p14:creationId xmlns:p14="http://schemas.microsoft.com/office/powerpoint/2010/main" val="969758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Taxonomy Ratings Rubric</a:t>
            </a:r>
          </a:p>
        </p:txBody>
      </p:sp>
      <p:graphicFrame>
        <p:nvGraphicFramePr>
          <p:cNvPr id="21" name="Content Placeholder 20">
            <a:extLst>
              <a:ext uri="{FF2B5EF4-FFF2-40B4-BE49-F238E27FC236}">
                <a16:creationId xmlns:a16="http://schemas.microsoft.com/office/drawing/2014/main" id="{73F6034B-D6A6-3841-B37D-9D407A2FB1DB}"/>
              </a:ext>
            </a:extLst>
          </p:cNvPr>
          <p:cNvGraphicFramePr>
            <a:graphicFrameLocks noGrp="1"/>
          </p:cNvGraphicFramePr>
          <p:nvPr>
            <p:ph sz="quarter" idx="15"/>
            <p:extLst>
              <p:ext uri="{D42A27DB-BD31-4B8C-83A1-F6EECF244321}">
                <p14:modId xmlns:p14="http://schemas.microsoft.com/office/powerpoint/2010/main" val="4125753129"/>
              </p:ext>
            </p:extLst>
          </p:nvPr>
        </p:nvGraphicFramePr>
        <p:xfrm>
          <a:off x="617470" y="1850880"/>
          <a:ext cx="11274424" cy="237744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370840">
                <a:tc>
                  <a:txBody>
                    <a:bodyPr/>
                    <a:lstStyle/>
                    <a:p>
                      <a:pPr algn="ctr"/>
                      <a:r>
                        <a:rPr lang="en-US" sz="7200" b="1">
                          <a:effectLst>
                            <a:outerShdw blurRad="50800" dist="38100" dir="2700000" algn="tl" rotWithShape="0">
                              <a:prstClr val="black">
                                <a:alpha val="40000"/>
                              </a:prstClr>
                            </a:outerShdw>
                          </a:effectLst>
                        </a:rPr>
                        <a:t>0</a:t>
                      </a:r>
                    </a:p>
                  </a:txBody>
                  <a:tcPr>
                    <a:lnB w="12700" cmpd="sng">
                      <a:noFill/>
                    </a:lnB>
                  </a:tcPr>
                </a:tc>
                <a:tc>
                  <a:txBody>
                    <a:bodyPr/>
                    <a:lstStyle/>
                    <a:p>
                      <a:pPr algn="ctr"/>
                      <a:r>
                        <a:rPr lang="en-US" sz="7200" b="1">
                          <a:effectLst>
                            <a:outerShdw blurRad="50800" dist="38100" dir="2700000" algn="tl" rotWithShape="0">
                              <a:prstClr val="black">
                                <a:alpha val="40000"/>
                              </a:prstClr>
                            </a:outerShdw>
                          </a:effectLst>
                        </a:rPr>
                        <a:t>1</a:t>
                      </a:r>
                    </a:p>
                  </a:txBody>
                  <a:tcPr>
                    <a:lnB w="12700" cmpd="sng">
                      <a:noFill/>
                    </a:lnB>
                  </a:tcPr>
                </a:tc>
                <a:tc>
                  <a:txBody>
                    <a:bodyPr/>
                    <a:lstStyle/>
                    <a:p>
                      <a:pPr algn="ctr"/>
                      <a:r>
                        <a:rPr lang="en-US" sz="7200" b="1">
                          <a:effectLst>
                            <a:outerShdw blurRad="50800" dist="38100" dir="2700000" algn="tl" rotWithShape="0">
                              <a:prstClr val="black">
                                <a:alpha val="40000"/>
                              </a:prstClr>
                            </a:outerShdw>
                          </a:effectLst>
                        </a:rPr>
                        <a:t>2</a:t>
                      </a:r>
                    </a:p>
                  </a:txBody>
                  <a:tcPr>
                    <a:lnB w="12700" cmpd="sng">
                      <a:noFill/>
                    </a:lnB>
                  </a:tcPr>
                </a:tc>
                <a:tc>
                  <a:txBody>
                    <a:bodyPr/>
                    <a:lstStyle/>
                    <a:p>
                      <a:pPr algn="ctr"/>
                      <a:r>
                        <a:rPr lang="en-US" sz="7200" b="1">
                          <a:effectLst>
                            <a:outerShdw blurRad="50800" dist="38100" dir="2700000" algn="tl" rotWithShape="0">
                              <a:prstClr val="black">
                                <a:alpha val="40000"/>
                              </a:prstClr>
                            </a:outerShdw>
                          </a:effectLst>
                        </a:rPr>
                        <a:t>3</a:t>
                      </a:r>
                    </a:p>
                  </a:txBody>
                  <a:tcPr>
                    <a:lnB w="12700" cmpd="sng">
                      <a:noFill/>
                    </a:lnB>
                  </a:tcPr>
                </a:tc>
                <a:extLst>
                  <a:ext uri="{0D108BD9-81ED-4DB2-BD59-A6C34878D82A}">
                    <a16:rowId xmlns:a16="http://schemas.microsoft.com/office/drawing/2014/main" val="136588026"/>
                  </a:ext>
                </a:extLst>
              </a:tr>
              <a:tr h="370840">
                <a:tc>
                  <a:txBody>
                    <a:bodyPr/>
                    <a:lstStyle/>
                    <a:p>
                      <a:pPr algn="ctr"/>
                      <a:r>
                        <a:rPr lang="en-US" sz="2400" b="1"/>
                        <a:t>Fails</a:t>
                      </a:r>
                      <a:r>
                        <a:rPr lang="en-US" sz="2400"/>
                        <a:t> to </a:t>
                      </a:r>
                    </a:p>
                    <a:p>
                      <a:pPr algn="ctr"/>
                      <a:r>
                        <a:rPr lang="en-US" sz="2400"/>
                        <a:t>Address </a:t>
                      </a:r>
                    </a:p>
                    <a:p>
                      <a:pPr algn="ctr"/>
                      <a:r>
                        <a:rPr lang="en-US" sz="2400"/>
                        <a:t>Standard</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2400"/>
                        <a:t>Addresses Standard </a:t>
                      </a:r>
                    </a:p>
                    <a:p>
                      <a:pPr algn="ctr"/>
                      <a:r>
                        <a:rPr lang="en-US" sz="2400" b="1"/>
                        <a:t>Minimally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2400"/>
                        <a:t>Addresses Standard </a:t>
                      </a:r>
                      <a:r>
                        <a:rPr lang="en-US" sz="2400" b="1"/>
                        <a:t>Moderately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2400"/>
                        <a:t>Addresses Standard </a:t>
                      </a:r>
                    </a:p>
                    <a:p>
                      <a:pPr algn="ctr"/>
                      <a:r>
                        <a:rPr lang="en-US" sz="2400" b="1"/>
                        <a:t>Well</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bl>
          </a:graphicData>
        </a:graphic>
      </p:graphicFrame>
      <p:sp>
        <p:nvSpPr>
          <p:cNvPr id="5" name="Slide Number Placeholder 4"/>
          <p:cNvSpPr>
            <a:spLocks noGrp="1"/>
          </p:cNvSpPr>
          <p:nvPr>
            <p:ph type="sldNum" sz="quarter" idx="14"/>
          </p:nvPr>
        </p:nvSpPr>
        <p:spPr/>
        <p:txBody>
          <a:bodyPr/>
          <a:lstStyle/>
          <a:p>
            <a:fld id="{99A20822-4A49-4D36-86E3-300BA48D3F00}" type="slidenum">
              <a:rPr lang="en-US" smtClean="0"/>
              <a:pPr/>
              <a:t>14</a:t>
            </a:fld>
            <a:endParaRPr lang="en-US"/>
          </a:p>
        </p:txBody>
      </p:sp>
      <p:sp>
        <p:nvSpPr>
          <p:cNvPr id="7" name="Wave 6">
            <a:extLst>
              <a:ext uri="{FF2B5EF4-FFF2-40B4-BE49-F238E27FC236}">
                <a16:creationId xmlns:a16="http://schemas.microsoft.com/office/drawing/2014/main" id="{683B3DD0-824F-44A1-8AF7-275EB5098213}"/>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8" name="Graphic 7" descr="Paper">
            <a:extLst>
              <a:ext uri="{FF2B5EF4-FFF2-40B4-BE49-F238E27FC236}">
                <a16:creationId xmlns:a16="http://schemas.microsoft.com/office/drawing/2014/main" id="{37A51CBD-DB15-415D-A80E-2515620290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8024" y="5347205"/>
            <a:ext cx="735589" cy="735589"/>
          </a:xfrm>
          <a:prstGeom prst="rect">
            <a:avLst/>
          </a:prstGeom>
        </p:spPr>
      </p:pic>
    </p:spTree>
    <p:extLst>
      <p:ext uri="{BB962C8B-B14F-4D97-AF65-F5344CB8AC3E}">
        <p14:creationId xmlns:p14="http://schemas.microsoft.com/office/powerpoint/2010/main" val="4881255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16D7-44E8-4D08-A002-353691C9083A}"/>
              </a:ext>
            </a:extLst>
          </p:cNvPr>
          <p:cNvSpPr>
            <a:spLocks noGrp="1"/>
          </p:cNvSpPr>
          <p:nvPr>
            <p:ph type="title"/>
          </p:nvPr>
        </p:nvSpPr>
        <p:spPr/>
        <p:txBody>
          <a:bodyPr/>
          <a:lstStyle/>
          <a:p>
            <a:r>
              <a:rPr lang="en-US"/>
              <a:t>NCII Disclaimer</a:t>
            </a:r>
          </a:p>
        </p:txBody>
      </p:sp>
      <p:sp>
        <p:nvSpPr>
          <p:cNvPr id="5" name="Content Placeholder 4">
            <a:extLst>
              <a:ext uri="{FF2B5EF4-FFF2-40B4-BE49-F238E27FC236}">
                <a16:creationId xmlns:a16="http://schemas.microsoft.com/office/drawing/2014/main" id="{576F6C2D-48DC-4FC5-AB3C-6F2FF60D8E39}"/>
              </a:ext>
            </a:extLst>
          </p:cNvPr>
          <p:cNvSpPr>
            <a:spLocks noGrp="1"/>
          </p:cNvSpPr>
          <p:nvPr>
            <p:ph sz="quarter" idx="14"/>
          </p:nvPr>
        </p:nvSpPr>
        <p:spPr/>
        <p:txBody>
          <a:bodyPr/>
          <a:lstStyle/>
          <a:p>
            <a:pPr>
              <a:spcAft>
                <a:spcPts val="600"/>
              </a:spcAft>
            </a:pPr>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a:p>
            <a:endParaRPr lang="en-US"/>
          </a:p>
        </p:txBody>
      </p:sp>
      <p:sp>
        <p:nvSpPr>
          <p:cNvPr id="3" name="Text Placeholder 2">
            <a:extLst>
              <a:ext uri="{FF2B5EF4-FFF2-40B4-BE49-F238E27FC236}">
                <a16:creationId xmlns:a16="http://schemas.microsoft.com/office/drawing/2014/main" id="{96986A85-B2A9-4708-9E75-D76C069E4A44}"/>
              </a:ext>
            </a:extLst>
          </p:cNvPr>
          <p:cNvSpPr>
            <a:spLocks noGrp="1"/>
          </p:cNvSpPr>
          <p:nvPr>
            <p:ph type="body" sz="quarter" idx="13"/>
          </p:nvPr>
        </p:nvSpPr>
        <p:spPr/>
        <p:txBody>
          <a:bodyPr/>
          <a:lstStyle/>
          <a:p>
            <a:pPr>
              <a:spcAft>
                <a:spcPts val="600"/>
              </a:spcAft>
            </a:pPr>
            <a:endParaRPr lang="en-US"/>
          </a:p>
        </p:txBody>
      </p:sp>
      <p:sp>
        <p:nvSpPr>
          <p:cNvPr id="4" name="Slide Number Placeholder 3">
            <a:extLst>
              <a:ext uri="{FF2B5EF4-FFF2-40B4-BE49-F238E27FC236}">
                <a16:creationId xmlns:a16="http://schemas.microsoft.com/office/drawing/2014/main" id="{0868871B-D2C4-4D91-9798-81C2B609A5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262626"/>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000" b="0" i="0" u="none" strike="noStrike" kern="1200" cap="none" spc="0" normalizeH="0" baseline="0" noProof="0">
              <a:ln>
                <a:noFill/>
              </a:ln>
              <a:solidFill>
                <a:srgbClr val="262626"/>
              </a:solidFill>
              <a:effectLst/>
              <a:uLnTx/>
              <a:uFillTx/>
              <a:latin typeface="Arial"/>
            </a:endParaRPr>
          </a:p>
        </p:txBody>
      </p:sp>
    </p:spTree>
    <p:extLst>
      <p:ext uri="{BB962C8B-B14F-4D97-AF65-F5344CB8AC3E}">
        <p14:creationId xmlns:p14="http://schemas.microsoft.com/office/powerpoint/2010/main" val="593377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96" y="933657"/>
            <a:ext cx="7275342" cy="2650936"/>
          </a:xfrm>
        </p:spPr>
        <p:txBody>
          <a:bodyPr/>
          <a:lstStyle/>
          <a:p>
            <a:r>
              <a:rPr lang="en-US">
                <a:solidFill>
                  <a:schemeClr val="accent2"/>
                </a:solidFill>
              </a:rPr>
              <a:t>Strength</a:t>
            </a:r>
          </a:p>
        </p:txBody>
      </p:sp>
      <p:sp>
        <p:nvSpPr>
          <p:cNvPr id="4" name="Slide Number Placeholder 3"/>
          <p:cNvSpPr>
            <a:spLocks noGrp="1"/>
          </p:cNvSpPr>
          <p:nvPr>
            <p:ph type="sldNum" sz="quarter" idx="15"/>
          </p:nvPr>
        </p:nvSpPr>
        <p:spPr/>
        <p:txBody>
          <a:bodyPr/>
          <a:lstStyle/>
          <a:p>
            <a:fld id="{99A20822-4A49-4D36-86E3-300BA48D3F00}" type="slidenum">
              <a:rPr lang="en-US" smtClean="0"/>
              <a:pPr/>
              <a:t>15</a:t>
            </a:fld>
            <a:endParaRPr lang="en-US"/>
          </a:p>
        </p:txBody>
      </p:sp>
      <p:pic>
        <p:nvPicPr>
          <p:cNvPr id="8" name="Picture 2" descr="A picture of a muscular arm&#10;&#10;">
            <a:extLst>
              <a:ext uri="{FF2B5EF4-FFF2-40B4-BE49-F238E27FC236}">
                <a16:creationId xmlns:a16="http://schemas.microsoft.com/office/drawing/2014/main" id="{EB197B81-3414-444A-82B4-4435E52B6ED4}"/>
              </a:ext>
            </a:extLst>
          </p:cNvPr>
          <p:cNvPicPr>
            <a:picLocks noChangeAspect="1"/>
          </p:cNvPicPr>
          <p:nvPr/>
        </p:nvPicPr>
        <p:blipFill rotWithShape="1">
          <a:blip r:embed="rId3"/>
          <a:srcRect t="20536" b="22197"/>
          <a:stretch/>
        </p:blipFill>
        <p:spPr>
          <a:xfrm>
            <a:off x="6864170" y="2024663"/>
            <a:ext cx="4009581" cy="2296181"/>
          </a:xfrm>
          <a:prstGeom prst="rect">
            <a:avLst/>
          </a:prstGeom>
        </p:spPr>
      </p:pic>
    </p:spTree>
    <p:extLst>
      <p:ext uri="{BB962C8B-B14F-4D97-AF65-F5344CB8AC3E}">
        <p14:creationId xmlns:p14="http://schemas.microsoft.com/office/powerpoint/2010/main" val="2008215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a:t>Strength</a:t>
            </a:r>
          </a:p>
        </p:txBody>
      </p:sp>
      <p:sp>
        <p:nvSpPr>
          <p:cNvPr id="9" name="Content Placeholder 2"/>
          <p:cNvSpPr>
            <a:spLocks noGrp="1"/>
          </p:cNvSpPr>
          <p:nvPr>
            <p:ph sz="quarter" idx="15"/>
          </p:nvPr>
        </p:nvSpPr>
        <p:spPr/>
        <p:txBody>
          <a:bodyPr>
            <a:noAutofit/>
          </a:bodyPr>
          <a:lstStyle/>
          <a:p>
            <a:pPr>
              <a:lnSpc>
                <a:spcPct val="113000"/>
              </a:lnSpc>
            </a:pPr>
            <a:r>
              <a:rPr lang="en-US" sz="2200"/>
              <a:t>How well does the intervention work for students with intensive intervention needs (</a:t>
            </a:r>
            <a:r>
              <a:rPr lang="en-US" sz="2200" b="1"/>
              <a:t>students below the 20th percentile</a:t>
            </a:r>
            <a:r>
              <a:rPr lang="en-US" sz="2200"/>
              <a:t>)?</a:t>
            </a:r>
          </a:p>
          <a:p>
            <a:pPr>
              <a:lnSpc>
                <a:spcPct val="113000"/>
              </a:lnSpc>
            </a:pPr>
            <a:r>
              <a:rPr lang="en-US" sz="2200"/>
              <a:t>Considerations: </a:t>
            </a:r>
          </a:p>
          <a:p>
            <a:pPr marL="754374" lvl="1" indent="-514350">
              <a:lnSpc>
                <a:spcPct val="113000"/>
              </a:lnSpc>
              <a:buFont typeface="+mj-lt"/>
              <a:buAutoNum type="arabicPeriod"/>
            </a:pPr>
            <a:r>
              <a:rPr lang="en-US" sz="2200"/>
              <a:t>Has this intervention been </a:t>
            </a:r>
            <a:r>
              <a:rPr lang="en-US" sz="2200" b="1"/>
              <a:t>evaluated</a:t>
            </a:r>
            <a:r>
              <a:rPr lang="en-US" sz="2200"/>
              <a:t> empirically using scientifically sound, rigorous methodology?</a:t>
            </a:r>
          </a:p>
          <a:p>
            <a:pPr marL="754374" lvl="1" indent="-514350">
              <a:lnSpc>
                <a:spcPct val="113000"/>
              </a:lnSpc>
              <a:buFont typeface="+mj-lt"/>
              <a:buAutoNum type="arabicPeriod"/>
            </a:pPr>
            <a:r>
              <a:rPr lang="en-US" sz="2200"/>
              <a:t>What were the effects of the study? </a:t>
            </a:r>
          </a:p>
          <a:p>
            <a:pPr marL="1028700" lvl="2" indent="-239713">
              <a:lnSpc>
                <a:spcPct val="113000"/>
              </a:lnSpc>
            </a:pPr>
            <a:r>
              <a:rPr lang="en-US" sz="2200"/>
              <a:t>For </a:t>
            </a:r>
            <a:r>
              <a:rPr lang="en-US" sz="2200" i="1"/>
              <a:t>group design studies</a:t>
            </a:r>
            <a:r>
              <a:rPr lang="en-US" sz="2200"/>
              <a:t>: What is the reported standardized mean </a:t>
            </a:r>
            <a:r>
              <a:rPr lang="en-US" sz="2200" b="1"/>
              <a:t>effect size</a:t>
            </a:r>
            <a:r>
              <a:rPr lang="en-US" sz="2200"/>
              <a:t> for this intervention, and what does it look like for students with intensive needs (&lt;20th percentile)?</a:t>
            </a:r>
          </a:p>
          <a:p>
            <a:pPr marL="1028700" lvl="2" indent="-239713">
              <a:lnSpc>
                <a:spcPct val="113000"/>
              </a:lnSpc>
            </a:pPr>
            <a:r>
              <a:rPr lang="en-US" sz="2200"/>
              <a:t>For </a:t>
            </a:r>
            <a:r>
              <a:rPr lang="en-US" sz="2200" i="1"/>
              <a:t>single-case design studies</a:t>
            </a:r>
            <a:r>
              <a:rPr lang="en-US" sz="2200"/>
              <a:t>: Is it identified as a promising or effective program by a reputable source? </a:t>
            </a:r>
          </a:p>
        </p:txBody>
      </p:sp>
      <p:sp>
        <p:nvSpPr>
          <p:cNvPr id="4" name="Slide Number Placeholder 3"/>
          <p:cNvSpPr>
            <a:spLocks noGrp="1"/>
          </p:cNvSpPr>
          <p:nvPr>
            <p:ph type="sldNum" sz="quarter" idx="14"/>
          </p:nvPr>
        </p:nvSpPr>
        <p:spPr/>
        <p:txBody>
          <a:bodyPr/>
          <a:lstStyle/>
          <a:p>
            <a:fld id="{99A20822-4A49-4D36-86E3-300BA48D3F00}" type="slidenum">
              <a:rPr lang="en-US" smtClean="0"/>
              <a:pPr/>
              <a:t>16</a:t>
            </a:fld>
            <a:endParaRPr lang="en-US"/>
          </a:p>
        </p:txBody>
      </p:sp>
      <p:pic>
        <p:nvPicPr>
          <p:cNvPr id="2" name="Picture 2" descr="A picture of a muscular arm&#10;&#10;">
            <a:extLst>
              <a:ext uri="{FF2B5EF4-FFF2-40B4-BE49-F238E27FC236}">
                <a16:creationId xmlns:a16="http://schemas.microsoft.com/office/drawing/2014/main" id="{31B1FAA2-34A1-4052-929A-EC1727C74692}"/>
              </a:ext>
            </a:extLst>
          </p:cNvPr>
          <p:cNvPicPr>
            <a:picLocks noChangeAspect="1"/>
          </p:cNvPicPr>
          <p:nvPr/>
        </p:nvPicPr>
        <p:blipFill rotWithShape="1">
          <a:blip r:embed="rId3"/>
          <a:srcRect t="20536" b="22197"/>
          <a:stretch/>
        </p:blipFill>
        <p:spPr>
          <a:xfrm>
            <a:off x="7251032" y="60157"/>
            <a:ext cx="2025316" cy="1159845"/>
          </a:xfrm>
          <a:prstGeom prst="rect">
            <a:avLst/>
          </a:prstGeom>
        </p:spPr>
      </p:pic>
    </p:spTree>
    <p:extLst>
      <p:ext uri="{BB962C8B-B14F-4D97-AF65-F5344CB8AC3E}">
        <p14:creationId xmlns:p14="http://schemas.microsoft.com/office/powerpoint/2010/main" val="3221432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Title 1"/>
          <p:cNvSpPr>
            <a:spLocks noGrp="1"/>
          </p:cNvSpPr>
          <p:nvPr>
            <p:ph type="title"/>
          </p:nvPr>
        </p:nvSpPr>
        <p:spPr/>
        <p:txBody>
          <a:bodyPr>
            <a:normAutofit/>
          </a:bodyPr>
          <a:lstStyle/>
          <a:p>
            <a:pPr eaLnBrk="1" hangingPunct="1"/>
            <a:r>
              <a:rPr altLang="en-US" sz="4000">
                <a:ea typeface="ＭＳ Ｐゴシック" panose="020B0600070205080204" pitchFamily="34" charset="-128"/>
              </a:rPr>
              <a:t>What to Look </a:t>
            </a:r>
            <a:r>
              <a:rPr lang="en-US" altLang="en-US" sz="4000">
                <a:ea typeface="ＭＳ Ｐゴシック" panose="020B0600070205080204" pitchFamily="34" charset="-128"/>
              </a:rPr>
              <a:t>f</a:t>
            </a:r>
            <a:r>
              <a:rPr altLang="en-US" sz="4000">
                <a:ea typeface="ＭＳ Ｐゴシック" panose="020B0600070205080204" pitchFamily="34" charset="-128"/>
              </a:rPr>
              <a:t>or When Examining </a:t>
            </a:r>
            <a:br>
              <a:rPr altLang="en-US" sz="4000">
                <a:ea typeface="ＭＳ Ｐゴシック" panose="020B0600070205080204" pitchFamily="34" charset="-128"/>
              </a:rPr>
            </a:br>
            <a:r>
              <a:rPr altLang="en-US" sz="4000">
                <a:ea typeface="ＭＳ Ｐゴシック" panose="020B0600070205080204" pitchFamily="34" charset="-128"/>
              </a:rPr>
              <a:t>the Published Evidence Base</a:t>
            </a:r>
          </a:p>
        </p:txBody>
      </p:sp>
      <p:sp>
        <p:nvSpPr>
          <p:cNvPr id="86018" name="Content Placeholder 2"/>
          <p:cNvSpPr>
            <a:spLocks noGrp="1"/>
          </p:cNvSpPr>
          <p:nvPr>
            <p:ph sz="quarter" idx="14"/>
          </p:nvPr>
        </p:nvSpPr>
        <p:spPr/>
        <p:txBody>
          <a:bodyPr>
            <a:normAutofit/>
          </a:bodyPr>
          <a:lstStyle/>
          <a:p>
            <a:pPr eaLnBrk="1" hangingPunct="1"/>
            <a:r>
              <a:rPr lang="en-US" altLang="en-US" sz="2400" b="1">
                <a:cs typeface="Arial" panose="020B0604020202020204" pitchFamily="34" charset="0"/>
              </a:rPr>
              <a:t>Type/Source</a:t>
            </a:r>
          </a:p>
          <a:p>
            <a:pPr lvl="2">
              <a:spcBef>
                <a:spcPts val="0"/>
              </a:spcBef>
              <a:buFont typeface="Wingdings" panose="05000000000000000000" pitchFamily="2" charset="2"/>
              <a:buChar char="§"/>
            </a:pPr>
            <a:r>
              <a:rPr lang="en-US" altLang="en-US" sz="2000"/>
              <a:t>Is the source reputable? Can it be trusted?</a:t>
            </a:r>
            <a:endParaRPr lang="en-US" altLang="en-US" sz="2000">
              <a:cs typeface="Arial" panose="020B0604020202020204" pitchFamily="34" charset="0"/>
            </a:endParaRPr>
          </a:p>
          <a:p>
            <a:pPr>
              <a:spcBef>
                <a:spcPts val="1200"/>
              </a:spcBef>
            </a:pPr>
            <a:r>
              <a:rPr lang="en-US" altLang="en-US" sz="2400" b="1">
                <a:cs typeface="Arial" panose="020B0604020202020204" pitchFamily="34" charset="0"/>
              </a:rPr>
              <a:t>Population</a:t>
            </a:r>
          </a:p>
          <a:p>
            <a:pPr lvl="2">
              <a:spcBef>
                <a:spcPts val="0"/>
              </a:spcBef>
              <a:buFont typeface="Wingdings" panose="05000000000000000000" pitchFamily="2" charset="2"/>
              <a:buChar char="§"/>
            </a:pPr>
            <a:r>
              <a:rPr lang="en-US" altLang="en-US" sz="2000">
                <a:cs typeface="Arial" panose="020B0604020202020204" pitchFamily="34" charset="0"/>
              </a:rPr>
              <a:t>Were the students included in the study similar to our students?</a:t>
            </a:r>
          </a:p>
          <a:p>
            <a:pPr>
              <a:spcBef>
                <a:spcPts val="1200"/>
              </a:spcBef>
            </a:pPr>
            <a:r>
              <a:rPr lang="en-US" altLang="en-US" sz="2400" b="1">
                <a:cs typeface="Arial" panose="020B0604020202020204" pitchFamily="34" charset="0"/>
              </a:rPr>
              <a:t>Desired Outcomes</a:t>
            </a:r>
          </a:p>
          <a:p>
            <a:pPr lvl="2">
              <a:lnSpc>
                <a:spcPct val="110000"/>
              </a:lnSpc>
              <a:spcBef>
                <a:spcPts val="0"/>
              </a:spcBef>
              <a:buFont typeface="Wingdings" panose="05000000000000000000" pitchFamily="2" charset="2"/>
              <a:buChar char="§"/>
            </a:pPr>
            <a:r>
              <a:rPr lang="en-US" altLang="en-US" sz="2000">
                <a:cs typeface="Arial" panose="020B0604020202020204" pitchFamily="34" charset="0"/>
              </a:rPr>
              <a:t>Were the outcomes of interest relevant to our students?</a:t>
            </a:r>
          </a:p>
          <a:p>
            <a:pPr>
              <a:spcBef>
                <a:spcPts val="1200"/>
              </a:spcBef>
            </a:pPr>
            <a:r>
              <a:rPr lang="en-US" altLang="en-US" sz="2400" b="1">
                <a:cs typeface="Arial" panose="020B0604020202020204" pitchFamily="34" charset="0"/>
              </a:rPr>
              <a:t>Effect Size (for group design studies)</a:t>
            </a:r>
          </a:p>
          <a:p>
            <a:pPr lvl="2">
              <a:lnSpc>
                <a:spcPct val="110000"/>
              </a:lnSpc>
              <a:spcBef>
                <a:spcPts val="0"/>
              </a:spcBef>
              <a:buFont typeface="Wingdings" panose="05000000000000000000" pitchFamily="2" charset="2"/>
              <a:buChar char="§"/>
            </a:pPr>
            <a:r>
              <a:rPr lang="en-US" altLang="en-US" sz="2000">
                <a:cs typeface="Arial" panose="020B0604020202020204" pitchFamily="34" charset="0"/>
              </a:rPr>
              <a:t>Does the evidence suggest that the intervention can produce the result we expect? </a:t>
            </a:r>
          </a:p>
          <a:p>
            <a:pPr>
              <a:lnSpc>
                <a:spcPct val="110000"/>
              </a:lnSpc>
              <a:spcBef>
                <a:spcPts val="1000"/>
              </a:spcBef>
            </a:pPr>
            <a:endParaRPr lang="en-US" altLang="en-US" sz="2400">
              <a:cs typeface="Arial" panose="020B0604020202020204" pitchFamily="34" charset="0"/>
            </a:endParaRPr>
          </a:p>
        </p:txBody>
      </p:sp>
      <p:sp>
        <p:nvSpPr>
          <p:cNvPr id="2" name="Text Placeholder 1">
            <a:extLst>
              <a:ext uri="{FF2B5EF4-FFF2-40B4-BE49-F238E27FC236}">
                <a16:creationId xmlns:a16="http://schemas.microsoft.com/office/drawing/2014/main" id="{BCC8224D-D5CB-4D0C-B2F1-D7C963DBE5E4}"/>
              </a:ext>
            </a:extLst>
          </p:cNvPr>
          <p:cNvSpPr>
            <a:spLocks noGrp="1"/>
          </p:cNvSpPr>
          <p:nvPr>
            <p:ph type="body" sz="quarter" idx="13"/>
          </p:nvPr>
        </p:nvSpPr>
        <p:spPr/>
        <p:txBody>
          <a:bodyPr/>
          <a:lstStyle/>
          <a:p>
            <a:endParaRPr lang="en-US"/>
          </a:p>
        </p:txBody>
      </p:sp>
      <p:sp>
        <p:nvSpPr>
          <p:cNvPr id="86020" name="Slide Number Placeholder 17"/>
          <p:cNvSpPr>
            <a:spLocks noGrp="1"/>
          </p:cNvSpPr>
          <p:nvPr>
            <p:ph type="sldNum" sz="quarter" idx="12"/>
          </p:nvPr>
        </p:nvSpPr>
        <p:spPr>
          <a:xfrm>
            <a:off x="11786098" y="6742584"/>
            <a:ext cx="105798" cy="1154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17237A6-5808-428F-8933-A72A5C2B29AF}" type="slidenum">
              <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17</a:t>
            </a:fld>
            <a:endParaRPr kumimoji="0" lang="en-US" altLang="en-US" sz="75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7327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sz="3600"/>
              <a:t>Look at the Evidence: NCII Tools Chart</a:t>
            </a:r>
          </a:p>
        </p:txBody>
      </p:sp>
      <p:sp>
        <p:nvSpPr>
          <p:cNvPr id="4" name="Slide Number Placeholder 3"/>
          <p:cNvSpPr>
            <a:spLocks noGrp="1"/>
          </p:cNvSpPr>
          <p:nvPr>
            <p:ph type="sldNum" sz="quarter" idx="14"/>
          </p:nvPr>
        </p:nvSpPr>
        <p:spPr/>
        <p:txBody>
          <a:bodyPr/>
          <a:lstStyle/>
          <a:p>
            <a:fld id="{99A20822-4A49-4D36-86E3-300BA48D3F00}" type="slidenum">
              <a:rPr lang="en-US" smtClean="0"/>
              <a:pPr/>
              <a:t>18</a:t>
            </a:fld>
            <a:endParaRPr lang="en-US"/>
          </a:p>
        </p:txBody>
      </p:sp>
      <p:pic>
        <p:nvPicPr>
          <p:cNvPr id="3" name="Picture 2" descr="Screenshot of the NCII Tools chart, highlighting the Quality of Other Indicators tab.">
            <a:extLst>
              <a:ext uri="{FF2B5EF4-FFF2-40B4-BE49-F238E27FC236}">
                <a16:creationId xmlns:a16="http://schemas.microsoft.com/office/drawing/2014/main" id="{8ECD0B33-366A-47C6-8B98-169086EE14E5}"/>
              </a:ext>
            </a:extLst>
          </p:cNvPr>
          <p:cNvPicPr>
            <a:picLocks noChangeAspect="1"/>
          </p:cNvPicPr>
          <p:nvPr/>
        </p:nvPicPr>
        <p:blipFill rotWithShape="1">
          <a:blip r:embed="rId3">
            <a:extLst>
              <a:ext uri="{28A0092B-C50C-407E-A947-70E740481C1C}">
                <a14:useLocalDpi xmlns:a14="http://schemas.microsoft.com/office/drawing/2010/main" val="0"/>
              </a:ext>
            </a:extLst>
          </a:blip>
          <a:srcRect b="8839"/>
          <a:stretch/>
        </p:blipFill>
        <p:spPr>
          <a:xfrm>
            <a:off x="1817182" y="1107710"/>
            <a:ext cx="8556107" cy="4833958"/>
          </a:xfrm>
          <a:prstGeom prst="rect">
            <a:avLst/>
          </a:prstGeom>
          <a:ln w="28575">
            <a:solidFill>
              <a:schemeClr val="tx2"/>
            </a:solidFill>
          </a:ln>
        </p:spPr>
      </p:pic>
      <p:pic>
        <p:nvPicPr>
          <p:cNvPr id="9" name="Picture 8" descr="The legend of the chart shows that a full circle means convincing evidence, a half-circle means partially convincing evidence, an empty circle means unconvincing evidence, and a line means data unavailable.">
            <a:extLst>
              <a:ext uri="{FF2B5EF4-FFF2-40B4-BE49-F238E27FC236}">
                <a16:creationId xmlns:a16="http://schemas.microsoft.com/office/drawing/2014/main" id="{C8B17CA9-18FE-496C-99C0-34E1EC4DA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0931" y="3434537"/>
            <a:ext cx="1612900" cy="1320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Rectangle 10">
            <a:extLst>
              <a:ext uri="{FF2B5EF4-FFF2-40B4-BE49-F238E27FC236}">
                <a16:creationId xmlns:a16="http://schemas.microsoft.com/office/drawing/2014/main" id="{0216E302-B9D4-4D91-B798-84081AE5C526}"/>
              </a:ext>
              <a:ext uri="{C183D7F6-B498-43B3-948B-1728B52AA6E4}">
                <adec:decorative xmlns:adec="http://schemas.microsoft.com/office/drawing/2017/decorative" val="1"/>
              </a:ext>
            </a:extLst>
          </p:cNvPr>
          <p:cNvSpPr/>
          <p:nvPr/>
        </p:nvSpPr>
        <p:spPr>
          <a:xfrm>
            <a:off x="1773092" y="2084875"/>
            <a:ext cx="8644289" cy="85023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804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What is an effect size?</a:t>
            </a:r>
          </a:p>
        </p:txBody>
      </p:sp>
      <p:sp>
        <p:nvSpPr>
          <p:cNvPr id="7" name="Content Placeholder 6">
            <a:extLst>
              <a:ext uri="{FF2B5EF4-FFF2-40B4-BE49-F238E27FC236}">
                <a16:creationId xmlns:a16="http://schemas.microsoft.com/office/drawing/2014/main" id="{38F6F65F-E6D1-4D7A-BCD3-D01115D71070}"/>
              </a:ext>
            </a:extLst>
          </p:cNvPr>
          <p:cNvSpPr>
            <a:spLocks noGrp="1"/>
          </p:cNvSpPr>
          <p:nvPr>
            <p:ph sz="quarter" idx="15"/>
          </p:nvPr>
        </p:nvSpPr>
        <p:spPr/>
        <p:txBody>
          <a:bodyPr/>
          <a:lstStyle/>
          <a:p>
            <a:r>
              <a:rPr lang="en-US"/>
              <a:t>A quantitative way to look at the strength of an intervention</a:t>
            </a:r>
          </a:p>
          <a:p>
            <a:r>
              <a:rPr lang="en-US"/>
              <a:t>Several factors impact the effect size. The general rule of thumb provided below can be used as a starting point, but other factors should be considered. </a:t>
            </a:r>
          </a:p>
          <a:p>
            <a:endParaRPr lang="en-US"/>
          </a:p>
          <a:p>
            <a:endParaRPr lang="en-US"/>
          </a:p>
          <a:p>
            <a:endParaRPr lang="en-US"/>
          </a:p>
          <a:p>
            <a:endParaRPr lang="en-US"/>
          </a:p>
        </p:txBody>
      </p:sp>
      <p:sp>
        <p:nvSpPr>
          <p:cNvPr id="4" name="Slide Number Placeholder 3"/>
          <p:cNvSpPr>
            <a:spLocks noGrp="1"/>
          </p:cNvSpPr>
          <p:nvPr>
            <p:ph type="sldNum" sz="quarter" idx="14"/>
          </p:nvPr>
        </p:nvSpPr>
        <p:spPr/>
        <p:txBody>
          <a:bodyPr/>
          <a:lstStyle/>
          <a:p>
            <a:fld id="{99A20822-4A49-4D36-86E3-300BA48D3F00}" type="slidenum">
              <a:rPr lang="en-US" smtClean="0"/>
              <a:pPr/>
              <a:t>19</a:t>
            </a:fld>
            <a:endParaRPr lang="en-US"/>
          </a:p>
        </p:txBody>
      </p:sp>
      <p:graphicFrame>
        <p:nvGraphicFramePr>
          <p:cNvPr id="12" name="Table 11">
            <a:extLst>
              <a:ext uri="{FF2B5EF4-FFF2-40B4-BE49-F238E27FC236}">
                <a16:creationId xmlns:a16="http://schemas.microsoft.com/office/drawing/2014/main" id="{2AB4EEFC-08B2-48CB-954C-83F52BB58445}"/>
              </a:ext>
            </a:extLst>
          </p:cNvPr>
          <p:cNvGraphicFramePr>
            <a:graphicFrameLocks noGrp="1"/>
          </p:cNvGraphicFramePr>
          <p:nvPr>
            <p:extLst>
              <p:ext uri="{D42A27DB-BD31-4B8C-83A1-F6EECF244321}">
                <p14:modId xmlns:p14="http://schemas.microsoft.com/office/powerpoint/2010/main" val="251118979"/>
              </p:ext>
            </p:extLst>
          </p:nvPr>
        </p:nvGraphicFramePr>
        <p:xfrm>
          <a:off x="2853153" y="3192651"/>
          <a:ext cx="7877492" cy="2613789"/>
        </p:xfrm>
        <a:graphic>
          <a:graphicData uri="http://schemas.openxmlformats.org/drawingml/2006/table">
            <a:tbl>
              <a:tblPr firstRow="1" bandRow="1">
                <a:tableStyleId>{5C22544A-7EE6-4342-B048-85BDC9FD1C3A}</a:tableStyleId>
              </a:tblPr>
              <a:tblGrid>
                <a:gridCol w="3938746">
                  <a:extLst>
                    <a:ext uri="{9D8B030D-6E8A-4147-A177-3AD203B41FA5}">
                      <a16:colId xmlns:a16="http://schemas.microsoft.com/office/drawing/2014/main" val="20000"/>
                    </a:ext>
                  </a:extLst>
                </a:gridCol>
                <a:gridCol w="3938746">
                  <a:extLst>
                    <a:ext uri="{9D8B030D-6E8A-4147-A177-3AD203B41FA5}">
                      <a16:colId xmlns:a16="http://schemas.microsoft.com/office/drawing/2014/main" val="20001"/>
                    </a:ext>
                  </a:extLst>
                </a:gridCol>
              </a:tblGrid>
              <a:tr h="556389">
                <a:tc>
                  <a:txBody>
                    <a:bodyPr/>
                    <a:lstStyle/>
                    <a:p>
                      <a:r>
                        <a:rPr lang="en-US" sz="2400"/>
                        <a:t>Strength</a:t>
                      </a:r>
                    </a:p>
                  </a:txBody>
                  <a:tcPr anchor="ctr"/>
                </a:tc>
                <a:tc>
                  <a:txBody>
                    <a:bodyPr/>
                    <a:lstStyle/>
                    <a:p>
                      <a:r>
                        <a:rPr lang="en-US" sz="2400"/>
                        <a:t>Effect Size</a:t>
                      </a:r>
                    </a:p>
                  </a:txBody>
                  <a:tcPr anchor="ctr"/>
                </a:tc>
                <a:extLst>
                  <a:ext uri="{0D108BD9-81ED-4DB2-BD59-A6C34878D82A}">
                    <a16:rowId xmlns:a16="http://schemas.microsoft.com/office/drawing/2014/main" val="10000"/>
                  </a:ext>
                </a:extLst>
              </a:tr>
              <a:tr h="685800">
                <a:tc>
                  <a:txBody>
                    <a:bodyPr/>
                    <a:lstStyle/>
                    <a:p>
                      <a:r>
                        <a:rPr lang="en-US" sz="2400"/>
                        <a:t>Small (minimum)</a:t>
                      </a:r>
                    </a:p>
                  </a:txBody>
                  <a:tcPr anchor="ctr"/>
                </a:tc>
                <a:tc>
                  <a:txBody>
                    <a:bodyPr/>
                    <a:lstStyle/>
                    <a:p>
                      <a:r>
                        <a:rPr lang="en-US" sz="2400"/>
                        <a:t>0.25 to 0.34</a:t>
                      </a:r>
                    </a:p>
                  </a:txBody>
                  <a:tcPr anchor="ctr"/>
                </a:tc>
                <a:extLst>
                  <a:ext uri="{0D108BD9-81ED-4DB2-BD59-A6C34878D82A}">
                    <a16:rowId xmlns:a16="http://schemas.microsoft.com/office/drawing/2014/main" val="10001"/>
                  </a:ext>
                </a:extLst>
              </a:tr>
              <a:tr h="685800">
                <a:tc>
                  <a:txBody>
                    <a:bodyPr/>
                    <a:lstStyle/>
                    <a:p>
                      <a:r>
                        <a:rPr lang="en-US" sz="2400"/>
                        <a:t>Moderate</a:t>
                      </a:r>
                      <a:r>
                        <a:rPr lang="en-US" sz="2400" baseline="0"/>
                        <a:t> </a:t>
                      </a:r>
                      <a:endParaRPr lang="en-US" sz="240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t>0.35 to 0.49</a:t>
                      </a:r>
                    </a:p>
                  </a:txBody>
                  <a:tcPr anchor="ctr"/>
                </a:tc>
                <a:extLst>
                  <a:ext uri="{0D108BD9-81ED-4DB2-BD59-A6C34878D82A}">
                    <a16:rowId xmlns:a16="http://schemas.microsoft.com/office/drawing/2014/main" val="10002"/>
                  </a:ext>
                </a:extLst>
              </a:tr>
              <a:tr h="685800">
                <a:tc>
                  <a:txBody>
                    <a:bodyPr/>
                    <a:lstStyle/>
                    <a:p>
                      <a:r>
                        <a:rPr lang="en-US" sz="2400"/>
                        <a:t>Strong</a:t>
                      </a:r>
                    </a:p>
                  </a:txBody>
                  <a:tcPr anchor="ctr"/>
                </a:tc>
                <a:tc>
                  <a:txBody>
                    <a:bodyPr/>
                    <a:lstStyle/>
                    <a:p>
                      <a:r>
                        <a:rPr lang="en-US" sz="2400"/>
                        <a:t>0.50 or larger </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6455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Learner Outcomes</a:t>
            </a:r>
          </a:p>
        </p:txBody>
      </p:sp>
      <p:sp>
        <p:nvSpPr>
          <p:cNvPr id="3" name="Content Placeholder 2"/>
          <p:cNvSpPr>
            <a:spLocks noGrp="1"/>
          </p:cNvSpPr>
          <p:nvPr>
            <p:ph sz="quarter" idx="15"/>
          </p:nvPr>
        </p:nvSpPr>
        <p:spPr/>
        <p:txBody>
          <a:bodyPr vert="horz" lIns="0" tIns="0" rIns="0" bIns="0" rtlCol="0" anchor="t">
            <a:normAutofit/>
          </a:bodyPr>
          <a:lstStyle/>
          <a:p>
            <a:pPr marL="0" lvl="1" indent="0">
              <a:buNone/>
            </a:pPr>
            <a:r>
              <a:rPr lang="en-US"/>
              <a:t>At the end of the session, participants will be able to: </a:t>
            </a:r>
          </a:p>
          <a:p>
            <a:pPr lvl="1"/>
            <a:r>
              <a:rPr lang="en-US"/>
              <a:t>Define the dimensions of the Taxonomy of Intervention Intensity and explain how they support the data-based individualization (DBI) process.</a:t>
            </a:r>
          </a:p>
          <a:p>
            <a:pPr lvl="1"/>
            <a:r>
              <a:rPr lang="en-US"/>
              <a:t>Apply the dimensions of the taxonomy to evaluate or select a validated mathematics intervention program.</a:t>
            </a:r>
          </a:p>
          <a:p>
            <a:pPr lvl="1"/>
            <a:r>
              <a:rPr lang="en-US"/>
              <a:t>Use the taxonomy to intensify a math intervention for a student who is not responsive. </a:t>
            </a:r>
          </a:p>
          <a:p>
            <a:pPr lvl="1"/>
            <a:r>
              <a:rPr lang="en-US"/>
              <a:t>Access existing resources to support evaluation and intensification.</a:t>
            </a:r>
          </a:p>
        </p:txBody>
      </p:sp>
      <p:sp>
        <p:nvSpPr>
          <p:cNvPr id="6" name="Slide Number Placeholder 5">
            <a:extLst>
              <a:ext uri="{FF2B5EF4-FFF2-40B4-BE49-F238E27FC236}">
                <a16:creationId xmlns:a16="http://schemas.microsoft.com/office/drawing/2014/main" id="{C8C05FB8-88E1-4993-AC3F-076A7C464A93}"/>
              </a:ext>
            </a:extLst>
          </p:cNvPr>
          <p:cNvSpPr>
            <a:spLocks noGrp="1"/>
          </p:cNvSpPr>
          <p:nvPr>
            <p:ph type="sldNum" sz="quarter" idx="14"/>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2520864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2490-CC74-42FC-B37D-8FFCFAEA7B38}"/>
              </a:ext>
            </a:extLst>
          </p:cNvPr>
          <p:cNvSpPr>
            <a:spLocks noGrp="1"/>
          </p:cNvSpPr>
          <p:nvPr>
            <p:ph type="title"/>
          </p:nvPr>
        </p:nvSpPr>
        <p:spPr/>
        <p:txBody>
          <a:bodyPr/>
          <a:lstStyle/>
          <a:p>
            <a:r>
              <a:rPr lang="en-US"/>
              <a:t>How important are effect sizes? </a:t>
            </a:r>
          </a:p>
        </p:txBody>
      </p:sp>
      <p:sp>
        <p:nvSpPr>
          <p:cNvPr id="3" name="Content Placeholder 2">
            <a:extLst>
              <a:ext uri="{FF2B5EF4-FFF2-40B4-BE49-F238E27FC236}">
                <a16:creationId xmlns:a16="http://schemas.microsoft.com/office/drawing/2014/main" id="{36C8B41F-870A-4201-9248-44E17D7A500D}"/>
              </a:ext>
            </a:extLst>
          </p:cNvPr>
          <p:cNvSpPr>
            <a:spLocks noGrp="1"/>
          </p:cNvSpPr>
          <p:nvPr>
            <p:ph sz="quarter" idx="15"/>
          </p:nvPr>
        </p:nvSpPr>
        <p:spPr>
          <a:xfrm>
            <a:off x="457200" y="1203742"/>
            <a:ext cx="11274552" cy="4343400"/>
          </a:xfrm>
        </p:spPr>
        <p:txBody>
          <a:bodyPr vert="horz" lIns="0" tIns="0" rIns="0" bIns="0" rtlCol="0" anchor="t">
            <a:normAutofit/>
          </a:bodyPr>
          <a:lstStyle/>
          <a:p>
            <a:r>
              <a:rPr lang="en-US"/>
              <a:t>Effect sizes are not always available.</a:t>
            </a:r>
          </a:p>
          <a:p>
            <a:r>
              <a:rPr lang="en-US"/>
              <a:t>When available, effect sizes must be interpreted with caution. </a:t>
            </a:r>
          </a:p>
          <a:p>
            <a:r>
              <a:rPr lang="en-US"/>
              <a:t>Effect sizes can be impacted by:</a:t>
            </a:r>
          </a:p>
          <a:p>
            <a:pPr lvl="1"/>
            <a:r>
              <a:rPr lang="en-US"/>
              <a:t>Study conditions</a:t>
            </a:r>
          </a:p>
          <a:p>
            <a:pPr lvl="1"/>
            <a:r>
              <a:rPr lang="en-US"/>
              <a:t>Content studied</a:t>
            </a:r>
          </a:p>
          <a:p>
            <a:pPr lvl="1"/>
            <a:r>
              <a:rPr lang="en-US"/>
              <a:t>Study population</a:t>
            </a:r>
          </a:p>
        </p:txBody>
      </p:sp>
      <p:sp>
        <p:nvSpPr>
          <p:cNvPr id="4" name="Text Placeholder 3">
            <a:extLst>
              <a:ext uri="{FF2B5EF4-FFF2-40B4-BE49-F238E27FC236}">
                <a16:creationId xmlns:a16="http://schemas.microsoft.com/office/drawing/2014/main" id="{11469C5C-115E-4C21-9678-41CEAF64B83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959B03DE-621C-41BB-BB68-1C3B9199F8D8}"/>
              </a:ext>
            </a:extLst>
          </p:cNvPr>
          <p:cNvSpPr>
            <a:spLocks noGrp="1"/>
          </p:cNvSpPr>
          <p:nvPr>
            <p:ph type="sldNum" sz="quarter" idx="14"/>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583870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274320"/>
            <a:ext cx="11276076" cy="724608"/>
          </a:xfrm>
        </p:spPr>
        <p:txBody>
          <a:bodyPr/>
          <a:lstStyle/>
          <a:p>
            <a:r>
              <a:rPr lang="en-US"/>
              <a:t>Strength Rating Scale</a:t>
            </a:r>
          </a:p>
        </p:txBody>
      </p:sp>
      <p:sp>
        <p:nvSpPr>
          <p:cNvPr id="4" name="Text Placeholder 3">
            <a:extLst>
              <a:ext uri="{FF2B5EF4-FFF2-40B4-BE49-F238E27FC236}">
                <a16:creationId xmlns:a16="http://schemas.microsoft.com/office/drawing/2014/main" id="{EC3E9B70-1FC1-164F-8386-D44C445049F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21</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1877419571"/>
              </p:ext>
            </p:extLst>
          </p:nvPr>
        </p:nvGraphicFramePr>
        <p:xfrm>
          <a:off x="457200" y="1485900"/>
          <a:ext cx="11274424" cy="371856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37084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370840">
                <a:tc>
                  <a:txBody>
                    <a:bodyPr/>
                    <a:lstStyle/>
                    <a:p>
                      <a:pPr algn="ctr"/>
                      <a:r>
                        <a:rPr lang="en-US" sz="1800" b="0"/>
                        <a:t>Fails to </a:t>
                      </a:r>
                    </a:p>
                    <a:p>
                      <a:pPr algn="ctr"/>
                      <a:r>
                        <a:rPr lang="en-US" sz="1800" b="0"/>
                        <a:t>Address </a:t>
                      </a:r>
                    </a:p>
                    <a:p>
                      <a:pPr algn="ctr"/>
                      <a:r>
                        <a:rPr lang="en-US" sz="1800" b="0"/>
                        <a:t>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370840">
                <a:tc>
                  <a:txBody>
                    <a:bodyPr/>
                    <a:lstStyle/>
                    <a:p>
                      <a:pPr marL="342900" indent="-342900" algn="l">
                        <a:spcAft>
                          <a:spcPts val="1200"/>
                        </a:spcAft>
                        <a:buFont typeface="Arial" panose="020B0604020202020204" pitchFamily="34" charset="0"/>
                        <a:buChar char="•"/>
                      </a:pPr>
                      <a:r>
                        <a:rPr lang="en-US" sz="1800" b="1"/>
                        <a:t>No</a:t>
                      </a:r>
                      <a:r>
                        <a:rPr lang="en-US" sz="1800"/>
                        <a:t> validated studies</a:t>
                      </a:r>
                    </a:p>
                    <a:p>
                      <a:pPr marL="342900" indent="-342900" algn="l">
                        <a:spcAft>
                          <a:spcPts val="1200"/>
                        </a:spcAft>
                        <a:buFont typeface="Arial" panose="020B0604020202020204" pitchFamily="34" charset="0"/>
                        <a:buChar char="•"/>
                      </a:pPr>
                      <a:r>
                        <a:rPr lang="en-US" sz="1800" b="1"/>
                        <a:t>No effect size </a:t>
                      </a:r>
                      <a:r>
                        <a:rPr lang="en-US" sz="1800"/>
                        <a:t>can be determined</a:t>
                      </a:r>
                    </a:p>
                    <a:p>
                      <a:pPr marL="342900" indent="-342900" algn="l">
                        <a:spcAft>
                          <a:spcPts val="1200"/>
                        </a:spcAft>
                        <a:buFont typeface="Arial" panose="020B0604020202020204" pitchFamily="34" charset="0"/>
                        <a:buChar char="•"/>
                      </a:pPr>
                      <a:r>
                        <a:rPr lang="en-US" sz="1800"/>
                        <a:t>Reported effect size is </a:t>
                      </a:r>
                      <a:r>
                        <a:rPr lang="en-US" sz="1800" b="1"/>
                        <a:t>&lt;</a:t>
                      </a:r>
                      <a:r>
                        <a:rPr lang="en-US" sz="1800"/>
                        <a:t> </a:t>
                      </a:r>
                      <a:r>
                        <a:rPr lang="en-US" sz="1800" b="1"/>
                        <a:t>0.2</a:t>
                      </a:r>
                    </a:p>
                    <a:p>
                      <a:pPr algn="ctr"/>
                      <a:endParaRPr lang="en-US"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is 0.2 - 0.34 </a:t>
                      </a:r>
                    </a:p>
                    <a:p>
                      <a:pPr marL="0" indent="0" algn="ctr">
                        <a:spcBef>
                          <a:spcPts val="0"/>
                        </a:spcBef>
                        <a:spcAft>
                          <a:spcPts val="1200"/>
                        </a:spcAft>
                        <a:buFont typeface="Arial" panose="020B0604020202020204" pitchFamily="34" charset="0"/>
                        <a:buNone/>
                      </a:pPr>
                      <a:r>
                        <a:rPr lang="en-US" sz="1800" b="0"/>
                        <a:t>(researcher-designed measure)</a:t>
                      </a:r>
                    </a:p>
                    <a:p>
                      <a:pPr marL="0" indent="0" algn="ctr">
                        <a:spcBef>
                          <a:spcPts val="0"/>
                        </a:spcBef>
                        <a:spcAft>
                          <a:spcPts val="1200"/>
                        </a:spcAft>
                        <a:buFont typeface="Arial" panose="020B0604020202020204" pitchFamily="34" charset="0"/>
                        <a:buNone/>
                      </a:pPr>
                      <a:endParaRPr lang="en-US" sz="18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is 0.35 - 0.55 </a:t>
                      </a:r>
                      <a:r>
                        <a:rPr lang="en-US" sz="1800" b="0"/>
                        <a:t>(researcher-designed measure)</a:t>
                      </a:r>
                    </a:p>
                    <a:p>
                      <a:pPr marL="0" indent="0" algn="ctr">
                        <a:spcBef>
                          <a:spcPts val="0"/>
                        </a:spcBef>
                        <a:spcAft>
                          <a:spcPts val="1200"/>
                        </a:spcAft>
                        <a:buFont typeface="Arial" panose="020B0604020202020204" pitchFamily="34" charset="0"/>
                        <a:buNone/>
                      </a:pPr>
                      <a:r>
                        <a:rPr lang="en-US" sz="1800" b="0"/>
                        <a:t>-OR-</a:t>
                      </a:r>
                    </a:p>
                    <a:p>
                      <a:pPr marL="0" indent="0" algn="ctr">
                        <a:spcBef>
                          <a:spcPts val="0"/>
                        </a:spcBef>
                        <a:spcAft>
                          <a:spcPts val="1200"/>
                        </a:spcAft>
                        <a:buFont typeface="Arial" panose="020B0604020202020204" pitchFamily="34" charset="0"/>
                        <a:buNone/>
                      </a:pPr>
                      <a:r>
                        <a:rPr lang="en-US" sz="1800" b="1"/>
                        <a:t>Effect size is 0.2 - 0.3 </a:t>
                      </a:r>
                      <a:r>
                        <a:rPr lang="en-US" sz="1800" b="0"/>
                        <a:t> </a:t>
                      </a:r>
                    </a:p>
                    <a:p>
                      <a:pPr marL="0" indent="0" algn="ctr">
                        <a:spcBef>
                          <a:spcPts val="0"/>
                        </a:spcBef>
                        <a:spcAft>
                          <a:spcPts val="1200"/>
                        </a:spcAft>
                        <a:buFont typeface="Arial" panose="020B0604020202020204" pitchFamily="34" charset="0"/>
                        <a:buNone/>
                      </a:pPr>
                      <a:r>
                        <a:rPr lang="en-US" sz="1800" b="0"/>
                        <a:t>(standardized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≥0.55 </a:t>
                      </a:r>
                    </a:p>
                    <a:p>
                      <a:pPr marL="0" indent="0" algn="ctr">
                        <a:spcBef>
                          <a:spcPts val="0"/>
                        </a:spcBef>
                        <a:spcAft>
                          <a:spcPts val="1200"/>
                        </a:spcAft>
                        <a:buFont typeface="Arial" panose="020B0604020202020204" pitchFamily="34" charset="0"/>
                        <a:buNone/>
                      </a:pPr>
                      <a:r>
                        <a:rPr lang="en-US" sz="1800" b="0"/>
                        <a:t>(researcher-designed measure)</a:t>
                      </a:r>
                    </a:p>
                    <a:p>
                      <a:pPr marL="0" indent="0" algn="ctr">
                        <a:spcBef>
                          <a:spcPts val="0"/>
                        </a:spcBef>
                        <a:spcAft>
                          <a:spcPts val="1200"/>
                        </a:spcAft>
                        <a:buFont typeface="Arial" panose="020B0604020202020204" pitchFamily="34" charset="0"/>
                        <a:buNone/>
                      </a:pPr>
                      <a:r>
                        <a:rPr lang="en-US" sz="1800" b="0"/>
                        <a:t>-OR-</a:t>
                      </a:r>
                    </a:p>
                    <a:p>
                      <a:pPr marL="0" indent="0" algn="ctr">
                        <a:spcBef>
                          <a:spcPts val="0"/>
                        </a:spcBef>
                        <a:spcAft>
                          <a:spcPts val="1200"/>
                        </a:spcAft>
                        <a:buFont typeface="Arial" panose="020B0604020202020204" pitchFamily="34" charset="0"/>
                        <a:buNone/>
                      </a:pPr>
                      <a:r>
                        <a:rPr lang="en-US" sz="1800" b="1"/>
                        <a:t>Effect size ≥ 0.3</a:t>
                      </a:r>
                      <a:r>
                        <a:rPr lang="en-US" sz="1800" b="0"/>
                        <a:t> </a:t>
                      </a:r>
                    </a:p>
                    <a:p>
                      <a:pPr marL="0" indent="0" algn="ctr">
                        <a:spcBef>
                          <a:spcPts val="0"/>
                        </a:spcBef>
                        <a:spcAft>
                          <a:spcPts val="1200"/>
                        </a:spcAft>
                        <a:buFont typeface="Arial" panose="020B0604020202020204" pitchFamily="34" charset="0"/>
                        <a:buNone/>
                      </a:pPr>
                      <a:r>
                        <a:rPr lang="en-US" sz="1800" b="0"/>
                        <a:t>(standardized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Tree>
    <p:extLst>
      <p:ext uri="{BB962C8B-B14F-4D97-AF65-F5344CB8AC3E}">
        <p14:creationId xmlns:p14="http://schemas.microsoft.com/office/powerpoint/2010/main" val="1325385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38665" y="-6564"/>
            <a:ext cx="11276076" cy="1280160"/>
          </a:xfrm>
        </p:spPr>
        <p:txBody>
          <a:bodyPr/>
          <a:lstStyle/>
          <a:p>
            <a:r>
              <a:rPr lang="en-US"/>
              <a:t>Rating Strength: Demonstration</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22</a:t>
            </a:fld>
            <a:endParaRPr lang="en-US"/>
          </a:p>
        </p:txBody>
      </p:sp>
      <p:pic>
        <p:nvPicPr>
          <p:cNvPr id="4" name="Picture 3" descr="This screenshot of NCII's tool chart shows the quality of design &amp; results for Fraction Face-Off! The study design has a full circle, the mean ES is 1.04 (T), 0.89 (B), the disaggregated ES Data available is &lt;20th percentile, and the visual analysis is NA">
            <a:extLst>
              <a:ext uri="{FF2B5EF4-FFF2-40B4-BE49-F238E27FC236}">
                <a16:creationId xmlns:a16="http://schemas.microsoft.com/office/drawing/2014/main" id="{F5F028C7-34F5-42A4-B61C-46A3E7C3B788}"/>
              </a:ext>
            </a:extLst>
          </p:cNvPr>
          <p:cNvPicPr>
            <a:picLocks noChangeAspect="1"/>
          </p:cNvPicPr>
          <p:nvPr/>
        </p:nvPicPr>
        <p:blipFill>
          <a:blip r:embed="rId3"/>
          <a:stretch>
            <a:fillRect/>
          </a:stretch>
        </p:blipFill>
        <p:spPr>
          <a:xfrm>
            <a:off x="1141161" y="1183156"/>
            <a:ext cx="9909677" cy="2245844"/>
          </a:xfrm>
          <a:prstGeom prst="rect">
            <a:avLst/>
          </a:prstGeom>
        </p:spPr>
      </p:pic>
      <p:pic>
        <p:nvPicPr>
          <p:cNvPr id="8" name="Picture 7" descr="This screenshot of NCII's tool chart shows the quality of other indicators for Fraction Face-Off! The participants has a full circle, fidelity of implementation has a full circle, targeted measures has a full circle, broader measures has a full circle and No. of outcome measures is 4 math.">
            <a:extLst>
              <a:ext uri="{FF2B5EF4-FFF2-40B4-BE49-F238E27FC236}">
                <a16:creationId xmlns:a16="http://schemas.microsoft.com/office/drawing/2014/main" id="{A22565BA-CF4E-4D40-9379-74D340824B55}"/>
              </a:ext>
            </a:extLst>
          </p:cNvPr>
          <p:cNvPicPr>
            <a:picLocks noChangeAspect="1"/>
          </p:cNvPicPr>
          <p:nvPr/>
        </p:nvPicPr>
        <p:blipFill>
          <a:blip r:embed="rId4"/>
          <a:stretch>
            <a:fillRect/>
          </a:stretch>
        </p:blipFill>
        <p:spPr>
          <a:xfrm>
            <a:off x="1121864" y="3832620"/>
            <a:ext cx="10035882" cy="2070339"/>
          </a:xfrm>
          <a:prstGeom prst="rect">
            <a:avLst/>
          </a:prstGeom>
        </p:spPr>
      </p:pic>
    </p:spTree>
    <p:extLst>
      <p:ext uri="{BB962C8B-B14F-4D97-AF65-F5344CB8AC3E}">
        <p14:creationId xmlns:p14="http://schemas.microsoft.com/office/powerpoint/2010/main" val="15269365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C65F8-AEA7-4AFF-BB7E-55DF75165A5F}"/>
              </a:ext>
            </a:extLst>
          </p:cNvPr>
          <p:cNvSpPr>
            <a:spLocks noGrp="1"/>
          </p:cNvSpPr>
          <p:nvPr>
            <p:ph type="title"/>
          </p:nvPr>
        </p:nvSpPr>
        <p:spPr>
          <a:xfrm>
            <a:off x="457200" y="0"/>
            <a:ext cx="11274552" cy="1280160"/>
          </a:xfrm>
        </p:spPr>
        <p:txBody>
          <a:bodyPr/>
          <a:lstStyle/>
          <a:p>
            <a:r>
              <a:rPr lang="en-US"/>
              <a:t>Rating Strength: Demonstration</a:t>
            </a:r>
          </a:p>
        </p:txBody>
      </p:sp>
      <p:sp>
        <p:nvSpPr>
          <p:cNvPr id="4" name="Text Placeholder 3">
            <a:extLst>
              <a:ext uri="{FF2B5EF4-FFF2-40B4-BE49-F238E27FC236}">
                <a16:creationId xmlns:a16="http://schemas.microsoft.com/office/drawing/2014/main" id="{50DB5DF3-124B-4488-AA03-BA621E603F8A}"/>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A5B149C-7A6F-4919-A714-0D42C639053F}"/>
              </a:ext>
            </a:extLst>
          </p:cNvPr>
          <p:cNvSpPr>
            <a:spLocks noGrp="1"/>
          </p:cNvSpPr>
          <p:nvPr>
            <p:ph type="sldNum" sz="quarter" idx="12"/>
          </p:nvPr>
        </p:nvSpPr>
        <p:spPr/>
        <p:txBody>
          <a:bodyPr/>
          <a:lstStyle/>
          <a:p>
            <a:fld id="{99A20822-4A49-4D36-86E3-300BA48D3F00}" type="slidenum">
              <a:rPr lang="en-US" smtClean="0"/>
              <a:t>23</a:t>
            </a:fld>
            <a:endParaRPr lang="en-US"/>
          </a:p>
        </p:txBody>
      </p:sp>
      <p:pic>
        <p:nvPicPr>
          <p:cNvPr id="6" name="Content Placeholder 5">
            <a:extLst>
              <a:ext uri="{FF2B5EF4-FFF2-40B4-BE49-F238E27FC236}">
                <a16:creationId xmlns:a16="http://schemas.microsoft.com/office/drawing/2014/main" id="{D9AD8BD7-649B-4330-9D7F-4D5BAE97D269}"/>
              </a:ext>
              <a:ext uri="{C183D7F6-B498-43B3-948B-1728B52AA6E4}">
                <adec:decorative xmlns:adec="http://schemas.microsoft.com/office/drawing/2017/decorative" val="1"/>
              </a:ext>
            </a:extLst>
          </p:cNvPr>
          <p:cNvPicPr>
            <a:picLocks noGrp="1" noChangeAspect="1"/>
          </p:cNvPicPr>
          <p:nvPr>
            <p:ph sz="quarter" idx="14"/>
          </p:nvPr>
        </p:nvPicPr>
        <p:blipFill rotWithShape="1">
          <a:blip r:embed="rId3"/>
          <a:srcRect b="35062"/>
          <a:stretch/>
        </p:blipFill>
        <p:spPr>
          <a:xfrm>
            <a:off x="1547447" y="1257299"/>
            <a:ext cx="9415262" cy="4711324"/>
          </a:xfrm>
          <a:prstGeom prst="rect">
            <a:avLst/>
          </a:prstGeom>
          <a:ln w="28575">
            <a:solidFill>
              <a:schemeClr val="tx1"/>
            </a:solidFill>
          </a:ln>
        </p:spPr>
      </p:pic>
    </p:spTree>
    <p:extLst>
      <p:ext uri="{BB962C8B-B14F-4D97-AF65-F5344CB8AC3E}">
        <p14:creationId xmlns:p14="http://schemas.microsoft.com/office/powerpoint/2010/main" val="2147417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274320"/>
            <a:ext cx="11276076" cy="716280"/>
          </a:xfrm>
        </p:spPr>
        <p:txBody>
          <a:bodyPr>
            <a:normAutofit/>
          </a:bodyPr>
          <a:lstStyle/>
          <a:p>
            <a:r>
              <a:rPr lang="en-US"/>
              <a:t>Rating Strength: Demonstration</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24</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2703882038"/>
              </p:ext>
            </p:extLst>
          </p:nvPr>
        </p:nvGraphicFramePr>
        <p:xfrm>
          <a:off x="457328" y="1500327"/>
          <a:ext cx="11274424" cy="344424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37084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370840">
                <a:tc>
                  <a:txBody>
                    <a:bodyPr/>
                    <a:lstStyle/>
                    <a:p>
                      <a:pPr algn="ctr"/>
                      <a:r>
                        <a:rPr lang="en-US" sz="1800" b="1"/>
                        <a:t>Fails</a:t>
                      </a:r>
                      <a:r>
                        <a:rPr lang="en-US" sz="1800" b="0"/>
                        <a:t> </a:t>
                      </a:r>
                    </a:p>
                    <a:p>
                      <a:pPr algn="ctr"/>
                      <a:r>
                        <a:rPr lang="en-US" sz="1800" b="0"/>
                        <a:t>to 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370840">
                <a:tc>
                  <a:txBody>
                    <a:bodyPr/>
                    <a:lstStyle/>
                    <a:p>
                      <a:pPr marL="342900" indent="-342900" algn="l">
                        <a:spcAft>
                          <a:spcPts val="1200"/>
                        </a:spcAft>
                        <a:buFont typeface="Arial" panose="020B0604020202020204" pitchFamily="34" charset="0"/>
                        <a:buChar char="•"/>
                      </a:pPr>
                      <a:r>
                        <a:rPr lang="en-US" sz="1800" b="1"/>
                        <a:t>No</a:t>
                      </a:r>
                      <a:r>
                        <a:rPr lang="en-US" sz="1800"/>
                        <a:t> validated studies</a:t>
                      </a:r>
                    </a:p>
                    <a:p>
                      <a:pPr marL="342900" indent="-342900" algn="l">
                        <a:spcAft>
                          <a:spcPts val="1200"/>
                        </a:spcAft>
                        <a:buFont typeface="Arial" panose="020B0604020202020204" pitchFamily="34" charset="0"/>
                        <a:buChar char="•"/>
                      </a:pPr>
                      <a:r>
                        <a:rPr lang="en-US" sz="1800" b="1"/>
                        <a:t>No effect size </a:t>
                      </a:r>
                      <a:r>
                        <a:rPr lang="en-US" sz="1800"/>
                        <a:t>can be determined</a:t>
                      </a:r>
                    </a:p>
                    <a:p>
                      <a:pPr marL="342900" indent="-342900" algn="l">
                        <a:spcAft>
                          <a:spcPts val="1200"/>
                        </a:spcAft>
                        <a:buFont typeface="Arial" panose="020B0604020202020204" pitchFamily="34" charset="0"/>
                        <a:buChar char="•"/>
                      </a:pPr>
                      <a:r>
                        <a:rPr lang="en-US" sz="1800"/>
                        <a:t>Reported effect size is </a:t>
                      </a:r>
                      <a:r>
                        <a:rPr lang="en-US" sz="1800" b="1"/>
                        <a:t>&lt;</a:t>
                      </a:r>
                      <a:r>
                        <a:rPr lang="en-US" sz="1800"/>
                        <a:t> </a:t>
                      </a:r>
                      <a:r>
                        <a:rPr lang="en-US" sz="1800" b="1"/>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is 0.2 - 0.34 </a:t>
                      </a:r>
                    </a:p>
                    <a:p>
                      <a:pPr marL="0" indent="0" algn="ctr">
                        <a:spcBef>
                          <a:spcPts val="0"/>
                        </a:spcBef>
                        <a:spcAft>
                          <a:spcPts val="1200"/>
                        </a:spcAft>
                        <a:buFont typeface="Arial" panose="020B0604020202020204" pitchFamily="34" charset="0"/>
                        <a:buNone/>
                      </a:pPr>
                      <a:r>
                        <a:rPr lang="en-US" sz="1800" b="0"/>
                        <a:t>(researcher-designed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is 0.35 - 0.55 </a:t>
                      </a:r>
                      <a:r>
                        <a:rPr lang="en-US" sz="1800" b="0"/>
                        <a:t>(researcher-designed measure)</a:t>
                      </a:r>
                    </a:p>
                    <a:p>
                      <a:pPr marL="0" indent="0" algn="ctr">
                        <a:spcBef>
                          <a:spcPts val="0"/>
                        </a:spcBef>
                        <a:spcAft>
                          <a:spcPts val="1200"/>
                        </a:spcAft>
                        <a:buFont typeface="Arial" panose="020B0604020202020204" pitchFamily="34" charset="0"/>
                        <a:buNone/>
                      </a:pPr>
                      <a:r>
                        <a:rPr lang="en-US" sz="1800" b="0"/>
                        <a:t>-OR-</a:t>
                      </a:r>
                    </a:p>
                    <a:p>
                      <a:pPr marL="0" indent="0" algn="ctr">
                        <a:spcBef>
                          <a:spcPts val="0"/>
                        </a:spcBef>
                        <a:spcAft>
                          <a:spcPts val="1200"/>
                        </a:spcAft>
                        <a:buFont typeface="Arial" panose="020B0604020202020204" pitchFamily="34" charset="0"/>
                        <a:buNone/>
                      </a:pPr>
                      <a:r>
                        <a:rPr lang="en-US" sz="1800" b="1"/>
                        <a:t>Effect size is 0.2 - 0.3 </a:t>
                      </a:r>
                      <a:r>
                        <a:rPr lang="en-US" sz="1800" b="0"/>
                        <a:t> </a:t>
                      </a:r>
                    </a:p>
                    <a:p>
                      <a:pPr marL="0" indent="0" algn="ctr">
                        <a:spcBef>
                          <a:spcPts val="0"/>
                        </a:spcBef>
                        <a:spcAft>
                          <a:spcPts val="1200"/>
                        </a:spcAft>
                        <a:buFont typeface="Arial" panose="020B0604020202020204" pitchFamily="34" charset="0"/>
                        <a:buNone/>
                      </a:pPr>
                      <a:r>
                        <a:rPr lang="en-US" sz="1800" b="0"/>
                        <a:t>(standardized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≥0.55 </a:t>
                      </a:r>
                    </a:p>
                    <a:p>
                      <a:pPr marL="0" indent="0" algn="ctr">
                        <a:spcBef>
                          <a:spcPts val="0"/>
                        </a:spcBef>
                        <a:spcAft>
                          <a:spcPts val="1200"/>
                        </a:spcAft>
                        <a:buFont typeface="Arial" panose="020B0604020202020204" pitchFamily="34" charset="0"/>
                        <a:buNone/>
                      </a:pPr>
                      <a:r>
                        <a:rPr lang="en-US" sz="1800" b="0"/>
                        <a:t>(researcher-designed measure)</a:t>
                      </a:r>
                    </a:p>
                    <a:p>
                      <a:pPr marL="0" indent="0" algn="ctr">
                        <a:spcBef>
                          <a:spcPts val="0"/>
                        </a:spcBef>
                        <a:spcAft>
                          <a:spcPts val="1200"/>
                        </a:spcAft>
                        <a:buFont typeface="Arial" panose="020B0604020202020204" pitchFamily="34" charset="0"/>
                        <a:buNone/>
                      </a:pPr>
                      <a:r>
                        <a:rPr lang="en-US" sz="1800" b="0"/>
                        <a:t>-OR-</a:t>
                      </a:r>
                    </a:p>
                    <a:p>
                      <a:pPr marL="0" indent="0" algn="ctr">
                        <a:spcBef>
                          <a:spcPts val="0"/>
                        </a:spcBef>
                        <a:spcAft>
                          <a:spcPts val="1200"/>
                        </a:spcAft>
                        <a:buFont typeface="Arial" panose="020B0604020202020204" pitchFamily="34" charset="0"/>
                        <a:buNone/>
                      </a:pPr>
                      <a:r>
                        <a:rPr lang="en-US" sz="1800" b="1"/>
                        <a:t>Effect size ≥ 0.3</a:t>
                      </a:r>
                      <a:r>
                        <a:rPr lang="en-US" sz="1800" b="0"/>
                        <a:t> </a:t>
                      </a:r>
                    </a:p>
                    <a:p>
                      <a:pPr marL="0" indent="0" algn="ctr">
                        <a:spcBef>
                          <a:spcPts val="0"/>
                        </a:spcBef>
                        <a:spcAft>
                          <a:spcPts val="1200"/>
                        </a:spcAft>
                        <a:buFont typeface="Arial" panose="020B0604020202020204" pitchFamily="34" charset="0"/>
                        <a:buNone/>
                      </a:pPr>
                      <a:r>
                        <a:rPr lang="en-US" sz="1800" b="0"/>
                        <a:t>(standardized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7" name="Rectangle 6" descr="This box highlights rating 3: Addresses Standard Well.">
            <a:extLst>
              <a:ext uri="{FF2B5EF4-FFF2-40B4-BE49-F238E27FC236}">
                <a16:creationId xmlns:a16="http://schemas.microsoft.com/office/drawing/2014/main" id="{925FAFF0-C61C-4E4E-A60B-E37F9BAE5BC4}"/>
              </a:ext>
            </a:extLst>
          </p:cNvPr>
          <p:cNvSpPr/>
          <p:nvPr/>
        </p:nvSpPr>
        <p:spPr>
          <a:xfrm>
            <a:off x="8899268" y="1485899"/>
            <a:ext cx="2832484" cy="3458667"/>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03A008-8D78-F44C-898C-73D443FA87DD}"/>
              </a:ext>
            </a:extLst>
          </p:cNvPr>
          <p:cNvSpPr txBox="1"/>
          <p:nvPr/>
        </p:nvSpPr>
        <p:spPr>
          <a:xfrm>
            <a:off x="11204239" y="2574252"/>
            <a:ext cx="502061" cy="369332"/>
          </a:xfrm>
          <a:prstGeom prst="rect">
            <a:avLst/>
          </a:prstGeom>
          <a:noFill/>
        </p:spPr>
        <p:txBody>
          <a:bodyPr wrap="none" rtlCol="0">
            <a:spAutoFit/>
          </a:bodyPr>
          <a:lstStyle/>
          <a:p>
            <a:r>
              <a:rPr lang="en-US">
                <a:solidFill>
                  <a:schemeClr val="accent2"/>
                </a:solidFill>
              </a:rPr>
              <a:t>✔︎</a:t>
            </a:r>
          </a:p>
        </p:txBody>
      </p:sp>
    </p:spTree>
    <p:extLst>
      <p:ext uri="{BB962C8B-B14F-4D97-AF65-F5344CB8AC3E}">
        <p14:creationId xmlns:p14="http://schemas.microsoft.com/office/powerpoint/2010/main" val="227182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274320"/>
            <a:ext cx="11276076" cy="741680"/>
          </a:xfrm>
        </p:spPr>
        <p:txBody>
          <a:bodyPr/>
          <a:lstStyle/>
          <a:p>
            <a:r>
              <a:rPr lang="en-US"/>
              <a:t>Rating Strength: Guided Practice</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25</a:t>
            </a:fld>
            <a:endParaRPr lang="en-US"/>
          </a:p>
        </p:txBody>
      </p:sp>
      <p:sp>
        <p:nvSpPr>
          <p:cNvPr id="10" name="TextBox 9">
            <a:extLst>
              <a:ext uri="{FF2B5EF4-FFF2-40B4-BE49-F238E27FC236}">
                <a16:creationId xmlns:a16="http://schemas.microsoft.com/office/drawing/2014/main" id="{4D392743-81C6-0046-B8F3-CBAC7AF76A90}"/>
              </a:ext>
            </a:extLst>
          </p:cNvPr>
          <p:cNvSpPr txBox="1"/>
          <p:nvPr/>
        </p:nvSpPr>
        <p:spPr>
          <a:xfrm>
            <a:off x="-105604" y="3232484"/>
            <a:ext cx="704335" cy="646331"/>
          </a:xfrm>
          <a:prstGeom prst="rect">
            <a:avLst/>
          </a:prstGeom>
          <a:noFill/>
        </p:spPr>
        <p:txBody>
          <a:bodyPr wrap="square" rtlCol="0">
            <a:spAutoFit/>
          </a:bodyPr>
          <a:lstStyle/>
          <a:p>
            <a:pPr algn="ctr"/>
            <a:r>
              <a:rPr lang="en-US" sz="3600" b="1" dirty="0">
                <a:solidFill>
                  <a:schemeClr val="accent2"/>
                </a:solidFill>
              </a:rPr>
              <a:t>1</a:t>
            </a:r>
          </a:p>
        </p:txBody>
      </p:sp>
      <p:sp>
        <p:nvSpPr>
          <p:cNvPr id="11" name="TextBox 10">
            <a:extLst>
              <a:ext uri="{FF2B5EF4-FFF2-40B4-BE49-F238E27FC236}">
                <a16:creationId xmlns:a16="http://schemas.microsoft.com/office/drawing/2014/main" id="{94C8E86C-EC28-3548-BFD7-9BF67DD3C111}"/>
              </a:ext>
            </a:extLst>
          </p:cNvPr>
          <p:cNvSpPr txBox="1"/>
          <p:nvPr/>
        </p:nvSpPr>
        <p:spPr>
          <a:xfrm>
            <a:off x="-105604" y="3748446"/>
            <a:ext cx="704335" cy="646331"/>
          </a:xfrm>
          <a:prstGeom prst="rect">
            <a:avLst/>
          </a:prstGeom>
          <a:noFill/>
        </p:spPr>
        <p:txBody>
          <a:bodyPr wrap="square" rtlCol="0">
            <a:spAutoFit/>
          </a:bodyPr>
          <a:lstStyle/>
          <a:p>
            <a:pPr algn="ctr"/>
            <a:r>
              <a:rPr lang="en-US" sz="3600" b="1" dirty="0">
                <a:solidFill>
                  <a:schemeClr val="accent2"/>
                </a:solidFill>
              </a:rPr>
              <a:t>2</a:t>
            </a:r>
          </a:p>
        </p:txBody>
      </p:sp>
      <p:sp>
        <p:nvSpPr>
          <p:cNvPr id="12" name="TextBox 11">
            <a:extLst>
              <a:ext uri="{FF2B5EF4-FFF2-40B4-BE49-F238E27FC236}">
                <a16:creationId xmlns:a16="http://schemas.microsoft.com/office/drawing/2014/main" id="{230B874C-E3F1-D743-8CC5-EBA116A42A53}"/>
              </a:ext>
            </a:extLst>
          </p:cNvPr>
          <p:cNvSpPr txBox="1"/>
          <p:nvPr/>
        </p:nvSpPr>
        <p:spPr>
          <a:xfrm>
            <a:off x="-105604" y="4394777"/>
            <a:ext cx="704335" cy="646331"/>
          </a:xfrm>
          <a:prstGeom prst="rect">
            <a:avLst/>
          </a:prstGeom>
          <a:noFill/>
        </p:spPr>
        <p:txBody>
          <a:bodyPr wrap="square" rtlCol="0">
            <a:spAutoFit/>
          </a:bodyPr>
          <a:lstStyle/>
          <a:p>
            <a:pPr algn="ctr"/>
            <a:r>
              <a:rPr lang="en-US" sz="3600" b="1" dirty="0">
                <a:solidFill>
                  <a:schemeClr val="accent2"/>
                </a:solidFill>
              </a:rPr>
              <a:t>3</a:t>
            </a:r>
          </a:p>
        </p:txBody>
      </p:sp>
      <p:pic>
        <p:nvPicPr>
          <p:cNvPr id="6" name="Picture 5" descr="Screenshot of NCII tools chart, highlighting the quality of other indicators tab.">
            <a:extLst>
              <a:ext uri="{FF2B5EF4-FFF2-40B4-BE49-F238E27FC236}">
                <a16:creationId xmlns:a16="http://schemas.microsoft.com/office/drawing/2014/main" id="{08E466BF-2E05-4442-9279-5DDF2A1166AF}"/>
              </a:ext>
            </a:extLst>
          </p:cNvPr>
          <p:cNvPicPr>
            <a:picLocks noChangeAspect="1"/>
          </p:cNvPicPr>
          <p:nvPr/>
        </p:nvPicPr>
        <p:blipFill rotWithShape="1">
          <a:blip r:embed="rId3">
            <a:extLst>
              <a:ext uri="{28A0092B-C50C-407E-A947-70E740481C1C}">
                <a14:useLocalDpi xmlns:a14="http://schemas.microsoft.com/office/drawing/2010/main" val="0"/>
              </a:ext>
            </a:extLst>
          </a:blip>
          <a:srcRect l="1662" r="24329"/>
          <a:stretch/>
        </p:blipFill>
        <p:spPr>
          <a:xfrm>
            <a:off x="457200" y="1816892"/>
            <a:ext cx="5220929" cy="3224216"/>
          </a:xfrm>
          <a:prstGeom prst="rect">
            <a:avLst/>
          </a:prstGeom>
        </p:spPr>
      </p:pic>
      <p:pic>
        <p:nvPicPr>
          <p:cNvPr id="8" name="Picture 7" descr="Screenshot of NCII tools chart, highlighting the quality of design and results tab">
            <a:extLst>
              <a:ext uri="{FF2B5EF4-FFF2-40B4-BE49-F238E27FC236}">
                <a16:creationId xmlns:a16="http://schemas.microsoft.com/office/drawing/2014/main" id="{1AF5D7D0-89C2-4672-8235-BC2D28E3A59E}"/>
              </a:ext>
            </a:extLst>
          </p:cNvPr>
          <p:cNvPicPr>
            <a:picLocks noChangeAspect="1"/>
          </p:cNvPicPr>
          <p:nvPr/>
        </p:nvPicPr>
        <p:blipFill rotWithShape="1">
          <a:blip r:embed="rId4">
            <a:extLst>
              <a:ext uri="{28A0092B-C50C-407E-A947-70E740481C1C}">
                <a14:useLocalDpi xmlns:a14="http://schemas.microsoft.com/office/drawing/2010/main" val="0"/>
              </a:ext>
            </a:extLst>
          </a:blip>
          <a:srcRect l="1963" r="5031"/>
          <a:stretch/>
        </p:blipFill>
        <p:spPr>
          <a:xfrm>
            <a:off x="5845278" y="1858539"/>
            <a:ext cx="6213987" cy="3182569"/>
          </a:xfrm>
          <a:prstGeom prst="rect">
            <a:avLst/>
          </a:prstGeom>
        </p:spPr>
      </p:pic>
    </p:spTree>
    <p:extLst>
      <p:ext uri="{BB962C8B-B14F-4D97-AF65-F5344CB8AC3E}">
        <p14:creationId xmlns:p14="http://schemas.microsoft.com/office/powerpoint/2010/main" val="2672310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D458-C215-45AB-910B-54142D10883D}"/>
              </a:ext>
            </a:extLst>
          </p:cNvPr>
          <p:cNvSpPr>
            <a:spLocks noGrp="1"/>
          </p:cNvSpPr>
          <p:nvPr>
            <p:ph type="title"/>
          </p:nvPr>
        </p:nvSpPr>
        <p:spPr/>
        <p:txBody>
          <a:bodyPr/>
          <a:lstStyle/>
          <a:p>
            <a:r>
              <a:rPr lang="en-US"/>
              <a:t>Rating Strength: Guided Practice</a:t>
            </a:r>
          </a:p>
        </p:txBody>
      </p:sp>
      <p:sp>
        <p:nvSpPr>
          <p:cNvPr id="4" name="Text Placeholder 3">
            <a:extLst>
              <a:ext uri="{FF2B5EF4-FFF2-40B4-BE49-F238E27FC236}">
                <a16:creationId xmlns:a16="http://schemas.microsoft.com/office/drawing/2014/main" id="{00275798-5D77-4111-B3E5-61DF7A3DF7F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E96816B1-7BA3-43A7-959A-8351B176D35C}"/>
              </a:ext>
            </a:extLst>
          </p:cNvPr>
          <p:cNvSpPr>
            <a:spLocks noGrp="1"/>
          </p:cNvSpPr>
          <p:nvPr>
            <p:ph type="sldNum" sz="quarter" idx="12"/>
          </p:nvPr>
        </p:nvSpPr>
        <p:spPr/>
        <p:txBody>
          <a:bodyPr/>
          <a:lstStyle/>
          <a:p>
            <a:fld id="{99A20822-4A49-4D36-86E3-300BA48D3F00}" type="slidenum">
              <a:rPr lang="en-US" smtClean="0"/>
              <a:t>26</a:t>
            </a:fld>
            <a:endParaRPr lang="en-US"/>
          </a:p>
        </p:txBody>
      </p:sp>
      <p:pic>
        <p:nvPicPr>
          <p:cNvPr id="6" name="Picture 5">
            <a:extLst>
              <a:ext uri="{FF2B5EF4-FFF2-40B4-BE49-F238E27FC236}">
                <a16:creationId xmlns:a16="http://schemas.microsoft.com/office/drawing/2014/main" id="{D87BD454-6C2B-442F-9A31-FC084BD922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71430" y="1214761"/>
            <a:ext cx="8465340" cy="4998469"/>
          </a:xfrm>
          <a:prstGeom prst="rect">
            <a:avLst/>
          </a:prstGeom>
          <a:ln w="28575">
            <a:solidFill>
              <a:schemeClr val="tx1"/>
            </a:solidFill>
          </a:ln>
        </p:spPr>
      </p:pic>
    </p:spTree>
    <p:extLst>
      <p:ext uri="{BB962C8B-B14F-4D97-AF65-F5344CB8AC3E}">
        <p14:creationId xmlns:p14="http://schemas.microsoft.com/office/powerpoint/2010/main" val="4071652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274320"/>
            <a:ext cx="11276076" cy="741680"/>
          </a:xfrm>
        </p:spPr>
        <p:txBody>
          <a:bodyPr>
            <a:normAutofit/>
          </a:bodyPr>
          <a:lstStyle/>
          <a:p>
            <a:r>
              <a:rPr lang="en-US"/>
              <a:t>Rating Strength: Guided Practice</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27</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2686083906"/>
              </p:ext>
            </p:extLst>
          </p:nvPr>
        </p:nvGraphicFramePr>
        <p:xfrm>
          <a:off x="457328" y="1500327"/>
          <a:ext cx="11274424" cy="344424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37084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370840">
                <a:tc>
                  <a:txBody>
                    <a:bodyPr/>
                    <a:lstStyle/>
                    <a:p>
                      <a:pPr algn="ctr"/>
                      <a:r>
                        <a:rPr lang="en-US" sz="1800" b="1"/>
                        <a:t>Fails</a:t>
                      </a:r>
                      <a:r>
                        <a:rPr lang="en-US" sz="1800" b="0"/>
                        <a:t> </a:t>
                      </a:r>
                    </a:p>
                    <a:p>
                      <a:pPr algn="ctr"/>
                      <a:r>
                        <a:rPr lang="en-US" sz="1800" b="0"/>
                        <a:t>to 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370840">
                <a:tc>
                  <a:txBody>
                    <a:bodyPr/>
                    <a:lstStyle/>
                    <a:p>
                      <a:pPr marL="342900" indent="-342900" algn="l">
                        <a:spcAft>
                          <a:spcPts val="1200"/>
                        </a:spcAft>
                        <a:buFont typeface="Arial" panose="020B0604020202020204" pitchFamily="34" charset="0"/>
                        <a:buChar char="•"/>
                      </a:pPr>
                      <a:r>
                        <a:rPr lang="en-US" sz="1800" b="1"/>
                        <a:t>No</a:t>
                      </a:r>
                      <a:r>
                        <a:rPr lang="en-US" sz="1800"/>
                        <a:t> validated studies</a:t>
                      </a:r>
                    </a:p>
                    <a:p>
                      <a:pPr marL="342900" indent="-342900" algn="l">
                        <a:spcAft>
                          <a:spcPts val="1200"/>
                        </a:spcAft>
                        <a:buFont typeface="Arial" panose="020B0604020202020204" pitchFamily="34" charset="0"/>
                        <a:buChar char="•"/>
                      </a:pPr>
                      <a:r>
                        <a:rPr lang="en-US" sz="1800" b="1"/>
                        <a:t>No effect size </a:t>
                      </a:r>
                      <a:r>
                        <a:rPr lang="en-US" sz="1800"/>
                        <a:t>can be determined</a:t>
                      </a:r>
                    </a:p>
                    <a:p>
                      <a:pPr marL="342900" indent="-342900" algn="l">
                        <a:spcAft>
                          <a:spcPts val="1200"/>
                        </a:spcAft>
                        <a:buFont typeface="Arial" panose="020B0604020202020204" pitchFamily="34" charset="0"/>
                        <a:buChar char="•"/>
                      </a:pPr>
                      <a:r>
                        <a:rPr lang="en-US" sz="1800"/>
                        <a:t>Reported effect size is </a:t>
                      </a:r>
                      <a:r>
                        <a:rPr lang="en-US" sz="1800" b="1"/>
                        <a:t>&lt;</a:t>
                      </a:r>
                      <a:r>
                        <a:rPr lang="en-US" sz="1800"/>
                        <a:t> </a:t>
                      </a:r>
                      <a:r>
                        <a:rPr lang="en-US" sz="1800" b="1"/>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is 0.2 - 0.34 </a:t>
                      </a:r>
                    </a:p>
                    <a:p>
                      <a:pPr marL="0" indent="0" algn="ctr">
                        <a:spcBef>
                          <a:spcPts val="0"/>
                        </a:spcBef>
                        <a:spcAft>
                          <a:spcPts val="1200"/>
                        </a:spcAft>
                        <a:buFont typeface="Arial" panose="020B0604020202020204" pitchFamily="34" charset="0"/>
                        <a:buNone/>
                      </a:pPr>
                      <a:r>
                        <a:rPr lang="en-US" sz="1800" b="0"/>
                        <a:t>(researcher-designed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is 0.35 - 0.55 </a:t>
                      </a:r>
                      <a:r>
                        <a:rPr lang="en-US" sz="1800" b="0"/>
                        <a:t>(researcher-designed measure)</a:t>
                      </a:r>
                    </a:p>
                    <a:p>
                      <a:pPr marL="0" indent="0" algn="ctr">
                        <a:spcBef>
                          <a:spcPts val="0"/>
                        </a:spcBef>
                        <a:spcAft>
                          <a:spcPts val="1200"/>
                        </a:spcAft>
                        <a:buFont typeface="Arial" panose="020B0604020202020204" pitchFamily="34" charset="0"/>
                        <a:buNone/>
                      </a:pPr>
                      <a:r>
                        <a:rPr lang="en-US" sz="1800" b="0"/>
                        <a:t>-OR-</a:t>
                      </a:r>
                    </a:p>
                    <a:p>
                      <a:pPr marL="0" indent="0" algn="ctr">
                        <a:spcBef>
                          <a:spcPts val="0"/>
                        </a:spcBef>
                        <a:spcAft>
                          <a:spcPts val="1200"/>
                        </a:spcAft>
                        <a:buFont typeface="Arial" panose="020B0604020202020204" pitchFamily="34" charset="0"/>
                        <a:buNone/>
                      </a:pPr>
                      <a:r>
                        <a:rPr lang="en-US" sz="1800" b="1"/>
                        <a:t>Effect size is 0.2 - 0.3 </a:t>
                      </a:r>
                      <a:r>
                        <a:rPr lang="en-US" sz="1800" b="0"/>
                        <a:t> </a:t>
                      </a:r>
                    </a:p>
                    <a:p>
                      <a:pPr marL="0" indent="0" algn="ctr">
                        <a:spcBef>
                          <a:spcPts val="0"/>
                        </a:spcBef>
                        <a:spcAft>
                          <a:spcPts val="1200"/>
                        </a:spcAft>
                        <a:buFont typeface="Arial" panose="020B0604020202020204" pitchFamily="34" charset="0"/>
                        <a:buNone/>
                      </a:pPr>
                      <a:r>
                        <a:rPr lang="en-US" sz="1800" b="0"/>
                        <a:t>(standardized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spcBef>
                          <a:spcPts val="0"/>
                        </a:spcBef>
                        <a:spcAft>
                          <a:spcPts val="1200"/>
                        </a:spcAft>
                        <a:buFont typeface="Arial" panose="020B0604020202020204" pitchFamily="34" charset="0"/>
                        <a:buNone/>
                      </a:pPr>
                      <a:r>
                        <a:rPr lang="en-US" sz="1800" b="1"/>
                        <a:t>Effect size ≥0.55 </a:t>
                      </a:r>
                    </a:p>
                    <a:p>
                      <a:pPr marL="0" indent="0" algn="ctr">
                        <a:spcBef>
                          <a:spcPts val="0"/>
                        </a:spcBef>
                        <a:spcAft>
                          <a:spcPts val="1200"/>
                        </a:spcAft>
                        <a:buFont typeface="Arial" panose="020B0604020202020204" pitchFamily="34" charset="0"/>
                        <a:buNone/>
                      </a:pPr>
                      <a:r>
                        <a:rPr lang="en-US" sz="1800" b="0"/>
                        <a:t>(researcher-designed measure)</a:t>
                      </a:r>
                    </a:p>
                    <a:p>
                      <a:pPr marL="0" indent="0" algn="ctr">
                        <a:spcBef>
                          <a:spcPts val="0"/>
                        </a:spcBef>
                        <a:spcAft>
                          <a:spcPts val="1200"/>
                        </a:spcAft>
                        <a:buFont typeface="Arial" panose="020B0604020202020204" pitchFamily="34" charset="0"/>
                        <a:buNone/>
                      </a:pPr>
                      <a:r>
                        <a:rPr lang="en-US" sz="1800" b="0"/>
                        <a:t>-OR-</a:t>
                      </a:r>
                    </a:p>
                    <a:p>
                      <a:pPr marL="0" indent="0" algn="ctr">
                        <a:spcBef>
                          <a:spcPts val="0"/>
                        </a:spcBef>
                        <a:spcAft>
                          <a:spcPts val="1200"/>
                        </a:spcAft>
                        <a:buFont typeface="Arial" panose="020B0604020202020204" pitchFamily="34" charset="0"/>
                        <a:buNone/>
                      </a:pPr>
                      <a:r>
                        <a:rPr lang="en-US" sz="1800" b="1"/>
                        <a:t>Effect size ≥ 0.3</a:t>
                      </a:r>
                      <a:r>
                        <a:rPr lang="en-US" sz="1800" b="0"/>
                        <a:t> </a:t>
                      </a:r>
                    </a:p>
                    <a:p>
                      <a:pPr marL="0" indent="0" algn="ctr">
                        <a:spcBef>
                          <a:spcPts val="0"/>
                        </a:spcBef>
                        <a:spcAft>
                          <a:spcPts val="1200"/>
                        </a:spcAft>
                        <a:buFont typeface="Arial" panose="020B0604020202020204" pitchFamily="34" charset="0"/>
                        <a:buNone/>
                      </a:pPr>
                      <a:r>
                        <a:rPr lang="en-US" sz="1800" b="0"/>
                        <a:t>(standardized measure)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7" name="Rectangle 6" descr="This box highlights rating 3: Addresses standard well.">
            <a:extLst>
              <a:ext uri="{FF2B5EF4-FFF2-40B4-BE49-F238E27FC236}">
                <a16:creationId xmlns:a16="http://schemas.microsoft.com/office/drawing/2014/main" id="{925FAFF0-C61C-4E4E-A60B-E37F9BAE5BC4}"/>
              </a:ext>
            </a:extLst>
          </p:cNvPr>
          <p:cNvSpPr/>
          <p:nvPr/>
        </p:nvSpPr>
        <p:spPr>
          <a:xfrm>
            <a:off x="8899268" y="1485899"/>
            <a:ext cx="2832484" cy="3444239"/>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E71AC14-D67C-EC4C-8A73-09249075C0B9}"/>
              </a:ext>
            </a:extLst>
          </p:cNvPr>
          <p:cNvSpPr txBox="1"/>
          <p:nvPr/>
        </p:nvSpPr>
        <p:spPr>
          <a:xfrm>
            <a:off x="8293007" y="3169887"/>
            <a:ext cx="502061" cy="369332"/>
          </a:xfrm>
          <a:prstGeom prst="rect">
            <a:avLst/>
          </a:prstGeom>
          <a:noFill/>
        </p:spPr>
        <p:txBody>
          <a:bodyPr wrap="none" rtlCol="0">
            <a:spAutoFit/>
          </a:bodyPr>
          <a:lstStyle/>
          <a:p>
            <a:r>
              <a:rPr lang="en-US">
                <a:solidFill>
                  <a:schemeClr val="accent2"/>
                </a:solidFill>
              </a:rPr>
              <a:t>✔︎</a:t>
            </a:r>
          </a:p>
        </p:txBody>
      </p:sp>
      <p:sp>
        <p:nvSpPr>
          <p:cNvPr id="8" name="TextBox 7">
            <a:extLst>
              <a:ext uri="{FF2B5EF4-FFF2-40B4-BE49-F238E27FC236}">
                <a16:creationId xmlns:a16="http://schemas.microsoft.com/office/drawing/2014/main" id="{FB03A008-8D78-F44C-898C-73D443FA87DD}"/>
              </a:ext>
            </a:extLst>
          </p:cNvPr>
          <p:cNvSpPr txBox="1"/>
          <p:nvPr/>
        </p:nvSpPr>
        <p:spPr>
          <a:xfrm>
            <a:off x="11108109" y="3910011"/>
            <a:ext cx="502061" cy="369332"/>
          </a:xfrm>
          <a:prstGeom prst="rect">
            <a:avLst/>
          </a:prstGeom>
          <a:noFill/>
        </p:spPr>
        <p:txBody>
          <a:bodyPr wrap="none" rtlCol="0">
            <a:spAutoFit/>
          </a:bodyPr>
          <a:lstStyle/>
          <a:p>
            <a:r>
              <a:rPr lang="en-US">
                <a:solidFill>
                  <a:schemeClr val="accent2"/>
                </a:solidFill>
              </a:rPr>
              <a:t>✔</a:t>
            </a:r>
          </a:p>
        </p:txBody>
      </p:sp>
    </p:spTree>
    <p:extLst>
      <p:ext uri="{BB962C8B-B14F-4D97-AF65-F5344CB8AC3E}">
        <p14:creationId xmlns:p14="http://schemas.microsoft.com/office/powerpoint/2010/main" val="111382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A1E7E-B92D-4DB5-8A4D-E720FE22E182}"/>
              </a:ext>
            </a:extLst>
          </p:cNvPr>
          <p:cNvSpPr>
            <a:spLocks noGrp="1"/>
          </p:cNvSpPr>
          <p:nvPr>
            <p:ph type="title"/>
          </p:nvPr>
        </p:nvSpPr>
        <p:spPr>
          <a:xfrm>
            <a:off x="457200" y="233082"/>
            <a:ext cx="11276076" cy="1047078"/>
          </a:xfrm>
        </p:spPr>
        <p:txBody>
          <a:bodyPr>
            <a:normAutofit fontScale="90000"/>
          </a:bodyPr>
          <a:lstStyle/>
          <a:p>
            <a:r>
              <a:rPr lang="en-US"/>
              <a:t>So, how do we interpret effect sizes </a:t>
            </a:r>
            <a:br>
              <a:rPr lang="en-US"/>
            </a:br>
            <a:r>
              <a:rPr lang="en-US"/>
              <a:t>and strength? </a:t>
            </a:r>
          </a:p>
        </p:txBody>
      </p:sp>
      <p:sp>
        <p:nvSpPr>
          <p:cNvPr id="3" name="Content Placeholder 2">
            <a:extLst>
              <a:ext uri="{FF2B5EF4-FFF2-40B4-BE49-F238E27FC236}">
                <a16:creationId xmlns:a16="http://schemas.microsoft.com/office/drawing/2014/main" id="{19F328D7-6D02-437D-86F4-EE4505F72F57}"/>
              </a:ext>
            </a:extLst>
          </p:cNvPr>
          <p:cNvSpPr>
            <a:spLocks noGrp="1"/>
          </p:cNvSpPr>
          <p:nvPr>
            <p:ph sz="quarter" idx="15"/>
          </p:nvPr>
        </p:nvSpPr>
        <p:spPr/>
        <p:txBody>
          <a:bodyPr/>
          <a:lstStyle/>
          <a:p>
            <a:r>
              <a:rPr lang="en-US"/>
              <a:t>Effect sizes, when available, provide a </a:t>
            </a:r>
            <a:r>
              <a:rPr lang="en-US" b="1" i="1"/>
              <a:t>starting point</a:t>
            </a:r>
            <a:r>
              <a:rPr lang="en-US"/>
              <a:t> for considering the strength of an intervention. </a:t>
            </a:r>
          </a:p>
          <a:p>
            <a:r>
              <a:rPr lang="en-US"/>
              <a:t>Information about the strength of the intervention also can be gathered based</a:t>
            </a:r>
            <a:r>
              <a:rPr lang="en-US" sz="2800"/>
              <a:t> </a:t>
            </a:r>
            <a:r>
              <a:rPr lang="en-US"/>
              <a:t>on information from reputable sources (e.g., NCII Tools Charts, What Works Clearinghouse).</a:t>
            </a:r>
          </a:p>
          <a:p>
            <a:r>
              <a:rPr lang="en-US"/>
              <a:t>Effect sizes should be used </a:t>
            </a:r>
            <a:r>
              <a:rPr lang="en-US" b="1" i="1"/>
              <a:t>with other dimensions </a:t>
            </a:r>
            <a:r>
              <a:rPr lang="en-US"/>
              <a:t>of the taxonomy for individual students or groups of students in a particular context.</a:t>
            </a:r>
          </a:p>
          <a:p>
            <a:endParaRPr lang="en-US"/>
          </a:p>
        </p:txBody>
      </p:sp>
      <p:sp>
        <p:nvSpPr>
          <p:cNvPr id="4" name="Text Placeholder 3">
            <a:extLst>
              <a:ext uri="{FF2B5EF4-FFF2-40B4-BE49-F238E27FC236}">
                <a16:creationId xmlns:a16="http://schemas.microsoft.com/office/drawing/2014/main" id="{DF03C57B-CC18-415A-9FCC-1F914A97B40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45EF66EC-017A-4794-84B7-293FF4EECDCB}"/>
              </a:ext>
            </a:extLst>
          </p:cNvPr>
          <p:cNvSpPr>
            <a:spLocks noGrp="1"/>
          </p:cNvSpPr>
          <p:nvPr>
            <p:ph type="sldNum" sz="quarter" idx="14"/>
          </p:nvPr>
        </p:nvSpPr>
        <p:spPr/>
        <p:txBody>
          <a:bodyPr/>
          <a:lstStyle/>
          <a:p>
            <a:fld id="{99A20822-4A49-4D36-86E3-300BA48D3F00}" type="slidenum">
              <a:rPr lang="en-US" smtClean="0"/>
              <a:pPr/>
              <a:t>28</a:t>
            </a:fld>
            <a:endParaRPr lang="en-US"/>
          </a:p>
        </p:txBody>
      </p:sp>
    </p:spTree>
    <p:extLst>
      <p:ext uri="{BB962C8B-B14F-4D97-AF65-F5344CB8AC3E}">
        <p14:creationId xmlns:p14="http://schemas.microsoft.com/office/powerpoint/2010/main" val="3336091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9458" y="990807"/>
            <a:ext cx="7275342" cy="2650936"/>
          </a:xfrm>
        </p:spPr>
        <p:txBody>
          <a:bodyPr/>
          <a:lstStyle/>
          <a:p>
            <a:r>
              <a:rPr lang="en-US">
                <a:solidFill>
                  <a:schemeClr val="accent2"/>
                </a:solidFill>
              </a:rPr>
              <a:t>Dosage</a:t>
            </a:r>
          </a:p>
        </p:txBody>
      </p:sp>
      <p:sp>
        <p:nvSpPr>
          <p:cNvPr id="4" name="Slide Number Placeholder 3"/>
          <p:cNvSpPr>
            <a:spLocks noGrp="1"/>
          </p:cNvSpPr>
          <p:nvPr>
            <p:ph type="sldNum" sz="quarter" idx="15"/>
          </p:nvPr>
        </p:nvSpPr>
        <p:spPr/>
        <p:txBody>
          <a:bodyPr/>
          <a:lstStyle/>
          <a:p>
            <a:fld id="{99A20822-4A49-4D36-86E3-300BA48D3F00}" type="slidenum">
              <a:rPr lang="en-US" smtClean="0"/>
              <a:pPr/>
              <a:t>29</a:t>
            </a:fld>
            <a:endParaRPr lang="en-US"/>
          </a:p>
        </p:txBody>
      </p:sp>
      <p:pic>
        <p:nvPicPr>
          <p:cNvPr id="6" name="Picture 5">
            <a:extLst>
              <a:ext uri="{FF2B5EF4-FFF2-40B4-BE49-F238E27FC236}">
                <a16:creationId xmlns:a16="http://schemas.microsoft.com/office/drawing/2014/main" id="{23E86087-C8C8-4DA3-87BF-BF209FF3E6D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485" t="-1" b="6999"/>
          <a:stretch/>
        </p:blipFill>
        <p:spPr>
          <a:xfrm>
            <a:off x="9002138" y="4434991"/>
            <a:ext cx="2203996" cy="1432202"/>
          </a:xfrm>
          <a:prstGeom prst="rect">
            <a:avLst/>
          </a:prstGeom>
          <a:ln w="38100">
            <a:solidFill>
              <a:schemeClr val="tx1"/>
            </a:solidFill>
          </a:ln>
        </p:spPr>
      </p:pic>
    </p:spTree>
    <p:extLst>
      <p:ext uri="{BB962C8B-B14F-4D97-AF65-F5344CB8AC3E}">
        <p14:creationId xmlns:p14="http://schemas.microsoft.com/office/powerpoint/2010/main" val="2672534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Agenda</a:t>
            </a:r>
          </a:p>
        </p:txBody>
      </p:sp>
      <p:sp>
        <p:nvSpPr>
          <p:cNvPr id="2" name="Content Placeholder 1"/>
          <p:cNvSpPr>
            <a:spLocks noGrp="1"/>
          </p:cNvSpPr>
          <p:nvPr>
            <p:ph sz="quarter" idx="15"/>
          </p:nvPr>
        </p:nvSpPr>
        <p:spPr/>
        <p:txBody>
          <a:bodyPr>
            <a:normAutofit/>
          </a:bodyPr>
          <a:lstStyle/>
          <a:p>
            <a:pPr marL="514350" indent="-514350">
              <a:spcAft>
                <a:spcPts val="1200"/>
              </a:spcAft>
              <a:buFont typeface="+mj-lt"/>
              <a:buAutoNum type="arabicPeriod"/>
            </a:pPr>
            <a:r>
              <a:rPr lang="en-US" b="1"/>
              <a:t>Review</a:t>
            </a:r>
            <a:r>
              <a:rPr lang="en-US"/>
              <a:t>: The DBI process</a:t>
            </a:r>
          </a:p>
          <a:p>
            <a:pPr marL="514350" indent="-514350">
              <a:spcAft>
                <a:spcPts val="1200"/>
              </a:spcAft>
              <a:buFont typeface="+mj-lt"/>
              <a:buAutoNum type="arabicPeriod"/>
            </a:pPr>
            <a:r>
              <a:rPr lang="en-US" b="1"/>
              <a:t>Go deep:</a:t>
            </a:r>
            <a:r>
              <a:rPr lang="en-US"/>
              <a:t> The taxonomy dimensions in mathematics </a:t>
            </a:r>
          </a:p>
          <a:p>
            <a:pPr marL="0" indent="0">
              <a:spcAft>
                <a:spcPts val="1200"/>
              </a:spcAft>
              <a:buNone/>
            </a:pPr>
            <a:endParaRPr lang="en-US"/>
          </a:p>
          <a:p>
            <a:pPr marL="0" indent="0">
              <a:spcAft>
                <a:spcPts val="1200"/>
              </a:spcAft>
              <a:buNone/>
            </a:pPr>
            <a:endParaRPr lang="en-US"/>
          </a:p>
          <a:p>
            <a:pPr marL="514350" indent="-514350">
              <a:spcAft>
                <a:spcPts val="1200"/>
              </a:spcAft>
              <a:buFont typeface="+mj-lt"/>
              <a:buAutoNum type="arabicPeriod" startAt="3"/>
            </a:pPr>
            <a:r>
              <a:rPr lang="en-US" b="1"/>
              <a:t>Case example:</a:t>
            </a:r>
            <a:r>
              <a:rPr lang="en-US"/>
              <a:t> Using the Taxonomy of Intervention Intensity to support the DBI process in mathematics</a:t>
            </a:r>
          </a:p>
        </p:txBody>
      </p:sp>
      <p:sp>
        <p:nvSpPr>
          <p:cNvPr id="6" name="Slide Number Placeholder 5"/>
          <p:cNvSpPr>
            <a:spLocks noGrp="1"/>
          </p:cNvSpPr>
          <p:nvPr>
            <p:ph type="sldNum" sz="quarter" idx="14"/>
          </p:nvPr>
        </p:nvSpPr>
        <p:spPr/>
        <p:txBody>
          <a:bodyPr/>
          <a:lstStyle/>
          <a:p>
            <a:fld id="{99A20822-4A49-4D36-86E3-300BA48D3F00}" type="slidenum">
              <a:rPr lang="en-US" smtClean="0"/>
              <a:pPr/>
              <a:t>3</a:t>
            </a:fld>
            <a:endParaRPr lang="en-US"/>
          </a:p>
        </p:txBody>
      </p:sp>
      <p:pic>
        <p:nvPicPr>
          <p:cNvPr id="22" name="Picture 2" descr="A picture of a muscular arm&#10;&#10;">
            <a:extLst>
              <a:ext uri="{FF2B5EF4-FFF2-40B4-BE49-F238E27FC236}">
                <a16:creationId xmlns:a16="http://schemas.microsoft.com/office/drawing/2014/main" id="{B86590C0-713B-490D-8272-B209AA892C52}"/>
              </a:ext>
            </a:extLst>
          </p:cNvPr>
          <p:cNvPicPr>
            <a:picLocks noChangeAspect="1"/>
          </p:cNvPicPr>
          <p:nvPr/>
        </p:nvPicPr>
        <p:blipFill rotWithShape="1">
          <a:blip r:embed="rId3"/>
          <a:srcRect l="10080" t="20536" r="10254" b="22197"/>
          <a:stretch/>
        </p:blipFill>
        <p:spPr>
          <a:xfrm>
            <a:off x="738797" y="3122152"/>
            <a:ext cx="1390467" cy="999511"/>
          </a:xfrm>
          <a:prstGeom prst="rect">
            <a:avLst/>
          </a:prstGeom>
          <a:ln w="28575">
            <a:solidFill>
              <a:schemeClr val="tx1"/>
            </a:solidFill>
          </a:ln>
        </p:spPr>
      </p:pic>
      <p:sp>
        <p:nvSpPr>
          <p:cNvPr id="15" name="TextBox 14">
            <a:hlinkClick r:id="rId4" action="ppaction://hlinksldjump"/>
            <a:extLst>
              <a:ext uri="{FF2B5EF4-FFF2-40B4-BE49-F238E27FC236}">
                <a16:creationId xmlns:a16="http://schemas.microsoft.com/office/drawing/2014/main" id="{ED290558-82F4-784F-A810-D2CBE684B0F9}"/>
              </a:ext>
            </a:extLst>
          </p:cNvPr>
          <p:cNvSpPr txBox="1"/>
          <p:nvPr/>
        </p:nvSpPr>
        <p:spPr>
          <a:xfrm>
            <a:off x="738797" y="2725623"/>
            <a:ext cx="1259211" cy="369332"/>
          </a:xfrm>
          <a:prstGeom prst="rect">
            <a:avLst/>
          </a:prstGeom>
          <a:noFill/>
        </p:spPr>
        <p:txBody>
          <a:bodyPr wrap="square" rtlCol="0">
            <a:spAutoFit/>
          </a:bodyPr>
          <a:lstStyle/>
          <a:p>
            <a:pPr algn="ctr"/>
            <a:r>
              <a:rPr lang="en-US"/>
              <a:t>Strength</a:t>
            </a:r>
          </a:p>
        </p:txBody>
      </p:sp>
      <p:pic>
        <p:nvPicPr>
          <p:cNvPr id="5" name="Picture 4">
            <a:extLst>
              <a:ext uri="{FF2B5EF4-FFF2-40B4-BE49-F238E27FC236}">
                <a16:creationId xmlns:a16="http://schemas.microsoft.com/office/drawing/2014/main" id="{7E5774B7-5DDB-4F5E-A6C3-04368A7A4AC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30485" t="-1" b="6999"/>
          <a:stretch/>
        </p:blipFill>
        <p:spPr>
          <a:xfrm>
            <a:off x="2642469" y="3186395"/>
            <a:ext cx="1390467" cy="903554"/>
          </a:xfrm>
          <a:prstGeom prst="rect">
            <a:avLst/>
          </a:prstGeom>
          <a:ln w="38100">
            <a:solidFill>
              <a:schemeClr val="tx1"/>
            </a:solidFill>
          </a:ln>
        </p:spPr>
      </p:pic>
      <p:sp>
        <p:nvSpPr>
          <p:cNvPr id="17" name="TextBox 16">
            <a:hlinkClick r:id="rId6" action="ppaction://hlinksldjump"/>
            <a:extLst>
              <a:ext uri="{FF2B5EF4-FFF2-40B4-BE49-F238E27FC236}">
                <a16:creationId xmlns:a16="http://schemas.microsoft.com/office/drawing/2014/main" id="{7ECBDB94-9351-4645-B020-E0E63615C129}"/>
              </a:ext>
            </a:extLst>
          </p:cNvPr>
          <p:cNvSpPr txBox="1"/>
          <p:nvPr/>
        </p:nvSpPr>
        <p:spPr>
          <a:xfrm>
            <a:off x="2701059" y="2725623"/>
            <a:ext cx="1259211" cy="369332"/>
          </a:xfrm>
          <a:prstGeom prst="rect">
            <a:avLst/>
          </a:prstGeom>
          <a:noFill/>
        </p:spPr>
        <p:txBody>
          <a:bodyPr wrap="square" rtlCol="0">
            <a:spAutoFit/>
          </a:bodyPr>
          <a:lstStyle/>
          <a:p>
            <a:pPr algn="ctr"/>
            <a:r>
              <a:rPr lang="en-US"/>
              <a:t>Dosage</a:t>
            </a:r>
          </a:p>
        </p:txBody>
      </p:sp>
      <p:pic>
        <p:nvPicPr>
          <p:cNvPr id="10" name="Picture 9" descr="An image of a bullseye">
            <a:hlinkClick r:id="rId7" action="ppaction://hlinksldjump"/>
            <a:extLst>
              <a:ext uri="{FF2B5EF4-FFF2-40B4-BE49-F238E27FC236}">
                <a16:creationId xmlns:a16="http://schemas.microsoft.com/office/drawing/2014/main" id="{3ACD692D-BEAC-3D40-9BF4-470C0273F8E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7179" y="3122152"/>
            <a:ext cx="1156758" cy="1019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hlinkClick r:id="rId7" action="ppaction://hlinksldjump"/>
            <a:extLst>
              <a:ext uri="{FF2B5EF4-FFF2-40B4-BE49-F238E27FC236}">
                <a16:creationId xmlns:a16="http://schemas.microsoft.com/office/drawing/2014/main" id="{47DBA428-B878-1240-BAA0-EDBFAD0FB9D4}"/>
              </a:ext>
            </a:extLst>
          </p:cNvPr>
          <p:cNvSpPr txBox="1"/>
          <p:nvPr/>
        </p:nvSpPr>
        <p:spPr>
          <a:xfrm>
            <a:off x="4491431" y="2725623"/>
            <a:ext cx="1259211" cy="369332"/>
          </a:xfrm>
          <a:prstGeom prst="rect">
            <a:avLst/>
          </a:prstGeom>
          <a:noFill/>
        </p:spPr>
        <p:txBody>
          <a:bodyPr wrap="square" rtlCol="0">
            <a:spAutoFit/>
          </a:bodyPr>
          <a:lstStyle/>
          <a:p>
            <a:pPr algn="ctr"/>
            <a:r>
              <a:rPr lang="en-US"/>
              <a:t>Alignment</a:t>
            </a:r>
          </a:p>
        </p:txBody>
      </p:sp>
      <p:pic>
        <p:nvPicPr>
          <p:cNvPr id="7" name="Picture 6">
            <a:extLst>
              <a:ext uri="{FF2B5EF4-FFF2-40B4-BE49-F238E27FC236}">
                <a16:creationId xmlns:a16="http://schemas.microsoft.com/office/drawing/2014/main" id="{B2D3FA3E-98EA-4706-B107-EC4CF12EB5A3}"/>
              </a:ext>
              <a:ext uri="{C183D7F6-B498-43B3-948B-1728B52AA6E4}">
                <adec:decorative xmlns:adec="http://schemas.microsoft.com/office/drawing/2017/decorative" val="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042"/>
          <a:stretch/>
        </p:blipFill>
        <p:spPr>
          <a:xfrm>
            <a:off x="6249231" y="3067051"/>
            <a:ext cx="1259212" cy="1172035"/>
          </a:xfrm>
          <a:prstGeom prst="rect">
            <a:avLst/>
          </a:prstGeom>
          <a:ln w="38100">
            <a:solidFill>
              <a:schemeClr val="tx1"/>
            </a:solidFill>
          </a:ln>
        </p:spPr>
      </p:pic>
      <p:sp>
        <p:nvSpPr>
          <p:cNvPr id="19" name="TextBox 18">
            <a:extLst>
              <a:ext uri="{FF2B5EF4-FFF2-40B4-BE49-F238E27FC236}">
                <a16:creationId xmlns:a16="http://schemas.microsoft.com/office/drawing/2014/main" id="{9138F41B-689E-3249-9705-40086D650098}"/>
              </a:ext>
            </a:extLst>
          </p:cNvPr>
          <p:cNvSpPr txBox="1"/>
          <p:nvPr/>
        </p:nvSpPr>
        <p:spPr>
          <a:xfrm>
            <a:off x="6113651" y="2725623"/>
            <a:ext cx="1259211" cy="369332"/>
          </a:xfrm>
          <a:prstGeom prst="rect">
            <a:avLst/>
          </a:prstGeom>
          <a:noFill/>
        </p:spPr>
        <p:txBody>
          <a:bodyPr wrap="square" rtlCol="0">
            <a:spAutoFit/>
          </a:bodyPr>
          <a:lstStyle/>
          <a:p>
            <a:pPr algn="ctr"/>
            <a:r>
              <a:rPr lang="en-US"/>
              <a:t>Transfer</a:t>
            </a:r>
          </a:p>
        </p:txBody>
      </p:sp>
      <p:pic>
        <p:nvPicPr>
          <p:cNvPr id="12" name="Picture 11">
            <a:extLst>
              <a:ext uri="{FF2B5EF4-FFF2-40B4-BE49-F238E27FC236}">
                <a16:creationId xmlns:a16="http://schemas.microsoft.com/office/drawing/2014/main" id="{371FA0E5-CC73-485A-A7B5-48F7ED92B378}"/>
              </a:ext>
              <a:ext uri="{C183D7F6-B498-43B3-948B-1728B52AA6E4}">
                <adec:decorative xmlns:adec="http://schemas.microsoft.com/office/drawing/2017/decorative"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105" r="8153"/>
          <a:stretch/>
        </p:blipFill>
        <p:spPr>
          <a:xfrm rot="16200000">
            <a:off x="8354986" y="2869675"/>
            <a:ext cx="1172035" cy="1622595"/>
          </a:xfrm>
          <a:prstGeom prst="rect">
            <a:avLst/>
          </a:prstGeom>
          <a:ln w="28575">
            <a:solidFill>
              <a:schemeClr val="tx1"/>
            </a:solidFill>
          </a:ln>
        </p:spPr>
      </p:pic>
      <p:sp>
        <p:nvSpPr>
          <p:cNvPr id="20" name="TextBox 19">
            <a:extLst>
              <a:ext uri="{FF2B5EF4-FFF2-40B4-BE49-F238E27FC236}">
                <a16:creationId xmlns:a16="http://schemas.microsoft.com/office/drawing/2014/main" id="{2A62D91A-2D16-F24D-B833-EA6AC2961703}"/>
              </a:ext>
            </a:extLst>
          </p:cNvPr>
          <p:cNvSpPr txBox="1"/>
          <p:nvPr/>
        </p:nvSpPr>
        <p:spPr>
          <a:xfrm>
            <a:off x="7845968" y="2725623"/>
            <a:ext cx="2310839" cy="369332"/>
          </a:xfrm>
          <a:prstGeom prst="rect">
            <a:avLst/>
          </a:prstGeom>
          <a:noFill/>
        </p:spPr>
        <p:txBody>
          <a:bodyPr wrap="square" rtlCol="0">
            <a:spAutoFit/>
          </a:bodyPr>
          <a:lstStyle/>
          <a:p>
            <a:pPr algn="ctr"/>
            <a:r>
              <a:rPr lang="en-US"/>
              <a:t>Comprehensiveness</a:t>
            </a:r>
            <a:endParaRPr lang="en-US" sz="1200"/>
          </a:p>
        </p:txBody>
      </p:sp>
      <p:pic>
        <p:nvPicPr>
          <p:cNvPr id="14" name="Picture 13" descr="An image of a teacher and three students playing. ">
            <a:hlinkClick r:id="rId11" action="ppaction://hlinksldjump"/>
            <a:extLst>
              <a:ext uri="{FF2B5EF4-FFF2-40B4-BE49-F238E27FC236}">
                <a16:creationId xmlns:a16="http://schemas.microsoft.com/office/drawing/2014/main" id="{692FCDD9-D24E-984C-BEF5-580712E8CB7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909"/>
          <a:stretch/>
        </p:blipFill>
        <p:spPr>
          <a:xfrm>
            <a:off x="10062736" y="3257492"/>
            <a:ext cx="1390467" cy="9035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41C137F1-086F-8C4E-9C2B-424365649069}"/>
              </a:ext>
            </a:extLst>
          </p:cNvPr>
          <p:cNvSpPr txBox="1"/>
          <p:nvPr/>
        </p:nvSpPr>
        <p:spPr>
          <a:xfrm>
            <a:off x="10193992" y="2448624"/>
            <a:ext cx="1259211" cy="646331"/>
          </a:xfrm>
          <a:prstGeom prst="rect">
            <a:avLst/>
          </a:prstGeom>
          <a:noFill/>
        </p:spPr>
        <p:txBody>
          <a:bodyPr wrap="square" rtlCol="0">
            <a:spAutoFit/>
          </a:bodyPr>
          <a:lstStyle/>
          <a:p>
            <a:r>
              <a:rPr lang="en-US"/>
              <a:t>Behavior Support</a:t>
            </a:r>
          </a:p>
        </p:txBody>
      </p:sp>
    </p:spTree>
    <p:extLst>
      <p:ext uri="{BB962C8B-B14F-4D97-AF65-F5344CB8AC3E}">
        <p14:creationId xmlns:p14="http://schemas.microsoft.com/office/powerpoint/2010/main" val="4072777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Dosage</a:t>
            </a:r>
          </a:p>
        </p:txBody>
      </p:sp>
      <p:sp>
        <p:nvSpPr>
          <p:cNvPr id="9" name="Content Placeholder 2"/>
          <p:cNvSpPr>
            <a:spLocks noGrp="1"/>
          </p:cNvSpPr>
          <p:nvPr>
            <p:ph sz="quarter" idx="15"/>
          </p:nvPr>
        </p:nvSpPr>
        <p:spPr/>
        <p:txBody>
          <a:bodyPr vert="horz" lIns="0" tIns="0" rIns="0" bIns="0" rtlCol="0" anchor="t">
            <a:normAutofit/>
          </a:bodyPr>
          <a:lstStyle/>
          <a:p>
            <a:r>
              <a:rPr lang="en-US" sz="2800"/>
              <a:t>Dosage refers to the number of opportunities that a student has to respond and receive corrective feedback. Each of these might impact dosage:</a:t>
            </a:r>
          </a:p>
          <a:p>
            <a:pPr lvl="1"/>
            <a:r>
              <a:rPr lang="en-US" b="1"/>
              <a:t>Number of sessions (frequency of sessions)</a:t>
            </a:r>
          </a:p>
          <a:p>
            <a:pPr lvl="1"/>
            <a:r>
              <a:rPr lang="en-US" b="1"/>
              <a:t>Duration of sessions</a:t>
            </a:r>
          </a:p>
          <a:p>
            <a:pPr lvl="1"/>
            <a:r>
              <a:rPr lang="en-US" b="1"/>
              <a:t>Student-teacher ratio</a:t>
            </a:r>
          </a:p>
          <a:p>
            <a:pPr lvl="1"/>
            <a:r>
              <a:rPr lang="en-US" b="1"/>
              <a:t>Number of practice problems provided</a:t>
            </a:r>
          </a:p>
        </p:txBody>
      </p:sp>
      <p:sp>
        <p:nvSpPr>
          <p:cNvPr id="4" name="Slide Number Placeholder 3"/>
          <p:cNvSpPr>
            <a:spLocks noGrp="1"/>
          </p:cNvSpPr>
          <p:nvPr>
            <p:ph type="sldNum" sz="quarter" idx="14"/>
          </p:nvPr>
        </p:nvSpPr>
        <p:spPr/>
        <p:txBody>
          <a:bodyPr/>
          <a:lstStyle/>
          <a:p>
            <a:fld id="{99A20822-4A49-4D36-86E3-300BA48D3F00}" type="slidenum">
              <a:rPr lang="en-US" smtClean="0"/>
              <a:pPr/>
              <a:t>30</a:t>
            </a:fld>
            <a:endParaRPr lang="en-US"/>
          </a:p>
        </p:txBody>
      </p:sp>
      <p:pic>
        <p:nvPicPr>
          <p:cNvPr id="7" name="Picture 6">
            <a:extLst>
              <a:ext uri="{FF2B5EF4-FFF2-40B4-BE49-F238E27FC236}">
                <a16:creationId xmlns:a16="http://schemas.microsoft.com/office/drawing/2014/main" id="{ADCFE78C-36AF-4A08-ACDA-987DCB0F0EB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485" t="-1" b="6999"/>
          <a:stretch/>
        </p:blipFill>
        <p:spPr>
          <a:xfrm>
            <a:off x="8758298" y="4813464"/>
            <a:ext cx="2071144" cy="1345872"/>
          </a:xfrm>
          <a:prstGeom prst="rect">
            <a:avLst/>
          </a:prstGeom>
          <a:ln w="38100">
            <a:solidFill>
              <a:schemeClr val="tx1"/>
            </a:solidFill>
          </a:ln>
        </p:spPr>
      </p:pic>
    </p:spTree>
    <p:extLst>
      <p:ext uri="{BB962C8B-B14F-4D97-AF65-F5344CB8AC3E}">
        <p14:creationId xmlns:p14="http://schemas.microsoft.com/office/powerpoint/2010/main" val="3794728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D9BE-EAE6-C845-AFE8-0BD9C2F6C3FE}"/>
              </a:ext>
            </a:extLst>
          </p:cNvPr>
          <p:cNvSpPr>
            <a:spLocks noGrp="1"/>
          </p:cNvSpPr>
          <p:nvPr>
            <p:ph type="title"/>
          </p:nvPr>
        </p:nvSpPr>
        <p:spPr/>
        <p:txBody>
          <a:bodyPr/>
          <a:lstStyle/>
          <a:p>
            <a:r>
              <a:rPr lang="en-US"/>
              <a:t>Tips for Evaluating Dosage</a:t>
            </a:r>
          </a:p>
        </p:txBody>
      </p:sp>
      <p:sp>
        <p:nvSpPr>
          <p:cNvPr id="3" name="Content Placeholder 2">
            <a:extLst>
              <a:ext uri="{FF2B5EF4-FFF2-40B4-BE49-F238E27FC236}">
                <a16:creationId xmlns:a16="http://schemas.microsoft.com/office/drawing/2014/main" id="{C4CF6347-6E98-2E42-BCFA-775198E22223}"/>
              </a:ext>
            </a:extLst>
          </p:cNvPr>
          <p:cNvSpPr>
            <a:spLocks noGrp="1"/>
          </p:cNvSpPr>
          <p:nvPr>
            <p:ph sz="quarter" idx="14"/>
          </p:nvPr>
        </p:nvSpPr>
        <p:spPr/>
        <p:txBody>
          <a:bodyPr>
            <a:normAutofit fontScale="92500" lnSpcReduction="20000"/>
          </a:bodyPr>
          <a:lstStyle/>
          <a:p>
            <a:pPr marL="514350" indent="-514350">
              <a:buClr>
                <a:schemeClr val="accent1"/>
              </a:buClr>
              <a:buFont typeface="+mj-lt"/>
              <a:buAutoNum type="arabicPeriod"/>
            </a:pPr>
            <a:r>
              <a:rPr lang="en-US"/>
              <a:t>Review the content available on the NCII Tools Chart or similar review (if possible).</a:t>
            </a:r>
          </a:p>
          <a:p>
            <a:pPr marL="514350" indent="-514350">
              <a:buClr>
                <a:schemeClr val="accent1"/>
              </a:buClr>
              <a:buFont typeface="+mj-lt"/>
              <a:buAutoNum type="arabicPeriod"/>
            </a:pPr>
            <a:r>
              <a:rPr lang="en-US"/>
              <a:t>Access the materials/lessons (if possible).</a:t>
            </a:r>
          </a:p>
          <a:p>
            <a:pPr marL="514350" indent="-514350">
              <a:buClr>
                <a:schemeClr val="accent1"/>
              </a:buClr>
              <a:buFont typeface="+mj-lt"/>
              <a:buAutoNum type="arabicPeriod"/>
            </a:pPr>
            <a:r>
              <a:rPr lang="en-US"/>
              <a:t>Choose two lessons each from the beginning, middle, and end of the program—count how many times the student has to respond and receive feedback.</a:t>
            </a:r>
          </a:p>
          <a:p>
            <a:pPr marL="514350" indent="-514350">
              <a:buClr>
                <a:schemeClr val="accent1"/>
              </a:buClr>
              <a:buFont typeface="+mj-lt"/>
              <a:buAutoNum type="arabicPeriod"/>
            </a:pPr>
            <a:r>
              <a:rPr lang="en-US"/>
              <a:t>Think about your capacity to create smaller groups: Will you be able to deliver the intervention one-on-one or do you need to adapt the dosage suggested in the manual for a larger group?</a:t>
            </a:r>
          </a:p>
        </p:txBody>
      </p:sp>
      <p:sp>
        <p:nvSpPr>
          <p:cNvPr id="5" name="Slide Number Placeholder 4">
            <a:extLst>
              <a:ext uri="{FF2B5EF4-FFF2-40B4-BE49-F238E27FC236}">
                <a16:creationId xmlns:a16="http://schemas.microsoft.com/office/drawing/2014/main" id="{83AD9795-9945-7B47-93A5-F952FD94BEF6}"/>
              </a:ext>
            </a:extLst>
          </p:cNvPr>
          <p:cNvSpPr>
            <a:spLocks noGrp="1"/>
          </p:cNvSpPr>
          <p:nvPr>
            <p:ph type="sldNum" sz="quarter" idx="12"/>
          </p:nvPr>
        </p:nvSpPr>
        <p:spPr/>
        <p:txBody>
          <a:bodyPr/>
          <a:lstStyle/>
          <a:p>
            <a:fld id="{99A20822-4A49-4D36-86E3-300BA48D3F00}" type="slidenum">
              <a:rPr lang="en-US" smtClean="0"/>
              <a:t>31</a:t>
            </a:fld>
            <a:endParaRPr lang="en-US"/>
          </a:p>
        </p:txBody>
      </p:sp>
      <p:pic>
        <p:nvPicPr>
          <p:cNvPr id="8" name="Picture 7">
            <a:extLst>
              <a:ext uri="{FF2B5EF4-FFF2-40B4-BE49-F238E27FC236}">
                <a16:creationId xmlns:a16="http://schemas.microsoft.com/office/drawing/2014/main" id="{F56EF050-5495-475F-BFF2-79C7E5C544F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0485" t="-1" b="6999"/>
          <a:stretch/>
        </p:blipFill>
        <p:spPr>
          <a:xfrm>
            <a:off x="9246414" y="5339001"/>
            <a:ext cx="1765908" cy="1147523"/>
          </a:xfrm>
          <a:prstGeom prst="rect">
            <a:avLst/>
          </a:prstGeom>
          <a:ln w="38100">
            <a:solidFill>
              <a:schemeClr val="tx1"/>
            </a:solidFill>
          </a:ln>
        </p:spPr>
      </p:pic>
    </p:spTree>
    <p:extLst>
      <p:ext uri="{BB962C8B-B14F-4D97-AF65-F5344CB8AC3E}">
        <p14:creationId xmlns:p14="http://schemas.microsoft.com/office/powerpoint/2010/main" val="406627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274320"/>
            <a:ext cx="11276076" cy="754380"/>
          </a:xfrm>
        </p:spPr>
        <p:txBody>
          <a:bodyPr/>
          <a:lstStyle/>
          <a:p>
            <a:r>
              <a:rPr lang="en-US"/>
              <a:t>Dosage Rating Scale</a:t>
            </a:r>
          </a:p>
        </p:txBody>
      </p:sp>
      <p:sp>
        <p:nvSpPr>
          <p:cNvPr id="4" name="Text Placeholder 3">
            <a:extLst>
              <a:ext uri="{FF2B5EF4-FFF2-40B4-BE49-F238E27FC236}">
                <a16:creationId xmlns:a16="http://schemas.microsoft.com/office/drawing/2014/main" id="{EC3E9B70-1FC1-164F-8386-D44C445049FB}"/>
              </a:ext>
            </a:extLst>
          </p:cNvPr>
          <p:cNvSpPr>
            <a:spLocks noGrp="1"/>
          </p:cNvSpPr>
          <p:nvPr>
            <p:ph type="body" sz="quarter" idx="13"/>
          </p:nvPr>
        </p:nvSpPr>
        <p:spPr>
          <a:xfrm>
            <a:off x="457200" y="5865876"/>
            <a:ext cx="11274552" cy="192024"/>
          </a:xfrm>
        </p:spPr>
        <p:txBody>
          <a:bodyPr/>
          <a:lstStyle/>
          <a:p>
            <a:endParaRPr lang="en-US"/>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32</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3872697521"/>
              </p:ext>
            </p:extLst>
          </p:nvPr>
        </p:nvGraphicFramePr>
        <p:xfrm>
          <a:off x="457328" y="1485900"/>
          <a:ext cx="11274424" cy="311912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37084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370840">
                <a:tc>
                  <a:txBody>
                    <a:bodyPr/>
                    <a:lstStyle/>
                    <a:p>
                      <a:pPr algn="ctr"/>
                      <a:r>
                        <a:rPr lang="en-US" sz="1800" b="0"/>
                        <a:t>Fails to </a:t>
                      </a:r>
                    </a:p>
                    <a:p>
                      <a:pPr algn="ctr"/>
                      <a:r>
                        <a:rPr lang="en-US" sz="1800" b="0"/>
                        <a:t>Address </a:t>
                      </a:r>
                    </a:p>
                    <a:p>
                      <a:pPr algn="ctr"/>
                      <a:r>
                        <a:rPr lang="en-US" sz="1800" b="0"/>
                        <a:t>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370840">
                <a:tc>
                  <a:txBody>
                    <a:bodyPr/>
                    <a:lstStyle/>
                    <a:p>
                      <a:pPr marL="0" marR="0" algn="ctr">
                        <a:spcBef>
                          <a:spcPts val="0"/>
                        </a:spcBef>
                        <a:spcAft>
                          <a:spcPts val="0"/>
                        </a:spcAft>
                      </a:pPr>
                      <a:endParaRPr lang="en-US" sz="1800">
                        <a:effectLst/>
                        <a:latin typeface="+mn-lt"/>
                        <a:ea typeface="Times New Roman" panose="02020603050405020304" pitchFamily="18" charset="0"/>
                        <a:cs typeface="Avenir Black"/>
                      </a:endParaRPr>
                    </a:p>
                    <a:p>
                      <a:pPr marL="0" marR="0" algn="ctr">
                        <a:spcBef>
                          <a:spcPts val="0"/>
                        </a:spcBef>
                        <a:spcAft>
                          <a:spcPts val="0"/>
                        </a:spcAft>
                      </a:pPr>
                      <a:r>
                        <a:rPr lang="en-US" sz="1800">
                          <a:effectLst/>
                          <a:latin typeface="+mn-lt"/>
                          <a:ea typeface="Times New Roman" panose="02020603050405020304" pitchFamily="18" charset="0"/>
                          <a:cs typeface="Avenir Black"/>
                        </a:rPr>
                        <a:t>Same as Tier I (opportunities to respond and receive corrective feedback are similar to Tier 1)</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Slightly more than Tier 1 (e.g., 2-3x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Same as Tier 2</a:t>
                      </a:r>
                      <a:r>
                        <a:rPr lang="en-US" sz="1800">
                          <a:effectLst/>
                          <a:latin typeface="+mn-lt"/>
                          <a:ea typeface="Times New Roman" panose="02020603050405020304" pitchFamily="18" charset="0"/>
                          <a:cs typeface="Times New Roman" panose="02020603050405020304" pitchFamily="18" charset="0"/>
                        </a:rPr>
                        <a:t> (e.g., 4-5x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Substantially more than Tier 2 (&gt;5x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Tree>
    <p:extLst>
      <p:ext uri="{BB962C8B-B14F-4D97-AF65-F5344CB8AC3E}">
        <p14:creationId xmlns:p14="http://schemas.microsoft.com/office/powerpoint/2010/main" val="3515517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32DB9-24B4-C74C-A2D3-579CE20F99DF}"/>
              </a:ext>
            </a:extLst>
          </p:cNvPr>
          <p:cNvSpPr>
            <a:spLocks noGrp="1"/>
          </p:cNvSpPr>
          <p:nvPr>
            <p:ph type="title"/>
          </p:nvPr>
        </p:nvSpPr>
        <p:spPr/>
        <p:txBody>
          <a:bodyPr/>
          <a:lstStyle/>
          <a:p>
            <a:r>
              <a:rPr lang="en-US"/>
              <a:t>Rating Dosage: Demonstration</a:t>
            </a:r>
          </a:p>
        </p:txBody>
      </p:sp>
      <p:sp>
        <p:nvSpPr>
          <p:cNvPr id="5" name="Slide Number Placeholder 4">
            <a:extLst>
              <a:ext uri="{FF2B5EF4-FFF2-40B4-BE49-F238E27FC236}">
                <a16:creationId xmlns:a16="http://schemas.microsoft.com/office/drawing/2014/main" id="{BF2EBDFF-EAF5-E049-BE04-E56DED4ECB7C}"/>
              </a:ext>
            </a:extLst>
          </p:cNvPr>
          <p:cNvSpPr>
            <a:spLocks noGrp="1"/>
          </p:cNvSpPr>
          <p:nvPr>
            <p:ph type="sldNum" sz="quarter" idx="12"/>
          </p:nvPr>
        </p:nvSpPr>
        <p:spPr/>
        <p:txBody>
          <a:bodyPr/>
          <a:lstStyle/>
          <a:p>
            <a:fld id="{99A20822-4A49-4D36-86E3-300BA48D3F00}" type="slidenum">
              <a:rPr lang="en-US" smtClean="0"/>
              <a:t>33</a:t>
            </a:fld>
            <a:endParaRPr lang="en-US"/>
          </a:p>
        </p:txBody>
      </p:sp>
      <p:pic>
        <p:nvPicPr>
          <p:cNvPr id="6" name="Picture 5" descr="Screenshot of the NCII tools chart highlighting the Intensity tab. ">
            <a:extLst>
              <a:ext uri="{FF2B5EF4-FFF2-40B4-BE49-F238E27FC236}">
                <a16:creationId xmlns:a16="http://schemas.microsoft.com/office/drawing/2014/main" id="{2A2D08B3-A4A2-4AEA-B8E4-2503A6F8A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537" y="1280160"/>
            <a:ext cx="11343402" cy="4734637"/>
          </a:xfrm>
          <a:prstGeom prst="rect">
            <a:avLst/>
          </a:prstGeom>
        </p:spPr>
      </p:pic>
      <p:sp>
        <p:nvSpPr>
          <p:cNvPr id="8" name="Rectangle 7" descr="This box highlights the tool Fraction Face-Off! and indicated the study is a group design, administered to a small group for 30 minutes, 3 times a week for 12 weeks. This tools minimum interventionist requirements include paraprofessional 2 one-day trainings with follow-up.">
            <a:extLst>
              <a:ext uri="{FF2B5EF4-FFF2-40B4-BE49-F238E27FC236}">
                <a16:creationId xmlns:a16="http://schemas.microsoft.com/office/drawing/2014/main" id="{369D3B9D-9E9C-46BA-84EA-B3C936F2D50E}"/>
              </a:ext>
            </a:extLst>
          </p:cNvPr>
          <p:cNvSpPr/>
          <p:nvPr/>
        </p:nvSpPr>
        <p:spPr>
          <a:xfrm>
            <a:off x="504370" y="4999478"/>
            <a:ext cx="11181736" cy="906651"/>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612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A40E8-334D-F545-8F8B-D5180CF9EFD2}"/>
              </a:ext>
            </a:extLst>
          </p:cNvPr>
          <p:cNvSpPr>
            <a:spLocks noGrp="1"/>
          </p:cNvSpPr>
          <p:nvPr>
            <p:ph type="title"/>
          </p:nvPr>
        </p:nvSpPr>
        <p:spPr>
          <a:xfrm>
            <a:off x="457200" y="2569516"/>
            <a:ext cx="3585411" cy="1280160"/>
          </a:xfrm>
        </p:spPr>
        <p:txBody>
          <a:bodyPr>
            <a:normAutofit fontScale="90000"/>
          </a:bodyPr>
          <a:lstStyle/>
          <a:p>
            <a:r>
              <a:rPr lang="en-US"/>
              <a:t>Rating Dosage: Demonstration</a:t>
            </a:r>
          </a:p>
        </p:txBody>
      </p:sp>
      <p:sp>
        <p:nvSpPr>
          <p:cNvPr id="4" name="Text Placeholder 3">
            <a:extLst>
              <a:ext uri="{FF2B5EF4-FFF2-40B4-BE49-F238E27FC236}">
                <a16:creationId xmlns:a16="http://schemas.microsoft.com/office/drawing/2014/main" id="{5A480D56-6FD8-6E40-92F7-B3488648F423}"/>
              </a:ext>
            </a:extLst>
          </p:cNvPr>
          <p:cNvSpPr>
            <a:spLocks noGrp="1"/>
          </p:cNvSpPr>
          <p:nvPr>
            <p:ph type="body" sz="quarter" idx="13"/>
          </p:nvPr>
        </p:nvSpPr>
        <p:spPr>
          <a:xfrm>
            <a:off x="457200" y="5875495"/>
            <a:ext cx="11274552" cy="192024"/>
          </a:xfrm>
        </p:spPr>
        <p:txBody>
          <a:bodyPr/>
          <a:lstStyle/>
          <a:p>
            <a:r>
              <a:rPr lang="en-US"/>
              <a:t>Excerpt from Fraction Face-Off!</a:t>
            </a:r>
          </a:p>
        </p:txBody>
      </p:sp>
      <p:sp>
        <p:nvSpPr>
          <p:cNvPr id="5" name="Slide Number Placeholder 4">
            <a:extLst>
              <a:ext uri="{FF2B5EF4-FFF2-40B4-BE49-F238E27FC236}">
                <a16:creationId xmlns:a16="http://schemas.microsoft.com/office/drawing/2014/main" id="{33BD6DC1-ECBE-9043-8EC3-2F78BFBC0EA4}"/>
              </a:ext>
            </a:extLst>
          </p:cNvPr>
          <p:cNvSpPr>
            <a:spLocks noGrp="1"/>
          </p:cNvSpPr>
          <p:nvPr>
            <p:ph type="sldNum" sz="quarter" idx="12"/>
          </p:nvPr>
        </p:nvSpPr>
        <p:spPr/>
        <p:txBody>
          <a:bodyPr/>
          <a:lstStyle/>
          <a:p>
            <a:fld id="{99A20822-4A49-4D36-86E3-300BA48D3F00}" type="slidenum">
              <a:rPr lang="en-US" smtClean="0"/>
              <a:t>34</a:t>
            </a:fld>
            <a:endParaRPr lang="en-US"/>
          </a:p>
        </p:txBody>
      </p:sp>
      <p:pic>
        <p:nvPicPr>
          <p:cNvPr id="21" name="Picture 20">
            <a:extLst>
              <a:ext uri="{FF2B5EF4-FFF2-40B4-BE49-F238E27FC236}">
                <a16:creationId xmlns:a16="http://schemas.microsoft.com/office/drawing/2014/main" id="{39B34AFF-EAA2-450C-918B-587E9AC904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395" y="408480"/>
            <a:ext cx="6304768" cy="4830422"/>
          </a:xfrm>
          <a:prstGeom prst="rect">
            <a:avLst/>
          </a:prstGeom>
          <a:ln w="57150">
            <a:solidFill>
              <a:schemeClr val="tx1"/>
            </a:solidFill>
          </a:ln>
          <a:effectLst>
            <a:outerShdw blurRad="50800" dist="38100" algn="l" rotWithShape="0">
              <a:prstClr val="black">
                <a:alpha val="40000"/>
              </a:prstClr>
            </a:outerShdw>
          </a:effectLst>
          <a:scene3d>
            <a:camera prst="perspectiveLeft"/>
            <a:lightRig rig="threePt" dir="t"/>
          </a:scene3d>
        </p:spPr>
      </p:pic>
      <p:pic>
        <p:nvPicPr>
          <p:cNvPr id="22" name="Picture 21">
            <a:extLst>
              <a:ext uri="{FF2B5EF4-FFF2-40B4-BE49-F238E27FC236}">
                <a16:creationId xmlns:a16="http://schemas.microsoft.com/office/drawing/2014/main" id="{D142E98A-1B6A-4DE6-A851-DF625865802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34729" y="1775814"/>
            <a:ext cx="6517850" cy="4147723"/>
          </a:xfrm>
          <a:prstGeom prst="rect">
            <a:avLst/>
          </a:prstGeom>
          <a:ln w="57150">
            <a:solidFill>
              <a:schemeClr val="tx1"/>
            </a:solidFill>
          </a:ln>
          <a:effectLst>
            <a:outerShdw blurRad="50800" dist="38100" algn="l" rotWithShape="0">
              <a:prstClr val="black">
                <a:alpha val="40000"/>
              </a:prstClr>
            </a:outerShdw>
          </a:effectLst>
          <a:scene3d>
            <a:camera prst="perspectiveLeft"/>
            <a:lightRig rig="threePt" dir="t"/>
          </a:scene3d>
        </p:spPr>
      </p:pic>
    </p:spTree>
    <p:extLst>
      <p:ext uri="{BB962C8B-B14F-4D97-AF65-F5344CB8AC3E}">
        <p14:creationId xmlns:p14="http://schemas.microsoft.com/office/powerpoint/2010/main" val="1689468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274320"/>
            <a:ext cx="11276076" cy="754380"/>
          </a:xfrm>
        </p:spPr>
        <p:txBody>
          <a:bodyPr/>
          <a:lstStyle/>
          <a:p>
            <a:r>
              <a:rPr lang="en-US"/>
              <a:t>Rating Dosage: Demonstration</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35</a:t>
            </a:fld>
            <a:endParaRPr lang="en-US"/>
          </a:p>
        </p:txBody>
      </p:sp>
      <p:graphicFrame>
        <p:nvGraphicFramePr>
          <p:cNvPr id="9" name="Content Placeholder 20">
            <a:extLst>
              <a:ext uri="{FF2B5EF4-FFF2-40B4-BE49-F238E27FC236}">
                <a16:creationId xmlns:a16="http://schemas.microsoft.com/office/drawing/2014/main" id="{47401592-277A-2146-876B-68CBEF7E1B83}"/>
              </a:ext>
            </a:extLst>
          </p:cNvPr>
          <p:cNvGraphicFramePr>
            <a:graphicFrameLocks/>
          </p:cNvGraphicFramePr>
          <p:nvPr>
            <p:extLst>
              <p:ext uri="{D42A27DB-BD31-4B8C-83A1-F6EECF244321}">
                <p14:modId xmlns:p14="http://schemas.microsoft.com/office/powerpoint/2010/main" val="3978556789"/>
              </p:ext>
            </p:extLst>
          </p:nvPr>
        </p:nvGraphicFramePr>
        <p:xfrm>
          <a:off x="457328" y="1485900"/>
          <a:ext cx="11274423" cy="3792158"/>
        </p:xfrm>
        <a:graphic>
          <a:graphicData uri="http://schemas.openxmlformats.org/drawingml/2006/table">
            <a:tbl>
              <a:tblPr firstRow="1" bandRow="1">
                <a:tableStyleId>{5940675A-B579-460E-94D1-54222C63F5DA}</a:tableStyleId>
              </a:tblPr>
              <a:tblGrid>
                <a:gridCol w="2409858">
                  <a:extLst>
                    <a:ext uri="{9D8B030D-6E8A-4147-A177-3AD203B41FA5}">
                      <a16:colId xmlns:a16="http://schemas.microsoft.com/office/drawing/2014/main" val="2021640973"/>
                    </a:ext>
                  </a:extLst>
                </a:gridCol>
                <a:gridCol w="2954855">
                  <a:extLst>
                    <a:ext uri="{9D8B030D-6E8A-4147-A177-3AD203B41FA5}">
                      <a16:colId xmlns:a16="http://schemas.microsoft.com/office/drawing/2014/main" val="2825273668"/>
                    </a:ext>
                  </a:extLst>
                </a:gridCol>
                <a:gridCol w="2954855">
                  <a:extLst>
                    <a:ext uri="{9D8B030D-6E8A-4147-A177-3AD203B41FA5}">
                      <a16:colId xmlns:a16="http://schemas.microsoft.com/office/drawing/2014/main" val="1209125442"/>
                    </a:ext>
                  </a:extLst>
                </a:gridCol>
                <a:gridCol w="2954855">
                  <a:extLst>
                    <a:ext uri="{9D8B030D-6E8A-4147-A177-3AD203B41FA5}">
                      <a16:colId xmlns:a16="http://schemas.microsoft.com/office/drawing/2014/main" val="1518851305"/>
                    </a:ext>
                  </a:extLst>
                </a:gridCol>
              </a:tblGrid>
              <a:tr h="441319">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50546">
                <a:tc>
                  <a:txBody>
                    <a:bodyPr/>
                    <a:lstStyle/>
                    <a:p>
                      <a:pPr algn="ctr"/>
                      <a:r>
                        <a:rPr lang="en-US" sz="1800" b="1"/>
                        <a:t>Fails</a:t>
                      </a:r>
                      <a:r>
                        <a:rPr lang="en-US" sz="1800" b="0"/>
                        <a:t> </a:t>
                      </a:r>
                    </a:p>
                    <a:p>
                      <a:pPr algn="ctr"/>
                      <a:r>
                        <a:rPr lang="en-US" sz="1800" b="0"/>
                        <a:t>to 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684412">
                <a:tc>
                  <a:txBody>
                    <a:bodyPr/>
                    <a:lstStyle/>
                    <a:p>
                      <a:pPr marL="0" marR="0" algn="ctr">
                        <a:spcBef>
                          <a:spcPts val="0"/>
                        </a:spcBef>
                        <a:spcAft>
                          <a:spcPts val="0"/>
                        </a:spcAft>
                      </a:pPr>
                      <a:endParaRPr lang="en-US" sz="1800">
                        <a:effectLst/>
                        <a:latin typeface="+mn-lt"/>
                        <a:ea typeface="Times New Roman" panose="02020603050405020304" pitchFamily="18" charset="0"/>
                        <a:cs typeface="Avenir Black"/>
                      </a:endParaRPr>
                    </a:p>
                    <a:p>
                      <a:pPr marL="0" marR="0" algn="ctr">
                        <a:spcBef>
                          <a:spcPts val="0"/>
                        </a:spcBef>
                        <a:spcAft>
                          <a:spcPts val="0"/>
                        </a:spcAft>
                      </a:pPr>
                      <a:r>
                        <a:rPr lang="en-US" sz="1800">
                          <a:effectLst/>
                          <a:latin typeface="+mn-lt"/>
                          <a:ea typeface="Times New Roman" panose="02020603050405020304" pitchFamily="18" charset="0"/>
                          <a:cs typeface="Avenir Black"/>
                        </a:rPr>
                        <a:t>Same as Tier I (opportunities to respond and receive corrective feedback are similar to Tier 1)</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Slightly more than Tier 1 (e.g., 2-3x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Same as Tier 2</a:t>
                      </a:r>
                      <a:r>
                        <a:rPr lang="en-US" sz="1800">
                          <a:effectLst/>
                          <a:latin typeface="+mn-lt"/>
                          <a:ea typeface="Times New Roman" panose="02020603050405020304" pitchFamily="18" charset="0"/>
                          <a:cs typeface="Times New Roman" panose="02020603050405020304" pitchFamily="18" charset="0"/>
                        </a:rPr>
                        <a:t> (e.g., 4-5x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Substantially more than Tier 2 (&gt;5x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11" name="Rectangle 10" descr="This box highlights rating 2: Addresses standard moderately">
            <a:extLst>
              <a:ext uri="{FF2B5EF4-FFF2-40B4-BE49-F238E27FC236}">
                <a16:creationId xmlns:a16="http://schemas.microsoft.com/office/drawing/2014/main" id="{60583854-1B8C-6645-90AD-9FA016F17B43}"/>
              </a:ext>
            </a:extLst>
          </p:cNvPr>
          <p:cNvSpPr/>
          <p:nvPr/>
        </p:nvSpPr>
        <p:spPr>
          <a:xfrm>
            <a:off x="5788140" y="1485900"/>
            <a:ext cx="2954079" cy="379215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057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DFBCE-16C2-A841-B651-9DD4B5392C82}"/>
              </a:ext>
            </a:extLst>
          </p:cNvPr>
          <p:cNvSpPr>
            <a:spLocks noGrp="1"/>
          </p:cNvSpPr>
          <p:nvPr>
            <p:ph type="title"/>
          </p:nvPr>
        </p:nvSpPr>
        <p:spPr>
          <a:xfrm>
            <a:off x="457200" y="0"/>
            <a:ext cx="11276076" cy="1280160"/>
          </a:xfrm>
        </p:spPr>
        <p:txBody>
          <a:bodyPr/>
          <a:lstStyle/>
          <a:p>
            <a:r>
              <a:rPr lang="en-US"/>
              <a:t>Rating Dosage: Guided Practice</a:t>
            </a:r>
          </a:p>
        </p:txBody>
      </p:sp>
      <p:sp>
        <p:nvSpPr>
          <p:cNvPr id="3" name="TextBox 2">
            <a:extLst>
              <a:ext uri="{FF2B5EF4-FFF2-40B4-BE49-F238E27FC236}">
                <a16:creationId xmlns:a16="http://schemas.microsoft.com/office/drawing/2014/main" id="{B3D112EE-FDBA-E24D-8531-86805D97D170}"/>
              </a:ext>
            </a:extLst>
          </p:cNvPr>
          <p:cNvSpPr txBox="1"/>
          <p:nvPr/>
        </p:nvSpPr>
        <p:spPr>
          <a:xfrm>
            <a:off x="2374644" y="2774934"/>
            <a:ext cx="704335" cy="646331"/>
          </a:xfrm>
          <a:prstGeom prst="rect">
            <a:avLst/>
          </a:prstGeom>
          <a:noFill/>
        </p:spPr>
        <p:txBody>
          <a:bodyPr wrap="square" rtlCol="0">
            <a:spAutoFit/>
          </a:bodyPr>
          <a:lstStyle/>
          <a:p>
            <a:pPr algn="ctr"/>
            <a:r>
              <a:rPr lang="en-US" sz="3600" b="1" dirty="0">
                <a:solidFill>
                  <a:schemeClr val="accent2"/>
                </a:solidFill>
              </a:rPr>
              <a:t>1</a:t>
            </a:r>
          </a:p>
        </p:txBody>
      </p:sp>
      <p:sp>
        <p:nvSpPr>
          <p:cNvPr id="4" name="TextBox 3">
            <a:extLst>
              <a:ext uri="{FF2B5EF4-FFF2-40B4-BE49-F238E27FC236}">
                <a16:creationId xmlns:a16="http://schemas.microsoft.com/office/drawing/2014/main" id="{BD074808-DACF-5044-B2AD-AC09D317DFF5}"/>
              </a:ext>
            </a:extLst>
          </p:cNvPr>
          <p:cNvSpPr txBox="1"/>
          <p:nvPr/>
        </p:nvSpPr>
        <p:spPr>
          <a:xfrm>
            <a:off x="2374643" y="4027618"/>
            <a:ext cx="704335" cy="646331"/>
          </a:xfrm>
          <a:prstGeom prst="rect">
            <a:avLst/>
          </a:prstGeom>
          <a:noFill/>
        </p:spPr>
        <p:txBody>
          <a:bodyPr wrap="square" rtlCol="0">
            <a:spAutoFit/>
          </a:bodyPr>
          <a:lstStyle/>
          <a:p>
            <a:pPr algn="ctr"/>
            <a:r>
              <a:rPr lang="en-US" sz="3600" b="1" dirty="0">
                <a:solidFill>
                  <a:schemeClr val="accent2"/>
                </a:solidFill>
              </a:rPr>
              <a:t>2</a:t>
            </a:r>
          </a:p>
        </p:txBody>
      </p:sp>
      <p:sp>
        <p:nvSpPr>
          <p:cNvPr id="5" name="TextBox 4">
            <a:extLst>
              <a:ext uri="{FF2B5EF4-FFF2-40B4-BE49-F238E27FC236}">
                <a16:creationId xmlns:a16="http://schemas.microsoft.com/office/drawing/2014/main" id="{D37D45D6-B5DC-B74A-A60E-22FFC5821C79}"/>
              </a:ext>
            </a:extLst>
          </p:cNvPr>
          <p:cNvSpPr txBox="1"/>
          <p:nvPr/>
        </p:nvSpPr>
        <p:spPr>
          <a:xfrm>
            <a:off x="2374642" y="5165262"/>
            <a:ext cx="704335" cy="646331"/>
          </a:xfrm>
          <a:prstGeom prst="rect">
            <a:avLst/>
          </a:prstGeom>
          <a:noFill/>
        </p:spPr>
        <p:txBody>
          <a:bodyPr wrap="square" rtlCol="0">
            <a:spAutoFit/>
          </a:bodyPr>
          <a:lstStyle/>
          <a:p>
            <a:pPr algn="ctr"/>
            <a:r>
              <a:rPr lang="en-US" sz="3600" b="1" dirty="0">
                <a:solidFill>
                  <a:schemeClr val="accent2"/>
                </a:solidFill>
              </a:rPr>
              <a:t>3</a:t>
            </a:r>
          </a:p>
        </p:txBody>
      </p:sp>
      <p:sp>
        <p:nvSpPr>
          <p:cNvPr id="7" name="Slide Number Placeholder 6">
            <a:extLst>
              <a:ext uri="{FF2B5EF4-FFF2-40B4-BE49-F238E27FC236}">
                <a16:creationId xmlns:a16="http://schemas.microsoft.com/office/drawing/2014/main" id="{7CBD6DE7-972C-4096-B413-5BE3E69E9A36}"/>
              </a:ext>
            </a:extLst>
          </p:cNvPr>
          <p:cNvSpPr>
            <a:spLocks noGrp="1"/>
          </p:cNvSpPr>
          <p:nvPr>
            <p:ph type="sldNum" sz="quarter" idx="10"/>
          </p:nvPr>
        </p:nvSpPr>
        <p:spPr>
          <a:xfrm>
            <a:off x="11725873" y="6704112"/>
            <a:ext cx="157094" cy="153888"/>
          </a:xfrm>
        </p:spPr>
        <p:txBody>
          <a:bodyPr/>
          <a:lstStyle/>
          <a:p>
            <a:pPr algn="r"/>
            <a:fld id="{F3477EC8-074D-41C4-94AE-E9EA7CEEA348}" type="slidenum">
              <a:rPr lang="en-US" smtClean="0"/>
              <a:pPr algn="r"/>
              <a:t>36</a:t>
            </a:fld>
            <a:endParaRPr lang="en-US"/>
          </a:p>
        </p:txBody>
      </p:sp>
      <p:pic>
        <p:nvPicPr>
          <p:cNvPr id="9" name="Picture 8" descr="Screenshot of NCII tools chart Intensity tab.">
            <a:extLst>
              <a:ext uri="{FF2B5EF4-FFF2-40B4-BE49-F238E27FC236}">
                <a16:creationId xmlns:a16="http://schemas.microsoft.com/office/drawing/2014/main" id="{674486E3-7E53-4E6A-A117-BC7399C757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979" y="1167596"/>
            <a:ext cx="6375906" cy="4862276"/>
          </a:xfrm>
          <a:prstGeom prst="rect">
            <a:avLst/>
          </a:prstGeom>
        </p:spPr>
      </p:pic>
    </p:spTree>
    <p:extLst>
      <p:ext uri="{BB962C8B-B14F-4D97-AF65-F5344CB8AC3E}">
        <p14:creationId xmlns:p14="http://schemas.microsoft.com/office/powerpoint/2010/main" val="2628992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30C-096D-C54C-A08F-F0EFB32CD617}"/>
              </a:ext>
            </a:extLst>
          </p:cNvPr>
          <p:cNvSpPr>
            <a:spLocks noGrp="1"/>
          </p:cNvSpPr>
          <p:nvPr>
            <p:ph type="title"/>
          </p:nvPr>
        </p:nvSpPr>
        <p:spPr>
          <a:xfrm>
            <a:off x="838200" y="0"/>
            <a:ext cx="10515600" cy="1325563"/>
          </a:xfrm>
        </p:spPr>
        <p:txBody>
          <a:bodyPr/>
          <a:lstStyle/>
          <a:p>
            <a:r>
              <a:rPr lang="en-US"/>
              <a:t>Rating Dosage: Guided Practice</a:t>
            </a:r>
            <a:br>
              <a:rPr lang="en-US"/>
            </a:br>
            <a:r>
              <a:rPr lang="en-US"/>
              <a:t>Intervention 1</a:t>
            </a:r>
          </a:p>
        </p:txBody>
      </p:sp>
      <p:graphicFrame>
        <p:nvGraphicFramePr>
          <p:cNvPr id="3" name="Content Placeholder 20">
            <a:extLst>
              <a:ext uri="{FF2B5EF4-FFF2-40B4-BE49-F238E27FC236}">
                <a16:creationId xmlns:a16="http://schemas.microsoft.com/office/drawing/2014/main" id="{940E4921-E106-6542-9421-D2EFC408F163}"/>
              </a:ext>
            </a:extLst>
          </p:cNvPr>
          <p:cNvGraphicFramePr>
            <a:graphicFrameLocks/>
          </p:cNvGraphicFramePr>
          <p:nvPr>
            <p:extLst>
              <p:ext uri="{D42A27DB-BD31-4B8C-83A1-F6EECF244321}">
                <p14:modId xmlns:p14="http://schemas.microsoft.com/office/powerpoint/2010/main" val="3617652637"/>
              </p:ext>
            </p:extLst>
          </p:nvPr>
        </p:nvGraphicFramePr>
        <p:xfrm>
          <a:off x="457328" y="1485901"/>
          <a:ext cx="11274423" cy="3792158"/>
        </p:xfrm>
        <a:graphic>
          <a:graphicData uri="http://schemas.openxmlformats.org/drawingml/2006/table">
            <a:tbl>
              <a:tblPr firstRow="1" bandRow="1">
                <a:tableStyleId>{5940675A-B579-460E-94D1-54222C63F5DA}</a:tableStyleId>
              </a:tblPr>
              <a:tblGrid>
                <a:gridCol w="2409858">
                  <a:extLst>
                    <a:ext uri="{9D8B030D-6E8A-4147-A177-3AD203B41FA5}">
                      <a16:colId xmlns:a16="http://schemas.microsoft.com/office/drawing/2014/main" val="2021640973"/>
                    </a:ext>
                  </a:extLst>
                </a:gridCol>
                <a:gridCol w="2954855">
                  <a:extLst>
                    <a:ext uri="{9D8B030D-6E8A-4147-A177-3AD203B41FA5}">
                      <a16:colId xmlns:a16="http://schemas.microsoft.com/office/drawing/2014/main" val="2825273668"/>
                    </a:ext>
                  </a:extLst>
                </a:gridCol>
                <a:gridCol w="2954855">
                  <a:extLst>
                    <a:ext uri="{9D8B030D-6E8A-4147-A177-3AD203B41FA5}">
                      <a16:colId xmlns:a16="http://schemas.microsoft.com/office/drawing/2014/main" val="1209125442"/>
                    </a:ext>
                  </a:extLst>
                </a:gridCol>
                <a:gridCol w="2954855">
                  <a:extLst>
                    <a:ext uri="{9D8B030D-6E8A-4147-A177-3AD203B41FA5}">
                      <a16:colId xmlns:a16="http://schemas.microsoft.com/office/drawing/2014/main" val="1518851305"/>
                    </a:ext>
                  </a:extLst>
                </a:gridCol>
              </a:tblGrid>
              <a:tr h="441319">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50546">
                <a:tc>
                  <a:txBody>
                    <a:bodyPr/>
                    <a:lstStyle/>
                    <a:p>
                      <a:pPr algn="ctr"/>
                      <a:r>
                        <a:rPr lang="en-US" sz="1800" b="1"/>
                        <a:t>Fails</a:t>
                      </a:r>
                      <a:r>
                        <a:rPr lang="en-US" sz="1800" b="0"/>
                        <a:t> </a:t>
                      </a:r>
                    </a:p>
                    <a:p>
                      <a:pPr algn="ctr"/>
                      <a:r>
                        <a:rPr lang="en-US" sz="1800" b="0"/>
                        <a:t>to 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684412">
                <a:tc>
                  <a:txBody>
                    <a:bodyPr/>
                    <a:lstStyle/>
                    <a:p>
                      <a:pPr marL="0" marR="0" algn="ctr">
                        <a:spcBef>
                          <a:spcPts val="0"/>
                        </a:spcBef>
                        <a:spcAft>
                          <a:spcPts val="0"/>
                        </a:spcAft>
                      </a:pPr>
                      <a:endParaRPr lang="en-US" sz="1800">
                        <a:effectLst/>
                        <a:latin typeface="+mn-lt"/>
                        <a:ea typeface="Times New Roman" panose="02020603050405020304" pitchFamily="18" charset="0"/>
                        <a:cs typeface="Avenir Black"/>
                      </a:endParaRPr>
                    </a:p>
                    <a:p>
                      <a:pPr marL="0" marR="0" algn="ctr">
                        <a:spcBef>
                          <a:spcPts val="0"/>
                        </a:spcBef>
                        <a:spcAft>
                          <a:spcPts val="0"/>
                        </a:spcAft>
                      </a:pPr>
                      <a:r>
                        <a:rPr lang="en-US" sz="1800">
                          <a:effectLst/>
                          <a:latin typeface="+mn-lt"/>
                          <a:ea typeface="Times New Roman" panose="02020603050405020304" pitchFamily="18" charset="0"/>
                          <a:cs typeface="Avenir Black"/>
                        </a:rPr>
                        <a:t>Same as Tier I (opportunities to respond and receive corrective feedback are similar to Tier 1)</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Slightly more than Tier 1 (e.g., 2-3x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Same as Tier 2</a:t>
                      </a:r>
                      <a:r>
                        <a:rPr lang="en-US" sz="1800">
                          <a:effectLst/>
                          <a:latin typeface="+mn-lt"/>
                          <a:ea typeface="Times New Roman" panose="02020603050405020304" pitchFamily="18" charset="0"/>
                          <a:cs typeface="Times New Roman" panose="02020603050405020304" pitchFamily="18" charset="0"/>
                        </a:rPr>
                        <a:t> (e.g., 4-5x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Substantially more than Tier 2 (&gt;5x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4" name="Rectangle 3" descr="This box highlights rating 2: Addresses standard moderately">
            <a:extLst>
              <a:ext uri="{FF2B5EF4-FFF2-40B4-BE49-F238E27FC236}">
                <a16:creationId xmlns:a16="http://schemas.microsoft.com/office/drawing/2014/main" id="{82BFF353-9486-8645-8CDF-55B49D00675B}"/>
              </a:ext>
            </a:extLst>
          </p:cNvPr>
          <p:cNvSpPr/>
          <p:nvPr/>
        </p:nvSpPr>
        <p:spPr>
          <a:xfrm>
            <a:off x="5798309" y="1485901"/>
            <a:ext cx="2954079" cy="379215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881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30C-096D-C54C-A08F-F0EFB32CD617}"/>
              </a:ext>
            </a:extLst>
          </p:cNvPr>
          <p:cNvSpPr>
            <a:spLocks noGrp="1"/>
          </p:cNvSpPr>
          <p:nvPr>
            <p:ph type="title"/>
          </p:nvPr>
        </p:nvSpPr>
        <p:spPr>
          <a:xfrm>
            <a:off x="838200" y="0"/>
            <a:ext cx="10515600" cy="1325563"/>
          </a:xfrm>
        </p:spPr>
        <p:txBody>
          <a:bodyPr/>
          <a:lstStyle/>
          <a:p>
            <a:r>
              <a:rPr lang="en-US"/>
              <a:t>Rating Dosage: Guided Practice</a:t>
            </a:r>
            <a:br>
              <a:rPr lang="en-US"/>
            </a:br>
            <a:r>
              <a:rPr lang="en-US"/>
              <a:t>Intervention 2</a:t>
            </a:r>
          </a:p>
        </p:txBody>
      </p:sp>
      <p:graphicFrame>
        <p:nvGraphicFramePr>
          <p:cNvPr id="3" name="Content Placeholder 20">
            <a:extLst>
              <a:ext uri="{FF2B5EF4-FFF2-40B4-BE49-F238E27FC236}">
                <a16:creationId xmlns:a16="http://schemas.microsoft.com/office/drawing/2014/main" id="{940E4921-E106-6542-9421-D2EFC408F163}"/>
              </a:ext>
            </a:extLst>
          </p:cNvPr>
          <p:cNvGraphicFramePr>
            <a:graphicFrameLocks/>
          </p:cNvGraphicFramePr>
          <p:nvPr>
            <p:extLst>
              <p:ext uri="{D42A27DB-BD31-4B8C-83A1-F6EECF244321}">
                <p14:modId xmlns:p14="http://schemas.microsoft.com/office/powerpoint/2010/main" val="2479218452"/>
              </p:ext>
            </p:extLst>
          </p:nvPr>
        </p:nvGraphicFramePr>
        <p:xfrm>
          <a:off x="457328" y="1485900"/>
          <a:ext cx="11274423" cy="3792158"/>
        </p:xfrm>
        <a:graphic>
          <a:graphicData uri="http://schemas.openxmlformats.org/drawingml/2006/table">
            <a:tbl>
              <a:tblPr firstRow="1" bandRow="1">
                <a:tableStyleId>{5940675A-B579-460E-94D1-54222C63F5DA}</a:tableStyleId>
              </a:tblPr>
              <a:tblGrid>
                <a:gridCol w="2409858">
                  <a:extLst>
                    <a:ext uri="{9D8B030D-6E8A-4147-A177-3AD203B41FA5}">
                      <a16:colId xmlns:a16="http://schemas.microsoft.com/office/drawing/2014/main" val="2021640973"/>
                    </a:ext>
                  </a:extLst>
                </a:gridCol>
                <a:gridCol w="2954855">
                  <a:extLst>
                    <a:ext uri="{9D8B030D-6E8A-4147-A177-3AD203B41FA5}">
                      <a16:colId xmlns:a16="http://schemas.microsoft.com/office/drawing/2014/main" val="2825273668"/>
                    </a:ext>
                  </a:extLst>
                </a:gridCol>
                <a:gridCol w="2954855">
                  <a:extLst>
                    <a:ext uri="{9D8B030D-6E8A-4147-A177-3AD203B41FA5}">
                      <a16:colId xmlns:a16="http://schemas.microsoft.com/office/drawing/2014/main" val="1209125442"/>
                    </a:ext>
                  </a:extLst>
                </a:gridCol>
                <a:gridCol w="2954855">
                  <a:extLst>
                    <a:ext uri="{9D8B030D-6E8A-4147-A177-3AD203B41FA5}">
                      <a16:colId xmlns:a16="http://schemas.microsoft.com/office/drawing/2014/main" val="1518851305"/>
                    </a:ext>
                  </a:extLst>
                </a:gridCol>
              </a:tblGrid>
              <a:tr h="441319">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50546">
                <a:tc>
                  <a:txBody>
                    <a:bodyPr/>
                    <a:lstStyle/>
                    <a:p>
                      <a:pPr algn="ctr"/>
                      <a:r>
                        <a:rPr lang="en-US" sz="1800" b="1"/>
                        <a:t>Fails</a:t>
                      </a:r>
                      <a:r>
                        <a:rPr lang="en-US" sz="1800" b="0"/>
                        <a:t> </a:t>
                      </a:r>
                    </a:p>
                    <a:p>
                      <a:pPr algn="ctr"/>
                      <a:r>
                        <a:rPr lang="en-US" sz="1800" b="0"/>
                        <a:t>to 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684412">
                <a:tc>
                  <a:txBody>
                    <a:bodyPr/>
                    <a:lstStyle/>
                    <a:p>
                      <a:pPr marL="0" marR="0" algn="ctr">
                        <a:spcBef>
                          <a:spcPts val="0"/>
                        </a:spcBef>
                        <a:spcAft>
                          <a:spcPts val="0"/>
                        </a:spcAft>
                      </a:pPr>
                      <a:endParaRPr lang="en-US" sz="1800">
                        <a:effectLst/>
                        <a:latin typeface="+mn-lt"/>
                        <a:ea typeface="Times New Roman" panose="02020603050405020304" pitchFamily="18" charset="0"/>
                        <a:cs typeface="Avenir Black"/>
                      </a:endParaRPr>
                    </a:p>
                    <a:p>
                      <a:pPr marL="0" marR="0" algn="ctr">
                        <a:spcBef>
                          <a:spcPts val="0"/>
                        </a:spcBef>
                        <a:spcAft>
                          <a:spcPts val="0"/>
                        </a:spcAft>
                      </a:pPr>
                      <a:r>
                        <a:rPr lang="en-US" sz="1800">
                          <a:effectLst/>
                          <a:latin typeface="+mn-lt"/>
                          <a:ea typeface="Times New Roman" panose="02020603050405020304" pitchFamily="18" charset="0"/>
                          <a:cs typeface="Avenir Black"/>
                        </a:rPr>
                        <a:t>Same as Tier I (opportunities to respond and receive corrective feedback are similar to Tier 1)</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Slightly more than Tier 1 (e.g., 2-3x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Same as Tier 2</a:t>
                      </a:r>
                      <a:r>
                        <a:rPr lang="en-US" sz="1800">
                          <a:effectLst/>
                          <a:latin typeface="+mn-lt"/>
                          <a:ea typeface="Times New Roman" panose="02020603050405020304" pitchFamily="18" charset="0"/>
                          <a:cs typeface="Times New Roman" panose="02020603050405020304" pitchFamily="18" charset="0"/>
                        </a:rPr>
                        <a:t> (e.g., 4-5x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Substantially more than Tier 2 (&gt;5x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4" name="Rectangle 3" descr="This box highlights rating 1: Addresses standard minimally ">
            <a:extLst>
              <a:ext uri="{FF2B5EF4-FFF2-40B4-BE49-F238E27FC236}">
                <a16:creationId xmlns:a16="http://schemas.microsoft.com/office/drawing/2014/main" id="{82BFF353-9486-8645-8CDF-55B49D00675B}"/>
              </a:ext>
            </a:extLst>
          </p:cNvPr>
          <p:cNvSpPr/>
          <p:nvPr/>
        </p:nvSpPr>
        <p:spPr>
          <a:xfrm>
            <a:off x="2882901" y="1485901"/>
            <a:ext cx="2917308" cy="3792157"/>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20447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5030C-096D-C54C-A08F-F0EFB32CD617}"/>
              </a:ext>
            </a:extLst>
          </p:cNvPr>
          <p:cNvSpPr>
            <a:spLocks noGrp="1"/>
          </p:cNvSpPr>
          <p:nvPr>
            <p:ph type="title"/>
          </p:nvPr>
        </p:nvSpPr>
        <p:spPr>
          <a:xfrm>
            <a:off x="0" y="9753"/>
            <a:ext cx="12192000" cy="1325563"/>
          </a:xfrm>
        </p:spPr>
        <p:txBody>
          <a:bodyPr/>
          <a:lstStyle/>
          <a:p>
            <a:r>
              <a:rPr lang="en-US"/>
              <a:t>Rating Dosage: Guided Practice</a:t>
            </a:r>
            <a:br>
              <a:rPr lang="en-US"/>
            </a:br>
            <a:r>
              <a:rPr lang="en-US"/>
              <a:t>Intervention 3</a:t>
            </a:r>
          </a:p>
        </p:txBody>
      </p:sp>
      <p:graphicFrame>
        <p:nvGraphicFramePr>
          <p:cNvPr id="3" name="Content Placeholder 20">
            <a:extLst>
              <a:ext uri="{FF2B5EF4-FFF2-40B4-BE49-F238E27FC236}">
                <a16:creationId xmlns:a16="http://schemas.microsoft.com/office/drawing/2014/main" id="{940E4921-E106-6542-9421-D2EFC408F163}"/>
              </a:ext>
            </a:extLst>
          </p:cNvPr>
          <p:cNvGraphicFramePr>
            <a:graphicFrameLocks/>
          </p:cNvGraphicFramePr>
          <p:nvPr>
            <p:extLst>
              <p:ext uri="{D42A27DB-BD31-4B8C-83A1-F6EECF244321}">
                <p14:modId xmlns:p14="http://schemas.microsoft.com/office/powerpoint/2010/main" val="1602195804"/>
              </p:ext>
            </p:extLst>
          </p:nvPr>
        </p:nvGraphicFramePr>
        <p:xfrm>
          <a:off x="457328" y="1485900"/>
          <a:ext cx="11274423" cy="3792158"/>
        </p:xfrm>
        <a:graphic>
          <a:graphicData uri="http://schemas.openxmlformats.org/drawingml/2006/table">
            <a:tbl>
              <a:tblPr firstRow="1" bandRow="1">
                <a:tableStyleId>{5940675A-B579-460E-94D1-54222C63F5DA}</a:tableStyleId>
              </a:tblPr>
              <a:tblGrid>
                <a:gridCol w="2409858">
                  <a:extLst>
                    <a:ext uri="{9D8B030D-6E8A-4147-A177-3AD203B41FA5}">
                      <a16:colId xmlns:a16="http://schemas.microsoft.com/office/drawing/2014/main" val="2021640973"/>
                    </a:ext>
                  </a:extLst>
                </a:gridCol>
                <a:gridCol w="2954855">
                  <a:extLst>
                    <a:ext uri="{9D8B030D-6E8A-4147-A177-3AD203B41FA5}">
                      <a16:colId xmlns:a16="http://schemas.microsoft.com/office/drawing/2014/main" val="2825273668"/>
                    </a:ext>
                  </a:extLst>
                </a:gridCol>
                <a:gridCol w="2954855">
                  <a:extLst>
                    <a:ext uri="{9D8B030D-6E8A-4147-A177-3AD203B41FA5}">
                      <a16:colId xmlns:a16="http://schemas.microsoft.com/office/drawing/2014/main" val="1209125442"/>
                    </a:ext>
                  </a:extLst>
                </a:gridCol>
                <a:gridCol w="2954855">
                  <a:extLst>
                    <a:ext uri="{9D8B030D-6E8A-4147-A177-3AD203B41FA5}">
                      <a16:colId xmlns:a16="http://schemas.microsoft.com/office/drawing/2014/main" val="1518851305"/>
                    </a:ext>
                  </a:extLst>
                </a:gridCol>
              </a:tblGrid>
              <a:tr h="441319">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650546">
                <a:tc>
                  <a:txBody>
                    <a:bodyPr/>
                    <a:lstStyle/>
                    <a:p>
                      <a:pPr algn="ctr"/>
                      <a:r>
                        <a:rPr lang="en-US" sz="1800" b="1"/>
                        <a:t>Fails</a:t>
                      </a:r>
                      <a:r>
                        <a:rPr lang="en-US" sz="1800" b="0"/>
                        <a:t> </a:t>
                      </a:r>
                    </a:p>
                    <a:p>
                      <a:pPr algn="ctr"/>
                      <a:r>
                        <a:rPr lang="en-US" sz="1800" b="0"/>
                        <a:t>to Address 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684412">
                <a:tc>
                  <a:txBody>
                    <a:bodyPr/>
                    <a:lstStyle/>
                    <a:p>
                      <a:pPr marL="0" marR="0" algn="ctr">
                        <a:spcBef>
                          <a:spcPts val="0"/>
                        </a:spcBef>
                        <a:spcAft>
                          <a:spcPts val="0"/>
                        </a:spcAft>
                      </a:pPr>
                      <a:endParaRPr lang="en-US" sz="1800">
                        <a:effectLst/>
                        <a:latin typeface="+mn-lt"/>
                        <a:ea typeface="Times New Roman" panose="02020603050405020304" pitchFamily="18" charset="0"/>
                        <a:cs typeface="Avenir Black"/>
                      </a:endParaRPr>
                    </a:p>
                    <a:p>
                      <a:pPr marL="0" marR="0" algn="ctr">
                        <a:spcBef>
                          <a:spcPts val="0"/>
                        </a:spcBef>
                        <a:spcAft>
                          <a:spcPts val="0"/>
                        </a:spcAft>
                      </a:pPr>
                      <a:r>
                        <a:rPr lang="en-US" sz="1800">
                          <a:effectLst/>
                          <a:latin typeface="+mn-lt"/>
                          <a:ea typeface="Times New Roman" panose="02020603050405020304" pitchFamily="18" charset="0"/>
                          <a:cs typeface="Avenir Black"/>
                        </a:rPr>
                        <a:t>Same as Tier I (opportunities to respond and receive corrective feedback are similar to Tier 1)</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Slightly more than Tier 1 (e.g., 2-3x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Same as Tier 2</a:t>
                      </a:r>
                      <a:r>
                        <a:rPr lang="en-US" sz="1800">
                          <a:effectLst/>
                          <a:latin typeface="+mn-lt"/>
                          <a:ea typeface="Times New Roman" panose="02020603050405020304" pitchFamily="18" charset="0"/>
                          <a:cs typeface="Times New Roman" panose="02020603050405020304" pitchFamily="18" charset="0"/>
                        </a:rPr>
                        <a:t> (e.g., 4-5x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endParaRPr lang="en-US" sz="1800">
                        <a:solidFill>
                          <a:srgbClr val="000000"/>
                        </a:solidFill>
                        <a:effectLst/>
                        <a:latin typeface="+mn-lt"/>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Substantially more than Tier 2 (&gt;5x more opportunities to respond and receive corrective feedback)</a:t>
                      </a:r>
                      <a:endParaRPr lang="en-US" sz="2800">
                        <a:effectLst/>
                        <a:latin typeface="+mn-lt"/>
                        <a:ea typeface="Times New Roman" panose="02020603050405020304" pitchFamily="18" charset="0"/>
                        <a:cs typeface="Times New Roman" panose="02020603050405020304" pitchFamily="18" charset="0"/>
                      </a:endParaRP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4" name="Rectangle 3" descr="This box highlights rating 3: Addresses standard well">
            <a:extLst>
              <a:ext uri="{FF2B5EF4-FFF2-40B4-BE49-F238E27FC236}">
                <a16:creationId xmlns:a16="http://schemas.microsoft.com/office/drawing/2014/main" id="{82BFF353-9486-8645-8CDF-55B49D00675B}"/>
              </a:ext>
            </a:extLst>
          </p:cNvPr>
          <p:cNvSpPr/>
          <p:nvPr/>
        </p:nvSpPr>
        <p:spPr>
          <a:xfrm>
            <a:off x="8750300" y="1485900"/>
            <a:ext cx="2981451" cy="3792158"/>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1695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02E3-37D0-4A74-9E9D-243898C6D4F2}"/>
              </a:ext>
            </a:extLst>
          </p:cNvPr>
          <p:cNvSpPr>
            <a:spLocks noGrp="1"/>
          </p:cNvSpPr>
          <p:nvPr>
            <p:ph type="title"/>
          </p:nvPr>
        </p:nvSpPr>
        <p:spPr/>
        <p:txBody>
          <a:bodyPr/>
          <a:lstStyle/>
          <a:p>
            <a:r>
              <a:rPr lang="en-US"/>
              <a:t>Activity: Taxonomy K-W-L</a:t>
            </a:r>
          </a:p>
        </p:txBody>
      </p:sp>
      <p:sp>
        <p:nvSpPr>
          <p:cNvPr id="5" name="Slide Number Placeholder 4">
            <a:extLst>
              <a:ext uri="{FF2B5EF4-FFF2-40B4-BE49-F238E27FC236}">
                <a16:creationId xmlns:a16="http://schemas.microsoft.com/office/drawing/2014/main" id="{7D034B1D-3756-451B-A9BD-1D35938B59BE}"/>
              </a:ext>
            </a:extLst>
          </p:cNvPr>
          <p:cNvSpPr>
            <a:spLocks noGrp="1"/>
          </p:cNvSpPr>
          <p:nvPr>
            <p:ph type="sldNum" sz="quarter" idx="14"/>
          </p:nvPr>
        </p:nvSpPr>
        <p:spPr/>
        <p:txBody>
          <a:bodyPr/>
          <a:lstStyle/>
          <a:p>
            <a:fld id="{99A20822-4A49-4D36-86E3-300BA48D3F00}" type="slidenum">
              <a:rPr lang="en-US" smtClean="0"/>
              <a:pPr/>
              <a:t>4</a:t>
            </a:fld>
            <a:endParaRPr lang="en-US"/>
          </a:p>
        </p:txBody>
      </p:sp>
      <p:pic>
        <p:nvPicPr>
          <p:cNvPr id="6" name="Content Placeholder 3" descr="Screenshot of the Taxonomy of Intervention Intensity Academics Handout . It includes brief definitions of the seven dimensions of the Taxonomy of Intervention Intensity (strength, dosage, alignment, attention to transfer, comprehensiveness, behavioral support, and individualization">
            <a:extLst>
              <a:ext uri="{FF2B5EF4-FFF2-40B4-BE49-F238E27FC236}">
                <a16:creationId xmlns:a16="http://schemas.microsoft.com/office/drawing/2014/main" id="{0F1FB1ED-8D22-4AF0-8BCA-AF9BD2D45A83}"/>
              </a:ext>
            </a:extLst>
          </p:cNvPr>
          <p:cNvPicPr>
            <a:picLocks noChangeAspect="1"/>
          </p:cNvPicPr>
          <p:nvPr/>
        </p:nvPicPr>
        <p:blipFill>
          <a:blip r:embed="rId3"/>
          <a:stretch>
            <a:fillRect/>
          </a:stretch>
        </p:blipFill>
        <p:spPr>
          <a:xfrm>
            <a:off x="438665" y="1091376"/>
            <a:ext cx="6934110" cy="4351338"/>
          </a:xfrm>
          <a:prstGeom prst="rect">
            <a:avLst/>
          </a:prstGeom>
          <a:ln>
            <a:solidFill>
              <a:schemeClr val="bg1">
                <a:lumMod val="65000"/>
              </a:schemeClr>
            </a:solidFill>
          </a:ln>
        </p:spPr>
      </p:pic>
      <p:graphicFrame>
        <p:nvGraphicFramePr>
          <p:cNvPr id="3" name="Table 2">
            <a:extLst>
              <a:ext uri="{FF2B5EF4-FFF2-40B4-BE49-F238E27FC236}">
                <a16:creationId xmlns:a16="http://schemas.microsoft.com/office/drawing/2014/main" id="{CD64C7FC-5ECC-4460-9C85-EDD8B701D378}"/>
              </a:ext>
            </a:extLst>
          </p:cNvPr>
          <p:cNvGraphicFramePr>
            <a:graphicFrameLocks noGrp="1"/>
          </p:cNvGraphicFramePr>
          <p:nvPr/>
        </p:nvGraphicFramePr>
        <p:xfrm>
          <a:off x="5641181" y="1280160"/>
          <a:ext cx="5937250" cy="3352800"/>
        </p:xfrm>
        <a:graphic>
          <a:graphicData uri="http://schemas.openxmlformats.org/drawingml/2006/table">
            <a:tbl>
              <a:tblPr firstRow="1" firstCol="1" bandRow="1">
                <a:tableStyleId>{5C22544A-7EE6-4342-B048-85BDC9FD1C3A}</a:tableStyleId>
              </a:tblPr>
              <a:tblGrid>
                <a:gridCol w="1978660">
                  <a:extLst>
                    <a:ext uri="{9D8B030D-6E8A-4147-A177-3AD203B41FA5}">
                      <a16:colId xmlns:a16="http://schemas.microsoft.com/office/drawing/2014/main" val="4030797379"/>
                    </a:ext>
                  </a:extLst>
                </a:gridCol>
                <a:gridCol w="1979295">
                  <a:extLst>
                    <a:ext uri="{9D8B030D-6E8A-4147-A177-3AD203B41FA5}">
                      <a16:colId xmlns:a16="http://schemas.microsoft.com/office/drawing/2014/main" val="2503273298"/>
                    </a:ext>
                  </a:extLst>
                </a:gridCol>
                <a:gridCol w="1979295">
                  <a:extLst>
                    <a:ext uri="{9D8B030D-6E8A-4147-A177-3AD203B41FA5}">
                      <a16:colId xmlns:a16="http://schemas.microsoft.com/office/drawing/2014/main" val="4129581171"/>
                    </a:ext>
                  </a:extLst>
                </a:gridCol>
              </a:tblGrid>
              <a:tr h="132806">
                <a:tc>
                  <a:txBody>
                    <a:bodyPr/>
                    <a:lstStyle/>
                    <a:p>
                      <a:pPr marL="0" marR="0" algn="ctr">
                        <a:spcBef>
                          <a:spcPts val="0"/>
                        </a:spcBef>
                        <a:spcAft>
                          <a:spcPts val="0"/>
                        </a:spcAft>
                      </a:pPr>
                      <a:r>
                        <a:rPr lang="en-US" sz="1400">
                          <a:effectLst/>
                        </a:rPr>
                        <a:t>What Does It Help Me </a:t>
                      </a:r>
                      <a:r>
                        <a:rPr lang="en-US" sz="1400" u="sng">
                          <a:effectLst/>
                        </a:rPr>
                        <a:t>KNOW</a:t>
                      </a:r>
                      <a:r>
                        <a:rPr lang="en-US" sz="1400">
                          <a:effectLst/>
                        </a:rPr>
                        <a:t>?</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What More Do I </a:t>
                      </a:r>
                      <a:r>
                        <a:rPr lang="en-US" sz="1400" u="sng">
                          <a:effectLst/>
                        </a:rPr>
                        <a:t>WANT</a:t>
                      </a:r>
                      <a:r>
                        <a:rPr lang="en-US" sz="1400">
                          <a:effectLst/>
                        </a:rPr>
                        <a:t> to Know?</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a:effectLst/>
                        </a:rPr>
                        <a:t>How Will I </a:t>
                      </a:r>
                      <a:r>
                        <a:rPr lang="en-US" sz="1400" u="sng">
                          <a:effectLst/>
                        </a:rPr>
                        <a:t>LEARN </a:t>
                      </a:r>
                      <a:r>
                        <a:rPr lang="en-US" sz="1400">
                          <a:effectLst/>
                        </a:rPr>
                        <a:t>More?</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03015538"/>
                  </a:ext>
                </a:extLst>
              </a:tr>
              <a:tr h="0">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E9D0CD"/>
                    </a:solidFill>
                  </a:tcPr>
                </a:tc>
                <a:tc>
                  <a:txBody>
                    <a:bodyPr/>
                    <a:lstStyle/>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p>
                    <a:p>
                      <a:pPr marL="0" marR="0">
                        <a:spcBef>
                          <a:spcPts val="0"/>
                        </a:spcBef>
                        <a:spcAft>
                          <a:spcPts val="0"/>
                        </a:spcAft>
                      </a:pPr>
                      <a:r>
                        <a:rPr lang="en-US" sz="1200">
                          <a:effectLst/>
                        </a:rPr>
                        <a:t> </a:t>
                      </a:r>
                      <a:endParaRPr lang="en-US"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38229077"/>
                  </a:ext>
                </a:extLst>
              </a:tr>
            </a:tbl>
          </a:graphicData>
        </a:graphic>
      </p:graphicFrame>
      <p:sp>
        <p:nvSpPr>
          <p:cNvPr id="7" name="Rectangle 6" descr="Green rectangle around two boxes (what does it help me know? and what mode do I want to know. ">
            <a:extLst>
              <a:ext uri="{FF2B5EF4-FFF2-40B4-BE49-F238E27FC236}">
                <a16:creationId xmlns:a16="http://schemas.microsoft.com/office/drawing/2014/main" id="{5E9464F9-EA7E-4194-BA39-890A4A4476F8}"/>
              </a:ext>
            </a:extLst>
          </p:cNvPr>
          <p:cNvSpPr/>
          <p:nvPr/>
        </p:nvSpPr>
        <p:spPr>
          <a:xfrm>
            <a:off x="5550946" y="1204856"/>
            <a:ext cx="4151567" cy="3528510"/>
          </a:xfrm>
          <a:prstGeom prst="rect">
            <a:avLst/>
          </a:prstGeom>
          <a:noFill/>
          <a:ln w="76200">
            <a:solidFill>
              <a:srgbClr val="457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Wave 9">
            <a:extLst>
              <a:ext uri="{FF2B5EF4-FFF2-40B4-BE49-F238E27FC236}">
                <a16:creationId xmlns:a16="http://schemas.microsoft.com/office/drawing/2014/main" id="{581AAE8A-9FE8-4F68-A420-EC9013273B23}"/>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1" name="Graphic 10" descr="Paper">
            <a:extLst>
              <a:ext uri="{FF2B5EF4-FFF2-40B4-BE49-F238E27FC236}">
                <a16:creationId xmlns:a16="http://schemas.microsoft.com/office/drawing/2014/main" id="{DEA407E5-8D69-4534-AF27-E22791CECB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Tree>
    <p:extLst>
      <p:ext uri="{BB962C8B-B14F-4D97-AF65-F5344CB8AC3E}">
        <p14:creationId xmlns:p14="http://schemas.microsoft.com/office/powerpoint/2010/main" val="12086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650936"/>
          </a:xfrm>
        </p:spPr>
        <p:txBody>
          <a:bodyPr/>
          <a:lstStyle/>
          <a:p>
            <a:r>
              <a:rPr lang="en-US">
                <a:solidFill>
                  <a:schemeClr val="accent2"/>
                </a:solidFill>
              </a:rPr>
              <a:t>Alignment</a:t>
            </a:r>
          </a:p>
        </p:txBody>
      </p:sp>
      <p:sp>
        <p:nvSpPr>
          <p:cNvPr id="4" name="Slide Number Placeholder 3"/>
          <p:cNvSpPr>
            <a:spLocks noGrp="1"/>
          </p:cNvSpPr>
          <p:nvPr>
            <p:ph type="sldNum" sz="quarter" idx="15"/>
          </p:nvPr>
        </p:nvSpPr>
        <p:spPr/>
        <p:txBody>
          <a:bodyPr/>
          <a:lstStyle/>
          <a:p>
            <a:fld id="{99A20822-4A49-4D36-86E3-300BA48D3F00}" type="slidenum">
              <a:rPr lang="en-US" smtClean="0"/>
              <a:pPr/>
              <a:t>40</a:t>
            </a:fld>
            <a:endParaRPr lang="en-US"/>
          </a:p>
        </p:txBody>
      </p:sp>
      <p:pic>
        <p:nvPicPr>
          <p:cNvPr id="6" name="Picture 5" descr="An image of a bullseye">
            <a:extLst>
              <a:ext uri="{FF2B5EF4-FFF2-40B4-BE49-F238E27FC236}">
                <a16:creationId xmlns:a16="http://schemas.microsoft.com/office/drawing/2014/main" id="{D8E4C54C-118C-194E-8A93-2E466A7DF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3195" y="3981026"/>
            <a:ext cx="2221605" cy="2165875"/>
          </a:xfrm>
          <a:prstGeom prst="rect">
            <a:avLst/>
          </a:prstGeom>
        </p:spPr>
      </p:pic>
    </p:spTree>
    <p:extLst>
      <p:ext uri="{BB962C8B-B14F-4D97-AF65-F5344CB8AC3E}">
        <p14:creationId xmlns:p14="http://schemas.microsoft.com/office/powerpoint/2010/main" val="3567945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ormAutofit/>
          </a:bodyPr>
          <a:lstStyle/>
          <a:p>
            <a:r>
              <a:rPr lang="en-US"/>
              <a:t>Alignment: Academics</a:t>
            </a:r>
          </a:p>
        </p:txBody>
      </p:sp>
      <p:sp>
        <p:nvSpPr>
          <p:cNvPr id="9" name="Content Placeholder 2"/>
          <p:cNvSpPr>
            <a:spLocks noGrp="1"/>
          </p:cNvSpPr>
          <p:nvPr>
            <p:ph sz="quarter" idx="14"/>
          </p:nvPr>
        </p:nvSpPr>
        <p:spPr/>
        <p:txBody>
          <a:bodyPr/>
          <a:lstStyle/>
          <a:p>
            <a:pPr marL="0" indent="0">
              <a:buNone/>
            </a:pPr>
            <a:r>
              <a:rPr lang="en-US"/>
              <a:t>To what extent does the intervention…</a:t>
            </a:r>
          </a:p>
          <a:p>
            <a:pPr lvl="1"/>
            <a:r>
              <a:rPr lang="en-US"/>
              <a:t>Address the full set of a specific student’s academic deficits?</a:t>
            </a:r>
          </a:p>
          <a:p>
            <a:pPr lvl="1"/>
            <a:r>
              <a:rPr lang="en-US"/>
              <a:t>Not address skills the student has already mastered?</a:t>
            </a:r>
          </a:p>
          <a:p>
            <a:pPr lvl="1"/>
            <a:r>
              <a:rPr lang="en-US"/>
              <a:t>Incorporate a focus on grade-level standards?</a:t>
            </a:r>
          </a:p>
          <a:p>
            <a:endParaRPr lang="en-US" b="1"/>
          </a:p>
        </p:txBody>
      </p:sp>
      <p:sp>
        <p:nvSpPr>
          <p:cNvPr id="3" name="Text Placeholder 2">
            <a:extLst>
              <a:ext uri="{FF2B5EF4-FFF2-40B4-BE49-F238E27FC236}">
                <a16:creationId xmlns:a16="http://schemas.microsoft.com/office/drawing/2014/main" id="{72A2B8C9-3381-446D-9A50-DD4CF477B337}"/>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a:xfrm>
            <a:off x="11750830" y="6704112"/>
            <a:ext cx="141064" cy="153888"/>
          </a:xfrm>
        </p:spPr>
        <p:txBody>
          <a:bodyPr/>
          <a:lstStyle/>
          <a:p>
            <a:fld id="{99A20822-4A49-4D36-86E3-300BA48D3F00}" type="slidenum">
              <a:rPr lang="en-US" smtClean="0"/>
              <a:pPr/>
              <a:t>41</a:t>
            </a:fld>
            <a:endParaRPr lang="en-US"/>
          </a:p>
        </p:txBody>
      </p:sp>
      <p:pic>
        <p:nvPicPr>
          <p:cNvPr id="7" name="Picture 6" descr="An image of a bullseye">
            <a:extLst>
              <a:ext uri="{FF2B5EF4-FFF2-40B4-BE49-F238E27FC236}">
                <a16:creationId xmlns:a16="http://schemas.microsoft.com/office/drawing/2014/main" id="{1D102FB3-96FE-2848-BA8D-B5527FCF8E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3195" y="3981026"/>
            <a:ext cx="2221605" cy="2165875"/>
          </a:xfrm>
          <a:prstGeom prst="rect">
            <a:avLst/>
          </a:prstGeom>
        </p:spPr>
      </p:pic>
    </p:spTree>
    <p:extLst>
      <p:ext uri="{BB962C8B-B14F-4D97-AF65-F5344CB8AC3E}">
        <p14:creationId xmlns:p14="http://schemas.microsoft.com/office/powerpoint/2010/main" val="31538899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AE5D-E192-EF48-9DDC-091342FD33AF}"/>
              </a:ext>
            </a:extLst>
          </p:cNvPr>
          <p:cNvSpPr>
            <a:spLocks noGrp="1"/>
          </p:cNvSpPr>
          <p:nvPr>
            <p:ph type="title"/>
          </p:nvPr>
        </p:nvSpPr>
        <p:spPr/>
        <p:txBody>
          <a:bodyPr>
            <a:normAutofit/>
          </a:bodyPr>
          <a:lstStyle/>
          <a:p>
            <a:r>
              <a:rPr lang="en-US" sz="4000"/>
              <a:t>Tips for Aligning Interventions: Identifying a Student’s Intervention Needs</a:t>
            </a:r>
          </a:p>
        </p:txBody>
      </p:sp>
      <p:sp>
        <p:nvSpPr>
          <p:cNvPr id="3" name="Content Placeholder 2">
            <a:extLst>
              <a:ext uri="{FF2B5EF4-FFF2-40B4-BE49-F238E27FC236}">
                <a16:creationId xmlns:a16="http://schemas.microsoft.com/office/drawing/2014/main" id="{C7601871-4ED5-C34E-857A-C178284F8CC2}"/>
              </a:ext>
            </a:extLst>
          </p:cNvPr>
          <p:cNvSpPr>
            <a:spLocks noGrp="1"/>
          </p:cNvSpPr>
          <p:nvPr>
            <p:ph sz="quarter" idx="14"/>
          </p:nvPr>
        </p:nvSpPr>
        <p:spPr/>
        <p:txBody>
          <a:bodyPr vert="horz" lIns="0" tIns="0" rIns="0" bIns="0" rtlCol="0" anchor="t">
            <a:normAutofit/>
          </a:bodyPr>
          <a:lstStyle/>
          <a:p>
            <a:pPr marL="457200" indent="-457200">
              <a:buClr>
                <a:schemeClr val="accent1"/>
              </a:buClr>
              <a:buFont typeface="+mj-lt"/>
              <a:buAutoNum type="arabicPeriod"/>
            </a:pPr>
            <a:r>
              <a:rPr lang="en-US" sz="2400"/>
              <a:t>Conduct a diagnostic assessment (e.g., Test of Early Mathematics Ability [TEMA], Diagnostic Online Math Assessment [DOMA], skill analysis).</a:t>
            </a:r>
          </a:p>
          <a:p>
            <a:pPr marL="457200" indent="-457200">
              <a:buClr>
                <a:schemeClr val="accent1"/>
              </a:buClr>
              <a:buFont typeface="+mj-lt"/>
              <a:buAutoNum type="arabicPeriod"/>
            </a:pPr>
            <a:r>
              <a:rPr lang="en-US" sz="2400"/>
              <a:t>What are this student's skills and weakness related to…</a:t>
            </a:r>
          </a:p>
          <a:p>
            <a:pPr marL="800100" lvl="2" indent="-319088"/>
            <a:r>
              <a:rPr lang="en-US" sz="2000"/>
              <a:t>Number System Counting?</a:t>
            </a:r>
          </a:p>
          <a:p>
            <a:pPr marL="800100" lvl="2" indent="-319088"/>
            <a:r>
              <a:rPr lang="en-US" sz="2000"/>
              <a:t>Basic Facts?</a:t>
            </a:r>
          </a:p>
          <a:p>
            <a:pPr marL="800100" lvl="2" indent="-319088"/>
            <a:r>
              <a:rPr lang="en-US" sz="2000"/>
              <a:t>Place Value Concepts? </a:t>
            </a:r>
          </a:p>
          <a:p>
            <a:pPr marL="800100" lvl="2" indent="-319088"/>
            <a:r>
              <a:rPr lang="en-US" sz="2000"/>
              <a:t>Place Value Computation?</a:t>
            </a:r>
          </a:p>
          <a:p>
            <a:pPr marL="800100" lvl="2" indent="-319088"/>
            <a:r>
              <a:rPr lang="en-US" sz="2000"/>
              <a:t>Fractions As Numbers?</a:t>
            </a:r>
          </a:p>
          <a:p>
            <a:pPr marL="800100" lvl="2" indent="-319088"/>
            <a:r>
              <a:rPr lang="en-US" sz="2000"/>
              <a:t>Computation of Fractions? </a:t>
            </a:r>
            <a:endParaRPr lang="en-US" sz="1600"/>
          </a:p>
        </p:txBody>
      </p:sp>
      <p:sp>
        <p:nvSpPr>
          <p:cNvPr id="4" name="Text Placeholder 3">
            <a:extLst>
              <a:ext uri="{FF2B5EF4-FFF2-40B4-BE49-F238E27FC236}">
                <a16:creationId xmlns:a16="http://schemas.microsoft.com/office/drawing/2014/main" id="{D464951D-ED2E-0A41-9BBB-6165F40962C3}"/>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4E47F1B7-C75B-FE46-B252-6C126130B51E}"/>
              </a:ext>
            </a:extLst>
          </p:cNvPr>
          <p:cNvSpPr>
            <a:spLocks noGrp="1"/>
          </p:cNvSpPr>
          <p:nvPr>
            <p:ph type="sldNum" sz="quarter" idx="12"/>
          </p:nvPr>
        </p:nvSpPr>
        <p:spPr/>
        <p:txBody>
          <a:bodyPr/>
          <a:lstStyle/>
          <a:p>
            <a:fld id="{99A20822-4A49-4D36-86E3-300BA48D3F00}" type="slidenum">
              <a:rPr lang="en-US" smtClean="0"/>
              <a:t>42</a:t>
            </a:fld>
            <a:endParaRPr lang="en-US"/>
          </a:p>
        </p:txBody>
      </p:sp>
    </p:spTree>
    <p:extLst>
      <p:ext uri="{BB962C8B-B14F-4D97-AF65-F5344CB8AC3E}">
        <p14:creationId xmlns:p14="http://schemas.microsoft.com/office/powerpoint/2010/main" val="2250006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88B1222-BA8B-46A2-B226-4B44F09C5E42}"/>
              </a:ext>
            </a:extLst>
          </p:cNvPr>
          <p:cNvSpPr txBox="1">
            <a:spLocks/>
          </p:cNvSpPr>
          <p:nvPr/>
        </p:nvSpPr>
        <p:spPr>
          <a:xfrm>
            <a:off x="2144151" y="274320"/>
            <a:ext cx="6062133" cy="1280160"/>
          </a:xfrm>
          <a:prstGeom prst="rect">
            <a:avLst/>
          </a:prstGeom>
        </p:spPr>
        <p:txBody>
          <a:bodyPr vert="horz" lIns="0" tIns="0" rIns="0" bIns="0" rtlCol="0" anchor="ctr" anchorCtr="0">
            <a:norm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r>
              <a:rPr lang="en-US" sz="3150"/>
              <a:t>Example: Identifying a Scope and Sequence</a:t>
            </a:r>
          </a:p>
        </p:txBody>
      </p:sp>
      <p:sp>
        <p:nvSpPr>
          <p:cNvPr id="2" name="Title 1" hidden="1">
            <a:extLst>
              <a:ext uri="{FF2B5EF4-FFF2-40B4-BE49-F238E27FC236}">
                <a16:creationId xmlns:a16="http://schemas.microsoft.com/office/drawing/2014/main" id="{F6CB2DE5-16CB-4040-8222-D9136EC75527}"/>
              </a:ext>
            </a:extLst>
          </p:cNvPr>
          <p:cNvSpPr>
            <a:spLocks noGrp="1"/>
          </p:cNvSpPr>
          <p:nvPr>
            <p:ph type="title"/>
          </p:nvPr>
        </p:nvSpPr>
        <p:spPr/>
        <p:txBody>
          <a:bodyPr/>
          <a:lstStyle/>
          <a:p>
            <a:r>
              <a:rPr lang="en-US"/>
              <a:t>Slide 66</a:t>
            </a:r>
          </a:p>
        </p:txBody>
      </p:sp>
      <p:sp>
        <p:nvSpPr>
          <p:cNvPr id="10" name="Rectangle 9"/>
          <p:cNvSpPr/>
          <p:nvPr/>
        </p:nvSpPr>
        <p:spPr>
          <a:xfrm>
            <a:off x="8386013" y="1640299"/>
            <a:ext cx="1032982" cy="36762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FF"/>
                </a:solidFill>
                <a:latin typeface="Cambria"/>
                <a:ea typeface="Lucida Grande"/>
                <a:cs typeface="Lucida Grande"/>
              </a:rPr>
              <a:t>Find whole number quotients and remainders with up to four-digit dividends and one-digit divisors, using strategies based on place value, the properties of operations, and/or the relationship between multiplication and division.</a:t>
            </a:r>
            <a:endParaRPr lang="en-US" sz="1100">
              <a:solidFill>
                <a:srgbClr val="FFFFFF"/>
              </a:solidFill>
              <a:latin typeface="Cambria"/>
            </a:endParaRPr>
          </a:p>
        </p:txBody>
      </p:sp>
      <p:sp>
        <p:nvSpPr>
          <p:cNvPr id="21" name="Rectangle 20"/>
          <p:cNvSpPr/>
          <p:nvPr/>
        </p:nvSpPr>
        <p:spPr>
          <a:xfrm>
            <a:off x="2680644" y="1640299"/>
            <a:ext cx="1032982" cy="3676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FF"/>
                </a:solidFill>
                <a:latin typeface="Cambria"/>
                <a:ea typeface="Lucida Grande"/>
                <a:cs typeface="Lucida Grande"/>
              </a:rPr>
              <a:t>Use addition and subtraction within 100 to solve one- and two-step word problems…</a:t>
            </a:r>
            <a:endParaRPr lang="en-US" sz="1100">
              <a:solidFill>
                <a:srgbClr val="FFFFFF"/>
              </a:solidFill>
              <a:latin typeface="Cambria"/>
            </a:endParaRPr>
          </a:p>
        </p:txBody>
      </p:sp>
      <p:sp>
        <p:nvSpPr>
          <p:cNvPr id="22" name="Rectangle 21"/>
          <p:cNvSpPr/>
          <p:nvPr/>
        </p:nvSpPr>
        <p:spPr>
          <a:xfrm>
            <a:off x="6082655" y="1643711"/>
            <a:ext cx="1032982" cy="3676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FF"/>
                </a:solidFill>
                <a:latin typeface="Cambria"/>
                <a:ea typeface="Lucida Grande"/>
                <a:cs typeface="Lucida Grande"/>
              </a:rPr>
              <a:t>Use multiplication and division within 100 to solve word problems…</a:t>
            </a:r>
            <a:endParaRPr lang="en-US" sz="1100">
              <a:solidFill>
                <a:srgbClr val="FFFFFF"/>
              </a:solidFill>
              <a:latin typeface="Cambria"/>
            </a:endParaRPr>
          </a:p>
        </p:txBody>
      </p:sp>
      <p:sp>
        <p:nvSpPr>
          <p:cNvPr id="23" name="Rectangle 22"/>
          <p:cNvSpPr/>
          <p:nvPr/>
        </p:nvSpPr>
        <p:spPr>
          <a:xfrm>
            <a:off x="9440945" y="1640299"/>
            <a:ext cx="1032982" cy="36762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FF"/>
                </a:solidFill>
                <a:latin typeface="Cambria"/>
              </a:rPr>
              <a:t>Solve multi-step word problems posed with whole numbers and having whole-number answers using the four operations…</a:t>
            </a:r>
          </a:p>
        </p:txBody>
      </p:sp>
      <p:sp>
        <p:nvSpPr>
          <p:cNvPr id="9" name="Rectangle 8"/>
          <p:cNvSpPr/>
          <p:nvPr/>
        </p:nvSpPr>
        <p:spPr>
          <a:xfrm>
            <a:off x="4556090" y="1640299"/>
            <a:ext cx="1032982" cy="36762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FF"/>
                </a:solidFill>
                <a:latin typeface="Cambria"/>
                <a:ea typeface="Lucida Grande"/>
                <a:cs typeface="Lucida Grande"/>
              </a:rPr>
              <a:t>Apply properties of operations as strategies to multiply and divide….</a:t>
            </a:r>
            <a:endParaRPr lang="en-US" sz="1100">
              <a:solidFill>
                <a:srgbClr val="FFFFFF"/>
              </a:solidFill>
              <a:latin typeface="Cambria"/>
            </a:endParaRPr>
          </a:p>
        </p:txBody>
      </p:sp>
      <p:sp>
        <p:nvSpPr>
          <p:cNvPr id="11" name="Rectangle 10"/>
          <p:cNvSpPr/>
          <p:nvPr/>
        </p:nvSpPr>
        <p:spPr>
          <a:xfrm>
            <a:off x="1608139" y="1640299"/>
            <a:ext cx="1032982" cy="36762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FF"/>
                </a:solidFill>
                <a:latin typeface="Cambria"/>
                <a:ea typeface="Lucida Grande"/>
                <a:cs typeface="Lucida Grande"/>
              </a:rPr>
              <a:t>Explain why addition and subtraction strategies work, using place value and the properties of operations.</a:t>
            </a:r>
            <a:endParaRPr lang="en-US" sz="1100">
              <a:solidFill>
                <a:srgbClr val="FFFFFF"/>
              </a:solidFill>
              <a:latin typeface="Cambria"/>
            </a:endParaRPr>
          </a:p>
        </p:txBody>
      </p:sp>
      <p:sp>
        <p:nvSpPr>
          <p:cNvPr id="12" name="Rectangle 11"/>
          <p:cNvSpPr/>
          <p:nvPr/>
        </p:nvSpPr>
        <p:spPr>
          <a:xfrm>
            <a:off x="2144151" y="1643711"/>
            <a:ext cx="1037101" cy="3676276"/>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a:solidFill>
                  <a:srgbClr val="FFFFFF"/>
                </a:solidFill>
                <a:latin typeface="Cambria"/>
                <a:ea typeface="Lucida Grande"/>
                <a:cs typeface="Lucida Grande"/>
              </a:rPr>
              <a:t>Understand that the two digits of a two-digit number represent amounts of tens and ones. </a:t>
            </a:r>
            <a:endParaRPr lang="en-US" sz="1100">
              <a:solidFill>
                <a:srgbClr val="FFFFFF"/>
              </a:solidFill>
              <a:latin typeface="Cambria"/>
            </a:endParaRPr>
          </a:p>
        </p:txBody>
      </p:sp>
      <p:sp>
        <p:nvSpPr>
          <p:cNvPr id="13" name="Rectangle 12"/>
          <p:cNvSpPr/>
          <p:nvPr/>
        </p:nvSpPr>
        <p:spPr>
          <a:xfrm>
            <a:off x="7461680" y="1643711"/>
            <a:ext cx="1032982" cy="36728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rgbClr val="FFFFFF"/>
                </a:solidFill>
                <a:latin typeface="Cambria"/>
                <a:ea typeface="Lucida Grande"/>
                <a:cs typeface="Lucida Grande"/>
              </a:rPr>
              <a:t>Understand that the three digits of a three-digit number represent amounts of hundreds, tens, and ones.</a:t>
            </a:r>
            <a:endParaRPr lang="en-US" sz="1100">
              <a:solidFill>
                <a:srgbClr val="FFFFFF"/>
              </a:solidFill>
              <a:latin typeface="Cambria"/>
            </a:endParaRPr>
          </a:p>
        </p:txBody>
      </p:sp>
      <p:sp>
        <p:nvSpPr>
          <p:cNvPr id="27" name="TextBox 26"/>
          <p:cNvSpPr txBox="1"/>
          <p:nvPr/>
        </p:nvSpPr>
        <p:spPr>
          <a:xfrm>
            <a:off x="4191000" y="5426054"/>
            <a:ext cx="5715000" cy="369332"/>
          </a:xfrm>
          <a:prstGeom prst="rect">
            <a:avLst/>
          </a:prstGeom>
          <a:noFill/>
        </p:spPr>
        <p:txBody>
          <a:bodyPr wrap="square" rtlCol="0">
            <a:spAutoFit/>
          </a:bodyPr>
          <a:lstStyle/>
          <a:p>
            <a:r>
              <a:rPr lang="en-US">
                <a:solidFill>
                  <a:prstClr val="white"/>
                </a:solidFill>
                <a:latin typeface="Cambria"/>
              </a:rPr>
              <a:t>continuum of mathematics learning</a:t>
            </a:r>
          </a:p>
        </p:txBody>
      </p:sp>
      <p:sp>
        <p:nvSpPr>
          <p:cNvPr id="28" name="Right Arrow 27"/>
          <p:cNvSpPr/>
          <p:nvPr/>
        </p:nvSpPr>
        <p:spPr>
          <a:xfrm rot="3258815">
            <a:off x="813456" y="886909"/>
            <a:ext cx="2967011" cy="83820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latin typeface="Cambria Math"/>
              </a:rPr>
              <a:t>Where student IS</a:t>
            </a:r>
          </a:p>
        </p:txBody>
      </p:sp>
      <p:sp>
        <p:nvSpPr>
          <p:cNvPr id="18" name="Rectangle 17"/>
          <p:cNvSpPr/>
          <p:nvPr/>
        </p:nvSpPr>
        <p:spPr>
          <a:xfrm>
            <a:off x="5485855" y="1640299"/>
            <a:ext cx="1040438" cy="36762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prstClr val="white"/>
                </a:solidFill>
                <a:latin typeface="Cambria Math"/>
                <a:ea typeface="Calibri"/>
                <a:cs typeface="Calibri"/>
              </a:rPr>
              <a:t>Fluently multiply and divide within 100, using strategies such as the relationship between multiplication and division</a:t>
            </a:r>
            <a:r>
              <a:rPr lang="is-IS" sz="1100">
                <a:solidFill>
                  <a:prstClr val="white"/>
                </a:solidFill>
                <a:latin typeface="Cambria Math"/>
                <a:ea typeface="Calibri"/>
                <a:cs typeface="Calibri"/>
              </a:rPr>
              <a:t>…</a:t>
            </a:r>
            <a:endParaRPr lang="en-US" sz="1100">
              <a:solidFill>
                <a:prstClr val="white"/>
              </a:solidFill>
              <a:latin typeface="Cambria Math"/>
            </a:endParaRPr>
          </a:p>
        </p:txBody>
      </p:sp>
      <p:sp>
        <p:nvSpPr>
          <p:cNvPr id="19" name="Rectangle 18"/>
          <p:cNvSpPr/>
          <p:nvPr/>
        </p:nvSpPr>
        <p:spPr>
          <a:xfrm>
            <a:off x="7009485" y="1640299"/>
            <a:ext cx="1032982" cy="3683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prstClr val="white"/>
                </a:solidFill>
                <a:latin typeface="Cambria Math"/>
                <a:ea typeface="Calibri"/>
                <a:cs typeface="Calibri"/>
              </a:rPr>
              <a:t>Fluently add and subtract multi-digit whole numbers using the standard algorithm. </a:t>
            </a:r>
            <a:endParaRPr lang="en-US" sz="1100">
              <a:solidFill>
                <a:prstClr val="white"/>
              </a:solidFill>
              <a:latin typeface="Cambria Math"/>
            </a:endParaRPr>
          </a:p>
        </p:txBody>
      </p:sp>
      <p:cxnSp>
        <p:nvCxnSpPr>
          <p:cNvPr id="16" name="Straight Arrow Connector 15">
            <a:extLst>
              <a:ext uri="{C183D7F6-B498-43B3-948B-1728B52AA6E4}">
                <adec:decorative xmlns:adec="http://schemas.microsoft.com/office/drawing/2017/decorative" val="1"/>
              </a:ext>
            </a:extLst>
          </p:cNvPr>
          <p:cNvCxnSpPr/>
          <p:nvPr/>
        </p:nvCxnSpPr>
        <p:spPr>
          <a:xfrm>
            <a:off x="1657328" y="5520902"/>
            <a:ext cx="8850653" cy="341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999743" y="1643711"/>
            <a:ext cx="1008326" cy="367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prstClr val="white"/>
                </a:solidFill>
                <a:latin typeface="Cambria Math"/>
                <a:ea typeface="Calibri"/>
                <a:cs typeface="Calibri"/>
              </a:rPr>
              <a:t>Fluently multiply multi-digit whole numbers using the standard algorithm.</a:t>
            </a:r>
            <a:endParaRPr lang="en-US" sz="1100">
              <a:solidFill>
                <a:prstClr val="white"/>
              </a:solidFill>
              <a:latin typeface="Cambria Math"/>
            </a:endParaRPr>
          </a:p>
        </p:txBody>
      </p:sp>
      <p:sp>
        <p:nvSpPr>
          <p:cNvPr id="17" name="Right Arrow 16"/>
          <p:cNvSpPr/>
          <p:nvPr/>
        </p:nvSpPr>
        <p:spPr>
          <a:xfrm rot="3277194">
            <a:off x="7769292" y="914585"/>
            <a:ext cx="3028067" cy="838200"/>
          </a:xfrm>
          <a:prstGeom prst="rightArrow">
            <a:avLst/>
          </a:prstGeom>
          <a:solidFill>
            <a:srgbClr val="417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latin typeface="Cambria Math"/>
              </a:rPr>
              <a:t>Where student NEEDS TO BE</a:t>
            </a:r>
          </a:p>
        </p:txBody>
      </p:sp>
      <p:sp>
        <p:nvSpPr>
          <p:cNvPr id="3" name="Text Placeholder 2">
            <a:extLst>
              <a:ext uri="{FF2B5EF4-FFF2-40B4-BE49-F238E27FC236}">
                <a16:creationId xmlns:a16="http://schemas.microsoft.com/office/drawing/2014/main" id="{E1233AC2-0EE0-4538-8DC0-BDA7ABA11091}"/>
              </a:ext>
            </a:extLst>
          </p:cNvPr>
          <p:cNvSpPr>
            <a:spLocks noGrp="1"/>
          </p:cNvSpPr>
          <p:nvPr>
            <p:ph type="body" sz="quarter" idx="13"/>
          </p:nvPr>
        </p:nvSpPr>
        <p:spPr/>
        <p:txBody>
          <a:bodyPr/>
          <a:lstStyle/>
          <a:p>
            <a:r>
              <a:rPr lang="en-US"/>
              <a:t>Developing a Scope and Sequence (Intensive Intervention in Mathematics: Module 1): </a:t>
            </a:r>
            <a:r>
              <a:rPr lang="en-US">
                <a:hlinkClick r:id="rId3"/>
              </a:rPr>
              <a:t>https://intensiveintervention.org/developing-scope-and-sequence-math-course</a:t>
            </a:r>
            <a:endParaRPr lang="en-US"/>
          </a:p>
        </p:txBody>
      </p:sp>
      <p:sp>
        <p:nvSpPr>
          <p:cNvPr id="4" name="Slide Number Placeholder 3">
            <a:extLst>
              <a:ext uri="{FF2B5EF4-FFF2-40B4-BE49-F238E27FC236}">
                <a16:creationId xmlns:a16="http://schemas.microsoft.com/office/drawing/2014/main" id="{6B174B5D-1B2D-4518-B72A-62A982D29882}"/>
              </a:ext>
            </a:extLst>
          </p:cNvPr>
          <p:cNvSpPr>
            <a:spLocks noGrp="1"/>
          </p:cNvSpPr>
          <p:nvPr>
            <p:ph type="sldNum" sz="quarter" idx="12"/>
          </p:nvPr>
        </p:nvSpPr>
        <p:spPr/>
        <p:txBody>
          <a:bodyPr/>
          <a:lstStyle/>
          <a:p>
            <a:fld id="{99A20822-4A49-4D36-86E3-300BA48D3F00}" type="slidenum">
              <a:rPr lang="en-US" smtClean="0"/>
              <a:t>43</a:t>
            </a:fld>
            <a:endParaRPr lang="en-US"/>
          </a:p>
        </p:txBody>
      </p:sp>
      <p:sp>
        <p:nvSpPr>
          <p:cNvPr id="15" name="Rectangle 14"/>
          <p:cNvSpPr/>
          <p:nvPr/>
        </p:nvSpPr>
        <p:spPr>
          <a:xfrm>
            <a:off x="3527294" y="1643711"/>
            <a:ext cx="1050770" cy="3672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prstClr val="white"/>
                </a:solidFill>
                <a:latin typeface="Cambria Math"/>
                <a:ea typeface="Calibri"/>
                <a:cs typeface="Calibri"/>
              </a:rPr>
              <a:t>Fluently add and subtract within 100 using strategies based on place value, properties of operations, and/or relationships.</a:t>
            </a:r>
            <a:endParaRPr lang="en-US" sz="1100">
              <a:solidFill>
                <a:prstClr val="white"/>
              </a:solidFill>
              <a:latin typeface="Cambria Math"/>
            </a:endParaRPr>
          </a:p>
        </p:txBody>
      </p:sp>
    </p:spTree>
    <p:extLst>
      <p:ext uri="{BB962C8B-B14F-4D97-AF65-F5344CB8AC3E}">
        <p14:creationId xmlns:p14="http://schemas.microsoft.com/office/powerpoint/2010/main" val="70292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ppt_y</p:attrName>
                                        </p:attrNameLst>
                                      </p:cBhvr>
                                      <p:tavLst>
                                        <p:tav tm="0">
                                          <p:val>
                                            <p:strVal val="#ppt_y+#ppt_h*1.125000"/>
                                          </p:val>
                                        </p:tav>
                                        <p:tav tm="100000">
                                          <p:val>
                                            <p:strVal val="#ppt_y"/>
                                          </p:val>
                                        </p:tav>
                                      </p:tavLst>
                                    </p:anim>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p:tgtEl>
                                          <p:spTgt spid="10"/>
                                        </p:tgtEl>
                                        <p:attrNameLst>
                                          <p:attrName>ppt_y</p:attrName>
                                        </p:attrNameLst>
                                      </p:cBhvr>
                                      <p:tavLst>
                                        <p:tav tm="0">
                                          <p:val>
                                            <p:strVal val="#ppt_y+#ppt_h*1.125000"/>
                                          </p:val>
                                        </p:tav>
                                        <p:tav tm="100000">
                                          <p:val>
                                            <p:strVal val="#ppt_y"/>
                                          </p:val>
                                        </p:tav>
                                      </p:tavLst>
                                    </p:anim>
                                    <p:animEffect transition="in" filter="wipe(up)">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ppt_y</p:attrName>
                                        </p:attrNameLst>
                                      </p:cBhvr>
                                      <p:tavLst>
                                        <p:tav tm="0">
                                          <p:val>
                                            <p:strVal val="#ppt_y+#ppt_h*1.125000"/>
                                          </p:val>
                                        </p:tav>
                                        <p:tav tm="100000">
                                          <p:val>
                                            <p:strVal val="#ppt_y"/>
                                          </p:val>
                                        </p:tav>
                                      </p:tavLst>
                                    </p:anim>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ppt_y</p:attrName>
                                        </p:attrNameLst>
                                      </p:cBhvr>
                                      <p:tavLst>
                                        <p:tav tm="0">
                                          <p:val>
                                            <p:strVal val="#ppt_y+#ppt_h*1.125000"/>
                                          </p:val>
                                        </p:tav>
                                        <p:tav tm="100000">
                                          <p:val>
                                            <p:strVal val="#ppt_y"/>
                                          </p:val>
                                        </p:tav>
                                      </p:tavLst>
                                    </p:anim>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p:tgtEl>
                                          <p:spTgt spid="18"/>
                                        </p:tgtEl>
                                        <p:attrNameLst>
                                          <p:attrName>ppt_y</p:attrName>
                                        </p:attrNameLst>
                                      </p:cBhvr>
                                      <p:tavLst>
                                        <p:tav tm="0">
                                          <p:val>
                                            <p:strVal val="#ppt_y+#ppt_h*1.125000"/>
                                          </p:val>
                                        </p:tav>
                                        <p:tav tm="100000">
                                          <p:val>
                                            <p:strVal val="#ppt_y"/>
                                          </p:val>
                                        </p:tav>
                                      </p:tavLst>
                                    </p:anim>
                                    <p:animEffect transition="in" filter="wipe(up)">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p:tgtEl>
                                          <p:spTgt spid="19"/>
                                        </p:tgtEl>
                                        <p:attrNameLst>
                                          <p:attrName>ppt_y</p:attrName>
                                        </p:attrNameLst>
                                      </p:cBhvr>
                                      <p:tavLst>
                                        <p:tav tm="0">
                                          <p:val>
                                            <p:strVal val="#ppt_y+#ppt_h*1.125000"/>
                                          </p:val>
                                        </p:tav>
                                        <p:tav tm="100000">
                                          <p:val>
                                            <p:strVal val="#ppt_y"/>
                                          </p:val>
                                        </p:tav>
                                      </p:tavLst>
                                    </p:anim>
                                    <p:animEffect transition="in" filter="wipe(up)">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p:tgtEl>
                                          <p:spTgt spid="20"/>
                                        </p:tgtEl>
                                        <p:attrNameLst>
                                          <p:attrName>ppt_y</p:attrName>
                                        </p:attrNameLst>
                                      </p:cBhvr>
                                      <p:tavLst>
                                        <p:tav tm="0">
                                          <p:val>
                                            <p:strVal val="#ppt_y+#ppt_h*1.125000"/>
                                          </p:val>
                                        </p:tav>
                                        <p:tav tm="100000">
                                          <p:val>
                                            <p:strVal val="#ppt_y"/>
                                          </p:val>
                                        </p:tav>
                                      </p:tavLst>
                                    </p:anim>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1" grpId="0" animBg="1"/>
      <p:bldP spid="12" grpId="0" animBg="1"/>
      <p:bldP spid="13" grpId="0" animBg="1"/>
      <p:bldP spid="18" grpId="0" animBg="1"/>
      <p:bldP spid="19" grpId="0" animBg="1"/>
      <p:bldP spid="20"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64EF5-77CD-4C92-A41E-3747E28EB9C6}"/>
              </a:ext>
            </a:extLst>
          </p:cNvPr>
          <p:cNvSpPr>
            <a:spLocks noGrp="1"/>
          </p:cNvSpPr>
          <p:nvPr>
            <p:ph type="title"/>
          </p:nvPr>
        </p:nvSpPr>
        <p:spPr/>
        <p:txBody>
          <a:bodyPr>
            <a:normAutofit/>
          </a:bodyPr>
          <a:lstStyle/>
          <a:p>
            <a:r>
              <a:rPr lang="en-US" sz="3600"/>
              <a:t>Examples: Alignment to Grade-Level Curriculum</a:t>
            </a:r>
          </a:p>
        </p:txBody>
      </p:sp>
      <p:sp>
        <p:nvSpPr>
          <p:cNvPr id="3" name="Content Placeholder 2">
            <a:extLst>
              <a:ext uri="{FF2B5EF4-FFF2-40B4-BE49-F238E27FC236}">
                <a16:creationId xmlns:a16="http://schemas.microsoft.com/office/drawing/2014/main" id="{BB8FD198-3011-49AE-B4D8-DEEB61A998D3}"/>
              </a:ext>
            </a:extLst>
          </p:cNvPr>
          <p:cNvSpPr>
            <a:spLocks noGrp="1"/>
          </p:cNvSpPr>
          <p:nvPr>
            <p:ph sz="quarter" idx="14"/>
          </p:nvPr>
        </p:nvSpPr>
        <p:spPr/>
        <p:txBody>
          <a:bodyPr/>
          <a:lstStyle/>
          <a:p>
            <a:r>
              <a:rPr lang="en-US"/>
              <a:t>Example of Pirate Math</a:t>
            </a:r>
          </a:p>
        </p:txBody>
      </p:sp>
      <p:sp>
        <p:nvSpPr>
          <p:cNvPr id="4" name="Text Placeholder 3">
            <a:extLst>
              <a:ext uri="{FF2B5EF4-FFF2-40B4-BE49-F238E27FC236}">
                <a16:creationId xmlns:a16="http://schemas.microsoft.com/office/drawing/2014/main" id="{B70B3167-F699-43CA-97E8-68838921721C}"/>
              </a:ext>
            </a:extLst>
          </p:cNvPr>
          <p:cNvSpPr>
            <a:spLocks noGrp="1"/>
          </p:cNvSpPr>
          <p:nvPr>
            <p:ph type="body" sz="quarter" idx="13"/>
          </p:nvPr>
        </p:nvSpPr>
        <p:spPr/>
        <p:txBody>
          <a:bodyPr/>
          <a:lstStyle/>
          <a:p>
            <a:r>
              <a:rPr lang="en-US"/>
              <a:t>Pirate Math from Evidence-Based Intervention Network review available at  </a:t>
            </a:r>
            <a:r>
              <a:rPr lang="en-US">
                <a:hlinkClick r:id="rId3"/>
              </a:rPr>
              <a:t>http://ebi.missouri.edu/wp-content/uploads/2014/01/EBI-Brief-Template-Pirate-Math.pdf</a:t>
            </a:r>
            <a:r>
              <a:rPr lang="en-US"/>
              <a:t> </a:t>
            </a:r>
          </a:p>
        </p:txBody>
      </p:sp>
      <p:sp>
        <p:nvSpPr>
          <p:cNvPr id="5" name="Slide Number Placeholder 4">
            <a:extLst>
              <a:ext uri="{FF2B5EF4-FFF2-40B4-BE49-F238E27FC236}">
                <a16:creationId xmlns:a16="http://schemas.microsoft.com/office/drawing/2014/main" id="{087811EC-B9E7-4566-A8E1-A3B867101D1A}"/>
              </a:ext>
            </a:extLst>
          </p:cNvPr>
          <p:cNvSpPr>
            <a:spLocks noGrp="1"/>
          </p:cNvSpPr>
          <p:nvPr>
            <p:ph type="sldNum" sz="quarter" idx="12"/>
          </p:nvPr>
        </p:nvSpPr>
        <p:spPr/>
        <p:txBody>
          <a:bodyPr/>
          <a:lstStyle/>
          <a:p>
            <a:fld id="{99A20822-4A49-4D36-86E3-300BA48D3F00}" type="slidenum">
              <a:rPr lang="en-US" smtClean="0"/>
              <a:t>44</a:t>
            </a:fld>
            <a:endParaRPr lang="en-US"/>
          </a:p>
        </p:txBody>
      </p:sp>
      <p:grpSp>
        <p:nvGrpSpPr>
          <p:cNvPr id="6" name="Group 5">
            <a:extLst>
              <a:ext uri="{FF2B5EF4-FFF2-40B4-BE49-F238E27FC236}">
                <a16:creationId xmlns:a16="http://schemas.microsoft.com/office/drawing/2014/main" id="{8EB3B2D2-A5BE-4C5C-9B58-CB333B5DA903}"/>
              </a:ext>
              <a:ext uri="{C183D7F6-B498-43B3-948B-1728B52AA6E4}">
                <adec:decorative xmlns:adec="http://schemas.microsoft.com/office/drawing/2017/decorative" val="1"/>
              </a:ext>
            </a:extLst>
          </p:cNvPr>
          <p:cNvGrpSpPr/>
          <p:nvPr/>
        </p:nvGrpSpPr>
        <p:grpSpPr>
          <a:xfrm>
            <a:off x="844062" y="2119312"/>
            <a:ext cx="9397157" cy="3367088"/>
            <a:chOff x="1607736" y="3732770"/>
            <a:chExt cx="8751800" cy="2847975"/>
          </a:xfrm>
        </p:grpSpPr>
        <p:pic>
          <p:nvPicPr>
            <p:cNvPr id="7" name="Picture 6">
              <a:extLst>
                <a:ext uri="{FF2B5EF4-FFF2-40B4-BE49-F238E27FC236}">
                  <a16:creationId xmlns:a16="http://schemas.microsoft.com/office/drawing/2014/main" id="{0FE0001F-EC6B-471B-8889-AE1DEB4D8687}"/>
                </a:ext>
              </a:extLst>
            </p:cNvPr>
            <p:cNvPicPr>
              <a:picLocks noChangeAspect="1"/>
            </p:cNvPicPr>
            <p:nvPr/>
          </p:nvPicPr>
          <p:blipFill>
            <a:blip r:embed="rId4"/>
            <a:stretch>
              <a:fillRect/>
            </a:stretch>
          </p:blipFill>
          <p:spPr>
            <a:xfrm>
              <a:off x="1691786" y="3732770"/>
              <a:ext cx="8667750" cy="2847975"/>
            </a:xfrm>
            <a:prstGeom prst="rect">
              <a:avLst/>
            </a:prstGeom>
          </p:spPr>
        </p:pic>
        <p:sp>
          <p:nvSpPr>
            <p:cNvPr id="8" name="Rectangle 7">
              <a:extLst>
                <a:ext uri="{FF2B5EF4-FFF2-40B4-BE49-F238E27FC236}">
                  <a16:creationId xmlns:a16="http://schemas.microsoft.com/office/drawing/2014/main" id="{E3823931-E782-4B84-A446-579C06A3041C}"/>
                </a:ext>
              </a:extLst>
            </p:cNvPr>
            <p:cNvSpPr/>
            <p:nvPr/>
          </p:nvSpPr>
          <p:spPr>
            <a:xfrm>
              <a:off x="1607736" y="5807947"/>
              <a:ext cx="4401178" cy="7727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AF776248-6864-4771-8EBD-C86304EDD66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64668">
            <a:off x="7001024" y="1735619"/>
            <a:ext cx="5071207" cy="3447947"/>
          </a:xfrm>
          <a:prstGeom prst="rect">
            <a:avLst/>
          </a:prstGeom>
        </p:spPr>
      </p:pic>
    </p:spTree>
    <p:extLst>
      <p:ext uri="{BB962C8B-B14F-4D97-AF65-F5344CB8AC3E}">
        <p14:creationId xmlns:p14="http://schemas.microsoft.com/office/powerpoint/2010/main" val="229550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274320"/>
            <a:ext cx="11276076" cy="767080"/>
          </a:xfrm>
        </p:spPr>
        <p:txBody>
          <a:bodyPr/>
          <a:lstStyle/>
          <a:p>
            <a:r>
              <a:rPr lang="en-US"/>
              <a:t>Alignment Rating Scale</a:t>
            </a:r>
          </a:p>
        </p:txBody>
      </p:sp>
      <p:sp>
        <p:nvSpPr>
          <p:cNvPr id="4" name="Text Placeholder 3">
            <a:extLst>
              <a:ext uri="{FF2B5EF4-FFF2-40B4-BE49-F238E27FC236}">
                <a16:creationId xmlns:a16="http://schemas.microsoft.com/office/drawing/2014/main" id="{EC3E9B70-1FC1-164F-8386-D44C445049F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45</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2895936733"/>
              </p:ext>
            </p:extLst>
          </p:nvPr>
        </p:nvGraphicFramePr>
        <p:xfrm>
          <a:off x="457328" y="1485900"/>
          <a:ext cx="11274424" cy="4102011"/>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835840">
                <a:tc>
                  <a:txBody>
                    <a:bodyPr/>
                    <a:lstStyle/>
                    <a:p>
                      <a:pPr algn="ctr"/>
                      <a:r>
                        <a:rPr lang="en-US" sz="1800" b="0"/>
                        <a:t>Fails to </a:t>
                      </a:r>
                    </a:p>
                    <a:p>
                      <a:pPr algn="ctr"/>
                      <a:r>
                        <a:rPr lang="en-US" sz="1800" b="0"/>
                        <a:t>Address </a:t>
                      </a:r>
                    </a:p>
                    <a:p>
                      <a:pPr algn="ctr"/>
                      <a:r>
                        <a:rPr lang="en-US" sz="1800" b="0"/>
                        <a:t>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0" marR="0" algn="ctr">
                        <a:lnSpc>
                          <a:spcPct val="120000"/>
                        </a:lnSpc>
                        <a:spcBef>
                          <a:spcPts val="0"/>
                        </a:spcBef>
                        <a:spcAft>
                          <a:spcPts val="0"/>
                        </a:spcAft>
                      </a:pPr>
                      <a:r>
                        <a:rPr lang="en-US" sz="2000" b="0">
                          <a:solidFill>
                            <a:srgbClr val="000000"/>
                          </a:solidFill>
                          <a:effectLst/>
                          <a:latin typeface="Arial" panose="020B0604020202020204" pitchFamily="34" charset="0"/>
                          <a:ea typeface="Calibri" panose="020F0502020204030204" pitchFamily="34" charset="0"/>
                          <a:cs typeface="Arial" panose="020B0604020202020204" pitchFamily="34" charset="0"/>
                        </a:rPr>
                        <a:t>Does not align to student’s needs.</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Only address </a:t>
                      </a:r>
                      <a:r>
                        <a:rPr lang="en-US" sz="2000" b="1">
                          <a:effectLst/>
                          <a:latin typeface="Arial" panose="020B0604020202020204" pitchFamily="34" charset="0"/>
                          <a:ea typeface="Calibri" panose="020F0502020204030204" pitchFamily="34" charset="0"/>
                          <a:cs typeface="Arial" panose="020B0604020202020204" pitchFamily="34" charset="0"/>
                        </a:rPr>
                        <a:t>SOME</a:t>
                      </a:r>
                      <a:r>
                        <a:rPr lang="en-US" sz="2000">
                          <a:effectLst/>
                          <a:latin typeface="Arial" panose="020B0604020202020204" pitchFamily="34" charset="0"/>
                          <a:ea typeface="Calibri" panose="020F0502020204030204" pitchFamily="34" charset="0"/>
                          <a:cs typeface="Arial" panose="020B0604020202020204" pitchFamily="34" charset="0"/>
                        </a:rPr>
                        <a:t> of a student’s deficits, overemphasizes already mastered skills, and is not aligned to grade-level standards.</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Addresses </a:t>
                      </a:r>
                      <a:r>
                        <a:rPr lang="en-US" sz="2000" b="1">
                          <a:effectLst/>
                          <a:latin typeface="Arial" panose="020B0604020202020204" pitchFamily="34" charset="0"/>
                          <a:ea typeface="Calibri" panose="020F0502020204030204" pitchFamily="34" charset="0"/>
                          <a:cs typeface="Arial" panose="020B0604020202020204" pitchFamily="34" charset="0"/>
                        </a:rPr>
                        <a:t>MOST</a:t>
                      </a:r>
                      <a:r>
                        <a:rPr lang="en-US" sz="2000">
                          <a:effectLst/>
                          <a:latin typeface="Arial" panose="020B0604020202020204" pitchFamily="34" charset="0"/>
                          <a:ea typeface="Calibri" panose="020F0502020204030204" pitchFamily="34" charset="0"/>
                          <a:cs typeface="Arial" panose="020B0604020202020204" pitchFamily="34" charset="0"/>
                        </a:rPr>
                        <a:t> </a:t>
                      </a:r>
                    </a:p>
                    <a:p>
                      <a:pPr marL="0" marR="0" algn="ctr">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of a student’s deficits, does not overemphasize already mastered skills, and aligns to curriculum standards.</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2000">
                          <a:effectLst/>
                          <a:latin typeface="Arial" panose="020B0604020202020204" pitchFamily="34" charset="0"/>
                          <a:ea typeface="Calibri" panose="020F0502020204030204" pitchFamily="34" charset="0"/>
                          <a:cs typeface="Arial" panose="020B0604020202020204" pitchFamily="34" charset="0"/>
                        </a:rPr>
                        <a:t>Addresses </a:t>
                      </a:r>
                      <a:r>
                        <a:rPr lang="en-US" sz="2000" b="1">
                          <a:effectLst/>
                          <a:latin typeface="Arial" panose="020B0604020202020204" pitchFamily="34" charset="0"/>
                          <a:ea typeface="Calibri" panose="020F0502020204030204" pitchFamily="34" charset="0"/>
                          <a:cs typeface="Arial" panose="020B0604020202020204" pitchFamily="34" charset="0"/>
                        </a:rPr>
                        <a:t>ALL </a:t>
                      </a:r>
                      <a:r>
                        <a:rPr lang="en-US" sz="2000">
                          <a:effectLst/>
                          <a:latin typeface="Arial" panose="020B0604020202020204" pitchFamily="34" charset="0"/>
                          <a:ea typeface="Calibri" panose="020F0502020204030204" pitchFamily="34" charset="0"/>
                          <a:cs typeface="Arial" panose="020B0604020202020204" pitchFamily="34" charset="0"/>
                        </a:rPr>
                        <a:t>of a student’s deficits, does not overemphasize already mastered skills, and aligns to curriculum standards.</a:t>
                      </a:r>
                    </a:p>
                  </a:txBody>
                  <a:tcPr marL="50800" marR="50800" marT="50800" marB="508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Tree>
    <p:extLst>
      <p:ext uri="{BB962C8B-B14F-4D97-AF65-F5344CB8AC3E}">
        <p14:creationId xmlns:p14="http://schemas.microsoft.com/office/powerpoint/2010/main" val="40203083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C0548-289C-D842-9A4D-F2B393B3C23F}"/>
              </a:ext>
            </a:extLst>
          </p:cNvPr>
          <p:cNvSpPr>
            <a:spLocks noGrp="1"/>
          </p:cNvSpPr>
          <p:nvPr>
            <p:ph type="title"/>
          </p:nvPr>
        </p:nvSpPr>
        <p:spPr/>
        <p:txBody>
          <a:bodyPr/>
          <a:lstStyle/>
          <a:p>
            <a:r>
              <a:rPr lang="en-US"/>
              <a:t>Rating Alignment: Jackson</a:t>
            </a:r>
          </a:p>
        </p:txBody>
      </p:sp>
      <p:graphicFrame>
        <p:nvGraphicFramePr>
          <p:cNvPr id="6" name="Content Placeholder 5">
            <a:extLst>
              <a:ext uri="{FF2B5EF4-FFF2-40B4-BE49-F238E27FC236}">
                <a16:creationId xmlns:a16="http://schemas.microsoft.com/office/drawing/2014/main" id="{81664002-6580-504C-B7BD-C9F0EE570F84}"/>
              </a:ext>
            </a:extLst>
          </p:cNvPr>
          <p:cNvGraphicFramePr>
            <a:graphicFrameLocks noGrp="1"/>
          </p:cNvGraphicFramePr>
          <p:nvPr>
            <p:ph sz="quarter" idx="14"/>
            <p:extLst>
              <p:ext uri="{D42A27DB-BD31-4B8C-83A1-F6EECF244321}">
                <p14:modId xmlns:p14="http://schemas.microsoft.com/office/powerpoint/2010/main" val="2905009692"/>
              </p:ext>
            </p:extLst>
          </p:nvPr>
        </p:nvGraphicFramePr>
        <p:xfrm>
          <a:off x="538921" y="1381864"/>
          <a:ext cx="11274427" cy="4480554"/>
        </p:xfrm>
        <a:graphic>
          <a:graphicData uri="http://schemas.openxmlformats.org/drawingml/2006/table">
            <a:tbl>
              <a:tblPr firstRow="1" bandRow="1">
                <a:tableStyleId>{5C22544A-7EE6-4342-B048-85BDC9FD1C3A}</a:tableStyleId>
              </a:tblPr>
              <a:tblGrid>
                <a:gridCol w="5486741">
                  <a:extLst>
                    <a:ext uri="{9D8B030D-6E8A-4147-A177-3AD203B41FA5}">
                      <a16:colId xmlns:a16="http://schemas.microsoft.com/office/drawing/2014/main" val="3238893316"/>
                    </a:ext>
                  </a:extLst>
                </a:gridCol>
                <a:gridCol w="2893843">
                  <a:extLst>
                    <a:ext uri="{9D8B030D-6E8A-4147-A177-3AD203B41FA5}">
                      <a16:colId xmlns:a16="http://schemas.microsoft.com/office/drawing/2014/main" val="3065725415"/>
                    </a:ext>
                  </a:extLst>
                </a:gridCol>
                <a:gridCol w="2893843">
                  <a:extLst>
                    <a:ext uri="{9D8B030D-6E8A-4147-A177-3AD203B41FA5}">
                      <a16:colId xmlns:a16="http://schemas.microsoft.com/office/drawing/2014/main" val="2606030690"/>
                    </a:ext>
                  </a:extLst>
                </a:gridCol>
              </a:tblGrid>
              <a:tr h="344658">
                <a:tc>
                  <a:txBody>
                    <a:bodyPr/>
                    <a:lstStyle/>
                    <a:p>
                      <a:pPr algn="ctr">
                        <a:lnSpc>
                          <a:spcPct val="90000"/>
                        </a:lnSpc>
                      </a:pPr>
                      <a:r>
                        <a:rPr lang="en-US" sz="1800"/>
                        <a:t>Math Skills</a:t>
                      </a:r>
                    </a:p>
                  </a:txBody>
                  <a:tcPr marL="45720" marR="45720"/>
                </a:tc>
                <a:tc>
                  <a:txBody>
                    <a:bodyPr/>
                    <a:lstStyle/>
                    <a:p>
                      <a:pPr algn="ctr">
                        <a:lnSpc>
                          <a:spcPct val="90000"/>
                        </a:lnSpc>
                      </a:pPr>
                      <a:r>
                        <a:rPr lang="en-US" sz="1800"/>
                        <a:t>Mastered</a:t>
                      </a:r>
                    </a:p>
                  </a:txBody>
                  <a:tcPr marL="45720" marR="45720"/>
                </a:tc>
                <a:tc>
                  <a:txBody>
                    <a:bodyPr/>
                    <a:lstStyle/>
                    <a:p>
                      <a:pPr algn="ctr">
                        <a:lnSpc>
                          <a:spcPct val="90000"/>
                        </a:lnSpc>
                      </a:pPr>
                      <a:r>
                        <a:rPr lang="en-US" sz="1800"/>
                        <a:t>Needs</a:t>
                      </a:r>
                    </a:p>
                  </a:txBody>
                  <a:tcPr marL="45720" marR="45720"/>
                </a:tc>
                <a:extLst>
                  <a:ext uri="{0D108BD9-81ED-4DB2-BD59-A6C34878D82A}">
                    <a16:rowId xmlns:a16="http://schemas.microsoft.com/office/drawing/2014/main" val="2861815097"/>
                  </a:ext>
                </a:extLst>
              </a:tr>
              <a:tr h="344658">
                <a:tc>
                  <a:txBody>
                    <a:bodyPr/>
                    <a:lstStyle/>
                    <a:p>
                      <a:pPr marL="0" indent="0" algn="ctr">
                        <a:lnSpc>
                          <a:spcPct val="90000"/>
                        </a:lnSpc>
                        <a:buFont typeface="Arial" panose="020B0604020202020204" pitchFamily="34" charset="0"/>
                        <a:buNone/>
                      </a:pPr>
                      <a:r>
                        <a:rPr lang="en-US" sz="1800"/>
                        <a:t>Basic facts</a:t>
                      </a:r>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extLst>
                  <a:ext uri="{0D108BD9-81ED-4DB2-BD59-A6C34878D82A}">
                    <a16:rowId xmlns:a16="http://schemas.microsoft.com/office/drawing/2014/main" val="927889784"/>
                  </a:ext>
                </a:extLst>
              </a:tr>
              <a:tr h="344658">
                <a:tc>
                  <a:txBody>
                    <a:bodyPr/>
                    <a:lstStyle/>
                    <a:p>
                      <a:pPr marL="0" indent="0" algn="ctr">
                        <a:lnSpc>
                          <a:spcPct val="90000"/>
                        </a:lnSpc>
                        <a:buFont typeface="Arial" panose="020B0604020202020204" pitchFamily="34" charset="0"/>
                        <a:buNone/>
                      </a:pPr>
                      <a:r>
                        <a:rPr lang="en-US" sz="1800"/>
                        <a:t>Single-digit multiplication</a:t>
                      </a:r>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extLst>
                  <a:ext uri="{0D108BD9-81ED-4DB2-BD59-A6C34878D82A}">
                    <a16:rowId xmlns:a16="http://schemas.microsoft.com/office/drawing/2014/main" val="2701732056"/>
                  </a:ext>
                </a:extLst>
              </a:tr>
              <a:tr h="344658">
                <a:tc>
                  <a:txBody>
                    <a:bodyPr/>
                    <a:lstStyle/>
                    <a:p>
                      <a:pPr marL="0" indent="0" algn="ctr">
                        <a:lnSpc>
                          <a:spcPct val="90000"/>
                        </a:lnSpc>
                        <a:buFont typeface="Arial" panose="020B0604020202020204" pitchFamily="34" charset="0"/>
                        <a:buNone/>
                      </a:pPr>
                      <a:r>
                        <a:rPr lang="en-US" sz="1800"/>
                        <a:t>Multidigit multiplication</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extLst>
                  <a:ext uri="{0D108BD9-81ED-4DB2-BD59-A6C34878D82A}">
                    <a16:rowId xmlns:a16="http://schemas.microsoft.com/office/drawing/2014/main" val="3454414809"/>
                  </a:ext>
                </a:extLst>
              </a:tr>
              <a:tr h="344658">
                <a:tc>
                  <a:txBody>
                    <a:bodyPr/>
                    <a:lstStyle/>
                    <a:p>
                      <a:pPr marL="0" indent="0" algn="ctr">
                        <a:lnSpc>
                          <a:spcPct val="90000"/>
                        </a:lnSpc>
                        <a:buFont typeface="Arial" panose="020B0604020202020204" pitchFamily="34" charset="0"/>
                        <a:buNone/>
                      </a:pPr>
                      <a:r>
                        <a:rPr lang="en-US" sz="1800"/>
                        <a:t>Multidigit division</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extLst>
                  <a:ext uri="{0D108BD9-81ED-4DB2-BD59-A6C34878D82A}">
                    <a16:rowId xmlns:a16="http://schemas.microsoft.com/office/drawing/2014/main" val="4072450586"/>
                  </a:ext>
                </a:extLst>
              </a:tr>
              <a:tr h="344658">
                <a:tc>
                  <a:txBody>
                    <a:bodyPr/>
                    <a:lstStyle/>
                    <a:p>
                      <a:pPr marL="0" indent="0" algn="ctr">
                        <a:lnSpc>
                          <a:spcPct val="90000"/>
                        </a:lnSpc>
                        <a:buFont typeface="Arial" panose="020B0604020202020204" pitchFamily="34" charset="0"/>
                        <a:buNone/>
                      </a:pPr>
                      <a:r>
                        <a:rPr lang="en-US" sz="1800"/>
                        <a:t>Fraction magnitude understanding</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extLst>
                  <a:ext uri="{0D108BD9-81ED-4DB2-BD59-A6C34878D82A}">
                    <a16:rowId xmlns:a16="http://schemas.microsoft.com/office/drawing/2014/main" val="4084506950"/>
                  </a:ext>
                </a:extLst>
              </a:tr>
              <a:tr h="344658">
                <a:tc>
                  <a:txBody>
                    <a:bodyPr/>
                    <a:lstStyle/>
                    <a:p>
                      <a:pPr marL="0" indent="0" algn="ctr">
                        <a:lnSpc>
                          <a:spcPct val="90000"/>
                        </a:lnSpc>
                        <a:buFont typeface="Arial" panose="020B0604020202020204" pitchFamily="34" charset="0"/>
                        <a:buNone/>
                      </a:pPr>
                      <a:r>
                        <a:rPr lang="en-US" sz="1800"/>
                        <a:t>Understanding place value</a:t>
                      </a:r>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extLst>
                  <a:ext uri="{0D108BD9-81ED-4DB2-BD59-A6C34878D82A}">
                    <a16:rowId xmlns:a16="http://schemas.microsoft.com/office/drawing/2014/main" val="4083892873"/>
                  </a:ext>
                </a:extLst>
              </a:tr>
              <a:tr h="344658">
                <a:tc>
                  <a:txBody>
                    <a:bodyPr/>
                    <a:lstStyle/>
                    <a:p>
                      <a:pPr marL="0" indent="0" algn="ctr">
                        <a:lnSpc>
                          <a:spcPct val="90000"/>
                        </a:lnSpc>
                        <a:buFont typeface="Arial" panose="020B0604020202020204" pitchFamily="34" charset="0"/>
                        <a:buNone/>
                      </a:pPr>
                      <a:r>
                        <a:rPr lang="en-US" sz="1800"/>
                        <a:t>Converting metric measurement units</a:t>
                      </a:r>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extLst>
                  <a:ext uri="{0D108BD9-81ED-4DB2-BD59-A6C34878D82A}">
                    <a16:rowId xmlns:a16="http://schemas.microsoft.com/office/drawing/2014/main" val="2398052442"/>
                  </a:ext>
                </a:extLst>
              </a:tr>
              <a:tr h="344658">
                <a:tc>
                  <a:txBody>
                    <a:bodyPr/>
                    <a:lstStyle/>
                    <a:p>
                      <a:pPr marL="0" indent="0" algn="ctr">
                        <a:lnSpc>
                          <a:spcPct val="90000"/>
                        </a:lnSpc>
                        <a:buFont typeface="Arial" panose="020B0604020202020204" pitchFamily="34" charset="0"/>
                        <a:buNone/>
                      </a:pPr>
                      <a:r>
                        <a:rPr lang="en-US" sz="1800"/>
                        <a:t>Addition/subtraction of decimals</a:t>
                      </a:r>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extLst>
                  <a:ext uri="{0D108BD9-81ED-4DB2-BD59-A6C34878D82A}">
                    <a16:rowId xmlns:a16="http://schemas.microsoft.com/office/drawing/2014/main" val="4101916490"/>
                  </a:ext>
                </a:extLst>
              </a:tr>
              <a:tr h="344658">
                <a:tc>
                  <a:txBody>
                    <a:bodyPr/>
                    <a:lstStyle/>
                    <a:p>
                      <a:pPr marL="0" indent="0" algn="ctr">
                        <a:lnSpc>
                          <a:spcPct val="90000"/>
                        </a:lnSpc>
                        <a:buFont typeface="Arial" panose="020B0604020202020204" pitchFamily="34" charset="0"/>
                        <a:buNone/>
                      </a:pPr>
                      <a:r>
                        <a:rPr lang="en-US" sz="1800"/>
                        <a:t>Comparing decimals</a:t>
                      </a:r>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extLst>
                  <a:ext uri="{0D108BD9-81ED-4DB2-BD59-A6C34878D82A}">
                    <a16:rowId xmlns:a16="http://schemas.microsoft.com/office/drawing/2014/main" val="2013471384"/>
                  </a:ext>
                </a:extLst>
              </a:tr>
              <a:tr h="344658">
                <a:tc>
                  <a:txBody>
                    <a:bodyPr/>
                    <a:lstStyle/>
                    <a:p>
                      <a:pPr marL="0" indent="0" algn="ctr">
                        <a:lnSpc>
                          <a:spcPct val="90000"/>
                        </a:lnSpc>
                        <a:buFont typeface="Arial" panose="020B0604020202020204" pitchFamily="34" charset="0"/>
                        <a:buNone/>
                      </a:pPr>
                      <a:r>
                        <a:rPr lang="en-US" sz="1800"/>
                        <a:t>Proportional reasoning</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extLst>
                  <a:ext uri="{0D108BD9-81ED-4DB2-BD59-A6C34878D82A}">
                    <a16:rowId xmlns:a16="http://schemas.microsoft.com/office/drawing/2014/main" val="647683756"/>
                  </a:ext>
                </a:extLst>
              </a:tr>
              <a:tr h="344658">
                <a:tc>
                  <a:txBody>
                    <a:bodyPr/>
                    <a:lstStyle/>
                    <a:p>
                      <a:pPr marL="0" indent="0" algn="ctr">
                        <a:lnSpc>
                          <a:spcPct val="90000"/>
                        </a:lnSpc>
                        <a:buFont typeface="Arial" panose="020B0604020202020204" pitchFamily="34" charset="0"/>
                        <a:buNone/>
                      </a:pPr>
                      <a:r>
                        <a:rPr lang="en-US" sz="1800"/>
                        <a:t>Word-problem solving</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extLst>
                  <a:ext uri="{0D108BD9-81ED-4DB2-BD59-A6C34878D82A}">
                    <a16:rowId xmlns:a16="http://schemas.microsoft.com/office/drawing/2014/main" val="4157382154"/>
                  </a:ext>
                </a:extLst>
              </a:tr>
              <a:tr h="344658">
                <a:tc>
                  <a:txBody>
                    <a:bodyPr/>
                    <a:lstStyle/>
                    <a:p>
                      <a:pPr marL="0" indent="0" algn="ctr">
                        <a:lnSpc>
                          <a:spcPct val="90000"/>
                        </a:lnSpc>
                        <a:buFont typeface="Arial" panose="020B0604020202020204" pitchFamily="34" charset="0"/>
                        <a:buNone/>
                      </a:pPr>
                      <a:r>
                        <a:rPr lang="en-US" sz="1800"/>
                        <a:t>Fraction calculations</a:t>
                      </a:r>
                    </a:p>
                  </a:txBody>
                  <a:tcPr marL="45720" marR="45720"/>
                </a:tc>
                <a:tc>
                  <a:txBody>
                    <a:bodyPr/>
                    <a:lstStyle/>
                    <a:p>
                      <a:pPr marL="0" indent="0" algn="ctr">
                        <a:lnSpc>
                          <a:spcPct val="90000"/>
                        </a:lnSpc>
                        <a:buFont typeface="Arial" panose="020B0604020202020204" pitchFamily="34" charset="0"/>
                        <a:buNone/>
                      </a:pPr>
                      <a:endParaRPr lang="en-US" sz="1800"/>
                    </a:p>
                  </a:txBody>
                  <a:tcPr marL="45720" marR="45720"/>
                </a:tc>
                <a:tc>
                  <a:txBody>
                    <a:bodyPr/>
                    <a:lstStyle/>
                    <a:p>
                      <a:pPr marL="0" indent="0" algn="ctr">
                        <a:lnSpc>
                          <a:spcPct val="90000"/>
                        </a:lnSpc>
                        <a:buFont typeface="Arial" panose="020B0604020202020204" pitchFamily="34" charset="0"/>
                        <a:buNone/>
                      </a:pPr>
                      <a:r>
                        <a:rPr lang="en-US" sz="1800"/>
                        <a:t>X</a:t>
                      </a:r>
                    </a:p>
                  </a:txBody>
                  <a:tcPr marL="45720" marR="45720"/>
                </a:tc>
                <a:extLst>
                  <a:ext uri="{0D108BD9-81ED-4DB2-BD59-A6C34878D82A}">
                    <a16:rowId xmlns:a16="http://schemas.microsoft.com/office/drawing/2014/main" val="4178642023"/>
                  </a:ext>
                </a:extLst>
              </a:tr>
            </a:tbl>
          </a:graphicData>
        </a:graphic>
      </p:graphicFrame>
      <p:sp>
        <p:nvSpPr>
          <p:cNvPr id="5" name="Slide Number Placeholder 4">
            <a:extLst>
              <a:ext uri="{FF2B5EF4-FFF2-40B4-BE49-F238E27FC236}">
                <a16:creationId xmlns:a16="http://schemas.microsoft.com/office/drawing/2014/main" id="{489F1959-5F93-1E43-BCF5-5FDA242C3C50}"/>
              </a:ext>
            </a:extLst>
          </p:cNvPr>
          <p:cNvSpPr>
            <a:spLocks noGrp="1"/>
          </p:cNvSpPr>
          <p:nvPr>
            <p:ph type="sldNum" sz="quarter" idx="12"/>
          </p:nvPr>
        </p:nvSpPr>
        <p:spPr/>
        <p:txBody>
          <a:bodyPr/>
          <a:lstStyle/>
          <a:p>
            <a:fld id="{99A20822-4A49-4D36-86E3-300BA48D3F00}" type="slidenum">
              <a:rPr lang="en-US" smtClean="0"/>
              <a:t>46</a:t>
            </a:fld>
            <a:endParaRPr lang="en-US"/>
          </a:p>
        </p:txBody>
      </p:sp>
      <p:sp>
        <p:nvSpPr>
          <p:cNvPr id="7" name="Wave 6">
            <a:extLst>
              <a:ext uri="{FF2B5EF4-FFF2-40B4-BE49-F238E27FC236}">
                <a16:creationId xmlns:a16="http://schemas.microsoft.com/office/drawing/2014/main" id="{A4371514-E6F6-42ED-93B3-7E8537CCEE5A}"/>
              </a:ext>
            </a:extLst>
          </p:cNvPr>
          <p:cNvSpPr/>
          <p:nvPr/>
        </p:nvSpPr>
        <p:spPr>
          <a:xfrm>
            <a:off x="9734246" y="99404"/>
            <a:ext cx="2039065" cy="1111624"/>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9" name="Graphic 8" descr="Paper">
            <a:extLst>
              <a:ext uri="{FF2B5EF4-FFF2-40B4-BE49-F238E27FC236}">
                <a16:creationId xmlns:a16="http://schemas.microsoft.com/office/drawing/2014/main" id="{B5E83CC9-7741-465C-AC32-83C6E585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48631" y="483938"/>
            <a:ext cx="564716" cy="564716"/>
          </a:xfrm>
          <a:prstGeom prst="rect">
            <a:avLst/>
          </a:prstGeom>
        </p:spPr>
      </p:pic>
    </p:spTree>
    <p:extLst>
      <p:ext uri="{BB962C8B-B14F-4D97-AF65-F5344CB8AC3E}">
        <p14:creationId xmlns:p14="http://schemas.microsoft.com/office/powerpoint/2010/main" val="2677083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F20AB-CF99-D743-86F4-D79F73AF1372}"/>
              </a:ext>
            </a:extLst>
          </p:cNvPr>
          <p:cNvSpPr>
            <a:spLocks noGrp="1"/>
          </p:cNvSpPr>
          <p:nvPr>
            <p:ph type="title"/>
          </p:nvPr>
        </p:nvSpPr>
        <p:spPr>
          <a:xfrm>
            <a:off x="457200" y="242594"/>
            <a:ext cx="9277046" cy="806060"/>
          </a:xfrm>
        </p:spPr>
        <p:txBody>
          <a:bodyPr/>
          <a:lstStyle/>
          <a:p>
            <a:r>
              <a:rPr lang="en-US"/>
              <a:t>Rating Alignment: Guided Practice</a:t>
            </a:r>
          </a:p>
        </p:txBody>
      </p:sp>
      <p:graphicFrame>
        <p:nvGraphicFramePr>
          <p:cNvPr id="6" name="Content Placeholder 5" descr="Shows the ratings for 3 examples of intervention programs">
            <a:extLst>
              <a:ext uri="{FF2B5EF4-FFF2-40B4-BE49-F238E27FC236}">
                <a16:creationId xmlns:a16="http://schemas.microsoft.com/office/drawing/2014/main" id="{10668FAA-661D-1548-A1DF-5786609B911C}"/>
              </a:ext>
            </a:extLst>
          </p:cNvPr>
          <p:cNvGraphicFramePr>
            <a:graphicFrameLocks noGrp="1"/>
          </p:cNvGraphicFramePr>
          <p:nvPr>
            <p:ph sz="quarter" idx="14"/>
            <p:extLst>
              <p:ext uri="{D42A27DB-BD31-4B8C-83A1-F6EECF244321}">
                <p14:modId xmlns:p14="http://schemas.microsoft.com/office/powerpoint/2010/main" val="1293923448"/>
              </p:ext>
            </p:extLst>
          </p:nvPr>
        </p:nvGraphicFramePr>
        <p:xfrm>
          <a:off x="460375" y="1485900"/>
          <a:ext cx="11274425"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1A0D5C96-9548-A440-BF23-B18EAF4148F1}"/>
              </a:ext>
            </a:extLst>
          </p:cNvPr>
          <p:cNvSpPr>
            <a:spLocks noGrp="1"/>
          </p:cNvSpPr>
          <p:nvPr>
            <p:ph type="sldNum" sz="quarter" idx="12"/>
          </p:nvPr>
        </p:nvSpPr>
        <p:spPr/>
        <p:txBody>
          <a:bodyPr/>
          <a:lstStyle/>
          <a:p>
            <a:fld id="{99A20822-4A49-4D36-86E3-300BA48D3F00}" type="slidenum">
              <a:rPr lang="en-US" smtClean="0"/>
              <a:t>47</a:t>
            </a:fld>
            <a:endParaRPr lang="en-US"/>
          </a:p>
        </p:txBody>
      </p:sp>
      <p:sp>
        <p:nvSpPr>
          <p:cNvPr id="8" name="Wave 7">
            <a:extLst>
              <a:ext uri="{FF2B5EF4-FFF2-40B4-BE49-F238E27FC236}">
                <a16:creationId xmlns:a16="http://schemas.microsoft.com/office/drawing/2014/main" id="{6D6B7CF1-3BC8-465A-ADE0-BE2F819D6212}"/>
              </a:ext>
            </a:extLst>
          </p:cNvPr>
          <p:cNvSpPr/>
          <p:nvPr/>
        </p:nvSpPr>
        <p:spPr>
          <a:xfrm>
            <a:off x="9734246" y="99404"/>
            <a:ext cx="2039065" cy="1111624"/>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9" name="Graphic 8" descr="Paper">
            <a:extLst>
              <a:ext uri="{FF2B5EF4-FFF2-40B4-BE49-F238E27FC236}">
                <a16:creationId xmlns:a16="http://schemas.microsoft.com/office/drawing/2014/main" id="{D6C533A1-4545-476D-AFEF-CEFC8A183C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248631" y="483938"/>
            <a:ext cx="564716" cy="564716"/>
          </a:xfrm>
          <a:prstGeom prst="rect">
            <a:avLst/>
          </a:prstGeom>
        </p:spPr>
      </p:pic>
    </p:spTree>
    <p:extLst>
      <p:ext uri="{BB962C8B-B14F-4D97-AF65-F5344CB8AC3E}">
        <p14:creationId xmlns:p14="http://schemas.microsoft.com/office/powerpoint/2010/main" val="25670650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28BFD-5802-BF43-AD9D-817E23F58824}"/>
              </a:ext>
            </a:extLst>
          </p:cNvPr>
          <p:cNvSpPr>
            <a:spLocks noGrp="1"/>
          </p:cNvSpPr>
          <p:nvPr>
            <p:ph type="title"/>
          </p:nvPr>
        </p:nvSpPr>
        <p:spPr/>
        <p:txBody>
          <a:bodyPr>
            <a:normAutofit/>
          </a:bodyPr>
          <a:lstStyle/>
          <a:p>
            <a:r>
              <a:rPr lang="en-US" sz="4000"/>
              <a:t>Making Adjustments to Intervention Alignment</a:t>
            </a:r>
          </a:p>
        </p:txBody>
      </p:sp>
      <p:sp>
        <p:nvSpPr>
          <p:cNvPr id="3" name="Content Placeholder 2">
            <a:extLst>
              <a:ext uri="{FF2B5EF4-FFF2-40B4-BE49-F238E27FC236}">
                <a16:creationId xmlns:a16="http://schemas.microsoft.com/office/drawing/2014/main" id="{E3D858F7-44D5-B54A-9B7B-13829E1797EB}"/>
              </a:ext>
            </a:extLst>
          </p:cNvPr>
          <p:cNvSpPr>
            <a:spLocks noGrp="1"/>
          </p:cNvSpPr>
          <p:nvPr>
            <p:ph sz="quarter" idx="15"/>
          </p:nvPr>
        </p:nvSpPr>
        <p:spPr/>
        <p:txBody>
          <a:bodyPr vert="horz" lIns="0" tIns="0" rIns="0" bIns="0" rtlCol="0" anchor="t">
            <a:normAutofit fontScale="77500" lnSpcReduction="20000"/>
          </a:bodyPr>
          <a:lstStyle/>
          <a:p>
            <a:pPr marL="342900" indent="-342900">
              <a:lnSpc>
                <a:spcPct val="135000"/>
              </a:lnSpc>
            </a:pPr>
            <a:r>
              <a:rPr lang="en-US" sz="3100"/>
              <a:t>You can make adjustments to an intervention's alignment as you consider the validated intervention program.</a:t>
            </a:r>
          </a:p>
          <a:p>
            <a:pPr marL="342900" indent="-342900">
              <a:lnSpc>
                <a:spcPct val="135000"/>
              </a:lnSpc>
            </a:pPr>
            <a:r>
              <a:rPr lang="en-US" sz="3100"/>
              <a:t>If you are working with more than one student, you may have to choose a program that is only minimally or moderately aligned and then adjust in the following ways:</a:t>
            </a:r>
          </a:p>
          <a:p>
            <a:pPr marL="635000" lvl="1" indent="-319088">
              <a:lnSpc>
                <a:spcPct val="135000"/>
              </a:lnSpc>
            </a:pPr>
            <a:r>
              <a:rPr lang="en-US"/>
              <a:t>You can choose to </a:t>
            </a:r>
            <a:r>
              <a:rPr lang="en-US" b="1"/>
              <a:t>skip or abbreviate</a:t>
            </a:r>
            <a:r>
              <a:rPr lang="en-US"/>
              <a:t> instruction in previously mastered skills.</a:t>
            </a:r>
          </a:p>
          <a:p>
            <a:pPr marL="635000" lvl="1" indent="-319088">
              <a:buFont typeface="Arial" panose="020B0604020202020204" pitchFamily="34" charset="0"/>
              <a:buChar char="•"/>
            </a:pPr>
            <a:r>
              <a:rPr lang="en-US"/>
              <a:t>You may choose to </a:t>
            </a:r>
            <a:r>
              <a:rPr lang="en-US" b="1"/>
              <a:t>supplement</a:t>
            </a:r>
            <a:r>
              <a:rPr lang="en-US"/>
              <a:t> the program with additional instruction to ensure that all needs are being met.</a:t>
            </a:r>
          </a:p>
          <a:p>
            <a:pPr marL="635000" lvl="1" indent="-319088">
              <a:buFont typeface="Arial" panose="020B0604020202020204" pitchFamily="34" charset="0"/>
              <a:buChar char="•"/>
            </a:pPr>
            <a:r>
              <a:rPr lang="en-US"/>
              <a:t>You may choose to </a:t>
            </a:r>
            <a:r>
              <a:rPr lang="en-US" b="1"/>
              <a:t>apply</a:t>
            </a:r>
            <a:r>
              <a:rPr lang="en-US"/>
              <a:t> the intervention’s instructional components to grade-level texts to improve curriculum alignment.</a:t>
            </a:r>
          </a:p>
        </p:txBody>
      </p:sp>
      <p:sp>
        <p:nvSpPr>
          <p:cNvPr id="5" name="Slide Number Placeholder 4">
            <a:extLst>
              <a:ext uri="{FF2B5EF4-FFF2-40B4-BE49-F238E27FC236}">
                <a16:creationId xmlns:a16="http://schemas.microsoft.com/office/drawing/2014/main" id="{E990B067-BF49-8B4A-9446-118F5BE980CE}"/>
              </a:ext>
            </a:extLst>
          </p:cNvPr>
          <p:cNvSpPr>
            <a:spLocks noGrp="1"/>
          </p:cNvSpPr>
          <p:nvPr>
            <p:ph type="sldNum" sz="quarter" idx="14"/>
          </p:nvPr>
        </p:nvSpPr>
        <p:spPr/>
        <p:txBody>
          <a:bodyPr/>
          <a:lstStyle/>
          <a:p>
            <a:fld id="{99A20822-4A49-4D36-86E3-300BA48D3F00}" type="slidenum">
              <a:rPr lang="en-US" smtClean="0"/>
              <a:t>48</a:t>
            </a:fld>
            <a:endParaRPr lang="en-US"/>
          </a:p>
        </p:txBody>
      </p:sp>
    </p:spTree>
    <p:extLst>
      <p:ext uri="{BB962C8B-B14F-4D97-AF65-F5344CB8AC3E}">
        <p14:creationId xmlns:p14="http://schemas.microsoft.com/office/powerpoint/2010/main" val="3397105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650936"/>
          </a:xfrm>
        </p:spPr>
        <p:txBody>
          <a:bodyPr/>
          <a:lstStyle/>
          <a:p>
            <a:r>
              <a:rPr lang="en-US">
                <a:solidFill>
                  <a:schemeClr val="accent2"/>
                </a:solidFill>
              </a:rPr>
              <a:t>Attention to Transfer</a:t>
            </a:r>
          </a:p>
        </p:txBody>
      </p:sp>
      <p:sp>
        <p:nvSpPr>
          <p:cNvPr id="4" name="Slide Number Placeholder 3"/>
          <p:cNvSpPr>
            <a:spLocks noGrp="1"/>
          </p:cNvSpPr>
          <p:nvPr>
            <p:ph type="sldNum" sz="quarter" idx="15"/>
          </p:nvPr>
        </p:nvSpPr>
        <p:spPr/>
        <p:txBody>
          <a:bodyPr/>
          <a:lstStyle/>
          <a:p>
            <a:fld id="{99A20822-4A49-4D36-86E3-300BA48D3F00}" type="slidenum">
              <a:rPr lang="en-US" smtClean="0"/>
              <a:pPr/>
              <a:t>49</a:t>
            </a:fld>
            <a:endParaRPr lang="en-US"/>
          </a:p>
        </p:txBody>
      </p:sp>
      <p:pic>
        <p:nvPicPr>
          <p:cNvPr id="6" name="Picture 5" descr="A picture of power lines">
            <a:extLst>
              <a:ext uri="{FF2B5EF4-FFF2-40B4-BE49-F238E27FC236}">
                <a16:creationId xmlns:a16="http://schemas.microsoft.com/office/drawing/2014/main" id="{382EC6E3-9A74-4B8A-BD0F-CBE6C5A47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4770" y="3669206"/>
            <a:ext cx="2731594" cy="2731594"/>
          </a:xfrm>
          <a:prstGeom prst="rect">
            <a:avLst/>
          </a:prstGeom>
        </p:spPr>
      </p:pic>
    </p:spTree>
    <p:extLst>
      <p:ext uri="{BB962C8B-B14F-4D97-AF65-F5344CB8AC3E}">
        <p14:creationId xmlns:p14="http://schemas.microsoft.com/office/powerpoint/2010/main" val="1913841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t>Data-Based Individualization</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a:xfrm>
            <a:off x="457200" y="1371600"/>
            <a:ext cx="7260336" cy="4343400"/>
          </a:xfrm>
        </p:spPr>
        <p:txBody>
          <a:bodyPr/>
          <a:lstStyle/>
          <a:p>
            <a:r>
              <a:rPr lang="en-US"/>
              <a:t>A systematic method for using data to determine </a:t>
            </a:r>
            <a:r>
              <a:rPr lang="en-US" i="1"/>
              <a:t>when </a:t>
            </a:r>
            <a:r>
              <a:rPr lang="en-US"/>
              <a:t>and </a:t>
            </a:r>
            <a:r>
              <a:rPr lang="en-US" i="1"/>
              <a:t>how</a:t>
            </a:r>
            <a:r>
              <a:rPr lang="en-US"/>
              <a:t> to provide more intensive intervention.</a:t>
            </a:r>
          </a:p>
          <a:p>
            <a:r>
              <a:rPr lang="en-US"/>
              <a:t>An ongoing process—not a single intervention.</a:t>
            </a:r>
          </a:p>
          <a:p>
            <a:r>
              <a:rPr lang="en-US"/>
              <a:t>Intended for students with </a:t>
            </a:r>
            <a:r>
              <a:rPr lang="en-US" i="1"/>
              <a:t>severe </a:t>
            </a:r>
            <a:r>
              <a:rPr lang="en-US"/>
              <a:t>and </a:t>
            </a:r>
            <a:r>
              <a:rPr lang="en-US" i="1"/>
              <a:t>persistent</a:t>
            </a:r>
            <a:r>
              <a:rPr lang="en-US"/>
              <a:t> learning and behavioral needs. </a:t>
            </a:r>
          </a:p>
          <a:p>
            <a:pPr marL="0" indent="0">
              <a:buNone/>
            </a:pPr>
            <a:endParaRPr lang="en-US"/>
          </a:p>
        </p:txBody>
      </p:sp>
      <p:pic>
        <p:nvPicPr>
          <p:cNvPr id="7"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40AB4A79-C3CC-E142-ABF4-448742D8CA1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54821" y="1484203"/>
            <a:ext cx="3876931" cy="4686399"/>
          </a:xfrm>
          <a:prstGeom prst="rect">
            <a:avLst/>
          </a:prstGeom>
        </p:spPr>
      </p:pic>
      <p:sp>
        <p:nvSpPr>
          <p:cNvPr id="4" name="Text Placeholder 3">
            <a:extLst>
              <a:ext uri="{FF2B5EF4-FFF2-40B4-BE49-F238E27FC236}">
                <a16:creationId xmlns:a16="http://schemas.microsoft.com/office/drawing/2014/main" id="{148551F2-C971-49D7-9A2A-AAB9C4F32131}"/>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5</a:t>
            </a:fld>
            <a:endParaRPr lang="en-US"/>
          </a:p>
        </p:txBody>
      </p:sp>
    </p:spTree>
    <p:extLst>
      <p:ext uri="{BB962C8B-B14F-4D97-AF65-F5344CB8AC3E}">
        <p14:creationId xmlns:p14="http://schemas.microsoft.com/office/powerpoint/2010/main" val="41022622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Evaluating Attention to Transfer Intensity</a:t>
            </a:r>
          </a:p>
        </p:txBody>
      </p:sp>
      <p:sp>
        <p:nvSpPr>
          <p:cNvPr id="9" name="Content Placeholder 2"/>
          <p:cNvSpPr>
            <a:spLocks noGrp="1"/>
          </p:cNvSpPr>
          <p:nvPr>
            <p:ph sz="quarter" idx="15"/>
          </p:nvPr>
        </p:nvSpPr>
        <p:spPr/>
        <p:txBody>
          <a:bodyPr/>
          <a:lstStyle/>
          <a:p>
            <a:pPr marL="0" indent="0">
              <a:buNone/>
            </a:pPr>
            <a:r>
              <a:rPr lang="en-US" sz="2800" b="1"/>
              <a:t>To what extent does the intervention…</a:t>
            </a:r>
          </a:p>
          <a:p>
            <a:r>
              <a:rPr lang="en-US"/>
              <a:t>Help students transfer skills they learn to other formats and contexts?</a:t>
            </a:r>
          </a:p>
          <a:p>
            <a:r>
              <a:rPr lang="en-US"/>
              <a:t>Help students realize the connection between mastered and related skills?</a:t>
            </a:r>
          </a:p>
          <a:p>
            <a:r>
              <a:rPr lang="en-US"/>
              <a:t>Demonstrate efficacy on standardized measures or measures of generalization?</a:t>
            </a:r>
          </a:p>
          <a:p>
            <a:endParaRPr lang="en-US" b="1"/>
          </a:p>
        </p:txBody>
      </p:sp>
      <p:sp>
        <p:nvSpPr>
          <p:cNvPr id="4" name="Slide Number Placeholder 3"/>
          <p:cNvSpPr>
            <a:spLocks noGrp="1"/>
          </p:cNvSpPr>
          <p:nvPr>
            <p:ph type="sldNum" sz="quarter" idx="14"/>
          </p:nvPr>
        </p:nvSpPr>
        <p:spPr/>
        <p:txBody>
          <a:bodyPr/>
          <a:lstStyle/>
          <a:p>
            <a:fld id="{99A20822-4A49-4D36-86E3-300BA48D3F00}" type="slidenum">
              <a:rPr lang="en-US" smtClean="0"/>
              <a:pPr/>
              <a:t>50</a:t>
            </a:fld>
            <a:endParaRPr lang="en-US"/>
          </a:p>
        </p:txBody>
      </p:sp>
      <p:pic>
        <p:nvPicPr>
          <p:cNvPr id="7" name="Picture 6" descr="A picture of power lines">
            <a:extLst>
              <a:ext uri="{FF2B5EF4-FFF2-40B4-BE49-F238E27FC236}">
                <a16:creationId xmlns:a16="http://schemas.microsoft.com/office/drawing/2014/main" id="{9650BC38-A1BE-4C88-9480-DF2792D077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6352" y="4110788"/>
            <a:ext cx="2290011" cy="2290011"/>
          </a:xfrm>
          <a:prstGeom prst="rect">
            <a:avLst/>
          </a:prstGeom>
        </p:spPr>
      </p:pic>
      <p:sp>
        <p:nvSpPr>
          <p:cNvPr id="11" name="TextBox 10">
            <a:extLst>
              <a:ext uri="{FF2B5EF4-FFF2-40B4-BE49-F238E27FC236}">
                <a16:creationId xmlns:a16="http://schemas.microsoft.com/office/drawing/2014/main" id="{A42BEFA7-30CA-473F-8A8E-982064B2792A}"/>
              </a:ext>
            </a:extLst>
          </p:cNvPr>
          <p:cNvSpPr txBox="1"/>
          <p:nvPr/>
        </p:nvSpPr>
        <p:spPr>
          <a:xfrm>
            <a:off x="3562254" y="5010612"/>
            <a:ext cx="4479086" cy="8309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
                <a:ea typeface="+mn-ea"/>
                <a:cs typeface="+mn-cs"/>
              </a:rPr>
              <a:t>“generalization”</a:t>
            </a:r>
          </a:p>
        </p:txBody>
      </p:sp>
    </p:spTree>
    <p:extLst>
      <p:ext uri="{BB962C8B-B14F-4D97-AF65-F5344CB8AC3E}">
        <p14:creationId xmlns:p14="http://schemas.microsoft.com/office/powerpoint/2010/main" val="1946952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6939-660A-4EC5-8B0D-729E17472056}"/>
              </a:ext>
            </a:extLst>
          </p:cNvPr>
          <p:cNvSpPr>
            <a:spLocks noGrp="1"/>
          </p:cNvSpPr>
          <p:nvPr>
            <p:ph type="title"/>
          </p:nvPr>
        </p:nvSpPr>
        <p:spPr>
          <a:xfrm>
            <a:off x="885824" y="0"/>
            <a:ext cx="10847451" cy="1280160"/>
          </a:xfrm>
        </p:spPr>
        <p:txBody>
          <a:bodyPr/>
          <a:lstStyle/>
          <a:p>
            <a:r>
              <a:rPr lang="en-US"/>
              <a:t>Tips to Consider When Evaluating Attention to Transfer</a:t>
            </a:r>
          </a:p>
        </p:txBody>
      </p:sp>
      <p:sp>
        <p:nvSpPr>
          <p:cNvPr id="3" name="Content Placeholder 2">
            <a:extLst>
              <a:ext uri="{FF2B5EF4-FFF2-40B4-BE49-F238E27FC236}">
                <a16:creationId xmlns:a16="http://schemas.microsoft.com/office/drawing/2014/main" id="{81DF04B3-7F8C-49D3-816E-68EC1C2D3707}"/>
              </a:ext>
            </a:extLst>
          </p:cNvPr>
          <p:cNvSpPr>
            <a:spLocks noGrp="1"/>
          </p:cNvSpPr>
          <p:nvPr>
            <p:ph sz="quarter" idx="15"/>
          </p:nvPr>
        </p:nvSpPr>
        <p:spPr>
          <a:xfrm>
            <a:off x="457200" y="1416177"/>
            <a:ext cx="11274552" cy="4343400"/>
          </a:xfrm>
        </p:spPr>
        <p:txBody>
          <a:bodyPr/>
          <a:lstStyle/>
          <a:p>
            <a:r>
              <a:rPr lang="en-US"/>
              <a:t>Does it include self-regulation instruction?</a:t>
            </a:r>
          </a:p>
          <a:p>
            <a:r>
              <a:rPr lang="en-US"/>
              <a:t>Are teaching strategies used across contexts?</a:t>
            </a:r>
          </a:p>
          <a:p>
            <a:r>
              <a:rPr lang="en-US"/>
              <a:t>Does it include cumulative review opportunities?</a:t>
            </a:r>
          </a:p>
          <a:p>
            <a:r>
              <a:rPr lang="en-US"/>
              <a:t>Are students able to practice skills with multiple representations (e.g., concrete, representational, abstract)? </a:t>
            </a:r>
          </a:p>
          <a:p>
            <a:r>
              <a:rPr lang="en-US"/>
              <a:t>Are there examples of evidence of transfer from standardized assessments, state measures, and so on?</a:t>
            </a:r>
          </a:p>
        </p:txBody>
      </p:sp>
      <p:sp>
        <p:nvSpPr>
          <p:cNvPr id="4" name="Text Placeholder 3">
            <a:extLst>
              <a:ext uri="{FF2B5EF4-FFF2-40B4-BE49-F238E27FC236}">
                <a16:creationId xmlns:a16="http://schemas.microsoft.com/office/drawing/2014/main" id="{0FC756E7-C58D-4009-B0FE-6572E04D32F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1F4D40E-F290-4421-A261-BE60938B95F7}"/>
              </a:ext>
            </a:extLst>
          </p:cNvPr>
          <p:cNvSpPr>
            <a:spLocks noGrp="1"/>
          </p:cNvSpPr>
          <p:nvPr>
            <p:ph type="sldNum" sz="quarter" idx="14"/>
          </p:nvPr>
        </p:nvSpPr>
        <p:spPr/>
        <p:txBody>
          <a:bodyPr/>
          <a:lstStyle/>
          <a:p>
            <a:fld id="{99A20822-4A49-4D36-86E3-300BA48D3F00}" type="slidenum">
              <a:rPr lang="en-US" smtClean="0"/>
              <a:pPr/>
              <a:t>51</a:t>
            </a:fld>
            <a:endParaRPr lang="en-US"/>
          </a:p>
        </p:txBody>
      </p:sp>
    </p:spTree>
    <p:extLst>
      <p:ext uri="{BB962C8B-B14F-4D97-AF65-F5344CB8AC3E}">
        <p14:creationId xmlns:p14="http://schemas.microsoft.com/office/powerpoint/2010/main" val="34989043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2ED2B5-3D64-D848-A339-823A5EF3396A}"/>
              </a:ext>
            </a:extLst>
          </p:cNvPr>
          <p:cNvSpPr>
            <a:spLocks noGrp="1"/>
          </p:cNvSpPr>
          <p:nvPr>
            <p:ph type="title"/>
          </p:nvPr>
        </p:nvSpPr>
        <p:spPr/>
        <p:txBody>
          <a:bodyPr/>
          <a:lstStyle/>
          <a:p>
            <a:r>
              <a:rPr lang="en-US"/>
              <a:t>Enhancing Transfer</a:t>
            </a:r>
          </a:p>
        </p:txBody>
      </p:sp>
      <p:sp>
        <p:nvSpPr>
          <p:cNvPr id="8" name="Content Placeholder 7">
            <a:extLst>
              <a:ext uri="{FF2B5EF4-FFF2-40B4-BE49-F238E27FC236}">
                <a16:creationId xmlns:a16="http://schemas.microsoft.com/office/drawing/2014/main" id="{FDD10187-4C1D-5043-9502-8D4625D3848C}"/>
              </a:ext>
            </a:extLst>
          </p:cNvPr>
          <p:cNvSpPr>
            <a:spLocks noGrp="1"/>
          </p:cNvSpPr>
          <p:nvPr>
            <p:ph sz="quarter" idx="15"/>
          </p:nvPr>
        </p:nvSpPr>
        <p:spPr>
          <a:xfrm>
            <a:off x="457200" y="1257300"/>
            <a:ext cx="11274552" cy="4343400"/>
          </a:xfrm>
        </p:spPr>
        <p:txBody>
          <a:bodyPr>
            <a:normAutofit lnSpcReduction="10000"/>
          </a:bodyPr>
          <a:lstStyle/>
          <a:p>
            <a:r>
              <a:rPr lang="en-US"/>
              <a:t>Introduce strategies in the context of a favorite activity.</a:t>
            </a:r>
          </a:p>
          <a:p>
            <a:r>
              <a:rPr lang="en-US"/>
              <a:t>Begin each session with a discussion of strategy use outside of the intervention.</a:t>
            </a:r>
          </a:p>
          <a:p>
            <a:r>
              <a:rPr lang="en-US"/>
              <a:t>Use a strategy checklist during the session.</a:t>
            </a:r>
          </a:p>
          <a:p>
            <a:r>
              <a:rPr lang="en-US"/>
              <a:t>Use acronyms.</a:t>
            </a:r>
          </a:p>
          <a:p>
            <a:r>
              <a:rPr lang="en-US"/>
              <a:t>End the session with a reminder to practice strategies.</a:t>
            </a:r>
          </a:p>
          <a:p>
            <a:r>
              <a:rPr lang="en-US"/>
              <a:t>Students receive a new strategy sticky note after each session.</a:t>
            </a:r>
          </a:p>
          <a:p>
            <a:r>
              <a:rPr lang="en-US"/>
              <a:t>Students regularly receive a new strategy bookmark.</a:t>
            </a:r>
          </a:p>
        </p:txBody>
      </p:sp>
      <p:sp>
        <p:nvSpPr>
          <p:cNvPr id="7" name="Text Placeholder 6">
            <a:extLst>
              <a:ext uri="{FF2B5EF4-FFF2-40B4-BE49-F238E27FC236}">
                <a16:creationId xmlns:a16="http://schemas.microsoft.com/office/drawing/2014/main" id="{6176A7A1-19B5-F44B-ADDA-119462D228F3}"/>
              </a:ext>
            </a:extLst>
          </p:cNvPr>
          <p:cNvSpPr>
            <a:spLocks noGrp="1"/>
          </p:cNvSpPr>
          <p:nvPr>
            <p:ph type="body" sz="quarter" idx="13"/>
          </p:nvPr>
        </p:nvSpPr>
        <p:spPr/>
        <p:txBody>
          <a:bodyPr/>
          <a:lstStyle/>
          <a:p>
            <a:r>
              <a:rPr lang="en-US"/>
              <a:t>Walsh, Fuchs, Patton, Fuchs, &amp; Lehman (2019)</a:t>
            </a:r>
          </a:p>
        </p:txBody>
      </p:sp>
      <p:sp>
        <p:nvSpPr>
          <p:cNvPr id="5" name="Slide Number Placeholder 4">
            <a:extLst>
              <a:ext uri="{FF2B5EF4-FFF2-40B4-BE49-F238E27FC236}">
                <a16:creationId xmlns:a16="http://schemas.microsoft.com/office/drawing/2014/main" id="{3D5EFDBD-6EE3-F447-BDAF-97F198EAEADC}"/>
              </a:ext>
            </a:extLst>
          </p:cNvPr>
          <p:cNvSpPr>
            <a:spLocks noGrp="1"/>
          </p:cNvSpPr>
          <p:nvPr>
            <p:ph type="sldNum" sz="quarter" idx="14"/>
          </p:nvPr>
        </p:nvSpPr>
        <p:spPr/>
        <p:txBody>
          <a:bodyPr/>
          <a:lstStyle/>
          <a:p>
            <a:fld id="{99A20822-4A49-4D36-86E3-300BA48D3F00}" type="slidenum">
              <a:rPr lang="en-US" smtClean="0"/>
              <a:t>52</a:t>
            </a:fld>
            <a:endParaRPr lang="en-US"/>
          </a:p>
        </p:txBody>
      </p:sp>
    </p:spTree>
    <p:extLst>
      <p:ext uri="{BB962C8B-B14F-4D97-AF65-F5344CB8AC3E}">
        <p14:creationId xmlns:p14="http://schemas.microsoft.com/office/powerpoint/2010/main" val="13711825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DD2F6-D89E-49E8-9BB9-DF9CA37C4D68}"/>
              </a:ext>
            </a:extLst>
          </p:cNvPr>
          <p:cNvSpPr>
            <a:spLocks noGrp="1"/>
          </p:cNvSpPr>
          <p:nvPr>
            <p:ph type="title"/>
          </p:nvPr>
        </p:nvSpPr>
        <p:spPr/>
        <p:txBody>
          <a:bodyPr/>
          <a:lstStyle/>
          <a:p>
            <a:r>
              <a:rPr lang="en-US"/>
              <a:t>Example: Multiple Representations</a:t>
            </a:r>
          </a:p>
        </p:txBody>
      </p:sp>
      <p:sp>
        <p:nvSpPr>
          <p:cNvPr id="3" name="Content Placeholder 2">
            <a:extLst>
              <a:ext uri="{FF2B5EF4-FFF2-40B4-BE49-F238E27FC236}">
                <a16:creationId xmlns:a16="http://schemas.microsoft.com/office/drawing/2014/main" id="{3E7D32B9-2F87-4D97-9CAF-9954BC32B2A2}"/>
              </a:ext>
            </a:extLst>
          </p:cNvPr>
          <p:cNvSpPr>
            <a:spLocks noGrp="1"/>
          </p:cNvSpPr>
          <p:nvPr>
            <p:ph sz="quarter" idx="15"/>
          </p:nvPr>
        </p:nvSpPr>
        <p:spPr>
          <a:xfrm>
            <a:off x="457200" y="1371600"/>
            <a:ext cx="6954253" cy="4343400"/>
          </a:xfrm>
        </p:spPr>
        <p:txBody>
          <a:bodyPr/>
          <a:lstStyle/>
          <a:p>
            <a:r>
              <a:rPr lang="en-US"/>
              <a:t>Multiple representations</a:t>
            </a:r>
          </a:p>
          <a:p>
            <a:pPr lvl="1"/>
            <a:r>
              <a:rPr lang="en-US"/>
              <a:t>Concrete </a:t>
            </a:r>
          </a:p>
          <a:p>
            <a:pPr lvl="1"/>
            <a:r>
              <a:rPr lang="en-US"/>
              <a:t>Representational </a:t>
            </a:r>
          </a:p>
          <a:p>
            <a:pPr lvl="1"/>
            <a:r>
              <a:rPr lang="en-US"/>
              <a:t>Abstract</a:t>
            </a:r>
          </a:p>
        </p:txBody>
      </p:sp>
      <p:sp>
        <p:nvSpPr>
          <p:cNvPr id="5" name="Slide Number Placeholder 4">
            <a:extLst>
              <a:ext uri="{FF2B5EF4-FFF2-40B4-BE49-F238E27FC236}">
                <a16:creationId xmlns:a16="http://schemas.microsoft.com/office/drawing/2014/main" id="{48713FEF-EF0D-47F5-9D7D-7987BCBA34A5}"/>
              </a:ext>
            </a:extLst>
          </p:cNvPr>
          <p:cNvSpPr>
            <a:spLocks noGrp="1"/>
          </p:cNvSpPr>
          <p:nvPr>
            <p:ph type="sldNum" sz="quarter" idx="14"/>
          </p:nvPr>
        </p:nvSpPr>
        <p:spPr/>
        <p:txBody>
          <a:bodyPr/>
          <a:lstStyle/>
          <a:p>
            <a:fld id="{99A20822-4A49-4D36-86E3-300BA48D3F00}" type="slidenum">
              <a:rPr lang="en-US" smtClean="0"/>
              <a:pPr/>
              <a:t>53</a:t>
            </a:fld>
            <a:endParaRPr lang="en-US"/>
          </a:p>
        </p:txBody>
      </p:sp>
      <p:pic>
        <p:nvPicPr>
          <p:cNvPr id="6" name="Picture 5">
            <a:extLst>
              <a:ext uri="{FF2B5EF4-FFF2-40B4-BE49-F238E27FC236}">
                <a16:creationId xmlns:a16="http://schemas.microsoft.com/office/drawing/2014/main" id="{241C623A-8BC7-4FB1-9D73-8E742A4B10A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92891" y="1371600"/>
            <a:ext cx="3398181" cy="4642585"/>
          </a:xfrm>
          <a:prstGeom prst="rect">
            <a:avLst/>
          </a:prstGeom>
        </p:spPr>
      </p:pic>
      <p:pic>
        <p:nvPicPr>
          <p:cNvPr id="8" name="Picture 7">
            <a:extLst>
              <a:ext uri="{FF2B5EF4-FFF2-40B4-BE49-F238E27FC236}">
                <a16:creationId xmlns:a16="http://schemas.microsoft.com/office/drawing/2014/main" id="{D03DA05A-E5A4-4053-8FAD-C8DD675EEC8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59583" y="2133601"/>
            <a:ext cx="3108916" cy="4069940"/>
          </a:xfrm>
          <a:prstGeom prst="rect">
            <a:avLst/>
          </a:prstGeom>
        </p:spPr>
      </p:pic>
      <p:pic>
        <p:nvPicPr>
          <p:cNvPr id="9" name="Picture 8">
            <a:extLst>
              <a:ext uri="{FF2B5EF4-FFF2-40B4-BE49-F238E27FC236}">
                <a16:creationId xmlns:a16="http://schemas.microsoft.com/office/drawing/2014/main" id="{C1F73715-9614-49CD-ADF4-075B1AE41C5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29038" y="3692892"/>
            <a:ext cx="3244571" cy="2435392"/>
          </a:xfrm>
          <a:prstGeom prst="rect">
            <a:avLst/>
          </a:prstGeom>
        </p:spPr>
      </p:pic>
    </p:spTree>
    <p:extLst>
      <p:ext uri="{BB962C8B-B14F-4D97-AF65-F5344CB8AC3E}">
        <p14:creationId xmlns:p14="http://schemas.microsoft.com/office/powerpoint/2010/main" val="26140962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274320"/>
            <a:ext cx="11276076" cy="754380"/>
          </a:xfrm>
        </p:spPr>
        <p:txBody>
          <a:bodyPr/>
          <a:lstStyle/>
          <a:p>
            <a:r>
              <a:rPr lang="en-US"/>
              <a:t>Attention to Transfer Rating Scale</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54</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1110217507"/>
              </p:ext>
            </p:extLst>
          </p:nvPr>
        </p:nvGraphicFramePr>
        <p:xfrm>
          <a:off x="457328" y="1485900"/>
          <a:ext cx="11274424" cy="429768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835840">
                <a:tc>
                  <a:txBody>
                    <a:bodyPr/>
                    <a:lstStyle/>
                    <a:p>
                      <a:pPr algn="ctr"/>
                      <a:r>
                        <a:rPr lang="en-US" sz="1800" b="0"/>
                        <a:t>Fails to </a:t>
                      </a:r>
                    </a:p>
                    <a:p>
                      <a:pPr algn="ctr"/>
                      <a:r>
                        <a:rPr lang="en-US" sz="1800" b="0"/>
                        <a:t>Address </a:t>
                      </a:r>
                    </a:p>
                    <a:p>
                      <a:pPr algn="ctr"/>
                      <a:r>
                        <a:rPr lang="en-US" sz="1800" b="0"/>
                        <a:t>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0" indent="0" algn="ctr">
                        <a:spcAft>
                          <a:spcPts val="1200"/>
                        </a:spcAft>
                        <a:buFont typeface="Arial" panose="020B0604020202020204" pitchFamily="34" charset="0"/>
                        <a:buNone/>
                      </a:pPr>
                      <a:r>
                        <a:rPr lang="en-US" sz="1800" kern="1200">
                          <a:solidFill>
                            <a:schemeClr val="tx1"/>
                          </a:solidFill>
                          <a:effectLst/>
                          <a:latin typeface="+mn-lt"/>
                          <a:ea typeface="+mn-ea"/>
                          <a:cs typeface="+mn-cs"/>
                        </a:rPr>
                        <a:t>Does not promote transfer.</a:t>
                      </a:r>
                      <a:r>
                        <a:rPr lang="en-US" sz="1800">
                          <a:effectLst/>
                        </a:rPr>
                        <a:t> </a:t>
                      </a:r>
                      <a:endParaRPr lang="en-US" sz="18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a:solidFill>
                            <a:schemeClr val="tx1"/>
                          </a:solidFill>
                          <a:effectLst/>
                          <a:latin typeface="+mn-lt"/>
                          <a:ea typeface="+mn-ea"/>
                          <a:cs typeface="+mn-cs"/>
                        </a:rPr>
                        <a:t>Promotes transfer in 1 of the following ways: </a:t>
                      </a:r>
                    </a:p>
                    <a:p>
                      <a:endParaRPr lang="en-US" sz="1800" kern="1200">
                        <a:solidFill>
                          <a:schemeClr val="tx1"/>
                        </a:solidFill>
                        <a:effectLst/>
                        <a:latin typeface="+mn-lt"/>
                        <a:ea typeface="+mn-ea"/>
                        <a:cs typeface="+mn-cs"/>
                      </a:endParaRPr>
                    </a:p>
                    <a:p>
                      <a:pPr marL="285750" lvl="0" indent="-285750">
                        <a:buFont typeface="Arial" panose="020B0604020202020204" pitchFamily="34" charset="0"/>
                        <a:buChar char="•"/>
                      </a:pPr>
                      <a:r>
                        <a:rPr lang="en-US" sz="1800" kern="1200">
                          <a:solidFill>
                            <a:schemeClr val="tx1"/>
                          </a:solidFill>
                          <a:effectLst/>
                          <a:latin typeface="+mn-lt"/>
                          <a:ea typeface="+mn-ea"/>
                          <a:cs typeface="+mn-cs"/>
                        </a:rPr>
                        <a:t>Promotes self-regulation and goal setting</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Cumulative review</a:t>
                      </a:r>
                    </a:p>
                    <a:p>
                      <a:pPr marL="285750" indent="-285750">
                        <a:buFont typeface="Arial" panose="020B0604020202020204" pitchFamily="34" charset="0"/>
                        <a:buChar char="•"/>
                      </a:pPr>
                      <a:r>
                        <a:rPr lang="en-US" sz="1800" kern="1200">
                          <a:solidFill>
                            <a:schemeClr val="tx1"/>
                          </a:solidFill>
                          <a:effectLst/>
                          <a:latin typeface="+mn-lt"/>
                          <a:ea typeface="+mn-ea"/>
                          <a:cs typeface="+mn-cs"/>
                        </a:rPr>
                        <a:t>Varied contexts</a:t>
                      </a:r>
                      <a:r>
                        <a:rPr lang="en-US" sz="1800">
                          <a:effectLst/>
                        </a:rPr>
                        <a:t> </a:t>
                      </a:r>
                      <a:endParaRPr lang="en-US" sz="18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a:solidFill>
                            <a:schemeClr val="tx1"/>
                          </a:solidFill>
                          <a:effectLst/>
                          <a:latin typeface="+mn-lt"/>
                          <a:ea typeface="+mn-ea"/>
                          <a:cs typeface="+mn-cs"/>
                        </a:rPr>
                        <a:t>Promotes transfer in 2–3 of the following ways: </a:t>
                      </a:r>
                    </a:p>
                    <a:p>
                      <a:endParaRPr lang="en-US" sz="1800" kern="1200">
                        <a:solidFill>
                          <a:schemeClr val="tx1"/>
                        </a:solidFill>
                        <a:effectLst/>
                        <a:latin typeface="+mn-lt"/>
                        <a:ea typeface="+mn-ea"/>
                        <a:cs typeface="+mn-cs"/>
                      </a:endParaRPr>
                    </a:p>
                    <a:p>
                      <a:pPr marL="285750" lvl="0" indent="-285750">
                        <a:buFont typeface="Arial" panose="020B0604020202020204" pitchFamily="34" charset="0"/>
                        <a:buChar char="•"/>
                      </a:pPr>
                      <a:r>
                        <a:rPr lang="en-US" sz="1800" kern="1200">
                          <a:solidFill>
                            <a:schemeClr val="tx1"/>
                          </a:solidFill>
                          <a:effectLst/>
                          <a:latin typeface="+mn-lt"/>
                          <a:ea typeface="+mn-ea"/>
                          <a:cs typeface="+mn-cs"/>
                        </a:rPr>
                        <a:t>Promotes self-regulation and goal setting</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Cumulative review</a:t>
                      </a:r>
                    </a:p>
                    <a:p>
                      <a:pPr marL="285750" indent="-285750">
                        <a:buFont typeface="Arial" panose="020B0604020202020204" pitchFamily="34" charset="0"/>
                        <a:buChar char="•"/>
                      </a:pPr>
                      <a:r>
                        <a:rPr lang="en-US" sz="1800" kern="1200">
                          <a:solidFill>
                            <a:schemeClr val="tx1"/>
                          </a:solidFill>
                          <a:effectLst/>
                          <a:latin typeface="+mn-lt"/>
                          <a:ea typeface="+mn-ea"/>
                          <a:cs typeface="+mn-cs"/>
                        </a:rPr>
                        <a:t>Varied contexts</a:t>
                      </a:r>
                      <a:r>
                        <a:rPr lang="en-US" sz="2400">
                          <a:effectLst/>
                        </a:rPr>
                        <a:t> </a:t>
                      </a:r>
                      <a:endParaRPr lang="en-US" sz="24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kern="1200">
                          <a:solidFill>
                            <a:schemeClr val="tx1"/>
                          </a:solidFill>
                          <a:effectLst/>
                          <a:latin typeface="+mn-lt"/>
                          <a:ea typeface="+mn-ea"/>
                          <a:cs typeface="+mn-cs"/>
                        </a:rPr>
                        <a:t>Promotes transfer in all of the following ways: </a:t>
                      </a:r>
                    </a:p>
                    <a:p>
                      <a:endParaRPr lang="en-US" sz="1800" kern="1200">
                        <a:solidFill>
                          <a:schemeClr val="tx1"/>
                        </a:solidFill>
                        <a:effectLst/>
                        <a:latin typeface="+mn-lt"/>
                        <a:ea typeface="+mn-ea"/>
                        <a:cs typeface="+mn-cs"/>
                      </a:endParaRPr>
                    </a:p>
                    <a:p>
                      <a:pPr marL="285750" lvl="0" indent="-285750">
                        <a:buFont typeface="Arial" panose="020B0604020202020204" pitchFamily="34" charset="0"/>
                        <a:buChar char="•"/>
                      </a:pPr>
                      <a:r>
                        <a:rPr lang="en-US" sz="1800" kern="1200">
                          <a:solidFill>
                            <a:schemeClr val="tx1"/>
                          </a:solidFill>
                          <a:effectLst/>
                          <a:latin typeface="+mn-lt"/>
                          <a:ea typeface="+mn-ea"/>
                          <a:cs typeface="+mn-cs"/>
                        </a:rPr>
                        <a:t>Promotes self-regulation and goal setting</a:t>
                      </a:r>
                    </a:p>
                    <a:p>
                      <a:pPr marL="285750" lvl="0" indent="-285750">
                        <a:buFont typeface="Arial" panose="020B0604020202020204" pitchFamily="34" charset="0"/>
                        <a:buChar char="•"/>
                      </a:pPr>
                      <a:r>
                        <a:rPr lang="en-US" sz="1800" kern="1200">
                          <a:solidFill>
                            <a:schemeClr val="tx1"/>
                          </a:solidFill>
                          <a:effectLst/>
                          <a:latin typeface="+mn-lt"/>
                          <a:ea typeface="+mn-ea"/>
                          <a:cs typeface="+mn-cs"/>
                        </a:rPr>
                        <a:t>Cumulative review</a:t>
                      </a:r>
                    </a:p>
                    <a:p>
                      <a:pPr marL="285750" indent="-285750">
                        <a:buFont typeface="Arial" panose="020B0604020202020204" pitchFamily="34" charset="0"/>
                        <a:buChar char="•"/>
                      </a:pPr>
                      <a:r>
                        <a:rPr lang="en-US" sz="1800" kern="1200">
                          <a:solidFill>
                            <a:schemeClr val="tx1"/>
                          </a:solidFill>
                          <a:effectLst/>
                          <a:latin typeface="+mn-lt"/>
                          <a:ea typeface="+mn-ea"/>
                          <a:cs typeface="+mn-cs"/>
                        </a:rPr>
                        <a:t>Varied contexts</a:t>
                      </a:r>
                      <a:r>
                        <a:rPr lang="en-US" sz="2400">
                          <a:effectLst/>
                        </a:rPr>
                        <a:t> </a:t>
                      </a:r>
                      <a:endParaRPr lang="en-US" sz="2400" b="0" u="none">
                        <a:effectLst/>
                      </a:endParaRPr>
                    </a:p>
                    <a:p>
                      <a:pPr marL="285750" indent="-285750">
                        <a:buFont typeface="Arial" panose="020B0604020202020204" pitchFamily="34" charset="0"/>
                        <a:buChar char="•"/>
                      </a:pPr>
                      <a:r>
                        <a:rPr lang="en-US" sz="1800" b="1" u="sng"/>
                        <a:t>Provides empirical evidence of transfer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Tree>
    <p:extLst>
      <p:ext uri="{BB962C8B-B14F-4D97-AF65-F5344CB8AC3E}">
        <p14:creationId xmlns:p14="http://schemas.microsoft.com/office/powerpoint/2010/main" val="14428947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A8C64-C173-6746-A99E-C2C0D9C51B3F}"/>
              </a:ext>
            </a:extLst>
          </p:cNvPr>
          <p:cNvSpPr>
            <a:spLocks noGrp="1"/>
          </p:cNvSpPr>
          <p:nvPr>
            <p:ph type="title"/>
          </p:nvPr>
        </p:nvSpPr>
        <p:spPr>
          <a:xfrm>
            <a:off x="679622" y="0"/>
            <a:ext cx="11274552" cy="1280160"/>
          </a:xfrm>
        </p:spPr>
        <p:txBody>
          <a:bodyPr/>
          <a:lstStyle/>
          <a:p>
            <a:r>
              <a:rPr lang="en-US"/>
              <a:t>Rating Attention to Transfer: Demonstration</a:t>
            </a:r>
          </a:p>
        </p:txBody>
      </p:sp>
      <p:sp>
        <p:nvSpPr>
          <p:cNvPr id="4" name="Text Placeholder 3">
            <a:extLst>
              <a:ext uri="{FF2B5EF4-FFF2-40B4-BE49-F238E27FC236}">
                <a16:creationId xmlns:a16="http://schemas.microsoft.com/office/drawing/2014/main" id="{6CEB29C1-B2A9-5149-8EEB-6D9E502ED792}"/>
              </a:ext>
            </a:extLst>
          </p:cNvPr>
          <p:cNvSpPr>
            <a:spLocks noGrp="1"/>
          </p:cNvSpPr>
          <p:nvPr>
            <p:ph type="body" sz="quarter" idx="13"/>
          </p:nvPr>
        </p:nvSpPr>
        <p:spPr/>
        <p:txBody>
          <a:bodyPr/>
          <a:lstStyle/>
          <a:p>
            <a:r>
              <a:rPr lang="en-US"/>
              <a:t>NCII Tools Chart</a:t>
            </a:r>
          </a:p>
        </p:txBody>
      </p:sp>
      <p:sp>
        <p:nvSpPr>
          <p:cNvPr id="5" name="Slide Number Placeholder 4">
            <a:extLst>
              <a:ext uri="{FF2B5EF4-FFF2-40B4-BE49-F238E27FC236}">
                <a16:creationId xmlns:a16="http://schemas.microsoft.com/office/drawing/2014/main" id="{0AD7AAEE-CF0C-8549-905F-02428C20A8B6}"/>
              </a:ext>
            </a:extLst>
          </p:cNvPr>
          <p:cNvSpPr>
            <a:spLocks noGrp="1"/>
          </p:cNvSpPr>
          <p:nvPr>
            <p:ph type="sldNum" sz="quarter" idx="12"/>
          </p:nvPr>
        </p:nvSpPr>
        <p:spPr/>
        <p:txBody>
          <a:bodyPr/>
          <a:lstStyle/>
          <a:p>
            <a:fld id="{99A20822-4A49-4D36-86E3-300BA48D3F00}" type="slidenum">
              <a:rPr lang="en-US" smtClean="0"/>
              <a:t>55</a:t>
            </a:fld>
            <a:endParaRPr lang="en-US"/>
          </a:p>
        </p:txBody>
      </p:sp>
      <p:pic>
        <p:nvPicPr>
          <p:cNvPr id="7" name="Picture 6" descr="Screenshot of the NCII tools chart Quality of Design &amp; Results tab, highlighting the Mean Effect Size column">
            <a:extLst>
              <a:ext uri="{FF2B5EF4-FFF2-40B4-BE49-F238E27FC236}">
                <a16:creationId xmlns:a16="http://schemas.microsoft.com/office/drawing/2014/main" id="{39484DBC-24B4-4547-B00B-A10F0CFB6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664" y="1342627"/>
            <a:ext cx="7311623" cy="4600973"/>
          </a:xfrm>
          <a:prstGeom prst="rect">
            <a:avLst/>
          </a:prstGeom>
        </p:spPr>
      </p:pic>
      <p:sp>
        <p:nvSpPr>
          <p:cNvPr id="9" name="Rectangle 8">
            <a:extLst>
              <a:ext uri="{FF2B5EF4-FFF2-40B4-BE49-F238E27FC236}">
                <a16:creationId xmlns:a16="http://schemas.microsoft.com/office/drawing/2014/main" id="{879EEFD1-1986-48C5-825D-A5AA9CFBFF4F}"/>
              </a:ext>
              <a:ext uri="{C183D7F6-B498-43B3-948B-1728B52AA6E4}">
                <adec:decorative xmlns:adec="http://schemas.microsoft.com/office/drawing/2017/decorative" val="1"/>
              </a:ext>
            </a:extLst>
          </p:cNvPr>
          <p:cNvSpPr/>
          <p:nvPr/>
        </p:nvSpPr>
        <p:spPr>
          <a:xfrm>
            <a:off x="4416130" y="2694311"/>
            <a:ext cx="1280307" cy="3249289"/>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1848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380447"/>
          </a:xfrm>
        </p:spPr>
        <p:txBody>
          <a:bodyPr/>
          <a:lstStyle/>
          <a:p>
            <a:br>
              <a:rPr lang="en-US"/>
            </a:br>
            <a:r>
              <a:rPr lang="en-US">
                <a:solidFill>
                  <a:schemeClr val="accent2"/>
                </a:solidFill>
              </a:rPr>
              <a:t>Comprehensiveness</a:t>
            </a:r>
          </a:p>
        </p:txBody>
      </p:sp>
      <p:sp>
        <p:nvSpPr>
          <p:cNvPr id="4" name="Slide Number Placeholder 3"/>
          <p:cNvSpPr>
            <a:spLocks noGrp="1"/>
          </p:cNvSpPr>
          <p:nvPr>
            <p:ph type="sldNum" sz="quarter" idx="15"/>
          </p:nvPr>
        </p:nvSpPr>
        <p:spPr/>
        <p:txBody>
          <a:bodyPr/>
          <a:lstStyle/>
          <a:p>
            <a:fld id="{99A20822-4A49-4D36-86E3-300BA48D3F00}" type="slidenum">
              <a:rPr lang="en-US" smtClean="0"/>
              <a:pPr/>
              <a:t>56</a:t>
            </a:fld>
            <a:endParaRPr lang="en-US"/>
          </a:p>
        </p:txBody>
      </p:sp>
      <p:pic>
        <p:nvPicPr>
          <p:cNvPr id="6" name="Picture 5">
            <a:extLst>
              <a:ext uri="{FF2B5EF4-FFF2-40B4-BE49-F238E27FC236}">
                <a16:creationId xmlns:a16="http://schemas.microsoft.com/office/drawing/2014/main" id="{30CC680B-B98F-D347-A211-04E484C1F00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3013" y="3699489"/>
            <a:ext cx="2149272" cy="2820064"/>
          </a:xfrm>
          <a:prstGeom prst="rect">
            <a:avLst/>
          </a:prstGeom>
        </p:spPr>
      </p:pic>
    </p:spTree>
    <p:extLst>
      <p:ext uri="{BB962C8B-B14F-4D97-AF65-F5344CB8AC3E}">
        <p14:creationId xmlns:p14="http://schemas.microsoft.com/office/powerpoint/2010/main" val="3359791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1FD46D-8A89-5A48-B171-A045D387A48C}"/>
              </a:ext>
            </a:extLst>
          </p:cNvPr>
          <p:cNvSpPr>
            <a:spLocks noGrp="1"/>
          </p:cNvSpPr>
          <p:nvPr>
            <p:ph type="title"/>
          </p:nvPr>
        </p:nvSpPr>
        <p:spPr/>
        <p:txBody>
          <a:bodyPr>
            <a:normAutofit/>
          </a:bodyPr>
          <a:lstStyle/>
          <a:p>
            <a:r>
              <a:rPr lang="en-US"/>
              <a:t>Comprehensiveness = Explicit Instruction</a:t>
            </a:r>
          </a:p>
        </p:txBody>
      </p:sp>
      <p:sp>
        <p:nvSpPr>
          <p:cNvPr id="7" name="Content Placeholder 6">
            <a:extLst>
              <a:ext uri="{FF2B5EF4-FFF2-40B4-BE49-F238E27FC236}">
                <a16:creationId xmlns:a16="http://schemas.microsoft.com/office/drawing/2014/main" id="{0A2B4C74-57FF-0F47-B2B3-56FBB85BBA5D}"/>
              </a:ext>
            </a:extLst>
          </p:cNvPr>
          <p:cNvSpPr>
            <a:spLocks noGrp="1"/>
          </p:cNvSpPr>
          <p:nvPr>
            <p:ph sz="quarter" idx="15"/>
          </p:nvPr>
        </p:nvSpPr>
        <p:spPr>
          <a:xfrm>
            <a:off x="457200" y="1371600"/>
            <a:ext cx="9466729" cy="4343400"/>
          </a:xfrm>
        </p:spPr>
        <p:txBody>
          <a:bodyPr>
            <a:normAutofit/>
          </a:bodyPr>
          <a:lstStyle/>
          <a:p>
            <a:pPr>
              <a:spcAft>
                <a:spcPts val="600"/>
              </a:spcAft>
            </a:pPr>
            <a:r>
              <a:rPr lang="en-US"/>
              <a:t>Explicit instruction is “a way of teaching where the teacher selects an important objective, models the skills being taught, and provides scaffolded practice to help a student achieve mastery” (Kearns, 2018).</a:t>
            </a:r>
          </a:p>
          <a:p>
            <a:pPr>
              <a:spcAft>
                <a:spcPts val="600"/>
              </a:spcAft>
            </a:pPr>
            <a:r>
              <a:rPr lang="en-US"/>
              <a:t>Explicit instruction has long been the gold standard when intervening with students with and at risk for learning disabilities (Ciullo, Sabrina Lo, Wanzek, &amp; Reed, 2016; Scammacca, Roberts, Vaughn, &amp; Stuebing, 2015).</a:t>
            </a:r>
          </a:p>
        </p:txBody>
      </p:sp>
      <p:sp>
        <p:nvSpPr>
          <p:cNvPr id="4" name="Slide Number Placeholder 3">
            <a:extLst>
              <a:ext uri="{FF2B5EF4-FFF2-40B4-BE49-F238E27FC236}">
                <a16:creationId xmlns:a16="http://schemas.microsoft.com/office/drawing/2014/main" id="{C7E5AA77-2D36-3447-BE2D-0DA2D23EF9F4}"/>
              </a:ext>
            </a:extLst>
          </p:cNvPr>
          <p:cNvSpPr>
            <a:spLocks noGrp="1"/>
          </p:cNvSpPr>
          <p:nvPr>
            <p:ph type="sldNum" sz="quarter" idx="14"/>
          </p:nvPr>
        </p:nvSpPr>
        <p:spPr>
          <a:xfrm>
            <a:off x="11786098" y="6742584"/>
            <a:ext cx="105798" cy="115416"/>
          </a:xfrm>
        </p:spPr>
        <p:txBody>
          <a:bodyPr/>
          <a:lstStyle/>
          <a:p>
            <a:fld id="{99A20822-4A49-4D36-86E3-300BA48D3F00}" type="slidenum">
              <a:rPr lang="en-US" sz="750" smtClean="0"/>
              <a:pPr/>
              <a:t>57</a:t>
            </a:fld>
            <a:endParaRPr lang="en-US" sz="750"/>
          </a:p>
        </p:txBody>
      </p:sp>
      <p:pic>
        <p:nvPicPr>
          <p:cNvPr id="9" name="Picture 8" descr="picture of a clip board with text and check marks">
            <a:extLst>
              <a:ext uri="{FF2B5EF4-FFF2-40B4-BE49-F238E27FC236}">
                <a16:creationId xmlns:a16="http://schemas.microsoft.com/office/drawing/2014/main" id="{49C203DD-C287-496B-A9CC-45F2D60AA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1229" y="1222872"/>
            <a:ext cx="2149272" cy="2820064"/>
          </a:xfrm>
          <a:prstGeom prst="rect">
            <a:avLst/>
          </a:prstGeom>
        </p:spPr>
      </p:pic>
    </p:spTree>
    <p:extLst>
      <p:ext uri="{BB962C8B-B14F-4D97-AF65-F5344CB8AC3E}">
        <p14:creationId xmlns:p14="http://schemas.microsoft.com/office/powerpoint/2010/main" val="13920555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#1</a:t>
            </a:r>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fld id="{99A20822-4A49-4D36-86E3-300BA48D3F00}" type="slidenum">
              <a:rPr lang="en-US" smtClean="0"/>
              <a:pPr/>
              <a:t>58</a:t>
            </a:fld>
            <a:endParaRPr lang="en-US"/>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8301975" y="1073830"/>
            <a:ext cx="3589919" cy="4710340"/>
          </a:xfrm>
          <a:prstGeom prst="rect">
            <a:avLst/>
          </a:prstGeom>
        </p:spPr>
      </p:pic>
      <p:sp>
        <p:nvSpPr>
          <p:cNvPr id="8" name="TextBox 7">
            <a:extLst>
              <a:ext uri="{FF2B5EF4-FFF2-40B4-BE49-F238E27FC236}">
                <a16:creationId xmlns:a16="http://schemas.microsoft.com/office/drawing/2014/main" id="{CAB81AC9-22CC-A742-A07F-79B86A64E54E}"/>
              </a:ext>
            </a:extLst>
          </p:cNvPr>
          <p:cNvSpPr txBox="1"/>
          <p:nvPr/>
        </p:nvSpPr>
        <p:spPr>
          <a:xfrm>
            <a:off x="457200" y="1356360"/>
            <a:ext cx="7686157" cy="2985433"/>
          </a:xfrm>
          <a:prstGeom prst="rect">
            <a:avLst/>
          </a:prstGeom>
          <a:noFill/>
        </p:spPr>
        <p:txBody>
          <a:bodyPr wrap="square" rtlCol="0">
            <a:spAutoFit/>
          </a:bodyPr>
          <a:lstStyle/>
          <a:p>
            <a:r>
              <a:rPr lang="en-US" sz="2800" b="1" u="sng"/>
              <a:t>Uses clear and direct language.</a:t>
            </a:r>
          </a:p>
          <a:p>
            <a:endParaRPr lang="en-US" sz="2800"/>
          </a:p>
          <a:p>
            <a:pPr marL="342900" indent="-342900">
              <a:buClr>
                <a:schemeClr val="accent1"/>
              </a:buClr>
              <a:buFont typeface="Wingdings" panose="05000000000000000000" pitchFamily="2" charset="2"/>
              <a:buChar char="§"/>
            </a:pPr>
            <a:r>
              <a:rPr lang="en-US" sz="2800"/>
              <a:t>Examine lessons: Do you see clear scripting that introduces directions and strategy steps using clear, direct language?</a:t>
            </a:r>
          </a:p>
          <a:p>
            <a:pPr marL="342900" indent="-342900">
              <a:buAutoNum type="arabicPeriod"/>
            </a:pPr>
            <a:endParaRPr lang="en-US" sz="2400"/>
          </a:p>
          <a:p>
            <a:endParaRPr lang="en-US" sz="2400"/>
          </a:p>
        </p:txBody>
      </p:sp>
    </p:spTree>
    <p:extLst>
      <p:ext uri="{BB962C8B-B14F-4D97-AF65-F5344CB8AC3E}">
        <p14:creationId xmlns:p14="http://schemas.microsoft.com/office/powerpoint/2010/main" val="1469707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B7297-F338-4D48-A1CA-466AB4E466D6}"/>
              </a:ext>
            </a:extLst>
          </p:cNvPr>
          <p:cNvSpPr>
            <a:spLocks noGrp="1"/>
          </p:cNvSpPr>
          <p:nvPr>
            <p:ph type="title"/>
          </p:nvPr>
        </p:nvSpPr>
        <p:spPr/>
        <p:txBody>
          <a:bodyPr/>
          <a:lstStyle/>
          <a:p>
            <a:r>
              <a:rPr lang="en-US"/>
              <a:t>Example: Clear, Direct Language</a:t>
            </a:r>
          </a:p>
        </p:txBody>
      </p:sp>
      <p:sp>
        <p:nvSpPr>
          <p:cNvPr id="4" name="Text Placeholder 3">
            <a:extLst>
              <a:ext uri="{FF2B5EF4-FFF2-40B4-BE49-F238E27FC236}">
                <a16:creationId xmlns:a16="http://schemas.microsoft.com/office/drawing/2014/main" id="{E1035E0C-F29A-ED41-A160-BFE36D1156A4}"/>
              </a:ext>
            </a:extLst>
          </p:cNvPr>
          <p:cNvSpPr>
            <a:spLocks noGrp="1"/>
          </p:cNvSpPr>
          <p:nvPr>
            <p:ph type="body" sz="quarter" idx="13"/>
          </p:nvPr>
        </p:nvSpPr>
        <p:spPr>
          <a:xfrm>
            <a:off x="457200" y="5593368"/>
            <a:ext cx="4215573" cy="408593"/>
          </a:xfrm>
        </p:spPr>
        <p:txBody>
          <a:bodyPr/>
          <a:lstStyle/>
          <a:p>
            <a:r>
              <a:rPr lang="en-US"/>
              <a:t>Example from Math Strategies to Support Intensifying Interventions:</a:t>
            </a:r>
          </a:p>
          <a:p>
            <a:r>
              <a:rPr lang="en-US">
                <a:hlinkClick r:id="rId3"/>
              </a:rPr>
              <a:t>https://intensiveintervention.org/intervention-resources/mathematics-strategies-support-intensifying-interventions</a:t>
            </a:r>
            <a:endParaRPr lang="en-US"/>
          </a:p>
        </p:txBody>
      </p:sp>
      <p:sp>
        <p:nvSpPr>
          <p:cNvPr id="5" name="Slide Number Placeholder 4">
            <a:extLst>
              <a:ext uri="{FF2B5EF4-FFF2-40B4-BE49-F238E27FC236}">
                <a16:creationId xmlns:a16="http://schemas.microsoft.com/office/drawing/2014/main" id="{2E2A2C2D-1F83-A746-A38B-F50067B2A484}"/>
              </a:ext>
            </a:extLst>
          </p:cNvPr>
          <p:cNvSpPr>
            <a:spLocks noGrp="1"/>
          </p:cNvSpPr>
          <p:nvPr>
            <p:ph type="sldNum" sz="quarter" idx="12"/>
          </p:nvPr>
        </p:nvSpPr>
        <p:spPr/>
        <p:txBody>
          <a:bodyPr/>
          <a:lstStyle/>
          <a:p>
            <a:fld id="{99A20822-4A49-4D36-86E3-300BA48D3F00}" type="slidenum">
              <a:rPr lang="en-US" smtClean="0"/>
              <a:t>59</a:t>
            </a:fld>
            <a:endParaRPr lang="en-US"/>
          </a:p>
        </p:txBody>
      </p:sp>
      <p:pic>
        <p:nvPicPr>
          <p:cNvPr id="9" name="Picture 8" descr="Example script from NCII's sample math lessons and activities">
            <a:extLst>
              <a:ext uri="{FF2B5EF4-FFF2-40B4-BE49-F238E27FC236}">
                <a16:creationId xmlns:a16="http://schemas.microsoft.com/office/drawing/2014/main" id="{3FE715A4-EA5D-42B0-83A4-BE965C98D70C}"/>
              </a:ext>
            </a:extLst>
          </p:cNvPr>
          <p:cNvPicPr>
            <a:picLocks noChangeAspect="1"/>
          </p:cNvPicPr>
          <p:nvPr/>
        </p:nvPicPr>
        <p:blipFill rotWithShape="1">
          <a:blip r:embed="rId4"/>
          <a:srcRect l="7734" r="10890"/>
          <a:stretch/>
        </p:blipFill>
        <p:spPr>
          <a:xfrm>
            <a:off x="5312125" y="1604368"/>
            <a:ext cx="5912807" cy="4919913"/>
          </a:xfrm>
          <a:prstGeom prst="rect">
            <a:avLst/>
          </a:prstGeom>
        </p:spPr>
      </p:pic>
      <p:sp>
        <p:nvSpPr>
          <p:cNvPr id="11" name="Rectangle: Rounded Corners 10">
            <a:extLst>
              <a:ext uri="{FF2B5EF4-FFF2-40B4-BE49-F238E27FC236}">
                <a16:creationId xmlns:a16="http://schemas.microsoft.com/office/drawing/2014/main" id="{BC63B413-543B-4FF6-9874-F58EE330DFAB}"/>
              </a:ext>
              <a:ext uri="{C183D7F6-B498-43B3-948B-1728B52AA6E4}">
                <adec:decorative xmlns:adec="http://schemas.microsoft.com/office/drawing/2017/decorative" val="1"/>
              </a:ext>
            </a:extLst>
          </p:cNvPr>
          <p:cNvSpPr/>
          <p:nvPr/>
        </p:nvSpPr>
        <p:spPr>
          <a:xfrm>
            <a:off x="6583092" y="4259418"/>
            <a:ext cx="4756484" cy="1696453"/>
          </a:xfrm>
          <a:prstGeom prst="roundRect">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12" name="Picture 11">
            <a:extLst>
              <a:ext uri="{FF2B5EF4-FFF2-40B4-BE49-F238E27FC236}">
                <a16:creationId xmlns:a16="http://schemas.microsoft.com/office/drawing/2014/main" id="{1A43D7AB-5422-4144-824F-1FE31472AF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655821">
            <a:off x="986961" y="1602224"/>
            <a:ext cx="2639876" cy="3414791"/>
          </a:xfrm>
          <a:prstGeom prst="rect">
            <a:avLst/>
          </a:prstGeom>
          <a:ln>
            <a:solidFill>
              <a:schemeClr val="tx1"/>
            </a:solidFill>
          </a:ln>
        </p:spPr>
      </p:pic>
    </p:spTree>
    <p:extLst>
      <p:ext uri="{BB962C8B-B14F-4D97-AF65-F5344CB8AC3E}">
        <p14:creationId xmlns:p14="http://schemas.microsoft.com/office/powerpoint/2010/main" val="134756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5C1C7-2E66-4B4F-8D4F-4BBFB2512CE9}"/>
              </a:ext>
            </a:extLst>
          </p:cNvPr>
          <p:cNvSpPr>
            <a:spLocks noGrp="1"/>
          </p:cNvSpPr>
          <p:nvPr>
            <p:ph type="title"/>
          </p:nvPr>
        </p:nvSpPr>
        <p:spPr/>
        <p:txBody>
          <a:bodyPr/>
          <a:lstStyle/>
          <a:p>
            <a:r>
              <a:rPr lang="en-US"/>
              <a:t>Five DBI Steps</a:t>
            </a:r>
          </a:p>
        </p:txBody>
      </p:sp>
      <p:sp>
        <p:nvSpPr>
          <p:cNvPr id="3" name="Content Placeholder 2">
            <a:extLst>
              <a:ext uri="{FF2B5EF4-FFF2-40B4-BE49-F238E27FC236}">
                <a16:creationId xmlns:a16="http://schemas.microsoft.com/office/drawing/2014/main" id="{61F01324-0F6D-FC44-B7FE-7B61D59EB38C}"/>
              </a:ext>
            </a:extLst>
          </p:cNvPr>
          <p:cNvSpPr>
            <a:spLocks noGrp="1"/>
          </p:cNvSpPr>
          <p:nvPr>
            <p:ph sz="half" idx="1"/>
          </p:nvPr>
        </p:nvSpPr>
        <p:spPr>
          <a:xfrm>
            <a:off x="457200" y="1371600"/>
            <a:ext cx="6931152" cy="4343400"/>
          </a:xfrm>
        </p:spPr>
        <p:txBody>
          <a:bodyPr>
            <a:normAutofit lnSpcReduction="10000"/>
          </a:bodyPr>
          <a:lstStyle/>
          <a:p>
            <a:pPr marL="514350" indent="-514350">
              <a:lnSpc>
                <a:spcPct val="135000"/>
              </a:lnSpc>
              <a:buAutoNum type="arabicPeriod"/>
            </a:pPr>
            <a:r>
              <a:rPr lang="en-US"/>
              <a:t>Validated intervention program, delivered with fidelity</a:t>
            </a:r>
          </a:p>
          <a:p>
            <a:pPr marL="514350" indent="-514350">
              <a:lnSpc>
                <a:spcPct val="135000"/>
              </a:lnSpc>
              <a:buAutoNum type="arabicPeriod"/>
            </a:pPr>
            <a:r>
              <a:rPr lang="en-US"/>
              <a:t>Progress monitoring</a:t>
            </a:r>
          </a:p>
          <a:p>
            <a:pPr marL="514350" indent="-514350">
              <a:lnSpc>
                <a:spcPct val="135000"/>
              </a:lnSpc>
              <a:buAutoNum type="arabicPeriod"/>
            </a:pPr>
            <a:r>
              <a:rPr lang="en-US"/>
              <a:t>Informal diagnostic assessment</a:t>
            </a:r>
          </a:p>
          <a:p>
            <a:pPr marL="514350" indent="-514350">
              <a:lnSpc>
                <a:spcPct val="135000"/>
              </a:lnSpc>
              <a:buAutoNum type="arabicPeriod"/>
            </a:pPr>
            <a:r>
              <a:rPr lang="en-US"/>
              <a:t>Adaptation to validated intervention</a:t>
            </a:r>
          </a:p>
          <a:p>
            <a:pPr marL="514350" indent="-514350">
              <a:lnSpc>
                <a:spcPct val="135000"/>
              </a:lnSpc>
              <a:buAutoNum type="arabicPeriod"/>
            </a:pPr>
            <a:r>
              <a:rPr lang="en-US"/>
              <a:t>Continued progress monitoring, with adaptations occurring whenever needed to ensure adequate progress</a:t>
            </a:r>
          </a:p>
          <a:p>
            <a:pPr marL="0" indent="0">
              <a:buNone/>
            </a:pPr>
            <a:endParaRPr lang="en-US"/>
          </a:p>
        </p:txBody>
      </p:sp>
      <p:sp>
        <p:nvSpPr>
          <p:cNvPr id="6" name="Slide Number Placeholder 5">
            <a:extLst>
              <a:ext uri="{FF2B5EF4-FFF2-40B4-BE49-F238E27FC236}">
                <a16:creationId xmlns:a16="http://schemas.microsoft.com/office/drawing/2014/main" id="{B8BBDC86-E631-414B-84F8-65172C8F8CAE}"/>
              </a:ext>
            </a:extLst>
          </p:cNvPr>
          <p:cNvSpPr>
            <a:spLocks noGrp="1"/>
          </p:cNvSpPr>
          <p:nvPr>
            <p:ph type="sldNum" sz="quarter" idx="12"/>
          </p:nvPr>
        </p:nvSpPr>
        <p:spPr/>
        <p:txBody>
          <a:bodyPr/>
          <a:lstStyle/>
          <a:p>
            <a:fld id="{BABF4E83-61DB-418F-A99F-17BC9BB58EF6}" type="slidenum">
              <a:rPr lang="en-US" smtClean="0"/>
              <a:t>6</a:t>
            </a:fld>
            <a:endParaRPr lang="en-US"/>
          </a:p>
        </p:txBody>
      </p:sp>
      <p:pic>
        <p:nvPicPr>
          <p:cNvPr id="14"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33E1544-1E2D-4CB7-ABEC-BCA0C93F4F9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854821" y="1484203"/>
            <a:ext cx="3876931" cy="4686399"/>
          </a:xfrm>
          <a:prstGeom prst="rect">
            <a:avLst/>
          </a:prstGeom>
        </p:spPr>
      </p:pic>
    </p:spTree>
    <p:extLst>
      <p:ext uri="{BB962C8B-B14F-4D97-AF65-F5344CB8AC3E}">
        <p14:creationId xmlns:p14="http://schemas.microsoft.com/office/powerpoint/2010/main" val="2896180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C0F211B-A54C-41AB-A14D-8361D5F62776}"/>
              </a:ext>
            </a:extLst>
          </p:cNvPr>
          <p:cNvSpPr txBox="1">
            <a:spLocks/>
          </p:cNvSpPr>
          <p:nvPr/>
        </p:nvSpPr>
        <p:spPr>
          <a:xfrm>
            <a:off x="457962" y="238465"/>
            <a:ext cx="11276076" cy="923330"/>
          </a:xfrm>
          <a:prstGeom prst="rect">
            <a:avLst/>
          </a:prstGeom>
          <a:no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pPr marL="0" marR="0" lvl="0" indent="0" algn="ctr" defTabSz="685800" fontAlgn="auto">
              <a:lnSpc>
                <a:spcPct val="100000"/>
              </a:lnSpc>
              <a:spcAft>
                <a:spcPts val="0"/>
              </a:spcAft>
              <a:buClrTx/>
              <a:buSzTx/>
              <a:tabLst/>
              <a:defRPr/>
            </a:pPr>
            <a:r>
              <a:rPr lang="en-US" sz="4200">
                <a:solidFill>
                  <a:schemeClr val="tx1"/>
                </a:solidFill>
                <a:ea typeface="+mj-ea"/>
              </a:rPr>
              <a:t>Example: Clear, Direct Language </a:t>
            </a:r>
          </a:p>
        </p:txBody>
      </p:sp>
      <p:sp>
        <p:nvSpPr>
          <p:cNvPr id="2" name="Title 1" hidden="1">
            <a:extLst>
              <a:ext uri="{FF2B5EF4-FFF2-40B4-BE49-F238E27FC236}">
                <a16:creationId xmlns:a16="http://schemas.microsoft.com/office/drawing/2014/main" id="{13AC3E51-7C25-4290-9F40-7EA9DA0B8615}"/>
              </a:ext>
            </a:extLst>
          </p:cNvPr>
          <p:cNvSpPr>
            <a:spLocks noGrp="1"/>
          </p:cNvSpPr>
          <p:nvPr>
            <p:ph type="title"/>
          </p:nvPr>
        </p:nvSpPr>
        <p:spPr/>
        <p:txBody>
          <a:bodyPr/>
          <a:lstStyle/>
          <a:p>
            <a:r>
              <a:rPr lang="en-US"/>
              <a:t>Slide 83</a:t>
            </a:r>
          </a:p>
        </p:txBody>
      </p:sp>
      <p:sp>
        <p:nvSpPr>
          <p:cNvPr id="5" name="TextBox 4"/>
          <p:cNvSpPr txBox="1"/>
          <p:nvPr/>
        </p:nvSpPr>
        <p:spPr>
          <a:xfrm>
            <a:off x="5852932" y="1403322"/>
            <a:ext cx="46877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ea typeface="+mn-ea"/>
                <a:cs typeface="+mn-cs"/>
              </a:rPr>
              <a:t>“The denominator is the number of equal parts that make the whole.”</a:t>
            </a:r>
          </a:p>
        </p:txBody>
      </p:sp>
      <p:sp>
        <p:nvSpPr>
          <p:cNvPr id="6" name="TextBox 5"/>
          <p:cNvSpPr txBox="1"/>
          <p:nvPr/>
        </p:nvSpPr>
        <p:spPr>
          <a:xfrm>
            <a:off x="5852932" y="3485909"/>
            <a:ext cx="46877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ea typeface="+mn-ea"/>
                <a:cs typeface="+mn-cs"/>
              </a:rPr>
              <a:t>“To show the fraction, look at the denominator. A denominator of 5 means I need to break the whole into 5 equal parts.”</a:t>
            </a:r>
          </a:p>
        </p:txBody>
      </p:sp>
      <p:sp>
        <p:nvSpPr>
          <p:cNvPr id="10" name="TextBox 9"/>
          <p:cNvSpPr txBox="1"/>
          <p:nvPr/>
        </p:nvSpPr>
        <p:spPr>
          <a:xfrm>
            <a:off x="5852932" y="2447572"/>
            <a:ext cx="46877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ea typeface="+mn-ea"/>
                <a:cs typeface="+mn-cs"/>
              </a:rPr>
              <a:t>“A difference problem is two amounts compared for the difference.”</a:t>
            </a:r>
          </a:p>
        </p:txBody>
      </p:sp>
      <p:sp>
        <p:nvSpPr>
          <p:cNvPr id="11" name="TextBox 10"/>
          <p:cNvSpPr txBox="1"/>
          <p:nvPr/>
        </p:nvSpPr>
        <p:spPr>
          <a:xfrm>
            <a:off x="5852932" y="4546921"/>
            <a:ext cx="46877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ea typeface="+mn-ea"/>
                <a:cs typeface="+mn-cs"/>
              </a:rPr>
              <a:t>“To use partial sums, add the hundreds, then add the tens, then add the ones. Finally, add all the partial sums.”</a:t>
            </a:r>
          </a:p>
        </p:txBody>
      </p:sp>
      <p:sp>
        <p:nvSpPr>
          <p:cNvPr id="8" name="Trapezoid 7"/>
          <p:cNvSpPr/>
          <p:nvPr/>
        </p:nvSpPr>
        <p:spPr>
          <a:xfrm>
            <a:off x="2202131" y="1089025"/>
            <a:ext cx="3400926" cy="1985211"/>
          </a:xfrm>
          <a:prstGeom prst="trapezoid">
            <a:avLst/>
          </a:prstGeom>
          <a:solidFill>
            <a:srgbClr val="FF2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white"/>
                </a:solidFill>
                <a:effectLst/>
                <a:uLnTx/>
                <a:uFillTx/>
                <a:ea typeface="+mn-ea"/>
                <a:cs typeface="+mn-cs"/>
              </a:rPr>
              <a:t>precise</a:t>
            </a:r>
          </a:p>
        </p:txBody>
      </p:sp>
      <p:sp>
        <p:nvSpPr>
          <p:cNvPr id="9" name="Trapezoid 8">
            <a:extLst>
              <a:ext uri="{C183D7F6-B498-43B3-948B-1728B52AA6E4}">
                <adec:decorative xmlns:adec="http://schemas.microsoft.com/office/drawing/2017/decorative" val="1"/>
              </a:ext>
            </a:extLst>
          </p:cNvPr>
          <p:cNvSpPr/>
          <p:nvPr/>
        </p:nvSpPr>
        <p:spPr>
          <a:xfrm rot="10800000">
            <a:off x="2202132" y="3485041"/>
            <a:ext cx="3400926" cy="1985211"/>
          </a:xfrm>
          <a:prstGeom prst="trapezoi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a:ln>
                <a:noFill/>
              </a:ln>
              <a:solidFill>
                <a:prstClr val="white"/>
              </a:solidFill>
              <a:effectLst/>
              <a:uLnTx/>
              <a:uFillTx/>
              <a:latin typeface="Cambria Math"/>
              <a:ea typeface="+mn-ea"/>
              <a:cs typeface="+mn-cs"/>
            </a:endParaRPr>
          </a:p>
        </p:txBody>
      </p:sp>
      <p:sp>
        <p:nvSpPr>
          <p:cNvPr id="12" name="TextBox 11"/>
          <p:cNvSpPr txBox="1"/>
          <p:nvPr/>
        </p:nvSpPr>
        <p:spPr>
          <a:xfrm>
            <a:off x="2743200" y="4046758"/>
            <a:ext cx="2409897"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prstClr val="white"/>
                </a:solidFill>
                <a:effectLst/>
                <a:uLnTx/>
                <a:uFillTx/>
                <a:ea typeface="+mn-ea"/>
                <a:cs typeface="+mn-cs"/>
              </a:rPr>
              <a:t>concise</a:t>
            </a:r>
          </a:p>
        </p:txBody>
      </p:sp>
      <p:sp>
        <p:nvSpPr>
          <p:cNvPr id="3" name="Text Placeholder 2">
            <a:extLst>
              <a:ext uri="{FF2B5EF4-FFF2-40B4-BE49-F238E27FC236}">
                <a16:creationId xmlns:a16="http://schemas.microsoft.com/office/drawing/2014/main" id="{7F0ADF57-0688-407F-921F-9AF58359E9E2}"/>
              </a:ext>
            </a:extLst>
          </p:cNvPr>
          <p:cNvSpPr>
            <a:spLocks noGrp="1"/>
          </p:cNvSpPr>
          <p:nvPr>
            <p:ph type="body" sz="quarter" idx="13"/>
          </p:nvPr>
        </p:nvSpPr>
        <p:spPr/>
        <p:txBody>
          <a:bodyPr/>
          <a:lstStyle/>
          <a:p>
            <a:r>
              <a:rPr lang="en-US"/>
              <a:t>Instructional Delivery (Intensive Intervention in Mathematics: Module 4): </a:t>
            </a:r>
            <a:r>
              <a:rPr lang="en-US">
                <a:hlinkClick r:id="rId3"/>
              </a:rPr>
              <a:t>https://intensiveintervention.org/instructional-delivery-math-course</a:t>
            </a:r>
            <a:endParaRPr lang="en-US"/>
          </a:p>
        </p:txBody>
      </p:sp>
      <p:sp>
        <p:nvSpPr>
          <p:cNvPr id="4" name="Slide Number Placeholder 3">
            <a:extLst>
              <a:ext uri="{FF2B5EF4-FFF2-40B4-BE49-F238E27FC236}">
                <a16:creationId xmlns:a16="http://schemas.microsoft.com/office/drawing/2014/main" id="{9B614F2C-E737-42F9-9D25-2F754A825094}"/>
              </a:ext>
            </a:extLst>
          </p:cNvPr>
          <p:cNvSpPr>
            <a:spLocks noGrp="1"/>
          </p:cNvSpPr>
          <p:nvPr>
            <p:ph type="sldNum" sz="quarter" idx="12"/>
          </p:nvPr>
        </p:nvSpPr>
        <p:spPr/>
        <p:txBody>
          <a:bodyPr/>
          <a:lstStyle/>
          <a:p>
            <a:fld id="{99A20822-4A49-4D36-86E3-300BA48D3F00}" type="slidenum">
              <a:rPr lang="en-US" smtClean="0"/>
              <a:t>60</a:t>
            </a:fld>
            <a:endParaRPr lang="en-US"/>
          </a:p>
        </p:txBody>
      </p:sp>
    </p:spTree>
    <p:extLst>
      <p:ext uri="{BB962C8B-B14F-4D97-AF65-F5344CB8AC3E}">
        <p14:creationId xmlns:p14="http://schemas.microsoft.com/office/powerpoint/2010/main" val="23343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up)">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F884B43-1772-47BC-9A8F-0A8DA00A183B}"/>
              </a:ext>
            </a:extLst>
          </p:cNvPr>
          <p:cNvSpPr>
            <a:spLocks noGrp="1"/>
          </p:cNvSpPr>
          <p:nvPr>
            <p:ph type="title"/>
          </p:nvPr>
        </p:nvSpPr>
        <p:spPr/>
        <p:txBody>
          <a:bodyPr/>
          <a:lstStyle/>
          <a:p>
            <a:r>
              <a:rPr lang="en-US"/>
              <a:t>Slide 79</a:t>
            </a:r>
          </a:p>
        </p:txBody>
      </p:sp>
      <p:sp>
        <p:nvSpPr>
          <p:cNvPr id="3" name="Rectangle 2"/>
          <p:cNvSpPr/>
          <p:nvPr/>
        </p:nvSpPr>
        <p:spPr>
          <a:xfrm>
            <a:off x="1701085" y="162970"/>
            <a:ext cx="2387192"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effectLst/>
                <a:uLnTx/>
                <a:uFillTx/>
                <a:ea typeface="+mn-ea"/>
                <a:cs typeface="+mn-cs"/>
              </a:rPr>
              <a:t>Instead of</a:t>
            </a:r>
            <a:r>
              <a:rPr kumimoji="0" lang="mr-IN" sz="3000" b="1" i="0" u="none" strike="noStrike" kern="1200" cap="none" spc="0" normalizeH="0" baseline="0" noProof="0">
                <a:ln>
                  <a:noFill/>
                </a:ln>
                <a:effectLst/>
                <a:uLnTx/>
                <a:uFillTx/>
                <a:ea typeface="+mn-ea"/>
                <a:cs typeface="+mn-cs"/>
              </a:rPr>
              <a:t>…</a:t>
            </a:r>
            <a:endParaRPr kumimoji="0" lang="en-US" sz="3000" b="1" i="0" u="none" strike="noStrike" kern="1200" cap="none" spc="0" normalizeH="0" baseline="0" noProof="0">
              <a:ln>
                <a:noFill/>
              </a:ln>
              <a:effectLst/>
              <a:uLnTx/>
              <a:uFillTx/>
              <a:ea typeface="+mn-ea"/>
              <a:cs typeface="+mn-cs"/>
            </a:endParaRPr>
          </a:p>
        </p:txBody>
      </p:sp>
      <p:sp>
        <p:nvSpPr>
          <p:cNvPr id="5" name="TextBox 4"/>
          <p:cNvSpPr txBox="1"/>
          <p:nvPr/>
        </p:nvSpPr>
        <p:spPr>
          <a:xfrm>
            <a:off x="1701086" y="1053296"/>
            <a:ext cx="288893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“And the last one is 10.”</a:t>
            </a:r>
          </a:p>
        </p:txBody>
      </p:sp>
      <p:sp>
        <p:nvSpPr>
          <p:cNvPr id="7" name="TextBox 6"/>
          <p:cNvSpPr txBox="1"/>
          <p:nvPr/>
        </p:nvSpPr>
        <p:spPr>
          <a:xfrm>
            <a:off x="1694975" y="2347228"/>
            <a:ext cx="42274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“What number is in the tens place?”</a:t>
            </a:r>
          </a:p>
        </p:txBody>
      </p:sp>
      <p:sp>
        <p:nvSpPr>
          <p:cNvPr id="9" name="TextBox 8"/>
          <p:cNvSpPr txBox="1"/>
          <p:nvPr/>
        </p:nvSpPr>
        <p:spPr>
          <a:xfrm>
            <a:off x="1701085" y="3519494"/>
            <a:ext cx="343074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“Six hundred and forty-eight”</a:t>
            </a:r>
          </a:p>
        </p:txBody>
      </p:sp>
      <p:sp>
        <p:nvSpPr>
          <p:cNvPr id="11" name="TextBox 10"/>
          <p:cNvSpPr txBox="1"/>
          <p:nvPr/>
        </p:nvSpPr>
        <p:spPr>
          <a:xfrm>
            <a:off x="1694975" y="4734834"/>
            <a:ext cx="43717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“Bigger number and smaller number”</a:t>
            </a:r>
          </a:p>
        </p:txBody>
      </p:sp>
      <p:sp>
        <p:nvSpPr>
          <p:cNvPr id="4" name="Rectangle 3"/>
          <p:cNvSpPr/>
          <p:nvPr/>
        </p:nvSpPr>
        <p:spPr>
          <a:xfrm>
            <a:off x="6332887" y="162970"/>
            <a:ext cx="1307165"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effectLst/>
                <a:uLnTx/>
                <a:uFillTx/>
                <a:ea typeface="+mn-ea"/>
                <a:cs typeface="+mn-cs"/>
              </a:rPr>
              <a:t>Say</a:t>
            </a:r>
            <a:r>
              <a:rPr kumimoji="0" lang="mr-IN" sz="3000" b="1" i="0" u="none" strike="noStrike" kern="1200" cap="none" spc="0" normalizeH="0" baseline="0" noProof="0">
                <a:ln>
                  <a:noFill/>
                </a:ln>
                <a:effectLst/>
                <a:uLnTx/>
                <a:uFillTx/>
                <a:ea typeface="+mn-ea"/>
                <a:cs typeface="+mn-cs"/>
              </a:rPr>
              <a:t>…</a:t>
            </a:r>
            <a:endParaRPr kumimoji="0" lang="en-US" sz="3000" b="1" i="0" u="none" strike="noStrike" kern="1200" cap="none" spc="0" normalizeH="0" baseline="0" noProof="0">
              <a:ln>
                <a:noFill/>
              </a:ln>
              <a:effectLst/>
              <a:uLnTx/>
              <a:uFillTx/>
              <a:ea typeface="+mn-ea"/>
              <a:cs typeface="+mn-cs"/>
            </a:endParaRPr>
          </a:p>
        </p:txBody>
      </p:sp>
      <p:sp>
        <p:nvSpPr>
          <p:cNvPr id="6" name="TextBox 5"/>
          <p:cNvSpPr txBox="1"/>
          <p:nvPr/>
        </p:nvSpPr>
        <p:spPr>
          <a:xfrm>
            <a:off x="6332888" y="933479"/>
            <a:ext cx="42193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“8, 9, 10. We’ll stop counting there but we could count more.”</a:t>
            </a:r>
          </a:p>
        </p:txBody>
      </p:sp>
      <p:sp>
        <p:nvSpPr>
          <p:cNvPr id="8" name="TextBox 7"/>
          <p:cNvSpPr txBox="1"/>
          <p:nvPr/>
        </p:nvSpPr>
        <p:spPr>
          <a:xfrm>
            <a:off x="6370935" y="2303543"/>
            <a:ext cx="38298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“What digit is in the tens place?”</a:t>
            </a:r>
          </a:p>
        </p:txBody>
      </p:sp>
      <p:sp>
        <p:nvSpPr>
          <p:cNvPr id="10" name="TextBox 9"/>
          <p:cNvSpPr txBox="1"/>
          <p:nvPr/>
        </p:nvSpPr>
        <p:spPr>
          <a:xfrm>
            <a:off x="6370935" y="3535717"/>
            <a:ext cx="293221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“Six hundred forty-eight”</a:t>
            </a:r>
          </a:p>
        </p:txBody>
      </p:sp>
      <p:sp>
        <p:nvSpPr>
          <p:cNvPr id="12" name="TextBox 11"/>
          <p:cNvSpPr txBox="1"/>
          <p:nvPr/>
        </p:nvSpPr>
        <p:spPr>
          <a:xfrm>
            <a:off x="6371543" y="4781001"/>
            <a:ext cx="41807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ea typeface="+mn-ea"/>
                <a:cs typeface="+mn-cs"/>
              </a:rPr>
              <a:t>“Number that is greater and the number that is less”</a:t>
            </a:r>
          </a:p>
        </p:txBody>
      </p:sp>
      <p:sp>
        <p:nvSpPr>
          <p:cNvPr id="13" name="TextBox 12"/>
          <p:cNvSpPr txBox="1"/>
          <p:nvPr/>
        </p:nvSpPr>
        <p:spPr>
          <a:xfrm rot="16200000">
            <a:off x="10298555" y="5306860"/>
            <a:ext cx="15206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7D31"/>
                </a:solidFill>
                <a:effectLst/>
                <a:uLnTx/>
                <a:uFillTx/>
                <a:latin typeface="Cambria Math"/>
                <a:ea typeface="+mn-ea"/>
                <a:cs typeface="+mn-cs"/>
              </a:rPr>
              <a:t>Hughes et al. (2016)</a:t>
            </a:r>
          </a:p>
        </p:txBody>
      </p:sp>
      <p:sp>
        <p:nvSpPr>
          <p:cNvPr id="17" name="Text Placeholder 16">
            <a:extLst>
              <a:ext uri="{FF2B5EF4-FFF2-40B4-BE49-F238E27FC236}">
                <a16:creationId xmlns:a16="http://schemas.microsoft.com/office/drawing/2014/main" id="{20B6E21B-6CC7-4A06-8E30-AC54ADEB63FC}"/>
              </a:ext>
            </a:extLst>
          </p:cNvPr>
          <p:cNvSpPr>
            <a:spLocks noGrp="1"/>
          </p:cNvSpPr>
          <p:nvPr>
            <p:ph type="body" sz="quarter" idx="13"/>
          </p:nvPr>
        </p:nvSpPr>
        <p:spPr>
          <a:xfrm>
            <a:off x="458724" y="5828509"/>
            <a:ext cx="11274552" cy="192024"/>
          </a:xfrm>
        </p:spPr>
        <p:txBody>
          <a:bodyPr/>
          <a:lstStyle/>
          <a:p>
            <a:r>
              <a:rPr lang="en-US"/>
              <a:t>Instructional Delivery (Intensive Intervention in Mathematics: Module 4): </a:t>
            </a:r>
            <a:r>
              <a:rPr lang="en-US">
                <a:hlinkClick r:id="rId3"/>
              </a:rPr>
              <a:t>https://intensiveintervention.org/instructional-delivery-math-course</a:t>
            </a:r>
            <a:endParaRPr lang="en-US"/>
          </a:p>
        </p:txBody>
      </p:sp>
      <p:sp>
        <p:nvSpPr>
          <p:cNvPr id="14" name="Slide Number Placeholder 13">
            <a:extLst>
              <a:ext uri="{FF2B5EF4-FFF2-40B4-BE49-F238E27FC236}">
                <a16:creationId xmlns:a16="http://schemas.microsoft.com/office/drawing/2014/main" id="{CC1E2420-21C1-431B-B18C-9125B666CA48}"/>
              </a:ext>
            </a:extLst>
          </p:cNvPr>
          <p:cNvSpPr>
            <a:spLocks noGrp="1"/>
          </p:cNvSpPr>
          <p:nvPr>
            <p:ph type="sldNum" sz="quarter" idx="14"/>
          </p:nvPr>
        </p:nvSpPr>
        <p:spPr/>
        <p:txBody>
          <a:bodyPr/>
          <a:lstStyle/>
          <a:p>
            <a:fld id="{99A20822-4A49-4D36-86E3-300BA48D3F00}" type="slidenum">
              <a:rPr lang="en-US" smtClean="0"/>
              <a:pPr/>
              <a:t>61</a:t>
            </a:fld>
            <a:endParaRPr lang="en-US"/>
          </a:p>
        </p:txBody>
      </p:sp>
    </p:spTree>
    <p:extLst>
      <p:ext uri="{BB962C8B-B14F-4D97-AF65-F5344CB8AC3E}">
        <p14:creationId xmlns:p14="http://schemas.microsoft.com/office/powerpoint/2010/main" val="48432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6" grpId="0"/>
      <p:bldP spid="8" grpId="0"/>
      <p:bldP spid="10"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#2</a:t>
            </a:r>
          </a:p>
        </p:txBody>
      </p:sp>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fld id="{99A20822-4A49-4D36-86E3-300BA48D3F00}" type="slidenum">
              <a:rPr lang="en-US" smtClean="0"/>
              <a:pPr/>
              <a:t>62</a:t>
            </a:fld>
            <a:endParaRPr lang="en-US"/>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8301975" y="1073830"/>
            <a:ext cx="3589919" cy="4710340"/>
          </a:xfrm>
          <a:prstGeom prst="rect">
            <a:avLst/>
          </a:prstGeom>
        </p:spPr>
      </p:pic>
      <p:sp>
        <p:nvSpPr>
          <p:cNvPr id="8" name="TextBox 7">
            <a:extLst>
              <a:ext uri="{FF2B5EF4-FFF2-40B4-BE49-F238E27FC236}">
                <a16:creationId xmlns:a16="http://schemas.microsoft.com/office/drawing/2014/main" id="{CAB81AC9-22CC-A742-A07F-79B86A64E54E}"/>
              </a:ext>
            </a:extLst>
          </p:cNvPr>
          <p:cNvSpPr txBox="1"/>
          <p:nvPr/>
        </p:nvSpPr>
        <p:spPr>
          <a:xfrm>
            <a:off x="457200" y="1356360"/>
            <a:ext cx="7686157" cy="3524042"/>
          </a:xfrm>
          <a:prstGeom prst="rect">
            <a:avLst/>
          </a:prstGeom>
          <a:noFill/>
        </p:spPr>
        <p:txBody>
          <a:bodyPr wrap="square" rtlCol="0">
            <a:spAutoFit/>
          </a:bodyPr>
          <a:lstStyle/>
          <a:p>
            <a:r>
              <a:rPr lang="en-US" sz="2800" b="1" u="sng"/>
              <a:t>Models efficient solution strategies.</a:t>
            </a:r>
          </a:p>
          <a:p>
            <a:endParaRPr lang="en-US" sz="2800"/>
          </a:p>
          <a:p>
            <a:pPr marL="457200" indent="-457200">
              <a:spcBef>
                <a:spcPts val="600"/>
              </a:spcBef>
              <a:buClr>
                <a:schemeClr val="accent1"/>
              </a:buClr>
              <a:buFont typeface="Wingdings" panose="05000000000000000000" pitchFamily="2" charset="2"/>
              <a:buChar char="§"/>
            </a:pPr>
            <a:r>
              <a:rPr lang="en-US" sz="2800"/>
              <a:t>Examine lessons/curriculum scope and sequence: </a:t>
            </a:r>
          </a:p>
          <a:p>
            <a:pPr marL="742950" lvl="1" indent="-285750">
              <a:spcBef>
                <a:spcPts val="600"/>
              </a:spcBef>
              <a:buClr>
                <a:schemeClr val="accent1"/>
              </a:buClr>
              <a:buFont typeface="Arial" panose="020B0604020202020204" pitchFamily="34" charset="0"/>
              <a:buChar char="•"/>
            </a:pPr>
            <a:r>
              <a:rPr lang="en-US" sz="2400"/>
              <a:t>What strategies are being taught?</a:t>
            </a:r>
          </a:p>
          <a:p>
            <a:pPr marL="742950" lvl="1" indent="-285750">
              <a:spcBef>
                <a:spcPts val="600"/>
              </a:spcBef>
              <a:buClr>
                <a:schemeClr val="accent1"/>
              </a:buClr>
              <a:buFont typeface="Arial" panose="020B0604020202020204" pitchFamily="34" charset="0"/>
              <a:buChar char="•"/>
            </a:pPr>
            <a:r>
              <a:rPr lang="en-US" sz="2400"/>
              <a:t>Do you see clear steps for each strategy?</a:t>
            </a:r>
          </a:p>
          <a:p>
            <a:pPr marL="342900" indent="-342900">
              <a:buAutoNum type="arabicPeriod"/>
            </a:pPr>
            <a:endParaRPr lang="en-US" sz="2400"/>
          </a:p>
          <a:p>
            <a:endParaRPr lang="en-US" sz="2400"/>
          </a:p>
        </p:txBody>
      </p:sp>
    </p:spTree>
    <p:extLst>
      <p:ext uri="{BB962C8B-B14F-4D97-AF65-F5344CB8AC3E}">
        <p14:creationId xmlns:p14="http://schemas.microsoft.com/office/powerpoint/2010/main" val="25256097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Teach Students Attack Strategies</a:t>
            </a:r>
          </a:p>
        </p:txBody>
      </p:sp>
      <p:sp>
        <p:nvSpPr>
          <p:cNvPr id="3" name="Text Placeholder 2">
            <a:extLst>
              <a:ext uri="{FF2B5EF4-FFF2-40B4-BE49-F238E27FC236}">
                <a16:creationId xmlns:a16="http://schemas.microsoft.com/office/drawing/2014/main" id="{4C7A7DF2-BCF4-432B-8E14-B868132E5591}"/>
              </a:ext>
            </a:extLst>
          </p:cNvPr>
          <p:cNvSpPr>
            <a:spLocks noGrp="1"/>
          </p:cNvSpPr>
          <p:nvPr>
            <p:ph type="body" sz="quarter" idx="13"/>
          </p:nvPr>
        </p:nvSpPr>
        <p:spPr/>
        <p:txBody>
          <a:bodyPr/>
          <a:lstStyle/>
          <a:p>
            <a:r>
              <a:rPr lang="en-US"/>
              <a:t>Instructional Strategies (Intensive Intervention in Mathematics: Module 5 </a:t>
            </a:r>
            <a:r>
              <a:rPr lang="en-US">
                <a:hlinkClick r:id="rId3"/>
              </a:rPr>
              <a:t>https://intensiveintervention.org/instructional-strategies-math-course</a:t>
            </a:r>
            <a:endParaRPr lang="en-US"/>
          </a:p>
        </p:txBody>
      </p:sp>
      <p:sp>
        <p:nvSpPr>
          <p:cNvPr id="4" name="TextBox 3"/>
          <p:cNvSpPr txBox="1"/>
          <p:nvPr/>
        </p:nvSpPr>
        <p:spPr>
          <a:xfrm>
            <a:off x="2218764" y="1485900"/>
            <a:ext cx="3561984" cy="3308598"/>
          </a:xfrm>
          <a:prstGeom prst="rect">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457200"/>
            <a:r>
              <a:rPr lang="en-US" sz="3000" b="1">
                <a:solidFill>
                  <a:prstClr val="white"/>
                </a:solidFill>
                <a:cs typeface="American Typewriter"/>
              </a:rPr>
              <a:t>RIDGES</a:t>
            </a:r>
          </a:p>
          <a:p>
            <a:pPr algn="ctr" defTabSz="457200"/>
            <a:endParaRPr lang="en-US" sz="2400">
              <a:solidFill>
                <a:prstClr val="white"/>
              </a:solidFill>
              <a:cs typeface="American Typewriter"/>
            </a:endParaRPr>
          </a:p>
          <a:p>
            <a:pPr algn="ctr" defTabSz="457200"/>
            <a:r>
              <a:rPr lang="en-US" sz="2400" b="1">
                <a:solidFill>
                  <a:prstClr val="white"/>
                </a:solidFill>
                <a:cs typeface="American Typewriter"/>
              </a:rPr>
              <a:t>R</a:t>
            </a:r>
            <a:r>
              <a:rPr lang="en-US" sz="2400">
                <a:solidFill>
                  <a:prstClr val="white"/>
                </a:solidFill>
                <a:cs typeface="American Typewriter"/>
              </a:rPr>
              <a:t>ead the problem.</a:t>
            </a:r>
          </a:p>
          <a:p>
            <a:pPr algn="ctr" defTabSz="457200"/>
            <a:r>
              <a:rPr lang="en-US" sz="2400" b="1">
                <a:solidFill>
                  <a:prstClr val="white"/>
                </a:solidFill>
                <a:cs typeface="American Typewriter"/>
              </a:rPr>
              <a:t>I</a:t>
            </a:r>
            <a:r>
              <a:rPr lang="en-US" sz="2400" b="1" i="1">
                <a:solidFill>
                  <a:prstClr val="white"/>
                </a:solidFill>
                <a:cs typeface="American Typewriter"/>
              </a:rPr>
              <a:t> </a:t>
            </a:r>
            <a:r>
              <a:rPr lang="en-US" sz="2400">
                <a:solidFill>
                  <a:prstClr val="white"/>
                </a:solidFill>
                <a:cs typeface="American Typewriter"/>
              </a:rPr>
              <a:t>know statement.</a:t>
            </a:r>
          </a:p>
          <a:p>
            <a:pPr algn="ctr" defTabSz="457200"/>
            <a:r>
              <a:rPr lang="en-US" sz="2400" b="1">
                <a:solidFill>
                  <a:prstClr val="white"/>
                </a:solidFill>
                <a:cs typeface="American Typewriter"/>
              </a:rPr>
              <a:t>D</a:t>
            </a:r>
            <a:r>
              <a:rPr lang="en-US" sz="2400">
                <a:solidFill>
                  <a:prstClr val="white"/>
                </a:solidFill>
                <a:cs typeface="American Typewriter"/>
              </a:rPr>
              <a:t>raw a picture.</a:t>
            </a:r>
          </a:p>
          <a:p>
            <a:pPr algn="ctr" defTabSz="457200"/>
            <a:r>
              <a:rPr lang="en-US" sz="2400" b="1">
                <a:solidFill>
                  <a:prstClr val="white"/>
                </a:solidFill>
                <a:cs typeface="American Typewriter"/>
              </a:rPr>
              <a:t>G</a:t>
            </a:r>
            <a:r>
              <a:rPr lang="en-US" sz="2400">
                <a:solidFill>
                  <a:prstClr val="white"/>
                </a:solidFill>
                <a:cs typeface="American Typewriter"/>
              </a:rPr>
              <a:t>oal statement.</a:t>
            </a:r>
          </a:p>
          <a:p>
            <a:pPr algn="ctr" defTabSz="457200"/>
            <a:r>
              <a:rPr lang="en-US" sz="2400" b="1">
                <a:solidFill>
                  <a:prstClr val="white"/>
                </a:solidFill>
                <a:cs typeface="American Typewriter"/>
              </a:rPr>
              <a:t>E</a:t>
            </a:r>
            <a:r>
              <a:rPr lang="en-US" sz="2400">
                <a:solidFill>
                  <a:prstClr val="white"/>
                </a:solidFill>
                <a:cs typeface="American Typewriter"/>
              </a:rPr>
              <a:t>quation development.</a:t>
            </a:r>
          </a:p>
          <a:p>
            <a:pPr algn="ctr" defTabSz="457200">
              <a:spcAft>
                <a:spcPts val="600"/>
              </a:spcAft>
            </a:pPr>
            <a:r>
              <a:rPr lang="en-US" sz="2400" b="1">
                <a:solidFill>
                  <a:prstClr val="white"/>
                </a:solidFill>
                <a:cs typeface="American Typewriter"/>
              </a:rPr>
              <a:t>S</a:t>
            </a:r>
            <a:r>
              <a:rPr lang="en-US" sz="2400">
                <a:solidFill>
                  <a:prstClr val="white"/>
                </a:solidFill>
                <a:cs typeface="American Typewriter"/>
              </a:rPr>
              <a:t>olve the equation.</a:t>
            </a:r>
          </a:p>
          <a:p>
            <a:pPr algn="ctr" defTabSz="457200">
              <a:spcAft>
                <a:spcPts val="600"/>
              </a:spcAft>
            </a:pPr>
            <a:endParaRPr lang="en-US" sz="600">
              <a:solidFill>
                <a:srgbClr val="002060"/>
              </a:solidFill>
              <a:cs typeface="American Typewriter"/>
            </a:endParaRPr>
          </a:p>
        </p:txBody>
      </p:sp>
      <p:sp>
        <p:nvSpPr>
          <p:cNvPr id="5" name="Rectangle 4"/>
          <p:cNvSpPr/>
          <p:nvPr/>
        </p:nvSpPr>
        <p:spPr>
          <a:xfrm>
            <a:off x="6526405" y="1507865"/>
            <a:ext cx="3561984" cy="3284876"/>
          </a:xfrm>
          <a:prstGeom prst="rect">
            <a:avLst/>
          </a:prstGeom>
          <a:solidFill>
            <a:srgbClr val="E6690C"/>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defTabSz="457200"/>
            <a:r>
              <a:rPr lang="en-US" sz="3000" b="1">
                <a:solidFill>
                  <a:prstClr val="white"/>
                </a:solidFill>
              </a:rPr>
              <a:t>R-CUBES</a:t>
            </a:r>
          </a:p>
          <a:p>
            <a:pPr algn="ctr" defTabSz="457200"/>
            <a:endParaRPr lang="en-US" sz="1200" b="1">
              <a:solidFill>
                <a:prstClr val="white"/>
              </a:solidFill>
            </a:endParaRPr>
          </a:p>
          <a:p>
            <a:pPr algn="ctr" defTabSz="457200"/>
            <a:r>
              <a:rPr lang="en-US" sz="2400" b="1">
                <a:solidFill>
                  <a:prstClr val="white"/>
                </a:solidFill>
              </a:rPr>
              <a:t>R</a:t>
            </a:r>
            <a:r>
              <a:rPr lang="en-US" sz="2400">
                <a:solidFill>
                  <a:prstClr val="white"/>
                </a:solidFill>
              </a:rPr>
              <a:t>ead the problem.</a:t>
            </a:r>
          </a:p>
          <a:p>
            <a:pPr algn="ctr" defTabSz="457200"/>
            <a:r>
              <a:rPr lang="en-US" sz="2400" b="1">
                <a:solidFill>
                  <a:prstClr val="white"/>
                </a:solidFill>
              </a:rPr>
              <a:t>C</a:t>
            </a:r>
            <a:r>
              <a:rPr lang="en-US" sz="2400">
                <a:solidFill>
                  <a:prstClr val="white"/>
                </a:solidFill>
              </a:rPr>
              <a:t>ircle key numbers.</a:t>
            </a:r>
          </a:p>
          <a:p>
            <a:pPr algn="ctr" defTabSz="457200"/>
            <a:r>
              <a:rPr lang="en-US" sz="2400" b="1">
                <a:solidFill>
                  <a:prstClr val="white"/>
                </a:solidFill>
              </a:rPr>
              <a:t>U</a:t>
            </a:r>
            <a:r>
              <a:rPr lang="en-US" sz="2400">
                <a:solidFill>
                  <a:prstClr val="white"/>
                </a:solidFill>
              </a:rPr>
              <a:t>nderline the question.</a:t>
            </a:r>
          </a:p>
          <a:p>
            <a:pPr algn="ctr" defTabSz="457200"/>
            <a:r>
              <a:rPr lang="en-US" sz="2400" b="1">
                <a:solidFill>
                  <a:prstClr val="white"/>
                </a:solidFill>
              </a:rPr>
              <a:t>B</a:t>
            </a:r>
            <a:r>
              <a:rPr lang="en-US" sz="2400">
                <a:solidFill>
                  <a:prstClr val="white"/>
                </a:solidFill>
              </a:rPr>
              <a:t>ox action words.</a:t>
            </a:r>
          </a:p>
          <a:p>
            <a:pPr algn="ctr" defTabSz="457200"/>
            <a:r>
              <a:rPr lang="en-US" sz="2400" b="1">
                <a:solidFill>
                  <a:prstClr val="white"/>
                </a:solidFill>
              </a:rPr>
              <a:t>E</a:t>
            </a:r>
            <a:r>
              <a:rPr lang="en-US" sz="2400">
                <a:solidFill>
                  <a:prstClr val="white"/>
                </a:solidFill>
              </a:rPr>
              <a:t>valuate steps.</a:t>
            </a:r>
          </a:p>
          <a:p>
            <a:pPr algn="ctr" defTabSz="457200"/>
            <a:r>
              <a:rPr lang="en-US" sz="2400" b="1">
                <a:solidFill>
                  <a:prstClr val="white"/>
                </a:solidFill>
              </a:rPr>
              <a:t>S</a:t>
            </a:r>
            <a:r>
              <a:rPr lang="en-US" sz="2400">
                <a:solidFill>
                  <a:prstClr val="white"/>
                </a:solidFill>
              </a:rPr>
              <a:t>olve and check.</a:t>
            </a:r>
            <a:endParaRPr lang="en-US" sz="3000" b="1">
              <a:solidFill>
                <a:prstClr val="white"/>
              </a:solidFill>
            </a:endParaRPr>
          </a:p>
        </p:txBody>
      </p:sp>
      <p:sp>
        <p:nvSpPr>
          <p:cNvPr id="6" name="Slide Number Placeholder 5">
            <a:extLst>
              <a:ext uri="{FF2B5EF4-FFF2-40B4-BE49-F238E27FC236}">
                <a16:creationId xmlns:a16="http://schemas.microsoft.com/office/drawing/2014/main" id="{BE5CA4F1-1292-4330-AA5D-89C486C87B93}"/>
              </a:ext>
            </a:extLst>
          </p:cNvPr>
          <p:cNvSpPr>
            <a:spLocks noGrp="1"/>
          </p:cNvSpPr>
          <p:nvPr>
            <p:ph type="sldNum" sz="quarter" idx="12"/>
          </p:nvPr>
        </p:nvSpPr>
        <p:spPr/>
        <p:txBody>
          <a:bodyPr/>
          <a:lstStyle/>
          <a:p>
            <a:fld id="{99A20822-4A49-4D36-86E3-300BA48D3F00}" type="slidenum">
              <a:rPr lang="en-US" smtClean="0"/>
              <a:t>63</a:t>
            </a:fld>
            <a:endParaRPr lang="en-US"/>
          </a:p>
        </p:txBody>
      </p:sp>
    </p:spTree>
    <p:extLst>
      <p:ext uri="{BB962C8B-B14F-4D97-AF65-F5344CB8AC3E}">
        <p14:creationId xmlns:p14="http://schemas.microsoft.com/office/powerpoint/2010/main" val="2243650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#3</a:t>
            </a:r>
          </a:p>
        </p:txBody>
      </p:sp>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fld id="{99A20822-4A49-4D36-86E3-300BA48D3F00}" type="slidenum">
              <a:rPr lang="en-US" smtClean="0"/>
              <a:pPr/>
              <a:t>64</a:t>
            </a:fld>
            <a:endParaRPr lang="en-US"/>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8301975" y="1073830"/>
            <a:ext cx="3589919" cy="4710340"/>
          </a:xfrm>
          <a:prstGeom prst="rect">
            <a:avLst/>
          </a:prstGeom>
        </p:spPr>
      </p:pic>
      <p:sp>
        <p:nvSpPr>
          <p:cNvPr id="8" name="TextBox 7">
            <a:extLst>
              <a:ext uri="{FF2B5EF4-FFF2-40B4-BE49-F238E27FC236}">
                <a16:creationId xmlns:a16="http://schemas.microsoft.com/office/drawing/2014/main" id="{CAB81AC9-22CC-A742-A07F-79B86A64E54E}"/>
              </a:ext>
            </a:extLst>
          </p:cNvPr>
          <p:cNvSpPr txBox="1"/>
          <p:nvPr/>
        </p:nvSpPr>
        <p:spPr>
          <a:xfrm>
            <a:off x="457200" y="1356360"/>
            <a:ext cx="7686157" cy="3093154"/>
          </a:xfrm>
          <a:prstGeom prst="rect">
            <a:avLst/>
          </a:prstGeom>
          <a:noFill/>
        </p:spPr>
        <p:txBody>
          <a:bodyPr wrap="square" rtlCol="0">
            <a:spAutoFit/>
          </a:bodyPr>
          <a:lstStyle/>
          <a:p>
            <a:r>
              <a:rPr lang="en-US" sz="2800" b="1" u="sng"/>
              <a:t>Ensures that students have adequate background knowledge and skills.</a:t>
            </a:r>
          </a:p>
          <a:p>
            <a:endParaRPr lang="en-US" sz="2800"/>
          </a:p>
          <a:p>
            <a:pPr marL="342900" indent="-342900">
              <a:spcAft>
                <a:spcPts val="600"/>
              </a:spcAft>
              <a:buClr>
                <a:schemeClr val="accent1"/>
              </a:buClr>
              <a:buAutoNum type="arabicPeriod"/>
            </a:pPr>
            <a:r>
              <a:rPr lang="en-US" sz="2400"/>
              <a:t>Does the curriculum review necessary background knowledge and skills?</a:t>
            </a:r>
          </a:p>
          <a:p>
            <a:pPr marL="342900" indent="-342900">
              <a:spcBef>
                <a:spcPts val="600"/>
              </a:spcBef>
              <a:spcAft>
                <a:spcPts val="600"/>
              </a:spcAft>
              <a:buClr>
                <a:schemeClr val="accent1"/>
              </a:buClr>
              <a:buAutoNum type="arabicPeriod"/>
            </a:pPr>
            <a:r>
              <a:rPr lang="en-US" sz="2400"/>
              <a:t>Are additional supports provided where necessary?</a:t>
            </a:r>
          </a:p>
          <a:p>
            <a:endParaRPr lang="en-US" sz="2400"/>
          </a:p>
        </p:txBody>
      </p:sp>
    </p:spTree>
    <p:extLst>
      <p:ext uri="{BB962C8B-B14F-4D97-AF65-F5344CB8AC3E}">
        <p14:creationId xmlns:p14="http://schemas.microsoft.com/office/powerpoint/2010/main" val="2007636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#4</a:t>
            </a:r>
          </a:p>
        </p:txBody>
      </p:sp>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fld id="{99A20822-4A49-4D36-86E3-300BA48D3F00}" type="slidenum">
              <a:rPr lang="en-US" smtClean="0"/>
              <a:pPr/>
              <a:t>65</a:t>
            </a:fld>
            <a:endParaRPr lang="en-US"/>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8301975" y="1073830"/>
            <a:ext cx="3589919" cy="4710340"/>
          </a:xfrm>
          <a:prstGeom prst="rect">
            <a:avLst/>
          </a:prstGeom>
        </p:spPr>
      </p:pic>
      <p:sp>
        <p:nvSpPr>
          <p:cNvPr id="8" name="TextBox 7">
            <a:extLst>
              <a:ext uri="{FF2B5EF4-FFF2-40B4-BE49-F238E27FC236}">
                <a16:creationId xmlns:a16="http://schemas.microsoft.com/office/drawing/2014/main" id="{CAB81AC9-22CC-A742-A07F-79B86A64E54E}"/>
              </a:ext>
            </a:extLst>
          </p:cNvPr>
          <p:cNvSpPr txBox="1"/>
          <p:nvPr/>
        </p:nvSpPr>
        <p:spPr>
          <a:xfrm>
            <a:off x="457200" y="1369060"/>
            <a:ext cx="7686157" cy="3616375"/>
          </a:xfrm>
          <a:prstGeom prst="rect">
            <a:avLst/>
          </a:prstGeom>
          <a:noFill/>
        </p:spPr>
        <p:txBody>
          <a:bodyPr wrap="square" rtlCol="0">
            <a:spAutoFit/>
          </a:bodyPr>
          <a:lstStyle/>
          <a:p>
            <a:r>
              <a:rPr lang="en-US" sz="2800" b="1" u="sng"/>
              <a:t>Gradually fades support for correct execution of strategies.</a:t>
            </a:r>
          </a:p>
          <a:p>
            <a:endParaRPr lang="en-US" sz="2800"/>
          </a:p>
          <a:p>
            <a:pPr marL="342900" indent="-342900">
              <a:spcAft>
                <a:spcPts val="600"/>
              </a:spcAft>
              <a:buClr>
                <a:schemeClr val="accent1"/>
              </a:buClr>
              <a:buAutoNum type="arabicPeriod"/>
            </a:pPr>
            <a:r>
              <a:rPr lang="en-US" sz="2400"/>
              <a:t>Look for guided practice.</a:t>
            </a:r>
          </a:p>
          <a:p>
            <a:pPr marL="342900" indent="-342900">
              <a:spcBef>
                <a:spcPts val="600"/>
              </a:spcBef>
              <a:spcAft>
                <a:spcPts val="600"/>
              </a:spcAft>
              <a:buClr>
                <a:schemeClr val="accent1"/>
              </a:buClr>
              <a:buAutoNum type="arabicPeriod"/>
            </a:pPr>
            <a:r>
              <a:rPr lang="en-US" sz="2400"/>
              <a:t>Look for specific feedback routines.</a:t>
            </a:r>
          </a:p>
          <a:p>
            <a:pPr marL="342900" indent="-342900">
              <a:spcBef>
                <a:spcPts val="600"/>
              </a:spcBef>
              <a:spcAft>
                <a:spcPts val="600"/>
              </a:spcAft>
              <a:buClr>
                <a:schemeClr val="accent1"/>
              </a:buClr>
              <a:buAutoNum type="arabicPeriod"/>
            </a:pPr>
            <a:r>
              <a:rPr lang="en-US" sz="2400"/>
              <a:t>Look for instructions on how to fade those feedback routines.</a:t>
            </a:r>
          </a:p>
          <a:p>
            <a:endParaRPr lang="en-US" sz="2400"/>
          </a:p>
        </p:txBody>
      </p:sp>
    </p:spTree>
    <p:extLst>
      <p:ext uri="{BB962C8B-B14F-4D97-AF65-F5344CB8AC3E}">
        <p14:creationId xmlns:p14="http://schemas.microsoft.com/office/powerpoint/2010/main" val="17807982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#5</a:t>
            </a:r>
          </a:p>
        </p:txBody>
      </p:sp>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fld id="{99A20822-4A49-4D36-86E3-300BA48D3F00}" type="slidenum">
              <a:rPr lang="en-US" smtClean="0"/>
              <a:pPr/>
              <a:t>66</a:t>
            </a:fld>
            <a:endParaRPr lang="en-US"/>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8301975" y="1073830"/>
            <a:ext cx="3589919" cy="4710340"/>
          </a:xfrm>
          <a:prstGeom prst="rect">
            <a:avLst/>
          </a:prstGeom>
        </p:spPr>
      </p:pic>
      <p:sp>
        <p:nvSpPr>
          <p:cNvPr id="8" name="TextBox 7">
            <a:extLst>
              <a:ext uri="{FF2B5EF4-FFF2-40B4-BE49-F238E27FC236}">
                <a16:creationId xmlns:a16="http://schemas.microsoft.com/office/drawing/2014/main" id="{CAB81AC9-22CC-A742-A07F-79B86A64E54E}"/>
              </a:ext>
            </a:extLst>
          </p:cNvPr>
          <p:cNvSpPr txBox="1"/>
          <p:nvPr/>
        </p:nvSpPr>
        <p:spPr>
          <a:xfrm>
            <a:off x="457200" y="1356360"/>
            <a:ext cx="7686157" cy="1846659"/>
          </a:xfrm>
          <a:prstGeom prst="rect">
            <a:avLst/>
          </a:prstGeom>
          <a:noFill/>
        </p:spPr>
        <p:txBody>
          <a:bodyPr wrap="square" rtlCol="0">
            <a:spAutoFit/>
          </a:bodyPr>
          <a:lstStyle/>
          <a:p>
            <a:r>
              <a:rPr lang="en-US" sz="2800" b="1" u="sng"/>
              <a:t>Provides adequate student practice.</a:t>
            </a:r>
          </a:p>
          <a:p>
            <a:endParaRPr lang="en-US" sz="2800"/>
          </a:p>
          <a:p>
            <a:pPr marL="457200" indent="-457200">
              <a:spcAft>
                <a:spcPts val="600"/>
              </a:spcAft>
              <a:buClr>
                <a:schemeClr val="accent1"/>
              </a:buClr>
              <a:buAutoNum type="arabicPeriod"/>
            </a:pPr>
            <a:r>
              <a:rPr lang="en-US" sz="2400"/>
              <a:t>How many practice opportunities are there?</a:t>
            </a:r>
          </a:p>
          <a:p>
            <a:pPr marL="457200" indent="-457200">
              <a:spcBef>
                <a:spcPts val="600"/>
              </a:spcBef>
              <a:spcAft>
                <a:spcPts val="600"/>
              </a:spcAft>
              <a:buClr>
                <a:schemeClr val="accent1"/>
              </a:buClr>
              <a:buAutoNum type="arabicPeriod"/>
            </a:pPr>
            <a:r>
              <a:rPr lang="en-US" sz="2400"/>
              <a:t>What are the feedback procedures?</a:t>
            </a:r>
          </a:p>
        </p:txBody>
      </p:sp>
    </p:spTree>
    <p:extLst>
      <p:ext uri="{BB962C8B-B14F-4D97-AF65-F5344CB8AC3E}">
        <p14:creationId xmlns:p14="http://schemas.microsoft.com/office/powerpoint/2010/main" val="2015250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82A1-D9B6-6E4A-BDC6-D3C916BF692D}"/>
              </a:ext>
            </a:extLst>
          </p:cNvPr>
          <p:cNvSpPr>
            <a:spLocks noGrp="1"/>
          </p:cNvSpPr>
          <p:nvPr>
            <p:ph type="title"/>
          </p:nvPr>
        </p:nvSpPr>
        <p:spPr/>
        <p:txBody>
          <a:bodyPr/>
          <a:lstStyle/>
          <a:p>
            <a:r>
              <a:rPr lang="en-US"/>
              <a:t>Explicit Instruction Principle #6</a:t>
            </a:r>
          </a:p>
        </p:txBody>
      </p:sp>
      <p:sp>
        <p:nvSpPr>
          <p:cNvPr id="4" name="Text Placeholder 3">
            <a:extLst>
              <a:ext uri="{FF2B5EF4-FFF2-40B4-BE49-F238E27FC236}">
                <a16:creationId xmlns:a16="http://schemas.microsoft.com/office/drawing/2014/main" id="{2AC7B471-F095-E248-87C9-B81FDB1734D1}"/>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2614BEB8-31A5-9847-BCC3-680856ED890F}"/>
              </a:ext>
            </a:extLst>
          </p:cNvPr>
          <p:cNvSpPr>
            <a:spLocks noGrp="1"/>
          </p:cNvSpPr>
          <p:nvPr>
            <p:ph type="sldNum" sz="quarter" idx="14"/>
          </p:nvPr>
        </p:nvSpPr>
        <p:spPr/>
        <p:txBody>
          <a:bodyPr/>
          <a:lstStyle/>
          <a:p>
            <a:fld id="{99A20822-4A49-4D36-86E3-300BA48D3F00}" type="slidenum">
              <a:rPr lang="en-US" smtClean="0"/>
              <a:pPr/>
              <a:t>67</a:t>
            </a:fld>
            <a:endParaRPr lang="en-US"/>
          </a:p>
        </p:txBody>
      </p:sp>
      <p:pic>
        <p:nvPicPr>
          <p:cNvPr id="6" name="Content Placeholder 5">
            <a:extLst>
              <a:ext uri="{FF2B5EF4-FFF2-40B4-BE49-F238E27FC236}">
                <a16:creationId xmlns:a16="http://schemas.microsoft.com/office/drawing/2014/main" id="{621C0612-9808-C04D-A184-4C212DC342A0}"/>
              </a:ext>
              <a:ext uri="{C183D7F6-B498-43B3-948B-1728B52AA6E4}">
                <adec:decorative xmlns:adec="http://schemas.microsoft.com/office/drawing/2017/decorative" val="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8301975" y="1073830"/>
            <a:ext cx="3589919" cy="4710340"/>
          </a:xfrm>
          <a:prstGeom prst="rect">
            <a:avLst/>
          </a:prstGeom>
        </p:spPr>
      </p:pic>
      <p:sp>
        <p:nvSpPr>
          <p:cNvPr id="8" name="TextBox 7">
            <a:extLst>
              <a:ext uri="{FF2B5EF4-FFF2-40B4-BE49-F238E27FC236}">
                <a16:creationId xmlns:a16="http://schemas.microsoft.com/office/drawing/2014/main" id="{CAB81AC9-22CC-A742-A07F-79B86A64E54E}"/>
              </a:ext>
            </a:extLst>
          </p:cNvPr>
          <p:cNvSpPr txBox="1"/>
          <p:nvPr/>
        </p:nvSpPr>
        <p:spPr>
          <a:xfrm>
            <a:off x="457200" y="1280160"/>
            <a:ext cx="7686157" cy="2585323"/>
          </a:xfrm>
          <a:prstGeom prst="rect">
            <a:avLst/>
          </a:prstGeom>
          <a:noFill/>
        </p:spPr>
        <p:txBody>
          <a:bodyPr wrap="square" rtlCol="0">
            <a:spAutoFit/>
          </a:bodyPr>
          <a:lstStyle/>
          <a:p>
            <a:pPr algn="ctr"/>
            <a:r>
              <a:rPr lang="en-US" sz="2800" b="1" u="sng"/>
              <a:t>Incorporates systematic cumulative review.</a:t>
            </a:r>
          </a:p>
          <a:p>
            <a:endParaRPr lang="en-US" sz="2800"/>
          </a:p>
          <a:p>
            <a:pPr marL="457200" indent="-457200">
              <a:spcAft>
                <a:spcPts val="600"/>
              </a:spcAft>
              <a:buClr>
                <a:schemeClr val="accent1"/>
              </a:buClr>
              <a:buAutoNum type="arabicPeriod"/>
            </a:pPr>
            <a:r>
              <a:rPr lang="en-US" sz="2400"/>
              <a:t>Do students continue to practice skills and strategies taught early in the program throughout?</a:t>
            </a:r>
          </a:p>
          <a:p>
            <a:pPr marL="457200" indent="-457200">
              <a:spcBef>
                <a:spcPts val="600"/>
              </a:spcBef>
              <a:spcAft>
                <a:spcPts val="600"/>
              </a:spcAft>
              <a:buClr>
                <a:schemeClr val="accent1"/>
              </a:buClr>
              <a:buAutoNum type="arabicPeriod"/>
            </a:pPr>
            <a:r>
              <a:rPr lang="en-US" sz="2400"/>
              <a:t>Is there a systematic nature to the way that strategies are introduced?</a:t>
            </a:r>
          </a:p>
        </p:txBody>
      </p:sp>
    </p:spTree>
    <p:extLst>
      <p:ext uri="{BB962C8B-B14F-4D97-AF65-F5344CB8AC3E}">
        <p14:creationId xmlns:p14="http://schemas.microsoft.com/office/powerpoint/2010/main" val="18862287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57200" y="274320"/>
            <a:ext cx="11276076" cy="773098"/>
          </a:xfrm>
        </p:spPr>
        <p:txBody>
          <a:bodyPr/>
          <a:lstStyle/>
          <a:p>
            <a:r>
              <a:rPr lang="en-US"/>
              <a:t>Comprehensiveness Rating Scale</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68</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3227627572"/>
              </p:ext>
            </p:extLst>
          </p:nvPr>
        </p:nvGraphicFramePr>
        <p:xfrm>
          <a:off x="457200" y="1485900"/>
          <a:ext cx="8034072" cy="4376331"/>
        </p:xfrm>
        <a:graphic>
          <a:graphicData uri="http://schemas.openxmlformats.org/drawingml/2006/table">
            <a:tbl>
              <a:tblPr firstRow="1" bandRow="1">
                <a:tableStyleId>{5940675A-B579-460E-94D1-54222C63F5DA}</a:tableStyleId>
              </a:tblPr>
              <a:tblGrid>
                <a:gridCol w="2088648">
                  <a:extLst>
                    <a:ext uri="{9D8B030D-6E8A-4147-A177-3AD203B41FA5}">
                      <a16:colId xmlns:a16="http://schemas.microsoft.com/office/drawing/2014/main" val="2021640973"/>
                    </a:ext>
                  </a:extLst>
                </a:gridCol>
                <a:gridCol w="1990165">
                  <a:extLst>
                    <a:ext uri="{9D8B030D-6E8A-4147-A177-3AD203B41FA5}">
                      <a16:colId xmlns:a16="http://schemas.microsoft.com/office/drawing/2014/main" val="2825273668"/>
                    </a:ext>
                  </a:extLst>
                </a:gridCol>
                <a:gridCol w="1900518">
                  <a:extLst>
                    <a:ext uri="{9D8B030D-6E8A-4147-A177-3AD203B41FA5}">
                      <a16:colId xmlns:a16="http://schemas.microsoft.com/office/drawing/2014/main" val="1209125442"/>
                    </a:ext>
                  </a:extLst>
                </a:gridCol>
                <a:gridCol w="2054741">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nchor="ct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nchor="ct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835840">
                <a:tc>
                  <a:txBody>
                    <a:bodyPr/>
                    <a:lstStyle/>
                    <a:p>
                      <a:pPr algn="ctr"/>
                      <a:r>
                        <a:rPr lang="en-US" sz="2400" b="0"/>
                        <a:t>Fails to </a:t>
                      </a:r>
                    </a:p>
                    <a:p>
                      <a:pPr algn="ctr"/>
                      <a:r>
                        <a:rPr lang="en-US" sz="2400" b="0"/>
                        <a:t>Address </a:t>
                      </a:r>
                    </a:p>
                    <a:p>
                      <a:pPr algn="ctr"/>
                      <a:r>
                        <a:rPr lang="en-US" sz="2400" b="0"/>
                        <a:t>Standard</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2400"/>
                        <a:t>Addresses </a:t>
                      </a:r>
                    </a:p>
                    <a:p>
                      <a:pPr algn="ctr"/>
                      <a:r>
                        <a:rPr lang="en-US" sz="2400"/>
                        <a:t>Standard </a:t>
                      </a:r>
                    </a:p>
                    <a:p>
                      <a:pPr algn="ctr"/>
                      <a:r>
                        <a:rPr lang="en-US" sz="2400" b="1"/>
                        <a:t>Minimally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2400"/>
                        <a:t>Addresses </a:t>
                      </a:r>
                    </a:p>
                    <a:p>
                      <a:pPr algn="ctr"/>
                      <a:r>
                        <a:rPr lang="en-US" sz="2400"/>
                        <a:t>Standard </a:t>
                      </a:r>
                    </a:p>
                    <a:p>
                      <a:pPr algn="ctr"/>
                      <a:r>
                        <a:rPr lang="en-US" sz="2400" b="1"/>
                        <a:t>Moderately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2400"/>
                        <a:t>Addresses </a:t>
                      </a:r>
                    </a:p>
                    <a:p>
                      <a:pPr algn="ctr"/>
                      <a:r>
                        <a:rPr lang="en-US" sz="2400"/>
                        <a:t>Standard </a:t>
                      </a:r>
                    </a:p>
                    <a:p>
                      <a:pPr algn="ctr"/>
                      <a:r>
                        <a:rPr lang="en-US" sz="2400" b="1"/>
                        <a:t>Well</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0" indent="0" algn="ctr">
                        <a:spcAft>
                          <a:spcPts val="1200"/>
                        </a:spcAft>
                        <a:buFont typeface="Arial" panose="020B0604020202020204" pitchFamily="34" charset="0"/>
                        <a:buNone/>
                      </a:pPr>
                      <a:r>
                        <a:rPr lang="en-US" sz="2400" kern="1200">
                          <a:solidFill>
                            <a:schemeClr val="tx1"/>
                          </a:solidFill>
                          <a:effectLst/>
                          <a:latin typeface="+mn-lt"/>
                          <a:ea typeface="+mn-ea"/>
                          <a:cs typeface="+mn-cs"/>
                        </a:rPr>
                        <a:t>Does not incorporate any principles of explicit instruction.</a:t>
                      </a:r>
                      <a:r>
                        <a:rPr lang="en-US" sz="2400">
                          <a:effectLst/>
                        </a:rPr>
                        <a:t> </a:t>
                      </a:r>
                      <a:endParaRPr lang="en-US" sz="24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a:solidFill>
                            <a:schemeClr val="tx1"/>
                          </a:solidFill>
                          <a:effectLst/>
                          <a:latin typeface="+mn-lt"/>
                          <a:ea typeface="+mn-ea"/>
                          <a:cs typeface="+mn-cs"/>
                        </a:rPr>
                        <a:t>Incorporates 1–2 of the principles of explicit 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a:solidFill>
                            <a:schemeClr val="tx1"/>
                          </a:solidFill>
                          <a:effectLst/>
                          <a:latin typeface="+mn-lt"/>
                          <a:ea typeface="+mn-ea"/>
                          <a:cs typeface="+mn-cs"/>
                        </a:rPr>
                        <a:t>Incorporates 3–4 of the principles of explicit 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kern="1200">
                          <a:solidFill>
                            <a:schemeClr val="tx1"/>
                          </a:solidFill>
                          <a:effectLst/>
                          <a:latin typeface="+mn-lt"/>
                          <a:ea typeface="+mn-ea"/>
                          <a:cs typeface="+mn-cs"/>
                        </a:rPr>
                        <a:t>Incorporates 5–6 of the principles of explicit instruction.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
        <p:nvSpPr>
          <p:cNvPr id="3" name="TextBox 2">
            <a:extLst>
              <a:ext uri="{FF2B5EF4-FFF2-40B4-BE49-F238E27FC236}">
                <a16:creationId xmlns:a16="http://schemas.microsoft.com/office/drawing/2014/main" id="{EA0E710B-C443-C549-A156-D32AA7F4EAF4}"/>
              </a:ext>
            </a:extLst>
          </p:cNvPr>
          <p:cNvSpPr txBox="1"/>
          <p:nvPr/>
        </p:nvSpPr>
        <p:spPr>
          <a:xfrm>
            <a:off x="8732229" y="1475108"/>
            <a:ext cx="3260539" cy="4385816"/>
          </a:xfrm>
          <a:prstGeom prst="rect">
            <a:avLst/>
          </a:prstGeom>
          <a:noFill/>
          <a:ln>
            <a:solidFill>
              <a:schemeClr val="tx1"/>
            </a:solidFill>
          </a:ln>
        </p:spPr>
        <p:txBody>
          <a:bodyPr wrap="square" rtlCol="0">
            <a:spAutoFit/>
          </a:bodyPr>
          <a:lstStyle/>
          <a:p>
            <a:pPr algn="ctr">
              <a:spcAft>
                <a:spcPts val="600"/>
              </a:spcAft>
            </a:pPr>
            <a:r>
              <a:rPr lang="en-US" b="1"/>
              <a:t>Principles of Explicit Instruction:</a:t>
            </a:r>
          </a:p>
          <a:p>
            <a:pPr marL="342900" indent="-342900">
              <a:buAutoNum type="arabicPeriod"/>
            </a:pPr>
            <a:r>
              <a:rPr lang="en-US" sz="1700"/>
              <a:t>Provides directions in clear, direct language.</a:t>
            </a:r>
          </a:p>
          <a:p>
            <a:pPr marL="342900" indent="-342900">
              <a:buAutoNum type="arabicPeriod"/>
            </a:pPr>
            <a:r>
              <a:rPr lang="en-US" sz="1700"/>
              <a:t>Models efficient solution strategies.</a:t>
            </a:r>
          </a:p>
          <a:p>
            <a:pPr marL="342900" indent="-342900">
              <a:buAutoNum type="arabicPeriod"/>
            </a:pPr>
            <a:r>
              <a:rPr lang="en-US" sz="1700"/>
              <a:t>Ensures that students have adequate background knowledge and skills.</a:t>
            </a:r>
          </a:p>
          <a:p>
            <a:pPr marL="342900" indent="-342900">
              <a:buAutoNum type="arabicPeriod"/>
            </a:pPr>
            <a:r>
              <a:rPr lang="en-US" sz="1700"/>
              <a:t>Gradually fades support for correct execution of strategies.</a:t>
            </a:r>
          </a:p>
          <a:p>
            <a:pPr marL="342900" indent="-342900">
              <a:buAutoNum type="arabicPeriod"/>
            </a:pPr>
            <a:r>
              <a:rPr lang="en-US" sz="1700"/>
              <a:t>Provides adequate practice opportunities.</a:t>
            </a:r>
          </a:p>
          <a:p>
            <a:pPr marL="342900" indent="-342900">
              <a:buAutoNum type="arabicPeriod"/>
            </a:pPr>
            <a:r>
              <a:rPr lang="en-US" sz="1700"/>
              <a:t>Incorporates systematic cumulative review. </a:t>
            </a:r>
          </a:p>
        </p:txBody>
      </p:sp>
    </p:spTree>
    <p:extLst>
      <p:ext uri="{BB962C8B-B14F-4D97-AF65-F5344CB8AC3E}">
        <p14:creationId xmlns:p14="http://schemas.microsoft.com/office/powerpoint/2010/main" val="1713523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9B64C-F174-40E2-9256-F60F4B7F7EB7}"/>
              </a:ext>
            </a:extLst>
          </p:cNvPr>
          <p:cNvSpPr>
            <a:spLocks noGrp="1"/>
          </p:cNvSpPr>
          <p:nvPr>
            <p:ph type="title"/>
          </p:nvPr>
        </p:nvSpPr>
        <p:spPr/>
        <p:txBody>
          <a:bodyPr>
            <a:normAutofit/>
          </a:bodyPr>
          <a:lstStyle/>
          <a:p>
            <a:r>
              <a:rPr lang="en-US" sz="4000"/>
              <a:t>Video Example: Explicit Instruction Principles</a:t>
            </a:r>
          </a:p>
        </p:txBody>
      </p:sp>
      <p:sp>
        <p:nvSpPr>
          <p:cNvPr id="3" name="Content Placeholder 2">
            <a:extLst>
              <a:ext uri="{FF2B5EF4-FFF2-40B4-BE49-F238E27FC236}">
                <a16:creationId xmlns:a16="http://schemas.microsoft.com/office/drawing/2014/main" id="{708CE48B-7F87-4B60-B1C5-4C18B66A0D3C}"/>
              </a:ext>
            </a:extLst>
          </p:cNvPr>
          <p:cNvSpPr>
            <a:spLocks noGrp="1"/>
          </p:cNvSpPr>
          <p:nvPr>
            <p:ph sz="quarter" idx="15"/>
          </p:nvPr>
        </p:nvSpPr>
        <p:spPr>
          <a:xfrm>
            <a:off x="457200" y="5041900"/>
            <a:ext cx="11169396" cy="4313972"/>
          </a:xfrm>
        </p:spPr>
        <p:txBody>
          <a:bodyPr>
            <a:normAutofit/>
          </a:bodyPr>
          <a:lstStyle/>
          <a:p>
            <a:pPr marL="0" indent="0" algn="ctr">
              <a:buNone/>
            </a:pPr>
            <a:r>
              <a:rPr lang="en-US" sz="1800"/>
              <a:t>View video: </a:t>
            </a:r>
            <a:r>
              <a:rPr lang="en-US" sz="1800" b="1">
                <a:hlinkClick r:id="rId3"/>
              </a:rPr>
              <a:t>https://youtu.be/IJMlrvSkPE8</a:t>
            </a:r>
            <a:r>
              <a:rPr lang="en-US" sz="1800" b="1"/>
              <a:t> </a:t>
            </a:r>
            <a:endParaRPr lang="en-US" sz="1800"/>
          </a:p>
        </p:txBody>
      </p:sp>
      <p:sp>
        <p:nvSpPr>
          <p:cNvPr id="4" name="Text Placeholder 3">
            <a:extLst>
              <a:ext uri="{FF2B5EF4-FFF2-40B4-BE49-F238E27FC236}">
                <a16:creationId xmlns:a16="http://schemas.microsoft.com/office/drawing/2014/main" id="{B3A75E94-4F55-4232-B4A1-26B6917B6B66}"/>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EC648AD-C0FF-4A1F-B4D6-21FB74E76BA1}"/>
              </a:ext>
            </a:extLst>
          </p:cNvPr>
          <p:cNvSpPr>
            <a:spLocks noGrp="1"/>
          </p:cNvSpPr>
          <p:nvPr>
            <p:ph type="sldNum" sz="quarter" idx="14"/>
          </p:nvPr>
        </p:nvSpPr>
        <p:spPr/>
        <p:txBody>
          <a:bodyPr/>
          <a:lstStyle/>
          <a:p>
            <a:fld id="{99A20822-4A49-4D36-86E3-300BA48D3F00}" type="slidenum">
              <a:rPr lang="en-US" smtClean="0"/>
              <a:pPr/>
              <a:t>69</a:t>
            </a:fld>
            <a:endParaRPr lang="en-US"/>
          </a:p>
        </p:txBody>
      </p:sp>
      <p:pic>
        <p:nvPicPr>
          <p:cNvPr id="6" name="Picture 5" descr="Screenshot of the video: Explicit Instruction Principles">
            <a:extLst>
              <a:ext uri="{FF2B5EF4-FFF2-40B4-BE49-F238E27FC236}">
                <a16:creationId xmlns:a16="http://schemas.microsoft.com/office/drawing/2014/main" id="{619C085A-9403-4615-8112-F600B507A47B}"/>
              </a:ext>
            </a:extLst>
          </p:cNvPr>
          <p:cNvPicPr>
            <a:picLocks noChangeAspect="1"/>
          </p:cNvPicPr>
          <p:nvPr/>
        </p:nvPicPr>
        <p:blipFill>
          <a:blip r:embed="rId4"/>
          <a:stretch>
            <a:fillRect/>
          </a:stretch>
        </p:blipFill>
        <p:spPr>
          <a:xfrm>
            <a:off x="3062158" y="1412136"/>
            <a:ext cx="6064636" cy="3473259"/>
          </a:xfrm>
          <a:prstGeom prst="rect">
            <a:avLst/>
          </a:prstGeom>
        </p:spPr>
      </p:pic>
      <p:sp>
        <p:nvSpPr>
          <p:cNvPr id="7" name="Speech Bubble: Rectangle with Corners Rounded 6">
            <a:extLst>
              <a:ext uri="{FF2B5EF4-FFF2-40B4-BE49-F238E27FC236}">
                <a16:creationId xmlns:a16="http://schemas.microsoft.com/office/drawing/2014/main" id="{6DA51D1D-2CDA-4058-9C47-8BD8D8529508}"/>
              </a:ext>
            </a:extLst>
          </p:cNvPr>
          <p:cNvSpPr/>
          <p:nvPr/>
        </p:nvSpPr>
        <p:spPr>
          <a:xfrm>
            <a:off x="9213448" y="1207631"/>
            <a:ext cx="2518304" cy="1932972"/>
          </a:xfrm>
          <a:prstGeom prst="wedgeRoundRectCallout">
            <a:avLst>
              <a:gd name="adj1" fmla="val -43814"/>
              <a:gd name="adj2" fmla="val 67889"/>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rPr>
              <a:t>Document the explicit instruction principles that you see in this video. </a:t>
            </a:r>
          </a:p>
        </p:txBody>
      </p:sp>
      <p:sp>
        <p:nvSpPr>
          <p:cNvPr id="8" name="Wave 7">
            <a:extLst>
              <a:ext uri="{FF2B5EF4-FFF2-40B4-BE49-F238E27FC236}">
                <a16:creationId xmlns:a16="http://schemas.microsoft.com/office/drawing/2014/main" id="{64F5599B-6D6C-49BE-A6C1-4163A03E03F1}"/>
              </a:ext>
            </a:extLst>
          </p:cNvPr>
          <p:cNvSpPr/>
          <p:nvPr/>
        </p:nvSpPr>
        <p:spPr>
          <a:xfrm>
            <a:off x="9587531" y="4831976"/>
            <a:ext cx="2039065" cy="1111624"/>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9" name="Graphic 8" descr="Paper">
            <a:extLst>
              <a:ext uri="{FF2B5EF4-FFF2-40B4-BE49-F238E27FC236}">
                <a16:creationId xmlns:a16="http://schemas.microsoft.com/office/drawing/2014/main" id="{CFF7D985-77C5-4C99-B5AD-C02F5BA53A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61880" y="5187873"/>
            <a:ext cx="564716" cy="564716"/>
          </a:xfrm>
          <a:prstGeom prst="rect">
            <a:avLst/>
          </a:prstGeom>
        </p:spPr>
      </p:pic>
    </p:spTree>
    <p:extLst>
      <p:ext uri="{BB962C8B-B14F-4D97-AF65-F5344CB8AC3E}">
        <p14:creationId xmlns:p14="http://schemas.microsoft.com/office/powerpoint/2010/main" val="508778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A3FE-8968-43CA-8835-3DFF89320E9D}"/>
              </a:ext>
            </a:extLst>
          </p:cNvPr>
          <p:cNvSpPr>
            <a:spLocks noGrp="1"/>
          </p:cNvSpPr>
          <p:nvPr>
            <p:ph type="title"/>
          </p:nvPr>
        </p:nvSpPr>
        <p:spPr>
          <a:xfrm>
            <a:off x="457200" y="274320"/>
            <a:ext cx="11274551" cy="1280160"/>
          </a:xfrm>
        </p:spPr>
        <p:txBody>
          <a:bodyPr>
            <a:normAutofit/>
          </a:bodyPr>
          <a:lstStyle/>
          <a:p>
            <a:r>
              <a:rPr lang="en-US"/>
              <a:t>Using the Taxonomy of Intervention Intensity Within the DBI Process</a:t>
            </a:r>
          </a:p>
        </p:txBody>
      </p:sp>
      <p:sp>
        <p:nvSpPr>
          <p:cNvPr id="3" name="Content Placeholder 2">
            <a:extLst>
              <a:ext uri="{FF2B5EF4-FFF2-40B4-BE49-F238E27FC236}">
                <a16:creationId xmlns:a16="http://schemas.microsoft.com/office/drawing/2014/main" id="{9CA573B8-9D45-4F65-8767-36E5DF881AD3}"/>
              </a:ext>
            </a:extLst>
          </p:cNvPr>
          <p:cNvSpPr>
            <a:spLocks noGrp="1"/>
          </p:cNvSpPr>
          <p:nvPr>
            <p:ph sz="quarter" idx="15"/>
          </p:nvPr>
        </p:nvSpPr>
        <p:spPr>
          <a:xfrm>
            <a:off x="2112578" y="1952256"/>
            <a:ext cx="9619173" cy="3762744"/>
          </a:xfrm>
        </p:spPr>
        <p:txBody>
          <a:bodyPr>
            <a:normAutofit/>
          </a:bodyPr>
          <a:lstStyle/>
          <a:p>
            <a:pPr marL="0" indent="0">
              <a:buNone/>
            </a:pPr>
            <a:r>
              <a:rPr lang="en-US" sz="2800"/>
              <a:t>Evaluate current interventions.</a:t>
            </a:r>
          </a:p>
          <a:p>
            <a:pPr marL="0" indent="0">
              <a:buNone/>
            </a:pPr>
            <a:endParaRPr lang="en-US" sz="2800"/>
          </a:p>
          <a:p>
            <a:pPr marL="0" indent="0">
              <a:buNone/>
            </a:pPr>
            <a:r>
              <a:rPr lang="en-US" sz="2800"/>
              <a:t>Select a new intervention.</a:t>
            </a:r>
          </a:p>
          <a:p>
            <a:pPr marL="0" indent="0">
              <a:buNone/>
            </a:pPr>
            <a:endParaRPr lang="en-US" sz="2800"/>
          </a:p>
          <a:p>
            <a:pPr marL="0" indent="0">
              <a:buNone/>
            </a:pPr>
            <a:r>
              <a:rPr lang="en-US" sz="2800"/>
              <a:t>Intensify the intervention.</a:t>
            </a:r>
          </a:p>
          <a:p>
            <a:endParaRPr lang="en-US" sz="2800"/>
          </a:p>
        </p:txBody>
      </p:sp>
      <p:sp>
        <p:nvSpPr>
          <p:cNvPr id="5" name="Slide Number Placeholder 4">
            <a:extLst>
              <a:ext uri="{FF2B5EF4-FFF2-40B4-BE49-F238E27FC236}">
                <a16:creationId xmlns:a16="http://schemas.microsoft.com/office/drawing/2014/main" id="{1A2B957D-45E4-4CB5-8984-E277B8B6C66B}"/>
              </a:ext>
            </a:extLst>
          </p:cNvPr>
          <p:cNvSpPr>
            <a:spLocks noGrp="1"/>
          </p:cNvSpPr>
          <p:nvPr>
            <p:ph type="sldNum" sz="quarter" idx="14"/>
          </p:nvPr>
        </p:nvSpPr>
        <p:spPr/>
        <p:txBody>
          <a:bodyPr/>
          <a:lstStyle/>
          <a:p>
            <a:fld id="{99A20822-4A49-4D36-86E3-300BA48D3F00}" type="slidenum">
              <a:rPr lang="en-US" smtClean="0"/>
              <a:pPr/>
              <a:t>7</a:t>
            </a:fld>
            <a:endParaRPr lang="en-US"/>
          </a:p>
        </p:txBody>
      </p:sp>
      <p:pic>
        <p:nvPicPr>
          <p:cNvPr id="6" name="Picture 5" descr="scale">
            <a:extLst>
              <a:ext uri="{FF2B5EF4-FFF2-40B4-BE49-F238E27FC236}">
                <a16:creationId xmlns:a16="http://schemas.microsoft.com/office/drawing/2014/main" id="{DC4FB30C-7046-4813-9528-BD0BF151B795}"/>
              </a:ext>
            </a:extLst>
          </p:cNvPr>
          <p:cNvPicPr>
            <a:picLocks noChangeAspect="1"/>
          </p:cNvPicPr>
          <p:nvPr/>
        </p:nvPicPr>
        <p:blipFill>
          <a:blip r:embed="rId3"/>
          <a:stretch>
            <a:fillRect/>
          </a:stretch>
        </p:blipFill>
        <p:spPr>
          <a:xfrm>
            <a:off x="1067877" y="1863238"/>
            <a:ext cx="895350" cy="942975"/>
          </a:xfrm>
          <a:prstGeom prst="rect">
            <a:avLst/>
          </a:prstGeom>
        </p:spPr>
      </p:pic>
      <p:pic>
        <p:nvPicPr>
          <p:cNvPr id="7" name="Picture 6" descr="paper with magnifying glass">
            <a:extLst>
              <a:ext uri="{FF2B5EF4-FFF2-40B4-BE49-F238E27FC236}">
                <a16:creationId xmlns:a16="http://schemas.microsoft.com/office/drawing/2014/main" id="{5DA41138-172C-41D6-A13F-2C381503E778}"/>
              </a:ext>
            </a:extLst>
          </p:cNvPr>
          <p:cNvPicPr>
            <a:picLocks noChangeAspect="1"/>
          </p:cNvPicPr>
          <p:nvPr/>
        </p:nvPicPr>
        <p:blipFill>
          <a:blip r:embed="rId4"/>
          <a:stretch>
            <a:fillRect/>
          </a:stretch>
        </p:blipFill>
        <p:spPr>
          <a:xfrm>
            <a:off x="1125141" y="2986087"/>
            <a:ext cx="895350" cy="885825"/>
          </a:xfrm>
          <a:prstGeom prst="rect">
            <a:avLst/>
          </a:prstGeom>
        </p:spPr>
      </p:pic>
      <p:pic>
        <p:nvPicPr>
          <p:cNvPr id="8" name="Picture 7" descr="process circle with arrows in a circle">
            <a:extLst>
              <a:ext uri="{FF2B5EF4-FFF2-40B4-BE49-F238E27FC236}">
                <a16:creationId xmlns:a16="http://schemas.microsoft.com/office/drawing/2014/main" id="{917CDDB1-54A2-4E01-B1D3-8C823218188D}"/>
              </a:ext>
            </a:extLst>
          </p:cNvPr>
          <p:cNvPicPr>
            <a:picLocks noChangeAspect="1"/>
          </p:cNvPicPr>
          <p:nvPr/>
        </p:nvPicPr>
        <p:blipFill rotWithShape="1">
          <a:blip r:embed="rId5"/>
          <a:srcRect l="3546" t="2538" r="5084" b="2530"/>
          <a:stretch/>
        </p:blipFill>
        <p:spPr>
          <a:xfrm>
            <a:off x="1207294" y="4431084"/>
            <a:ext cx="731044" cy="669131"/>
          </a:xfrm>
          <a:prstGeom prst="rect">
            <a:avLst/>
          </a:prstGeom>
        </p:spPr>
      </p:pic>
      <p:pic>
        <p:nvPicPr>
          <p:cNvPr id="11"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396A017B-D3C6-4F30-8054-9E176CDC59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5328" y="1692028"/>
            <a:ext cx="3876931" cy="4686399"/>
          </a:xfrm>
          <a:prstGeom prst="rect">
            <a:avLst/>
          </a:prstGeom>
        </p:spPr>
      </p:pic>
    </p:spTree>
    <p:extLst>
      <p:ext uri="{BB962C8B-B14F-4D97-AF65-F5344CB8AC3E}">
        <p14:creationId xmlns:p14="http://schemas.microsoft.com/office/powerpoint/2010/main" val="1877941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CD949-B143-4A51-B19B-54F6D69A4E84}"/>
              </a:ext>
            </a:extLst>
          </p:cNvPr>
          <p:cNvSpPr>
            <a:spLocks noGrp="1"/>
          </p:cNvSpPr>
          <p:nvPr>
            <p:ph type="title"/>
          </p:nvPr>
        </p:nvSpPr>
        <p:spPr/>
        <p:txBody>
          <a:bodyPr/>
          <a:lstStyle/>
          <a:p>
            <a:r>
              <a:rPr lang="en-US"/>
              <a:t>Additional Resources to Learn More</a:t>
            </a:r>
          </a:p>
        </p:txBody>
      </p:sp>
      <p:pic>
        <p:nvPicPr>
          <p:cNvPr id="7" name="Content Placeholder 6">
            <a:extLst>
              <a:ext uri="{FF2B5EF4-FFF2-40B4-BE49-F238E27FC236}">
                <a16:creationId xmlns:a16="http://schemas.microsoft.com/office/drawing/2014/main" id="{1CDD8F53-6B64-4D5C-B6EF-B900B16A2C08}"/>
              </a:ext>
              <a:ext uri="{C183D7F6-B498-43B3-948B-1728B52AA6E4}">
                <adec:decorative xmlns:adec="http://schemas.microsoft.com/office/drawing/2017/decorative" val="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590992" y="1097280"/>
            <a:ext cx="8686800" cy="4343400"/>
          </a:xfrm>
        </p:spPr>
      </p:pic>
      <p:sp>
        <p:nvSpPr>
          <p:cNvPr id="4" name="Text Placeholder 3">
            <a:extLst>
              <a:ext uri="{FF2B5EF4-FFF2-40B4-BE49-F238E27FC236}">
                <a16:creationId xmlns:a16="http://schemas.microsoft.com/office/drawing/2014/main" id="{A076AB2F-A9AC-4C94-9EC9-47630F05F66B}"/>
              </a:ext>
            </a:extLst>
          </p:cNvPr>
          <p:cNvSpPr>
            <a:spLocks noGrp="1"/>
          </p:cNvSpPr>
          <p:nvPr>
            <p:ph type="body" sz="quarter" idx="13"/>
          </p:nvPr>
        </p:nvSpPr>
        <p:spPr>
          <a:xfrm>
            <a:off x="1590992" y="5538252"/>
            <a:ext cx="8686800" cy="341848"/>
          </a:xfrm>
        </p:spPr>
        <p:txBody>
          <a:bodyPr/>
          <a:lstStyle/>
          <a:p>
            <a:pPr algn="ctr">
              <a:lnSpc>
                <a:spcPct val="100000"/>
              </a:lnSpc>
            </a:pPr>
            <a:r>
              <a:rPr lang="en-US" sz="1800"/>
              <a:t>View module: </a:t>
            </a:r>
            <a:r>
              <a:rPr lang="en-US" sz="1800">
                <a:hlinkClick r:id="rId4"/>
              </a:rPr>
              <a:t>https://intensiveintervention.org/instructional-delivery-math-course</a:t>
            </a:r>
            <a:r>
              <a:rPr lang="en-US" sz="1800"/>
              <a:t> </a:t>
            </a:r>
          </a:p>
        </p:txBody>
      </p:sp>
      <p:sp>
        <p:nvSpPr>
          <p:cNvPr id="5" name="Slide Number Placeholder 4">
            <a:extLst>
              <a:ext uri="{FF2B5EF4-FFF2-40B4-BE49-F238E27FC236}">
                <a16:creationId xmlns:a16="http://schemas.microsoft.com/office/drawing/2014/main" id="{067CF6DE-E450-4184-A164-98448B2A025D}"/>
              </a:ext>
            </a:extLst>
          </p:cNvPr>
          <p:cNvSpPr>
            <a:spLocks noGrp="1"/>
          </p:cNvSpPr>
          <p:nvPr>
            <p:ph type="sldNum" sz="quarter" idx="12"/>
          </p:nvPr>
        </p:nvSpPr>
        <p:spPr/>
        <p:txBody>
          <a:bodyPr/>
          <a:lstStyle/>
          <a:p>
            <a:fld id="{99A20822-4A49-4D36-86E3-300BA48D3F00}" type="slidenum">
              <a:rPr lang="en-US" smtClean="0"/>
              <a:t>70</a:t>
            </a:fld>
            <a:endParaRPr lang="en-US"/>
          </a:p>
        </p:txBody>
      </p:sp>
    </p:spTree>
    <p:extLst>
      <p:ext uri="{BB962C8B-B14F-4D97-AF65-F5344CB8AC3E}">
        <p14:creationId xmlns:p14="http://schemas.microsoft.com/office/powerpoint/2010/main" val="42542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6943" y="1048553"/>
            <a:ext cx="7275342" cy="2380447"/>
          </a:xfrm>
        </p:spPr>
        <p:txBody>
          <a:bodyPr/>
          <a:lstStyle/>
          <a:p>
            <a:r>
              <a:rPr lang="en-US">
                <a:solidFill>
                  <a:schemeClr val="accent2"/>
                </a:solidFill>
              </a:rPr>
              <a:t>Behavioral Support</a:t>
            </a:r>
          </a:p>
        </p:txBody>
      </p:sp>
      <p:sp>
        <p:nvSpPr>
          <p:cNvPr id="4" name="Slide Number Placeholder 3"/>
          <p:cNvSpPr>
            <a:spLocks noGrp="1"/>
          </p:cNvSpPr>
          <p:nvPr>
            <p:ph type="sldNum" sz="quarter" idx="15"/>
          </p:nvPr>
        </p:nvSpPr>
        <p:spPr/>
        <p:txBody>
          <a:bodyPr/>
          <a:lstStyle/>
          <a:p>
            <a:fld id="{99A20822-4A49-4D36-86E3-300BA48D3F00}" type="slidenum">
              <a:rPr lang="en-US" smtClean="0"/>
              <a:pPr/>
              <a:t>71</a:t>
            </a:fld>
            <a:endParaRPr lang="en-US"/>
          </a:p>
        </p:txBody>
      </p:sp>
      <p:pic>
        <p:nvPicPr>
          <p:cNvPr id="8" name="Picture 7" descr="An image of a teacher and three students playing. ">
            <a:extLst>
              <a:ext uri="{FF2B5EF4-FFF2-40B4-BE49-F238E27FC236}">
                <a16:creationId xmlns:a16="http://schemas.microsoft.com/office/drawing/2014/main" id="{3E81A5DF-589E-914E-8B66-AF365936A5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9"/>
          <a:stretch/>
        </p:blipFill>
        <p:spPr>
          <a:xfrm>
            <a:off x="7336517" y="3816023"/>
            <a:ext cx="3875768" cy="2552700"/>
          </a:xfrm>
          <a:prstGeom prst="rect">
            <a:avLst/>
          </a:prstGeom>
          <a:ln>
            <a:noFill/>
          </a:ln>
          <a:effectLst>
            <a:softEdge rad="112500"/>
          </a:effectLst>
        </p:spPr>
      </p:pic>
    </p:spTree>
    <p:extLst>
      <p:ext uri="{BB962C8B-B14F-4D97-AF65-F5344CB8AC3E}">
        <p14:creationId xmlns:p14="http://schemas.microsoft.com/office/powerpoint/2010/main" val="2598693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0"/>
            <a:ext cx="11276076" cy="1280160"/>
          </a:xfrm>
        </p:spPr>
        <p:txBody>
          <a:bodyPr>
            <a:normAutofit/>
          </a:bodyPr>
          <a:lstStyle/>
          <a:p>
            <a:pPr algn="l"/>
            <a:r>
              <a:rPr lang="en-US" sz="4000"/>
              <a:t>Behavioral Support in Academic Interventions</a:t>
            </a:r>
          </a:p>
        </p:txBody>
      </p:sp>
      <p:sp>
        <p:nvSpPr>
          <p:cNvPr id="9" name="Content Placeholder 2"/>
          <p:cNvSpPr>
            <a:spLocks noGrp="1"/>
          </p:cNvSpPr>
          <p:nvPr>
            <p:ph sz="quarter" idx="14"/>
          </p:nvPr>
        </p:nvSpPr>
        <p:spPr/>
        <p:txBody>
          <a:bodyPr/>
          <a:lstStyle/>
          <a:p>
            <a:pPr marL="0" indent="0">
              <a:buNone/>
            </a:pPr>
            <a:r>
              <a:rPr lang="en-US" sz="2800" b="1"/>
              <a:t>Behavioral support</a:t>
            </a:r>
            <a:r>
              <a:rPr lang="en-US" sz="2800"/>
              <a:t> refers to the extent to which interventions incorporate— </a:t>
            </a:r>
          </a:p>
          <a:p>
            <a:pPr marL="465138" lvl="1" indent="-460375">
              <a:buFont typeface="+mj-lt"/>
              <a:buAutoNum type="alphaLcParenR"/>
            </a:pPr>
            <a:r>
              <a:rPr lang="en-US" sz="2400"/>
              <a:t>Methods to </a:t>
            </a:r>
            <a:r>
              <a:rPr lang="en-US" sz="2400" b="1"/>
              <a:t>promote self-regulation and executive function, and</a:t>
            </a:r>
          </a:p>
          <a:p>
            <a:pPr marL="465138" lvl="1" indent="-460375">
              <a:buFont typeface="+mj-lt"/>
              <a:buAutoNum type="alphaLcParenR"/>
            </a:pPr>
            <a:r>
              <a:rPr lang="en-US" sz="2400"/>
              <a:t>Behavioral principles to </a:t>
            </a:r>
            <a:r>
              <a:rPr lang="en-US" sz="2400" b="1"/>
              <a:t>minimize nonproductive behavior</a:t>
            </a:r>
            <a:r>
              <a:rPr lang="en-US" sz="2400"/>
              <a:t>. </a:t>
            </a:r>
          </a:p>
          <a:p>
            <a:pPr marL="230187" lvl="1" indent="0">
              <a:buNone/>
            </a:pPr>
            <a:endParaRPr lang="en-US" sz="2000"/>
          </a:p>
        </p:txBody>
      </p:sp>
      <p:sp>
        <p:nvSpPr>
          <p:cNvPr id="3" name="Text Placeholder 2">
            <a:extLst>
              <a:ext uri="{FF2B5EF4-FFF2-40B4-BE49-F238E27FC236}">
                <a16:creationId xmlns:a16="http://schemas.microsoft.com/office/drawing/2014/main" id="{05D6BB89-1A39-407A-B614-CA353CF9231E}"/>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a:xfrm>
            <a:off x="11786098" y="6742584"/>
            <a:ext cx="105798" cy="115416"/>
          </a:xfrm>
        </p:spPr>
        <p:txBody>
          <a:bodyPr/>
          <a:lstStyle/>
          <a:p>
            <a:fld id="{99A20822-4A49-4D36-86E3-300BA48D3F00}" type="slidenum">
              <a:rPr lang="en-US" sz="750" smtClean="0"/>
              <a:pPr/>
              <a:t>72</a:t>
            </a:fld>
            <a:endParaRPr lang="en-US" sz="750"/>
          </a:p>
        </p:txBody>
      </p:sp>
      <p:pic>
        <p:nvPicPr>
          <p:cNvPr id="7" name="Picture 6" descr="An image of a teacher and three students playing. ">
            <a:extLst>
              <a:ext uri="{FF2B5EF4-FFF2-40B4-BE49-F238E27FC236}">
                <a16:creationId xmlns:a16="http://schemas.microsoft.com/office/drawing/2014/main" id="{0329B0B9-E9B3-9C4C-9D49-87236BBAC9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09"/>
          <a:stretch/>
        </p:blipFill>
        <p:spPr>
          <a:xfrm>
            <a:off x="7234917" y="3689023"/>
            <a:ext cx="3875768" cy="2552700"/>
          </a:xfrm>
          <a:prstGeom prst="rect">
            <a:avLst/>
          </a:prstGeom>
          <a:ln>
            <a:noFill/>
          </a:ln>
          <a:effectLst>
            <a:softEdge rad="112500"/>
          </a:effectLst>
        </p:spPr>
      </p:pic>
    </p:spTree>
    <p:extLst>
      <p:ext uri="{BB962C8B-B14F-4D97-AF65-F5344CB8AC3E}">
        <p14:creationId xmlns:p14="http://schemas.microsoft.com/office/powerpoint/2010/main" val="15334575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E8D1-617A-8241-B397-794EE61C10EE}"/>
              </a:ext>
            </a:extLst>
          </p:cNvPr>
          <p:cNvSpPr>
            <a:spLocks noGrp="1"/>
          </p:cNvSpPr>
          <p:nvPr>
            <p:ph type="title"/>
          </p:nvPr>
        </p:nvSpPr>
        <p:spPr>
          <a:xfrm>
            <a:off x="438665" y="-96384"/>
            <a:ext cx="11276076" cy="1442583"/>
          </a:xfrm>
        </p:spPr>
        <p:txBody>
          <a:bodyPr/>
          <a:lstStyle/>
          <a:p>
            <a:r>
              <a:rPr lang="en-US"/>
              <a:t>Behavior Support Rating Scale</a:t>
            </a:r>
          </a:p>
        </p:txBody>
      </p:sp>
      <p:sp>
        <p:nvSpPr>
          <p:cNvPr id="5" name="Slide Number Placeholder 4">
            <a:extLst>
              <a:ext uri="{FF2B5EF4-FFF2-40B4-BE49-F238E27FC236}">
                <a16:creationId xmlns:a16="http://schemas.microsoft.com/office/drawing/2014/main" id="{5CBBB609-E579-4745-97F7-30A6AFF4F992}"/>
              </a:ext>
            </a:extLst>
          </p:cNvPr>
          <p:cNvSpPr>
            <a:spLocks noGrp="1"/>
          </p:cNvSpPr>
          <p:nvPr>
            <p:ph type="sldNum" sz="quarter" idx="12"/>
          </p:nvPr>
        </p:nvSpPr>
        <p:spPr/>
        <p:txBody>
          <a:bodyPr/>
          <a:lstStyle/>
          <a:p>
            <a:fld id="{99A20822-4A49-4D36-86E3-300BA48D3F00}" type="slidenum">
              <a:rPr lang="en-US" smtClean="0"/>
              <a:t>73</a:t>
            </a:fld>
            <a:endParaRPr lang="en-US"/>
          </a:p>
        </p:txBody>
      </p:sp>
      <p:graphicFrame>
        <p:nvGraphicFramePr>
          <p:cNvPr id="6" name="Content Placeholder 20">
            <a:extLst>
              <a:ext uri="{FF2B5EF4-FFF2-40B4-BE49-F238E27FC236}">
                <a16:creationId xmlns:a16="http://schemas.microsoft.com/office/drawing/2014/main" id="{AE846EAB-212A-614A-A67A-383D42F069DF}"/>
              </a:ext>
            </a:extLst>
          </p:cNvPr>
          <p:cNvGraphicFramePr>
            <a:graphicFrameLocks/>
          </p:cNvGraphicFramePr>
          <p:nvPr>
            <p:extLst>
              <p:ext uri="{D42A27DB-BD31-4B8C-83A1-F6EECF244321}">
                <p14:modId xmlns:p14="http://schemas.microsoft.com/office/powerpoint/2010/main" val="2130052579"/>
              </p:ext>
            </p:extLst>
          </p:nvPr>
        </p:nvGraphicFramePr>
        <p:xfrm>
          <a:off x="438665" y="1195664"/>
          <a:ext cx="11274424" cy="487680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417920">
                <a:tc>
                  <a:txBody>
                    <a:bodyPr/>
                    <a:lstStyle/>
                    <a:p>
                      <a:pPr algn="ctr"/>
                      <a:r>
                        <a:rPr lang="en-US" sz="2400" b="1">
                          <a:effectLst>
                            <a:outerShdw blurRad="50800" dist="38100" dir="2700000" algn="tl" rotWithShape="0">
                              <a:prstClr val="black">
                                <a:alpha val="40000"/>
                              </a:prstClr>
                            </a:outerShdw>
                          </a:effectLst>
                        </a:rPr>
                        <a:t>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1</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2</a:t>
                      </a:r>
                    </a:p>
                  </a:txBody>
                  <a:tcPr>
                    <a:lnT w="12700" cap="flat" cmpd="sng" algn="ctr">
                      <a:solidFill>
                        <a:schemeClr val="tx1"/>
                      </a:solidFill>
                      <a:prstDash val="solid"/>
                      <a:round/>
                      <a:headEnd type="none" w="med" len="med"/>
                      <a:tailEnd type="none" w="med" len="med"/>
                    </a:lnT>
                    <a:lnB w="12700" cmpd="sng">
                      <a:noFill/>
                    </a:lnB>
                  </a:tcPr>
                </a:tc>
                <a:tc>
                  <a:txBody>
                    <a:bodyPr/>
                    <a:lstStyle/>
                    <a:p>
                      <a:pPr algn="ctr"/>
                      <a:r>
                        <a:rPr lang="en-US" sz="2400" b="1">
                          <a:effectLst>
                            <a:outerShdw blurRad="50800" dist="38100" dir="2700000" algn="tl" rotWithShape="0">
                              <a:prstClr val="black">
                                <a:alpha val="40000"/>
                              </a:prstClr>
                            </a:outerShdw>
                          </a:effectLst>
                        </a:rPr>
                        <a:t>3</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36588026"/>
                  </a:ext>
                </a:extLst>
              </a:tr>
              <a:tr h="835840">
                <a:tc>
                  <a:txBody>
                    <a:bodyPr/>
                    <a:lstStyle/>
                    <a:p>
                      <a:pPr algn="ctr"/>
                      <a:r>
                        <a:rPr lang="en-US" sz="1800" b="0"/>
                        <a:t>Fails to </a:t>
                      </a:r>
                    </a:p>
                    <a:p>
                      <a:pPr algn="ctr"/>
                      <a:r>
                        <a:rPr lang="en-US" sz="1800" b="0"/>
                        <a:t>Address </a:t>
                      </a:r>
                    </a:p>
                    <a:p>
                      <a:pPr algn="ctr"/>
                      <a:r>
                        <a:rPr lang="en-US" sz="1800" b="0"/>
                        <a:t>Standard</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1800"/>
                        <a:t>Addresses </a:t>
                      </a:r>
                    </a:p>
                    <a:p>
                      <a:pPr algn="ctr"/>
                      <a:r>
                        <a:rPr lang="en-US" sz="1800"/>
                        <a:t>Standard </a:t>
                      </a:r>
                    </a:p>
                    <a:p>
                      <a:pPr algn="ctr"/>
                      <a:r>
                        <a:rPr lang="en-US" sz="1800" b="1"/>
                        <a:t>Minimally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1800"/>
                        <a:t>Addresses </a:t>
                      </a:r>
                    </a:p>
                    <a:p>
                      <a:pPr algn="ctr"/>
                      <a:r>
                        <a:rPr lang="en-US" sz="1800"/>
                        <a:t>Standard </a:t>
                      </a:r>
                    </a:p>
                    <a:p>
                      <a:pPr algn="ctr"/>
                      <a:r>
                        <a:rPr lang="en-US" sz="1800" b="1"/>
                        <a:t>Moderately</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1800"/>
                        <a:t>Addresses </a:t>
                      </a:r>
                    </a:p>
                    <a:p>
                      <a:pPr algn="ctr"/>
                      <a:r>
                        <a:rPr lang="en-US" sz="1800"/>
                        <a:t>Standard </a:t>
                      </a:r>
                    </a:p>
                    <a:p>
                      <a:pPr algn="ctr"/>
                      <a:r>
                        <a:rPr lang="en-US" sz="1800" b="1"/>
                        <a:t>Well</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r h="2730411">
                <a:tc>
                  <a:txBody>
                    <a:bodyPr/>
                    <a:lstStyle/>
                    <a:p>
                      <a:pPr marL="0" indent="0" algn="ctr">
                        <a:spcAft>
                          <a:spcPts val="1200"/>
                        </a:spcAft>
                        <a:buFont typeface="Arial" panose="020B0604020202020204" pitchFamily="34" charset="0"/>
                        <a:buNone/>
                      </a:pPr>
                      <a:r>
                        <a:rPr lang="en-US" sz="1600" b="1" kern="1200">
                          <a:solidFill>
                            <a:schemeClr val="tx1"/>
                          </a:solidFill>
                          <a:effectLst/>
                          <a:latin typeface="+mn-lt"/>
                          <a:ea typeface="+mn-ea"/>
                          <a:cs typeface="+mn-cs"/>
                        </a:rPr>
                        <a:t>Does not incorporate behavioral supports.</a:t>
                      </a:r>
                      <a:r>
                        <a:rPr lang="en-US" sz="1600" b="1">
                          <a:effectLst/>
                        </a:rPr>
                        <a:t> </a:t>
                      </a:r>
                      <a:endParaRPr lang="en-US" sz="16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a:solidFill>
                            <a:schemeClr val="tx1"/>
                          </a:solidFill>
                          <a:effectLst/>
                          <a:latin typeface="+mn-lt"/>
                          <a:ea typeface="+mn-ea"/>
                          <a:cs typeface="+mn-cs"/>
                        </a:rPr>
                        <a:t>Incorporates </a:t>
                      </a:r>
                      <a:r>
                        <a:rPr lang="en-US" sz="1600" b="1" kern="1200">
                          <a:solidFill>
                            <a:schemeClr val="tx1"/>
                          </a:solidFill>
                          <a:effectLst/>
                          <a:latin typeface="+mn-lt"/>
                          <a:ea typeface="+mn-ea"/>
                          <a:cs typeface="+mn-cs"/>
                        </a:rPr>
                        <a:t>1</a:t>
                      </a:r>
                      <a:r>
                        <a:rPr lang="en-US" sz="1600" b="0" kern="1200">
                          <a:solidFill>
                            <a:schemeClr val="tx1"/>
                          </a:solidFill>
                          <a:effectLst/>
                          <a:latin typeface="+mn-lt"/>
                          <a:ea typeface="+mn-ea"/>
                          <a:cs typeface="+mn-cs"/>
                        </a:rPr>
                        <a:t> of the following behavioral supports: </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Strategies to develop perseverance with challenging academic content</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Methods to promote attention, engagement, and other aspects of executive function</a:t>
                      </a:r>
                    </a:p>
                    <a:p>
                      <a:pPr marL="285750" indent="-285750">
                        <a:buFont typeface="Arial" panose="020B0604020202020204" pitchFamily="34" charset="0"/>
                        <a:buChar char="•"/>
                      </a:pPr>
                      <a:r>
                        <a:rPr lang="en-US" sz="1600" kern="1200">
                          <a:solidFill>
                            <a:schemeClr val="tx1"/>
                          </a:solidFill>
                          <a:effectLst/>
                          <a:latin typeface="+mn-lt"/>
                          <a:ea typeface="+mn-ea"/>
                          <a:cs typeface="+mn-cs"/>
                        </a:rPr>
                        <a:t>Behavioral principles that minimize noncompliant or disruptive behavior</a:t>
                      </a:r>
                      <a:r>
                        <a:rPr lang="en-US" sz="1600">
                          <a:effectLst/>
                        </a:rPr>
                        <a:t> </a:t>
                      </a:r>
                      <a:endParaRPr lang="en-US" sz="16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a:solidFill>
                            <a:schemeClr val="tx1"/>
                          </a:solidFill>
                          <a:effectLst/>
                          <a:latin typeface="+mn-lt"/>
                          <a:ea typeface="+mn-ea"/>
                          <a:cs typeface="+mn-cs"/>
                        </a:rPr>
                        <a:t>Incorporates </a:t>
                      </a:r>
                      <a:r>
                        <a:rPr lang="en-US" sz="1600" b="1" kern="1200">
                          <a:solidFill>
                            <a:schemeClr val="tx1"/>
                          </a:solidFill>
                          <a:effectLst/>
                          <a:latin typeface="+mn-lt"/>
                          <a:ea typeface="+mn-ea"/>
                          <a:cs typeface="+mn-cs"/>
                        </a:rPr>
                        <a:t>2</a:t>
                      </a:r>
                      <a:r>
                        <a:rPr lang="en-US" sz="1600" b="0" kern="1200">
                          <a:solidFill>
                            <a:schemeClr val="tx1"/>
                          </a:solidFill>
                          <a:effectLst/>
                          <a:latin typeface="+mn-lt"/>
                          <a:ea typeface="+mn-ea"/>
                          <a:cs typeface="+mn-cs"/>
                        </a:rPr>
                        <a:t> of the following behavioral supports: </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Strategies to develop perseverance with challenging academic content</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Methods to promote attention, engagement, and other aspects of executive function</a:t>
                      </a:r>
                    </a:p>
                    <a:p>
                      <a:pPr marL="285750" indent="-285750">
                        <a:buFont typeface="Arial" panose="020B0604020202020204" pitchFamily="34" charset="0"/>
                        <a:buChar char="•"/>
                      </a:pPr>
                      <a:r>
                        <a:rPr lang="en-US" sz="1600" kern="1200">
                          <a:solidFill>
                            <a:schemeClr val="tx1"/>
                          </a:solidFill>
                          <a:effectLst/>
                          <a:latin typeface="+mn-lt"/>
                          <a:ea typeface="+mn-ea"/>
                          <a:cs typeface="+mn-cs"/>
                        </a:rPr>
                        <a:t>Behavioral principles that minimize noncompliant or disruptive behavior</a:t>
                      </a:r>
                      <a:r>
                        <a:rPr lang="en-US" sz="1600">
                          <a:effectLst/>
                        </a:rPr>
                        <a:t> </a:t>
                      </a:r>
                      <a:endParaRPr lang="en-US" sz="16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kern="1200">
                          <a:solidFill>
                            <a:schemeClr val="tx1"/>
                          </a:solidFill>
                          <a:effectLst/>
                          <a:latin typeface="+mn-lt"/>
                          <a:ea typeface="+mn-ea"/>
                          <a:cs typeface="+mn-cs"/>
                        </a:rPr>
                        <a:t>Incorporates </a:t>
                      </a:r>
                      <a:r>
                        <a:rPr lang="en-US" sz="1600" b="1" kern="1200">
                          <a:solidFill>
                            <a:schemeClr val="tx1"/>
                          </a:solidFill>
                          <a:effectLst/>
                          <a:latin typeface="+mn-lt"/>
                          <a:ea typeface="+mn-ea"/>
                          <a:cs typeface="+mn-cs"/>
                        </a:rPr>
                        <a:t>al</a:t>
                      </a:r>
                      <a:r>
                        <a:rPr lang="en-US" sz="1600" b="0" kern="1200">
                          <a:solidFill>
                            <a:schemeClr val="tx1"/>
                          </a:solidFill>
                          <a:effectLst/>
                          <a:latin typeface="+mn-lt"/>
                          <a:ea typeface="+mn-ea"/>
                          <a:cs typeface="+mn-cs"/>
                        </a:rPr>
                        <a:t>l of the following behavioral supports: </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Strategies to develop perseverance with challenging academic content</a:t>
                      </a:r>
                    </a:p>
                    <a:p>
                      <a:pPr marL="285750" lvl="0" indent="-285750">
                        <a:buFont typeface="Arial" panose="020B0604020202020204" pitchFamily="34" charset="0"/>
                        <a:buChar char="•"/>
                      </a:pPr>
                      <a:r>
                        <a:rPr lang="en-US" sz="1600" kern="1200">
                          <a:solidFill>
                            <a:schemeClr val="tx1"/>
                          </a:solidFill>
                          <a:effectLst/>
                          <a:latin typeface="+mn-lt"/>
                          <a:ea typeface="+mn-ea"/>
                          <a:cs typeface="+mn-cs"/>
                        </a:rPr>
                        <a:t>Methods to promote attention, engagement, and other aspects of executive function</a:t>
                      </a:r>
                    </a:p>
                    <a:p>
                      <a:pPr marL="285750" indent="-285750">
                        <a:buFont typeface="Arial" panose="020B0604020202020204" pitchFamily="34" charset="0"/>
                        <a:buChar char="•"/>
                      </a:pPr>
                      <a:r>
                        <a:rPr lang="en-US" sz="1600" kern="1200">
                          <a:solidFill>
                            <a:schemeClr val="tx1"/>
                          </a:solidFill>
                          <a:effectLst/>
                          <a:latin typeface="+mn-lt"/>
                          <a:ea typeface="+mn-ea"/>
                          <a:cs typeface="+mn-cs"/>
                        </a:rPr>
                        <a:t>Behavioral principles that minimize noncompliant or disruptive behavior</a:t>
                      </a:r>
                      <a:r>
                        <a:rPr lang="en-US" sz="1600">
                          <a:effectLst/>
                        </a:rPr>
                        <a:t> </a:t>
                      </a:r>
                      <a:endParaRPr lang="en-US" sz="1600" b="1" u="sn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3970072"/>
                  </a:ext>
                </a:extLst>
              </a:tr>
            </a:tbl>
          </a:graphicData>
        </a:graphic>
      </p:graphicFrame>
    </p:spTree>
    <p:extLst>
      <p:ext uri="{BB962C8B-B14F-4D97-AF65-F5344CB8AC3E}">
        <p14:creationId xmlns:p14="http://schemas.microsoft.com/office/powerpoint/2010/main" val="17117855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1C6D8-7032-49B1-8BA7-F270341A9F75}"/>
              </a:ext>
            </a:extLst>
          </p:cNvPr>
          <p:cNvSpPr>
            <a:spLocks noGrp="1"/>
          </p:cNvSpPr>
          <p:nvPr>
            <p:ph type="title"/>
          </p:nvPr>
        </p:nvSpPr>
        <p:spPr>
          <a:xfrm>
            <a:off x="457202" y="443345"/>
            <a:ext cx="11276076" cy="1280160"/>
          </a:xfrm>
        </p:spPr>
        <p:txBody>
          <a:bodyPr>
            <a:normAutofit fontScale="90000"/>
          </a:bodyPr>
          <a:lstStyle/>
          <a:p>
            <a:r>
              <a:rPr lang="en-US">
                <a:ea typeface="+mj-lt"/>
                <a:cs typeface="+mj-lt"/>
              </a:rPr>
              <a:t>Caution: </a:t>
            </a:r>
            <a:r>
              <a:rPr lang="en-US" b="0">
                <a:ea typeface="+mj-lt"/>
                <a:cs typeface="+mj-lt"/>
              </a:rPr>
              <a:t>Treating underlying neurological or processing disorders </a:t>
            </a:r>
            <a:r>
              <a:rPr lang="en-US">
                <a:ea typeface="+mj-lt"/>
                <a:cs typeface="+mj-lt"/>
              </a:rPr>
              <a:t>separate </a:t>
            </a:r>
            <a:r>
              <a:rPr lang="en-US" b="0">
                <a:ea typeface="+mj-lt"/>
                <a:cs typeface="+mj-lt"/>
              </a:rPr>
              <a:t>from academic instruction is </a:t>
            </a:r>
            <a:r>
              <a:rPr lang="en-US">
                <a:ea typeface="+mj-lt"/>
                <a:cs typeface="+mj-lt"/>
              </a:rPr>
              <a:t>not</a:t>
            </a:r>
            <a:r>
              <a:rPr lang="en-US" b="0" i="1">
                <a:ea typeface="+mj-lt"/>
                <a:cs typeface="+mj-lt"/>
              </a:rPr>
              <a:t> </a:t>
            </a:r>
            <a:r>
              <a:rPr lang="en-US" b="0">
                <a:ea typeface="+mj-lt"/>
                <a:cs typeface="+mj-lt"/>
              </a:rPr>
              <a:t>supported by research. </a:t>
            </a:r>
            <a:endParaRPr lang="en-US"/>
          </a:p>
        </p:txBody>
      </p:sp>
      <p:sp>
        <p:nvSpPr>
          <p:cNvPr id="3" name="Slide Number Placeholder 2">
            <a:extLst>
              <a:ext uri="{FF2B5EF4-FFF2-40B4-BE49-F238E27FC236}">
                <a16:creationId xmlns:a16="http://schemas.microsoft.com/office/drawing/2014/main" id="{686F7196-3D93-4A81-8C1B-9E3F89BFF618}"/>
              </a:ext>
            </a:extLst>
          </p:cNvPr>
          <p:cNvSpPr>
            <a:spLocks noGrp="1"/>
          </p:cNvSpPr>
          <p:nvPr>
            <p:ph type="sldNum" sz="quarter" idx="10"/>
          </p:nvPr>
        </p:nvSpPr>
        <p:spPr>
          <a:xfrm>
            <a:off x="11777168" y="6545788"/>
            <a:ext cx="148131" cy="312212"/>
          </a:xfrm>
        </p:spPr>
        <p:txBody>
          <a:bodyPr/>
          <a:lstStyle/>
          <a:p>
            <a:fld id="{B094D1B2-26D5-48CC-9B16-6583E954EFA6}" type="slidenum">
              <a:rPr lang="en-US" sz="750" smtClean="0"/>
              <a:t>74</a:t>
            </a:fld>
            <a:endParaRPr lang="en-US" sz="750"/>
          </a:p>
        </p:txBody>
      </p:sp>
      <p:pic>
        <p:nvPicPr>
          <p:cNvPr id="4" name="Picture 4" descr="A picture containing sport, athletic game, outdoor, tree&#10;&#10;Description generated with very high confidence">
            <a:extLst>
              <a:ext uri="{FF2B5EF4-FFF2-40B4-BE49-F238E27FC236}">
                <a16:creationId xmlns:a16="http://schemas.microsoft.com/office/drawing/2014/main" id="{7C61C8C9-D823-4E5D-A5B2-63DE15167634}"/>
              </a:ext>
            </a:extLst>
          </p:cNvPr>
          <p:cNvPicPr>
            <a:picLocks noChangeAspect="1"/>
          </p:cNvPicPr>
          <p:nvPr/>
        </p:nvPicPr>
        <p:blipFill>
          <a:blip r:embed="rId3"/>
          <a:stretch>
            <a:fillRect/>
          </a:stretch>
        </p:blipFill>
        <p:spPr>
          <a:xfrm>
            <a:off x="4724400" y="2527389"/>
            <a:ext cx="2743200" cy="1803222"/>
          </a:xfrm>
          <a:prstGeom prst="rect">
            <a:avLst/>
          </a:prstGeom>
        </p:spPr>
      </p:pic>
      <p:pic>
        <p:nvPicPr>
          <p:cNvPr id="6" name="Picture 6" descr="A close up of a sign&#10;&#10;Description generated with high confidence">
            <a:extLst>
              <a:ext uri="{FF2B5EF4-FFF2-40B4-BE49-F238E27FC236}">
                <a16:creationId xmlns:a16="http://schemas.microsoft.com/office/drawing/2014/main" id="{48506CED-089F-4119-BBE4-63D2D3D33D63}"/>
              </a:ext>
            </a:extLst>
          </p:cNvPr>
          <p:cNvPicPr>
            <a:picLocks noChangeAspect="1"/>
          </p:cNvPicPr>
          <p:nvPr/>
        </p:nvPicPr>
        <p:blipFill>
          <a:blip r:embed="rId4"/>
          <a:stretch>
            <a:fillRect/>
          </a:stretch>
        </p:blipFill>
        <p:spPr>
          <a:xfrm>
            <a:off x="3782291" y="2169034"/>
            <a:ext cx="4336472" cy="3448185"/>
          </a:xfrm>
          <a:prstGeom prst="rect">
            <a:avLst/>
          </a:prstGeom>
        </p:spPr>
      </p:pic>
    </p:spTree>
    <p:extLst>
      <p:ext uri="{BB962C8B-B14F-4D97-AF65-F5344CB8AC3E}">
        <p14:creationId xmlns:p14="http://schemas.microsoft.com/office/powerpoint/2010/main" val="21790212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Self-Regulation and Executive Function</a:t>
            </a:r>
          </a:p>
        </p:txBody>
      </p:sp>
      <p:sp>
        <p:nvSpPr>
          <p:cNvPr id="2" name="Content Placeholder 1"/>
          <p:cNvSpPr>
            <a:spLocks noGrp="1"/>
          </p:cNvSpPr>
          <p:nvPr>
            <p:ph idx="4294967295"/>
          </p:nvPr>
        </p:nvSpPr>
        <p:spPr>
          <a:xfrm>
            <a:off x="798786" y="1485900"/>
            <a:ext cx="5181600" cy="3303587"/>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endParaRPr lang="en-US" sz="400"/>
          </a:p>
          <a:p>
            <a:pPr marL="0" indent="0" algn="ctr">
              <a:buNone/>
            </a:pPr>
            <a:r>
              <a:rPr lang="en-US" sz="3600"/>
              <a:t>Self-Regulation</a:t>
            </a:r>
          </a:p>
          <a:p>
            <a:pPr marL="0" indent="0" algn="ctr">
              <a:buNone/>
            </a:pPr>
            <a:endParaRPr lang="en-US" sz="1600"/>
          </a:p>
          <a:p>
            <a:pPr marL="0" indent="0" algn="ctr">
              <a:buNone/>
            </a:pPr>
            <a:r>
              <a:rPr lang="en-US" sz="2400"/>
              <a:t>The ability to manage your emotions and behavior in accordance with the demands of the situation</a:t>
            </a:r>
          </a:p>
        </p:txBody>
      </p:sp>
      <p:sp>
        <p:nvSpPr>
          <p:cNvPr id="5" name="Content Placeholder 4"/>
          <p:cNvSpPr>
            <a:spLocks noGrp="1"/>
          </p:cNvSpPr>
          <p:nvPr>
            <p:ph sz="half" idx="4294967295"/>
          </p:nvPr>
        </p:nvSpPr>
        <p:spPr>
          <a:xfrm>
            <a:off x="6416675" y="1485900"/>
            <a:ext cx="5089525" cy="3303587"/>
          </a:xfrm>
        </p:spPr>
        <p:style>
          <a:lnRef idx="2">
            <a:schemeClr val="accent1"/>
          </a:lnRef>
          <a:fillRef idx="1">
            <a:schemeClr val="lt1"/>
          </a:fillRef>
          <a:effectRef idx="0">
            <a:schemeClr val="accent1"/>
          </a:effectRef>
          <a:fontRef idx="minor">
            <a:schemeClr val="dk1"/>
          </a:fontRef>
        </p:style>
        <p:txBody>
          <a:bodyPr>
            <a:normAutofit fontScale="92500"/>
          </a:bodyPr>
          <a:lstStyle/>
          <a:p>
            <a:pPr marL="0" indent="0" algn="ctr">
              <a:buNone/>
            </a:pPr>
            <a:endParaRPr lang="en-US" sz="500"/>
          </a:p>
          <a:p>
            <a:pPr marL="0" indent="0" algn="ctr">
              <a:buNone/>
            </a:pPr>
            <a:r>
              <a:rPr lang="en-US" sz="3900"/>
              <a:t>Executive Function </a:t>
            </a:r>
          </a:p>
          <a:p>
            <a:pPr marL="0" indent="0" algn="ctr">
              <a:buNone/>
            </a:pPr>
            <a:endParaRPr lang="en-US" sz="1600"/>
          </a:p>
          <a:p>
            <a:pPr marL="0" indent="0" algn="ctr">
              <a:buNone/>
            </a:pPr>
            <a:r>
              <a:rPr lang="en-US"/>
              <a:t>A set of processes that all have to do with managing oneself and one's resources in order to achieve a goal</a:t>
            </a:r>
          </a:p>
        </p:txBody>
      </p:sp>
      <p:cxnSp>
        <p:nvCxnSpPr>
          <p:cNvPr id="7" name="Straight Connector 6" descr="line separating header"/>
          <p:cNvCxnSpPr/>
          <p:nvPr/>
        </p:nvCxnSpPr>
        <p:spPr>
          <a:xfrm>
            <a:off x="2391169" y="2840717"/>
            <a:ext cx="19354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descr="line separating header"/>
          <p:cNvCxnSpPr/>
          <p:nvPr/>
        </p:nvCxnSpPr>
        <p:spPr>
          <a:xfrm>
            <a:off x="7777261" y="2840717"/>
            <a:ext cx="193548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8786" y="4925076"/>
            <a:ext cx="104788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2626"/>
                </a:solidFill>
                <a:effectLst/>
                <a:uLnTx/>
                <a:uFillTx/>
                <a:latin typeface="Arial"/>
                <a:ea typeface="+mn-ea"/>
                <a:cs typeface="+mn-cs"/>
              </a:rPr>
              <a:t>These make up the mental processes that enable us to plan, focus attention, remember instructions, and juggle multiple tasks successfully.</a:t>
            </a:r>
          </a:p>
        </p:txBody>
      </p:sp>
      <p:sp>
        <p:nvSpPr>
          <p:cNvPr id="11" name="Slide Number Placeholder 2">
            <a:extLst>
              <a:ext uri="{FF2B5EF4-FFF2-40B4-BE49-F238E27FC236}">
                <a16:creationId xmlns:a16="http://schemas.microsoft.com/office/drawing/2014/main" id="{357999E1-6D90-41FF-B8B5-C53A791933B2}"/>
              </a:ext>
            </a:extLst>
          </p:cNvPr>
          <p:cNvSpPr>
            <a:spLocks noGrp="1"/>
          </p:cNvSpPr>
          <p:nvPr>
            <p:ph type="sldNum" sz="quarter" idx="10"/>
          </p:nvPr>
        </p:nvSpPr>
        <p:spPr>
          <a:xfrm>
            <a:off x="11777168" y="6545788"/>
            <a:ext cx="148131" cy="312212"/>
          </a:xfrm>
        </p:spPr>
        <p:txBody>
          <a:bodyPr/>
          <a:lstStyle/>
          <a:p>
            <a:fld id="{B094D1B2-26D5-48CC-9B16-6583E954EFA6}" type="slidenum">
              <a:rPr lang="en-US" sz="750" smtClean="0"/>
              <a:t>75</a:t>
            </a:fld>
            <a:endParaRPr lang="en-US" sz="750"/>
          </a:p>
        </p:txBody>
      </p:sp>
    </p:spTree>
    <p:extLst>
      <p:ext uri="{BB962C8B-B14F-4D97-AF65-F5344CB8AC3E}">
        <p14:creationId xmlns:p14="http://schemas.microsoft.com/office/powerpoint/2010/main" val="32177668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233D-5311-DE48-8B83-B5C8AE2E2095}"/>
              </a:ext>
            </a:extLst>
          </p:cNvPr>
          <p:cNvSpPr>
            <a:spLocks noGrp="1"/>
          </p:cNvSpPr>
          <p:nvPr>
            <p:ph type="title"/>
          </p:nvPr>
        </p:nvSpPr>
        <p:spPr/>
        <p:txBody>
          <a:bodyPr>
            <a:normAutofit/>
          </a:bodyPr>
          <a:lstStyle/>
          <a:p>
            <a:r>
              <a:rPr lang="en-US"/>
              <a:t>Strategies to Develop Perseverance </a:t>
            </a:r>
          </a:p>
        </p:txBody>
      </p:sp>
      <p:sp>
        <p:nvSpPr>
          <p:cNvPr id="3" name="Content Placeholder 2">
            <a:extLst>
              <a:ext uri="{FF2B5EF4-FFF2-40B4-BE49-F238E27FC236}">
                <a16:creationId xmlns:a16="http://schemas.microsoft.com/office/drawing/2014/main" id="{C131BEA8-7C64-104C-9898-5944BCD3C585}"/>
              </a:ext>
            </a:extLst>
          </p:cNvPr>
          <p:cNvSpPr>
            <a:spLocks noGrp="1"/>
          </p:cNvSpPr>
          <p:nvPr>
            <p:ph sz="quarter" idx="15"/>
          </p:nvPr>
        </p:nvSpPr>
        <p:spPr>
          <a:xfrm>
            <a:off x="457200" y="1333500"/>
            <a:ext cx="11274552" cy="4343400"/>
          </a:xfrm>
        </p:spPr>
        <p:txBody>
          <a:bodyPr/>
          <a:lstStyle/>
          <a:p>
            <a:r>
              <a:rPr lang="en-US"/>
              <a:t>Appropriate level of challenge</a:t>
            </a:r>
          </a:p>
          <a:p>
            <a:r>
              <a:rPr lang="en-US"/>
              <a:t>Behavior contracts</a:t>
            </a:r>
          </a:p>
          <a:p>
            <a:r>
              <a:rPr lang="en-US"/>
              <a:t>Points/rewards based on effort</a:t>
            </a:r>
          </a:p>
          <a:p>
            <a:r>
              <a:rPr lang="en-US"/>
              <a:t>Use of a timer to develop stamina</a:t>
            </a:r>
          </a:p>
          <a:p>
            <a:r>
              <a:rPr lang="en-US"/>
              <a:t>Goal setting</a:t>
            </a:r>
          </a:p>
          <a:p>
            <a:pPr marL="0" indent="0">
              <a:buNone/>
            </a:pPr>
            <a:endParaRPr lang="en-US"/>
          </a:p>
        </p:txBody>
      </p:sp>
      <p:sp>
        <p:nvSpPr>
          <p:cNvPr id="4" name="Text Placeholder 3">
            <a:extLst>
              <a:ext uri="{FF2B5EF4-FFF2-40B4-BE49-F238E27FC236}">
                <a16:creationId xmlns:a16="http://schemas.microsoft.com/office/drawing/2014/main" id="{4B1B29CF-6466-6640-8628-DE6626B5ECAB}"/>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6684551-4A36-264D-8AE8-A65A124AEECE}"/>
              </a:ext>
            </a:extLst>
          </p:cNvPr>
          <p:cNvSpPr>
            <a:spLocks noGrp="1"/>
          </p:cNvSpPr>
          <p:nvPr>
            <p:ph type="sldNum" sz="quarter" idx="14"/>
          </p:nvPr>
        </p:nvSpPr>
        <p:spPr>
          <a:xfrm>
            <a:off x="11786098" y="6742584"/>
            <a:ext cx="105798" cy="115416"/>
          </a:xfrm>
        </p:spPr>
        <p:txBody>
          <a:bodyPr/>
          <a:lstStyle/>
          <a:p>
            <a:fld id="{99A20822-4A49-4D36-86E3-300BA48D3F00}" type="slidenum">
              <a:rPr lang="en-US" sz="750" smtClean="0"/>
              <a:pPr/>
              <a:t>76</a:t>
            </a:fld>
            <a:endParaRPr lang="en-US" sz="750"/>
          </a:p>
        </p:txBody>
      </p:sp>
      <p:pic>
        <p:nvPicPr>
          <p:cNvPr id="6" name="Picture 5" descr="picture of a sample behavior contract">
            <a:extLst>
              <a:ext uri="{FF2B5EF4-FFF2-40B4-BE49-F238E27FC236}">
                <a16:creationId xmlns:a16="http://schemas.microsoft.com/office/drawing/2014/main" id="{8790893F-C1D1-4B60-AA3D-18386E037C0A}"/>
              </a:ext>
            </a:extLst>
          </p:cNvPr>
          <p:cNvPicPr>
            <a:picLocks noChangeAspect="1"/>
          </p:cNvPicPr>
          <p:nvPr/>
        </p:nvPicPr>
        <p:blipFill>
          <a:blip r:embed="rId3"/>
          <a:stretch>
            <a:fillRect/>
          </a:stretch>
        </p:blipFill>
        <p:spPr>
          <a:xfrm>
            <a:off x="6226627" y="1496060"/>
            <a:ext cx="3348038" cy="3181350"/>
          </a:xfrm>
          <a:prstGeom prst="rect">
            <a:avLst/>
          </a:prstGeom>
          <a:ln>
            <a:solidFill>
              <a:schemeClr val="accent1"/>
            </a:solidFill>
          </a:ln>
        </p:spPr>
      </p:pic>
      <p:pic>
        <p:nvPicPr>
          <p:cNvPr id="9" name="Picture 8" descr="picture of behavior goal points sheet">
            <a:extLst>
              <a:ext uri="{FF2B5EF4-FFF2-40B4-BE49-F238E27FC236}">
                <a16:creationId xmlns:a16="http://schemas.microsoft.com/office/drawing/2014/main" id="{55F99567-3A10-4361-BD8D-89CBB930AB29}"/>
              </a:ext>
            </a:extLst>
          </p:cNvPr>
          <p:cNvPicPr>
            <a:picLocks noChangeAspect="1"/>
          </p:cNvPicPr>
          <p:nvPr/>
        </p:nvPicPr>
        <p:blipFill>
          <a:blip r:embed="rId4"/>
          <a:stretch>
            <a:fillRect/>
          </a:stretch>
        </p:blipFill>
        <p:spPr>
          <a:xfrm>
            <a:off x="7325247" y="3446611"/>
            <a:ext cx="4282691" cy="2255689"/>
          </a:xfrm>
          <a:prstGeom prst="rect">
            <a:avLst/>
          </a:prstGeom>
          <a:ln>
            <a:solidFill>
              <a:schemeClr val="accent1"/>
            </a:solidFill>
          </a:ln>
        </p:spPr>
      </p:pic>
      <p:sp>
        <p:nvSpPr>
          <p:cNvPr id="10" name="Speech Bubble: Rectangle 9">
            <a:extLst>
              <a:ext uri="{FF2B5EF4-FFF2-40B4-BE49-F238E27FC236}">
                <a16:creationId xmlns:a16="http://schemas.microsoft.com/office/drawing/2014/main" id="{6027D97D-4C4D-4764-BE9F-51310B8CC79D}"/>
              </a:ext>
            </a:extLst>
          </p:cNvPr>
          <p:cNvSpPr/>
          <p:nvPr/>
        </p:nvSpPr>
        <p:spPr>
          <a:xfrm>
            <a:off x="9083710" y="1307151"/>
            <a:ext cx="2723103" cy="1280160"/>
          </a:xfrm>
          <a:prstGeom prst="wedgeRectCallout">
            <a:avLst>
              <a:gd name="adj1" fmla="val -33812"/>
              <a:gd name="adj2" fmla="val 111871"/>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Behavior strategies available at </a:t>
            </a:r>
            <a:r>
              <a:rPr lang="en-US" sz="1400">
                <a:hlinkClick r:id="rId5"/>
              </a:rPr>
              <a:t>https://intensiveintervention.org/intervention-resources/behavior-strategies-support-intensifying-interventions</a:t>
            </a:r>
            <a:endParaRPr lang="en-US" sz="1400">
              <a:solidFill>
                <a:schemeClr val="tx1"/>
              </a:solidFill>
            </a:endParaRPr>
          </a:p>
        </p:txBody>
      </p:sp>
    </p:spTree>
    <p:extLst>
      <p:ext uri="{BB962C8B-B14F-4D97-AF65-F5344CB8AC3E}">
        <p14:creationId xmlns:p14="http://schemas.microsoft.com/office/powerpoint/2010/main" val="15082358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233D-5311-DE48-8B83-B5C8AE2E2095}"/>
              </a:ext>
            </a:extLst>
          </p:cNvPr>
          <p:cNvSpPr>
            <a:spLocks noGrp="1"/>
          </p:cNvSpPr>
          <p:nvPr>
            <p:ph type="title"/>
          </p:nvPr>
        </p:nvSpPr>
        <p:spPr/>
        <p:txBody>
          <a:bodyPr>
            <a:normAutofit/>
          </a:bodyPr>
          <a:lstStyle/>
          <a:p>
            <a:r>
              <a:rPr lang="en-US"/>
              <a:t>Methods to Promote Executive Function</a:t>
            </a:r>
          </a:p>
        </p:txBody>
      </p:sp>
      <p:sp>
        <p:nvSpPr>
          <p:cNvPr id="3" name="Text Placeholder 2">
            <a:extLst>
              <a:ext uri="{FF2B5EF4-FFF2-40B4-BE49-F238E27FC236}">
                <a16:creationId xmlns:a16="http://schemas.microsoft.com/office/drawing/2014/main" id="{57262084-9568-4659-B3D9-AAEE7C2910F9}"/>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76684551-4A36-264D-8AE8-A65A124AEECE}"/>
              </a:ext>
            </a:extLst>
          </p:cNvPr>
          <p:cNvSpPr>
            <a:spLocks noGrp="1"/>
          </p:cNvSpPr>
          <p:nvPr>
            <p:ph type="sldNum" sz="quarter" idx="14"/>
          </p:nvPr>
        </p:nvSpPr>
        <p:spPr>
          <a:xfrm>
            <a:off x="11786098" y="6742584"/>
            <a:ext cx="105798" cy="115416"/>
          </a:xfrm>
        </p:spPr>
        <p:txBody>
          <a:bodyPr/>
          <a:lstStyle/>
          <a:p>
            <a:fld id="{99A20822-4A49-4D36-86E3-300BA48D3F00}" type="slidenum">
              <a:rPr lang="en-US" sz="750" smtClean="0"/>
              <a:pPr/>
              <a:t>77</a:t>
            </a:fld>
            <a:endParaRPr lang="en-US" sz="750"/>
          </a:p>
        </p:txBody>
      </p:sp>
      <p:pic>
        <p:nvPicPr>
          <p:cNvPr id="8" name="Content Placeholder 9" descr="Executive Function is a broad construct that includes several domains including, but not limited to, working memory, inhibition, attention, meta-cognition, generalization, cognitive flexibility, and self-regulation.">
            <a:extLst>
              <a:ext uri="{FF2B5EF4-FFF2-40B4-BE49-F238E27FC236}">
                <a16:creationId xmlns:a16="http://schemas.microsoft.com/office/drawing/2014/main" id="{E0156ADD-DB32-6F4E-BFF8-21C290C7C524}"/>
              </a:ext>
            </a:extLst>
          </p:cNvPr>
          <p:cNvPicPr>
            <a:picLocks noChangeAspect="1"/>
          </p:cNvPicPr>
          <p:nvPr/>
        </p:nvPicPr>
        <p:blipFill>
          <a:blip r:embed="rId3"/>
          <a:stretch>
            <a:fillRect/>
          </a:stretch>
        </p:blipFill>
        <p:spPr>
          <a:xfrm>
            <a:off x="6742281" y="292043"/>
            <a:ext cx="5071066" cy="6565957"/>
          </a:xfrm>
          <a:prstGeom prst="rect">
            <a:avLst/>
          </a:prstGeom>
        </p:spPr>
      </p:pic>
      <p:sp>
        <p:nvSpPr>
          <p:cNvPr id="6" name="TextBox 5">
            <a:extLst>
              <a:ext uri="{FF2B5EF4-FFF2-40B4-BE49-F238E27FC236}">
                <a16:creationId xmlns:a16="http://schemas.microsoft.com/office/drawing/2014/main" id="{D1D294DD-8B07-CD49-AC97-7EB4E8AEEECF}"/>
              </a:ext>
            </a:extLst>
          </p:cNvPr>
          <p:cNvSpPr txBox="1"/>
          <p:nvPr/>
        </p:nvSpPr>
        <p:spPr>
          <a:xfrm>
            <a:off x="375605" y="1318260"/>
            <a:ext cx="6036205" cy="4244239"/>
          </a:xfrm>
          <a:prstGeom prst="rect">
            <a:avLst/>
          </a:prstGeom>
          <a:noFill/>
        </p:spPr>
        <p:txBody>
          <a:bodyPr wrap="square" rtlCol="0">
            <a:spAutoFit/>
          </a:bodyPr>
          <a:lstStyle/>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Self-monitoring/self-evaluation instruction</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“Think-alouds” and strategy instruction to support metacognition</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Checklists</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Point systems</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Transfer instruction</a:t>
            </a:r>
          </a:p>
          <a:p>
            <a:pPr marL="320032" indent="-320032" defTabSz="685783">
              <a:lnSpc>
                <a:spcPct val="115000"/>
              </a:lnSpc>
              <a:spcBef>
                <a:spcPts val="600"/>
              </a:spcBef>
              <a:buClr>
                <a:schemeClr val="accent1"/>
              </a:buClr>
              <a:buSzPct val="100000"/>
              <a:buFont typeface="Wingdings" panose="05000000000000000000" pitchFamily="2" charset="2"/>
              <a:buChar char="§"/>
            </a:pPr>
            <a:r>
              <a:rPr lang="en-US" sz="2400"/>
              <a:t>Games, media, engaging materials</a:t>
            </a:r>
          </a:p>
          <a:p>
            <a:pPr marL="342900" indent="-342900">
              <a:spcAft>
                <a:spcPts val="600"/>
              </a:spcAft>
              <a:buFont typeface="Arial" panose="020B0604020202020204" pitchFamily="34" charset="0"/>
              <a:buChar char="•"/>
            </a:pPr>
            <a:endParaRPr lang="en-US" sz="2400"/>
          </a:p>
        </p:txBody>
      </p:sp>
    </p:spTree>
    <p:extLst>
      <p:ext uri="{BB962C8B-B14F-4D97-AF65-F5344CB8AC3E}">
        <p14:creationId xmlns:p14="http://schemas.microsoft.com/office/powerpoint/2010/main" val="36815028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6395B-F117-2A42-A6C5-8091EA11D1E9}"/>
              </a:ext>
            </a:extLst>
          </p:cNvPr>
          <p:cNvSpPr>
            <a:spLocks noGrp="1"/>
          </p:cNvSpPr>
          <p:nvPr>
            <p:ph type="title"/>
          </p:nvPr>
        </p:nvSpPr>
        <p:spPr/>
        <p:txBody>
          <a:bodyPr/>
          <a:lstStyle/>
          <a:p>
            <a:r>
              <a:rPr lang="en-US"/>
              <a:t>Behavioral Principles That Minimize Nonproductive Behavior</a:t>
            </a:r>
          </a:p>
        </p:txBody>
      </p:sp>
      <p:sp>
        <p:nvSpPr>
          <p:cNvPr id="3" name="Content Placeholder 2">
            <a:extLst>
              <a:ext uri="{FF2B5EF4-FFF2-40B4-BE49-F238E27FC236}">
                <a16:creationId xmlns:a16="http://schemas.microsoft.com/office/drawing/2014/main" id="{9FDE2A56-4341-E245-A7E5-BD003EE25B8E}"/>
              </a:ext>
            </a:extLst>
          </p:cNvPr>
          <p:cNvSpPr>
            <a:spLocks noGrp="1"/>
          </p:cNvSpPr>
          <p:nvPr>
            <p:ph sz="quarter" idx="15"/>
          </p:nvPr>
        </p:nvSpPr>
        <p:spPr>
          <a:xfrm>
            <a:off x="457200" y="1600200"/>
            <a:ext cx="11274552" cy="4343400"/>
          </a:xfrm>
        </p:spPr>
        <p:txBody>
          <a:bodyPr/>
          <a:lstStyle/>
          <a:p>
            <a:r>
              <a:rPr lang="en-US"/>
              <a:t>Clear rules/expectations</a:t>
            </a:r>
          </a:p>
          <a:p>
            <a:r>
              <a:rPr lang="en-US"/>
              <a:t>Behavior contracts</a:t>
            </a:r>
          </a:p>
          <a:p>
            <a:r>
              <a:rPr lang="en-US"/>
              <a:t>Reinforcement systems</a:t>
            </a:r>
          </a:p>
          <a:p>
            <a:r>
              <a:rPr lang="en-US"/>
              <a:t>Checklists</a:t>
            </a:r>
          </a:p>
          <a:p>
            <a:r>
              <a:rPr lang="en-US"/>
              <a:t>Timers</a:t>
            </a:r>
          </a:p>
          <a:p>
            <a:r>
              <a:rPr lang="en-US"/>
              <a:t>Time management strategies</a:t>
            </a:r>
          </a:p>
        </p:txBody>
      </p:sp>
      <p:sp>
        <p:nvSpPr>
          <p:cNvPr id="4" name="Text Placeholder 3">
            <a:extLst>
              <a:ext uri="{FF2B5EF4-FFF2-40B4-BE49-F238E27FC236}">
                <a16:creationId xmlns:a16="http://schemas.microsoft.com/office/drawing/2014/main" id="{6678F3CB-5F2E-AA4B-9BF6-7B862016CBDE}"/>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DB9F8164-3D1F-CE4F-8447-E389B671618C}"/>
              </a:ext>
            </a:extLst>
          </p:cNvPr>
          <p:cNvSpPr>
            <a:spLocks noGrp="1"/>
          </p:cNvSpPr>
          <p:nvPr>
            <p:ph type="sldNum" sz="quarter" idx="14"/>
          </p:nvPr>
        </p:nvSpPr>
        <p:spPr/>
        <p:txBody>
          <a:bodyPr/>
          <a:lstStyle/>
          <a:p>
            <a:fld id="{99A20822-4A49-4D36-86E3-300BA48D3F00}" type="slidenum">
              <a:rPr lang="en-US" smtClean="0"/>
              <a:pPr/>
              <a:t>78</a:t>
            </a:fld>
            <a:endParaRPr lang="en-US"/>
          </a:p>
        </p:txBody>
      </p:sp>
      <p:pic>
        <p:nvPicPr>
          <p:cNvPr id="14" name="Picture 13">
            <a:extLst>
              <a:ext uri="{FF2B5EF4-FFF2-40B4-BE49-F238E27FC236}">
                <a16:creationId xmlns:a16="http://schemas.microsoft.com/office/drawing/2014/main" id="{0C1DCAE3-6F61-45C4-A766-E895BC642C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2" y="2049036"/>
            <a:ext cx="4000500" cy="1943100"/>
          </a:xfrm>
          <a:prstGeom prst="rect">
            <a:avLst/>
          </a:prstGeom>
        </p:spPr>
      </p:pic>
      <p:pic>
        <p:nvPicPr>
          <p:cNvPr id="18" name="Graphic 17" descr="Stopwatch">
            <a:extLst>
              <a:ext uri="{FF2B5EF4-FFF2-40B4-BE49-F238E27FC236}">
                <a16:creationId xmlns:a16="http://schemas.microsoft.com/office/drawing/2014/main" id="{AE1369D0-3D02-4093-B082-4FD2B23D18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57981" y="4155069"/>
            <a:ext cx="914400" cy="914400"/>
          </a:xfrm>
          <a:prstGeom prst="rect">
            <a:avLst/>
          </a:prstGeom>
        </p:spPr>
      </p:pic>
      <p:pic>
        <p:nvPicPr>
          <p:cNvPr id="20" name="Graphic 19" descr="Checklist">
            <a:extLst>
              <a:ext uri="{FF2B5EF4-FFF2-40B4-BE49-F238E27FC236}">
                <a16:creationId xmlns:a16="http://schemas.microsoft.com/office/drawing/2014/main" id="{8BBD2596-1FEA-4E1C-BC41-B70B6FE8A0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89394" y="3031402"/>
            <a:ext cx="914400" cy="914400"/>
          </a:xfrm>
          <a:prstGeom prst="rect">
            <a:avLst/>
          </a:prstGeom>
        </p:spPr>
      </p:pic>
    </p:spTree>
    <p:extLst>
      <p:ext uri="{BB962C8B-B14F-4D97-AF65-F5344CB8AC3E}">
        <p14:creationId xmlns:p14="http://schemas.microsoft.com/office/powerpoint/2010/main" val="26965712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632106D-A6FD-4636-9950-4B53D20015E3}"/>
              </a:ext>
            </a:extLst>
          </p:cNvPr>
          <p:cNvSpPr txBox="1">
            <a:spLocks/>
          </p:cNvSpPr>
          <p:nvPr/>
        </p:nvSpPr>
        <p:spPr>
          <a:xfrm>
            <a:off x="609600" y="152400"/>
            <a:ext cx="11276076" cy="995384"/>
          </a:xfrm>
          <a:prstGeom prst="rect">
            <a:avLst/>
          </a:prstGeom>
        </p:spPr>
        <p:txBody>
          <a:bodyPr vert="horz" lIns="0" tIns="0" rIns="0" bIns="0" rtlCol="0" anchor="ctr" anchorCtr="0">
            <a:normAutofit/>
          </a:bodyPr>
          <a:lst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a:lstStyle>
          <a:p>
            <a:r>
              <a:rPr lang="en-US"/>
              <a:t>Example: Behavior Support </a:t>
            </a:r>
          </a:p>
        </p:txBody>
      </p:sp>
      <p:pic>
        <p:nvPicPr>
          <p:cNvPr id="2" name="Picture 1" descr="Activity 4: scoreboard. Now it's time for the fraction face off score board. at the end of each lesson, we'll go over how you did during fraction face-off. My checkbook keeps track of your score and you earn money like professional athletes. Let's review your scores. My timer went off 3 times. Every time it beeped, you all were on task. So I put a check mark for everyone on the team 3 times. you worked as a team when you were on task. look at these banks. Each of you has your own bank. during fraction face off, you earn half dollars for each check mark when you're on task. you keep your half dollars in your bank. A half dollar is a fraction - one-half is part of one whole dollar."/>
          <p:cNvPicPr>
            <a:picLocks noChangeAspect="1"/>
          </p:cNvPicPr>
          <p:nvPr/>
        </p:nvPicPr>
        <p:blipFill>
          <a:blip r:embed="rId3"/>
          <a:stretch>
            <a:fillRect/>
          </a:stretch>
        </p:blipFill>
        <p:spPr>
          <a:xfrm>
            <a:off x="1731352" y="1298241"/>
            <a:ext cx="8320225" cy="4134976"/>
          </a:xfrm>
          <a:prstGeom prst="rect">
            <a:avLst/>
          </a:prstGeom>
        </p:spPr>
      </p:pic>
      <p:sp>
        <p:nvSpPr>
          <p:cNvPr id="4" name="Title 3" hidden="1">
            <a:extLst>
              <a:ext uri="{FF2B5EF4-FFF2-40B4-BE49-F238E27FC236}">
                <a16:creationId xmlns:a16="http://schemas.microsoft.com/office/drawing/2014/main" id="{C918A229-A601-407D-ACB9-712574D2509C}"/>
              </a:ext>
            </a:extLst>
          </p:cNvPr>
          <p:cNvSpPr>
            <a:spLocks noGrp="1"/>
          </p:cNvSpPr>
          <p:nvPr>
            <p:ph type="title"/>
          </p:nvPr>
        </p:nvSpPr>
        <p:spPr/>
        <p:txBody>
          <a:bodyPr/>
          <a:lstStyle/>
          <a:p>
            <a:r>
              <a:rPr lang="en-US"/>
              <a:t>Slide 184</a:t>
            </a:r>
          </a:p>
        </p:txBody>
      </p:sp>
      <p:sp>
        <p:nvSpPr>
          <p:cNvPr id="9" name="Text Placeholder 8">
            <a:extLst>
              <a:ext uri="{FF2B5EF4-FFF2-40B4-BE49-F238E27FC236}">
                <a16:creationId xmlns:a16="http://schemas.microsoft.com/office/drawing/2014/main" id="{148F0327-EC38-4D30-BB66-B38E11811C1E}"/>
              </a:ext>
            </a:extLst>
          </p:cNvPr>
          <p:cNvSpPr>
            <a:spLocks noGrp="1"/>
          </p:cNvSpPr>
          <p:nvPr>
            <p:ph type="body" sz="quarter" idx="13"/>
          </p:nvPr>
        </p:nvSpPr>
        <p:spPr/>
        <p:txBody>
          <a:bodyPr/>
          <a:lstStyle/>
          <a:p>
            <a:r>
              <a:rPr lang="en-US"/>
              <a:t>Instructional Strategies (Intensive Intervention in Mathematics: Module 5) </a:t>
            </a:r>
            <a:r>
              <a:rPr lang="en-US">
                <a:hlinkClick r:id="rId4"/>
              </a:rPr>
              <a:t>https://intensiveintervention.org/instructional-strategies-math-course</a:t>
            </a:r>
            <a:endParaRPr lang="en-US"/>
          </a:p>
        </p:txBody>
      </p:sp>
      <p:sp>
        <p:nvSpPr>
          <p:cNvPr id="5" name="Slide Number Placeholder 4">
            <a:extLst>
              <a:ext uri="{FF2B5EF4-FFF2-40B4-BE49-F238E27FC236}">
                <a16:creationId xmlns:a16="http://schemas.microsoft.com/office/drawing/2014/main" id="{32DF36EE-3902-4B0D-B81D-1F270665A12F}"/>
              </a:ext>
            </a:extLst>
          </p:cNvPr>
          <p:cNvSpPr>
            <a:spLocks noGrp="1"/>
          </p:cNvSpPr>
          <p:nvPr>
            <p:ph type="sldNum" sz="quarter" idx="12"/>
          </p:nvPr>
        </p:nvSpPr>
        <p:spPr/>
        <p:txBody>
          <a:bodyPr/>
          <a:lstStyle/>
          <a:p>
            <a:fld id="{99A20822-4A49-4D36-86E3-300BA48D3F00}" type="slidenum">
              <a:rPr lang="en-US" smtClean="0"/>
              <a:t>79</a:t>
            </a:fld>
            <a:endParaRPr lang="en-US"/>
          </a:p>
        </p:txBody>
      </p:sp>
    </p:spTree>
    <p:extLst>
      <p:ext uri="{BB962C8B-B14F-4D97-AF65-F5344CB8AC3E}">
        <p14:creationId xmlns:p14="http://schemas.microsoft.com/office/powerpoint/2010/main" val="576330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39771"/>
            <a:ext cx="10499804" cy="1280160"/>
          </a:xfrm>
        </p:spPr>
        <p:txBody>
          <a:bodyPr/>
          <a:lstStyle/>
          <a:p>
            <a:r>
              <a:rPr lang="en-US"/>
              <a:t>Activity: Brainstorm </a:t>
            </a:r>
            <a:br>
              <a:rPr lang="en-US"/>
            </a:br>
            <a:r>
              <a:rPr lang="en-US"/>
              <a:t>Current Math Interventions</a:t>
            </a:r>
          </a:p>
        </p:txBody>
      </p:sp>
      <p:sp>
        <p:nvSpPr>
          <p:cNvPr id="2" name="Content Placeholder 1"/>
          <p:cNvSpPr>
            <a:spLocks noGrp="1"/>
          </p:cNvSpPr>
          <p:nvPr>
            <p:ph sz="quarter" idx="15"/>
          </p:nvPr>
        </p:nvSpPr>
        <p:spPr>
          <a:xfrm>
            <a:off x="457200" y="1798320"/>
            <a:ext cx="11274552" cy="3916680"/>
          </a:xfrm>
        </p:spPr>
        <p:txBody>
          <a:bodyPr vert="horz" lIns="0" tIns="0" rIns="0" bIns="0" rtlCol="0" anchor="t">
            <a:normAutofit/>
          </a:bodyPr>
          <a:lstStyle/>
          <a:p>
            <a:pPr marL="514350" indent="-514350">
              <a:spcAft>
                <a:spcPts val="600"/>
              </a:spcAft>
              <a:buFont typeface="+mj-lt"/>
              <a:buAutoNum type="arabicPeriod"/>
            </a:pPr>
            <a:r>
              <a:rPr lang="en-US"/>
              <a:t>What interventions are you currently using with these students? (Or what have you used in the past?)</a:t>
            </a:r>
          </a:p>
          <a:p>
            <a:pPr marL="514350" indent="-514350">
              <a:spcAft>
                <a:spcPts val="600"/>
              </a:spcAft>
              <a:buFont typeface="+mj-lt"/>
              <a:buAutoNum type="arabicPeriod"/>
            </a:pPr>
            <a:r>
              <a:rPr lang="en-US"/>
              <a:t>How do you select interventions?</a:t>
            </a:r>
          </a:p>
          <a:p>
            <a:pPr marL="514350" indent="-514350">
              <a:spcAft>
                <a:spcPts val="600"/>
              </a:spcAft>
              <a:buFont typeface="+mj-lt"/>
              <a:buAutoNum type="arabicPeriod"/>
            </a:pPr>
            <a:r>
              <a:rPr lang="en-US"/>
              <a:t>How do you decide how and when to make adaptations to an intervention for an individual student?</a:t>
            </a:r>
          </a:p>
        </p:txBody>
      </p:sp>
      <p:sp>
        <p:nvSpPr>
          <p:cNvPr id="6" name="Slide Number Placeholder 5"/>
          <p:cNvSpPr>
            <a:spLocks noGrp="1"/>
          </p:cNvSpPr>
          <p:nvPr>
            <p:ph type="sldNum" sz="quarter" idx="14"/>
          </p:nvPr>
        </p:nvSpPr>
        <p:spPr/>
        <p:txBody>
          <a:bodyPr/>
          <a:lstStyle/>
          <a:p>
            <a:fld id="{99A20822-4A49-4D36-86E3-300BA48D3F00}" type="slidenum">
              <a:rPr lang="en-US" smtClean="0"/>
              <a:pPr/>
              <a:t>8</a:t>
            </a:fld>
            <a:endParaRPr lang="en-US"/>
          </a:p>
        </p:txBody>
      </p:sp>
      <p:pic>
        <p:nvPicPr>
          <p:cNvPr id="5" name="Graphic 4" descr="Head with gears">
            <a:extLst>
              <a:ext uri="{FF2B5EF4-FFF2-40B4-BE49-F238E27FC236}">
                <a16:creationId xmlns:a16="http://schemas.microsoft.com/office/drawing/2014/main" id="{FE6C2692-2A20-4F65-989D-AD8A0B162D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32166" y="422651"/>
            <a:ext cx="914400" cy="914400"/>
          </a:xfrm>
          <a:prstGeom prst="rect">
            <a:avLst/>
          </a:prstGeom>
        </p:spPr>
      </p:pic>
      <p:sp>
        <p:nvSpPr>
          <p:cNvPr id="9" name="Wave 8">
            <a:extLst>
              <a:ext uri="{FF2B5EF4-FFF2-40B4-BE49-F238E27FC236}">
                <a16:creationId xmlns:a16="http://schemas.microsoft.com/office/drawing/2014/main" id="{2BC6D56C-22EE-4B00-9D53-D5A271AF33A9}"/>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0" name="Graphic 9" descr="Paper">
            <a:extLst>
              <a:ext uri="{FF2B5EF4-FFF2-40B4-BE49-F238E27FC236}">
                <a16:creationId xmlns:a16="http://schemas.microsoft.com/office/drawing/2014/main" id="{776EA866-D198-405B-8D7C-7FE218A063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28024" y="5347205"/>
            <a:ext cx="735589" cy="735589"/>
          </a:xfrm>
          <a:prstGeom prst="rect">
            <a:avLst/>
          </a:prstGeom>
        </p:spPr>
      </p:pic>
    </p:spTree>
    <p:extLst>
      <p:ext uri="{BB962C8B-B14F-4D97-AF65-F5344CB8AC3E}">
        <p14:creationId xmlns:p14="http://schemas.microsoft.com/office/powerpoint/2010/main" val="25713016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AFBC-8FF9-7A45-BF65-FCC63EAD5BB6}"/>
              </a:ext>
            </a:extLst>
          </p:cNvPr>
          <p:cNvSpPr>
            <a:spLocks noGrp="1"/>
          </p:cNvSpPr>
          <p:nvPr>
            <p:ph type="title"/>
          </p:nvPr>
        </p:nvSpPr>
        <p:spPr/>
        <p:txBody>
          <a:bodyPr/>
          <a:lstStyle/>
          <a:p>
            <a:r>
              <a:rPr lang="en-US"/>
              <a:t>Demonstration: Intervention Embedding Behavioral Support</a:t>
            </a:r>
          </a:p>
        </p:txBody>
      </p:sp>
      <p:sp>
        <p:nvSpPr>
          <p:cNvPr id="3" name="Content Placeholder 2">
            <a:extLst>
              <a:ext uri="{FF2B5EF4-FFF2-40B4-BE49-F238E27FC236}">
                <a16:creationId xmlns:a16="http://schemas.microsoft.com/office/drawing/2014/main" id="{C4E937DA-D333-814B-B387-F00CB96FAD2C}"/>
              </a:ext>
            </a:extLst>
          </p:cNvPr>
          <p:cNvSpPr>
            <a:spLocks noGrp="1"/>
          </p:cNvSpPr>
          <p:nvPr>
            <p:ph sz="quarter" idx="15"/>
          </p:nvPr>
        </p:nvSpPr>
        <p:spPr>
          <a:xfrm>
            <a:off x="457200" y="1600200"/>
            <a:ext cx="11274552" cy="4343400"/>
          </a:xfrm>
        </p:spPr>
        <p:txBody>
          <a:bodyPr numCol="3">
            <a:normAutofit/>
          </a:bodyPr>
          <a:lstStyle/>
          <a:p>
            <a:pPr marL="0" indent="0" algn="ctr">
              <a:buNone/>
            </a:pPr>
            <a:r>
              <a:rPr lang="en-US" b="1"/>
              <a:t>Developing Perseverance:</a:t>
            </a:r>
          </a:p>
          <a:p>
            <a:pPr lvl="1"/>
            <a:r>
              <a:rPr lang="en-US" sz="2000"/>
              <a:t>Behavior contract</a:t>
            </a:r>
          </a:p>
          <a:p>
            <a:pPr lvl="1"/>
            <a:r>
              <a:rPr lang="en-US" sz="2000"/>
              <a:t>Point system</a:t>
            </a:r>
          </a:p>
          <a:p>
            <a:pPr lvl="1"/>
            <a:r>
              <a:rPr lang="en-US" sz="2000"/>
              <a:t>Gradual increase in difficulty</a:t>
            </a:r>
          </a:p>
          <a:p>
            <a:pPr lvl="1"/>
            <a:r>
              <a:rPr lang="en-US" sz="2000"/>
              <a:t>Scaffolded support</a:t>
            </a:r>
          </a:p>
          <a:p>
            <a:endParaRPr lang="en-US" b="1"/>
          </a:p>
          <a:p>
            <a:endParaRPr lang="en-US" b="1"/>
          </a:p>
          <a:p>
            <a:pPr marL="0" indent="0" algn="ctr">
              <a:buNone/>
            </a:pPr>
            <a:r>
              <a:rPr lang="en-US" b="1"/>
              <a:t>Promoting Executive Function:</a:t>
            </a:r>
          </a:p>
          <a:p>
            <a:pPr lvl="1"/>
            <a:r>
              <a:rPr lang="en-US" sz="2000"/>
              <a:t>Checklists to promote self-regulation</a:t>
            </a:r>
          </a:p>
          <a:p>
            <a:pPr lvl="1"/>
            <a:r>
              <a:rPr lang="en-US" sz="2000"/>
              <a:t>Transfer activities</a:t>
            </a:r>
          </a:p>
          <a:p>
            <a:pPr lvl="1"/>
            <a:r>
              <a:rPr lang="en-US" sz="2000"/>
              <a:t>Activities to promote engagement (e.g., games)</a:t>
            </a:r>
          </a:p>
          <a:p>
            <a:pPr marL="320040" lvl="1" indent="0" algn="ctr">
              <a:buNone/>
            </a:pPr>
            <a:endParaRPr lang="en-US" b="1"/>
          </a:p>
          <a:p>
            <a:pPr marL="320040" lvl="1" indent="0" algn="ctr">
              <a:buNone/>
            </a:pPr>
            <a:endParaRPr lang="en-US" b="1"/>
          </a:p>
          <a:p>
            <a:pPr marL="320040" lvl="1" indent="0" algn="ctr">
              <a:buNone/>
            </a:pPr>
            <a:r>
              <a:rPr lang="en-US" b="1"/>
              <a:t>Minimizing Nonproductive Behavior</a:t>
            </a:r>
          </a:p>
          <a:p>
            <a:pPr lvl="1"/>
            <a:r>
              <a:rPr lang="en-US" sz="2000"/>
              <a:t>Clear rules/expectations</a:t>
            </a:r>
          </a:p>
          <a:p>
            <a:pPr lvl="1"/>
            <a:r>
              <a:rPr lang="en-US" sz="2000"/>
              <a:t>Reinforcement system</a:t>
            </a:r>
          </a:p>
          <a:p>
            <a:pPr lvl="1"/>
            <a:r>
              <a:rPr lang="en-US" sz="2000"/>
              <a:t>Time management strategies</a:t>
            </a:r>
          </a:p>
        </p:txBody>
      </p:sp>
      <p:sp>
        <p:nvSpPr>
          <p:cNvPr id="4" name="Text Placeholder 3">
            <a:extLst>
              <a:ext uri="{FF2B5EF4-FFF2-40B4-BE49-F238E27FC236}">
                <a16:creationId xmlns:a16="http://schemas.microsoft.com/office/drawing/2014/main" id="{EDF9395E-FDC7-AF40-897D-54CE2F676D5D}"/>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325AF119-9858-DE42-A045-EA9728282C4D}"/>
              </a:ext>
            </a:extLst>
          </p:cNvPr>
          <p:cNvSpPr>
            <a:spLocks noGrp="1"/>
          </p:cNvSpPr>
          <p:nvPr>
            <p:ph type="sldNum" sz="quarter" idx="14"/>
          </p:nvPr>
        </p:nvSpPr>
        <p:spPr/>
        <p:txBody>
          <a:bodyPr/>
          <a:lstStyle/>
          <a:p>
            <a:fld id="{99A20822-4A49-4D36-86E3-300BA48D3F00}" type="slidenum">
              <a:rPr lang="en-US" smtClean="0"/>
              <a:pPr/>
              <a:t>80</a:t>
            </a:fld>
            <a:endParaRPr lang="en-US"/>
          </a:p>
        </p:txBody>
      </p:sp>
    </p:spTree>
    <p:extLst>
      <p:ext uri="{BB962C8B-B14F-4D97-AF65-F5344CB8AC3E}">
        <p14:creationId xmlns:p14="http://schemas.microsoft.com/office/powerpoint/2010/main" val="1131919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19BB-03CD-403F-A263-4AE8FBDC6A27}"/>
              </a:ext>
            </a:extLst>
          </p:cNvPr>
          <p:cNvSpPr>
            <a:spLocks noGrp="1"/>
          </p:cNvSpPr>
          <p:nvPr>
            <p:ph type="title"/>
          </p:nvPr>
        </p:nvSpPr>
        <p:spPr/>
        <p:txBody>
          <a:bodyPr>
            <a:normAutofit/>
          </a:bodyPr>
          <a:lstStyle/>
          <a:p>
            <a:r>
              <a:rPr lang="en-US"/>
              <a:t>Learn More About Behavioral Supports</a:t>
            </a:r>
          </a:p>
        </p:txBody>
      </p:sp>
      <p:sp>
        <p:nvSpPr>
          <p:cNvPr id="5" name="Slide Number Placeholder 4">
            <a:extLst>
              <a:ext uri="{FF2B5EF4-FFF2-40B4-BE49-F238E27FC236}">
                <a16:creationId xmlns:a16="http://schemas.microsoft.com/office/drawing/2014/main" id="{614FCDC2-FBA9-49A6-BC11-236919DABAA1}"/>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t>81</a:t>
            </a:fld>
            <a:endParaRPr lang="en-US" sz="750"/>
          </a:p>
        </p:txBody>
      </p:sp>
      <p:pic>
        <p:nvPicPr>
          <p:cNvPr id="6" name="Picture 5">
            <a:extLst>
              <a:ext uri="{FF2B5EF4-FFF2-40B4-BE49-F238E27FC236}">
                <a16:creationId xmlns:a16="http://schemas.microsoft.com/office/drawing/2014/main" id="{CB81DA21-39D0-40BA-BA00-643E860635E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809" y="1077773"/>
            <a:ext cx="9752381" cy="4876190"/>
          </a:xfrm>
          <a:prstGeom prst="rect">
            <a:avLst/>
          </a:prstGeom>
          <a:ln>
            <a:solidFill>
              <a:schemeClr val="tx1"/>
            </a:solidFill>
          </a:ln>
        </p:spPr>
      </p:pic>
    </p:spTree>
    <p:extLst>
      <p:ext uri="{BB962C8B-B14F-4D97-AF65-F5344CB8AC3E}">
        <p14:creationId xmlns:p14="http://schemas.microsoft.com/office/powerpoint/2010/main" val="22423075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2C24-A367-48E4-AA0B-72C6EED7ED96}"/>
              </a:ext>
            </a:extLst>
          </p:cNvPr>
          <p:cNvSpPr>
            <a:spLocks noGrp="1"/>
          </p:cNvSpPr>
          <p:nvPr>
            <p:ph type="title"/>
          </p:nvPr>
        </p:nvSpPr>
        <p:spPr/>
        <p:txBody>
          <a:bodyPr>
            <a:normAutofit/>
          </a:bodyPr>
          <a:lstStyle/>
          <a:p>
            <a:r>
              <a:rPr lang="en-US" sz="3600"/>
              <a:t>Using the Taxonomy to Find the Best Intervention</a:t>
            </a:r>
          </a:p>
        </p:txBody>
      </p:sp>
      <p:sp>
        <p:nvSpPr>
          <p:cNvPr id="13" name="Content Placeholder 12">
            <a:extLst>
              <a:ext uri="{FF2B5EF4-FFF2-40B4-BE49-F238E27FC236}">
                <a16:creationId xmlns:a16="http://schemas.microsoft.com/office/drawing/2014/main" id="{7DB9ABD5-DE64-4CFF-84D0-8E5BC7463A67}"/>
              </a:ext>
            </a:extLst>
          </p:cNvPr>
          <p:cNvSpPr>
            <a:spLocks noGrp="1"/>
          </p:cNvSpPr>
          <p:nvPr>
            <p:ph sz="quarter" idx="14"/>
          </p:nvPr>
        </p:nvSpPr>
        <p:spPr/>
        <p:txBody>
          <a:bodyPr>
            <a:normAutofit/>
          </a:bodyPr>
          <a:lstStyle/>
          <a:p>
            <a:r>
              <a:rPr lang="en-US"/>
              <a:t>There are NO perfect interventions.</a:t>
            </a:r>
          </a:p>
          <a:p>
            <a:pPr algn="ctr"/>
            <a:r>
              <a:rPr lang="en-US" b="1"/>
              <a:t>BUT</a:t>
            </a:r>
          </a:p>
          <a:p>
            <a:r>
              <a:rPr lang="en-US"/>
              <a:t>Using the Taxonomy of Intervention Intensity can help you understand the strengths and weaknesses of your current intervention and support your selection of a new intervention.</a:t>
            </a:r>
          </a:p>
          <a:p>
            <a:endParaRPr lang="en-US"/>
          </a:p>
        </p:txBody>
      </p:sp>
      <p:sp>
        <p:nvSpPr>
          <p:cNvPr id="3" name="Text Placeholder 2">
            <a:extLst>
              <a:ext uri="{FF2B5EF4-FFF2-40B4-BE49-F238E27FC236}">
                <a16:creationId xmlns:a16="http://schemas.microsoft.com/office/drawing/2014/main" id="{7E7669A1-48D1-476B-8DD5-CE520C62CA6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0FB2F4BD-AFBC-4163-80D0-C551BA2543EE}"/>
              </a:ext>
            </a:extLst>
          </p:cNvPr>
          <p:cNvSpPr>
            <a:spLocks noGrp="1"/>
          </p:cNvSpPr>
          <p:nvPr>
            <p:ph type="sldNum" sz="quarter" idx="12"/>
          </p:nvPr>
        </p:nvSpPr>
        <p:spPr>
          <a:xfrm>
            <a:off x="11786098" y="6742584"/>
            <a:ext cx="105798" cy="115416"/>
          </a:xfrm>
        </p:spPr>
        <p:txBody>
          <a:bodyPr/>
          <a:lstStyle/>
          <a:p>
            <a:fld id="{99A20822-4A49-4D36-86E3-300BA48D3F00}" type="slidenum">
              <a:rPr lang="en-US" sz="750" smtClean="0"/>
              <a:t>82</a:t>
            </a:fld>
            <a:endParaRPr lang="en-US" sz="750"/>
          </a:p>
        </p:txBody>
      </p:sp>
      <p:pic>
        <p:nvPicPr>
          <p:cNvPr id="11" name="Picture 10" descr="Picture of a person saying already have an intervention use the dimensions of the taxonomy to evaluate its strengths and ligations for your target population and of a man saying looking for a new intervention? Rating the dimensions of potential interventions can help educators compare their strengths and limitations to support selection">
            <a:extLst>
              <a:ext uri="{FF2B5EF4-FFF2-40B4-BE49-F238E27FC236}">
                <a16:creationId xmlns:a16="http://schemas.microsoft.com/office/drawing/2014/main" id="{8C389042-D4E0-488B-844A-D58E6827B58B}"/>
              </a:ext>
            </a:extLst>
          </p:cNvPr>
          <p:cNvPicPr>
            <a:picLocks noChangeAspect="1"/>
          </p:cNvPicPr>
          <p:nvPr/>
        </p:nvPicPr>
        <p:blipFill>
          <a:blip r:embed="rId3"/>
          <a:stretch>
            <a:fillRect/>
          </a:stretch>
        </p:blipFill>
        <p:spPr>
          <a:xfrm>
            <a:off x="6758497" y="1413023"/>
            <a:ext cx="4282590" cy="4896337"/>
          </a:xfrm>
          <a:prstGeom prst="rect">
            <a:avLst/>
          </a:prstGeom>
        </p:spPr>
      </p:pic>
    </p:spTree>
    <p:extLst>
      <p:ext uri="{BB962C8B-B14F-4D97-AF65-F5344CB8AC3E}">
        <p14:creationId xmlns:p14="http://schemas.microsoft.com/office/powerpoint/2010/main" val="36144644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1D8E-F5FC-4817-A179-2C817E72FB2B}"/>
              </a:ext>
            </a:extLst>
          </p:cNvPr>
          <p:cNvSpPr>
            <a:spLocks noGrp="1"/>
          </p:cNvSpPr>
          <p:nvPr>
            <p:ph type="title"/>
          </p:nvPr>
        </p:nvSpPr>
        <p:spPr/>
        <p:txBody>
          <a:bodyPr>
            <a:normAutofit/>
          </a:bodyPr>
          <a:lstStyle/>
          <a:p>
            <a:r>
              <a:rPr lang="en-US"/>
              <a:t>Rating the Validated Intervention Program</a:t>
            </a:r>
          </a:p>
        </p:txBody>
      </p:sp>
      <p:sp>
        <p:nvSpPr>
          <p:cNvPr id="3" name="Content Placeholder 2">
            <a:extLst>
              <a:ext uri="{FF2B5EF4-FFF2-40B4-BE49-F238E27FC236}">
                <a16:creationId xmlns:a16="http://schemas.microsoft.com/office/drawing/2014/main" id="{409AB1D7-C11D-4F10-B203-347A480FBF29}"/>
              </a:ext>
            </a:extLst>
          </p:cNvPr>
          <p:cNvSpPr>
            <a:spLocks noGrp="1"/>
          </p:cNvSpPr>
          <p:nvPr>
            <p:ph sz="quarter" idx="14"/>
          </p:nvPr>
        </p:nvSpPr>
        <p:spPr>
          <a:xfrm>
            <a:off x="455676" y="1193800"/>
            <a:ext cx="11276076" cy="2175764"/>
          </a:xfrm>
        </p:spPr>
        <p:txBody>
          <a:bodyPr>
            <a:normAutofit fontScale="92500" lnSpcReduction="20000"/>
          </a:bodyPr>
          <a:lstStyle/>
          <a:p>
            <a:pPr marL="457200" lvl="2" indent="-457200">
              <a:buFont typeface="Wingdings" panose="05000000000000000000" pitchFamily="2" charset="2"/>
              <a:buChar char="§"/>
            </a:pPr>
            <a:r>
              <a:rPr lang="en-US"/>
              <a:t>Ratings provide estimates for the strengths and weaknesses of the intervention on a 0–3 scale. </a:t>
            </a:r>
          </a:p>
          <a:p>
            <a:pPr marL="777232" lvl="3" indent="-457200">
              <a:buFont typeface="Arial" panose="020B0604020202020204" pitchFamily="34" charset="0"/>
              <a:buChar char="•"/>
            </a:pPr>
            <a:r>
              <a:rPr lang="en-US"/>
              <a:t>Some dimensions will be easier to rate than others.</a:t>
            </a:r>
          </a:p>
          <a:p>
            <a:pPr marL="777232" lvl="3" indent="-457200">
              <a:buFont typeface="Arial" panose="020B0604020202020204" pitchFamily="34" charset="0"/>
              <a:buChar char="•"/>
            </a:pPr>
            <a:r>
              <a:rPr lang="en-US"/>
              <a:t>There is no hard and fast rule for ratings. </a:t>
            </a:r>
          </a:p>
          <a:p>
            <a:pPr marL="777232" lvl="3" indent="-457200">
              <a:buFont typeface="Arial" panose="020B0604020202020204" pitchFamily="34" charset="0"/>
              <a:buChar char="•"/>
            </a:pPr>
            <a:r>
              <a:rPr lang="en-US"/>
              <a:t>Ratings can help guide intensification.</a:t>
            </a:r>
          </a:p>
          <a:p>
            <a:pPr marL="777232" lvl="3" indent="-457200">
              <a:buFont typeface="Arial" panose="020B0604020202020204" pitchFamily="34" charset="0"/>
              <a:buChar char="•"/>
            </a:pPr>
            <a:endParaRPr lang="en-US"/>
          </a:p>
          <a:p>
            <a:pPr marL="320032" lvl="2">
              <a:buSzPct val="100000"/>
              <a:buFont typeface="Wingdings" panose="05000000000000000000" pitchFamily="2" charset="2"/>
              <a:buChar char="§"/>
            </a:pPr>
            <a:endParaRPr lang="en-US"/>
          </a:p>
          <a:p>
            <a:pPr marL="777232" lvl="3" indent="-457200">
              <a:buFont typeface="Wingdings" panose="05000000000000000000" pitchFamily="2" charset="2"/>
              <a:buChar char="§"/>
            </a:pPr>
            <a:endParaRPr lang="en-US"/>
          </a:p>
        </p:txBody>
      </p:sp>
      <p:sp>
        <p:nvSpPr>
          <p:cNvPr id="5" name="Slide Number Placeholder 4">
            <a:extLst>
              <a:ext uri="{FF2B5EF4-FFF2-40B4-BE49-F238E27FC236}">
                <a16:creationId xmlns:a16="http://schemas.microsoft.com/office/drawing/2014/main" id="{E825CE16-7C8D-4FA3-A873-11366E0DED7D}"/>
              </a:ext>
            </a:extLst>
          </p:cNvPr>
          <p:cNvSpPr>
            <a:spLocks noGrp="1"/>
          </p:cNvSpPr>
          <p:nvPr>
            <p:ph type="sldNum" sz="quarter" idx="12"/>
          </p:nvPr>
        </p:nvSpPr>
        <p:spPr/>
        <p:txBody>
          <a:bodyPr/>
          <a:lstStyle/>
          <a:p>
            <a:fld id="{99A20822-4A49-4D36-86E3-300BA48D3F00}" type="slidenum">
              <a:rPr lang="en-US" smtClean="0"/>
              <a:t>83</a:t>
            </a:fld>
            <a:endParaRPr lang="en-US"/>
          </a:p>
        </p:txBody>
      </p:sp>
      <p:graphicFrame>
        <p:nvGraphicFramePr>
          <p:cNvPr id="6" name="Content Placeholder 20">
            <a:extLst>
              <a:ext uri="{FF2B5EF4-FFF2-40B4-BE49-F238E27FC236}">
                <a16:creationId xmlns:a16="http://schemas.microsoft.com/office/drawing/2014/main" id="{51B43F95-3236-424C-9985-7F52D39FA9CF}"/>
              </a:ext>
            </a:extLst>
          </p:cNvPr>
          <p:cNvGraphicFramePr>
            <a:graphicFrameLocks/>
          </p:cNvGraphicFramePr>
          <p:nvPr>
            <p:extLst>
              <p:ext uri="{D42A27DB-BD31-4B8C-83A1-F6EECF244321}">
                <p14:modId xmlns:p14="http://schemas.microsoft.com/office/powerpoint/2010/main" val="3962018611"/>
              </p:ext>
            </p:extLst>
          </p:nvPr>
        </p:nvGraphicFramePr>
        <p:xfrm>
          <a:off x="458788" y="3488437"/>
          <a:ext cx="11274424" cy="2377440"/>
        </p:xfrm>
        <a:graphic>
          <a:graphicData uri="http://schemas.openxmlformats.org/drawingml/2006/table">
            <a:tbl>
              <a:tblPr firstRow="1" bandRow="1">
                <a:tableStyleId>{5940675A-B579-460E-94D1-54222C63F5DA}</a:tableStyleId>
              </a:tblPr>
              <a:tblGrid>
                <a:gridCol w="2818606">
                  <a:extLst>
                    <a:ext uri="{9D8B030D-6E8A-4147-A177-3AD203B41FA5}">
                      <a16:colId xmlns:a16="http://schemas.microsoft.com/office/drawing/2014/main" val="2021640973"/>
                    </a:ext>
                  </a:extLst>
                </a:gridCol>
                <a:gridCol w="2818606">
                  <a:extLst>
                    <a:ext uri="{9D8B030D-6E8A-4147-A177-3AD203B41FA5}">
                      <a16:colId xmlns:a16="http://schemas.microsoft.com/office/drawing/2014/main" val="2825273668"/>
                    </a:ext>
                  </a:extLst>
                </a:gridCol>
                <a:gridCol w="2818606">
                  <a:extLst>
                    <a:ext uri="{9D8B030D-6E8A-4147-A177-3AD203B41FA5}">
                      <a16:colId xmlns:a16="http://schemas.microsoft.com/office/drawing/2014/main" val="1209125442"/>
                    </a:ext>
                  </a:extLst>
                </a:gridCol>
                <a:gridCol w="2818606">
                  <a:extLst>
                    <a:ext uri="{9D8B030D-6E8A-4147-A177-3AD203B41FA5}">
                      <a16:colId xmlns:a16="http://schemas.microsoft.com/office/drawing/2014/main" val="1518851305"/>
                    </a:ext>
                  </a:extLst>
                </a:gridCol>
              </a:tblGrid>
              <a:tr h="370840">
                <a:tc>
                  <a:txBody>
                    <a:bodyPr/>
                    <a:lstStyle/>
                    <a:p>
                      <a:pPr algn="ctr"/>
                      <a:r>
                        <a:rPr lang="en-US" sz="7200" b="1">
                          <a:effectLst>
                            <a:outerShdw blurRad="50800" dist="38100" dir="2700000" algn="tl" rotWithShape="0">
                              <a:prstClr val="black">
                                <a:alpha val="40000"/>
                              </a:prstClr>
                            </a:outerShdw>
                          </a:effectLst>
                        </a:rPr>
                        <a:t>0</a:t>
                      </a:r>
                    </a:p>
                  </a:txBody>
                  <a:tcPr>
                    <a:lnB w="12700" cmpd="sng">
                      <a:noFill/>
                    </a:lnB>
                  </a:tcPr>
                </a:tc>
                <a:tc>
                  <a:txBody>
                    <a:bodyPr/>
                    <a:lstStyle/>
                    <a:p>
                      <a:pPr algn="ctr"/>
                      <a:r>
                        <a:rPr lang="en-US" sz="7200" b="1">
                          <a:effectLst>
                            <a:outerShdw blurRad="50800" dist="38100" dir="2700000" algn="tl" rotWithShape="0">
                              <a:prstClr val="black">
                                <a:alpha val="40000"/>
                              </a:prstClr>
                            </a:outerShdw>
                          </a:effectLst>
                        </a:rPr>
                        <a:t>1</a:t>
                      </a:r>
                    </a:p>
                  </a:txBody>
                  <a:tcPr>
                    <a:lnB w="12700" cmpd="sng">
                      <a:noFill/>
                    </a:lnB>
                  </a:tcPr>
                </a:tc>
                <a:tc>
                  <a:txBody>
                    <a:bodyPr/>
                    <a:lstStyle/>
                    <a:p>
                      <a:pPr algn="ctr"/>
                      <a:r>
                        <a:rPr lang="en-US" sz="7200" b="1">
                          <a:effectLst>
                            <a:outerShdw blurRad="50800" dist="38100" dir="2700000" algn="tl" rotWithShape="0">
                              <a:prstClr val="black">
                                <a:alpha val="40000"/>
                              </a:prstClr>
                            </a:outerShdw>
                          </a:effectLst>
                        </a:rPr>
                        <a:t>2</a:t>
                      </a:r>
                    </a:p>
                  </a:txBody>
                  <a:tcPr>
                    <a:lnB w="12700" cmpd="sng">
                      <a:noFill/>
                    </a:lnB>
                  </a:tcPr>
                </a:tc>
                <a:tc>
                  <a:txBody>
                    <a:bodyPr/>
                    <a:lstStyle/>
                    <a:p>
                      <a:pPr algn="ctr"/>
                      <a:r>
                        <a:rPr lang="en-US" sz="7200" b="1">
                          <a:effectLst>
                            <a:outerShdw blurRad="50800" dist="38100" dir="2700000" algn="tl" rotWithShape="0">
                              <a:prstClr val="black">
                                <a:alpha val="40000"/>
                              </a:prstClr>
                            </a:outerShdw>
                          </a:effectLst>
                        </a:rPr>
                        <a:t>3</a:t>
                      </a:r>
                    </a:p>
                  </a:txBody>
                  <a:tcPr>
                    <a:lnB w="12700" cmpd="sng">
                      <a:noFill/>
                    </a:lnB>
                  </a:tcPr>
                </a:tc>
                <a:extLst>
                  <a:ext uri="{0D108BD9-81ED-4DB2-BD59-A6C34878D82A}">
                    <a16:rowId xmlns:a16="http://schemas.microsoft.com/office/drawing/2014/main" val="136588026"/>
                  </a:ext>
                </a:extLst>
              </a:tr>
              <a:tr h="370840">
                <a:tc>
                  <a:txBody>
                    <a:bodyPr/>
                    <a:lstStyle/>
                    <a:p>
                      <a:pPr algn="ctr"/>
                      <a:r>
                        <a:rPr lang="en-US" sz="2400" b="1"/>
                        <a:t>Fails</a:t>
                      </a:r>
                      <a:r>
                        <a:rPr lang="en-US" sz="2400"/>
                        <a:t> to </a:t>
                      </a:r>
                    </a:p>
                    <a:p>
                      <a:pPr algn="ctr"/>
                      <a:r>
                        <a:rPr lang="en-US" sz="2400"/>
                        <a:t>Address </a:t>
                      </a:r>
                    </a:p>
                    <a:p>
                      <a:pPr algn="ctr"/>
                      <a:r>
                        <a:rPr lang="en-US" sz="2400"/>
                        <a:t>Standard</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solidFill>
                      <a:schemeClr val="accent1">
                        <a:alpha val="25000"/>
                      </a:schemeClr>
                    </a:solidFill>
                  </a:tcPr>
                </a:tc>
                <a:tc>
                  <a:txBody>
                    <a:bodyPr/>
                    <a:lstStyle/>
                    <a:p>
                      <a:pPr algn="ctr"/>
                      <a:r>
                        <a:rPr lang="en-US" sz="2400"/>
                        <a:t>Addresses Standard </a:t>
                      </a:r>
                    </a:p>
                    <a:p>
                      <a:pPr algn="ctr"/>
                      <a:r>
                        <a:rPr lang="en-US" sz="2400" b="1"/>
                        <a:t>Minimally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solidFill>
                      <a:schemeClr val="accent1">
                        <a:alpha val="50000"/>
                      </a:schemeClr>
                    </a:solidFill>
                  </a:tcPr>
                </a:tc>
                <a:tc>
                  <a:txBody>
                    <a:bodyPr/>
                    <a:lstStyle/>
                    <a:p>
                      <a:pPr algn="ctr"/>
                      <a:r>
                        <a:rPr lang="en-US" sz="2400"/>
                        <a:t>Addresses Standard </a:t>
                      </a:r>
                      <a:r>
                        <a:rPr lang="en-US" sz="2400" b="1"/>
                        <a:t>Moderately</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solidFill>
                      <a:schemeClr val="accent1">
                        <a:alpha val="75000"/>
                      </a:schemeClr>
                    </a:solidFill>
                  </a:tcPr>
                </a:tc>
                <a:tc>
                  <a:txBody>
                    <a:bodyPr/>
                    <a:lstStyle/>
                    <a:p>
                      <a:pPr algn="ctr"/>
                      <a:r>
                        <a:rPr lang="en-US" sz="2400"/>
                        <a:t>Addresses Standard </a:t>
                      </a:r>
                    </a:p>
                    <a:p>
                      <a:pPr algn="ctr"/>
                      <a:r>
                        <a:rPr lang="en-US" sz="2400" b="1"/>
                        <a:t>Well</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solidFill>
                      <a:schemeClr val="accent1"/>
                    </a:solidFill>
                  </a:tcPr>
                </a:tc>
                <a:extLst>
                  <a:ext uri="{0D108BD9-81ED-4DB2-BD59-A6C34878D82A}">
                    <a16:rowId xmlns:a16="http://schemas.microsoft.com/office/drawing/2014/main" val="873621820"/>
                  </a:ext>
                </a:extLst>
              </a:tr>
            </a:tbl>
          </a:graphicData>
        </a:graphic>
      </p:graphicFrame>
    </p:spTree>
    <p:extLst>
      <p:ext uri="{BB962C8B-B14F-4D97-AF65-F5344CB8AC3E}">
        <p14:creationId xmlns:p14="http://schemas.microsoft.com/office/powerpoint/2010/main" val="151812160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i="1"/>
              <a:t>Activity, Part 1</a:t>
            </a:r>
            <a:r>
              <a:rPr lang="en-US" sz="3600"/>
              <a:t>. Assessing Quality of the Validated Intervention Platform</a:t>
            </a:r>
          </a:p>
        </p:txBody>
      </p:sp>
      <p:pic>
        <p:nvPicPr>
          <p:cNvPr id="8" name="Content Placeholder 7">
            <a:extLst>
              <a:ext uri="{C183D7F6-B498-43B3-948B-1728B52AA6E4}">
                <adec:decorative xmlns:adec="http://schemas.microsoft.com/office/drawing/2017/decorative" val="1"/>
              </a:ext>
            </a:extLst>
          </p:cNvPr>
          <p:cNvPicPr>
            <a:picLocks noGrp="1" noChangeAspect="1"/>
          </p:cNvPicPr>
          <p:nvPr>
            <p:ph sz="quarter" idx="15"/>
          </p:nvPr>
        </p:nvPicPr>
        <p:blipFill>
          <a:blip r:embed="rId3"/>
          <a:stretch>
            <a:fillRect/>
          </a:stretch>
        </p:blipFill>
        <p:spPr>
          <a:xfrm>
            <a:off x="5244801" y="2945904"/>
            <a:ext cx="5862021" cy="3061352"/>
          </a:xfrm>
          <a:prstGeom prst="rect">
            <a:avLst/>
          </a:prstGeom>
        </p:spPr>
      </p:pic>
      <p:sp>
        <p:nvSpPr>
          <p:cNvPr id="5" name="Slide Number Placeholder 4"/>
          <p:cNvSpPr>
            <a:spLocks noGrp="1"/>
          </p:cNvSpPr>
          <p:nvPr>
            <p:ph type="sldNum" sz="quarter" idx="14"/>
          </p:nvPr>
        </p:nvSpPr>
        <p:spPr/>
        <p:txBody>
          <a:bodyPr/>
          <a:lstStyle/>
          <a:p>
            <a:fld id="{99A20822-4A49-4D36-86E3-300BA48D3F00}" type="slidenum">
              <a:rPr lang="en-US" smtClean="0"/>
              <a:t>84</a:t>
            </a:fld>
            <a:endParaRPr lang="en-US"/>
          </a:p>
        </p:txBody>
      </p:sp>
      <p:sp>
        <p:nvSpPr>
          <p:cNvPr id="9" name="TextBox 8"/>
          <p:cNvSpPr txBox="1"/>
          <p:nvPr/>
        </p:nvSpPr>
        <p:spPr>
          <a:xfrm>
            <a:off x="457200" y="1376244"/>
            <a:ext cx="10956664" cy="1277273"/>
          </a:xfrm>
          <a:prstGeom prst="rect">
            <a:avLst/>
          </a:prstGeom>
          <a:noFill/>
        </p:spPr>
        <p:txBody>
          <a:bodyPr wrap="square" rtlCol="0">
            <a:spAutoFit/>
          </a:bodyPr>
          <a:lstStyle/>
          <a:p>
            <a:pPr marL="457200" indent="-457200">
              <a:buClr>
                <a:schemeClr val="accent1"/>
              </a:buClr>
              <a:buFont typeface="+mj-lt"/>
              <a:buAutoNum type="arabicPeriod"/>
            </a:pPr>
            <a:r>
              <a:rPr lang="en-US" sz="2400"/>
              <a:t>In groups of 2–3, select one math intervention from the list brainstormed earlier.</a:t>
            </a:r>
          </a:p>
          <a:p>
            <a:pPr marL="457200" indent="-457200">
              <a:spcBef>
                <a:spcPts val="600"/>
              </a:spcBef>
              <a:buClr>
                <a:schemeClr val="accent1"/>
              </a:buClr>
              <a:buFont typeface="+mj-lt"/>
              <a:buAutoNum type="arabicPeriod"/>
            </a:pPr>
            <a:r>
              <a:rPr lang="en-US" sz="2400"/>
              <a:t>Review the handout definitions for each dimension and the rating rubric.</a:t>
            </a:r>
          </a:p>
        </p:txBody>
      </p:sp>
      <p:sp>
        <p:nvSpPr>
          <p:cNvPr id="10" name="TextBox 9"/>
          <p:cNvSpPr txBox="1"/>
          <p:nvPr/>
        </p:nvSpPr>
        <p:spPr>
          <a:xfrm>
            <a:off x="457200" y="2672657"/>
            <a:ext cx="4480560" cy="2015936"/>
          </a:xfrm>
          <a:prstGeom prst="rect">
            <a:avLst/>
          </a:prstGeom>
          <a:noFill/>
        </p:spPr>
        <p:txBody>
          <a:bodyPr wrap="square" rtlCol="0">
            <a:spAutoFit/>
          </a:bodyPr>
          <a:lstStyle/>
          <a:p>
            <a:pPr marL="457200" indent="-457200">
              <a:buClr>
                <a:schemeClr val="accent1"/>
              </a:buClr>
              <a:buFont typeface="+mj-lt"/>
              <a:buAutoNum type="arabicPeriod" startAt="3"/>
            </a:pPr>
            <a:r>
              <a:rPr lang="en-US" sz="2400"/>
              <a:t>Rate the intervention </a:t>
            </a:r>
            <a:r>
              <a:rPr lang="en-US" sz="2400" b="1"/>
              <a:t>as designed </a:t>
            </a:r>
            <a:r>
              <a:rPr lang="en-US" sz="2400"/>
              <a:t>for each dimension (0–3). </a:t>
            </a:r>
          </a:p>
          <a:p>
            <a:pPr marL="457200" indent="-457200">
              <a:spcBef>
                <a:spcPts val="600"/>
              </a:spcBef>
              <a:buClr>
                <a:schemeClr val="accent1"/>
              </a:buClr>
              <a:buFont typeface="+mj-lt"/>
              <a:buAutoNum type="arabicPeriod" startAt="3"/>
            </a:pPr>
            <a:r>
              <a:rPr lang="en-US" sz="2400"/>
              <a:t>Record your responses in the third column. </a:t>
            </a:r>
          </a:p>
        </p:txBody>
      </p:sp>
      <p:sp>
        <p:nvSpPr>
          <p:cNvPr id="11" name="Wave 10">
            <a:extLst>
              <a:ext uri="{FF2B5EF4-FFF2-40B4-BE49-F238E27FC236}">
                <a16:creationId xmlns:a16="http://schemas.microsoft.com/office/drawing/2014/main" id="{893DCC42-6B3F-4D40-B280-8C37E3331242}"/>
              </a:ext>
            </a:extLst>
          </p:cNvPr>
          <p:cNvSpPr/>
          <p:nvPr/>
        </p:nvSpPr>
        <p:spPr>
          <a:xfrm>
            <a:off x="8475011" y="4778688"/>
            <a:ext cx="2656051" cy="1551773"/>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2" name="Graphic 11" descr="Paper">
            <a:extLst>
              <a:ext uri="{FF2B5EF4-FFF2-40B4-BE49-F238E27FC236}">
                <a16:creationId xmlns:a16="http://schemas.microsoft.com/office/drawing/2014/main" id="{FB888D7B-FE55-48CC-9D74-0CCB08EF40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28024" y="5347205"/>
            <a:ext cx="735589" cy="735589"/>
          </a:xfrm>
          <a:prstGeom prst="rect">
            <a:avLst/>
          </a:prstGeom>
        </p:spPr>
      </p:pic>
    </p:spTree>
    <p:extLst>
      <p:ext uri="{BB962C8B-B14F-4D97-AF65-F5344CB8AC3E}">
        <p14:creationId xmlns:p14="http://schemas.microsoft.com/office/powerpoint/2010/main" val="4412976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B38141-B4E9-4528-AADA-8C32B9ED2A3A}"/>
              </a:ext>
            </a:extLst>
          </p:cNvPr>
          <p:cNvSpPr>
            <a:spLocks noGrp="1"/>
          </p:cNvSpPr>
          <p:nvPr>
            <p:ph type="title"/>
          </p:nvPr>
        </p:nvSpPr>
        <p:spPr/>
        <p:txBody>
          <a:bodyPr/>
          <a:lstStyle/>
          <a:p>
            <a:r>
              <a:rPr lang="en-US"/>
              <a:t>Things to consider…</a:t>
            </a:r>
          </a:p>
        </p:txBody>
      </p:sp>
      <p:sp>
        <p:nvSpPr>
          <p:cNvPr id="2" name="Slide Number Placeholder 1">
            <a:extLst>
              <a:ext uri="{FF2B5EF4-FFF2-40B4-BE49-F238E27FC236}">
                <a16:creationId xmlns:a16="http://schemas.microsoft.com/office/drawing/2014/main" id="{1EDFA3EE-50FF-4ECC-B71B-64B619F15D7D}"/>
              </a:ext>
            </a:extLst>
          </p:cNvPr>
          <p:cNvSpPr>
            <a:spLocks noGrp="1"/>
          </p:cNvSpPr>
          <p:nvPr>
            <p:ph type="sldNum" sz="quarter" idx="10"/>
          </p:nvPr>
        </p:nvSpPr>
        <p:spPr/>
        <p:txBody>
          <a:bodyPr/>
          <a:lstStyle/>
          <a:p>
            <a:pPr algn="r"/>
            <a:fld id="{F3477EC8-074D-41C4-94AE-E9EA7CEEA348}" type="slidenum">
              <a:rPr lang="en-US" smtClean="0"/>
              <a:pPr algn="r"/>
              <a:t>85</a:t>
            </a:fld>
            <a:endParaRPr lang="en-US"/>
          </a:p>
        </p:txBody>
      </p:sp>
      <p:sp>
        <p:nvSpPr>
          <p:cNvPr id="5" name="TextBox 4">
            <a:extLst>
              <a:ext uri="{FF2B5EF4-FFF2-40B4-BE49-F238E27FC236}">
                <a16:creationId xmlns:a16="http://schemas.microsoft.com/office/drawing/2014/main" id="{20128134-8DC0-4713-A8E0-CEBAF5B52497}"/>
              </a:ext>
            </a:extLst>
          </p:cNvPr>
          <p:cNvSpPr txBox="1"/>
          <p:nvPr/>
        </p:nvSpPr>
        <p:spPr>
          <a:xfrm>
            <a:off x="442274" y="1507223"/>
            <a:ext cx="3498130" cy="2769989"/>
          </a:xfrm>
          <a:prstGeom prst="rect">
            <a:avLst/>
          </a:prstGeom>
          <a:noFill/>
          <a:ln>
            <a:solidFill>
              <a:schemeClr val="tx1"/>
            </a:solidFill>
          </a:ln>
        </p:spPr>
        <p:txBody>
          <a:bodyPr wrap="square" rtlCol="0" anchor="t">
            <a:spAutoFit/>
          </a:bodyPr>
          <a:lstStyle/>
          <a:p>
            <a:r>
              <a:rPr lang="en-US" sz="2800"/>
              <a:t>How do I support my English language learners?</a:t>
            </a:r>
          </a:p>
          <a:p>
            <a:endParaRPr lang="en-US"/>
          </a:p>
          <a:p>
            <a:r>
              <a:rPr lang="en-US"/>
              <a:t>Start with the best match for the mathematics need, then embed language supports.</a:t>
            </a:r>
            <a:endParaRPr lang="en-US">
              <a:cs typeface="Calibri"/>
            </a:endParaRPr>
          </a:p>
          <a:p>
            <a:endParaRPr lang="en-US"/>
          </a:p>
        </p:txBody>
      </p:sp>
      <p:sp>
        <p:nvSpPr>
          <p:cNvPr id="6" name="TextBox 5">
            <a:extLst>
              <a:ext uri="{FF2B5EF4-FFF2-40B4-BE49-F238E27FC236}">
                <a16:creationId xmlns:a16="http://schemas.microsoft.com/office/drawing/2014/main" id="{276755DB-9FAC-4D2A-A921-B07EDEA26201}"/>
              </a:ext>
            </a:extLst>
          </p:cNvPr>
          <p:cNvSpPr txBox="1"/>
          <p:nvPr/>
        </p:nvSpPr>
        <p:spPr>
          <a:xfrm>
            <a:off x="4135946" y="2158737"/>
            <a:ext cx="3879243" cy="3046988"/>
          </a:xfrm>
          <a:prstGeom prst="rect">
            <a:avLst/>
          </a:prstGeom>
          <a:noFill/>
          <a:ln>
            <a:solidFill>
              <a:schemeClr val="tx1"/>
            </a:solidFill>
          </a:ln>
        </p:spPr>
        <p:txBody>
          <a:bodyPr wrap="square" rtlCol="0" anchor="t">
            <a:spAutoFit/>
          </a:bodyPr>
          <a:lstStyle/>
          <a:p>
            <a:r>
              <a:rPr lang="en-US" sz="2800"/>
              <a:t>What if my intervention scores low on some dimensions?</a:t>
            </a:r>
          </a:p>
          <a:p>
            <a:endParaRPr lang="en-US"/>
          </a:p>
          <a:p>
            <a:r>
              <a:rPr lang="en-US"/>
              <a:t>If the math content is appropriate, then consider additional supports you could add to address other areas.</a:t>
            </a:r>
            <a:endParaRPr lang="en-US">
              <a:cs typeface="Calibri"/>
            </a:endParaRPr>
          </a:p>
          <a:p>
            <a:endParaRPr lang="en-US"/>
          </a:p>
        </p:txBody>
      </p:sp>
      <p:sp>
        <p:nvSpPr>
          <p:cNvPr id="7" name="TextBox 6">
            <a:extLst>
              <a:ext uri="{FF2B5EF4-FFF2-40B4-BE49-F238E27FC236}">
                <a16:creationId xmlns:a16="http://schemas.microsoft.com/office/drawing/2014/main" id="{66E1DA2B-4BCE-42A5-B72E-D170234D85EA}"/>
              </a:ext>
            </a:extLst>
          </p:cNvPr>
          <p:cNvSpPr txBox="1"/>
          <p:nvPr/>
        </p:nvSpPr>
        <p:spPr>
          <a:xfrm>
            <a:off x="8210731" y="3346495"/>
            <a:ext cx="3534347" cy="2492990"/>
          </a:xfrm>
          <a:prstGeom prst="rect">
            <a:avLst/>
          </a:prstGeom>
          <a:noFill/>
          <a:ln>
            <a:solidFill>
              <a:schemeClr val="tx1"/>
            </a:solidFill>
          </a:ln>
        </p:spPr>
        <p:txBody>
          <a:bodyPr wrap="square" rtlCol="0">
            <a:spAutoFit/>
          </a:bodyPr>
          <a:lstStyle/>
          <a:p>
            <a:r>
              <a:rPr lang="en-US" sz="2800"/>
              <a:t>What if it isn’t an exact fit for what I need?</a:t>
            </a:r>
          </a:p>
          <a:p>
            <a:endParaRPr lang="en-US"/>
          </a:p>
          <a:p>
            <a:r>
              <a:rPr lang="en-US"/>
              <a:t>Start with what you have and consider ways you can adapt it.</a:t>
            </a:r>
          </a:p>
          <a:p>
            <a:endParaRPr lang="en-US"/>
          </a:p>
        </p:txBody>
      </p:sp>
    </p:spTree>
    <p:extLst>
      <p:ext uri="{BB962C8B-B14F-4D97-AF65-F5344CB8AC3E}">
        <p14:creationId xmlns:p14="http://schemas.microsoft.com/office/powerpoint/2010/main" val="16970596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a:t>Individualization</a:t>
            </a:r>
            <a:endParaRPr lang="en-US">
              <a:solidFill>
                <a:srgbClr val="FF0000"/>
              </a:solidFill>
            </a:endParaRPr>
          </a:p>
        </p:txBody>
      </p:sp>
      <p:sp>
        <p:nvSpPr>
          <p:cNvPr id="6" name="Content Placeholder 5"/>
          <p:cNvSpPr>
            <a:spLocks noGrp="1"/>
          </p:cNvSpPr>
          <p:nvPr>
            <p:ph sz="half" idx="1"/>
          </p:nvPr>
        </p:nvSpPr>
        <p:spPr>
          <a:xfrm>
            <a:off x="457200" y="1371600"/>
            <a:ext cx="7183463" cy="4343400"/>
          </a:xfrm>
        </p:spPr>
        <p:txBody>
          <a:bodyPr>
            <a:normAutofit/>
          </a:bodyPr>
          <a:lstStyle/>
          <a:p>
            <a:pPr marL="0" indent="0">
              <a:buNone/>
            </a:pPr>
            <a:r>
              <a:rPr lang="en-US"/>
              <a:t>A </a:t>
            </a:r>
            <a:r>
              <a:rPr lang="en-US" b="1"/>
              <a:t>validated, data-based process for individualizing intervention</a:t>
            </a:r>
            <a:r>
              <a:rPr lang="en-US"/>
              <a:t>, in which the special educator or interventionist systematically adjusts the intervention over time, in response to </a:t>
            </a:r>
            <a:r>
              <a:rPr lang="en-US" b="1"/>
              <a:t>ongoing progress-monitoring data</a:t>
            </a:r>
            <a:r>
              <a:rPr lang="en-US"/>
              <a:t>, to address the student’s complex learning needs.</a:t>
            </a:r>
          </a:p>
          <a:p>
            <a:endParaRPr lang="en-US"/>
          </a:p>
        </p:txBody>
      </p:sp>
      <p:sp>
        <p:nvSpPr>
          <p:cNvPr id="10" name="Text Placeholder 9">
            <a:extLst>
              <a:ext uri="{FF2B5EF4-FFF2-40B4-BE49-F238E27FC236}">
                <a16:creationId xmlns:a16="http://schemas.microsoft.com/office/drawing/2014/main" id="{7708064A-76F6-41F2-B354-471EAC2F8755}"/>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2"/>
          </p:nvPr>
        </p:nvSpPr>
        <p:spPr>
          <a:xfrm>
            <a:off x="11786098" y="6742584"/>
            <a:ext cx="105798" cy="115416"/>
          </a:xfrm>
        </p:spPr>
        <p:txBody>
          <a:bodyPr/>
          <a:lstStyle/>
          <a:p>
            <a:pPr algn="r"/>
            <a:fld id="{F3477EC8-074D-41C4-94AE-E9EA7CEEA348}" type="slidenum">
              <a:rPr lang="en-US" sz="750" smtClean="0"/>
              <a:pPr algn="r"/>
              <a:t>86</a:t>
            </a:fld>
            <a:endParaRPr lang="en-US" sz="750"/>
          </a:p>
        </p:txBody>
      </p:sp>
      <p:pic>
        <p:nvPicPr>
          <p:cNvPr id="8" name="Content Placeholder 6"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B9A7F90-244A-4F56-AA2B-96F3ADCA1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8931" y="1280160"/>
            <a:ext cx="3403600" cy="4114800"/>
          </a:xfrm>
          <a:prstGeom prst="rect">
            <a:avLst/>
          </a:prstGeom>
        </p:spPr>
      </p:pic>
      <p:sp>
        <p:nvSpPr>
          <p:cNvPr id="5" name="Rectangle: Rounded Corners 4" descr="rectangle highlighting the bottom steps of the DBI process">
            <a:extLst>
              <a:ext uri="{FF2B5EF4-FFF2-40B4-BE49-F238E27FC236}">
                <a16:creationId xmlns:a16="http://schemas.microsoft.com/office/drawing/2014/main" id="{BA21F5B1-75C8-4452-815B-0ACD10F9403B}"/>
              </a:ext>
            </a:extLst>
          </p:cNvPr>
          <p:cNvSpPr/>
          <p:nvPr/>
        </p:nvSpPr>
        <p:spPr>
          <a:xfrm>
            <a:off x="8498103" y="2929180"/>
            <a:ext cx="2846469" cy="2648660"/>
          </a:xfrm>
          <a:prstGeom prst="roundRect">
            <a:avLst/>
          </a:prstGeom>
          <a:noFill/>
          <a:ln w="57150">
            <a:solidFill>
              <a:srgbClr val="C25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Tree>
    <p:extLst>
      <p:ext uri="{BB962C8B-B14F-4D97-AF65-F5344CB8AC3E}">
        <p14:creationId xmlns:p14="http://schemas.microsoft.com/office/powerpoint/2010/main" val="3225597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E6AD1-1E2B-AC45-AE08-1B7A915D42F5}"/>
              </a:ext>
            </a:extLst>
          </p:cNvPr>
          <p:cNvSpPr>
            <a:spLocks noGrp="1"/>
          </p:cNvSpPr>
          <p:nvPr>
            <p:ph type="title"/>
          </p:nvPr>
        </p:nvSpPr>
        <p:spPr/>
        <p:txBody>
          <a:bodyPr/>
          <a:lstStyle/>
          <a:p>
            <a:r>
              <a:rPr lang="en-US"/>
              <a:t>A Note About Fidelity</a:t>
            </a:r>
          </a:p>
        </p:txBody>
      </p:sp>
      <p:sp>
        <p:nvSpPr>
          <p:cNvPr id="3" name="Content Placeholder 2">
            <a:extLst>
              <a:ext uri="{FF2B5EF4-FFF2-40B4-BE49-F238E27FC236}">
                <a16:creationId xmlns:a16="http://schemas.microsoft.com/office/drawing/2014/main" id="{B4281328-6741-614F-A814-785201134765}"/>
              </a:ext>
            </a:extLst>
          </p:cNvPr>
          <p:cNvSpPr>
            <a:spLocks noGrp="1"/>
          </p:cNvSpPr>
          <p:nvPr>
            <p:ph sz="quarter" idx="14"/>
          </p:nvPr>
        </p:nvSpPr>
        <p:spPr>
          <a:xfrm>
            <a:off x="457200" y="1304209"/>
            <a:ext cx="11274552" cy="4621290"/>
          </a:xfrm>
        </p:spPr>
        <p:txBody>
          <a:bodyPr vert="horz" lIns="0" tIns="0" rIns="0" bIns="0" rtlCol="0" anchor="t">
            <a:normAutofit/>
          </a:bodyPr>
          <a:lstStyle/>
          <a:p>
            <a:pPr marL="320040" indent="-320040">
              <a:lnSpc>
                <a:spcPct val="135000"/>
              </a:lnSpc>
              <a:spcBef>
                <a:spcPts val="600"/>
              </a:spcBef>
              <a:buClr>
                <a:schemeClr val="accent1"/>
              </a:buClr>
              <a:buFont typeface="Wingdings" panose="05000000000000000000" pitchFamily="2" charset="2"/>
              <a:buChar char="§"/>
            </a:pPr>
            <a:r>
              <a:rPr lang="en-US" sz="2800"/>
              <a:t>Selecting an intervention that gets high ratings on the dimensions of the taxonomy provides a good starting place, but it is only as intense as its implementation.</a:t>
            </a:r>
          </a:p>
          <a:p>
            <a:pPr marL="320040" indent="-320040">
              <a:lnSpc>
                <a:spcPct val="135000"/>
              </a:lnSpc>
              <a:spcBef>
                <a:spcPts val="600"/>
              </a:spcBef>
              <a:buClr>
                <a:schemeClr val="accent1"/>
              </a:buClr>
              <a:buFont typeface="Wingdings" panose="05000000000000000000" pitchFamily="2" charset="2"/>
              <a:buChar char="§"/>
            </a:pPr>
            <a:r>
              <a:rPr lang="en-US" sz="2800"/>
              <a:t>Fidelity is important because it: </a:t>
            </a:r>
          </a:p>
          <a:p>
            <a:pPr marL="777240" lvl="1" indent="-457200">
              <a:lnSpc>
                <a:spcPct val="135000"/>
              </a:lnSpc>
              <a:buFont typeface="Wingdings" panose="05000000000000000000" pitchFamily="2" charset="2"/>
              <a:buChar char="ü"/>
            </a:pPr>
            <a:r>
              <a:rPr lang="en-US" altLang="en-US" sz="2400"/>
              <a:t>Ensures that instruction has been implemented as intended.</a:t>
            </a:r>
          </a:p>
          <a:p>
            <a:pPr marL="777240" lvl="1" indent="-457200">
              <a:lnSpc>
                <a:spcPct val="135000"/>
              </a:lnSpc>
              <a:buFont typeface="Wingdings" panose="05000000000000000000" pitchFamily="2" charset="2"/>
              <a:buChar char="ü"/>
            </a:pPr>
            <a:r>
              <a:rPr lang="en-US" altLang="en-US" sz="2400"/>
              <a:t>Allows us to link student outcomes to instruction.</a:t>
            </a:r>
          </a:p>
          <a:p>
            <a:pPr marL="777240" lvl="1" indent="-457200">
              <a:lnSpc>
                <a:spcPct val="135000"/>
              </a:lnSpc>
              <a:buFont typeface="Wingdings" panose="05000000000000000000" pitchFamily="2" charset="2"/>
              <a:buChar char="ü"/>
            </a:pPr>
            <a:r>
              <a:rPr lang="en-US" altLang="en-US" sz="2400"/>
              <a:t>Helps in the determination of effectiveness and instructional decision making.</a:t>
            </a:r>
          </a:p>
          <a:p>
            <a:pPr marL="320040" indent="-320040">
              <a:lnSpc>
                <a:spcPct val="145000"/>
              </a:lnSpc>
              <a:spcBef>
                <a:spcPts val="600"/>
              </a:spcBef>
              <a:buClr>
                <a:schemeClr val="accent1"/>
              </a:buClr>
              <a:buFont typeface="Wingdings" panose="05000000000000000000" pitchFamily="2" charset="2"/>
              <a:buChar char="§"/>
            </a:pPr>
            <a:endParaRPr lang="en-US" sz="2800"/>
          </a:p>
        </p:txBody>
      </p:sp>
      <p:sp>
        <p:nvSpPr>
          <p:cNvPr id="4" name="Text Placeholder 3">
            <a:extLst>
              <a:ext uri="{FF2B5EF4-FFF2-40B4-BE49-F238E27FC236}">
                <a16:creationId xmlns:a16="http://schemas.microsoft.com/office/drawing/2014/main" id="{8D9BFCF9-C45E-284C-BC3B-3C2BB1D00700}"/>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F6205354-79EA-C140-A788-BD1DF794F83F}"/>
              </a:ext>
            </a:extLst>
          </p:cNvPr>
          <p:cNvSpPr>
            <a:spLocks noGrp="1"/>
          </p:cNvSpPr>
          <p:nvPr>
            <p:ph type="sldNum" sz="quarter" idx="12"/>
          </p:nvPr>
        </p:nvSpPr>
        <p:spPr/>
        <p:txBody>
          <a:bodyPr/>
          <a:lstStyle/>
          <a:p>
            <a:fld id="{99A20822-4A49-4D36-86E3-300BA48D3F00}" type="slidenum">
              <a:rPr lang="en-US" smtClean="0"/>
              <a:t>87</a:t>
            </a:fld>
            <a:endParaRPr lang="en-US"/>
          </a:p>
        </p:txBody>
      </p:sp>
    </p:spTree>
    <p:extLst>
      <p:ext uri="{BB962C8B-B14F-4D97-AF65-F5344CB8AC3E}">
        <p14:creationId xmlns:p14="http://schemas.microsoft.com/office/powerpoint/2010/main" val="11394679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C69232-170E-4877-8F75-B74BDDAAC584}"/>
              </a:ext>
            </a:extLst>
          </p:cNvPr>
          <p:cNvSpPr>
            <a:spLocks noGrp="1"/>
          </p:cNvSpPr>
          <p:nvPr>
            <p:ph type="title"/>
          </p:nvPr>
        </p:nvSpPr>
        <p:spPr/>
        <p:txBody>
          <a:bodyPr/>
          <a:lstStyle/>
          <a:p>
            <a:r>
              <a:rPr lang="en-US"/>
              <a:t>Turn and Talk </a:t>
            </a:r>
          </a:p>
        </p:txBody>
      </p:sp>
      <p:sp>
        <p:nvSpPr>
          <p:cNvPr id="7" name="Content Placeholder 6">
            <a:extLst>
              <a:ext uri="{FF2B5EF4-FFF2-40B4-BE49-F238E27FC236}">
                <a16:creationId xmlns:a16="http://schemas.microsoft.com/office/drawing/2014/main" id="{48DB9EFC-E351-4E99-9DA6-9622E7FA73F9}"/>
              </a:ext>
            </a:extLst>
          </p:cNvPr>
          <p:cNvSpPr>
            <a:spLocks noGrp="1"/>
          </p:cNvSpPr>
          <p:nvPr>
            <p:ph sz="quarter" idx="14"/>
          </p:nvPr>
        </p:nvSpPr>
        <p:spPr/>
        <p:txBody>
          <a:bodyPr>
            <a:normAutofit lnSpcReduction="10000"/>
          </a:bodyPr>
          <a:lstStyle/>
          <a:p>
            <a:pPr marL="320040" indent="-320040">
              <a:lnSpc>
                <a:spcPct val="145000"/>
              </a:lnSpc>
              <a:spcBef>
                <a:spcPts val="600"/>
              </a:spcBef>
              <a:buClr>
                <a:schemeClr val="accent1"/>
              </a:buClr>
              <a:buFont typeface="Wingdings" panose="05000000000000000000" pitchFamily="2" charset="2"/>
              <a:buChar char="§"/>
            </a:pPr>
            <a:r>
              <a:rPr lang="en-US" sz="2800"/>
              <a:t>To what extent do these situations affect implementation in your school or district?</a:t>
            </a:r>
          </a:p>
          <a:p>
            <a:pPr marL="685800" lvl="2" indent="-342900"/>
            <a:r>
              <a:rPr lang="en-US" sz="2400"/>
              <a:t>Instructional disruptions (testing, special events, intervention session cut short)</a:t>
            </a:r>
          </a:p>
          <a:p>
            <a:pPr marL="685800" lvl="2" indent="-342900"/>
            <a:r>
              <a:rPr lang="en-US" sz="2400"/>
              <a:t>Larger-than-designed group size</a:t>
            </a:r>
          </a:p>
          <a:p>
            <a:pPr marL="685800" lvl="2" indent="-342900"/>
            <a:r>
              <a:rPr lang="en-US" sz="2400"/>
              <a:t>Fewer sessions than intended</a:t>
            </a:r>
          </a:p>
          <a:p>
            <a:pPr marL="685800" lvl="2" indent="-342900"/>
            <a:r>
              <a:rPr lang="en-US" sz="2400"/>
              <a:t>Lack of engagement</a:t>
            </a:r>
          </a:p>
          <a:p>
            <a:pPr marL="685800" lvl="2" indent="-342900"/>
            <a:r>
              <a:rPr lang="en-US" sz="2400"/>
              <a:t>Others?</a:t>
            </a:r>
          </a:p>
          <a:p>
            <a:endParaRPr lang="en-US"/>
          </a:p>
        </p:txBody>
      </p:sp>
      <p:sp>
        <p:nvSpPr>
          <p:cNvPr id="6" name="Text Placeholder 5">
            <a:extLst>
              <a:ext uri="{FF2B5EF4-FFF2-40B4-BE49-F238E27FC236}">
                <a16:creationId xmlns:a16="http://schemas.microsoft.com/office/drawing/2014/main" id="{3D2AB41D-A557-48F6-A826-0BB2DB835AED}"/>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B6019CA6-7368-4180-AEBC-E9FE10ADFAED}"/>
              </a:ext>
            </a:extLst>
          </p:cNvPr>
          <p:cNvSpPr>
            <a:spLocks noGrp="1"/>
          </p:cNvSpPr>
          <p:nvPr>
            <p:ph type="sldNum" sz="quarter" idx="12"/>
          </p:nvPr>
        </p:nvSpPr>
        <p:spPr/>
        <p:txBody>
          <a:bodyPr/>
          <a:lstStyle/>
          <a:p>
            <a:pPr algn="r"/>
            <a:fld id="{F3477EC8-074D-41C4-94AE-E9EA7CEEA348}" type="slidenum">
              <a:rPr lang="en-US" smtClean="0"/>
              <a:pPr algn="r"/>
              <a:t>88</a:t>
            </a:fld>
            <a:endParaRPr lang="en-US"/>
          </a:p>
        </p:txBody>
      </p:sp>
      <p:pic>
        <p:nvPicPr>
          <p:cNvPr id="10" name="Graphic 9" descr="Chat">
            <a:extLst>
              <a:ext uri="{FF2B5EF4-FFF2-40B4-BE49-F238E27FC236}">
                <a16:creationId xmlns:a16="http://schemas.microsoft.com/office/drawing/2014/main" id="{E1E84E01-EA0B-40A2-8588-5A3BC08CA0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7384" y="0"/>
            <a:ext cx="1376362" cy="1376362"/>
          </a:xfrm>
          <a:prstGeom prst="rect">
            <a:avLst/>
          </a:prstGeom>
        </p:spPr>
      </p:pic>
    </p:spTree>
    <p:extLst>
      <p:ext uri="{BB962C8B-B14F-4D97-AF65-F5344CB8AC3E}">
        <p14:creationId xmlns:p14="http://schemas.microsoft.com/office/powerpoint/2010/main" val="25903180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itle 1"/>
          <p:cNvSpPr>
            <a:spLocks noGrp="1"/>
          </p:cNvSpPr>
          <p:nvPr>
            <p:ph type="title"/>
          </p:nvPr>
        </p:nvSpPr>
        <p:spPr/>
        <p:txBody>
          <a:bodyPr>
            <a:normAutofit/>
          </a:bodyPr>
          <a:lstStyle/>
          <a:p>
            <a:pPr defTabSz="514337"/>
            <a:r>
              <a:rPr altLang="en-US">
                <a:ea typeface="ＭＳ Ｐゴシック" panose="020B0600070205080204" pitchFamily="34" charset="-128"/>
              </a:rPr>
              <a:t>Five Elements of Fidelity</a:t>
            </a:r>
          </a:p>
        </p:txBody>
      </p:sp>
      <p:graphicFrame>
        <p:nvGraphicFramePr>
          <p:cNvPr id="100354" name="Chart 8" descr="There is a circle divided into 5 equal sections in the center of the slide.  The sections represent the five elements of fidelity and read: adherence, exposure, quality of delivery, program specificity, and student engagement.  Each element is described outside the circle.  Adherence means how well do we stick to the plan/curriculum/assessment?  Exposure means how often does a student recieve an intervention?  How long does an intervention last? Quality of delivery means how well is the intervention, assessment, or instruction delivered?  Do you use good teaching practices? Program specificity means how well is the intervention defined and different from other interventions?  Student engagement means how engaged and involved are the students in this intervention or activity?"/>
          <p:cNvGraphicFramePr>
            <a:graphicFrameLocks/>
          </p:cNvGraphicFramePr>
          <p:nvPr/>
        </p:nvGraphicFramePr>
        <p:xfrm>
          <a:off x="1472440" y="1139361"/>
          <a:ext cx="9245600" cy="5010150"/>
        </p:xfrm>
        <a:graphic>
          <a:graphicData uri="http://schemas.openxmlformats.org/presentationml/2006/ole">
            <mc:AlternateContent xmlns:mc="http://schemas.openxmlformats.org/markup-compatibility/2006">
              <mc:Choice xmlns:v="urn:schemas-microsoft-com:vml" Requires="v">
                <p:oleObj spid="_x0000_s1026" r:id="rId4" imgW="9242337" imgH="5011346" progId="Excel.Chart.8">
                  <p:embed/>
                </p:oleObj>
              </mc:Choice>
              <mc:Fallback>
                <p:oleObj r:id="rId4" imgW="9242337" imgH="5011346" progId="Excel.Chart.8">
                  <p:embed/>
                  <p:pic>
                    <p:nvPicPr>
                      <p:cNvPr id="100354" name="Chart 8" descr="There is a circle divided into 5 equal sections in the center of the slide.  The sections represent the five elements of fidelity and read: adherence, exposure, quality of delivery, program specificity, and student engagement.  Each element is described outside the circle.  Adherence means how well do we stick to the plan/curriculum/assessment?  Exposure means how often does a student recieve an intervention?  How long does an intervention last? Quality of delivery means how well is the intervention, assessment, or instruction delivered?  Do you use good teaching practices? Program specificity means how well is the intervention defined and different from other interventions?  Student engagement means how engaged and involved are the students in this intervention or activity?"/>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2440" y="1139361"/>
                        <a:ext cx="924560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57" name="TextBox 6"/>
          <p:cNvSpPr txBox="1">
            <a:spLocks noChangeArrowheads="1"/>
          </p:cNvSpPr>
          <p:nvPr/>
        </p:nvSpPr>
        <p:spPr bwMode="auto">
          <a:xfrm>
            <a:off x="3048000" y="6149511"/>
            <a:ext cx="591819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lvl="0">
              <a:spcBef>
                <a:spcPct val="0"/>
              </a:spcBef>
              <a:buClrTx/>
              <a:buNone/>
              <a:defRPr/>
            </a:pPr>
            <a:r>
              <a:rPr kumimoji="0" lang="en-US" altLang="en-US" sz="105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(Dane &amp; Schneider, 1998; </a:t>
            </a:r>
            <a:r>
              <a:rPr lang="en-US" altLang="en-US" sz="1050">
                <a:solidFill>
                  <a:srgbClr val="262626"/>
                </a:solidFill>
              </a:rPr>
              <a:t>Gresham, Gansle, &amp; Noell,1993</a:t>
            </a:r>
            <a:r>
              <a:rPr kumimoji="0" lang="en-US" altLang="en-US" sz="105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O’Donnell, 2008)</a:t>
            </a:r>
          </a:p>
        </p:txBody>
      </p:sp>
      <p:sp>
        <p:nvSpPr>
          <p:cNvPr id="8" name="TextBox 7"/>
          <p:cNvSpPr txBox="1">
            <a:spLocks noChangeArrowheads="1"/>
          </p:cNvSpPr>
          <p:nvPr/>
        </p:nvSpPr>
        <p:spPr bwMode="auto">
          <a:xfrm>
            <a:off x="7772400" y="1368619"/>
            <a:ext cx="2667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Adherence:</a:t>
            </a:r>
            <a:r>
              <a:rPr kumimoji="0" lang="en-US" altLang="en-US"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 How well do we stick to the plan, curriculum, or assessment? </a:t>
            </a:r>
          </a:p>
        </p:txBody>
      </p:sp>
      <p:sp>
        <p:nvSpPr>
          <p:cNvPr id="10" name="TextBox 9"/>
          <p:cNvSpPr txBox="1"/>
          <p:nvPr/>
        </p:nvSpPr>
        <p:spPr>
          <a:xfrm>
            <a:off x="7772400" y="3503614"/>
            <a:ext cx="2667000" cy="1754187"/>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
                <a:srgbClr val="912B2A">
                  <a:lumMod val="75000"/>
                </a:srgbClr>
              </a:buClr>
              <a:buSzTx/>
              <a:buFontTx/>
              <a:buNone/>
              <a:tabLst/>
              <a:defRPr/>
            </a:pPr>
            <a:r>
              <a:rPr kumimoji="0" lang="en-US" sz="1800" b="1" i="0" u="none" strike="noStrike" kern="1200" cap="none" spc="0" normalizeH="0" baseline="0" noProof="0">
                <a:ln>
                  <a:noFill/>
                </a:ln>
                <a:solidFill>
                  <a:srgbClr val="262626"/>
                </a:solidFill>
                <a:effectLst/>
                <a:uLnTx/>
                <a:uFillTx/>
                <a:latin typeface="Arial" charset="0"/>
                <a:ea typeface="+mn-ea"/>
                <a:cs typeface="Arial" charset="0"/>
              </a:rPr>
              <a:t>Exposure/Duration:</a:t>
            </a:r>
            <a:r>
              <a:rPr kumimoji="0" lang="en-US" sz="1800" b="0" i="0" u="none" strike="noStrike" kern="1200" cap="none" spc="0" normalizeH="0" baseline="0" noProof="0">
                <a:ln>
                  <a:noFill/>
                </a:ln>
                <a:solidFill>
                  <a:srgbClr val="262626"/>
                </a:solidFill>
                <a:effectLst/>
                <a:uLnTx/>
                <a:uFillTx/>
                <a:latin typeface="Arial" charset="0"/>
                <a:ea typeface="+mn-ea"/>
                <a:cs typeface="Arial" charset="0"/>
              </a:rPr>
              <a:t> How often does a student receive an intervention? How long does an intervention last? </a:t>
            </a:r>
          </a:p>
        </p:txBody>
      </p:sp>
      <p:sp>
        <p:nvSpPr>
          <p:cNvPr id="11" name="TextBox 7"/>
          <p:cNvSpPr txBox="1"/>
          <p:nvPr/>
        </p:nvSpPr>
        <p:spPr>
          <a:xfrm>
            <a:off x="3048001" y="5449850"/>
            <a:ext cx="6581775" cy="646112"/>
          </a:xfrm>
          <a:prstGeom prst="rect">
            <a:avLst/>
          </a:prstGeom>
          <a:noFill/>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912B2A">
                  <a:lumMod val="75000"/>
                </a:srgbClr>
              </a:buClr>
              <a:buSzTx/>
              <a:buFontTx/>
              <a:buNone/>
              <a:tabLst/>
              <a:defRPr/>
            </a:pPr>
            <a:r>
              <a:rPr kumimoji="0" lang="en-US" sz="1800" b="1" i="0" u="none" strike="noStrike" kern="1200" cap="none" spc="0" normalizeH="0" baseline="0" noProof="0">
                <a:ln>
                  <a:noFill/>
                </a:ln>
                <a:solidFill>
                  <a:srgbClr val="262626"/>
                </a:solidFill>
                <a:effectLst/>
                <a:uLnTx/>
                <a:uFillTx/>
                <a:latin typeface="Arial"/>
                <a:ea typeface="+mn-ea"/>
                <a:cs typeface="+mn-cs"/>
              </a:rPr>
              <a:t>Quality of delivery: </a:t>
            </a:r>
            <a:r>
              <a:rPr kumimoji="0" lang="en-US" sz="1800" b="0" i="0" u="none" strike="noStrike" kern="1200" cap="none" spc="0" normalizeH="0" baseline="0" noProof="0">
                <a:ln>
                  <a:noFill/>
                </a:ln>
                <a:solidFill>
                  <a:srgbClr val="262626"/>
                </a:solidFill>
                <a:effectLst/>
                <a:uLnTx/>
                <a:uFillTx/>
                <a:latin typeface="Arial"/>
                <a:ea typeface="+mn-ea"/>
                <a:cs typeface="+mn-cs"/>
              </a:rPr>
              <a:t>How well is the intervention, assessment, or instruction delivered? Do you use good teaching practices?</a:t>
            </a:r>
            <a:endParaRPr kumimoji="0" lang="en-US" sz="1100" b="0" i="0" u="none" strike="noStrike" kern="1200" cap="none" spc="0" normalizeH="0" baseline="0" noProof="0">
              <a:ln>
                <a:noFill/>
              </a:ln>
              <a:solidFill>
                <a:srgbClr val="262626"/>
              </a:solidFill>
              <a:effectLst/>
              <a:uLnTx/>
              <a:uFillTx/>
              <a:latin typeface="Arial"/>
              <a:ea typeface="+mn-ea"/>
              <a:cs typeface="+mn-cs"/>
            </a:endParaRPr>
          </a:p>
        </p:txBody>
      </p:sp>
      <p:sp>
        <p:nvSpPr>
          <p:cNvPr id="12" name="TextBox 7"/>
          <p:cNvSpPr txBox="1">
            <a:spLocks noChangeArrowheads="1"/>
          </p:cNvSpPr>
          <p:nvPr/>
        </p:nvSpPr>
        <p:spPr bwMode="auto">
          <a:xfrm>
            <a:off x="1676400" y="3503613"/>
            <a:ext cx="2667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Program specificity: </a:t>
            </a:r>
            <a:r>
              <a:rPr kumimoji="0" lang="en-US" altLang="en-US"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How well is the intervention defined and different from other interventions?</a:t>
            </a:r>
          </a:p>
        </p:txBody>
      </p:sp>
      <p:sp>
        <p:nvSpPr>
          <p:cNvPr id="15" name="TextBox 7"/>
          <p:cNvSpPr txBox="1">
            <a:spLocks noChangeArrowheads="1"/>
          </p:cNvSpPr>
          <p:nvPr/>
        </p:nvSpPr>
        <p:spPr bwMode="auto">
          <a:xfrm>
            <a:off x="1676401" y="1368619"/>
            <a:ext cx="27432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A6A6A6"/>
              </a:buClr>
              <a:buFont typeface="Wingdings" panose="05000000000000000000" pitchFamily="2" charset="2"/>
              <a:buChar char="§"/>
              <a:defRPr sz="2400">
                <a:solidFill>
                  <a:srgbClr val="3B5978"/>
                </a:solidFill>
                <a:latin typeface="Arial" panose="020B0604020202020204" pitchFamily="34" charset="0"/>
                <a:cs typeface="Arial" panose="020B0604020202020204" pitchFamily="34" charset="0"/>
              </a:defRPr>
            </a:lvl1pPr>
            <a:lvl2pPr marL="742950" indent="-285750">
              <a:spcBef>
                <a:spcPts val="600"/>
              </a:spcBef>
              <a:buClr>
                <a:srgbClr val="A6A6A6"/>
              </a:buClr>
              <a:buFont typeface="Arial" panose="020B0604020202020204" pitchFamily="34" charset="0"/>
              <a:buChar char="•"/>
              <a:defRPr>
                <a:solidFill>
                  <a:srgbClr val="3B5978"/>
                </a:solidFill>
                <a:latin typeface="Arial" panose="020B0604020202020204" pitchFamily="34" charset="0"/>
                <a:cs typeface="Arial" panose="020B0604020202020204" pitchFamily="34" charset="0"/>
              </a:defRPr>
            </a:lvl2pPr>
            <a:lvl3pPr marL="1143000" indent="-228600">
              <a:spcBef>
                <a:spcPts val="600"/>
              </a:spcBef>
              <a:buClr>
                <a:srgbClr val="A6A6A6"/>
              </a:buClr>
              <a:buFont typeface="Franklin Gothic Book" panose="020B0503020102020204" pitchFamily="34" charset="0"/>
              <a:buChar char="–"/>
              <a:defRPr sz="1400">
                <a:solidFill>
                  <a:srgbClr val="3B5978"/>
                </a:solidFill>
                <a:latin typeface="Arial" panose="020B0604020202020204" pitchFamily="34" charset="0"/>
                <a:cs typeface="Arial" panose="020B0604020202020204" pitchFamily="34" charset="0"/>
              </a:defRPr>
            </a:lvl3pPr>
            <a:lvl4pPr marL="1600200" indent="-228600">
              <a:spcBef>
                <a:spcPts val="600"/>
              </a:spcBef>
              <a:buClr>
                <a:srgbClr val="A6A6A6"/>
              </a:buClr>
              <a:buSzPct val="75000"/>
              <a:buFont typeface="Courier New" panose="02070309020205020404" pitchFamily="49" charset="0"/>
              <a:buChar char="o"/>
              <a:defRPr sz="1400">
                <a:solidFill>
                  <a:srgbClr val="3B5978"/>
                </a:solidFill>
                <a:latin typeface="Arial" panose="020B0604020202020204" pitchFamily="34" charset="0"/>
                <a:cs typeface="Arial" panose="020B0604020202020204" pitchFamily="34" charset="0"/>
              </a:defRPr>
            </a:lvl4pPr>
            <a:lvl5pPr marL="2057400" indent="-228600">
              <a:spcBef>
                <a:spcPts val="600"/>
              </a:spcBef>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5pPr>
            <a:lvl6pPr marL="25146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6pPr>
            <a:lvl7pPr marL="29718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7pPr>
            <a:lvl8pPr marL="34290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8pPr>
            <a:lvl9pPr marL="3886200" indent="-228600" eaLnBrk="0" fontAlgn="base" hangingPunct="0">
              <a:spcBef>
                <a:spcPts val="600"/>
              </a:spcBef>
              <a:spcAft>
                <a:spcPct val="0"/>
              </a:spcAft>
              <a:buClr>
                <a:srgbClr val="A6A6A6"/>
              </a:buClr>
              <a:buFont typeface="Arial" panose="020B0604020202020204" pitchFamily="34" charset="0"/>
              <a:buChar char="»"/>
              <a:defRPr sz="1400">
                <a:solidFill>
                  <a:srgbClr val="3B5978"/>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Student engagement: </a:t>
            </a:r>
            <a:r>
              <a:rPr kumimoji="0" lang="en-US" altLang="en-US" sz="1800" b="0" i="0" u="none" strike="noStrike" kern="1200" cap="none" spc="0" normalizeH="0" baseline="0" noProof="0">
                <a:ln>
                  <a:noFill/>
                </a:ln>
                <a:solidFill>
                  <a:srgbClr val="262626"/>
                </a:solidFill>
                <a:effectLst/>
                <a:uLnTx/>
                <a:uFillTx/>
                <a:latin typeface="Arial" panose="020B0604020202020204" pitchFamily="34" charset="0"/>
                <a:ea typeface="+mn-ea"/>
                <a:cs typeface="Arial" panose="020B0604020202020204" pitchFamily="34" charset="0"/>
              </a:rPr>
              <a:t>How engaged and involved are the students in this intervention or activity?</a:t>
            </a:r>
          </a:p>
        </p:txBody>
      </p:sp>
      <p:sp>
        <p:nvSpPr>
          <p:cNvPr id="2" name="Slide Number Placeholder 1">
            <a:extLst>
              <a:ext uri="{FF2B5EF4-FFF2-40B4-BE49-F238E27FC236}">
                <a16:creationId xmlns:a16="http://schemas.microsoft.com/office/drawing/2014/main" id="{826F644C-D742-4AA7-8C55-472FB70EA433}"/>
              </a:ext>
            </a:extLst>
          </p:cNvPr>
          <p:cNvSpPr>
            <a:spLocks noGrp="1"/>
          </p:cNvSpPr>
          <p:nvPr>
            <p:ph type="sldNum" sz="quarter" idx="10"/>
          </p:nvPr>
        </p:nvSpPr>
        <p:spPr>
          <a:xfrm>
            <a:off x="11725873" y="6697816"/>
            <a:ext cx="157094" cy="153888"/>
          </a:xfrm>
        </p:spPr>
        <p:txBody>
          <a:bodyPr/>
          <a:lstStyle/>
          <a:p>
            <a:pPr algn="r"/>
            <a:fld id="{F3477EC8-074D-41C4-94AE-E9EA7CEEA348}" type="slidenum">
              <a:rPr lang="en-US" smtClean="0"/>
              <a:pPr algn="r"/>
              <a:t>89</a:t>
            </a:fld>
            <a:endParaRPr lang="en-US"/>
          </a:p>
        </p:txBody>
      </p:sp>
      <p:sp>
        <p:nvSpPr>
          <p:cNvPr id="13" name="Wave 12">
            <a:extLst>
              <a:ext uri="{FF2B5EF4-FFF2-40B4-BE49-F238E27FC236}">
                <a16:creationId xmlns:a16="http://schemas.microsoft.com/office/drawing/2014/main" id="{F42BC8CA-E9E3-44FD-A54E-C3AE064D4436}"/>
              </a:ext>
            </a:extLst>
          </p:cNvPr>
          <p:cNvSpPr/>
          <p:nvPr/>
        </p:nvSpPr>
        <p:spPr>
          <a:xfrm>
            <a:off x="9803813" y="5046235"/>
            <a:ext cx="1828453" cy="910122"/>
          </a:xfrm>
          <a:prstGeom prst="wave">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Handout</a:t>
            </a:r>
          </a:p>
        </p:txBody>
      </p:sp>
      <p:pic>
        <p:nvPicPr>
          <p:cNvPr id="14" name="Graphic 13" descr="Paper">
            <a:extLst>
              <a:ext uri="{FF2B5EF4-FFF2-40B4-BE49-F238E27FC236}">
                <a16:creationId xmlns:a16="http://schemas.microsoft.com/office/drawing/2014/main" id="{E611ADA2-3CCB-4B5B-A59A-B84E5EEF0F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99220" y="5280375"/>
            <a:ext cx="526653" cy="526653"/>
          </a:xfrm>
          <a:prstGeom prst="rect">
            <a:avLst/>
          </a:prstGeom>
        </p:spPr>
      </p:pic>
    </p:spTree>
    <p:extLst>
      <p:ext uri="{BB962C8B-B14F-4D97-AF65-F5344CB8AC3E}">
        <p14:creationId xmlns:p14="http://schemas.microsoft.com/office/powerpoint/2010/main" val="1396969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1" grpId="0"/>
      <p:bldP spid="11" grpId="1"/>
      <p:bldP spid="12" grpId="0"/>
      <p:bldP spid="12" grpId="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Validated Intervention Program </a:t>
            </a:r>
          </a:p>
        </p:txBody>
      </p:sp>
      <p:sp>
        <p:nvSpPr>
          <p:cNvPr id="3" name="Content Placeholder 2"/>
          <p:cNvSpPr>
            <a:spLocks noGrp="1"/>
          </p:cNvSpPr>
          <p:nvPr>
            <p:ph sz="quarter" idx="15"/>
          </p:nvPr>
        </p:nvSpPr>
        <p:spPr/>
        <p:txBody>
          <a:bodyPr>
            <a:normAutofit/>
          </a:bodyPr>
          <a:lstStyle/>
          <a:p>
            <a:pPr marL="0" indent="0">
              <a:buNone/>
            </a:pPr>
            <a:r>
              <a:rPr lang="en-US" sz="3200" b="1"/>
              <a:t>Why start with a standardized, evidence-based program?</a:t>
            </a:r>
          </a:p>
          <a:p>
            <a:r>
              <a:rPr lang="en-US" sz="2400"/>
              <a:t>When properly aligned to students’ needs, they tend to work—teachers don’t need to “reinvent the wheel.” </a:t>
            </a:r>
          </a:p>
          <a:p>
            <a:r>
              <a:rPr lang="en-US" sz="2400"/>
              <a:t>They are efficient—teachers can plan instruction for groups rather than individual students.</a:t>
            </a:r>
          </a:p>
          <a:p>
            <a:r>
              <a:rPr lang="en-US" sz="2400"/>
              <a:t>Many require only a modest amount of training—often, paraeducators can help with delivery.</a:t>
            </a:r>
          </a:p>
          <a:p>
            <a:r>
              <a:rPr lang="en-US" sz="2400"/>
              <a:t>Often inexpensive, although costs can vary. </a:t>
            </a:r>
          </a:p>
        </p:txBody>
      </p:sp>
      <p:sp>
        <p:nvSpPr>
          <p:cNvPr id="5" name="Slide Number Placeholder 5"/>
          <p:cNvSpPr>
            <a:spLocks noGrp="1"/>
          </p:cNvSpPr>
          <p:nvPr>
            <p:ph type="sldNum" sz="quarter" idx="14"/>
          </p:nvPr>
        </p:nvSpPr>
        <p:spPr/>
        <p:txBody>
          <a:bodyPr/>
          <a:lstStyle/>
          <a:p>
            <a:fld id="{B094D1B2-26D5-48CC-9B16-6583E954EFA6}" type="slidenum">
              <a:rPr lang="en-US" smtClean="0"/>
              <a:t>9</a:t>
            </a:fld>
            <a:endParaRPr lang="en-US"/>
          </a:p>
        </p:txBody>
      </p:sp>
      <p:pic>
        <p:nvPicPr>
          <p:cNvPr id="75778" name="Picture 2" descr="Decorativ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5234" y="4678046"/>
            <a:ext cx="1306331" cy="130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25742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7B81E-0E89-4EC9-AB09-7A00CFFBE6D9}"/>
              </a:ext>
            </a:extLst>
          </p:cNvPr>
          <p:cNvSpPr>
            <a:spLocks noGrp="1"/>
          </p:cNvSpPr>
          <p:nvPr>
            <p:ph type="title"/>
          </p:nvPr>
        </p:nvSpPr>
        <p:spPr/>
        <p:txBody>
          <a:bodyPr/>
          <a:lstStyle/>
          <a:p>
            <a:r>
              <a:rPr lang="en-US"/>
              <a:t>A Tool to Measure Fidelity </a:t>
            </a:r>
          </a:p>
        </p:txBody>
      </p:sp>
      <p:sp>
        <p:nvSpPr>
          <p:cNvPr id="5" name="Slide Number Placeholder 4">
            <a:extLst>
              <a:ext uri="{FF2B5EF4-FFF2-40B4-BE49-F238E27FC236}">
                <a16:creationId xmlns:a16="http://schemas.microsoft.com/office/drawing/2014/main" id="{D77DE50B-6221-4C61-8C4D-EC05C0F4597A}"/>
              </a:ext>
            </a:extLst>
          </p:cNvPr>
          <p:cNvSpPr>
            <a:spLocks noGrp="1"/>
          </p:cNvSpPr>
          <p:nvPr>
            <p:ph type="sldNum" sz="quarter" idx="12"/>
          </p:nvPr>
        </p:nvSpPr>
        <p:spPr/>
        <p:txBody>
          <a:bodyPr/>
          <a:lstStyle/>
          <a:p>
            <a:fld id="{99A20822-4A49-4D36-86E3-300BA48D3F00}" type="slidenum">
              <a:rPr lang="en-US" smtClean="0"/>
              <a:t>90</a:t>
            </a:fld>
            <a:endParaRPr lang="en-US"/>
          </a:p>
        </p:txBody>
      </p:sp>
      <p:sp>
        <p:nvSpPr>
          <p:cNvPr id="8" name="Rectangle 7">
            <a:extLst>
              <a:ext uri="{FF2B5EF4-FFF2-40B4-BE49-F238E27FC236}">
                <a16:creationId xmlns:a16="http://schemas.microsoft.com/office/drawing/2014/main" id="{E02641D1-25DA-41A0-A4DF-D3E79980DF50}"/>
              </a:ext>
            </a:extLst>
          </p:cNvPr>
          <p:cNvSpPr/>
          <p:nvPr/>
        </p:nvSpPr>
        <p:spPr>
          <a:xfrm>
            <a:off x="457200" y="5828682"/>
            <a:ext cx="9656784" cy="253916"/>
          </a:xfrm>
          <a:prstGeom prst="rect">
            <a:avLst/>
          </a:prstGeom>
        </p:spPr>
        <p:txBody>
          <a:bodyPr wrap="square">
            <a:spAutoFit/>
          </a:bodyPr>
          <a:lstStyle/>
          <a:p>
            <a:r>
              <a:rPr lang="en-US" sz="1050">
                <a:hlinkClick r:id="rId3"/>
              </a:rPr>
              <a:t>https://intensiveintervention.org/sites/default/files/DBI_Weekly_Log_508.pdf</a:t>
            </a:r>
            <a:endParaRPr lang="en-US" sz="1050"/>
          </a:p>
        </p:txBody>
      </p:sp>
      <p:pic>
        <p:nvPicPr>
          <p:cNvPr id="6" name="Picture 5" descr="Screenshot of NCII's Student intervention Implementation Log">
            <a:extLst>
              <a:ext uri="{FF2B5EF4-FFF2-40B4-BE49-F238E27FC236}">
                <a16:creationId xmlns:a16="http://schemas.microsoft.com/office/drawing/2014/main" id="{9958CE76-FAA7-4C82-93D5-B743AB9D3AFF}"/>
              </a:ext>
            </a:extLst>
          </p:cNvPr>
          <p:cNvPicPr>
            <a:picLocks noChangeAspect="1"/>
          </p:cNvPicPr>
          <p:nvPr/>
        </p:nvPicPr>
        <p:blipFill rotWithShape="1">
          <a:blip r:embed="rId4"/>
          <a:srcRect b="1923"/>
          <a:stretch/>
        </p:blipFill>
        <p:spPr>
          <a:xfrm>
            <a:off x="3859077" y="1143000"/>
            <a:ext cx="4649491" cy="4664399"/>
          </a:xfrm>
          <a:prstGeom prst="rect">
            <a:avLst/>
          </a:prstGeom>
          <a:ln>
            <a:solidFill>
              <a:schemeClr val="tx1"/>
            </a:solidFill>
          </a:ln>
        </p:spPr>
      </p:pic>
    </p:spTree>
    <p:extLst>
      <p:ext uri="{BB962C8B-B14F-4D97-AF65-F5344CB8AC3E}">
        <p14:creationId xmlns:p14="http://schemas.microsoft.com/office/powerpoint/2010/main" val="8249584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6C0076-3056-415C-9229-2A62F6D6B6A8}"/>
              </a:ext>
            </a:extLst>
          </p:cNvPr>
          <p:cNvSpPr>
            <a:spLocks noGrp="1"/>
          </p:cNvSpPr>
          <p:nvPr>
            <p:ph type="title"/>
          </p:nvPr>
        </p:nvSpPr>
        <p:spPr/>
        <p:txBody>
          <a:bodyPr/>
          <a:lstStyle/>
          <a:p>
            <a:r>
              <a:rPr lang="en-US"/>
              <a:t>What Does This Look Like in Practice? A Math Example</a:t>
            </a:r>
          </a:p>
        </p:txBody>
      </p:sp>
      <p:sp>
        <p:nvSpPr>
          <p:cNvPr id="5" name="Slide Number Placeholder 4">
            <a:extLst>
              <a:ext uri="{FF2B5EF4-FFF2-40B4-BE49-F238E27FC236}">
                <a16:creationId xmlns:a16="http://schemas.microsoft.com/office/drawing/2014/main" id="{025E8AE6-EC78-4F21-B679-A3B660A23743}"/>
              </a:ext>
            </a:extLst>
          </p:cNvPr>
          <p:cNvSpPr>
            <a:spLocks noGrp="1"/>
          </p:cNvSpPr>
          <p:nvPr>
            <p:ph type="sldNum" sz="quarter" idx="15"/>
          </p:nvPr>
        </p:nvSpPr>
        <p:spPr/>
        <p:txBody>
          <a:bodyPr/>
          <a:lstStyle/>
          <a:p>
            <a:fld id="{99A20822-4A49-4D36-86E3-300BA48D3F00}" type="slidenum">
              <a:rPr lang="en-US" smtClean="0"/>
              <a:t>91</a:t>
            </a:fld>
            <a:endParaRPr lang="en-US"/>
          </a:p>
        </p:txBody>
      </p:sp>
    </p:spTree>
    <p:extLst>
      <p:ext uri="{BB962C8B-B14F-4D97-AF65-F5344CB8AC3E}">
        <p14:creationId xmlns:p14="http://schemas.microsoft.com/office/powerpoint/2010/main" val="19365335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84DA3-565A-4FC2-A70E-5F8D10DCD624}"/>
              </a:ext>
            </a:extLst>
          </p:cNvPr>
          <p:cNvSpPr>
            <a:spLocks noGrp="1"/>
          </p:cNvSpPr>
          <p:nvPr>
            <p:ph type="title"/>
          </p:nvPr>
        </p:nvSpPr>
        <p:spPr>
          <a:xfrm>
            <a:off x="0" y="0"/>
            <a:ext cx="12192000" cy="1280160"/>
          </a:xfrm>
        </p:spPr>
        <p:txBody>
          <a:bodyPr>
            <a:normAutofit/>
          </a:bodyPr>
          <a:lstStyle/>
          <a:p>
            <a:r>
              <a:rPr lang="en-US" sz="3800"/>
              <a:t>Using the Taxonomy and DBI to Support Jackson</a:t>
            </a:r>
          </a:p>
        </p:txBody>
      </p:sp>
      <p:pic>
        <p:nvPicPr>
          <p:cNvPr id="9" name="Picture 8">
            <a:extLst>
              <a:ext uri="{FF2B5EF4-FFF2-40B4-BE49-F238E27FC236}">
                <a16:creationId xmlns:a16="http://schemas.microsoft.com/office/drawing/2014/main" id="{A4C22CFF-2417-4E15-A4F2-5CFFCF3E4C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69858"/>
            <a:ext cx="6438029" cy="4292019"/>
          </a:xfrm>
          <a:prstGeom prst="rect">
            <a:avLst/>
          </a:prstGeom>
        </p:spPr>
      </p:pic>
      <p:sp>
        <p:nvSpPr>
          <p:cNvPr id="3" name="Text Placeholder 2">
            <a:extLst>
              <a:ext uri="{FF2B5EF4-FFF2-40B4-BE49-F238E27FC236}">
                <a16:creationId xmlns:a16="http://schemas.microsoft.com/office/drawing/2014/main" id="{25E6EB32-C249-4732-9878-4925AC1B71B2}"/>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7A4E8B99-7787-4322-9A06-7A1DFC754BC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206599">
            <a:off x="7216566" y="1509366"/>
            <a:ext cx="3278751" cy="4227640"/>
          </a:xfrm>
          <a:prstGeom prst="rect">
            <a:avLst/>
          </a:prstGeom>
          <a:ln>
            <a:solidFill>
              <a:schemeClr val="tx1"/>
            </a:solidFill>
          </a:ln>
        </p:spPr>
      </p:pic>
      <p:sp>
        <p:nvSpPr>
          <p:cNvPr id="4" name="Slide Number Placeholder 3">
            <a:extLst>
              <a:ext uri="{FF2B5EF4-FFF2-40B4-BE49-F238E27FC236}">
                <a16:creationId xmlns:a16="http://schemas.microsoft.com/office/drawing/2014/main" id="{4C13FD78-3E55-458B-BF6F-06B1CFD30228}"/>
              </a:ext>
            </a:extLst>
          </p:cNvPr>
          <p:cNvSpPr>
            <a:spLocks noGrp="1"/>
          </p:cNvSpPr>
          <p:nvPr>
            <p:ph type="sldNum" sz="quarter" idx="14"/>
          </p:nvPr>
        </p:nvSpPr>
        <p:spPr/>
        <p:txBody>
          <a:bodyPr/>
          <a:lstStyle/>
          <a:p>
            <a:fld id="{99A20822-4A49-4D36-86E3-300BA48D3F00}" type="slidenum">
              <a:rPr lang="en-US" smtClean="0"/>
              <a:pPr/>
              <a:t>92</a:t>
            </a:fld>
            <a:endParaRPr lang="en-US"/>
          </a:p>
        </p:txBody>
      </p:sp>
    </p:spTree>
    <p:extLst>
      <p:ext uri="{BB962C8B-B14F-4D97-AF65-F5344CB8AC3E}">
        <p14:creationId xmlns:p14="http://schemas.microsoft.com/office/powerpoint/2010/main" val="3683675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 I need a DBI team to implement DBI? </a:t>
            </a:r>
          </a:p>
        </p:txBody>
      </p:sp>
      <p:pic>
        <p:nvPicPr>
          <p:cNvPr id="7170" name="Picture 2" descr="Image result for image of group of people"/>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tretch>
            <a:fillRect/>
          </a:stretch>
        </p:blipFill>
        <p:spPr bwMode="auto">
          <a:xfrm>
            <a:off x="6526212" y="1257300"/>
            <a:ext cx="4343400" cy="4343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4BDB1505-3310-457A-A876-F38B736FBFE9}"/>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fld id="{99A20822-4A49-4D36-86E3-300BA48D3F00}" type="slidenum">
              <a:rPr lang="en-US" smtClean="0"/>
              <a:t>93</a:t>
            </a:fld>
            <a:endParaRPr lang="en-US"/>
          </a:p>
        </p:txBody>
      </p:sp>
      <p:sp>
        <p:nvSpPr>
          <p:cNvPr id="5" name="TextBox 4"/>
          <p:cNvSpPr txBox="1"/>
          <p:nvPr/>
        </p:nvSpPr>
        <p:spPr>
          <a:xfrm>
            <a:off x="457200" y="1431036"/>
            <a:ext cx="5661102" cy="2509148"/>
          </a:xfrm>
          <a:prstGeom prst="rect">
            <a:avLst/>
          </a:prstGeom>
          <a:noFill/>
        </p:spPr>
        <p:txBody>
          <a:bodyPr wrap="square" rtlCol="0">
            <a:spAutoFit/>
          </a:bodyPr>
          <a:lstStyle/>
          <a:p>
            <a:pPr marL="342900" indent="-342900">
              <a:lnSpc>
                <a:spcPct val="125000"/>
              </a:lnSpc>
              <a:spcBef>
                <a:spcPts val="1200"/>
              </a:spcBef>
              <a:buClr>
                <a:schemeClr val="accent1"/>
              </a:buClr>
              <a:buFont typeface="Wingdings" panose="05000000000000000000" pitchFamily="2" charset="2"/>
              <a:buChar char="§"/>
            </a:pPr>
            <a:r>
              <a:rPr lang="en-US" sz="2400"/>
              <a:t>No. Individual teachers can independently implement DBI. </a:t>
            </a:r>
          </a:p>
          <a:p>
            <a:pPr marL="342900" indent="-342900">
              <a:lnSpc>
                <a:spcPct val="125000"/>
              </a:lnSpc>
              <a:spcBef>
                <a:spcPts val="1200"/>
              </a:spcBef>
              <a:buClr>
                <a:schemeClr val="accent1"/>
              </a:buClr>
              <a:buFont typeface="Wingdings" panose="05000000000000000000" pitchFamily="2" charset="2"/>
              <a:buChar char="§"/>
            </a:pPr>
            <a:r>
              <a:rPr lang="en-US" sz="2400"/>
              <a:t>But three (or more) heads are always better than one when engaging in problem solving!</a:t>
            </a:r>
          </a:p>
        </p:txBody>
      </p:sp>
    </p:spTree>
    <p:extLst>
      <p:ext uri="{BB962C8B-B14F-4D97-AF65-F5344CB8AC3E}">
        <p14:creationId xmlns:p14="http://schemas.microsoft.com/office/powerpoint/2010/main" val="1184013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About Jackson</a:t>
            </a:r>
          </a:p>
        </p:txBody>
      </p:sp>
      <p:sp>
        <p:nvSpPr>
          <p:cNvPr id="2" name="Content Placeholder 1"/>
          <p:cNvSpPr>
            <a:spLocks noGrp="1"/>
          </p:cNvSpPr>
          <p:nvPr>
            <p:ph sz="quarter" idx="15"/>
          </p:nvPr>
        </p:nvSpPr>
        <p:spPr>
          <a:xfrm>
            <a:off x="457200" y="1381760"/>
            <a:ext cx="6387353" cy="4434840"/>
          </a:xfrm>
        </p:spPr>
        <p:txBody>
          <a:bodyPr>
            <a:normAutofit lnSpcReduction="10000"/>
          </a:bodyPr>
          <a:lstStyle/>
          <a:p>
            <a:r>
              <a:rPr lang="en-US"/>
              <a:t>Math difficulties: </a:t>
            </a:r>
          </a:p>
          <a:p>
            <a:pPr lvl="1"/>
            <a:r>
              <a:rPr lang="en-US" sz="2000"/>
              <a:t>Whole-number multiplication and division (especially multidigit)</a:t>
            </a:r>
          </a:p>
          <a:p>
            <a:pPr lvl="1"/>
            <a:r>
              <a:rPr lang="en-US" sz="2000"/>
              <a:t>Fraction and decimal topics</a:t>
            </a:r>
          </a:p>
          <a:p>
            <a:pPr lvl="1"/>
            <a:r>
              <a:rPr lang="en-US" sz="2000"/>
              <a:t>Proportional reasoning </a:t>
            </a:r>
          </a:p>
          <a:p>
            <a:pPr lvl="1"/>
            <a:r>
              <a:rPr lang="en-US" sz="2000"/>
              <a:t>Word-problem solving </a:t>
            </a:r>
          </a:p>
          <a:p>
            <a:pPr>
              <a:spcBef>
                <a:spcPts val="1200"/>
              </a:spcBef>
            </a:pPr>
            <a:r>
              <a:rPr lang="en-US"/>
              <a:t>Behavioral difficulties: </a:t>
            </a:r>
          </a:p>
          <a:p>
            <a:pPr lvl="1"/>
            <a:r>
              <a:rPr lang="en-US" sz="2000"/>
              <a:t>Escape behaviors when confronted with difficult tasks (e.g., getting out of his seat, refusing to work, engaging in off-task conversations) </a:t>
            </a:r>
          </a:p>
          <a:p>
            <a:pPr lvl="1"/>
            <a:endParaRPr lang="en-US"/>
          </a:p>
        </p:txBody>
      </p:sp>
      <p:sp>
        <p:nvSpPr>
          <p:cNvPr id="5" name="Text Placeholder 4">
            <a:extLst>
              <a:ext uri="{FF2B5EF4-FFF2-40B4-BE49-F238E27FC236}">
                <a16:creationId xmlns:a16="http://schemas.microsoft.com/office/drawing/2014/main" id="{6DB9DA2F-240C-4255-ACF5-DC45E9CF2B2C}"/>
              </a:ext>
            </a:extLst>
          </p:cNvPr>
          <p:cNvSpPr>
            <a:spLocks noGrp="1"/>
          </p:cNvSpPr>
          <p:nvPr>
            <p:ph type="body" sz="quarter" idx="13"/>
          </p:nvPr>
        </p:nvSpPr>
        <p:spPr/>
        <p:txBody>
          <a:bodyPr/>
          <a:lstStyle/>
          <a:p>
            <a:endParaRPr lang="en-US"/>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94</a:t>
            </a:fld>
            <a:endParaRPr lang="en-US"/>
          </a:p>
        </p:txBody>
      </p:sp>
      <p:pic>
        <p:nvPicPr>
          <p:cNvPr id="8" name="Picture 7">
            <a:extLst>
              <a:ext uri="{FF2B5EF4-FFF2-40B4-BE49-F238E27FC236}">
                <a16:creationId xmlns:a16="http://schemas.microsoft.com/office/drawing/2014/main" id="{5718B612-ADFA-4211-947F-499EDCBEA3C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3025" y="1503412"/>
            <a:ext cx="4888727" cy="3262736"/>
          </a:xfrm>
          <a:prstGeom prst="rect">
            <a:avLst/>
          </a:prstGeom>
        </p:spPr>
      </p:pic>
    </p:spTree>
    <p:extLst>
      <p:ext uri="{BB962C8B-B14F-4D97-AF65-F5344CB8AC3E}">
        <p14:creationId xmlns:p14="http://schemas.microsoft.com/office/powerpoint/2010/main" val="29878006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a:t>Intervention Description</a:t>
            </a:r>
          </a:p>
        </p:txBody>
      </p:sp>
      <p:sp>
        <p:nvSpPr>
          <p:cNvPr id="2" name="Content Placeholder 1"/>
          <p:cNvSpPr>
            <a:spLocks noGrp="1"/>
          </p:cNvSpPr>
          <p:nvPr>
            <p:ph sz="quarter" idx="15"/>
          </p:nvPr>
        </p:nvSpPr>
        <p:spPr>
          <a:xfrm>
            <a:off x="457201" y="1371600"/>
            <a:ext cx="7213600" cy="4343400"/>
          </a:xfrm>
        </p:spPr>
        <p:txBody>
          <a:bodyPr>
            <a:normAutofit fontScale="92500" lnSpcReduction="10000"/>
          </a:bodyPr>
          <a:lstStyle/>
          <a:p>
            <a:pPr>
              <a:lnSpc>
                <a:spcPct val="135000"/>
              </a:lnSpc>
            </a:pPr>
            <a:r>
              <a:rPr lang="en-US"/>
              <a:t>Key components of the intervention</a:t>
            </a:r>
          </a:p>
          <a:p>
            <a:pPr marL="669274" lvl="3" indent="-349250" fontAlgn="t">
              <a:lnSpc>
                <a:spcPct val="135000"/>
              </a:lnSpc>
              <a:buFont typeface="Wingdings" panose="05000000000000000000" pitchFamily="2" charset="2"/>
              <a:buChar char="ü"/>
            </a:pPr>
            <a:r>
              <a:rPr lang="en-US" sz="2200">
                <a:latin typeface="Arial" panose="020B0604020202020204" pitchFamily="34" charset="0"/>
              </a:rPr>
              <a:t>Research-validated intervention that receives high marks on study quality and results</a:t>
            </a:r>
          </a:p>
          <a:p>
            <a:pPr marL="669274" lvl="3" indent="-349250" fontAlgn="t">
              <a:lnSpc>
                <a:spcPct val="135000"/>
              </a:lnSpc>
              <a:buFont typeface="Wingdings" panose="05000000000000000000" pitchFamily="2" charset="2"/>
              <a:buChar char="ü"/>
            </a:pPr>
            <a:r>
              <a:rPr lang="en-US" sz="2200">
                <a:latin typeface="Arial" panose="020B0604020202020204" pitchFamily="34" charset="0"/>
              </a:rPr>
              <a:t>13 weeks, 39 lessons (35 minutes each) </a:t>
            </a:r>
          </a:p>
          <a:p>
            <a:pPr marL="669274" lvl="3" indent="-349250" fontAlgn="t">
              <a:lnSpc>
                <a:spcPct val="135000"/>
              </a:lnSpc>
              <a:buFont typeface="Wingdings" panose="05000000000000000000" pitchFamily="2" charset="2"/>
              <a:buChar char="ü"/>
            </a:pPr>
            <a:r>
              <a:rPr lang="en-US" sz="2200"/>
              <a:t>Covers whole-number multiplication, fraction-magnitude understanding (comparing fractions, ordering fractions, placing fractions on the number line, fraction equivalencies), proportional reasoning, word-problem solving, and fraction calculations</a:t>
            </a:r>
            <a:endParaRPr lang="en-US" sz="2200">
              <a:latin typeface="Arial" panose="020B0604020202020204" pitchFamily="34" charset="0"/>
            </a:endParaRPr>
          </a:p>
          <a:p>
            <a:pPr marL="669274" lvl="3" indent="-349250" fontAlgn="t">
              <a:lnSpc>
                <a:spcPct val="135000"/>
              </a:lnSpc>
              <a:buFont typeface="Wingdings" panose="05000000000000000000" pitchFamily="2" charset="2"/>
              <a:buChar char="ü"/>
            </a:pPr>
            <a:r>
              <a:rPr lang="en-US" sz="2200">
                <a:latin typeface="Arial" panose="020B0604020202020204" pitchFamily="34" charset="0"/>
              </a:rPr>
              <a:t>Includes an executive function component</a:t>
            </a:r>
          </a:p>
          <a:p>
            <a:pPr lvl="1"/>
            <a:endParaRPr lang="en-US"/>
          </a:p>
        </p:txBody>
      </p:sp>
      <p:sp>
        <p:nvSpPr>
          <p:cNvPr id="4" name="Slide Number Placeholder 3"/>
          <p:cNvSpPr>
            <a:spLocks noGrp="1"/>
          </p:cNvSpPr>
          <p:nvPr>
            <p:ph type="sldNum" sz="quarter" idx="14"/>
          </p:nvPr>
        </p:nvSpPr>
        <p:spPr/>
        <p:txBody>
          <a:bodyPr/>
          <a:lstStyle/>
          <a:p>
            <a:pPr algn="r"/>
            <a:fld id="{F3477EC8-074D-41C4-94AE-E9EA7CEEA348}" type="slidenum">
              <a:rPr lang="en-US" smtClean="0"/>
              <a:pPr algn="r"/>
              <a:t>95</a:t>
            </a:fld>
            <a:endParaRPr lang="en-US"/>
          </a:p>
        </p:txBody>
      </p:sp>
      <p:sp>
        <p:nvSpPr>
          <p:cNvPr id="8" name="Speech Bubble: Rectangle with Corners Rounded 7">
            <a:extLst>
              <a:ext uri="{FF2B5EF4-FFF2-40B4-BE49-F238E27FC236}">
                <a16:creationId xmlns:a16="http://schemas.microsoft.com/office/drawing/2014/main" id="{0B792F58-F71E-40C0-96A8-E2B0AEE3CD6E}"/>
              </a:ext>
            </a:extLst>
          </p:cNvPr>
          <p:cNvSpPr/>
          <p:nvPr/>
        </p:nvSpPr>
        <p:spPr>
          <a:xfrm>
            <a:off x="8041339" y="1280160"/>
            <a:ext cx="3850555" cy="3335383"/>
          </a:xfrm>
          <a:prstGeom prst="wedgeRoundRectCallout">
            <a:avLst>
              <a:gd name="adj1" fmla="val -63465"/>
              <a:gd name="adj2" fmla="val -21354"/>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In this example, the team selects one intervention, but it may be helpful for the team to consider more than one intervention to identify the best fit. </a:t>
            </a:r>
          </a:p>
        </p:txBody>
      </p:sp>
    </p:spTree>
    <p:extLst>
      <p:ext uri="{BB962C8B-B14F-4D97-AF65-F5344CB8AC3E}">
        <p14:creationId xmlns:p14="http://schemas.microsoft.com/office/powerpoint/2010/main" val="24536098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9236-2DB3-4820-A683-87BC1650B204}"/>
              </a:ext>
            </a:extLst>
          </p:cNvPr>
          <p:cNvSpPr>
            <a:spLocks noGrp="1"/>
          </p:cNvSpPr>
          <p:nvPr>
            <p:ph type="title"/>
          </p:nvPr>
        </p:nvSpPr>
        <p:spPr/>
        <p:txBody>
          <a:bodyPr>
            <a:normAutofit/>
          </a:bodyPr>
          <a:lstStyle/>
          <a:p>
            <a:r>
              <a:rPr lang="en-US"/>
              <a:t>Ms. Williams and Colleagues Rate Dimensions and Provide Justification</a:t>
            </a:r>
          </a:p>
        </p:txBody>
      </p:sp>
      <p:sp>
        <p:nvSpPr>
          <p:cNvPr id="5" name="Slide Number Placeholder 4">
            <a:extLst>
              <a:ext uri="{FF2B5EF4-FFF2-40B4-BE49-F238E27FC236}">
                <a16:creationId xmlns:a16="http://schemas.microsoft.com/office/drawing/2014/main" id="{5D336B96-5D20-46D4-B872-5E493219678E}"/>
              </a:ext>
            </a:extLst>
          </p:cNvPr>
          <p:cNvSpPr>
            <a:spLocks noGrp="1"/>
          </p:cNvSpPr>
          <p:nvPr>
            <p:ph type="sldNum" sz="quarter" idx="14"/>
          </p:nvPr>
        </p:nvSpPr>
        <p:spPr/>
        <p:txBody>
          <a:bodyPr/>
          <a:lstStyle/>
          <a:p>
            <a:fld id="{99A20822-4A49-4D36-86E3-300BA48D3F00}" type="slidenum">
              <a:rPr lang="en-US" smtClean="0"/>
              <a:pPr/>
              <a:t>96</a:t>
            </a:fld>
            <a:endParaRPr lang="en-US"/>
          </a:p>
        </p:txBody>
      </p:sp>
      <p:graphicFrame>
        <p:nvGraphicFramePr>
          <p:cNvPr id="6" name="Content Placeholder 7">
            <a:extLst>
              <a:ext uri="{FF2B5EF4-FFF2-40B4-BE49-F238E27FC236}">
                <a16:creationId xmlns:a16="http://schemas.microsoft.com/office/drawing/2014/main" id="{0353D297-358E-4E5A-9F10-88767DB858BE}"/>
              </a:ext>
            </a:extLst>
          </p:cNvPr>
          <p:cNvGraphicFramePr>
            <a:graphicFrameLocks/>
          </p:cNvGraphicFramePr>
          <p:nvPr>
            <p:extLst>
              <p:ext uri="{D42A27DB-BD31-4B8C-83A1-F6EECF244321}">
                <p14:modId xmlns:p14="http://schemas.microsoft.com/office/powerpoint/2010/main" val="2242170040"/>
              </p:ext>
            </p:extLst>
          </p:nvPr>
        </p:nvGraphicFramePr>
        <p:xfrm>
          <a:off x="471419" y="1371600"/>
          <a:ext cx="11420475" cy="4518755"/>
        </p:xfrm>
        <a:graphic>
          <a:graphicData uri="http://schemas.openxmlformats.org/drawingml/2006/table">
            <a:tbl>
              <a:tblPr firstRow="1" firstCol="1" bandRow="1">
                <a:tableStyleId>{5C22544A-7EE6-4342-B048-85BDC9FD1C3A}</a:tableStyleId>
              </a:tblPr>
              <a:tblGrid>
                <a:gridCol w="2700518">
                  <a:extLst>
                    <a:ext uri="{9D8B030D-6E8A-4147-A177-3AD203B41FA5}">
                      <a16:colId xmlns:a16="http://schemas.microsoft.com/office/drawing/2014/main" val="20000"/>
                    </a:ext>
                  </a:extLst>
                </a:gridCol>
                <a:gridCol w="945742">
                  <a:extLst>
                    <a:ext uri="{9D8B030D-6E8A-4147-A177-3AD203B41FA5}">
                      <a16:colId xmlns:a16="http://schemas.microsoft.com/office/drawing/2014/main" val="20001"/>
                    </a:ext>
                  </a:extLst>
                </a:gridCol>
                <a:gridCol w="7774215">
                  <a:extLst>
                    <a:ext uri="{9D8B030D-6E8A-4147-A177-3AD203B41FA5}">
                      <a16:colId xmlns:a16="http://schemas.microsoft.com/office/drawing/2014/main" val="20002"/>
                    </a:ext>
                  </a:extLst>
                </a:gridCol>
              </a:tblGrid>
              <a:tr h="592500">
                <a:tc>
                  <a:txBody>
                    <a:bodyPr/>
                    <a:lstStyle/>
                    <a:p>
                      <a:pPr marL="0" marR="0">
                        <a:lnSpc>
                          <a:spcPct val="107000"/>
                        </a:lnSpc>
                        <a:spcBef>
                          <a:spcPts val="0"/>
                        </a:spcBef>
                        <a:spcAft>
                          <a:spcPts val="0"/>
                        </a:spcAft>
                      </a:pPr>
                      <a:r>
                        <a:rPr lang="en-US" sz="1600">
                          <a:effectLst/>
                        </a:rPr>
                        <a:t>Intervention</a:t>
                      </a:r>
                      <a:r>
                        <a:rPr lang="en-US" sz="1600" baseline="0">
                          <a:effectLst/>
                        </a:rPr>
                        <a:t> </a:t>
                      </a:r>
                      <a:r>
                        <a:rPr lang="en-US" sz="1600">
                          <a:effectLst/>
                        </a:rPr>
                        <a:t>Dimensions </a:t>
                      </a:r>
                    </a:p>
                  </a:txBody>
                  <a:tcPr anchor="b"/>
                </a:tc>
                <a:tc>
                  <a:txBody>
                    <a:bodyPr/>
                    <a:lstStyle/>
                    <a:p>
                      <a:pPr marL="0" marR="0" algn="ctr">
                        <a:lnSpc>
                          <a:spcPct val="107000"/>
                        </a:lnSpc>
                        <a:spcBef>
                          <a:spcPts val="0"/>
                        </a:spcBef>
                        <a:spcAft>
                          <a:spcPts val="0"/>
                        </a:spcAft>
                      </a:pPr>
                      <a:r>
                        <a:rPr lang="en-US" sz="1600">
                          <a:effectLst/>
                        </a:rPr>
                        <a:t>Rating</a:t>
                      </a:r>
                    </a:p>
                    <a:p>
                      <a:pPr marL="0" marR="0" algn="ctr">
                        <a:lnSpc>
                          <a:spcPct val="107000"/>
                        </a:lnSpc>
                        <a:spcBef>
                          <a:spcPts val="0"/>
                        </a:spcBef>
                        <a:spcAft>
                          <a:spcPts val="0"/>
                        </a:spcAft>
                      </a:pPr>
                      <a:r>
                        <a:rPr lang="en-US" sz="1600">
                          <a:effectLst/>
                        </a:rPr>
                        <a:t>(0–3)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b"/>
                </a:tc>
                <a:tc>
                  <a:txBody>
                    <a:bodyPr/>
                    <a:lstStyle/>
                    <a:p>
                      <a:pPr marL="0" marR="0" algn="ctr">
                        <a:lnSpc>
                          <a:spcPct val="107000"/>
                        </a:lnSpc>
                        <a:spcBef>
                          <a:spcPts val="0"/>
                        </a:spcBef>
                        <a:spcAft>
                          <a:spcPts val="0"/>
                        </a:spcAft>
                      </a:pPr>
                      <a:r>
                        <a:rPr lang="en-US" sz="1600">
                          <a:effectLst/>
                        </a:rPr>
                        <a:t>Evidence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nchor="b"/>
                </a:tc>
                <a:extLst>
                  <a:ext uri="{0D108BD9-81ED-4DB2-BD59-A6C34878D82A}">
                    <a16:rowId xmlns:a16="http://schemas.microsoft.com/office/drawing/2014/main" val="10000"/>
                  </a:ext>
                </a:extLst>
              </a:tr>
              <a:tr h="365469">
                <a:tc>
                  <a:txBody>
                    <a:bodyPr/>
                    <a:lstStyle/>
                    <a:p>
                      <a:pPr marL="0" marR="0">
                        <a:lnSpc>
                          <a:spcPct val="107000"/>
                        </a:lnSpc>
                        <a:spcBef>
                          <a:spcPts val="0"/>
                        </a:spcBef>
                        <a:spcAft>
                          <a:spcPts val="0"/>
                        </a:spcAft>
                      </a:pPr>
                      <a:r>
                        <a:rPr lang="en-US" sz="1600" b="1">
                          <a:effectLst/>
                        </a:rPr>
                        <a:t>Strength </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i="0">
                          <a:effectLst/>
                        </a:rPr>
                        <a:t>3</a:t>
                      </a:r>
                      <a:endParaRPr lang="en-US" sz="1800" i="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a:effectLst/>
                        </a:rPr>
                        <a:t>Effect size: between 0.83 and 1.20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1"/>
                  </a:ext>
                </a:extLst>
              </a:tr>
              <a:tr h="938464">
                <a:tc>
                  <a:txBody>
                    <a:bodyPr/>
                    <a:lstStyle/>
                    <a:p>
                      <a:pPr marL="0" marR="0">
                        <a:lnSpc>
                          <a:spcPct val="107000"/>
                        </a:lnSpc>
                        <a:spcBef>
                          <a:spcPts val="0"/>
                        </a:spcBef>
                        <a:spcAft>
                          <a:spcPts val="0"/>
                        </a:spcAft>
                      </a:pPr>
                      <a:r>
                        <a:rPr lang="en-US" sz="1600" b="1">
                          <a:effectLst/>
                        </a:rPr>
                        <a:t>Dosage </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defTabSz="685783" rtl="0" eaLnBrk="1" latinLnBrk="0" hangingPunct="1">
                        <a:lnSpc>
                          <a:spcPct val="107000"/>
                        </a:lnSpc>
                        <a:spcBef>
                          <a:spcPts val="0"/>
                        </a:spcBef>
                        <a:spcAft>
                          <a:spcPts val="0"/>
                        </a:spcAft>
                      </a:pPr>
                      <a:r>
                        <a:rPr lang="en-US" sz="1800" i="0" kern="1200">
                          <a:solidFill>
                            <a:schemeClr val="dk1"/>
                          </a:solidFill>
                          <a:effectLst/>
                          <a:latin typeface="+mn-lt"/>
                          <a:ea typeface="+mn-ea"/>
                          <a:cs typeface="+mn-cs"/>
                        </a:rPr>
                        <a:t>2.5</a:t>
                      </a:r>
                    </a:p>
                  </a:txBody>
                  <a:tcPr/>
                </a:tc>
                <a:tc>
                  <a:txBody>
                    <a:bodyPr/>
                    <a:lstStyle/>
                    <a:p>
                      <a:pPr marL="0" marR="0">
                        <a:lnSpc>
                          <a:spcPct val="107000"/>
                        </a:lnSpc>
                        <a:spcBef>
                          <a:spcPts val="0"/>
                        </a:spcBef>
                        <a:spcAft>
                          <a:spcPts val="0"/>
                        </a:spcAft>
                      </a:pPr>
                      <a:r>
                        <a:rPr lang="en-US" sz="1600" i="0">
                          <a:effectLst/>
                        </a:rPr>
                        <a:t>Group size: 2:1</a:t>
                      </a:r>
                    </a:p>
                    <a:p>
                      <a:pPr marL="0" marR="0">
                        <a:lnSpc>
                          <a:spcPct val="107000"/>
                        </a:lnSpc>
                        <a:spcBef>
                          <a:spcPts val="0"/>
                        </a:spcBef>
                        <a:spcAft>
                          <a:spcPts val="0"/>
                        </a:spcAft>
                      </a:pPr>
                      <a:r>
                        <a:rPr lang="en-US" sz="1600" i="0">
                          <a:effectLst/>
                        </a:rPr>
                        <a:t>Session length: 35 minutes per session</a:t>
                      </a:r>
                    </a:p>
                    <a:p>
                      <a:pPr marL="0" marR="0">
                        <a:lnSpc>
                          <a:spcPct val="107000"/>
                        </a:lnSpc>
                        <a:spcBef>
                          <a:spcPts val="0"/>
                        </a:spcBef>
                        <a:spcAft>
                          <a:spcPts val="0"/>
                        </a:spcAft>
                      </a:pPr>
                      <a:r>
                        <a:rPr lang="en-US" sz="1600" i="0">
                          <a:effectLst/>
                        </a:rPr>
                        <a:t>Frequency: three to four sessions per week</a:t>
                      </a:r>
                      <a:endParaRPr lang="en-US" sz="1600" i="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2"/>
                  </a:ext>
                </a:extLst>
              </a:tr>
              <a:tr h="592500">
                <a:tc>
                  <a:txBody>
                    <a:bodyPr/>
                    <a:lstStyle/>
                    <a:p>
                      <a:pPr marL="0" marR="0">
                        <a:lnSpc>
                          <a:spcPct val="107000"/>
                        </a:lnSpc>
                        <a:spcBef>
                          <a:spcPts val="0"/>
                        </a:spcBef>
                        <a:spcAft>
                          <a:spcPts val="0"/>
                        </a:spcAft>
                      </a:pPr>
                      <a:r>
                        <a:rPr lang="en-US" sz="1600" b="1">
                          <a:effectLst/>
                        </a:rPr>
                        <a:t>Alignment</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a:effectLst/>
                        </a:rPr>
                        <a:t>Program doesn’t address decimal concepts, division of whole numbers, and multidigit addition. Covers most topics.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3"/>
                  </a:ext>
                </a:extLst>
              </a:tr>
              <a:tr h="554706">
                <a:tc>
                  <a:txBody>
                    <a:bodyPr/>
                    <a:lstStyle/>
                    <a:p>
                      <a:pPr marL="0" marR="0">
                        <a:lnSpc>
                          <a:spcPct val="107000"/>
                        </a:lnSpc>
                        <a:spcBef>
                          <a:spcPts val="0"/>
                        </a:spcBef>
                        <a:spcAft>
                          <a:spcPts val="0"/>
                        </a:spcAft>
                      </a:pPr>
                      <a:r>
                        <a:rPr lang="en-US" sz="1600" b="1">
                          <a:effectLst/>
                        </a:rPr>
                        <a:t>Attention to transfer</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a:effectLst/>
                        </a:rPr>
                        <a:t>Builds on previously learned skills; makes some connections to core content.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4"/>
                  </a:ext>
                </a:extLst>
              </a:tr>
              <a:tr h="844422">
                <a:tc>
                  <a:txBody>
                    <a:bodyPr/>
                    <a:lstStyle/>
                    <a:p>
                      <a:pPr marL="0" marR="0">
                        <a:lnSpc>
                          <a:spcPct val="107000"/>
                        </a:lnSpc>
                        <a:spcBef>
                          <a:spcPts val="0"/>
                        </a:spcBef>
                        <a:spcAft>
                          <a:spcPts val="0"/>
                        </a:spcAft>
                      </a:pPr>
                      <a:r>
                        <a:rPr lang="en-US" sz="1600" b="1">
                          <a:effectLst/>
                        </a:rPr>
                        <a:t>Comprehensiveness</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latin typeface="+mn-lt"/>
                          <a:ea typeface="+mn-ea"/>
                          <a:cs typeface="+mn-cs"/>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kern="1200">
                          <a:solidFill>
                            <a:schemeClr val="dk1"/>
                          </a:solidFill>
                          <a:effectLst/>
                          <a:latin typeface="+mn-lt"/>
                          <a:ea typeface="+mn-ea"/>
                          <a:cs typeface="+mn-cs"/>
                        </a:rPr>
                        <a:t>Includes adequate introduction to new concepts, repeated learned content, and systematic cumulative review. May need more background knowledge; concerns about fading support. </a:t>
                      </a:r>
                    </a:p>
                  </a:txBody>
                  <a:tcPr/>
                </a:tc>
                <a:extLst>
                  <a:ext uri="{0D108BD9-81ED-4DB2-BD59-A6C34878D82A}">
                    <a16:rowId xmlns:a16="http://schemas.microsoft.com/office/drawing/2014/main" val="10005"/>
                  </a:ext>
                </a:extLst>
              </a:tr>
              <a:tr h="592500">
                <a:tc>
                  <a:txBody>
                    <a:bodyPr/>
                    <a:lstStyle/>
                    <a:p>
                      <a:pPr marL="0" marR="0">
                        <a:lnSpc>
                          <a:spcPct val="107000"/>
                        </a:lnSpc>
                        <a:spcBef>
                          <a:spcPts val="0"/>
                        </a:spcBef>
                        <a:spcAft>
                          <a:spcPts val="0"/>
                        </a:spcAft>
                      </a:pPr>
                      <a:r>
                        <a:rPr lang="en-US" sz="1600" b="1">
                          <a:effectLst/>
                        </a:rPr>
                        <a:t>Behavioral support</a:t>
                      </a:r>
                      <a:endParaRPr lang="en-US" sz="1600" b="1">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gn="ctr">
                        <a:lnSpc>
                          <a:spcPct val="107000"/>
                        </a:lnSpc>
                        <a:spcBef>
                          <a:spcPts val="0"/>
                        </a:spcBef>
                        <a:spcAft>
                          <a:spcPts val="0"/>
                        </a:spcAft>
                      </a:pPr>
                      <a:r>
                        <a:rPr lang="en-US" sz="18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marL="0" marR="0">
                        <a:lnSpc>
                          <a:spcPct val="107000"/>
                        </a:lnSpc>
                        <a:spcBef>
                          <a:spcPts val="0"/>
                        </a:spcBef>
                        <a:spcAft>
                          <a:spcPts val="0"/>
                        </a:spcAft>
                      </a:pPr>
                      <a:r>
                        <a:rPr lang="en-US" sz="1600">
                          <a:effectLst/>
                        </a:rPr>
                        <a:t>Incorporates self-regulation and behavioral principles but might need more to meet Jackson’s needs.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sp>
        <p:nvSpPr>
          <p:cNvPr id="7" name="Rectangle 6">
            <a:extLst>
              <a:ext uri="{FF2B5EF4-FFF2-40B4-BE49-F238E27FC236}">
                <a16:creationId xmlns:a16="http://schemas.microsoft.com/office/drawing/2014/main" id="{10FDDE89-5C36-40F7-8C3C-62B38DDCD5B9}"/>
              </a:ext>
              <a:ext uri="{C183D7F6-B498-43B3-948B-1728B52AA6E4}">
                <adec:decorative xmlns:adec="http://schemas.microsoft.com/office/drawing/2017/decorative" val="1"/>
              </a:ext>
            </a:extLst>
          </p:cNvPr>
          <p:cNvSpPr/>
          <p:nvPr/>
        </p:nvSpPr>
        <p:spPr>
          <a:xfrm>
            <a:off x="3174949" y="2316608"/>
            <a:ext cx="967386" cy="3573748"/>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959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2B76E-0E5C-4973-AC0F-BCF4F2CFE4F9}"/>
              </a:ext>
            </a:extLst>
          </p:cNvPr>
          <p:cNvSpPr>
            <a:spLocks noGrp="1"/>
          </p:cNvSpPr>
          <p:nvPr>
            <p:ph type="title"/>
          </p:nvPr>
        </p:nvSpPr>
        <p:spPr/>
        <p:txBody>
          <a:bodyPr/>
          <a:lstStyle/>
          <a:p>
            <a:r>
              <a:rPr lang="en-US"/>
              <a:t>Considerations for Individualization</a:t>
            </a:r>
          </a:p>
        </p:txBody>
      </p:sp>
      <p:sp>
        <p:nvSpPr>
          <p:cNvPr id="3" name="Text Placeholder 2">
            <a:extLst>
              <a:ext uri="{FF2B5EF4-FFF2-40B4-BE49-F238E27FC236}">
                <a16:creationId xmlns:a16="http://schemas.microsoft.com/office/drawing/2014/main" id="{2C822E60-2E4C-4F7B-AE41-3134B23688A1}"/>
              </a:ext>
            </a:extLst>
          </p:cNvPr>
          <p:cNvSpPr>
            <a:spLocks noGrp="1"/>
          </p:cNvSpPr>
          <p:nvPr>
            <p:ph type="body" sz="quarter" idx="13"/>
          </p:nvPr>
        </p:nvSpPr>
        <p:spPr/>
        <p:txBody>
          <a:bodyPr/>
          <a:lstStyle/>
          <a:p>
            <a:endParaRPr lang="en-US"/>
          </a:p>
        </p:txBody>
      </p:sp>
      <p:sp>
        <p:nvSpPr>
          <p:cNvPr id="4" name="Content Placeholder 3">
            <a:extLst>
              <a:ext uri="{FF2B5EF4-FFF2-40B4-BE49-F238E27FC236}">
                <a16:creationId xmlns:a16="http://schemas.microsoft.com/office/drawing/2014/main" id="{1F04866F-E14E-45BE-99A6-4705D0432AC4}"/>
              </a:ext>
            </a:extLst>
          </p:cNvPr>
          <p:cNvSpPr>
            <a:spLocks noGrp="1"/>
          </p:cNvSpPr>
          <p:nvPr>
            <p:ph sz="quarter" idx="15"/>
          </p:nvPr>
        </p:nvSpPr>
        <p:spPr/>
        <p:txBody>
          <a:bodyPr/>
          <a:lstStyle/>
          <a:p>
            <a:r>
              <a:rPr lang="en-US"/>
              <a:t>Although the team does not rate the intervention for </a:t>
            </a:r>
            <a:r>
              <a:rPr lang="en-US" i="1"/>
              <a:t>individualization,</a:t>
            </a:r>
            <a:r>
              <a:rPr lang="en-US"/>
              <a:t> they consider how the intervention could be intensified.</a:t>
            </a:r>
          </a:p>
          <a:p>
            <a:pPr lvl="1"/>
            <a:r>
              <a:rPr lang="en-US"/>
              <a:t>Are there any challenges to intensifying the intervention?</a:t>
            </a:r>
          </a:p>
          <a:p>
            <a:pPr lvl="1"/>
            <a:r>
              <a:rPr lang="en-US"/>
              <a:t>Are there components that they think might need to be intensified to better meet Jackson’s needs? </a:t>
            </a:r>
          </a:p>
        </p:txBody>
      </p:sp>
      <p:sp>
        <p:nvSpPr>
          <p:cNvPr id="5" name="Slide Number Placeholder 4">
            <a:extLst>
              <a:ext uri="{FF2B5EF4-FFF2-40B4-BE49-F238E27FC236}">
                <a16:creationId xmlns:a16="http://schemas.microsoft.com/office/drawing/2014/main" id="{3E85FE00-ECED-429E-9894-8ECFC3634783}"/>
              </a:ext>
            </a:extLst>
          </p:cNvPr>
          <p:cNvSpPr>
            <a:spLocks noGrp="1"/>
          </p:cNvSpPr>
          <p:nvPr>
            <p:ph type="sldNum" sz="quarter" idx="14"/>
          </p:nvPr>
        </p:nvSpPr>
        <p:spPr/>
        <p:txBody>
          <a:bodyPr/>
          <a:lstStyle/>
          <a:p>
            <a:fld id="{99A20822-4A49-4D36-86E3-300BA48D3F00}" type="slidenum">
              <a:rPr lang="en-US" smtClean="0"/>
              <a:pPr/>
              <a:t>97</a:t>
            </a:fld>
            <a:endParaRPr lang="en-US"/>
          </a:p>
        </p:txBody>
      </p:sp>
    </p:spTree>
    <p:extLst>
      <p:ext uri="{BB962C8B-B14F-4D97-AF65-F5344CB8AC3E}">
        <p14:creationId xmlns:p14="http://schemas.microsoft.com/office/powerpoint/2010/main" val="25488210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38B8-F6A7-4392-B198-29DA1E008FCD}"/>
              </a:ext>
            </a:extLst>
          </p:cNvPr>
          <p:cNvSpPr>
            <a:spLocks noGrp="1"/>
          </p:cNvSpPr>
          <p:nvPr>
            <p:ph type="title"/>
          </p:nvPr>
        </p:nvSpPr>
        <p:spPr/>
        <p:txBody>
          <a:bodyPr/>
          <a:lstStyle/>
          <a:p>
            <a:r>
              <a:rPr lang="en-US"/>
              <a:t>There Are No Perfect Interventions! </a:t>
            </a:r>
          </a:p>
        </p:txBody>
      </p:sp>
      <p:sp>
        <p:nvSpPr>
          <p:cNvPr id="3" name="Content Placeholder 2">
            <a:extLst>
              <a:ext uri="{FF2B5EF4-FFF2-40B4-BE49-F238E27FC236}">
                <a16:creationId xmlns:a16="http://schemas.microsoft.com/office/drawing/2014/main" id="{DE5F74CB-4771-407B-A278-D8E9D6A0BDF8}"/>
              </a:ext>
            </a:extLst>
          </p:cNvPr>
          <p:cNvSpPr>
            <a:spLocks noGrp="1"/>
          </p:cNvSpPr>
          <p:nvPr>
            <p:ph sz="quarter" idx="15"/>
          </p:nvPr>
        </p:nvSpPr>
        <p:spPr>
          <a:xfrm>
            <a:off x="457200" y="1369568"/>
            <a:ext cx="11274552" cy="4343400"/>
          </a:xfrm>
        </p:spPr>
        <p:txBody>
          <a:bodyPr>
            <a:normAutofit/>
          </a:bodyPr>
          <a:lstStyle/>
          <a:p>
            <a:r>
              <a:rPr lang="en-US"/>
              <a:t>Although the team scored the intervention highly, they noted some places where there were shortcomings:</a:t>
            </a:r>
          </a:p>
          <a:p>
            <a:pPr lvl="1"/>
            <a:r>
              <a:rPr lang="en-US"/>
              <a:t>Alignment</a:t>
            </a:r>
          </a:p>
          <a:p>
            <a:pPr lvl="1"/>
            <a:r>
              <a:rPr lang="en-US"/>
              <a:t>Comprehensiveness</a:t>
            </a:r>
          </a:p>
          <a:p>
            <a:pPr lvl="1"/>
            <a:r>
              <a:rPr lang="en-US"/>
              <a:t>Behavioral support</a:t>
            </a:r>
          </a:p>
          <a:p>
            <a:endParaRPr lang="en-US"/>
          </a:p>
        </p:txBody>
      </p:sp>
      <p:sp>
        <p:nvSpPr>
          <p:cNvPr id="4" name="Text Placeholder 3">
            <a:extLst>
              <a:ext uri="{FF2B5EF4-FFF2-40B4-BE49-F238E27FC236}">
                <a16:creationId xmlns:a16="http://schemas.microsoft.com/office/drawing/2014/main" id="{82C7EC1B-8073-4CAD-9442-CCEF7DFE271C}"/>
              </a:ext>
            </a:extLst>
          </p:cNvPr>
          <p:cNvSpPr>
            <a:spLocks noGrp="1"/>
          </p:cNvSpPr>
          <p:nvPr>
            <p:ph type="body" sz="quarter" idx="13"/>
          </p:nvPr>
        </p:nvSpPr>
        <p:spPr/>
        <p:txBody>
          <a:bodyPr/>
          <a:lstStyle/>
          <a:p>
            <a:endParaRPr lang="en-US"/>
          </a:p>
        </p:txBody>
      </p:sp>
      <p:sp>
        <p:nvSpPr>
          <p:cNvPr id="5" name="Slide Number Placeholder 4">
            <a:extLst>
              <a:ext uri="{FF2B5EF4-FFF2-40B4-BE49-F238E27FC236}">
                <a16:creationId xmlns:a16="http://schemas.microsoft.com/office/drawing/2014/main" id="{145FB51C-17CA-4BA0-9446-6C49F01A125F}"/>
              </a:ext>
            </a:extLst>
          </p:cNvPr>
          <p:cNvSpPr>
            <a:spLocks noGrp="1"/>
          </p:cNvSpPr>
          <p:nvPr>
            <p:ph type="sldNum" sz="quarter" idx="14"/>
          </p:nvPr>
        </p:nvSpPr>
        <p:spPr/>
        <p:txBody>
          <a:bodyPr/>
          <a:lstStyle/>
          <a:p>
            <a:fld id="{99A20822-4A49-4D36-86E3-300BA48D3F00}" type="slidenum">
              <a:rPr lang="en-US" smtClean="0"/>
              <a:pPr/>
              <a:t>98</a:t>
            </a:fld>
            <a:endParaRPr lang="en-US"/>
          </a:p>
        </p:txBody>
      </p:sp>
      <p:sp>
        <p:nvSpPr>
          <p:cNvPr id="6" name="Speech Bubble: Rectangle with Corners Rounded 5">
            <a:extLst>
              <a:ext uri="{FF2B5EF4-FFF2-40B4-BE49-F238E27FC236}">
                <a16:creationId xmlns:a16="http://schemas.microsoft.com/office/drawing/2014/main" id="{EC753B82-67C5-4472-A28F-F7CDC532DD5F}"/>
              </a:ext>
            </a:extLst>
          </p:cNvPr>
          <p:cNvSpPr/>
          <p:nvPr/>
        </p:nvSpPr>
        <p:spPr>
          <a:xfrm>
            <a:off x="5963847" y="2259106"/>
            <a:ext cx="5097586" cy="1622822"/>
          </a:xfrm>
          <a:prstGeom prst="wedgeRoundRectCallout">
            <a:avLst>
              <a:gd name="adj1" fmla="val -72376"/>
              <a:gd name="adj2" fmla="val -24664"/>
              <a:gd name="adj3" fmla="val 16667"/>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Places with lower ratings provide good opportunities for intensification if needed. </a:t>
            </a:r>
          </a:p>
        </p:txBody>
      </p:sp>
    </p:spTree>
    <p:extLst>
      <p:ext uri="{BB962C8B-B14F-4D97-AF65-F5344CB8AC3E}">
        <p14:creationId xmlns:p14="http://schemas.microsoft.com/office/powerpoint/2010/main" val="24737981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9EC3E-2AED-41A1-B4EA-387B012AF3C2}"/>
              </a:ext>
            </a:extLst>
          </p:cNvPr>
          <p:cNvSpPr>
            <a:spLocks noGrp="1"/>
          </p:cNvSpPr>
          <p:nvPr>
            <p:ph type="title"/>
          </p:nvPr>
        </p:nvSpPr>
        <p:spPr/>
        <p:txBody>
          <a:bodyPr/>
          <a:lstStyle/>
          <a:p>
            <a:r>
              <a:rPr lang="en-US"/>
              <a:t>Implementing the Intervention</a:t>
            </a:r>
          </a:p>
        </p:txBody>
      </p:sp>
      <p:sp>
        <p:nvSpPr>
          <p:cNvPr id="8" name="Content Placeholder 7">
            <a:extLst>
              <a:ext uri="{FF2B5EF4-FFF2-40B4-BE49-F238E27FC236}">
                <a16:creationId xmlns:a16="http://schemas.microsoft.com/office/drawing/2014/main" id="{D5E79757-A549-464B-8047-7BE0A7D6C4C8}"/>
              </a:ext>
            </a:extLst>
          </p:cNvPr>
          <p:cNvSpPr>
            <a:spLocks noGrp="1"/>
          </p:cNvSpPr>
          <p:nvPr>
            <p:ph sz="quarter" idx="15"/>
          </p:nvPr>
        </p:nvSpPr>
        <p:spPr>
          <a:xfrm>
            <a:off x="538797" y="1255955"/>
            <a:ext cx="6910874" cy="4343400"/>
          </a:xfrm>
        </p:spPr>
        <p:txBody>
          <a:bodyPr>
            <a:normAutofit fontScale="85000" lnSpcReduction="10000"/>
          </a:bodyPr>
          <a:lstStyle/>
          <a:p>
            <a:r>
              <a:rPr lang="en-US"/>
              <a:t>To guide implementation, the team outlines an intervention plan for Jackson. The plan includes the following information: </a:t>
            </a:r>
          </a:p>
          <a:p>
            <a:pPr marL="827731" indent="-457200">
              <a:buFont typeface="Arial" panose="020B0604020202020204" pitchFamily="34" charset="0"/>
              <a:buChar char="•"/>
            </a:pPr>
            <a:r>
              <a:rPr lang="en-US"/>
              <a:t>Who: interventionist, classroom teacher</a:t>
            </a:r>
          </a:p>
          <a:p>
            <a:pPr marL="827731" indent="-457200">
              <a:buFont typeface="Arial" panose="020B0604020202020204" pitchFamily="34" charset="0"/>
              <a:buChar char="•"/>
            </a:pPr>
            <a:r>
              <a:rPr lang="en-US"/>
              <a:t>What: intervention being implemented</a:t>
            </a:r>
          </a:p>
          <a:p>
            <a:pPr marL="827731" indent="-457200">
              <a:buFont typeface="Arial" panose="020B0604020202020204" pitchFamily="34" charset="0"/>
              <a:buChar char="•"/>
            </a:pPr>
            <a:r>
              <a:rPr lang="en-US"/>
              <a:t>When: intervention time, frequency, and duration</a:t>
            </a:r>
          </a:p>
          <a:p>
            <a:pPr marL="827731" indent="-457200">
              <a:buFont typeface="Arial" panose="020B0604020202020204" pitchFamily="34" charset="0"/>
              <a:buChar char="•"/>
            </a:pPr>
            <a:r>
              <a:rPr lang="en-US"/>
              <a:t>Where: setting (small group, location)</a:t>
            </a:r>
          </a:p>
          <a:p>
            <a:pPr marL="827731" indent="-457200">
              <a:buFont typeface="Arial" panose="020B0604020202020204" pitchFamily="34" charset="0"/>
              <a:buChar char="•"/>
            </a:pPr>
            <a:r>
              <a:rPr lang="en-US"/>
              <a:t>Why: intervention’s match to student need </a:t>
            </a:r>
          </a:p>
          <a:p>
            <a:pPr marL="827731" indent="-457200">
              <a:buFont typeface="Arial" panose="020B0604020202020204" pitchFamily="34" charset="0"/>
              <a:buChar char="•"/>
            </a:pPr>
            <a:r>
              <a:rPr lang="en-US"/>
              <a:t>How: intervention implementation per intervention requirements</a:t>
            </a:r>
          </a:p>
          <a:p>
            <a:endParaRPr lang="en-US"/>
          </a:p>
        </p:txBody>
      </p:sp>
      <p:sp>
        <p:nvSpPr>
          <p:cNvPr id="7" name="Text Placeholder 6">
            <a:extLst>
              <a:ext uri="{FF2B5EF4-FFF2-40B4-BE49-F238E27FC236}">
                <a16:creationId xmlns:a16="http://schemas.microsoft.com/office/drawing/2014/main" id="{C4DAEFC4-83A9-4B60-A9DD-6D22054F2783}"/>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9F152AE9-1333-42BC-9A46-4BA60B6BBB7E}"/>
              </a:ext>
            </a:extLst>
          </p:cNvPr>
          <p:cNvSpPr>
            <a:spLocks noGrp="1"/>
          </p:cNvSpPr>
          <p:nvPr>
            <p:ph type="sldNum" sz="quarter" idx="14"/>
          </p:nvPr>
        </p:nvSpPr>
        <p:spPr/>
        <p:txBody>
          <a:bodyPr/>
          <a:lstStyle/>
          <a:p>
            <a:fld id="{BABF4E83-61DB-418F-A99F-17BC9BB58EF6}" type="slidenum">
              <a:rPr lang="en-US" smtClean="0"/>
              <a:t>99</a:t>
            </a:fld>
            <a:endParaRPr lang="en-US"/>
          </a:p>
        </p:txBody>
      </p:sp>
      <p:pic>
        <p:nvPicPr>
          <p:cNvPr id="3" name="Picture 2">
            <a:extLst>
              <a:ext uri="{FF2B5EF4-FFF2-40B4-BE49-F238E27FC236}">
                <a16:creationId xmlns:a16="http://schemas.microsoft.com/office/drawing/2014/main" id="{9E283CD6-DA00-4B4E-A54F-55D260154C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49671" y="1432381"/>
            <a:ext cx="4660384" cy="3700462"/>
          </a:xfrm>
          <a:prstGeom prst="rect">
            <a:avLst/>
          </a:prstGeom>
        </p:spPr>
      </p:pic>
    </p:spTree>
    <p:extLst>
      <p:ext uri="{BB962C8B-B14F-4D97-AF65-F5344CB8AC3E}">
        <p14:creationId xmlns:p14="http://schemas.microsoft.com/office/powerpoint/2010/main" val="1698841660"/>
      </p:ext>
    </p:extLst>
  </p:cSld>
  <p:clrMapOvr>
    <a:masterClrMapping/>
  </p:clrMapOvr>
</p:sld>
</file>

<file path=ppt/theme/theme1.xml><?xml version="1.0" encoding="utf-8"?>
<a:theme xmlns:a="http://schemas.openxmlformats.org/drawingml/2006/main" name="2018 NCII PPT">
  <a:themeElements>
    <a:clrScheme name="NCII-2018">
      <a:dk1>
        <a:srgbClr val="262626"/>
      </a:dk1>
      <a:lt1>
        <a:sysClr val="window" lastClr="FFFFFF"/>
      </a:lt1>
      <a:dk2>
        <a:srgbClr val="000000"/>
      </a:dk2>
      <a:lt2>
        <a:srgbClr val="F9EDEA"/>
      </a:lt2>
      <a:accent1>
        <a:srgbClr val="C25131"/>
      </a:accent1>
      <a:accent2>
        <a:srgbClr val="447939"/>
      </a:accent2>
      <a:accent3>
        <a:srgbClr val="2C517C"/>
      </a:accent3>
      <a:accent4>
        <a:srgbClr val="10719C"/>
      </a:accent4>
      <a:accent5>
        <a:srgbClr val="912B2A"/>
      </a:accent5>
      <a:accent6>
        <a:srgbClr val="672E6B"/>
      </a:accent6>
      <a:hlink>
        <a:srgbClr val="0000FF"/>
      </a:hlink>
      <a:folHlink>
        <a:srgbClr val="800080"/>
      </a:folHlink>
    </a:clrScheme>
    <a:fontScheme name="AIR 2015 PPT">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60818.potx" id="{02AE45A5-5FFF-4F05-84E3-24A01614B568}" vid="{B41CB0D7-55F8-4C27-AD6D-0AB9AC78A90C}"/>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12139E1EF274498315B607AAE092CB" ma:contentTypeVersion="12" ma:contentTypeDescription="Create a new document." ma:contentTypeScope="" ma:versionID="ee806839773d81698c5c1c574630ac1f">
  <xsd:schema xmlns:xsd="http://www.w3.org/2001/XMLSchema" xmlns:xs="http://www.w3.org/2001/XMLSchema" xmlns:p="http://schemas.microsoft.com/office/2006/metadata/properties" xmlns:ns2="e9838e78-2003-45dd-a139-8bdd6e1bd9ee" xmlns:ns3="8ae977ce-df49-466f-b938-60852d55f231" targetNamespace="http://schemas.microsoft.com/office/2006/metadata/properties" ma:root="true" ma:fieldsID="97a045036a3b5bde23660da5b14eefe3" ns2:_="" ns3:_="">
    <xsd:import namespace="e9838e78-2003-45dd-a139-8bdd6e1bd9ee"/>
    <xsd:import namespace="8ae977ce-df49-466f-b938-60852d55f2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838e78-2003-45dd-a139-8bdd6e1bd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e977ce-df49-466f-b938-60852d55f23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323334-A0FF-4C22-ABBA-BDA10C620C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838e78-2003-45dd-a139-8bdd6e1bd9ee"/>
    <ds:schemaRef ds:uri="8ae977ce-df49-466f-b938-60852d55f2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EAC94F-0CB7-47E2-B1CC-A0F105248E94}">
  <ds:schemaRefs>
    <ds:schemaRef ds:uri="http://schemas.microsoft.com/office/2006/documentManagement/types"/>
    <ds:schemaRef ds:uri="http://schemas.microsoft.com/office/2006/metadata/properties"/>
    <ds:schemaRef ds:uri="http://purl.org/dc/elements/1.1/"/>
    <ds:schemaRef ds:uri="e9838e78-2003-45dd-a139-8bdd6e1bd9ee"/>
    <ds:schemaRef ds:uri="http://schemas.openxmlformats.org/package/2006/metadata/core-properties"/>
    <ds:schemaRef ds:uri="http://purl.org/dc/terms/"/>
    <ds:schemaRef ds:uri="http://schemas.microsoft.com/office/infopath/2007/PartnerControls"/>
    <ds:schemaRef ds:uri="8ae977ce-df49-466f-b938-60852d55f231"/>
    <ds:schemaRef ds:uri="http://www.w3.org/XML/1998/namespace"/>
    <ds:schemaRef ds:uri="http://purl.org/dc/dcmitype/"/>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NCII-PPT-061118</Template>
  <TotalTime>214</TotalTime>
  <Words>26608</Words>
  <Application>Microsoft Office PowerPoint</Application>
  <PresentationFormat>Widescreen</PresentationFormat>
  <Paragraphs>2106</Paragraphs>
  <Slides>140</Slides>
  <Notes>134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140</vt:i4>
      </vt:variant>
    </vt:vector>
  </HeadingPairs>
  <TitlesOfParts>
    <vt:vector size="150" baseType="lpstr">
      <vt:lpstr>Arial</vt:lpstr>
      <vt:lpstr>Arial Narrow</vt:lpstr>
      <vt:lpstr>Calibri</vt:lpstr>
      <vt:lpstr>Cambria</vt:lpstr>
      <vt:lpstr>Cambria Math</vt:lpstr>
      <vt:lpstr>ITC Franklin Gothic Std Bk Cd</vt:lpstr>
      <vt:lpstr>Times New Roman</vt:lpstr>
      <vt:lpstr>Wingdings</vt:lpstr>
      <vt:lpstr>2018 NCII PPT</vt:lpstr>
      <vt:lpstr>Microsoft Excel Chart</vt:lpstr>
      <vt:lpstr>Using the Taxonomy of  Intervention Intensity Within the  Data-Based Individualization Process:  A Mathematics Example</vt:lpstr>
      <vt:lpstr>Learner Outcomes</vt:lpstr>
      <vt:lpstr>Agenda</vt:lpstr>
      <vt:lpstr>Activity: Taxonomy K-W-L</vt:lpstr>
      <vt:lpstr>Data-Based Individualization</vt:lpstr>
      <vt:lpstr>Five DBI Steps</vt:lpstr>
      <vt:lpstr>Using the Taxonomy of Intervention Intensity Within the DBI Process</vt:lpstr>
      <vt:lpstr>Activity: Brainstorm  Current Math Interventions</vt:lpstr>
      <vt:lpstr>Validated Intervention Program </vt:lpstr>
      <vt:lpstr>Can I still implement DBI if I don’t have a standardized, evidence-based program (EBP)?</vt:lpstr>
      <vt:lpstr>Validated Intervention Programs:  Components to Consider</vt:lpstr>
      <vt:lpstr>Key Considerations When Selecting or Evaluating Validated Interventions for DBI</vt:lpstr>
      <vt:lpstr>Taxonomy of Intervention Intensity</vt:lpstr>
      <vt:lpstr>Taxonomy Ratings Rubric</vt:lpstr>
      <vt:lpstr>Strength</vt:lpstr>
      <vt:lpstr>Strength</vt:lpstr>
      <vt:lpstr>What to Look for When Examining  the Published Evidence Base</vt:lpstr>
      <vt:lpstr>Look at the Evidence: NCII Tools Chart</vt:lpstr>
      <vt:lpstr>What is an effect size?</vt:lpstr>
      <vt:lpstr>How important are effect sizes? </vt:lpstr>
      <vt:lpstr>Strength Rating Scale</vt:lpstr>
      <vt:lpstr>Rating Strength: Demonstration</vt:lpstr>
      <vt:lpstr>Rating Strength: Demonstration</vt:lpstr>
      <vt:lpstr>Rating Strength: Demonstration</vt:lpstr>
      <vt:lpstr>Rating Strength: Guided Practice</vt:lpstr>
      <vt:lpstr>Rating Strength: Guided Practice</vt:lpstr>
      <vt:lpstr>Rating Strength: Guided Practice</vt:lpstr>
      <vt:lpstr>So, how do we interpret effect sizes  and strength? </vt:lpstr>
      <vt:lpstr>Dosage</vt:lpstr>
      <vt:lpstr>Dosage</vt:lpstr>
      <vt:lpstr>Tips for Evaluating Dosage</vt:lpstr>
      <vt:lpstr>Dosage Rating Scale</vt:lpstr>
      <vt:lpstr>Rating Dosage: Demonstration</vt:lpstr>
      <vt:lpstr>Rating Dosage: Demonstration</vt:lpstr>
      <vt:lpstr>Rating Dosage: Demonstration</vt:lpstr>
      <vt:lpstr>Rating Dosage: Guided Practice</vt:lpstr>
      <vt:lpstr>Rating Dosage: Guided Practice Intervention 1</vt:lpstr>
      <vt:lpstr>Rating Dosage: Guided Practice Intervention 2</vt:lpstr>
      <vt:lpstr>Rating Dosage: Guided Practice Intervention 3</vt:lpstr>
      <vt:lpstr>Alignment</vt:lpstr>
      <vt:lpstr>Alignment: Academics</vt:lpstr>
      <vt:lpstr>Tips for Aligning Interventions: Identifying a Student’s Intervention Needs</vt:lpstr>
      <vt:lpstr>Slide 66</vt:lpstr>
      <vt:lpstr>Examples: Alignment to Grade-Level Curriculum</vt:lpstr>
      <vt:lpstr>Alignment Rating Scale</vt:lpstr>
      <vt:lpstr>Rating Alignment: Jackson</vt:lpstr>
      <vt:lpstr>Rating Alignment: Guided Practice</vt:lpstr>
      <vt:lpstr>Making Adjustments to Intervention Alignment</vt:lpstr>
      <vt:lpstr>Attention to Transfer</vt:lpstr>
      <vt:lpstr>Evaluating Attention to Transfer Intensity</vt:lpstr>
      <vt:lpstr>Tips to Consider When Evaluating Attention to Transfer</vt:lpstr>
      <vt:lpstr>Enhancing Transfer</vt:lpstr>
      <vt:lpstr>Example: Multiple Representations</vt:lpstr>
      <vt:lpstr>Attention to Transfer Rating Scale</vt:lpstr>
      <vt:lpstr>Rating Attention to Transfer: Demonstration</vt:lpstr>
      <vt:lpstr> Comprehensiveness</vt:lpstr>
      <vt:lpstr>Comprehensiveness = Explicit Instruction</vt:lpstr>
      <vt:lpstr>Explicit Instruction Principle #1</vt:lpstr>
      <vt:lpstr>Example: Clear, Direct Language</vt:lpstr>
      <vt:lpstr>Slide 83</vt:lpstr>
      <vt:lpstr>Slide 79</vt:lpstr>
      <vt:lpstr>Explicit Instruction Principle #2</vt:lpstr>
      <vt:lpstr>Example: Teach Students Attack Strategies</vt:lpstr>
      <vt:lpstr>Explicit Instruction Principle #3</vt:lpstr>
      <vt:lpstr>Explicit Instruction Principle #4</vt:lpstr>
      <vt:lpstr>Explicit Instruction Principle #5</vt:lpstr>
      <vt:lpstr>Explicit Instruction Principle #6</vt:lpstr>
      <vt:lpstr>Comprehensiveness Rating Scale</vt:lpstr>
      <vt:lpstr>Video Example: Explicit Instruction Principles</vt:lpstr>
      <vt:lpstr>Additional Resources to Learn More</vt:lpstr>
      <vt:lpstr>Behavioral Support</vt:lpstr>
      <vt:lpstr>Behavioral Support in Academic Interventions</vt:lpstr>
      <vt:lpstr>Behavior Support Rating Scale</vt:lpstr>
      <vt:lpstr>Caution: Treating underlying neurological or processing disorders separate from academic instruction is not supported by research. </vt:lpstr>
      <vt:lpstr>Self-Regulation and Executive Function</vt:lpstr>
      <vt:lpstr>Strategies to Develop Perseverance </vt:lpstr>
      <vt:lpstr>Methods to Promote Executive Function</vt:lpstr>
      <vt:lpstr>Behavioral Principles That Minimize Nonproductive Behavior</vt:lpstr>
      <vt:lpstr>Slide 184</vt:lpstr>
      <vt:lpstr>Demonstration: Intervention Embedding Behavioral Support</vt:lpstr>
      <vt:lpstr>Learn More About Behavioral Supports</vt:lpstr>
      <vt:lpstr>Using the Taxonomy to Find the Best Intervention</vt:lpstr>
      <vt:lpstr>Rating the Validated Intervention Program</vt:lpstr>
      <vt:lpstr>Activity, Part 1. Assessing Quality of the Validated Intervention Platform</vt:lpstr>
      <vt:lpstr>Things to consider…</vt:lpstr>
      <vt:lpstr>Individualization</vt:lpstr>
      <vt:lpstr>A Note About Fidelity</vt:lpstr>
      <vt:lpstr>Turn and Talk </vt:lpstr>
      <vt:lpstr>Five Elements of Fidelity</vt:lpstr>
      <vt:lpstr>A Tool to Measure Fidelity </vt:lpstr>
      <vt:lpstr>What Does This Look Like in Practice? A Math Example</vt:lpstr>
      <vt:lpstr>Using the Taxonomy and DBI to Support Jackson</vt:lpstr>
      <vt:lpstr>Do I need a DBI team to implement DBI? </vt:lpstr>
      <vt:lpstr>About Jackson</vt:lpstr>
      <vt:lpstr>Intervention Description</vt:lpstr>
      <vt:lpstr>Ms. Williams and Colleagues Rate Dimensions and Provide Justification</vt:lpstr>
      <vt:lpstr>Considerations for Individualization</vt:lpstr>
      <vt:lpstr>There Are No Perfect Interventions! </vt:lpstr>
      <vt:lpstr>Implementing the Intervention</vt:lpstr>
      <vt:lpstr>Monitoring Fidelity</vt:lpstr>
      <vt:lpstr>Monitoring Progress</vt:lpstr>
      <vt:lpstr>Evaluating the Intervention</vt:lpstr>
      <vt:lpstr>When Do We Intensify? </vt:lpstr>
      <vt:lpstr>Why Might We Need to Intensify?</vt:lpstr>
      <vt:lpstr>How Do We Know What Needs to be Intensified? </vt:lpstr>
      <vt:lpstr>Thinking Diagnostically: Integration of Academics and Behavior </vt:lpstr>
      <vt:lpstr>How Do We Know How To Intensify? </vt:lpstr>
      <vt:lpstr>The Team Focuses on the Behavioral Impact</vt:lpstr>
      <vt:lpstr>Determine Adaptation</vt:lpstr>
      <vt:lpstr>Intervention Adaptation Implementation </vt:lpstr>
      <vt:lpstr>Evaluating the Intensified Intervention</vt:lpstr>
      <vt:lpstr>How Do We Know What Needs to be Intensified? </vt:lpstr>
      <vt:lpstr>How Do We Know How To Intensify? </vt:lpstr>
      <vt:lpstr>Determine Adaptation</vt:lpstr>
      <vt:lpstr>Intensification Strategy 1:  Review Reteach With Manipulatives</vt:lpstr>
      <vt:lpstr>Reinforce and Practice: Flashcards</vt:lpstr>
      <vt:lpstr>Extra Practice: Multiplication Strategy</vt:lpstr>
      <vt:lpstr>Is Jackson responding to the adapted intervention? What would you do?</vt:lpstr>
      <vt:lpstr>DBI is ongoing.   </vt:lpstr>
      <vt:lpstr>Activity, Part 2: Intensifying and Individualizing Validated Interventions</vt:lpstr>
      <vt:lpstr>Think-Pair-Share</vt:lpstr>
      <vt:lpstr>Review and Wrap-Up</vt:lpstr>
      <vt:lpstr>Learn More About the Taxonomy of Intervention Intensity </vt:lpstr>
      <vt:lpstr>Resources to Support Intensification Decisions</vt:lpstr>
      <vt:lpstr>Resources to Support Intensification in Mathematics</vt:lpstr>
      <vt:lpstr>Resources to Evaluate Strength</vt:lpstr>
      <vt:lpstr>Resources to Support Intensification of Dosage</vt:lpstr>
      <vt:lpstr>Resources to Learn More About Comprehensiveness</vt:lpstr>
      <vt:lpstr>Resources to Learn More About and Intensify Behavior Support</vt:lpstr>
      <vt:lpstr>Resources to Monitor Fidelity of Implementation</vt:lpstr>
      <vt:lpstr>Activity: Taxonomy K-W-L</vt:lpstr>
      <vt:lpstr>Taxonomy of Intervention Intensity: Review</vt:lpstr>
      <vt:lpstr>Things to Remember</vt:lpstr>
      <vt:lpstr>Reflection</vt:lpstr>
      <vt:lpstr>Thank you!</vt:lpstr>
      <vt:lpstr>References</vt:lpstr>
      <vt:lpstr>References</vt:lpstr>
      <vt:lpstr>References</vt:lpstr>
      <vt:lpstr>References</vt:lpstr>
      <vt:lpstr>NCII Disclaimer</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Using PowerPoint Templates</dc:title>
  <dc:subject>Specify the subject of the presentation</dc:subject>
  <dc:creator>Peterson, Amy</dc:creator>
  <cp:keywords/>
  <cp:lastModifiedBy>Laible, Elizabeth</cp:lastModifiedBy>
  <cp:revision>2</cp:revision>
  <cp:lastPrinted>2017-10-19T00:36:21Z</cp:lastPrinted>
  <dcterms:created xsi:type="dcterms:W3CDTF">2018-06-11T15:35:52Z</dcterms:created>
  <dcterms:modified xsi:type="dcterms:W3CDTF">2020-08-17T21:17:23Z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0x0101003112139E1EF274498315B607AAE092CB</vt:lpwstr>
  </property>
  <property fmtid="{D5CDD505-2E9C-101B-9397-08002B2CF9AE}" pid="4" name="TaxKeyword">
    <vt:lpwstr/>
  </property>
</Properties>
</file>