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3" r:id="rId4"/>
    <p:sldMasterId id="2147483679" r:id="rId5"/>
    <p:sldMasterId id="2147483681" r:id="rId6"/>
    <p:sldMasterId id="2147483686" r:id="rId7"/>
    <p:sldMasterId id="2147483688" r:id="rId8"/>
    <p:sldMasterId id="2147483693" r:id="rId9"/>
    <p:sldMasterId id="2147483699" r:id="rId10"/>
    <p:sldMasterId id="2147483707" r:id="rId11"/>
  </p:sldMasterIdLst>
  <p:notesMasterIdLst>
    <p:notesMasterId r:id="rId39"/>
  </p:notesMasterIdLst>
  <p:sldIdLst>
    <p:sldId id="310" r:id="rId12"/>
    <p:sldId id="376" r:id="rId13"/>
    <p:sldId id="377" r:id="rId14"/>
    <p:sldId id="343" r:id="rId15"/>
    <p:sldId id="378" r:id="rId16"/>
    <p:sldId id="328" r:id="rId17"/>
    <p:sldId id="370" r:id="rId18"/>
    <p:sldId id="344" r:id="rId19"/>
    <p:sldId id="330" r:id="rId20"/>
    <p:sldId id="333" r:id="rId21"/>
    <p:sldId id="352" r:id="rId22"/>
    <p:sldId id="353" r:id="rId23"/>
    <p:sldId id="371" r:id="rId24"/>
    <p:sldId id="358" r:id="rId25"/>
    <p:sldId id="355" r:id="rId26"/>
    <p:sldId id="365" r:id="rId27"/>
    <p:sldId id="374" r:id="rId28"/>
    <p:sldId id="372" r:id="rId29"/>
    <p:sldId id="363" r:id="rId30"/>
    <p:sldId id="354" r:id="rId31"/>
    <p:sldId id="367" r:id="rId32"/>
    <p:sldId id="369" r:id="rId33"/>
    <p:sldId id="373" r:id="rId34"/>
    <p:sldId id="375" r:id="rId35"/>
    <p:sldId id="283" r:id="rId36"/>
    <p:sldId id="284"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E8BAEF-F151-4967-B5DA-6F66E27D4E9F}">
          <p14:sldIdLst>
            <p14:sldId id="310"/>
            <p14:sldId id="376"/>
            <p14:sldId id="377"/>
            <p14:sldId id="343"/>
            <p14:sldId id="378"/>
            <p14:sldId id="328"/>
            <p14:sldId id="370"/>
            <p14:sldId id="344"/>
            <p14:sldId id="330"/>
            <p14:sldId id="333"/>
            <p14:sldId id="352"/>
            <p14:sldId id="353"/>
            <p14:sldId id="371"/>
            <p14:sldId id="358"/>
            <p14:sldId id="355"/>
            <p14:sldId id="365"/>
            <p14:sldId id="374"/>
            <p14:sldId id="372"/>
            <p14:sldId id="363"/>
            <p14:sldId id="354"/>
            <p14:sldId id="367"/>
            <p14:sldId id="369"/>
            <p14:sldId id="373"/>
            <p14:sldId id="375"/>
            <p14:sldId id="283"/>
            <p14:sldId id="284"/>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Zumeta" initials="RZ" lastIdx="17" clrIdx="0"/>
  <p:cmAuthor id="1" name="Arden, Sarah" initials="SvA" lastIdx="3" clrIdx="1"/>
  <p:cmAuthor id="2" name="Jackson, Stephanie" initials="JS" lastIdx="1" clrIdx="2"/>
  <p:cmAuthor id="3" name="Marx, Teri" initials="MT" lastIdx="1" clrIdx="3">
    <p:extLst/>
  </p:cmAuthor>
  <p:cmAuthor id="4" name="Arden, Sarah" initials="AS" lastIdx="1" clrIdx="4">
    <p:extLst/>
  </p:cmAuthor>
  <p:cmAuthor id="5" name="Peterson, Amy" initials="PA"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5" autoAdjust="0"/>
    <p:restoredTop sz="74828" autoAdjust="0"/>
  </p:normalViewPr>
  <p:slideViewPr>
    <p:cSldViewPr>
      <p:cViewPr varScale="1">
        <p:scale>
          <a:sx n="69" d="100"/>
          <a:sy n="69" d="100"/>
        </p:scale>
        <p:origin x="140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5B31A-E859-4D31-833A-D3F64ED76855}"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C2B4FD3F-26CB-4D92-BB2E-BD9E7306B142}">
      <dgm:prSet phldrT="[Text]"/>
      <dgm:spPr/>
      <dgm:t>
        <a:bodyPr/>
        <a:lstStyle/>
        <a:p>
          <a:r>
            <a:rPr lang="en-US" dirty="0" smtClean="0"/>
            <a:t>Skill deficit</a:t>
          </a:r>
          <a:endParaRPr lang="en-US" dirty="0"/>
        </a:p>
      </dgm:t>
      <dgm:extLst>
        <a:ext uri="{E40237B7-FDA0-4F09-8148-C483321AD2D9}">
          <dgm14:cNvPr xmlns:dgm14="http://schemas.microsoft.com/office/drawing/2010/diagram" id="0" name="" descr="Cycle indicating the interconnected relationship between skill deficit, avoidance behavior, removal from task and back to skill deficit. "/>
        </a:ext>
      </dgm:extLst>
    </dgm:pt>
    <dgm:pt modelId="{BCD83DD4-7922-477E-AD7B-23789DEA08A1}" type="parTrans" cxnId="{1D44A792-E52B-41ED-BFB5-3486AEE2CE80}">
      <dgm:prSet/>
      <dgm:spPr/>
      <dgm:t>
        <a:bodyPr/>
        <a:lstStyle/>
        <a:p>
          <a:endParaRPr lang="en-US"/>
        </a:p>
      </dgm:t>
    </dgm:pt>
    <dgm:pt modelId="{C226461B-9BD6-499A-A3F0-570433AAE7AD}" type="sibTrans" cxnId="{1D44A792-E52B-41ED-BFB5-3486AEE2CE80}">
      <dgm:prSet/>
      <dgm:spPr/>
      <dgm:t>
        <a:bodyPr/>
        <a:lstStyle/>
        <a:p>
          <a:endParaRPr lang="en-US"/>
        </a:p>
      </dgm:t>
      <dgm:extLst>
        <a:ext uri="{E40237B7-FDA0-4F09-8148-C483321AD2D9}">
          <dgm14:cNvPr xmlns:dgm14="http://schemas.microsoft.com/office/drawing/2010/diagram" id="0" name="" descr="Cycle indicating the interconnected relationship between skill deficit, avoidance behavior, removal from task and back to skill deficit. "/>
        </a:ext>
      </dgm:extLst>
    </dgm:pt>
    <dgm:pt modelId="{0D59C29F-5A12-4C08-A74B-6369C32B62FD}">
      <dgm:prSet phldrT="[Text]"/>
      <dgm:spPr/>
      <dgm:t>
        <a:bodyPr/>
        <a:lstStyle/>
        <a:p>
          <a:r>
            <a:rPr lang="en-US" dirty="0" smtClean="0"/>
            <a:t>Avoidance behavior</a:t>
          </a:r>
          <a:endParaRPr lang="en-US" dirty="0"/>
        </a:p>
      </dgm:t>
      <dgm:extLst>
        <a:ext uri="{E40237B7-FDA0-4F09-8148-C483321AD2D9}">
          <dgm14:cNvPr xmlns:dgm14="http://schemas.microsoft.com/office/drawing/2010/diagram" id="0" name="" descr="Cycle indicating the interconnected relationship between skill deficit, avoidance behavior, removal from task and back to skill deficit. "/>
        </a:ext>
      </dgm:extLst>
    </dgm:pt>
    <dgm:pt modelId="{0CB043F7-8E14-47AB-8D4E-4B1E35426689}" type="parTrans" cxnId="{27BBFED1-4159-48F9-8095-D6C0570ED82B}">
      <dgm:prSet/>
      <dgm:spPr/>
      <dgm:t>
        <a:bodyPr/>
        <a:lstStyle/>
        <a:p>
          <a:endParaRPr lang="en-US"/>
        </a:p>
      </dgm:t>
    </dgm:pt>
    <dgm:pt modelId="{D89EABB1-BA14-4CA2-A973-E3E1392C5BD6}" type="sibTrans" cxnId="{27BBFED1-4159-48F9-8095-D6C0570ED82B}">
      <dgm:prSet/>
      <dgm:spPr/>
      <dgm:t>
        <a:bodyPr/>
        <a:lstStyle/>
        <a:p>
          <a:endParaRPr lang="en-US"/>
        </a:p>
      </dgm:t>
    </dgm:pt>
    <dgm:pt modelId="{5BC44058-68AA-44FF-808F-D752933ED91F}">
      <dgm:prSet phldrT="[Text]"/>
      <dgm:spPr/>
      <dgm:t>
        <a:bodyPr/>
        <a:lstStyle/>
        <a:p>
          <a:r>
            <a:rPr lang="en-US" dirty="0" smtClean="0"/>
            <a:t>Removal from task </a:t>
          </a:r>
          <a:endParaRPr lang="en-US" dirty="0"/>
        </a:p>
      </dgm:t>
      <dgm:extLst>
        <a:ext uri="{E40237B7-FDA0-4F09-8148-C483321AD2D9}">
          <dgm14:cNvPr xmlns:dgm14="http://schemas.microsoft.com/office/drawing/2010/diagram" id="0" name="" descr="Cycle indicating the interconnected relationship between skill deficit, avoidance behavior, removal from task and back to skill deficit. "/>
        </a:ext>
      </dgm:extLst>
    </dgm:pt>
    <dgm:pt modelId="{1D1A6125-0DF9-40D7-8839-E84128656796}" type="parTrans" cxnId="{1772F87E-6B2D-480F-AB94-CCD668CDC026}">
      <dgm:prSet/>
      <dgm:spPr/>
      <dgm:t>
        <a:bodyPr/>
        <a:lstStyle/>
        <a:p>
          <a:endParaRPr lang="en-US"/>
        </a:p>
      </dgm:t>
    </dgm:pt>
    <dgm:pt modelId="{87910E7D-CAA5-4DD5-95BD-24A790FC81B8}" type="sibTrans" cxnId="{1772F87E-6B2D-480F-AB94-CCD668CDC026}">
      <dgm:prSet/>
      <dgm:spPr/>
      <dgm:t>
        <a:bodyPr/>
        <a:lstStyle/>
        <a:p>
          <a:endParaRPr lang="en-US"/>
        </a:p>
      </dgm:t>
    </dgm:pt>
    <dgm:pt modelId="{FE73BC69-0BE5-4AC7-93F5-555AF014B5D7}" type="pres">
      <dgm:prSet presAssocID="{9A75B31A-E859-4D31-833A-D3F64ED76855}" presName="cycle" presStyleCnt="0">
        <dgm:presLayoutVars>
          <dgm:dir/>
          <dgm:resizeHandles val="exact"/>
        </dgm:presLayoutVars>
      </dgm:prSet>
      <dgm:spPr/>
      <dgm:t>
        <a:bodyPr/>
        <a:lstStyle/>
        <a:p>
          <a:endParaRPr lang="en-US"/>
        </a:p>
      </dgm:t>
    </dgm:pt>
    <dgm:pt modelId="{B95BD2D4-2D18-4F4D-BDA8-B7FC6310726D}" type="pres">
      <dgm:prSet presAssocID="{C2B4FD3F-26CB-4D92-BB2E-BD9E7306B142}" presName="node" presStyleLbl="node1" presStyleIdx="0" presStyleCnt="3">
        <dgm:presLayoutVars>
          <dgm:bulletEnabled val="1"/>
        </dgm:presLayoutVars>
      </dgm:prSet>
      <dgm:spPr/>
      <dgm:t>
        <a:bodyPr/>
        <a:lstStyle/>
        <a:p>
          <a:endParaRPr lang="en-US"/>
        </a:p>
      </dgm:t>
    </dgm:pt>
    <dgm:pt modelId="{27144895-24A7-47E7-B89C-20D34B4E7960}" type="pres">
      <dgm:prSet presAssocID="{C2B4FD3F-26CB-4D92-BB2E-BD9E7306B142}" presName="spNode" presStyleCnt="0"/>
      <dgm:spPr/>
    </dgm:pt>
    <dgm:pt modelId="{AB53C654-5827-43DC-B390-9ECEBA933AC9}" type="pres">
      <dgm:prSet presAssocID="{C226461B-9BD6-499A-A3F0-570433AAE7AD}" presName="sibTrans" presStyleLbl="sibTrans1D1" presStyleIdx="0" presStyleCnt="3"/>
      <dgm:spPr/>
      <dgm:t>
        <a:bodyPr/>
        <a:lstStyle/>
        <a:p>
          <a:endParaRPr lang="en-US"/>
        </a:p>
      </dgm:t>
    </dgm:pt>
    <dgm:pt modelId="{39FA1854-3DFD-4BE0-BDEE-D4371F7378C6}" type="pres">
      <dgm:prSet presAssocID="{0D59C29F-5A12-4C08-A74B-6369C32B62FD}" presName="node" presStyleLbl="node1" presStyleIdx="1" presStyleCnt="3">
        <dgm:presLayoutVars>
          <dgm:bulletEnabled val="1"/>
        </dgm:presLayoutVars>
      </dgm:prSet>
      <dgm:spPr/>
      <dgm:t>
        <a:bodyPr/>
        <a:lstStyle/>
        <a:p>
          <a:endParaRPr lang="en-US"/>
        </a:p>
      </dgm:t>
    </dgm:pt>
    <dgm:pt modelId="{3EF8662C-95F8-41FD-884F-BB864D7085E0}" type="pres">
      <dgm:prSet presAssocID="{0D59C29F-5A12-4C08-A74B-6369C32B62FD}" presName="spNode" presStyleCnt="0"/>
      <dgm:spPr/>
    </dgm:pt>
    <dgm:pt modelId="{BC879C71-577C-4A2D-902D-C800B273B2B4}" type="pres">
      <dgm:prSet presAssocID="{D89EABB1-BA14-4CA2-A973-E3E1392C5BD6}" presName="sibTrans" presStyleLbl="sibTrans1D1" presStyleIdx="1" presStyleCnt="3"/>
      <dgm:spPr/>
      <dgm:t>
        <a:bodyPr/>
        <a:lstStyle/>
        <a:p>
          <a:endParaRPr lang="en-US"/>
        </a:p>
      </dgm:t>
    </dgm:pt>
    <dgm:pt modelId="{9CBB170E-5C7F-4364-87AF-86303AB363B5}" type="pres">
      <dgm:prSet presAssocID="{5BC44058-68AA-44FF-808F-D752933ED91F}" presName="node" presStyleLbl="node1" presStyleIdx="2" presStyleCnt="3">
        <dgm:presLayoutVars>
          <dgm:bulletEnabled val="1"/>
        </dgm:presLayoutVars>
      </dgm:prSet>
      <dgm:spPr/>
      <dgm:t>
        <a:bodyPr/>
        <a:lstStyle/>
        <a:p>
          <a:endParaRPr lang="en-US"/>
        </a:p>
      </dgm:t>
    </dgm:pt>
    <dgm:pt modelId="{358846E4-67B9-4654-AED3-65F4EF6CC924}" type="pres">
      <dgm:prSet presAssocID="{5BC44058-68AA-44FF-808F-D752933ED91F}" presName="spNode" presStyleCnt="0"/>
      <dgm:spPr/>
    </dgm:pt>
    <dgm:pt modelId="{60A2A061-E084-4568-A2A8-DD3B73097A6D}" type="pres">
      <dgm:prSet presAssocID="{87910E7D-CAA5-4DD5-95BD-24A790FC81B8}" presName="sibTrans" presStyleLbl="sibTrans1D1" presStyleIdx="2" presStyleCnt="3"/>
      <dgm:spPr/>
      <dgm:t>
        <a:bodyPr/>
        <a:lstStyle/>
        <a:p>
          <a:endParaRPr lang="en-US"/>
        </a:p>
      </dgm:t>
    </dgm:pt>
  </dgm:ptLst>
  <dgm:cxnLst>
    <dgm:cxn modelId="{27BBFED1-4159-48F9-8095-D6C0570ED82B}" srcId="{9A75B31A-E859-4D31-833A-D3F64ED76855}" destId="{0D59C29F-5A12-4C08-A74B-6369C32B62FD}" srcOrd="1" destOrd="0" parTransId="{0CB043F7-8E14-47AB-8D4E-4B1E35426689}" sibTransId="{D89EABB1-BA14-4CA2-A973-E3E1392C5BD6}"/>
    <dgm:cxn modelId="{66AEEAA7-3EDF-4D4E-88A2-2793E8485BC0}" type="presOf" srcId="{5BC44058-68AA-44FF-808F-D752933ED91F}" destId="{9CBB170E-5C7F-4364-87AF-86303AB363B5}" srcOrd="0" destOrd="0" presId="urn:microsoft.com/office/officeart/2005/8/layout/cycle5"/>
    <dgm:cxn modelId="{7E8F1061-EDF0-45F8-BFD4-94F26AC3782A}" type="presOf" srcId="{9A75B31A-E859-4D31-833A-D3F64ED76855}" destId="{FE73BC69-0BE5-4AC7-93F5-555AF014B5D7}" srcOrd="0" destOrd="0" presId="urn:microsoft.com/office/officeart/2005/8/layout/cycle5"/>
    <dgm:cxn modelId="{C1B2E4EA-A306-45F7-BA87-0B8A18032DBB}" type="presOf" srcId="{C226461B-9BD6-499A-A3F0-570433AAE7AD}" destId="{AB53C654-5827-43DC-B390-9ECEBA933AC9}" srcOrd="0" destOrd="0" presId="urn:microsoft.com/office/officeart/2005/8/layout/cycle5"/>
    <dgm:cxn modelId="{1D44A792-E52B-41ED-BFB5-3486AEE2CE80}" srcId="{9A75B31A-E859-4D31-833A-D3F64ED76855}" destId="{C2B4FD3F-26CB-4D92-BB2E-BD9E7306B142}" srcOrd="0" destOrd="0" parTransId="{BCD83DD4-7922-477E-AD7B-23789DEA08A1}" sibTransId="{C226461B-9BD6-499A-A3F0-570433AAE7AD}"/>
    <dgm:cxn modelId="{1772F87E-6B2D-480F-AB94-CCD668CDC026}" srcId="{9A75B31A-E859-4D31-833A-D3F64ED76855}" destId="{5BC44058-68AA-44FF-808F-D752933ED91F}" srcOrd="2" destOrd="0" parTransId="{1D1A6125-0DF9-40D7-8839-E84128656796}" sibTransId="{87910E7D-CAA5-4DD5-95BD-24A790FC81B8}"/>
    <dgm:cxn modelId="{DDDD3273-FCED-45D6-B202-DF10EC189EE8}" type="presOf" srcId="{D89EABB1-BA14-4CA2-A973-E3E1392C5BD6}" destId="{BC879C71-577C-4A2D-902D-C800B273B2B4}" srcOrd="0" destOrd="0" presId="urn:microsoft.com/office/officeart/2005/8/layout/cycle5"/>
    <dgm:cxn modelId="{04FED422-DEF2-4D19-834D-2296AD48A381}" type="presOf" srcId="{87910E7D-CAA5-4DD5-95BD-24A790FC81B8}" destId="{60A2A061-E084-4568-A2A8-DD3B73097A6D}" srcOrd="0" destOrd="0" presId="urn:microsoft.com/office/officeart/2005/8/layout/cycle5"/>
    <dgm:cxn modelId="{4C1E71BF-9285-4683-B780-776DD7FF8A2F}" type="presOf" srcId="{C2B4FD3F-26CB-4D92-BB2E-BD9E7306B142}" destId="{B95BD2D4-2D18-4F4D-BDA8-B7FC6310726D}" srcOrd="0" destOrd="0" presId="urn:microsoft.com/office/officeart/2005/8/layout/cycle5"/>
    <dgm:cxn modelId="{48654760-4B3D-4ADF-8DF4-B6AFF4713967}" type="presOf" srcId="{0D59C29F-5A12-4C08-A74B-6369C32B62FD}" destId="{39FA1854-3DFD-4BE0-BDEE-D4371F7378C6}" srcOrd="0" destOrd="0" presId="urn:microsoft.com/office/officeart/2005/8/layout/cycle5"/>
    <dgm:cxn modelId="{E76279D2-F266-411A-A29A-47F27AC68F3A}" type="presParOf" srcId="{FE73BC69-0BE5-4AC7-93F5-555AF014B5D7}" destId="{B95BD2D4-2D18-4F4D-BDA8-B7FC6310726D}" srcOrd="0" destOrd="0" presId="urn:microsoft.com/office/officeart/2005/8/layout/cycle5"/>
    <dgm:cxn modelId="{98D70E44-F47B-4EA3-8301-ED7A1940A69B}" type="presParOf" srcId="{FE73BC69-0BE5-4AC7-93F5-555AF014B5D7}" destId="{27144895-24A7-47E7-B89C-20D34B4E7960}" srcOrd="1" destOrd="0" presId="urn:microsoft.com/office/officeart/2005/8/layout/cycle5"/>
    <dgm:cxn modelId="{8BAA7B43-0EB2-4B54-ADEF-313554CF1CC6}" type="presParOf" srcId="{FE73BC69-0BE5-4AC7-93F5-555AF014B5D7}" destId="{AB53C654-5827-43DC-B390-9ECEBA933AC9}" srcOrd="2" destOrd="0" presId="urn:microsoft.com/office/officeart/2005/8/layout/cycle5"/>
    <dgm:cxn modelId="{43DFD688-2A6E-42CB-9339-B11C0A40D51A}" type="presParOf" srcId="{FE73BC69-0BE5-4AC7-93F5-555AF014B5D7}" destId="{39FA1854-3DFD-4BE0-BDEE-D4371F7378C6}" srcOrd="3" destOrd="0" presId="urn:microsoft.com/office/officeart/2005/8/layout/cycle5"/>
    <dgm:cxn modelId="{C0FB08F9-B56B-472D-9845-6F74F664641A}" type="presParOf" srcId="{FE73BC69-0BE5-4AC7-93F5-555AF014B5D7}" destId="{3EF8662C-95F8-41FD-884F-BB864D7085E0}" srcOrd="4" destOrd="0" presId="urn:microsoft.com/office/officeart/2005/8/layout/cycle5"/>
    <dgm:cxn modelId="{C504B945-FE8B-41FE-8DB1-0DE24D3F1C17}" type="presParOf" srcId="{FE73BC69-0BE5-4AC7-93F5-555AF014B5D7}" destId="{BC879C71-577C-4A2D-902D-C800B273B2B4}" srcOrd="5" destOrd="0" presId="urn:microsoft.com/office/officeart/2005/8/layout/cycle5"/>
    <dgm:cxn modelId="{1E56F93A-9EB0-4630-B560-8FE61599FD6E}" type="presParOf" srcId="{FE73BC69-0BE5-4AC7-93F5-555AF014B5D7}" destId="{9CBB170E-5C7F-4364-87AF-86303AB363B5}" srcOrd="6" destOrd="0" presId="urn:microsoft.com/office/officeart/2005/8/layout/cycle5"/>
    <dgm:cxn modelId="{05F2EF3B-F483-493F-A3C9-06F306D20B69}" type="presParOf" srcId="{FE73BC69-0BE5-4AC7-93F5-555AF014B5D7}" destId="{358846E4-67B9-4654-AED3-65F4EF6CC924}" srcOrd="7" destOrd="0" presId="urn:microsoft.com/office/officeart/2005/8/layout/cycle5"/>
    <dgm:cxn modelId="{4ACEA342-357C-468E-9A2D-FE1A06C8F0DD}" type="presParOf" srcId="{FE73BC69-0BE5-4AC7-93F5-555AF014B5D7}" destId="{60A2A061-E084-4568-A2A8-DD3B73097A6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91316-6F79-4858-979F-B01BCB5FDC44}" type="doc">
      <dgm:prSet loTypeId="urn:microsoft.com/office/officeart/2005/8/layout/pyramid2" loCatId="pyramid" qsTypeId="urn:microsoft.com/office/officeart/2005/8/quickstyle/simple5" qsCatId="simple" csTypeId="urn:microsoft.com/office/officeart/2005/8/colors/accent1_5" csCatId="accent1" phldr="1"/>
      <dgm:spPr/>
    </dgm:pt>
    <dgm:pt modelId="{9AB86795-5901-4AED-A6B3-F631D2DBC756}">
      <dgm:prSet phldrT="[Text]" custT="1"/>
      <dgm:spPr/>
      <dgm:t>
        <a:bodyPr/>
        <a:lstStyle/>
        <a:p>
          <a:pPr algn="ctr"/>
          <a:r>
            <a:rPr lang="en-US" sz="1400" b="1" dirty="0" smtClean="0"/>
            <a:t>Tier 3 (5 percent) </a:t>
          </a:r>
        </a:p>
        <a:p>
          <a:pPr algn="ctr"/>
          <a:r>
            <a:rPr lang="en-US" sz="1400" dirty="0" smtClean="0"/>
            <a:t>Functionally based </a:t>
          </a:r>
          <a:endParaRPr lang="en-US" sz="1000" dirty="0"/>
        </a:p>
      </dgm:t>
    </dgm:pt>
    <dgm:pt modelId="{D6AD0F67-2EE4-4947-800B-5705680B044A}" type="parTrans" cxnId="{0E372C10-A3F4-42F0-85BD-06E904C9381D}">
      <dgm:prSet/>
      <dgm:spPr/>
      <dgm:t>
        <a:bodyPr/>
        <a:lstStyle/>
        <a:p>
          <a:pPr algn="ctr"/>
          <a:endParaRPr lang="en-US"/>
        </a:p>
      </dgm:t>
    </dgm:pt>
    <dgm:pt modelId="{3327B7CE-AEC3-4CCD-8305-3E0D79CF476D}" type="sibTrans" cxnId="{0E372C10-A3F4-42F0-85BD-06E904C9381D}">
      <dgm:prSet/>
      <dgm:spPr/>
      <dgm:t>
        <a:bodyPr/>
        <a:lstStyle/>
        <a:p>
          <a:pPr algn="ctr"/>
          <a:endParaRPr lang="en-US"/>
        </a:p>
      </dgm:t>
    </dgm:pt>
    <dgm:pt modelId="{758F75EA-3868-45FE-98C2-4A8D7EAE1B19}">
      <dgm:prSet phldrT="[Text]" custT="1"/>
      <dgm:spPr/>
      <dgm:t>
        <a:bodyPr/>
        <a:lstStyle/>
        <a:p>
          <a:pPr algn="ctr"/>
          <a:r>
            <a:rPr lang="en-US" sz="1400" b="1" dirty="0" smtClean="0"/>
            <a:t>Tier 2 (15 percent)</a:t>
          </a:r>
        </a:p>
        <a:p>
          <a:pPr algn="ctr"/>
          <a:r>
            <a:rPr lang="en-US" sz="1400" dirty="0" smtClean="0"/>
            <a:t>Functionally related small groups and individuals</a:t>
          </a:r>
          <a:endParaRPr lang="en-US" sz="1400" dirty="0"/>
        </a:p>
      </dgm:t>
    </dgm:pt>
    <dgm:pt modelId="{279465F8-87CC-4E58-B519-23DF715A2280}" type="parTrans" cxnId="{BE139FED-7B3F-4FD1-BD6F-FDE2408F3A32}">
      <dgm:prSet/>
      <dgm:spPr/>
      <dgm:t>
        <a:bodyPr/>
        <a:lstStyle/>
        <a:p>
          <a:pPr algn="ctr"/>
          <a:endParaRPr lang="en-US"/>
        </a:p>
      </dgm:t>
    </dgm:pt>
    <dgm:pt modelId="{DB8F523C-BEC3-4221-AB52-B0EC52A82693}" type="sibTrans" cxnId="{BE139FED-7B3F-4FD1-BD6F-FDE2408F3A32}">
      <dgm:prSet/>
      <dgm:spPr/>
      <dgm:t>
        <a:bodyPr/>
        <a:lstStyle/>
        <a:p>
          <a:pPr algn="ctr"/>
          <a:endParaRPr lang="en-US"/>
        </a:p>
      </dgm:t>
    </dgm:pt>
    <dgm:pt modelId="{F4DF2B5F-D8A5-411F-941A-602588A28CB1}">
      <dgm:prSet phldrT="[Text]" custT="1"/>
      <dgm:spPr/>
      <dgm:t>
        <a:bodyPr/>
        <a:lstStyle/>
        <a:p>
          <a:pPr algn="ctr"/>
          <a:r>
            <a:rPr lang="en-US" sz="1400" b="1" dirty="0" smtClean="0"/>
            <a:t>Tier 1 (80 percent)</a:t>
          </a:r>
        </a:p>
        <a:p>
          <a:pPr algn="ctr"/>
          <a:r>
            <a:rPr lang="en-US" sz="1400" dirty="0" smtClean="0"/>
            <a:t>Evidence-based curricula</a:t>
          </a:r>
          <a:endParaRPr lang="en-US" sz="1400" dirty="0"/>
        </a:p>
      </dgm:t>
    </dgm:pt>
    <dgm:pt modelId="{CF685A0C-C0FB-494C-B827-2405FE4FABB3}" type="parTrans" cxnId="{467AA9D8-6382-47F5-9D21-E871A99DABFF}">
      <dgm:prSet/>
      <dgm:spPr/>
      <dgm:t>
        <a:bodyPr/>
        <a:lstStyle/>
        <a:p>
          <a:pPr algn="ctr"/>
          <a:endParaRPr lang="en-US"/>
        </a:p>
      </dgm:t>
    </dgm:pt>
    <dgm:pt modelId="{EECC4D19-C163-4307-9701-64DF52E2714F}" type="sibTrans" cxnId="{467AA9D8-6382-47F5-9D21-E871A99DABFF}">
      <dgm:prSet/>
      <dgm:spPr/>
      <dgm:t>
        <a:bodyPr/>
        <a:lstStyle/>
        <a:p>
          <a:pPr algn="ctr"/>
          <a:endParaRPr lang="en-US"/>
        </a:p>
      </dgm:t>
    </dgm:pt>
    <dgm:pt modelId="{07D44C80-EFFB-4F98-9577-564D67818F92}" type="pres">
      <dgm:prSet presAssocID="{26691316-6F79-4858-979F-B01BCB5FDC44}" presName="compositeShape" presStyleCnt="0">
        <dgm:presLayoutVars>
          <dgm:dir/>
          <dgm:resizeHandles/>
        </dgm:presLayoutVars>
      </dgm:prSet>
      <dgm:spPr/>
    </dgm:pt>
    <dgm:pt modelId="{4DB1468A-AF6D-4A44-9631-4ABC8DECE10D}" type="pres">
      <dgm:prSet presAssocID="{26691316-6F79-4858-979F-B01BCB5FDC44}" presName="pyramid" presStyleLbl="node1" presStyleIdx="0" presStyleCnt="1" custLinFactNeighborX="-6218"/>
      <dgm:spPr/>
      <dgm:t>
        <a:bodyPr/>
        <a:lstStyle/>
        <a:p>
          <a:endParaRPr lang="en-US"/>
        </a:p>
      </dgm:t>
    </dgm:pt>
    <dgm:pt modelId="{C6DDBC9E-498D-40E6-AE2B-339C196EDF54}" type="pres">
      <dgm:prSet presAssocID="{26691316-6F79-4858-979F-B01BCB5FDC44}" presName="theList" presStyleCnt="0"/>
      <dgm:spPr/>
    </dgm:pt>
    <dgm:pt modelId="{E634F4B2-5171-43CD-8163-B33219DD8CC9}" type="pres">
      <dgm:prSet presAssocID="{9AB86795-5901-4AED-A6B3-F631D2DBC756}" presName="aNode" presStyleLbl="fgAcc1" presStyleIdx="0" presStyleCnt="3" custScaleX="110335" custScaleY="164787" custLinFactY="-55281" custLinFactNeighborX="10244" custLinFactNeighborY="-100000">
        <dgm:presLayoutVars>
          <dgm:bulletEnabled val="1"/>
        </dgm:presLayoutVars>
      </dgm:prSet>
      <dgm:spPr/>
      <dgm:t>
        <a:bodyPr/>
        <a:lstStyle/>
        <a:p>
          <a:endParaRPr lang="en-US"/>
        </a:p>
      </dgm:t>
    </dgm:pt>
    <dgm:pt modelId="{E9ED128A-0635-4422-9BE7-B2127225437D}" type="pres">
      <dgm:prSet presAssocID="{9AB86795-5901-4AED-A6B3-F631D2DBC756}" presName="aSpace" presStyleCnt="0"/>
      <dgm:spPr/>
    </dgm:pt>
    <dgm:pt modelId="{45456A2F-150F-4EB8-B546-AC4744BC0EB3}" type="pres">
      <dgm:prSet presAssocID="{758F75EA-3868-45FE-98C2-4A8D7EAE1B19}" presName="aNode" presStyleLbl="fgAcc1" presStyleIdx="1" presStyleCnt="3" custScaleX="149416" custScaleY="166890" custLinFactNeighborX="9619" custLinFactNeighborY="-42527">
        <dgm:presLayoutVars>
          <dgm:bulletEnabled val="1"/>
        </dgm:presLayoutVars>
      </dgm:prSet>
      <dgm:spPr/>
      <dgm:t>
        <a:bodyPr/>
        <a:lstStyle/>
        <a:p>
          <a:endParaRPr lang="en-US"/>
        </a:p>
      </dgm:t>
    </dgm:pt>
    <dgm:pt modelId="{C6EB6FB5-2E75-42F6-B870-4EF598E2DAB6}" type="pres">
      <dgm:prSet presAssocID="{758F75EA-3868-45FE-98C2-4A8D7EAE1B19}" presName="aSpace" presStyleCnt="0"/>
      <dgm:spPr/>
    </dgm:pt>
    <dgm:pt modelId="{41C7320D-3125-496B-9B3C-7252DE6CED75}" type="pres">
      <dgm:prSet presAssocID="{F4DF2B5F-D8A5-411F-941A-602588A28CB1}" presName="aNode" presStyleLbl="fgAcc1" presStyleIdx="2" presStyleCnt="3" custScaleX="133579" custScaleY="177565" custLinFactY="68418" custLinFactNeighborX="9931" custLinFactNeighborY="100000">
        <dgm:presLayoutVars>
          <dgm:bulletEnabled val="1"/>
        </dgm:presLayoutVars>
      </dgm:prSet>
      <dgm:spPr/>
      <dgm:t>
        <a:bodyPr/>
        <a:lstStyle/>
        <a:p>
          <a:endParaRPr lang="en-US"/>
        </a:p>
      </dgm:t>
    </dgm:pt>
    <dgm:pt modelId="{26AEAFEB-38DD-465E-ABA5-9CBC0039F612}" type="pres">
      <dgm:prSet presAssocID="{F4DF2B5F-D8A5-411F-941A-602588A28CB1}" presName="aSpace" presStyleCnt="0"/>
      <dgm:spPr/>
    </dgm:pt>
  </dgm:ptLst>
  <dgm:cxnLst>
    <dgm:cxn modelId="{0E372C10-A3F4-42F0-85BD-06E904C9381D}" srcId="{26691316-6F79-4858-979F-B01BCB5FDC44}" destId="{9AB86795-5901-4AED-A6B3-F631D2DBC756}" srcOrd="0" destOrd="0" parTransId="{D6AD0F67-2EE4-4947-800B-5705680B044A}" sibTransId="{3327B7CE-AEC3-4CCD-8305-3E0D79CF476D}"/>
    <dgm:cxn modelId="{BE139FED-7B3F-4FD1-BD6F-FDE2408F3A32}" srcId="{26691316-6F79-4858-979F-B01BCB5FDC44}" destId="{758F75EA-3868-45FE-98C2-4A8D7EAE1B19}" srcOrd="1" destOrd="0" parTransId="{279465F8-87CC-4E58-B519-23DF715A2280}" sibTransId="{DB8F523C-BEC3-4221-AB52-B0EC52A82693}"/>
    <dgm:cxn modelId="{4D4414CF-DA0D-4576-B99A-7A900A930756}" type="presOf" srcId="{26691316-6F79-4858-979F-B01BCB5FDC44}" destId="{07D44C80-EFFB-4F98-9577-564D67818F92}" srcOrd="0" destOrd="0" presId="urn:microsoft.com/office/officeart/2005/8/layout/pyramid2"/>
    <dgm:cxn modelId="{EB7E79C1-DB58-4C72-A579-27EC2D138AD6}" type="presOf" srcId="{758F75EA-3868-45FE-98C2-4A8D7EAE1B19}" destId="{45456A2F-150F-4EB8-B546-AC4744BC0EB3}" srcOrd="0" destOrd="0" presId="urn:microsoft.com/office/officeart/2005/8/layout/pyramid2"/>
    <dgm:cxn modelId="{467AA9D8-6382-47F5-9D21-E871A99DABFF}" srcId="{26691316-6F79-4858-979F-B01BCB5FDC44}" destId="{F4DF2B5F-D8A5-411F-941A-602588A28CB1}" srcOrd="2" destOrd="0" parTransId="{CF685A0C-C0FB-494C-B827-2405FE4FABB3}" sibTransId="{EECC4D19-C163-4307-9701-64DF52E2714F}"/>
    <dgm:cxn modelId="{B0E25D88-B7AC-48B4-B489-838B997542EC}" type="presOf" srcId="{9AB86795-5901-4AED-A6B3-F631D2DBC756}" destId="{E634F4B2-5171-43CD-8163-B33219DD8CC9}" srcOrd="0" destOrd="0" presId="urn:microsoft.com/office/officeart/2005/8/layout/pyramid2"/>
    <dgm:cxn modelId="{F48E78AB-2892-4201-96EA-6EBDC9FA562A}" type="presOf" srcId="{F4DF2B5F-D8A5-411F-941A-602588A28CB1}" destId="{41C7320D-3125-496B-9B3C-7252DE6CED75}" srcOrd="0" destOrd="0" presId="urn:microsoft.com/office/officeart/2005/8/layout/pyramid2"/>
    <dgm:cxn modelId="{F3B41B35-4F50-4E07-B9C6-53E865E505B3}" type="presParOf" srcId="{07D44C80-EFFB-4F98-9577-564D67818F92}" destId="{4DB1468A-AF6D-4A44-9631-4ABC8DECE10D}" srcOrd="0" destOrd="0" presId="urn:microsoft.com/office/officeart/2005/8/layout/pyramid2"/>
    <dgm:cxn modelId="{E78487D8-E20E-4F4F-B109-0699A16B816B}" type="presParOf" srcId="{07D44C80-EFFB-4F98-9577-564D67818F92}" destId="{C6DDBC9E-498D-40E6-AE2B-339C196EDF54}" srcOrd="1" destOrd="0" presId="urn:microsoft.com/office/officeart/2005/8/layout/pyramid2"/>
    <dgm:cxn modelId="{7AC09C9D-FEB6-4B39-AF7D-4E618A02A2B8}" type="presParOf" srcId="{C6DDBC9E-498D-40E6-AE2B-339C196EDF54}" destId="{E634F4B2-5171-43CD-8163-B33219DD8CC9}" srcOrd="0" destOrd="0" presId="urn:microsoft.com/office/officeart/2005/8/layout/pyramid2"/>
    <dgm:cxn modelId="{1B0DA175-DD61-49D2-8F5D-DF3354A3F788}" type="presParOf" srcId="{C6DDBC9E-498D-40E6-AE2B-339C196EDF54}" destId="{E9ED128A-0635-4422-9BE7-B2127225437D}" srcOrd="1" destOrd="0" presId="urn:microsoft.com/office/officeart/2005/8/layout/pyramid2"/>
    <dgm:cxn modelId="{8F7BF6FC-7139-435A-8151-02F364E429B6}" type="presParOf" srcId="{C6DDBC9E-498D-40E6-AE2B-339C196EDF54}" destId="{45456A2F-150F-4EB8-B546-AC4744BC0EB3}" srcOrd="2" destOrd="0" presId="urn:microsoft.com/office/officeart/2005/8/layout/pyramid2"/>
    <dgm:cxn modelId="{8B6AE53B-71BE-4523-987F-EA864D55FBBE}" type="presParOf" srcId="{C6DDBC9E-498D-40E6-AE2B-339C196EDF54}" destId="{C6EB6FB5-2E75-42F6-B870-4EF598E2DAB6}" srcOrd="3" destOrd="0" presId="urn:microsoft.com/office/officeart/2005/8/layout/pyramid2"/>
    <dgm:cxn modelId="{C4504300-EAD8-449D-9E04-DF7D38D35520}" type="presParOf" srcId="{C6DDBC9E-498D-40E6-AE2B-339C196EDF54}" destId="{41C7320D-3125-496B-9B3C-7252DE6CED75}" srcOrd="4" destOrd="0" presId="urn:microsoft.com/office/officeart/2005/8/layout/pyramid2"/>
    <dgm:cxn modelId="{94A5A039-EFA1-48A4-807C-2594CF5FF7F0}" type="presParOf" srcId="{C6DDBC9E-498D-40E6-AE2B-339C196EDF54}" destId="{26AEAFEB-38DD-465E-ABA5-9CBC0039F61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D2D4-2D18-4F4D-BDA8-B7FC6310726D}">
      <dsp:nvSpPr>
        <dsp:cNvPr id="0" name=""/>
        <dsp:cNvSpPr/>
      </dsp:nvSpPr>
      <dsp:spPr>
        <a:xfrm>
          <a:off x="3228891" y="1059"/>
          <a:ext cx="1767054" cy="11485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Skill deficit</a:t>
          </a:r>
          <a:endParaRPr lang="en-US" sz="2400" kern="1200" dirty="0"/>
        </a:p>
      </dsp:txBody>
      <dsp:txXfrm>
        <a:off x="3284960" y="57128"/>
        <a:ext cx="1654916" cy="1036447"/>
      </dsp:txXfrm>
    </dsp:sp>
    <dsp:sp modelId="{AB53C654-5827-43DC-B390-9ECEBA933AC9}">
      <dsp:nvSpPr>
        <dsp:cNvPr id="0" name=""/>
        <dsp:cNvSpPr/>
      </dsp:nvSpPr>
      <dsp:spPr>
        <a:xfrm>
          <a:off x="2581010" y="575352"/>
          <a:ext cx="3062816" cy="3062816"/>
        </a:xfrm>
        <a:custGeom>
          <a:avLst/>
          <a:gdLst/>
          <a:ahLst/>
          <a:cxnLst/>
          <a:rect l="0" t="0" r="0" b="0"/>
          <a:pathLst>
            <a:path>
              <a:moveTo>
                <a:pt x="2651951" y="487572"/>
              </a:moveTo>
              <a:arcTo wR="1531408" hR="1531408" stAng="19021787" swAng="23013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FA1854-3DFD-4BE0-BDEE-D4371F7378C6}">
      <dsp:nvSpPr>
        <dsp:cNvPr id="0" name=""/>
        <dsp:cNvSpPr/>
      </dsp:nvSpPr>
      <dsp:spPr>
        <a:xfrm>
          <a:off x="4555129" y="2298171"/>
          <a:ext cx="1767054" cy="11485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Avoidance behavior</a:t>
          </a:r>
          <a:endParaRPr lang="en-US" sz="2400" kern="1200" dirty="0"/>
        </a:p>
      </dsp:txBody>
      <dsp:txXfrm>
        <a:off x="4611198" y="2354240"/>
        <a:ext cx="1654916" cy="1036447"/>
      </dsp:txXfrm>
    </dsp:sp>
    <dsp:sp modelId="{BC879C71-577C-4A2D-902D-C800B273B2B4}">
      <dsp:nvSpPr>
        <dsp:cNvPr id="0" name=""/>
        <dsp:cNvSpPr/>
      </dsp:nvSpPr>
      <dsp:spPr>
        <a:xfrm>
          <a:off x="2581010" y="575352"/>
          <a:ext cx="3062816" cy="3062816"/>
        </a:xfrm>
        <a:custGeom>
          <a:avLst/>
          <a:gdLst/>
          <a:ahLst/>
          <a:cxnLst/>
          <a:rect l="0" t="0" r="0" b="0"/>
          <a:pathLst>
            <a:path>
              <a:moveTo>
                <a:pt x="2001053" y="2989023"/>
              </a:moveTo>
              <a:arcTo wR="1531408" hR="1531408" stAng="4328460" swAng="21430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BB170E-5C7F-4364-87AF-86303AB363B5}">
      <dsp:nvSpPr>
        <dsp:cNvPr id="0" name=""/>
        <dsp:cNvSpPr/>
      </dsp:nvSpPr>
      <dsp:spPr>
        <a:xfrm>
          <a:off x="1902652" y="2298171"/>
          <a:ext cx="1767054" cy="11485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Removal from task </a:t>
          </a:r>
          <a:endParaRPr lang="en-US" sz="2400" kern="1200" dirty="0"/>
        </a:p>
      </dsp:txBody>
      <dsp:txXfrm>
        <a:off x="1958721" y="2354240"/>
        <a:ext cx="1654916" cy="1036447"/>
      </dsp:txXfrm>
    </dsp:sp>
    <dsp:sp modelId="{60A2A061-E084-4568-A2A8-DD3B73097A6D}">
      <dsp:nvSpPr>
        <dsp:cNvPr id="0" name=""/>
        <dsp:cNvSpPr/>
      </dsp:nvSpPr>
      <dsp:spPr>
        <a:xfrm>
          <a:off x="2581010" y="575352"/>
          <a:ext cx="3062816" cy="3062816"/>
        </a:xfrm>
        <a:custGeom>
          <a:avLst/>
          <a:gdLst/>
          <a:ahLst/>
          <a:cxnLst/>
          <a:rect l="0" t="0" r="0" b="0"/>
          <a:pathLst>
            <a:path>
              <a:moveTo>
                <a:pt x="4963" y="1408214"/>
              </a:moveTo>
              <a:arcTo wR="1531408" hR="1531408" stAng="11076848" swAng="23013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1468A-AF6D-4A44-9631-4ABC8DECE10D}">
      <dsp:nvSpPr>
        <dsp:cNvPr id="0" name=""/>
        <dsp:cNvSpPr/>
      </dsp:nvSpPr>
      <dsp:spPr>
        <a:xfrm>
          <a:off x="266541" y="0"/>
          <a:ext cx="2479018" cy="4028752"/>
        </a:xfrm>
        <a:prstGeom prst="triangl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34F4B2-5171-43CD-8163-B33219DD8CC9}">
      <dsp:nvSpPr>
        <dsp:cNvPr id="0" name=""/>
        <dsp:cNvSpPr/>
      </dsp:nvSpPr>
      <dsp:spPr>
        <a:xfrm>
          <a:off x="1741996" y="3754"/>
          <a:ext cx="1777896" cy="971192"/>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Tier 3 (5 percent) </a:t>
          </a:r>
        </a:p>
        <a:p>
          <a:pPr lvl="0" algn="ctr" defTabSz="622300">
            <a:lnSpc>
              <a:spcPct val="90000"/>
            </a:lnSpc>
            <a:spcBef>
              <a:spcPct val="0"/>
            </a:spcBef>
            <a:spcAft>
              <a:spcPct val="35000"/>
            </a:spcAft>
          </a:pPr>
          <a:r>
            <a:rPr lang="en-US" sz="1400" kern="1200" dirty="0" smtClean="0"/>
            <a:t>Functionally based </a:t>
          </a:r>
          <a:endParaRPr lang="en-US" sz="1000" kern="1200" dirty="0"/>
        </a:p>
      </dsp:txBody>
      <dsp:txXfrm>
        <a:off x="1789406" y="51164"/>
        <a:ext cx="1683076" cy="876372"/>
      </dsp:txXfrm>
    </dsp:sp>
    <dsp:sp modelId="{45456A2F-150F-4EB8-B546-AC4744BC0EB3}">
      <dsp:nvSpPr>
        <dsp:cNvPr id="0" name=""/>
        <dsp:cNvSpPr/>
      </dsp:nvSpPr>
      <dsp:spPr>
        <a:xfrm>
          <a:off x="1417057" y="1416763"/>
          <a:ext cx="2407632" cy="9835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Tier 2 (15 percent)</a:t>
          </a:r>
        </a:p>
        <a:p>
          <a:pPr lvl="0" algn="ctr" defTabSz="622300">
            <a:lnSpc>
              <a:spcPct val="90000"/>
            </a:lnSpc>
            <a:spcBef>
              <a:spcPct val="0"/>
            </a:spcBef>
            <a:spcAft>
              <a:spcPct val="35000"/>
            </a:spcAft>
          </a:pPr>
          <a:r>
            <a:rPr lang="en-US" sz="1400" kern="1200" dirty="0" smtClean="0"/>
            <a:t>Functionally related small groups and individuals</a:t>
          </a:r>
          <a:endParaRPr lang="en-US" sz="1400" kern="1200" dirty="0"/>
        </a:p>
      </dsp:txBody>
      <dsp:txXfrm>
        <a:off x="1465072" y="1464778"/>
        <a:ext cx="2311602" cy="887556"/>
      </dsp:txXfrm>
    </dsp:sp>
    <dsp:sp modelId="{41C7320D-3125-496B-9B3C-7252DE6CED75}">
      <dsp:nvSpPr>
        <dsp:cNvPr id="0" name=""/>
        <dsp:cNvSpPr/>
      </dsp:nvSpPr>
      <dsp:spPr>
        <a:xfrm>
          <a:off x="1549680" y="2982250"/>
          <a:ext cx="2152441" cy="1046501"/>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Tier 1 (80 percent)</a:t>
          </a:r>
        </a:p>
        <a:p>
          <a:pPr lvl="0" algn="ctr" defTabSz="622300">
            <a:lnSpc>
              <a:spcPct val="90000"/>
            </a:lnSpc>
            <a:spcBef>
              <a:spcPct val="0"/>
            </a:spcBef>
            <a:spcAft>
              <a:spcPct val="35000"/>
            </a:spcAft>
          </a:pPr>
          <a:r>
            <a:rPr lang="en-US" sz="1400" kern="1200" dirty="0" smtClean="0"/>
            <a:t>Evidence-based curricula</a:t>
          </a:r>
          <a:endParaRPr lang="en-US" sz="1400" kern="1200" dirty="0"/>
        </a:p>
      </dsp:txBody>
      <dsp:txXfrm>
        <a:off x="1600766" y="3033336"/>
        <a:ext cx="2050269" cy="94432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67BC0-C906-4DCA-855A-3408EF4EB37C}"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CC356-F3FB-4EFF-8CC6-CE45B8A6F079}" type="slidenum">
              <a:rPr lang="en-US" smtClean="0"/>
              <a:t>‹#›</a:t>
            </a:fld>
            <a:endParaRPr lang="en-US"/>
          </a:p>
        </p:txBody>
      </p:sp>
    </p:spTree>
    <p:extLst>
      <p:ext uri="{BB962C8B-B14F-4D97-AF65-F5344CB8AC3E}">
        <p14:creationId xmlns:p14="http://schemas.microsoft.com/office/powerpoint/2010/main" val="390032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t>1</a:t>
            </a:fld>
            <a:endParaRPr lang="en-US"/>
          </a:p>
        </p:txBody>
      </p:sp>
    </p:spTree>
    <p:extLst>
      <p:ext uri="{BB962C8B-B14F-4D97-AF65-F5344CB8AC3E}">
        <p14:creationId xmlns:p14="http://schemas.microsoft.com/office/powerpoint/2010/main" val="375842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11</a:t>
            </a:fld>
            <a:endParaRPr lang="en-US"/>
          </a:p>
        </p:txBody>
      </p:sp>
    </p:spTree>
    <p:extLst>
      <p:ext uri="{BB962C8B-B14F-4D97-AF65-F5344CB8AC3E}">
        <p14:creationId xmlns:p14="http://schemas.microsoft.com/office/powerpoint/2010/main" val="262091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12</a:t>
            </a:fld>
            <a:endParaRPr lang="en-US"/>
          </a:p>
        </p:txBody>
      </p:sp>
    </p:spTree>
    <p:extLst>
      <p:ext uri="{BB962C8B-B14F-4D97-AF65-F5344CB8AC3E}">
        <p14:creationId xmlns:p14="http://schemas.microsoft.com/office/powerpoint/2010/main" val="153549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14</a:t>
            </a:fld>
            <a:endParaRPr lang="en-US"/>
          </a:p>
        </p:txBody>
      </p:sp>
    </p:spTree>
    <p:extLst>
      <p:ext uri="{BB962C8B-B14F-4D97-AF65-F5344CB8AC3E}">
        <p14:creationId xmlns:p14="http://schemas.microsoft.com/office/powerpoint/2010/main" val="272725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16</a:t>
            </a:fld>
            <a:endParaRPr lang="en-US"/>
          </a:p>
        </p:txBody>
      </p:sp>
    </p:spTree>
    <p:extLst>
      <p:ext uri="{BB962C8B-B14F-4D97-AF65-F5344CB8AC3E}">
        <p14:creationId xmlns:p14="http://schemas.microsoft.com/office/powerpoint/2010/main" val="2049840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387769"/>
            <a:ext cx="5760720" cy="4542871"/>
          </a:xfrm>
        </p:spPr>
        <p:txBody>
          <a:bodyPr/>
          <a:lstStyle/>
          <a:p>
            <a:pPr marL="173736"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16083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20</a:t>
            </a:fld>
            <a:endParaRPr lang="en-US"/>
          </a:p>
        </p:txBody>
      </p:sp>
    </p:spTree>
    <p:extLst>
      <p:ext uri="{BB962C8B-B14F-4D97-AF65-F5344CB8AC3E}">
        <p14:creationId xmlns:p14="http://schemas.microsoft.com/office/powerpoint/2010/main" val="2576677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21</a:t>
            </a:fld>
            <a:endParaRPr lang="en-US"/>
          </a:p>
        </p:txBody>
      </p:sp>
    </p:spTree>
    <p:extLst>
      <p:ext uri="{BB962C8B-B14F-4D97-AF65-F5344CB8AC3E}">
        <p14:creationId xmlns:p14="http://schemas.microsoft.com/office/powerpoint/2010/main" val="3586392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22</a:t>
            </a:fld>
            <a:endParaRPr lang="en-US"/>
          </a:p>
        </p:txBody>
      </p:sp>
    </p:spTree>
    <p:extLst>
      <p:ext uri="{BB962C8B-B14F-4D97-AF65-F5344CB8AC3E}">
        <p14:creationId xmlns:p14="http://schemas.microsoft.com/office/powerpoint/2010/main" val="366092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65352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59037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t>2</a:t>
            </a:fld>
            <a:endParaRPr lang="en-US"/>
          </a:p>
        </p:txBody>
      </p:sp>
    </p:spTree>
    <p:extLst>
      <p:ext uri="{BB962C8B-B14F-4D97-AF65-F5344CB8AC3E}">
        <p14:creationId xmlns:p14="http://schemas.microsoft.com/office/powerpoint/2010/main" val="94807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8967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3</a:t>
            </a:fld>
            <a:endParaRPr lang="en-US"/>
          </a:p>
        </p:txBody>
      </p:sp>
    </p:spTree>
    <p:extLst>
      <p:ext uri="{BB962C8B-B14F-4D97-AF65-F5344CB8AC3E}">
        <p14:creationId xmlns:p14="http://schemas.microsoft.com/office/powerpoint/2010/main" val="66530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4</a:t>
            </a:fld>
            <a:endParaRPr lang="en-US"/>
          </a:p>
        </p:txBody>
      </p:sp>
    </p:spTree>
    <p:extLst>
      <p:ext uri="{BB962C8B-B14F-4D97-AF65-F5344CB8AC3E}">
        <p14:creationId xmlns:p14="http://schemas.microsoft.com/office/powerpoint/2010/main" val="290600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5</a:t>
            </a:fld>
            <a:endParaRPr lang="en-US"/>
          </a:p>
        </p:txBody>
      </p:sp>
    </p:spTree>
    <p:extLst>
      <p:ext uri="{BB962C8B-B14F-4D97-AF65-F5344CB8AC3E}">
        <p14:creationId xmlns:p14="http://schemas.microsoft.com/office/powerpoint/2010/main" val="359921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t>6</a:t>
            </a:fld>
            <a:endParaRPr lang="en-US"/>
          </a:p>
        </p:txBody>
      </p:sp>
    </p:spTree>
    <p:extLst>
      <p:ext uri="{BB962C8B-B14F-4D97-AF65-F5344CB8AC3E}">
        <p14:creationId xmlns:p14="http://schemas.microsoft.com/office/powerpoint/2010/main" val="210331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5844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9</a:t>
            </a:fld>
            <a:endParaRPr lang="en-US"/>
          </a:p>
        </p:txBody>
      </p:sp>
    </p:spTree>
    <p:extLst>
      <p:ext uri="{BB962C8B-B14F-4D97-AF65-F5344CB8AC3E}">
        <p14:creationId xmlns:p14="http://schemas.microsoft.com/office/powerpoint/2010/main" val="7209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10</a:t>
            </a:fld>
            <a:endParaRPr lang="en-US"/>
          </a:p>
        </p:txBody>
      </p:sp>
    </p:spTree>
    <p:extLst>
      <p:ext uri="{BB962C8B-B14F-4D97-AF65-F5344CB8AC3E}">
        <p14:creationId xmlns:p14="http://schemas.microsoft.com/office/powerpoint/2010/main" val="190152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11700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1936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5988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3872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73808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0144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35554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645029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55970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77025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3844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45863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3278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06210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67296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0723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7174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86094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37693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07364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10195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048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134433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94378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561202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6688" y="168275"/>
            <a:ext cx="914400" cy="3508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ontent Placeholder 7"/>
          <p:cNvSpPr>
            <a:spLocks noGrp="1"/>
          </p:cNvSpPr>
          <p:nvPr>
            <p:ph sz="quarter" idx="1"/>
          </p:nvPr>
        </p:nvSpPr>
        <p:spPr>
          <a:xfrm>
            <a:off x="301752" y="1676400"/>
            <a:ext cx="8537448" cy="4572000"/>
          </a:xfrm>
        </p:spPr>
        <p:txBody>
          <a:bodyPr/>
          <a:lstStyle>
            <a:lvl1pPr>
              <a:spcBef>
                <a:spcPts val="1200"/>
              </a:spcBef>
              <a:defRPr/>
            </a:lvl1pPr>
            <a:lvl2pPr>
              <a:defRPr>
                <a:solidFill>
                  <a:schemeClr val="tx2">
                    <a:lumMod val="75000"/>
                  </a:schemeClr>
                </a:solidFill>
                <a:effectLs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Slide Number Placeholder 17"/>
          <p:cNvSpPr>
            <a:spLocks noGrp="1"/>
          </p:cNvSpPr>
          <p:nvPr>
            <p:ph type="sldNum" sz="quarter" idx="10"/>
          </p:nvPr>
        </p:nvSpPr>
        <p:spPr>
          <a:xfrm>
            <a:off x="4343400" y="1066800"/>
            <a:ext cx="457200" cy="441325"/>
          </a:xfrm>
        </p:spPr>
        <p:txBody>
          <a:bodyPr/>
          <a:lstStyle>
            <a:lvl1pPr>
              <a:defRPr>
                <a:solidFill>
                  <a:prstClr val="black">
                    <a:tint val="75000"/>
                  </a:prstClr>
                </a:solidFill>
              </a:defRPr>
            </a:lvl1pPr>
          </a:lstStyle>
          <a:p>
            <a:pPr>
              <a:defRPr/>
            </a:pPr>
            <a:fld id="{9835F800-F0F6-48EC-B6D0-BC54C8C8EAEB}" type="slidenum">
              <a:rPr/>
              <a:pPr>
                <a:defRPr/>
              </a:pPr>
              <a:t>‹#›</a:t>
            </a:fld>
            <a:endParaRPr dirty="0"/>
          </a:p>
        </p:txBody>
      </p:sp>
    </p:spTree>
    <p:extLst>
      <p:ext uri="{BB962C8B-B14F-4D97-AF65-F5344CB8AC3E}">
        <p14:creationId xmlns:p14="http://schemas.microsoft.com/office/powerpoint/2010/main" val="21718534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1587874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14811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12147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6058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21927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pPr>
            <a:endParaRPr lang="en-US" sz="2400" dirty="0">
              <a:solidFill>
                <a:srgbClr val="000000"/>
              </a:solidFill>
              <a:ea typeface="ＭＳ Ｐゴシック"/>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pPr>
            <a:endParaRPr lang="en-US" sz="2400" dirty="0">
              <a:solidFill>
                <a:srgbClr val="000000"/>
              </a:solidFill>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9BBC70BE-5653-1A41-9381-D65CCABA68C3}"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220960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03196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26763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69834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15585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58635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9467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B8839B-96A1-47F3-9C6E-35FE3A2E59F1}" type="datetimeFigureOut">
              <a:rPr lang="en-US" smtClean="0"/>
              <a:t>6/20/2016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E72989-DA5C-439A-8F79-A51DA022AEBC}" type="slidenum">
              <a:rPr lang="en-US" smtClean="0"/>
              <a:t>‹#›</a:t>
            </a:fld>
            <a:endParaRPr lang="en-US"/>
          </a:p>
        </p:txBody>
      </p:sp>
    </p:spTree>
    <p:extLst>
      <p:ext uri="{BB962C8B-B14F-4D97-AF65-F5344CB8AC3E}">
        <p14:creationId xmlns:p14="http://schemas.microsoft.com/office/powerpoint/2010/main" val="2232827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theme" Target="../theme/theme1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jpeg"/><Relationship Id="rId5" Type="http://schemas.openxmlformats.org/officeDocument/2006/relationships/theme" Target="../theme/theme9.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347160591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07952086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4902134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prstClr val="white">
                    <a:lumMod val="75000"/>
                  </a:prstClr>
                </a:solidFill>
              </a:rPr>
              <a:pPr algn="r" fontAlgn="base">
                <a:spcBef>
                  <a:spcPct val="0"/>
                </a:spcBef>
                <a:spcAft>
                  <a:spcPct val="0"/>
                </a:spcAft>
              </a:pPr>
              <a:t>‹#›</a:t>
            </a:fld>
            <a:endParaRPr dirty="0">
              <a:solidFill>
                <a:prstClr val="white">
                  <a:lumMod val="75000"/>
                </a:prstClr>
              </a:solidFill>
            </a:endParaRPr>
          </a:p>
        </p:txBody>
      </p:sp>
    </p:spTree>
    <p:extLst>
      <p:ext uri="{BB962C8B-B14F-4D97-AF65-F5344CB8AC3E}">
        <p14:creationId xmlns:p14="http://schemas.microsoft.com/office/powerpoint/2010/main" val="3989568586"/>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fontAlgn="base">
              <a:spcBef>
                <a:spcPct val="0"/>
              </a:spcBef>
              <a:spcAft>
                <a:spcPct val="0"/>
              </a:spcAft>
            </a:pPr>
            <a:fld id="{4DBB3109-6B36-4C42-ABE5-993D6B0A452A}" type="slidenum">
              <a:rPr>
                <a:solidFill>
                  <a:srgbClr val="FFFFFF">
                    <a:lumMod val="75000"/>
                  </a:srgbClr>
                </a:solidFill>
              </a:rPr>
              <a:pP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9724111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98"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8276502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3900176510"/>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33119659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2307693447"/>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4481783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41149312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slide" Target="slide19.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slide" Target="slide26.xml"/><Relationship Id="rId4" Type="http://schemas.openxmlformats.org/officeDocument/2006/relationships/slide" Target="slide18.xml"/><Relationship Id="rId9" Type="http://schemas.openxmlformats.org/officeDocument/2006/relationships/image" Target="../media/image19.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hyperlink" Target="http://www.intensiveintervention.org/tools-support-intensive-intervention-data-meetings"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twitter.com/TheNCII" TargetMode="External"/><Relationship Id="rId4" Type="http://schemas.openxmlformats.org/officeDocument/2006/relationships/hyperlink" Target="https://www.youtube.com/channel/UC6W2pma8TiSZvY_GWROkTL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education.missouri.edu/faculty/ESCP/CRileyTillman%20Vita%20082014.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4" y="847296"/>
            <a:ext cx="8229600" cy="5632311"/>
          </a:xfrm>
        </p:spPr>
        <p:txBody>
          <a:bodyPr/>
          <a:lstStyle/>
          <a:p>
            <a:r>
              <a:rPr lang="en-US" sz="4000" dirty="0" smtClean="0"/>
              <a:t>Hello!</a:t>
            </a:r>
            <a:br>
              <a:rPr lang="en-US" sz="4000" dirty="0" smtClean="0"/>
            </a:br>
            <a:r>
              <a:rPr lang="en-US" sz="4000" dirty="0" smtClean="0"/>
              <a:t>Welcome to “</a:t>
            </a:r>
            <a:r>
              <a:rPr lang="en-US" sz="4000" dirty="0"/>
              <a:t>What Does it Really Take? Frequently Asked Questions about Implementing Intensive </a:t>
            </a:r>
            <a:r>
              <a:rPr lang="en-US" sz="4000" dirty="0" smtClean="0"/>
              <a:t>Intervention”</a:t>
            </a:r>
            <a:br>
              <a:rPr lang="en-US" sz="4000" dirty="0" smtClean="0"/>
            </a:br>
            <a:r>
              <a:rPr lang="en-US" sz="4000" dirty="0" smtClean="0"/>
              <a:t/>
            </a:r>
            <a:br>
              <a:rPr lang="en-US" sz="4000" dirty="0" smtClean="0"/>
            </a:br>
            <a:r>
              <a:rPr lang="en-US" sz="4000" dirty="0" smtClean="0"/>
              <a:t>The webinar will begin shortly. We appreciate your patience</a:t>
            </a:r>
            <a:r>
              <a:rPr lang="en-US" sz="4000" dirty="0"/>
              <a:t/>
            </a:r>
            <a:br>
              <a:rPr lang="en-US" sz="4000" dirty="0"/>
            </a:br>
            <a:endParaRPr lang="en-US" sz="4000"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1</a:t>
            </a:fld>
            <a:endParaRPr lang="en-US" dirty="0">
              <a:solidFill>
                <a:srgbClr val="1F497D">
                  <a:lumMod val="75000"/>
                </a:srgbClr>
              </a:solidFill>
            </a:endParaRPr>
          </a:p>
        </p:txBody>
      </p:sp>
    </p:spTree>
    <p:extLst>
      <p:ext uri="{BB962C8B-B14F-4D97-AF65-F5344CB8AC3E}">
        <p14:creationId xmlns:p14="http://schemas.microsoft.com/office/powerpoint/2010/main" val="391221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477913" y="1966605"/>
            <a:ext cx="7918955" cy="385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Franklin Gothic Book" pitchFamily="34" charset="0"/>
              </a:defRPr>
            </a:lvl1pPr>
            <a:lvl2pPr marL="742950" indent="-285750" algn="l" rtl="0" eaLnBrk="1" fontAlgn="base" hangingPunct="1">
              <a:spcBef>
                <a:spcPct val="20000"/>
              </a:spcBef>
              <a:spcAft>
                <a:spcPct val="0"/>
              </a:spcAft>
              <a:buFont typeface="Arial" charset="0"/>
              <a:buChar char="–"/>
              <a:defRPr sz="1800" kern="1200">
                <a:solidFill>
                  <a:schemeClr val="tx2">
                    <a:lumMod val="75000"/>
                  </a:schemeClr>
                </a:solidFill>
                <a:latin typeface="+mn-lt"/>
                <a:ea typeface="+mn-ea"/>
                <a:cs typeface="Franklin Gothic Book" pitchFamily="34" charset="0"/>
              </a:defRPr>
            </a:lvl2pPr>
            <a:lvl3pPr marL="1143000" indent="-228600" algn="l" rtl="0" eaLnBrk="1" fontAlgn="base" hangingPunct="1">
              <a:spcBef>
                <a:spcPct val="20000"/>
              </a:spcBef>
              <a:spcAft>
                <a:spcPct val="0"/>
              </a:spcAft>
              <a:buFont typeface="Arial" charset="0"/>
              <a:buChar char="•"/>
              <a:defRPr sz="1400" kern="1200" baseline="0">
                <a:solidFill>
                  <a:schemeClr val="tx2">
                    <a:lumMod val="75000"/>
                  </a:schemeClr>
                </a:solidFill>
                <a:latin typeface="+mn-lt"/>
                <a:ea typeface="+mn-ea"/>
                <a:cs typeface="Franklin Gothic Book" pitchFamily="34" charset="0"/>
              </a:defRPr>
            </a:lvl3pPr>
            <a:lvl4pPr marL="915988" indent="-228600" algn="l" rtl="0" eaLnBrk="1" fontAlgn="base" hangingPunct="1">
              <a:spcBef>
                <a:spcPct val="20000"/>
              </a:spcBef>
              <a:spcAft>
                <a:spcPct val="0"/>
              </a:spcAft>
              <a:buFont typeface="Arial" charset="0"/>
              <a:buChar char="–"/>
              <a:defRPr sz="1400" kern="1200" baseline="0">
                <a:solidFill>
                  <a:schemeClr val="tx2">
                    <a:lumMod val="75000"/>
                  </a:schemeClr>
                </a:solidFill>
                <a:latin typeface="+mn-lt"/>
                <a:ea typeface="+mn-ea"/>
                <a:cs typeface="Arial" pitchFamily="34" charset="0"/>
              </a:defRPr>
            </a:lvl4pPr>
            <a:lvl5pPr marL="1143000" indent="-228600" algn="l" rtl="0" eaLnBrk="1" fontAlgn="base" hangingPunct="1">
              <a:spcBef>
                <a:spcPct val="20000"/>
              </a:spcBef>
              <a:spcAft>
                <a:spcPct val="0"/>
              </a:spcAft>
              <a:buFont typeface="Arial" charset="0"/>
              <a:buChar char="»"/>
              <a:defRPr sz="1400" kern="1200" baseline="0">
                <a:solidFill>
                  <a:schemeClr val="tx2">
                    <a:lumMod val="75000"/>
                  </a:schemeClr>
                </a:solidFill>
                <a:latin typeface="+mn-lt"/>
                <a:ea typeface="+mn-ea"/>
                <a:cs typeface="Arial" pitchFamily="34" charset="0"/>
              </a:defRPr>
            </a:lvl5pPr>
            <a:lvl6pPr marL="1377950"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236538" indent="-236538">
              <a:spcAft>
                <a:spcPts val="0"/>
              </a:spcAft>
              <a:buClr>
                <a:sysClr val="window" lastClr="FFFFFF">
                  <a:lumMod val="65000"/>
                </a:sysClr>
              </a:buClr>
              <a:defRPr/>
            </a:pPr>
            <a:r>
              <a:rPr lang="en-US" sz="2400" dirty="0" smtClean="0">
                <a:solidFill>
                  <a:srgbClr val="4E76A0">
                    <a:lumMod val="75000"/>
                  </a:srgbClr>
                </a:solidFill>
                <a:latin typeface="Arial" panose="020B0604020202020204" pitchFamily="34" charset="0"/>
                <a:cs typeface="Arial" panose="020B0604020202020204" pitchFamily="34" charset="0"/>
              </a:rPr>
              <a:t>Students with disabilities who are </a:t>
            </a:r>
            <a:r>
              <a:rPr lang="en-US" sz="2400" u="sng" dirty="0" smtClean="0">
                <a:solidFill>
                  <a:srgbClr val="4E76A0">
                    <a:lumMod val="75000"/>
                  </a:srgbClr>
                </a:solidFill>
                <a:latin typeface="Arial" panose="020B0604020202020204" pitchFamily="34" charset="0"/>
                <a:cs typeface="Arial" panose="020B0604020202020204" pitchFamily="34" charset="0"/>
              </a:rPr>
              <a:t>not making adequate progress</a:t>
            </a:r>
            <a:r>
              <a:rPr lang="en-US" sz="2400" dirty="0" smtClean="0">
                <a:solidFill>
                  <a:srgbClr val="4E76A0">
                    <a:lumMod val="75000"/>
                  </a:srgbClr>
                </a:solidFill>
                <a:latin typeface="Arial" panose="020B0604020202020204" pitchFamily="34" charset="0"/>
                <a:cs typeface="Arial" panose="020B0604020202020204" pitchFamily="34" charset="0"/>
              </a:rPr>
              <a:t> in their current instructional program</a:t>
            </a:r>
          </a:p>
          <a:p>
            <a:pPr marL="0" indent="0">
              <a:spcAft>
                <a:spcPts val="0"/>
              </a:spcAft>
              <a:buClr>
                <a:sysClr val="window" lastClr="FFFFFF">
                  <a:lumMod val="65000"/>
                </a:sysClr>
              </a:buClr>
              <a:buFont typeface="Arial" charset="0"/>
              <a:buNone/>
              <a:defRPr/>
            </a:pPr>
            <a:endParaRPr lang="en-US" sz="2400" dirty="0" smtClean="0">
              <a:solidFill>
                <a:srgbClr val="4E76A0">
                  <a:lumMod val="75000"/>
                </a:srgbClr>
              </a:solidFill>
              <a:latin typeface="Arial" panose="020B0604020202020204" pitchFamily="34" charset="0"/>
              <a:cs typeface="Arial" panose="020B0604020202020204" pitchFamily="34" charset="0"/>
            </a:endParaRPr>
          </a:p>
          <a:p>
            <a:pPr marL="236538" indent="-236538">
              <a:spcAft>
                <a:spcPts val="0"/>
              </a:spcAft>
              <a:buClr>
                <a:sysClr val="window" lastClr="FFFFFF">
                  <a:lumMod val="65000"/>
                </a:sysClr>
              </a:buClr>
              <a:defRPr/>
            </a:pPr>
            <a:r>
              <a:rPr lang="en-US" sz="2400" dirty="0" smtClean="0">
                <a:solidFill>
                  <a:srgbClr val="4E76A0">
                    <a:lumMod val="75000"/>
                  </a:srgbClr>
                </a:solidFill>
                <a:latin typeface="Arial" panose="020B0604020202020204" pitchFamily="34" charset="0"/>
                <a:cs typeface="Arial" panose="020B0604020202020204" pitchFamily="34" charset="0"/>
              </a:rPr>
              <a:t>Students who present with very </a:t>
            </a:r>
            <a:r>
              <a:rPr lang="en-US" sz="2400" u="sng" dirty="0" smtClean="0">
                <a:solidFill>
                  <a:srgbClr val="4E76A0">
                    <a:lumMod val="75000"/>
                  </a:srgbClr>
                </a:solidFill>
                <a:latin typeface="Arial" panose="020B0604020202020204" pitchFamily="34" charset="0"/>
                <a:cs typeface="Arial" panose="020B0604020202020204" pitchFamily="34" charset="0"/>
              </a:rPr>
              <a:t>low academic achievement</a:t>
            </a:r>
            <a:r>
              <a:rPr lang="en-US" sz="2400" dirty="0" smtClean="0">
                <a:solidFill>
                  <a:srgbClr val="4E76A0">
                    <a:lumMod val="75000"/>
                  </a:srgbClr>
                </a:solidFill>
                <a:latin typeface="Arial" panose="020B0604020202020204" pitchFamily="34" charset="0"/>
                <a:cs typeface="Arial" panose="020B0604020202020204" pitchFamily="34" charset="0"/>
              </a:rPr>
              <a:t> and/or </a:t>
            </a:r>
            <a:r>
              <a:rPr lang="en-US" sz="2400" u="sng" dirty="0" smtClean="0">
                <a:solidFill>
                  <a:srgbClr val="4E76A0">
                    <a:lumMod val="75000"/>
                  </a:srgbClr>
                </a:solidFill>
                <a:latin typeface="Arial" panose="020B0604020202020204" pitchFamily="34" charset="0"/>
                <a:cs typeface="Arial" panose="020B0604020202020204" pitchFamily="34" charset="0"/>
              </a:rPr>
              <a:t>high-intensity or high-frequency behavior problems</a:t>
            </a:r>
            <a:r>
              <a:rPr lang="en-US" sz="2400" dirty="0" smtClean="0">
                <a:solidFill>
                  <a:srgbClr val="4E76A0">
                    <a:lumMod val="75000"/>
                  </a:srgbClr>
                </a:solidFill>
                <a:latin typeface="Arial" panose="020B0604020202020204" pitchFamily="34" charset="0"/>
                <a:cs typeface="Arial" panose="020B0604020202020204" pitchFamily="34" charset="0"/>
              </a:rPr>
              <a:t> (typically those with disabilities) </a:t>
            </a:r>
          </a:p>
          <a:p>
            <a:pPr marL="0" indent="0">
              <a:spcAft>
                <a:spcPts val="0"/>
              </a:spcAft>
              <a:buClr>
                <a:sysClr val="window" lastClr="FFFFFF">
                  <a:lumMod val="65000"/>
                </a:sysClr>
              </a:buClr>
              <a:buFont typeface="Arial" charset="0"/>
              <a:buNone/>
              <a:defRPr/>
            </a:pPr>
            <a:endParaRPr lang="en-US" sz="2400" dirty="0" smtClean="0">
              <a:solidFill>
                <a:srgbClr val="4E76A0">
                  <a:lumMod val="75000"/>
                </a:srgbClr>
              </a:solidFill>
              <a:latin typeface="Arial" panose="020B0604020202020204" pitchFamily="34" charset="0"/>
              <a:cs typeface="Arial" panose="020B0604020202020204" pitchFamily="34" charset="0"/>
            </a:endParaRPr>
          </a:p>
          <a:p>
            <a:pPr marL="236538" indent="-236538">
              <a:spcAft>
                <a:spcPts val="0"/>
              </a:spcAft>
              <a:buClr>
                <a:sysClr val="window" lastClr="FFFFFF">
                  <a:lumMod val="65000"/>
                </a:sysClr>
              </a:buClr>
              <a:defRPr/>
            </a:pPr>
            <a:r>
              <a:rPr lang="en-US" sz="2400" dirty="0" smtClean="0">
                <a:solidFill>
                  <a:srgbClr val="4E76A0">
                    <a:lumMod val="75000"/>
                  </a:srgbClr>
                </a:solidFill>
                <a:latin typeface="Arial" panose="020B0604020202020204" pitchFamily="34" charset="0"/>
                <a:cs typeface="Arial" panose="020B0604020202020204" pitchFamily="34" charset="0"/>
              </a:rPr>
              <a:t>Students in a tiered intervention system who have </a:t>
            </a:r>
            <a:r>
              <a:rPr lang="en-US" sz="2400" u="sng" dirty="0" smtClean="0">
                <a:solidFill>
                  <a:srgbClr val="4E76A0">
                    <a:lumMod val="75000"/>
                  </a:srgbClr>
                </a:solidFill>
                <a:latin typeface="Arial" panose="020B0604020202020204" pitchFamily="34" charset="0"/>
                <a:cs typeface="Arial" panose="020B0604020202020204" pitchFamily="34" charset="0"/>
              </a:rPr>
              <a:t>not responded</a:t>
            </a:r>
            <a:r>
              <a:rPr lang="en-US" sz="2400" dirty="0" smtClean="0">
                <a:solidFill>
                  <a:srgbClr val="4E76A0">
                    <a:lumMod val="75000"/>
                  </a:srgbClr>
                </a:solidFill>
                <a:latin typeface="Arial" panose="020B0604020202020204" pitchFamily="34" charset="0"/>
                <a:cs typeface="Arial" panose="020B0604020202020204" pitchFamily="34" charset="0"/>
              </a:rPr>
              <a:t> to secondary intervention programs delivered with fidelity</a:t>
            </a:r>
          </a:p>
          <a:p>
            <a:pPr>
              <a:spcAft>
                <a:spcPts val="0"/>
              </a:spcAft>
              <a:buClr>
                <a:sysClr val="window" lastClr="FFFFFF">
                  <a:lumMod val="65000"/>
                </a:sysClr>
              </a:buClr>
              <a:defRPr/>
            </a:pPr>
            <a:endParaRPr lang="en-US" sz="2800" dirty="0">
              <a:solidFill>
                <a:sysClr val="windowText" lastClr="000000"/>
              </a:solidFill>
              <a:latin typeface="Calibri"/>
            </a:endParaRPr>
          </a:p>
        </p:txBody>
      </p:sp>
      <p:pic>
        <p:nvPicPr>
          <p:cNvPr id="7" name="Picture 8" descr="image of people grouped together "/>
          <p:cNvPicPr>
            <a:picLocks noChangeAspect="1" noChangeArrowheads="1"/>
          </p:cNvPicPr>
          <p:nvPr/>
        </p:nvPicPr>
        <p:blipFill>
          <a:blip r:embed="rId3"/>
          <a:srcRect/>
          <a:stretch>
            <a:fillRect/>
          </a:stretch>
        </p:blipFill>
        <p:spPr bwMode="auto">
          <a:xfrm>
            <a:off x="7373937" y="409575"/>
            <a:ext cx="1770063" cy="1406525"/>
          </a:xfrm>
          <a:prstGeom prst="rect">
            <a:avLst/>
          </a:prstGeom>
          <a:noFill/>
          <a:ln w="9525">
            <a:noFill/>
            <a:miter lim="800000"/>
            <a:headEnd/>
            <a:tailEnd/>
          </a:ln>
        </p:spPr>
      </p:pic>
      <p:sp>
        <p:nvSpPr>
          <p:cNvPr id="4" name="Title 3"/>
          <p:cNvSpPr>
            <a:spLocks noGrp="1"/>
          </p:cNvSpPr>
          <p:nvPr>
            <p:ph type="title"/>
          </p:nvPr>
        </p:nvSpPr>
        <p:spPr>
          <a:xfrm>
            <a:off x="687388" y="318053"/>
            <a:ext cx="7185373" cy="1486894"/>
          </a:xfrm>
        </p:spPr>
        <p:txBody>
          <a:bodyPr/>
          <a:lstStyle/>
          <a:p>
            <a:r>
              <a:rPr lang="en-US" dirty="0" smtClean="0"/>
              <a:t>Who needs intensive </a:t>
            </a:r>
            <a:r>
              <a:rPr lang="en-US" dirty="0"/>
              <a:t>i</a:t>
            </a:r>
            <a:r>
              <a:rPr lang="en-US" dirty="0" smtClean="0"/>
              <a:t>ntervention?</a:t>
            </a:r>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spTree>
    <p:extLst>
      <p:ext uri="{BB962C8B-B14F-4D97-AF65-F5344CB8AC3E}">
        <p14:creationId xmlns:p14="http://schemas.microsoft.com/office/powerpoint/2010/main" val="2325086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How does intensive intervention fit </a:t>
            </a:r>
            <a:r>
              <a:rPr lang="en-US" sz="4000" dirty="0"/>
              <a:t>into </a:t>
            </a:r>
            <a:r>
              <a:rPr lang="en-US" sz="4000" dirty="0" smtClean="0"/>
              <a:t>RTI/MTSS systems? </a:t>
            </a:r>
            <a:endParaRPr lang="en-US" sz="4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pic>
        <p:nvPicPr>
          <p:cNvPr id="5" name="Picture 3" descr="This graphic is a triangle divided into 3 sections.  The bottom section is green and is the largest.  It represents supports for about 80% of students and is labeled &quot;primary&quot;.  The middle section of the triangle is yellow and is the second largest.  It represents supports for about 15% of students and is labeled &quot;secondary&quot;.  The third and top section of the triangle is red and is the smallest.  It represents supports for about 5% of students and is labeled &quot;intensive&quot;. A brace runs the length of this triangle graphic.  To the right of the brace are the words, &quot;focus?&quot;, &quot;instruction?&quot;, &quot;setting?&quot;, and &quot;assessments?&quot;.  The brace indicates that we will discuss these 4 areas within the multi-tiered supports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928813"/>
            <a:ext cx="7078663" cy="398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00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ile the focus of this webinar is on secondary interventions, it is important to note the features that distinguish secondary from intensive interventions.  As we discussed, it is important that students who require additional support receive secondary interventions.  If secondary interventions are insufficient, each feature of the intervention is intensified to provide tier 3 or intensive intervention.  You’ll notice that the main distinction between the two is that secondary intervention components are generally standardized, while intensive intervention components are more individualized. While the instruction of secondary interventions follows a standardized evidence-based program as it was designed, instruction at the intensive level involves adapting that standardized program based on student data, to meet the unique needs of the student.  &#10;" title="Characteristics of Tier 2 and Tier 3 interventions"/>
          <p:cNvPicPr>
            <a:picLocks noGrp="1" noChangeAspect="1"/>
          </p:cNvPicPr>
          <p:nvPr>
            <p:ph idx="1"/>
          </p:nvPr>
        </p:nvPicPr>
        <p:blipFill>
          <a:blip r:embed="rId3"/>
          <a:stretch>
            <a:fillRect/>
          </a:stretch>
        </p:blipFill>
        <p:spPr>
          <a:xfrm>
            <a:off x="687388" y="2157187"/>
            <a:ext cx="8224837" cy="3648526"/>
          </a:xfrm>
          <a:prstGeom prst="rect">
            <a:avLst/>
          </a:prstGeom>
        </p:spPr>
      </p:pic>
      <p:sp>
        <p:nvSpPr>
          <p:cNvPr id="3" name="Title 2"/>
          <p:cNvSpPr>
            <a:spLocks noGrp="1"/>
          </p:cNvSpPr>
          <p:nvPr>
            <p:ph type="title"/>
          </p:nvPr>
        </p:nvSpPr>
        <p:spPr>
          <a:xfrm>
            <a:off x="457200" y="494306"/>
            <a:ext cx="8686800" cy="1486894"/>
          </a:xfrm>
        </p:spPr>
        <p:txBody>
          <a:bodyPr>
            <a:noAutofit/>
          </a:bodyPr>
          <a:lstStyle/>
          <a:p>
            <a:r>
              <a:rPr lang="en-US" sz="3900" dirty="0" smtClean="0"/>
              <a:t>What is the relationship between Tiers I, II, &amp; III? When and how do students move between Tiers? </a:t>
            </a:r>
            <a:endParaRPr lang="en-US" sz="39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Tree>
    <p:extLst>
      <p:ext uri="{BB962C8B-B14F-4D97-AF65-F5344CB8AC3E}">
        <p14:creationId xmlns:p14="http://schemas.microsoft.com/office/powerpoint/2010/main" val="804127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Audience Questions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13</a:t>
            </a:fld>
            <a:endParaRPr lang="en-US" dirty="0">
              <a:solidFill>
                <a:srgbClr val="FFFFFF">
                  <a:lumMod val="75000"/>
                </a:srgbClr>
              </a:solidFill>
            </a:endParaRPr>
          </a:p>
        </p:txBody>
      </p:sp>
      <p:pic>
        <p:nvPicPr>
          <p:cNvPr id="5" name="Picture 2" descr="Question mark" title="Question m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169" y="2055813"/>
            <a:ext cx="3851275" cy="385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990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2015394"/>
            <a:ext cx="8224699" cy="3852006"/>
          </a:xfrm>
        </p:spPr>
        <p:txBody>
          <a:bodyPr/>
          <a:lstStyle/>
          <a:p>
            <a:pPr marL="0" indent="0">
              <a:buNone/>
            </a:pPr>
            <a:r>
              <a:rPr lang="en-US" sz="3200" dirty="0"/>
              <a:t>Strategies for success</a:t>
            </a:r>
            <a:endParaRPr lang="en-US" dirty="0"/>
          </a:p>
          <a:p>
            <a:r>
              <a:rPr lang="en-US" dirty="0"/>
              <a:t>Establish </a:t>
            </a:r>
            <a:r>
              <a:rPr lang="en-US" b="1" dirty="0"/>
              <a:t>vision </a:t>
            </a:r>
            <a:r>
              <a:rPr lang="en-US" dirty="0"/>
              <a:t>and </a:t>
            </a:r>
            <a:r>
              <a:rPr lang="en-US" b="1" dirty="0"/>
              <a:t>goals </a:t>
            </a:r>
            <a:r>
              <a:rPr lang="en-US" dirty="0"/>
              <a:t>for DBI</a:t>
            </a:r>
          </a:p>
          <a:p>
            <a:r>
              <a:rPr lang="en-US" dirty="0"/>
              <a:t>Promote staff </a:t>
            </a:r>
            <a:r>
              <a:rPr lang="en-US" b="1" dirty="0"/>
              <a:t>buy-in </a:t>
            </a:r>
            <a:r>
              <a:rPr lang="en-US" dirty="0"/>
              <a:t>by: </a:t>
            </a:r>
            <a:endParaRPr lang="en-US" b="1" dirty="0"/>
          </a:p>
          <a:p>
            <a:pPr lvl="1"/>
            <a:r>
              <a:rPr lang="en-US" dirty="0"/>
              <a:t>Making DBI relevant, shaping </a:t>
            </a:r>
            <a:r>
              <a:rPr lang="en-US" b="1" dirty="0"/>
              <a:t>culture</a:t>
            </a:r>
            <a:r>
              <a:rPr lang="en-US" dirty="0"/>
              <a:t> and </a:t>
            </a:r>
            <a:r>
              <a:rPr lang="en-US" b="1" dirty="0"/>
              <a:t>expectations</a:t>
            </a:r>
          </a:p>
          <a:p>
            <a:pPr lvl="1"/>
            <a:r>
              <a:rPr lang="en-US" dirty="0"/>
              <a:t>Involving staff in </a:t>
            </a:r>
            <a:r>
              <a:rPr lang="en-US" b="1" dirty="0"/>
              <a:t>decision making</a:t>
            </a:r>
          </a:p>
          <a:p>
            <a:r>
              <a:rPr lang="en-US" dirty="0"/>
              <a:t>Provide supporting </a:t>
            </a:r>
            <a:r>
              <a:rPr lang="en-US" b="1" dirty="0"/>
              <a:t>structures </a:t>
            </a:r>
            <a:r>
              <a:rPr lang="en-US" dirty="0"/>
              <a:t>and </a:t>
            </a:r>
            <a:r>
              <a:rPr lang="en-US" b="1" dirty="0"/>
              <a:t>resources</a:t>
            </a:r>
          </a:p>
          <a:p>
            <a:pPr lvl="1"/>
            <a:r>
              <a:rPr lang="en-US" dirty="0"/>
              <a:t>Including assessments, interventions, professional development, staff time</a:t>
            </a:r>
          </a:p>
          <a:p>
            <a:pPr marL="0" indent="0">
              <a:buNone/>
            </a:pPr>
            <a:endParaRPr lang="en-US" dirty="0"/>
          </a:p>
        </p:txBody>
      </p:sp>
      <p:sp>
        <p:nvSpPr>
          <p:cNvPr id="3" name="Title 2"/>
          <p:cNvSpPr>
            <a:spLocks noGrp="1"/>
          </p:cNvSpPr>
          <p:nvPr>
            <p:ph type="title"/>
          </p:nvPr>
        </p:nvSpPr>
        <p:spPr/>
        <p:txBody>
          <a:bodyPr/>
          <a:lstStyle/>
          <a:p>
            <a:r>
              <a:rPr lang="en-US" dirty="0" smtClean="0"/>
              <a:t>How do we get buy in from teachers, staff, district administrators, etc.?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spTree>
    <p:extLst>
      <p:ext uri="{BB962C8B-B14F-4D97-AF65-F5344CB8AC3E}">
        <p14:creationId xmlns:p14="http://schemas.microsoft.com/office/powerpoint/2010/main" val="236459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smtClean="0"/>
              <a:t>Intensive Intervention:</a:t>
            </a:r>
            <a:br>
              <a:rPr lang="en-US" dirty="0" smtClean="0"/>
            </a:br>
            <a:r>
              <a:rPr lang="en-US" dirty="0" smtClean="0"/>
              <a:t>Academic and Behavioral Integration</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15</a:t>
            </a:fld>
            <a:endParaRPr lang="en-US" dirty="0">
              <a:solidFill>
                <a:srgbClr val="1F497D">
                  <a:lumMod val="75000"/>
                </a:srgbClr>
              </a:solidFill>
            </a:endParaRPr>
          </a:p>
        </p:txBody>
      </p:sp>
    </p:spTree>
    <p:extLst>
      <p:ext uri="{BB962C8B-B14F-4D97-AF65-F5344CB8AC3E}">
        <p14:creationId xmlns:p14="http://schemas.microsoft.com/office/powerpoint/2010/main" val="3968139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 I do academic and behavioral interventions at the same time?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16</a:t>
            </a:fld>
            <a:endParaRPr dirty="0">
              <a:solidFill>
                <a:srgbClr val="FFFFFF">
                  <a:lumMod val="75000"/>
                </a:srgbClr>
              </a:solidFill>
            </a:endParaRPr>
          </a:p>
        </p:txBody>
      </p:sp>
      <p:graphicFrame>
        <p:nvGraphicFramePr>
          <p:cNvPr id="5" name="Content Placeholder 4" descr="Cycle indicating the interconnected relationship between skill deficit, avoidance behavior, removal from task and back to skill deficit. " title="Integrated Academic and Behavioral Challenges Cycle"/>
          <p:cNvGraphicFramePr>
            <a:graphicFrameLocks noGrp="1"/>
          </p:cNvGraphicFramePr>
          <p:nvPr>
            <p:ph idx="1"/>
            <p:extLst>
              <p:ext uri="{D42A27DB-BD31-4B8C-83A1-F6EECF244321}">
                <p14:modId xmlns:p14="http://schemas.microsoft.com/office/powerpoint/2010/main" val="1244996088"/>
              </p:ext>
            </p:extLst>
          </p:nvPr>
        </p:nvGraphicFramePr>
        <p:xfrm>
          <a:off x="687388" y="1981200"/>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35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7" y="2167794"/>
            <a:ext cx="4966514" cy="3852006"/>
          </a:xfrm>
        </p:spPr>
        <p:txBody>
          <a:bodyPr>
            <a:normAutofit/>
          </a:bodyPr>
          <a:lstStyle/>
          <a:p>
            <a:r>
              <a:rPr lang="en-US" dirty="0"/>
              <a:t>Tier </a:t>
            </a:r>
            <a:r>
              <a:rPr lang="en-US" dirty="0" smtClean="0"/>
              <a:t>I: Whole-school </a:t>
            </a:r>
            <a:r>
              <a:rPr lang="en-US" dirty="0"/>
              <a:t>best </a:t>
            </a:r>
            <a:r>
              <a:rPr lang="en-US" dirty="0" smtClean="0"/>
              <a:t>practices</a:t>
            </a:r>
            <a:endParaRPr lang="en-US" dirty="0"/>
          </a:p>
          <a:p>
            <a:r>
              <a:rPr lang="en-US" dirty="0"/>
              <a:t>Tier </a:t>
            </a:r>
            <a:r>
              <a:rPr lang="en-US" dirty="0" smtClean="0"/>
              <a:t>II: Functionally related small- group practices</a:t>
            </a:r>
            <a:endParaRPr lang="en-US" dirty="0"/>
          </a:p>
          <a:p>
            <a:r>
              <a:rPr lang="en-US" dirty="0"/>
              <a:t>Tier </a:t>
            </a:r>
            <a:r>
              <a:rPr lang="en-US" dirty="0" smtClean="0"/>
              <a:t>III: Individually functionally based practices</a:t>
            </a:r>
            <a:endParaRPr lang="en-US" dirty="0"/>
          </a:p>
          <a:p>
            <a:endParaRPr lang="en-US" sz="2000" dirty="0"/>
          </a:p>
          <a:p>
            <a:endParaRPr lang="en-US" dirty="0"/>
          </a:p>
        </p:txBody>
      </p:sp>
      <p:sp>
        <p:nvSpPr>
          <p:cNvPr id="2" name="Title 1"/>
          <p:cNvSpPr>
            <a:spLocks noGrp="1"/>
          </p:cNvSpPr>
          <p:nvPr>
            <p:ph type="title"/>
          </p:nvPr>
        </p:nvSpPr>
        <p:spPr>
          <a:xfrm>
            <a:off x="687388" y="298174"/>
            <a:ext cx="8224837" cy="1683026"/>
          </a:xfrm>
        </p:spPr>
        <p:txBody>
          <a:bodyPr>
            <a:noAutofit/>
          </a:bodyPr>
          <a:lstStyle/>
          <a:p>
            <a:r>
              <a:rPr lang="en-US" sz="3850" dirty="0" smtClean="0">
                <a:solidFill>
                  <a:schemeClr val="bg2">
                    <a:lumMod val="65000"/>
                  </a:schemeClr>
                </a:solidFill>
              </a:rPr>
              <a:t>I have tried several behavioral interventions. Why do you think they haven’t been successful? </a:t>
            </a:r>
            <a:endParaRPr lang="en-US" sz="3850" dirty="0">
              <a:solidFill>
                <a:schemeClr val="bg2">
                  <a:lumMod val="65000"/>
                </a:schemeClr>
              </a:solidFill>
            </a:endParaRPr>
          </a:p>
        </p:txBody>
      </p:sp>
      <p:graphicFrame>
        <p:nvGraphicFramePr>
          <p:cNvPr id="5" name="Diagram 4" descr="This is a graphic representation of the standard tiered intervention lgoic triangle with Tier 1 at the base of the triangle and Tier 3 at the top of the triangle." title="Tiered Intervention Logic Triangle"/>
          <p:cNvGraphicFramePr/>
          <p:nvPr>
            <p:extLst/>
          </p:nvPr>
        </p:nvGraphicFramePr>
        <p:xfrm>
          <a:off x="4760178" y="1885952"/>
          <a:ext cx="4090380" cy="402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descr="A larger print version of the focal area for this module which is Tier 3 or students with intensive needs. " title="Tier 3: Individually Functionally Based Practices"/>
          <p:cNvSpPr/>
          <p:nvPr/>
        </p:nvSpPr>
        <p:spPr>
          <a:xfrm>
            <a:off x="241300" y="3276600"/>
            <a:ext cx="5397500" cy="106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noFill/>
            </a:endParaRPr>
          </a:p>
        </p:txBody>
      </p:sp>
      <p:cxnSp>
        <p:nvCxnSpPr>
          <p:cNvPr id="9" name="Straight Arrow Connector 8" descr="This arrow connects the text for Tier 3 to the triangular graphic of tiered intervention." title="Connector Arrow"/>
          <p:cNvCxnSpPr/>
          <p:nvPr/>
        </p:nvCxnSpPr>
        <p:spPr>
          <a:xfrm flipV="1">
            <a:off x="5207000" y="2514600"/>
            <a:ext cx="13208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0"/>
          </p:nvPr>
        </p:nvSpPr>
        <p:spPr/>
        <p:txBody>
          <a:bodyPr/>
          <a:lstStyle/>
          <a:p>
            <a:pPr algn="r"/>
            <a:fld id="{F3477EC8-074D-41C4-94AE-E9EA7CEEA348}" type="slidenum">
              <a:rPr>
                <a:solidFill>
                  <a:srgbClr val="FFFFFF">
                    <a:lumMod val="75000"/>
                  </a:srgbClr>
                </a:solidFill>
              </a:rPr>
              <a:pPr algn="r"/>
              <a:t>17</a:t>
            </a:fld>
            <a:endParaRPr dirty="0">
              <a:solidFill>
                <a:srgbClr val="FFFFFF">
                  <a:lumMod val="75000"/>
                </a:srgbClr>
              </a:solidFill>
            </a:endParaRPr>
          </a:p>
        </p:txBody>
      </p:sp>
      <p:sp>
        <p:nvSpPr>
          <p:cNvPr id="10" name="Rectangle 9"/>
          <p:cNvSpPr/>
          <p:nvPr/>
        </p:nvSpPr>
        <p:spPr>
          <a:xfrm>
            <a:off x="690840" y="5372016"/>
            <a:ext cx="3873321" cy="523220"/>
          </a:xfrm>
          <a:prstGeom prst="rect">
            <a:avLst/>
          </a:prstGeom>
        </p:spPr>
        <p:txBody>
          <a:bodyPr wrap="none">
            <a:spAutoFit/>
          </a:bodyPr>
          <a:lstStyle/>
          <a:p>
            <a:pPr fontAlgn="base">
              <a:spcBef>
                <a:spcPct val="0"/>
              </a:spcBef>
              <a:spcAft>
                <a:spcPct val="0"/>
              </a:spcAft>
            </a:pPr>
            <a:r>
              <a:rPr lang="en-US" sz="1400" i="1" dirty="0" smtClean="0">
                <a:solidFill>
                  <a:srgbClr val="000000"/>
                </a:solidFill>
                <a:ea typeface="ＭＳ Ｐゴシック"/>
              </a:rPr>
              <a:t>Source: </a:t>
            </a:r>
            <a:r>
              <a:rPr lang="en-US" sz="1400" dirty="0" smtClean="0">
                <a:solidFill>
                  <a:srgbClr val="000000"/>
                </a:solidFill>
                <a:ea typeface="ＭＳ Ｐゴシック"/>
              </a:rPr>
              <a:t>Evidence Based Intervention Network </a:t>
            </a:r>
            <a:br>
              <a:rPr lang="en-US" sz="1400" dirty="0" smtClean="0">
                <a:solidFill>
                  <a:srgbClr val="000000"/>
                </a:solidFill>
                <a:ea typeface="ＭＳ Ｐゴシック"/>
              </a:rPr>
            </a:br>
            <a:r>
              <a:rPr lang="en-US" sz="1400" dirty="0" smtClean="0">
                <a:solidFill>
                  <a:srgbClr val="000000"/>
                </a:solidFill>
                <a:ea typeface="ＭＳ Ｐゴシック"/>
              </a:rPr>
              <a:t>(http</a:t>
            </a:r>
            <a:r>
              <a:rPr lang="en-US" sz="1400" dirty="0">
                <a:solidFill>
                  <a:srgbClr val="000000"/>
                </a:solidFill>
                <a:ea typeface="ＭＳ Ｐゴシック"/>
              </a:rPr>
              <a:t>://</a:t>
            </a:r>
            <a:r>
              <a:rPr lang="en-US" sz="1400" dirty="0" smtClean="0">
                <a:solidFill>
                  <a:srgbClr val="000000"/>
                </a:solidFill>
                <a:ea typeface="ＭＳ Ｐゴシック"/>
              </a:rPr>
              <a:t>ebi.missouri.edu)</a:t>
            </a:r>
            <a:r>
              <a:rPr lang="en-US" sz="1400" dirty="0" smtClean="0">
                <a:solidFill>
                  <a:srgbClr val="FFFFFF"/>
                </a:solidFill>
                <a:ea typeface="ＭＳ Ｐゴシック"/>
              </a:rPr>
              <a:t>/</a:t>
            </a:r>
            <a:endParaRPr lang="en-US" sz="1400" dirty="0">
              <a:solidFill>
                <a:srgbClr val="FFFFFF"/>
              </a:solidFill>
              <a:ea typeface="ＭＳ Ｐゴシック"/>
            </a:endParaRPr>
          </a:p>
        </p:txBody>
      </p:sp>
    </p:spTree>
    <p:extLst>
      <p:ext uri="{BB962C8B-B14F-4D97-AF65-F5344CB8AC3E}">
        <p14:creationId xmlns:p14="http://schemas.microsoft.com/office/powerpoint/2010/main" val="4056954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Audience Questions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18</a:t>
            </a:fld>
            <a:endParaRPr lang="en-US" dirty="0">
              <a:solidFill>
                <a:srgbClr val="FFFFFF">
                  <a:lumMod val="75000"/>
                </a:srgbClr>
              </a:solidFill>
            </a:endParaRPr>
          </a:p>
        </p:txBody>
      </p:sp>
      <p:pic>
        <p:nvPicPr>
          <p:cNvPr id="5" name="Picture 2" descr="Question mark" title="Question m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169" y="2055813"/>
            <a:ext cx="3851275" cy="385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14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16" y="2683371"/>
            <a:ext cx="8229600" cy="2123658"/>
          </a:xfrm>
        </p:spPr>
        <p:txBody>
          <a:bodyPr/>
          <a:lstStyle/>
          <a:p>
            <a:r>
              <a:rPr lang="en-US" dirty="0" smtClean="0"/>
              <a:t>Intensive Intervention:</a:t>
            </a:r>
            <a:br>
              <a:rPr lang="en-US" dirty="0" smtClean="0"/>
            </a:br>
            <a:r>
              <a:rPr lang="en-US" dirty="0" smtClean="0"/>
              <a:t>Data Use &amp; Student Planning </a:t>
            </a:r>
            <a:br>
              <a:rPr lang="en-US" dirty="0" smtClean="0"/>
            </a:b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19</a:t>
            </a:fld>
            <a:endParaRPr lang="en-US" dirty="0">
              <a:solidFill>
                <a:srgbClr val="1F497D">
                  <a:lumMod val="75000"/>
                </a:srgbClr>
              </a:solidFill>
            </a:endParaRPr>
          </a:p>
        </p:txBody>
      </p:sp>
    </p:spTree>
    <p:extLst>
      <p:ext uri="{BB962C8B-B14F-4D97-AF65-F5344CB8AC3E}">
        <p14:creationId xmlns:p14="http://schemas.microsoft.com/office/powerpoint/2010/main" val="234042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309330"/>
            <a:ext cx="8229600" cy="3170099"/>
          </a:xfrm>
        </p:spPr>
        <p:txBody>
          <a:bodyPr/>
          <a:lstStyle/>
          <a:p>
            <a:r>
              <a:rPr lang="en-US" sz="4000" dirty="0"/>
              <a:t>What Does it Really Take? Frequently Asked Questions about Implementing Intensive Intervention</a:t>
            </a:r>
            <a:br>
              <a:rPr lang="en-US" sz="4000" dirty="0"/>
            </a:br>
            <a:endParaRPr lang="en-US" sz="4000"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2</a:t>
            </a:fld>
            <a:endParaRPr lang="en-US" dirty="0">
              <a:solidFill>
                <a:srgbClr val="1F497D">
                  <a:lumMod val="75000"/>
                </a:srgbClr>
              </a:solidFill>
            </a:endParaRPr>
          </a:p>
        </p:txBody>
      </p:sp>
    </p:spTree>
    <p:extLst>
      <p:ext uri="{BB962C8B-B14F-4D97-AF65-F5344CB8AC3E}">
        <p14:creationId xmlns:p14="http://schemas.microsoft.com/office/powerpoint/2010/main" val="1879503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418106"/>
            <a:ext cx="8224837" cy="1486894"/>
          </a:xfrm>
        </p:spPr>
        <p:txBody>
          <a:bodyPr>
            <a:noAutofit/>
          </a:bodyPr>
          <a:lstStyle/>
          <a:p>
            <a:r>
              <a:rPr lang="en-US" sz="3600" dirty="0" smtClean="0"/>
              <a:t>How much data do we need before adapting an intervention? How long should I do intensive intervention? </a:t>
            </a:r>
            <a:endParaRPr lang="en-US" sz="36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20</a:t>
            </a:fld>
            <a:endParaRPr lang="en-US" dirty="0">
              <a:solidFill>
                <a:srgbClr val="FFFFFF">
                  <a:lumMod val="75000"/>
                </a:srgbClr>
              </a:solidFill>
            </a:endParaRPr>
          </a:p>
        </p:txBody>
      </p:sp>
      <p:grpSp>
        <p:nvGrpSpPr>
          <p:cNvPr id="5" name="Group 4" descr="There are a collection of 8 different pictures of graphs on the screen, each representing a different data trend. "/>
          <p:cNvGrpSpPr/>
          <p:nvPr/>
        </p:nvGrpSpPr>
        <p:grpSpPr>
          <a:xfrm>
            <a:off x="1905000" y="1905000"/>
            <a:ext cx="5610407" cy="4055092"/>
            <a:chOff x="2847793" y="287381"/>
            <a:chExt cx="6165518" cy="5748911"/>
          </a:xfrm>
        </p:grpSpPr>
        <p:grpSp>
          <p:nvGrpSpPr>
            <p:cNvPr id="6" name="Group 5"/>
            <p:cNvGrpSpPr/>
            <p:nvPr/>
          </p:nvGrpSpPr>
          <p:grpSpPr>
            <a:xfrm>
              <a:off x="2847793" y="287381"/>
              <a:ext cx="6165518" cy="5720710"/>
              <a:chOff x="2847793" y="287381"/>
              <a:chExt cx="6165518" cy="5720710"/>
            </a:xfrm>
          </p:grpSpPr>
          <p:grpSp>
            <p:nvGrpSpPr>
              <p:cNvPr id="8" name="Group 7"/>
              <p:cNvGrpSpPr/>
              <p:nvPr/>
            </p:nvGrpSpPr>
            <p:grpSpPr>
              <a:xfrm>
                <a:off x="2847793" y="287381"/>
                <a:ext cx="6165518" cy="5720710"/>
                <a:chOff x="2847793" y="287381"/>
                <a:chExt cx="6165518" cy="5720710"/>
              </a:xfrm>
            </p:grpSpPr>
            <p:grpSp>
              <p:nvGrpSpPr>
                <p:cNvPr id="10" name="Group 9"/>
                <p:cNvGrpSpPr/>
                <p:nvPr/>
              </p:nvGrpSpPr>
              <p:grpSpPr>
                <a:xfrm>
                  <a:off x="2847793" y="287381"/>
                  <a:ext cx="6159555" cy="5720710"/>
                  <a:chOff x="2847793" y="287381"/>
                  <a:chExt cx="6159555" cy="5720710"/>
                </a:xfrm>
              </p:grpSpPr>
              <p:grpSp>
                <p:nvGrpSpPr>
                  <p:cNvPr id="12" name="Group 11"/>
                  <p:cNvGrpSpPr/>
                  <p:nvPr/>
                </p:nvGrpSpPr>
                <p:grpSpPr>
                  <a:xfrm>
                    <a:off x="2847793" y="287382"/>
                    <a:ext cx="2706841" cy="5720709"/>
                    <a:chOff x="2847793" y="287382"/>
                    <a:chExt cx="2706841" cy="5720709"/>
                  </a:xfrm>
                </p:grpSpPr>
                <p:grpSp>
                  <p:nvGrpSpPr>
                    <p:cNvPr id="14" name="Group 13"/>
                    <p:cNvGrpSpPr/>
                    <p:nvPr/>
                  </p:nvGrpSpPr>
                  <p:grpSpPr>
                    <a:xfrm>
                      <a:off x="2847793" y="287382"/>
                      <a:ext cx="2706841" cy="4286035"/>
                      <a:chOff x="2847793" y="287382"/>
                      <a:chExt cx="2706841" cy="4286035"/>
                    </a:xfrm>
                  </p:grpSpPr>
                  <p:grpSp>
                    <p:nvGrpSpPr>
                      <p:cNvPr id="16" name="Group 15"/>
                      <p:cNvGrpSpPr/>
                      <p:nvPr/>
                    </p:nvGrpSpPr>
                    <p:grpSpPr>
                      <a:xfrm>
                        <a:off x="2847793" y="287382"/>
                        <a:ext cx="2702369" cy="2855869"/>
                        <a:chOff x="2847793" y="287382"/>
                        <a:chExt cx="2702369" cy="2855869"/>
                      </a:xfrm>
                    </p:grpSpPr>
                    <p:pic>
                      <p:nvPicPr>
                        <p:cNvPr id="18" name="Picture 24" descr="Getting started.">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793" y="287382"/>
                          <a:ext cx="2702369"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25" descr="Very low scores.">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793" y="1717549"/>
                          <a:ext cx="2702369"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7" name="Picture 26" descr="Highly variable scores.">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7793" y="3147715"/>
                        <a:ext cx="2706841"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5" name="Picture 27" descr="Flat line trend.">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7793" y="4577882"/>
                      <a:ext cx="2702369" cy="1430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3" name="Picture 28" descr="Goal line steeper than trend line.">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2643" y="287381"/>
                    <a:ext cx="2964705"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1" name="Picture 29" descr="Trend line steeper than goal line.">
                  <a:hlinkClick r:id="" action="ppaction://noaction"/>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2643" y="1728450"/>
                  <a:ext cx="2970668"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30" descr="Flattened scores after teaching change. ">
                <a:hlinkClick r:id="" action="ppaction://noaction"/>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2643" y="3169520"/>
                <a:ext cx="2970668"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7" name="Picture 31" descr="Increasing scores after teaching change.">
              <a:hlinkClick r:id="" action="ppaction://noaction"/>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42643" y="4610590"/>
              <a:ext cx="2964705" cy="1425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47105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detailed should student plans be (objectives, frequency, duration, roles)?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21</a:t>
            </a:fld>
            <a:endParaRPr lang="en-US" dirty="0">
              <a:solidFill>
                <a:srgbClr val="FFFFFF">
                  <a:lumMod val="75000"/>
                </a:srgbClr>
              </a:solidFill>
            </a:endParaRPr>
          </a:p>
        </p:txBody>
      </p:sp>
      <p:pic>
        <p:nvPicPr>
          <p:cNvPr id="5" name="Picture 3" descr="A screenshot of a table in handout 5 which presents a template for note-taking during progress monitoring meeting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82836" y="1867452"/>
            <a:ext cx="4461164" cy="40207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A screenshot of a table in handout 4 which presents a sample agenda for a progress monitoring meeti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606" t="15479" r="51333" b="23537"/>
          <a:stretch/>
        </p:blipFill>
        <p:spPr bwMode="auto">
          <a:xfrm>
            <a:off x="180108" y="1967345"/>
            <a:ext cx="4350328" cy="3920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4114800" y="6076429"/>
            <a:ext cx="4419600" cy="584775"/>
          </a:xfrm>
          <a:prstGeom prst="rect">
            <a:avLst/>
          </a:prstGeom>
          <a:solidFill>
            <a:schemeClr val="bg1"/>
          </a:solidFill>
        </p:spPr>
        <p:txBody>
          <a:bodyPr wrap="square" rtlCol="0">
            <a:spAutoFit/>
          </a:bodyPr>
          <a:lstStyle/>
          <a:p>
            <a:r>
              <a:rPr lang="en-US" sz="1600" dirty="0">
                <a:hlinkClick r:id="rId5"/>
              </a:rPr>
              <a:t>http://</a:t>
            </a:r>
            <a:r>
              <a:rPr lang="en-US" sz="1600" dirty="0" smtClean="0">
                <a:hlinkClick r:id="rId5"/>
              </a:rPr>
              <a:t>www.intensiveintervention.org/tools-support-intensive-intervention-data-meetings</a:t>
            </a:r>
            <a:r>
              <a:rPr lang="en-US" sz="1600" dirty="0" smtClean="0"/>
              <a:t> </a:t>
            </a:r>
            <a:endParaRPr lang="en-US" sz="1600" dirty="0"/>
          </a:p>
        </p:txBody>
      </p:sp>
    </p:spTree>
    <p:extLst>
      <p:ext uri="{BB962C8B-B14F-4D97-AF65-F5344CB8AC3E}">
        <p14:creationId xmlns:p14="http://schemas.microsoft.com/office/powerpoint/2010/main" val="3623110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003852"/>
            <a:ext cx="4722812" cy="4482548"/>
          </a:xfrm>
        </p:spPr>
        <p:txBody>
          <a:bodyPr>
            <a:normAutofit/>
          </a:bodyPr>
          <a:lstStyle/>
          <a:p>
            <a:r>
              <a:rPr lang="en-US" dirty="0" smtClean="0"/>
              <a:t>What are key intervention and assessment elements to focus 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22</a:t>
            </a:fld>
            <a:endParaRPr lang="en-US" dirty="0">
              <a:solidFill>
                <a:srgbClr val="FFFFFF">
                  <a:lumMod val="75000"/>
                </a:srgbClr>
              </a:solidFill>
            </a:endParaRPr>
          </a:p>
        </p:txBody>
      </p:sp>
      <p:pic>
        <p:nvPicPr>
          <p:cNvPr id="5" name="Picture 4" descr="Graphic of the DBI process. DBI starts with a validated intervention program. Students' progress is monitored through valid and reliable measures. If a student's data reveal that they are nonresponsive, a diagnostic assessment or functional assessment is conducted to gain more information. Diagnostic data reveal how to adapt an intervention, and student progress is continuously monitored. DBI is iterative and may take many rounds of adaptations before students demonstrate progress. " title="Data Based Individualization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81000"/>
            <a:ext cx="3147874" cy="5549347"/>
          </a:xfrm>
          <a:prstGeom prst="rect">
            <a:avLst/>
          </a:prstGeom>
        </p:spPr>
      </p:pic>
    </p:spTree>
    <p:extLst>
      <p:ext uri="{BB962C8B-B14F-4D97-AF65-F5344CB8AC3E}">
        <p14:creationId xmlns:p14="http://schemas.microsoft.com/office/powerpoint/2010/main" val="826042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Wrap Up and Discussion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23</a:t>
            </a:fld>
            <a:endParaRPr dirty="0">
              <a:solidFill>
                <a:srgbClr val="FFFFFF">
                  <a:lumMod val="75000"/>
                </a:srgbClr>
              </a:solidFill>
            </a:endParaRPr>
          </a:p>
        </p:txBody>
      </p:sp>
      <p:pic>
        <p:nvPicPr>
          <p:cNvPr id="5" name="Picture 2" descr="Question mark" title="Question m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169" y="2055813"/>
            <a:ext cx="3851275" cy="385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726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website</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24</a:t>
            </a:fld>
            <a:endParaRPr lang="en-US" dirty="0"/>
          </a:p>
        </p:txBody>
      </p:sp>
      <p:pic>
        <p:nvPicPr>
          <p:cNvPr id="5" name="Picture 4" descr="Picture of the NCII website. &#10;"/>
          <p:cNvPicPr>
            <a:picLocks noChangeAspect="1"/>
          </p:cNvPicPr>
          <p:nvPr/>
        </p:nvPicPr>
        <p:blipFill>
          <a:blip r:embed="rId2"/>
          <a:stretch>
            <a:fillRect/>
          </a:stretch>
        </p:blipFill>
        <p:spPr>
          <a:xfrm>
            <a:off x="228600" y="609600"/>
            <a:ext cx="6348800" cy="4724400"/>
          </a:xfrm>
          <a:prstGeom prst="rect">
            <a:avLst/>
          </a:prstGeom>
        </p:spPr>
      </p:pic>
      <p:sp>
        <p:nvSpPr>
          <p:cNvPr id="6" name="TextBox 5"/>
          <p:cNvSpPr txBox="1"/>
          <p:nvPr/>
        </p:nvSpPr>
        <p:spPr>
          <a:xfrm>
            <a:off x="5181600" y="4572000"/>
            <a:ext cx="3962400" cy="1323439"/>
          </a:xfrm>
          <a:prstGeom prst="rect">
            <a:avLst/>
          </a:prstGeom>
          <a:solidFill>
            <a:schemeClr val="bg1"/>
          </a:solidFill>
          <a:ln>
            <a:solidFill>
              <a:schemeClr val="tx1"/>
            </a:solidFill>
          </a:ln>
        </p:spPr>
        <p:txBody>
          <a:bodyPr wrap="square" rtlCol="0">
            <a:spAutoFit/>
          </a:bodyPr>
          <a:lstStyle/>
          <a:p>
            <a:r>
              <a:rPr lang="en-US" sz="2000" b="1" dirty="0" smtClean="0"/>
              <a:t>Find additional answers by visiting the NCII website. </a:t>
            </a:r>
          </a:p>
          <a:p>
            <a:endParaRPr lang="en-US" sz="2000" b="1" dirty="0"/>
          </a:p>
          <a:p>
            <a:r>
              <a:rPr lang="en-US" sz="2000" b="1" dirty="0" smtClean="0">
                <a:hlinkClick r:id="rId3"/>
              </a:rPr>
              <a:t>www.intensiveintervention.org</a:t>
            </a:r>
            <a:r>
              <a:rPr lang="en-US" sz="2000" b="1" dirty="0" smtClean="0"/>
              <a:t> </a:t>
            </a:r>
            <a:endParaRPr lang="en-US" sz="2000" b="1" dirty="0"/>
          </a:p>
        </p:txBody>
      </p:sp>
    </p:spTree>
    <p:extLst>
      <p:ext uri="{BB962C8B-B14F-4D97-AF65-F5344CB8AC3E}">
        <p14:creationId xmlns:p14="http://schemas.microsoft.com/office/powerpoint/2010/main" val="2870058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25</a:t>
            </a:fld>
            <a:endParaRPr dirty="0">
              <a:solidFill>
                <a:srgbClr val="FFFFFF">
                  <a:lumMod val="75000"/>
                </a:srgbClr>
              </a:solidFill>
            </a:endParaRPr>
          </a:p>
        </p:txBody>
      </p:sp>
      <p:sp>
        <p:nvSpPr>
          <p:cNvPr id="3" name="Title 2"/>
          <p:cNvSpPr>
            <a:spLocks noGrp="1"/>
          </p:cNvSpPr>
          <p:nvPr>
            <p:ph type="title"/>
          </p:nvPr>
        </p:nvSpPr>
        <p:spPr/>
        <p:txBody>
          <a:bodyPr/>
          <a:lstStyle/>
          <a:p>
            <a:r>
              <a:rPr lang="en-US" dirty="0" smtClean="0"/>
              <a:t>Connect to NCII</a:t>
            </a:r>
            <a:endParaRPr lang="en-US" dirty="0"/>
          </a:p>
        </p:txBody>
      </p:sp>
      <p:sp>
        <p:nvSpPr>
          <p:cNvPr id="2" name="Content Placeholder 1"/>
          <p:cNvSpPr>
            <a:spLocks noGrp="1"/>
          </p:cNvSpPr>
          <p:nvPr>
            <p:ph idx="4294967295"/>
          </p:nvPr>
        </p:nvSpPr>
        <p:spPr>
          <a:xfrm>
            <a:off x="685800" y="2057400"/>
            <a:ext cx="3605213" cy="3851275"/>
          </a:xfrm>
        </p:spPr>
        <p:txBody>
          <a:bodyPr/>
          <a:lstStyle/>
          <a:p>
            <a:pPr>
              <a:spcAft>
                <a:spcPts val="600"/>
              </a:spcAft>
            </a:pPr>
            <a:r>
              <a:rPr lang="en-US" dirty="0" smtClean="0"/>
              <a:t>Sign up on our website </a:t>
            </a:r>
            <a:r>
              <a:rPr lang="en-US" sz="1800" dirty="0" smtClean="0">
                <a:hlinkClick r:id="rId3"/>
              </a:rPr>
              <a:t>intensiveintervention.org</a:t>
            </a:r>
            <a:r>
              <a:rPr lang="en-US" dirty="0" smtClean="0"/>
              <a:t> to receive our newsletter and announcements</a:t>
            </a:r>
          </a:p>
          <a:p>
            <a:pPr>
              <a:spcAft>
                <a:spcPts val="600"/>
              </a:spcAft>
            </a:pPr>
            <a:r>
              <a:rPr lang="en-US" dirty="0" smtClean="0"/>
              <a:t>Follow us on YouTube and Twitter</a:t>
            </a:r>
          </a:p>
          <a:p>
            <a:pPr lvl="1">
              <a:spcAft>
                <a:spcPts val="600"/>
              </a:spcAft>
            </a:pPr>
            <a:r>
              <a:rPr lang="en-US" sz="2000" dirty="0" smtClean="0"/>
              <a:t>YouTube Channel: </a:t>
            </a:r>
            <a:r>
              <a:rPr lang="en-US" sz="2000" b="1" dirty="0" smtClean="0">
                <a:hlinkClick r:id="rId4"/>
              </a:rPr>
              <a:t>National Center on Intensive Intervention</a:t>
            </a:r>
            <a:endParaRPr lang="en-US" sz="2000" b="1" dirty="0" smtClean="0"/>
          </a:p>
          <a:p>
            <a:pPr lvl="1">
              <a:spcAft>
                <a:spcPts val="600"/>
              </a:spcAft>
            </a:pPr>
            <a:r>
              <a:rPr lang="en-US" sz="2000" dirty="0" smtClean="0"/>
              <a:t>Twitter handle: </a:t>
            </a:r>
            <a:r>
              <a:rPr lang="en-US" sz="2000" b="1" dirty="0" smtClean="0">
                <a:hlinkClick r:id="rId5"/>
              </a:rPr>
              <a:t>@</a:t>
            </a:r>
            <a:r>
              <a:rPr lang="en-US" sz="2000" b="1" dirty="0">
                <a:hlinkClick r:id="rId5"/>
              </a:rPr>
              <a:t>T</a:t>
            </a:r>
            <a:r>
              <a:rPr lang="en-US" sz="2000" b="1" dirty="0" smtClean="0">
                <a:hlinkClick r:id="rId5"/>
              </a:rPr>
              <a:t>heNCII</a:t>
            </a:r>
            <a:endParaRPr lang="en-US" sz="2000" b="1" dirty="0"/>
          </a:p>
        </p:txBody>
      </p:sp>
      <p:pic>
        <p:nvPicPr>
          <p:cNvPr id="6" name="Picture 2" descr="Sidebar from NCII's website with the option to sign up for the NCII newsletter and updates, as well as links to connect to NCII's youtube and twitter page." title="Connect to NCI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0475" y="2423370"/>
            <a:ext cx="3706636" cy="27715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673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sz="2400" dirty="0" smtClean="0"/>
              <a:t>This webinar was produced under the U.S. Department of Education, Office of Special Education Programs, Award </a:t>
            </a:r>
            <a:br>
              <a:rPr lang="en-US" sz="2400" dirty="0" smtClean="0"/>
            </a:br>
            <a:r>
              <a:rPr lang="en-US" sz="2400" dirty="0" smtClean="0"/>
              <a:t>No. H326Q110005. Celia Rosenquist serves as the project officer. </a:t>
            </a:r>
            <a:endParaRPr lang="en-US" sz="1600" dirty="0" smtClean="0"/>
          </a:p>
          <a:p>
            <a:r>
              <a:rPr lang="en-US" sz="2400" dirty="0" smtClean="0"/>
              <a:t>The views expressed herein do not necessarily represent </a:t>
            </a:r>
            <a:br>
              <a:rPr lang="en-US" sz="2400" dirty="0" smtClean="0"/>
            </a:br>
            <a:r>
              <a:rPr lang="en-US" sz="2400" dirty="0" smtClean="0"/>
              <a:t>the positions or policies of the U.S. Department of Education. No official endorsement by the U.S. Department of Education of any product, commodity, service, or enterprise mentioned in this webinar is intended or should be inferred.</a:t>
            </a:r>
            <a:endParaRPr lang="en-US" sz="2400" dirty="0"/>
          </a:p>
        </p:txBody>
      </p:sp>
      <p:sp>
        <p:nvSpPr>
          <p:cNvPr id="2" name="Title 1"/>
          <p:cNvSpPr>
            <a:spLocks noGrp="1"/>
          </p:cNvSpPr>
          <p:nvPr>
            <p:ph type="title"/>
          </p:nvPr>
        </p:nvSpPr>
        <p:spPr/>
        <p:txBody>
          <a:bodyPr/>
          <a:lstStyle/>
          <a:p>
            <a:r>
              <a:rPr lang="en-US" dirty="0" smtClean="0"/>
              <a:t>Disclaimer</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26</a:t>
            </a:fld>
            <a:endParaRPr dirty="0">
              <a:solidFill>
                <a:srgbClr val="FFFFFF">
                  <a:lumMod val="75000"/>
                </a:srgbClr>
              </a:solidFill>
            </a:endParaRPr>
          </a:p>
        </p:txBody>
      </p:sp>
    </p:spTree>
    <p:extLst>
      <p:ext uri="{BB962C8B-B14F-4D97-AF65-F5344CB8AC3E}">
        <p14:creationId xmlns:p14="http://schemas.microsoft.com/office/powerpoint/2010/main" val="1667715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579308" y="-142424"/>
            <a:ext cx="8228413" cy="769441"/>
          </a:xfrm>
        </p:spPr>
        <p:txBody>
          <a:bodyPr/>
          <a:lstStyle/>
          <a:p>
            <a:r>
              <a:rPr lang="en-US" dirty="0" smtClean="0"/>
              <a:t>Contact US</a:t>
            </a:r>
            <a:endParaRPr lang="en-US" dirty="0"/>
          </a:p>
        </p:txBody>
      </p:sp>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p:cNvSpPr>
            <a:spLocks noGrp="1"/>
          </p:cNvSpPr>
          <p:nvPr>
            <p:ph type="body" sz="quarter" idx="12"/>
          </p:nvPr>
        </p:nvSpPr>
        <p:spPr>
          <a:xfrm>
            <a:off x="762000" y="1143000"/>
            <a:ext cx="7685903" cy="3360920"/>
          </a:xfrm>
        </p:spPr>
        <p:txBody>
          <a:bodyPr/>
          <a:lstStyle/>
          <a:p>
            <a:pPr lvl="0" eaLnBrk="0" hangingPunct="0">
              <a:spcBef>
                <a:spcPts val="0"/>
              </a:spcBef>
              <a:spcAft>
                <a:spcPts val="0"/>
              </a:spcAft>
              <a:buClr>
                <a:srgbClr val="4E76A0"/>
              </a:buClr>
            </a:pPr>
            <a:r>
              <a:rPr lang="en-US" sz="2000" dirty="0">
                <a:solidFill>
                  <a:srgbClr val="FFFFFF"/>
                </a:solidFill>
              </a:rPr>
              <a:t>National Center on Intensive Intervention</a:t>
            </a:r>
          </a:p>
          <a:p>
            <a:pPr lvl="0" eaLnBrk="0" hangingPunct="0">
              <a:spcBef>
                <a:spcPts val="0"/>
              </a:spcBef>
              <a:spcAft>
                <a:spcPts val="0"/>
              </a:spcAft>
              <a:buClr>
                <a:srgbClr val="4E76A0"/>
              </a:buClr>
            </a:pPr>
            <a:r>
              <a:rPr lang="en-US" sz="2000" dirty="0">
                <a:solidFill>
                  <a:srgbClr val="FFFFFF"/>
                </a:solidFill>
              </a:rPr>
              <a:t>1000 Thomas Jefferson Street NW</a:t>
            </a:r>
          </a:p>
          <a:p>
            <a:pPr lvl="0" eaLnBrk="0" hangingPunct="0">
              <a:spcBef>
                <a:spcPts val="0"/>
              </a:spcBef>
              <a:spcAft>
                <a:spcPts val="0"/>
              </a:spcAft>
              <a:buClr>
                <a:srgbClr val="4E76A0"/>
              </a:buClr>
            </a:pPr>
            <a:r>
              <a:rPr lang="en-US" sz="2000" dirty="0">
                <a:solidFill>
                  <a:srgbClr val="FFFFFF"/>
                </a:solidFill>
              </a:rPr>
              <a:t>Washington, DC 20007-3835</a:t>
            </a:r>
          </a:p>
          <a:p>
            <a:pPr lvl="0" eaLnBrk="0" hangingPunct="0">
              <a:spcBef>
                <a:spcPts val="0"/>
              </a:spcBef>
              <a:spcAft>
                <a:spcPts val="0"/>
              </a:spcAft>
              <a:buClr>
                <a:srgbClr val="4E76A0"/>
              </a:buClr>
            </a:pPr>
            <a:endParaRPr lang="en-US" sz="2000" dirty="0">
              <a:solidFill>
                <a:srgbClr val="FFFFFF"/>
              </a:solidFill>
            </a:endParaRPr>
          </a:p>
          <a:p>
            <a:pPr lvl="0" eaLnBrk="0" hangingPunct="0">
              <a:spcBef>
                <a:spcPts val="0"/>
              </a:spcBef>
              <a:spcAft>
                <a:spcPts val="0"/>
              </a:spcAft>
              <a:buClr>
                <a:srgbClr val="4E76A0"/>
              </a:buClr>
            </a:pPr>
            <a:endParaRPr lang="en-US" sz="2000" dirty="0">
              <a:solidFill>
                <a:srgbClr val="FFFFFF"/>
              </a:solidFill>
            </a:endParaRPr>
          </a:p>
          <a:p>
            <a:pPr lvl="0" eaLnBrk="0" hangingPunct="0">
              <a:spcBef>
                <a:spcPts val="0"/>
              </a:spcBef>
              <a:spcAft>
                <a:spcPts val="0"/>
              </a:spcAft>
              <a:buClr>
                <a:srgbClr val="4E76A0"/>
              </a:buClr>
            </a:pPr>
            <a:r>
              <a:rPr lang="en-US" sz="2000" dirty="0">
                <a:solidFill>
                  <a:schemeClr val="accent1">
                    <a:lumMod val="20000"/>
                    <a:lumOff val="80000"/>
                  </a:schemeClr>
                </a:solidFill>
              </a:rPr>
              <a:t>www.intensiveintervention.org</a:t>
            </a:r>
          </a:p>
          <a:p>
            <a:pPr lvl="0" eaLnBrk="0" hangingPunct="0">
              <a:spcBef>
                <a:spcPts val="0"/>
              </a:spcBef>
              <a:spcAft>
                <a:spcPts val="0"/>
              </a:spcAft>
              <a:buClr>
                <a:srgbClr val="4E76A0"/>
              </a:buClr>
            </a:pPr>
            <a:endParaRPr lang="en-US" sz="2000" dirty="0">
              <a:solidFill>
                <a:schemeClr val="accent1">
                  <a:lumMod val="20000"/>
                  <a:lumOff val="80000"/>
                </a:schemeClr>
              </a:solidFill>
            </a:endParaRPr>
          </a:p>
          <a:p>
            <a:pPr lvl="0" eaLnBrk="0" hangingPunct="0">
              <a:spcBef>
                <a:spcPts val="0"/>
              </a:spcBef>
              <a:spcAft>
                <a:spcPts val="0"/>
              </a:spcAft>
              <a:buClr>
                <a:srgbClr val="4E76A0"/>
              </a:buClr>
            </a:pPr>
            <a:r>
              <a:rPr lang="en-US" sz="2000" dirty="0">
                <a:solidFill>
                  <a:schemeClr val="accent1">
                    <a:lumMod val="20000"/>
                    <a:lumOff val="80000"/>
                  </a:schemeClr>
                </a:solidFill>
              </a:rPr>
              <a:t>ncii@air.org</a:t>
            </a:r>
          </a:p>
          <a:p>
            <a:pPr lvl="0" eaLnBrk="0" hangingPunct="0">
              <a:spcBef>
                <a:spcPts val="0"/>
              </a:spcBef>
              <a:spcAft>
                <a:spcPts val="0"/>
              </a:spcAft>
              <a:buClr>
                <a:srgbClr val="4E76A0"/>
              </a:buClr>
            </a:pPr>
            <a:r>
              <a:rPr lang="en-US" sz="2000" dirty="0">
                <a:solidFill>
                  <a:srgbClr val="FFFFFF"/>
                </a:solidFill>
              </a:rPr>
              <a:t>@</a:t>
            </a:r>
            <a:r>
              <a:rPr lang="en-US" sz="2000" dirty="0" err="1">
                <a:solidFill>
                  <a:srgbClr val="FFFFFF"/>
                </a:solidFill>
              </a:rPr>
              <a:t>TheNCII</a:t>
            </a:r>
            <a:r>
              <a:rPr lang="en-US" sz="2000" dirty="0">
                <a:solidFill>
                  <a:srgbClr val="FFFFFF"/>
                </a:solidFill>
              </a:rPr>
              <a:t> </a:t>
            </a:r>
          </a:p>
          <a:p>
            <a:pPr lvl="0"/>
            <a:endParaRPr lang="en-US" dirty="0" smtClean="0"/>
          </a:p>
        </p:txBody>
      </p:sp>
      <p:sp>
        <p:nvSpPr>
          <p:cNvPr id="6" name="Slide Number Placeholder 1"/>
          <p:cNvSpPr>
            <a:spLocks noGrp="1"/>
          </p:cNvSpPr>
          <p:nvPr>
            <p:ph type="sldNum" sz="quarter" idx="4294967295"/>
          </p:nvPr>
        </p:nvSpPr>
        <p:spPr>
          <a:xfrm>
            <a:off x="8986838" y="6110288"/>
            <a:ext cx="157162" cy="153987"/>
          </a:xfrm>
          <a:prstGeom prst="rect">
            <a:avLst/>
          </a:prstGeom>
        </p:spPr>
        <p:txBody>
          <a:bodyPr/>
          <a:lstStyle/>
          <a:p>
            <a:pPr algn="r" fontAlgn="base">
              <a:spcBef>
                <a:spcPct val="0"/>
              </a:spcBef>
              <a:spcAft>
                <a:spcPct val="0"/>
              </a:spcAft>
            </a:pPr>
            <a:fld id="{F3477EC8-074D-41C4-94AE-E9EA7CEEA348}" type="slidenum">
              <a:rPr sz="2400">
                <a:solidFill>
                  <a:srgbClr val="4E76A0">
                    <a:lumMod val="75000"/>
                  </a:srgbClr>
                </a:solidFill>
                <a:ea typeface="ＭＳ Ｐゴシック"/>
              </a:rPr>
              <a:pPr algn="r" fontAlgn="base">
                <a:spcBef>
                  <a:spcPct val="0"/>
                </a:spcBef>
                <a:spcAft>
                  <a:spcPct val="0"/>
                </a:spcAft>
              </a:pPr>
              <a:t>27</a:t>
            </a:fld>
            <a:endParaRPr sz="2400" dirty="0">
              <a:solidFill>
                <a:srgbClr val="4E76A0">
                  <a:lumMod val="75000"/>
                </a:srgbClr>
              </a:solidFill>
              <a:ea typeface="ＭＳ Ｐゴシック"/>
            </a:endParaRPr>
          </a:p>
        </p:txBody>
      </p:sp>
    </p:spTree>
    <p:extLst>
      <p:ext uri="{BB962C8B-B14F-4D97-AF65-F5344CB8AC3E}">
        <p14:creationId xmlns:p14="http://schemas.microsoft.com/office/powerpoint/2010/main" val="36705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A8B8B9-B651-4439-A868-E8F04EF81465}" type="slidenum">
              <a:rPr lang="en-US" smtClean="0">
                <a:solidFill>
                  <a:srgbClr val="1F497D">
                    <a:lumMod val="75000"/>
                  </a:srgbClr>
                </a:solidFill>
              </a:rPr>
              <a:pPr/>
              <a:t>3</a:t>
            </a:fld>
            <a:endParaRPr lang="en-US" dirty="0">
              <a:solidFill>
                <a:srgbClr val="1F497D">
                  <a:lumMod val="75000"/>
                </a:srgbClr>
              </a:solidFill>
            </a:endParaRPr>
          </a:p>
        </p:txBody>
      </p:sp>
      <p:sp>
        <p:nvSpPr>
          <p:cNvPr id="5" name="Title 4"/>
          <p:cNvSpPr>
            <a:spLocks noGrp="1"/>
          </p:cNvSpPr>
          <p:nvPr>
            <p:ph type="title"/>
          </p:nvPr>
        </p:nvSpPr>
        <p:spPr/>
        <p:txBody>
          <a:bodyPr/>
          <a:lstStyle/>
          <a:p>
            <a:r>
              <a:rPr lang="en-US" dirty="0" smtClean="0"/>
              <a:t>Introductions </a:t>
            </a:r>
            <a:endParaRPr lang="en-US" dirty="0"/>
          </a:p>
        </p:txBody>
      </p:sp>
      <p:sp>
        <p:nvSpPr>
          <p:cNvPr id="6" name="Content Placeholder 5"/>
          <p:cNvSpPr>
            <a:spLocks noGrp="1"/>
          </p:cNvSpPr>
          <p:nvPr>
            <p:ph idx="1"/>
          </p:nvPr>
        </p:nvSpPr>
        <p:spPr>
          <a:xfrm>
            <a:off x="3581400" y="2057400"/>
            <a:ext cx="5344229" cy="3852006"/>
          </a:xfrm>
        </p:spPr>
        <p:txBody>
          <a:bodyPr/>
          <a:lstStyle/>
          <a:p>
            <a:r>
              <a:rPr lang="en-US" sz="1400" dirty="0"/>
              <a:t>Chris Lemons, Ph.D. – Senior Advisor to the National Center on Intensive Intervention and Assistant Professor in the Department of Special Education at Peabody College of Vanderbilt University </a:t>
            </a:r>
          </a:p>
          <a:p>
            <a:endParaRPr lang="en-US" sz="1400" dirty="0" smtClean="0"/>
          </a:p>
          <a:p>
            <a:endParaRPr lang="en-US" sz="1400" dirty="0"/>
          </a:p>
          <a:p>
            <a:r>
              <a:rPr lang="en-US" sz="1400" dirty="0" smtClean="0"/>
              <a:t>T</a:t>
            </a:r>
            <a:r>
              <a:rPr lang="en-US" sz="1400" dirty="0"/>
              <a:t>. Chris Riley-Tillman, Ph.D. – Trainer for the National Center on Intensive Intervention and </a:t>
            </a:r>
            <a:r>
              <a:rPr lang="en-US" sz="1400" dirty="0" smtClean="0"/>
              <a:t>Professor </a:t>
            </a:r>
            <a:r>
              <a:rPr lang="en-US" sz="1400" dirty="0"/>
              <a:t>at the University of Missouri College of Education  </a:t>
            </a:r>
          </a:p>
          <a:p>
            <a:endParaRPr lang="en-US" sz="1400" dirty="0" smtClean="0"/>
          </a:p>
          <a:p>
            <a:pPr marL="0" indent="0">
              <a:buNone/>
            </a:pPr>
            <a:endParaRPr lang="en-US" sz="1400" dirty="0" smtClean="0"/>
          </a:p>
          <a:p>
            <a:r>
              <a:rPr lang="en-US" sz="1400" dirty="0" smtClean="0"/>
              <a:t>Teri Marx, Ph.D. -  </a:t>
            </a:r>
            <a:r>
              <a:rPr lang="en-US" sz="1400" dirty="0"/>
              <a:t>Researcher at the American Institutes for </a:t>
            </a:r>
            <a:r>
              <a:rPr lang="en-US" sz="1400" dirty="0" smtClean="0"/>
              <a:t>Research</a:t>
            </a:r>
            <a:r>
              <a:rPr lang="en-US" sz="1400" dirty="0"/>
              <a:t> </a:t>
            </a:r>
            <a:r>
              <a:rPr lang="en-US" sz="1400" dirty="0" smtClean="0"/>
              <a:t>and </a:t>
            </a:r>
            <a:r>
              <a:rPr lang="en-US" sz="1400" dirty="0"/>
              <a:t>Technical Assistance Liaison for Rhode Island for the National Center on Intensive Intervention</a:t>
            </a:r>
            <a:endParaRPr lang="en-US" sz="1400" dirty="0" smtClean="0"/>
          </a:p>
        </p:txBody>
      </p:sp>
      <p:pic>
        <p:nvPicPr>
          <p:cNvPr id="11" name="Picture 4" descr="Picture of Dr. Chris Le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94" y="1972005"/>
            <a:ext cx="1209167" cy="106406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Picture of Dr. T. Chris  Riley-Tillma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43" y="2819400"/>
            <a:ext cx="929675" cy="130154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descr="Picture of Dr. Teri Marx"/>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394" y="4120945"/>
            <a:ext cx="932688" cy="1398859"/>
          </a:xfrm>
          <a:prstGeom prst="rect">
            <a:avLst/>
          </a:prstGeom>
        </p:spPr>
      </p:pic>
    </p:spTree>
    <p:extLst>
      <p:ext uri="{BB962C8B-B14F-4D97-AF65-F5344CB8AC3E}">
        <p14:creationId xmlns:p14="http://schemas.microsoft.com/office/powerpoint/2010/main" val="4202240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smtClean="0"/>
              <a:t>The panelists are prepared to answer questions that were submitted in advance of today’s webinar</a:t>
            </a:r>
          </a:p>
          <a:p>
            <a:pPr marL="0" indent="0">
              <a:buNone/>
            </a:pPr>
            <a:endParaRPr lang="en-US" sz="2600" dirty="0" smtClean="0"/>
          </a:p>
          <a:p>
            <a:r>
              <a:rPr lang="en-US" sz="2600" dirty="0" smtClean="0"/>
              <a:t>Panelists welcome additional questions that are </a:t>
            </a:r>
            <a:r>
              <a:rPr lang="en-US" sz="2600" b="1" dirty="0" smtClean="0"/>
              <a:t>applicable to the topic and a broad audience</a:t>
            </a:r>
          </a:p>
          <a:p>
            <a:pPr marL="0" indent="0">
              <a:buNone/>
            </a:pPr>
            <a:endParaRPr lang="en-US" sz="2600" b="1" dirty="0" smtClean="0"/>
          </a:p>
          <a:p>
            <a:r>
              <a:rPr lang="en-US" sz="2600" dirty="0" smtClean="0"/>
              <a:t>Please submit questions during this webinar through the “Submit a Question” feature in your chat box</a:t>
            </a:r>
            <a:endParaRPr lang="en-US" sz="2600" dirty="0"/>
          </a:p>
        </p:txBody>
      </p:sp>
      <p:sp>
        <p:nvSpPr>
          <p:cNvPr id="3" name="Title 2"/>
          <p:cNvSpPr>
            <a:spLocks noGrp="1"/>
          </p:cNvSpPr>
          <p:nvPr>
            <p:ph type="title"/>
          </p:nvPr>
        </p:nvSpPr>
        <p:spPr/>
        <p:txBody>
          <a:bodyPr/>
          <a:lstStyle/>
          <a:p>
            <a:r>
              <a:rPr lang="en-US" dirty="0" smtClean="0"/>
              <a:t>Webinar Format/Structure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4</a:t>
            </a:fld>
            <a:endParaRPr lang="en-US" dirty="0">
              <a:solidFill>
                <a:srgbClr val="FFFFFF">
                  <a:lumMod val="75000"/>
                </a:srgbClr>
              </a:solidFill>
            </a:endParaRPr>
          </a:p>
        </p:txBody>
      </p:sp>
    </p:spTree>
    <p:extLst>
      <p:ext uri="{BB962C8B-B14F-4D97-AF65-F5344CB8AC3E}">
        <p14:creationId xmlns:p14="http://schemas.microsoft.com/office/powerpoint/2010/main" val="235112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smtClean="0"/>
              <a:t>Please direct questions to the question box. A webinar team member will try to assist you as soon as possible. </a:t>
            </a:r>
            <a:endParaRPr lang="en-US" sz="2600" dirty="0"/>
          </a:p>
        </p:txBody>
      </p:sp>
      <p:sp>
        <p:nvSpPr>
          <p:cNvPr id="3" name="Title 2"/>
          <p:cNvSpPr>
            <a:spLocks noGrp="1"/>
          </p:cNvSpPr>
          <p:nvPr>
            <p:ph type="title"/>
          </p:nvPr>
        </p:nvSpPr>
        <p:spPr/>
        <p:txBody>
          <a:bodyPr/>
          <a:lstStyle/>
          <a:p>
            <a:r>
              <a:rPr lang="en-US" dirty="0" smtClean="0"/>
              <a:t>Question Box</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a:t>
            </a:fld>
            <a:endParaRPr lang="en-US" dirty="0">
              <a:solidFill>
                <a:srgbClr val="FFFFFF">
                  <a:lumMod val="75000"/>
                </a:srgbClr>
              </a:solidFill>
            </a:endParaRPr>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5800" y="3044390"/>
            <a:ext cx="2344277" cy="3114295"/>
          </a:xfrm>
          <a:prstGeom prst="rect">
            <a:avLst/>
          </a:prstGeom>
        </p:spPr>
      </p:pic>
    </p:spTree>
    <p:extLst>
      <p:ext uri="{BB962C8B-B14F-4D97-AF65-F5344CB8AC3E}">
        <p14:creationId xmlns:p14="http://schemas.microsoft.com/office/powerpoint/2010/main" val="3444224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709988"/>
            <a:ext cx="8229600" cy="769441"/>
          </a:xfrm>
        </p:spPr>
        <p:txBody>
          <a:bodyPr/>
          <a:lstStyle/>
          <a:p>
            <a:r>
              <a:rPr lang="en-US" dirty="0" smtClean="0"/>
              <a:t>Frequently Asked Questions</a:t>
            </a:r>
            <a:endParaRPr lang="en-US" dirty="0"/>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solidFill>
                  <a:srgbClr val="1F497D">
                    <a:lumMod val="75000"/>
                  </a:srgbClr>
                </a:solidFill>
              </a:rPr>
              <a:pPr/>
              <a:t>6</a:t>
            </a:fld>
            <a:endParaRPr lang="en-US" dirty="0">
              <a:solidFill>
                <a:srgbClr val="1F497D">
                  <a:lumMod val="75000"/>
                </a:srgbClr>
              </a:solidFill>
            </a:endParaRPr>
          </a:p>
        </p:txBody>
      </p:sp>
    </p:spTree>
    <p:extLst>
      <p:ext uri="{BB962C8B-B14F-4D97-AF65-F5344CB8AC3E}">
        <p14:creationId xmlns:p14="http://schemas.microsoft.com/office/powerpoint/2010/main" val="162115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smtClean="0"/>
              <a:t>Description, Practicality, and Scheduling</a:t>
            </a:r>
          </a:p>
          <a:p>
            <a:endParaRPr lang="en-US" sz="2600" dirty="0" smtClean="0"/>
          </a:p>
          <a:p>
            <a:r>
              <a:rPr lang="en-US" sz="2600" dirty="0" smtClean="0"/>
              <a:t>Aligning Academic and Behavioral Interventions</a:t>
            </a:r>
          </a:p>
          <a:p>
            <a:endParaRPr lang="en-US" sz="2600" dirty="0" smtClean="0"/>
          </a:p>
          <a:p>
            <a:r>
              <a:rPr lang="en-US" sz="2600" dirty="0" smtClean="0"/>
              <a:t>Data Use and Student Planning</a:t>
            </a:r>
          </a:p>
          <a:p>
            <a:endParaRPr lang="en-US" sz="2600" dirty="0"/>
          </a:p>
        </p:txBody>
      </p:sp>
      <p:sp>
        <p:nvSpPr>
          <p:cNvPr id="3" name="Title 2"/>
          <p:cNvSpPr>
            <a:spLocks noGrp="1"/>
          </p:cNvSpPr>
          <p:nvPr>
            <p:ph type="title"/>
          </p:nvPr>
        </p:nvSpPr>
        <p:spPr/>
        <p:txBody>
          <a:bodyPr/>
          <a:lstStyle/>
          <a:p>
            <a:r>
              <a:rPr lang="en-US" dirty="0" smtClean="0"/>
              <a:t>Intensive Intervention: FAQs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7</a:t>
            </a:fld>
            <a:endParaRPr dirty="0">
              <a:solidFill>
                <a:srgbClr val="FFFFFF">
                  <a:lumMod val="75000"/>
                </a:srgbClr>
              </a:solidFill>
            </a:endParaRPr>
          </a:p>
        </p:txBody>
      </p:sp>
    </p:spTree>
    <p:extLst>
      <p:ext uri="{BB962C8B-B14F-4D97-AF65-F5344CB8AC3E}">
        <p14:creationId xmlns:p14="http://schemas.microsoft.com/office/powerpoint/2010/main" val="651801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smtClean="0"/>
              <a:t>Intensive Intervention: Description</a:t>
            </a:r>
            <a:r>
              <a:rPr lang="en-US" dirty="0"/>
              <a:t>, </a:t>
            </a:r>
            <a:r>
              <a:rPr lang="en-US" dirty="0" smtClean="0"/>
              <a:t>Practicality &amp; Scheduling</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8</a:t>
            </a:fld>
            <a:endParaRPr lang="en-US" dirty="0">
              <a:solidFill>
                <a:srgbClr val="1F497D">
                  <a:lumMod val="75000"/>
                </a:srgbClr>
              </a:solidFill>
            </a:endParaRPr>
          </a:p>
        </p:txBody>
      </p:sp>
    </p:spTree>
    <p:extLst>
      <p:ext uri="{BB962C8B-B14F-4D97-AF65-F5344CB8AC3E}">
        <p14:creationId xmlns:p14="http://schemas.microsoft.com/office/powerpoint/2010/main" val="74690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pPr marL="0" indent="0">
              <a:buNone/>
            </a:pPr>
            <a:r>
              <a:rPr lang="en-US" sz="2000" b="1" dirty="0"/>
              <a:t>Intensive intervention</a:t>
            </a:r>
            <a:r>
              <a:rPr lang="en-US" sz="2000" dirty="0"/>
              <a:t> is designed to address </a:t>
            </a:r>
            <a:r>
              <a:rPr lang="en-US" sz="2000" i="1" dirty="0"/>
              <a:t>severe and persistent </a:t>
            </a:r>
            <a:r>
              <a:rPr lang="en-US" sz="2000" dirty="0"/>
              <a:t>learning or behavior difficulties. Intensive interventions should be— </a:t>
            </a:r>
          </a:p>
          <a:p>
            <a:pPr marL="514350" indent="-514350">
              <a:buAutoNum type="alphaLcParenBoth"/>
            </a:pPr>
            <a:r>
              <a:rPr lang="en-US" sz="2000" dirty="0"/>
              <a:t>Driven by data </a:t>
            </a:r>
          </a:p>
          <a:p>
            <a:pPr marL="514350" indent="-514350">
              <a:buAutoNum type="alphaLcParenBoth"/>
            </a:pPr>
            <a:r>
              <a:rPr lang="en-US" sz="2000" dirty="0"/>
              <a:t>Characterized by increased intensity (e.g., smaller group, expanded time) and individualization of academic instruction and/or behavioral supports</a:t>
            </a:r>
          </a:p>
          <a:p>
            <a:pPr marL="0" indent="0">
              <a:buNone/>
            </a:pPr>
            <a:endParaRPr lang="en-US" sz="2000" dirty="0"/>
          </a:p>
          <a:p>
            <a:endParaRPr lang="en-US" sz="2000" dirty="0" smtClean="0"/>
          </a:p>
          <a:p>
            <a:endParaRPr lang="en-US" dirty="0" smtClean="0"/>
          </a:p>
        </p:txBody>
      </p:sp>
      <p:sp>
        <p:nvSpPr>
          <p:cNvPr id="10" name="Title 1"/>
          <p:cNvSpPr>
            <a:spLocks noGrp="1"/>
          </p:cNvSpPr>
          <p:nvPr>
            <p:ph type="title"/>
          </p:nvPr>
        </p:nvSpPr>
        <p:spPr/>
        <p:txBody>
          <a:bodyPr/>
          <a:lstStyle/>
          <a:p>
            <a:r>
              <a:rPr lang="en-US" dirty="0" smtClean="0"/>
              <a:t>What is intensive </a:t>
            </a:r>
            <a:r>
              <a:rPr lang="en-US" dirty="0"/>
              <a:t>i</a:t>
            </a:r>
            <a:r>
              <a:rPr lang="en-US" dirty="0" smtClean="0"/>
              <a:t>ntervention?</a:t>
            </a:r>
          </a:p>
        </p:txBody>
      </p:sp>
      <p:sp>
        <p:nvSpPr>
          <p:cNvPr id="3" name="Slide Number Placeholder 2"/>
          <p:cNvSpPr>
            <a:spLocks noGrp="1"/>
          </p:cNvSpPr>
          <p:nvPr>
            <p:ph type="sldNum" sz="quarter" idx="11"/>
          </p:nvPr>
        </p:nvSpPr>
        <p:spPr/>
        <p:txBody>
          <a:bodyPr/>
          <a:lstStyle/>
          <a:p>
            <a:pPr algn="r"/>
            <a:fld id="{F3477EC8-074D-41C4-94AE-E9EA7CEEA348}" type="slidenum">
              <a:rPr>
                <a:solidFill>
                  <a:srgbClr val="FFFFFF">
                    <a:lumMod val="75000"/>
                  </a:srgbClr>
                </a:solidFill>
              </a:rPr>
              <a:pPr algn="r"/>
              <a:t>9</a:t>
            </a:fld>
            <a:endParaRPr dirty="0">
              <a:solidFill>
                <a:srgbClr val="FFFFFF">
                  <a:lumMod val="75000"/>
                </a:srgbClr>
              </a:solidFill>
            </a:endParaRPr>
          </a:p>
        </p:txBody>
      </p:sp>
      <p:pic>
        <p:nvPicPr>
          <p:cNvPr id="2" name="Picture 1" descr="Graphic of the DBI process. DBI starts with a validated intervention program. Students' progress is monitored through valid and reliable measures. If a student's data reveal that they are nonresponsive, a diagnostic assessment or functional assessment is conducted to gain more information. Diagnostic data reveal how to adapt an intervention, and student progress is continuously monitored. DBI is iterative and may take many rounds of adaptations before students demonstrate progress. " title="Data Based Individualization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981200"/>
            <a:ext cx="2172958" cy="3830679"/>
          </a:xfrm>
          <a:prstGeom prst="rect">
            <a:avLst/>
          </a:prstGeom>
        </p:spPr>
      </p:pic>
    </p:spTree>
    <p:extLst>
      <p:ext uri="{BB962C8B-B14F-4D97-AF65-F5344CB8AC3E}">
        <p14:creationId xmlns:p14="http://schemas.microsoft.com/office/powerpoint/2010/main" val="598132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639</Words>
  <Application>Microsoft Office PowerPoint</Application>
  <PresentationFormat>On-screen Show (4:3)</PresentationFormat>
  <Paragraphs>140</Paragraphs>
  <Slides>27</Slides>
  <Notes>20</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27</vt:i4>
      </vt:variant>
    </vt:vector>
  </HeadingPairs>
  <TitlesOfParts>
    <vt:vector size="47" baseType="lpstr">
      <vt:lpstr>ＭＳ Ｐゴシック</vt:lpstr>
      <vt:lpstr>Arial</vt:lpstr>
      <vt:lpstr>Arial Narrow</vt:lpstr>
      <vt:lpstr>Calibri</vt:lpstr>
      <vt:lpstr>Courier New</vt:lpstr>
      <vt:lpstr>Franklin Gothic Book</vt:lpstr>
      <vt:lpstr>Franklin Gothic Demi</vt:lpstr>
      <vt:lpstr>FranklinGothic</vt:lpstr>
      <vt:lpstr>Wingdings</vt:lpstr>
      <vt:lpstr>Divider Master</vt:lpstr>
      <vt:lpstr>1_Org Chart</vt:lpstr>
      <vt:lpstr>4_Basic</vt:lpstr>
      <vt:lpstr>Basic</vt:lpstr>
      <vt:lpstr>NCII_PowerPoint_Template_02-20-13</vt:lpstr>
      <vt:lpstr>1_Divider Master</vt:lpstr>
      <vt:lpstr>2_Divider Master</vt:lpstr>
      <vt:lpstr>1_Basic</vt:lpstr>
      <vt:lpstr>2_Basic</vt:lpstr>
      <vt:lpstr>3_Basic</vt:lpstr>
      <vt:lpstr>5_Basic</vt:lpstr>
      <vt:lpstr>Hello! Welcome to “What Does it Really Take? Frequently Asked Questions about Implementing Intensive Intervention”  The webinar will begin shortly. We appreciate your patience </vt:lpstr>
      <vt:lpstr>What Does it Really Take? Frequently Asked Questions about Implementing Intensive Intervention </vt:lpstr>
      <vt:lpstr>Introductions </vt:lpstr>
      <vt:lpstr>Webinar Format/Structure</vt:lpstr>
      <vt:lpstr>Question Box</vt:lpstr>
      <vt:lpstr>Frequently Asked Questions</vt:lpstr>
      <vt:lpstr>Intensive Intervention: FAQs</vt:lpstr>
      <vt:lpstr>Intensive Intervention: Description, Practicality &amp; Scheduling</vt:lpstr>
      <vt:lpstr>What is intensive intervention?</vt:lpstr>
      <vt:lpstr>Who needs intensive intervention?</vt:lpstr>
      <vt:lpstr>How does intensive intervention fit into RTI/MTSS systems? </vt:lpstr>
      <vt:lpstr>What is the relationship between Tiers I, II, &amp; III? When and how do students move between Tiers? </vt:lpstr>
      <vt:lpstr>Audience Questions</vt:lpstr>
      <vt:lpstr>How do we get buy in from teachers, staff, district administrators, etc.? </vt:lpstr>
      <vt:lpstr>Intensive Intervention: Academic and Behavioral Integration</vt:lpstr>
      <vt:lpstr>Can I do academic and behavioral interventions at the same time? </vt:lpstr>
      <vt:lpstr>I have tried several behavioral interventions. Why do you think they haven’t been successful? </vt:lpstr>
      <vt:lpstr>Audience Questions</vt:lpstr>
      <vt:lpstr>Intensive Intervention: Data Use &amp; Student Planning  </vt:lpstr>
      <vt:lpstr>How much data do we need before adapting an intervention? How long should I do intensive intervention? </vt:lpstr>
      <vt:lpstr>How detailed should student plans be (objectives, frequency, duration, roles)? </vt:lpstr>
      <vt:lpstr>What are key intervention and assessment elements to focus on?</vt:lpstr>
      <vt:lpstr>Wrap Up and Discussion</vt:lpstr>
      <vt:lpstr>website</vt:lpstr>
      <vt:lpstr>Connect to NCII</vt:lpstr>
      <vt:lpstr>Disclaimer</vt:lpstr>
      <vt:lpstr>Contact US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NCII Behavior Resources  to Support Implementation</dc:title>
  <dc:creator>Arden, Sarah</dc:creator>
  <cp:lastModifiedBy>Peterson, Amy</cp:lastModifiedBy>
  <cp:revision>110</cp:revision>
  <dcterms:created xsi:type="dcterms:W3CDTF">2015-09-10T19:18:16Z</dcterms:created>
  <dcterms:modified xsi:type="dcterms:W3CDTF">2016-06-20T19:50:36Z</dcterms:modified>
</cp:coreProperties>
</file>