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92" r:id="rId5"/>
    <p:sldMasterId id="2147484321" r:id="rId6"/>
    <p:sldMasterId id="2147483674" r:id="rId7"/>
    <p:sldMasterId id="2147484042" r:id="rId8"/>
    <p:sldMasterId id="2147484319" r:id="rId9"/>
    <p:sldMasterId id="2147484328" r:id="rId10"/>
    <p:sldMasterId id="2147484343" r:id="rId11"/>
    <p:sldMasterId id="2147484354" r:id="rId12"/>
    <p:sldMasterId id="2147484365" r:id="rId13"/>
    <p:sldMasterId id="2147484372" r:id="rId14"/>
    <p:sldMasterId id="2147484379" r:id="rId15"/>
    <p:sldMasterId id="2147484386" r:id="rId16"/>
    <p:sldMasterId id="2147484388" r:id="rId17"/>
    <p:sldMasterId id="2147484390" r:id="rId18"/>
    <p:sldMasterId id="2147484397" r:id="rId19"/>
    <p:sldMasterId id="2147484409" r:id="rId20"/>
  </p:sldMasterIdLst>
  <p:notesMasterIdLst>
    <p:notesMasterId r:id="rId87"/>
  </p:notesMasterIdLst>
  <p:handoutMasterIdLst>
    <p:handoutMasterId r:id="rId88"/>
  </p:handoutMasterIdLst>
  <p:sldIdLst>
    <p:sldId id="413" r:id="rId21"/>
    <p:sldId id="522" r:id="rId22"/>
    <p:sldId id="441" r:id="rId23"/>
    <p:sldId id="523" r:id="rId24"/>
    <p:sldId id="496" r:id="rId25"/>
    <p:sldId id="525" r:id="rId26"/>
    <p:sldId id="491" r:id="rId27"/>
    <p:sldId id="513" r:id="rId28"/>
    <p:sldId id="526" r:id="rId29"/>
    <p:sldId id="527" r:id="rId30"/>
    <p:sldId id="478" r:id="rId31"/>
    <p:sldId id="470" r:id="rId32"/>
    <p:sldId id="471" r:id="rId33"/>
    <p:sldId id="472" r:id="rId34"/>
    <p:sldId id="473" r:id="rId35"/>
    <p:sldId id="474" r:id="rId36"/>
    <p:sldId id="475" r:id="rId37"/>
    <p:sldId id="477" r:id="rId38"/>
    <p:sldId id="512" r:id="rId39"/>
    <p:sldId id="514" r:id="rId40"/>
    <p:sldId id="515" r:id="rId41"/>
    <p:sldId id="460" r:id="rId42"/>
    <p:sldId id="445" r:id="rId43"/>
    <p:sldId id="447" r:id="rId44"/>
    <p:sldId id="446" r:id="rId45"/>
    <p:sldId id="448" r:id="rId46"/>
    <p:sldId id="519" r:id="rId47"/>
    <p:sldId id="449" r:id="rId48"/>
    <p:sldId id="452" r:id="rId49"/>
    <p:sldId id="454" r:id="rId50"/>
    <p:sldId id="453" r:id="rId51"/>
    <p:sldId id="450" r:id="rId52"/>
    <p:sldId id="451" r:id="rId53"/>
    <p:sldId id="456" r:id="rId54"/>
    <p:sldId id="457" r:id="rId55"/>
    <p:sldId id="458" r:id="rId56"/>
    <p:sldId id="455" r:id="rId57"/>
    <p:sldId id="459" r:id="rId58"/>
    <p:sldId id="516" r:id="rId59"/>
    <p:sldId id="517" r:id="rId60"/>
    <p:sldId id="499" r:id="rId61"/>
    <p:sldId id="464" r:id="rId62"/>
    <p:sldId id="518" r:id="rId63"/>
    <p:sldId id="461" r:id="rId64"/>
    <p:sldId id="521" r:id="rId65"/>
    <p:sldId id="503" r:id="rId66"/>
    <p:sldId id="465" r:id="rId67"/>
    <p:sldId id="466" r:id="rId68"/>
    <p:sldId id="467" r:id="rId69"/>
    <p:sldId id="468" r:id="rId70"/>
    <p:sldId id="469" r:id="rId71"/>
    <p:sldId id="501" r:id="rId72"/>
    <p:sldId id="500" r:id="rId73"/>
    <p:sldId id="502" r:id="rId74"/>
    <p:sldId id="505" r:id="rId75"/>
    <p:sldId id="462" r:id="rId76"/>
    <p:sldId id="506" r:id="rId77"/>
    <p:sldId id="520" r:id="rId78"/>
    <p:sldId id="507" r:id="rId79"/>
    <p:sldId id="508" r:id="rId80"/>
    <p:sldId id="497" r:id="rId81"/>
    <p:sldId id="498" r:id="rId82"/>
    <p:sldId id="482" r:id="rId83"/>
    <p:sldId id="479" r:id="rId84"/>
    <p:sldId id="480" r:id="rId85"/>
    <p:sldId id="481" r:id="rId8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2952" userDrawn="1">
          <p15:clr>
            <a:srgbClr val="A4A3A4"/>
          </p15:clr>
        </p15:guide>
        <p15:guide id="4" pos="3336" userDrawn="1">
          <p15:clr>
            <a:srgbClr val="A4A3A4"/>
          </p15:clr>
        </p15:guide>
        <p15:guide id="5" orient="horz" pos="1344" userDrawn="1">
          <p15:clr>
            <a:srgbClr val="A4A3A4"/>
          </p15:clr>
        </p15:guide>
        <p15:guide id="6" pos="5616" userDrawn="1">
          <p15:clr>
            <a:srgbClr val="A4A3A4"/>
          </p15:clr>
        </p15:guide>
        <p15:guide id="7" orient="horz" pos="364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 Gail" initials="CG" lastIdx="56" clrIdx="0"/>
  <p:cmAuthor id="1" name="Pentimonti, Jill" initials="PJ" lastIdx="4" clrIdx="1">
    <p:extLst/>
  </p:cmAuthor>
  <p:cmAuthor id="2" name="Zumeta Edmonds, Rebecca" initials="ZER" lastIdx="12" clrIdx="2">
    <p:extLst>
      <p:ext uri="{19B8F6BF-5375-455C-9EA6-DF929625EA0E}">
        <p15:presenceInfo xmlns:p15="http://schemas.microsoft.com/office/powerpoint/2012/main" userId="S-1-5-21-1472932569-214068005-926709054-50065" providerId="AD"/>
      </p:ext>
    </p:extLst>
  </p:cmAuthor>
  <p:cmAuthor id="3" name="Rosenstein, Amy" initials="RA" lastIdx="8" clrIdx="3">
    <p:extLst>
      <p:ext uri="{19B8F6BF-5375-455C-9EA6-DF929625EA0E}">
        <p15:presenceInfo xmlns:p15="http://schemas.microsoft.com/office/powerpoint/2012/main" userId="S-1-5-21-1472932569-214068005-926709054-57759" providerId="AD"/>
      </p:ext>
    </p:extLst>
  </p:cmAuthor>
  <p:cmAuthor id="4" name="Sorensen, Diane" initials="SD" lastIdx="1" clrIdx="4">
    <p:extLst>
      <p:ext uri="{19B8F6BF-5375-455C-9EA6-DF929625EA0E}">
        <p15:presenceInfo xmlns:p15="http://schemas.microsoft.com/office/powerpoint/2012/main" userId="S-1-5-21-1472932569-214068005-926709054-55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D53"/>
    <a:srgbClr val="FDB813"/>
    <a:srgbClr val="FFCC00"/>
    <a:srgbClr val="FFC425"/>
    <a:srgbClr val="336699"/>
    <a:srgbClr val="E1E1E1"/>
    <a:srgbClr val="FF8B25"/>
    <a:srgbClr val="DDDDDD"/>
    <a:srgbClr val="2E44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3" autoAdjust="0"/>
    <p:restoredTop sz="77534" autoAdjust="0"/>
  </p:normalViewPr>
  <p:slideViewPr>
    <p:cSldViewPr snapToGrid="0">
      <p:cViewPr varScale="1">
        <p:scale>
          <a:sx n="54" d="100"/>
          <a:sy n="54" d="100"/>
        </p:scale>
        <p:origin x="1090" y="53"/>
      </p:cViewPr>
      <p:guideLst>
        <p:guide orient="horz"/>
        <p:guide/>
        <p:guide orient="horz" pos="2952"/>
        <p:guide pos="3336"/>
        <p:guide orient="horz" pos="1344"/>
        <p:guide pos="5616"/>
        <p:guide orient="horz" pos="3648"/>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40" d="100"/>
        <a:sy n="140" d="100"/>
      </p:scale>
      <p:origin x="0" y="-1046"/>
    </p:cViewPr>
  </p:sorterViewPr>
  <p:notesViewPr>
    <p:cSldViewPr snapToGrid="0">
      <p:cViewPr>
        <p:scale>
          <a:sx n="70" d="100"/>
          <a:sy n="70" d="100"/>
        </p:scale>
        <p:origin x="3014" y="-1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commentAuthors" Target="commentAuthors.xml"/><Relationship Id="rId7" Type="http://schemas.openxmlformats.org/officeDocument/2006/relationships/slideMaster" Target="slideMasters/slideMaster3.xml"/><Relationship Id="rId71" Type="http://schemas.openxmlformats.org/officeDocument/2006/relationships/slide" Target="slides/slide51.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9.xml"/><Relationship Id="rId11" Type="http://schemas.openxmlformats.org/officeDocument/2006/relationships/slideMaster" Target="slideMasters/slideMaster7.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4.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6.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customXml" Target="../customXml/item4.xml"/><Relationship Id="rId9"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38475" cy="326571"/>
          </a:xfrm>
          <a:prstGeom prst="rect">
            <a:avLst/>
          </a:prstGeom>
          <a:noFill/>
          <a:ln w="9525">
            <a:noFill/>
            <a:miter lim="800000"/>
            <a:headEnd/>
            <a:tailEnd/>
          </a:ln>
        </p:spPr>
        <p:txBody>
          <a:bodyPr vert="horz" wrap="square" lIns="93458" tIns="46726" rIns="93458" bIns="46726"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1"/>
            <a:ext cx="3038475" cy="326571"/>
          </a:xfrm>
          <a:prstGeom prst="rect">
            <a:avLst/>
          </a:prstGeom>
          <a:noFill/>
          <a:ln w="9525">
            <a:noFill/>
            <a:miter lim="800000"/>
            <a:headEnd/>
            <a:tailEnd/>
          </a:ln>
        </p:spPr>
        <p:txBody>
          <a:bodyPr vert="horz" wrap="square" lIns="93458" tIns="46726" rIns="93458" bIns="46726"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458" tIns="46726" rIns="93458" bIns="46726"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458" tIns="46726" rIns="93458" bIns="46726"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9"/>
          </a:xfrm>
          <a:prstGeom prst="rect">
            <a:avLst/>
          </a:prstGeom>
          <a:noFill/>
          <a:ln w="9525">
            <a:noFill/>
            <a:miter lim="800000"/>
            <a:headEnd/>
            <a:tailEnd/>
          </a:ln>
        </p:spPr>
        <p:txBody>
          <a:bodyPr vert="horz" wrap="square" lIns="93458" tIns="46726" rIns="93458" bIns="46726"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9"/>
          </a:xfrm>
          <a:prstGeom prst="rect">
            <a:avLst/>
          </a:prstGeom>
          <a:noFill/>
          <a:ln w="9525">
            <a:noFill/>
            <a:miter lim="800000"/>
            <a:headEnd/>
            <a:tailEnd/>
          </a:ln>
        </p:spPr>
        <p:txBody>
          <a:bodyPr vert="horz" wrap="square" lIns="93458" tIns="46726" rIns="93458" bIns="46726"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416428"/>
            <a:ext cx="5140325" cy="4183063"/>
          </a:xfrm>
          <a:prstGeom prst="rect">
            <a:avLst/>
          </a:prstGeom>
          <a:noFill/>
          <a:ln w="9525">
            <a:noFill/>
            <a:miter lim="800000"/>
            <a:headEnd/>
            <a:tailEnd/>
          </a:ln>
        </p:spPr>
        <p:txBody>
          <a:bodyPr vert="horz" wrap="square" lIns="93458" tIns="46726" rIns="93458" bIns="467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7"/>
            <a:ext cx="3038475" cy="465138"/>
          </a:xfrm>
          <a:prstGeom prst="rect">
            <a:avLst/>
          </a:prstGeom>
          <a:noFill/>
          <a:ln w="9525">
            <a:noFill/>
            <a:miter lim="800000"/>
            <a:headEnd/>
            <a:tailEnd/>
          </a:ln>
        </p:spPr>
        <p:txBody>
          <a:bodyPr vert="horz" wrap="square" lIns="93458" tIns="46726" rIns="93458" bIns="46726"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7"/>
            <a:ext cx="3038475" cy="465138"/>
          </a:xfrm>
          <a:prstGeom prst="rect">
            <a:avLst/>
          </a:prstGeom>
          <a:noFill/>
          <a:ln w="9525">
            <a:noFill/>
            <a:miter lim="800000"/>
            <a:headEnd/>
            <a:tailEnd/>
          </a:ln>
        </p:spPr>
        <p:txBody>
          <a:bodyPr vert="horz" wrap="square" lIns="93458" tIns="46726" rIns="93458" bIns="46726"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254000"/>
            <a:ext cx="3944937" cy="2960688"/>
          </a:xfrm>
        </p:spPr>
      </p:sp>
      <p:sp>
        <p:nvSpPr>
          <p:cNvPr id="3" name="Notes Placeholder 2"/>
          <p:cNvSpPr>
            <a:spLocks noGrp="1"/>
          </p:cNvSpPr>
          <p:nvPr>
            <p:ph type="body" idx="1"/>
          </p:nvPr>
        </p:nvSpPr>
        <p:spPr>
          <a:xfrm>
            <a:off x="231494" y="3308680"/>
            <a:ext cx="6574420" cy="5220909"/>
          </a:xfrm>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234933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Comprehensiveness</a:t>
            </a:r>
            <a:r>
              <a:rPr lang="en-US" baseline="0" dirty="0" smtClean="0"/>
              <a:t> refers to the number of e</a:t>
            </a:r>
            <a:r>
              <a:rPr lang="en-US" dirty="0" smtClean="0"/>
              <a:t>xplicit</a:t>
            </a:r>
            <a:r>
              <a:rPr lang="en-US" baseline="0" dirty="0" smtClean="0"/>
              <a:t> </a:t>
            </a:r>
            <a:r>
              <a:rPr lang="en-US" baseline="0" dirty="0"/>
              <a:t>instruction principles </a:t>
            </a:r>
            <a:r>
              <a:rPr lang="en-US" baseline="0" dirty="0" smtClean="0"/>
              <a:t>that are include in the intervention.</a:t>
            </a:r>
            <a:endParaRPr lang="en-US" baseline="0" dirty="0"/>
          </a:p>
          <a:p>
            <a:pPr marL="0" indent="0">
              <a:buFont typeface="Arial" panose="020B0604020202020204" pitchFamily="34" charset="0"/>
              <a:buNone/>
            </a:pPr>
            <a:r>
              <a:rPr lang="en-US" baseline="0" dirty="0" smtClean="0"/>
              <a:t>This includes:</a:t>
            </a:r>
          </a:p>
          <a:p>
            <a:pPr marL="0" indent="0">
              <a:buFont typeface="Arial" panose="020B0604020202020204" pitchFamily="34" charset="0"/>
              <a:buNone/>
            </a:pPr>
            <a:r>
              <a:rPr lang="en-US" baseline="0" dirty="0" smtClean="0"/>
              <a:t>Providing </a:t>
            </a:r>
            <a:r>
              <a:rPr lang="en-US" baseline="0" dirty="0"/>
              <a:t>explanations in simple, direct language</a:t>
            </a:r>
          </a:p>
          <a:p>
            <a:pPr marL="0" indent="0">
              <a:buFont typeface="Arial" panose="020B0604020202020204" pitchFamily="34" charset="0"/>
              <a:buNone/>
            </a:pPr>
            <a:r>
              <a:rPr lang="en-US" baseline="0" dirty="0"/>
              <a:t>Modeling efficient strategies</a:t>
            </a:r>
          </a:p>
          <a:p>
            <a:pPr marL="0" indent="0">
              <a:buFont typeface="Arial" panose="020B0604020202020204" pitchFamily="34" charset="0"/>
              <a:buNone/>
            </a:pPr>
            <a:r>
              <a:rPr lang="en-US" baseline="0" dirty="0"/>
              <a:t>Ensuring students have sufficient background knowledge and skills to succeed with those strategies</a:t>
            </a:r>
          </a:p>
          <a:p>
            <a:pPr marL="0" indent="0">
              <a:buFont typeface="Arial" panose="020B0604020202020204" pitchFamily="34" charset="0"/>
              <a:buNone/>
            </a:pPr>
            <a:r>
              <a:rPr lang="en-US" baseline="0" dirty="0"/>
              <a:t>Gradually fading support for students’ correct execution of those strategies</a:t>
            </a:r>
          </a:p>
          <a:p>
            <a:pPr marL="0" indent="0">
              <a:buFont typeface="Arial" panose="020B0604020202020204" pitchFamily="34" charset="0"/>
              <a:buNone/>
            </a:pPr>
            <a:r>
              <a:rPr lang="en-US" baseline="0" dirty="0"/>
              <a:t>Providing </a:t>
            </a:r>
            <a:r>
              <a:rPr lang="en-US" baseline="0" dirty="0" smtClean="0"/>
              <a:t>sufficient amounts of practice</a:t>
            </a:r>
            <a:endParaRPr lang="en-US" baseline="0" dirty="0"/>
          </a:p>
          <a:p>
            <a:pPr marL="0" indent="0">
              <a:buFont typeface="Arial" panose="020B0604020202020204" pitchFamily="34" charset="0"/>
              <a:buNone/>
            </a:pPr>
            <a:r>
              <a:rPr lang="en-US" baseline="0" dirty="0" smtClean="0"/>
              <a:t>Incorporating </a:t>
            </a:r>
            <a:r>
              <a:rPr lang="en-US" baseline="0" dirty="0"/>
              <a:t>systematic cumulative review</a:t>
            </a:r>
          </a:p>
          <a:p>
            <a:pPr marL="0" indent="0">
              <a:buFont typeface="Arial" panose="020B0604020202020204" pitchFamily="34" charset="0"/>
              <a:buNone/>
            </a:pPr>
            <a:r>
              <a:rPr lang="en-US" baseline="0" dirty="0"/>
              <a:t>Teachers can examine sample lessons from the intervention and note </a:t>
            </a:r>
            <a:r>
              <a:rPr lang="en-US" baseline="0" dirty="0" smtClean="0"/>
              <a:t>how many and how well these </a:t>
            </a:r>
            <a:r>
              <a:rPr lang="en-US" baseline="0" dirty="0"/>
              <a:t>explicit instruction principles are applied</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10245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extent to which behavioral support is provided is the next dimension of the taxonomy.</a:t>
            </a:r>
          </a:p>
          <a:p>
            <a:r>
              <a:rPr lang="en-US" baseline="0" dirty="0" smtClean="0"/>
              <a:t>This includes methods to promote s</a:t>
            </a:r>
            <a:r>
              <a:rPr lang="en-US" dirty="0" smtClean="0"/>
              <a:t>elf </a:t>
            </a:r>
            <a:r>
              <a:rPr lang="en-US" dirty="0"/>
              <a:t>regulation</a:t>
            </a:r>
            <a:r>
              <a:rPr lang="en-US" baseline="0" dirty="0"/>
              <a:t> / executive functioning:</a:t>
            </a:r>
          </a:p>
          <a:p>
            <a:pPr marL="685800" lvl="1" indent="-228600">
              <a:buFont typeface="+mj-lt"/>
              <a:buAutoNum type="alphaLcParenR"/>
            </a:pPr>
            <a:r>
              <a:rPr lang="en-US" dirty="0" smtClean="0"/>
              <a:t>This</a:t>
            </a:r>
            <a:r>
              <a:rPr lang="en-US" baseline="0" dirty="0" smtClean="0"/>
              <a:t> means</a:t>
            </a:r>
            <a:r>
              <a:rPr lang="en-US" dirty="0" smtClean="0"/>
              <a:t> encouraging</a:t>
            </a:r>
            <a:r>
              <a:rPr lang="en-US" baseline="0" dirty="0" smtClean="0"/>
              <a:t> </a:t>
            </a:r>
            <a:r>
              <a:rPr lang="en-US" baseline="0" dirty="0"/>
              <a:t>students with a history of academic failure to persevere with challenging academic content</a:t>
            </a:r>
          </a:p>
          <a:p>
            <a:pPr marL="685800" lvl="1" indent="-228600">
              <a:buFont typeface="+mj-lt"/>
              <a:buAutoNum type="alphaLcParenR"/>
            </a:pPr>
            <a:r>
              <a:rPr lang="en-US" baseline="0" dirty="0" smtClean="0"/>
              <a:t>And supporting students to </a:t>
            </a:r>
            <a:r>
              <a:rPr lang="en-US" baseline="0" dirty="0"/>
              <a:t>develop a mindset that involves perseverance, hard work, and high standards.</a:t>
            </a:r>
          </a:p>
          <a:p>
            <a:pPr marL="0" lvl="0" indent="0">
              <a:buFont typeface="+mj-lt"/>
              <a:buNone/>
            </a:pPr>
            <a:r>
              <a:rPr lang="en-US" baseline="0" dirty="0" smtClean="0"/>
              <a:t>This also means the program should incorporate behavioral </a:t>
            </a:r>
            <a:r>
              <a:rPr lang="en-US" baseline="0" dirty="0"/>
              <a:t>principles that minimize noncompliant or disruptive behavior </a:t>
            </a:r>
          </a:p>
          <a:p>
            <a:pPr marL="0" lvl="0" indent="0">
              <a:buFont typeface="+mj-lt"/>
              <a:buNone/>
            </a:pPr>
            <a:r>
              <a:rPr lang="en-US" baseline="0" dirty="0"/>
              <a:t>Teachers should examine the intervention protocol and determine the extent to which the intervention includes </a:t>
            </a:r>
            <a:r>
              <a:rPr lang="en-US" baseline="0" dirty="0" smtClean="0"/>
              <a:t>these kinds of support.</a:t>
            </a: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50563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55263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67237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86">
              <a:defRPr/>
            </a:pPr>
            <a:endParaRPr lang="en-US" dirty="0"/>
          </a:p>
          <a:p>
            <a:r>
              <a:rPr lang="en-US" b="1" dirty="0"/>
              <a:t>Data-Based Individualization (DBI)</a:t>
            </a:r>
            <a:r>
              <a:rPr lang="en-US" dirty="0"/>
              <a:t> is a systematic method for using data to determine </a:t>
            </a:r>
            <a:r>
              <a:rPr lang="en-US" i="1" dirty="0"/>
              <a:t>when and how </a:t>
            </a:r>
            <a:r>
              <a:rPr lang="en-US" dirty="0"/>
              <a:t>to provide more intensive intervention.</a:t>
            </a:r>
          </a:p>
          <a:p>
            <a:r>
              <a:rPr lang="en-US" dirty="0"/>
              <a:t>Origins in data-based program modification/experimental teaching were first developed at the University of Minnesota (Deno &amp; Mirkin, 1977).</a:t>
            </a:r>
          </a:p>
          <a:p>
            <a:r>
              <a:rPr lang="en-US" dirty="0"/>
              <a:t>It is a process not a single intervention program or strategy.</a:t>
            </a:r>
          </a:p>
          <a:p>
            <a:r>
              <a:rPr lang="en-US" dirty="0"/>
              <a:t>It is not a one-time fix but an ongoing process comprising intervention and assessment adjusted over time.</a:t>
            </a:r>
          </a:p>
          <a:p>
            <a:pPr defTabSz="933186">
              <a:defRPr/>
            </a:pPr>
            <a:endParaRPr lang="en-US" dirty="0"/>
          </a:p>
          <a:p>
            <a:r>
              <a:rPr lang="en-US" b="1" dirty="0">
                <a:latin typeface="ITC Franklin Gothic Std Bk Cd"/>
                <a:ea typeface="ＭＳ Ｐゴシック" pitchFamily="-48" charset="-128"/>
                <a:cs typeface="ＭＳ Ｐゴシック"/>
              </a:rPr>
              <a:t>Five Steps to DBI </a:t>
            </a: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1. Validated intervention program, delivered with greater intensity </a:t>
            </a:r>
          </a:p>
          <a:p>
            <a:r>
              <a:rPr lang="en-US" dirty="0">
                <a:latin typeface="ITC Franklin Gothic Std Bk Cd"/>
                <a:ea typeface="ＭＳ Ｐゴシック" pitchFamily="-48" charset="-128"/>
                <a:cs typeface="ＭＳ Ｐゴシック"/>
              </a:rPr>
              <a:t>2. Progress monitoring </a:t>
            </a:r>
          </a:p>
          <a:p>
            <a:r>
              <a:rPr lang="en-US" dirty="0">
                <a:latin typeface="ITC Franklin Gothic Std Bk Cd"/>
                <a:ea typeface="ＭＳ Ｐゴシック" pitchFamily="-48" charset="-128"/>
                <a:cs typeface="ＭＳ Ｐゴシック"/>
              </a:rPr>
              <a:t>3. Diagnostic data – formerly known as informal diagnostic assessment and functional behavior assessment</a:t>
            </a:r>
          </a:p>
          <a:p>
            <a:r>
              <a:rPr lang="en-US" dirty="0">
                <a:latin typeface="ITC Franklin Gothic Std Bk Cd"/>
                <a:ea typeface="ＭＳ Ｐゴシック" pitchFamily="-48" charset="-128"/>
                <a:cs typeface="ＭＳ Ｐゴシック"/>
              </a:rPr>
              <a:t>4. Adaptation </a:t>
            </a:r>
          </a:p>
          <a:p>
            <a:r>
              <a:rPr lang="en-US" dirty="0">
                <a:latin typeface="ITC Franklin Gothic Std Bk Cd"/>
                <a:ea typeface="ＭＳ Ｐゴシック" pitchFamily="-48" charset="-128"/>
                <a:cs typeface="ＭＳ Ｐゴシック"/>
              </a:rPr>
              <a:t>5. Continued progress monitoring </a:t>
            </a:r>
          </a:p>
          <a:p>
            <a:endParaRPr lang="en-US" b="1" dirty="0">
              <a:latin typeface="ITC Franklin Gothic Std Bk Cd"/>
              <a:ea typeface="ＭＳ Ｐゴシック" pitchFamily="-48" charset="-128"/>
              <a:cs typeface="ＭＳ Ｐゴシック"/>
            </a:endParaRPr>
          </a:p>
          <a:p>
            <a:r>
              <a:rPr lang="en-US" b="1" dirty="0">
                <a:latin typeface="ITC Franklin Gothic Std Bk Cd"/>
                <a:ea typeface="ＭＳ Ｐゴシック" pitchFamily="-48" charset="-128"/>
                <a:cs typeface="ＭＳ Ｐゴシック"/>
              </a:rPr>
              <a:t>Key Points to Remember </a:t>
            </a: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 DBI is a validated </a:t>
            </a:r>
            <a:r>
              <a:rPr lang="en-US" i="1" dirty="0">
                <a:latin typeface="ITC Franklin Gothic Std Bk Cd"/>
                <a:ea typeface="ＭＳ Ｐゴシック" pitchFamily="-48" charset="-128"/>
                <a:cs typeface="ＭＳ Ｐゴシック"/>
              </a:rPr>
              <a:t>process </a:t>
            </a:r>
            <a:r>
              <a:rPr lang="en-US" dirty="0">
                <a:latin typeface="ITC Franklin Gothic Std Bk Cd"/>
                <a:ea typeface="ＭＳ Ｐゴシック" pitchFamily="-48" charset="-128"/>
                <a:cs typeface="ＭＳ Ｐゴシック"/>
              </a:rPr>
              <a:t>and not a single intervention program or strategy. </a:t>
            </a:r>
          </a:p>
          <a:p>
            <a:r>
              <a:rPr lang="en-US" dirty="0">
                <a:latin typeface="ITC Franklin Gothic Std Bk Cd"/>
                <a:ea typeface="ＭＳ Ｐゴシック" pitchFamily="-48" charset="-128"/>
                <a:cs typeface="ＭＳ Ｐゴシック"/>
              </a:rPr>
              <a:t>• DBI is </a:t>
            </a:r>
            <a:r>
              <a:rPr lang="en-US" i="1" dirty="0">
                <a:latin typeface="ITC Franklin Gothic Std Bk Cd"/>
                <a:ea typeface="ＭＳ Ｐゴシック" pitchFamily="-48" charset="-128"/>
                <a:cs typeface="ＭＳ Ｐゴシック"/>
              </a:rPr>
              <a:t>not </a:t>
            </a:r>
            <a:r>
              <a:rPr lang="en-US" dirty="0">
                <a:latin typeface="ITC Franklin Gothic Std Bk Cd"/>
                <a:ea typeface="ＭＳ Ｐゴシック" pitchFamily="-48" charset="-128"/>
                <a:cs typeface="ＭＳ Ｐゴシック"/>
              </a:rPr>
              <a:t>a one-time fix. It is not a single static intervention program. </a:t>
            </a:r>
          </a:p>
          <a:p>
            <a:endParaRPr lang="en-US" dirty="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1911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3251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43158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95429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200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12629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91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55261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50575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85325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26972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terms of alignment, the Tier II intervention does not address some of Jackson’s mathematics difficulties. Most notably, the program does not cover decimal concepts, division of whole numbers, and multi-digit multiplication. However, the program covers the majority of the topic areas he struggles with, so Ms. Williams plans to modify content as needed during the </a:t>
            </a:r>
            <a:r>
              <a:rPr lang="en-US" sz="1200" u="sng" kern="1200" dirty="0">
                <a:solidFill>
                  <a:schemeClr val="tx1"/>
                </a:solidFill>
                <a:effectLst/>
                <a:latin typeface="ITC Franklin Gothic Std Bk Cd"/>
                <a:ea typeface="ＭＳ Ｐゴシック" pitchFamily="-48" charset="-128"/>
                <a:cs typeface="ＭＳ Ｐゴシック"/>
              </a:rPr>
              <a:t>implementation stage</a:t>
            </a:r>
            <a:r>
              <a:rPr lang="en-US" sz="1200" kern="1200" dirty="0">
                <a:solidFill>
                  <a:schemeClr val="tx1"/>
                </a:solidFill>
                <a:effectLst/>
                <a:latin typeface="ITC Franklin Gothic Std Bk Cd"/>
                <a:ea typeface="ＭＳ Ｐゴシック" pitchFamily="-48" charset="-128"/>
                <a:cs typeface="ＭＳ Ｐゴシック"/>
              </a:rPr>
              <a:t> to address </a:t>
            </a:r>
            <a:r>
              <a:rPr lang="en-US" sz="1200" i="1" kern="1200" dirty="0">
                <a:solidFill>
                  <a:schemeClr val="tx1"/>
                </a:solidFill>
                <a:effectLst/>
                <a:latin typeface="ITC Franklin Gothic Std Bk Cd"/>
                <a:ea typeface="ＭＳ Ｐゴシック" pitchFamily="-48" charset="-128"/>
                <a:cs typeface="ＭＳ Ｐゴシック"/>
              </a:rPr>
              <a:t>all </a:t>
            </a:r>
            <a:r>
              <a:rPr lang="en-US" sz="1200" kern="1200" dirty="0">
                <a:solidFill>
                  <a:schemeClr val="tx1"/>
                </a:solidFill>
                <a:effectLst/>
                <a:latin typeface="ITC Franklin Gothic Std Bk Cd"/>
                <a:ea typeface="ＭＳ Ｐゴシック" pitchFamily="-48" charset="-128"/>
                <a:cs typeface="ＭＳ Ｐゴシック"/>
              </a:rPr>
              <a:t>of his needs.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85731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terms of comprehensiveness, although the IIP includes adequate introduction of new concepts, repetition of learned content, and systematic cumulative review, Ms. Williams worries that Jackson is so far behind that she will need to fill in a number of gaps in background knowledge. Given Jackson’s difficulty with keeping track of his work, she is also concerned that the program’s guidance for slowing fading support will need to be slightly modified to ensure Jackson correctly executes (and remembers) the strategies taught.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1414835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terms of behavioral support, Ms. Jackson feels that the behavioral system in place will need to be strengthened to adequately support Jackson and minimize nonproductive behavior. She opts to implement the behavior system as designed in the implementation stage, so she can determine whether she needs to intensify behavioral supports during the first intensification period.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230327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72774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53511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Ms. Williams has not collected enough data to modify the intervention before implementation, and </a:t>
            </a:r>
            <a:r>
              <a:rPr lang="en-US" sz="1200" kern="1200" dirty="0" smtClean="0">
                <a:solidFill>
                  <a:schemeClr val="tx1"/>
                </a:solidFill>
                <a:effectLst/>
                <a:latin typeface="ITC Franklin Gothic Std Bk Cd"/>
                <a:ea typeface="ＭＳ Ｐゴシック" pitchFamily="-48" charset="-128"/>
                <a:cs typeface="ＭＳ Ｐゴシック"/>
              </a:rPr>
              <a:t>changing dosage to 1:1</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should </a:t>
            </a:r>
            <a:r>
              <a:rPr lang="en-US" sz="1200" kern="1200" dirty="0">
                <a:solidFill>
                  <a:schemeClr val="tx1"/>
                </a:solidFill>
                <a:effectLst/>
                <a:latin typeface="ITC Franklin Gothic Std Bk Cd"/>
                <a:ea typeface="ＭＳ Ｐゴシック" pitchFamily="-48" charset="-128"/>
                <a:cs typeface="ＭＳ Ｐゴシック"/>
              </a:rPr>
              <a:t>be </a:t>
            </a:r>
            <a:r>
              <a:rPr lang="en-US" sz="1200" kern="1200" dirty="0" smtClean="0">
                <a:solidFill>
                  <a:schemeClr val="tx1"/>
                </a:solidFill>
                <a:effectLst/>
                <a:latin typeface="ITC Franklin Gothic Std Bk Cd"/>
                <a:ea typeface="ＭＳ Ｐゴシック" pitchFamily="-48" charset="-128"/>
                <a:cs typeface="ＭＳ Ｐゴシック"/>
              </a:rPr>
              <a:t>sufficient to begin implementing</a:t>
            </a:r>
            <a:r>
              <a:rPr lang="en-US" sz="1200" kern="1200" baseline="0" dirty="0" smtClean="0">
                <a:solidFill>
                  <a:schemeClr val="tx1"/>
                </a:solidFill>
                <a:effectLst/>
                <a:latin typeface="ITC Franklin Gothic Std Bk Cd"/>
                <a:ea typeface="ＭＳ Ｐゴシック" pitchFamily="-48" charset="-128"/>
                <a:cs typeface="ＭＳ Ｐゴシック"/>
              </a:rPr>
              <a:t> the intervention and collecting PM data</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She should implement the intervention for a minimum of four weeks before making a data-based decision to modify instruction.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7077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Taxonomy can systematize the process by which special educators and related personnel (a) first set up the intensive intervention process and (b) then monitor the student’s response and systematically improve the program to match the target student’s individual needs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1765349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14673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963658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1636640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DBI = signature</a:t>
            </a:r>
            <a:r>
              <a:rPr lang="en-US" sz="1200" kern="1200" baseline="0" dirty="0">
                <a:solidFill>
                  <a:schemeClr val="tx1"/>
                </a:solidFill>
                <a:effectLst/>
                <a:latin typeface="ITC Franklin Gothic Std Bk Cd"/>
                <a:ea typeface="ＭＳ Ｐゴシック" pitchFamily="-48" charset="-128"/>
                <a:cs typeface="ＭＳ Ｐゴシック"/>
              </a:rPr>
              <a:t> feature of special education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992801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DBI = signature</a:t>
            </a:r>
            <a:r>
              <a:rPr lang="en-US" sz="1200" kern="1200" baseline="0" dirty="0">
                <a:solidFill>
                  <a:schemeClr val="tx1"/>
                </a:solidFill>
                <a:effectLst/>
                <a:latin typeface="ITC Franklin Gothic Std Bk Cd"/>
                <a:ea typeface="ＭＳ Ｐゴシック" pitchFamily="-48" charset="-128"/>
                <a:cs typeface="ＭＳ Ｐゴシック"/>
              </a:rPr>
              <a:t> feature of special education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2105956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942715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1049401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1611132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126908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53078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86">
              <a:defRPr/>
            </a:pPr>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67713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1606535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2246545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4179872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1990573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2406119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1235378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735980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873853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557208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322984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86">
              <a:defRPr/>
            </a:pPr>
            <a:endParaRPr lang="en-US" dirty="0"/>
          </a:p>
          <a:p>
            <a:r>
              <a:rPr lang="en-US" b="1" dirty="0"/>
              <a:t>Data-Based Individualization (DBI)</a:t>
            </a:r>
            <a:r>
              <a:rPr lang="en-US" dirty="0"/>
              <a:t> is a systematic method for using data to determine </a:t>
            </a:r>
            <a:r>
              <a:rPr lang="en-US" i="1" dirty="0"/>
              <a:t>when and how </a:t>
            </a:r>
            <a:r>
              <a:rPr lang="en-US" dirty="0"/>
              <a:t>to provide more intensive intervention.</a:t>
            </a:r>
          </a:p>
          <a:p>
            <a:r>
              <a:rPr lang="en-US" dirty="0"/>
              <a:t>Origins in data-based program modification/experimental teaching were first developed at the University of Minnesota (Deno &amp; Mirkin, 1977).</a:t>
            </a:r>
          </a:p>
          <a:p>
            <a:r>
              <a:rPr lang="en-US" dirty="0"/>
              <a:t>It is a process not a single intervention program or strategy.</a:t>
            </a:r>
          </a:p>
          <a:p>
            <a:r>
              <a:rPr lang="en-US" dirty="0"/>
              <a:t>It is not a one-time fix but an ongoing process comprising intervention and assessment adjusted over time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0418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 has developed several resources to help</a:t>
            </a:r>
            <a:r>
              <a:rPr lang="en-US" baseline="0" dirty="0"/>
              <a:t> interventionists plan and implement intensive intervention programs. The Intensive Intervention Practice Categories highlight possible means of intensifying interventions: These Practice Categories include:</a:t>
            </a:r>
          </a:p>
          <a:p>
            <a:pPr marL="228600" indent="-228600">
              <a:buFont typeface="+mj-lt"/>
              <a:buAutoNum type="arabicPeriod"/>
            </a:pPr>
            <a:r>
              <a:rPr lang="en-US" dirty="0"/>
              <a:t>Change Intervention Dosage or Time</a:t>
            </a:r>
          </a:p>
          <a:p>
            <a:pPr marL="228600" indent="-228600">
              <a:buFont typeface="+mj-lt"/>
              <a:buAutoNum type="arabicPeriod"/>
            </a:pPr>
            <a:r>
              <a:rPr lang="en-US" dirty="0"/>
              <a:t>Change the Learning Environment to Promote Attention and Engagement</a:t>
            </a:r>
          </a:p>
          <a:p>
            <a:pPr marL="228600" indent="-228600">
              <a:buFont typeface="+mj-lt"/>
              <a:buAutoNum type="arabicPeriod"/>
            </a:pPr>
            <a:r>
              <a:rPr lang="en-US" dirty="0"/>
              <a:t>Combine Cognitive Learning Strategies with Academic Learning</a:t>
            </a:r>
          </a:p>
          <a:p>
            <a:pPr marL="228600" indent="-228600">
              <a:buFont typeface="+mj-lt"/>
              <a:buAutoNum type="arabicPeriod"/>
            </a:pPr>
            <a:r>
              <a:rPr lang="en-US" dirty="0"/>
              <a:t>Modify Delivery of Instruction</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1668647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412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19528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65</a:t>
            </a:fld>
            <a:endParaRPr lang="en-US" dirty="0"/>
          </a:p>
        </p:txBody>
      </p:sp>
    </p:spTree>
    <p:extLst>
      <p:ext uri="{BB962C8B-B14F-4D97-AF65-F5344CB8AC3E}">
        <p14:creationId xmlns:p14="http://schemas.microsoft.com/office/powerpoint/2010/main" val="2276292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57779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The</a:t>
            </a:r>
            <a:r>
              <a:rPr lang="en-US" baseline="0" dirty="0" smtClean="0"/>
              <a:t> </a:t>
            </a:r>
            <a:r>
              <a:rPr lang="en-US" baseline="0" dirty="0"/>
              <a:t>first dimension is Strength</a:t>
            </a:r>
            <a:r>
              <a:rPr lang="en-US" baseline="0" dirty="0" smtClean="0"/>
              <a:t>. This is used in the Set-Up Phase to identify the best-match intervention.</a:t>
            </a:r>
            <a:endParaRPr lang="en-US" baseline="0" dirty="0"/>
          </a:p>
          <a:p>
            <a:pPr marL="628650" lvl="1" indent="-171450">
              <a:buFont typeface="Arial" panose="020B0604020202020204" pitchFamily="34" charset="0"/>
              <a:buChar char="•"/>
            </a:pPr>
            <a:r>
              <a:rPr lang="en-US" baseline="0" dirty="0" smtClean="0"/>
              <a:t>You consider </a:t>
            </a:r>
            <a:r>
              <a:rPr lang="en-US" baseline="0" dirty="0"/>
              <a:t>if this intervention produces good results for students </a:t>
            </a:r>
            <a:r>
              <a:rPr lang="en-US" baseline="0" dirty="0" smtClean="0"/>
              <a:t>who require intensive intervention (</a:t>
            </a:r>
            <a:r>
              <a:rPr lang="en-US" baseline="0" dirty="0"/>
              <a:t>disaggregated effect size)</a:t>
            </a:r>
          </a:p>
          <a:p>
            <a:pPr marL="628650" lvl="1" indent="-171450">
              <a:buFont typeface="Arial" panose="020B0604020202020204" pitchFamily="34" charset="0"/>
              <a:buChar char="•"/>
            </a:pPr>
            <a:r>
              <a:rPr lang="en-US" baseline="0" dirty="0"/>
              <a:t>Effect size </a:t>
            </a:r>
            <a:r>
              <a:rPr lang="en-US" baseline="0" dirty="0" smtClean="0"/>
              <a:t>tell us how </a:t>
            </a:r>
            <a:r>
              <a:rPr lang="en-US" baseline="0" dirty="0"/>
              <a:t>much higher intervention students score at the end of intervention compared to students who did not receive the intervention.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Interventions e</a:t>
            </a:r>
            <a:r>
              <a:rPr lang="en-US" dirty="0" smtClean="0"/>
              <a:t>ffect </a:t>
            </a:r>
            <a:r>
              <a:rPr lang="en-US" dirty="0"/>
              <a:t>sizes </a:t>
            </a:r>
            <a:r>
              <a:rPr lang="en-US" dirty="0" smtClean="0"/>
              <a:t>of </a:t>
            </a:r>
            <a:r>
              <a:rPr lang="en-US" dirty="0"/>
              <a:t>.35 to .4 are </a:t>
            </a:r>
            <a:r>
              <a:rPr lang="en-US" dirty="0" smtClean="0"/>
              <a:t>considered moderate</a:t>
            </a:r>
            <a:r>
              <a:rPr lang="en-US" dirty="0"/>
              <a:t>; effect sizes of .50+ are strong</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97476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dimension is Dosage: the number of opportunities a student has to respond and receive corrective feedback during the intervention’s lessons.</a:t>
            </a:r>
          </a:p>
          <a:p>
            <a:r>
              <a:rPr lang="en-US" dirty="0" smtClean="0"/>
              <a:t>Factors</a:t>
            </a:r>
            <a:r>
              <a:rPr lang="en-US" baseline="0" dirty="0" smtClean="0"/>
              <a:t> </a:t>
            </a:r>
            <a:r>
              <a:rPr lang="en-US" baseline="0" dirty="0"/>
              <a:t>that effect dosage include:</a:t>
            </a:r>
          </a:p>
          <a:p>
            <a:pPr marL="171450" indent="-171450">
              <a:buFont typeface="Arial" panose="020B0604020202020204" pitchFamily="34" charset="0"/>
              <a:buChar char="•"/>
            </a:pPr>
            <a:r>
              <a:rPr lang="en-US" baseline="0" dirty="0">
                <a:solidFill>
                  <a:srgbClr val="FF0000"/>
                </a:solidFill>
              </a:rPr>
              <a:t>The size of the instructional group, the number of minutes each session lasts, </a:t>
            </a:r>
            <a:r>
              <a:rPr lang="en-US" baseline="0" dirty="0" smtClean="0">
                <a:solidFill>
                  <a:srgbClr val="FF0000"/>
                </a:solidFill>
              </a:rPr>
              <a:t>the </a:t>
            </a:r>
            <a:r>
              <a:rPr lang="en-US" baseline="0" dirty="0">
                <a:solidFill>
                  <a:srgbClr val="FF0000"/>
                </a:solidFill>
              </a:rPr>
              <a:t>number of sessions per </a:t>
            </a:r>
            <a:r>
              <a:rPr lang="en-US" baseline="0" dirty="0" smtClean="0">
                <a:solidFill>
                  <a:srgbClr val="FF0000"/>
                </a:solidFill>
              </a:rPr>
              <a:t>week, and the number of times during lesson EACH student gets to respond to questions or practice items</a:t>
            </a:r>
            <a:r>
              <a:rPr lang="en-US" baseline="0" dirty="0" smtClean="0"/>
              <a:t>.</a:t>
            </a:r>
            <a:endParaRPr lang="en-US" baseline="0" dirty="0"/>
          </a:p>
          <a:p>
            <a:pPr marL="0" indent="0">
              <a:buFont typeface="Arial" panose="020B0604020202020204" pitchFamily="34" charset="0"/>
              <a:buNone/>
            </a:pPr>
            <a:r>
              <a:rPr lang="en-US" baseline="0" dirty="0" smtClean="0"/>
              <a:t>If this information is not in the manual, you can get a sense of how many responses per student in each lesson by reading two </a:t>
            </a:r>
            <a:r>
              <a:rPr lang="en-US" baseline="0" dirty="0"/>
              <a:t>lessons near the beginning, two from middle, and two from the end of the intervention and </a:t>
            </a:r>
            <a:r>
              <a:rPr lang="en-US" baseline="0" dirty="0" smtClean="0"/>
              <a:t>counting </a:t>
            </a:r>
            <a:r>
              <a:rPr lang="en-US" baseline="0" dirty="0"/>
              <a:t>how many times each student has to respond and receive feedback.</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09979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(Read slide.)</a:t>
            </a:r>
          </a:p>
          <a:p>
            <a:pPr marL="171450" indent="-171450">
              <a:buFont typeface="Arial" panose="020B0604020202020204" pitchFamily="34" charset="0"/>
              <a:buChar char="•"/>
            </a:pPr>
            <a:r>
              <a:rPr lang="en-US" dirty="0" smtClean="0"/>
              <a:t>Alignment</a:t>
            </a:r>
            <a:r>
              <a:rPr lang="en-US" baseline="0" dirty="0" smtClean="0"/>
              <a:t> </a:t>
            </a:r>
            <a:r>
              <a:rPr lang="en-US" baseline="0" dirty="0"/>
              <a:t>is important because many academic interventions address a restricted set of </a:t>
            </a:r>
            <a:r>
              <a:rPr lang="en-US" baseline="0" dirty="0" smtClean="0"/>
              <a:t>skills. For example, an intervention may address calculation </a:t>
            </a:r>
            <a:r>
              <a:rPr lang="en-US" baseline="0" dirty="0"/>
              <a:t>skills </a:t>
            </a:r>
            <a:r>
              <a:rPr lang="en-US" baseline="0" dirty="0" smtClean="0"/>
              <a:t>but the </a:t>
            </a:r>
            <a:r>
              <a:rPr lang="en-US" baseline="0" dirty="0"/>
              <a:t>student’s </a:t>
            </a:r>
            <a:r>
              <a:rPr lang="en-US" baseline="0" dirty="0" smtClean="0"/>
              <a:t>difficulties include calculations as well as word problems.</a:t>
            </a:r>
          </a:p>
          <a:p>
            <a:pPr marL="171450" indent="-171450">
              <a:buFont typeface="Arial" panose="020B0604020202020204" pitchFamily="34" charset="0"/>
              <a:buChar char="•"/>
            </a:pPr>
            <a:r>
              <a:rPr lang="en-US" baseline="0" dirty="0" smtClean="0"/>
              <a:t>On the other hand, some interventions address skills that the student is already strong in. For example, an intervention may address calculations and word problems, but the student’s difficulty is specifically word problems.</a:t>
            </a:r>
            <a:endParaRPr lang="en-US" baseline="0" dirty="0"/>
          </a:p>
          <a:p>
            <a:pPr marL="171450" indent="-171450">
              <a:buFont typeface="Arial" panose="020B0604020202020204" pitchFamily="34" charset="0"/>
              <a:buChar char="•"/>
            </a:pPr>
            <a:r>
              <a:rPr lang="en-US" baseline="0" dirty="0" smtClean="0"/>
              <a:t>Also, aligning </a:t>
            </a:r>
            <a:r>
              <a:rPr lang="en-US" baseline="0" dirty="0"/>
              <a:t>interventions to grade level standards is important because </a:t>
            </a:r>
            <a:r>
              <a:rPr lang="en-US" baseline="0" dirty="0" smtClean="0"/>
              <a:t>this should help </a:t>
            </a:r>
            <a:r>
              <a:rPr lang="en-US" baseline="0" dirty="0"/>
              <a:t>the student participate in Tier 1 </a:t>
            </a:r>
            <a:r>
              <a:rPr lang="en-US" baseline="0" dirty="0" smtClean="0"/>
              <a:t>instruction. Interventions </a:t>
            </a:r>
            <a:r>
              <a:rPr lang="en-US" baseline="0" dirty="0"/>
              <a:t>may need to be adapted to address grade-level standards even as the program remediates foundational skills</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55393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is a major</a:t>
            </a:r>
            <a:r>
              <a:rPr lang="en-US" baseline="0" dirty="0"/>
              <a:t> obstacle for students with severe learning problems.</a:t>
            </a:r>
          </a:p>
          <a:p>
            <a:r>
              <a:rPr lang="en-US" baseline="0" dirty="0"/>
              <a:t>Teachers should consider:</a:t>
            </a:r>
          </a:p>
          <a:p>
            <a:pPr marL="171450" indent="-171450">
              <a:buFont typeface="Arial" panose="020B0604020202020204" pitchFamily="34" charset="0"/>
              <a:buChar char="•"/>
            </a:pPr>
            <a:r>
              <a:rPr lang="en-US" baseline="0" dirty="0" smtClean="0"/>
              <a:t>Whether the </a:t>
            </a:r>
            <a:r>
              <a:rPr lang="en-US" baseline="0" dirty="0"/>
              <a:t>intervention explicitly </a:t>
            </a:r>
            <a:r>
              <a:rPr lang="en-US" baseline="0" dirty="0" smtClean="0"/>
              <a:t>teaches </a:t>
            </a:r>
            <a:r>
              <a:rPr lang="en-US" baseline="0" dirty="0"/>
              <a:t>students how to apply the skills taught during intervention in other </a:t>
            </a:r>
            <a:r>
              <a:rPr lang="en-US" baseline="0" dirty="0" smtClean="0"/>
              <a:t>contexts </a:t>
            </a:r>
          </a:p>
          <a:p>
            <a:pPr marL="171450" indent="-171450">
              <a:buFont typeface="Arial" panose="020B0604020202020204" pitchFamily="34" charset="0"/>
              <a:buChar char="•"/>
            </a:pPr>
            <a:r>
              <a:rPr lang="en-US" baseline="0" dirty="0" smtClean="0"/>
              <a:t>Whether the </a:t>
            </a:r>
            <a:r>
              <a:rPr lang="en-US" baseline="0" dirty="0"/>
              <a:t>intervention explicitly </a:t>
            </a:r>
            <a:r>
              <a:rPr lang="en-US" baseline="0" dirty="0" smtClean="0"/>
              <a:t>teaches </a:t>
            </a:r>
            <a:r>
              <a:rPr lang="en-US" baseline="0" dirty="0"/>
              <a:t>students how to recognize </a:t>
            </a:r>
            <a:r>
              <a:rPr lang="en-US" baseline="0" dirty="0" smtClean="0"/>
              <a:t>how to recognize </a:t>
            </a:r>
            <a:r>
              <a:rPr lang="en-US" baseline="0" dirty="0"/>
              <a:t>a broad range of problems as solvable using the </a:t>
            </a:r>
            <a:r>
              <a:rPr lang="en-US" baseline="0" dirty="0" smtClean="0"/>
              <a:t>strategies they learned.</a:t>
            </a: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9938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7D28EB4-ED8D-8C4B-A938-684687490DF1}" type="slidenum">
              <a:rPr lang="en-US" smtClean="0"/>
              <a:pPr/>
              <a:t>‹#›</a:t>
            </a:fld>
            <a:endParaRPr lang="en-US" dirty="0"/>
          </a:p>
        </p:txBody>
      </p:sp>
    </p:spTree>
    <p:extLst>
      <p:ext uri="{BB962C8B-B14F-4D97-AF65-F5344CB8AC3E}">
        <p14:creationId xmlns:p14="http://schemas.microsoft.com/office/powerpoint/2010/main" val="176603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318053"/>
            <a:ext cx="8224837" cy="1486894"/>
          </a:xfrm>
          <a:prstGeom prst="rect">
            <a:avLst/>
          </a:prstGeom>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0457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128024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6251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9944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86157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8539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349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50397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005295">
                  <a:lumMod val="60000"/>
                  <a:lumOff val="40000"/>
                </a:srgbClr>
              </a:buClr>
              <a:buSzPct val="110000"/>
              <a:buFont typeface="Wingdings 2" pitchFamily="18" charset="2"/>
              <a:buNone/>
            </a:pPr>
            <a:endParaRPr sz="3200" dirty="0">
              <a:solidFill>
                <a:srgbClr val="000000">
                  <a:lumMod val="65000"/>
                  <a:lumOff val="35000"/>
                </a:srgbClr>
              </a:solidFill>
              <a:latin typeface="Arial"/>
              <a:cs typeface="+mn-cs"/>
            </a:endParaRPr>
          </a:p>
        </p:txBody>
      </p:sp>
      <p:sp>
        <p:nvSpPr>
          <p:cNvPr id="2" name="Title 1"/>
          <p:cNvSpPr>
            <a:spLocks noGrp="1"/>
          </p:cNvSpPr>
          <p:nvPr>
            <p:ph type="ctrTitle"/>
          </p:nvPr>
        </p:nvSpPr>
        <p:spPr>
          <a:xfrm>
            <a:off x="1322921" y="1523999"/>
            <a:ext cx="6498158" cy="1724867"/>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91219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128416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749021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318053"/>
            <a:ext cx="8224837" cy="1486894"/>
          </a:xfrm>
          <a:prstGeom prst="rect">
            <a:avLst/>
          </a:prstGeom>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86073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E8D5FB70-1DB5-4919-80DB-DA558231D1D1}"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102465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gn="r">
              <a:defRPr/>
            </a:lvl1pPr>
          </a:lstStyle>
          <a:p>
            <a:pPr>
              <a:defRPr/>
            </a:pPr>
            <a:fld id="{DFB04262-1598-482E-9FD8-D5435614D1F0}"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677514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11"/>
          </p:nvPr>
        </p:nvSpPr>
        <p:spPr/>
        <p:txBody>
          <a:bodyPr/>
          <a:lstStyle>
            <a:lvl1pPr>
              <a:defRPr/>
            </a:lvl1pPr>
          </a:lstStyle>
          <a:p>
            <a:pPr>
              <a:defRPr/>
            </a:pPr>
            <a:fld id="{57E355C0-D83C-4DE9-8853-FFDD44CA7BE7}"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82665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10"/>
          </p:nvPr>
        </p:nvSpPr>
        <p:spPr/>
        <p:txBody>
          <a:bodyPr/>
          <a:lstStyle>
            <a:lvl1pPr>
              <a:defRPr/>
            </a:lvl1pPr>
          </a:lstStyle>
          <a:p>
            <a:pPr>
              <a:defRPr/>
            </a:pPr>
            <a:fld id="{23D4C8B9-5B4B-4C1D-8772-B6AB460EA3D3}"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130641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38A21AE-4966-443B-A9C8-D7F7BC1D943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14135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0580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6" name="Slide Number Placeholder 1"/>
          <p:cNvSpPr>
            <a:spLocks noGrp="1"/>
          </p:cNvSpPr>
          <p:nvPr>
            <p:ph type="sldNum" sz="quarter" idx="14"/>
          </p:nvPr>
        </p:nvSpPr>
        <p:spPr/>
        <p:txBody>
          <a:bodyPr/>
          <a:lstStyle>
            <a:lvl1pPr>
              <a:defRPr/>
            </a:lvl1pPr>
          </a:lstStyle>
          <a:p>
            <a:pPr>
              <a:defRPr/>
            </a:pPr>
            <a:fld id="{7B3900B5-CF33-459A-B236-5412F9B60BE4}"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154122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FCEBD92D-B02D-4067-A454-CDB8318E2675}"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4024066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88FFC974-659D-4306-A5B5-127ECF323AF2}"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825410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2F560BD3-ABCD-45BA-B7B5-31979C4F1B5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16150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
        <p:nvSpPr>
          <p:cNvPr id="5" name="Slide Number Placeholder 1"/>
          <p:cNvSpPr>
            <a:spLocks noGrp="1"/>
          </p:cNvSpPr>
          <p:nvPr>
            <p:ph type="sldNum" sz="quarter" idx="11"/>
          </p:nvPr>
        </p:nvSpPr>
        <p:spPr/>
        <p:txBody>
          <a:bodyPr/>
          <a:lstStyle>
            <a:lvl1pPr algn="r">
              <a:defRPr/>
            </a:lvl1pPr>
          </a:lstStyle>
          <a:p>
            <a:pPr>
              <a:defRPr/>
            </a:pPr>
            <a:fld id="{3CA952A5-BC5D-483D-94FF-0FA3F206C07D}"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2292123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58706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45531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288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0458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38429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a:prstGeom prst="rect">
            <a:avLst/>
          </a:prstGeo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55131" y="6110288"/>
            <a:ext cx="157094" cy="153888"/>
          </a:xfrm>
          <a:prstGeom prst="rect">
            <a:avLst/>
          </a:prstGeom>
        </p:spPr>
        <p:txBody>
          <a:bodyPr/>
          <a:lstStyle/>
          <a:p>
            <a:fld id="{E7D28EB4-ED8D-8C4B-A938-684687490DF1}" type="slidenum">
              <a:rPr lang="en-US" smtClean="0"/>
              <a:pPr/>
              <a:t>‹#›</a:t>
            </a:fld>
            <a:endParaRPr lang="en-US" dirty="0"/>
          </a:p>
        </p:txBody>
      </p:sp>
    </p:spTree>
    <p:extLst>
      <p:ext uri="{BB962C8B-B14F-4D97-AF65-F5344CB8AC3E}">
        <p14:creationId xmlns:p14="http://schemas.microsoft.com/office/powerpoint/2010/main" val="3227903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506400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49746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17111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93055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89933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smtClean="0">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302733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396497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15142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35647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73289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90429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035381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179573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2158271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733032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98125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42321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68145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50603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90" y="2055816"/>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475120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875513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6037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a:xfrm>
            <a:off x="8755131" y="6507316"/>
            <a:ext cx="157094" cy="153888"/>
          </a:xfrm>
          <a:prstGeom prst="rect">
            <a:avLst/>
          </a:prstGeom>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293326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8"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65" indent="-228594">
              <a:defRPr sz="1400" baseline="0">
                <a:solidFill>
                  <a:schemeClr val="tx2">
                    <a:lumMod val="75000"/>
                  </a:schemeClr>
                </a:solidFill>
                <a:latin typeface="+mn-lt"/>
                <a:cs typeface="Arial" pitchFamily="34" charset="0"/>
              </a:defRPr>
            </a:lvl4pPr>
            <a:lvl5pPr marL="1142971" indent="-228594">
              <a:defRPr sz="1400" baseline="0">
                <a:solidFill>
                  <a:schemeClr val="tx2">
                    <a:lumMod val="75000"/>
                  </a:schemeClr>
                </a:solidFill>
                <a:latin typeface="+mn-lt"/>
                <a:cs typeface="Arial" pitchFamily="34" charset="0"/>
              </a:defRPr>
            </a:lvl5pPr>
            <a:lvl6pPr marL="1377916" indent="-228594">
              <a:defRPr sz="1400" baseline="0">
                <a:solidFill>
                  <a:schemeClr val="tx2">
                    <a:lumMod val="75000"/>
                  </a:schemeClr>
                </a:solidFill>
                <a:latin typeface="+mn-lt"/>
              </a:defRPr>
            </a:lvl6pPr>
            <a:lvl7pPr marL="1596985" indent="-228594">
              <a:defRPr sz="1400" baseline="0">
                <a:solidFill>
                  <a:schemeClr val="tx2">
                    <a:lumMod val="75000"/>
                  </a:schemeClr>
                </a:solidFill>
                <a:latin typeface="+mn-lt"/>
              </a:defRPr>
            </a:lvl7pPr>
            <a:lvl8pPr marL="1830342" indent="-228594">
              <a:defRPr sz="1400" baseline="0">
                <a:solidFill>
                  <a:schemeClr val="tx2">
                    <a:lumMod val="75000"/>
                  </a:schemeClr>
                </a:solidFill>
                <a:latin typeface="+mn-lt"/>
              </a:defRPr>
            </a:lvl8pPr>
            <a:lvl9pPr marL="2057349" indent="-228594">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706252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38406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2" y="1747395"/>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5001" y="3825573"/>
            <a:ext cx="7036550" cy="685800"/>
          </a:xfrm>
        </p:spPr>
        <p:txBody>
          <a:bodyPr/>
          <a:lstStyle>
            <a:lvl1pPr marL="0" indent="0" algn="l">
              <a:buNone/>
              <a:defRPr b="1">
                <a:solidFill>
                  <a:schemeClr val="tx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5001"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623889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pPr fontAlgn="auto">
              <a:spcBef>
                <a:spcPts val="0"/>
              </a:spcBef>
              <a:spcAft>
                <a:spcPts val="0"/>
              </a:spcAft>
            </a:pPr>
            <a:fld id="{4673C744-EFEC-489A-B9E5-1FE0430E727D}" type="datetimeFigureOut">
              <a:rPr lang="en-US" sz="1800" smtClean="0">
                <a:solidFill>
                  <a:srgbClr val="000000"/>
                </a:solidFill>
                <a:latin typeface="Arial"/>
                <a:ea typeface="+mn-ea"/>
                <a:cs typeface="+mn-cs"/>
              </a:rPr>
              <a:pPr fontAlgn="auto">
                <a:spcBef>
                  <a:spcPts val="0"/>
                </a:spcBef>
                <a:spcAft>
                  <a:spcPts val="0"/>
                </a:spcAft>
              </a:pPr>
              <a:t>4/3/2018</a:t>
            </a:fld>
            <a:endParaRPr lang="en-US" sz="1800" dirty="0">
              <a:solidFill>
                <a:srgbClr val="000000"/>
              </a:solidFill>
              <a:latin typeface="Arial"/>
              <a:ea typeface="+mn-ea"/>
              <a:cs typeface="+mn-cs"/>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p>
            <a:fld id="{8F58CB02-53B8-44C6-9099-68B006FC241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733925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pPr fontAlgn="auto">
              <a:spcBef>
                <a:spcPts val="0"/>
              </a:spcBef>
              <a:spcAft>
                <a:spcPts val="0"/>
              </a:spcAft>
            </a:pPr>
            <a:fld id="{742A916F-EE3E-4E9A-A31E-341EFADBD898}" type="datetimeFigureOut">
              <a:rPr lang="en-US" sz="1800" smtClean="0">
                <a:solidFill>
                  <a:srgbClr val="000000"/>
                </a:solidFill>
                <a:latin typeface="Arial"/>
                <a:ea typeface="+mn-ea"/>
                <a:cs typeface="+mn-cs"/>
              </a:rPr>
              <a:pPr fontAlgn="auto">
                <a:spcBef>
                  <a:spcPts val="0"/>
                </a:spcBef>
                <a:spcAft>
                  <a:spcPts val="0"/>
                </a:spcAft>
              </a:pPr>
              <a:t>4/3/2018</a:t>
            </a:fld>
            <a:endParaRPr lang="en-US" sz="1800" dirty="0">
              <a:solidFill>
                <a:srgbClr val="000000"/>
              </a:solidFill>
              <a:latin typeface="Arial"/>
              <a:ea typeface="+mn-ea"/>
              <a:cs typeface="+mn-cs"/>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4" name="Slide Number Placeholder 3"/>
          <p:cNvSpPr>
            <a:spLocks noGrp="1"/>
          </p:cNvSpPr>
          <p:nvPr>
            <p:ph type="sldNum" sz="quarter" idx="12"/>
          </p:nvPr>
        </p:nvSpPr>
        <p:spPr/>
        <p:txBody>
          <a:bodyPr/>
          <a:lstStyle/>
          <a:p>
            <a:fld id="{7D35388D-1C01-4C58-9997-887C8AD8E172}"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787153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6"/>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091743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p>
            <a:fld id="{0E93020D-9FA2-44A0-B317-99C5C904147E}"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83071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3"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64155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srgbClr val="FFFFFF">
                    <a:lumMod val="75000"/>
                  </a:srgbClr>
                </a:solidFill>
              </a:rPr>
              <a:pPr/>
              <a:t>‹#›</a:t>
            </a:fld>
            <a:endParaRPr lang="en">
              <a:solidFill>
                <a:srgbClr val="FFFFFF">
                  <a:lumMod val="75000"/>
                </a:srgbClr>
              </a:solidFill>
            </a:endParaRPr>
          </a:p>
        </p:txBody>
      </p:sp>
    </p:spTree>
    <p:extLst>
      <p:ext uri="{BB962C8B-B14F-4D97-AF65-F5344CB8AC3E}">
        <p14:creationId xmlns:p14="http://schemas.microsoft.com/office/powerpoint/2010/main" val="235378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gn="r">
              <a:defRPr smtClean="0"/>
            </a:lvl1pPr>
          </a:lstStyle>
          <a:p>
            <a:pPr>
              <a:defRPr/>
            </a:pPr>
            <a:fld id="{030B770A-708D-4C96-AD0C-EC263C804C32}" type="slidenum">
              <a:rPr lang="en-US" altLang="en-US"/>
              <a:pPr>
                <a:defRPr/>
              </a:pPr>
              <a:t>‹#›</a:t>
            </a:fld>
            <a:endParaRPr lang="en-US" altLang="en-US" dirty="0"/>
          </a:p>
        </p:txBody>
      </p:sp>
    </p:spTree>
    <p:extLst>
      <p:ext uri="{BB962C8B-B14F-4D97-AF65-F5344CB8AC3E}">
        <p14:creationId xmlns:p14="http://schemas.microsoft.com/office/powerpoint/2010/main" val="318758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gn="r">
              <a:defRPr smtClean="0"/>
            </a:lvl1pPr>
          </a:lstStyle>
          <a:p>
            <a:pPr>
              <a:defRPr/>
            </a:pPr>
            <a:fld id="{9CFD797D-4481-4979-8F2F-0AB637FCB641}" type="slidenum">
              <a:rPr lang="en-US" altLang="en-US"/>
              <a:pPr>
                <a:defRPr/>
              </a:pPr>
              <a:t>‹#›</a:t>
            </a:fld>
            <a:endParaRPr lang="en-US" altLang="en-US" dirty="0"/>
          </a:p>
        </p:txBody>
      </p:sp>
    </p:spTree>
    <p:extLst>
      <p:ext uri="{BB962C8B-B14F-4D97-AF65-F5344CB8AC3E}">
        <p14:creationId xmlns:p14="http://schemas.microsoft.com/office/powerpoint/2010/main" val="707180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11"/>
          </p:nvPr>
        </p:nvSpPr>
        <p:spPr/>
        <p:txBody>
          <a:bodyPr/>
          <a:lstStyle>
            <a:lvl1pPr>
              <a:defRPr/>
            </a:lvl1pPr>
          </a:lstStyle>
          <a:p>
            <a:pPr>
              <a:defRPr/>
            </a:pPr>
            <a:fld id="{045182D4-D4A6-4DF6-A6DC-347F9575F30B}" type="slidenum">
              <a:rPr lang="en-US" altLang="en-US"/>
              <a:pPr>
                <a:defRPr/>
              </a:pPr>
              <a:t>‹#›</a:t>
            </a:fld>
            <a:endParaRPr lang="en-US" altLang="en-US" dirty="0"/>
          </a:p>
        </p:txBody>
      </p:sp>
    </p:spTree>
    <p:extLst>
      <p:ext uri="{BB962C8B-B14F-4D97-AF65-F5344CB8AC3E}">
        <p14:creationId xmlns:p14="http://schemas.microsoft.com/office/powerpoint/2010/main" val="3147505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10"/>
          </p:nvPr>
        </p:nvSpPr>
        <p:spPr/>
        <p:txBody>
          <a:bodyPr/>
          <a:lstStyle>
            <a:lvl1pPr>
              <a:defRPr/>
            </a:lvl1pPr>
          </a:lstStyle>
          <a:p>
            <a:pPr>
              <a:defRPr/>
            </a:pPr>
            <a:fld id="{24AEC31B-3A6B-47E9-8E43-30C165D7FB7B}" type="slidenum">
              <a:rPr lang="en-US" altLang="en-US"/>
              <a:pPr>
                <a:defRPr/>
              </a:pPr>
              <a:t>‹#›</a:t>
            </a:fld>
            <a:endParaRPr lang="en-US" altLang="en-US" dirty="0"/>
          </a:p>
        </p:txBody>
      </p:sp>
    </p:spTree>
    <p:extLst>
      <p:ext uri="{BB962C8B-B14F-4D97-AF65-F5344CB8AC3E}">
        <p14:creationId xmlns:p14="http://schemas.microsoft.com/office/powerpoint/2010/main" val="3818658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6EEDB507-0FA7-45A9-A910-B6AC41393C3B}" type="slidenum">
              <a:rPr lang="en-US" altLang="en-US"/>
              <a:pPr>
                <a:defRPr/>
              </a:pPr>
              <a:t>‹#›</a:t>
            </a:fld>
            <a:endParaRPr lang="en-US" altLang="en-US" dirty="0"/>
          </a:p>
        </p:txBody>
      </p:sp>
    </p:spTree>
    <p:extLst>
      <p:ext uri="{BB962C8B-B14F-4D97-AF65-F5344CB8AC3E}">
        <p14:creationId xmlns:p14="http://schemas.microsoft.com/office/powerpoint/2010/main" val="1503357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37390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63301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57406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92635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7530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256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09616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07635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a:t>Click to edit Master text styles</a:t>
            </a:r>
          </a:p>
        </p:txBody>
      </p:sp>
    </p:spTree>
    <p:extLst>
      <p:ext uri="{BB962C8B-B14F-4D97-AF65-F5344CB8AC3E}">
        <p14:creationId xmlns:p14="http://schemas.microsoft.com/office/powerpoint/2010/main" val="2350050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
        <p:nvSpPr>
          <p:cNvPr id="5" name="Slide Number Placeholder 1"/>
          <p:cNvSpPr>
            <a:spLocks noGrp="1"/>
          </p:cNvSpPr>
          <p:nvPr>
            <p:ph type="sldNum" sz="quarter" idx="11"/>
          </p:nvPr>
        </p:nvSpPr>
        <p:spPr/>
        <p:txBody>
          <a:bodyPr/>
          <a:lstStyle>
            <a:lvl1pPr algn="r">
              <a:defRPr smtClean="0"/>
            </a:lvl1pPr>
          </a:lstStyle>
          <a:p>
            <a:pPr>
              <a:defRPr/>
            </a:pPr>
            <a:fld id="{6267855C-49D5-439F-BB93-97390E26AB93}" type="slidenum">
              <a:rPr lang="en-US" altLang="en-US"/>
              <a:pPr>
                <a:defRPr/>
              </a:pPr>
              <a:t>‹#›</a:t>
            </a:fld>
            <a:endParaRPr lang="en-US" altLang="en-US" dirty="0"/>
          </a:p>
        </p:txBody>
      </p:sp>
    </p:spTree>
    <p:extLst>
      <p:ext uri="{BB962C8B-B14F-4D97-AF65-F5344CB8AC3E}">
        <p14:creationId xmlns:p14="http://schemas.microsoft.com/office/powerpoint/2010/main" val="3928284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16CE2CAC-A9E0-4DCD-BC11-2D1D53AD866E}" type="slidenum">
              <a:rPr lang="en-US" altLang="en-US"/>
              <a:pPr>
                <a:defRPr/>
              </a:pPr>
              <a:t>‹#›</a:t>
            </a:fld>
            <a:endParaRPr lang="en-US" altLang="en-US" dirty="0"/>
          </a:p>
        </p:txBody>
      </p:sp>
    </p:spTree>
    <p:extLst>
      <p:ext uri="{BB962C8B-B14F-4D97-AF65-F5344CB8AC3E}">
        <p14:creationId xmlns:p14="http://schemas.microsoft.com/office/powerpoint/2010/main" val="287428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3.xml"/><Relationship Id="rId7" Type="http://schemas.openxmlformats.org/officeDocument/2006/relationships/theme" Target="../theme/theme10.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1.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jpeg"/><Relationship Id="rId5" Type="http://schemas.openxmlformats.org/officeDocument/2006/relationships/theme" Target="../theme/theme14.xml"/><Relationship Id="rId4" Type="http://schemas.openxmlformats.org/officeDocument/2006/relationships/slideLayout" Target="../slideLayouts/slideLayout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1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8.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36" r:id="rId2"/>
    <p:sldLayoutId id="2147484337" r:id="rId3"/>
    <p:sldLayoutId id="2147484340" r:id="rId4"/>
    <p:sldLayoutId id="2147484341" r:id="rId5"/>
    <p:sldLayoutId id="2147484349" r:id="rId6"/>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00019304"/>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sldNum="0"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40062030"/>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Tree>
    <p:extLst>
      <p:ext uri="{BB962C8B-B14F-4D97-AF65-F5344CB8AC3E}">
        <p14:creationId xmlns:p14="http://schemas.microsoft.com/office/powerpoint/2010/main" val="2390091468"/>
      </p:ext>
    </p:extLst>
  </p:cSld>
  <p:clrMap bg1="lt1" tx1="dk1" bg2="lt2" tx2="dk2" accent1="accent1" accent2="accent2" accent3="accent3" accent4="accent4" accent5="accent5" accent6="accent6" hlink="hlink" folHlink="folHlink"/>
  <p:sldLayoutIdLst>
    <p:sldLayoutId id="2147484387"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latin typeface="Arial"/>
                <a:ea typeface="+mn-ea"/>
                <a:cs typeface="+mn-cs"/>
              </a:rPr>
              <a:pPr/>
              <a:t>‹#›</a:t>
            </a:fld>
            <a:endParaRPr lang="en-US" dirty="0">
              <a:solidFill>
                <a:srgbClr val="1F497D">
                  <a:lumMod val="75000"/>
                </a:srgbClr>
              </a:solidFill>
              <a:latin typeface="Arial"/>
              <a:ea typeface="+mn-ea"/>
              <a:cs typeface="+mn-cs"/>
            </a:endParaRPr>
          </a:p>
        </p:txBody>
      </p:sp>
    </p:spTree>
    <p:extLst>
      <p:ext uri="{BB962C8B-B14F-4D97-AF65-F5344CB8AC3E}">
        <p14:creationId xmlns:p14="http://schemas.microsoft.com/office/powerpoint/2010/main" val="1689170393"/>
      </p:ext>
    </p:extLst>
  </p:cSld>
  <p:clrMap bg1="lt1" tx1="dk1" bg2="lt2" tx2="dk2" accent1="accent1" accent2="accent2" accent3="accent3" accent4="accent4" accent5="accent5" accent6="accent6" hlink="hlink" folHlink="folHlink"/>
  <p:sldLayoutIdLst>
    <p:sldLayoutId id="2147484389"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8679332"/>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0" y="4"/>
            <a:ext cx="9181140" cy="6885855"/>
          </a:xfrm>
          <a:prstGeom prst="rect">
            <a:avLst/>
          </a:prstGeom>
        </p:spPr>
      </p:pic>
      <p:sp>
        <p:nvSpPr>
          <p:cNvPr id="5123" name="Title Placeholder 1"/>
          <p:cNvSpPr>
            <a:spLocks noGrp="1"/>
          </p:cNvSpPr>
          <p:nvPr>
            <p:ph type="title"/>
          </p:nvPr>
        </p:nvSpPr>
        <p:spPr bwMode="gray">
          <a:xfrm>
            <a:off x="687390"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endParaRPr lang="en-US" dirty="0"/>
          </a:p>
        </p:txBody>
      </p:sp>
      <p:sp>
        <p:nvSpPr>
          <p:cNvPr id="5124" name="Text Placeholder 2"/>
          <p:cNvSpPr>
            <a:spLocks noGrp="1"/>
          </p:cNvSpPr>
          <p:nvPr>
            <p:ph type="body" idx="1"/>
          </p:nvPr>
        </p:nvSpPr>
        <p:spPr bwMode="gray">
          <a:xfrm>
            <a:off x="687390"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632836761"/>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189" algn="l" rtl="0" eaLnBrk="1" fontAlgn="base" hangingPunct="1">
        <a:spcBef>
          <a:spcPct val="0"/>
        </a:spcBef>
        <a:spcAft>
          <a:spcPct val="0"/>
        </a:spcAft>
        <a:defRPr sz="4000" b="1">
          <a:solidFill>
            <a:schemeClr val="bg1"/>
          </a:solidFill>
          <a:latin typeface="FranklinGothic" pitchFamily="-48" charset="0"/>
        </a:defRPr>
      </a:lvl6pPr>
      <a:lvl7pPr marL="914377" algn="l" rtl="0" eaLnBrk="1" fontAlgn="base" hangingPunct="1">
        <a:spcBef>
          <a:spcPct val="0"/>
        </a:spcBef>
        <a:spcAft>
          <a:spcPct val="0"/>
        </a:spcAft>
        <a:defRPr sz="4000" b="1">
          <a:solidFill>
            <a:schemeClr val="bg1"/>
          </a:solidFill>
          <a:latin typeface="FranklinGothic" pitchFamily="-48" charset="0"/>
        </a:defRPr>
      </a:lvl7pPr>
      <a:lvl8pPr marL="1371566" algn="l" rtl="0" eaLnBrk="1" fontAlgn="base" hangingPunct="1">
        <a:spcBef>
          <a:spcPct val="0"/>
        </a:spcBef>
        <a:spcAft>
          <a:spcPct val="0"/>
        </a:spcAft>
        <a:defRPr sz="4000" b="1">
          <a:solidFill>
            <a:schemeClr val="bg1"/>
          </a:solidFill>
          <a:latin typeface="FranklinGothic" pitchFamily="-48" charset="0"/>
        </a:defRPr>
      </a:lvl8pPr>
      <a:lvl9pPr marL="1828754" algn="l" rtl="0" eaLnBrk="1" fontAlgn="base" hangingPunct="1">
        <a:spcBef>
          <a:spcPct val="0"/>
        </a:spcBef>
        <a:spcAft>
          <a:spcPct val="0"/>
        </a:spcAft>
        <a:defRPr sz="4000" b="1">
          <a:solidFill>
            <a:schemeClr val="bg1"/>
          </a:solidFill>
          <a:latin typeface="FranklinGothic" pitchFamily="-48" charset="0"/>
        </a:defRPr>
      </a:lvl9pPr>
    </p:titleStyle>
    <p:bodyStyle>
      <a:lvl1pPr marL="233357" indent="-233357"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39" indent="-233357"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71" indent="-228594" algn="l" defTabSz="914377"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160" indent="-228594"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349" indent="-228594"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537"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726"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8914"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103" indent="-228594" algn="l" defTabSz="914377"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b" anchorCtr="0" compatLnSpc="1">
            <a:prstTxWarp prst="textNoShape">
              <a:avLst/>
            </a:prstTxWarp>
            <a:spAutoFit/>
          </a:bodyPr>
          <a:lstStyle>
            <a:lvl1pPr eaLnBrk="1" hangingPunct="1">
              <a:defRPr sz="1000" smtClean="0">
                <a:solidFill>
                  <a:srgbClr val="BFBFBF"/>
                </a:solidFill>
              </a:defRPr>
            </a:lvl1pPr>
          </a:lstStyle>
          <a:p>
            <a:pPr>
              <a:defRPr/>
            </a:pPr>
            <a:fld id="{6E584D26-84B7-42AD-BE14-11AB273774DC}" type="slidenum">
              <a:rPr lang="en-US" altLang="en-US">
                <a:ea typeface="ＭＳ Ｐゴシック" panose="020B0600070205080204" pitchFamily="34" charset="-128"/>
                <a:cs typeface="+mn-cs"/>
              </a:rPr>
              <a:pPr>
                <a:defRPr/>
              </a:pPr>
              <a:t>‹#›</a:t>
            </a:fld>
            <a:endParaRPr lang="en-US" altLang="en-US" dirty="0">
              <a:ea typeface="ＭＳ Ｐゴシック" panose="020B0600070205080204" pitchFamily="34" charset="-128"/>
              <a:cs typeface="+mn-cs"/>
            </a:endParaRPr>
          </a:p>
        </p:txBody>
      </p:sp>
    </p:spTree>
    <p:extLst>
      <p:ext uri="{BB962C8B-B14F-4D97-AF65-F5344CB8AC3E}">
        <p14:creationId xmlns:p14="http://schemas.microsoft.com/office/powerpoint/2010/main" val="2410736434"/>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Lst>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anose="05000000000000000000"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anose="020B0604020202020204" pitchFamily="34"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anose="020B0503020102020204"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anose="02070309020205020404"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anose="020B0604020202020204" pitchFamily="34"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 id="2147484325" r:id="rId2"/>
    <p:sldLayoutId id="2147484342" r:id="rId3"/>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a:t>Click to edit Master title style</a:t>
            </a:r>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5761486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82442823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5"/>
          <p:cNvPicPr>
            <a:picLocks noChangeAspect="1"/>
          </p:cNvPicPr>
          <p:nvPr/>
        </p:nvPicPr>
        <p:blipFill>
          <a:blip r:embed="rId12"/>
          <a:srcRect/>
          <a:stretch>
            <a:fillRect/>
          </a:stretch>
        </p:blipFill>
        <p:spPr bwMode="gray">
          <a:xfrm>
            <a:off x="0" y="0"/>
            <a:ext cx="9180513" cy="6886575"/>
          </a:xfrm>
          <a:prstGeom prst="rect">
            <a:avLst/>
          </a:prstGeom>
          <a:noFill/>
          <a:ln w="9525">
            <a:noFill/>
            <a:miter lim="800000"/>
            <a:headEnd/>
            <a:tailEnd/>
          </a:ln>
        </p:spPr>
      </p:pic>
      <p:sp>
        <p:nvSpPr>
          <p:cNvPr id="17411" name="Title Placeholder 1"/>
          <p:cNvSpPr>
            <a:spLocks noGrp="1"/>
          </p:cNvSpPr>
          <p:nvPr>
            <p:ph type="title"/>
          </p:nvPr>
        </p:nvSpPr>
        <p:spPr bwMode="gray">
          <a:xfrm>
            <a:off x="687388" y="317500"/>
            <a:ext cx="8224837" cy="14874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nchor="b" anchorCtr="0">
            <a:spAutoFit/>
          </a:bodyPr>
          <a:lstStyle>
            <a:lvl1pPr>
              <a:defRPr lang="en-US" sz="1000">
                <a:solidFill>
                  <a:schemeClr val="bg1">
                    <a:lumMod val="75000"/>
                  </a:schemeClr>
                </a:solidFill>
                <a:latin typeface="+mn-lt"/>
                <a:ea typeface="ＭＳ Ｐゴシック" charset="-128"/>
                <a:cs typeface="+mn-cs"/>
              </a:defRPr>
            </a:lvl1pPr>
          </a:lstStyle>
          <a:p>
            <a:pPr>
              <a:defRPr/>
            </a:pPr>
            <a:fld id="{9074FE86-8476-4439-AC3D-91E5489845D9}" type="slidenum">
              <a:rPr>
                <a:solidFill>
                  <a:srgbClr val="FFFFFF">
                    <a:lumMod val="75000"/>
                  </a:srgbClr>
                </a:solidFill>
              </a:rPr>
              <a:pPr>
                <a:defRPr/>
              </a:pPr>
              <a:t>‹#›</a:t>
            </a:fld>
            <a:endParaRPr dirty="0">
              <a:solidFill>
                <a:srgbClr val="FFFFFF">
                  <a:lumMod val="75000"/>
                </a:srgbClr>
              </a:solidFill>
            </a:endParaRPr>
          </a:p>
        </p:txBody>
      </p:sp>
    </p:spTree>
    <p:extLst>
      <p:ext uri="{BB962C8B-B14F-4D97-AF65-F5344CB8AC3E}">
        <p14:creationId xmlns:p14="http://schemas.microsoft.com/office/powerpoint/2010/main" val="352980492"/>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Lst>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23888066"/>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1.(nul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nul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intensiveintervention.org/chart/instructional-intervention-tools" TargetMode="Externa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channel/UC6W2pma8TiSZvY_GWROkTLA"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hyperlink" Target="https://twitter.com/TheNCII"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1" y="1151931"/>
            <a:ext cx="8228413" cy="1538883"/>
          </a:xfrm>
        </p:spPr>
        <p:txBody>
          <a:bodyPr/>
          <a:lstStyle/>
          <a:p>
            <a:r>
              <a:rPr lang="en-US" dirty="0"/>
              <a:t>The Taxonomy of </a:t>
            </a:r>
            <a:br>
              <a:rPr lang="en-US" dirty="0"/>
            </a:br>
            <a:r>
              <a:rPr lang="en-US" dirty="0"/>
              <a:t>Intervention Intensity:</a:t>
            </a:r>
          </a:p>
        </p:txBody>
      </p:sp>
      <p:sp>
        <p:nvSpPr>
          <p:cNvPr id="4" name="Text Placeholder 3"/>
          <p:cNvSpPr>
            <a:spLocks noGrp="1"/>
          </p:cNvSpPr>
          <p:nvPr>
            <p:ph type="body" sz="quarter" idx="12"/>
          </p:nvPr>
        </p:nvSpPr>
        <p:spPr>
          <a:xfrm>
            <a:off x="687388" y="2938998"/>
            <a:ext cx="8224837" cy="2462213"/>
          </a:xfrm>
        </p:spPr>
        <p:txBody>
          <a:bodyPr/>
          <a:lstStyle/>
          <a:p>
            <a:r>
              <a:rPr lang="en-US" dirty="0"/>
              <a:t>A Case Study for Building Intervention Intensity in Math</a:t>
            </a:r>
          </a:p>
          <a:p>
            <a:endParaRPr lang="en-US" sz="2400" dirty="0"/>
          </a:p>
          <a:p>
            <a:pPr lvl="2"/>
            <a:r>
              <a:rPr lang="en-US" dirty="0"/>
              <a:t>Amelia Malone and Lynn Fuchs, Vanderbilt University</a:t>
            </a:r>
          </a:p>
          <a:p>
            <a:pPr lvl="2"/>
            <a:endParaRPr lang="en-US" dirty="0"/>
          </a:p>
          <a:p>
            <a:pPr lvl="3"/>
            <a:endParaRPr lang="en-US" dirty="0"/>
          </a:p>
        </p:txBody>
      </p:sp>
    </p:spTree>
    <p:extLst>
      <p:ext uri="{BB962C8B-B14F-4D97-AF65-F5344CB8AC3E}">
        <p14:creationId xmlns:p14="http://schemas.microsoft.com/office/powerpoint/2010/main" val="179121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 system for describing an intervention in terms of seven dimensions along with intensity can vary.</a:t>
            </a:r>
          </a:p>
          <a:p>
            <a:endParaRPr lang="en-US" sz="2800" dirty="0"/>
          </a:p>
          <a:p>
            <a:r>
              <a:rPr lang="en-US" sz="2800" dirty="0" smtClean="0"/>
              <a:t>This helps special educators and interventionists identify best-match intervention platforms (in the DBI Set-Up Phase) and formulate adjustments to boost student progress (in the Implementation Phase).</a:t>
            </a:r>
          </a:p>
        </p:txBody>
      </p:sp>
      <p:sp>
        <p:nvSpPr>
          <p:cNvPr id="3" name="Title 2"/>
          <p:cNvSpPr>
            <a:spLocks noGrp="1"/>
          </p:cNvSpPr>
          <p:nvPr>
            <p:ph type="title"/>
          </p:nvPr>
        </p:nvSpPr>
        <p:spPr/>
        <p:txBody>
          <a:bodyPr/>
          <a:lstStyle/>
          <a:p>
            <a:r>
              <a:rPr lang="en-US" dirty="0" smtClean="0"/>
              <a:t>The Taxonomy of Intensive Intervention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27349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725103"/>
            <a:ext cx="8229600" cy="1754326"/>
          </a:xfrm>
        </p:spPr>
        <p:txBody>
          <a:bodyPr/>
          <a:lstStyle/>
          <a:p>
            <a:r>
              <a:rPr lang="en-US" sz="5400" dirty="0"/>
              <a:t>Seven Dimensions of Intervention Intensity</a:t>
            </a:r>
          </a:p>
        </p:txBody>
      </p:sp>
      <p:sp>
        <p:nvSpPr>
          <p:cNvPr id="3" name="Slide Number Placeholder 2"/>
          <p:cNvSpPr>
            <a:spLocks noGrp="1"/>
          </p:cNvSpPr>
          <p:nvPr>
            <p:ph type="sldNum" sz="quarter" idx="12"/>
          </p:nvPr>
        </p:nvSpPr>
        <p:spPr/>
        <p:txBody>
          <a:bodyPr/>
          <a:lstStyle/>
          <a:p>
            <a:pPr algn="r"/>
            <a:fld id="{F3477EC8-074D-41C4-94AE-E9EA7CEEA348}" type="slidenum">
              <a:rPr lang="uk-UA" smtClean="0">
                <a:solidFill>
                  <a:srgbClr val="FFFFFF">
                    <a:lumMod val="75000"/>
                  </a:srgbClr>
                </a:solidFill>
              </a:rPr>
              <a:pPr algn="r"/>
              <a:t>11</a:t>
            </a:fld>
            <a:endParaRPr lang="uk-UA" dirty="0">
              <a:solidFill>
                <a:srgbClr val="FFFFFF">
                  <a:lumMod val="75000"/>
                </a:srgbClr>
              </a:solidFill>
            </a:endParaRPr>
          </a:p>
        </p:txBody>
      </p:sp>
    </p:spTree>
    <p:extLst>
      <p:ext uri="{BB962C8B-B14F-4D97-AF65-F5344CB8AC3E}">
        <p14:creationId xmlns:p14="http://schemas.microsoft.com/office/powerpoint/2010/main" val="269038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5" y="2055813"/>
            <a:ext cx="4348932" cy="3852006"/>
          </a:xfrm>
        </p:spPr>
        <p:txBody>
          <a:bodyPr/>
          <a:lstStyle/>
          <a:p>
            <a:pPr marL="0" indent="0">
              <a:buNone/>
            </a:pPr>
            <a:r>
              <a:rPr lang="en-US" sz="2800" dirty="0"/>
              <a:t>How well the intervention works for students with intensive intervention needs.</a:t>
            </a:r>
          </a:p>
          <a:p>
            <a:r>
              <a:rPr lang="en-US" dirty="0"/>
              <a:t>Look for interventions that report sizes specifically for students who require intensive intervention.</a:t>
            </a:r>
          </a:p>
        </p:txBody>
      </p:sp>
      <p:sp>
        <p:nvSpPr>
          <p:cNvPr id="3" name="Title 2"/>
          <p:cNvSpPr>
            <a:spLocks noGrp="1"/>
          </p:cNvSpPr>
          <p:nvPr>
            <p:ph type="title"/>
          </p:nvPr>
        </p:nvSpPr>
        <p:spPr/>
        <p:txBody>
          <a:bodyPr/>
          <a:lstStyle/>
          <a:p>
            <a:r>
              <a:rPr lang="en-US" dirty="0"/>
              <a:t>Dimension 1: Strength</a:t>
            </a:r>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12</a:t>
            </a:fld>
            <a:endParaRPr lang="en-US" dirty="0"/>
          </a:p>
        </p:txBody>
      </p:sp>
      <p:pic>
        <p:nvPicPr>
          <p:cNvPr id="12" name="Picture 11" descr="A teacher and students working"/>
          <p:cNvPicPr>
            <a:picLocks noChangeAspect="1"/>
          </p:cNvPicPr>
          <p:nvPr/>
        </p:nvPicPr>
        <p:blipFill rotWithShape="1">
          <a:blip r:embed="rId3" cstate="print">
            <a:extLst>
              <a:ext uri="{28A0092B-C50C-407E-A947-70E740481C1C}">
                <a14:useLocalDpi xmlns:a14="http://schemas.microsoft.com/office/drawing/2010/main" val="0"/>
              </a:ext>
            </a:extLst>
          </a:blip>
          <a:srcRect l="3377" r="2576"/>
          <a:stretch/>
        </p:blipFill>
        <p:spPr>
          <a:xfrm>
            <a:off x="5297714" y="2128383"/>
            <a:ext cx="3614511" cy="2562223"/>
          </a:xfrm>
          <a:prstGeom prst="rect">
            <a:avLst/>
          </a:prstGeom>
        </p:spPr>
      </p:pic>
    </p:spTree>
    <p:extLst>
      <p:ext uri="{BB962C8B-B14F-4D97-AF65-F5344CB8AC3E}">
        <p14:creationId xmlns:p14="http://schemas.microsoft.com/office/powerpoint/2010/main" val="90765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494074" cy="3852006"/>
          </a:xfrm>
        </p:spPr>
        <p:txBody>
          <a:bodyPr/>
          <a:lstStyle/>
          <a:p>
            <a:pPr marL="0" indent="0">
              <a:buNone/>
            </a:pPr>
            <a:r>
              <a:rPr lang="en-US" sz="2800" dirty="0"/>
              <a:t>The number of opportunities a student has to respond and receive corrective feedback during the intervention’s lessons.</a:t>
            </a:r>
          </a:p>
          <a:p>
            <a:r>
              <a:rPr lang="en-US" dirty="0"/>
              <a:t>If this information is not provided in the manual, review selected lessons from the intervention. </a:t>
            </a:r>
          </a:p>
          <a:p>
            <a:endParaRPr lang="en-US" sz="2200" dirty="0"/>
          </a:p>
        </p:txBody>
      </p:sp>
      <p:sp>
        <p:nvSpPr>
          <p:cNvPr id="3" name="Title 2"/>
          <p:cNvSpPr>
            <a:spLocks noGrp="1"/>
          </p:cNvSpPr>
          <p:nvPr>
            <p:ph type="title"/>
          </p:nvPr>
        </p:nvSpPr>
        <p:spPr/>
        <p:txBody>
          <a:bodyPr/>
          <a:lstStyle/>
          <a:p>
            <a:r>
              <a:rPr lang="en-US" dirty="0"/>
              <a:t>Dimension 2: Dosage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pic>
        <p:nvPicPr>
          <p:cNvPr id="10" name="Picture 9" descr="An image of two students smiling"/>
          <p:cNvPicPr>
            <a:picLocks noChangeAspect="1"/>
          </p:cNvPicPr>
          <p:nvPr/>
        </p:nvPicPr>
        <p:blipFill rotWithShape="1">
          <a:blip r:embed="rId3" cstate="print">
            <a:extLst>
              <a:ext uri="{28A0092B-C50C-407E-A947-70E740481C1C}">
                <a14:useLocalDpi xmlns:a14="http://schemas.microsoft.com/office/drawing/2010/main" val="0"/>
              </a:ext>
            </a:extLst>
          </a:blip>
          <a:srcRect l="1542" r="4264"/>
          <a:stretch/>
        </p:blipFill>
        <p:spPr>
          <a:xfrm>
            <a:off x="5295900" y="2142895"/>
            <a:ext cx="3616325" cy="2559733"/>
          </a:xfrm>
          <a:prstGeom prst="rect">
            <a:avLst/>
          </a:prstGeom>
        </p:spPr>
      </p:pic>
    </p:spTree>
    <p:extLst>
      <p:ext uri="{BB962C8B-B14F-4D97-AF65-F5344CB8AC3E}">
        <p14:creationId xmlns:p14="http://schemas.microsoft.com/office/powerpoint/2010/main" val="383178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145753"/>
            <a:ext cx="5398480" cy="3852006"/>
          </a:xfrm>
        </p:spPr>
        <p:txBody>
          <a:bodyPr/>
          <a:lstStyle/>
          <a:p>
            <a:pPr marL="0" indent="0">
              <a:buNone/>
            </a:pPr>
            <a:r>
              <a:rPr lang="en-US" sz="2800" dirty="0"/>
              <a:t>The extent to which the program:</a:t>
            </a:r>
          </a:p>
          <a:p>
            <a:pPr marL="457200" lvl="1" indent="-457200">
              <a:buFont typeface="+mj-lt"/>
              <a:buAutoNum type="alphaLcParenR"/>
            </a:pPr>
            <a:r>
              <a:rPr lang="en-US" sz="2400" dirty="0"/>
              <a:t>Addresses the student’s full set of academic needs.</a:t>
            </a:r>
          </a:p>
          <a:p>
            <a:pPr marL="457200" lvl="1" indent="-457200">
              <a:buFont typeface="+mj-lt"/>
              <a:buAutoNum type="alphaLcParenR"/>
            </a:pPr>
            <a:r>
              <a:rPr lang="en-US" sz="2400" dirty="0"/>
              <a:t>Does not address skills the student has already mastered.</a:t>
            </a:r>
          </a:p>
          <a:p>
            <a:pPr marL="457200" lvl="1" indent="-457200">
              <a:buFont typeface="+mj-lt"/>
              <a:buAutoNum type="alphaLcParenR"/>
            </a:pPr>
            <a:r>
              <a:rPr lang="en-US" sz="2400" dirty="0" smtClean="0"/>
              <a:t>Also incorporates </a:t>
            </a:r>
            <a:r>
              <a:rPr lang="en-US" sz="2400" dirty="0"/>
              <a:t>a focus on grade-appropriate curricular standards.</a:t>
            </a:r>
          </a:p>
          <a:p>
            <a:pPr marL="687387" lvl="1" indent="-457200">
              <a:buFont typeface="+mj-lt"/>
              <a:buAutoNum type="alphaLcParenR"/>
            </a:pPr>
            <a:endParaRPr lang="en-US" dirty="0"/>
          </a:p>
          <a:p>
            <a:pPr marL="230187" lvl="1" indent="0">
              <a:buNone/>
            </a:pPr>
            <a:endParaRPr lang="en-US" dirty="0"/>
          </a:p>
        </p:txBody>
      </p:sp>
      <p:sp>
        <p:nvSpPr>
          <p:cNvPr id="3" name="Title 2"/>
          <p:cNvSpPr>
            <a:spLocks noGrp="1"/>
          </p:cNvSpPr>
          <p:nvPr>
            <p:ph type="title"/>
          </p:nvPr>
        </p:nvSpPr>
        <p:spPr/>
        <p:txBody>
          <a:bodyPr/>
          <a:lstStyle/>
          <a:p>
            <a:r>
              <a:rPr lang="en-US" dirty="0"/>
              <a:t>Dimension 3: Alignment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pic>
        <p:nvPicPr>
          <p:cNvPr id="8" name="Picture 7" descr="An image of a bullseye">
            <a:extLst>
              <a:ext uri="{FF2B5EF4-FFF2-40B4-BE49-F238E27FC236}">
                <a16:creationId xmlns:a16="http://schemas.microsoft.com/office/drawing/2014/main" xmlns="" id="{3B996886-2D66-41AB-8757-DA3CB35DD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868" y="2245532"/>
            <a:ext cx="2221605" cy="2165875"/>
          </a:xfrm>
          <a:prstGeom prst="rect">
            <a:avLst/>
          </a:prstGeom>
        </p:spPr>
      </p:pic>
    </p:spTree>
    <p:extLst>
      <p:ext uri="{BB962C8B-B14F-4D97-AF65-F5344CB8AC3E}">
        <p14:creationId xmlns:p14="http://schemas.microsoft.com/office/powerpoint/2010/main" val="63392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The extent to which an intervention is designed to help students</a:t>
            </a:r>
          </a:p>
          <a:p>
            <a:pPr marL="465138" lvl="1" indent="-460375">
              <a:buFont typeface="+mj-lt"/>
              <a:buAutoNum type="alphaLcParenR"/>
            </a:pPr>
            <a:r>
              <a:rPr lang="en-US" sz="2400" dirty="0"/>
              <a:t>Transfer the skills they learn to other formats and contexts.</a:t>
            </a:r>
          </a:p>
          <a:p>
            <a:pPr marL="465138" lvl="1" indent="-460375">
              <a:buFont typeface="+mj-lt"/>
              <a:buAutoNum type="alphaLcParenR"/>
            </a:pPr>
            <a:r>
              <a:rPr lang="en-US" sz="2400" dirty="0"/>
              <a:t>Realize connections between mastered and related skills.</a:t>
            </a:r>
          </a:p>
          <a:p>
            <a:pPr marL="573087" lvl="1" indent="-342900">
              <a:buFont typeface="+mj-lt"/>
              <a:buAutoNum type="alphaLcParenR"/>
            </a:pPr>
            <a:endParaRPr lang="en-US" sz="2000" dirty="0"/>
          </a:p>
          <a:p>
            <a:endParaRPr lang="en-US" sz="2800" dirty="0"/>
          </a:p>
        </p:txBody>
      </p:sp>
      <p:sp>
        <p:nvSpPr>
          <p:cNvPr id="3" name="Title 2"/>
          <p:cNvSpPr>
            <a:spLocks noGrp="1"/>
          </p:cNvSpPr>
          <p:nvPr>
            <p:ph type="title"/>
          </p:nvPr>
        </p:nvSpPr>
        <p:spPr/>
        <p:txBody>
          <a:bodyPr/>
          <a:lstStyle/>
          <a:p>
            <a:r>
              <a:rPr lang="en-US" dirty="0"/>
              <a:t>Dimension 4: Attention to </a:t>
            </a:r>
            <a:br>
              <a:rPr lang="en-US" dirty="0"/>
            </a:br>
            <a:r>
              <a:rPr lang="en-US" dirty="0" smtClean="0"/>
              <a:t>Transfer</a:t>
            </a:r>
            <a:endParaRPr lang="en-US" dirty="0"/>
          </a:p>
        </p:txBody>
      </p:sp>
      <p:sp>
        <p:nvSpPr>
          <p:cNvPr id="4" name="Slide Number Placeholder 3"/>
          <p:cNvSpPr>
            <a:spLocks noGrp="1"/>
          </p:cNvSpPr>
          <p:nvPr>
            <p:ph type="sldNum" sz="quarter" idx="11"/>
          </p:nvPr>
        </p:nvSpPr>
        <p:spPr/>
        <p:txBody>
          <a:bodyPr/>
          <a:lstStyle/>
          <a:p>
            <a:pPr algn="r"/>
            <a:fld id="{F3477EC8-074D-41C4-94AE-E9EA7CEEA348}" type="slidenum">
              <a:rPr lang="en-US" smtClean="0"/>
              <a:pPr algn="r"/>
              <a:t>15</a:t>
            </a:fld>
            <a:endParaRPr lang="en-US" dirty="0"/>
          </a:p>
        </p:txBody>
      </p:sp>
      <p:pic>
        <p:nvPicPr>
          <p:cNvPr id="6" name="Picture 5" descr="An image of children in a gymnasiu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775" y="2133600"/>
            <a:ext cx="3842450" cy="2561302"/>
          </a:xfrm>
          <a:prstGeom prst="rect">
            <a:avLst/>
          </a:prstGeom>
        </p:spPr>
      </p:pic>
    </p:spTree>
    <p:extLst>
      <p:ext uri="{BB962C8B-B14F-4D97-AF65-F5344CB8AC3E}">
        <p14:creationId xmlns:p14="http://schemas.microsoft.com/office/powerpoint/2010/main" val="86352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348930" cy="3852006"/>
          </a:xfrm>
        </p:spPr>
        <p:txBody>
          <a:bodyPr/>
          <a:lstStyle/>
          <a:p>
            <a:pPr marL="0" indent="0">
              <a:buNone/>
            </a:pPr>
            <a:r>
              <a:rPr lang="en-US" sz="2800" dirty="0"/>
              <a:t>The number of explicit instruction principles the intervention incorporates.</a:t>
            </a:r>
          </a:p>
          <a:p>
            <a:r>
              <a:rPr lang="en-US" dirty="0"/>
              <a:t>Examine sample lessons and note the use of explicit instruction principles. </a:t>
            </a:r>
          </a:p>
        </p:txBody>
      </p:sp>
      <p:sp>
        <p:nvSpPr>
          <p:cNvPr id="3" name="Title 2"/>
          <p:cNvSpPr>
            <a:spLocks noGrp="1"/>
          </p:cNvSpPr>
          <p:nvPr>
            <p:ph type="title"/>
          </p:nvPr>
        </p:nvSpPr>
        <p:spPr/>
        <p:txBody>
          <a:bodyPr/>
          <a:lstStyle/>
          <a:p>
            <a:r>
              <a:rPr lang="en-US" dirty="0"/>
              <a:t>Dimension 5: Comprehensiveness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pic>
        <p:nvPicPr>
          <p:cNvPr id="7" name="Picture 6" descr="An image of a teacher and three students playing. "/>
          <p:cNvPicPr>
            <a:picLocks noChangeAspect="1"/>
          </p:cNvPicPr>
          <p:nvPr/>
        </p:nvPicPr>
        <p:blipFill rotWithShape="1">
          <a:blip r:embed="rId3" cstate="print">
            <a:extLst>
              <a:ext uri="{28A0092B-C50C-407E-A947-70E740481C1C}">
                <a14:useLocalDpi xmlns:a14="http://schemas.microsoft.com/office/drawing/2010/main" val="0"/>
              </a:ext>
            </a:extLst>
          </a:blip>
          <a:srcRect l="5909"/>
          <a:stretch/>
        </p:blipFill>
        <p:spPr>
          <a:xfrm>
            <a:off x="5036457" y="2133600"/>
            <a:ext cx="3875768" cy="2552700"/>
          </a:xfrm>
          <a:prstGeom prst="rect">
            <a:avLst/>
          </a:prstGeom>
        </p:spPr>
      </p:pic>
    </p:spTree>
    <p:extLst>
      <p:ext uri="{BB962C8B-B14F-4D97-AF65-F5344CB8AC3E}">
        <p14:creationId xmlns:p14="http://schemas.microsoft.com/office/powerpoint/2010/main" val="428386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044130" cy="3852006"/>
          </a:xfrm>
        </p:spPr>
        <p:txBody>
          <a:bodyPr/>
          <a:lstStyle/>
          <a:p>
            <a:pPr marL="0" indent="0">
              <a:buNone/>
            </a:pPr>
            <a:r>
              <a:rPr lang="en-US" sz="2800" dirty="0"/>
              <a:t>The extent to which interventions incorporate </a:t>
            </a:r>
          </a:p>
          <a:p>
            <a:pPr marL="465138" lvl="1" indent="-460375">
              <a:buFont typeface="+mj-lt"/>
              <a:buAutoNum type="alphaLcParenR"/>
            </a:pPr>
            <a:r>
              <a:rPr lang="en-US" sz="2400" dirty="0"/>
              <a:t>Methods to promote self-regulation and executive function.</a:t>
            </a:r>
          </a:p>
          <a:p>
            <a:pPr marL="465138" lvl="1" indent="-460375">
              <a:buFont typeface="+mj-lt"/>
              <a:buAutoNum type="alphaLcParenR"/>
            </a:pPr>
            <a:r>
              <a:rPr lang="en-US" sz="2400" dirty="0"/>
              <a:t>Behavioral principles to minimize nonproductive behavior. </a:t>
            </a:r>
          </a:p>
          <a:p>
            <a:pPr marL="230187" lvl="1" indent="0">
              <a:buNone/>
            </a:pPr>
            <a:endParaRPr lang="en-US" sz="2000" dirty="0"/>
          </a:p>
        </p:txBody>
      </p:sp>
      <p:sp>
        <p:nvSpPr>
          <p:cNvPr id="3" name="Title 2"/>
          <p:cNvSpPr>
            <a:spLocks noGrp="1"/>
          </p:cNvSpPr>
          <p:nvPr>
            <p:ph type="title"/>
          </p:nvPr>
        </p:nvSpPr>
        <p:spPr/>
        <p:txBody>
          <a:bodyPr/>
          <a:lstStyle/>
          <a:p>
            <a:r>
              <a:rPr lang="en-US" dirty="0"/>
              <a:t>Dimension 6: Behavioral Support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pic>
        <p:nvPicPr>
          <p:cNvPr id="6" name="Picture 5" descr="An image of a chalk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715" y="2138460"/>
            <a:ext cx="3816685" cy="2547839"/>
          </a:xfrm>
          <a:prstGeom prst="rect">
            <a:avLst/>
          </a:prstGeom>
        </p:spPr>
      </p:pic>
    </p:spTree>
    <p:extLst>
      <p:ext uri="{BB962C8B-B14F-4D97-AF65-F5344CB8AC3E}">
        <p14:creationId xmlns:p14="http://schemas.microsoft.com/office/powerpoint/2010/main" val="113151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7" y="2055813"/>
            <a:ext cx="4184276" cy="3852006"/>
          </a:xfrm>
        </p:spPr>
        <p:txBody>
          <a:bodyPr/>
          <a:lstStyle/>
          <a:p>
            <a:pPr marL="0" indent="0">
              <a:buNone/>
            </a:pPr>
            <a:r>
              <a:rPr lang="en-US" dirty="0"/>
              <a:t>A validated, data-based process for individualizing intervention, in which the special educator </a:t>
            </a:r>
            <a:r>
              <a:rPr lang="en-US" dirty="0" smtClean="0"/>
              <a:t>or interventionist systematically </a:t>
            </a:r>
            <a:r>
              <a:rPr lang="en-US" dirty="0"/>
              <a:t>adjusts the intervention over time, in response to ongoing progress-monitoring data, to address the student’s complex learning needs.</a:t>
            </a:r>
          </a:p>
          <a:p>
            <a:endParaRPr lang="en-US" dirty="0"/>
          </a:p>
        </p:txBody>
      </p:sp>
      <p:sp>
        <p:nvSpPr>
          <p:cNvPr id="3" name="Title 2"/>
          <p:cNvSpPr>
            <a:spLocks noGrp="1"/>
          </p:cNvSpPr>
          <p:nvPr>
            <p:ph type="title"/>
          </p:nvPr>
        </p:nvSpPr>
        <p:spPr>
          <a:xfrm>
            <a:off x="608841" y="331621"/>
            <a:ext cx="8224837" cy="1486894"/>
          </a:xfrm>
        </p:spPr>
        <p:txBody>
          <a:bodyPr>
            <a:noAutofit/>
          </a:bodyPr>
          <a:lstStyle/>
          <a:p>
            <a:r>
              <a:rPr lang="en-US" sz="4000" dirty="0"/>
              <a:t>Dimension 7: Individualization</a:t>
            </a:r>
            <a:endParaRPr lang="en-US" sz="4000" dirty="0">
              <a:solidFill>
                <a:srgbClr val="FF000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graphicFrame>
        <p:nvGraphicFramePr>
          <p:cNvPr id="12" name="Object 3" descr="This graph shows Kelsey’s reading progress monitoring data using Passage Reading Fluency, with scores in correct words read per minute. The first three scores, before the first vertical line at the October 21, show her baseline reading assessments. The X on this line shows her average baseline score at about 30. This score is connected with her target score, the X on the far right, to form the goal line which ends with an X at about 85. The second set of scores was collected during Kelsey’s time in secondary intervention during the initial instruction. All of these scores are below the goal line, suggesting that Kelsey is not responding to the secondary intervention and that she requires an instructional change (a dotted vertical line) to make progress."/>
          <p:cNvGraphicFramePr>
            <a:graphicFrameLocks noChangeAspect="1"/>
          </p:cNvGraphicFramePr>
          <p:nvPr>
            <p:extLst>
              <p:ext uri="{D42A27DB-BD31-4B8C-83A1-F6EECF244321}">
                <p14:modId xmlns:p14="http://schemas.microsoft.com/office/powerpoint/2010/main" val="2095025635"/>
              </p:ext>
            </p:extLst>
          </p:nvPr>
        </p:nvGraphicFramePr>
        <p:xfrm>
          <a:off x="4977537" y="2133599"/>
          <a:ext cx="3909060" cy="2649525"/>
        </p:xfrm>
        <a:graphic>
          <a:graphicData uri="http://schemas.openxmlformats.org/presentationml/2006/ole">
            <mc:AlternateContent xmlns:mc="http://schemas.openxmlformats.org/markup-compatibility/2006">
              <mc:Choice xmlns:v="urn:schemas-microsoft-com:vml" Requires="v">
                <p:oleObj spid="_x0000_s1204" name="Worksheet" r:id="rId4" imgW="6858000" imgH="4648290" progId="Excel.Sheet.8">
                  <p:embed/>
                </p:oleObj>
              </mc:Choice>
              <mc:Fallback>
                <p:oleObj name="Worksheet" r:id="rId4" imgW="6858000" imgH="4648290" progId="Excel.Sheet.8">
                  <p:embed/>
                  <p:pic>
                    <p:nvPicPr>
                      <p:cNvPr id="0" name=""/>
                      <p:cNvPicPr>
                        <a:picLocks noChangeAspect="1" noChangeArrowheads="1"/>
                      </p:cNvPicPr>
                      <p:nvPr/>
                    </p:nvPicPr>
                    <p:blipFill>
                      <a:blip r:embed="rId5"/>
                      <a:srcRect/>
                      <a:stretch>
                        <a:fillRect/>
                      </a:stretch>
                    </p:blipFill>
                    <p:spPr bwMode="auto">
                      <a:xfrm>
                        <a:off x="4977537" y="2133599"/>
                        <a:ext cx="3909060" cy="2649525"/>
                      </a:xfrm>
                      <a:prstGeom prst="rect">
                        <a:avLst/>
                      </a:prstGeom>
                      <a:solidFill>
                        <a:schemeClr val="accent1">
                          <a:lumMod val="60000"/>
                          <a:lumOff val="40000"/>
                        </a:schemeClr>
                      </a:solidFill>
                      <a:ln>
                        <a:noFill/>
                      </a:ln>
                      <a:effectLst/>
                      <a:extLst/>
                    </p:spPr>
                  </p:pic>
                </p:oleObj>
              </mc:Fallback>
            </mc:AlternateContent>
          </a:graphicData>
        </a:graphic>
      </p:graphicFrame>
    </p:spTree>
    <p:extLst>
      <p:ext uri="{BB962C8B-B14F-4D97-AF65-F5344CB8AC3E}">
        <p14:creationId xmlns:p14="http://schemas.microsoft.com/office/powerpoint/2010/main" val="425102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2624" y="205885"/>
            <a:ext cx="8229600" cy="2685798"/>
          </a:xfrm>
        </p:spPr>
        <p:txBody>
          <a:bodyPr anchor="ctr">
            <a:normAutofit fontScale="90000"/>
          </a:bodyPr>
          <a:lstStyle/>
          <a:p>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dirty="0">
                <a:solidFill>
                  <a:srgbClr val="FDB813"/>
                </a:solidFill>
              </a:rPr>
              <a:t/>
            </a:r>
            <a:br>
              <a:rPr lang="en-US" dirty="0">
                <a:solidFill>
                  <a:srgbClr val="FDB813"/>
                </a:solidFill>
              </a:rPr>
            </a:br>
            <a:r>
              <a:rPr lang="en-US" sz="4000" dirty="0"/>
              <a:t>The Special Educator/Interventionist Uses the Taxonomy in Both Phases of the DBI Process: The Set-Up Phase and the Implementation Phase</a:t>
            </a: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51523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7389" y="2340194"/>
            <a:ext cx="4855224" cy="2889005"/>
          </a:xfrm>
        </p:spPr>
        <p:txBody>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sp>
        <p:nvSpPr>
          <p:cNvPr id="3" name="Title 2"/>
          <p:cNvSpPr>
            <a:spLocks noGrp="1"/>
          </p:cNvSpPr>
          <p:nvPr>
            <p:ph type="title"/>
          </p:nvPr>
        </p:nvSpPr>
        <p:spPr/>
        <p:txBody>
          <a:bodyPr/>
          <a:lstStyle/>
          <a:p>
            <a:r>
              <a:rPr lang="en-US" dirty="0"/>
              <a:t>Webinar Format &amp; Questions </a:t>
            </a:r>
          </a:p>
        </p:txBody>
      </p:sp>
      <p:sp>
        <p:nvSpPr>
          <p:cNvPr id="4" name="Slide Number Placeholder 3"/>
          <p:cNvSpPr>
            <a:spLocks noGrp="1"/>
          </p:cNvSpPr>
          <p:nvPr>
            <p:ph type="sldNum" sz="quarter" idx="10"/>
          </p:nvPr>
        </p:nvSpPr>
        <p:spPr>
          <a:xfrm>
            <a:off x="6566348" y="5737737"/>
            <a:ext cx="52900" cy="115416"/>
          </a:xfrm>
        </p:spPr>
        <p:txBody>
          <a:bodyPr/>
          <a:lstStyle/>
          <a:p>
            <a:pPr defTabSz="685800" fontAlgn="auto">
              <a:spcBef>
                <a:spcPts val="0"/>
              </a:spcBef>
              <a:spcAft>
                <a:spcPts val="0"/>
              </a:spcAft>
              <a:defRPr/>
            </a:pPr>
            <a:fld id="{4DBB3109-6B36-4C42-ABE5-993D6B0A452A}" type="slidenum">
              <a:rPr lang="en-US" sz="750">
                <a:solidFill>
                  <a:srgbClr val="FFFFFF">
                    <a:lumMod val="75000"/>
                  </a:srgbClr>
                </a:solidFill>
                <a:latin typeface="Arial"/>
              </a:rPr>
              <a:pPr defTabSz="685800" fontAlgn="auto">
                <a:spcBef>
                  <a:spcPts val="0"/>
                </a:spcBef>
                <a:spcAft>
                  <a:spcPts val="0"/>
                </a:spcAft>
                <a:defRPr/>
              </a:pPr>
              <a:t>2</a:t>
            </a:fld>
            <a:endParaRPr lang="en-US" sz="750" dirty="0">
              <a:solidFill>
                <a:srgbClr val="FFFFFF">
                  <a:lumMod val="75000"/>
                </a:srgbClr>
              </a:solidFill>
              <a:latin typeface="Aria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5329" y="2274796"/>
            <a:ext cx="2273147" cy="3019802"/>
          </a:xfrm>
          <a:prstGeom prst="rect">
            <a:avLst/>
          </a:prstGeom>
        </p:spPr>
      </p:pic>
    </p:spTree>
    <p:extLst>
      <p:ext uri="{BB962C8B-B14F-4D97-AF65-F5344CB8AC3E}">
        <p14:creationId xmlns:p14="http://schemas.microsoft.com/office/powerpoint/2010/main" val="111430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1865744"/>
            <a:ext cx="4771980" cy="3852006"/>
          </a:xfrm>
        </p:spPr>
        <p:txBody>
          <a:bodyPr/>
          <a:lstStyle/>
          <a:p>
            <a:pPr marL="0" indent="0">
              <a:buNone/>
            </a:pPr>
            <a:r>
              <a:rPr lang="en-US" dirty="0"/>
              <a:t>PHASE A: </a:t>
            </a:r>
            <a:r>
              <a:rPr lang="en-US" i="1" dirty="0"/>
              <a:t>Setting Up the Intensive Intervention</a:t>
            </a:r>
          </a:p>
          <a:p>
            <a:r>
              <a:rPr lang="en-US" sz="1800" dirty="0">
                <a:solidFill>
                  <a:srgbClr val="FF0000"/>
                </a:solidFill>
              </a:rPr>
              <a:t>Step 1: Select a validated, best-match Tier 2 intervention to serve as the intervention platform. </a:t>
            </a:r>
          </a:p>
          <a:p>
            <a:r>
              <a:rPr lang="en-US" sz="1800" dirty="0">
                <a:solidFill>
                  <a:srgbClr val="FF0000"/>
                </a:solidFill>
              </a:rPr>
              <a:t>Step 2: Make initial adjustments to the intervention platform to address the student’s needs</a:t>
            </a:r>
            <a:r>
              <a:rPr lang="en-US" sz="1800" dirty="0"/>
              <a:t>.</a:t>
            </a:r>
            <a:endParaRPr lang="en-US" sz="1800" dirty="0">
              <a:solidFill>
                <a:srgbClr val="FF0000"/>
              </a:solidFill>
            </a:endParaRPr>
          </a:p>
          <a:p>
            <a:r>
              <a:rPr lang="en-US" sz="1800" dirty="0"/>
              <a:t>Step 3: Select a validated progress-monitoring system.</a:t>
            </a:r>
          </a:p>
          <a:p>
            <a:r>
              <a:rPr lang="en-US" sz="1800" dirty="0"/>
              <a:t>Step 4: Begin implementing the intervention and collecting the progress-monitoring data.</a:t>
            </a:r>
          </a:p>
          <a:p>
            <a:endParaRPr lang="en-US" sz="2000" dirty="0"/>
          </a:p>
          <a:p>
            <a:pPr marL="0" indent="0">
              <a:buNone/>
            </a:pPr>
            <a:r>
              <a:rPr lang="en-US" dirty="0"/>
              <a:t/>
            </a:r>
            <a:br>
              <a:rPr lang="en-US" dirty="0"/>
            </a:br>
            <a:endParaRPr lang="en-US" dirty="0"/>
          </a:p>
        </p:txBody>
      </p:sp>
      <p:sp>
        <p:nvSpPr>
          <p:cNvPr id="6" name="Title 5"/>
          <p:cNvSpPr>
            <a:spLocks noGrp="1"/>
          </p:cNvSpPr>
          <p:nvPr>
            <p:ph type="title"/>
          </p:nvPr>
        </p:nvSpPr>
        <p:spPr>
          <a:xfrm>
            <a:off x="687388" y="103193"/>
            <a:ext cx="8224837" cy="1487488"/>
          </a:xfrm>
        </p:spPr>
        <p:txBody>
          <a:bodyPr/>
          <a:lstStyle/>
          <a:p>
            <a:r>
              <a:rPr lang="en-US" sz="2800" b="1" u="sng" dirty="0">
                <a:solidFill>
                  <a:schemeClr val="accent2">
                    <a:lumMod val="60000"/>
                    <a:lumOff val="40000"/>
                  </a:schemeClr>
                </a:solidFill>
              </a:rPr>
              <a:t>Data-Based Individualization (DBI): </a:t>
            </a:r>
            <a:br>
              <a:rPr lang="en-US" sz="2800" b="1" u="sng" dirty="0">
                <a:solidFill>
                  <a:schemeClr val="accent2">
                    <a:lumMod val="60000"/>
                    <a:lumOff val="40000"/>
                  </a:schemeClr>
                </a:solidFill>
              </a:rPr>
            </a:br>
            <a:r>
              <a:rPr lang="en-US" sz="2800" b="1" u="sng" dirty="0">
                <a:solidFill>
                  <a:schemeClr val="accent2">
                    <a:lumMod val="60000"/>
                    <a:lumOff val="40000"/>
                  </a:schemeClr>
                </a:solidFill>
              </a:rPr>
              <a:t>A Validated Process for Intensifying Intervention</a:t>
            </a:r>
            <a:br>
              <a:rPr lang="en-US" sz="2800" b="1" u="sng" dirty="0">
                <a:solidFill>
                  <a:schemeClr val="accent2">
                    <a:lumMod val="60000"/>
                    <a:lumOff val="40000"/>
                  </a:schemeClr>
                </a:solidFill>
              </a:rPr>
            </a:br>
            <a:r>
              <a:rPr lang="en-US" sz="2800" b="1" u="sng" dirty="0">
                <a:solidFill>
                  <a:srgbClr val="92D050"/>
                </a:solidFill>
              </a:rPr>
              <a:t>Two Phases with </a:t>
            </a:r>
            <a:r>
              <a:rPr lang="en-US" sz="2800" b="1" u="sng" dirty="0" smtClean="0">
                <a:solidFill>
                  <a:srgbClr val="92D050"/>
                </a:solidFill>
              </a:rPr>
              <a:t>Nine Steps</a:t>
            </a:r>
            <a:endParaRPr lang="en-US" sz="2800" dirty="0">
              <a:solidFill>
                <a:srgbClr val="92D050"/>
              </a:solidFill>
            </a:endParaRPr>
          </a:p>
        </p:txBody>
      </p:sp>
      <p:sp>
        <p:nvSpPr>
          <p:cNvPr id="5" name="Slide Number Placeholder 4"/>
          <p:cNvSpPr>
            <a:spLocks noGrp="1"/>
          </p:cNvSpPr>
          <p:nvPr>
            <p:ph type="sldNum" sz="quarter" idx="11"/>
          </p:nvPr>
        </p:nvSpPr>
        <p:spPr>
          <a:xfrm>
            <a:off x="8841693" y="6507262"/>
            <a:ext cx="70532" cy="153888"/>
          </a:xfrm>
        </p:spPr>
        <p:txBody>
          <a:bodyPr/>
          <a:lstStyle/>
          <a:p>
            <a:pPr algn="r"/>
            <a:fld id="{F3477EC8-074D-41C4-94AE-E9EA7CEEA348}" type="slidenum">
              <a:rPr lang="en-US" smtClean="0"/>
              <a:pPr algn="r"/>
              <a:t>20</a:t>
            </a:fld>
            <a:endParaRPr lang="en-US" dirty="0"/>
          </a:p>
        </p:txBody>
      </p:sp>
      <p:sp>
        <p:nvSpPr>
          <p:cNvPr id="2" name="Rectangle 1" descr="A decorative rectangle."/>
          <p:cNvSpPr/>
          <p:nvPr/>
        </p:nvSpPr>
        <p:spPr>
          <a:xfrm>
            <a:off x="5459506" y="1708945"/>
            <a:ext cx="3748137"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10" name="Picture 9" descr="An image of NCII's DBI process"/>
          <p:cNvPicPr>
            <a:picLocks noChangeAspect="1"/>
          </p:cNvPicPr>
          <p:nvPr/>
        </p:nvPicPr>
        <p:blipFill>
          <a:blip r:embed="rId3"/>
          <a:stretch>
            <a:fillRect/>
          </a:stretch>
        </p:blipFill>
        <p:spPr>
          <a:xfrm>
            <a:off x="5740100" y="1403350"/>
            <a:ext cx="3445025" cy="5622936"/>
          </a:xfrm>
          <a:prstGeom prst="rect">
            <a:avLst/>
          </a:prstGeom>
        </p:spPr>
      </p:pic>
    </p:spTree>
    <p:extLst>
      <p:ext uri="{BB962C8B-B14F-4D97-AF65-F5344CB8AC3E}">
        <p14:creationId xmlns:p14="http://schemas.microsoft.com/office/powerpoint/2010/main" val="42269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1930401"/>
            <a:ext cx="4771980" cy="3852006"/>
          </a:xfrm>
        </p:spPr>
        <p:txBody>
          <a:bodyPr/>
          <a:lstStyle/>
          <a:p>
            <a:pPr marL="0" indent="0">
              <a:buNone/>
            </a:pPr>
            <a:r>
              <a:rPr lang="en-US" sz="2000" dirty="0"/>
              <a:t>PHASE B: </a:t>
            </a:r>
            <a:r>
              <a:rPr lang="en-US" sz="2000" i="1" dirty="0"/>
              <a:t>Individualizing that intervention</a:t>
            </a:r>
          </a:p>
          <a:p>
            <a:r>
              <a:rPr lang="en-US" sz="1800" dirty="0"/>
              <a:t>Step 5: On an ongoing basis, analyze the progress-monitoring data to determine whether the intervention platform needs to be adjusted in order to boost progress. </a:t>
            </a:r>
            <a:r>
              <a:rPr lang="en-US" sz="1800" u="sng" dirty="0"/>
              <a:t>If so</a:t>
            </a:r>
            <a:r>
              <a:rPr lang="en-US" sz="1800" dirty="0"/>
              <a:t>,</a:t>
            </a:r>
          </a:p>
          <a:p>
            <a:pPr lvl="1"/>
            <a:r>
              <a:rPr lang="en-US" dirty="0"/>
              <a:t>Step 6: Collect diagnostic data describing the student’s strengths and weaknesses.</a:t>
            </a:r>
          </a:p>
          <a:p>
            <a:pPr lvl="1"/>
            <a:r>
              <a:rPr lang="en-US" dirty="0">
                <a:solidFill>
                  <a:srgbClr val="FF0000"/>
                </a:solidFill>
              </a:rPr>
              <a:t>Step 7: Design an adjustment to the intervention to meet the student’s  needs. </a:t>
            </a:r>
          </a:p>
          <a:p>
            <a:r>
              <a:rPr lang="en-US" sz="1800" dirty="0"/>
              <a:t>Step 8: Implement the intervention with the adjustment and continue collecting PM data.</a:t>
            </a:r>
          </a:p>
          <a:p>
            <a:r>
              <a:rPr lang="en-US" sz="1800" dirty="0"/>
              <a:t>Step 9: On an ongoing basis, cycle through Steps 5-8.</a:t>
            </a:r>
          </a:p>
          <a:p>
            <a:endParaRPr lang="en-US" sz="2000" dirty="0"/>
          </a:p>
          <a:p>
            <a:pPr marL="0" indent="0">
              <a:buNone/>
            </a:pPr>
            <a:r>
              <a:rPr lang="en-US" dirty="0"/>
              <a:t/>
            </a:r>
            <a:br>
              <a:rPr lang="en-US" dirty="0"/>
            </a:br>
            <a:endParaRPr lang="en-US" dirty="0"/>
          </a:p>
        </p:txBody>
      </p:sp>
      <p:sp>
        <p:nvSpPr>
          <p:cNvPr id="6" name="Title 5"/>
          <p:cNvSpPr>
            <a:spLocks noGrp="1"/>
          </p:cNvSpPr>
          <p:nvPr>
            <p:ph type="title"/>
          </p:nvPr>
        </p:nvSpPr>
        <p:spPr>
          <a:xfrm>
            <a:off x="703125" y="-249326"/>
            <a:ext cx="8224837" cy="1487488"/>
          </a:xfrm>
        </p:spPr>
        <p:txBody>
          <a:bodyPr/>
          <a:lstStyle/>
          <a:p>
            <a:r>
              <a:rPr lang="en-US" sz="2800" b="1" u="sng" dirty="0">
                <a:solidFill>
                  <a:schemeClr val="accent2">
                    <a:lumMod val="60000"/>
                    <a:lumOff val="40000"/>
                  </a:schemeClr>
                </a:solidFill>
              </a:rPr>
              <a:t>Data-Based Individualization (DBI)</a:t>
            </a:r>
            <a:br>
              <a:rPr lang="en-US" sz="2800" b="1" u="sng" dirty="0">
                <a:solidFill>
                  <a:schemeClr val="accent2">
                    <a:lumMod val="60000"/>
                    <a:lumOff val="40000"/>
                  </a:schemeClr>
                </a:solidFill>
              </a:rPr>
            </a:br>
            <a:r>
              <a:rPr lang="en-US" sz="2800" b="1" u="sng" dirty="0">
                <a:solidFill>
                  <a:srgbClr val="92D050"/>
                </a:solidFill>
              </a:rPr>
              <a:t>Two Phases with </a:t>
            </a:r>
            <a:r>
              <a:rPr lang="en-US" sz="2800" b="1" u="sng" dirty="0" smtClean="0">
                <a:solidFill>
                  <a:srgbClr val="92D050"/>
                </a:solidFill>
              </a:rPr>
              <a:t>Nine Steps</a:t>
            </a:r>
            <a:endParaRPr lang="en-US" sz="2800" dirty="0">
              <a:solidFill>
                <a:srgbClr val="92D050"/>
              </a:solidFill>
            </a:endParaRPr>
          </a:p>
        </p:txBody>
      </p:sp>
      <p:sp>
        <p:nvSpPr>
          <p:cNvPr id="5" name="Slide Number Placeholder 4"/>
          <p:cNvSpPr>
            <a:spLocks noGrp="1"/>
          </p:cNvSpPr>
          <p:nvPr>
            <p:ph type="sldNum" sz="quarter" idx="11"/>
          </p:nvPr>
        </p:nvSpPr>
        <p:spPr>
          <a:xfrm>
            <a:off x="8841693" y="6507262"/>
            <a:ext cx="70532" cy="153888"/>
          </a:xfrm>
        </p:spPr>
        <p:txBody>
          <a:bodyPr/>
          <a:lstStyle/>
          <a:p>
            <a:pPr algn="r"/>
            <a:fld id="{F3477EC8-074D-41C4-94AE-E9EA7CEEA348}" type="slidenum">
              <a:rPr lang="en-US" smtClean="0"/>
              <a:pPr algn="r"/>
              <a:t>21</a:t>
            </a:fld>
            <a:endParaRPr lang="en-US" dirty="0"/>
          </a:p>
        </p:txBody>
      </p:sp>
      <p:sp>
        <p:nvSpPr>
          <p:cNvPr id="2" name="Rectangle 1" descr="A decorative rectangle"/>
          <p:cNvSpPr/>
          <p:nvPr/>
        </p:nvSpPr>
        <p:spPr>
          <a:xfrm>
            <a:off x="5459506" y="1708945"/>
            <a:ext cx="3748137"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10" name="Picture 9" descr="An image of NCII's DBI process"/>
          <p:cNvPicPr>
            <a:picLocks noChangeAspect="1"/>
          </p:cNvPicPr>
          <p:nvPr/>
        </p:nvPicPr>
        <p:blipFill>
          <a:blip r:embed="rId3"/>
          <a:stretch>
            <a:fillRect/>
          </a:stretch>
        </p:blipFill>
        <p:spPr>
          <a:xfrm>
            <a:off x="5773868" y="1423899"/>
            <a:ext cx="3445025" cy="5622936"/>
          </a:xfrm>
          <a:prstGeom prst="rect">
            <a:avLst/>
          </a:prstGeom>
        </p:spPr>
      </p:pic>
    </p:spTree>
    <p:extLst>
      <p:ext uri="{BB962C8B-B14F-4D97-AF65-F5344CB8AC3E}">
        <p14:creationId xmlns:p14="http://schemas.microsoft.com/office/powerpoint/2010/main" val="185732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Case Study</a:t>
            </a:r>
          </a:p>
        </p:txBody>
      </p:sp>
      <p:sp>
        <p:nvSpPr>
          <p:cNvPr id="3" name="Slide Number Placeholder 2"/>
          <p:cNvSpPr>
            <a:spLocks noGrp="1"/>
          </p:cNvSpPr>
          <p:nvPr>
            <p:ph type="sldNum" sz="quarter" idx="12"/>
          </p:nvPr>
        </p:nvSpPr>
        <p:spPr/>
        <p:txBody>
          <a:bodyPr/>
          <a:lstStyle/>
          <a:p>
            <a:pPr algn="r"/>
            <a:fld id="{F3477EC8-074D-41C4-94AE-E9EA7CEEA348}" type="slidenum">
              <a:rPr lang="uk-UA" smtClean="0">
                <a:solidFill>
                  <a:srgbClr val="FFFFFF">
                    <a:lumMod val="75000"/>
                  </a:srgbClr>
                </a:solidFill>
              </a:rPr>
              <a:pPr algn="r"/>
              <a:t>22</a:t>
            </a:fld>
            <a:endParaRPr lang="uk-UA" dirty="0">
              <a:solidFill>
                <a:srgbClr val="FFFFFF">
                  <a:lumMod val="75000"/>
                </a:srgbClr>
              </a:solidFill>
            </a:endParaRPr>
          </a:p>
        </p:txBody>
      </p:sp>
    </p:spTree>
    <p:extLst>
      <p:ext uri="{BB962C8B-B14F-4D97-AF65-F5344CB8AC3E}">
        <p14:creationId xmlns:p14="http://schemas.microsoft.com/office/powerpoint/2010/main" val="149777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292" y="2384426"/>
            <a:ext cx="8224699" cy="3852006"/>
          </a:xfrm>
        </p:spPr>
        <p:txBody>
          <a:bodyPr/>
          <a:lstStyle/>
          <a:p>
            <a:r>
              <a:rPr lang="en-US" sz="2800" dirty="0"/>
              <a:t>Illustrate how to use DBI in conjunction with the Taxonomy </a:t>
            </a:r>
            <a:r>
              <a:rPr lang="en-US" sz="2800" dirty="0" smtClean="0"/>
              <a:t>to design an effective program for </a:t>
            </a:r>
            <a:r>
              <a:rPr lang="en-US" sz="2800" dirty="0"/>
              <a:t>a student who receives intensive intervention in mathematics.</a:t>
            </a:r>
          </a:p>
        </p:txBody>
      </p:sp>
      <p:sp>
        <p:nvSpPr>
          <p:cNvPr id="3" name="Title 2"/>
          <p:cNvSpPr>
            <a:spLocks noGrp="1"/>
          </p:cNvSpPr>
          <p:nvPr>
            <p:ph type="title"/>
          </p:nvPr>
        </p:nvSpPr>
        <p:spPr/>
        <p:txBody>
          <a:bodyPr/>
          <a:lstStyle/>
          <a:p>
            <a:r>
              <a:rPr lang="en-US" dirty="0"/>
              <a:t>Purpose of Mathematics Case Study</a:t>
            </a:r>
          </a:p>
        </p:txBody>
      </p:sp>
      <p:sp>
        <p:nvSpPr>
          <p:cNvPr id="4" name="Slide Number Placeholder 3"/>
          <p:cNvSpPr>
            <a:spLocks noGrp="1"/>
          </p:cNvSpPr>
          <p:nvPr>
            <p:ph type="sldNum" sz="quarter" idx="10"/>
          </p:nvPr>
        </p:nvSpPr>
        <p:spPr/>
        <p:txBody>
          <a:bodyPr/>
          <a:lstStyle/>
          <a:p>
            <a:fld id="{F3477EC8-074D-41C4-94AE-E9EA7CEEA348}" type="slidenum">
              <a:rPr lang="en-US" smtClean="0"/>
              <a:pPr/>
              <a:t>23</a:t>
            </a:fld>
            <a:endParaRPr lang="en-US" dirty="0"/>
          </a:p>
        </p:txBody>
      </p:sp>
    </p:spTree>
    <p:extLst>
      <p:ext uri="{BB962C8B-B14F-4D97-AF65-F5344CB8AC3E}">
        <p14:creationId xmlns:p14="http://schemas.microsoft.com/office/powerpoint/2010/main" val="93302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Jackson</a:t>
            </a:r>
          </a:p>
        </p:txBody>
      </p:sp>
      <p:sp>
        <p:nvSpPr>
          <p:cNvPr id="3" name="Slide Number Placeholder 2"/>
          <p:cNvSpPr>
            <a:spLocks noGrp="1"/>
          </p:cNvSpPr>
          <p:nvPr>
            <p:ph type="sldNum" sz="quarter" idx="12"/>
          </p:nvPr>
        </p:nvSpPr>
        <p:spPr/>
        <p:txBody>
          <a:bodyPr/>
          <a:lstStyle/>
          <a:p>
            <a:pPr algn="r"/>
            <a:fld id="{F3477EC8-074D-41C4-94AE-E9EA7CEEA348}" type="slidenum">
              <a:rPr lang="uk-UA" smtClean="0">
                <a:solidFill>
                  <a:srgbClr val="FFFFFF">
                    <a:lumMod val="75000"/>
                  </a:srgbClr>
                </a:solidFill>
              </a:rPr>
              <a:pPr algn="r"/>
              <a:t>24</a:t>
            </a:fld>
            <a:endParaRPr lang="uk-UA" dirty="0">
              <a:solidFill>
                <a:srgbClr val="FFFFFF">
                  <a:lumMod val="75000"/>
                </a:srgbClr>
              </a:solidFill>
            </a:endParaRPr>
          </a:p>
        </p:txBody>
      </p:sp>
      <p:pic>
        <p:nvPicPr>
          <p:cNvPr id="4" name="Picture 3" descr="An image of a cartoon chi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359" y="311532"/>
            <a:ext cx="5228771" cy="4052298"/>
          </a:xfrm>
          <a:prstGeom prst="rect">
            <a:avLst/>
          </a:prstGeom>
        </p:spPr>
      </p:pic>
    </p:spTree>
    <p:extLst>
      <p:ext uri="{BB962C8B-B14F-4D97-AF65-F5344CB8AC3E}">
        <p14:creationId xmlns:p14="http://schemas.microsoft.com/office/powerpoint/2010/main" val="144868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Jackson is a fifth-grade student who has experienced persistent failure in mathematics.</a:t>
            </a:r>
          </a:p>
          <a:p>
            <a:pPr>
              <a:spcBef>
                <a:spcPts val="1200"/>
              </a:spcBef>
            </a:pPr>
            <a:r>
              <a:rPr lang="en-US" sz="2800" dirty="0"/>
              <a:t>At the end of fourth grade, the evaluation team </a:t>
            </a:r>
            <a:r>
              <a:rPr lang="en-US" sz="2800" dirty="0" smtClean="0"/>
              <a:t>diagnoses </a:t>
            </a:r>
            <a:r>
              <a:rPr lang="en-US" sz="2800" dirty="0"/>
              <a:t>him with a mathematics learning disability and </a:t>
            </a:r>
            <a:r>
              <a:rPr lang="en-US" sz="2800" dirty="0" smtClean="0"/>
              <a:t>recommends </a:t>
            </a:r>
            <a:r>
              <a:rPr lang="en-US" sz="2800" dirty="0"/>
              <a:t>intensive mathematics intervention.</a:t>
            </a:r>
          </a:p>
          <a:p>
            <a:endParaRPr lang="en-US" sz="2800" dirty="0"/>
          </a:p>
        </p:txBody>
      </p:sp>
      <p:sp>
        <p:nvSpPr>
          <p:cNvPr id="3" name="Title 2"/>
          <p:cNvSpPr>
            <a:spLocks noGrp="1"/>
          </p:cNvSpPr>
          <p:nvPr>
            <p:ph type="title"/>
          </p:nvPr>
        </p:nvSpPr>
        <p:spPr/>
        <p:txBody>
          <a:bodyPr/>
          <a:lstStyle/>
          <a:p>
            <a:r>
              <a:rPr lang="en-US" dirty="0"/>
              <a:t>Student Profile: Jackson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9441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Math difficulties: </a:t>
            </a:r>
          </a:p>
          <a:p>
            <a:pPr lvl="1"/>
            <a:r>
              <a:rPr lang="en-US" sz="2000" dirty="0"/>
              <a:t>Whole-number multiplication and division (especially multi-digit)</a:t>
            </a:r>
          </a:p>
          <a:p>
            <a:pPr lvl="1"/>
            <a:r>
              <a:rPr lang="en-US" sz="2000" dirty="0"/>
              <a:t>Fraction and decimal topics</a:t>
            </a:r>
          </a:p>
          <a:p>
            <a:pPr lvl="1"/>
            <a:r>
              <a:rPr lang="en-US" sz="2000" dirty="0"/>
              <a:t>Proportional reasoning </a:t>
            </a:r>
          </a:p>
          <a:p>
            <a:pPr lvl="1"/>
            <a:r>
              <a:rPr lang="en-US" sz="2000" dirty="0"/>
              <a:t>Word-problem solving </a:t>
            </a:r>
          </a:p>
          <a:p>
            <a:pPr>
              <a:spcBef>
                <a:spcPts val="1200"/>
              </a:spcBef>
            </a:pPr>
            <a:r>
              <a:rPr lang="en-US" dirty="0"/>
              <a:t>Behavioral difficulties: </a:t>
            </a:r>
          </a:p>
          <a:p>
            <a:pPr lvl="1"/>
            <a:r>
              <a:rPr lang="en-US" sz="2000" dirty="0"/>
              <a:t>Escape behaviors when confronted with difficult tasks (e.g., getting out of his seat, refusing to work, engaging in off-task conversations) </a:t>
            </a:r>
          </a:p>
          <a:p>
            <a:pPr lvl="1"/>
            <a:endParaRPr lang="en-US" dirty="0"/>
          </a:p>
        </p:txBody>
      </p:sp>
      <p:sp>
        <p:nvSpPr>
          <p:cNvPr id="3" name="Title 2"/>
          <p:cNvSpPr>
            <a:spLocks noGrp="1"/>
          </p:cNvSpPr>
          <p:nvPr>
            <p:ph type="title"/>
          </p:nvPr>
        </p:nvSpPr>
        <p:spPr/>
        <p:txBody>
          <a:bodyPr/>
          <a:lstStyle/>
          <a:p>
            <a:r>
              <a:rPr lang="en-US" dirty="0"/>
              <a:t>Student Profile: Jackson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172762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05723-4E8A-074B-B8A1-0649A7E96756}"/>
              </a:ext>
            </a:extLst>
          </p:cNvPr>
          <p:cNvSpPr>
            <a:spLocks noGrp="1"/>
          </p:cNvSpPr>
          <p:nvPr>
            <p:ph type="title"/>
          </p:nvPr>
        </p:nvSpPr>
        <p:spPr>
          <a:xfrm>
            <a:off x="683808" y="3486404"/>
            <a:ext cx="8228417" cy="769441"/>
          </a:xfrm>
        </p:spPr>
        <p:txBody>
          <a:bodyPr/>
          <a:lstStyle/>
          <a:p>
            <a:r>
              <a:rPr lang="en-US" dirty="0"/>
              <a:t>Set-Up Phase</a:t>
            </a:r>
          </a:p>
        </p:txBody>
      </p:sp>
      <p:sp>
        <p:nvSpPr>
          <p:cNvPr id="3" name="Slide Number Placeholder 2">
            <a:extLst>
              <a:ext uri="{FF2B5EF4-FFF2-40B4-BE49-F238E27FC236}">
                <a16:creationId xmlns:a16="http://schemas.microsoft.com/office/drawing/2014/main" xmlns="" id="{489CDB51-0DB1-C54A-AAB7-3977A224285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
        <p:nvSpPr>
          <p:cNvPr id="4" name="TextBox 3">
            <a:extLst>
              <a:ext uri="{FF2B5EF4-FFF2-40B4-BE49-F238E27FC236}">
                <a16:creationId xmlns:a16="http://schemas.microsoft.com/office/drawing/2014/main" xmlns="" id="{FA2A3500-8D60-F845-AD4B-EC2AFEE7CEA3}"/>
              </a:ext>
            </a:extLst>
          </p:cNvPr>
          <p:cNvSpPr txBox="1"/>
          <p:nvPr/>
        </p:nvSpPr>
        <p:spPr>
          <a:xfrm>
            <a:off x="683808" y="4530821"/>
            <a:ext cx="6871625" cy="707886"/>
          </a:xfrm>
          <a:prstGeom prst="rect">
            <a:avLst/>
          </a:prstGeom>
          <a:noFill/>
        </p:spPr>
        <p:txBody>
          <a:bodyPr wrap="none" rtlCol="0">
            <a:spAutoFit/>
          </a:bodyPr>
          <a:lstStyle/>
          <a:p>
            <a:r>
              <a:rPr lang="en-US" sz="2000" i="1" dirty="0">
                <a:solidFill>
                  <a:schemeClr val="bg1"/>
                </a:solidFill>
              </a:rPr>
              <a:t>Note: </a:t>
            </a:r>
            <a:r>
              <a:rPr lang="en-US" sz="2000" dirty="0">
                <a:solidFill>
                  <a:schemeClr val="bg1"/>
                </a:solidFill>
              </a:rPr>
              <a:t>Slides with </a:t>
            </a:r>
            <a:r>
              <a:rPr lang="en-US" sz="2000" dirty="0">
                <a:solidFill>
                  <a:srgbClr val="E98D53"/>
                </a:solidFill>
              </a:rPr>
              <a:t>orange titles </a:t>
            </a:r>
            <a:r>
              <a:rPr lang="en-US" sz="2000" dirty="0">
                <a:solidFill>
                  <a:schemeClr val="bg1"/>
                </a:solidFill>
              </a:rPr>
              <a:t>indicate steps in which the </a:t>
            </a:r>
          </a:p>
          <a:p>
            <a:r>
              <a:rPr lang="en-US" sz="2000" dirty="0">
                <a:solidFill>
                  <a:schemeClr val="bg1"/>
                </a:solidFill>
              </a:rPr>
              <a:t>interventionist or special educator applies the </a:t>
            </a:r>
            <a:r>
              <a:rPr lang="en-US" sz="2000" dirty="0" smtClean="0">
                <a:solidFill>
                  <a:schemeClr val="bg1"/>
                </a:solidFill>
              </a:rPr>
              <a:t>Taxonomy. </a:t>
            </a:r>
            <a:endParaRPr lang="en-US" sz="2000" dirty="0">
              <a:solidFill>
                <a:schemeClr val="bg1"/>
              </a:solidFill>
            </a:endParaRPr>
          </a:p>
        </p:txBody>
      </p:sp>
    </p:spTree>
    <p:extLst>
      <p:ext uri="{BB962C8B-B14F-4D97-AF65-F5344CB8AC3E}">
        <p14:creationId xmlns:p14="http://schemas.microsoft.com/office/powerpoint/2010/main" val="370500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117891"/>
            <a:ext cx="7796907" cy="3852006"/>
          </a:xfrm>
        </p:spPr>
        <p:txBody>
          <a:bodyPr/>
          <a:lstStyle/>
          <a:p>
            <a:r>
              <a:rPr lang="en-US" dirty="0"/>
              <a:t>Jackson’s interventionist, Ms. Williams, uses the Taxonomy in conjunction with the NCII Tools Chart to </a:t>
            </a:r>
            <a:r>
              <a:rPr lang="en-US" dirty="0" smtClean="0"/>
              <a:t>grade the available programs in terms of Jackson’s needs. She identifies </a:t>
            </a:r>
            <a:r>
              <a:rPr lang="en-US" dirty="0"/>
              <a:t>the research-validated Tier 2</a:t>
            </a:r>
            <a:r>
              <a:rPr lang="en-US" dirty="0" smtClean="0"/>
              <a:t> </a:t>
            </a:r>
            <a:r>
              <a:rPr lang="en-US" dirty="0"/>
              <a:t>intervention, </a:t>
            </a:r>
            <a:r>
              <a:rPr lang="en-US" i="1" dirty="0"/>
              <a:t>Super Solvers, </a:t>
            </a:r>
            <a:r>
              <a:rPr lang="en-US" dirty="0"/>
              <a:t>as a potential intensive intervention platform to meet Jackson’s needs. </a:t>
            </a:r>
          </a:p>
          <a:p>
            <a:pPr>
              <a:spcBef>
                <a:spcPts val="1200"/>
              </a:spcBef>
            </a:pPr>
            <a:r>
              <a:rPr lang="en-US" dirty="0"/>
              <a:t>In the Set-Up Phase, she rates the intensive intervention on </a:t>
            </a:r>
            <a:r>
              <a:rPr lang="en-US" dirty="0" smtClean="0"/>
              <a:t>the first 6 dimensions </a:t>
            </a:r>
            <a:r>
              <a:rPr lang="en-US" dirty="0"/>
              <a:t>(she does not rate the individualization dimension during the Set-Up Phase).</a:t>
            </a:r>
          </a:p>
          <a:p>
            <a:pPr lvl="1"/>
            <a:endParaRPr lang="en-US" dirty="0"/>
          </a:p>
        </p:txBody>
      </p:sp>
      <p:sp>
        <p:nvSpPr>
          <p:cNvPr id="3" name="Title 2"/>
          <p:cNvSpPr>
            <a:spLocks noGrp="1"/>
          </p:cNvSpPr>
          <p:nvPr>
            <p:ph type="title"/>
          </p:nvPr>
        </p:nvSpPr>
        <p:spPr>
          <a:xfrm>
            <a:off x="687388" y="211441"/>
            <a:ext cx="8224837" cy="1486894"/>
          </a:xfrm>
        </p:spPr>
        <p:txBody>
          <a:bodyPr>
            <a:normAutofit/>
          </a:bodyPr>
          <a:lstStyle/>
          <a:p>
            <a:r>
              <a:rPr lang="en-US" sz="3300" i="1" dirty="0">
                <a:solidFill>
                  <a:srgbClr val="E98D53"/>
                </a:solidFill>
              </a:rPr>
              <a:t>Set-Up</a:t>
            </a:r>
            <a:r>
              <a:rPr lang="en-US" sz="3300" i="1" dirty="0">
                <a:solidFill>
                  <a:schemeClr val="accent2">
                    <a:lumMod val="60000"/>
                    <a:lumOff val="40000"/>
                  </a:schemeClr>
                </a:solidFill>
              </a:rPr>
              <a:t>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Select and Rate an Intensive Intervention Platform</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97280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7931818" cy="3852006"/>
          </a:xfrm>
        </p:spPr>
        <p:txBody>
          <a:bodyPr/>
          <a:lstStyle/>
          <a:p>
            <a:pPr marL="0" indent="0">
              <a:buNone/>
            </a:pPr>
            <a:r>
              <a:rPr lang="en-US" i="1" dirty="0"/>
              <a:t>Super Solvers </a:t>
            </a:r>
            <a:r>
              <a:rPr lang="en-US" dirty="0"/>
              <a:t>is a research-validated Tier 2</a:t>
            </a:r>
            <a:r>
              <a:rPr lang="en-US" dirty="0" smtClean="0"/>
              <a:t> intervention</a:t>
            </a:r>
            <a:endParaRPr lang="en-US" dirty="0"/>
          </a:p>
          <a:p>
            <a:pPr lvl="1"/>
            <a:r>
              <a:rPr lang="en-US" dirty="0"/>
              <a:t>13 weeks, 39 lessons (35 minutes each) </a:t>
            </a:r>
          </a:p>
          <a:p>
            <a:pPr lvl="1"/>
            <a:r>
              <a:rPr lang="en-US" dirty="0"/>
              <a:t>Topics include whole-number multiplication, fraction-magnitude understanding (comparing fractions, ordering fractions, placing fractions on the number line, fraction equivalencies), proportional reasoning, word-problem solving, and fraction </a:t>
            </a:r>
            <a:r>
              <a:rPr lang="en-US" dirty="0" smtClean="0"/>
              <a:t>calculations.</a:t>
            </a:r>
            <a:endParaRPr lang="en-US" dirty="0"/>
          </a:p>
          <a:p>
            <a:pPr lvl="1"/>
            <a:r>
              <a:rPr lang="en-US" dirty="0" smtClean="0"/>
              <a:t>It includes </a:t>
            </a:r>
            <a:r>
              <a:rPr lang="en-US" dirty="0"/>
              <a:t>an executive function component: Teaching students meta-cognitive strategies to self-regulate their behavior, set academic goals, and develop a positive mindset to persevere through challenging </a:t>
            </a:r>
            <a:r>
              <a:rPr lang="en-US" dirty="0" smtClean="0"/>
              <a:t>tasks. </a:t>
            </a:r>
            <a:endParaRPr lang="en-US" dirty="0"/>
          </a:p>
          <a:p>
            <a:pPr lvl="1"/>
            <a:r>
              <a:rPr lang="en-US" dirty="0" smtClean="0"/>
              <a:t>It’s aligned </a:t>
            </a:r>
            <a:r>
              <a:rPr lang="en-US" dirty="0"/>
              <a:t>with Jackson’s </a:t>
            </a:r>
            <a:r>
              <a:rPr lang="en-US" dirty="0" smtClean="0"/>
              <a:t>needs.</a:t>
            </a:r>
            <a:endParaRPr lang="en-US" dirty="0"/>
          </a:p>
          <a:p>
            <a:pPr lvl="1"/>
            <a:endParaRPr lang="en-US" dirty="0"/>
          </a:p>
        </p:txBody>
      </p:sp>
      <p:sp>
        <p:nvSpPr>
          <p:cNvPr id="3" name="Title 2"/>
          <p:cNvSpPr>
            <a:spLocks noGrp="1"/>
          </p:cNvSpPr>
          <p:nvPr>
            <p:ph type="title"/>
          </p:nvPr>
        </p:nvSpPr>
        <p:spPr>
          <a:xfrm>
            <a:off x="687388" y="266537"/>
            <a:ext cx="8224837" cy="1486894"/>
          </a:xfrm>
        </p:spPr>
        <p:txBody>
          <a:bodyPr>
            <a:normAutofit fontScale="90000"/>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Select an Intensive Intervention Platform (</a:t>
            </a:r>
            <a:r>
              <a:rPr lang="en-US" sz="3300" i="1" dirty="0">
                <a:solidFill>
                  <a:schemeClr val="accent2">
                    <a:lumMod val="60000"/>
                    <a:lumOff val="40000"/>
                  </a:schemeClr>
                </a:solidFill>
              </a:rPr>
              <a:t>Super Solvers)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67614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980" y="2095381"/>
            <a:ext cx="7929714" cy="3852006"/>
          </a:xfrm>
        </p:spPr>
        <p:txBody>
          <a:bodyPr/>
          <a:lstStyle/>
          <a:p>
            <a:pPr>
              <a:spcBef>
                <a:spcPts val="1200"/>
              </a:spcBef>
            </a:pPr>
            <a:r>
              <a:rPr lang="en-US" sz="2000" dirty="0"/>
              <a:t>Provide an overview of Data-Based Individualization and its link to the Taxonomy of Intervention Intensity.</a:t>
            </a:r>
          </a:p>
          <a:p>
            <a:pPr>
              <a:spcBef>
                <a:spcPts val="1200"/>
              </a:spcBef>
            </a:pPr>
            <a:r>
              <a:rPr lang="en-US" sz="2000" dirty="0"/>
              <a:t>Explain the Taxonomy’s dimensions.</a:t>
            </a:r>
          </a:p>
          <a:p>
            <a:pPr>
              <a:spcBef>
                <a:spcPts val="1200"/>
              </a:spcBef>
            </a:pPr>
            <a:r>
              <a:rPr lang="en-US" sz="2000" dirty="0"/>
              <a:t>Present a mathematics case study that illustrates how to implement DBI and the Taxonomy. </a:t>
            </a:r>
          </a:p>
          <a:p>
            <a:pPr>
              <a:spcBef>
                <a:spcPts val="1200"/>
              </a:spcBef>
            </a:pPr>
            <a:endParaRPr lang="en-US" sz="2000" dirty="0"/>
          </a:p>
          <a:p>
            <a:pPr marL="230187" lvl="1" indent="0" algn="ctr">
              <a:spcBef>
                <a:spcPts val="1200"/>
              </a:spcBef>
              <a:buNone/>
            </a:pPr>
            <a:r>
              <a:rPr lang="en-US" sz="2400" b="1" dirty="0"/>
              <a:t>Today’s focus is mathematics intervention.</a:t>
            </a:r>
          </a:p>
          <a:p>
            <a:pPr marL="230187" lvl="1" indent="0" algn="ctr">
              <a:spcBef>
                <a:spcPts val="1200"/>
              </a:spcBef>
              <a:buNone/>
            </a:pPr>
            <a:r>
              <a:rPr lang="en-US" sz="2400" b="1" dirty="0"/>
              <a:t>Upcoming webinars will focus on reading intervention and behavior intervention.</a:t>
            </a:r>
          </a:p>
          <a:p>
            <a:endParaRPr lang="en-US" sz="2000" dirty="0"/>
          </a:p>
        </p:txBody>
      </p:sp>
      <p:sp>
        <p:nvSpPr>
          <p:cNvPr id="3" name="Title 2"/>
          <p:cNvSpPr>
            <a:spLocks noGrp="1"/>
          </p:cNvSpPr>
          <p:nvPr>
            <p:ph type="title"/>
          </p:nvPr>
        </p:nvSpPr>
        <p:spPr>
          <a:xfrm>
            <a:off x="608979" y="48558"/>
            <a:ext cx="8224837" cy="1486894"/>
          </a:xfrm>
        </p:spPr>
        <p:txBody>
          <a:bodyPr/>
          <a:lstStyle/>
          <a:p>
            <a:r>
              <a:rPr lang="en-US" dirty="0"/>
              <a:t>Today’s Webinar</a:t>
            </a:r>
          </a:p>
        </p:txBody>
      </p:sp>
      <p:sp>
        <p:nvSpPr>
          <p:cNvPr id="4" name="Slide Number Placeholder 3"/>
          <p:cNvSpPr>
            <a:spLocks noGrp="1"/>
          </p:cNvSpPr>
          <p:nvPr>
            <p:ph type="sldNum" sz="quarter" idx="10"/>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310957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87526" y="2055812"/>
                <a:ext cx="8224699" cy="4310264"/>
              </a:xfrm>
            </p:spPr>
            <p:txBody>
              <a:bodyPr/>
              <a:lstStyle/>
              <a:p>
                <a:r>
                  <a:rPr lang="en-US" sz="2000" b="1" dirty="0"/>
                  <a:t>Problem Quest: </a:t>
                </a:r>
                <a:r>
                  <a:rPr lang="en-US" sz="2000" dirty="0"/>
                  <a:t>Addresses operations and word-problem solving with proportions, magnitude comparisons, and division of fractions; instruction relies on schema theory </a:t>
                </a:r>
              </a:p>
              <a:p>
                <a:pPr>
                  <a:spcBef>
                    <a:spcPts val="1000"/>
                  </a:spcBef>
                </a:pPr>
                <a:r>
                  <a:rPr lang="en-US" sz="2000" b="1" dirty="0"/>
                  <a:t>Multi-Minute: </a:t>
                </a:r>
                <a:r>
                  <a:rPr lang="en-US" sz="2000" dirty="0"/>
                  <a:t>Whole-number multiplication fluency practice</a:t>
                </a:r>
              </a:p>
              <a:p>
                <a:pPr>
                  <a:spcBef>
                    <a:spcPts val="1000"/>
                  </a:spcBef>
                </a:pPr>
                <a:r>
                  <a:rPr lang="en-US" sz="2000" b="1" dirty="0"/>
                  <a:t>Calculations Quest: </a:t>
                </a:r>
                <a:r>
                  <a:rPr lang="en-US" sz="2000" dirty="0"/>
                  <a:t>Addresses fraction </a:t>
                </a:r>
                <a14:m>
                  <m:oMath xmlns:m="http://schemas.openxmlformats.org/officeDocument/2006/math">
                    <m:r>
                      <a:rPr lang="en-US" sz="2000" b="0" i="1" smtClean="0">
                        <a:latin typeface="Cambria Math" panose="02040503050406030204" pitchFamily="18" charset="0"/>
                      </a:rPr>
                      <m:t>+, −, </m:t>
                    </m:r>
                    <m:r>
                      <a:rPr lang="en-US" sz="2000" b="0" i="1" smtClean="0">
                        <a:latin typeface="Cambria Math" panose="02040503050406030204" pitchFamily="18" charset="0"/>
                        <a:ea typeface="Cambria Math" charset="0"/>
                        <a:cs typeface="Cambria Math" charset="0"/>
                      </a:rPr>
                      <m:t>×, ÷</m:t>
                    </m:r>
                  </m:oMath>
                </a14:m>
                <a:endParaRPr lang="en-US" sz="2000" dirty="0"/>
              </a:p>
              <a:p>
                <a:pPr>
                  <a:spcBef>
                    <a:spcPts val="1000"/>
                  </a:spcBef>
                </a:pPr>
                <a:r>
                  <a:rPr lang="en-US" sz="2000" b="1" dirty="0"/>
                  <a:t>Fraction Action: </a:t>
                </a:r>
                <a:r>
                  <a:rPr lang="en-US" sz="2000" dirty="0"/>
                  <a:t>Explicit instruction on understanding fraction magnitudes (benchmarking to 1 and </a:t>
                </a:r>
                <a14:m>
                  <m:oMath xmlns:m="http://schemas.openxmlformats.org/officeDocument/2006/math">
                    <m:f>
                      <m:fPr>
                        <m:ctrlPr>
                          <a:rPr lang="mr-IN"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a:t>
                </a:r>
              </a:p>
              <a:p>
                <a:pPr>
                  <a:spcBef>
                    <a:spcPts val="1000"/>
                  </a:spcBef>
                </a:pPr>
                <a:r>
                  <a:rPr lang="en-US" sz="2000" b="1" dirty="0"/>
                  <a:t>Fraction Flash:</a:t>
                </a:r>
                <a:r>
                  <a:rPr lang="en-US" sz="2000" dirty="0"/>
                  <a:t> Fraction comparison fluency practice</a:t>
                </a:r>
              </a:p>
              <a:p>
                <a:pPr>
                  <a:spcBef>
                    <a:spcPts val="1000"/>
                  </a:spcBef>
                </a:pPr>
                <a:r>
                  <a:rPr lang="en-US" sz="2000" b="1" dirty="0"/>
                  <a:t>Power Practice: </a:t>
                </a:r>
                <a:r>
                  <a:rPr lang="en-US" sz="2000" dirty="0"/>
                  <a:t>Independent work</a:t>
                </a:r>
              </a:p>
              <a:p>
                <a:pPr lvl="1"/>
                <a:endParaRPr lang="en-US" sz="2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87526" y="2055812"/>
                <a:ext cx="8224699" cy="4310264"/>
              </a:xfrm>
              <a:blipFill>
                <a:blip r:embed="rId3"/>
                <a:stretch>
                  <a:fillRect l="-1695" t="-1765" r="-1695"/>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Select an Intensive Intervention Platform (</a:t>
            </a:r>
            <a:r>
              <a:rPr lang="en-US" sz="3300" i="1" dirty="0">
                <a:solidFill>
                  <a:schemeClr val="accent2">
                    <a:lumMod val="60000"/>
                    <a:lumOff val="40000"/>
                  </a:schemeClr>
                </a:solidFill>
              </a:rPr>
              <a:t>Super Solvers)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124115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5813"/>
            <a:ext cx="7753089" cy="3852006"/>
          </a:xfrm>
        </p:spPr>
        <p:txBody>
          <a:bodyPr/>
          <a:lstStyle/>
          <a:p>
            <a:r>
              <a:rPr lang="en-US" dirty="0"/>
              <a:t>Includes two progress-monitoring tools to be administered before intervention, every 2 weeks during intervention, and after intervention: </a:t>
            </a:r>
          </a:p>
          <a:p>
            <a:pPr lvl="1"/>
            <a:r>
              <a:rPr lang="en-US" sz="2000" i="1" dirty="0"/>
              <a:t>Super Challenge </a:t>
            </a:r>
            <a:r>
              <a:rPr lang="en-US" sz="2000" dirty="0"/>
              <a:t>(20 items)</a:t>
            </a:r>
            <a:r>
              <a:rPr lang="en-US" sz="2000" i="1" dirty="0"/>
              <a:t> </a:t>
            </a:r>
            <a:r>
              <a:rPr lang="en-US" sz="2000" dirty="0"/>
              <a:t>tests </a:t>
            </a:r>
            <a:r>
              <a:rPr lang="en-US" sz="2000" dirty="0" smtClean="0"/>
              <a:t>studen</a:t>
            </a:r>
            <a:r>
              <a:rPr lang="en-US" sz="2000" dirty="0"/>
              <a:t>t</a:t>
            </a:r>
            <a:r>
              <a:rPr lang="en-US" sz="2000" dirty="0" smtClean="0"/>
              <a:t> </a:t>
            </a:r>
            <a:r>
              <a:rPr lang="en-US" sz="2000" dirty="0"/>
              <a:t>understanding of fraction-magnitude topics—comparing, ordering, number </a:t>
            </a:r>
            <a:r>
              <a:rPr lang="en-US" sz="2000" dirty="0" smtClean="0"/>
              <a:t>line</a:t>
            </a:r>
          </a:p>
          <a:p>
            <a:pPr lvl="1"/>
            <a:endParaRPr lang="en-US" sz="1800" dirty="0"/>
          </a:p>
          <a:p>
            <a:pPr lvl="1"/>
            <a:r>
              <a:rPr lang="en-US" sz="2000" i="1" dirty="0"/>
              <a:t>Conquer Calculations </a:t>
            </a:r>
            <a:r>
              <a:rPr lang="en-US" sz="2000" dirty="0"/>
              <a:t>(12 items) tests </a:t>
            </a:r>
            <a:r>
              <a:rPr lang="en-US" sz="2000" dirty="0" smtClean="0"/>
              <a:t>student </a:t>
            </a:r>
            <a:r>
              <a:rPr lang="en-US" sz="2000" dirty="0"/>
              <a:t>proficiency with fraction calculations—addition, subtraction, multiplication, and </a:t>
            </a:r>
            <a:r>
              <a:rPr lang="en-US" sz="2000" dirty="0" smtClean="0"/>
              <a:t>division</a:t>
            </a:r>
            <a:endParaRPr lang="en-US" sz="2000" dirty="0"/>
          </a:p>
        </p:txBody>
      </p:sp>
      <p:sp>
        <p:nvSpPr>
          <p:cNvPr id="3" name="Title 2"/>
          <p:cNvSpPr>
            <a:spLocks noGrp="1"/>
          </p:cNvSpPr>
          <p:nvPr>
            <p:ph type="title"/>
          </p:nvPr>
        </p:nvSpPr>
        <p:spPr>
          <a:xfrm>
            <a:off x="687388" y="292295"/>
            <a:ext cx="8224837" cy="1486894"/>
          </a:xfrm>
        </p:spPr>
        <p:txBody>
          <a:bodyPr>
            <a:noAutofit/>
          </a:bodyPr>
          <a:lstStyle/>
          <a:p>
            <a:r>
              <a:rPr lang="en-US" sz="3000" i="1" dirty="0">
                <a:solidFill>
                  <a:schemeClr val="accent2">
                    <a:lumMod val="60000"/>
                    <a:lumOff val="40000"/>
                  </a:schemeClr>
                </a:solidFill>
              </a:rPr>
              <a:t>Set-Up Phase, Step 1: </a:t>
            </a:r>
            <a:r>
              <a:rPr lang="en-US" sz="3000" dirty="0">
                <a:solidFill>
                  <a:schemeClr val="accent2">
                    <a:lumMod val="60000"/>
                    <a:lumOff val="40000"/>
                  </a:schemeClr>
                </a:solidFill>
              </a:rPr>
              <a:t/>
            </a:r>
            <a:br>
              <a:rPr lang="en-US" sz="3000" dirty="0">
                <a:solidFill>
                  <a:schemeClr val="accent2">
                    <a:lumMod val="60000"/>
                    <a:lumOff val="40000"/>
                  </a:schemeClr>
                </a:solidFill>
              </a:rPr>
            </a:br>
            <a:r>
              <a:rPr lang="en-US" sz="3000" dirty="0">
                <a:solidFill>
                  <a:schemeClr val="accent2">
                    <a:lumMod val="60000"/>
                    <a:lumOff val="40000"/>
                  </a:schemeClr>
                </a:solidFill>
              </a:rPr>
              <a:t>Select an Intensive Intervention Platform (</a:t>
            </a:r>
            <a:r>
              <a:rPr lang="en-US" sz="3000" i="1" dirty="0">
                <a:solidFill>
                  <a:schemeClr val="accent2">
                    <a:lumMod val="60000"/>
                    <a:lumOff val="40000"/>
                  </a:schemeClr>
                </a:solidFill>
              </a:rPr>
              <a:t>Super Solvers)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1281547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C01A38BC-0DA6-4A7A-8872-6E1A510F8E34}"/>
              </a:ext>
            </a:extLst>
          </p:cNvPr>
          <p:cNvSpPr>
            <a:spLocks noGrp="1"/>
          </p:cNvSpPr>
          <p:nvPr>
            <p:ph type="title"/>
          </p:nvPr>
        </p:nvSpPr>
        <p:spPr>
          <a:xfrm>
            <a:off x="670179" y="1434797"/>
            <a:ext cx="3430742" cy="1569660"/>
          </a:xfrm>
        </p:spPr>
        <p:txBody>
          <a:bodyPr/>
          <a:lstStyle/>
          <a:p>
            <a:r>
              <a:rPr lang="en-US" sz="3200" i="1" dirty="0">
                <a:latin typeface="Arial Narrow" charset="0"/>
                <a:ea typeface="Arial Narrow" charset="0"/>
                <a:cs typeface="Arial Narrow" charset="0"/>
              </a:rPr>
              <a:t>Set-Up Stage, Step 1: </a:t>
            </a:r>
            <a:br>
              <a:rPr lang="en-US" sz="3200" i="1" dirty="0">
                <a:latin typeface="Arial Narrow" charset="0"/>
                <a:ea typeface="Arial Narrow" charset="0"/>
                <a:cs typeface="Arial Narrow" charset="0"/>
              </a:rPr>
            </a:br>
            <a:r>
              <a:rPr lang="en-US" sz="3200" dirty="0">
                <a:latin typeface="Arial Narrow" charset="0"/>
                <a:ea typeface="Arial Narrow" charset="0"/>
                <a:cs typeface="Arial Narrow" charset="0"/>
              </a:rPr>
              <a:t>Rating the Intensive </a:t>
            </a:r>
            <a:br>
              <a:rPr lang="en-US" sz="3200" dirty="0">
                <a:latin typeface="Arial Narrow" charset="0"/>
                <a:ea typeface="Arial Narrow" charset="0"/>
                <a:cs typeface="Arial Narrow" charset="0"/>
              </a:rPr>
            </a:br>
            <a:r>
              <a:rPr lang="en-US" sz="3200" dirty="0">
                <a:latin typeface="Arial Narrow" charset="0"/>
                <a:ea typeface="Arial Narrow" charset="0"/>
                <a:cs typeface="Arial Narrow" charset="0"/>
              </a:rPr>
              <a:t>Intervention Platform</a:t>
            </a:r>
            <a:endParaRPr lang="en-US" sz="3200" dirty="0"/>
          </a:p>
        </p:txBody>
      </p:sp>
      <p:sp>
        <p:nvSpPr>
          <p:cNvPr id="2" name="Slide Number Placeholder 1"/>
          <p:cNvSpPr>
            <a:spLocks noGrp="1"/>
          </p:cNvSpPr>
          <p:nvPr>
            <p:ph type="sldNum" sz="quarter" idx="12"/>
          </p:nvPr>
        </p:nvSpPr>
        <p:spPr/>
        <p:txBody>
          <a:bodyPr/>
          <a:lstStyle/>
          <a:p>
            <a:fld id="{AFCBBA46-1342-6E46-9798-1618918AA6B3}" type="slidenum">
              <a:rPr lang="en-US" smtClean="0"/>
              <a:pPr/>
              <a:t>32</a:t>
            </a:fld>
            <a:endParaRPr lang="en-US" dirty="0"/>
          </a:p>
        </p:txBody>
      </p:sp>
      <p:pic>
        <p:nvPicPr>
          <p:cNvPr id="6" name="Picture 5" descr="An image of the taxonomy of intervention intensity form."/>
          <p:cNvPicPr>
            <a:picLocks noChangeAspect="1"/>
          </p:cNvPicPr>
          <p:nvPr/>
        </p:nvPicPr>
        <p:blipFill>
          <a:blip r:embed="rId2"/>
          <a:stretch>
            <a:fillRect/>
          </a:stretch>
        </p:blipFill>
        <p:spPr>
          <a:xfrm>
            <a:off x="4267200" y="203200"/>
            <a:ext cx="4724508" cy="5602514"/>
          </a:xfrm>
          <a:prstGeom prst="rect">
            <a:avLst/>
          </a:prstGeom>
        </p:spPr>
      </p:pic>
      <p:sp>
        <p:nvSpPr>
          <p:cNvPr id="8" name="TextBox 7"/>
          <p:cNvSpPr txBox="1"/>
          <p:nvPr/>
        </p:nvSpPr>
        <p:spPr>
          <a:xfrm>
            <a:off x="670179" y="3075241"/>
            <a:ext cx="3368230" cy="1446550"/>
          </a:xfrm>
          <a:prstGeom prst="rect">
            <a:avLst/>
          </a:prstGeom>
          <a:noFill/>
        </p:spPr>
        <p:txBody>
          <a:bodyPr wrap="none" rtlCol="0">
            <a:spAutoFit/>
          </a:bodyPr>
          <a:lstStyle/>
          <a:p>
            <a:r>
              <a:rPr lang="en-US" b="1" dirty="0">
                <a:solidFill>
                  <a:schemeClr val="bg1"/>
                </a:solidFill>
                <a:latin typeface="+mn-lt"/>
              </a:rPr>
              <a:t>Ratings:</a:t>
            </a:r>
          </a:p>
          <a:p>
            <a:r>
              <a:rPr lang="en-US" sz="1600" dirty="0">
                <a:solidFill>
                  <a:schemeClr val="bg1"/>
                </a:solidFill>
                <a:latin typeface="+mn-lt"/>
              </a:rPr>
              <a:t>0 (fails to address standard)</a:t>
            </a:r>
          </a:p>
          <a:p>
            <a:r>
              <a:rPr lang="en-US" sz="1600" dirty="0">
                <a:solidFill>
                  <a:schemeClr val="bg1"/>
                </a:solidFill>
                <a:latin typeface="+mn-lt"/>
              </a:rPr>
              <a:t>1 (addresses standard minimally)</a:t>
            </a:r>
          </a:p>
          <a:p>
            <a:r>
              <a:rPr lang="en-US" sz="1600" dirty="0">
                <a:solidFill>
                  <a:schemeClr val="bg1"/>
                </a:solidFill>
                <a:latin typeface="+mn-lt"/>
              </a:rPr>
              <a:t>2 (addresses standard moderately)</a:t>
            </a:r>
          </a:p>
          <a:p>
            <a:r>
              <a:rPr lang="en-US" sz="1600" dirty="0">
                <a:solidFill>
                  <a:schemeClr val="bg1"/>
                </a:solidFill>
                <a:latin typeface="+mn-lt"/>
              </a:rPr>
              <a:t>3 (addresses standard well) </a:t>
            </a:r>
          </a:p>
        </p:txBody>
      </p:sp>
      <p:sp>
        <p:nvSpPr>
          <p:cNvPr id="9" name="TextBox 8"/>
          <p:cNvSpPr txBox="1"/>
          <p:nvPr/>
        </p:nvSpPr>
        <p:spPr>
          <a:xfrm>
            <a:off x="4118129" y="3813905"/>
            <a:ext cx="4953299" cy="707886"/>
          </a:xfrm>
          <a:prstGeom prst="rect">
            <a:avLst/>
          </a:prstGeom>
          <a:noFill/>
        </p:spPr>
        <p:txBody>
          <a:bodyPr wrap="square" rtlCol="0">
            <a:spAutoFit/>
          </a:bodyPr>
          <a:lstStyle/>
          <a:p>
            <a:pPr algn="ctr"/>
            <a:r>
              <a:rPr lang="en-US" sz="4000" b="1" i="1" dirty="0">
                <a:solidFill>
                  <a:schemeClr val="tx2">
                    <a:lumMod val="75000"/>
                  </a:schemeClr>
                </a:solidFill>
                <a:latin typeface="+mn-lt"/>
              </a:rPr>
              <a:t>Super Solvers = 2.7</a:t>
            </a:r>
            <a:endParaRPr lang="en-US" sz="4000" i="1" dirty="0">
              <a:solidFill>
                <a:schemeClr val="tx2">
                  <a:lumMod val="75000"/>
                </a:schemeClr>
              </a:solidFill>
              <a:latin typeface="+mn-lt"/>
            </a:endParaRPr>
          </a:p>
        </p:txBody>
      </p:sp>
    </p:spTree>
    <p:extLst>
      <p:ext uri="{BB962C8B-B14F-4D97-AF65-F5344CB8AC3E}">
        <p14:creationId xmlns:p14="http://schemas.microsoft.com/office/powerpoint/2010/main" val="9392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lang="en-US" smtClean="0"/>
              <a:pPr/>
              <a:t>33</a:t>
            </a:fld>
            <a:endParaRPr lang="en-US" dirty="0"/>
          </a:p>
        </p:txBody>
      </p:sp>
      <p:pic>
        <p:nvPicPr>
          <p:cNvPr id="13" name="Picture 12" descr="An image of a filled out intensive intervention platform rating tool. "/>
          <p:cNvPicPr>
            <a:picLocks noChangeAspect="1"/>
          </p:cNvPicPr>
          <p:nvPr/>
        </p:nvPicPr>
        <p:blipFill rotWithShape="1">
          <a:blip r:embed="rId3">
            <a:extLst>
              <a:ext uri="{28A0092B-C50C-407E-A947-70E740481C1C}">
                <a14:useLocalDpi xmlns:a14="http://schemas.microsoft.com/office/drawing/2010/main" val="0"/>
              </a:ext>
            </a:extLst>
          </a:blip>
          <a:srcRect l="1425" r="778" b="839"/>
          <a:stretch/>
        </p:blipFill>
        <p:spPr>
          <a:xfrm>
            <a:off x="901210" y="2032001"/>
            <a:ext cx="7341580" cy="3773714"/>
          </a:xfrm>
          <a:prstGeom prst="rect">
            <a:avLst/>
          </a:prstGeom>
        </p:spPr>
      </p:pic>
      <p:sp>
        <p:nvSpPr>
          <p:cNvPr id="6" name="Title 2">
            <a:extLst>
              <a:ext uri="{FF2B5EF4-FFF2-40B4-BE49-F238E27FC236}">
                <a16:creationId xmlns:a16="http://schemas.microsoft.com/office/drawing/2014/main" xmlns="" id="{F1464459-FA4F-B04D-9C1D-2F792D264250}"/>
              </a:ext>
            </a:extLst>
          </p:cNvPr>
          <p:cNvSpPr>
            <a:spLocks noGrp="1"/>
          </p:cNvSpPr>
          <p:nvPr>
            <p:ph type="title"/>
          </p:nvPr>
        </p:nvSpPr>
        <p:spPr>
          <a:xfrm>
            <a:off x="687388" y="230128"/>
            <a:ext cx="8224837" cy="1486894"/>
          </a:xfrm>
        </p:spPr>
        <p:txBody>
          <a:bodyPr>
            <a:normAutofit/>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Rate the Intensive Intervention Platform</a:t>
            </a:r>
          </a:p>
        </p:txBody>
      </p:sp>
    </p:spTree>
    <p:extLst>
      <p:ext uri="{BB962C8B-B14F-4D97-AF65-F5344CB8AC3E}">
        <p14:creationId xmlns:p14="http://schemas.microsoft.com/office/powerpoint/2010/main" val="1613467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lang="en-US" smtClean="0"/>
              <a:pPr/>
              <a:t>34</a:t>
            </a:fld>
            <a:endParaRPr lang="en-US" dirty="0"/>
          </a:p>
        </p:txBody>
      </p:sp>
      <p:pic>
        <p:nvPicPr>
          <p:cNvPr id="5" name="Picture 4" descr="An image of a filled out intensive intervention tools rating form. This tool focuses on alignment and attention to transf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88" y="2185890"/>
            <a:ext cx="7456424" cy="3478276"/>
          </a:xfrm>
          <a:prstGeom prst="rect">
            <a:avLst/>
          </a:prstGeom>
        </p:spPr>
      </p:pic>
      <p:sp>
        <p:nvSpPr>
          <p:cNvPr id="6" name="Title 2">
            <a:extLst>
              <a:ext uri="{FF2B5EF4-FFF2-40B4-BE49-F238E27FC236}">
                <a16:creationId xmlns:a16="http://schemas.microsoft.com/office/drawing/2014/main" xmlns="" id="{0B25B90E-709A-3141-B26D-51B8B8FA521B}"/>
              </a:ext>
            </a:extLst>
          </p:cNvPr>
          <p:cNvSpPr>
            <a:spLocks noGrp="1"/>
          </p:cNvSpPr>
          <p:nvPr>
            <p:ph type="title"/>
          </p:nvPr>
        </p:nvSpPr>
        <p:spPr>
          <a:xfrm>
            <a:off x="687388" y="247713"/>
            <a:ext cx="8224837" cy="1486894"/>
          </a:xfrm>
        </p:spPr>
        <p:txBody>
          <a:bodyPr>
            <a:normAutofit/>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Rate the Intensive Intervention Platform</a:t>
            </a:r>
          </a:p>
        </p:txBody>
      </p:sp>
    </p:spTree>
    <p:extLst>
      <p:ext uri="{BB962C8B-B14F-4D97-AF65-F5344CB8AC3E}">
        <p14:creationId xmlns:p14="http://schemas.microsoft.com/office/powerpoint/2010/main" val="467760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6" name="Picture 5" descr="An image of a filled out intensive intervention platform rating form. This one rates comprehensive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60" y="1986680"/>
            <a:ext cx="7244080" cy="3779520"/>
          </a:xfrm>
          <a:prstGeom prst="rect">
            <a:avLst/>
          </a:prstGeom>
        </p:spPr>
      </p:pic>
      <p:sp>
        <p:nvSpPr>
          <p:cNvPr id="5" name="Title 2">
            <a:extLst>
              <a:ext uri="{FF2B5EF4-FFF2-40B4-BE49-F238E27FC236}">
                <a16:creationId xmlns:a16="http://schemas.microsoft.com/office/drawing/2014/main" xmlns="" id="{E73D56A0-1CD2-AF47-A3E6-47CDC5A9D397}"/>
              </a:ext>
            </a:extLst>
          </p:cNvPr>
          <p:cNvSpPr>
            <a:spLocks noGrp="1"/>
          </p:cNvSpPr>
          <p:nvPr>
            <p:ph type="title"/>
          </p:nvPr>
        </p:nvSpPr>
        <p:spPr>
          <a:xfrm>
            <a:off x="687388" y="247713"/>
            <a:ext cx="8224837" cy="1486894"/>
          </a:xfrm>
        </p:spPr>
        <p:txBody>
          <a:bodyPr>
            <a:normAutofit/>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Rate the Intensive Intervention Platform</a:t>
            </a:r>
          </a:p>
        </p:txBody>
      </p:sp>
    </p:spTree>
    <p:extLst>
      <p:ext uri="{BB962C8B-B14F-4D97-AF65-F5344CB8AC3E}">
        <p14:creationId xmlns:p14="http://schemas.microsoft.com/office/powerpoint/2010/main" val="1492347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pic>
        <p:nvPicPr>
          <p:cNvPr id="5" name="Picture 4" descr="An image of a filled out intensive intervention rating platform form. This one details behavioral support and individualiz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60" y="1966839"/>
            <a:ext cx="6551881" cy="3892480"/>
          </a:xfrm>
          <a:prstGeom prst="rect">
            <a:avLst/>
          </a:prstGeom>
        </p:spPr>
      </p:pic>
      <p:sp>
        <p:nvSpPr>
          <p:cNvPr id="7" name="Title 2">
            <a:extLst>
              <a:ext uri="{FF2B5EF4-FFF2-40B4-BE49-F238E27FC236}">
                <a16:creationId xmlns:a16="http://schemas.microsoft.com/office/drawing/2014/main" xmlns="" id="{96767EED-5A89-BB4B-A6EC-25F0344DEEB7}"/>
              </a:ext>
            </a:extLst>
          </p:cNvPr>
          <p:cNvSpPr>
            <a:spLocks noGrp="1"/>
          </p:cNvSpPr>
          <p:nvPr>
            <p:ph type="title"/>
          </p:nvPr>
        </p:nvSpPr>
        <p:spPr>
          <a:xfrm>
            <a:off x="687388" y="247713"/>
            <a:ext cx="8224837" cy="1486894"/>
          </a:xfrm>
        </p:spPr>
        <p:txBody>
          <a:bodyPr>
            <a:normAutofit/>
          </a:bodyPr>
          <a:lstStyle/>
          <a:p>
            <a:r>
              <a:rPr lang="en-US" sz="3300" i="1" dirty="0">
                <a:solidFill>
                  <a:schemeClr val="accent2">
                    <a:lumMod val="60000"/>
                    <a:lumOff val="40000"/>
                  </a:schemeClr>
                </a:solidFill>
              </a:rPr>
              <a:t>Set-Up Phase, Step 1: </a:t>
            </a:r>
            <a:r>
              <a:rPr lang="en-US" sz="3300" dirty="0">
                <a:solidFill>
                  <a:schemeClr val="accent2">
                    <a:lumMod val="60000"/>
                    <a:lumOff val="40000"/>
                  </a:schemeClr>
                </a:solidFill>
              </a:rPr>
              <a:t/>
            </a:r>
            <a:br>
              <a:rPr lang="en-US" sz="3300" dirty="0">
                <a:solidFill>
                  <a:schemeClr val="accent2">
                    <a:lumMod val="60000"/>
                    <a:lumOff val="40000"/>
                  </a:schemeClr>
                </a:solidFill>
              </a:rPr>
            </a:br>
            <a:r>
              <a:rPr lang="en-US" sz="3300" dirty="0">
                <a:solidFill>
                  <a:schemeClr val="accent2">
                    <a:lumMod val="60000"/>
                    <a:lumOff val="40000"/>
                  </a:schemeClr>
                </a:solidFill>
              </a:rPr>
              <a:t>Rate the Intensive Intervention Platform</a:t>
            </a:r>
          </a:p>
        </p:txBody>
      </p:sp>
    </p:spTree>
    <p:extLst>
      <p:ext uri="{BB962C8B-B14F-4D97-AF65-F5344CB8AC3E}">
        <p14:creationId xmlns:p14="http://schemas.microsoft.com/office/powerpoint/2010/main" val="300467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the shortcomings of the </a:t>
            </a:r>
            <a:r>
              <a:rPr lang="en-US" i="1" dirty="0"/>
              <a:t>Super Solvers </a:t>
            </a:r>
            <a:r>
              <a:rPr lang="en-US" dirty="0"/>
              <a:t>intensive intervention platform for addressing Jackson’s needs? </a:t>
            </a:r>
          </a:p>
          <a:p>
            <a:pPr lvl="1"/>
            <a:r>
              <a:rPr lang="en-US" b="1" dirty="0"/>
              <a:t>Alignment: </a:t>
            </a:r>
            <a:r>
              <a:rPr lang="en-US" dirty="0"/>
              <a:t>Does not cover decimal concepts, division of whole numbers, and multi-digit multiplication.</a:t>
            </a:r>
          </a:p>
          <a:p>
            <a:pPr lvl="1">
              <a:spcBef>
                <a:spcPts val="1200"/>
              </a:spcBef>
            </a:pPr>
            <a:r>
              <a:rPr lang="en-US" b="1" dirty="0"/>
              <a:t>Comprehensiveness: </a:t>
            </a:r>
            <a:r>
              <a:rPr lang="en-US" dirty="0"/>
              <a:t>Must fill in gaps for background knowledge; program’s guidance for fading support will need to be modified to ensure Jackson correctly executes (and remembers) the strategies </a:t>
            </a:r>
            <a:r>
              <a:rPr lang="en-US" dirty="0" smtClean="0"/>
              <a:t>taught.</a:t>
            </a:r>
            <a:endParaRPr lang="en-US" dirty="0"/>
          </a:p>
          <a:p>
            <a:pPr lvl="1">
              <a:spcBef>
                <a:spcPts val="1200"/>
              </a:spcBef>
            </a:pPr>
            <a:r>
              <a:rPr lang="en-US" b="1" dirty="0"/>
              <a:t>Behavioral support: </a:t>
            </a:r>
            <a:r>
              <a:rPr lang="en-US" dirty="0"/>
              <a:t>Behavioral system in place will need to be strengthened to adequately support Jackson and minimize nonproductive behavior. </a:t>
            </a:r>
            <a:endParaRPr lang="en-US" b="1" u="sng" dirty="0"/>
          </a:p>
          <a:p>
            <a:pPr lvl="1"/>
            <a:endParaRPr lang="en-US" dirty="0"/>
          </a:p>
        </p:txBody>
      </p:sp>
      <p:sp>
        <p:nvSpPr>
          <p:cNvPr id="3" name="Title 2"/>
          <p:cNvSpPr>
            <a:spLocks noGrp="1"/>
          </p:cNvSpPr>
          <p:nvPr>
            <p:ph type="title"/>
          </p:nvPr>
        </p:nvSpPr>
        <p:spPr>
          <a:xfrm>
            <a:off x="696292" y="280252"/>
            <a:ext cx="8224837" cy="1486894"/>
          </a:xfrm>
        </p:spPr>
        <p:txBody>
          <a:bodyPr anchor="b">
            <a:noAutofit/>
          </a:bodyPr>
          <a:lstStyle/>
          <a:p>
            <a:r>
              <a:rPr lang="en-US" sz="3300" i="1" dirty="0">
                <a:solidFill>
                  <a:schemeClr val="accent2">
                    <a:lumMod val="60000"/>
                    <a:lumOff val="40000"/>
                  </a:schemeClr>
                </a:solidFill>
              </a:rPr>
              <a:t>Set-Up Phase, Step 2</a:t>
            </a:r>
            <a:r>
              <a:rPr lang="en-US" sz="3300" dirty="0">
                <a:solidFill>
                  <a:schemeClr val="accent2">
                    <a:lumMod val="60000"/>
                    <a:lumOff val="40000"/>
                  </a:schemeClr>
                </a:solidFill>
              </a:rPr>
              <a:t>: </a:t>
            </a:r>
            <a:br>
              <a:rPr lang="en-US" sz="3300" dirty="0">
                <a:solidFill>
                  <a:schemeClr val="accent2">
                    <a:lumMod val="60000"/>
                    <a:lumOff val="40000"/>
                  </a:schemeClr>
                </a:solidFill>
              </a:rPr>
            </a:br>
            <a:r>
              <a:rPr lang="en-US" sz="3300" dirty="0">
                <a:solidFill>
                  <a:schemeClr val="accent2">
                    <a:lumMod val="60000"/>
                    <a:lumOff val="40000"/>
                  </a:schemeClr>
                </a:solidFill>
              </a:rPr>
              <a:t>Make Initial Adjustments to the Intervention Platform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216618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979" y="2200353"/>
            <a:ext cx="8146151" cy="3852006"/>
          </a:xfrm>
        </p:spPr>
        <p:txBody>
          <a:bodyPr/>
          <a:lstStyle/>
          <a:p>
            <a:r>
              <a:rPr lang="en-US" sz="2800" dirty="0"/>
              <a:t>At this point, </a:t>
            </a:r>
            <a:r>
              <a:rPr lang="en-US" sz="2800" dirty="0" smtClean="0"/>
              <a:t>Mrs. Williams’s avoids </a:t>
            </a:r>
            <a:r>
              <a:rPr lang="en-US" sz="2800" dirty="0"/>
              <a:t>major substantive changes </a:t>
            </a:r>
            <a:r>
              <a:rPr lang="en-US" sz="2800" dirty="0" smtClean="0"/>
              <a:t>until she can </a:t>
            </a:r>
            <a:r>
              <a:rPr lang="en-US" sz="2800" dirty="0"/>
              <a:t>gauge Jackson’s response to the IIP via progress-monitoring </a:t>
            </a:r>
            <a:r>
              <a:rPr lang="en-US" sz="2800" dirty="0" smtClean="0"/>
              <a:t>data.</a:t>
            </a:r>
            <a:endParaRPr lang="en-US" sz="2800" dirty="0"/>
          </a:p>
          <a:p>
            <a:pPr lvl="1"/>
            <a:r>
              <a:rPr lang="en-US" sz="2000" dirty="0" smtClean="0"/>
              <a:t>She increases </a:t>
            </a:r>
            <a:r>
              <a:rPr lang="en-US" sz="2000" dirty="0"/>
              <a:t>the dosage to 1:1 tutoring in light of the severity of Jackson’s math and behavior deficits.</a:t>
            </a:r>
          </a:p>
          <a:p>
            <a:pPr lvl="1">
              <a:spcBef>
                <a:spcPts val="1200"/>
              </a:spcBef>
            </a:pPr>
            <a:r>
              <a:rPr lang="en-US" sz="2000" dirty="0"/>
              <a:t>She also opts to delay a focus on decimal concepts, division of whole numbers, and multi-digit multiplication until Jackson shows improvement on the foundational concepts</a:t>
            </a:r>
            <a:r>
              <a:rPr lang="en-US" sz="2000" i="1" dirty="0"/>
              <a:t> </a:t>
            </a:r>
            <a:r>
              <a:rPr lang="en-US" sz="2000" dirty="0"/>
              <a:t>taught in </a:t>
            </a:r>
            <a:r>
              <a:rPr lang="en-US" sz="2000" i="1" dirty="0"/>
              <a:t>Super Solvers.</a:t>
            </a:r>
            <a:endParaRPr lang="en-US" sz="2000" dirty="0"/>
          </a:p>
          <a:p>
            <a:pPr lvl="1"/>
            <a:endParaRPr lang="en-US" sz="2800" dirty="0"/>
          </a:p>
        </p:txBody>
      </p:sp>
      <p:sp>
        <p:nvSpPr>
          <p:cNvPr id="3" name="Title 2"/>
          <p:cNvSpPr>
            <a:spLocks noGrp="1"/>
          </p:cNvSpPr>
          <p:nvPr>
            <p:ph type="title"/>
          </p:nvPr>
        </p:nvSpPr>
        <p:spPr>
          <a:xfrm>
            <a:off x="608841" y="258503"/>
            <a:ext cx="8224837" cy="1486894"/>
          </a:xfrm>
        </p:spPr>
        <p:txBody>
          <a:bodyPr>
            <a:normAutofit/>
          </a:bodyPr>
          <a:lstStyle/>
          <a:p>
            <a:r>
              <a:rPr lang="en-US" sz="3300" i="1" dirty="0">
                <a:solidFill>
                  <a:schemeClr val="accent2">
                    <a:lumMod val="60000"/>
                    <a:lumOff val="40000"/>
                  </a:schemeClr>
                </a:solidFill>
              </a:rPr>
              <a:t>Set-Up Phase, Step 2</a:t>
            </a:r>
            <a:r>
              <a:rPr lang="en-US" sz="3300" dirty="0">
                <a:solidFill>
                  <a:schemeClr val="accent2">
                    <a:lumMod val="60000"/>
                    <a:lumOff val="40000"/>
                  </a:schemeClr>
                </a:solidFill>
              </a:rPr>
              <a:t>: </a:t>
            </a:r>
            <a:br>
              <a:rPr lang="en-US" sz="3300" dirty="0">
                <a:solidFill>
                  <a:schemeClr val="accent2">
                    <a:lumMod val="60000"/>
                    <a:lumOff val="40000"/>
                  </a:schemeClr>
                </a:solidFill>
              </a:rPr>
            </a:br>
            <a:r>
              <a:rPr lang="en-US" sz="3300" dirty="0">
                <a:solidFill>
                  <a:schemeClr val="accent2">
                    <a:lumMod val="60000"/>
                    <a:lumOff val="40000"/>
                  </a:schemeClr>
                </a:solidFill>
              </a:rPr>
              <a:t>Make Initial Adjustments to the Intervention Platform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795095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991636"/>
            <a:ext cx="8224699" cy="3852006"/>
          </a:xfrm>
        </p:spPr>
        <p:txBody>
          <a:bodyPr/>
          <a:lstStyle/>
          <a:p>
            <a:r>
              <a:rPr lang="en-US" sz="2000" dirty="0"/>
              <a:t>Ms. Williams selects the progress-monitoring system that comes with and is aligned with </a:t>
            </a:r>
            <a:r>
              <a:rPr lang="en-US" sz="2000" i="1" dirty="0"/>
              <a:t>Super Solvers</a:t>
            </a:r>
            <a:r>
              <a:rPr lang="en-US" sz="2000" dirty="0"/>
              <a:t>. This system has adequate reliability and validity.</a:t>
            </a:r>
          </a:p>
          <a:p>
            <a:r>
              <a:rPr lang="en-US" sz="2000" dirty="0"/>
              <a:t>This progress-monitoring system includes two types of tests:</a:t>
            </a:r>
          </a:p>
          <a:p>
            <a:pPr lvl="1"/>
            <a:r>
              <a:rPr lang="en-US" sz="1600" i="1" dirty="0"/>
              <a:t>Super Challenge </a:t>
            </a:r>
            <a:r>
              <a:rPr lang="en-US" sz="1600" dirty="0"/>
              <a:t>(20 items) assesses different forms of fraction magnitude understanding (e.g., number line placement, ordering problems)</a:t>
            </a:r>
            <a:r>
              <a:rPr lang="en-US" sz="1600" i="1" dirty="0"/>
              <a:t>.</a:t>
            </a:r>
          </a:p>
          <a:p>
            <a:pPr lvl="1"/>
            <a:r>
              <a:rPr lang="en-US" sz="1600" i="1" dirty="0"/>
              <a:t>Conquer Calculations </a:t>
            </a:r>
            <a:r>
              <a:rPr lang="en-US" sz="1600" dirty="0"/>
              <a:t>(12 items) assesses fraction calculations</a:t>
            </a:r>
            <a:r>
              <a:rPr lang="en-US" sz="1600" i="1" dirty="0"/>
              <a:t>: </a:t>
            </a:r>
            <a:r>
              <a:rPr lang="en-US" sz="1600" dirty="0"/>
              <a:t>addition, subtraction, multiplication, and division. </a:t>
            </a:r>
          </a:p>
          <a:p>
            <a:r>
              <a:rPr lang="en-US" sz="2000" dirty="0"/>
              <a:t>Each type of test is administered before intervention starts and then every 2 weeks.</a:t>
            </a:r>
          </a:p>
          <a:p>
            <a:r>
              <a:rPr lang="en-US" sz="2000" dirty="0"/>
              <a:t>Whenever the data indicate Jackson is not on track to meet his goal, Ms. Williams will adjust the program.</a:t>
            </a:r>
          </a:p>
          <a:p>
            <a:endParaRPr lang="en-US" sz="2000" dirty="0"/>
          </a:p>
        </p:txBody>
      </p:sp>
      <p:sp>
        <p:nvSpPr>
          <p:cNvPr id="3" name="Title 2"/>
          <p:cNvSpPr>
            <a:spLocks noGrp="1"/>
          </p:cNvSpPr>
          <p:nvPr>
            <p:ph type="title"/>
          </p:nvPr>
        </p:nvSpPr>
        <p:spPr>
          <a:xfrm>
            <a:off x="687388" y="263678"/>
            <a:ext cx="8224837" cy="1486894"/>
          </a:xfrm>
        </p:spPr>
        <p:txBody>
          <a:bodyPr>
            <a:normAutofit/>
          </a:bodyPr>
          <a:lstStyle/>
          <a:p>
            <a:r>
              <a:rPr lang="en-US" sz="3300" i="1" dirty="0">
                <a:solidFill>
                  <a:schemeClr val="accent2">
                    <a:lumMod val="60000"/>
                    <a:lumOff val="40000"/>
                  </a:schemeClr>
                </a:solidFill>
              </a:rPr>
              <a:t>Set-Up Phase, Step 3</a:t>
            </a:r>
            <a:r>
              <a:rPr lang="en-US" sz="3300" dirty="0">
                <a:solidFill>
                  <a:schemeClr val="accent2">
                    <a:lumMod val="60000"/>
                    <a:lumOff val="40000"/>
                  </a:schemeClr>
                </a:solidFill>
              </a:rPr>
              <a:t>: </a:t>
            </a:r>
            <a:br>
              <a:rPr lang="en-US" sz="3300" dirty="0">
                <a:solidFill>
                  <a:schemeClr val="accent2">
                    <a:lumMod val="60000"/>
                    <a:lumOff val="40000"/>
                  </a:schemeClr>
                </a:solidFill>
              </a:rPr>
            </a:br>
            <a:r>
              <a:rPr lang="en-US" sz="3300" dirty="0">
                <a:solidFill>
                  <a:schemeClr val="accent2">
                    <a:lumMod val="60000"/>
                    <a:lumOff val="40000"/>
                  </a:schemeClr>
                </a:solidFill>
              </a:rPr>
              <a:t>Select a Progress-Monitoring System</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30267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4679" y="2399110"/>
            <a:ext cx="6517547" cy="2889005"/>
          </a:xfrm>
        </p:spPr>
        <p:txBody>
          <a:bodyPr/>
          <a:lstStyle/>
          <a:p>
            <a:pPr marL="0" indent="0">
              <a:buNone/>
            </a:pPr>
            <a:r>
              <a:rPr lang="en-US" b="1" dirty="0"/>
              <a:t>Dr. Lynn Fuchs </a:t>
            </a:r>
            <a:r>
              <a:rPr lang="en-US" dirty="0"/>
              <a:t>is the Dunn Family Chair in Psychoeducational Assessment, Department of Special Education at Vanderbilt University.</a:t>
            </a:r>
          </a:p>
          <a:p>
            <a:pPr marL="0" indent="0">
              <a:buNone/>
            </a:pPr>
            <a:endParaRPr lang="en-US" dirty="0"/>
          </a:p>
          <a:p>
            <a:pPr marL="0" indent="0">
              <a:buNone/>
            </a:pPr>
            <a:r>
              <a:rPr lang="en-US" b="1" dirty="0" smtClean="0"/>
              <a:t>Dr</a:t>
            </a:r>
            <a:r>
              <a:rPr lang="en-US" b="1" dirty="0"/>
              <a:t>. Amelia Malone </a:t>
            </a:r>
            <a:r>
              <a:rPr lang="en-US" dirty="0"/>
              <a:t>is a Research Associate in the Department of Special Education at Vanderbilt University. </a:t>
            </a:r>
          </a:p>
        </p:txBody>
      </p:sp>
      <p:sp>
        <p:nvSpPr>
          <p:cNvPr id="3" name="Title 2"/>
          <p:cNvSpPr>
            <a:spLocks noGrp="1"/>
          </p:cNvSpPr>
          <p:nvPr>
            <p:ph type="title"/>
          </p:nvPr>
        </p:nvSpPr>
        <p:spPr/>
        <p:txBody>
          <a:bodyPr/>
          <a:lstStyle/>
          <a:p>
            <a:r>
              <a:rPr lang="en-US" dirty="0"/>
              <a:t>Presenters</a:t>
            </a:r>
          </a:p>
        </p:txBody>
      </p:sp>
      <p:sp>
        <p:nvSpPr>
          <p:cNvPr id="4" name="Slide Number Placeholder 3"/>
          <p:cNvSpPr>
            <a:spLocks noGrp="1"/>
          </p:cNvSpPr>
          <p:nvPr>
            <p:ph type="sldNum" sz="quarter" idx="10"/>
          </p:nvPr>
        </p:nvSpPr>
        <p:spPr>
          <a:xfrm>
            <a:off x="6631269" y="5737737"/>
            <a:ext cx="52900" cy="115416"/>
          </a:xfrm>
        </p:spPr>
        <p:txBody>
          <a:bodyPr/>
          <a:lstStyle/>
          <a:p>
            <a:pPr algn="r" defTabSz="685800" fontAlgn="auto">
              <a:spcBef>
                <a:spcPts val="0"/>
              </a:spcBef>
              <a:spcAft>
                <a:spcPts val="0"/>
              </a:spcAft>
              <a:defRPr/>
            </a:pPr>
            <a:fld id="{F3477EC8-074D-41C4-94AE-E9EA7CEEA348}" type="slidenum">
              <a:rPr lang="en-US" sz="750">
                <a:solidFill>
                  <a:srgbClr val="FFFFFF">
                    <a:lumMod val="75000"/>
                  </a:srgbClr>
                </a:solidFill>
                <a:latin typeface="Arial"/>
              </a:rPr>
              <a:pPr algn="r" defTabSz="685800" fontAlgn="auto">
                <a:spcBef>
                  <a:spcPts val="0"/>
                </a:spcBef>
                <a:spcAft>
                  <a:spcPts val="0"/>
                </a:spcAft>
                <a:defRPr/>
              </a:pPr>
              <a:t>4</a:t>
            </a:fld>
            <a:endParaRPr lang="en-US" sz="750" dirty="0">
              <a:solidFill>
                <a:srgbClr val="FFFFFF">
                  <a:lumMod val="75000"/>
                </a:srgbClr>
              </a:solidFill>
              <a:latin typeface="Arial"/>
            </a:endParaRPr>
          </a:p>
        </p:txBody>
      </p:sp>
      <p:pic>
        <p:nvPicPr>
          <p:cNvPr id="1026" name="Picture 2" descr="Picture of Lynn Fuchs">
            <a:extLst>
              <a:ext uri="{FF2B5EF4-FFF2-40B4-BE49-F238E27FC236}">
                <a16:creationId xmlns:a16="http://schemas.microsoft.com/office/drawing/2014/main" xmlns="" id="{46B7F847-9DA8-49FD-AFF5-BD86EE491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35" y="2346141"/>
            <a:ext cx="1164402" cy="1164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melia malone vanderbilt">
            <a:extLst>
              <a:ext uri="{FF2B5EF4-FFF2-40B4-BE49-F238E27FC236}">
                <a16:creationId xmlns:a16="http://schemas.microsoft.com/office/drawing/2014/main" xmlns="" id="{F5E2E231-7212-49E2-8782-5A40030F7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35" y="4051738"/>
            <a:ext cx="1164402" cy="116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70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164422"/>
            <a:ext cx="8224699" cy="3852006"/>
          </a:xfrm>
        </p:spPr>
        <p:txBody>
          <a:bodyPr/>
          <a:lstStyle/>
          <a:p>
            <a:r>
              <a:rPr lang="en-US" sz="2800" dirty="0"/>
              <a:t>Ms. Williams begins implementing the intervention and collecting progress-monitoring data.</a:t>
            </a:r>
          </a:p>
          <a:p>
            <a:r>
              <a:rPr lang="en-US" sz="2800" dirty="0"/>
              <a:t>On the first day of intervention, before the first lesson, Ms. Williams administers </a:t>
            </a:r>
            <a:r>
              <a:rPr lang="en-US" sz="2800" i="1" dirty="0"/>
              <a:t>Super Challenge 1 </a:t>
            </a:r>
            <a:r>
              <a:rPr lang="en-US" sz="2800" dirty="0"/>
              <a:t>and</a:t>
            </a:r>
            <a:r>
              <a:rPr lang="en-US" sz="2800" i="1" dirty="0"/>
              <a:t> Conquer Calculations 1.</a:t>
            </a:r>
            <a:endParaRPr lang="en-US" sz="2800" dirty="0"/>
          </a:p>
          <a:p>
            <a:pPr lvl="1"/>
            <a:r>
              <a:rPr lang="en-US" sz="2400" dirty="0"/>
              <a:t>Jackson scores 0 points on </a:t>
            </a:r>
            <a:r>
              <a:rPr lang="en-US" sz="2400" i="1" dirty="0"/>
              <a:t>Super Challenge.</a:t>
            </a:r>
            <a:r>
              <a:rPr lang="en-US" sz="2400" dirty="0"/>
              <a:t> </a:t>
            </a:r>
          </a:p>
          <a:p>
            <a:pPr lvl="1"/>
            <a:r>
              <a:rPr lang="en-US" sz="2400" dirty="0"/>
              <a:t>Jackson scores 1 point on </a:t>
            </a:r>
            <a:r>
              <a:rPr lang="en-US" sz="2400" i="1" dirty="0"/>
              <a:t>Conquer Calculations.</a:t>
            </a:r>
            <a:endParaRPr lang="en-US" sz="2400" dirty="0"/>
          </a:p>
        </p:txBody>
      </p:sp>
      <p:sp>
        <p:nvSpPr>
          <p:cNvPr id="3" name="Title 2"/>
          <p:cNvSpPr>
            <a:spLocks noGrp="1"/>
          </p:cNvSpPr>
          <p:nvPr>
            <p:ph type="title"/>
          </p:nvPr>
        </p:nvSpPr>
        <p:spPr>
          <a:xfrm>
            <a:off x="687526" y="186640"/>
            <a:ext cx="8224837" cy="1486894"/>
          </a:xfrm>
        </p:spPr>
        <p:txBody>
          <a:bodyPr>
            <a:noAutofit/>
          </a:bodyPr>
          <a:lstStyle/>
          <a:p>
            <a:r>
              <a:rPr lang="en-US" sz="3300" i="1" dirty="0"/>
              <a:t>Set-Up Phase, Step 4</a:t>
            </a:r>
            <a:r>
              <a:rPr lang="en-US" sz="3300" dirty="0"/>
              <a:t>: Begin Implementing Intervention and Collecting Progress-Monitoring Data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283327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47713"/>
            <a:ext cx="8224837" cy="1486894"/>
          </a:xfrm>
        </p:spPr>
        <p:txBody>
          <a:bodyPr>
            <a:normAutofit/>
          </a:bodyPr>
          <a:lstStyle/>
          <a:p>
            <a:r>
              <a:rPr lang="en-US" sz="3300" i="1" dirty="0"/>
              <a:t>Set-Up Phase, Step 4</a:t>
            </a:r>
            <a:r>
              <a:rPr lang="en-US" sz="3300" dirty="0"/>
              <a:t>: Begin Implementing Intervention and Collecting Progress-Monitoring Data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sp>
        <p:nvSpPr>
          <p:cNvPr id="5" name="Rectangle 4"/>
          <p:cNvSpPr/>
          <p:nvPr/>
        </p:nvSpPr>
        <p:spPr>
          <a:xfrm>
            <a:off x="949983" y="2696979"/>
            <a:ext cx="7244035" cy="830997"/>
          </a:xfrm>
          <a:prstGeom prst="rect">
            <a:avLst/>
          </a:prstGeom>
          <a:noFill/>
        </p:spPr>
        <p:txBody>
          <a:bodyPr wrap="none" lIns="91440" tIns="45720" rIns="91440" bIns="45720">
            <a:spAutoFit/>
          </a:bodyPr>
          <a:lstStyle/>
          <a:p>
            <a:pPr algn="ctr"/>
            <a:r>
              <a:rPr lang="en-US" b="1" dirty="0">
                <a:solidFill>
                  <a:schemeClr val="accent2"/>
                </a:solidFill>
              </a:rPr>
              <a:t>-----Should Ms. Williams modify the IIP now?----- </a:t>
            </a:r>
          </a:p>
          <a:p>
            <a:pPr algn="ctr"/>
            <a:r>
              <a:rPr lang="en-US" b="1" dirty="0">
                <a:solidFill>
                  <a:schemeClr val="accent2"/>
                </a:solidFill>
              </a:rPr>
              <a:t>-----If yes, what dimension?-----</a:t>
            </a:r>
            <a:endParaRPr lang="en-US" dirty="0">
              <a:solidFill>
                <a:schemeClr val="accent2"/>
              </a:solidFill>
            </a:endParaRPr>
          </a:p>
        </p:txBody>
      </p:sp>
      <p:sp>
        <p:nvSpPr>
          <p:cNvPr id="6" name="Rectangle 5"/>
          <p:cNvSpPr/>
          <p:nvPr/>
        </p:nvSpPr>
        <p:spPr>
          <a:xfrm>
            <a:off x="3950676" y="4099007"/>
            <a:ext cx="1242648"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NO</a:t>
            </a:r>
            <a:endParaRPr lang="en-US" sz="5500" dirty="0">
              <a:solidFill>
                <a:schemeClr val="bg1"/>
              </a:solidFill>
            </a:endParaRPr>
          </a:p>
        </p:txBody>
      </p:sp>
    </p:spTree>
    <p:extLst>
      <p:ext uri="{BB962C8B-B14F-4D97-AF65-F5344CB8AC3E}">
        <p14:creationId xmlns:p14="http://schemas.microsoft.com/office/powerpoint/2010/main" val="17383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197591"/>
            <a:ext cx="7805843" cy="3852006"/>
          </a:xfrm>
        </p:spPr>
        <p:txBody>
          <a:bodyPr/>
          <a:lstStyle/>
          <a:p>
            <a:pPr>
              <a:spcBef>
                <a:spcPct val="30000"/>
              </a:spcBef>
              <a:spcAft>
                <a:spcPct val="0"/>
              </a:spcAft>
              <a:defRPr/>
            </a:pPr>
            <a:r>
              <a:rPr lang="en-US" dirty="0">
                <a:ea typeface="ＭＳ Ｐゴシック" pitchFamily="-48" charset="-128"/>
                <a:cs typeface="ＭＳ Ｐゴシック"/>
              </a:rPr>
              <a:t>Ms. Williams has not collected enough data to modify the </a:t>
            </a:r>
            <a:r>
              <a:rPr lang="en-US" dirty="0" smtClean="0">
                <a:ea typeface="ＭＳ Ｐゴシック" pitchFamily="-48" charset="-128"/>
                <a:cs typeface="ＭＳ Ｐゴシック"/>
              </a:rPr>
              <a:t>intensive intervention platform. </a:t>
            </a:r>
            <a:endParaRPr lang="en-US" dirty="0">
              <a:ea typeface="ＭＳ Ｐゴシック" pitchFamily="-48" charset="-128"/>
              <a:cs typeface="ＭＳ Ｐゴシック"/>
            </a:endParaRPr>
          </a:p>
          <a:p>
            <a:pPr>
              <a:spcBef>
                <a:spcPct val="30000"/>
              </a:spcBef>
              <a:spcAft>
                <a:spcPct val="0"/>
              </a:spcAft>
              <a:defRPr/>
            </a:pPr>
            <a:r>
              <a:rPr lang="en-US" dirty="0">
                <a:ea typeface="ＭＳ Ｐゴシック" pitchFamily="-48" charset="-128"/>
                <a:cs typeface="ＭＳ Ｐゴシック"/>
              </a:rPr>
              <a:t>Her two initial </a:t>
            </a:r>
            <a:r>
              <a:rPr lang="en-US" dirty="0" smtClean="0">
                <a:ea typeface="ＭＳ Ｐゴシック" pitchFamily="-48" charset="-128"/>
                <a:cs typeface="ＭＳ Ｐゴシック"/>
              </a:rPr>
              <a:t>change </a:t>
            </a:r>
            <a:r>
              <a:rPr lang="en-US" dirty="0">
                <a:ea typeface="ＭＳ Ｐゴシック" pitchFamily="-48" charset="-128"/>
                <a:cs typeface="ＭＳ Ｐゴシック"/>
              </a:rPr>
              <a:t>to the intensive intervention platform should be sufficient to get implementation started. </a:t>
            </a:r>
          </a:p>
          <a:p>
            <a:pPr>
              <a:spcBef>
                <a:spcPct val="30000"/>
              </a:spcBef>
              <a:spcAft>
                <a:spcPct val="0"/>
              </a:spcAft>
              <a:defRPr/>
            </a:pPr>
            <a:r>
              <a:rPr lang="en-US" dirty="0">
                <a:ea typeface="ＭＳ Ｐゴシック" pitchFamily="-48" charset="-128"/>
                <a:cs typeface="ＭＳ Ｐゴシック"/>
              </a:rPr>
              <a:t>The data-utilization rules for </a:t>
            </a:r>
            <a:r>
              <a:rPr lang="en-US" i="1" dirty="0">
                <a:ea typeface="ＭＳ Ｐゴシック" pitchFamily="-48" charset="-128"/>
                <a:cs typeface="ＭＳ Ｐゴシック"/>
              </a:rPr>
              <a:t>Super Solvers </a:t>
            </a:r>
            <a:r>
              <a:rPr lang="en-US" dirty="0">
                <a:ea typeface="ＭＳ Ｐゴシック" pitchFamily="-48" charset="-128"/>
                <a:cs typeface="ＭＳ Ｐゴシック"/>
              </a:rPr>
              <a:t>indicate she needs to implement the intervention for a minimum of 3</a:t>
            </a:r>
            <a:r>
              <a:rPr lang="en-US" dirty="0" smtClean="0">
                <a:ea typeface="ＭＳ Ｐゴシック" pitchFamily="-48" charset="-128"/>
                <a:cs typeface="ＭＳ Ｐゴシック"/>
              </a:rPr>
              <a:t> </a:t>
            </a:r>
            <a:r>
              <a:rPr lang="en-US" dirty="0">
                <a:ea typeface="ＭＳ Ｐゴシック" pitchFamily="-48" charset="-128"/>
                <a:cs typeface="ＭＳ Ｐゴシック"/>
              </a:rPr>
              <a:t>weeks before making a data-based decision to modify instruction. </a:t>
            </a:r>
          </a:p>
        </p:txBody>
      </p:sp>
      <p:sp>
        <p:nvSpPr>
          <p:cNvPr id="3" name="Title 2"/>
          <p:cNvSpPr>
            <a:spLocks noGrp="1"/>
          </p:cNvSpPr>
          <p:nvPr>
            <p:ph type="title"/>
          </p:nvPr>
        </p:nvSpPr>
        <p:spPr>
          <a:xfrm>
            <a:off x="687388" y="244699"/>
            <a:ext cx="8224837" cy="1486894"/>
          </a:xfrm>
        </p:spPr>
        <p:txBody>
          <a:bodyPr>
            <a:normAutofit/>
          </a:bodyPr>
          <a:lstStyle/>
          <a:p>
            <a:r>
              <a:rPr lang="en-US" dirty="0"/>
              <a:t>Trick Question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2116148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9EFD7-2531-DF4F-AC2F-55BA1D6A6C46}"/>
              </a:ext>
            </a:extLst>
          </p:cNvPr>
          <p:cNvSpPr>
            <a:spLocks noGrp="1"/>
          </p:cNvSpPr>
          <p:nvPr>
            <p:ph type="title"/>
          </p:nvPr>
        </p:nvSpPr>
        <p:spPr>
          <a:xfrm>
            <a:off x="683808" y="3486404"/>
            <a:ext cx="8228417" cy="769441"/>
          </a:xfrm>
        </p:spPr>
        <p:txBody>
          <a:bodyPr/>
          <a:lstStyle/>
          <a:p>
            <a:r>
              <a:rPr lang="en-US" dirty="0"/>
              <a:t>Implementation Phase</a:t>
            </a:r>
          </a:p>
        </p:txBody>
      </p:sp>
      <p:sp>
        <p:nvSpPr>
          <p:cNvPr id="3" name="Slide Number Placeholder 2">
            <a:extLst>
              <a:ext uri="{FF2B5EF4-FFF2-40B4-BE49-F238E27FC236}">
                <a16:creationId xmlns:a16="http://schemas.microsoft.com/office/drawing/2014/main" xmlns="" id="{9072A7C5-C391-0A42-85B8-522A9054236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dirty="0">
              <a:solidFill>
                <a:srgbClr val="FFFFFF">
                  <a:lumMod val="75000"/>
                </a:srgbClr>
              </a:solidFill>
            </a:endParaRPr>
          </a:p>
        </p:txBody>
      </p:sp>
    </p:spTree>
    <p:extLst>
      <p:ext uri="{BB962C8B-B14F-4D97-AF65-F5344CB8AC3E}">
        <p14:creationId xmlns:p14="http://schemas.microsoft.com/office/powerpoint/2010/main" val="1416903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34647"/>
            <a:ext cx="7928936" cy="3852006"/>
          </a:xfrm>
        </p:spPr>
        <p:txBody>
          <a:bodyPr/>
          <a:lstStyle/>
          <a:p>
            <a:r>
              <a:rPr lang="en-US" b="1" dirty="0"/>
              <a:t>Data-based individualization (DBI)</a:t>
            </a:r>
            <a:r>
              <a:rPr lang="en-US" dirty="0"/>
              <a:t>: A validated process for individualizing intervention. </a:t>
            </a:r>
          </a:p>
          <a:p>
            <a:r>
              <a:rPr lang="en-US" dirty="0"/>
              <a:t>Ms. Williams collects progress-monitoring data frequently (</a:t>
            </a:r>
            <a:r>
              <a:rPr lang="en-US" i="1" dirty="0"/>
              <a:t>Super Challenge </a:t>
            </a:r>
            <a:r>
              <a:rPr lang="en-US" dirty="0"/>
              <a:t>and </a:t>
            </a:r>
            <a:r>
              <a:rPr lang="en-US" i="1" dirty="0"/>
              <a:t>Conquer Calculations</a:t>
            </a:r>
            <a:r>
              <a:rPr lang="en-US" dirty="0"/>
              <a:t>) to then apply validated decision rules on a regular basis (every 3 weeks) to determine whether the intervention is producing the target response for Jackson. </a:t>
            </a:r>
          </a:p>
          <a:p>
            <a:pPr lvl="1"/>
            <a:r>
              <a:rPr lang="en-US" dirty="0"/>
              <a:t>Whenever the data indicate Jackson is not on track to meet his goals, Ms. Williams will adjust </a:t>
            </a:r>
            <a:r>
              <a:rPr lang="en-US" dirty="0" smtClean="0"/>
              <a:t>the </a:t>
            </a:r>
            <a:r>
              <a:rPr lang="en-US" dirty="0"/>
              <a:t>program to </a:t>
            </a:r>
            <a:r>
              <a:rPr lang="en-US" dirty="0" smtClean="0"/>
              <a:t>better address his </a:t>
            </a:r>
            <a:r>
              <a:rPr lang="en-US" dirty="0"/>
              <a:t>needs</a:t>
            </a:r>
            <a:r>
              <a:rPr lang="en-US" dirty="0" smtClean="0"/>
              <a:t>.</a:t>
            </a:r>
            <a:endParaRPr lang="en-US" dirty="0"/>
          </a:p>
          <a:p>
            <a:pPr lvl="1"/>
            <a:endParaRPr lang="en-US" dirty="0"/>
          </a:p>
        </p:txBody>
      </p:sp>
      <p:sp>
        <p:nvSpPr>
          <p:cNvPr id="3" name="Title 2"/>
          <p:cNvSpPr>
            <a:spLocks noGrp="1"/>
          </p:cNvSpPr>
          <p:nvPr>
            <p:ph type="title"/>
          </p:nvPr>
        </p:nvSpPr>
        <p:spPr>
          <a:xfrm>
            <a:off x="687388" y="319150"/>
            <a:ext cx="8224837" cy="1486894"/>
          </a:xfrm>
        </p:spPr>
        <p:txBody>
          <a:bodyPr>
            <a:noAutofit/>
          </a:bodyPr>
          <a:lstStyle/>
          <a:p>
            <a:r>
              <a:rPr lang="en-US" sz="3300" i="1" dirty="0"/>
              <a:t>Implementation Phase, Steps 5-9:</a:t>
            </a:r>
            <a:r>
              <a:rPr lang="en-US" sz="3300" dirty="0"/>
              <a:t/>
            </a:r>
            <a:br>
              <a:rPr lang="en-US" sz="3300" dirty="0"/>
            </a:br>
            <a:r>
              <a:rPr lang="en-US" sz="3300" dirty="0"/>
              <a:t>Use the Taxonomy to Make Adjustments to the Intervention During Implementation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943025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806044"/>
            <a:ext cx="7928936" cy="3424807"/>
          </a:xfrm>
        </p:spPr>
        <p:txBody>
          <a:bodyPr/>
          <a:lstStyle/>
          <a:p>
            <a:r>
              <a:rPr lang="en-US" sz="2800" dirty="0"/>
              <a:t>The implementation phase steps </a:t>
            </a:r>
            <a:r>
              <a:rPr lang="en-US" sz="2800" dirty="0" smtClean="0"/>
              <a:t>(5-9) alternate </a:t>
            </a:r>
            <a:r>
              <a:rPr lang="en-US" sz="2800" dirty="0"/>
              <a:t>between </a:t>
            </a:r>
            <a:endParaRPr lang="en-US" sz="2800" dirty="0" smtClean="0"/>
          </a:p>
          <a:p>
            <a:endParaRPr lang="en-US" sz="2800" dirty="0" smtClean="0"/>
          </a:p>
          <a:p>
            <a:r>
              <a:rPr lang="en-US" sz="2800" dirty="0" smtClean="0">
                <a:solidFill>
                  <a:schemeClr val="bg1">
                    <a:lumMod val="65000"/>
                  </a:schemeClr>
                </a:solidFill>
              </a:rPr>
              <a:t>Assessing </a:t>
            </a:r>
            <a:r>
              <a:rPr lang="en-US" sz="2800" dirty="0">
                <a:solidFill>
                  <a:schemeClr val="bg1">
                    <a:lumMod val="65000"/>
                  </a:schemeClr>
                </a:solidFill>
              </a:rPr>
              <a:t>data </a:t>
            </a:r>
            <a:r>
              <a:rPr lang="en-US" sz="2800" dirty="0"/>
              <a:t>(gray titles) </a:t>
            </a:r>
            <a:r>
              <a:rPr lang="en-US" sz="2800" dirty="0" smtClean="0"/>
              <a:t>to evaluate whether Jackson’s intervention requires an adjustment</a:t>
            </a:r>
          </a:p>
          <a:p>
            <a:endParaRPr lang="en-US" sz="2800" dirty="0"/>
          </a:p>
          <a:p>
            <a:r>
              <a:rPr lang="en-US" sz="2800" dirty="0" smtClean="0">
                <a:solidFill>
                  <a:schemeClr val="accent2">
                    <a:lumMod val="60000"/>
                    <a:lumOff val="40000"/>
                  </a:schemeClr>
                </a:solidFill>
              </a:rPr>
              <a:t>Applying </a:t>
            </a:r>
            <a:r>
              <a:rPr lang="en-US" sz="2800" dirty="0">
                <a:solidFill>
                  <a:schemeClr val="accent2">
                    <a:lumMod val="60000"/>
                    <a:lumOff val="40000"/>
                  </a:schemeClr>
                </a:solidFill>
              </a:rPr>
              <a:t>the taxonomy </a:t>
            </a:r>
            <a:r>
              <a:rPr lang="en-US" sz="2800" dirty="0"/>
              <a:t>(orange titles</a:t>
            </a:r>
            <a:r>
              <a:rPr lang="en-US" sz="2800" dirty="0" smtClean="0"/>
              <a:t>) to design adjustments to the </a:t>
            </a:r>
            <a:r>
              <a:rPr lang="en-US" sz="2800" dirty="0">
                <a:ea typeface="ＭＳ Ｐゴシック" pitchFamily="-48" charset="-128"/>
                <a:cs typeface="ＭＳ Ｐゴシック"/>
              </a:rPr>
              <a:t>intensive intervention platform</a:t>
            </a:r>
            <a:r>
              <a:rPr lang="en-US" sz="2800" dirty="0" smtClean="0"/>
              <a:t>. </a:t>
            </a:r>
            <a:endParaRPr lang="en-US" sz="2800" dirty="0"/>
          </a:p>
          <a:p>
            <a:pPr lvl="1"/>
            <a:endParaRPr lang="en-US" sz="2800" dirty="0"/>
          </a:p>
        </p:txBody>
      </p:sp>
      <p:sp>
        <p:nvSpPr>
          <p:cNvPr id="3" name="Title 2"/>
          <p:cNvSpPr>
            <a:spLocks noGrp="1"/>
          </p:cNvSpPr>
          <p:nvPr>
            <p:ph type="title"/>
          </p:nvPr>
        </p:nvSpPr>
        <p:spPr>
          <a:xfrm>
            <a:off x="687388" y="319150"/>
            <a:ext cx="8224837" cy="1486894"/>
          </a:xfrm>
        </p:spPr>
        <p:txBody>
          <a:bodyPr>
            <a:noAutofit/>
          </a:bodyPr>
          <a:lstStyle/>
          <a:p>
            <a:r>
              <a:rPr lang="en-US" sz="3300" i="1" dirty="0"/>
              <a:t>Implementation Phase, Steps 5-9:</a:t>
            </a:r>
            <a:r>
              <a:rPr lang="en-US" sz="3300" dirty="0"/>
              <a:t/>
            </a:r>
            <a:br>
              <a:rPr lang="en-US" sz="3300" dirty="0"/>
            </a:br>
            <a:r>
              <a:rPr lang="en-US" sz="3300" dirty="0"/>
              <a:t>Use the Taxonomy to Make Adjustments to the Intervention During Implementation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2899232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97581"/>
            <a:ext cx="7805843" cy="3852006"/>
          </a:xfrm>
        </p:spPr>
        <p:txBody>
          <a:bodyPr/>
          <a:lstStyle/>
          <a:p>
            <a:r>
              <a:rPr lang="en-US" dirty="0"/>
              <a:t>Wait at least 3 weeks to make first adjustment. </a:t>
            </a:r>
          </a:p>
          <a:p>
            <a:r>
              <a:rPr lang="en-US" dirty="0"/>
              <a:t>Ms. Williams delivers Lessons 1–9 and administers </a:t>
            </a:r>
            <a:r>
              <a:rPr lang="en-US" i="1" dirty="0"/>
              <a:t>Super Challenge 2 </a:t>
            </a:r>
            <a:r>
              <a:rPr lang="en-US" dirty="0"/>
              <a:t>on Lesson 9. </a:t>
            </a:r>
          </a:p>
          <a:p>
            <a:pPr lvl="1"/>
            <a:r>
              <a:rPr lang="en-US" sz="2000" dirty="0"/>
              <a:t>Jackson scores 1 point. </a:t>
            </a:r>
            <a:endParaRPr lang="en-US" dirty="0"/>
          </a:p>
          <a:p>
            <a:pPr>
              <a:spcBef>
                <a:spcPts val="1200"/>
              </a:spcBef>
            </a:pPr>
            <a:r>
              <a:rPr lang="en-US" dirty="0"/>
              <a:t>Jackson’s rate of progress is inadequate. He is becoming frustrated with the difficulty of the material and is struggling to remember the concepts taught. He shuts down and refuses to answer subsequent questions. Ms. Williams spends much of her time reteaching content and reviewing vocabulary. </a:t>
            </a:r>
          </a:p>
        </p:txBody>
      </p:sp>
      <p:sp>
        <p:nvSpPr>
          <p:cNvPr id="3" name="Title 2"/>
          <p:cNvSpPr>
            <a:spLocks noGrp="1"/>
          </p:cNvSpPr>
          <p:nvPr>
            <p:ph type="title"/>
          </p:nvPr>
        </p:nvSpPr>
        <p:spPr>
          <a:xfrm>
            <a:off x="687526" y="164475"/>
            <a:ext cx="8224837" cy="1486894"/>
          </a:xfrm>
        </p:spPr>
        <p:txBody>
          <a:bodyPr>
            <a:noAutofit/>
          </a:bodyPr>
          <a:lstStyle/>
          <a:p>
            <a:r>
              <a:rPr lang="en-US" sz="3300" dirty="0"/>
              <a:t>Determine When to Make an Adjustment to Intervention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46</a:t>
            </a:fld>
            <a:endParaRPr lang="en-US" dirty="0"/>
          </a:p>
        </p:txBody>
      </p:sp>
    </p:spTree>
    <p:extLst>
      <p:ext uri="{BB962C8B-B14F-4D97-AF65-F5344CB8AC3E}">
        <p14:creationId xmlns:p14="http://schemas.microsoft.com/office/powerpoint/2010/main" val="409121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sp>
        <p:nvSpPr>
          <p:cNvPr id="5" name="Rectangle 4"/>
          <p:cNvSpPr/>
          <p:nvPr/>
        </p:nvSpPr>
        <p:spPr>
          <a:xfrm>
            <a:off x="1254041" y="2640492"/>
            <a:ext cx="6635919" cy="830997"/>
          </a:xfrm>
          <a:prstGeom prst="rect">
            <a:avLst/>
          </a:prstGeom>
          <a:noFill/>
        </p:spPr>
        <p:txBody>
          <a:bodyPr wrap="none" lIns="91440" tIns="45720" rIns="91440" bIns="45720">
            <a:spAutoFit/>
          </a:bodyPr>
          <a:lstStyle/>
          <a:p>
            <a:pPr algn="ctr"/>
            <a:r>
              <a:rPr lang="en-US" b="1" dirty="0">
                <a:solidFill>
                  <a:schemeClr val="accent2"/>
                </a:solidFill>
              </a:rPr>
              <a:t>-----Should Ms. Williams modify the IIP?----- </a:t>
            </a:r>
          </a:p>
          <a:p>
            <a:pPr algn="ctr"/>
            <a:r>
              <a:rPr lang="en-US" b="1" dirty="0">
                <a:solidFill>
                  <a:schemeClr val="accent2"/>
                </a:solidFill>
              </a:rPr>
              <a:t>-----If yes, what dimension?-----</a:t>
            </a:r>
            <a:endParaRPr lang="en-US" dirty="0">
              <a:solidFill>
                <a:schemeClr val="accent2"/>
              </a:solidFill>
            </a:endParaRPr>
          </a:p>
        </p:txBody>
      </p:sp>
      <p:sp>
        <p:nvSpPr>
          <p:cNvPr id="6" name="Rectangle 5"/>
          <p:cNvSpPr/>
          <p:nvPr/>
        </p:nvSpPr>
        <p:spPr>
          <a:xfrm>
            <a:off x="3775148" y="4125835"/>
            <a:ext cx="1593705"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YES</a:t>
            </a:r>
            <a:endParaRPr lang="en-US" sz="5500" dirty="0">
              <a:solidFill>
                <a:schemeClr val="bg1"/>
              </a:solidFill>
            </a:endParaRPr>
          </a:p>
        </p:txBody>
      </p:sp>
      <p:sp>
        <p:nvSpPr>
          <p:cNvPr id="9" name="Title 2">
            <a:extLst>
              <a:ext uri="{FF2B5EF4-FFF2-40B4-BE49-F238E27FC236}">
                <a16:creationId xmlns:a16="http://schemas.microsoft.com/office/drawing/2014/main" xmlns="" id="{48AEBCAD-6110-E44E-A389-B1A993963D48}"/>
              </a:ext>
            </a:extLst>
          </p:cNvPr>
          <p:cNvSpPr>
            <a:spLocks noGrp="1"/>
          </p:cNvSpPr>
          <p:nvPr>
            <p:ph type="title"/>
          </p:nvPr>
        </p:nvSpPr>
        <p:spPr>
          <a:xfrm>
            <a:off x="687388" y="230128"/>
            <a:ext cx="8224837" cy="1486894"/>
          </a:xfrm>
        </p:spPr>
        <p:txBody>
          <a:bodyPr>
            <a:noAutofit/>
          </a:bodyPr>
          <a:lstStyle/>
          <a:p>
            <a:r>
              <a:rPr lang="en-US" sz="3300" dirty="0"/>
              <a:t>Determine When to Make an Adjustment to Intervention</a:t>
            </a:r>
          </a:p>
        </p:txBody>
      </p:sp>
    </p:spTree>
    <p:extLst>
      <p:ext uri="{BB962C8B-B14F-4D97-AF65-F5344CB8AC3E}">
        <p14:creationId xmlns:p14="http://schemas.microsoft.com/office/powerpoint/2010/main" val="3670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976" y="2000857"/>
            <a:ext cx="7753088" cy="3942743"/>
          </a:xfrm>
        </p:spPr>
        <p:txBody>
          <a:bodyPr/>
          <a:lstStyle/>
          <a:p>
            <a:r>
              <a:rPr lang="en-US" dirty="0"/>
              <a:t>Ms. Williams </a:t>
            </a:r>
            <a:r>
              <a:rPr lang="en-US" i="1" dirty="0"/>
              <a:t>should</a:t>
            </a:r>
            <a:r>
              <a:rPr lang="en-US" dirty="0"/>
              <a:t> intensify/individualize Jackson’s program. Based on her observations during intervention, she decides to focus on the Taxonomy’s </a:t>
            </a:r>
            <a:r>
              <a:rPr lang="en-US" b="1" dirty="0"/>
              <a:t>behavioral support </a:t>
            </a:r>
            <a:r>
              <a:rPr lang="en-US" dirty="0"/>
              <a:t>dimension:</a:t>
            </a:r>
          </a:p>
          <a:p>
            <a:pPr lvl="1"/>
            <a:r>
              <a:rPr lang="en-US" sz="2000" dirty="0"/>
              <a:t>Increase behavioral check interval to six times during the lesson. </a:t>
            </a:r>
          </a:p>
          <a:p>
            <a:pPr lvl="1"/>
            <a:r>
              <a:rPr lang="en-US" sz="2000" dirty="0"/>
              <a:t>Track the number of praise statements given during the lesson to ensures </a:t>
            </a:r>
            <a:r>
              <a:rPr lang="en-US" sz="2000" dirty="0" smtClean="0"/>
              <a:t>a </a:t>
            </a:r>
            <a:r>
              <a:rPr lang="en-US" sz="2000" dirty="0"/>
              <a:t>4:1 ratio between behavior-specific praise statements and reprimands. </a:t>
            </a:r>
            <a:r>
              <a:rPr lang="en-US" sz="2000" dirty="0" smtClean="0"/>
              <a:t>She specifically ties </a:t>
            </a:r>
            <a:r>
              <a:rPr lang="en-US" sz="2000" dirty="0"/>
              <a:t>praise statements to correctly defining fraction vocabulary words to incentivize </a:t>
            </a:r>
            <a:r>
              <a:rPr lang="en-US" sz="2000" dirty="0" smtClean="0"/>
              <a:t>him to learn these </a:t>
            </a:r>
            <a:r>
              <a:rPr lang="en-US" sz="2000" dirty="0"/>
              <a:t>terms. </a:t>
            </a:r>
          </a:p>
          <a:p>
            <a:r>
              <a:rPr lang="en-US" dirty="0"/>
              <a:t>Note that she does not to modify content at this time.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
        <p:nvSpPr>
          <p:cNvPr id="7" name="Title 6">
            <a:extLst>
              <a:ext uri="{FF2B5EF4-FFF2-40B4-BE49-F238E27FC236}">
                <a16:creationId xmlns:a16="http://schemas.microsoft.com/office/drawing/2014/main" xmlns="" id="{CA9BEC6D-2AF1-A741-BC93-7B6CC2070213}"/>
              </a:ext>
            </a:extLst>
          </p:cNvPr>
          <p:cNvSpPr>
            <a:spLocks noGrp="1"/>
          </p:cNvSpPr>
          <p:nvPr>
            <p:ph type="title"/>
          </p:nvPr>
        </p:nvSpPr>
        <p:spPr>
          <a:xfrm>
            <a:off x="687388" y="177373"/>
            <a:ext cx="8224837" cy="1486894"/>
          </a:xfrm>
        </p:spPr>
        <p:txBody>
          <a:bodyPr>
            <a:normAutofit/>
          </a:bodyPr>
          <a:lstStyle/>
          <a:p>
            <a:r>
              <a:rPr lang="en-US" sz="3300" dirty="0">
                <a:solidFill>
                  <a:schemeClr val="accent2">
                    <a:lumMod val="60000"/>
                    <a:lumOff val="40000"/>
                  </a:schemeClr>
                </a:solidFill>
              </a:rPr>
              <a:t>Formulate an Adjustment to the Intervention Platform When the Rate of Progress is Inadequate</a:t>
            </a:r>
          </a:p>
        </p:txBody>
      </p:sp>
    </p:spTree>
    <p:extLst>
      <p:ext uri="{BB962C8B-B14F-4D97-AF65-F5344CB8AC3E}">
        <p14:creationId xmlns:p14="http://schemas.microsoft.com/office/powerpoint/2010/main" val="32805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67888"/>
            <a:ext cx="8224699" cy="3852006"/>
          </a:xfrm>
        </p:spPr>
        <p:txBody>
          <a:bodyPr/>
          <a:lstStyle/>
          <a:p>
            <a:r>
              <a:rPr lang="en-US" dirty="0"/>
              <a:t>Ms. Williams delivers Lessons 10–15 and administers </a:t>
            </a:r>
            <a:r>
              <a:rPr lang="en-US" i="1" dirty="0"/>
              <a:t>Super Challenge 3 </a:t>
            </a:r>
            <a:r>
              <a:rPr lang="en-US" dirty="0"/>
              <a:t>on Lesson 15. </a:t>
            </a:r>
          </a:p>
          <a:p>
            <a:pPr lvl="1"/>
            <a:r>
              <a:rPr lang="en-US" sz="2000" dirty="0"/>
              <a:t>Jackson scores 2 points. </a:t>
            </a:r>
          </a:p>
          <a:p>
            <a:pPr>
              <a:spcBef>
                <a:spcPts val="1200"/>
              </a:spcBef>
            </a:pPr>
            <a:r>
              <a:rPr lang="en-US" dirty="0"/>
              <a:t>His progress is still inadequate.</a:t>
            </a:r>
          </a:p>
          <a:p>
            <a:pPr>
              <a:spcBef>
                <a:spcPts val="1200"/>
              </a:spcBef>
            </a:pPr>
            <a:r>
              <a:rPr lang="en-US" dirty="0"/>
              <a:t>Jackson is overwhelmed with new content.</a:t>
            </a:r>
          </a:p>
          <a:p>
            <a:pPr>
              <a:spcBef>
                <a:spcPts val="1200"/>
              </a:spcBef>
            </a:pPr>
            <a:r>
              <a:rPr lang="en-US" dirty="0"/>
              <a:t>He struggles to differentiate between number of parts (numerator) and size of parts (denominator).</a:t>
            </a:r>
          </a:p>
          <a:p>
            <a:pPr>
              <a:spcBef>
                <a:spcPts val="1200"/>
              </a:spcBef>
            </a:pPr>
            <a:r>
              <a:rPr lang="en-US" dirty="0"/>
              <a:t>He is struggling with single-digit multiplication, which slows down the lesson.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sp>
        <p:nvSpPr>
          <p:cNvPr id="8" name="Title 2">
            <a:extLst>
              <a:ext uri="{FF2B5EF4-FFF2-40B4-BE49-F238E27FC236}">
                <a16:creationId xmlns:a16="http://schemas.microsoft.com/office/drawing/2014/main" xmlns="" id="{F38C3A42-6C99-2D46-AF8E-8245210A6950}"/>
              </a:ext>
            </a:extLst>
          </p:cNvPr>
          <p:cNvSpPr>
            <a:spLocks noGrp="1"/>
          </p:cNvSpPr>
          <p:nvPr>
            <p:ph type="title"/>
          </p:nvPr>
        </p:nvSpPr>
        <p:spPr>
          <a:xfrm>
            <a:off x="687388" y="265298"/>
            <a:ext cx="8224837" cy="1486894"/>
          </a:xfrm>
        </p:spPr>
        <p:txBody>
          <a:bodyPr>
            <a:noAutofit/>
          </a:bodyPr>
          <a:lstStyle/>
          <a:p>
            <a:r>
              <a:rPr lang="en-US" sz="3000" dirty="0"/>
              <a:t>Implement Adjustment 1 and </a:t>
            </a:r>
            <a:r>
              <a:rPr lang="en-US" sz="3000" dirty="0" smtClean="0"/>
              <a:t>Progress Monitor to Determine </a:t>
            </a:r>
            <a:r>
              <a:rPr lang="en-US" sz="3000" dirty="0"/>
              <a:t>When to Make Next Adjustment to Intervention</a:t>
            </a:r>
          </a:p>
        </p:txBody>
      </p:sp>
    </p:spTree>
    <p:extLst>
      <p:ext uri="{BB962C8B-B14F-4D97-AF65-F5344CB8AC3E}">
        <p14:creationId xmlns:p14="http://schemas.microsoft.com/office/powerpoint/2010/main" val="81539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678662"/>
            <a:ext cx="8229600" cy="2800767"/>
          </a:xfrm>
        </p:spPr>
        <p:txBody>
          <a:bodyPr/>
          <a:lstStyle/>
          <a:p>
            <a:r>
              <a:rPr lang="en-US" dirty="0"/>
              <a:t>Data-Based Individualization and The Taxonomy of Intervention Intensity: </a:t>
            </a:r>
            <a:br>
              <a:rPr lang="en-US" dirty="0"/>
            </a:br>
            <a:r>
              <a:rPr lang="en-US" dirty="0"/>
              <a:t>How They Are Linked</a:t>
            </a:r>
          </a:p>
        </p:txBody>
      </p:sp>
      <p:sp>
        <p:nvSpPr>
          <p:cNvPr id="9" name="Slide Number Placeholder 5">
            <a:extLst>
              <a:ext uri="{FF2B5EF4-FFF2-40B4-BE49-F238E27FC236}">
                <a16:creationId xmlns:a16="http://schemas.microsoft.com/office/drawing/2014/main" xmlns="" id="{0721A653-5401-42C2-B582-1BA9605C0FD2}"/>
              </a:ext>
            </a:extLst>
          </p:cNvPr>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5</a:t>
            </a:fld>
            <a:endParaRPr lang="en-US" dirty="0"/>
          </a:p>
        </p:txBody>
      </p:sp>
    </p:spTree>
    <p:extLst>
      <p:ext uri="{BB962C8B-B14F-4D97-AF65-F5344CB8AC3E}">
        <p14:creationId xmlns:p14="http://schemas.microsoft.com/office/powerpoint/2010/main" val="335123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sp>
        <p:nvSpPr>
          <p:cNvPr id="5" name="Rectangle 4"/>
          <p:cNvSpPr/>
          <p:nvPr/>
        </p:nvSpPr>
        <p:spPr>
          <a:xfrm>
            <a:off x="1254041" y="2640492"/>
            <a:ext cx="6635919" cy="830997"/>
          </a:xfrm>
          <a:prstGeom prst="rect">
            <a:avLst/>
          </a:prstGeom>
          <a:noFill/>
        </p:spPr>
        <p:txBody>
          <a:bodyPr wrap="none" lIns="91440" tIns="45720" rIns="91440" bIns="45720">
            <a:spAutoFit/>
          </a:bodyPr>
          <a:lstStyle/>
          <a:p>
            <a:pPr algn="ctr"/>
            <a:r>
              <a:rPr lang="en-US" b="1" dirty="0">
                <a:solidFill>
                  <a:schemeClr val="accent2"/>
                </a:solidFill>
              </a:rPr>
              <a:t>-----Should Ms. Williams modify the IIP?----- </a:t>
            </a:r>
          </a:p>
          <a:p>
            <a:pPr algn="ctr"/>
            <a:r>
              <a:rPr lang="en-US" b="1" dirty="0">
                <a:solidFill>
                  <a:schemeClr val="accent2"/>
                </a:solidFill>
              </a:rPr>
              <a:t>-----If yes, what dimension?-----</a:t>
            </a:r>
            <a:endParaRPr lang="en-US" dirty="0">
              <a:solidFill>
                <a:schemeClr val="accent2"/>
              </a:solidFill>
            </a:endParaRPr>
          </a:p>
        </p:txBody>
      </p:sp>
      <p:sp>
        <p:nvSpPr>
          <p:cNvPr id="6" name="Rectangle 5"/>
          <p:cNvSpPr/>
          <p:nvPr/>
        </p:nvSpPr>
        <p:spPr>
          <a:xfrm>
            <a:off x="3775148" y="4108251"/>
            <a:ext cx="1593705"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YES</a:t>
            </a:r>
            <a:endParaRPr lang="en-US" sz="5500" dirty="0">
              <a:solidFill>
                <a:schemeClr val="bg1"/>
              </a:solidFill>
            </a:endParaRPr>
          </a:p>
        </p:txBody>
      </p:sp>
      <p:sp>
        <p:nvSpPr>
          <p:cNvPr id="7" name="Title 6">
            <a:extLst>
              <a:ext uri="{FF2B5EF4-FFF2-40B4-BE49-F238E27FC236}">
                <a16:creationId xmlns:a16="http://schemas.microsoft.com/office/drawing/2014/main" xmlns="" id="{AF731F1F-BE9A-7D46-A9B2-A0AD34F3451A}"/>
              </a:ext>
            </a:extLst>
          </p:cNvPr>
          <p:cNvSpPr>
            <a:spLocks noGrp="1"/>
          </p:cNvSpPr>
          <p:nvPr>
            <p:ph type="title"/>
          </p:nvPr>
        </p:nvSpPr>
        <p:spPr>
          <a:xfrm>
            <a:off x="687388" y="318053"/>
            <a:ext cx="8224837" cy="1486894"/>
          </a:xfrm>
        </p:spPr>
        <p:txBody>
          <a:bodyPr>
            <a:normAutofit/>
          </a:bodyPr>
          <a:lstStyle/>
          <a:p>
            <a:r>
              <a:rPr lang="en-US" sz="3600" dirty="0"/>
              <a:t>Implement Adjustment 1 and Determine When to Make an Adjustment to Intervention</a:t>
            </a:r>
            <a:endParaRPr lang="en-US" sz="3300" dirty="0"/>
          </a:p>
        </p:txBody>
      </p:sp>
    </p:spTree>
    <p:extLst>
      <p:ext uri="{BB962C8B-B14F-4D97-AF65-F5344CB8AC3E}">
        <p14:creationId xmlns:p14="http://schemas.microsoft.com/office/powerpoint/2010/main" val="3722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292" y="2074985"/>
            <a:ext cx="7805843" cy="4252669"/>
          </a:xfrm>
        </p:spPr>
        <p:txBody>
          <a:bodyPr/>
          <a:lstStyle/>
          <a:p>
            <a:r>
              <a:rPr lang="en-US" dirty="0"/>
              <a:t>Ms. Williams </a:t>
            </a:r>
            <a:r>
              <a:rPr lang="en-US" i="1" dirty="0"/>
              <a:t>should</a:t>
            </a:r>
            <a:r>
              <a:rPr lang="en-US" dirty="0"/>
              <a:t> intensify/individualize Jackson’s program. Based on her observations during intervention, she decides to focus on the Taxonomy’s </a:t>
            </a:r>
            <a:r>
              <a:rPr lang="en-US" b="1" dirty="0"/>
              <a:t>alignment </a:t>
            </a:r>
            <a:r>
              <a:rPr lang="en-US" dirty="0"/>
              <a:t>dimension:</a:t>
            </a:r>
          </a:p>
          <a:p>
            <a:pPr lvl="1"/>
            <a:r>
              <a:rPr lang="en-US" dirty="0"/>
              <a:t>Ms. Williams adds 5 minutes of conceptual practice with manipulatives (fraction tiles) to help Jackson differentiate between the numerator and denominator. She reinforces this practice with a flashcard activity that requires Jackson to differentiate between numerator and denominator. </a:t>
            </a:r>
          </a:p>
          <a:p>
            <a:pPr lvl="1">
              <a:spcBef>
                <a:spcPts val="1200"/>
              </a:spcBef>
            </a:pPr>
            <a:r>
              <a:rPr lang="en-US" dirty="0"/>
              <a:t>She adds 5 minutes of multiplication strategy instruction, including practice with skip counting and adding 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sp>
        <p:nvSpPr>
          <p:cNvPr id="5" name="Title 2">
            <a:extLst>
              <a:ext uri="{FF2B5EF4-FFF2-40B4-BE49-F238E27FC236}">
                <a16:creationId xmlns:a16="http://schemas.microsoft.com/office/drawing/2014/main" xmlns="" id="{04026E06-0093-C143-AAE0-DA6584D19356}"/>
              </a:ext>
            </a:extLst>
          </p:cNvPr>
          <p:cNvSpPr>
            <a:spLocks noGrp="1"/>
          </p:cNvSpPr>
          <p:nvPr>
            <p:ph type="title"/>
          </p:nvPr>
        </p:nvSpPr>
        <p:spPr>
          <a:xfrm>
            <a:off x="696292" y="216389"/>
            <a:ext cx="8224837" cy="1487488"/>
          </a:xfrm>
        </p:spPr>
        <p:txBody>
          <a:bodyPr>
            <a:noAutofit/>
          </a:bodyPr>
          <a:lstStyle/>
          <a:p>
            <a:r>
              <a:rPr lang="en-US" sz="3300" dirty="0">
                <a:solidFill>
                  <a:schemeClr val="accent2">
                    <a:lumMod val="60000"/>
                    <a:lumOff val="40000"/>
                  </a:schemeClr>
                </a:solidFill>
              </a:rPr>
              <a:t>Formulate an Adjustment to the Intervention Platform When the Rate of Progress is Inadequate</a:t>
            </a:r>
          </a:p>
        </p:txBody>
      </p:sp>
    </p:spTree>
    <p:extLst>
      <p:ext uri="{BB962C8B-B14F-4D97-AF65-F5344CB8AC3E}">
        <p14:creationId xmlns:p14="http://schemas.microsoft.com/office/powerpoint/2010/main" val="1686956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30128"/>
            <a:ext cx="8224837" cy="1486894"/>
          </a:xfrm>
        </p:spPr>
        <p:txBody>
          <a:bodyPr>
            <a:normAutofit/>
          </a:bodyPr>
          <a:lstStyle/>
          <a:p>
            <a:r>
              <a:rPr lang="en-US" sz="3300" dirty="0">
                <a:solidFill>
                  <a:schemeClr val="accent2">
                    <a:lumMod val="60000"/>
                    <a:lumOff val="40000"/>
                  </a:schemeClr>
                </a:solidFill>
              </a:rPr>
              <a:t>Formulate an Adjustment to the Intervention Platform When the Rate of Progress is Inadequate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52</a:t>
            </a:fld>
            <a:endParaRPr lang="en-US" dirty="0"/>
          </a:p>
        </p:txBody>
      </p:sp>
      <p:sp>
        <p:nvSpPr>
          <p:cNvPr id="17" name="TextBox 16">
            <a:extLst>
              <a:ext uri="{FF2B5EF4-FFF2-40B4-BE49-F238E27FC236}">
                <a16:creationId xmlns:a16="http://schemas.microsoft.com/office/drawing/2014/main" xmlns="" id="{C37A0EE7-25F3-3248-9CD6-701A91BC5B13}"/>
              </a:ext>
            </a:extLst>
          </p:cNvPr>
          <p:cNvSpPr txBox="1"/>
          <p:nvPr/>
        </p:nvSpPr>
        <p:spPr>
          <a:xfrm>
            <a:off x="1178566" y="1937438"/>
            <a:ext cx="2497809" cy="523220"/>
          </a:xfrm>
          <a:prstGeom prst="rect">
            <a:avLst/>
          </a:prstGeom>
          <a:noFill/>
        </p:spPr>
        <p:txBody>
          <a:bodyPr vert="horz" wrap="square" rtlCol="0">
            <a:spAutoFit/>
          </a:bodyPr>
          <a:lstStyle/>
          <a:p>
            <a:pPr algn="ctr"/>
            <a:r>
              <a:rPr lang="en-US" sz="2800" dirty="0"/>
              <a:t>Fraction Tiles</a:t>
            </a:r>
          </a:p>
        </p:txBody>
      </p:sp>
      <p:pic>
        <p:nvPicPr>
          <p:cNvPr id="5" name="Picture 4" descr="A picture of fraction tiles. ">
            <a:extLst>
              <a:ext uri="{FF2B5EF4-FFF2-40B4-BE49-F238E27FC236}">
                <a16:creationId xmlns:a16="http://schemas.microsoft.com/office/drawing/2014/main" xmlns="" id="{44062255-AA71-B148-BD73-EC9E6D15734B}"/>
              </a:ext>
            </a:extLst>
          </p:cNvPr>
          <p:cNvPicPr>
            <a:picLocks noChangeAspect="1"/>
          </p:cNvPicPr>
          <p:nvPr/>
        </p:nvPicPr>
        <p:blipFill rotWithShape="1">
          <a:blip r:embed="rId3">
            <a:extLst>
              <a:ext uri="{28A0092B-C50C-407E-A947-70E740481C1C}">
                <a14:useLocalDpi xmlns:a14="http://schemas.microsoft.com/office/drawing/2010/main" val="0"/>
              </a:ext>
            </a:extLst>
          </a:blip>
          <a:srcRect l="3483" t="12014" r="2827" b="12721"/>
          <a:stretch/>
        </p:blipFill>
        <p:spPr>
          <a:xfrm>
            <a:off x="687388" y="2593150"/>
            <a:ext cx="3480166" cy="3195152"/>
          </a:xfrm>
          <a:prstGeom prst="rect">
            <a:avLst/>
          </a:prstGeom>
        </p:spPr>
      </p:pic>
      <p:sp>
        <p:nvSpPr>
          <p:cNvPr id="6" name="TextBox 5">
            <a:extLst>
              <a:ext uri="{FF2B5EF4-FFF2-40B4-BE49-F238E27FC236}">
                <a16:creationId xmlns:a16="http://schemas.microsoft.com/office/drawing/2014/main" xmlns="" id="{816323AF-9913-3642-94EB-838AB76760C2}"/>
              </a:ext>
            </a:extLst>
          </p:cNvPr>
          <p:cNvSpPr txBox="1"/>
          <p:nvPr/>
        </p:nvSpPr>
        <p:spPr>
          <a:xfrm>
            <a:off x="4637245" y="3590561"/>
            <a:ext cx="4117886" cy="1200329"/>
          </a:xfrm>
          <a:prstGeom prst="rect">
            <a:avLst/>
          </a:prstGeom>
          <a:noFill/>
        </p:spPr>
        <p:txBody>
          <a:bodyPr wrap="square" rtlCol="0">
            <a:spAutoFit/>
          </a:bodyPr>
          <a:lstStyle/>
          <a:p>
            <a:r>
              <a:rPr lang="en-US" b="1" dirty="0">
                <a:solidFill>
                  <a:schemeClr val="accent2"/>
                </a:solidFill>
              </a:rPr>
              <a:t>Denominator: </a:t>
            </a:r>
            <a:r>
              <a:rPr lang="en-US" dirty="0">
                <a:solidFill>
                  <a:schemeClr val="accent2"/>
                </a:solidFill>
              </a:rPr>
              <a:t>how many equal parts the unit is divided into</a:t>
            </a:r>
          </a:p>
        </p:txBody>
      </p:sp>
      <p:sp>
        <p:nvSpPr>
          <p:cNvPr id="7" name="TextBox 6">
            <a:extLst>
              <a:ext uri="{FF2B5EF4-FFF2-40B4-BE49-F238E27FC236}">
                <a16:creationId xmlns:a16="http://schemas.microsoft.com/office/drawing/2014/main" xmlns="" id="{592B836C-EA6B-EE47-B7AE-2CBE9C0FF1BD}"/>
              </a:ext>
            </a:extLst>
          </p:cNvPr>
          <p:cNvSpPr txBox="1"/>
          <p:nvPr/>
        </p:nvSpPr>
        <p:spPr>
          <a:xfrm>
            <a:off x="4637245" y="2460658"/>
            <a:ext cx="3715447" cy="830997"/>
          </a:xfrm>
          <a:prstGeom prst="rect">
            <a:avLst/>
          </a:prstGeom>
          <a:noFill/>
        </p:spPr>
        <p:txBody>
          <a:bodyPr wrap="square" rtlCol="0">
            <a:spAutoFit/>
          </a:bodyPr>
          <a:lstStyle/>
          <a:p>
            <a:r>
              <a:rPr lang="en-US" b="1" dirty="0">
                <a:solidFill>
                  <a:schemeClr val="tx2"/>
                </a:solidFill>
              </a:rPr>
              <a:t>Numerator: </a:t>
            </a:r>
            <a:r>
              <a:rPr lang="en-US" dirty="0">
                <a:solidFill>
                  <a:schemeClr val="tx2"/>
                </a:solidFill>
              </a:rPr>
              <a:t>the number of equal parts in a fraction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A57C1F1A-70DA-004D-A495-305BA94E4505}"/>
                  </a:ext>
                </a:extLst>
              </p:cNvPr>
              <p:cNvSpPr txBox="1"/>
              <p:nvPr/>
            </p:nvSpPr>
            <p:spPr>
              <a:xfrm>
                <a:off x="4167554" y="5049942"/>
                <a:ext cx="2708031" cy="726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panose="02040503050406030204" pitchFamily="18" charset="0"/>
                            </a:rPr>
                          </m:ctrlPr>
                        </m:fPr>
                        <m:num>
                          <m:r>
                            <m:rPr>
                              <m:nor/>
                            </m:rPr>
                            <a:rPr lang="en-US" b="0" i="0" smtClean="0">
                              <a:solidFill>
                                <a:schemeClr val="tx2"/>
                              </a:solidFill>
                              <a:latin typeface="+mn-lt"/>
                            </a:rPr>
                            <m:t>number</m:t>
                          </m:r>
                        </m:num>
                        <m:den>
                          <m:r>
                            <m:rPr>
                              <m:nor/>
                            </m:rPr>
                            <a:rPr lang="en-US" b="0" i="0" smtClean="0">
                              <a:solidFill>
                                <a:schemeClr val="accent2"/>
                              </a:solidFill>
                              <a:latin typeface="+mn-lt"/>
                            </a:rPr>
                            <m:t>size</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𝑎</m:t>
                          </m:r>
                        </m:num>
                        <m:den>
                          <m:r>
                            <a:rPr lang="en-US" b="0" i="1" smtClean="0">
                              <a:solidFill>
                                <a:schemeClr val="tx1"/>
                              </a:solidFill>
                              <a:latin typeface="Cambria Math" panose="02040503050406030204" pitchFamily="18" charset="0"/>
                            </a:rPr>
                            <m:t>𝑏</m:t>
                          </m:r>
                        </m:den>
                      </m:f>
                    </m:oMath>
                  </m:oMathPara>
                </a14:m>
                <a:endParaRPr lang="en-US" dirty="0">
                  <a:latin typeface="+mn-lt"/>
                </a:endParaRPr>
              </a:p>
            </p:txBody>
          </p:sp>
        </mc:Choice>
        <mc:Fallback xmlns="">
          <p:sp>
            <p:nvSpPr>
              <p:cNvPr id="10" name="TextBox 9">
                <a:extLst>
                  <a:ext uri="{FF2B5EF4-FFF2-40B4-BE49-F238E27FC236}">
                    <a16:creationId xmlns:a16="http://schemas.microsoft.com/office/drawing/2014/main" id="{A57C1F1A-70DA-004D-A495-305BA94E4505}"/>
                  </a:ext>
                </a:extLst>
              </p:cNvPr>
              <p:cNvSpPr txBox="1">
                <a:spLocks noRot="1" noChangeAspect="1" noMove="1" noResize="1" noEditPoints="1" noAdjustHandles="1" noChangeArrowheads="1" noChangeShapeType="1" noTextEdit="1"/>
              </p:cNvSpPr>
              <p:nvPr/>
            </p:nvSpPr>
            <p:spPr>
              <a:xfrm>
                <a:off x="4167554" y="5049942"/>
                <a:ext cx="2708031" cy="726994"/>
              </a:xfrm>
              <a:prstGeom prst="rect">
                <a:avLst/>
              </a:prstGeom>
              <a:blipFill>
                <a:blip r:embed="rId4"/>
                <a:stretch>
                  <a:fillRect t="-1724" b="-1034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AE06D4C3-9A8D-F541-8FDB-B331C8D92736}"/>
              </a:ext>
            </a:extLst>
          </p:cNvPr>
          <p:cNvSpPr txBox="1"/>
          <p:nvPr/>
        </p:nvSpPr>
        <p:spPr>
          <a:xfrm>
            <a:off x="6603580" y="5182606"/>
            <a:ext cx="2427268" cy="461665"/>
          </a:xfrm>
          <a:prstGeom prst="rect">
            <a:avLst/>
          </a:prstGeom>
          <a:noFill/>
        </p:spPr>
        <p:txBody>
          <a:bodyPr wrap="none" rtlCol="0">
            <a:spAutoFit/>
          </a:bodyPr>
          <a:lstStyle/>
          <a:p>
            <a:r>
              <a:rPr lang="en-US" b="1" i="1" dirty="0"/>
              <a:t>Review/reteach</a:t>
            </a:r>
          </a:p>
        </p:txBody>
      </p:sp>
    </p:spTree>
    <p:extLst>
      <p:ext uri="{BB962C8B-B14F-4D97-AF65-F5344CB8AC3E}">
        <p14:creationId xmlns:p14="http://schemas.microsoft.com/office/powerpoint/2010/main" val="22526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12543"/>
            <a:ext cx="8224837" cy="1486894"/>
          </a:xfrm>
        </p:spPr>
        <p:txBody>
          <a:bodyPr>
            <a:normAutofit/>
          </a:bodyPr>
          <a:lstStyle/>
          <a:p>
            <a:r>
              <a:rPr lang="en-US" sz="3300" dirty="0">
                <a:solidFill>
                  <a:schemeClr val="accent2">
                    <a:lumMod val="60000"/>
                    <a:lumOff val="40000"/>
                  </a:schemeClr>
                </a:solidFill>
              </a:rPr>
              <a:t>Formulate an Adjustment to the Intervention Platform When the Rate of Progress is Inadequate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53</a:t>
            </a:fld>
            <a:endParaRPr lang="en-US" dirty="0"/>
          </a:p>
        </p:txBody>
      </p:sp>
      <p:pic>
        <p:nvPicPr>
          <p:cNvPr id="9" name="Picture 8" descr="an image of fractions. ">
            <a:extLst>
              <a:ext uri="{FF2B5EF4-FFF2-40B4-BE49-F238E27FC236}">
                <a16:creationId xmlns:a16="http://schemas.microsoft.com/office/drawing/2014/main" xmlns="" id="{A5BEECCC-44D0-9D44-937B-88D1EDD95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4" y="1969473"/>
            <a:ext cx="2740328" cy="1645920"/>
          </a:xfrm>
          <a:prstGeom prst="rect">
            <a:avLst/>
          </a:prstGeom>
          <a:ln w="28575">
            <a:solidFill>
              <a:schemeClr val="accent2"/>
            </a:solidFill>
          </a:ln>
        </p:spPr>
      </p:pic>
      <p:pic>
        <p:nvPicPr>
          <p:cNvPr id="11" name="Picture 10" descr="An image of fraction tiles. ">
            <a:extLst>
              <a:ext uri="{FF2B5EF4-FFF2-40B4-BE49-F238E27FC236}">
                <a16:creationId xmlns:a16="http://schemas.microsoft.com/office/drawing/2014/main" xmlns="" id="{11CFD768-08F6-DB48-8E5C-AD1E117B359F}"/>
              </a:ext>
            </a:extLst>
          </p:cNvPr>
          <p:cNvPicPr>
            <a:picLocks noChangeAspect="1"/>
          </p:cNvPicPr>
          <p:nvPr/>
        </p:nvPicPr>
        <p:blipFill rotWithShape="1">
          <a:blip r:embed="rId4">
            <a:extLst>
              <a:ext uri="{28A0092B-C50C-407E-A947-70E740481C1C}">
                <a14:useLocalDpi xmlns:a14="http://schemas.microsoft.com/office/drawing/2010/main" val="0"/>
              </a:ext>
            </a:extLst>
          </a:blip>
          <a:srcRect t="2924" b="3521"/>
          <a:stretch/>
        </p:blipFill>
        <p:spPr>
          <a:xfrm>
            <a:off x="723894" y="3815858"/>
            <a:ext cx="2743200" cy="2027782"/>
          </a:xfrm>
          <a:prstGeom prst="rect">
            <a:avLst/>
          </a:prstGeom>
          <a:ln w="28575">
            <a:solidFill>
              <a:schemeClr val="accent2"/>
            </a:solidFill>
          </a:ln>
        </p:spPr>
      </p:pic>
      <p:pic>
        <p:nvPicPr>
          <p:cNvPr id="13" name="Picture 12" descr="an example of two fractions. ">
            <a:extLst>
              <a:ext uri="{FF2B5EF4-FFF2-40B4-BE49-F238E27FC236}">
                <a16:creationId xmlns:a16="http://schemas.microsoft.com/office/drawing/2014/main" xmlns="" id="{CB085E6E-9BDA-C54A-BB11-DC083C4B5112}"/>
              </a:ext>
            </a:extLst>
          </p:cNvPr>
          <p:cNvPicPr>
            <a:picLocks noChangeAspect="1"/>
          </p:cNvPicPr>
          <p:nvPr/>
        </p:nvPicPr>
        <p:blipFill rotWithShape="1">
          <a:blip r:embed="rId5">
            <a:extLst>
              <a:ext uri="{28A0092B-C50C-407E-A947-70E740481C1C}">
                <a14:useLocalDpi xmlns:a14="http://schemas.microsoft.com/office/drawing/2010/main" val="0"/>
              </a:ext>
            </a:extLst>
          </a:blip>
          <a:srcRect l="9074" r="4739" b="5759"/>
          <a:stretch/>
        </p:blipFill>
        <p:spPr>
          <a:xfrm>
            <a:off x="4940299" y="1987442"/>
            <a:ext cx="2845046" cy="1645920"/>
          </a:xfrm>
          <a:prstGeom prst="rect">
            <a:avLst/>
          </a:prstGeom>
          <a:ln w="28575">
            <a:solidFill>
              <a:schemeClr val="tx2"/>
            </a:solidFill>
          </a:ln>
        </p:spPr>
      </p:pic>
      <p:pic>
        <p:nvPicPr>
          <p:cNvPr id="15" name="Picture 14" descr="an example of two fraction tiles. ">
            <a:extLst>
              <a:ext uri="{FF2B5EF4-FFF2-40B4-BE49-F238E27FC236}">
                <a16:creationId xmlns:a16="http://schemas.microsoft.com/office/drawing/2014/main" xmlns="" id="{862038BC-EB55-7B46-B252-9E87B04A79E7}"/>
              </a:ext>
            </a:extLst>
          </p:cNvPr>
          <p:cNvPicPr>
            <a:picLocks noChangeAspect="1"/>
          </p:cNvPicPr>
          <p:nvPr/>
        </p:nvPicPr>
        <p:blipFill rotWithShape="1">
          <a:blip r:embed="rId6">
            <a:extLst>
              <a:ext uri="{28A0092B-C50C-407E-A947-70E740481C1C}">
                <a14:useLocalDpi xmlns:a14="http://schemas.microsoft.com/office/drawing/2010/main" val="0"/>
              </a:ext>
            </a:extLst>
          </a:blip>
          <a:srcRect l="3288" t="525" r="3238" b="-2778"/>
          <a:stretch/>
        </p:blipFill>
        <p:spPr>
          <a:xfrm>
            <a:off x="4941561" y="3815857"/>
            <a:ext cx="2843784" cy="2027783"/>
          </a:xfrm>
          <a:prstGeom prst="rect">
            <a:avLst/>
          </a:prstGeom>
          <a:ln w="28575">
            <a:solidFill>
              <a:schemeClr val="tx2"/>
            </a:solidFill>
          </a:ln>
        </p:spPr>
      </p:pic>
      <p:sp>
        <p:nvSpPr>
          <p:cNvPr id="16" name="TextBox 15">
            <a:extLst>
              <a:ext uri="{FF2B5EF4-FFF2-40B4-BE49-F238E27FC236}">
                <a16:creationId xmlns:a16="http://schemas.microsoft.com/office/drawing/2014/main" xmlns="" id="{115B19F1-1E35-834B-A909-6CF5103EC63E}"/>
              </a:ext>
            </a:extLst>
          </p:cNvPr>
          <p:cNvSpPr txBox="1"/>
          <p:nvPr/>
        </p:nvSpPr>
        <p:spPr>
          <a:xfrm>
            <a:off x="3647457" y="1969473"/>
            <a:ext cx="615553" cy="3874167"/>
          </a:xfrm>
          <a:prstGeom prst="rect">
            <a:avLst/>
          </a:prstGeom>
          <a:noFill/>
        </p:spPr>
        <p:txBody>
          <a:bodyPr vert="vert270" wrap="square" rtlCol="0">
            <a:spAutoFit/>
          </a:bodyPr>
          <a:lstStyle/>
          <a:p>
            <a:pPr algn="ctr"/>
            <a:r>
              <a:rPr lang="en-US" sz="2800" dirty="0">
                <a:solidFill>
                  <a:schemeClr val="accent2"/>
                </a:solidFill>
              </a:rPr>
              <a:t>Same Denominator</a:t>
            </a:r>
          </a:p>
        </p:txBody>
      </p:sp>
      <p:sp>
        <p:nvSpPr>
          <p:cNvPr id="17" name="TextBox 16">
            <a:extLst>
              <a:ext uri="{FF2B5EF4-FFF2-40B4-BE49-F238E27FC236}">
                <a16:creationId xmlns:a16="http://schemas.microsoft.com/office/drawing/2014/main" xmlns="" id="{C37A0EE7-25F3-3248-9CD6-701A91BC5B13}"/>
              </a:ext>
            </a:extLst>
          </p:cNvPr>
          <p:cNvSpPr txBox="1"/>
          <p:nvPr/>
        </p:nvSpPr>
        <p:spPr>
          <a:xfrm>
            <a:off x="7984996" y="1987441"/>
            <a:ext cx="615553" cy="3856199"/>
          </a:xfrm>
          <a:prstGeom prst="rect">
            <a:avLst/>
          </a:prstGeom>
          <a:noFill/>
        </p:spPr>
        <p:txBody>
          <a:bodyPr vert="vert270" wrap="square" rtlCol="0">
            <a:spAutoFit/>
          </a:bodyPr>
          <a:lstStyle/>
          <a:p>
            <a:pPr algn="ctr"/>
            <a:r>
              <a:rPr lang="en-US" sz="2800" dirty="0">
                <a:solidFill>
                  <a:schemeClr val="tx2"/>
                </a:solidFill>
              </a:rPr>
              <a:t>Same Numerator</a:t>
            </a:r>
          </a:p>
        </p:txBody>
      </p:sp>
      <p:sp>
        <p:nvSpPr>
          <p:cNvPr id="18" name="TextBox 17">
            <a:extLst>
              <a:ext uri="{FF2B5EF4-FFF2-40B4-BE49-F238E27FC236}">
                <a16:creationId xmlns:a16="http://schemas.microsoft.com/office/drawing/2014/main" xmlns="" id="{30458D0F-F999-4148-8709-D7F34E5F6D13}"/>
              </a:ext>
            </a:extLst>
          </p:cNvPr>
          <p:cNvSpPr txBox="1"/>
          <p:nvPr/>
        </p:nvSpPr>
        <p:spPr>
          <a:xfrm>
            <a:off x="6362822" y="6122595"/>
            <a:ext cx="2222083" cy="461665"/>
          </a:xfrm>
          <a:prstGeom prst="rect">
            <a:avLst/>
          </a:prstGeom>
          <a:noFill/>
        </p:spPr>
        <p:txBody>
          <a:bodyPr wrap="none" rtlCol="0">
            <a:spAutoFit/>
          </a:bodyPr>
          <a:lstStyle/>
          <a:p>
            <a:r>
              <a:rPr lang="en-US" b="1" i="1" dirty="0"/>
              <a:t>Extra practice</a:t>
            </a:r>
          </a:p>
        </p:txBody>
      </p:sp>
    </p:spTree>
    <p:extLst>
      <p:ext uri="{BB962C8B-B14F-4D97-AF65-F5344CB8AC3E}">
        <p14:creationId xmlns:p14="http://schemas.microsoft.com/office/powerpoint/2010/main" val="18033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30128"/>
            <a:ext cx="8224837" cy="1486894"/>
          </a:xfrm>
        </p:spPr>
        <p:txBody>
          <a:bodyPr>
            <a:normAutofit/>
          </a:bodyPr>
          <a:lstStyle/>
          <a:p>
            <a:r>
              <a:rPr lang="en-US" sz="3300" dirty="0">
                <a:solidFill>
                  <a:schemeClr val="accent2">
                    <a:lumMod val="60000"/>
                    <a:lumOff val="40000"/>
                  </a:schemeClr>
                </a:solidFill>
              </a:rPr>
              <a:t>Formulate an Adjustment to the Intervention Platform When the Rate of Progress is Inadequate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54</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C37A0EE7-25F3-3248-9CD6-701A91BC5B13}"/>
                  </a:ext>
                </a:extLst>
              </p:cNvPr>
              <p:cNvSpPr txBox="1"/>
              <p:nvPr/>
            </p:nvSpPr>
            <p:spPr>
              <a:xfrm>
                <a:off x="5379550" y="2433130"/>
                <a:ext cx="3922711" cy="2246769"/>
              </a:xfrm>
              <a:prstGeom prst="rect">
                <a:avLst/>
              </a:prstGeom>
              <a:noFill/>
            </p:spPr>
            <p:txBody>
              <a:bodyPr vert="horz" wrap="square" rtlCol="0">
                <a:spAutoFit/>
              </a:bodyPr>
              <a:lstStyle/>
              <a:p>
                <a:r>
                  <a:rPr lang="en-US" sz="2800" dirty="0"/>
                  <a:t>Use a fact you know and add on: </a:t>
                </a:r>
              </a:p>
              <a:p>
                <a:endParaRPr lang="en-US" sz="2800" dirty="0"/>
              </a:p>
              <a:p>
                <a:r>
                  <a:rPr lang="en-US" sz="2800" dirty="0"/>
                  <a:t>6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6 = 36</a:t>
                </a:r>
              </a:p>
              <a:p>
                <a:r>
                  <a:rPr lang="en-US" sz="2800" dirty="0"/>
                  <a:t>6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7 = 36 + 6 = 42</a:t>
                </a:r>
              </a:p>
            </p:txBody>
          </p:sp>
        </mc:Choice>
        <mc:Fallback xmlns="">
          <p:sp>
            <p:nvSpPr>
              <p:cNvPr id="17" name="TextBox 16">
                <a:extLst>
                  <a:ext uri="{FF2B5EF4-FFF2-40B4-BE49-F238E27FC236}">
                    <a16:creationId xmlns:a16="http://schemas.microsoft.com/office/drawing/2014/main" id="{C37A0EE7-25F3-3248-9CD6-701A91BC5B13}"/>
                  </a:ext>
                </a:extLst>
              </p:cNvPr>
              <p:cNvSpPr txBox="1">
                <a:spLocks noRot="1" noChangeAspect="1" noMove="1" noResize="1" noEditPoints="1" noAdjustHandles="1" noChangeArrowheads="1" noChangeShapeType="1" noTextEdit="1"/>
              </p:cNvSpPr>
              <p:nvPr/>
            </p:nvSpPr>
            <p:spPr>
              <a:xfrm>
                <a:off x="5379550" y="2433130"/>
                <a:ext cx="3922711" cy="2246769"/>
              </a:xfrm>
              <a:prstGeom prst="rect">
                <a:avLst/>
              </a:prstGeom>
              <a:blipFill>
                <a:blip r:embed="rId3"/>
                <a:stretch>
                  <a:fillRect l="-3236" t="-3409" b="-6818"/>
                </a:stretch>
              </a:blipFill>
            </p:spPr>
            <p:txBody>
              <a:bodyPr/>
              <a:lstStyle/>
              <a:p>
                <a:r>
                  <a:rPr lang="en-US">
                    <a:noFill/>
                  </a:rPr>
                  <a:t> </a:t>
                </a:r>
              </a:p>
            </p:txBody>
          </p:sp>
        </mc:Fallback>
      </mc:AlternateContent>
      <p:pic>
        <p:nvPicPr>
          <p:cNvPr id="8" name="Picture 7" descr="An image of a skip count mat tool. ">
            <a:extLst>
              <a:ext uri="{FF2B5EF4-FFF2-40B4-BE49-F238E27FC236}">
                <a16:creationId xmlns:a16="http://schemas.microsoft.com/office/drawing/2014/main" xmlns="" id="{2FFFE516-05F3-ED4E-9EB7-0ACB0611D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88" y="2023202"/>
            <a:ext cx="4533900" cy="3479800"/>
          </a:xfrm>
          <a:prstGeom prst="rect">
            <a:avLst/>
          </a:prstGeom>
        </p:spPr>
      </p:pic>
      <p:sp>
        <p:nvSpPr>
          <p:cNvPr id="11" name="TextBox 10">
            <a:extLst>
              <a:ext uri="{FF2B5EF4-FFF2-40B4-BE49-F238E27FC236}">
                <a16:creationId xmlns:a16="http://schemas.microsoft.com/office/drawing/2014/main" xmlns="" id="{C17036E4-7801-0547-B385-03797ED4C2C8}"/>
              </a:ext>
            </a:extLst>
          </p:cNvPr>
          <p:cNvSpPr txBox="1"/>
          <p:nvPr/>
        </p:nvSpPr>
        <p:spPr>
          <a:xfrm>
            <a:off x="6690142" y="5396007"/>
            <a:ext cx="2222083" cy="461665"/>
          </a:xfrm>
          <a:prstGeom prst="rect">
            <a:avLst/>
          </a:prstGeom>
          <a:noFill/>
        </p:spPr>
        <p:txBody>
          <a:bodyPr wrap="none" rtlCol="0">
            <a:spAutoFit/>
          </a:bodyPr>
          <a:lstStyle/>
          <a:p>
            <a:r>
              <a:rPr lang="en-US" b="1" i="1" dirty="0"/>
              <a:t>Extra practice</a:t>
            </a:r>
          </a:p>
        </p:txBody>
      </p:sp>
    </p:spTree>
    <p:extLst>
      <p:ext uri="{BB962C8B-B14F-4D97-AF65-F5344CB8AC3E}">
        <p14:creationId xmlns:p14="http://schemas.microsoft.com/office/powerpoint/2010/main" val="33033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1970886"/>
            <a:ext cx="7760438" cy="3622604"/>
          </a:xfrm>
        </p:spPr>
        <p:txBody>
          <a:bodyPr/>
          <a:lstStyle/>
          <a:p>
            <a:r>
              <a:rPr lang="en-US" dirty="0"/>
              <a:t>Ms. Williams delivers Lessons 16-21 and administers </a:t>
            </a:r>
            <a:r>
              <a:rPr lang="en-US" i="1" dirty="0"/>
              <a:t>Conquer Calculations </a:t>
            </a:r>
            <a:r>
              <a:rPr lang="en-US" dirty="0"/>
              <a:t>2 on Lesson 18 and </a:t>
            </a:r>
            <a:r>
              <a:rPr lang="en-US" i="1" dirty="0"/>
              <a:t>Super Challenge 4 </a:t>
            </a:r>
            <a:r>
              <a:rPr lang="en-US" dirty="0"/>
              <a:t>on Lesson 21. </a:t>
            </a:r>
          </a:p>
          <a:p>
            <a:pPr lvl="1"/>
            <a:r>
              <a:rPr lang="en-US" sz="2000" dirty="0"/>
              <a:t>Jackson scores 3 points on </a:t>
            </a:r>
            <a:r>
              <a:rPr lang="en-US" sz="2000" i="1" dirty="0"/>
              <a:t>Conquer Calculations</a:t>
            </a:r>
            <a:r>
              <a:rPr lang="en-US" sz="2000" dirty="0"/>
              <a:t>.</a:t>
            </a:r>
          </a:p>
          <a:p>
            <a:pPr lvl="1"/>
            <a:r>
              <a:rPr lang="en-US" sz="2000" dirty="0"/>
              <a:t>Jackson scores 6 points on </a:t>
            </a:r>
            <a:r>
              <a:rPr lang="en-US" sz="2000" i="1" dirty="0"/>
              <a:t>Super Challenge.</a:t>
            </a:r>
            <a:r>
              <a:rPr lang="en-US" sz="2000" dirty="0"/>
              <a:t> </a:t>
            </a:r>
          </a:p>
          <a:p>
            <a:r>
              <a:rPr lang="en-US" dirty="0"/>
              <a:t>Jackson is making progress (see </a:t>
            </a:r>
            <a:r>
              <a:rPr lang="en-US" dirty="0" smtClean="0"/>
              <a:t>progress-monitoring </a:t>
            </a:r>
            <a:r>
              <a:rPr lang="en-US" dirty="0"/>
              <a:t>chart). </a:t>
            </a:r>
            <a:endParaRPr lang="en-US" dirty="0" smtClean="0"/>
          </a:p>
          <a:p>
            <a:r>
              <a:rPr lang="en-US" dirty="0" smtClean="0"/>
              <a:t>Note </a:t>
            </a:r>
            <a:r>
              <a:rPr lang="en-US" dirty="0"/>
              <a:t>that calculations instruction began on Lesson 16, so he has not received sufficient instruction to expect a high score on the </a:t>
            </a:r>
            <a:r>
              <a:rPr lang="en-US" i="1" dirty="0"/>
              <a:t>Conquer Calculations</a:t>
            </a:r>
            <a:r>
              <a:rPr lang="en-US" dirty="0"/>
              <a:t>. </a:t>
            </a:r>
          </a:p>
          <a:p>
            <a:pPr marL="0" indent="0">
              <a:spcBef>
                <a:spcPts val="1200"/>
              </a:spcBef>
              <a:buNone/>
            </a:pPr>
            <a:endParaRPr lang="en-US" dirty="0"/>
          </a:p>
        </p:txBody>
      </p:sp>
      <p:sp>
        <p:nvSpPr>
          <p:cNvPr id="3" name="Title 2"/>
          <p:cNvSpPr>
            <a:spLocks noGrp="1"/>
          </p:cNvSpPr>
          <p:nvPr>
            <p:ph type="title"/>
          </p:nvPr>
        </p:nvSpPr>
        <p:spPr>
          <a:xfrm>
            <a:off x="687388" y="212543"/>
            <a:ext cx="8224837" cy="1486894"/>
          </a:xfrm>
        </p:spPr>
        <p:txBody>
          <a:bodyPr>
            <a:normAutofit/>
          </a:bodyPr>
          <a:lstStyle/>
          <a:p>
            <a:r>
              <a:rPr lang="en-US" sz="3200" dirty="0"/>
              <a:t>Implement Adjustment 2 and Determine When to Make an Adjustment to Intervention</a:t>
            </a:r>
            <a:endParaRPr lang="en-US" sz="33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55</a:t>
            </a:fld>
            <a:endParaRPr lang="en-US" dirty="0"/>
          </a:p>
        </p:txBody>
      </p:sp>
    </p:spTree>
    <p:extLst>
      <p:ext uri="{BB962C8B-B14F-4D97-AF65-F5344CB8AC3E}">
        <p14:creationId xmlns:p14="http://schemas.microsoft.com/office/powerpoint/2010/main" val="3541466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98666CB-D4B3-4505-8E55-58925BEBAD7E}"/>
              </a:ext>
            </a:extLst>
          </p:cNvPr>
          <p:cNvSpPr>
            <a:spLocks noGrp="1"/>
          </p:cNvSpPr>
          <p:nvPr>
            <p:ph type="title"/>
          </p:nvPr>
        </p:nvSpPr>
        <p:spPr/>
        <p:txBody>
          <a:bodyPr/>
          <a:lstStyle/>
          <a:p>
            <a:r>
              <a:rPr lang="en-US" dirty="0"/>
              <a:t>Super graph challenge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56</a:t>
            </a:fld>
            <a:endParaRPr lang="en-US" dirty="0"/>
          </a:p>
        </p:txBody>
      </p:sp>
      <p:pic>
        <p:nvPicPr>
          <p:cNvPr id="10" name="Picture 9" descr="An image of a graphing tool to track a student's progress. ">
            <a:extLst>
              <a:ext uri="{FF2B5EF4-FFF2-40B4-BE49-F238E27FC236}">
                <a16:creationId xmlns:a16="http://schemas.microsoft.com/office/drawing/2014/main" xmlns="" id="{994556AE-6D46-FA4E-9DD1-81A4BAEDB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55" y="338401"/>
            <a:ext cx="7112491" cy="5496016"/>
          </a:xfrm>
          <a:prstGeom prst="rect">
            <a:avLst/>
          </a:prstGeom>
        </p:spPr>
      </p:pic>
    </p:spTree>
    <p:extLst>
      <p:ext uri="{BB962C8B-B14F-4D97-AF65-F5344CB8AC3E}">
        <p14:creationId xmlns:p14="http://schemas.microsoft.com/office/powerpoint/2010/main" val="833921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12543"/>
            <a:ext cx="8224837" cy="1486894"/>
          </a:xfrm>
        </p:spPr>
        <p:txBody>
          <a:bodyPr>
            <a:normAutofit/>
          </a:bodyPr>
          <a:lstStyle/>
          <a:p>
            <a:r>
              <a:rPr lang="en-US" sz="3200" dirty="0"/>
              <a:t>Implement Adjustment 2 and Determine When to Make an Adjustment to Intervention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57</a:t>
            </a:fld>
            <a:endParaRPr lang="en-US" dirty="0"/>
          </a:p>
        </p:txBody>
      </p:sp>
      <p:sp>
        <p:nvSpPr>
          <p:cNvPr id="5" name="Rectangle 4"/>
          <p:cNvSpPr/>
          <p:nvPr/>
        </p:nvSpPr>
        <p:spPr>
          <a:xfrm>
            <a:off x="1254041" y="2640492"/>
            <a:ext cx="6635919" cy="830997"/>
          </a:xfrm>
          <a:prstGeom prst="rect">
            <a:avLst/>
          </a:prstGeom>
          <a:noFill/>
        </p:spPr>
        <p:txBody>
          <a:bodyPr wrap="none" lIns="91440" tIns="45720" rIns="91440" bIns="45720">
            <a:spAutoFit/>
          </a:bodyPr>
          <a:lstStyle/>
          <a:p>
            <a:pPr algn="ctr"/>
            <a:r>
              <a:rPr lang="en-US" b="1" dirty="0">
                <a:solidFill>
                  <a:schemeClr val="accent2"/>
                </a:solidFill>
              </a:rPr>
              <a:t>-----Should Ms. Williams modify the IIP?----- </a:t>
            </a:r>
          </a:p>
          <a:p>
            <a:pPr algn="ctr"/>
            <a:r>
              <a:rPr lang="en-US" b="1" dirty="0">
                <a:solidFill>
                  <a:schemeClr val="accent2"/>
                </a:solidFill>
              </a:rPr>
              <a:t>-----If yes, what dimension?-----</a:t>
            </a:r>
            <a:endParaRPr lang="en-US" dirty="0">
              <a:solidFill>
                <a:schemeClr val="accent2"/>
              </a:solidFill>
            </a:endParaRPr>
          </a:p>
        </p:txBody>
      </p:sp>
      <p:sp>
        <p:nvSpPr>
          <p:cNvPr id="6" name="Rectangle 5"/>
          <p:cNvSpPr/>
          <p:nvPr/>
        </p:nvSpPr>
        <p:spPr>
          <a:xfrm>
            <a:off x="3950676" y="4067307"/>
            <a:ext cx="1242649" cy="938719"/>
          </a:xfrm>
          <a:prstGeom prst="rect">
            <a:avLst/>
          </a:prstGeom>
          <a:solidFill>
            <a:schemeClr val="tx2">
              <a:lumMod val="75000"/>
            </a:schemeClr>
          </a:solidFill>
        </p:spPr>
        <p:txBody>
          <a:bodyPr wrap="none" lIns="91440" tIns="45720" rIns="91440" bIns="45720">
            <a:spAutoFit/>
          </a:bodyPr>
          <a:lstStyle/>
          <a:p>
            <a:pPr algn="ctr"/>
            <a:r>
              <a:rPr lang="en-US" sz="5500" b="1" dirty="0">
                <a:solidFill>
                  <a:schemeClr val="bg1"/>
                </a:solidFill>
              </a:rPr>
              <a:t>NO</a:t>
            </a:r>
            <a:endParaRPr lang="en-US" sz="5500" dirty="0">
              <a:solidFill>
                <a:schemeClr val="bg1"/>
              </a:solidFill>
            </a:endParaRPr>
          </a:p>
        </p:txBody>
      </p:sp>
    </p:spTree>
    <p:extLst>
      <p:ext uri="{BB962C8B-B14F-4D97-AF65-F5344CB8AC3E}">
        <p14:creationId xmlns:p14="http://schemas.microsoft.com/office/powerpoint/2010/main" val="27369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292" y="2074985"/>
            <a:ext cx="7805843" cy="4252669"/>
          </a:xfrm>
        </p:spPr>
        <p:txBody>
          <a:bodyPr/>
          <a:lstStyle/>
          <a:p>
            <a:r>
              <a:rPr lang="en-US" dirty="0"/>
              <a:t>Ms. Williams </a:t>
            </a:r>
            <a:r>
              <a:rPr lang="en-US" i="1" dirty="0"/>
              <a:t>should not</a:t>
            </a:r>
            <a:r>
              <a:rPr lang="en-US" dirty="0"/>
              <a:t> intensify/individualize Jackson’s program because he is making adequate progress at this time. He is approaching his goal line on his </a:t>
            </a:r>
            <a:r>
              <a:rPr lang="en-US" i="1" dirty="0"/>
              <a:t>Super Challenge </a:t>
            </a:r>
            <a:r>
              <a:rPr lang="en-US" dirty="0"/>
              <a:t>graph. </a:t>
            </a:r>
            <a:endParaRPr lang="en-US" dirty="0" smtClean="0"/>
          </a:p>
          <a:p>
            <a:endParaRPr lang="en-US" dirty="0" smtClean="0"/>
          </a:p>
          <a:p>
            <a:r>
              <a:rPr lang="en-US" dirty="0" smtClean="0"/>
              <a:t>But Jackson did need further adjustments as he mastered basic fraction magnitude understanding and required additional structure to learn other components of the program.</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58</a:t>
            </a:fld>
            <a:endParaRPr lang="en-US" dirty="0"/>
          </a:p>
        </p:txBody>
      </p:sp>
      <p:sp>
        <p:nvSpPr>
          <p:cNvPr id="5" name="Title 2">
            <a:extLst>
              <a:ext uri="{FF2B5EF4-FFF2-40B4-BE49-F238E27FC236}">
                <a16:creationId xmlns:a16="http://schemas.microsoft.com/office/drawing/2014/main" xmlns="" id="{04026E06-0093-C143-AAE0-DA6584D19356}"/>
              </a:ext>
            </a:extLst>
          </p:cNvPr>
          <p:cNvSpPr>
            <a:spLocks noGrp="1"/>
          </p:cNvSpPr>
          <p:nvPr>
            <p:ph type="title"/>
          </p:nvPr>
        </p:nvSpPr>
        <p:spPr>
          <a:xfrm>
            <a:off x="696292" y="216389"/>
            <a:ext cx="8224837" cy="1487488"/>
          </a:xfrm>
        </p:spPr>
        <p:txBody>
          <a:bodyPr>
            <a:noAutofit/>
          </a:bodyPr>
          <a:lstStyle/>
          <a:p>
            <a:r>
              <a:rPr lang="en-US" sz="3200" dirty="0"/>
              <a:t>Implement Adjustment 2 and Determine When to Make an Adjustment to Intervention</a:t>
            </a:r>
          </a:p>
        </p:txBody>
      </p:sp>
    </p:spTree>
    <p:extLst>
      <p:ext uri="{BB962C8B-B14F-4D97-AF65-F5344CB8AC3E}">
        <p14:creationId xmlns:p14="http://schemas.microsoft.com/office/powerpoint/2010/main" val="3820580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xmlns="" id="{AF68FFB3-5005-614F-BF2B-8C955BE12393}"/>
              </a:ext>
            </a:extLst>
          </p:cNvPr>
          <p:cNvSpPr>
            <a:spLocks noGrp="1"/>
          </p:cNvSpPr>
          <p:nvPr>
            <p:ph idx="1"/>
          </p:nvPr>
        </p:nvSpPr>
        <p:spPr>
          <a:xfrm>
            <a:off x="687388" y="1804947"/>
            <a:ext cx="4621591" cy="3736055"/>
          </a:xfrm>
        </p:spPr>
        <p:txBody>
          <a:bodyPr/>
          <a:lstStyle/>
          <a:p>
            <a:pPr marL="285750" indent="-285750">
              <a:buFont typeface="Arial" panose="020B0604020202020204" pitchFamily="34" charset="0"/>
              <a:buChar char="•"/>
            </a:pPr>
            <a:r>
              <a:rPr lang="en-US" dirty="0"/>
              <a:t>Interventionists use DBI during the </a:t>
            </a:r>
            <a:r>
              <a:rPr lang="en-US" dirty="0" smtClean="0"/>
              <a:t>implementation </a:t>
            </a:r>
            <a:r>
              <a:rPr lang="en-US" dirty="0"/>
              <a:t>phase to determine </a:t>
            </a:r>
            <a:r>
              <a:rPr lang="en-US" i="1" dirty="0"/>
              <a:t>when </a:t>
            </a:r>
            <a:r>
              <a:rPr lang="en-US" dirty="0"/>
              <a:t>and </a:t>
            </a:r>
            <a:r>
              <a:rPr lang="en-US" i="1" dirty="0"/>
              <a:t>how </a:t>
            </a:r>
            <a:r>
              <a:rPr lang="en-US" dirty="0"/>
              <a:t>to individualize the </a:t>
            </a:r>
            <a:r>
              <a:rPr lang="en-US" dirty="0" smtClean="0"/>
              <a:t>intervention platform</a:t>
            </a:r>
            <a:r>
              <a:rPr lang="en-US" dirty="0"/>
              <a:t>, thereby making it increasingly intensive. </a:t>
            </a:r>
          </a:p>
          <a:p>
            <a:pPr marL="285750" indent="-285750">
              <a:buFont typeface="Arial" panose="020B0604020202020204" pitchFamily="34" charset="0"/>
              <a:buChar char="•"/>
            </a:pPr>
            <a:r>
              <a:rPr lang="en-US" dirty="0"/>
              <a:t>Applying DBI </a:t>
            </a:r>
            <a:r>
              <a:rPr lang="en-US" dirty="0" smtClean="0"/>
              <a:t>in combination with </a:t>
            </a:r>
            <a:r>
              <a:rPr lang="en-US" dirty="0"/>
              <a:t>the Taxonomy is like climbing a flight of stairs. It is a process of ebbs, flows, and modifications.</a:t>
            </a:r>
          </a:p>
        </p:txBody>
      </p:sp>
      <p:sp>
        <p:nvSpPr>
          <p:cNvPr id="3" name="Title 2"/>
          <p:cNvSpPr>
            <a:spLocks noGrp="1"/>
          </p:cNvSpPr>
          <p:nvPr>
            <p:ph type="title"/>
          </p:nvPr>
        </p:nvSpPr>
        <p:spPr/>
        <p:txBody>
          <a:bodyPr>
            <a:normAutofit/>
          </a:bodyPr>
          <a:lstStyle/>
          <a:p>
            <a:r>
              <a:rPr lang="en-US" sz="3300" dirty="0"/>
              <a:t>Steps 5-9 Recap: Assessing Data and Formulating Adjustments (Applying the Taxonomy)</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59</a:t>
            </a:fld>
            <a:endParaRPr lang="en-US" dirty="0"/>
          </a:p>
        </p:txBody>
      </p:sp>
      <p:pic>
        <p:nvPicPr>
          <p:cNvPr id="23" name="Picture 22" descr="A decorative image.">
            <a:extLst>
              <a:ext uri="{FF2B5EF4-FFF2-40B4-BE49-F238E27FC236}">
                <a16:creationId xmlns:a16="http://schemas.microsoft.com/office/drawing/2014/main" xmlns="" id="{505A6B6D-6FDE-674F-B65A-0F33E9388C88}"/>
              </a:ext>
            </a:extLst>
          </p:cNvPr>
          <p:cNvPicPr>
            <a:picLocks noChangeAspect="1"/>
          </p:cNvPicPr>
          <p:nvPr/>
        </p:nvPicPr>
        <p:blipFill rotWithShape="1">
          <a:blip r:embed="rId3">
            <a:extLst>
              <a:ext uri="{28A0092B-C50C-407E-A947-70E740481C1C}">
                <a14:useLocalDpi xmlns:a14="http://schemas.microsoft.com/office/drawing/2010/main" val="0"/>
              </a:ext>
            </a:extLst>
          </a:blip>
          <a:srcRect l="12531" t="3010" b="6720"/>
          <a:stretch/>
        </p:blipFill>
        <p:spPr>
          <a:xfrm>
            <a:off x="5858229" y="2129051"/>
            <a:ext cx="2975449" cy="3070746"/>
          </a:xfrm>
          <a:prstGeom prst="rect">
            <a:avLst/>
          </a:prstGeom>
        </p:spPr>
      </p:pic>
    </p:spTree>
    <p:extLst>
      <p:ext uri="{BB962C8B-B14F-4D97-AF65-F5344CB8AC3E}">
        <p14:creationId xmlns:p14="http://schemas.microsoft.com/office/powerpoint/2010/main" val="137230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1" y="1151931"/>
            <a:ext cx="8228417" cy="1538883"/>
          </a:xfrm>
        </p:spPr>
        <p:txBody>
          <a:bodyPr/>
          <a:lstStyle/>
          <a:p>
            <a:r>
              <a:rPr lang="en-US" dirty="0" smtClean="0"/>
              <a:t>What’s Data-Based Individualization (DBI)?</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spTree>
    <p:extLst>
      <p:ext uri="{BB962C8B-B14F-4D97-AF65-F5344CB8AC3E}">
        <p14:creationId xmlns:p14="http://schemas.microsoft.com/office/powerpoint/2010/main" val="3987928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8A36D34-D46D-4242-AFB1-A7EDDA24D18A}"/>
              </a:ext>
            </a:extLst>
          </p:cNvPr>
          <p:cNvSpPr>
            <a:spLocks noGrp="1"/>
          </p:cNvSpPr>
          <p:nvPr>
            <p:ph type="title"/>
          </p:nvPr>
        </p:nvSpPr>
        <p:spPr/>
        <p:txBody>
          <a:bodyPr/>
          <a:lstStyle/>
          <a:p>
            <a:r>
              <a:rPr lang="en-US" dirty="0"/>
              <a:t>Super graph challenge2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60</a:t>
            </a:fld>
            <a:endParaRPr lang="en-US" dirty="0"/>
          </a:p>
        </p:txBody>
      </p:sp>
      <p:pic>
        <p:nvPicPr>
          <p:cNvPr id="7" name="Content Placeholder 6" descr="An image of a progress monitoring graph to track progress.">
            <a:extLst>
              <a:ext uri="{FF2B5EF4-FFF2-40B4-BE49-F238E27FC236}">
                <a16:creationId xmlns:a16="http://schemas.microsoft.com/office/drawing/2014/main" xmlns="" id="{14A9601F-6E53-D240-9E93-69002C06628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72321" y="491893"/>
            <a:ext cx="6750050" cy="5214938"/>
          </a:xfrm>
        </p:spPr>
      </p:pic>
    </p:spTree>
    <p:extLst>
      <p:ext uri="{BB962C8B-B14F-4D97-AF65-F5344CB8AC3E}">
        <p14:creationId xmlns:p14="http://schemas.microsoft.com/office/powerpoint/2010/main" val="4174947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Fuchs, L. S., Fuchs, D., &amp; Malone A. S. (2017). The taxonomy of intervention intensity. </a:t>
            </a:r>
            <a:r>
              <a:rPr lang="en-US" i="1" dirty="0"/>
              <a:t>Teaching Exceptional Children</a:t>
            </a:r>
            <a:r>
              <a:rPr lang="en-US" dirty="0"/>
              <a:t>, </a:t>
            </a:r>
            <a:r>
              <a:rPr lang="en-US" i="1" dirty="0"/>
              <a:t>50</a:t>
            </a:r>
            <a:r>
              <a:rPr lang="en-US" dirty="0"/>
              <a:t>(1), 35–43.</a:t>
            </a:r>
          </a:p>
          <a:p>
            <a:r>
              <a:rPr lang="en-US" dirty="0"/>
              <a:t>Relevant </a:t>
            </a:r>
            <a:r>
              <a:rPr lang="en-US" dirty="0" err="1"/>
              <a:t>NCII</a:t>
            </a:r>
            <a:r>
              <a:rPr lang="en-US" dirty="0"/>
              <a:t> resources:</a:t>
            </a:r>
          </a:p>
          <a:p>
            <a:pPr lvl="1"/>
            <a:r>
              <a:rPr lang="en-US" dirty="0"/>
              <a:t>Designing Intensive Intervention for Students With Severe and Persistent Academic Needs (DBI Training Series, Module 7)</a:t>
            </a:r>
          </a:p>
          <a:p>
            <a:pPr lvl="1"/>
            <a:r>
              <a:rPr lang="en-US" dirty="0"/>
              <a:t>So What Do I Do Now? Strategies for Intensifying Intervention When Standard Approaches Don’t Work (webinar)</a:t>
            </a:r>
          </a:p>
          <a:p>
            <a:pPr lvl="1"/>
            <a:r>
              <a:rPr lang="en-US" dirty="0"/>
              <a:t>Introduction to Data-Based Individualization: Considerations for Implementation in Academics and Behavior (DBI Training Series, Module 1)</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Taxonomy and NCII Resources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61</a:t>
            </a:fld>
            <a:endParaRPr lang="en-US" dirty="0"/>
          </a:p>
        </p:txBody>
      </p:sp>
    </p:spTree>
    <p:extLst>
      <p:ext uri="{BB962C8B-B14F-4D97-AF65-F5344CB8AC3E}">
        <p14:creationId xmlns:p14="http://schemas.microsoft.com/office/powerpoint/2010/main" val="3774371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fld id="{F3477EC8-074D-41C4-94AE-E9EA7CEEA348}" type="slidenum">
              <a:rPr lang="en-US" smtClean="0"/>
              <a:pPr algn="r"/>
              <a:t>62</a:t>
            </a:fld>
            <a:endParaRPr lang="en-US" dirty="0"/>
          </a:p>
        </p:txBody>
      </p:sp>
      <p:sp>
        <p:nvSpPr>
          <p:cNvPr id="3" name="Title 2"/>
          <p:cNvSpPr>
            <a:spLocks noGrp="1"/>
          </p:cNvSpPr>
          <p:nvPr>
            <p:ph type="title"/>
          </p:nvPr>
        </p:nvSpPr>
        <p:spPr>
          <a:xfrm>
            <a:off x="122387" y="415992"/>
            <a:ext cx="8906256" cy="361468"/>
          </a:xfrm>
          <a:prstGeom prst="rect">
            <a:avLst/>
          </a:prstGeom>
        </p:spPr>
        <p:txBody>
          <a:bodyPr>
            <a:noAutofit/>
          </a:bodyPr>
          <a:lstStyle/>
          <a:p>
            <a:pPr algn="ctr"/>
            <a:r>
              <a:rPr lang="en-US" sz="2800" dirty="0">
                <a:hlinkClick r:id="rId2"/>
              </a:rPr>
              <a:t>The NCII Tools Charts</a:t>
            </a:r>
            <a:endParaRPr lang="en-US" sz="2800" dirty="0"/>
          </a:p>
        </p:txBody>
      </p:sp>
      <p:pic>
        <p:nvPicPr>
          <p:cNvPr id="7" name="Picture 6" descr="A screenshot of the NCII tools charts. "/>
          <p:cNvPicPr>
            <a:picLocks noChangeAspect="1"/>
          </p:cNvPicPr>
          <p:nvPr/>
        </p:nvPicPr>
        <p:blipFill>
          <a:blip r:embed="rId3"/>
          <a:stretch>
            <a:fillRect/>
          </a:stretch>
        </p:blipFill>
        <p:spPr>
          <a:xfrm>
            <a:off x="1402208" y="907076"/>
            <a:ext cx="6824870" cy="4926906"/>
          </a:xfrm>
          <a:prstGeom prst="rect">
            <a:avLst/>
          </a:prstGeom>
        </p:spPr>
      </p:pic>
    </p:spTree>
    <p:extLst>
      <p:ext uri="{BB962C8B-B14F-4D97-AF65-F5344CB8AC3E}">
        <p14:creationId xmlns:p14="http://schemas.microsoft.com/office/powerpoint/2010/main" val="377024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of people with questions"/>
          <p:cNvPicPr>
            <a:picLocks noChangeAspect="1"/>
          </p:cNvPicPr>
          <p:nvPr/>
        </p:nvPicPr>
        <p:blipFill rotWithShape="1">
          <a:blip r:embed="rId3" cstate="email">
            <a:extLst>
              <a:ext uri="{28A0092B-C50C-407E-A947-70E740481C1C}">
                <a14:useLocalDpi xmlns:a14="http://schemas.microsoft.com/office/drawing/2010/main"/>
              </a:ext>
            </a:extLst>
          </a:blip>
          <a:srcRect t="11294" b="6381"/>
          <a:stretch/>
        </p:blipFill>
        <p:spPr>
          <a:xfrm>
            <a:off x="-14519" y="-1"/>
            <a:ext cx="9231090" cy="6030685"/>
          </a:xfrm>
          <a:prstGeom prst="rect">
            <a:avLst/>
          </a:prstGeom>
        </p:spPr>
      </p:pic>
      <p:sp>
        <p:nvSpPr>
          <p:cNvPr id="2" name="Rectangle 1" descr="A picture of people with questions"/>
          <p:cNvSpPr/>
          <p:nvPr/>
        </p:nvSpPr>
        <p:spPr>
          <a:xfrm>
            <a:off x="-14519" y="0"/>
            <a:ext cx="9235440" cy="6030685"/>
          </a:xfrm>
          <a:prstGeom prst="rect">
            <a:avLst/>
          </a:prstGeom>
          <a:gradFill>
            <a:gsLst>
              <a:gs pos="18750">
                <a:srgbClr val="48709F">
                  <a:alpha val="0"/>
                </a:srgbClr>
              </a:gs>
              <a:gs pos="50000">
                <a:srgbClr val="48709F">
                  <a:alpha val="32000"/>
                </a:srgbClr>
              </a:gs>
              <a:gs pos="100000">
                <a:srgbClr val="48709F">
                  <a:alpha val="85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endParaRPr lang="en-US" sz="8000" b="1" dirty="0">
              <a:solidFill>
                <a:srgbClr val="D4D4D4"/>
              </a:solidFill>
              <a:cs typeface="Arial" panose="020B0604020202020204" pitchFamily="34" charset="0"/>
            </a:endParaRPr>
          </a:p>
          <a:p>
            <a:pPr algn="ctr" defTabSz="457189"/>
            <a:endParaRPr lang="en-US" sz="8000" b="1" dirty="0">
              <a:solidFill>
                <a:srgbClr val="D4D4D4"/>
              </a:solidFill>
              <a:cs typeface="Arial" panose="020B0604020202020204" pitchFamily="34" charset="0"/>
            </a:endParaRPr>
          </a:p>
          <a:p>
            <a:pPr algn="ctr" defTabSz="457189"/>
            <a:endParaRPr lang="en-US" sz="8000" b="1" dirty="0">
              <a:solidFill>
                <a:srgbClr val="D4D4D4"/>
              </a:solidFill>
              <a:cs typeface="Arial" panose="020B0604020202020204" pitchFamily="34" charset="0"/>
            </a:endParaRPr>
          </a:p>
          <a:p>
            <a:pPr algn="ctr" defTabSz="457189"/>
            <a:endParaRPr lang="en-US" sz="8000" b="1" dirty="0">
              <a:solidFill>
                <a:srgbClr val="D4D4D4"/>
              </a:solidFill>
              <a:cs typeface="Arial" panose="020B0604020202020204" pitchFamily="34" charset="0"/>
            </a:endParaRPr>
          </a:p>
        </p:txBody>
      </p:sp>
      <p:sp>
        <p:nvSpPr>
          <p:cNvPr id="3" name="Title 2"/>
          <p:cNvSpPr>
            <a:spLocks noGrp="1"/>
          </p:cNvSpPr>
          <p:nvPr>
            <p:ph type="title"/>
          </p:nvPr>
        </p:nvSpPr>
        <p:spPr>
          <a:xfrm>
            <a:off x="650695" y="4913087"/>
            <a:ext cx="8493300" cy="972457"/>
          </a:xfrm>
        </p:spPr>
        <p:txBody>
          <a:bodyPr>
            <a:noAutofit/>
          </a:bodyPr>
          <a:lstStyle/>
          <a:p>
            <a:r>
              <a:rPr lang="en-US" sz="6000" b="1" dirty="0">
                <a:solidFill>
                  <a:schemeClr val="bg1"/>
                </a:solidFill>
                <a:cs typeface="Arial" panose="020B0604020202020204" pitchFamily="34" charset="0"/>
              </a:rPr>
              <a:t>Questions?</a:t>
            </a:r>
            <a:endParaRPr lang="en-US" sz="6000" dirty="0"/>
          </a:p>
        </p:txBody>
      </p:sp>
      <p:sp>
        <p:nvSpPr>
          <p:cNvPr id="6" name="Slide Number Placeholder 5">
            <a:extLst>
              <a:ext uri="{FF2B5EF4-FFF2-40B4-BE49-F238E27FC236}">
                <a16:creationId xmlns:a16="http://schemas.microsoft.com/office/drawing/2014/main" xmlns="" id="{FC5538F6-54DE-424C-AAB1-F07E72994F71}"/>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63</a:t>
            </a:fld>
            <a:endParaRPr lang="en-US" dirty="0">
              <a:solidFill>
                <a:srgbClr val="FFFFFF">
                  <a:lumMod val="75000"/>
                </a:srgbClr>
              </a:solidFill>
            </a:endParaRPr>
          </a:p>
        </p:txBody>
      </p:sp>
    </p:spTree>
    <p:extLst>
      <p:ext uri="{BB962C8B-B14F-4D97-AF65-F5344CB8AC3E}">
        <p14:creationId xmlns:p14="http://schemas.microsoft.com/office/powerpoint/2010/main" val="33125305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bwMode="gray">
          <a:xfrm>
            <a:off x="8700630" y="6507316"/>
            <a:ext cx="211596"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algn="r"/>
            <a:fld id="{F3477EC8-074D-41C4-94AE-E9EA7CEEA348}" type="slidenum">
              <a:rPr>
                <a:solidFill>
                  <a:srgbClr val="FFFFFF">
                    <a:lumMod val="75000"/>
                  </a:srgbClr>
                </a:solidFill>
              </a:rPr>
              <a:pPr algn="r"/>
              <a:t>64</a:t>
            </a:fld>
            <a:endParaRPr dirty="0">
              <a:solidFill>
                <a:srgbClr val="FFFFFF">
                  <a:lumMod val="75000"/>
                </a:srgbClr>
              </a:solidFill>
            </a:endParaRPr>
          </a:p>
        </p:txBody>
      </p:sp>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a:spcAft>
                <a:spcPts val="600"/>
              </a:spcAft>
            </a:pPr>
            <a:r>
              <a:rPr lang="en-US" sz="1800" dirty="0"/>
              <a:t>This presentation was produced under the U.S. Department of Education, Office of Special Education Programs, Award No. H326Q160001</a:t>
            </a:r>
            <a:r>
              <a:rPr lang="en-US" sz="1800" dirty="0" smtClean="0"/>
              <a:t>. </a:t>
            </a:r>
            <a:r>
              <a:rPr lang="en-US" sz="1800" dirty="0"/>
              <a:t>Celia Rosenquist serves as the project officer. </a:t>
            </a:r>
          </a:p>
          <a:p>
            <a:r>
              <a:rPr lang="en-US" sz="1800" dirty="0"/>
              <a:t>The views expressed herein do not necessarily represent </a:t>
            </a:r>
            <a:br>
              <a:rPr lang="en-US" sz="1800" dirty="0"/>
            </a:br>
            <a:r>
              <a:rPr lang="en-US" sz="1800" dirty="0"/>
              <a:t>the positions or policies of the U.S. Department of Education. No official endorsement by the U.S. Department of Education of any product, commodity, service, or enterprise mentioned in this webinar is intended or should be inferred.</a:t>
            </a:r>
          </a:p>
        </p:txBody>
      </p:sp>
    </p:spTree>
    <p:extLst>
      <p:ext uri="{BB962C8B-B14F-4D97-AF65-F5344CB8AC3E}">
        <p14:creationId xmlns:p14="http://schemas.microsoft.com/office/powerpoint/2010/main" val="4132567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5"/>
            <a:ext cx="4465043" cy="3852007"/>
          </a:xfrm>
        </p:spPr>
        <p:txBody>
          <a:bodyPr/>
          <a:lstStyle/>
          <a:p>
            <a:r>
              <a:rPr lang="en-US" dirty="0"/>
              <a:t>Sign up on our website to receive our newsletter and announcements.</a:t>
            </a:r>
          </a:p>
          <a:p>
            <a:r>
              <a:rPr lang="en-US" dirty="0"/>
              <a:t>Follow us on YouTube and Twitter:</a:t>
            </a:r>
          </a:p>
          <a:p>
            <a:pPr lvl="1"/>
            <a:r>
              <a:rPr lang="en-US" sz="2000" dirty="0"/>
              <a:t>YouTube Channel: </a:t>
            </a:r>
            <a:r>
              <a:rPr lang="en-US" sz="2000" b="1" dirty="0">
                <a:hlinkClick r:id="rId3"/>
              </a:rPr>
              <a:t>National Center on Intensive Intervention</a:t>
            </a:r>
            <a:endParaRPr lang="en-US" sz="2000" b="1" dirty="0"/>
          </a:p>
          <a:p>
            <a:pPr lvl="1"/>
            <a:r>
              <a:rPr lang="en-US" sz="2000" dirty="0"/>
              <a:t>Twitter handle: </a:t>
            </a:r>
            <a:r>
              <a:rPr lang="en-US" sz="2000" b="1" dirty="0">
                <a:hlinkClick r:id="rId4"/>
              </a:rPr>
              <a:t>@TheNCII</a:t>
            </a:r>
            <a:endParaRPr lang="en-US" sz="2000" b="1" dirty="0"/>
          </a:p>
        </p:txBody>
      </p:sp>
      <p:sp>
        <p:nvSpPr>
          <p:cNvPr id="3" name="Title 2"/>
          <p:cNvSpPr>
            <a:spLocks noGrp="1"/>
          </p:cNvSpPr>
          <p:nvPr>
            <p:ph type="title"/>
          </p:nvPr>
        </p:nvSpPr>
        <p:spPr/>
        <p:txBody>
          <a:bodyPr/>
          <a:lstStyle/>
          <a:p>
            <a:r>
              <a:rPr lang="en-US" dirty="0"/>
              <a:t>Connect to NCII</a:t>
            </a:r>
          </a:p>
        </p:txBody>
      </p:sp>
      <p:pic>
        <p:nvPicPr>
          <p:cNvPr id="77826" name="Picture 2" descr="A picture of the NCII newsletter subscription button found on the NCII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686" y="2007059"/>
            <a:ext cx="3745137" cy="266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xmlns="" id="{B0DB8880-F58D-4C02-B64C-8BA7272581E8}"/>
              </a:ext>
            </a:extLst>
          </p:cNvPr>
          <p:cNvSpPr>
            <a:spLocks noGrp="1"/>
          </p:cNvSpPr>
          <p:nvPr>
            <p:ph type="sldNum" sz="quarter" idx="10"/>
          </p:nvPr>
        </p:nvSpPr>
        <p:spPr/>
        <p:txBody>
          <a:bodyPr/>
          <a:lstStyle/>
          <a:p>
            <a:pPr algn="r"/>
            <a:fld id="{F3477EC8-074D-41C4-94AE-E9EA7CEEA348}" type="slidenum">
              <a:rPr lang="en-US" smtClean="0"/>
              <a:pPr algn="r"/>
              <a:t>65</a:t>
            </a:fld>
            <a:endParaRPr lang="en-US" dirty="0"/>
          </a:p>
        </p:txBody>
      </p:sp>
    </p:spTree>
    <p:extLst>
      <p:ext uri="{BB962C8B-B14F-4D97-AF65-F5344CB8AC3E}">
        <p14:creationId xmlns:p14="http://schemas.microsoft.com/office/powerpoint/2010/main" val="42355988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p:cNvSpPr>
            <a:spLocks noGrp="1"/>
          </p:cNvSpPr>
          <p:nvPr>
            <p:ph type="body" sz="quarter" idx="10"/>
          </p:nvPr>
        </p:nvSpPr>
        <p:spPr/>
        <p:txBody>
          <a:bodyPr/>
          <a:lstStyle/>
          <a:p>
            <a:pPr eaLnBrk="0" hangingPunct="0">
              <a:spcBef>
                <a:spcPts val="0"/>
              </a:spcBef>
              <a:spcAft>
                <a:spcPts val="0"/>
              </a:spcAft>
              <a:buClr>
                <a:srgbClr val="4E76A0"/>
              </a:buClr>
            </a:pPr>
            <a:r>
              <a:rPr lang="en-US" sz="2000" dirty="0">
                <a:solidFill>
                  <a:srgbClr val="FFFFFF"/>
                </a:solidFill>
              </a:rPr>
              <a:t>National Center on Intensive Intervention</a:t>
            </a:r>
          </a:p>
          <a:p>
            <a:pPr lvl="0"/>
            <a:r>
              <a:rPr lang="en-US" dirty="0"/>
              <a:t>1000 Thomas Jefferson Street NW</a:t>
            </a:r>
          </a:p>
          <a:p>
            <a:pPr lvl="0"/>
            <a:r>
              <a:rPr lang="en-US" dirty="0"/>
              <a:t>Washington, DC 20007-3835</a:t>
            </a:r>
          </a:p>
          <a:p>
            <a:pPr lvl="0"/>
            <a:r>
              <a:rPr lang="en-US" dirty="0" smtClean="0"/>
              <a:t>www.intensiveintervention.org</a:t>
            </a:r>
            <a:endParaRPr lang="en-US" dirty="0"/>
          </a:p>
          <a:p>
            <a:pPr lvl="0"/>
            <a:r>
              <a:rPr lang="en-US" dirty="0"/>
              <a:t>ncii@air.org</a:t>
            </a:r>
          </a:p>
          <a:p>
            <a:pPr lvl="0"/>
            <a:endParaRPr lang="en-US" dirty="0"/>
          </a:p>
        </p:txBody>
      </p:sp>
      <p:sp>
        <p:nvSpPr>
          <p:cNvPr id="3" name="Title 2" hidden="1"/>
          <p:cNvSpPr>
            <a:spLocks noGrp="1"/>
          </p:cNvSpPr>
          <p:nvPr>
            <p:ph type="title" idx="4294967295"/>
          </p:nvPr>
        </p:nvSpPr>
        <p:spPr>
          <a:xfrm>
            <a:off x="915988" y="-142875"/>
            <a:ext cx="8228012" cy="769938"/>
          </a:xfrm>
          <a:prstGeom prst="rect">
            <a:avLst/>
          </a:prstGeom>
        </p:spPr>
        <p:txBody>
          <a:bodyPr/>
          <a:lstStyle/>
          <a:p>
            <a:r>
              <a:rPr lang="en-US" dirty="0"/>
              <a:t>Contact US</a:t>
            </a:r>
          </a:p>
        </p:txBody>
      </p:sp>
      <p:sp>
        <p:nvSpPr>
          <p:cNvPr id="5" name="Slide Number Placeholder 1">
            <a:extLst>
              <a:ext uri="{FF2B5EF4-FFF2-40B4-BE49-F238E27FC236}">
                <a16:creationId xmlns:a16="http://schemas.microsoft.com/office/drawing/2014/main" xmlns="" id="{B12BB70C-3960-4EB1-BBC9-19575B29B394}"/>
              </a:ext>
            </a:extLst>
          </p:cNvPr>
          <p:cNvSpPr>
            <a:spLocks noGrp="1"/>
          </p:cNvSpPr>
          <p:nvPr>
            <p:ph type="sldNum" sz="quarter" idx="11"/>
          </p:nvPr>
        </p:nvSpPr>
        <p:spPr>
          <a:xfrm>
            <a:off x="8755131" y="6110288"/>
            <a:ext cx="157094" cy="153888"/>
          </a:xfrm>
        </p:spPr>
        <p:txBody>
          <a:bodyPr/>
          <a:lstStyle/>
          <a:p>
            <a:pPr algn="r"/>
            <a:fld id="{F3477EC8-074D-41C4-94AE-E9EA7CEEA348}" type="slidenum">
              <a:rPr lang="en-US" smtClean="0"/>
              <a:pPr algn="r"/>
              <a:t>66</a:t>
            </a:fld>
            <a:endParaRPr lang="en-US" dirty="0"/>
          </a:p>
        </p:txBody>
      </p:sp>
    </p:spTree>
    <p:extLst>
      <p:ext uri="{BB962C8B-B14F-4D97-AF65-F5344CB8AC3E}">
        <p14:creationId xmlns:p14="http://schemas.microsoft.com/office/powerpoint/2010/main" val="271266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1572210"/>
            <a:ext cx="4771980" cy="3852006"/>
          </a:xfrm>
        </p:spPr>
        <p:txBody>
          <a:bodyPr/>
          <a:lstStyle/>
          <a:p>
            <a:pPr marL="0" indent="0">
              <a:buNone/>
            </a:pPr>
            <a:r>
              <a:rPr lang="en-US" dirty="0">
                <a:solidFill>
                  <a:schemeClr val="tx1"/>
                </a:solidFill>
              </a:rPr>
              <a:t>PHASE A: </a:t>
            </a:r>
            <a:r>
              <a:rPr lang="en-US" i="1" dirty="0">
                <a:solidFill>
                  <a:schemeClr val="tx1"/>
                </a:solidFill>
              </a:rPr>
              <a:t>Setting </a:t>
            </a:r>
            <a:r>
              <a:rPr lang="en-US" i="1" dirty="0"/>
              <a:t>Up the Intensive Intervention</a:t>
            </a:r>
          </a:p>
          <a:p>
            <a:r>
              <a:rPr lang="en-US" sz="2000" dirty="0"/>
              <a:t>Step 1: Select a validated, best-match Tier 2 </a:t>
            </a:r>
            <a:r>
              <a:rPr lang="en-US" sz="2000" dirty="0" smtClean="0"/>
              <a:t>program as </a:t>
            </a:r>
            <a:r>
              <a:rPr lang="en-US" sz="2000" dirty="0"/>
              <a:t>the “platform” for intensive intervention. </a:t>
            </a:r>
          </a:p>
          <a:p>
            <a:r>
              <a:rPr lang="en-US" sz="2000" dirty="0"/>
              <a:t>Step 2: Make initial adjustments to </a:t>
            </a:r>
            <a:r>
              <a:rPr lang="en-US" sz="2000" dirty="0" smtClean="0"/>
              <a:t>this </a:t>
            </a:r>
            <a:r>
              <a:rPr lang="en-US" sz="2000" dirty="0"/>
              <a:t>intervention platform to address the student’s needs.</a:t>
            </a:r>
          </a:p>
          <a:p>
            <a:r>
              <a:rPr lang="en-US" sz="2000" dirty="0"/>
              <a:t>Step 3: Select a validated progress-monitoring system.</a:t>
            </a:r>
          </a:p>
          <a:p>
            <a:r>
              <a:rPr lang="en-US" sz="2000" dirty="0"/>
              <a:t>Step 4: Begin implementing the intervention platform and begin collecting the progress-monitoring data.</a:t>
            </a:r>
          </a:p>
          <a:p>
            <a:endParaRPr lang="en-US" sz="2000" dirty="0"/>
          </a:p>
          <a:p>
            <a:pPr marL="0" indent="0">
              <a:buNone/>
            </a:pPr>
            <a:r>
              <a:rPr lang="en-US" dirty="0"/>
              <a:t/>
            </a:r>
            <a:br>
              <a:rPr lang="en-US" dirty="0"/>
            </a:br>
            <a:endParaRPr lang="en-US" dirty="0"/>
          </a:p>
        </p:txBody>
      </p:sp>
      <p:sp>
        <p:nvSpPr>
          <p:cNvPr id="6" name="Title 5"/>
          <p:cNvSpPr>
            <a:spLocks noGrp="1"/>
          </p:cNvSpPr>
          <p:nvPr>
            <p:ph type="title"/>
          </p:nvPr>
        </p:nvSpPr>
        <p:spPr>
          <a:xfrm>
            <a:off x="652122" y="84722"/>
            <a:ext cx="8224837" cy="1487488"/>
          </a:xfrm>
        </p:spPr>
        <p:txBody>
          <a:bodyPr/>
          <a:lstStyle/>
          <a:p>
            <a:r>
              <a:rPr lang="en-US" sz="2800" b="1" dirty="0">
                <a:solidFill>
                  <a:schemeClr val="accent2">
                    <a:lumMod val="60000"/>
                    <a:lumOff val="40000"/>
                  </a:schemeClr>
                </a:solidFill>
              </a:rPr>
              <a:t>Data-Based Individualization (DBI): </a:t>
            </a:r>
            <a:br>
              <a:rPr lang="en-US" sz="2800" b="1" dirty="0">
                <a:solidFill>
                  <a:schemeClr val="accent2">
                    <a:lumMod val="60000"/>
                    <a:lumOff val="40000"/>
                  </a:schemeClr>
                </a:solidFill>
              </a:rPr>
            </a:br>
            <a:r>
              <a:rPr lang="en-US" sz="2800" b="1" dirty="0">
                <a:solidFill>
                  <a:schemeClr val="accent2">
                    <a:lumMod val="60000"/>
                    <a:lumOff val="40000"/>
                  </a:schemeClr>
                </a:solidFill>
              </a:rPr>
              <a:t>A Validated Process for Intensifying Intervention</a:t>
            </a:r>
            <a:br>
              <a:rPr lang="en-US" sz="2800" b="1" dirty="0">
                <a:solidFill>
                  <a:schemeClr val="accent2">
                    <a:lumMod val="60000"/>
                    <a:lumOff val="40000"/>
                  </a:schemeClr>
                </a:solidFill>
              </a:rPr>
            </a:br>
            <a:r>
              <a:rPr lang="en-US" sz="2800" b="1" dirty="0">
                <a:solidFill>
                  <a:srgbClr val="92D050"/>
                </a:solidFill>
              </a:rPr>
              <a:t>Two Phases with </a:t>
            </a:r>
            <a:r>
              <a:rPr lang="en-US" sz="2800" b="1" dirty="0" smtClean="0">
                <a:solidFill>
                  <a:srgbClr val="92D050"/>
                </a:solidFill>
              </a:rPr>
              <a:t>Nine Steps</a:t>
            </a:r>
            <a:endParaRPr lang="en-US" sz="2800" dirty="0">
              <a:solidFill>
                <a:srgbClr val="92D050"/>
              </a:solidFill>
            </a:endParaRPr>
          </a:p>
        </p:txBody>
      </p:sp>
      <p:sp>
        <p:nvSpPr>
          <p:cNvPr id="5" name="Slide Number Placeholder 4"/>
          <p:cNvSpPr>
            <a:spLocks noGrp="1"/>
          </p:cNvSpPr>
          <p:nvPr>
            <p:ph type="sldNum" sz="quarter" idx="11"/>
          </p:nvPr>
        </p:nvSpPr>
        <p:spPr>
          <a:xfrm>
            <a:off x="8841693" y="6507262"/>
            <a:ext cx="70532" cy="153888"/>
          </a:xfrm>
        </p:spPr>
        <p:txBody>
          <a:bodyPr/>
          <a:lstStyle/>
          <a:p>
            <a:pPr algn="r"/>
            <a:fld id="{F3477EC8-074D-41C4-94AE-E9EA7CEEA348}" type="slidenum">
              <a:rPr lang="en-US" smtClean="0"/>
              <a:pPr algn="r"/>
              <a:t>7</a:t>
            </a:fld>
            <a:endParaRPr lang="en-US" dirty="0"/>
          </a:p>
        </p:txBody>
      </p:sp>
      <p:sp>
        <p:nvSpPr>
          <p:cNvPr id="2" name="Rectangle 1" descr="Decorative"/>
          <p:cNvSpPr/>
          <p:nvPr/>
        </p:nvSpPr>
        <p:spPr>
          <a:xfrm>
            <a:off x="5459506" y="1697794"/>
            <a:ext cx="3748137"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10" name="Picture 9" descr="An image outlining NCII's DBi process"/>
          <p:cNvPicPr>
            <a:picLocks noChangeAspect="1"/>
          </p:cNvPicPr>
          <p:nvPr/>
        </p:nvPicPr>
        <p:blipFill>
          <a:blip r:embed="rId3"/>
          <a:stretch>
            <a:fillRect/>
          </a:stretch>
        </p:blipFill>
        <p:spPr>
          <a:xfrm>
            <a:off x="5740100" y="1403350"/>
            <a:ext cx="3445025" cy="5622936"/>
          </a:xfrm>
          <a:prstGeom prst="rect">
            <a:avLst/>
          </a:prstGeom>
        </p:spPr>
      </p:pic>
    </p:spTree>
    <p:extLst>
      <p:ext uri="{BB962C8B-B14F-4D97-AF65-F5344CB8AC3E}">
        <p14:creationId xmlns:p14="http://schemas.microsoft.com/office/powerpoint/2010/main" val="363420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1188508"/>
            <a:ext cx="4771980" cy="3852006"/>
          </a:xfrm>
        </p:spPr>
        <p:txBody>
          <a:bodyPr/>
          <a:lstStyle/>
          <a:p>
            <a:pPr marL="0" indent="0">
              <a:buNone/>
            </a:pPr>
            <a:r>
              <a:rPr lang="en-US" dirty="0"/>
              <a:t>PHASE B: </a:t>
            </a:r>
            <a:r>
              <a:rPr lang="en-US" i="1" dirty="0"/>
              <a:t>Individualizing the intervention</a:t>
            </a:r>
          </a:p>
          <a:p>
            <a:r>
              <a:rPr lang="en-US" sz="1800" dirty="0"/>
              <a:t>Step 5: On an ongoing basis, analyze the progress-monitoring data to determine whether the intervention platform needs to be adjusted to boost student progress. </a:t>
            </a:r>
            <a:r>
              <a:rPr lang="en-US" sz="1800" u="sng" dirty="0"/>
              <a:t>If so</a:t>
            </a:r>
            <a:r>
              <a:rPr lang="en-US" sz="1800" dirty="0"/>
              <a:t>,</a:t>
            </a:r>
          </a:p>
          <a:p>
            <a:pPr lvl="1"/>
            <a:r>
              <a:rPr lang="en-US" dirty="0"/>
              <a:t>Step 6: Collect diagnostic data describing the student’s strengths and weaknesses.</a:t>
            </a:r>
          </a:p>
          <a:p>
            <a:pPr lvl="1"/>
            <a:r>
              <a:rPr lang="en-US" dirty="0"/>
              <a:t>Step 7: Design an adjustment to the intervention platform to address the student’s  needs.</a:t>
            </a:r>
          </a:p>
          <a:p>
            <a:r>
              <a:rPr lang="en-US" sz="1800" dirty="0"/>
              <a:t>Step 8: Implement the adjusted intervention and continue collecting PM data.</a:t>
            </a:r>
          </a:p>
          <a:p>
            <a:r>
              <a:rPr lang="en-US" sz="1800" dirty="0"/>
              <a:t>Step 9: On an ongoing basis, cycle through Steps 5-8.</a:t>
            </a:r>
          </a:p>
          <a:p>
            <a:endParaRPr lang="en-US" sz="2000" dirty="0"/>
          </a:p>
          <a:p>
            <a:pPr marL="0" indent="0">
              <a:buNone/>
            </a:pPr>
            <a:r>
              <a:rPr lang="en-US" dirty="0"/>
              <a:t/>
            </a:r>
            <a:br>
              <a:rPr lang="en-US" dirty="0"/>
            </a:br>
            <a:endParaRPr lang="en-US" dirty="0"/>
          </a:p>
        </p:txBody>
      </p:sp>
      <p:sp>
        <p:nvSpPr>
          <p:cNvPr id="6" name="Title 5"/>
          <p:cNvSpPr>
            <a:spLocks noGrp="1"/>
          </p:cNvSpPr>
          <p:nvPr>
            <p:ph type="title"/>
          </p:nvPr>
        </p:nvSpPr>
        <p:spPr>
          <a:xfrm>
            <a:off x="689252" y="-298980"/>
            <a:ext cx="8224837" cy="1487488"/>
          </a:xfrm>
        </p:spPr>
        <p:txBody>
          <a:bodyPr/>
          <a:lstStyle/>
          <a:p>
            <a:r>
              <a:rPr lang="en-US" sz="2800" b="1" dirty="0">
                <a:solidFill>
                  <a:schemeClr val="accent2">
                    <a:lumMod val="60000"/>
                    <a:lumOff val="40000"/>
                  </a:schemeClr>
                </a:solidFill>
              </a:rPr>
              <a:t>Data-Based Individualization (DBI)</a:t>
            </a:r>
            <a:br>
              <a:rPr lang="en-US" sz="2800" b="1" dirty="0">
                <a:solidFill>
                  <a:schemeClr val="accent2">
                    <a:lumMod val="60000"/>
                    <a:lumOff val="40000"/>
                  </a:schemeClr>
                </a:solidFill>
              </a:rPr>
            </a:br>
            <a:r>
              <a:rPr lang="en-US" sz="2800" b="1" dirty="0">
                <a:solidFill>
                  <a:srgbClr val="92D050"/>
                </a:solidFill>
              </a:rPr>
              <a:t>Two Phases with </a:t>
            </a:r>
            <a:r>
              <a:rPr lang="en-US" sz="2800" b="1" dirty="0" smtClean="0">
                <a:solidFill>
                  <a:srgbClr val="92D050"/>
                </a:solidFill>
              </a:rPr>
              <a:t>Nine Steps</a:t>
            </a:r>
            <a:endParaRPr lang="en-US" sz="2800" dirty="0">
              <a:solidFill>
                <a:srgbClr val="92D050"/>
              </a:solidFill>
            </a:endParaRPr>
          </a:p>
        </p:txBody>
      </p:sp>
      <p:sp>
        <p:nvSpPr>
          <p:cNvPr id="5" name="Slide Number Placeholder 4"/>
          <p:cNvSpPr>
            <a:spLocks noGrp="1"/>
          </p:cNvSpPr>
          <p:nvPr>
            <p:ph type="sldNum" sz="quarter" idx="11"/>
          </p:nvPr>
        </p:nvSpPr>
        <p:spPr>
          <a:xfrm>
            <a:off x="8841693" y="6507262"/>
            <a:ext cx="70532" cy="153888"/>
          </a:xfrm>
        </p:spPr>
        <p:txBody>
          <a:bodyPr/>
          <a:lstStyle/>
          <a:p>
            <a:pPr algn="r"/>
            <a:fld id="{F3477EC8-074D-41C4-94AE-E9EA7CEEA348}" type="slidenum">
              <a:rPr lang="en-US" smtClean="0"/>
              <a:pPr algn="r"/>
              <a:t>8</a:t>
            </a:fld>
            <a:endParaRPr lang="en-US" dirty="0"/>
          </a:p>
        </p:txBody>
      </p:sp>
      <p:sp>
        <p:nvSpPr>
          <p:cNvPr id="2" name="Rectangle 1" descr="Decorative Image"/>
          <p:cNvSpPr/>
          <p:nvPr/>
        </p:nvSpPr>
        <p:spPr>
          <a:xfrm>
            <a:off x="5459506" y="1708945"/>
            <a:ext cx="3748137" cy="442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10" name="Picture 9" descr="An image detailing NCII's DBI process"/>
          <p:cNvPicPr>
            <a:picLocks noChangeAspect="1"/>
          </p:cNvPicPr>
          <p:nvPr/>
        </p:nvPicPr>
        <p:blipFill>
          <a:blip r:embed="rId3"/>
          <a:stretch>
            <a:fillRect/>
          </a:stretch>
        </p:blipFill>
        <p:spPr>
          <a:xfrm>
            <a:off x="5773868" y="1423899"/>
            <a:ext cx="3445025" cy="5622936"/>
          </a:xfrm>
          <a:prstGeom prst="rect">
            <a:avLst/>
          </a:prstGeom>
        </p:spPr>
      </p:pic>
    </p:spTree>
    <p:extLst>
      <p:ext uri="{BB962C8B-B14F-4D97-AF65-F5344CB8AC3E}">
        <p14:creationId xmlns:p14="http://schemas.microsoft.com/office/powerpoint/2010/main" val="260384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1" y="1151931"/>
            <a:ext cx="8228417" cy="1538883"/>
          </a:xfrm>
        </p:spPr>
        <p:txBody>
          <a:bodyPr/>
          <a:lstStyle/>
          <a:p>
            <a:r>
              <a:rPr lang="en-US" dirty="0" smtClean="0"/>
              <a:t>What’s the Taxonomy of Intensive Intervention?</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Tree>
    <p:extLst>
      <p:ext uri="{BB962C8B-B14F-4D97-AF65-F5344CB8AC3E}">
        <p14:creationId xmlns:p14="http://schemas.microsoft.com/office/powerpoint/2010/main" val="2573776292"/>
      </p:ext>
    </p:extLst>
  </p:cSld>
  <p:clrMapOvr>
    <a:masterClrMapping/>
  </p:clrMapOvr>
</p:sld>
</file>

<file path=ppt/theme/theme1.xml><?xml version="1.0" encoding="utf-8"?>
<a:theme xmlns:a="http://schemas.openxmlformats.org/drawingml/2006/main" name="NCII MS 8 -- CRT+GC Draft 1 2nd July 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evels_x0020_of_x0020_Editing xmlns="14d4bb86-ec47-4627-a320-4b47e1cc18b4">
      <Value>NCII (National Center on Intensive Intervention)</Value>
      <Value>Template</Value>
      <Value>Microsoft PowerPoint</Value>
      <Value>Presentation</Value>
      <Value>EDU (Education)</Value>
    </Levels_x0020_of_x0020_Editing>
    <_dlc_DocId xmlns="1709d302-aa1c-49f7-a43d-f13e34b813dc">MA5PA5REYDV2-446-168</_dlc_DocId>
    <_dlc_DocIdUrl xmlns="1709d302-aa1c-49f7-a43d-f13e34b813dc">
      <Url>http://airportal.air.org/Programs/Education/_layouts/DocIdRedir.aspx?ID=MA5PA5REYDV2-446-168</Url>
      <Description>MA5PA5REYDV2-446-168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4BC2338ED5094EB1BE965D1865C76E" ma:contentTypeVersion="4" ma:contentTypeDescription="Create a new document." ma:contentTypeScope="" ma:versionID="17f6c684121bba9d15db0f73bd27a185">
  <xsd:schema xmlns:xsd="http://www.w3.org/2001/XMLSchema" xmlns:xs="http://www.w3.org/2001/XMLSchema" xmlns:p="http://schemas.microsoft.com/office/2006/metadata/properties" xmlns:ns2="14d4bb86-ec47-4627-a320-4b47e1cc18b4" xmlns:ns3="1709d302-aa1c-49f7-a43d-f13e34b813dc" targetNamespace="http://schemas.microsoft.com/office/2006/metadata/properties" ma:root="true" ma:fieldsID="09217e8320408434f970adad44724885" ns2:_="" ns3:_="">
    <xsd:import namespace="14d4bb86-ec47-4627-a320-4b47e1cc18b4"/>
    <xsd:import namespace="1709d302-aa1c-49f7-a43d-f13e34b813dc"/>
    <xsd:element name="properties">
      <xsd:complexType>
        <xsd:sequence>
          <xsd:element name="documentManagement">
            <xsd:complexType>
              <xsd:all>
                <xsd:element ref="ns2:Levels_x0020_of_x0020_Edit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4bb86-ec47-4627-a320-4b47e1cc18b4" elementFormDefault="qualified">
    <xsd:import namespace="http://schemas.microsoft.com/office/2006/documentManagement/types"/>
    <xsd:import namespace="http://schemas.microsoft.com/office/infopath/2007/PartnerControls"/>
    <xsd:element name="Levels_x0020_of_x0020_Editing" ma:index="8" nillable="true" ma:displayName="Categories" ma:internalName="Levels_x0020_of_x0020_Editing">
      <xsd:complexType>
        <xsd:complexContent>
          <xsd:extension base="dms:MultiChoice">
            <xsd:sequence>
              <xsd:element name="Value" maxOccurs="unbounded" minOccurs="0" nillable="true">
                <xsd:simpleType>
                  <xsd:restriction base="dms:Choice">
                    <xsd:enumeration value="___________"/>
                    <xsd:enumeration value="CENTER / CONTRACT / SERVICE LINE / Area of Expertise"/>
                    <xsd:enumeration value="CCR (College &amp; Career Readiness)"/>
                    <xsd:enumeration value="CCRS (College &amp; Career Readiness and Success)"/>
                    <xsd:enumeration value="California Collaborative on District Reform"/>
                    <xsd:enumeration value="DSI (District and School Improvement)"/>
                    <xsd:enumeration value="ELL (English Language Learners)"/>
                    <xsd:enumeration value="ETM (Educator Talent Management)"/>
                    <xsd:enumeration value="GBG (Good Behavior Game)"/>
                    <xsd:enumeration value="GLCC (Great Lakes Comprehensive Center)"/>
                    <xsd:enumeration value="GTL (Great Teachers and Leaders)"/>
                    <xsd:enumeration value="ISS (Invest for Student Success)"/>
                    <xsd:enumeration value="MPDS (Math Professional Development Study)"/>
                    <xsd:enumeration value="MWCC (Midwest Comprehensive Center)"/>
                    <xsd:enumeration value="NCII (National Center on Intensive Intervention)"/>
                    <xsd:enumeration value="NCRTI (National Center on Response to Intervention)"/>
                    <xsd:enumeration value="NCSRC (National Charter School Resource Center)"/>
                    <xsd:enumeration value="PMA (Performance Management Advantage)"/>
                    <xsd:enumeration value="REL (Regional Education Laboratories)"/>
                    <xsd:enumeration value="QSL-ID (Quality School Leadership)"/>
                    <xsd:enumeration value="School Turnaround and Transformation"/>
                    <xsd:enumeration value="SLEC (State and Local Evaluation Center)"/>
                    <xsd:enumeration value="TLES (Teacher and Leader Evaluation Systems)"/>
                    <xsd:enumeration value="VAMS (Value-Added Measurement Services)"/>
                    <xsd:enumeration value="___________"/>
                    <xsd:enumeration value="BRANDING TOOLS"/>
                    <xsd:enumeration value="Education Program Branding Guidelines"/>
                    <xsd:enumeration value="___________"/>
                    <xsd:enumeration value="CATEGORY"/>
                    <xsd:enumeration value="Area of Expertise"/>
                    <xsd:enumeration value="Center"/>
                    <xsd:enumeration value="Contract"/>
                    <xsd:enumeration value="Service Line"/>
                    <xsd:enumeration value="___________"/>
                    <xsd:enumeration value="DOCUMENT NEED"/>
                    <xsd:enumeration value="Reference"/>
                    <xsd:enumeration value="Sample"/>
                    <xsd:enumeration value="Template"/>
                    <xsd:enumeration value="___________"/>
                    <xsd:enumeration value="DOCUMENT TYPE"/>
                    <xsd:enumeration value="Adobe Illustrator"/>
                    <xsd:enumeration value="Adobe InDesign"/>
                    <xsd:enumeration value="Adobe Photoshop"/>
                    <xsd:enumeration value="Microsoft Excel"/>
                    <xsd:enumeration value="Microsoft Outlook"/>
                    <xsd:enumeration value="Microsoft PowerPoint"/>
                    <xsd:enumeration value="Microsoft Word"/>
                    <xsd:enumeration value="PDF"/>
                    <xsd:enumeration value="___________"/>
                    <xsd:enumeration value="DOCUMENT USE"/>
                    <xsd:enumeration value="About AIR"/>
                    <xsd:enumeration value="Agenda"/>
                    <xsd:enumeration value="Agenda, Preliminary"/>
                    <xsd:enumeration value="Bios"/>
                    <xsd:enumeration value="Brochure"/>
                    <xsd:enumeration value="Business Cards"/>
                    <xsd:enumeration value="Case Study"/>
                    <xsd:enumeration value="E-mail Signature"/>
                    <xsd:enumeration value="E-mail Template"/>
                    <xsd:enumeration value="Fact Sheet"/>
                    <xsd:enumeration value="Focus On"/>
                    <xsd:enumeration value="Handout, Landscape"/>
                    <xsd:enumeration value="Handout, Portrait"/>
                    <xsd:enumeration value="Letterhead"/>
                    <xsd:enumeration value="Misc."/>
                    <xsd:enumeration value="Newsletter"/>
                    <xsd:enumeration value="Note Cards and Envelopes"/>
                    <xsd:enumeration value="Note Pad"/>
                    <xsd:enumeration value="One-Pager"/>
                    <xsd:enumeration value="Overview"/>
                    <xsd:enumeration value="Participant List"/>
                    <xsd:enumeration value="Pocket Folder"/>
                    <xsd:enumeration value="Pocket Guide"/>
                    <xsd:enumeration value="Presentation"/>
                    <xsd:enumeration value="Report"/>
                    <xsd:enumeration value="Résumés"/>
                    <xsd:enumeration value="Taglines"/>
                    <xsd:enumeration value="___________"/>
                    <xsd:enumeration value="HANDY DOCUMENTS"/>
                    <xsd:enumeration value="AIR Education Program Branding Guidelines"/>
                    <xsd:enumeration value="AIR Education Program Marketing Collateral"/>
                    <xsd:enumeration value="Capabilities Statement"/>
                    <xsd:enumeration value="Capacity Statements"/>
                    <xsd:enumeration value="Editing Levels"/>
                    <xsd:enumeration value="Estimation"/>
                    <xsd:enumeration value="Online Tools Expanded Description"/>
                    <xsd:enumeration value="Org Chart"/>
                    <xsd:enumeration value="Photo Contact Sheets"/>
                    <xsd:enumeration value="___________"/>
                    <xsd:enumeration value="MISCELLANEOUS"/>
                    <xsd:enumeration value="Branding / Marketing Services"/>
                    <xsd:enumeration value="Education Publication Services"/>
                    <xsd:enumeration value="Overview"/>
                    <xsd:enumeration value="Timetable"/>
                    <xsd:enumeration value="Workflow"/>
                    <xsd:enumeration value="___________"/>
                    <xsd:enumeration value="ONLINE TOOLS"/>
                    <xsd:enumeration value="Estimation Tools"/>
                    <xsd:enumeration value="Expanded Descriptions"/>
                    <xsd:enumeration value="Portfolio Toolbox"/>
                    <xsd:enumeration value="Photo Contact Lists"/>
                    <xsd:enumeration value="___________"/>
                    <xsd:enumeration value="PORTFOLIO"/>
                    <xsd:enumeration value="Director's Portfolio"/>
                    <xsd:enumeration value="EPRTA"/>
                    <xsd:enumeration value="Learning Supports"/>
                    <xsd:enumeration value="Research and Statistics"/>
                    <xsd:enumeration value="System Supports"/>
                    <xsd:enumeration value="___________"/>
                    <xsd:enumeration value="PROGRAM"/>
                    <xsd:enumeration value="AIR Corporate"/>
                    <xsd:enumeration value="ALD (Alder)"/>
                    <xsd:enumeration value="AST (Assessment)"/>
                    <xsd:enumeration value="EDU (Education)"/>
                    <xsd:enumeration value="HTH (Health)"/>
                    <xsd:enumeration value="HSD (Human And Social Development)"/>
                    <xsd:enumeration value="IDER (International)"/>
                    <xsd:enumeration value="WFO (Workfor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www.w3.org/XML/1998/namespace"/>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14d4bb86-ec47-4627-a320-4b47e1cc18b4"/>
    <ds:schemaRef ds:uri="1709d302-aa1c-49f7-a43d-f13e34b813dc"/>
    <ds:schemaRef ds:uri="http://purl.org/dc/elements/1.1/"/>
  </ds:schemaRefs>
</ds:datastoreItem>
</file>

<file path=customXml/itemProps3.xml><?xml version="1.0" encoding="utf-8"?>
<ds:datastoreItem xmlns:ds="http://schemas.openxmlformats.org/officeDocument/2006/customXml" ds:itemID="{C18CD28F-A220-4C62-836C-4981258BD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4bb86-ec47-4627-a320-4b47e1cc18b4"/>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51A4FB-D3AB-4BF5-8E94-023DEE7258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NCII MS 8 -- CRT+GC Draft 1 2nd July 2013</Template>
  <TotalTime>53881</TotalTime>
  <Words>4199</Words>
  <Application>Microsoft Office PowerPoint</Application>
  <PresentationFormat>On-screen Show (4:3)</PresentationFormat>
  <Paragraphs>447</Paragraphs>
  <Slides>66</Slides>
  <Notes>54</Notes>
  <HiddenSlides>0</HiddenSlides>
  <MMClips>0</MMClips>
  <ScaleCrop>false</ScaleCrop>
  <HeadingPairs>
    <vt:vector size="8" baseType="variant">
      <vt:variant>
        <vt:lpstr>Fonts Used</vt:lpstr>
      </vt:variant>
      <vt:variant>
        <vt:i4>12</vt:i4>
      </vt:variant>
      <vt:variant>
        <vt:lpstr>Theme</vt:lpstr>
      </vt:variant>
      <vt:variant>
        <vt:i4>16</vt:i4>
      </vt:variant>
      <vt:variant>
        <vt:lpstr>Embedded OLE Servers</vt:lpstr>
      </vt:variant>
      <vt:variant>
        <vt:i4>1</vt:i4>
      </vt:variant>
      <vt:variant>
        <vt:lpstr>Slide Titles</vt:lpstr>
      </vt:variant>
      <vt:variant>
        <vt:i4>66</vt:i4>
      </vt:variant>
    </vt:vector>
  </HeadingPairs>
  <TitlesOfParts>
    <vt:vector size="95" baseType="lpstr">
      <vt:lpstr>ＭＳ Ｐゴシック</vt:lpstr>
      <vt:lpstr>Arial</vt:lpstr>
      <vt:lpstr>Arial Narrow</vt:lpstr>
      <vt:lpstr>Calibri</vt:lpstr>
      <vt:lpstr>Cambria Math</vt:lpstr>
      <vt:lpstr>Courier New</vt:lpstr>
      <vt:lpstr>Franklin Gothic Book</vt:lpstr>
      <vt:lpstr>Franklin Gothic Demi</vt:lpstr>
      <vt:lpstr>FranklinGothic</vt:lpstr>
      <vt:lpstr>ITC Franklin Gothic Std Bk Cd</vt:lpstr>
      <vt:lpstr>Wingdings</vt:lpstr>
      <vt:lpstr>Wingdings 2</vt:lpstr>
      <vt:lpstr>NCII MS 8 -- CRT+GC Draft 1 2nd July 2013</vt:lpstr>
      <vt:lpstr>Divider Master</vt:lpstr>
      <vt:lpstr>Basic</vt:lpstr>
      <vt:lpstr>Contact</vt:lpstr>
      <vt:lpstr>Org Chart</vt:lpstr>
      <vt:lpstr>1_Basic</vt:lpstr>
      <vt:lpstr>1_Contact</vt:lpstr>
      <vt:lpstr>7_Basic</vt:lpstr>
      <vt:lpstr>14_Basic</vt:lpstr>
      <vt:lpstr>19_Basic</vt:lpstr>
      <vt:lpstr>18_Basic</vt:lpstr>
      <vt:lpstr>2_Org Chart</vt:lpstr>
      <vt:lpstr>1_Divider Master</vt:lpstr>
      <vt:lpstr>2_Basic</vt:lpstr>
      <vt:lpstr>3_Basic</vt:lpstr>
      <vt:lpstr>4_Basic</vt:lpstr>
      <vt:lpstr>Worksheet</vt:lpstr>
      <vt:lpstr>The Taxonomy of  Intervention Intensity:</vt:lpstr>
      <vt:lpstr>Webinar Format &amp; Questions </vt:lpstr>
      <vt:lpstr>Today’s Webinar</vt:lpstr>
      <vt:lpstr>Presenters</vt:lpstr>
      <vt:lpstr>Data-Based Individualization and The Taxonomy of Intervention Intensity:  How They Are Linked</vt:lpstr>
      <vt:lpstr>What’s Data-Based Individualization (DBI)?</vt:lpstr>
      <vt:lpstr>Data-Based Individualization (DBI):  A Validated Process for Intensifying Intervention Two Phases with Nine Steps</vt:lpstr>
      <vt:lpstr>Data-Based Individualization (DBI) Two Phases with Nine Steps</vt:lpstr>
      <vt:lpstr>What’s the Taxonomy of Intensive Intervention?</vt:lpstr>
      <vt:lpstr>The Taxonomy of Intensive Intervention</vt:lpstr>
      <vt:lpstr>Seven Dimensions of Intervention Intensity</vt:lpstr>
      <vt:lpstr>Dimension 1: Strength</vt:lpstr>
      <vt:lpstr>Dimension 2: Dosage</vt:lpstr>
      <vt:lpstr>Dimension 3: Alignment</vt:lpstr>
      <vt:lpstr>Dimension 4: Attention to  Transfer</vt:lpstr>
      <vt:lpstr>Dimension 5: Comprehensiveness</vt:lpstr>
      <vt:lpstr>Dimension 6: Behavioral Support</vt:lpstr>
      <vt:lpstr>Dimension 7: Individualization</vt:lpstr>
      <vt:lpstr>        The Special Educator/Interventionist Uses the Taxonomy in Both Phases of the DBI Process: The Set-Up Phase and the Implementation Phase   </vt:lpstr>
      <vt:lpstr>Data-Based Individualization (DBI):  A Validated Process for Intensifying Intervention Two Phases with Nine Steps</vt:lpstr>
      <vt:lpstr>Data-Based Individualization (DBI) Two Phases with Nine Steps</vt:lpstr>
      <vt:lpstr>Mathematics Case Study</vt:lpstr>
      <vt:lpstr>Purpose of Mathematics Case Study</vt:lpstr>
      <vt:lpstr>Jackson</vt:lpstr>
      <vt:lpstr>Student Profile: Jackson</vt:lpstr>
      <vt:lpstr>Student Profile: Jackson</vt:lpstr>
      <vt:lpstr>Set-Up Phase</vt:lpstr>
      <vt:lpstr>Set-Up Phase, Step 1:  Select and Rate an Intensive Intervention Platform</vt:lpstr>
      <vt:lpstr>Set-Up Phase, Step 1:  Select an Intensive Intervention Platform (Super Solvers)</vt:lpstr>
      <vt:lpstr>Set-Up Phase, Step 1:  Select an Intensive Intervention Platform (Super Solvers)</vt:lpstr>
      <vt:lpstr>Set-Up Phase, Step 1:  Select an Intensive Intervention Platform (Super Solvers)</vt:lpstr>
      <vt:lpstr>Set-Up Stage, Step 1:  Rating the Intensive  Intervention Platform</vt:lpstr>
      <vt:lpstr>Set-Up Phase, Step 1:  Rate the Intensive Intervention Platform</vt:lpstr>
      <vt:lpstr>Set-Up Phase, Step 1:  Rate the Intensive Intervention Platform</vt:lpstr>
      <vt:lpstr>Set-Up Phase, Step 1:  Rate the Intensive Intervention Platform</vt:lpstr>
      <vt:lpstr>Set-Up Phase, Step 1:  Rate the Intensive Intervention Platform</vt:lpstr>
      <vt:lpstr>Set-Up Phase, Step 2:  Make Initial Adjustments to the Intervention Platform </vt:lpstr>
      <vt:lpstr>Set-Up Phase, Step 2:  Make Initial Adjustments to the Intervention Platform </vt:lpstr>
      <vt:lpstr>Set-Up Phase, Step 3:  Select a Progress-Monitoring System</vt:lpstr>
      <vt:lpstr>Set-Up Phase, Step 4: Begin Implementing Intervention and Collecting Progress-Monitoring Data</vt:lpstr>
      <vt:lpstr>Set-Up Phase, Step 4: Begin Implementing Intervention and Collecting Progress-Monitoring Data</vt:lpstr>
      <vt:lpstr>Trick Question </vt:lpstr>
      <vt:lpstr>Implementation Phase</vt:lpstr>
      <vt:lpstr>Implementation Phase, Steps 5-9: Use the Taxonomy to Make Adjustments to the Intervention During Implementation </vt:lpstr>
      <vt:lpstr>Implementation Phase, Steps 5-9: Use the Taxonomy to Make Adjustments to the Intervention During Implementation </vt:lpstr>
      <vt:lpstr>Determine When to Make an Adjustment to Intervention</vt:lpstr>
      <vt:lpstr>Determine When to Make an Adjustment to Intervention</vt:lpstr>
      <vt:lpstr>Formulate an Adjustment to the Intervention Platform When the Rate of Progress is Inadequate</vt:lpstr>
      <vt:lpstr>Implement Adjustment 1 and Progress Monitor to Determine When to Make Next Adjustment to Intervention</vt:lpstr>
      <vt:lpstr>Implement Adjustment 1 and Determine When to Make an Adjustment to Intervention</vt:lpstr>
      <vt:lpstr>Formulate an Adjustment to the Intervention Platform When the Rate of Progress is Inadequate</vt:lpstr>
      <vt:lpstr>Formulate an Adjustment to the Intervention Platform When the Rate of Progress is Inadequate</vt:lpstr>
      <vt:lpstr>Formulate an Adjustment to the Intervention Platform When the Rate of Progress is Inadequate</vt:lpstr>
      <vt:lpstr>Formulate an Adjustment to the Intervention Platform When the Rate of Progress is Inadequate</vt:lpstr>
      <vt:lpstr>Implement Adjustment 2 and Determine When to Make an Adjustment to Intervention</vt:lpstr>
      <vt:lpstr>Super graph challenge</vt:lpstr>
      <vt:lpstr>Implement Adjustment 2 and Determine When to Make an Adjustment to Intervention</vt:lpstr>
      <vt:lpstr>Implement Adjustment 2 and Determine When to Make an Adjustment to Intervention</vt:lpstr>
      <vt:lpstr>Steps 5-9 Recap: Assessing Data and Formulating Adjustments (Applying the Taxonomy)</vt:lpstr>
      <vt:lpstr>Super graph challenge2 </vt:lpstr>
      <vt:lpstr>Taxonomy and NCII Resources</vt:lpstr>
      <vt:lpstr>The NCII Tools Charts</vt:lpstr>
      <vt:lpstr>Questions?</vt:lpstr>
      <vt:lpstr>Disclaimer</vt:lpstr>
      <vt:lpstr>Connect to NCII</vt:lpstr>
      <vt:lpstr>Contact US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Milestone 8: Designing and Delivering Intensive Intervention -- Behavior</dc:title>
  <dc:creator>Chan, Gail</dc:creator>
  <cp:lastModifiedBy>Peterson, Amy</cp:lastModifiedBy>
  <cp:revision>1085</cp:revision>
  <cp:lastPrinted>2016-06-03T15:21:47Z</cp:lastPrinted>
  <dcterms:created xsi:type="dcterms:W3CDTF">2013-07-05T17:45:20Z</dcterms:created>
  <dcterms:modified xsi:type="dcterms:W3CDTF">2018-04-03T17:36:42Z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0x010100C94BC2338ED5094EB1BE965D1865C76E</vt:lpwstr>
  </property>
  <property fmtid="{D5CDD505-2E9C-101B-9397-08002B2CF9AE}" pid="3" name="_dlc_DocIdItemGuid">
    <vt:lpwstr>649899ab-306f-4256-90dc-8d858a8ef326</vt:lpwstr>
  </property>
  <property fmtid="{D5CDD505-2E9C-101B-9397-08002B2CF9AE}" pid="4" name="Order">
    <vt:r8>16800</vt:r8>
  </property>
</Properties>
</file>