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handoutMasterIdLst>
    <p:handoutMasterId r:id="rId106"/>
  </p:handoutMasterIdLst>
  <p:sldIdLst>
    <p:sldId id="580" r:id="rId2"/>
    <p:sldId id="578" r:id="rId3"/>
    <p:sldId id="597" r:id="rId4"/>
    <p:sldId id="579" r:id="rId5"/>
    <p:sldId id="585" r:id="rId6"/>
    <p:sldId id="586" r:id="rId7"/>
    <p:sldId id="587" r:id="rId8"/>
    <p:sldId id="599" r:id="rId9"/>
    <p:sldId id="598" r:id="rId10"/>
    <p:sldId id="601" r:id="rId11"/>
    <p:sldId id="584" r:id="rId12"/>
    <p:sldId id="588" r:id="rId13"/>
    <p:sldId id="602" r:id="rId14"/>
    <p:sldId id="603" r:id="rId15"/>
    <p:sldId id="604" r:id="rId16"/>
    <p:sldId id="605" r:id="rId17"/>
    <p:sldId id="606" r:id="rId18"/>
    <p:sldId id="607" r:id="rId19"/>
    <p:sldId id="608" r:id="rId20"/>
    <p:sldId id="609" r:id="rId21"/>
    <p:sldId id="610" r:id="rId22"/>
    <p:sldId id="611" r:id="rId23"/>
    <p:sldId id="612" r:id="rId24"/>
    <p:sldId id="613"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8" r:id="rId70"/>
    <p:sldId id="659" r:id="rId71"/>
    <p:sldId id="660" r:id="rId72"/>
    <p:sldId id="661" r:id="rId73"/>
    <p:sldId id="662" r:id="rId74"/>
    <p:sldId id="663" r:id="rId75"/>
    <p:sldId id="664" r:id="rId76"/>
    <p:sldId id="665" r:id="rId77"/>
    <p:sldId id="666" r:id="rId78"/>
    <p:sldId id="667" r:id="rId79"/>
    <p:sldId id="668" r:id="rId80"/>
    <p:sldId id="669" r:id="rId81"/>
    <p:sldId id="670" r:id="rId82"/>
    <p:sldId id="671" r:id="rId83"/>
    <p:sldId id="672" r:id="rId84"/>
    <p:sldId id="673" r:id="rId85"/>
    <p:sldId id="674" r:id="rId86"/>
    <p:sldId id="675" r:id="rId87"/>
    <p:sldId id="676" r:id="rId88"/>
    <p:sldId id="677" r:id="rId89"/>
    <p:sldId id="678" r:id="rId90"/>
    <p:sldId id="679" r:id="rId91"/>
    <p:sldId id="680" r:id="rId92"/>
    <p:sldId id="681" r:id="rId93"/>
    <p:sldId id="682" r:id="rId94"/>
    <p:sldId id="683" r:id="rId95"/>
    <p:sldId id="684" r:id="rId96"/>
    <p:sldId id="685" r:id="rId97"/>
    <p:sldId id="686" r:id="rId98"/>
    <p:sldId id="687" r:id="rId99"/>
    <p:sldId id="688" r:id="rId100"/>
    <p:sldId id="689" r:id="rId101"/>
    <p:sldId id="690" r:id="rId102"/>
    <p:sldId id="691" r:id="rId103"/>
    <p:sldId id="69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1"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11893"/>
    <a:srgbClr val="FF2600"/>
    <a:srgbClr val="FF8AD8"/>
    <a:srgbClr val="D883FF"/>
    <a:srgbClr val="009051"/>
    <a:srgbClr val="FFFC00"/>
    <a:srgbClr val="8EFA00"/>
    <a:srgbClr val="76D6FF"/>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6" autoAdjust="0"/>
    <p:restoredTop sz="84392" autoAdjust="0"/>
  </p:normalViewPr>
  <p:slideViewPr>
    <p:cSldViewPr snapToGrid="0">
      <p:cViewPr varScale="1">
        <p:scale>
          <a:sx n="57" d="100"/>
          <a:sy n="57" d="100"/>
        </p:scale>
        <p:origin x="1378" y="43"/>
      </p:cViewPr>
      <p:guideLst>
        <p:guide orient="horz" pos="2160"/>
        <p:guide pos="2880"/>
      </p:guideLst>
    </p:cSldViewPr>
  </p:slideViewPr>
  <p:notesTextViewPr>
    <p:cViewPr>
      <p:scale>
        <a:sx n="300" d="100"/>
        <a:sy n="300" d="100"/>
      </p:scale>
      <p:origin x="0" y="0"/>
    </p:cViewPr>
  </p:notesTextViewPr>
  <p:sorterViewPr>
    <p:cViewPr varScale="1">
      <p:scale>
        <a:sx n="100" d="100"/>
        <a:sy n="100"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24BDA-D6BF-4386-9525-DF906CDAA658}" type="datetimeFigureOut">
              <a:rPr lang="en-US" smtClean="0"/>
              <a:t>5/7/2019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48857-A4E2-47A3-BE24-C42D3BE24582}" type="slidenum">
              <a:rPr lang="en-US" smtClean="0"/>
              <a:t>‹#›</a:t>
            </a:fld>
            <a:endParaRPr lang="en-US"/>
          </a:p>
        </p:txBody>
      </p:sp>
    </p:spTree>
    <p:extLst>
      <p:ext uri="{BB962C8B-B14F-4D97-AF65-F5344CB8AC3E}">
        <p14:creationId xmlns:p14="http://schemas.microsoft.com/office/powerpoint/2010/main" val="145772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8A71-C697-4FEB-8778-C5F523E41333}" type="datetimeFigureOut">
              <a:rPr lang="en-US" smtClean="0"/>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28B76-325F-4EB6-B770-D7CFC87B8021}" type="slidenum">
              <a:rPr lang="en-US" smtClean="0"/>
              <a:t>‹#›</a:t>
            </a:fld>
            <a:endParaRPr lang="en-US"/>
          </a:p>
        </p:txBody>
      </p:sp>
    </p:spTree>
    <p:extLst>
      <p:ext uri="{BB962C8B-B14F-4D97-AF65-F5344CB8AC3E}">
        <p14:creationId xmlns:p14="http://schemas.microsoft.com/office/powerpoint/2010/main" val="1456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4</a:t>
            </a:fld>
            <a:endParaRPr lang="en-US"/>
          </a:p>
        </p:txBody>
      </p:sp>
    </p:spTree>
    <p:extLst>
      <p:ext uri="{BB962C8B-B14F-4D97-AF65-F5344CB8AC3E}">
        <p14:creationId xmlns:p14="http://schemas.microsoft.com/office/powerpoint/2010/main" val="152507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11</a:t>
            </a:fld>
            <a:endParaRPr lang="en-US"/>
          </a:p>
        </p:txBody>
      </p:sp>
    </p:spTree>
    <p:extLst>
      <p:ext uri="{BB962C8B-B14F-4D97-AF65-F5344CB8AC3E}">
        <p14:creationId xmlns:p14="http://schemas.microsoft.com/office/powerpoint/2010/main" val="50415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15</a:t>
            </a:fld>
            <a:endParaRPr lang="en-US"/>
          </a:p>
        </p:txBody>
      </p:sp>
    </p:spTree>
    <p:extLst>
      <p:ext uri="{BB962C8B-B14F-4D97-AF65-F5344CB8AC3E}">
        <p14:creationId xmlns:p14="http://schemas.microsoft.com/office/powerpoint/2010/main" val="246672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42</a:t>
            </a:fld>
            <a:endParaRPr lang="en-US"/>
          </a:p>
        </p:txBody>
      </p:sp>
    </p:spTree>
    <p:extLst>
      <p:ext uri="{BB962C8B-B14F-4D97-AF65-F5344CB8AC3E}">
        <p14:creationId xmlns:p14="http://schemas.microsoft.com/office/powerpoint/2010/main" val="211827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64</a:t>
            </a:fld>
            <a:endParaRPr lang="en-US"/>
          </a:p>
        </p:txBody>
      </p:sp>
    </p:spTree>
    <p:extLst>
      <p:ext uri="{BB962C8B-B14F-4D97-AF65-F5344CB8AC3E}">
        <p14:creationId xmlns:p14="http://schemas.microsoft.com/office/powerpoint/2010/main" val="377946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89</a:t>
            </a:fld>
            <a:endParaRPr lang="en-US"/>
          </a:p>
        </p:txBody>
      </p:sp>
    </p:spTree>
    <p:extLst>
      <p:ext uri="{BB962C8B-B14F-4D97-AF65-F5344CB8AC3E}">
        <p14:creationId xmlns:p14="http://schemas.microsoft.com/office/powerpoint/2010/main" val="64936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99</a:t>
            </a:fld>
            <a:endParaRPr lang="en-US"/>
          </a:p>
        </p:txBody>
      </p:sp>
    </p:spTree>
    <p:extLst>
      <p:ext uri="{BB962C8B-B14F-4D97-AF65-F5344CB8AC3E}">
        <p14:creationId xmlns:p14="http://schemas.microsoft.com/office/powerpoint/2010/main" val="163916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8407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 name="Title 1">
            <a:extLst>
              <a:ext uri="{FF2B5EF4-FFF2-40B4-BE49-F238E27FC236}">
                <a16:creationId xmlns:a16="http://schemas.microsoft.com/office/drawing/2014/main" id="{AD104CC4-4D3B-42CA-9750-1DD75B2238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1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userDrawn="1"/>
        </p:nvSpPr>
        <p:spPr>
          <a:xfrm>
            <a:off x="2231" y="3962400"/>
            <a:ext cx="9137650" cy="289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7234" y="4496619"/>
            <a:ext cx="4138682" cy="845165"/>
          </a:xfrm>
          <a:prstGeom prst="rect">
            <a:avLst/>
          </a:prstGeom>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3055" y="4675708"/>
            <a:ext cx="3568974" cy="381506"/>
          </a:xfrm>
          <a:prstGeom prst="rect">
            <a:avLst/>
          </a:prstGeom>
        </p:spPr>
      </p:pic>
    </p:spTree>
    <p:extLst>
      <p:ext uri="{BB962C8B-B14F-4D97-AF65-F5344CB8AC3E}">
        <p14:creationId xmlns:p14="http://schemas.microsoft.com/office/powerpoint/2010/main" val="18609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3452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1632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02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1084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1888" y="6178549"/>
            <a:ext cx="9137650" cy="680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228600"/>
            <a:ext cx="8686800" cy="731520"/>
          </a:xfrm>
          <a:prstGeom prst="rect">
            <a:avLst/>
          </a:prstGeom>
          <a:solidFill>
            <a:schemeClr val="accent5">
              <a:lumMod val="50000"/>
            </a:schemeClr>
          </a:solidFill>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8"/>
            <a:ext cx="8686800" cy="4839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pic>
        <p:nvPicPr>
          <p:cNvPr id="4" name="Picture 3"/>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3383460" y="6410169"/>
            <a:ext cx="2413749" cy="258018"/>
          </a:xfrm>
          <a:prstGeom prst="rect">
            <a:avLst/>
          </a:prstGeom>
        </p:spPr>
      </p:pic>
    </p:spTree>
    <p:extLst>
      <p:ext uri="{BB962C8B-B14F-4D97-AF65-F5344CB8AC3E}">
        <p14:creationId xmlns:p14="http://schemas.microsoft.com/office/powerpoint/2010/main" val="264308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6</a:t>
            </a:r>
          </a:p>
        </p:txBody>
      </p:sp>
      <p:sp>
        <p:nvSpPr>
          <p:cNvPr id="3" name="Subtitle 2"/>
          <p:cNvSpPr>
            <a:spLocks noGrp="1"/>
          </p:cNvSpPr>
          <p:nvPr>
            <p:ph type="subTitle" idx="1"/>
          </p:nvPr>
        </p:nvSpPr>
        <p:spPr/>
        <p:txBody>
          <a:bodyPr/>
          <a:lstStyle/>
          <a:p>
            <a:r>
              <a:rPr lang="en-US" dirty="0"/>
              <a:t>Whole-Number Content for Intensive Intervention</a:t>
            </a:r>
          </a:p>
          <a:p>
            <a:endParaRPr lang="en-US" dirty="0"/>
          </a:p>
          <a:p>
            <a:endParaRPr lang="en-US" dirty="0"/>
          </a:p>
        </p:txBody>
      </p:sp>
    </p:spTree>
    <p:extLst>
      <p:ext uri="{BB962C8B-B14F-4D97-AF65-F5344CB8AC3E}">
        <p14:creationId xmlns:p14="http://schemas.microsoft.com/office/powerpoint/2010/main" val="42501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with early numerical competencies in the center circle with specific competencies ranging from counting to place value around the outside of that circle. "/>
          <p:cNvPicPr>
            <a:picLocks noChangeAspect="1"/>
          </p:cNvPicPr>
          <p:nvPr/>
        </p:nvPicPr>
        <p:blipFill>
          <a:blip r:embed="rId2"/>
          <a:stretch>
            <a:fillRect/>
          </a:stretch>
        </p:blipFill>
        <p:spPr>
          <a:xfrm>
            <a:off x="1645055" y="418155"/>
            <a:ext cx="5892800" cy="5321300"/>
          </a:xfrm>
          <a:prstGeom prst="rect">
            <a:avLst/>
          </a:prstGeom>
        </p:spPr>
      </p:pic>
      <p:sp>
        <p:nvSpPr>
          <p:cNvPr id="3" name="Title 2" hidden="1">
            <a:extLst>
              <a:ext uri="{FF2B5EF4-FFF2-40B4-BE49-F238E27FC236}">
                <a16:creationId xmlns:a16="http://schemas.microsoft.com/office/drawing/2014/main" id="{F80AE35A-CDCF-4364-952C-2C1BA6E52E2B}"/>
              </a:ext>
            </a:extLst>
          </p:cNvPr>
          <p:cNvSpPr>
            <a:spLocks noGrp="1"/>
          </p:cNvSpPr>
          <p:nvPr>
            <p:ph type="title"/>
          </p:nvPr>
        </p:nvSpPr>
        <p:spPr/>
        <p:txBody>
          <a:bodyPr/>
          <a:lstStyle/>
          <a:p>
            <a:r>
              <a:rPr lang="en-US" dirty="0"/>
              <a:t>Slide 10</a:t>
            </a:r>
          </a:p>
        </p:txBody>
      </p:sp>
    </p:spTree>
    <p:extLst>
      <p:ext uri="{BB962C8B-B14F-4D97-AF65-F5344CB8AC3E}">
        <p14:creationId xmlns:p14="http://schemas.microsoft.com/office/powerpoint/2010/main" val="15107196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Looking Ahead</a:t>
            </a:r>
          </a:p>
        </p:txBody>
      </p:sp>
    </p:spTree>
    <p:extLst>
      <p:ext uri="{BB962C8B-B14F-4D97-AF65-F5344CB8AC3E}">
        <p14:creationId xmlns:p14="http://schemas.microsoft.com/office/powerpoint/2010/main" val="20398322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F1E36C8D-F1E0-42C2-8795-11BC816CC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1" y="411400"/>
            <a:ext cx="3190207" cy="5629701"/>
          </a:xfrm>
          <a:prstGeom prst="rect">
            <a:avLst/>
          </a:prstGeom>
        </p:spPr>
      </p:pic>
      <p:sp>
        <p:nvSpPr>
          <p:cNvPr id="2" name="Title 1" hidden="1">
            <a:extLst>
              <a:ext uri="{FF2B5EF4-FFF2-40B4-BE49-F238E27FC236}">
                <a16:creationId xmlns:a16="http://schemas.microsoft.com/office/drawing/2014/main" id="{0D282F04-7BF3-400A-B537-9FE570557819}"/>
              </a:ext>
            </a:extLst>
          </p:cNvPr>
          <p:cNvSpPr>
            <a:spLocks noGrp="1"/>
          </p:cNvSpPr>
          <p:nvPr>
            <p:ph type="title"/>
          </p:nvPr>
        </p:nvSpPr>
        <p:spPr/>
        <p:txBody>
          <a:bodyPr/>
          <a:lstStyle/>
          <a:p>
            <a:r>
              <a:rPr lang="en-US" dirty="0"/>
              <a:t>Slide 101</a:t>
            </a:r>
          </a:p>
        </p:txBody>
      </p:sp>
    </p:spTree>
    <p:extLst>
      <p:ext uri="{BB962C8B-B14F-4D97-AF65-F5344CB8AC3E}">
        <p14:creationId xmlns:p14="http://schemas.microsoft.com/office/powerpoint/2010/main" val="41662604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a:t>
            </a:r>
          </a:p>
        </p:txBody>
      </p:sp>
      <p:sp>
        <p:nvSpPr>
          <p:cNvPr id="3" name="Content Placeholder 2"/>
          <p:cNvSpPr>
            <a:spLocks noGrp="1"/>
          </p:cNvSpPr>
          <p:nvPr>
            <p:ph idx="1"/>
          </p:nvPr>
        </p:nvSpPr>
        <p:spPr>
          <a:xfrm>
            <a:off x="1251284" y="1187116"/>
            <a:ext cx="7664115" cy="2983831"/>
          </a:xfrm>
        </p:spPr>
        <p:txBody>
          <a:bodyPr/>
          <a:lstStyle/>
          <a:p>
            <a:pPr indent="-457200"/>
            <a:r>
              <a:rPr lang="en-US" dirty="0"/>
              <a:t>Siegler, R., Carpenter, T., Fennell, F., Geary, D., Lewis, J., Okamoto, Y.,</a:t>
            </a:r>
            <a:r>
              <a:rPr lang="mr-IN" dirty="0"/>
              <a:t>…</a:t>
            </a:r>
            <a:r>
              <a:rPr lang="en-US" dirty="0"/>
              <a:t>Wray, J. (2010). </a:t>
            </a:r>
            <a:r>
              <a:rPr lang="en-US" i="1" dirty="0"/>
              <a:t>Developing effective fractions instruction from kindergarten through 8th grade. </a:t>
            </a:r>
            <a:r>
              <a:rPr lang="en-US" dirty="0"/>
              <a:t>Washington, DC: National Center for Education Evaluation and Regional Assistance, Institute of Education Sciences, U.S. Department of Education.</a:t>
            </a:r>
          </a:p>
        </p:txBody>
      </p:sp>
      <p:pic>
        <p:nvPicPr>
          <p:cNvPr id="6" name="Picture 5">
            <a:extLst>
              <a:ext uri="{C183D7F6-B498-43B3-948B-1728B52AA6E4}">
                <adec:decorative xmlns:adec="http://schemas.microsoft.com/office/drawing/2017/decorative" val="1"/>
              </a:ext>
            </a:extLst>
          </p:cNvPr>
          <p:cNvPicPr>
            <a:picLocks/>
          </p:cNvPicPr>
          <p:nvPr/>
        </p:nvPicPr>
        <p:blipFill rotWithShape="1">
          <a:blip r:embed="rId2" cstate="hqprint">
            <a:extLst>
              <a:ext uri="{BEBA8EAE-BF5A-486C-A8C5-ECC9F3942E4B}">
                <a14:imgProps xmlns:a14="http://schemas.microsoft.com/office/drawing/2010/main">
                  <a14:imgLayer r:embed="rId3">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26434998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See You Soon!</a:t>
            </a:r>
          </a:p>
        </p:txBody>
      </p:sp>
    </p:spTree>
    <p:extLst>
      <p:ext uri="{BB962C8B-B14F-4D97-AF65-F5344CB8AC3E}">
        <p14:creationId xmlns:p14="http://schemas.microsoft.com/office/powerpoint/2010/main" val="70256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11</a:t>
            </a:fld>
            <a:endParaRPr lang="en-US"/>
          </a:p>
        </p:txBody>
      </p:sp>
      <p:sp>
        <p:nvSpPr>
          <p:cNvPr id="6" name="Content Placeholder 2"/>
          <p:cNvSpPr txBox="1">
            <a:spLocks/>
          </p:cNvSpPr>
          <p:nvPr/>
        </p:nvSpPr>
        <p:spPr>
          <a:xfrm>
            <a:off x="1306286" y="1202714"/>
            <a:ext cx="7609114"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List two ways to increase your modeling of whole-number concepts</a:t>
            </a:r>
          </a:p>
          <a:p>
            <a:pPr marL="342900" indent="-342900">
              <a:buClr>
                <a:schemeClr val="bg1"/>
              </a:buClr>
              <a:buFont typeface="Arial" panose="020B0604020202020204" pitchFamily="34" charset="0"/>
              <a:buChar char="•"/>
            </a:pPr>
            <a:r>
              <a:rPr lang="en-US" dirty="0"/>
              <a:t>List two ways to increase your modeling of whole-number procedures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spTree>
    <p:extLst>
      <p:ext uri="{BB962C8B-B14F-4D97-AF65-F5344CB8AC3E}">
        <p14:creationId xmlns:p14="http://schemas.microsoft.com/office/powerpoint/2010/main" val="190065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dirty="0"/>
              <a:t>Welcome!</a:t>
            </a:r>
            <a:endParaRPr lang="en-US" dirty="0"/>
          </a:p>
        </p:txBody>
      </p:sp>
      <p:sp>
        <p:nvSpPr>
          <p:cNvPr id="4" name="Text Placeholder 3"/>
          <p:cNvSpPr>
            <a:spLocks noGrp="1"/>
          </p:cNvSpPr>
          <p:nvPr>
            <p:ph type="body" idx="1"/>
          </p:nvPr>
        </p:nvSpPr>
        <p:spPr/>
        <p:txBody>
          <a:bodyPr>
            <a:normAutofit/>
          </a:bodyPr>
          <a:lstStyle/>
          <a:p>
            <a:pPr algn="ctr"/>
            <a:r>
              <a:rPr lang="en-US" sz="3200" dirty="0"/>
              <a:t>Let’s get started on </a:t>
            </a:r>
            <a:r>
              <a:rPr lang="en-US" sz="3200"/>
              <a:t>Module 6!</a:t>
            </a:r>
            <a:endParaRPr lang="en-US" sz="3200" dirty="0"/>
          </a:p>
        </p:txBody>
      </p:sp>
    </p:spTree>
    <p:extLst>
      <p:ext uri="{BB962C8B-B14F-4D97-AF65-F5344CB8AC3E}">
        <p14:creationId xmlns:p14="http://schemas.microsoft.com/office/powerpoint/2010/main" val="58560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1</a:t>
            </a:r>
          </a:p>
        </p:txBody>
      </p:sp>
      <p:sp>
        <p:nvSpPr>
          <p:cNvPr id="3" name="Title 2" hidden="1">
            <a:extLst>
              <a:ext uri="{FF2B5EF4-FFF2-40B4-BE49-F238E27FC236}">
                <a16:creationId xmlns:a16="http://schemas.microsoft.com/office/drawing/2014/main" id="{3AC7CC1D-802F-469E-885E-BEE59D47BDEA}"/>
              </a:ext>
            </a:extLst>
          </p:cNvPr>
          <p:cNvSpPr>
            <a:spLocks noGrp="1"/>
          </p:cNvSpPr>
          <p:nvPr>
            <p:ph type="title"/>
          </p:nvPr>
        </p:nvSpPr>
        <p:spPr/>
        <p:txBody>
          <a:bodyPr/>
          <a:lstStyle/>
          <a:p>
            <a:r>
              <a:rPr lang="en-US" dirty="0"/>
              <a:t>Slide 13</a:t>
            </a:r>
          </a:p>
        </p:txBody>
      </p:sp>
    </p:spTree>
    <p:extLst>
      <p:ext uri="{BB962C8B-B14F-4D97-AF65-F5344CB8AC3E}">
        <p14:creationId xmlns:p14="http://schemas.microsoft.com/office/powerpoint/2010/main" val="271239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What whole-number core concepts should be emphasized in intensive intervention?</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6, Part 1</a:t>
            </a:r>
          </a:p>
          <a:p>
            <a:endParaRPr lang="en-US" sz="2400" dirty="0"/>
          </a:p>
        </p:txBody>
      </p:sp>
    </p:spTree>
    <p:extLst>
      <p:ext uri="{BB962C8B-B14F-4D97-AF65-F5344CB8AC3E}">
        <p14:creationId xmlns:p14="http://schemas.microsoft.com/office/powerpoint/2010/main" val="20510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1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Core concepts of addition, subtraction, multiplication, and division</a:t>
            </a:r>
          </a:p>
        </p:txBody>
      </p:sp>
    </p:spTree>
    <p:extLst>
      <p:ext uri="{BB962C8B-B14F-4D97-AF65-F5344CB8AC3E}">
        <p14:creationId xmlns:p14="http://schemas.microsoft.com/office/powerpoint/2010/main" val="156289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Whole-Number Concepts</a:t>
            </a:r>
          </a:p>
        </p:txBody>
      </p:sp>
      <p:sp>
        <p:nvSpPr>
          <p:cNvPr id="3" name="Content Placeholder 2"/>
          <p:cNvSpPr>
            <a:spLocks noGrp="1"/>
          </p:cNvSpPr>
          <p:nvPr>
            <p:ph idx="1"/>
          </p:nvPr>
        </p:nvSpPr>
        <p:spPr/>
        <p:txBody>
          <a:bodyPr>
            <a:normAutofit/>
          </a:bodyPr>
          <a:lstStyle/>
          <a:p>
            <a:r>
              <a:rPr lang="en-US" dirty="0"/>
              <a:t>Understanding the concepts of </a:t>
            </a:r>
            <a:r>
              <a:rPr lang="en-US" b="1" dirty="0"/>
              <a:t>whole numbers </a:t>
            </a:r>
            <a:r>
              <a:rPr lang="en-US" dirty="0"/>
              <a:t>is foundational to many other mathematical tasks.</a:t>
            </a:r>
          </a:p>
          <a:p>
            <a:r>
              <a:rPr lang="en-US" dirty="0"/>
              <a:t> </a:t>
            </a:r>
          </a:p>
        </p:txBody>
      </p:sp>
      <p:sp>
        <p:nvSpPr>
          <p:cNvPr id="6" name="Oval 5"/>
          <p:cNvSpPr/>
          <p:nvPr/>
        </p:nvSpPr>
        <p:spPr>
          <a:xfrm>
            <a:off x="1212230" y="2107741"/>
            <a:ext cx="3742267" cy="1191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9" name="Oval 8"/>
          <p:cNvSpPr/>
          <p:nvPr/>
        </p:nvSpPr>
        <p:spPr>
          <a:xfrm>
            <a:off x="4476374" y="2107741"/>
            <a:ext cx="3742267" cy="1191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7" name="Oval 6"/>
          <p:cNvSpPr/>
          <p:nvPr/>
        </p:nvSpPr>
        <p:spPr>
          <a:xfrm>
            <a:off x="1212230" y="3510421"/>
            <a:ext cx="3742267" cy="1186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8" name="Oval 7"/>
          <p:cNvSpPr/>
          <p:nvPr/>
        </p:nvSpPr>
        <p:spPr>
          <a:xfrm>
            <a:off x="4476374" y="3510421"/>
            <a:ext cx="3742267" cy="1176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Tree>
    <p:extLst>
      <p:ext uri="{BB962C8B-B14F-4D97-AF65-F5344CB8AC3E}">
        <p14:creationId xmlns:p14="http://schemas.microsoft.com/office/powerpoint/2010/main" val="18044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106" y="824752"/>
            <a:ext cx="7727576" cy="4356847"/>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a:p>
            <a:pPr algn="ctr"/>
            <a:r>
              <a:rPr lang="en-US" sz="3200" b="1" dirty="0"/>
              <a:t>Note:</a:t>
            </a:r>
          </a:p>
          <a:p>
            <a:pPr algn="ctr"/>
            <a:endParaRPr lang="en-US" sz="3200" b="1" dirty="0"/>
          </a:p>
          <a:p>
            <a:pPr algn="ctr"/>
            <a:r>
              <a:rPr lang="en-US" sz="3200" dirty="0"/>
              <a:t>These concepts are related to the schemas discussed in the instructional strategies module. </a:t>
            </a:r>
          </a:p>
          <a:p>
            <a:pPr algn="ctr"/>
            <a:r>
              <a:rPr lang="en-US" sz="3200" dirty="0"/>
              <a:t>These concepts should be emphasized within problem solving and when solving abstract problems.</a:t>
            </a:r>
          </a:p>
          <a:p>
            <a:pPr algn="ctr"/>
            <a:endParaRPr lang="en-US" sz="3200" dirty="0"/>
          </a:p>
        </p:txBody>
      </p:sp>
      <p:sp>
        <p:nvSpPr>
          <p:cNvPr id="3" name="Title 2" hidden="1">
            <a:extLst>
              <a:ext uri="{FF2B5EF4-FFF2-40B4-BE49-F238E27FC236}">
                <a16:creationId xmlns:a16="http://schemas.microsoft.com/office/drawing/2014/main" id="{BB306C02-DC6E-4C3E-A77F-776AA4EB4140}"/>
              </a:ext>
            </a:extLst>
          </p:cNvPr>
          <p:cNvSpPr>
            <a:spLocks noGrp="1"/>
          </p:cNvSpPr>
          <p:nvPr>
            <p:ph type="title"/>
          </p:nvPr>
        </p:nvSpPr>
        <p:spPr/>
        <p:txBody>
          <a:bodyPr/>
          <a:lstStyle/>
          <a:p>
            <a:r>
              <a:rPr lang="en-US" dirty="0"/>
              <a:t>Slide 17</a:t>
            </a:r>
          </a:p>
        </p:txBody>
      </p:sp>
    </p:spTree>
    <p:extLst>
      <p:ext uri="{BB962C8B-B14F-4D97-AF65-F5344CB8AC3E}">
        <p14:creationId xmlns:p14="http://schemas.microsoft.com/office/powerpoint/2010/main" val="134696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5" name="Rectangle 4"/>
          <p:cNvSpPr/>
          <p:nvPr/>
        </p:nvSpPr>
        <p:spPr>
          <a:xfrm>
            <a:off x="2573867" y="2370666"/>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Part-part-whole</a:t>
            </a:r>
          </a:p>
          <a:p>
            <a:pPr algn="ctr"/>
            <a:r>
              <a:rPr lang="en-US" sz="3600" b="1" dirty="0">
                <a:solidFill>
                  <a:schemeClr val="accent4"/>
                </a:solidFill>
              </a:rPr>
              <a:t>(Total</a:t>
            </a:r>
            <a:r>
              <a:rPr lang="en-US" sz="3600" dirty="0">
                <a:solidFill>
                  <a:schemeClr val="accent4"/>
                </a:solidFill>
              </a:rPr>
              <a:t>)</a:t>
            </a:r>
          </a:p>
        </p:txBody>
      </p:sp>
      <p:sp>
        <p:nvSpPr>
          <p:cNvPr id="7" name="Rectangle 6"/>
          <p:cNvSpPr/>
          <p:nvPr/>
        </p:nvSpPr>
        <p:spPr>
          <a:xfrm>
            <a:off x="2573867" y="3843866"/>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Join</a:t>
            </a:r>
          </a:p>
          <a:p>
            <a:pPr algn="ctr"/>
            <a:r>
              <a:rPr lang="en-US" sz="3600" b="1" dirty="0">
                <a:solidFill>
                  <a:schemeClr val="accent4"/>
                </a:solidFill>
              </a:rPr>
              <a:t>(Change increase)</a:t>
            </a:r>
          </a:p>
        </p:txBody>
      </p:sp>
      <p:sp>
        <p:nvSpPr>
          <p:cNvPr id="2" name="Title 1" hidden="1">
            <a:extLst>
              <a:ext uri="{FF2B5EF4-FFF2-40B4-BE49-F238E27FC236}">
                <a16:creationId xmlns:a16="http://schemas.microsoft.com/office/drawing/2014/main" id="{510B5834-8572-49D3-8E9B-9833766B8A60}"/>
              </a:ext>
            </a:extLst>
          </p:cNvPr>
          <p:cNvSpPr>
            <a:spLocks noGrp="1"/>
          </p:cNvSpPr>
          <p:nvPr>
            <p:ph type="title"/>
          </p:nvPr>
        </p:nvSpPr>
        <p:spPr/>
        <p:txBody>
          <a:bodyPr/>
          <a:lstStyle/>
          <a:p>
            <a:r>
              <a:rPr lang="en-US" dirty="0"/>
              <a:t>Slide 18</a:t>
            </a:r>
          </a:p>
        </p:txBody>
      </p:sp>
    </p:spTree>
    <p:extLst>
      <p:ext uri="{BB962C8B-B14F-4D97-AF65-F5344CB8AC3E}">
        <p14:creationId xmlns:p14="http://schemas.microsoft.com/office/powerpoint/2010/main" val="25139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D3717B9E-AD1C-4C65-8C37-15281E2CA579}"/>
              </a:ext>
            </a:extLst>
          </p:cNvPr>
          <p:cNvSpPr>
            <a:spLocks noGrp="1"/>
          </p:cNvSpPr>
          <p:nvPr>
            <p:ph type="title"/>
          </p:nvPr>
        </p:nvSpPr>
        <p:spPr/>
        <p:txBody>
          <a:bodyPr/>
          <a:lstStyle/>
          <a:p>
            <a:r>
              <a:rPr lang="en-US" dirty="0"/>
              <a:t>Slide 19</a:t>
            </a:r>
          </a:p>
        </p:txBody>
      </p:sp>
      <p:sp>
        <p:nvSpPr>
          <p:cNvPr id="3" name="Content Placeholder 2"/>
          <p:cNvSpPr>
            <a:spLocks noGrp="1"/>
          </p:cNvSpPr>
          <p:nvPr>
            <p:ph idx="4294967295"/>
          </p:nvPr>
        </p:nvSpPr>
        <p:spPr>
          <a:xfrm>
            <a:off x="0" y="1733550"/>
            <a:ext cx="8686800" cy="4351338"/>
          </a:xfrm>
        </p:spPr>
        <p:txBody>
          <a:bodyPr/>
          <a:lstStyle/>
          <a:p>
            <a:pPr marL="457200" lvl="1" indent="-457200">
              <a:lnSpc>
                <a:spcPct val="110000"/>
              </a:lnSpc>
              <a:buClr>
                <a:srgbClr val="FF9300"/>
              </a:buClr>
              <a:buFont typeface="+mj-lt"/>
              <a:buAutoNum type="arabicPeriod"/>
            </a:pPr>
            <a:r>
              <a:rPr lang="en-US" dirty="0"/>
              <a:t>Count one set</a:t>
            </a:r>
          </a:p>
          <a:p>
            <a:pPr marL="457200" lvl="1" indent="-457200">
              <a:lnSpc>
                <a:spcPct val="110000"/>
              </a:lnSpc>
              <a:buClr>
                <a:srgbClr val="FF9300"/>
              </a:buClr>
              <a:buFont typeface="+mj-lt"/>
              <a:buAutoNum type="arabicPeriod"/>
            </a:pPr>
            <a:r>
              <a:rPr lang="en-US" dirty="0"/>
              <a:t>Count another set</a:t>
            </a:r>
          </a:p>
          <a:p>
            <a:pPr marL="457200" lvl="1" indent="-457200">
              <a:lnSpc>
                <a:spcPct val="110000"/>
              </a:lnSpc>
              <a:buClr>
                <a:srgbClr val="FF9300"/>
              </a:buClr>
              <a:buFont typeface="+mj-lt"/>
              <a:buAutoNum type="arabicPeriod"/>
            </a:pPr>
            <a:r>
              <a:rPr lang="en-US" dirty="0"/>
              <a:t>Put sets together</a:t>
            </a:r>
          </a:p>
          <a:p>
            <a:pPr marL="457200" lvl="1" indent="-457200">
              <a:lnSpc>
                <a:spcPct val="110000"/>
              </a:lnSpc>
              <a:buClr>
                <a:srgbClr val="FF9300"/>
              </a:buClr>
              <a:buFont typeface="+mj-lt"/>
              <a:buAutoNum type="arabicPeriod"/>
            </a:pPr>
            <a:r>
              <a:rPr lang="en-US" dirty="0"/>
              <a:t>Count all for the sum</a:t>
            </a:r>
          </a:p>
          <a:p>
            <a:endParaRPr lang="en-US" dirty="0"/>
          </a:p>
        </p:txBody>
      </p:sp>
      <p:sp>
        <p:nvSpPr>
          <p:cNvPr id="13" name="Rectangle 12">
            <a:extLst>
              <a:ext uri="{C183D7F6-B498-43B3-948B-1728B52AA6E4}">
                <adec:decorative xmlns:adec="http://schemas.microsoft.com/office/drawing/2017/decorative" val="1"/>
              </a:ext>
            </a:extLst>
          </p:cNvPr>
          <p:cNvSpPr/>
          <p:nvPr/>
        </p:nvSpPr>
        <p:spPr>
          <a:xfrm>
            <a:off x="4572000" y="3679057"/>
            <a:ext cx="3352800" cy="18297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5003801" y="2909616"/>
            <a:ext cx="2920999" cy="769441"/>
          </a:xfrm>
          <a:prstGeom prst="rect">
            <a:avLst/>
          </a:prstGeom>
          <a:noFill/>
        </p:spPr>
        <p:txBody>
          <a:bodyPr wrap="square" rtlCol="0">
            <a:spAutoFit/>
          </a:bodyPr>
          <a:lstStyle/>
          <a:p>
            <a:r>
              <a:rPr lang="en-US" sz="4400" dirty="0">
                <a:solidFill>
                  <a:schemeClr val="bg1"/>
                </a:solidFill>
              </a:rPr>
              <a:t>2 + 3 = 5</a:t>
            </a:r>
          </a:p>
        </p:txBody>
      </p:sp>
      <p:sp>
        <p:nvSpPr>
          <p:cNvPr id="15" name="Oval 14"/>
          <p:cNvSpPr/>
          <p:nvPr/>
        </p:nvSpPr>
        <p:spPr>
          <a:xfrm>
            <a:off x="262467" y="131685"/>
            <a:ext cx="3742267" cy="1602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16" name="Rectangle 15"/>
          <p:cNvSpPr/>
          <p:nvPr/>
        </p:nvSpPr>
        <p:spPr>
          <a:xfrm>
            <a:off x="4572000" y="361422"/>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Part-part-whole</a:t>
            </a:r>
          </a:p>
          <a:p>
            <a:pPr algn="ctr"/>
            <a:r>
              <a:rPr lang="en-US" sz="3600" dirty="0">
                <a:solidFill>
                  <a:schemeClr val="accent4"/>
                </a:solidFill>
              </a:rPr>
              <a:t>(Total)</a:t>
            </a:r>
          </a:p>
        </p:txBody>
      </p:sp>
      <p:pic>
        <p:nvPicPr>
          <p:cNvPr id="17" name="Picture 16" descr="train"/>
          <p:cNvPicPr>
            <a:picLocks noChangeAspect="1"/>
          </p:cNvPicPr>
          <p:nvPr/>
        </p:nvPicPr>
        <p:blipFill>
          <a:blip r:embed="rId2">
            <a:extLst>
              <a:ext uri="{BEBA8EAE-BF5A-486C-A8C5-ECC9F3942E4B}">
                <a14:imgProps xmlns:a14="http://schemas.microsoft.com/office/drawing/2010/main">
                  <a14:imgLayer r:embed="rId3">
                    <a14:imgEffect>
                      <a14:backgroundRemoval t="9751" b="89796" l="5134" r="97210">
                        <a14:foregroundMark x1="80692" y1="18367" x2="77902" y2="41497"/>
                        <a14:foregroundMark x1="72656" y1="19728" x2="87723" y2="19501"/>
                        <a14:foregroundMark x1="87612" y1="19501" x2="86607" y2="42630"/>
                        <a14:foregroundMark x1="86607" y1="42630" x2="69531" y2="39456"/>
                        <a14:foregroundMark x1="69085" y1="39456" x2="68527" y2="25850"/>
                        <a14:foregroundMark x1="68527" y1="25850" x2="72879" y2="19955"/>
                        <a14:foregroundMark x1="70982" y1="24263" x2="87277" y2="31746"/>
                        <a14:foregroundMark x1="68750" y1="35147" x2="78795" y2="33107"/>
                        <a14:foregroundMark x1="78795" y1="33333" x2="86719" y2="35828"/>
                        <a14:foregroundMark x1="82589" y1="29478" x2="84487" y2="17687"/>
                      </a14:backgroundRemoval>
                    </a14:imgEffect>
                  </a14:imgLayer>
                </a14:imgProps>
              </a:ext>
            </a:extLst>
          </a:blip>
          <a:stretch>
            <a:fillRect/>
          </a:stretch>
        </p:blipFill>
        <p:spPr>
          <a:xfrm>
            <a:off x="4716736" y="3826279"/>
            <a:ext cx="1307738" cy="643652"/>
          </a:xfrm>
          <a:prstGeom prst="rect">
            <a:avLst/>
          </a:prstGeom>
        </p:spPr>
      </p:pic>
      <p:pic>
        <p:nvPicPr>
          <p:cNvPr id="18" name="Picture 17" descr="train"/>
          <p:cNvPicPr>
            <a:picLocks noChangeAspect="1"/>
          </p:cNvPicPr>
          <p:nvPr/>
        </p:nvPicPr>
        <p:blipFill>
          <a:blip r:embed="rId2">
            <a:extLst>
              <a:ext uri="{BEBA8EAE-BF5A-486C-A8C5-ECC9F3942E4B}">
                <a14:imgProps xmlns:a14="http://schemas.microsoft.com/office/drawing/2010/main">
                  <a14:imgLayer r:embed="rId3">
                    <a14:imgEffect>
                      <a14:backgroundRemoval t="9751" b="89796" l="5134" r="97210">
                        <a14:foregroundMark x1="80692" y1="18367" x2="77902" y2="41497"/>
                        <a14:foregroundMark x1="72656" y1="19728" x2="87723" y2="19501"/>
                        <a14:foregroundMark x1="87612" y1="19501" x2="86607" y2="42630"/>
                        <a14:foregroundMark x1="86607" y1="42630" x2="69531" y2="39456"/>
                        <a14:foregroundMark x1="69085" y1="39456" x2="68527" y2="25850"/>
                        <a14:foregroundMark x1="68527" y1="25850" x2="72879" y2="19955"/>
                        <a14:foregroundMark x1="70982" y1="24263" x2="87277" y2="31746"/>
                        <a14:foregroundMark x1="68750" y1="35147" x2="78795" y2="33107"/>
                        <a14:foregroundMark x1="78795" y1="33333" x2="86719" y2="35828"/>
                        <a14:foregroundMark x1="82589" y1="29478" x2="84487" y2="17687"/>
                      </a14:backgroundRemoval>
                    </a14:imgEffect>
                  </a14:imgLayer>
                </a14:imgProps>
              </a:ext>
            </a:extLst>
          </a:blip>
          <a:stretch>
            <a:fillRect/>
          </a:stretch>
        </p:blipFill>
        <p:spPr>
          <a:xfrm>
            <a:off x="4878655" y="4474826"/>
            <a:ext cx="1307738" cy="643652"/>
          </a:xfrm>
          <a:prstGeom prst="rect">
            <a:avLst/>
          </a:prstGeom>
        </p:spPr>
      </p:pic>
      <p:pic>
        <p:nvPicPr>
          <p:cNvPr id="19" name="Picture 18"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6464300" y="3711145"/>
            <a:ext cx="1177034" cy="588517"/>
          </a:xfrm>
          <a:prstGeom prst="rect">
            <a:avLst/>
          </a:prstGeom>
        </p:spPr>
      </p:pic>
      <p:pic>
        <p:nvPicPr>
          <p:cNvPr id="20" name="Picture 19"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6403650" y="4235141"/>
            <a:ext cx="1177034" cy="588517"/>
          </a:xfrm>
          <a:prstGeom prst="rect">
            <a:avLst/>
          </a:prstGeom>
        </p:spPr>
      </p:pic>
      <p:pic>
        <p:nvPicPr>
          <p:cNvPr id="21" name="Picture 20"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6747766" y="4800467"/>
            <a:ext cx="1177034" cy="588517"/>
          </a:xfrm>
          <a:prstGeom prst="rect">
            <a:avLst/>
          </a:prstGeom>
        </p:spPr>
      </p:pic>
    </p:spTree>
    <p:extLst>
      <p:ext uri="{BB962C8B-B14F-4D97-AF65-F5344CB8AC3E}">
        <p14:creationId xmlns:p14="http://schemas.microsoft.com/office/powerpoint/2010/main" val="379293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82" y="674255"/>
            <a:ext cx="7001163" cy="523220"/>
          </a:xfrm>
          <a:prstGeom prst="rect">
            <a:avLst/>
          </a:prstGeom>
          <a:noFill/>
        </p:spPr>
        <p:txBody>
          <a:bodyPr wrap="square" rtlCol="0">
            <a:spAutoFit/>
          </a:bodyPr>
          <a:lstStyle/>
          <a:p>
            <a:r>
              <a:rPr lang="en-US" sz="2800" b="1" dirty="0">
                <a:solidFill>
                  <a:srgbClr val="FF9300"/>
                </a:solidFill>
              </a:rPr>
              <a:t>Video Link: </a:t>
            </a:r>
            <a:r>
              <a:rPr lang="en-US" sz="2800" b="1" dirty="0">
                <a:solidFill>
                  <a:schemeClr val="bg1"/>
                </a:solidFill>
              </a:rPr>
              <a:t>https://youtu.be/22w3zjTzGQM</a:t>
            </a:r>
            <a:endParaRPr lang="en-US" sz="2800" b="1" dirty="0">
              <a:solidFill>
                <a:srgbClr val="FF9300"/>
              </a:solidFill>
            </a:endParaRPr>
          </a:p>
        </p:txBody>
      </p:sp>
      <p:sp>
        <p:nvSpPr>
          <p:cNvPr id="3" name="Title 2" hidden="1">
            <a:extLst>
              <a:ext uri="{FF2B5EF4-FFF2-40B4-BE49-F238E27FC236}">
                <a16:creationId xmlns:a16="http://schemas.microsoft.com/office/drawing/2014/main" id="{35C4039D-A1A5-4675-A4B7-A3C028D3C1C7}"/>
              </a:ext>
            </a:extLst>
          </p:cNvPr>
          <p:cNvSpPr>
            <a:spLocks noGrp="1"/>
          </p:cNvSpPr>
          <p:nvPr>
            <p:ph type="title"/>
          </p:nvPr>
        </p:nvSpPr>
        <p:spPr/>
        <p:txBody>
          <a:bodyPr/>
          <a:lstStyle/>
          <a:p>
            <a:r>
              <a:rPr lang="en-US" dirty="0"/>
              <a:t>Slide 2</a:t>
            </a:r>
          </a:p>
        </p:txBody>
      </p:sp>
    </p:spTree>
    <p:extLst>
      <p:ext uri="{BB962C8B-B14F-4D97-AF65-F5344CB8AC3E}">
        <p14:creationId xmlns:p14="http://schemas.microsoft.com/office/powerpoint/2010/main" val="148723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3A7108-8E2F-45C2-864D-CEFD08F229AB}"/>
              </a:ext>
            </a:extLst>
          </p:cNvPr>
          <p:cNvSpPr>
            <a:spLocks noGrp="1"/>
          </p:cNvSpPr>
          <p:nvPr>
            <p:ph type="title"/>
          </p:nvPr>
        </p:nvSpPr>
        <p:spPr/>
        <p:txBody>
          <a:bodyPr/>
          <a:lstStyle/>
          <a:p>
            <a:r>
              <a:rPr lang="en-US" dirty="0"/>
              <a:t>Slide 20</a:t>
            </a:r>
          </a:p>
        </p:txBody>
      </p:sp>
      <p:sp>
        <p:nvSpPr>
          <p:cNvPr id="3" name="Content Placeholder 2"/>
          <p:cNvSpPr>
            <a:spLocks noGrp="1"/>
          </p:cNvSpPr>
          <p:nvPr>
            <p:ph idx="4294967295"/>
          </p:nvPr>
        </p:nvSpPr>
        <p:spPr>
          <a:xfrm>
            <a:off x="194733" y="1734160"/>
            <a:ext cx="8686800" cy="4351338"/>
          </a:xfrm>
        </p:spPr>
        <p:txBody>
          <a:bodyPr/>
          <a:lstStyle/>
          <a:p>
            <a:pPr marL="457200" lvl="1" indent="-457200">
              <a:lnSpc>
                <a:spcPct val="110000"/>
              </a:lnSpc>
              <a:buClr>
                <a:srgbClr val="FF9300"/>
              </a:buClr>
              <a:buFont typeface="+mj-lt"/>
              <a:buAutoNum type="arabicPeriod"/>
            </a:pPr>
            <a:r>
              <a:rPr lang="en-US" dirty="0"/>
              <a:t>Start with a set</a:t>
            </a:r>
          </a:p>
          <a:p>
            <a:pPr marL="457200" lvl="1" indent="-457200">
              <a:lnSpc>
                <a:spcPct val="110000"/>
              </a:lnSpc>
              <a:buClr>
                <a:srgbClr val="FF9300"/>
              </a:buClr>
              <a:buFont typeface="+mj-lt"/>
              <a:buAutoNum type="arabicPeriod"/>
            </a:pPr>
            <a:r>
              <a:rPr lang="en-US" dirty="0"/>
              <a:t>Add another set </a:t>
            </a:r>
          </a:p>
          <a:p>
            <a:pPr marL="457200" lvl="1" indent="-457200">
              <a:lnSpc>
                <a:spcPct val="110000"/>
              </a:lnSpc>
              <a:buClr>
                <a:srgbClr val="FF9300"/>
              </a:buClr>
              <a:buFont typeface="+mj-lt"/>
              <a:buAutoNum type="arabicPeriod"/>
            </a:pPr>
            <a:r>
              <a:rPr lang="en-US" dirty="0"/>
              <a:t>Count to the sum</a:t>
            </a:r>
          </a:p>
        </p:txBody>
      </p:sp>
      <p:sp>
        <p:nvSpPr>
          <p:cNvPr id="12" name="Oval 11"/>
          <p:cNvSpPr/>
          <p:nvPr/>
        </p:nvSpPr>
        <p:spPr>
          <a:xfrm>
            <a:off x="262467" y="131685"/>
            <a:ext cx="3742267" cy="1602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13" name="Rectangle 12"/>
          <p:cNvSpPr/>
          <p:nvPr/>
        </p:nvSpPr>
        <p:spPr>
          <a:xfrm>
            <a:off x="4572000" y="361422"/>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Join</a:t>
            </a:r>
          </a:p>
          <a:p>
            <a:pPr algn="ctr"/>
            <a:r>
              <a:rPr lang="en-US" sz="3600" b="1" dirty="0">
                <a:solidFill>
                  <a:schemeClr val="accent4"/>
                </a:solidFill>
              </a:rPr>
              <a:t>(Change increase)</a:t>
            </a:r>
            <a:endParaRPr lang="en-US" sz="3600" dirty="0">
              <a:solidFill>
                <a:schemeClr val="accent4"/>
              </a:solidFill>
            </a:endParaRPr>
          </a:p>
        </p:txBody>
      </p:sp>
      <p:sp>
        <p:nvSpPr>
          <p:cNvPr id="23" name="Rectangle 22" descr="Two cars"/>
          <p:cNvSpPr/>
          <p:nvPr/>
        </p:nvSpPr>
        <p:spPr>
          <a:xfrm>
            <a:off x="4572000" y="3679057"/>
            <a:ext cx="3352800" cy="18297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p:cNvSpPr txBox="1"/>
          <p:nvPr/>
        </p:nvSpPr>
        <p:spPr>
          <a:xfrm>
            <a:off x="5003801" y="2909616"/>
            <a:ext cx="2920999" cy="769441"/>
          </a:xfrm>
          <a:prstGeom prst="rect">
            <a:avLst/>
          </a:prstGeom>
          <a:noFill/>
        </p:spPr>
        <p:txBody>
          <a:bodyPr wrap="square" rtlCol="0">
            <a:spAutoFit/>
          </a:bodyPr>
          <a:lstStyle/>
          <a:p>
            <a:r>
              <a:rPr lang="en-US" sz="4400" dirty="0">
                <a:solidFill>
                  <a:schemeClr val="bg1"/>
                </a:solidFill>
              </a:rPr>
              <a:t>2 + 3 = 5</a:t>
            </a:r>
          </a:p>
        </p:txBody>
      </p:sp>
      <p:pic>
        <p:nvPicPr>
          <p:cNvPr id="14" name="Picture 13" descr="train manipulative"/>
          <p:cNvPicPr>
            <a:picLocks noChangeAspect="1"/>
          </p:cNvPicPr>
          <p:nvPr/>
        </p:nvPicPr>
        <p:blipFill>
          <a:blip r:embed="rId2">
            <a:extLst>
              <a:ext uri="{BEBA8EAE-BF5A-486C-A8C5-ECC9F3942E4B}">
                <a14:imgProps xmlns:a14="http://schemas.microsoft.com/office/drawing/2010/main">
                  <a14:imgLayer r:embed="rId3">
                    <a14:imgEffect>
                      <a14:backgroundRemoval t="9751" b="89796" l="5134" r="97210">
                        <a14:foregroundMark x1="80692" y1="18367" x2="77902" y2="41497"/>
                        <a14:foregroundMark x1="72656" y1="19728" x2="87723" y2="19501"/>
                        <a14:foregroundMark x1="87612" y1="19501" x2="86607" y2="42630"/>
                        <a14:foregroundMark x1="86607" y1="42630" x2="69531" y2="39456"/>
                        <a14:foregroundMark x1="69085" y1="39456" x2="68527" y2="25850"/>
                        <a14:foregroundMark x1="68527" y1="25850" x2="72879" y2="19955"/>
                        <a14:foregroundMark x1="70982" y1="24263" x2="87277" y2="31746"/>
                        <a14:foregroundMark x1="68750" y1="35147" x2="78795" y2="33107"/>
                        <a14:foregroundMark x1="78795" y1="33333" x2="86719" y2="35828"/>
                        <a14:foregroundMark x1="82589" y1="29478" x2="84487" y2="17687"/>
                      </a14:backgroundRemoval>
                    </a14:imgEffect>
                  </a14:imgLayer>
                </a14:imgProps>
              </a:ext>
            </a:extLst>
          </a:blip>
          <a:stretch>
            <a:fillRect/>
          </a:stretch>
        </p:blipFill>
        <p:spPr>
          <a:xfrm>
            <a:off x="4716736" y="3826279"/>
            <a:ext cx="1307738" cy="643652"/>
          </a:xfrm>
          <a:prstGeom prst="rect">
            <a:avLst/>
          </a:prstGeom>
        </p:spPr>
      </p:pic>
      <p:pic>
        <p:nvPicPr>
          <p:cNvPr id="20" name="Picture 19" descr="train manipulative"/>
          <p:cNvPicPr>
            <a:picLocks noChangeAspect="1"/>
          </p:cNvPicPr>
          <p:nvPr/>
        </p:nvPicPr>
        <p:blipFill>
          <a:blip r:embed="rId2">
            <a:extLst>
              <a:ext uri="{BEBA8EAE-BF5A-486C-A8C5-ECC9F3942E4B}">
                <a14:imgProps xmlns:a14="http://schemas.microsoft.com/office/drawing/2010/main">
                  <a14:imgLayer r:embed="rId3">
                    <a14:imgEffect>
                      <a14:backgroundRemoval t="9751" b="89796" l="5134" r="97210">
                        <a14:foregroundMark x1="80692" y1="18367" x2="77902" y2="41497"/>
                        <a14:foregroundMark x1="72656" y1="19728" x2="87723" y2="19501"/>
                        <a14:foregroundMark x1="87612" y1="19501" x2="86607" y2="42630"/>
                        <a14:foregroundMark x1="86607" y1="42630" x2="69531" y2="39456"/>
                        <a14:foregroundMark x1="69085" y1="39456" x2="68527" y2="25850"/>
                        <a14:foregroundMark x1="68527" y1="25850" x2="72879" y2="19955"/>
                        <a14:foregroundMark x1="70982" y1="24263" x2="87277" y2="31746"/>
                        <a14:foregroundMark x1="68750" y1="35147" x2="78795" y2="33107"/>
                        <a14:foregroundMark x1="78795" y1="33333" x2="86719" y2="35828"/>
                        <a14:foregroundMark x1="82589" y1="29478" x2="84487" y2="17687"/>
                      </a14:backgroundRemoval>
                    </a14:imgEffect>
                  </a14:imgLayer>
                </a14:imgProps>
              </a:ext>
            </a:extLst>
          </a:blip>
          <a:stretch>
            <a:fillRect/>
          </a:stretch>
        </p:blipFill>
        <p:spPr>
          <a:xfrm>
            <a:off x="4878655" y="4474826"/>
            <a:ext cx="1307738" cy="643652"/>
          </a:xfrm>
          <a:prstGeom prst="rect">
            <a:avLst/>
          </a:prstGeom>
        </p:spPr>
      </p:pic>
      <p:pic>
        <p:nvPicPr>
          <p:cNvPr id="21" name="Picture 20"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7988604" y="3758993"/>
            <a:ext cx="1177034" cy="588517"/>
          </a:xfrm>
          <a:prstGeom prst="rect">
            <a:avLst/>
          </a:prstGeom>
        </p:spPr>
      </p:pic>
      <p:pic>
        <p:nvPicPr>
          <p:cNvPr id="22" name="Picture 21"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7927954" y="4282989"/>
            <a:ext cx="1177034" cy="588517"/>
          </a:xfrm>
          <a:prstGeom prst="rect">
            <a:avLst/>
          </a:prstGeom>
        </p:spPr>
      </p:pic>
      <p:pic>
        <p:nvPicPr>
          <p:cNvPr id="25" name="Picture 24" descr="car manipualtive"/>
          <p:cNvPicPr>
            <a:picLocks noChangeAspect="1"/>
          </p:cNvPicPr>
          <p:nvPr/>
        </p:nvPicPr>
        <p:blipFill>
          <a:blip r:embed="rId4">
            <a:extLst>
              <a:ext uri="{BEBA8EAE-BF5A-486C-A8C5-ECC9F3942E4B}">
                <a14:imgProps xmlns:a14="http://schemas.microsoft.com/office/drawing/2010/main">
                  <a14:imgLayer r:embed="rId5">
                    <a14:imgEffect>
                      <a14:backgroundRemoval t="9524" b="89683" l="5159" r="92460">
                        <a14:foregroundMark x1="9127" y1="35714" x2="9127" y2="35714"/>
                        <a14:foregroundMark x1="7540" y1="41270" x2="7540" y2="41270"/>
                        <a14:foregroundMark x1="7540" y1="47619" x2="7540" y2="47619"/>
                        <a14:foregroundMark x1="7937" y1="51587" x2="7937" y2="51587"/>
                        <a14:foregroundMark x1="16270" y1="42857" x2="16270" y2="42857"/>
                        <a14:foregroundMark x1="11905" y1="37302" x2="11905" y2="37302"/>
                        <a14:foregroundMark x1="9524" y1="35714" x2="9524" y2="35714"/>
                        <a14:foregroundMark x1="9127" y1="34921" x2="9127" y2="34921"/>
                        <a14:foregroundMark x1="9127" y1="34921" x2="9127" y2="34921"/>
                      </a14:backgroundRemoval>
                    </a14:imgEffect>
                  </a14:imgLayer>
                </a14:imgProps>
              </a:ext>
            </a:extLst>
          </a:blip>
          <a:stretch>
            <a:fillRect/>
          </a:stretch>
        </p:blipFill>
        <p:spPr>
          <a:xfrm>
            <a:off x="7966966" y="4881951"/>
            <a:ext cx="1177034" cy="588517"/>
          </a:xfrm>
          <a:prstGeom prst="rect">
            <a:avLst/>
          </a:prstGeom>
        </p:spPr>
      </p:pic>
    </p:spTree>
    <p:extLst>
      <p:ext uri="{BB962C8B-B14F-4D97-AF65-F5344CB8AC3E}">
        <p14:creationId xmlns:p14="http://schemas.microsoft.com/office/powerpoint/2010/main" val="23316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7535 0.00278 " pathEditMode="relative" ptsTypes="AA">
                                      <p:cBhvr>
                                        <p:cTn id="6" dur="2000" fill="hold"/>
                                        <p:tgtEl>
                                          <p:spTgt spid="2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7535 0.00278 " pathEditMode="relative" ptsTypes="AA">
                                      <p:cBhvr>
                                        <p:cTn id="8" dur="2000" fill="hold"/>
                                        <p:tgtEl>
                                          <p:spTgt spid="2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77778E-7 3.7037E-7 L -0.17535 0.00278 " pathEditMode="relative" rAng="0" ptsTypes="AA">
                                      <p:cBhvr>
                                        <p:cTn id="10" dur="2000" fill="hold"/>
                                        <p:tgtEl>
                                          <p:spTgt spid="25"/>
                                        </p:tgtEl>
                                        <p:attrNameLst>
                                          <p:attrName>ppt_x</p:attrName>
                                          <p:attrName>ppt_y</p:attrName>
                                        </p:attrNameLst>
                                      </p:cBhvr>
                                      <p:rCtr x="-876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#1</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Look at problem A.</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				</a:t>
            </a:r>
            <a:r>
              <a:rPr lang="en-US" sz="4400" b="1" dirty="0"/>
              <a:t>5 + 6 = __</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indent="-457200">
              <a:lnSpc>
                <a:spcPct val="100000"/>
              </a:lnSpc>
              <a:spcBef>
                <a:spcPts val="0"/>
              </a:spcBef>
              <a:buClrTx/>
              <a:defRPr/>
            </a:pPr>
            <a:r>
              <a:rPr lang="en-US" i="1" dirty="0"/>
              <a:t>Describe</a:t>
            </a:r>
            <a:r>
              <a:rPr lang="en-US" dirty="0"/>
              <a:t> and </a:t>
            </a:r>
            <a:r>
              <a:rPr lang="en-US" i="1" dirty="0"/>
              <a:t>draw</a:t>
            </a:r>
            <a:r>
              <a:rPr lang="en-US" dirty="0"/>
              <a:t> two conceptual understandings of addition.</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
        <p:nvSpPr>
          <p:cNvPr id="5" name="Rectangle 4"/>
          <p:cNvSpPr/>
          <p:nvPr/>
        </p:nvSpPr>
        <p:spPr>
          <a:xfrm>
            <a:off x="228600" y="3664897"/>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Part-part-whole</a:t>
            </a:r>
          </a:p>
          <a:p>
            <a:pPr algn="ctr"/>
            <a:r>
              <a:rPr lang="en-US" sz="3600" b="1" dirty="0">
                <a:solidFill>
                  <a:schemeClr val="accent4"/>
                </a:solidFill>
              </a:rPr>
              <a:t>(Total)</a:t>
            </a:r>
          </a:p>
        </p:txBody>
      </p:sp>
      <p:sp>
        <p:nvSpPr>
          <p:cNvPr id="6" name="Rectangle 5"/>
          <p:cNvSpPr/>
          <p:nvPr/>
        </p:nvSpPr>
        <p:spPr>
          <a:xfrm>
            <a:off x="4783666" y="3664897"/>
            <a:ext cx="4131734" cy="11430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4"/>
                </a:solidFill>
              </a:rPr>
              <a:t>Join</a:t>
            </a:r>
          </a:p>
          <a:p>
            <a:pPr algn="ctr"/>
            <a:r>
              <a:rPr lang="en-US" sz="3600" b="1" dirty="0">
                <a:solidFill>
                  <a:schemeClr val="accent4"/>
                </a:solidFill>
              </a:rPr>
              <a:t>(Change increase)</a:t>
            </a:r>
          </a:p>
        </p:txBody>
      </p:sp>
    </p:spTree>
    <p:extLst>
      <p:ext uri="{BB962C8B-B14F-4D97-AF65-F5344CB8AC3E}">
        <p14:creationId xmlns:p14="http://schemas.microsoft.com/office/powerpoint/2010/main" val="264885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5" name="Rectangle 4"/>
          <p:cNvSpPr/>
          <p:nvPr/>
        </p:nvSpPr>
        <p:spPr>
          <a:xfrm>
            <a:off x="2573867" y="2370666"/>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Separate</a:t>
            </a:r>
          </a:p>
          <a:p>
            <a:pPr algn="ctr"/>
            <a:r>
              <a:rPr lang="en-US" sz="3600" b="1" dirty="0">
                <a:solidFill>
                  <a:schemeClr val="accent2"/>
                </a:solidFill>
              </a:rPr>
              <a:t>(Change decrease)</a:t>
            </a:r>
            <a:endParaRPr lang="en-US" sz="3600" dirty="0">
              <a:solidFill>
                <a:schemeClr val="accent2"/>
              </a:solidFill>
            </a:endParaRPr>
          </a:p>
        </p:txBody>
      </p:sp>
      <p:sp>
        <p:nvSpPr>
          <p:cNvPr id="7" name="Rectangle 6"/>
          <p:cNvSpPr/>
          <p:nvPr/>
        </p:nvSpPr>
        <p:spPr>
          <a:xfrm>
            <a:off x="2573867" y="3843866"/>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Compare</a:t>
            </a:r>
          </a:p>
          <a:p>
            <a:pPr algn="ctr"/>
            <a:r>
              <a:rPr lang="en-US" sz="3600" b="1" dirty="0">
                <a:solidFill>
                  <a:schemeClr val="accent2"/>
                </a:solidFill>
              </a:rPr>
              <a:t>(Difference)</a:t>
            </a:r>
          </a:p>
        </p:txBody>
      </p:sp>
      <p:sp>
        <p:nvSpPr>
          <p:cNvPr id="2" name="Title 1" hidden="1">
            <a:extLst>
              <a:ext uri="{FF2B5EF4-FFF2-40B4-BE49-F238E27FC236}">
                <a16:creationId xmlns:a16="http://schemas.microsoft.com/office/drawing/2014/main" id="{429DE97D-F0B3-4FD3-AA6A-351972901EE9}"/>
              </a:ext>
            </a:extLst>
          </p:cNvPr>
          <p:cNvSpPr>
            <a:spLocks noGrp="1"/>
          </p:cNvSpPr>
          <p:nvPr>
            <p:ph type="title"/>
          </p:nvPr>
        </p:nvSpPr>
        <p:spPr/>
        <p:txBody>
          <a:bodyPr/>
          <a:lstStyle/>
          <a:p>
            <a:r>
              <a:rPr lang="en-US" dirty="0"/>
              <a:t>Slide 22</a:t>
            </a:r>
          </a:p>
        </p:txBody>
      </p:sp>
    </p:spTree>
    <p:extLst>
      <p:ext uri="{BB962C8B-B14F-4D97-AF65-F5344CB8AC3E}">
        <p14:creationId xmlns:p14="http://schemas.microsoft.com/office/powerpoint/2010/main" val="10185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28AC72-3497-40B2-BA40-D450EB3713CE}"/>
              </a:ext>
            </a:extLst>
          </p:cNvPr>
          <p:cNvSpPr>
            <a:spLocks noGrp="1"/>
          </p:cNvSpPr>
          <p:nvPr>
            <p:ph type="title"/>
          </p:nvPr>
        </p:nvSpPr>
        <p:spPr/>
        <p:txBody>
          <a:bodyPr/>
          <a:lstStyle/>
          <a:p>
            <a:r>
              <a:rPr lang="en-US" dirty="0"/>
              <a:t>Slide 23</a:t>
            </a:r>
          </a:p>
        </p:txBody>
      </p:sp>
      <p:sp>
        <p:nvSpPr>
          <p:cNvPr id="3" name="Content Placeholder 2"/>
          <p:cNvSpPr>
            <a:spLocks noGrp="1"/>
          </p:cNvSpPr>
          <p:nvPr>
            <p:ph idx="4294967295"/>
          </p:nvPr>
        </p:nvSpPr>
        <p:spPr>
          <a:xfrm>
            <a:off x="194733" y="1734160"/>
            <a:ext cx="8686800" cy="4351338"/>
          </a:xfrm>
        </p:spPr>
        <p:txBody>
          <a:bodyPr/>
          <a:lstStyle/>
          <a:p>
            <a:pPr marL="457200" lvl="1" indent="-457200">
              <a:lnSpc>
                <a:spcPct val="110000"/>
              </a:lnSpc>
              <a:buClr>
                <a:srgbClr val="FF9300"/>
              </a:buClr>
              <a:buFont typeface="+mj-lt"/>
              <a:buAutoNum type="arabicPeriod"/>
            </a:pPr>
            <a:r>
              <a:rPr lang="en-US" dirty="0"/>
              <a:t>Start with a set</a:t>
            </a:r>
          </a:p>
          <a:p>
            <a:pPr marL="457200" lvl="1" indent="-457200">
              <a:lnSpc>
                <a:spcPct val="110000"/>
              </a:lnSpc>
              <a:buClr>
                <a:srgbClr val="FF9300"/>
              </a:buClr>
              <a:buFont typeface="+mj-lt"/>
              <a:buAutoNum type="arabicPeriod"/>
            </a:pPr>
            <a:r>
              <a:rPr lang="en-US" dirty="0"/>
              <a:t>Take away (i.e., separate) from that set</a:t>
            </a:r>
          </a:p>
          <a:p>
            <a:pPr marL="457200" lvl="1" indent="-457200">
              <a:lnSpc>
                <a:spcPct val="110000"/>
              </a:lnSpc>
              <a:buClr>
                <a:srgbClr val="FF9300"/>
              </a:buClr>
              <a:buFont typeface="+mj-lt"/>
              <a:buAutoNum type="arabicPeriod"/>
            </a:pPr>
            <a:r>
              <a:rPr lang="en-US" dirty="0"/>
              <a:t>Count the difference</a:t>
            </a:r>
          </a:p>
          <a:p>
            <a:endParaRPr lang="en-US" dirty="0"/>
          </a:p>
        </p:txBody>
      </p:sp>
      <p:sp>
        <p:nvSpPr>
          <p:cNvPr id="15" name="Oval 14"/>
          <p:cNvSpPr/>
          <p:nvPr/>
        </p:nvSpPr>
        <p:spPr>
          <a:xfrm>
            <a:off x="262467" y="131685"/>
            <a:ext cx="3742267" cy="1602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16" name="Rectangle 15"/>
          <p:cNvSpPr/>
          <p:nvPr/>
        </p:nvSpPr>
        <p:spPr>
          <a:xfrm>
            <a:off x="4783666" y="361422"/>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Separate</a:t>
            </a:r>
          </a:p>
          <a:p>
            <a:pPr algn="ctr"/>
            <a:r>
              <a:rPr lang="en-US" sz="3600" b="1" dirty="0">
                <a:solidFill>
                  <a:schemeClr val="accent2"/>
                </a:solidFill>
              </a:rPr>
              <a:t>(change decrease)</a:t>
            </a:r>
            <a:endParaRPr lang="en-US" sz="3600" dirty="0">
              <a:solidFill>
                <a:schemeClr val="accent2"/>
              </a:solidFill>
            </a:endParaRPr>
          </a:p>
        </p:txBody>
      </p:sp>
      <p:sp>
        <p:nvSpPr>
          <p:cNvPr id="17" name="TextBox 16"/>
          <p:cNvSpPr txBox="1"/>
          <p:nvPr/>
        </p:nvSpPr>
        <p:spPr>
          <a:xfrm>
            <a:off x="3421017" y="3390387"/>
            <a:ext cx="2920999" cy="769441"/>
          </a:xfrm>
          <a:prstGeom prst="rect">
            <a:avLst/>
          </a:prstGeom>
          <a:noFill/>
        </p:spPr>
        <p:txBody>
          <a:bodyPr wrap="square" rtlCol="0">
            <a:spAutoFit/>
          </a:bodyPr>
          <a:lstStyle/>
          <a:p>
            <a:r>
              <a:rPr lang="en-US" sz="4400" dirty="0">
                <a:solidFill>
                  <a:schemeClr val="bg1"/>
                </a:solidFill>
              </a:rPr>
              <a:t>5 – 3 = 2</a:t>
            </a:r>
          </a:p>
        </p:txBody>
      </p:sp>
      <p:sp>
        <p:nvSpPr>
          <p:cNvPr id="23" name="Rounded Rectangle 22" descr="Five bears"/>
          <p:cNvSpPr/>
          <p:nvPr/>
        </p:nvSpPr>
        <p:spPr>
          <a:xfrm>
            <a:off x="2886635" y="4117495"/>
            <a:ext cx="3603812" cy="1583267"/>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pic>
        <p:nvPicPr>
          <p:cNvPr id="12" name="Picture 11" descr="bear manipulative"/>
          <p:cNvPicPr>
            <a:picLocks noChangeAspect="1"/>
          </p:cNvPicPr>
          <p:nvPr/>
        </p:nvPicPr>
        <p:blipFill>
          <a:blip r:embed="rId2">
            <a:extLst>
              <a:ext uri="{BEBA8EAE-BF5A-486C-A8C5-ECC9F3942E4B}">
                <a14:imgProps xmlns:a14="http://schemas.microsoft.com/office/drawing/2010/main">
                  <a14:imgLayer r:embed="rId3">
                    <a14:imgEffect>
                      <a14:backgroundRemoval t="3200" b="92800" l="4531" r="89968">
                        <a14:foregroundMark x1="47896" y1="23467" x2="33333" y2="26400"/>
                        <a14:foregroundMark x1="32686" y1="26133" x2="38511" y2="41600"/>
                        <a14:foregroundMark x1="37540" y1="41867" x2="67638" y2="41600"/>
                        <a14:foregroundMark x1="66990" y1="41600" x2="61165" y2="22933"/>
                        <a14:foregroundMark x1="61165" y1="23200" x2="47249" y2="23467"/>
                        <a14:foregroundMark x1="47249" y1="23733" x2="47249" y2="23733"/>
                        <a14:foregroundMark x1="47249" y1="23733" x2="47249" y2="23733"/>
                        <a14:foregroundMark x1="74757" y1="63200" x2="80583" y2="72800"/>
                        <a14:foregroundMark x1="80583" y1="73067" x2="75728" y2="82933"/>
                        <a14:foregroundMark x1="75728" y1="82667" x2="65372" y2="86933"/>
                        <a14:foregroundMark x1="65372" y1="86933" x2="49838" y2="81333"/>
                        <a14:foregroundMark x1="49838" y1="81333" x2="30097" y2="86400"/>
                        <a14:foregroundMark x1="29773" y1="86400" x2="17476" y2="80267"/>
                        <a14:foregroundMark x1="18123" y1="80267" x2="17476" y2="68800"/>
                        <a14:foregroundMark x1="17799" y1="68533" x2="25243" y2="60000"/>
                        <a14:foregroundMark x1="25243" y1="60000" x2="74757" y2="63467"/>
                        <a14:foregroundMark x1="69903" y1="60267" x2="69903" y2="60267"/>
                        <a14:foregroundMark x1="43366" y1="28800" x2="43366" y2="28800"/>
                        <a14:foregroundMark x1="35599" y1="34133" x2="63430" y2="31733"/>
                        <a14:foregroundMark x1="55663" y1="32000" x2="57605" y2="42667"/>
                        <a14:foregroundMark x1="67638" y1="63467" x2="65372" y2="86133"/>
                        <a14:foregroundMark x1="31068" y1="60267" x2="31392" y2="85600"/>
                      </a14:backgroundRemoval>
                    </a14:imgEffect>
                  </a14:imgLayer>
                </a14:imgProps>
              </a:ext>
            </a:extLst>
          </a:blip>
          <a:stretch>
            <a:fillRect/>
          </a:stretch>
        </p:blipFill>
        <p:spPr>
          <a:xfrm>
            <a:off x="3269398" y="4229849"/>
            <a:ext cx="735336" cy="892398"/>
          </a:xfrm>
          <a:prstGeom prst="rect">
            <a:avLst/>
          </a:prstGeom>
        </p:spPr>
      </p:pic>
      <p:pic>
        <p:nvPicPr>
          <p:cNvPr id="13" name="Picture 12" descr="bear manipulative"/>
          <p:cNvPicPr>
            <a:picLocks noChangeAspect="1"/>
          </p:cNvPicPr>
          <p:nvPr/>
        </p:nvPicPr>
        <p:blipFill>
          <a:blip r:embed="rId2">
            <a:extLst>
              <a:ext uri="{BEBA8EAE-BF5A-486C-A8C5-ECC9F3942E4B}">
                <a14:imgProps xmlns:a14="http://schemas.microsoft.com/office/drawing/2010/main">
                  <a14:imgLayer r:embed="rId3">
                    <a14:imgEffect>
                      <a14:backgroundRemoval t="3200" b="92800" l="4531" r="89968">
                        <a14:foregroundMark x1="47896" y1="23467" x2="33333" y2="26400"/>
                        <a14:foregroundMark x1="32686" y1="26133" x2="38511" y2="41600"/>
                        <a14:foregroundMark x1="37540" y1="41867" x2="67638" y2="41600"/>
                        <a14:foregroundMark x1="66990" y1="41600" x2="61165" y2="22933"/>
                        <a14:foregroundMark x1="61165" y1="23200" x2="47249" y2="23467"/>
                        <a14:foregroundMark x1="47249" y1="23733" x2="47249" y2="23733"/>
                        <a14:foregroundMark x1="47249" y1="23733" x2="47249" y2="23733"/>
                        <a14:foregroundMark x1="74757" y1="63200" x2="80583" y2="72800"/>
                        <a14:foregroundMark x1="80583" y1="73067" x2="75728" y2="82933"/>
                        <a14:foregroundMark x1="75728" y1="82667" x2="65372" y2="86933"/>
                        <a14:foregroundMark x1="65372" y1="86933" x2="49838" y2="81333"/>
                        <a14:foregroundMark x1="49838" y1="81333" x2="30097" y2="86400"/>
                        <a14:foregroundMark x1="29773" y1="86400" x2="17476" y2="80267"/>
                        <a14:foregroundMark x1="18123" y1="80267" x2="17476" y2="68800"/>
                        <a14:foregroundMark x1="17799" y1="68533" x2="25243" y2="60000"/>
                        <a14:foregroundMark x1="25243" y1="60000" x2="74757" y2="63467"/>
                        <a14:foregroundMark x1="69903" y1="60267" x2="69903" y2="60267"/>
                        <a14:foregroundMark x1="43366" y1="28800" x2="43366" y2="28800"/>
                        <a14:foregroundMark x1="35599" y1="34133" x2="63430" y2="31733"/>
                        <a14:foregroundMark x1="55663" y1="32000" x2="57605" y2="42667"/>
                        <a14:foregroundMark x1="67638" y1="63467" x2="65372" y2="86133"/>
                        <a14:foregroundMark x1="31068" y1="60267" x2="31392" y2="85600"/>
                      </a14:backgroundRemoval>
                    </a14:imgEffect>
                  </a14:imgLayer>
                </a14:imgProps>
              </a:ext>
            </a:extLst>
          </a:blip>
          <a:stretch>
            <a:fillRect/>
          </a:stretch>
        </p:blipFill>
        <p:spPr>
          <a:xfrm>
            <a:off x="3836664" y="4886936"/>
            <a:ext cx="735336" cy="892398"/>
          </a:xfrm>
          <a:prstGeom prst="rect">
            <a:avLst/>
          </a:prstGeom>
        </p:spPr>
      </p:pic>
      <p:pic>
        <p:nvPicPr>
          <p:cNvPr id="14" name="Picture 13" descr="bear manipulative"/>
          <p:cNvPicPr>
            <a:picLocks noChangeAspect="1"/>
          </p:cNvPicPr>
          <p:nvPr/>
        </p:nvPicPr>
        <p:blipFill>
          <a:blip r:embed="rId2">
            <a:extLst>
              <a:ext uri="{BEBA8EAE-BF5A-486C-A8C5-ECC9F3942E4B}">
                <a14:imgProps xmlns:a14="http://schemas.microsoft.com/office/drawing/2010/main">
                  <a14:imgLayer r:embed="rId3">
                    <a14:imgEffect>
                      <a14:backgroundRemoval t="3200" b="92800" l="4531" r="89968">
                        <a14:foregroundMark x1="47896" y1="23467" x2="33333" y2="26400"/>
                        <a14:foregroundMark x1="32686" y1="26133" x2="38511" y2="41600"/>
                        <a14:foregroundMark x1="37540" y1="41867" x2="67638" y2="41600"/>
                        <a14:foregroundMark x1="66990" y1="41600" x2="61165" y2="22933"/>
                        <a14:foregroundMark x1="61165" y1="23200" x2="47249" y2="23467"/>
                        <a14:foregroundMark x1="47249" y1="23733" x2="47249" y2="23733"/>
                        <a14:foregroundMark x1="47249" y1="23733" x2="47249" y2="23733"/>
                        <a14:foregroundMark x1="74757" y1="63200" x2="80583" y2="72800"/>
                        <a14:foregroundMark x1="80583" y1="73067" x2="75728" y2="82933"/>
                        <a14:foregroundMark x1="75728" y1="82667" x2="65372" y2="86933"/>
                        <a14:foregroundMark x1="65372" y1="86933" x2="49838" y2="81333"/>
                        <a14:foregroundMark x1="49838" y1="81333" x2="30097" y2="86400"/>
                        <a14:foregroundMark x1="29773" y1="86400" x2="17476" y2="80267"/>
                        <a14:foregroundMark x1="18123" y1="80267" x2="17476" y2="68800"/>
                        <a14:foregroundMark x1="17799" y1="68533" x2="25243" y2="60000"/>
                        <a14:foregroundMark x1="25243" y1="60000" x2="74757" y2="63467"/>
                        <a14:foregroundMark x1="69903" y1="60267" x2="69903" y2="60267"/>
                        <a14:foregroundMark x1="43366" y1="28800" x2="43366" y2="28800"/>
                        <a14:foregroundMark x1="35599" y1="34133" x2="63430" y2="31733"/>
                        <a14:foregroundMark x1="55663" y1="32000" x2="57605" y2="42667"/>
                        <a14:foregroundMark x1="67638" y1="63467" x2="65372" y2="86133"/>
                        <a14:foregroundMark x1="31068" y1="60267" x2="31392" y2="85600"/>
                      </a14:backgroundRemoval>
                    </a14:imgEffect>
                  </a14:imgLayer>
                </a14:imgProps>
              </a:ext>
            </a:extLst>
          </a:blip>
          <a:stretch>
            <a:fillRect/>
          </a:stretch>
        </p:blipFill>
        <p:spPr>
          <a:xfrm>
            <a:off x="4385770" y="4229849"/>
            <a:ext cx="735336" cy="892398"/>
          </a:xfrm>
          <a:prstGeom prst="rect">
            <a:avLst/>
          </a:prstGeom>
        </p:spPr>
      </p:pic>
      <p:pic>
        <p:nvPicPr>
          <p:cNvPr id="24" name="Picture 23" descr="bear manipulative"/>
          <p:cNvPicPr>
            <a:picLocks noChangeAspect="1"/>
          </p:cNvPicPr>
          <p:nvPr/>
        </p:nvPicPr>
        <p:blipFill>
          <a:blip r:embed="rId2">
            <a:extLst>
              <a:ext uri="{BEBA8EAE-BF5A-486C-A8C5-ECC9F3942E4B}">
                <a14:imgProps xmlns:a14="http://schemas.microsoft.com/office/drawing/2010/main">
                  <a14:imgLayer r:embed="rId3">
                    <a14:imgEffect>
                      <a14:backgroundRemoval t="3200" b="92800" l="4531" r="89968">
                        <a14:foregroundMark x1="47896" y1="23467" x2="33333" y2="26400"/>
                        <a14:foregroundMark x1="32686" y1="26133" x2="38511" y2="41600"/>
                        <a14:foregroundMark x1="37540" y1="41867" x2="67638" y2="41600"/>
                        <a14:foregroundMark x1="66990" y1="41600" x2="61165" y2="22933"/>
                        <a14:foregroundMark x1="61165" y1="23200" x2="47249" y2="23467"/>
                        <a14:foregroundMark x1="47249" y1="23733" x2="47249" y2="23733"/>
                        <a14:foregroundMark x1="47249" y1="23733" x2="47249" y2="23733"/>
                        <a14:foregroundMark x1="74757" y1="63200" x2="80583" y2="72800"/>
                        <a14:foregroundMark x1="80583" y1="73067" x2="75728" y2="82933"/>
                        <a14:foregroundMark x1="75728" y1="82667" x2="65372" y2="86933"/>
                        <a14:foregroundMark x1="65372" y1="86933" x2="49838" y2="81333"/>
                        <a14:foregroundMark x1="49838" y1="81333" x2="30097" y2="86400"/>
                        <a14:foregroundMark x1="29773" y1="86400" x2="17476" y2="80267"/>
                        <a14:foregroundMark x1="18123" y1="80267" x2="17476" y2="68800"/>
                        <a14:foregroundMark x1="17799" y1="68533" x2="25243" y2="60000"/>
                        <a14:foregroundMark x1="25243" y1="60000" x2="74757" y2="63467"/>
                        <a14:foregroundMark x1="69903" y1="60267" x2="69903" y2="60267"/>
                        <a14:foregroundMark x1="43366" y1="28800" x2="43366" y2="28800"/>
                        <a14:foregroundMark x1="35599" y1="34133" x2="63430" y2="31733"/>
                        <a14:foregroundMark x1="55663" y1="32000" x2="57605" y2="42667"/>
                        <a14:foregroundMark x1="67638" y1="63467" x2="65372" y2="86133"/>
                        <a14:foregroundMark x1="31068" y1="60267" x2="31392" y2="85600"/>
                      </a14:backgroundRemoval>
                    </a14:imgEffect>
                  </a14:imgLayer>
                </a14:imgProps>
              </a:ext>
            </a:extLst>
          </a:blip>
          <a:stretch>
            <a:fillRect/>
          </a:stretch>
        </p:blipFill>
        <p:spPr>
          <a:xfrm>
            <a:off x="4953036" y="4786782"/>
            <a:ext cx="735336" cy="892398"/>
          </a:xfrm>
          <a:prstGeom prst="rect">
            <a:avLst/>
          </a:prstGeom>
        </p:spPr>
      </p:pic>
      <p:pic>
        <p:nvPicPr>
          <p:cNvPr id="25" name="Picture 24" descr="bear manipulative"/>
          <p:cNvPicPr>
            <a:picLocks noChangeAspect="1"/>
          </p:cNvPicPr>
          <p:nvPr/>
        </p:nvPicPr>
        <p:blipFill>
          <a:blip r:embed="rId2">
            <a:extLst>
              <a:ext uri="{BEBA8EAE-BF5A-486C-A8C5-ECC9F3942E4B}">
                <a14:imgProps xmlns:a14="http://schemas.microsoft.com/office/drawing/2010/main">
                  <a14:imgLayer r:embed="rId3">
                    <a14:imgEffect>
                      <a14:backgroundRemoval t="3200" b="92800" l="4531" r="89968">
                        <a14:foregroundMark x1="47896" y1="23467" x2="33333" y2="26400"/>
                        <a14:foregroundMark x1="32686" y1="26133" x2="38511" y2="41600"/>
                        <a14:foregroundMark x1="37540" y1="41867" x2="67638" y2="41600"/>
                        <a14:foregroundMark x1="66990" y1="41600" x2="61165" y2="22933"/>
                        <a14:foregroundMark x1="61165" y1="23200" x2="47249" y2="23467"/>
                        <a14:foregroundMark x1="47249" y1="23733" x2="47249" y2="23733"/>
                        <a14:foregroundMark x1="47249" y1="23733" x2="47249" y2="23733"/>
                        <a14:foregroundMark x1="74757" y1="63200" x2="80583" y2="72800"/>
                        <a14:foregroundMark x1="80583" y1="73067" x2="75728" y2="82933"/>
                        <a14:foregroundMark x1="75728" y1="82667" x2="65372" y2="86933"/>
                        <a14:foregroundMark x1="65372" y1="86933" x2="49838" y2="81333"/>
                        <a14:foregroundMark x1="49838" y1="81333" x2="30097" y2="86400"/>
                        <a14:foregroundMark x1="29773" y1="86400" x2="17476" y2="80267"/>
                        <a14:foregroundMark x1="18123" y1="80267" x2="17476" y2="68800"/>
                        <a14:foregroundMark x1="17799" y1="68533" x2="25243" y2="60000"/>
                        <a14:foregroundMark x1="25243" y1="60000" x2="74757" y2="63467"/>
                        <a14:foregroundMark x1="69903" y1="60267" x2="69903" y2="60267"/>
                        <a14:foregroundMark x1="43366" y1="28800" x2="43366" y2="28800"/>
                        <a14:foregroundMark x1="35599" y1="34133" x2="63430" y2="31733"/>
                        <a14:foregroundMark x1="55663" y1="32000" x2="57605" y2="42667"/>
                        <a14:foregroundMark x1="67638" y1="63467" x2="65372" y2="86133"/>
                        <a14:foregroundMark x1="31068" y1="60267" x2="31392" y2="85600"/>
                      </a14:backgroundRemoval>
                    </a14:imgEffect>
                  </a14:imgLayer>
                </a14:imgProps>
              </a:ext>
            </a:extLst>
          </a:blip>
          <a:stretch>
            <a:fillRect/>
          </a:stretch>
        </p:blipFill>
        <p:spPr>
          <a:xfrm>
            <a:off x="5543383" y="4225343"/>
            <a:ext cx="735336" cy="892398"/>
          </a:xfrm>
          <a:prstGeom prst="rect">
            <a:avLst/>
          </a:prstGeom>
        </p:spPr>
      </p:pic>
    </p:spTree>
    <p:extLst>
      <p:ext uri="{BB962C8B-B14F-4D97-AF65-F5344CB8AC3E}">
        <p14:creationId xmlns:p14="http://schemas.microsoft.com/office/powerpoint/2010/main" val="11054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1 -0.00671 L 0.30261 -0.00671 " pathEditMode="relative" ptsTypes="AA">
                                      <p:cBhvr>
                                        <p:cTn id="6" dur="2000" fill="hold"/>
                                        <p:tgtEl>
                                          <p:spTgt spid="2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3 -0.01666 L 0.32413 0.06829 " pathEditMode="relative" ptsTypes="AA">
                                      <p:cBhvr>
                                        <p:cTn id="10" dur="2000" fill="hold"/>
                                        <p:tgtEl>
                                          <p:spTgt spid="2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33 -0.00972 L 0.31545 0.06459 " pathEditMode="relative" ptsTypes="AA">
                                      <p:cBhvr>
                                        <p:cTn id="1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04C864-C994-4012-80F0-E7129E6CBC5C}"/>
              </a:ext>
            </a:extLst>
          </p:cNvPr>
          <p:cNvSpPr>
            <a:spLocks noGrp="1"/>
          </p:cNvSpPr>
          <p:nvPr>
            <p:ph type="title"/>
          </p:nvPr>
        </p:nvSpPr>
        <p:spPr/>
        <p:txBody>
          <a:bodyPr/>
          <a:lstStyle/>
          <a:p>
            <a:r>
              <a:rPr lang="en-US" dirty="0"/>
              <a:t>Slide 24</a:t>
            </a:r>
          </a:p>
        </p:txBody>
      </p:sp>
      <p:sp>
        <p:nvSpPr>
          <p:cNvPr id="3" name="Content Placeholder 2"/>
          <p:cNvSpPr>
            <a:spLocks noGrp="1"/>
          </p:cNvSpPr>
          <p:nvPr>
            <p:ph idx="4294967295"/>
          </p:nvPr>
        </p:nvSpPr>
        <p:spPr>
          <a:xfrm>
            <a:off x="194733" y="1734160"/>
            <a:ext cx="8686800" cy="4351338"/>
          </a:xfrm>
        </p:spPr>
        <p:txBody>
          <a:bodyPr/>
          <a:lstStyle/>
          <a:p>
            <a:pPr marL="457200" lvl="1" indent="-457200">
              <a:lnSpc>
                <a:spcPct val="110000"/>
              </a:lnSpc>
              <a:buClr>
                <a:srgbClr val="FF9300"/>
              </a:buClr>
              <a:buFont typeface="+mj-lt"/>
              <a:buAutoNum type="arabicPeriod"/>
            </a:pPr>
            <a:r>
              <a:rPr lang="en-US" dirty="0"/>
              <a:t>Create one set</a:t>
            </a:r>
          </a:p>
          <a:p>
            <a:pPr marL="457200" lvl="1" indent="-457200">
              <a:lnSpc>
                <a:spcPct val="110000"/>
              </a:lnSpc>
              <a:buClr>
                <a:srgbClr val="FF9300"/>
              </a:buClr>
              <a:buFont typeface="+mj-lt"/>
              <a:buAutoNum type="arabicPeriod"/>
            </a:pPr>
            <a:r>
              <a:rPr lang="en-US" dirty="0"/>
              <a:t>Create other set</a:t>
            </a:r>
          </a:p>
          <a:p>
            <a:pPr marL="457200" lvl="1" indent="-457200">
              <a:lnSpc>
                <a:spcPct val="110000"/>
              </a:lnSpc>
              <a:buClr>
                <a:srgbClr val="FF9300"/>
              </a:buClr>
              <a:buFont typeface="+mj-lt"/>
              <a:buAutoNum type="arabicPeriod"/>
            </a:pPr>
            <a:r>
              <a:rPr lang="en-US" dirty="0"/>
              <a:t>Compare the difference</a:t>
            </a:r>
          </a:p>
          <a:p>
            <a:endParaRPr lang="en-US" dirty="0"/>
          </a:p>
        </p:txBody>
      </p:sp>
      <p:sp>
        <p:nvSpPr>
          <p:cNvPr id="15" name="Oval 14"/>
          <p:cNvSpPr/>
          <p:nvPr/>
        </p:nvSpPr>
        <p:spPr>
          <a:xfrm>
            <a:off x="262467" y="131685"/>
            <a:ext cx="3742267" cy="1602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16" name="Rectangle 15"/>
          <p:cNvSpPr/>
          <p:nvPr/>
        </p:nvSpPr>
        <p:spPr>
          <a:xfrm>
            <a:off x="4783666" y="361422"/>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Compare</a:t>
            </a:r>
          </a:p>
          <a:p>
            <a:pPr algn="ctr"/>
            <a:r>
              <a:rPr lang="en-US" sz="3600" b="1" dirty="0">
                <a:solidFill>
                  <a:schemeClr val="accent2"/>
                </a:solidFill>
              </a:rPr>
              <a:t>(Difference)</a:t>
            </a:r>
            <a:endParaRPr lang="en-US" sz="3600" dirty="0">
              <a:solidFill>
                <a:schemeClr val="accent2"/>
              </a:solidFill>
            </a:endParaRPr>
          </a:p>
        </p:txBody>
      </p:sp>
      <p:sp>
        <p:nvSpPr>
          <p:cNvPr id="13" name="Rectangle 12" descr="one of 5 squares."/>
          <p:cNvSpPr/>
          <p:nvPr/>
        </p:nvSpPr>
        <p:spPr>
          <a:xfrm>
            <a:off x="3316639" y="4099612"/>
            <a:ext cx="627984" cy="596949"/>
          </a:xfrm>
          <a:prstGeom prst="rect">
            <a:avLst/>
          </a:prstGeom>
          <a:solidFill>
            <a:schemeClr val="accent6"/>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14" name="Rectangle 13" descr="1 of five squares"/>
          <p:cNvSpPr/>
          <p:nvPr/>
        </p:nvSpPr>
        <p:spPr>
          <a:xfrm>
            <a:off x="4577802" y="4099612"/>
            <a:ext cx="627984" cy="595025"/>
          </a:xfrm>
          <a:prstGeom prst="rect">
            <a:avLst/>
          </a:prstGeom>
          <a:solidFill>
            <a:schemeClr val="accent6"/>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4" name="Rectangle 23" descr="one of five squares"/>
          <p:cNvSpPr/>
          <p:nvPr/>
        </p:nvSpPr>
        <p:spPr>
          <a:xfrm>
            <a:off x="3943291" y="4106076"/>
            <a:ext cx="627984" cy="587553"/>
          </a:xfrm>
          <a:prstGeom prst="rect">
            <a:avLst/>
          </a:prstGeom>
          <a:solidFill>
            <a:schemeClr val="accent6"/>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5" name="Rectangle 24" descr="one of five squares"/>
          <p:cNvSpPr/>
          <p:nvPr/>
        </p:nvSpPr>
        <p:spPr>
          <a:xfrm>
            <a:off x="5191400" y="4106075"/>
            <a:ext cx="627984" cy="587553"/>
          </a:xfrm>
          <a:prstGeom prst="rect">
            <a:avLst/>
          </a:prstGeom>
          <a:solidFill>
            <a:schemeClr val="accent6"/>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6" name="Rectangle 25" descr="One of five squares"/>
          <p:cNvSpPr/>
          <p:nvPr/>
        </p:nvSpPr>
        <p:spPr>
          <a:xfrm>
            <a:off x="5828572" y="4099612"/>
            <a:ext cx="627984" cy="594016"/>
          </a:xfrm>
          <a:prstGeom prst="rect">
            <a:avLst/>
          </a:prstGeom>
          <a:solidFill>
            <a:schemeClr val="accent6"/>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7" name="Rectangle 26" descr="One of three squares"/>
          <p:cNvSpPr/>
          <p:nvPr/>
        </p:nvSpPr>
        <p:spPr>
          <a:xfrm>
            <a:off x="4563416" y="4946549"/>
            <a:ext cx="627984" cy="587553"/>
          </a:xfrm>
          <a:prstGeom prst="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8" name="Rectangle 27" descr="one of three squares"/>
          <p:cNvSpPr/>
          <p:nvPr/>
        </p:nvSpPr>
        <p:spPr>
          <a:xfrm>
            <a:off x="3949818" y="4946550"/>
            <a:ext cx="627984" cy="587553"/>
          </a:xfrm>
          <a:prstGeom prst="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9" name="Rectangle 28" descr="One of three squares"/>
          <p:cNvSpPr/>
          <p:nvPr/>
        </p:nvSpPr>
        <p:spPr>
          <a:xfrm>
            <a:off x="3316639" y="4946550"/>
            <a:ext cx="627984" cy="587553"/>
          </a:xfrm>
          <a:prstGeom prst="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30" name="TextBox 29"/>
          <p:cNvSpPr txBox="1"/>
          <p:nvPr/>
        </p:nvSpPr>
        <p:spPr>
          <a:xfrm>
            <a:off x="3323166" y="3336635"/>
            <a:ext cx="2920999" cy="769441"/>
          </a:xfrm>
          <a:prstGeom prst="rect">
            <a:avLst/>
          </a:prstGeom>
          <a:noFill/>
        </p:spPr>
        <p:txBody>
          <a:bodyPr wrap="square" rtlCol="0">
            <a:spAutoFit/>
          </a:bodyPr>
          <a:lstStyle/>
          <a:p>
            <a:r>
              <a:rPr lang="en-US" sz="4400" dirty="0">
                <a:solidFill>
                  <a:schemeClr val="bg1"/>
                </a:solidFill>
              </a:rPr>
              <a:t>5 – 3 = 2</a:t>
            </a:r>
          </a:p>
        </p:txBody>
      </p:sp>
    </p:spTree>
    <p:extLst>
      <p:ext uri="{BB962C8B-B14F-4D97-AF65-F5344CB8AC3E}">
        <p14:creationId xmlns:p14="http://schemas.microsoft.com/office/powerpoint/2010/main" val="1257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up)">
                                      <p:cBhvr>
                                        <p:cTn id="16" dur="500"/>
                                        <p:tgtEl>
                                          <p:spTgt spid="2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ppt_y</p:attrName>
                                        </p:attrNameLst>
                                      </p:cBhvr>
                                      <p:tavLst>
                                        <p:tav tm="0">
                                          <p:val>
                                            <p:strVal val="#ppt_y+#ppt_h*1.125000"/>
                                          </p:val>
                                        </p:tav>
                                        <p:tav tm="100000">
                                          <p:val>
                                            <p:strVal val="#ppt_y"/>
                                          </p:val>
                                        </p:tav>
                                      </p:tavLst>
                                    </p:anim>
                                    <p:animEffect transition="in" filter="wipe(up)">
                                      <p:cBhvr>
                                        <p:cTn id="20" dur="500"/>
                                        <p:tgtEl>
                                          <p:spTgt spid="2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ppt_y</p:attrName>
                                        </p:attrNameLst>
                                      </p:cBhvr>
                                      <p:tavLst>
                                        <p:tav tm="0">
                                          <p:val>
                                            <p:strVal val="#ppt_y+#ppt_h*1.125000"/>
                                          </p:val>
                                        </p:tav>
                                        <p:tav tm="100000">
                                          <p:val>
                                            <p:strVal val="#ppt_y"/>
                                          </p:val>
                                        </p:tav>
                                      </p:tavLst>
                                    </p:anim>
                                    <p:animEffect transition="in" filter="wipe(up)">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up)">
                                      <p:cBhvr>
                                        <p:cTn id="30" dur="500"/>
                                        <p:tgtEl>
                                          <p:spTgt spid="2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ppt_y</p:attrName>
                                        </p:attrNameLst>
                                      </p:cBhvr>
                                      <p:tavLst>
                                        <p:tav tm="0">
                                          <p:val>
                                            <p:strVal val="#ppt_y+#ppt_h*1.125000"/>
                                          </p:val>
                                        </p:tav>
                                        <p:tav tm="100000">
                                          <p:val>
                                            <p:strVal val="#ppt_y"/>
                                          </p:val>
                                        </p:tav>
                                      </p:tavLst>
                                    </p:anim>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animBg="1"/>
      <p:bldP spid="25" grpId="0" animBg="1"/>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#1</a:t>
            </a:r>
          </a:p>
        </p:txBody>
      </p:sp>
      <p:sp>
        <p:nvSpPr>
          <p:cNvPr id="3" name="Content Placeholder 2"/>
          <p:cNvSpPr>
            <a:spLocks noGrp="1"/>
          </p:cNvSpPr>
          <p:nvPr>
            <p:ph idx="1"/>
          </p:nvPr>
        </p:nvSpPr>
        <p:spPr>
          <a:xfrm>
            <a:off x="228600" y="1102598"/>
            <a:ext cx="8686800" cy="4839538"/>
          </a:xfrm>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Look at problem B.</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lvl="0" indent="-457200">
              <a:lnSpc>
                <a:spcPct val="100000"/>
              </a:lnSpc>
              <a:spcBef>
                <a:spcPts val="0"/>
              </a:spcBef>
              <a:buClrTx/>
              <a:defRPr/>
            </a:pPr>
            <a:r>
              <a:rPr lang="en-US" dirty="0"/>
              <a:t>				</a:t>
            </a:r>
            <a:r>
              <a:rPr lang="en-US" sz="4400" b="1" dirty="0"/>
              <a:t>8 </a:t>
            </a:r>
            <a:r>
              <a:rPr lang="en-US" sz="4400" dirty="0"/>
              <a:t>–</a:t>
            </a:r>
            <a:r>
              <a:rPr lang="en-US" sz="4400" b="1" dirty="0"/>
              <a:t> 3 = __</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indent="-457200">
              <a:lnSpc>
                <a:spcPct val="100000"/>
              </a:lnSpc>
              <a:spcBef>
                <a:spcPts val="0"/>
              </a:spcBef>
              <a:buClrTx/>
              <a:defRPr/>
            </a:pPr>
            <a:r>
              <a:rPr lang="en-US" i="1" dirty="0"/>
              <a:t>Describe</a:t>
            </a:r>
            <a:r>
              <a:rPr lang="en-US" dirty="0"/>
              <a:t> and </a:t>
            </a:r>
            <a:r>
              <a:rPr lang="en-US" i="1" dirty="0"/>
              <a:t>draw</a:t>
            </a:r>
            <a:r>
              <a:rPr lang="en-US" dirty="0"/>
              <a:t> two conceptual understandings of subtraction.</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
        <p:nvSpPr>
          <p:cNvPr id="5" name="Rectangle 4"/>
          <p:cNvSpPr/>
          <p:nvPr/>
        </p:nvSpPr>
        <p:spPr>
          <a:xfrm>
            <a:off x="228600" y="3753474"/>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Separate</a:t>
            </a:r>
          </a:p>
          <a:p>
            <a:pPr algn="ctr"/>
            <a:r>
              <a:rPr lang="en-US" sz="3600" b="1" dirty="0">
                <a:solidFill>
                  <a:schemeClr val="accent2"/>
                </a:solidFill>
              </a:rPr>
              <a:t>(Change decrease)</a:t>
            </a:r>
            <a:endParaRPr lang="en-US" sz="3600" dirty="0">
              <a:solidFill>
                <a:schemeClr val="accent2"/>
              </a:solidFill>
            </a:endParaRPr>
          </a:p>
        </p:txBody>
      </p:sp>
      <p:sp>
        <p:nvSpPr>
          <p:cNvPr id="6" name="Rectangle 5"/>
          <p:cNvSpPr/>
          <p:nvPr/>
        </p:nvSpPr>
        <p:spPr>
          <a:xfrm>
            <a:off x="4783666" y="3753474"/>
            <a:ext cx="4131734" cy="11430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2"/>
                </a:solidFill>
              </a:rPr>
              <a:t>Compare</a:t>
            </a:r>
          </a:p>
          <a:p>
            <a:pPr algn="ctr"/>
            <a:r>
              <a:rPr lang="en-US" sz="3600" b="1" dirty="0">
                <a:solidFill>
                  <a:schemeClr val="accent2"/>
                </a:solidFill>
              </a:rPr>
              <a:t>(Difference)</a:t>
            </a:r>
          </a:p>
        </p:txBody>
      </p:sp>
    </p:spTree>
    <p:extLst>
      <p:ext uri="{BB962C8B-B14F-4D97-AF65-F5344CB8AC3E}">
        <p14:creationId xmlns:p14="http://schemas.microsoft.com/office/powerpoint/2010/main" val="189162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1364AD9-303E-4C7F-B358-FD45A52586F4}"/>
              </a:ext>
            </a:extLst>
          </p:cNvPr>
          <p:cNvSpPr>
            <a:spLocks noGrp="1"/>
          </p:cNvSpPr>
          <p:nvPr>
            <p:ph type="title"/>
          </p:nvPr>
        </p:nvSpPr>
        <p:spPr/>
        <p:txBody>
          <a:bodyPr/>
          <a:lstStyle/>
          <a:p>
            <a:r>
              <a:rPr lang="en-US" dirty="0"/>
              <a:t>Slide 26</a:t>
            </a:r>
          </a:p>
        </p:txBody>
      </p:sp>
      <p:sp>
        <p:nvSpPr>
          <p:cNvPr id="3" name="Content Placeholder 2"/>
          <p:cNvSpPr>
            <a:spLocks noGrp="1"/>
          </p:cNvSpPr>
          <p:nvPr>
            <p:ph idx="4294967295"/>
          </p:nvPr>
        </p:nvSpPr>
        <p:spPr>
          <a:xfrm>
            <a:off x="228600" y="1390650"/>
            <a:ext cx="8686800" cy="3725863"/>
          </a:xfrm>
        </p:spPr>
        <p:txBody>
          <a:bodyPr/>
          <a:lstStyle/>
          <a:p>
            <a:pPr>
              <a:buClr>
                <a:srgbClr val="FF9300"/>
              </a:buClr>
            </a:pPr>
            <a:r>
              <a:rPr lang="en-US" dirty="0"/>
              <a:t>Read about how each student interprets addition and subtraction.</a:t>
            </a:r>
          </a:p>
          <a:p>
            <a:pPr marL="457200" indent="-457200">
              <a:buClr>
                <a:srgbClr val="FF9300"/>
              </a:buClr>
              <a:buAutoNum type="arabicPeriod"/>
            </a:pPr>
            <a:r>
              <a:rPr lang="en-US" dirty="0"/>
              <a:t>How does Martin interpret addition?</a:t>
            </a:r>
          </a:p>
          <a:p>
            <a:pPr marL="457200" indent="-457200">
              <a:buClr>
                <a:srgbClr val="FF9300"/>
              </a:buClr>
              <a:buAutoNum type="arabicPeriod"/>
            </a:pPr>
            <a:r>
              <a:rPr lang="en-US" dirty="0"/>
              <a:t>What would be another way to explain addition to Martin?</a:t>
            </a:r>
          </a:p>
          <a:p>
            <a:pPr marL="457200" indent="-457200">
              <a:buClr>
                <a:srgbClr val="FF9300"/>
              </a:buClr>
              <a:buAutoNum type="arabicPeriod"/>
            </a:pPr>
            <a:r>
              <a:rPr lang="en-US" dirty="0"/>
              <a:t>How does Lola interpret subtraction?</a:t>
            </a:r>
          </a:p>
          <a:p>
            <a:pPr marL="457200" indent="-457200">
              <a:buClr>
                <a:srgbClr val="FF9300"/>
              </a:buClr>
              <a:buAutoNum type="arabicPeriod"/>
            </a:pPr>
            <a:r>
              <a:rPr lang="en-US" dirty="0"/>
              <a:t>What would be another way to explain subtraction to Lola?</a:t>
            </a:r>
          </a:p>
          <a:p>
            <a:pPr>
              <a:buClr>
                <a:srgbClr val="FF9300"/>
              </a:buClr>
            </a:pPr>
            <a:endParaRPr lang="en-US" dirty="0"/>
          </a:p>
        </p:txBody>
      </p:sp>
      <p:sp>
        <p:nvSpPr>
          <p:cNvPr id="5" name="Title 1"/>
          <p:cNvSpPr txBox="1">
            <a:spLocks/>
          </p:cNvSpPr>
          <p:nvPr/>
        </p:nvSpPr>
        <p:spPr>
          <a:xfrm>
            <a:off x="1143000" y="325235"/>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#2</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253996"/>
            <a:ext cx="914400" cy="873998"/>
          </a:xfrm>
          <a:prstGeom prst="rect">
            <a:avLst/>
          </a:prstGeom>
        </p:spPr>
      </p:pic>
    </p:spTree>
    <p:extLst>
      <p:ext uri="{BB962C8B-B14F-4D97-AF65-F5344CB8AC3E}">
        <p14:creationId xmlns:p14="http://schemas.microsoft.com/office/powerpoint/2010/main" val="386653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Multiplication</a:t>
            </a:r>
            <a:endParaRPr lang="en-US" sz="3200" b="1" dirty="0"/>
          </a:p>
        </p:txBody>
      </p:sp>
      <p:sp>
        <p:nvSpPr>
          <p:cNvPr id="5" name="Rectangle 4"/>
          <p:cNvSpPr/>
          <p:nvPr/>
        </p:nvSpPr>
        <p:spPr>
          <a:xfrm>
            <a:off x="2573867" y="2370666"/>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Equal groups</a:t>
            </a:r>
            <a:endParaRPr lang="en-US" sz="3600" dirty="0">
              <a:solidFill>
                <a:srgbClr val="00B050"/>
              </a:solidFill>
            </a:endParaRPr>
          </a:p>
        </p:txBody>
      </p:sp>
      <p:sp>
        <p:nvSpPr>
          <p:cNvPr id="7" name="Rectangle 6"/>
          <p:cNvSpPr/>
          <p:nvPr/>
        </p:nvSpPr>
        <p:spPr>
          <a:xfrm>
            <a:off x="2573867" y="3843866"/>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Comparison</a:t>
            </a:r>
          </a:p>
        </p:txBody>
      </p:sp>
      <p:sp>
        <p:nvSpPr>
          <p:cNvPr id="2" name="Title 1" hidden="1">
            <a:extLst>
              <a:ext uri="{FF2B5EF4-FFF2-40B4-BE49-F238E27FC236}">
                <a16:creationId xmlns:a16="http://schemas.microsoft.com/office/drawing/2014/main" id="{95EEB92F-F4C8-4016-AEA9-B54E9A4DE096}"/>
              </a:ext>
            </a:extLst>
          </p:cNvPr>
          <p:cNvSpPr>
            <a:spLocks noGrp="1"/>
          </p:cNvSpPr>
          <p:nvPr>
            <p:ph type="title"/>
          </p:nvPr>
        </p:nvSpPr>
        <p:spPr/>
        <p:txBody>
          <a:bodyPr/>
          <a:lstStyle/>
          <a:p>
            <a:r>
              <a:rPr lang="en-US" dirty="0"/>
              <a:t>Slide 27</a:t>
            </a:r>
          </a:p>
        </p:txBody>
      </p:sp>
    </p:spTree>
    <p:extLst>
      <p:ext uri="{BB962C8B-B14F-4D97-AF65-F5344CB8AC3E}">
        <p14:creationId xmlns:p14="http://schemas.microsoft.com/office/powerpoint/2010/main" val="242051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D04CA8A-7358-4D94-B647-B2551C1529D5}"/>
              </a:ext>
            </a:extLst>
          </p:cNvPr>
          <p:cNvSpPr>
            <a:spLocks noGrp="1"/>
          </p:cNvSpPr>
          <p:nvPr>
            <p:ph type="title"/>
          </p:nvPr>
        </p:nvSpPr>
        <p:spPr/>
        <p:txBody>
          <a:bodyPr/>
          <a:lstStyle/>
          <a:p>
            <a:r>
              <a:rPr lang="en-US" dirty="0"/>
              <a:t>Slide 28</a:t>
            </a:r>
          </a:p>
        </p:txBody>
      </p:sp>
      <p:sp>
        <p:nvSpPr>
          <p:cNvPr id="20" name="Oval 19" descr="A circel containing two train cars."/>
          <p:cNvSpPr/>
          <p:nvPr/>
        </p:nvSpPr>
        <p:spPr>
          <a:xfrm>
            <a:off x="5520516" y="3961951"/>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A circle containing two trains."/>
          <p:cNvSpPr/>
          <p:nvPr/>
        </p:nvSpPr>
        <p:spPr>
          <a:xfrm>
            <a:off x="3449669" y="4000051"/>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A circle containing two trains"/>
          <p:cNvSpPr/>
          <p:nvPr/>
        </p:nvSpPr>
        <p:spPr>
          <a:xfrm>
            <a:off x="1333999" y="4006401"/>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2467" y="131685"/>
            <a:ext cx="3742267" cy="16024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Multiplication</a:t>
            </a:r>
            <a:endParaRPr lang="en-US" sz="3200" b="1" dirty="0"/>
          </a:p>
        </p:txBody>
      </p:sp>
      <p:sp>
        <p:nvSpPr>
          <p:cNvPr id="5" name="Rectangle 4"/>
          <p:cNvSpPr/>
          <p:nvPr/>
        </p:nvSpPr>
        <p:spPr>
          <a:xfrm>
            <a:off x="4639734" y="361422"/>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Equal groups</a:t>
            </a:r>
            <a:endParaRPr lang="en-US" sz="3600" dirty="0">
              <a:solidFill>
                <a:srgbClr val="00B050"/>
              </a:solidFill>
            </a:endParaRPr>
          </a:p>
        </p:txBody>
      </p:sp>
      <p:sp>
        <p:nvSpPr>
          <p:cNvPr id="6" name="Content Placeholder 2"/>
          <p:cNvSpPr>
            <a:spLocks noGrp="1"/>
          </p:cNvSpPr>
          <p:nvPr>
            <p:ph idx="4294967295"/>
          </p:nvPr>
        </p:nvSpPr>
        <p:spPr>
          <a:xfrm>
            <a:off x="194733" y="1734160"/>
            <a:ext cx="8686800" cy="4351338"/>
          </a:xfrm>
        </p:spPr>
        <p:txBody>
          <a:bodyPr/>
          <a:lstStyle/>
          <a:p>
            <a:pPr marL="457200" lvl="1" indent="-457200">
              <a:lnSpc>
                <a:spcPct val="110000"/>
              </a:lnSpc>
              <a:buClr>
                <a:srgbClr val="FF9300"/>
              </a:buClr>
              <a:buFont typeface="+mj-lt"/>
              <a:buAutoNum type="arabicPeriod"/>
            </a:pPr>
            <a:r>
              <a:rPr lang="en-US" dirty="0"/>
              <a:t>Show the groups</a:t>
            </a:r>
          </a:p>
          <a:p>
            <a:pPr marL="457200" lvl="1" indent="-457200">
              <a:lnSpc>
                <a:spcPct val="110000"/>
              </a:lnSpc>
              <a:buClr>
                <a:srgbClr val="FF9300"/>
              </a:buClr>
              <a:buFont typeface="+mj-lt"/>
              <a:buAutoNum type="arabicPeriod"/>
            </a:pPr>
            <a:r>
              <a:rPr lang="en-US" dirty="0"/>
              <a:t>Show the amount within each group</a:t>
            </a:r>
          </a:p>
          <a:p>
            <a:pPr marL="457200" lvl="1" indent="-457200">
              <a:lnSpc>
                <a:spcPct val="110000"/>
              </a:lnSpc>
              <a:buClr>
                <a:srgbClr val="FF9300"/>
              </a:buClr>
              <a:buFont typeface="+mj-lt"/>
              <a:buAutoNum type="arabicPeriod"/>
            </a:pPr>
            <a:r>
              <a:rPr lang="en-US" dirty="0"/>
              <a:t>Count product</a:t>
            </a:r>
          </a:p>
          <a:p>
            <a:endParaRPr lang="en-US" dirty="0"/>
          </a:p>
        </p:txBody>
      </p:sp>
      <p:sp>
        <p:nvSpPr>
          <p:cNvPr id="8" name="TextBox 7"/>
          <p:cNvSpPr txBox="1"/>
          <p:nvPr/>
        </p:nvSpPr>
        <p:spPr>
          <a:xfrm>
            <a:off x="3179234" y="3106897"/>
            <a:ext cx="2920999" cy="769441"/>
          </a:xfrm>
          <a:prstGeom prst="rect">
            <a:avLst/>
          </a:prstGeom>
          <a:noFill/>
        </p:spPr>
        <p:txBody>
          <a:bodyPr wrap="square" rtlCol="0">
            <a:spAutoFit/>
          </a:bodyPr>
          <a:lstStyle/>
          <a:p>
            <a:r>
              <a:rPr lang="en-US" sz="4400" dirty="0">
                <a:solidFill>
                  <a:schemeClr val="bg1"/>
                </a:solidFill>
              </a:rPr>
              <a:t>3 × 2 = 6</a:t>
            </a:r>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1673509" y="4231341"/>
            <a:ext cx="1039684" cy="70172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1829557" y="5063126"/>
            <a:ext cx="1039684" cy="701722"/>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3897591" y="4231341"/>
            <a:ext cx="1039684" cy="70172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4053639" y="5063126"/>
            <a:ext cx="1039684" cy="701722"/>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5934262" y="4231341"/>
            <a:ext cx="1039684" cy="701722"/>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09" b="95404" l="1489" r="98139">
                        <a14:backgroundMark x1="24814" y1="79596" x2="24814" y2="79596"/>
                        <a14:backgroundMark x1="46650" y1="81066" x2="46650" y2="81066"/>
                        <a14:backgroundMark x1="62035" y1="81801" x2="62035" y2="81801"/>
                        <a14:backgroundMark x1="73945" y1="81066" x2="73945" y2="81066"/>
                        <a14:backgroundMark x1="88586" y1="69485" x2="88586" y2="69485"/>
                      </a14:backgroundRemoval>
                    </a14:imgEffect>
                  </a14:imgLayer>
                </a14:imgProps>
              </a:ext>
            </a:extLst>
          </a:blip>
          <a:stretch>
            <a:fillRect/>
          </a:stretch>
        </p:blipFill>
        <p:spPr>
          <a:xfrm>
            <a:off x="6090310" y="5063126"/>
            <a:ext cx="1039684" cy="701722"/>
          </a:xfrm>
          <a:prstGeom prst="rect">
            <a:avLst/>
          </a:prstGeom>
        </p:spPr>
      </p:pic>
    </p:spTree>
    <p:extLst>
      <p:ext uri="{BB962C8B-B14F-4D97-AF65-F5344CB8AC3E}">
        <p14:creationId xmlns:p14="http://schemas.microsoft.com/office/powerpoint/2010/main" val="264624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5" name="Rectangle 4"/>
          <p:cNvSpPr/>
          <p:nvPr/>
        </p:nvSpPr>
        <p:spPr>
          <a:xfrm>
            <a:off x="4639734" y="361422"/>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Equal groups</a:t>
            </a:r>
            <a:endParaRPr lang="en-US" sz="3600" dirty="0">
              <a:solidFill>
                <a:srgbClr val="00B050"/>
              </a:solidFill>
            </a:endParaRPr>
          </a:p>
        </p:txBody>
      </p:sp>
      <p:sp>
        <p:nvSpPr>
          <p:cNvPr id="2" name="Title 1" hidden="1">
            <a:extLst>
              <a:ext uri="{FF2B5EF4-FFF2-40B4-BE49-F238E27FC236}">
                <a16:creationId xmlns:a16="http://schemas.microsoft.com/office/drawing/2014/main" id="{F21F5F91-5CEA-4616-89A1-E68EBBD28698}"/>
              </a:ext>
            </a:extLst>
          </p:cNvPr>
          <p:cNvSpPr>
            <a:spLocks noGrp="1"/>
          </p:cNvSpPr>
          <p:nvPr>
            <p:ph type="title"/>
          </p:nvPr>
        </p:nvSpPr>
        <p:spPr/>
        <p:txBody>
          <a:bodyPr/>
          <a:lstStyle/>
          <a:p>
            <a:r>
              <a:rPr lang="en-US" dirty="0"/>
              <a:t>Slide 29</a:t>
            </a:r>
          </a:p>
        </p:txBody>
      </p:sp>
      <p:sp>
        <p:nvSpPr>
          <p:cNvPr id="6" name="Content Placeholder 2"/>
          <p:cNvSpPr>
            <a:spLocks noGrp="1"/>
          </p:cNvSpPr>
          <p:nvPr>
            <p:ph idx="4294967295"/>
          </p:nvPr>
        </p:nvSpPr>
        <p:spPr>
          <a:xfrm>
            <a:off x="228600" y="1794941"/>
            <a:ext cx="8686800" cy="4351338"/>
          </a:xfrm>
        </p:spPr>
        <p:txBody>
          <a:bodyPr/>
          <a:lstStyle/>
          <a:p>
            <a:pPr marL="457200" lvl="1" indent="-457200">
              <a:lnSpc>
                <a:spcPct val="110000"/>
              </a:lnSpc>
              <a:buClr>
                <a:srgbClr val="FF9300"/>
              </a:buClr>
              <a:buFont typeface="+mj-lt"/>
              <a:buAutoNum type="arabicPeriod"/>
            </a:pPr>
            <a:r>
              <a:rPr lang="en-US" dirty="0"/>
              <a:t>Show the groups</a:t>
            </a:r>
          </a:p>
          <a:p>
            <a:pPr marL="457200" lvl="1" indent="-457200">
              <a:lnSpc>
                <a:spcPct val="110000"/>
              </a:lnSpc>
              <a:buClr>
                <a:srgbClr val="FF9300"/>
              </a:buClr>
              <a:buFont typeface="+mj-lt"/>
              <a:buAutoNum type="arabicPeriod"/>
            </a:pPr>
            <a:r>
              <a:rPr lang="en-US" dirty="0"/>
              <a:t>Show the amount within each group</a:t>
            </a:r>
          </a:p>
          <a:p>
            <a:pPr marL="457200" lvl="1" indent="-457200">
              <a:lnSpc>
                <a:spcPct val="110000"/>
              </a:lnSpc>
              <a:buClr>
                <a:srgbClr val="FF9300"/>
              </a:buClr>
              <a:buFont typeface="+mj-lt"/>
              <a:buAutoNum type="arabicPeriod"/>
            </a:pPr>
            <a:r>
              <a:rPr lang="en-US" dirty="0"/>
              <a:t>Count product</a:t>
            </a:r>
          </a:p>
          <a:p>
            <a:endParaRPr lang="en-US" dirty="0"/>
          </a:p>
        </p:txBody>
      </p:sp>
      <p:sp>
        <p:nvSpPr>
          <p:cNvPr id="8" name="TextBox 7"/>
          <p:cNvSpPr txBox="1"/>
          <p:nvPr/>
        </p:nvSpPr>
        <p:spPr>
          <a:xfrm>
            <a:off x="3179234" y="3106897"/>
            <a:ext cx="2920999" cy="769441"/>
          </a:xfrm>
          <a:prstGeom prst="rect">
            <a:avLst/>
          </a:prstGeom>
          <a:noFill/>
        </p:spPr>
        <p:txBody>
          <a:bodyPr wrap="square" rtlCol="0">
            <a:spAutoFit/>
          </a:bodyPr>
          <a:lstStyle/>
          <a:p>
            <a:r>
              <a:rPr lang="en-US" sz="4400" dirty="0">
                <a:solidFill>
                  <a:schemeClr val="bg1"/>
                </a:solidFill>
              </a:rPr>
              <a:t>3 × 2 = 6</a:t>
            </a:r>
          </a:p>
        </p:txBody>
      </p:sp>
      <p:sp>
        <p:nvSpPr>
          <p:cNvPr id="19" name="Rectangle 18" descr="One of six squares"/>
          <p:cNvSpPr/>
          <p:nvPr/>
        </p:nvSpPr>
        <p:spPr>
          <a:xfrm>
            <a:off x="3691466" y="3970610"/>
            <a:ext cx="795867" cy="686057"/>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0" name="Rectangle 19" descr="one of siz squares"/>
          <p:cNvSpPr/>
          <p:nvPr/>
        </p:nvSpPr>
        <p:spPr>
          <a:xfrm>
            <a:off x="4487333" y="3970610"/>
            <a:ext cx="795867" cy="686057"/>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1" name="Rectangle 20" descr="One of six squares"/>
          <p:cNvSpPr/>
          <p:nvPr/>
        </p:nvSpPr>
        <p:spPr>
          <a:xfrm>
            <a:off x="3691466" y="5353347"/>
            <a:ext cx="795867" cy="686057"/>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2" name="Rectangle 21" descr="One of six squares"/>
          <p:cNvSpPr/>
          <p:nvPr/>
        </p:nvSpPr>
        <p:spPr>
          <a:xfrm>
            <a:off x="3691466" y="4657292"/>
            <a:ext cx="795867" cy="686057"/>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3" name="Rectangle 22" descr="One of six squares"/>
          <p:cNvSpPr/>
          <p:nvPr/>
        </p:nvSpPr>
        <p:spPr>
          <a:xfrm>
            <a:off x="4487333" y="4657291"/>
            <a:ext cx="795867" cy="686057"/>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
        <p:nvSpPr>
          <p:cNvPr id="24" name="Rectangle 23" descr="One of six squares"/>
          <p:cNvSpPr/>
          <p:nvPr/>
        </p:nvSpPr>
        <p:spPr>
          <a:xfrm>
            <a:off x="4487333" y="5343348"/>
            <a:ext cx="795867" cy="696056"/>
          </a:xfrm>
          <a:prstGeom prst="rect">
            <a:avLst/>
          </a:pr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57150" cmpd="sng">
                <a:solidFill>
                  <a:prstClr val="black"/>
                </a:solidFill>
              </a:ln>
              <a:solidFill>
                <a:prstClr val="white"/>
              </a:solidFill>
              <a:latin typeface="Calibri"/>
            </a:endParaRPr>
          </a:p>
        </p:txBody>
      </p:sp>
    </p:spTree>
    <p:extLst>
      <p:ext uri="{BB962C8B-B14F-4D97-AF65-F5344CB8AC3E}">
        <p14:creationId xmlns:p14="http://schemas.microsoft.com/office/powerpoint/2010/main" val="22057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3F1903A-1765-4CBF-B606-E3F158CC1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1" y="411400"/>
            <a:ext cx="3190207" cy="5629701"/>
          </a:xfrm>
          <a:prstGeom prst="rect">
            <a:avLst/>
          </a:prstGeom>
        </p:spPr>
      </p:pic>
      <p:sp>
        <p:nvSpPr>
          <p:cNvPr id="2" name="Title 1" hidden="1">
            <a:extLst>
              <a:ext uri="{FF2B5EF4-FFF2-40B4-BE49-F238E27FC236}">
                <a16:creationId xmlns:a16="http://schemas.microsoft.com/office/drawing/2014/main" id="{EB2E781E-BD4C-47A3-8F47-6372817ECBDD}"/>
              </a:ext>
            </a:extLst>
          </p:cNvPr>
          <p:cNvSpPr>
            <a:spLocks noGrp="1"/>
          </p:cNvSpPr>
          <p:nvPr>
            <p:ph type="title"/>
          </p:nvPr>
        </p:nvSpPr>
        <p:spPr/>
        <p:txBody>
          <a:bodyPr/>
          <a:lstStyle/>
          <a:p>
            <a:r>
              <a:rPr lang="en-US" dirty="0"/>
              <a:t>Slide 3</a:t>
            </a:r>
          </a:p>
        </p:txBody>
      </p:sp>
    </p:spTree>
    <p:extLst>
      <p:ext uri="{BB962C8B-B14F-4D97-AF65-F5344CB8AC3E}">
        <p14:creationId xmlns:p14="http://schemas.microsoft.com/office/powerpoint/2010/main" val="139875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5" name="Rectangle 4"/>
          <p:cNvSpPr/>
          <p:nvPr/>
        </p:nvSpPr>
        <p:spPr>
          <a:xfrm>
            <a:off x="4639734" y="361422"/>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Comparison</a:t>
            </a:r>
            <a:endParaRPr lang="en-US" sz="3600" dirty="0">
              <a:solidFill>
                <a:srgbClr val="00B050"/>
              </a:solidFill>
            </a:endParaRPr>
          </a:p>
        </p:txBody>
      </p:sp>
      <p:sp>
        <p:nvSpPr>
          <p:cNvPr id="2" name="Title 1" hidden="1">
            <a:extLst>
              <a:ext uri="{FF2B5EF4-FFF2-40B4-BE49-F238E27FC236}">
                <a16:creationId xmlns:a16="http://schemas.microsoft.com/office/drawing/2014/main" id="{3AECE0EB-0B3F-4A19-9F75-DD8196BDC410}"/>
              </a:ext>
            </a:extLst>
          </p:cNvPr>
          <p:cNvSpPr>
            <a:spLocks noGrp="1"/>
          </p:cNvSpPr>
          <p:nvPr>
            <p:ph type="title"/>
          </p:nvPr>
        </p:nvSpPr>
        <p:spPr/>
        <p:txBody>
          <a:bodyPr/>
          <a:lstStyle/>
          <a:p>
            <a:r>
              <a:rPr lang="en-US" dirty="0"/>
              <a:t>Slide 30</a:t>
            </a:r>
          </a:p>
        </p:txBody>
      </p:sp>
      <p:sp>
        <p:nvSpPr>
          <p:cNvPr id="6" name="Content Placeholder 2"/>
          <p:cNvSpPr>
            <a:spLocks noGrp="1"/>
          </p:cNvSpPr>
          <p:nvPr>
            <p:ph idx="4294967295"/>
          </p:nvPr>
        </p:nvSpPr>
        <p:spPr>
          <a:xfrm>
            <a:off x="194733" y="1720543"/>
            <a:ext cx="8686800" cy="4351338"/>
          </a:xfrm>
        </p:spPr>
        <p:txBody>
          <a:bodyPr/>
          <a:lstStyle/>
          <a:p>
            <a:pPr marL="457200" lvl="1" indent="-457200">
              <a:lnSpc>
                <a:spcPct val="110000"/>
              </a:lnSpc>
              <a:buClr>
                <a:srgbClr val="FF9300"/>
              </a:buClr>
              <a:buFont typeface="+mj-lt"/>
              <a:buAutoNum type="arabicPeriod"/>
            </a:pPr>
            <a:r>
              <a:rPr lang="en-US" dirty="0"/>
              <a:t>Start at 0</a:t>
            </a:r>
          </a:p>
          <a:p>
            <a:pPr marL="457200" lvl="1" indent="-457200">
              <a:lnSpc>
                <a:spcPct val="110000"/>
              </a:lnSpc>
              <a:buClr>
                <a:srgbClr val="FF9300"/>
              </a:buClr>
              <a:buFont typeface="+mj-lt"/>
              <a:buAutoNum type="arabicPeriod"/>
            </a:pPr>
            <a:r>
              <a:rPr lang="en-US" dirty="0"/>
              <a:t>Move in increments based on the number in each group</a:t>
            </a:r>
          </a:p>
        </p:txBody>
      </p:sp>
      <p:sp>
        <p:nvSpPr>
          <p:cNvPr id="8" name="TextBox 7"/>
          <p:cNvSpPr txBox="1"/>
          <p:nvPr/>
        </p:nvSpPr>
        <p:spPr>
          <a:xfrm>
            <a:off x="3179234" y="2789401"/>
            <a:ext cx="2920999" cy="769441"/>
          </a:xfrm>
          <a:prstGeom prst="rect">
            <a:avLst/>
          </a:prstGeom>
          <a:noFill/>
        </p:spPr>
        <p:txBody>
          <a:bodyPr wrap="square" rtlCol="0">
            <a:spAutoFit/>
          </a:bodyPr>
          <a:lstStyle/>
          <a:p>
            <a:r>
              <a:rPr lang="en-US" sz="4400" dirty="0">
                <a:solidFill>
                  <a:schemeClr val="bg1"/>
                </a:solidFill>
              </a:rPr>
              <a:t>3 × 2 = 6</a:t>
            </a:r>
          </a:p>
        </p:txBody>
      </p:sp>
      <p:pic>
        <p:nvPicPr>
          <p:cNvPr id="19" name="Picture 18" descr="A number line from 0 to 11."/>
          <p:cNvPicPr>
            <a:picLocks noChangeAspect="1"/>
          </p:cNvPicPr>
          <p:nvPr/>
        </p:nvPicPr>
        <p:blipFill>
          <a:blip r:embed="rId2"/>
          <a:stretch>
            <a:fillRect/>
          </a:stretch>
        </p:blipFill>
        <p:spPr>
          <a:xfrm>
            <a:off x="1134530" y="4432724"/>
            <a:ext cx="6889807" cy="1651942"/>
          </a:xfrm>
          <a:prstGeom prst="rect">
            <a:avLst/>
          </a:prstGeom>
        </p:spPr>
      </p:pic>
      <p:sp>
        <p:nvSpPr>
          <p:cNvPr id="7" name="Down Arrow 6" descr="An arrow pointing to the number zero. "/>
          <p:cNvSpPr/>
          <p:nvPr/>
        </p:nvSpPr>
        <p:spPr>
          <a:xfrm>
            <a:off x="1346196" y="3454400"/>
            <a:ext cx="592667" cy="97832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6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0 L -3.88889E-6 0.00023 C 0.00191 -0.00718 0.00677 -0.0294 0.01285 -0.03472 L 0.01841 -0.03958 C 0.01962 -0.04213 0.02049 -0.04514 0.02223 -0.04699 C 0.02362 -0.04861 0.02587 -0.04838 0.02778 -0.04954 C 0.04202 -0.05903 0.02483 -0.05069 0.03889 -0.05694 C 0.05174 -0.05602 0.06476 -0.05625 0.07778 -0.0544 C 0.0816 -0.05394 0.08889 -0.04954 0.08889 -0.04931 L 0.1 -0.02731 C 0.10122 -0.02477 0.10296 -0.02269 0.10365 -0.01991 C 0.10625 -0.00949 0.10434 -0.01458 0.10921 -0.00509 C 0.1099 -0.00162 0.10903 0.00278 0.11112 0.00486 C 0.11268 0.00648 0.11528 0.00417 0.11667 0.00231 C 0.1198 -0.00185 0.12153 -0.00741 0.12396 -0.0125 C 0.13316 -0.03079 0.12136 -0.0081 0.13334 -0.02731 C 0.14098 -0.03958 0.1323 -0.03056 0.14254 -0.03958 C 0.14375 -0.04213 0.14445 -0.04537 0.14618 -0.04699 C 0.14966 -0.04977 0.15365 -0.05023 0.1573 -0.05185 L 0.16285 -0.0544 C 0.16476 -0.05532 0.1665 -0.05648 0.16841 -0.05694 L 0.17969 -0.05926 C 0.18889 -0.05856 0.19827 -0.05856 0.20747 -0.05694 C 0.21129 -0.05625 0.21858 -0.05185 0.21858 -0.05162 C 0.22223 -0.04861 0.22709 -0.04699 0.22969 -0.04213 C 0.23473 -0.03171 0.23177 -0.03681 0.23889 -0.02731 C 0.23959 -0.02477 0.24028 -0.02245 0.2408 -0.01991 C 0.2415 -0.01574 0.24028 -0.01042 0.24254 -0.00741 C 0.24393 -0.00556 0.24341 -0.0125 0.24445 -0.01481 C 0.24653 -0.02014 0.24931 -0.02477 0.25191 -0.02963 C 0.26112 -0.04815 0.24931 -0.02546 0.26112 -0.04444 C 0.2625 -0.04676 0.26302 -0.05 0.26476 -0.05185 C 0.26598 -0.05324 0.27726 -0.05671 0.27778 -0.05694 C 0.30764 -0.05417 0.29549 -0.0581 0.31476 -0.04954 L 0.32587 -0.04444 L 0.33143 -0.04213 C 0.3474 -0.02801 0.32726 -0.04491 0.34254 -0.03472 C 0.34462 -0.03333 0.34636 -0.03125 0.34809 -0.02963 C 0.354 -0.01806 0.35122 -0.02523 0.35556 -0.00741 L 0.35747 0 C 0.35799 0.00231 0.35938 0.00486 0.35938 0.00741 L 0.35938 0.01736 L 0.35938 0.01759 L 0.35938 0.01736 " pathEditMode="relative" rAng="0" ptsTypes="AAAAAAAAAAAAAAAAAAAAAAAAAAAAAAAAAAAAAAAAAAAA">
                                      <p:cBhvr>
                                        <p:cTn id="6" dur="5000" fill="hold"/>
                                        <p:tgtEl>
                                          <p:spTgt spid="7"/>
                                        </p:tgtEl>
                                        <p:attrNameLst>
                                          <p:attrName>ppt_x</p:attrName>
                                          <p:attrName>ppt_y</p:attrName>
                                        </p:attrNameLst>
                                      </p:cBhvr>
                                      <p:rCtr x="17969"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#3</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Look at problem A.</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lvl="0" indent="-457200">
              <a:lnSpc>
                <a:spcPct val="100000"/>
              </a:lnSpc>
              <a:spcBef>
                <a:spcPts val="0"/>
              </a:spcBef>
              <a:buClrTx/>
              <a:defRPr/>
            </a:pPr>
            <a:r>
              <a:rPr lang="en-US" dirty="0"/>
              <a:t>				</a:t>
            </a:r>
            <a:r>
              <a:rPr lang="en-US" sz="4400" b="1" dirty="0"/>
              <a:t>2 </a:t>
            </a:r>
            <a:r>
              <a:rPr lang="en-US" sz="4400" dirty="0"/>
              <a:t>×</a:t>
            </a:r>
            <a:r>
              <a:rPr lang="en-US" sz="4400" b="1" dirty="0"/>
              <a:t> 4 = __</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indent="-457200">
              <a:lnSpc>
                <a:spcPct val="100000"/>
              </a:lnSpc>
              <a:spcBef>
                <a:spcPts val="0"/>
              </a:spcBef>
              <a:buClrTx/>
              <a:defRPr/>
            </a:pPr>
            <a:r>
              <a:rPr lang="en-US" i="1" dirty="0"/>
              <a:t>Describe</a:t>
            </a:r>
            <a:r>
              <a:rPr lang="en-US" dirty="0"/>
              <a:t> and </a:t>
            </a:r>
            <a:r>
              <a:rPr lang="en-US" i="1" dirty="0"/>
              <a:t>draw</a:t>
            </a:r>
            <a:r>
              <a:rPr lang="en-US" dirty="0"/>
              <a:t> two conceptual understandings of multiplication.</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
        <p:nvSpPr>
          <p:cNvPr id="5" name="Rectangle 4"/>
          <p:cNvSpPr/>
          <p:nvPr/>
        </p:nvSpPr>
        <p:spPr>
          <a:xfrm>
            <a:off x="228600" y="4020172"/>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Equal groups</a:t>
            </a:r>
            <a:endParaRPr lang="en-US" sz="3600" dirty="0">
              <a:solidFill>
                <a:srgbClr val="00B050"/>
              </a:solidFill>
            </a:endParaRPr>
          </a:p>
        </p:txBody>
      </p:sp>
      <p:sp>
        <p:nvSpPr>
          <p:cNvPr id="6" name="Rectangle 5"/>
          <p:cNvSpPr/>
          <p:nvPr/>
        </p:nvSpPr>
        <p:spPr>
          <a:xfrm>
            <a:off x="4572000" y="4020172"/>
            <a:ext cx="4131734" cy="1143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B050"/>
                </a:solidFill>
              </a:rPr>
              <a:t>Comparison</a:t>
            </a:r>
          </a:p>
        </p:txBody>
      </p:sp>
    </p:spTree>
    <p:extLst>
      <p:ext uri="{BB962C8B-B14F-4D97-AF65-F5344CB8AC3E}">
        <p14:creationId xmlns:p14="http://schemas.microsoft.com/office/powerpoint/2010/main" val="24958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
        <p:nvSpPr>
          <p:cNvPr id="5" name="Rectangle 4"/>
          <p:cNvSpPr/>
          <p:nvPr/>
        </p:nvSpPr>
        <p:spPr>
          <a:xfrm>
            <a:off x="2573867" y="2370666"/>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Partitive</a:t>
            </a:r>
            <a:endParaRPr lang="en-US" sz="3600" dirty="0">
              <a:solidFill>
                <a:schemeClr val="accent1"/>
              </a:solidFill>
            </a:endParaRPr>
          </a:p>
        </p:txBody>
      </p:sp>
      <p:sp>
        <p:nvSpPr>
          <p:cNvPr id="7" name="Rectangle 6"/>
          <p:cNvSpPr/>
          <p:nvPr/>
        </p:nvSpPr>
        <p:spPr>
          <a:xfrm>
            <a:off x="2573867" y="3843866"/>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Measurement</a:t>
            </a:r>
          </a:p>
        </p:txBody>
      </p:sp>
      <p:sp>
        <p:nvSpPr>
          <p:cNvPr id="2" name="Title 1" hidden="1">
            <a:extLst>
              <a:ext uri="{FF2B5EF4-FFF2-40B4-BE49-F238E27FC236}">
                <a16:creationId xmlns:a16="http://schemas.microsoft.com/office/drawing/2014/main" id="{4B8DFD3A-9113-46AD-9850-553DABA6C2EE}"/>
              </a:ext>
            </a:extLst>
          </p:cNvPr>
          <p:cNvSpPr>
            <a:spLocks noGrp="1"/>
          </p:cNvSpPr>
          <p:nvPr>
            <p:ph type="title"/>
          </p:nvPr>
        </p:nvSpPr>
        <p:spPr/>
        <p:txBody>
          <a:bodyPr/>
          <a:lstStyle/>
          <a:p>
            <a:r>
              <a:rPr lang="en-US" dirty="0"/>
              <a:t>Slide 32</a:t>
            </a:r>
          </a:p>
        </p:txBody>
      </p:sp>
    </p:spTree>
    <p:extLst>
      <p:ext uri="{BB962C8B-B14F-4D97-AF65-F5344CB8AC3E}">
        <p14:creationId xmlns:p14="http://schemas.microsoft.com/office/powerpoint/2010/main" val="40225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
        <p:nvSpPr>
          <p:cNvPr id="5" name="Rectangle 4"/>
          <p:cNvSpPr/>
          <p:nvPr/>
        </p:nvSpPr>
        <p:spPr>
          <a:xfrm>
            <a:off x="4622800" y="361422"/>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Partitive</a:t>
            </a:r>
            <a:endParaRPr lang="en-US" sz="3600" dirty="0">
              <a:solidFill>
                <a:schemeClr val="accent1"/>
              </a:solidFill>
            </a:endParaRPr>
          </a:p>
        </p:txBody>
      </p:sp>
      <p:sp>
        <p:nvSpPr>
          <p:cNvPr id="6" name="TextBox 5"/>
          <p:cNvSpPr txBox="1"/>
          <p:nvPr/>
        </p:nvSpPr>
        <p:spPr>
          <a:xfrm>
            <a:off x="3162300" y="3000931"/>
            <a:ext cx="2920999" cy="769441"/>
          </a:xfrm>
          <a:prstGeom prst="rect">
            <a:avLst/>
          </a:prstGeom>
          <a:noFill/>
        </p:spPr>
        <p:txBody>
          <a:bodyPr wrap="square" rtlCol="0">
            <a:spAutoFit/>
          </a:bodyPr>
          <a:lstStyle/>
          <a:p>
            <a:r>
              <a:rPr lang="en-US" sz="4400" dirty="0">
                <a:solidFill>
                  <a:schemeClr val="bg1"/>
                </a:solidFill>
              </a:rPr>
              <a:t>6 ÷ 3 = 2</a:t>
            </a:r>
          </a:p>
        </p:txBody>
      </p:sp>
      <p:sp>
        <p:nvSpPr>
          <p:cNvPr id="2" name="Title 1" hidden="1">
            <a:extLst>
              <a:ext uri="{FF2B5EF4-FFF2-40B4-BE49-F238E27FC236}">
                <a16:creationId xmlns:a16="http://schemas.microsoft.com/office/drawing/2014/main" id="{8CD3C46D-BE99-4C6C-98DA-7F0203B418A4}"/>
              </a:ext>
            </a:extLst>
          </p:cNvPr>
          <p:cNvSpPr>
            <a:spLocks noGrp="1"/>
          </p:cNvSpPr>
          <p:nvPr>
            <p:ph type="title"/>
          </p:nvPr>
        </p:nvSpPr>
        <p:spPr/>
        <p:txBody>
          <a:bodyPr/>
          <a:lstStyle/>
          <a:p>
            <a:r>
              <a:rPr lang="en-US" dirty="0"/>
              <a:t>Slide 33</a:t>
            </a:r>
          </a:p>
        </p:txBody>
      </p:sp>
      <p:sp>
        <p:nvSpPr>
          <p:cNvPr id="8" name="Content Placeholder 2"/>
          <p:cNvSpPr>
            <a:spLocks noGrp="1"/>
          </p:cNvSpPr>
          <p:nvPr>
            <p:ph idx="4294967295"/>
          </p:nvPr>
        </p:nvSpPr>
        <p:spPr>
          <a:xfrm>
            <a:off x="192912" y="1734160"/>
            <a:ext cx="8686800" cy="4351338"/>
          </a:xfrm>
        </p:spPr>
        <p:txBody>
          <a:bodyPr/>
          <a:lstStyle/>
          <a:p>
            <a:pPr marL="457200" lvl="1" indent="-457200">
              <a:lnSpc>
                <a:spcPct val="110000"/>
              </a:lnSpc>
              <a:buClr>
                <a:srgbClr val="FF9300"/>
              </a:buClr>
              <a:buFont typeface="+mj-lt"/>
              <a:buAutoNum type="arabicPeriod"/>
            </a:pPr>
            <a:r>
              <a:rPr lang="en-US" dirty="0"/>
              <a:t>Show the dividend</a:t>
            </a:r>
          </a:p>
          <a:p>
            <a:pPr marL="457200" lvl="1" indent="-457200">
              <a:lnSpc>
                <a:spcPct val="110000"/>
              </a:lnSpc>
              <a:buClr>
                <a:srgbClr val="FF9300"/>
              </a:buClr>
              <a:buFont typeface="+mj-lt"/>
              <a:buAutoNum type="arabicPeriod"/>
            </a:pPr>
            <a:r>
              <a:rPr lang="en-US" dirty="0"/>
              <a:t>Divide equally among divisor</a:t>
            </a:r>
          </a:p>
          <a:p>
            <a:pPr marL="457200" lvl="1" indent="-457200">
              <a:lnSpc>
                <a:spcPct val="110000"/>
              </a:lnSpc>
              <a:buClr>
                <a:srgbClr val="FF9300"/>
              </a:buClr>
              <a:buFont typeface="+mj-lt"/>
              <a:buAutoNum type="arabicPeriod"/>
            </a:pPr>
            <a:r>
              <a:rPr lang="en-US" dirty="0"/>
              <a:t>Count quotient</a:t>
            </a:r>
          </a:p>
        </p:txBody>
      </p:sp>
      <p:sp>
        <p:nvSpPr>
          <p:cNvPr id="15" name="Oval 14">
            <a:extLst>
              <a:ext uri="{C183D7F6-B498-43B3-948B-1728B52AA6E4}">
                <adec:decorative xmlns:adec="http://schemas.microsoft.com/office/drawing/2017/decorative" val="1"/>
              </a:ext>
            </a:extLst>
          </p:cNvPr>
          <p:cNvSpPr/>
          <p:nvPr/>
        </p:nvSpPr>
        <p:spPr>
          <a:xfrm>
            <a:off x="7061199" y="3886743"/>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1"/>
              </a:ext>
            </a:extLst>
          </p:cNvPr>
          <p:cNvSpPr/>
          <p:nvPr/>
        </p:nvSpPr>
        <p:spPr>
          <a:xfrm>
            <a:off x="4990352" y="3924843"/>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C183D7F6-B498-43B3-948B-1728B52AA6E4}">
                <adec:decorative xmlns:adec="http://schemas.microsoft.com/office/drawing/2017/decorative" val="1"/>
              </a:ext>
            </a:extLst>
          </p:cNvPr>
          <p:cNvSpPr/>
          <p:nvPr/>
        </p:nvSpPr>
        <p:spPr>
          <a:xfrm>
            <a:off x="2874682" y="3931193"/>
            <a:ext cx="1972235" cy="1960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duck"/>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44928" y="3547961"/>
            <a:ext cx="1006476" cy="822601"/>
          </a:xfrm>
          <a:prstGeom prst="rect">
            <a:avLst/>
          </a:prstGeom>
        </p:spPr>
      </p:pic>
      <p:pic>
        <p:nvPicPr>
          <p:cNvPr id="22" name="Picture 21"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315662" y="3385651"/>
            <a:ext cx="1006476" cy="822601"/>
          </a:xfrm>
          <a:prstGeom prst="rect">
            <a:avLst/>
          </a:prstGeom>
        </p:spPr>
      </p:pic>
      <p:pic>
        <p:nvPicPr>
          <p:cNvPr id="23" name="Picture 22"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418631" y="4600300"/>
            <a:ext cx="1006476" cy="822601"/>
          </a:xfrm>
          <a:prstGeom prst="rect">
            <a:avLst/>
          </a:prstGeom>
        </p:spPr>
      </p:pic>
      <p:pic>
        <p:nvPicPr>
          <p:cNvPr id="24" name="Picture 23"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315662" y="4229872"/>
            <a:ext cx="1006476" cy="822601"/>
          </a:xfrm>
          <a:prstGeom prst="rect">
            <a:avLst/>
          </a:prstGeom>
        </p:spPr>
      </p:pic>
      <p:pic>
        <p:nvPicPr>
          <p:cNvPr id="25" name="Picture 24"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607620" y="5157269"/>
            <a:ext cx="1006476" cy="822601"/>
          </a:xfrm>
          <a:prstGeom prst="rect">
            <a:avLst/>
          </a:prstGeom>
        </p:spPr>
      </p:pic>
      <p:pic>
        <p:nvPicPr>
          <p:cNvPr id="26" name="Picture 25"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89668" y="5331430"/>
            <a:ext cx="1006476" cy="822601"/>
          </a:xfrm>
          <a:prstGeom prst="rect">
            <a:avLst/>
          </a:prstGeom>
        </p:spPr>
      </p:pic>
    </p:spTree>
    <p:extLst>
      <p:ext uri="{BB962C8B-B14F-4D97-AF65-F5344CB8AC3E}">
        <p14:creationId xmlns:p14="http://schemas.microsoft.com/office/powerpoint/2010/main" val="4715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1025 0.01667 L 0.35052 0.08334 " pathEditMode="relative" ptsTypes="AA">
                                      <p:cBhvr>
                                        <p:cTn id="20" dur="2000" fill="hold"/>
                                        <p:tgtEl>
                                          <p:spTgt spid="21"/>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1268 0.01297 L 0.46632 0.10186 " pathEditMode="relative" ptsTypes="AA">
                                      <p:cBhvr>
                                        <p:cTn id="24" dur="2000" fill="hold"/>
                                        <p:tgtEl>
                                          <p:spTgt spid="22"/>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1.94444E-6 0.00602 L 0.78541 -0.09028 " pathEditMode="relative" ptsTypes="AA">
                                      <p:cBhvr>
                                        <p:cTn id="28" dur="2000" fill="hold"/>
                                        <p:tgtEl>
                                          <p:spTgt spid="23"/>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1736 -0.00579 L 0.21875 0.10069 " pathEditMode="relative" ptsTypes="AA">
                                      <p:cBhvr>
                                        <p:cTn id="32" dur="2000" fill="hold"/>
                                        <p:tgtEl>
                                          <p:spTgt spid="24"/>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3.05556E-6 0.00741 L 0.58038 -0.06597 " pathEditMode="relative" ptsTypes="AA">
                                      <p:cBhvr>
                                        <p:cTn id="36" dur="2000" fill="hold"/>
                                        <p:tgtEl>
                                          <p:spTgt spid="2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2309 0.01412 L 0.65538 -0.0419 " pathEditMode="relative" ptsTypes="AA">
                                      <p:cBhvr>
                                        <p:cTn id="4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467" y="131685"/>
            <a:ext cx="3742267" cy="1602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
        <p:nvSpPr>
          <p:cNvPr id="5" name="Rectangle 4"/>
          <p:cNvSpPr/>
          <p:nvPr/>
        </p:nvSpPr>
        <p:spPr>
          <a:xfrm>
            <a:off x="4622800" y="361422"/>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Measurement</a:t>
            </a:r>
            <a:endParaRPr lang="en-US" sz="3600" dirty="0">
              <a:solidFill>
                <a:schemeClr val="accent1"/>
              </a:solidFill>
            </a:endParaRPr>
          </a:p>
        </p:txBody>
      </p:sp>
      <p:sp>
        <p:nvSpPr>
          <p:cNvPr id="6" name="TextBox 5"/>
          <p:cNvSpPr txBox="1"/>
          <p:nvPr/>
        </p:nvSpPr>
        <p:spPr>
          <a:xfrm>
            <a:off x="3162300" y="3000931"/>
            <a:ext cx="2920999" cy="769441"/>
          </a:xfrm>
          <a:prstGeom prst="rect">
            <a:avLst/>
          </a:prstGeom>
          <a:noFill/>
        </p:spPr>
        <p:txBody>
          <a:bodyPr wrap="square" rtlCol="0">
            <a:spAutoFit/>
          </a:bodyPr>
          <a:lstStyle/>
          <a:p>
            <a:r>
              <a:rPr lang="en-US" sz="4400" dirty="0">
                <a:solidFill>
                  <a:schemeClr val="bg1"/>
                </a:solidFill>
              </a:rPr>
              <a:t>6 ÷ 3 = 2</a:t>
            </a:r>
          </a:p>
        </p:txBody>
      </p:sp>
      <p:sp>
        <p:nvSpPr>
          <p:cNvPr id="2" name="Title 1" hidden="1">
            <a:extLst>
              <a:ext uri="{FF2B5EF4-FFF2-40B4-BE49-F238E27FC236}">
                <a16:creationId xmlns:a16="http://schemas.microsoft.com/office/drawing/2014/main" id="{DED52A94-31F8-475F-86DE-3B39CFCDA42C}"/>
              </a:ext>
            </a:extLst>
          </p:cNvPr>
          <p:cNvSpPr>
            <a:spLocks noGrp="1"/>
          </p:cNvSpPr>
          <p:nvPr>
            <p:ph type="title"/>
          </p:nvPr>
        </p:nvSpPr>
        <p:spPr/>
        <p:txBody>
          <a:bodyPr/>
          <a:lstStyle/>
          <a:p>
            <a:r>
              <a:rPr lang="en-US" dirty="0"/>
              <a:t>Slide 34</a:t>
            </a:r>
          </a:p>
        </p:txBody>
      </p:sp>
      <p:sp>
        <p:nvSpPr>
          <p:cNvPr id="8" name="Content Placeholder 2"/>
          <p:cNvSpPr>
            <a:spLocks noGrp="1"/>
          </p:cNvSpPr>
          <p:nvPr>
            <p:ph idx="4294967295"/>
          </p:nvPr>
        </p:nvSpPr>
        <p:spPr>
          <a:xfrm>
            <a:off x="194733" y="1734160"/>
            <a:ext cx="8686800" cy="4351338"/>
          </a:xfrm>
        </p:spPr>
        <p:txBody>
          <a:bodyPr/>
          <a:lstStyle/>
          <a:p>
            <a:pPr marL="457200" lvl="1" indent="-457200">
              <a:lnSpc>
                <a:spcPct val="110000"/>
              </a:lnSpc>
              <a:buClr>
                <a:srgbClr val="FF9300"/>
              </a:buClr>
              <a:buFont typeface="+mj-lt"/>
              <a:buAutoNum type="arabicPeriod"/>
            </a:pPr>
            <a:r>
              <a:rPr lang="en-US" dirty="0"/>
              <a:t>Show the dividend</a:t>
            </a:r>
          </a:p>
          <a:p>
            <a:pPr marL="457200" lvl="1" indent="-457200">
              <a:lnSpc>
                <a:spcPct val="110000"/>
              </a:lnSpc>
              <a:buClr>
                <a:srgbClr val="FF9300"/>
              </a:buClr>
              <a:buFont typeface="+mj-lt"/>
              <a:buAutoNum type="arabicPeriod"/>
            </a:pPr>
            <a:r>
              <a:rPr lang="en-US" dirty="0"/>
              <a:t>Make groups of the divisor</a:t>
            </a:r>
          </a:p>
          <a:p>
            <a:pPr marL="457200" lvl="1" indent="-457200">
              <a:lnSpc>
                <a:spcPct val="110000"/>
              </a:lnSpc>
              <a:buClr>
                <a:srgbClr val="FF9300"/>
              </a:buClr>
              <a:buFont typeface="+mj-lt"/>
              <a:buAutoNum type="arabicPeriod"/>
            </a:pPr>
            <a:r>
              <a:rPr lang="en-US" dirty="0"/>
              <a:t>Count the groups</a:t>
            </a:r>
          </a:p>
        </p:txBody>
      </p:sp>
      <p:pic>
        <p:nvPicPr>
          <p:cNvPr id="12" name="Picture 11"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44928" y="3547961"/>
            <a:ext cx="1006476" cy="822601"/>
          </a:xfrm>
          <a:prstGeom prst="rect">
            <a:avLst/>
          </a:prstGeom>
        </p:spPr>
      </p:pic>
      <p:pic>
        <p:nvPicPr>
          <p:cNvPr id="13" name="Picture 12"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315662" y="3385651"/>
            <a:ext cx="1006476" cy="822601"/>
          </a:xfrm>
          <a:prstGeom prst="rect">
            <a:avLst/>
          </a:prstGeom>
        </p:spPr>
      </p:pic>
      <p:pic>
        <p:nvPicPr>
          <p:cNvPr id="14" name="Picture 13"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418631" y="4600300"/>
            <a:ext cx="1006476" cy="822601"/>
          </a:xfrm>
          <a:prstGeom prst="rect">
            <a:avLst/>
          </a:prstGeom>
        </p:spPr>
      </p:pic>
      <p:pic>
        <p:nvPicPr>
          <p:cNvPr id="15" name="Picture 14"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315662" y="4229872"/>
            <a:ext cx="1006476" cy="822601"/>
          </a:xfrm>
          <a:prstGeom prst="rect">
            <a:avLst/>
          </a:prstGeom>
        </p:spPr>
      </p:pic>
      <p:pic>
        <p:nvPicPr>
          <p:cNvPr id="16" name="Picture 15"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1607620" y="5157269"/>
            <a:ext cx="1006476" cy="822601"/>
          </a:xfrm>
          <a:prstGeom prst="rect">
            <a:avLst/>
          </a:prstGeom>
        </p:spPr>
      </p:pic>
      <p:pic>
        <p:nvPicPr>
          <p:cNvPr id="17" name="Picture 16" descr="One of six ducks"/>
          <p:cNvPicPr>
            <a:picLocks noChangeAspect="1"/>
          </p:cNvPicPr>
          <p:nvPr/>
        </p:nvPicPr>
        <p:blipFill>
          <a:blip r:embed="rId2">
            <a:extLst>
              <a:ext uri="{BEBA8EAE-BF5A-486C-A8C5-ECC9F3942E4B}">
                <a14:imgProps xmlns:a14="http://schemas.microsoft.com/office/drawing/2010/main">
                  <a14:imgLayer r:embed="rId3">
                    <a14:imgEffect>
                      <a14:backgroundRemoval t="1569" b="97647" l="1603" r="99038">
                        <a14:foregroundMark x1="21474" y1="15686" x2="32692" y2="31373"/>
                        <a14:foregroundMark x1="30769" y1="17255" x2="19231" y2="27059"/>
                      </a14:backgroundRemoval>
                    </a14:imgEffect>
                  </a14:imgLayer>
                </a14:imgProps>
              </a:ext>
            </a:extLst>
          </a:blip>
          <a:stretch>
            <a:fillRect/>
          </a:stretch>
        </p:blipFill>
        <p:spPr>
          <a:xfrm>
            <a:off x="89668" y="5331430"/>
            <a:ext cx="1006476" cy="822601"/>
          </a:xfrm>
          <a:prstGeom prst="rect">
            <a:avLst/>
          </a:prstGeom>
        </p:spPr>
      </p:pic>
    </p:spTree>
    <p:extLst>
      <p:ext uri="{BB962C8B-B14F-4D97-AF65-F5344CB8AC3E}">
        <p14:creationId xmlns:p14="http://schemas.microsoft.com/office/powerpoint/2010/main" val="28478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07 0.00579 L 0.43473 0.00301 " pathEditMode="relative" ptsTypes="AA">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95 -0.00393 L 0.43837 0.02662 " pathEditMode="relative" ptsTypes="AA">
                                      <p:cBhvr>
                                        <p:cTn id="10" dur="2000" fill="hold"/>
                                        <p:tgtEl>
                                          <p:spTgt spid="1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03 -0.00579 L 0.56771 -0.09352 " pathEditMode="relative" ptsTypes="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059 0.00602 L 0.40469 0.06921 " pathEditMode="relative" ptsTypes="AA">
                                      <p:cBhvr>
                                        <p:cTn id="18" dur="2000" fill="hold"/>
                                        <p:tgtEl>
                                          <p:spTgt spid="1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893 -0.00324 L 0.56718 -0.04653 " pathEditMode="relative" ptsTypes="AA">
                                      <p:cBhvr>
                                        <p:cTn id="22" dur="2000" fill="hold"/>
                                        <p:tgtEl>
                                          <p:spTgt spid="1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04 -0.0213 L 0.54358 -0.0213 " pathEditMode="relative" ptsTypes="AA">
                                      <p:cBhvr>
                                        <p:cTn id="26"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#3</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Look at problem B.</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lvl="0" indent="-457200">
              <a:lnSpc>
                <a:spcPct val="100000"/>
              </a:lnSpc>
              <a:spcBef>
                <a:spcPts val="0"/>
              </a:spcBef>
              <a:buClrTx/>
              <a:defRPr/>
            </a:pPr>
            <a:r>
              <a:rPr lang="en-US" dirty="0"/>
              <a:t>				</a:t>
            </a:r>
            <a:r>
              <a:rPr lang="en-US" sz="4400" b="1" dirty="0"/>
              <a:t>10 </a:t>
            </a:r>
            <a:r>
              <a:rPr lang="en-US" sz="4400" dirty="0"/>
              <a:t>÷</a:t>
            </a:r>
            <a:r>
              <a:rPr lang="en-US" sz="4400" b="1" dirty="0"/>
              <a:t> 5 = __</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indent="-457200">
              <a:lnSpc>
                <a:spcPct val="100000"/>
              </a:lnSpc>
              <a:spcBef>
                <a:spcPts val="0"/>
              </a:spcBef>
              <a:buClrTx/>
              <a:defRPr/>
            </a:pPr>
            <a:r>
              <a:rPr lang="en-US" i="1" dirty="0"/>
              <a:t>Describe</a:t>
            </a:r>
            <a:r>
              <a:rPr lang="en-US" dirty="0"/>
              <a:t> and </a:t>
            </a:r>
            <a:r>
              <a:rPr lang="en-US" i="1" dirty="0"/>
              <a:t>draw</a:t>
            </a:r>
            <a:r>
              <a:rPr lang="en-US" dirty="0"/>
              <a:t> two conceptual understandings of division.</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
        <p:nvSpPr>
          <p:cNvPr id="5" name="Rectangle 4"/>
          <p:cNvSpPr/>
          <p:nvPr/>
        </p:nvSpPr>
        <p:spPr>
          <a:xfrm>
            <a:off x="228600" y="3664897"/>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Partitive</a:t>
            </a:r>
            <a:endParaRPr lang="en-US" sz="3600" dirty="0">
              <a:solidFill>
                <a:schemeClr val="accent1"/>
              </a:solidFill>
            </a:endParaRPr>
          </a:p>
        </p:txBody>
      </p:sp>
      <p:sp>
        <p:nvSpPr>
          <p:cNvPr id="6" name="Rectangle 5"/>
          <p:cNvSpPr/>
          <p:nvPr/>
        </p:nvSpPr>
        <p:spPr>
          <a:xfrm>
            <a:off x="4783666" y="3664897"/>
            <a:ext cx="4131734" cy="11430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solidFill>
              </a:rPr>
              <a:t>Measurement</a:t>
            </a:r>
          </a:p>
        </p:txBody>
      </p:sp>
    </p:spTree>
    <p:extLst>
      <p:ext uri="{BB962C8B-B14F-4D97-AF65-F5344CB8AC3E}">
        <p14:creationId xmlns:p14="http://schemas.microsoft.com/office/powerpoint/2010/main" val="4511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#4</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Look at these word problems. </a:t>
            </a:r>
          </a:p>
          <a:p>
            <a:pPr marL="457200" indent="-457200">
              <a:buClr>
                <a:srgbClr val="FF9300"/>
              </a:buClr>
              <a:buAutoNum type="arabicPeriod"/>
            </a:pPr>
            <a:r>
              <a:rPr lang="en-US" dirty="0"/>
              <a:t>What concepts of multiplication should be emphasized?</a:t>
            </a:r>
          </a:p>
          <a:p>
            <a:pPr marL="457200" indent="-457200">
              <a:buClr>
                <a:srgbClr val="FF9300"/>
              </a:buClr>
              <a:buAutoNum type="arabicPeriod"/>
            </a:pPr>
            <a:r>
              <a:rPr lang="en-US" dirty="0"/>
              <a:t>What concepts of division should be emphasized?</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pic>
        <p:nvPicPr>
          <p:cNvPr id="5" name="Picture 4" descr="An example of a workbook activity.">
            <a:extLst>
              <a:ext uri="{FF2B5EF4-FFF2-40B4-BE49-F238E27FC236}">
                <a16:creationId xmlns:a16="http://schemas.microsoft.com/office/drawing/2014/main" id="{C21720AE-41A6-1140-B021-0F14468D3EBD}"/>
              </a:ext>
            </a:extLst>
          </p:cNvPr>
          <p:cNvPicPr>
            <a:picLocks noChangeAspect="1"/>
          </p:cNvPicPr>
          <p:nvPr/>
        </p:nvPicPr>
        <p:blipFill>
          <a:blip r:embed="rId4"/>
          <a:stretch>
            <a:fillRect/>
          </a:stretch>
        </p:blipFill>
        <p:spPr>
          <a:xfrm>
            <a:off x="2599764" y="2728806"/>
            <a:ext cx="4113238" cy="3355860"/>
          </a:xfrm>
          <a:prstGeom prst="rect">
            <a:avLst/>
          </a:prstGeom>
        </p:spPr>
      </p:pic>
    </p:spTree>
    <p:extLst>
      <p:ext uri="{BB962C8B-B14F-4D97-AF65-F5344CB8AC3E}">
        <p14:creationId xmlns:p14="http://schemas.microsoft.com/office/powerpoint/2010/main" val="208899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Understanding the concepts of the operations helps fill your intensive intervention </a:t>
            </a:r>
            <a:r>
              <a:rPr lang="en-US" i="1" dirty="0"/>
              <a:t>tool box</a:t>
            </a:r>
            <a:r>
              <a:rPr lang="en-US" dirty="0"/>
              <a:t>.</a:t>
            </a:r>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endParaRPr lang="en-US" dirty="0"/>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You might not need to use this knowledge all of the time, but it’s necessary to have an extensive tool box for intensive intervention.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11900" y="3499474"/>
            <a:ext cx="2832100" cy="2870200"/>
          </a:xfrm>
          <a:prstGeom prst="rect">
            <a:avLst/>
          </a:prstGeom>
        </p:spPr>
      </p:pic>
    </p:spTree>
    <p:extLst>
      <p:ext uri="{BB962C8B-B14F-4D97-AF65-F5344CB8AC3E}">
        <p14:creationId xmlns:p14="http://schemas.microsoft.com/office/powerpoint/2010/main" val="2627434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Considerations</a:t>
            </a:r>
          </a:p>
        </p:txBody>
      </p:sp>
      <p:sp>
        <p:nvSpPr>
          <p:cNvPr id="3" name="Content Placeholder 2"/>
          <p:cNvSpPr>
            <a:spLocks noGrp="1"/>
          </p:cNvSpPr>
          <p:nvPr>
            <p:ph idx="1"/>
          </p:nvPr>
        </p:nvSpPr>
        <p:spPr/>
        <p:txBody>
          <a:bodyPr/>
          <a:lstStyle/>
          <a:p>
            <a:r>
              <a:rPr lang="en-US" dirty="0"/>
              <a:t>Concepts of the operations may not be taught simultaneously.</a:t>
            </a:r>
          </a:p>
          <a:p>
            <a:pPr marL="342900" indent="-342900">
              <a:buFont typeface="Arial" charset="0"/>
              <a:buChar char="•"/>
            </a:pPr>
            <a:r>
              <a:rPr lang="en-US" dirty="0"/>
              <a:t>Introduction: Concepts should be taught separately.</a:t>
            </a:r>
          </a:p>
          <a:p>
            <a:pPr marL="342900" indent="-342900">
              <a:buFont typeface="Arial" charset="0"/>
              <a:buChar char="•"/>
            </a:pPr>
            <a:r>
              <a:rPr lang="en-US" dirty="0"/>
              <a:t>Review: </a:t>
            </a:r>
          </a:p>
          <a:p>
            <a:pPr marL="687388" lvl="1">
              <a:buFont typeface="Arial" charset="0"/>
              <a:buChar char="•"/>
            </a:pPr>
            <a:r>
              <a:rPr lang="en-US" dirty="0"/>
              <a:t>Concepts can be taught together. </a:t>
            </a:r>
          </a:p>
          <a:p>
            <a:pPr marL="687388" lvl="1">
              <a:buFont typeface="Arial" charset="0"/>
              <a:buChar char="•"/>
            </a:pPr>
            <a:r>
              <a:rPr lang="en-US" dirty="0"/>
              <a:t>Use problem-solving scenarios to help students understand the differences between concepts.</a:t>
            </a:r>
          </a:p>
          <a:p>
            <a:pPr lvl="1" indent="0">
              <a:buNone/>
            </a:pPr>
            <a:endParaRPr lang="en-US" dirty="0"/>
          </a:p>
          <a:p>
            <a:r>
              <a:rPr lang="en-US" dirty="0"/>
              <a:t>The concepts of the operations can also be used with multi-digit </a:t>
            </a:r>
            <a:r>
              <a:rPr lang="en-US"/>
              <a:t>whole numbers and rational </a:t>
            </a:r>
            <a:r>
              <a:rPr lang="en-US" dirty="0"/>
              <a:t>numbers.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9024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What whole-number core concepts should be emphasized in intensive intervention?</a:t>
            </a:r>
          </a:p>
        </p:txBody>
      </p:sp>
      <p:sp>
        <p:nvSpPr>
          <p:cNvPr id="3" name="Content Placeholder 2"/>
          <p:cNvSpPr>
            <a:spLocks noGrp="1"/>
          </p:cNvSpPr>
          <p:nvPr>
            <p:ph idx="1"/>
          </p:nvPr>
        </p:nvSpPr>
        <p:spPr>
          <a:xfrm>
            <a:off x="228600" y="1882588"/>
            <a:ext cx="8686800" cy="4202077"/>
          </a:xfrm>
        </p:spPr>
        <p:txBody>
          <a:bodyPr/>
          <a:lstStyle/>
          <a:p>
            <a:pPr marL="342900" indent="-342900">
              <a:buFont typeface="Wingdings" charset="2"/>
              <a:buChar char="q"/>
            </a:pPr>
            <a:r>
              <a:rPr lang="en-US" dirty="0"/>
              <a:t>Teach the </a:t>
            </a:r>
            <a:r>
              <a:rPr lang="en-US" i="1" dirty="0"/>
              <a:t>part-part-whole</a:t>
            </a:r>
            <a:r>
              <a:rPr lang="en-US" dirty="0"/>
              <a:t> and </a:t>
            </a:r>
            <a:r>
              <a:rPr lang="en-US" i="1" dirty="0"/>
              <a:t>join </a:t>
            </a:r>
            <a:r>
              <a:rPr lang="en-US" dirty="0"/>
              <a:t>concepts of addition</a:t>
            </a:r>
          </a:p>
          <a:p>
            <a:pPr marL="342900" indent="-342900">
              <a:buFont typeface="Wingdings" charset="2"/>
              <a:buChar char="q"/>
            </a:pPr>
            <a:r>
              <a:rPr lang="en-US" dirty="0"/>
              <a:t>Teach the </a:t>
            </a:r>
            <a:r>
              <a:rPr lang="en-US" i="1" dirty="0"/>
              <a:t>separate</a:t>
            </a:r>
            <a:r>
              <a:rPr lang="en-US" dirty="0"/>
              <a:t> and </a:t>
            </a:r>
            <a:r>
              <a:rPr lang="en-US" i="1" dirty="0"/>
              <a:t>compare</a:t>
            </a:r>
            <a:r>
              <a:rPr lang="en-US" dirty="0"/>
              <a:t> concepts of subtraction</a:t>
            </a:r>
          </a:p>
          <a:p>
            <a:pPr marL="342900" indent="-342900">
              <a:buFont typeface="Wingdings" charset="2"/>
              <a:buChar char="q"/>
            </a:pPr>
            <a:r>
              <a:rPr lang="en-US" dirty="0"/>
              <a:t>Teach the </a:t>
            </a:r>
            <a:r>
              <a:rPr lang="en-US" i="1" dirty="0"/>
              <a:t>equal groups</a:t>
            </a:r>
            <a:r>
              <a:rPr lang="en-US" dirty="0"/>
              <a:t> and </a:t>
            </a:r>
            <a:r>
              <a:rPr lang="en-US" i="1" dirty="0"/>
              <a:t>comparison </a:t>
            </a:r>
            <a:r>
              <a:rPr lang="en-US" dirty="0"/>
              <a:t>concepts of multiplication</a:t>
            </a:r>
          </a:p>
          <a:p>
            <a:pPr marL="342900" indent="-342900">
              <a:buFont typeface="Wingdings" charset="2"/>
              <a:buChar char="q"/>
            </a:pPr>
            <a:r>
              <a:rPr lang="en-US" dirty="0"/>
              <a:t>Teach the </a:t>
            </a:r>
            <a:r>
              <a:rPr lang="en-US" i="1" dirty="0"/>
              <a:t>partitive</a:t>
            </a:r>
            <a:r>
              <a:rPr lang="en-US" dirty="0"/>
              <a:t> and </a:t>
            </a:r>
            <a:r>
              <a:rPr lang="en-US" i="1" dirty="0"/>
              <a:t>measurement</a:t>
            </a:r>
            <a:r>
              <a:rPr lang="en-US" dirty="0"/>
              <a:t> concepts of division</a:t>
            </a:r>
          </a:p>
        </p:txBody>
      </p:sp>
    </p:spTree>
    <p:extLst>
      <p:ext uri="{BB962C8B-B14F-4D97-AF65-F5344CB8AC3E}">
        <p14:creationId xmlns:p14="http://schemas.microsoft.com/office/powerpoint/2010/main" val="247038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What whole-number core concepts should be included within intensive intervention?</a:t>
            </a:r>
          </a:p>
          <a:p>
            <a:pPr>
              <a:buClr>
                <a:srgbClr val="FF9300"/>
              </a:buClr>
            </a:pPr>
            <a:endParaRPr lang="en-US" dirty="0"/>
          </a:p>
          <a:p>
            <a:pPr>
              <a:buClr>
                <a:srgbClr val="FF9300"/>
              </a:buClr>
            </a:pPr>
            <a:r>
              <a:rPr lang="en-US" dirty="0"/>
              <a:t>PART 2: What whole-number procedures should be emphasized within intensive intervention?</a:t>
            </a:r>
          </a:p>
          <a:p>
            <a:pPr>
              <a:buClr>
                <a:srgbClr val="FF9300"/>
              </a:buClr>
            </a:pPr>
            <a:endParaRPr lang="en-US" dirty="0"/>
          </a:p>
          <a:p>
            <a:pPr>
              <a:buClr>
                <a:srgbClr val="FF9300"/>
              </a:buClr>
            </a:pPr>
            <a:r>
              <a:rPr lang="en-US" dirty="0"/>
              <a:t>PART 3: What does DBI look like with intensive interventions that focus on conceptual and procedural understanding of whole numbers?</a:t>
            </a:r>
          </a:p>
        </p:txBody>
      </p:sp>
    </p:spTree>
    <p:extLst>
      <p:ext uri="{BB962C8B-B14F-4D97-AF65-F5344CB8AC3E}">
        <p14:creationId xmlns:p14="http://schemas.microsoft.com/office/powerpoint/2010/main" val="81004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2</a:t>
            </a:r>
          </a:p>
        </p:txBody>
      </p:sp>
      <p:sp>
        <p:nvSpPr>
          <p:cNvPr id="3" name="Title 2" hidden="1">
            <a:extLst>
              <a:ext uri="{FF2B5EF4-FFF2-40B4-BE49-F238E27FC236}">
                <a16:creationId xmlns:a16="http://schemas.microsoft.com/office/drawing/2014/main" id="{3203FC41-210D-4F59-8962-C9138C34ED7D}"/>
              </a:ext>
            </a:extLst>
          </p:cNvPr>
          <p:cNvSpPr>
            <a:spLocks noGrp="1"/>
          </p:cNvSpPr>
          <p:nvPr>
            <p:ph type="title"/>
          </p:nvPr>
        </p:nvSpPr>
        <p:spPr/>
        <p:txBody>
          <a:bodyPr/>
          <a:lstStyle/>
          <a:p>
            <a:r>
              <a:rPr lang="en-US" dirty="0"/>
              <a:t>Slide 40</a:t>
            </a:r>
          </a:p>
        </p:txBody>
      </p:sp>
    </p:spTree>
    <p:extLst>
      <p:ext uri="{BB962C8B-B14F-4D97-AF65-F5344CB8AC3E}">
        <p14:creationId xmlns:p14="http://schemas.microsoft.com/office/powerpoint/2010/main" val="94908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What whole-number procedures should be emphasized in intensive intervention?</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6, Part 2</a:t>
            </a:r>
          </a:p>
          <a:p>
            <a:endParaRPr lang="en-US" sz="2400" dirty="0"/>
          </a:p>
          <a:p>
            <a:endParaRPr lang="en-US" sz="2400" dirty="0"/>
          </a:p>
        </p:txBody>
      </p:sp>
    </p:spTree>
    <p:extLst>
      <p:ext uri="{BB962C8B-B14F-4D97-AF65-F5344CB8AC3E}">
        <p14:creationId xmlns:p14="http://schemas.microsoft.com/office/powerpoint/2010/main" val="3907686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solidFill>
                  <a:srgbClr val="FF9300"/>
                </a:solidFill>
              </a:rPr>
              <a:t>Part 2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Place value and regrouping concepts related to procedures</a:t>
            </a:r>
          </a:p>
          <a:p>
            <a:pPr marL="457200" indent="-457200">
              <a:buClr>
                <a:srgbClr val="FF9300"/>
              </a:buClr>
              <a:buAutoNum type="arabicPeriod"/>
            </a:pPr>
            <a:r>
              <a:rPr lang="en-US" dirty="0"/>
              <a:t>Multiple algorithms for addition, subtraction, multiplication, and division of whole numbers</a:t>
            </a:r>
          </a:p>
        </p:txBody>
      </p:sp>
    </p:spTree>
    <p:extLst>
      <p:ext uri="{BB962C8B-B14F-4D97-AF65-F5344CB8AC3E}">
        <p14:creationId xmlns:p14="http://schemas.microsoft.com/office/powerpoint/2010/main" val="1111962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113" y="748317"/>
            <a:ext cx="7727576" cy="4487071"/>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Note:</a:t>
            </a:r>
          </a:p>
          <a:p>
            <a:pPr algn="ctr"/>
            <a:endParaRPr lang="en-US" sz="3200" b="1" dirty="0"/>
          </a:p>
          <a:p>
            <a:pPr algn="ctr"/>
            <a:r>
              <a:rPr lang="en-US" sz="3200" dirty="0"/>
              <a:t>In this part, we focus on procedures (i.e., algorithms) for computation of multi-digit numbers. </a:t>
            </a:r>
          </a:p>
          <a:p>
            <a:pPr algn="ctr"/>
            <a:endParaRPr lang="en-US" sz="3200" dirty="0"/>
          </a:p>
          <a:p>
            <a:pPr algn="ctr"/>
            <a:r>
              <a:rPr lang="en-US" sz="3200" dirty="0"/>
              <a:t>See the module on instructional strategies for information about fluency building.</a:t>
            </a:r>
          </a:p>
        </p:txBody>
      </p:sp>
      <p:sp>
        <p:nvSpPr>
          <p:cNvPr id="3" name="Title 2" hidden="1">
            <a:extLst>
              <a:ext uri="{FF2B5EF4-FFF2-40B4-BE49-F238E27FC236}">
                <a16:creationId xmlns:a16="http://schemas.microsoft.com/office/drawing/2014/main" id="{5268CB4C-76CE-4ED6-A969-77038D4882A3}"/>
              </a:ext>
            </a:extLst>
          </p:cNvPr>
          <p:cNvSpPr>
            <a:spLocks noGrp="1"/>
          </p:cNvSpPr>
          <p:nvPr>
            <p:ph type="title"/>
          </p:nvPr>
        </p:nvSpPr>
        <p:spPr/>
        <p:txBody>
          <a:bodyPr/>
          <a:lstStyle/>
          <a:p>
            <a:r>
              <a:rPr lang="en-US" dirty="0"/>
              <a:t>Slide 43</a:t>
            </a:r>
          </a:p>
        </p:txBody>
      </p:sp>
    </p:spTree>
    <p:extLst>
      <p:ext uri="{BB962C8B-B14F-4D97-AF65-F5344CB8AC3E}">
        <p14:creationId xmlns:p14="http://schemas.microsoft.com/office/powerpoint/2010/main" val="1561904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 Value</a:t>
            </a:r>
          </a:p>
        </p:txBody>
      </p:sp>
      <p:sp>
        <p:nvSpPr>
          <p:cNvPr id="3" name="Content Placeholder 2"/>
          <p:cNvSpPr>
            <a:spLocks noGrp="1"/>
          </p:cNvSpPr>
          <p:nvPr>
            <p:ph idx="1"/>
          </p:nvPr>
        </p:nvSpPr>
        <p:spPr>
          <a:xfrm>
            <a:off x="228600" y="3970421"/>
            <a:ext cx="8686800" cy="2114245"/>
          </a:xfrm>
        </p:spPr>
        <p:txBody>
          <a:bodyPr>
            <a:normAutofit/>
          </a:bodyPr>
          <a:lstStyle/>
          <a:p>
            <a:r>
              <a:rPr lang="en-US" dirty="0"/>
              <a:t>After learning the concepts of the operations with mathematics facts, students start to solve multi-digit problems and learn the </a:t>
            </a:r>
            <a:r>
              <a:rPr lang="en-US" i="1" dirty="0"/>
              <a:t>procedures</a:t>
            </a:r>
            <a:r>
              <a:rPr lang="en-US" dirty="0"/>
              <a:t> used to solve such problems. </a:t>
            </a:r>
          </a:p>
        </p:txBody>
      </p:sp>
      <p:sp>
        <p:nvSpPr>
          <p:cNvPr id="6" name="Oval 5"/>
          <p:cNvSpPr/>
          <p:nvPr/>
        </p:nvSpPr>
        <p:spPr>
          <a:xfrm>
            <a:off x="1188167" y="960120"/>
            <a:ext cx="3742267" cy="1191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9" name="Oval 8"/>
          <p:cNvSpPr/>
          <p:nvPr/>
        </p:nvSpPr>
        <p:spPr>
          <a:xfrm>
            <a:off x="4452311" y="960120"/>
            <a:ext cx="3742267" cy="1191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7" name="Oval 6"/>
          <p:cNvSpPr/>
          <p:nvPr/>
        </p:nvSpPr>
        <p:spPr>
          <a:xfrm>
            <a:off x="1188167" y="2362800"/>
            <a:ext cx="3742267" cy="1186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8" name="Oval 7"/>
          <p:cNvSpPr/>
          <p:nvPr/>
        </p:nvSpPr>
        <p:spPr>
          <a:xfrm>
            <a:off x="4452311" y="2362800"/>
            <a:ext cx="3742267" cy="1176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Tree>
    <p:extLst>
      <p:ext uri="{BB962C8B-B14F-4D97-AF65-F5344CB8AC3E}">
        <p14:creationId xmlns:p14="http://schemas.microsoft.com/office/powerpoint/2010/main" val="727393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 Value</a:t>
            </a:r>
          </a:p>
        </p:txBody>
      </p:sp>
      <p:sp>
        <p:nvSpPr>
          <p:cNvPr id="3" name="Content Placeholder 2"/>
          <p:cNvSpPr>
            <a:spLocks noGrp="1"/>
          </p:cNvSpPr>
          <p:nvPr>
            <p:ph idx="1"/>
          </p:nvPr>
        </p:nvSpPr>
        <p:spPr/>
        <p:txBody>
          <a:bodyPr>
            <a:normAutofit/>
          </a:bodyPr>
          <a:lstStyle/>
          <a:p>
            <a:r>
              <a:rPr lang="en-US" dirty="0"/>
              <a:t>Solving problems with multi-digit numbers requires an understanding of </a:t>
            </a:r>
            <a:r>
              <a:rPr lang="en-US" i="1" dirty="0"/>
              <a:t>place value. </a:t>
            </a:r>
            <a:endParaRPr lang="en-US" dirty="0"/>
          </a:p>
          <a:p>
            <a:endParaRPr lang="en-US" dirty="0"/>
          </a:p>
          <a:p>
            <a:r>
              <a:rPr lang="en-US" dirty="0"/>
              <a:t>“The system by which the value of a digit is determined by the position it occupies relative to the decimal point.”</a:t>
            </a:r>
          </a:p>
          <a:p>
            <a:endParaRPr lang="en-US" dirty="0"/>
          </a:p>
          <a:p>
            <a:r>
              <a:rPr lang="en-US" dirty="0"/>
              <a:t>One of the most important mathematical concepts that students learn.</a:t>
            </a:r>
          </a:p>
        </p:txBody>
      </p:sp>
      <p:sp>
        <p:nvSpPr>
          <p:cNvPr id="10" name="TextBox 9"/>
          <p:cNvSpPr txBox="1"/>
          <p:nvPr/>
        </p:nvSpPr>
        <p:spPr>
          <a:xfrm rot="16200000">
            <a:off x="6493150" y="3526397"/>
            <a:ext cx="5024702" cy="276999"/>
          </a:xfrm>
          <a:prstGeom prst="rect">
            <a:avLst/>
          </a:prstGeom>
          <a:noFill/>
        </p:spPr>
        <p:txBody>
          <a:bodyPr wrap="square" rtlCol="0">
            <a:spAutoFit/>
          </a:bodyPr>
          <a:lstStyle/>
          <a:p>
            <a:r>
              <a:rPr lang="en-US" sz="1200" dirty="0">
                <a:solidFill>
                  <a:srgbClr val="FF9300"/>
                </a:solidFill>
              </a:rPr>
              <a:t>Stein et al. (1997)</a:t>
            </a:r>
          </a:p>
        </p:txBody>
      </p:sp>
      <p:sp>
        <p:nvSpPr>
          <p:cNvPr id="11" name="TextBox 10"/>
          <p:cNvSpPr txBox="1"/>
          <p:nvPr/>
        </p:nvSpPr>
        <p:spPr>
          <a:xfrm>
            <a:off x="3893986" y="4976796"/>
            <a:ext cx="1356028" cy="769441"/>
          </a:xfrm>
          <a:prstGeom prst="rect">
            <a:avLst/>
          </a:prstGeom>
          <a:noFill/>
        </p:spPr>
        <p:txBody>
          <a:bodyPr wrap="square" rtlCol="0">
            <a:spAutoFit/>
          </a:bodyPr>
          <a:lstStyle/>
          <a:p>
            <a:r>
              <a:rPr lang="en-US" sz="4400">
                <a:solidFill>
                  <a:schemeClr val="bg1"/>
                </a:solidFill>
              </a:rPr>
              <a:t>604</a:t>
            </a:r>
            <a:endParaRPr lang="en-US" sz="4400" dirty="0">
              <a:solidFill>
                <a:schemeClr val="bg1"/>
              </a:solidFill>
            </a:endParaRPr>
          </a:p>
        </p:txBody>
      </p:sp>
    </p:spTree>
    <p:extLst>
      <p:ext uri="{BB962C8B-B14F-4D97-AF65-F5344CB8AC3E}">
        <p14:creationId xmlns:p14="http://schemas.microsoft.com/office/powerpoint/2010/main" val="846068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 Value</a:t>
            </a:r>
          </a:p>
        </p:txBody>
      </p:sp>
      <p:sp>
        <p:nvSpPr>
          <p:cNvPr id="3" name="Content Placeholder 2"/>
          <p:cNvSpPr>
            <a:spLocks noGrp="1"/>
          </p:cNvSpPr>
          <p:nvPr>
            <p:ph idx="1"/>
          </p:nvPr>
        </p:nvSpPr>
        <p:spPr>
          <a:xfrm>
            <a:off x="228600" y="1582777"/>
            <a:ext cx="8686800" cy="6090058"/>
          </a:xfrm>
        </p:spPr>
        <p:txBody>
          <a:bodyPr/>
          <a:lstStyle/>
          <a:p>
            <a:r>
              <a:rPr lang="en-US" dirty="0"/>
              <a:t>Students should name the place value of each digit within a number.</a:t>
            </a:r>
          </a:p>
        </p:txBody>
      </p:sp>
      <p:sp>
        <p:nvSpPr>
          <p:cNvPr id="5" name="TextBox 4"/>
          <p:cNvSpPr txBox="1"/>
          <p:nvPr/>
        </p:nvSpPr>
        <p:spPr>
          <a:xfrm>
            <a:off x="2456966" y="785556"/>
            <a:ext cx="4444332" cy="769441"/>
          </a:xfrm>
          <a:prstGeom prst="rect">
            <a:avLst/>
          </a:prstGeom>
          <a:noFill/>
        </p:spPr>
        <p:txBody>
          <a:bodyPr wrap="square" rtlCol="0">
            <a:spAutoFit/>
          </a:bodyPr>
          <a:lstStyle/>
          <a:p>
            <a:r>
              <a:rPr lang="en-US" sz="4400">
                <a:solidFill>
                  <a:schemeClr val="bg1"/>
                </a:solidFill>
              </a:rPr>
              <a:t>16			2,309</a:t>
            </a:r>
            <a:endParaRPr lang="en-US" sz="4400" dirty="0">
              <a:solidFill>
                <a:schemeClr val="bg1"/>
              </a:solidFill>
            </a:endParaRPr>
          </a:p>
        </p:txBody>
      </p:sp>
      <p:pic>
        <p:nvPicPr>
          <p:cNvPr id="6" name="Picture 5" descr="An image of a workbook activity. "/>
          <p:cNvPicPr>
            <a:picLocks noChangeAspect="1"/>
          </p:cNvPicPr>
          <p:nvPr/>
        </p:nvPicPr>
        <p:blipFill>
          <a:blip r:embed="rId2"/>
          <a:stretch>
            <a:fillRect/>
          </a:stretch>
        </p:blipFill>
        <p:spPr>
          <a:xfrm>
            <a:off x="1838069" y="2475519"/>
            <a:ext cx="5682126" cy="3440705"/>
          </a:xfrm>
          <a:prstGeom prst="rect">
            <a:avLst/>
          </a:prstGeom>
        </p:spPr>
      </p:pic>
      <p:pic>
        <p:nvPicPr>
          <p:cNvPr id="7" name="Picture 2" descr="https://encrypted-tbn0.google.com/images?q=tbn:ANd9GcSuXq8Y_E8nPKRcYgK1CgEfY5lfqYbdwa6lCuFWLteF1D8Jye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69" y="3300520"/>
            <a:ext cx="2286000" cy="1790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35283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sp>
        <p:nvSpPr>
          <p:cNvPr id="3" name="Content Placeholder 2"/>
          <p:cNvSpPr>
            <a:spLocks noGrp="1"/>
          </p:cNvSpPr>
          <p:nvPr>
            <p:ph idx="1"/>
          </p:nvPr>
        </p:nvSpPr>
        <p:spPr/>
        <p:txBody>
          <a:bodyPr/>
          <a:lstStyle/>
          <a:p>
            <a:r>
              <a:rPr lang="en-US" dirty="0"/>
              <a:t>Work on vertical presentation:</a:t>
            </a:r>
          </a:p>
          <a:p>
            <a:pPr lvl="1"/>
            <a:r>
              <a:rPr lang="en-US" dirty="0"/>
              <a:t>Graph paper</a:t>
            </a:r>
          </a:p>
          <a:p>
            <a:pPr lvl="1"/>
            <a:r>
              <a:rPr lang="en-US" dirty="0"/>
              <a:t>Notebook paper (turned sideways)</a:t>
            </a:r>
          </a:p>
          <a:p>
            <a:pPr lvl="1"/>
            <a:r>
              <a:rPr lang="en-US" dirty="0"/>
              <a:t>Highlighters</a:t>
            </a:r>
          </a:p>
          <a:p>
            <a:pPr lvl="1"/>
            <a:r>
              <a:rPr lang="en-US" dirty="0"/>
              <a:t>Bookmarks</a:t>
            </a:r>
          </a:p>
          <a:p>
            <a:pPr lvl="1"/>
            <a:endParaRPr lang="en-US" dirty="0"/>
          </a:p>
        </p:txBody>
      </p:sp>
      <p:sp>
        <p:nvSpPr>
          <p:cNvPr id="4" name="TextBox 1"/>
          <p:cNvSpPr txBox="1">
            <a:spLocks noChangeArrowheads="1"/>
          </p:cNvSpPr>
          <p:nvPr/>
        </p:nvSpPr>
        <p:spPr bwMode="auto">
          <a:xfrm>
            <a:off x="5867400" y="349976"/>
            <a:ext cx="24384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000" dirty="0">
                <a:latin typeface="Calibri" pitchFamily="34" charset="0"/>
              </a:rPr>
              <a:t>     </a:t>
            </a:r>
          </a:p>
          <a:p>
            <a:pPr algn="r"/>
            <a:r>
              <a:rPr lang="en-US" sz="4000" dirty="0">
                <a:latin typeface="Calibri" pitchFamily="34" charset="0"/>
              </a:rPr>
              <a:t> </a:t>
            </a:r>
            <a:r>
              <a:rPr lang="en-US" sz="5000" b="1" dirty="0">
                <a:solidFill>
                  <a:schemeClr val="bg1"/>
                </a:solidFill>
                <a:latin typeface="+mj-lt"/>
              </a:rPr>
              <a:t>4  6</a:t>
            </a:r>
          </a:p>
          <a:p>
            <a:pPr algn="r"/>
            <a:r>
              <a:rPr lang="en-US" sz="5000" b="1" u="sng" dirty="0">
                <a:solidFill>
                  <a:schemeClr val="bg1"/>
                </a:solidFill>
                <a:latin typeface="+mj-lt"/>
              </a:rPr>
              <a:t>+  1  3</a:t>
            </a:r>
          </a:p>
        </p:txBody>
      </p:sp>
      <p:pic>
        <p:nvPicPr>
          <p:cNvPr id="8" name="Picture 7" descr="An example of writing an equation on graph paper. "/>
          <p:cNvPicPr>
            <a:picLocks noChangeAspect="1"/>
          </p:cNvPicPr>
          <p:nvPr/>
        </p:nvPicPr>
        <p:blipFill>
          <a:blip r:embed="rId2"/>
          <a:stretch>
            <a:fillRect/>
          </a:stretch>
        </p:blipFill>
        <p:spPr>
          <a:xfrm>
            <a:off x="618748" y="3948363"/>
            <a:ext cx="1385304" cy="1816100"/>
          </a:xfrm>
          <a:prstGeom prst="rect">
            <a:avLst/>
          </a:prstGeom>
        </p:spPr>
      </p:pic>
      <p:pic>
        <p:nvPicPr>
          <p:cNvPr id="9" name="Picture 8" descr="An example of writing on notebook paper turned sideways. "/>
          <p:cNvPicPr>
            <a:picLocks noChangeAspect="1"/>
          </p:cNvPicPr>
          <p:nvPr/>
        </p:nvPicPr>
        <p:blipFill>
          <a:blip r:embed="rId3"/>
          <a:stretch>
            <a:fillRect/>
          </a:stretch>
        </p:blipFill>
        <p:spPr>
          <a:xfrm>
            <a:off x="2730249" y="3948363"/>
            <a:ext cx="1625600" cy="1981200"/>
          </a:xfrm>
          <a:prstGeom prst="rect">
            <a:avLst/>
          </a:prstGeom>
        </p:spPr>
      </p:pic>
      <p:pic>
        <p:nvPicPr>
          <p:cNvPr id="11" name="Picture 10" descr="An example of highlighting an equation. "/>
          <p:cNvPicPr>
            <a:picLocks noChangeAspect="1"/>
          </p:cNvPicPr>
          <p:nvPr/>
        </p:nvPicPr>
        <p:blipFill>
          <a:blip r:embed="rId2"/>
          <a:stretch>
            <a:fillRect/>
          </a:stretch>
        </p:blipFill>
        <p:spPr>
          <a:xfrm>
            <a:off x="5181600" y="3948363"/>
            <a:ext cx="1385304" cy="1816100"/>
          </a:xfrm>
          <a:prstGeom prst="rect">
            <a:avLst/>
          </a:prstGeom>
        </p:spPr>
      </p:pic>
      <p:sp>
        <p:nvSpPr>
          <p:cNvPr id="10" name="Rectangle 9" descr="An example of bookmarking an equation. "/>
          <p:cNvSpPr/>
          <p:nvPr/>
        </p:nvSpPr>
        <p:spPr>
          <a:xfrm>
            <a:off x="5874252" y="4364608"/>
            <a:ext cx="228600" cy="1143000"/>
          </a:xfrm>
          <a:prstGeom prst="rect">
            <a:avLst/>
          </a:prstGeom>
          <a:solidFill>
            <a:srgbClr val="FFFF00">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n example of bookmarking an equation. "/>
          <p:cNvPicPr>
            <a:picLocks noChangeAspect="1"/>
          </p:cNvPicPr>
          <p:nvPr/>
        </p:nvPicPr>
        <p:blipFill>
          <a:blip r:embed="rId3"/>
          <a:stretch>
            <a:fillRect/>
          </a:stretch>
        </p:blipFill>
        <p:spPr>
          <a:xfrm>
            <a:off x="7193547" y="3948363"/>
            <a:ext cx="1625600" cy="1981200"/>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7574547" y="3719763"/>
            <a:ext cx="381000" cy="1828800"/>
          </a:xfrm>
          <a:prstGeom prst="rect">
            <a:avLst/>
          </a:prstGeom>
          <a:solidFill>
            <a:srgbClr val="3366FF"/>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67400" y="3446684"/>
            <a:ext cx="838200" cy="838200"/>
          </a:xfrm>
          <a:prstGeom prst="rect">
            <a:avLst/>
          </a:prstGeom>
        </p:spPr>
      </p:pic>
    </p:spTree>
    <p:extLst>
      <p:ext uri="{BB962C8B-B14F-4D97-AF65-F5344CB8AC3E}">
        <p14:creationId xmlns:p14="http://schemas.microsoft.com/office/powerpoint/2010/main" val="3083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up)">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94444E-6 -4.44444E-6 L 0.04584 -4.44444E-6 " pathEditMode="relative" rAng="0" ptsTypes="AA">
                                      <p:cBhvr>
                                        <p:cTn id="46" dur="2000" fill="hold"/>
                                        <p:tgtEl>
                                          <p:spTgt spid="12"/>
                                        </p:tgtEl>
                                        <p:attrNameLst>
                                          <p:attrName>ppt_x</p:attrName>
                                          <p:attrName>ppt_y</p:attrName>
                                        </p:attrNameLst>
                                      </p:cBhvr>
                                      <p:rCtr x="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Regrouping</a:t>
            </a:r>
          </a:p>
        </p:txBody>
      </p:sp>
      <p:sp>
        <p:nvSpPr>
          <p:cNvPr id="9" name="Right Arrow 8"/>
          <p:cNvSpPr/>
          <p:nvPr/>
        </p:nvSpPr>
        <p:spPr>
          <a:xfrm>
            <a:off x="228600" y="596662"/>
            <a:ext cx="3448050" cy="17391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ones</a:t>
            </a:r>
          </a:p>
        </p:txBody>
      </p:sp>
      <p:sp>
        <p:nvSpPr>
          <p:cNvPr id="12" name="Right Arrow 11"/>
          <p:cNvSpPr/>
          <p:nvPr/>
        </p:nvSpPr>
        <p:spPr>
          <a:xfrm flipH="1">
            <a:off x="3676650" y="585058"/>
            <a:ext cx="3286685" cy="17391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ten</a:t>
            </a:r>
          </a:p>
        </p:txBody>
      </p:sp>
      <p:sp>
        <p:nvSpPr>
          <p:cNvPr id="16" name="Right Arrow 15"/>
          <p:cNvSpPr/>
          <p:nvPr/>
        </p:nvSpPr>
        <p:spPr>
          <a:xfrm>
            <a:off x="228600" y="3550273"/>
            <a:ext cx="3448050" cy="1739153"/>
          </a:xfrm>
          <a:prstGeom prst="rightArrow">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ten</a:t>
            </a:r>
          </a:p>
        </p:txBody>
      </p:sp>
      <p:sp>
        <p:nvSpPr>
          <p:cNvPr id="17" name="Right Arrow 16"/>
          <p:cNvSpPr/>
          <p:nvPr/>
        </p:nvSpPr>
        <p:spPr>
          <a:xfrm flipH="1">
            <a:off x="3676650" y="3538669"/>
            <a:ext cx="3286685" cy="1739153"/>
          </a:xfrm>
          <a:prstGeom prst="rightArrow">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ones</a:t>
            </a:r>
          </a:p>
        </p:txBody>
      </p:sp>
      <p:sp>
        <p:nvSpPr>
          <p:cNvPr id="20" name="Right Arrow 19"/>
          <p:cNvSpPr/>
          <p:nvPr/>
        </p:nvSpPr>
        <p:spPr>
          <a:xfrm>
            <a:off x="228600" y="1647849"/>
            <a:ext cx="3448050" cy="173915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tens</a:t>
            </a:r>
          </a:p>
        </p:txBody>
      </p:sp>
      <p:sp>
        <p:nvSpPr>
          <p:cNvPr id="21" name="Right Arrow 20"/>
          <p:cNvSpPr/>
          <p:nvPr/>
        </p:nvSpPr>
        <p:spPr>
          <a:xfrm flipH="1">
            <a:off x="3676650" y="1636245"/>
            <a:ext cx="3286685" cy="173915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hundred</a:t>
            </a:r>
          </a:p>
        </p:txBody>
      </p:sp>
      <p:sp>
        <p:nvSpPr>
          <p:cNvPr id="22" name="Right Arrow 21"/>
          <p:cNvSpPr/>
          <p:nvPr/>
        </p:nvSpPr>
        <p:spPr>
          <a:xfrm>
            <a:off x="228601" y="4583120"/>
            <a:ext cx="3448050" cy="17391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hundred</a:t>
            </a:r>
          </a:p>
        </p:txBody>
      </p:sp>
      <p:sp>
        <p:nvSpPr>
          <p:cNvPr id="23" name="Right Arrow 22"/>
          <p:cNvSpPr/>
          <p:nvPr/>
        </p:nvSpPr>
        <p:spPr>
          <a:xfrm flipH="1">
            <a:off x="3676651" y="4571516"/>
            <a:ext cx="3286685" cy="17391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tens</a:t>
            </a:r>
          </a:p>
        </p:txBody>
      </p:sp>
      <p:sp>
        <p:nvSpPr>
          <p:cNvPr id="25" name="Cloud Callout 24"/>
          <p:cNvSpPr/>
          <p:nvPr/>
        </p:nvSpPr>
        <p:spPr>
          <a:xfrm flipH="1">
            <a:off x="7126941" y="1229471"/>
            <a:ext cx="1788459" cy="1276350"/>
          </a:xfrm>
          <a:prstGeom prst="cloudCallou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“carry”</a:t>
            </a:r>
          </a:p>
        </p:txBody>
      </p:sp>
      <p:sp>
        <p:nvSpPr>
          <p:cNvPr id="26" name="Cloud Callout 25"/>
          <p:cNvSpPr/>
          <p:nvPr/>
        </p:nvSpPr>
        <p:spPr>
          <a:xfrm flipH="1">
            <a:off x="7126940" y="4176346"/>
            <a:ext cx="1788459" cy="1276350"/>
          </a:xfrm>
          <a:prstGeom prst="cloudCallou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“borrow”</a:t>
            </a:r>
          </a:p>
        </p:txBody>
      </p:sp>
      <p:sp>
        <p:nvSpPr>
          <p:cNvPr id="27" name="Rectangular Callout 26"/>
          <p:cNvSpPr/>
          <p:nvPr/>
        </p:nvSpPr>
        <p:spPr>
          <a:xfrm flipH="1">
            <a:off x="7017124" y="1461177"/>
            <a:ext cx="1990165" cy="1393826"/>
          </a:xfrm>
          <a:prstGeom prst="wedge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Regroup</a:t>
            </a:r>
          </a:p>
          <a:p>
            <a:pPr algn="ctr"/>
            <a:r>
              <a:rPr lang="en-US" sz="2400" dirty="0"/>
              <a:t>Trade</a:t>
            </a:r>
          </a:p>
          <a:p>
            <a:pPr algn="ctr"/>
            <a:r>
              <a:rPr lang="en-US" sz="2400" dirty="0"/>
              <a:t>Exchange</a:t>
            </a:r>
          </a:p>
        </p:txBody>
      </p:sp>
      <p:sp>
        <p:nvSpPr>
          <p:cNvPr id="28" name="Rectangular Callout 27"/>
          <p:cNvSpPr/>
          <p:nvPr/>
        </p:nvSpPr>
        <p:spPr>
          <a:xfrm flipH="1">
            <a:off x="7075393" y="4388659"/>
            <a:ext cx="1990165" cy="1393826"/>
          </a:xfrm>
          <a:prstGeom prst="wedge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Regroup</a:t>
            </a:r>
          </a:p>
          <a:p>
            <a:pPr algn="ctr"/>
            <a:r>
              <a:rPr lang="en-US" sz="2400" dirty="0"/>
              <a:t>Trade</a:t>
            </a:r>
          </a:p>
          <a:p>
            <a:pPr algn="ctr"/>
            <a:r>
              <a:rPr lang="en-US" sz="2400" dirty="0"/>
              <a:t>Exchange</a:t>
            </a:r>
          </a:p>
        </p:txBody>
      </p:sp>
    </p:spTree>
    <p:extLst>
      <p:ext uri="{BB962C8B-B14F-4D97-AF65-F5344CB8AC3E}">
        <p14:creationId xmlns:p14="http://schemas.microsoft.com/office/powerpoint/2010/main" val="277403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up)">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ppt_y</p:attrName>
                                        </p:attrNameLst>
                                      </p:cBhvr>
                                      <p:tavLst>
                                        <p:tav tm="0">
                                          <p:val>
                                            <p:strVal val="#ppt_y+#ppt_h*1.125000"/>
                                          </p:val>
                                        </p:tav>
                                        <p:tav tm="100000">
                                          <p:val>
                                            <p:strVal val="#ppt_y"/>
                                          </p:val>
                                        </p:tav>
                                      </p:tavLst>
                                    </p:anim>
                                    <p:animEffect transition="in" filter="wipe(up)">
                                      <p:cBhvr>
                                        <p:cTn id="50" dur="500"/>
                                        <p:tgtEl>
                                          <p:spTgt spid="2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ppt_y</p:attrName>
                                        </p:attrNameLst>
                                      </p:cBhvr>
                                      <p:tavLst>
                                        <p:tav tm="0">
                                          <p:val>
                                            <p:strVal val="#ppt_y+#ppt_h*1.125000"/>
                                          </p:val>
                                        </p:tav>
                                        <p:tav tm="100000">
                                          <p:val>
                                            <p:strVal val="#ppt_y"/>
                                          </p:val>
                                        </p:tav>
                                      </p:tavLst>
                                    </p:anim>
                                    <p:animEffect transition="in" filter="wipe(up)">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up)">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It’s important to teach computational procedures and corresponding concepts within intensive intervention.</a:t>
            </a:r>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endParaRPr lang="en-US" dirty="0"/>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Your intensive intervention tool box should include multiple algorithms for solving multi-digit problems.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11900" y="3499474"/>
            <a:ext cx="2832100" cy="2870200"/>
          </a:xfrm>
          <a:prstGeom prst="rect">
            <a:avLst/>
          </a:prstGeom>
        </p:spPr>
      </p:pic>
    </p:spTree>
    <p:extLst>
      <p:ext uri="{BB962C8B-B14F-4D97-AF65-F5344CB8AC3E}">
        <p14:creationId xmlns:p14="http://schemas.microsoft.com/office/powerpoint/2010/main" val="165866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1019459"/>
          </a:xfrm>
        </p:spPr>
        <p:txBody>
          <a:bodyPr>
            <a:normAutofit/>
          </a:bodyPr>
          <a:lstStyle/>
          <a:p>
            <a:pPr>
              <a:buClr>
                <a:srgbClr val="FF9300"/>
              </a:buClr>
            </a:pPr>
            <a:r>
              <a:rPr lang="en-US" dirty="0"/>
              <a:t>PART 1: What whole-number core concepts should be included within intensive intervention?</a:t>
            </a:r>
          </a:p>
          <a:p>
            <a:endParaRPr lang="en-US" dirty="0"/>
          </a:p>
        </p:txBody>
      </p:sp>
      <p:sp>
        <p:nvSpPr>
          <p:cNvPr id="4" name="Content Placeholder 2"/>
          <p:cNvSpPr txBox="1">
            <a:spLocks/>
          </p:cNvSpPr>
          <p:nvPr/>
        </p:nvSpPr>
        <p:spPr>
          <a:xfrm>
            <a:off x="993936" y="1692613"/>
            <a:ext cx="7823494" cy="4208186"/>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Describe and draw the addition and subtraction</a:t>
            </a:r>
          </a:p>
          <a:p>
            <a:endParaRPr lang="en-US" dirty="0"/>
          </a:p>
          <a:p>
            <a:r>
              <a:rPr lang="en-US" dirty="0"/>
              <a:t>Discuss student interpretations of addition and subtraction</a:t>
            </a:r>
          </a:p>
          <a:p>
            <a:endParaRPr lang="en-US" dirty="0"/>
          </a:p>
          <a:p>
            <a:r>
              <a:rPr lang="en-US" dirty="0"/>
              <a:t>Describe and draw multiplication and division</a:t>
            </a:r>
          </a:p>
          <a:p>
            <a:endParaRPr lang="en-US" dirty="0"/>
          </a:p>
          <a:p>
            <a:r>
              <a:rPr lang="en-US" dirty="0"/>
              <a:t>Look at multiplication and division within word problems</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1646864"/>
            <a:ext cx="765336" cy="73152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3903736"/>
            <a:ext cx="765336" cy="731520"/>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2745117"/>
            <a:ext cx="765336" cy="731520"/>
          </a:xfrm>
          <a:prstGeom prst="rect">
            <a:avLst/>
          </a:prstGeom>
        </p:spPr>
      </p:pic>
      <p:pic>
        <p:nvPicPr>
          <p:cNvPr id="12" name="Picture 11">
            <a:extLst>
              <a:ext uri="{FF2B5EF4-FFF2-40B4-BE49-F238E27FC236}">
                <a16:creationId xmlns:a16="http://schemas.microsoft.com/office/drawing/2014/main" id="{BCC21BE7-8211-B14F-A4FA-17817C1BD6E3}"/>
              </a:ex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4902267"/>
            <a:ext cx="765336" cy="731520"/>
          </a:xfrm>
          <a:prstGeom prst="rect">
            <a:avLst/>
          </a:prstGeom>
        </p:spPr>
      </p:pic>
    </p:spTree>
    <p:extLst>
      <p:ext uri="{BB962C8B-B14F-4D97-AF65-F5344CB8AC3E}">
        <p14:creationId xmlns:p14="http://schemas.microsoft.com/office/powerpoint/2010/main" val="195243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8262" y="81035"/>
            <a:ext cx="3742267" cy="7795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3" name="TextBox 2"/>
          <p:cNvSpPr txBox="1">
            <a:spLocks noChangeArrowheads="1"/>
          </p:cNvSpPr>
          <p:nvPr/>
        </p:nvSpPr>
        <p:spPr bwMode="auto">
          <a:xfrm>
            <a:off x="1559864" y="1194158"/>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7  4</a:t>
            </a:r>
          </a:p>
          <a:p>
            <a:pPr algn="r"/>
            <a:r>
              <a:rPr lang="en-US" sz="4400" u="sng" dirty="0">
                <a:solidFill>
                  <a:schemeClr val="bg1"/>
                </a:solidFill>
                <a:latin typeface="+mj-lt"/>
              </a:rPr>
              <a:t>+  1  8</a:t>
            </a:r>
          </a:p>
        </p:txBody>
      </p:sp>
      <p:sp>
        <p:nvSpPr>
          <p:cNvPr id="4" name="Rectangle 3"/>
          <p:cNvSpPr/>
          <p:nvPr/>
        </p:nvSpPr>
        <p:spPr>
          <a:xfrm>
            <a:off x="1775009" y="979006"/>
            <a:ext cx="2205323" cy="430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Standard</a:t>
            </a:r>
          </a:p>
        </p:txBody>
      </p:sp>
      <p:sp>
        <p:nvSpPr>
          <p:cNvPr id="5" name="TextBox 4"/>
          <p:cNvSpPr txBox="1">
            <a:spLocks noChangeArrowheads="1"/>
          </p:cNvSpPr>
          <p:nvPr/>
        </p:nvSpPr>
        <p:spPr bwMode="auto">
          <a:xfrm>
            <a:off x="4695884" y="1194158"/>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7  4</a:t>
            </a:r>
          </a:p>
          <a:p>
            <a:pPr algn="r"/>
            <a:r>
              <a:rPr lang="en-US" sz="4400" u="sng" dirty="0">
                <a:solidFill>
                  <a:schemeClr val="bg1"/>
                </a:solidFill>
                <a:latin typeface="+mj-lt"/>
              </a:rPr>
              <a:t>+  1  8</a:t>
            </a:r>
          </a:p>
        </p:txBody>
      </p:sp>
      <p:sp>
        <p:nvSpPr>
          <p:cNvPr id="6" name="Rectangle 5"/>
          <p:cNvSpPr/>
          <p:nvPr/>
        </p:nvSpPr>
        <p:spPr>
          <a:xfrm>
            <a:off x="4930580" y="979006"/>
            <a:ext cx="2203704" cy="430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Partial Sums</a:t>
            </a:r>
          </a:p>
        </p:txBody>
      </p:sp>
      <p:sp>
        <p:nvSpPr>
          <p:cNvPr id="7" name="Title 6" hidden="1">
            <a:extLst>
              <a:ext uri="{FF2B5EF4-FFF2-40B4-BE49-F238E27FC236}">
                <a16:creationId xmlns:a16="http://schemas.microsoft.com/office/drawing/2014/main" id="{9DEC0329-3E44-461E-9210-8FEA526F4944}"/>
              </a:ext>
            </a:extLst>
          </p:cNvPr>
          <p:cNvSpPr>
            <a:spLocks noGrp="1"/>
          </p:cNvSpPr>
          <p:nvPr>
            <p:ph type="title"/>
          </p:nvPr>
        </p:nvSpPr>
        <p:spPr/>
        <p:txBody>
          <a:bodyPr/>
          <a:lstStyle/>
          <a:p>
            <a:r>
              <a:rPr lang="en-US" dirty="0"/>
              <a:t>Slide 50</a:t>
            </a:r>
          </a:p>
        </p:txBody>
      </p:sp>
    </p:spTree>
    <p:extLst>
      <p:ext uri="{BB962C8B-B14F-4D97-AF65-F5344CB8AC3E}">
        <p14:creationId xmlns:p14="http://schemas.microsoft.com/office/powerpoint/2010/main" val="269121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8262" y="81035"/>
            <a:ext cx="3742267" cy="777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3" name="TextBox 2"/>
          <p:cNvSpPr txBox="1">
            <a:spLocks noChangeArrowheads="1"/>
          </p:cNvSpPr>
          <p:nvPr/>
        </p:nvSpPr>
        <p:spPr bwMode="auto">
          <a:xfrm>
            <a:off x="-261978" y="1409310"/>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3  1  5</a:t>
            </a:r>
          </a:p>
          <a:p>
            <a:pPr algn="r"/>
            <a:r>
              <a:rPr lang="en-US" sz="4400" u="sng" dirty="0">
                <a:solidFill>
                  <a:schemeClr val="bg1"/>
                </a:solidFill>
                <a:latin typeface="+mj-lt"/>
              </a:rPr>
              <a:t> </a:t>
            </a:r>
            <a:r>
              <a:rPr lang="mr-IN" sz="4400" u="sng" dirty="0">
                <a:solidFill>
                  <a:schemeClr val="bg1"/>
                </a:solidFill>
              </a:rPr>
              <a:t>–</a:t>
            </a:r>
            <a:r>
              <a:rPr lang="en-US" sz="4400" u="sng" dirty="0">
                <a:solidFill>
                  <a:schemeClr val="bg1"/>
                </a:solidFill>
                <a:latin typeface="+mj-lt"/>
              </a:rPr>
              <a:t>     9  6</a:t>
            </a:r>
          </a:p>
        </p:txBody>
      </p:sp>
      <p:sp>
        <p:nvSpPr>
          <p:cNvPr id="4" name="Rectangle 3"/>
          <p:cNvSpPr/>
          <p:nvPr/>
        </p:nvSpPr>
        <p:spPr>
          <a:xfrm>
            <a:off x="137910" y="979006"/>
            <a:ext cx="2203704" cy="72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Standard</a:t>
            </a:r>
          </a:p>
        </p:txBody>
      </p:sp>
      <p:sp>
        <p:nvSpPr>
          <p:cNvPr id="6" name="Rectangle 5"/>
          <p:cNvSpPr/>
          <p:nvPr/>
        </p:nvSpPr>
        <p:spPr>
          <a:xfrm>
            <a:off x="3466343" y="979005"/>
            <a:ext cx="2203704" cy="72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Partial Differences</a:t>
            </a:r>
          </a:p>
        </p:txBody>
      </p:sp>
      <p:sp>
        <p:nvSpPr>
          <p:cNvPr id="7" name="TextBox 6"/>
          <p:cNvSpPr txBox="1">
            <a:spLocks noChangeArrowheads="1"/>
          </p:cNvSpPr>
          <p:nvPr/>
        </p:nvSpPr>
        <p:spPr bwMode="auto">
          <a:xfrm>
            <a:off x="3106795" y="1409309"/>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3  1  5</a:t>
            </a:r>
          </a:p>
          <a:p>
            <a:pPr algn="r"/>
            <a:r>
              <a:rPr lang="en-US" sz="4400" u="sng" dirty="0">
                <a:solidFill>
                  <a:schemeClr val="bg1"/>
                </a:solidFill>
                <a:latin typeface="+mj-lt"/>
              </a:rPr>
              <a:t> </a:t>
            </a:r>
            <a:r>
              <a:rPr lang="mr-IN" sz="4400" u="sng" dirty="0">
                <a:solidFill>
                  <a:schemeClr val="bg1"/>
                </a:solidFill>
              </a:rPr>
              <a:t>–</a:t>
            </a:r>
            <a:r>
              <a:rPr lang="en-US" sz="4400" u="sng" dirty="0">
                <a:solidFill>
                  <a:schemeClr val="bg1"/>
                </a:solidFill>
                <a:latin typeface="+mj-lt"/>
              </a:rPr>
              <a:t>     9  6</a:t>
            </a:r>
          </a:p>
        </p:txBody>
      </p:sp>
      <p:sp>
        <p:nvSpPr>
          <p:cNvPr id="8" name="Rectangle 7"/>
          <p:cNvSpPr/>
          <p:nvPr/>
        </p:nvSpPr>
        <p:spPr>
          <a:xfrm>
            <a:off x="6742460" y="979005"/>
            <a:ext cx="2203704" cy="72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Add Up</a:t>
            </a:r>
          </a:p>
        </p:txBody>
      </p:sp>
      <p:sp>
        <p:nvSpPr>
          <p:cNvPr id="9" name="TextBox 8"/>
          <p:cNvSpPr txBox="1">
            <a:spLocks noChangeArrowheads="1"/>
          </p:cNvSpPr>
          <p:nvPr/>
        </p:nvSpPr>
        <p:spPr bwMode="auto">
          <a:xfrm>
            <a:off x="6427423" y="1409309"/>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3  1  5</a:t>
            </a:r>
          </a:p>
          <a:p>
            <a:pPr algn="r"/>
            <a:r>
              <a:rPr lang="en-US" sz="4400" u="sng" dirty="0">
                <a:solidFill>
                  <a:schemeClr val="bg1"/>
                </a:solidFill>
                <a:latin typeface="+mj-lt"/>
              </a:rPr>
              <a:t> </a:t>
            </a:r>
            <a:r>
              <a:rPr lang="mr-IN" sz="4400" u="sng" dirty="0">
                <a:solidFill>
                  <a:schemeClr val="bg1"/>
                </a:solidFill>
              </a:rPr>
              <a:t>–</a:t>
            </a:r>
            <a:r>
              <a:rPr lang="en-US" sz="4400" u="sng" dirty="0">
                <a:solidFill>
                  <a:schemeClr val="bg1"/>
                </a:solidFill>
                <a:latin typeface="+mj-lt"/>
              </a:rPr>
              <a:t>     9  6</a:t>
            </a:r>
          </a:p>
        </p:txBody>
      </p:sp>
      <p:sp>
        <p:nvSpPr>
          <p:cNvPr id="5" name="Title 4" hidden="1">
            <a:extLst>
              <a:ext uri="{FF2B5EF4-FFF2-40B4-BE49-F238E27FC236}">
                <a16:creationId xmlns:a16="http://schemas.microsoft.com/office/drawing/2014/main" id="{72D774A0-EA87-40D7-AE22-9A1BB766C70F}"/>
              </a:ext>
            </a:extLst>
          </p:cNvPr>
          <p:cNvSpPr>
            <a:spLocks noGrp="1"/>
          </p:cNvSpPr>
          <p:nvPr>
            <p:ph type="title"/>
          </p:nvPr>
        </p:nvSpPr>
        <p:spPr/>
        <p:txBody>
          <a:bodyPr/>
          <a:lstStyle/>
          <a:p>
            <a:r>
              <a:rPr lang="en-US" dirty="0"/>
              <a:t>Slide 51</a:t>
            </a:r>
          </a:p>
        </p:txBody>
      </p:sp>
    </p:spTree>
    <p:extLst>
      <p:ext uri="{BB962C8B-B14F-4D97-AF65-F5344CB8AC3E}">
        <p14:creationId xmlns:p14="http://schemas.microsoft.com/office/powerpoint/2010/main" val="6130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#5</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Solve the addition problem using two different algorithms.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Solve the subtraction problem using two different algorithms.</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Tree>
    <p:extLst>
      <p:ext uri="{BB962C8B-B14F-4D97-AF65-F5344CB8AC3E}">
        <p14:creationId xmlns:p14="http://schemas.microsoft.com/office/powerpoint/2010/main" val="1824036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8262" y="81035"/>
            <a:ext cx="3742267" cy="7772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3" name="TextBox 2"/>
          <p:cNvSpPr txBox="1">
            <a:spLocks noChangeArrowheads="1"/>
          </p:cNvSpPr>
          <p:nvPr/>
        </p:nvSpPr>
        <p:spPr bwMode="auto">
          <a:xfrm>
            <a:off x="-261978" y="1409310"/>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2  6</a:t>
            </a:r>
          </a:p>
          <a:p>
            <a:pPr algn="r"/>
            <a:r>
              <a:rPr lang="en-US" sz="4400" u="sng" dirty="0">
                <a:solidFill>
                  <a:schemeClr val="bg1"/>
                </a:solidFill>
                <a:latin typeface="+mj-lt"/>
              </a:rPr>
              <a:t> </a:t>
            </a:r>
            <a:r>
              <a:rPr lang="en-US" sz="4400" u="sng" dirty="0">
                <a:solidFill>
                  <a:schemeClr val="bg1"/>
                </a:solidFill>
              </a:rPr>
              <a:t>×</a:t>
            </a:r>
            <a:r>
              <a:rPr lang="en-US" sz="4400" u="sng" dirty="0">
                <a:solidFill>
                  <a:schemeClr val="bg1"/>
                </a:solidFill>
                <a:latin typeface="+mj-lt"/>
              </a:rPr>
              <a:t>    1  7</a:t>
            </a:r>
          </a:p>
        </p:txBody>
      </p:sp>
      <p:sp>
        <p:nvSpPr>
          <p:cNvPr id="4" name="Rectangle 3"/>
          <p:cNvSpPr/>
          <p:nvPr/>
        </p:nvSpPr>
        <p:spPr>
          <a:xfrm>
            <a:off x="137910" y="979006"/>
            <a:ext cx="2203704" cy="72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Standard</a:t>
            </a:r>
          </a:p>
        </p:txBody>
      </p:sp>
      <p:sp>
        <p:nvSpPr>
          <p:cNvPr id="6" name="Rectangle 5"/>
          <p:cNvSpPr/>
          <p:nvPr/>
        </p:nvSpPr>
        <p:spPr>
          <a:xfrm>
            <a:off x="3466343" y="979005"/>
            <a:ext cx="2203704" cy="72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Partial Products</a:t>
            </a:r>
          </a:p>
        </p:txBody>
      </p:sp>
      <p:sp>
        <p:nvSpPr>
          <p:cNvPr id="8" name="Rectangle 7"/>
          <p:cNvSpPr/>
          <p:nvPr/>
        </p:nvSpPr>
        <p:spPr>
          <a:xfrm>
            <a:off x="6742460" y="979005"/>
            <a:ext cx="2203704" cy="7242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Area</a:t>
            </a:r>
          </a:p>
        </p:txBody>
      </p:sp>
      <p:sp>
        <p:nvSpPr>
          <p:cNvPr id="10" name="TextBox 9"/>
          <p:cNvSpPr txBox="1">
            <a:spLocks noChangeArrowheads="1"/>
          </p:cNvSpPr>
          <p:nvPr/>
        </p:nvSpPr>
        <p:spPr bwMode="auto">
          <a:xfrm>
            <a:off x="3082722" y="1341149"/>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2  6</a:t>
            </a:r>
          </a:p>
          <a:p>
            <a:pPr algn="r"/>
            <a:r>
              <a:rPr lang="en-US" sz="4400" u="sng" dirty="0">
                <a:solidFill>
                  <a:schemeClr val="bg1"/>
                </a:solidFill>
                <a:latin typeface="+mj-lt"/>
              </a:rPr>
              <a:t> </a:t>
            </a:r>
            <a:r>
              <a:rPr lang="en-US" sz="4400" u="sng" dirty="0">
                <a:solidFill>
                  <a:schemeClr val="bg1"/>
                </a:solidFill>
              </a:rPr>
              <a:t>×</a:t>
            </a:r>
            <a:r>
              <a:rPr lang="en-US" sz="4400" u="sng" dirty="0">
                <a:solidFill>
                  <a:schemeClr val="bg1"/>
                </a:solidFill>
                <a:latin typeface="+mj-lt"/>
              </a:rPr>
              <a:t>    1  7</a:t>
            </a:r>
          </a:p>
        </p:txBody>
      </p:sp>
      <p:sp>
        <p:nvSpPr>
          <p:cNvPr id="11" name="TextBox 10"/>
          <p:cNvSpPr txBox="1">
            <a:spLocks noChangeArrowheads="1"/>
          </p:cNvSpPr>
          <p:nvPr/>
        </p:nvSpPr>
        <p:spPr bwMode="auto">
          <a:xfrm>
            <a:off x="6266583" y="1341149"/>
            <a:ext cx="2438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2  6</a:t>
            </a:r>
          </a:p>
          <a:p>
            <a:pPr algn="r"/>
            <a:r>
              <a:rPr lang="en-US" sz="4400" u="sng" dirty="0">
                <a:solidFill>
                  <a:schemeClr val="bg1"/>
                </a:solidFill>
                <a:latin typeface="+mj-lt"/>
              </a:rPr>
              <a:t> </a:t>
            </a:r>
            <a:r>
              <a:rPr lang="en-US" sz="4400" u="sng" dirty="0">
                <a:solidFill>
                  <a:schemeClr val="bg1"/>
                </a:solidFill>
              </a:rPr>
              <a:t>×</a:t>
            </a:r>
            <a:r>
              <a:rPr lang="en-US" sz="4400" u="sng" dirty="0">
                <a:solidFill>
                  <a:schemeClr val="bg1"/>
                </a:solidFill>
                <a:latin typeface="+mj-lt"/>
              </a:rPr>
              <a:t>    1  7</a:t>
            </a:r>
          </a:p>
        </p:txBody>
      </p:sp>
      <p:sp>
        <p:nvSpPr>
          <p:cNvPr id="5" name="Title 4" hidden="1">
            <a:extLst>
              <a:ext uri="{FF2B5EF4-FFF2-40B4-BE49-F238E27FC236}">
                <a16:creationId xmlns:a16="http://schemas.microsoft.com/office/drawing/2014/main" id="{D7893B23-D07E-4AB4-8AA8-15663D91A82E}"/>
              </a:ext>
            </a:extLst>
          </p:cNvPr>
          <p:cNvSpPr>
            <a:spLocks noGrp="1"/>
          </p:cNvSpPr>
          <p:nvPr>
            <p:ph type="title"/>
          </p:nvPr>
        </p:nvSpPr>
        <p:spPr/>
        <p:txBody>
          <a:bodyPr/>
          <a:lstStyle/>
          <a:p>
            <a:r>
              <a:rPr lang="en-US" dirty="0"/>
              <a:t>Slide 53</a:t>
            </a:r>
          </a:p>
        </p:txBody>
      </p:sp>
    </p:spTree>
    <p:extLst>
      <p:ext uri="{BB962C8B-B14F-4D97-AF65-F5344CB8AC3E}">
        <p14:creationId xmlns:p14="http://schemas.microsoft.com/office/powerpoint/2010/main" val="193374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8262" y="81035"/>
            <a:ext cx="3742267" cy="7772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Division</a:t>
            </a:r>
          </a:p>
        </p:txBody>
      </p:sp>
      <p:sp>
        <p:nvSpPr>
          <p:cNvPr id="3" name="TextBox 2"/>
          <p:cNvSpPr txBox="1">
            <a:spLocks noChangeArrowheads="1"/>
          </p:cNvSpPr>
          <p:nvPr/>
        </p:nvSpPr>
        <p:spPr bwMode="auto">
          <a:xfrm>
            <a:off x="239943" y="1715561"/>
            <a:ext cx="319577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1 6  ) 8  9  4</a:t>
            </a:r>
            <a:endParaRPr lang="en-US" sz="4400" u="sng" dirty="0">
              <a:solidFill>
                <a:schemeClr val="bg1"/>
              </a:solidFill>
              <a:latin typeface="+mj-lt"/>
            </a:endParaRPr>
          </a:p>
        </p:txBody>
      </p:sp>
      <p:sp>
        <p:nvSpPr>
          <p:cNvPr id="4" name="Rectangle 3"/>
          <p:cNvSpPr/>
          <p:nvPr/>
        </p:nvSpPr>
        <p:spPr>
          <a:xfrm>
            <a:off x="1418211" y="1014863"/>
            <a:ext cx="2203704" cy="724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Standard</a:t>
            </a:r>
          </a:p>
        </p:txBody>
      </p:sp>
      <p:sp>
        <p:nvSpPr>
          <p:cNvPr id="6" name="Rectangle 5"/>
          <p:cNvSpPr/>
          <p:nvPr/>
        </p:nvSpPr>
        <p:spPr>
          <a:xfrm>
            <a:off x="5760109" y="991272"/>
            <a:ext cx="2203704" cy="724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Partial Quotients</a:t>
            </a:r>
          </a:p>
        </p:txBody>
      </p:sp>
      <p:cxnSp>
        <p:nvCxnSpPr>
          <p:cNvPr id="7" name="Straight Connector 6">
            <a:extLst>
              <a:ext uri="{C183D7F6-B498-43B3-948B-1728B52AA6E4}">
                <adec:decorative xmlns:adec="http://schemas.microsoft.com/office/drawing/2017/decorative" val="1"/>
              </a:ext>
            </a:extLst>
          </p:cNvPr>
          <p:cNvCxnSpPr/>
          <p:nvPr/>
        </p:nvCxnSpPr>
        <p:spPr>
          <a:xfrm>
            <a:off x="1610162" y="2528481"/>
            <a:ext cx="20113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4613986" y="1715561"/>
            <a:ext cx="319577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r"/>
            <a:r>
              <a:rPr lang="en-US" sz="4400" dirty="0">
                <a:latin typeface="Calibri" pitchFamily="34" charset="0"/>
              </a:rPr>
              <a:t>     </a:t>
            </a:r>
          </a:p>
          <a:p>
            <a:pPr algn="r"/>
            <a:r>
              <a:rPr lang="en-US" sz="4400" dirty="0">
                <a:latin typeface="Calibri" pitchFamily="34" charset="0"/>
              </a:rPr>
              <a:t>  </a:t>
            </a:r>
            <a:r>
              <a:rPr lang="en-US" sz="4400" dirty="0">
                <a:solidFill>
                  <a:schemeClr val="bg1"/>
                </a:solidFill>
                <a:latin typeface="+mj-lt"/>
              </a:rPr>
              <a:t>1 6  ) 8  9  4</a:t>
            </a:r>
            <a:endParaRPr lang="en-US" sz="4400" u="sng" dirty="0">
              <a:solidFill>
                <a:schemeClr val="bg1"/>
              </a:solidFill>
              <a:latin typeface="+mj-lt"/>
            </a:endParaRPr>
          </a:p>
        </p:txBody>
      </p:sp>
      <p:cxnSp>
        <p:nvCxnSpPr>
          <p:cNvPr id="13" name="Straight Connector 12" descr="A line in a division symbol"/>
          <p:cNvCxnSpPr/>
          <p:nvPr/>
        </p:nvCxnSpPr>
        <p:spPr>
          <a:xfrm>
            <a:off x="5984205" y="2528481"/>
            <a:ext cx="20113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hidden="1">
            <a:extLst>
              <a:ext uri="{FF2B5EF4-FFF2-40B4-BE49-F238E27FC236}">
                <a16:creationId xmlns:a16="http://schemas.microsoft.com/office/drawing/2014/main" id="{8E0ACA3F-7505-41A2-B1D2-AB520A1B3883}"/>
              </a:ext>
            </a:extLst>
          </p:cNvPr>
          <p:cNvSpPr>
            <a:spLocks noGrp="1"/>
          </p:cNvSpPr>
          <p:nvPr>
            <p:ph type="title"/>
          </p:nvPr>
        </p:nvSpPr>
        <p:spPr/>
        <p:txBody>
          <a:bodyPr/>
          <a:lstStyle/>
          <a:p>
            <a:r>
              <a:rPr lang="en-US" dirty="0"/>
              <a:t>Slide 54</a:t>
            </a:r>
          </a:p>
        </p:txBody>
      </p:sp>
    </p:spTree>
    <p:extLst>
      <p:ext uri="{BB962C8B-B14F-4D97-AF65-F5344CB8AC3E}">
        <p14:creationId xmlns:p14="http://schemas.microsoft.com/office/powerpoint/2010/main" val="1251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#6</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Solve the multiplication problem using two different algorithms.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Solve the division problem using two different algorithms.</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Tree>
    <p:extLst>
      <p:ext uri="{BB962C8B-B14F-4D97-AF65-F5344CB8AC3E}">
        <p14:creationId xmlns:p14="http://schemas.microsoft.com/office/powerpoint/2010/main" val="3896344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Workbook Activity #7</a:t>
            </a:r>
          </a:p>
        </p:txBody>
      </p:sp>
      <p:sp>
        <p:nvSpPr>
          <p:cNvPr id="3" name="Content Placeholder 2"/>
          <p:cNvSpPr>
            <a:spLocks noGrp="1"/>
          </p:cNvSpPr>
          <p:nvPr>
            <p:ph idx="1"/>
          </p:nvPr>
        </p:nvSpPr>
        <p:spPr/>
        <p:txBody>
          <a:bodyPr/>
          <a:lstStyle/>
          <a:p>
            <a:pPr marR="0" lvl="0" defTabSz="914400" eaLnBrk="1" fontAlgn="auto" latinLnBrk="0" hangingPunct="1">
              <a:lnSpc>
                <a:spcPct val="100000"/>
              </a:lnSpc>
              <a:spcBef>
                <a:spcPts val="0"/>
              </a:spcBef>
              <a:spcAft>
                <a:spcPts val="0"/>
              </a:spcAft>
              <a:buClrTx/>
              <a:buSzTx/>
              <a:tabLst/>
              <a:defRPr/>
            </a:pPr>
            <a:r>
              <a:rPr lang="en-US" dirty="0"/>
              <a:t>Review the multiplicative schemas from the module on instructional strategies.</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t>How could you use two different schema to describe this problem?</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57361"/>
            <a:ext cx="914400" cy="873998"/>
          </a:xfrm>
          <a:prstGeom prst="rect">
            <a:avLst/>
          </a:prstGeom>
        </p:spPr>
      </p:pic>
    </p:spTree>
    <p:extLst>
      <p:ext uri="{BB962C8B-B14F-4D97-AF65-F5344CB8AC3E}">
        <p14:creationId xmlns:p14="http://schemas.microsoft.com/office/powerpoint/2010/main" val="3178852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Understanding the different methods for solving computation problems fills your intensive intervention </a:t>
            </a:r>
            <a:r>
              <a:rPr lang="en-US" i="1" dirty="0"/>
              <a:t>tool box</a:t>
            </a:r>
            <a:r>
              <a:rPr lang="en-US" dirty="0"/>
              <a:t>.</a:t>
            </a:r>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endParaRPr lang="en-US" dirty="0"/>
          </a:p>
          <a:p>
            <a:pPr marL="457200" marR="0" lvl="0" indent="-457200" defTabSz="914400" eaLnBrk="1" fontAlgn="auto" latinLnBrk="0" hangingPunct="1">
              <a:lnSpc>
                <a:spcPct val="100000"/>
              </a:lnSpc>
              <a:spcBef>
                <a:spcPts val="0"/>
              </a:spcBef>
              <a:spcAft>
                <a:spcPts val="0"/>
              </a:spcAft>
              <a:buClr>
                <a:srgbClr val="FF9300"/>
              </a:buClr>
              <a:buSzTx/>
              <a:buFontTx/>
              <a:buNone/>
              <a:tabLst/>
              <a:defRPr/>
            </a:pPr>
            <a:r>
              <a:rPr lang="en-US" dirty="0"/>
              <a:t>Modeling and practicing alternate algorithms may be helpful to some students; it may be confusing the others.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11900" y="3499474"/>
            <a:ext cx="2832100" cy="2870200"/>
          </a:xfrm>
          <a:prstGeom prst="rect">
            <a:avLst/>
          </a:prstGeom>
        </p:spPr>
      </p:pic>
    </p:spTree>
    <p:extLst>
      <p:ext uri="{BB962C8B-B14F-4D97-AF65-F5344CB8AC3E}">
        <p14:creationId xmlns:p14="http://schemas.microsoft.com/office/powerpoint/2010/main" val="1295251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Considerations</a:t>
            </a:r>
          </a:p>
        </p:txBody>
      </p:sp>
      <p:sp>
        <p:nvSpPr>
          <p:cNvPr id="3" name="Content Placeholder 2"/>
          <p:cNvSpPr>
            <a:spLocks noGrp="1"/>
          </p:cNvSpPr>
          <p:nvPr>
            <p:ph idx="1"/>
          </p:nvPr>
        </p:nvSpPr>
        <p:spPr/>
        <p:txBody>
          <a:bodyPr/>
          <a:lstStyle/>
          <a:p>
            <a:pPr marL="457200" lvl="0" indent="-457200">
              <a:lnSpc>
                <a:spcPct val="100000"/>
              </a:lnSpc>
              <a:spcBef>
                <a:spcPts val="0"/>
              </a:spcBef>
              <a:buClr>
                <a:srgbClr val="FF9300"/>
              </a:buClr>
              <a:defRPr/>
            </a:pPr>
            <a:r>
              <a:rPr lang="en-US" dirty="0"/>
              <a:t>A strong understanding of place value is necessary for using most computational algorithms.</a:t>
            </a:r>
          </a:p>
          <a:p>
            <a:pPr marL="457200" lvl="0" indent="-457200">
              <a:lnSpc>
                <a:spcPct val="100000"/>
              </a:lnSpc>
              <a:spcBef>
                <a:spcPts val="0"/>
              </a:spcBef>
              <a:buClr>
                <a:srgbClr val="FF9300"/>
              </a:buClr>
              <a:defRPr/>
            </a:pPr>
            <a:endParaRPr lang="en-US" dirty="0"/>
          </a:p>
          <a:p>
            <a:pPr marL="457200" lvl="0" indent="-457200">
              <a:lnSpc>
                <a:spcPct val="100000"/>
              </a:lnSpc>
              <a:spcBef>
                <a:spcPts val="0"/>
              </a:spcBef>
              <a:buClr>
                <a:srgbClr val="FF9300"/>
              </a:buClr>
              <a:defRPr/>
            </a:pPr>
            <a:r>
              <a:rPr lang="en-US" dirty="0"/>
              <a:t>Regrouping concepts may be taught in isolation or combined with instruction on the algorithms.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22924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Considerations</a:t>
            </a:r>
          </a:p>
        </p:txBody>
      </p:sp>
      <p:sp>
        <p:nvSpPr>
          <p:cNvPr id="3" name="Content Placeholder 2"/>
          <p:cNvSpPr>
            <a:spLocks noGrp="1"/>
          </p:cNvSpPr>
          <p:nvPr>
            <p:ph idx="1"/>
          </p:nvPr>
        </p:nvSpPr>
        <p:spPr/>
        <p:txBody>
          <a:bodyPr/>
          <a:lstStyle/>
          <a:p>
            <a:pPr marL="457200" lvl="0" indent="-457200">
              <a:lnSpc>
                <a:spcPct val="100000"/>
              </a:lnSpc>
              <a:spcBef>
                <a:spcPts val="0"/>
              </a:spcBef>
              <a:buClr>
                <a:srgbClr val="FF9300"/>
              </a:buClr>
              <a:defRPr/>
            </a:pPr>
            <a:r>
              <a:rPr lang="en-US" dirty="0"/>
              <a:t>Knowledge of and fluency with </a:t>
            </a:r>
            <a:r>
              <a:rPr lang="en-US" i="1" dirty="0"/>
              <a:t>mathematics facts </a:t>
            </a:r>
            <a:r>
              <a:rPr lang="en-US" dirty="0"/>
              <a:t>increases efficiency with computation. (See the module about instructional strategies!)</a:t>
            </a:r>
          </a:p>
          <a:p>
            <a:pPr marL="457200" lvl="0" indent="-457200">
              <a:lnSpc>
                <a:spcPct val="100000"/>
              </a:lnSpc>
              <a:spcBef>
                <a:spcPts val="0"/>
              </a:spcBef>
              <a:buClr>
                <a:srgbClr val="FF9300"/>
              </a:buClr>
              <a:defRPr/>
            </a:pPr>
            <a:endParaRPr lang="en-US" dirty="0"/>
          </a:p>
          <a:p>
            <a:pPr marL="457200" lvl="0" indent="-457200">
              <a:lnSpc>
                <a:spcPct val="100000"/>
              </a:lnSpc>
              <a:spcBef>
                <a:spcPts val="0"/>
              </a:spcBef>
              <a:buClr>
                <a:srgbClr val="FF9300"/>
              </a:buClr>
              <a:defRPr/>
            </a:pPr>
            <a:r>
              <a:rPr lang="en-US" dirty="0"/>
              <a:t>Strong place value and computational skill with whole numbers leads to better understanding of computation with </a:t>
            </a:r>
            <a:r>
              <a:rPr lang="en-US" i="1" dirty="0"/>
              <a:t>decimals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863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717" y="5263713"/>
            <a:ext cx="710000" cy="731520"/>
          </a:xfrm>
          <a:prstGeom prst="rect">
            <a:avLst/>
          </a:prstGeom>
        </p:spPr>
      </p:pic>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2: What whole-number procedures should be emphasized within intensive intervention?</a:t>
            </a:r>
          </a:p>
          <a:p>
            <a:endParaRPr lang="en-US" dirty="0"/>
          </a:p>
          <a:p>
            <a:endParaRPr lang="en-US" dirty="0"/>
          </a:p>
          <a:p>
            <a:r>
              <a:rPr lang="en-US" dirty="0"/>
              <a:t>	</a:t>
            </a:r>
          </a:p>
          <a:p>
            <a:endParaRPr lang="en-US" dirty="0"/>
          </a:p>
          <a:p>
            <a:endParaRPr lang="en-US" dirty="0"/>
          </a:p>
          <a:p>
            <a:endParaRPr lang="en-US" dirty="0"/>
          </a:p>
          <a:p>
            <a:endParaRPr lang="en-US" dirty="0"/>
          </a:p>
        </p:txBody>
      </p:sp>
      <p:sp>
        <p:nvSpPr>
          <p:cNvPr id="4" name="Content Placeholder 2"/>
          <p:cNvSpPr txBox="1">
            <a:spLocks/>
          </p:cNvSpPr>
          <p:nvPr/>
        </p:nvSpPr>
        <p:spPr>
          <a:xfrm>
            <a:off x="993936" y="1692612"/>
            <a:ext cx="7823494" cy="4392053"/>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Solve addition and subtraction problems using different algorithms</a:t>
            </a:r>
            <a:br>
              <a:rPr lang="en-US" dirty="0"/>
            </a:br>
            <a:endParaRPr lang="en-US" dirty="0"/>
          </a:p>
          <a:p>
            <a:r>
              <a:rPr lang="en-US" dirty="0"/>
              <a:t>Solve multiplication and division problems using different algorithms</a:t>
            </a:r>
            <a:br>
              <a:rPr lang="en-US" dirty="0"/>
            </a:br>
            <a:endParaRPr lang="en-US" dirty="0"/>
          </a:p>
          <a:p>
            <a:r>
              <a:rPr lang="en-US" dirty="0"/>
              <a:t>Connect procedures to word-problem schemas</a:t>
            </a:r>
          </a:p>
          <a:p>
            <a:endParaRPr lang="en-US" dirty="0"/>
          </a:p>
          <a:p>
            <a:r>
              <a:rPr lang="en-US" dirty="0"/>
              <a:t>Make a video for a parent</a:t>
            </a: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62942" y="3072195"/>
            <a:ext cx="765336" cy="73152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45771" y="1712245"/>
            <a:ext cx="765336" cy="73152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22752" y="4058103"/>
            <a:ext cx="765336" cy="73152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913" l="0" r="100000"/>
                    </a14:imgEffect>
                  </a14:imgLayer>
                </a14:imgProps>
              </a:ext>
            </a:extLst>
          </a:blip>
          <a:stretch>
            <a:fillRect/>
          </a:stretch>
        </p:blipFill>
        <p:spPr>
          <a:xfrm>
            <a:off x="148220" y="4876451"/>
            <a:ext cx="914400" cy="886827"/>
          </a:xfrm>
          <a:prstGeom prst="rect">
            <a:avLst/>
          </a:prstGeom>
        </p:spPr>
      </p:pic>
    </p:spTree>
    <p:extLst>
      <p:ext uri="{BB962C8B-B14F-4D97-AF65-F5344CB8AC3E}">
        <p14:creationId xmlns:p14="http://schemas.microsoft.com/office/powerpoint/2010/main" val="623062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What whole-number procedures should be emphasized in intensive intervention?</a:t>
            </a:r>
          </a:p>
        </p:txBody>
      </p:sp>
      <p:sp>
        <p:nvSpPr>
          <p:cNvPr id="3" name="Content Placeholder 2"/>
          <p:cNvSpPr>
            <a:spLocks noGrp="1"/>
          </p:cNvSpPr>
          <p:nvPr>
            <p:ph idx="1"/>
          </p:nvPr>
        </p:nvSpPr>
        <p:spPr>
          <a:xfrm>
            <a:off x="228600" y="1882588"/>
            <a:ext cx="8686800" cy="4202077"/>
          </a:xfrm>
        </p:spPr>
        <p:txBody>
          <a:bodyPr/>
          <a:lstStyle/>
          <a:p>
            <a:pPr marL="342900" indent="-342900">
              <a:buFont typeface="Wingdings" charset="2"/>
              <a:buChar char="q"/>
            </a:pPr>
            <a:r>
              <a:rPr lang="en-US" dirty="0"/>
              <a:t>Teach place value concepts</a:t>
            </a:r>
          </a:p>
          <a:p>
            <a:pPr marL="342900" indent="-342900">
              <a:buFont typeface="Wingdings" charset="2"/>
              <a:buChar char="q"/>
            </a:pPr>
            <a:r>
              <a:rPr lang="en-US" dirty="0"/>
              <a:t>Teach regrouping concepts and use appropriate language for describing regrouping</a:t>
            </a:r>
          </a:p>
          <a:p>
            <a:pPr marL="342900" indent="-342900">
              <a:buFont typeface="Wingdings" charset="2"/>
              <a:buChar char="q"/>
            </a:pPr>
            <a:r>
              <a:rPr lang="en-US" dirty="0"/>
              <a:t>Understand different algorithms for solving multi-digit computation problems in addition, subtraction, multiplication, and division</a:t>
            </a:r>
          </a:p>
        </p:txBody>
      </p:sp>
    </p:spTree>
    <p:extLst>
      <p:ext uri="{BB962C8B-B14F-4D97-AF65-F5344CB8AC3E}">
        <p14:creationId xmlns:p14="http://schemas.microsoft.com/office/powerpoint/2010/main" val="165271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Discussion Board</a:t>
            </a:r>
          </a:p>
        </p:txBody>
      </p:sp>
      <p:sp>
        <p:nvSpPr>
          <p:cNvPr id="3" name="Content Placeholder 2"/>
          <p:cNvSpPr>
            <a:spLocks noGrp="1"/>
          </p:cNvSpPr>
          <p:nvPr>
            <p:ph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Suppose that you’re teaching multi-digit addition, subtraction, multiplication, or division (you choose).  You want to explain to a </a:t>
            </a:r>
            <a:r>
              <a:rPr lang="en-US" b="1" dirty="0">
                <a:solidFill>
                  <a:srgbClr val="FF9300"/>
                </a:solidFill>
              </a:rPr>
              <a:t>parent or guardian</a:t>
            </a:r>
            <a:r>
              <a:rPr lang="en-US" dirty="0"/>
              <a:t> how to use an alternate algorithm.</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Take a picture listing the steps or make a brief video of you explaining one alternate algorithm, just as you would to the parent or guardian.</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None/>
              <a:tabLst/>
              <a:defRPr/>
            </a:pPr>
            <a:r>
              <a:rPr lang="en-US" dirty="0"/>
              <a:t>Upload the picture or video and discuss this with your colleagues.</a:t>
            </a:r>
          </a:p>
          <a:p>
            <a:pPr marL="457200" marR="0" lvl="0" indent="-457200" defTabSz="914400" eaLnBrk="1" fontAlgn="auto" latinLnBrk="0" hangingPunct="1">
              <a:lnSpc>
                <a:spcPct val="100000"/>
              </a:lnSpc>
              <a:spcBef>
                <a:spcPts val="0"/>
              </a:spcBef>
              <a:spcAft>
                <a:spcPts val="0"/>
              </a:spcAft>
              <a:buClrTx/>
              <a:buSzTx/>
              <a:buFont typeface="+mj-lt"/>
              <a:buNone/>
              <a:tabLst/>
              <a:defRPr/>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blip>
          <a:stretch>
            <a:fillRect/>
          </a:stretch>
        </p:blipFill>
        <p:spPr>
          <a:xfrm>
            <a:off x="195942" y="166810"/>
            <a:ext cx="914400" cy="886827"/>
          </a:xfrm>
          <a:prstGeom prst="rect">
            <a:avLst/>
          </a:prstGeom>
        </p:spPr>
      </p:pic>
    </p:spTree>
    <p:extLst>
      <p:ext uri="{BB962C8B-B14F-4D97-AF65-F5344CB8AC3E}">
        <p14:creationId xmlns:p14="http://schemas.microsoft.com/office/powerpoint/2010/main" val="45590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3</a:t>
            </a:r>
          </a:p>
        </p:txBody>
      </p:sp>
      <p:sp>
        <p:nvSpPr>
          <p:cNvPr id="3" name="Title 2" hidden="1">
            <a:extLst>
              <a:ext uri="{FF2B5EF4-FFF2-40B4-BE49-F238E27FC236}">
                <a16:creationId xmlns:a16="http://schemas.microsoft.com/office/drawing/2014/main" id="{6337AC5D-B714-4DEA-997D-A9252B329999}"/>
              </a:ext>
            </a:extLst>
          </p:cNvPr>
          <p:cNvSpPr>
            <a:spLocks noGrp="1"/>
          </p:cNvSpPr>
          <p:nvPr>
            <p:ph type="title"/>
          </p:nvPr>
        </p:nvSpPr>
        <p:spPr/>
        <p:txBody>
          <a:bodyPr/>
          <a:lstStyle/>
          <a:p>
            <a:r>
              <a:rPr lang="en-US" dirty="0"/>
              <a:t>Slide 62</a:t>
            </a:r>
          </a:p>
        </p:txBody>
      </p:sp>
    </p:spTree>
    <p:extLst>
      <p:ext uri="{BB962C8B-B14F-4D97-AF65-F5344CB8AC3E}">
        <p14:creationId xmlns:p14="http://schemas.microsoft.com/office/powerpoint/2010/main" val="1364496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What does DBI look like with intensive interventions that focus on conceptual and procedural understanding of whole numbers?</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6, Part 3</a:t>
            </a:r>
          </a:p>
          <a:p>
            <a:endParaRPr lang="en-US" sz="2400" dirty="0"/>
          </a:p>
        </p:txBody>
      </p:sp>
    </p:spTree>
    <p:extLst>
      <p:ext uri="{BB962C8B-B14F-4D97-AF65-F5344CB8AC3E}">
        <p14:creationId xmlns:p14="http://schemas.microsoft.com/office/powerpoint/2010/main" val="4137015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3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How concepts and procedures are practiced within intensive intervention that uses evidence-based practices</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828819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a:t>Where Are We?</a:t>
            </a:r>
          </a:p>
        </p:txBody>
      </p:sp>
      <p:sp>
        <p:nvSpPr>
          <p:cNvPr id="9" name="Left Arrow 8" descr="An arrow pointing to the validated intervention program box of the DBI process. "/>
          <p:cNvSpPr/>
          <p:nvPr/>
        </p:nvSpPr>
        <p:spPr>
          <a:xfrm rot="20125545">
            <a:off x="5223340" y="475205"/>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descr="An arrow pointing to the intervention adaptation box of the dbi process."/>
          <p:cNvSpPr/>
          <p:nvPr/>
        </p:nvSpPr>
        <p:spPr>
          <a:xfrm rot="20125545">
            <a:off x="5223340" y="372640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BD75AD5-439E-4845-9E83-C19DC5B49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429" y="614149"/>
            <a:ext cx="3190207" cy="5629701"/>
          </a:xfrm>
          <a:prstGeom prst="rect">
            <a:avLst/>
          </a:prstGeom>
        </p:spPr>
      </p:pic>
    </p:spTree>
    <p:extLst>
      <p:ext uri="{BB962C8B-B14F-4D97-AF65-F5344CB8AC3E}">
        <p14:creationId xmlns:p14="http://schemas.microsoft.com/office/powerpoint/2010/main" val="4239317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87091" y="840353"/>
            <a:ext cx="5056909" cy="983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Instructional Platform</a:t>
            </a:r>
          </a:p>
        </p:txBody>
      </p:sp>
      <p:sp>
        <p:nvSpPr>
          <p:cNvPr id="2" name="Title 1" hidden="1">
            <a:extLst>
              <a:ext uri="{FF2B5EF4-FFF2-40B4-BE49-F238E27FC236}">
                <a16:creationId xmlns:a16="http://schemas.microsoft.com/office/drawing/2014/main" id="{CDAF5445-9EEF-4847-A432-8FB5E9687C0E}"/>
              </a:ext>
            </a:extLst>
          </p:cNvPr>
          <p:cNvSpPr>
            <a:spLocks noGrp="1"/>
          </p:cNvSpPr>
          <p:nvPr>
            <p:ph type="title"/>
          </p:nvPr>
        </p:nvSpPr>
        <p:spPr/>
        <p:txBody>
          <a:bodyPr/>
          <a:lstStyle/>
          <a:p>
            <a:r>
              <a:rPr lang="en-US" dirty="0"/>
              <a:t>Slide 66</a:t>
            </a:r>
          </a:p>
        </p:txBody>
      </p:sp>
    </p:spTree>
    <p:extLst>
      <p:ext uri="{BB962C8B-B14F-4D97-AF65-F5344CB8AC3E}">
        <p14:creationId xmlns:p14="http://schemas.microsoft.com/office/powerpoint/2010/main" val="2223551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632093" y="5255339"/>
            <a:ext cx="1541191" cy="276999"/>
          </a:xfrm>
          <a:prstGeom prst="rect">
            <a:avLst/>
          </a:prstGeom>
          <a:noFill/>
        </p:spPr>
        <p:txBody>
          <a:bodyPr wrap="none" rtlCol="0">
            <a:spAutoFit/>
          </a:bodyPr>
          <a:lstStyle/>
          <a:p>
            <a:r>
              <a:rPr lang="en-US" sz="1200" dirty="0">
                <a:solidFill>
                  <a:schemeClr val="accent2"/>
                </a:solidFill>
              </a:rPr>
              <a:t>Gersten et al. (2009)</a:t>
            </a:r>
          </a:p>
        </p:txBody>
      </p:sp>
      <p:pic>
        <p:nvPicPr>
          <p:cNvPr id="2" name="Picture 1" descr="A picture of table 2: recommendations and corresponding levels of evidence. "/>
          <p:cNvPicPr>
            <a:picLocks noChangeAspect="1"/>
          </p:cNvPicPr>
          <p:nvPr/>
        </p:nvPicPr>
        <p:blipFill>
          <a:blip r:embed="rId2"/>
          <a:stretch>
            <a:fillRect/>
          </a:stretch>
        </p:blipFill>
        <p:spPr>
          <a:xfrm>
            <a:off x="424713" y="231242"/>
            <a:ext cx="4807917" cy="5900139"/>
          </a:xfrm>
          <a:prstGeom prst="rect">
            <a:avLst/>
          </a:prstGeom>
        </p:spPr>
      </p:pic>
      <p:sp>
        <p:nvSpPr>
          <p:cNvPr id="3" name="Oval 2"/>
          <p:cNvSpPr/>
          <p:nvPr/>
        </p:nvSpPr>
        <p:spPr>
          <a:xfrm>
            <a:off x="6037545" y="463463"/>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16" name="Oval 15"/>
          <p:cNvSpPr/>
          <p:nvPr/>
        </p:nvSpPr>
        <p:spPr>
          <a:xfrm>
            <a:off x="6037545" y="130479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17" name="Oval 16"/>
          <p:cNvSpPr/>
          <p:nvPr/>
        </p:nvSpPr>
        <p:spPr>
          <a:xfrm>
            <a:off x="6037545" y="2146127"/>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18" name="Oval 17"/>
          <p:cNvSpPr/>
          <p:nvPr/>
        </p:nvSpPr>
        <p:spPr>
          <a:xfrm>
            <a:off x="6037545" y="3352802"/>
            <a:ext cx="2855934" cy="951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Fluency building</a:t>
            </a:r>
          </a:p>
        </p:txBody>
      </p:sp>
      <p:sp>
        <p:nvSpPr>
          <p:cNvPr id="25" name="Oval 24"/>
          <p:cNvSpPr/>
          <p:nvPr/>
        </p:nvSpPr>
        <p:spPr>
          <a:xfrm>
            <a:off x="6037545" y="4180357"/>
            <a:ext cx="2855934" cy="951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solving instruction</a:t>
            </a:r>
          </a:p>
        </p:txBody>
      </p:sp>
      <p:sp>
        <p:nvSpPr>
          <p:cNvPr id="26" name="Oval 25"/>
          <p:cNvSpPr/>
          <p:nvPr/>
        </p:nvSpPr>
        <p:spPr>
          <a:xfrm>
            <a:off x="6037545" y="5007912"/>
            <a:ext cx="2855934" cy="9519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 component</a:t>
            </a:r>
          </a:p>
        </p:txBody>
      </p:sp>
      <p:sp>
        <p:nvSpPr>
          <p:cNvPr id="4" name="Title 3" hidden="1">
            <a:extLst>
              <a:ext uri="{FF2B5EF4-FFF2-40B4-BE49-F238E27FC236}">
                <a16:creationId xmlns:a16="http://schemas.microsoft.com/office/drawing/2014/main" id="{ECE394AD-3CBE-48DB-BD8D-C5D7ED564657}"/>
              </a:ext>
            </a:extLst>
          </p:cNvPr>
          <p:cNvSpPr>
            <a:spLocks noGrp="1"/>
          </p:cNvSpPr>
          <p:nvPr>
            <p:ph type="title"/>
          </p:nvPr>
        </p:nvSpPr>
        <p:spPr/>
        <p:txBody>
          <a:bodyPr/>
          <a:lstStyle/>
          <a:p>
            <a:r>
              <a:rPr lang="en-US" dirty="0"/>
              <a:t>Slide 67</a:t>
            </a:r>
          </a:p>
        </p:txBody>
      </p:sp>
    </p:spTree>
    <p:extLst>
      <p:ext uri="{BB962C8B-B14F-4D97-AF65-F5344CB8AC3E}">
        <p14:creationId xmlns:p14="http://schemas.microsoft.com/office/powerpoint/2010/main" val="22181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25" grpId="0" animBg="1"/>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Watch Intensive Intervention </a:t>
            </a:r>
          </a:p>
        </p:txBody>
      </p:sp>
    </p:spTree>
    <p:extLst>
      <p:ext uri="{BB962C8B-B14F-4D97-AF65-F5344CB8AC3E}">
        <p14:creationId xmlns:p14="http://schemas.microsoft.com/office/powerpoint/2010/main" val="668096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2988" y="5132335"/>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4" name="Oval 3"/>
          <p:cNvSpPr/>
          <p:nvPr/>
        </p:nvSpPr>
        <p:spPr>
          <a:xfrm>
            <a:off x="3117158" y="513233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5" name="Oval 4"/>
          <p:cNvSpPr/>
          <p:nvPr/>
        </p:nvSpPr>
        <p:spPr>
          <a:xfrm>
            <a:off x="5771327" y="5132335"/>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6" name="TextBox 5"/>
          <p:cNvSpPr txBox="1"/>
          <p:nvPr/>
        </p:nvSpPr>
        <p:spPr>
          <a:xfrm>
            <a:off x="462988" y="581891"/>
            <a:ext cx="7572648" cy="523220"/>
          </a:xfrm>
          <a:prstGeom prst="rect">
            <a:avLst/>
          </a:prstGeom>
          <a:noFill/>
        </p:spPr>
        <p:txBody>
          <a:bodyPr wrap="square" rtlCol="0">
            <a:spAutoFit/>
          </a:bodyPr>
          <a:lstStyle/>
          <a:p>
            <a:r>
              <a:rPr lang="en-US" sz="2800" b="1" dirty="0">
                <a:solidFill>
                  <a:srgbClr val="FF9300"/>
                </a:solidFill>
              </a:rPr>
              <a:t>Video Link: </a:t>
            </a:r>
            <a:r>
              <a:rPr lang="en-US" sz="2800" b="1" dirty="0">
                <a:solidFill>
                  <a:schemeClr val="bg1"/>
                </a:solidFill>
              </a:rPr>
              <a:t>https://youtu.be/l80S7oe8g3s</a:t>
            </a:r>
            <a:endParaRPr lang="en-US" sz="2800" b="1" dirty="0">
              <a:solidFill>
                <a:srgbClr val="FF9300"/>
              </a:solidFill>
            </a:endParaRPr>
          </a:p>
        </p:txBody>
      </p:sp>
      <p:sp>
        <p:nvSpPr>
          <p:cNvPr id="2" name="Title 1" hidden="1">
            <a:extLst>
              <a:ext uri="{FF2B5EF4-FFF2-40B4-BE49-F238E27FC236}">
                <a16:creationId xmlns:a16="http://schemas.microsoft.com/office/drawing/2014/main" id="{B544B1FD-DE65-4568-9EBD-A269890DE91F}"/>
              </a:ext>
            </a:extLst>
          </p:cNvPr>
          <p:cNvSpPr>
            <a:spLocks noGrp="1"/>
          </p:cNvSpPr>
          <p:nvPr>
            <p:ph type="title"/>
          </p:nvPr>
        </p:nvSpPr>
        <p:spPr/>
        <p:txBody>
          <a:bodyPr/>
          <a:lstStyle/>
          <a:p>
            <a:r>
              <a:rPr lang="en-US" dirty="0"/>
              <a:t>Slide 69</a:t>
            </a:r>
          </a:p>
        </p:txBody>
      </p:sp>
    </p:spTree>
    <p:extLst>
      <p:ext uri="{BB962C8B-B14F-4D97-AF65-F5344CB8AC3E}">
        <p14:creationId xmlns:p14="http://schemas.microsoft.com/office/powerpoint/2010/main" val="21714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3: What does DBI look like with intensive interventions that focus on conceptual and procedural understanding of whole numbers?</a:t>
            </a:r>
          </a:p>
          <a:p>
            <a:pPr>
              <a:buClr>
                <a:srgbClr val="FF9300"/>
              </a:buClr>
            </a:pPr>
            <a:endParaRPr lang="en-US" dirty="0"/>
          </a:p>
          <a:p>
            <a:endParaRPr lang="en-US" dirty="0"/>
          </a:p>
          <a:p>
            <a:endParaRPr lang="en-US" dirty="0"/>
          </a:p>
          <a:p>
            <a:endParaRPr lang="en-US" dirty="0"/>
          </a:p>
        </p:txBody>
      </p:sp>
      <p:sp>
        <p:nvSpPr>
          <p:cNvPr id="4" name="Content Placeholder 2"/>
          <p:cNvSpPr txBox="1">
            <a:spLocks/>
          </p:cNvSpPr>
          <p:nvPr/>
        </p:nvSpPr>
        <p:spPr>
          <a:xfrm>
            <a:off x="993936" y="2081719"/>
            <a:ext cx="7823494" cy="3819080"/>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Identify important components within intensive intervention</a:t>
            </a:r>
          </a:p>
          <a:p>
            <a:endParaRPr lang="en-US" dirty="0"/>
          </a:p>
          <a:p>
            <a:r>
              <a:rPr lang="en-US" dirty="0"/>
              <a:t>Make and share a video of your teaching an </a:t>
            </a:r>
            <a:r>
              <a:rPr lang="en-US"/>
              <a:t>alternate algorithm</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2017432"/>
            <a:ext cx="765336" cy="73152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913" l="0" r="100000"/>
                    </a14:imgEffect>
                  </a14:imgLayer>
                </a14:imgProps>
              </a:ext>
            </a:extLst>
          </a:blip>
          <a:stretch>
            <a:fillRect/>
          </a:stretch>
        </p:blipFill>
        <p:spPr>
          <a:xfrm>
            <a:off x="154068" y="3245237"/>
            <a:ext cx="914400" cy="886827"/>
          </a:xfrm>
          <a:prstGeom prst="rect">
            <a:avLst/>
          </a:prstGeom>
        </p:spPr>
      </p:pic>
    </p:spTree>
    <p:extLst>
      <p:ext uri="{BB962C8B-B14F-4D97-AF65-F5344CB8AC3E}">
        <p14:creationId xmlns:p14="http://schemas.microsoft.com/office/powerpoint/2010/main" val="339628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of a teacher and child"/>
          <p:cNvPicPr>
            <a:picLocks noChangeAspect="1"/>
          </p:cNvPicPr>
          <p:nvPr/>
        </p:nvPicPr>
        <p:blipFill>
          <a:blip r:embed="rId2"/>
          <a:stretch>
            <a:fillRect/>
          </a:stretch>
        </p:blipFill>
        <p:spPr>
          <a:xfrm>
            <a:off x="196068" y="381964"/>
            <a:ext cx="3669876" cy="2060024"/>
          </a:xfrm>
          <a:prstGeom prst="rect">
            <a:avLst/>
          </a:prstGeom>
        </p:spPr>
      </p:pic>
      <p:sp>
        <p:nvSpPr>
          <p:cNvPr id="3" name="Rectangle 2" descr="A box meant as a place for users to detail concepts and procedures. "/>
          <p:cNvSpPr/>
          <p:nvPr/>
        </p:nvSpPr>
        <p:spPr>
          <a:xfrm>
            <a:off x="4074289" y="173620"/>
            <a:ext cx="4965539" cy="59030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4074289" y="197298"/>
            <a:ext cx="1083951" cy="369332"/>
          </a:xfrm>
          <a:prstGeom prst="rect">
            <a:avLst/>
          </a:prstGeom>
          <a:noFill/>
        </p:spPr>
        <p:txBody>
          <a:bodyPr wrap="none" rtlCol="0">
            <a:spAutoFit/>
          </a:bodyPr>
          <a:lstStyle/>
          <a:p>
            <a:r>
              <a:rPr lang="en-US" dirty="0">
                <a:solidFill>
                  <a:schemeClr val="accent2"/>
                </a:solidFill>
              </a:rPr>
              <a:t>Concepts</a:t>
            </a:r>
          </a:p>
        </p:txBody>
      </p:sp>
      <p:sp>
        <p:nvSpPr>
          <p:cNvPr id="5" name="TextBox 4"/>
          <p:cNvSpPr txBox="1"/>
          <p:nvPr/>
        </p:nvSpPr>
        <p:spPr>
          <a:xfrm>
            <a:off x="4104944" y="3289668"/>
            <a:ext cx="1305165" cy="369332"/>
          </a:xfrm>
          <a:prstGeom prst="rect">
            <a:avLst/>
          </a:prstGeom>
          <a:noFill/>
        </p:spPr>
        <p:txBody>
          <a:bodyPr wrap="none" rtlCol="0">
            <a:spAutoFit/>
          </a:bodyPr>
          <a:lstStyle/>
          <a:p>
            <a:r>
              <a:rPr lang="en-US" dirty="0">
                <a:solidFill>
                  <a:schemeClr val="accent2"/>
                </a:solidFill>
              </a:rPr>
              <a:t>Procedures</a:t>
            </a:r>
          </a:p>
        </p:txBody>
      </p:sp>
      <p:sp>
        <p:nvSpPr>
          <p:cNvPr id="6" name="Title 5" hidden="1">
            <a:extLst>
              <a:ext uri="{FF2B5EF4-FFF2-40B4-BE49-F238E27FC236}">
                <a16:creationId xmlns:a16="http://schemas.microsoft.com/office/drawing/2014/main" id="{B7808C18-59E4-4E2E-ADED-E019DA8CBA53}"/>
              </a:ext>
            </a:extLst>
          </p:cNvPr>
          <p:cNvSpPr>
            <a:spLocks noGrp="1"/>
          </p:cNvSpPr>
          <p:nvPr>
            <p:ph type="title"/>
          </p:nvPr>
        </p:nvSpPr>
        <p:spPr/>
        <p:txBody>
          <a:bodyPr/>
          <a:lstStyle/>
          <a:p>
            <a:r>
              <a:rPr lang="en-US" dirty="0"/>
              <a:t>Slide 70</a:t>
            </a:r>
          </a:p>
        </p:txBody>
      </p:sp>
    </p:spTree>
    <p:extLst>
      <p:ext uri="{BB962C8B-B14F-4D97-AF65-F5344CB8AC3E}">
        <p14:creationId xmlns:p14="http://schemas.microsoft.com/office/powerpoint/2010/main" val="2369986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2988" y="5132335"/>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4" name="Oval 3"/>
          <p:cNvSpPr/>
          <p:nvPr/>
        </p:nvSpPr>
        <p:spPr>
          <a:xfrm>
            <a:off x="3117158" y="513233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5" name="Oval 4"/>
          <p:cNvSpPr/>
          <p:nvPr/>
        </p:nvSpPr>
        <p:spPr>
          <a:xfrm>
            <a:off x="5771327" y="5132335"/>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6" name="TextBox 5"/>
          <p:cNvSpPr txBox="1"/>
          <p:nvPr/>
        </p:nvSpPr>
        <p:spPr>
          <a:xfrm>
            <a:off x="462988" y="581891"/>
            <a:ext cx="7572648" cy="523220"/>
          </a:xfrm>
          <a:prstGeom prst="rect">
            <a:avLst/>
          </a:prstGeom>
          <a:noFill/>
        </p:spPr>
        <p:txBody>
          <a:bodyPr wrap="square" rtlCol="0">
            <a:spAutoFit/>
          </a:bodyPr>
          <a:lstStyle/>
          <a:p>
            <a:r>
              <a:rPr lang="en-US" sz="2800" b="1" dirty="0">
                <a:solidFill>
                  <a:srgbClr val="FF9300"/>
                </a:solidFill>
              </a:rPr>
              <a:t>Video Link: </a:t>
            </a:r>
            <a:r>
              <a:rPr lang="en-US" sz="2800" b="1" dirty="0">
                <a:solidFill>
                  <a:schemeClr val="bg1"/>
                </a:solidFill>
              </a:rPr>
              <a:t>https://youtu.be/4f4LlaTNQZs</a:t>
            </a:r>
            <a:endParaRPr lang="en-US" sz="2800" b="1" dirty="0">
              <a:solidFill>
                <a:srgbClr val="FF9300"/>
              </a:solidFill>
            </a:endParaRPr>
          </a:p>
        </p:txBody>
      </p:sp>
      <p:sp>
        <p:nvSpPr>
          <p:cNvPr id="2" name="Title 1" hidden="1">
            <a:extLst>
              <a:ext uri="{FF2B5EF4-FFF2-40B4-BE49-F238E27FC236}">
                <a16:creationId xmlns:a16="http://schemas.microsoft.com/office/drawing/2014/main" id="{E90A02CC-40AF-4C07-98BF-4CF0C064F12E}"/>
              </a:ext>
            </a:extLst>
          </p:cNvPr>
          <p:cNvSpPr>
            <a:spLocks noGrp="1"/>
          </p:cNvSpPr>
          <p:nvPr>
            <p:ph type="title"/>
          </p:nvPr>
        </p:nvSpPr>
        <p:spPr/>
        <p:txBody>
          <a:bodyPr/>
          <a:lstStyle/>
          <a:p>
            <a:r>
              <a:rPr lang="en-US" dirty="0"/>
              <a:t>Slide 71</a:t>
            </a:r>
          </a:p>
        </p:txBody>
      </p:sp>
    </p:spTree>
    <p:extLst>
      <p:ext uri="{BB962C8B-B14F-4D97-AF65-F5344CB8AC3E}">
        <p14:creationId xmlns:p14="http://schemas.microsoft.com/office/powerpoint/2010/main" val="13240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A box meant for users to detail concepts and procedures. "/>
          <p:cNvSpPr/>
          <p:nvPr/>
        </p:nvSpPr>
        <p:spPr>
          <a:xfrm>
            <a:off x="4074289" y="173620"/>
            <a:ext cx="4965539" cy="59030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4074289" y="197298"/>
            <a:ext cx="1083951" cy="369332"/>
          </a:xfrm>
          <a:prstGeom prst="rect">
            <a:avLst/>
          </a:prstGeom>
          <a:noFill/>
        </p:spPr>
        <p:txBody>
          <a:bodyPr wrap="none" rtlCol="0">
            <a:spAutoFit/>
          </a:bodyPr>
          <a:lstStyle/>
          <a:p>
            <a:r>
              <a:rPr lang="en-US" dirty="0">
                <a:solidFill>
                  <a:schemeClr val="accent2"/>
                </a:solidFill>
              </a:rPr>
              <a:t>Concepts</a:t>
            </a:r>
          </a:p>
        </p:txBody>
      </p:sp>
      <p:sp>
        <p:nvSpPr>
          <p:cNvPr id="5" name="TextBox 4"/>
          <p:cNvSpPr txBox="1"/>
          <p:nvPr/>
        </p:nvSpPr>
        <p:spPr>
          <a:xfrm>
            <a:off x="4104944" y="3289668"/>
            <a:ext cx="1305165" cy="369332"/>
          </a:xfrm>
          <a:prstGeom prst="rect">
            <a:avLst/>
          </a:prstGeom>
          <a:noFill/>
        </p:spPr>
        <p:txBody>
          <a:bodyPr wrap="none" rtlCol="0">
            <a:spAutoFit/>
          </a:bodyPr>
          <a:lstStyle/>
          <a:p>
            <a:r>
              <a:rPr lang="en-US" dirty="0">
                <a:solidFill>
                  <a:schemeClr val="accent2"/>
                </a:solidFill>
              </a:rPr>
              <a:t>Procedures</a:t>
            </a:r>
          </a:p>
        </p:txBody>
      </p:sp>
      <p:pic>
        <p:nvPicPr>
          <p:cNvPr id="6" name="Picture 5" descr="A picture of a teacher and student. "/>
          <p:cNvPicPr>
            <a:picLocks noChangeAspect="1"/>
          </p:cNvPicPr>
          <p:nvPr/>
        </p:nvPicPr>
        <p:blipFill>
          <a:blip r:embed="rId2"/>
          <a:stretch>
            <a:fillRect/>
          </a:stretch>
        </p:blipFill>
        <p:spPr>
          <a:xfrm>
            <a:off x="300743" y="197298"/>
            <a:ext cx="3542052" cy="1980350"/>
          </a:xfrm>
          <a:prstGeom prst="rect">
            <a:avLst/>
          </a:prstGeom>
        </p:spPr>
      </p:pic>
      <p:sp>
        <p:nvSpPr>
          <p:cNvPr id="2" name="Title 1" hidden="1">
            <a:extLst>
              <a:ext uri="{FF2B5EF4-FFF2-40B4-BE49-F238E27FC236}">
                <a16:creationId xmlns:a16="http://schemas.microsoft.com/office/drawing/2014/main" id="{E944B553-AC67-4218-BA49-C14C634A5418}"/>
              </a:ext>
            </a:extLst>
          </p:cNvPr>
          <p:cNvSpPr>
            <a:spLocks noGrp="1"/>
          </p:cNvSpPr>
          <p:nvPr>
            <p:ph type="title"/>
          </p:nvPr>
        </p:nvSpPr>
        <p:spPr/>
        <p:txBody>
          <a:bodyPr/>
          <a:lstStyle/>
          <a:p>
            <a:r>
              <a:rPr lang="en-US" dirty="0"/>
              <a:t>Slide 72</a:t>
            </a:r>
          </a:p>
        </p:txBody>
      </p:sp>
    </p:spTree>
    <p:extLst>
      <p:ext uri="{BB962C8B-B14F-4D97-AF65-F5344CB8AC3E}">
        <p14:creationId xmlns:p14="http://schemas.microsoft.com/office/powerpoint/2010/main" val="3065110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5E6A181F-A4A4-47D2-8CBC-FF7642D5CB02}"/>
              </a:ext>
            </a:extLst>
          </p:cNvPr>
          <p:cNvSpPr>
            <a:spLocks noGrp="1"/>
          </p:cNvSpPr>
          <p:nvPr>
            <p:ph type="title"/>
          </p:nvPr>
        </p:nvSpPr>
        <p:spPr/>
        <p:txBody>
          <a:bodyPr/>
          <a:lstStyle/>
          <a:p>
            <a:r>
              <a:rPr lang="en-US" dirty="0"/>
              <a:t>Slide 73</a:t>
            </a:r>
          </a:p>
        </p:txBody>
      </p:sp>
      <p:sp>
        <p:nvSpPr>
          <p:cNvPr id="3" name="Content Placeholder 2"/>
          <p:cNvSpPr>
            <a:spLocks noGrp="1"/>
          </p:cNvSpPr>
          <p:nvPr>
            <p:ph idx="4294967295"/>
          </p:nvPr>
        </p:nvSpPr>
        <p:spPr>
          <a:xfrm>
            <a:off x="0" y="1366838"/>
            <a:ext cx="5373688" cy="3725862"/>
          </a:xfrm>
        </p:spPr>
        <p:txBody>
          <a:bodyPr>
            <a:normAutofit/>
          </a:bodyPr>
          <a:lstStyle/>
          <a:p>
            <a:r>
              <a:rPr lang="en-US" dirty="0"/>
              <a:t>Read this intensive intervention lesson about computation. Identify the listed components and how they are used.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
        <p:nvSpPr>
          <p:cNvPr id="7" name="Oval 6"/>
          <p:cNvSpPr/>
          <p:nvPr/>
        </p:nvSpPr>
        <p:spPr>
          <a:xfrm>
            <a:off x="6037545" y="463463"/>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8" name="Oval 7"/>
          <p:cNvSpPr/>
          <p:nvPr/>
        </p:nvSpPr>
        <p:spPr>
          <a:xfrm>
            <a:off x="6037545" y="130479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9" name="Oval 8"/>
          <p:cNvSpPr/>
          <p:nvPr/>
        </p:nvSpPr>
        <p:spPr>
          <a:xfrm>
            <a:off x="6037545" y="2146127"/>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10" name="Oval 9"/>
          <p:cNvSpPr/>
          <p:nvPr/>
        </p:nvSpPr>
        <p:spPr>
          <a:xfrm>
            <a:off x="6037545" y="3352802"/>
            <a:ext cx="2855934" cy="951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Fluency building</a:t>
            </a:r>
          </a:p>
        </p:txBody>
      </p:sp>
      <p:sp>
        <p:nvSpPr>
          <p:cNvPr id="11" name="Oval 10"/>
          <p:cNvSpPr/>
          <p:nvPr/>
        </p:nvSpPr>
        <p:spPr>
          <a:xfrm>
            <a:off x="6037545" y="4180357"/>
            <a:ext cx="2855934" cy="951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solving instruction</a:t>
            </a:r>
          </a:p>
        </p:txBody>
      </p:sp>
      <p:sp>
        <p:nvSpPr>
          <p:cNvPr id="12" name="Oval 11"/>
          <p:cNvSpPr/>
          <p:nvPr/>
        </p:nvSpPr>
        <p:spPr>
          <a:xfrm>
            <a:off x="6037545" y="5007912"/>
            <a:ext cx="2855934" cy="9519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 component</a:t>
            </a:r>
          </a:p>
        </p:txBody>
      </p:sp>
      <p:sp>
        <p:nvSpPr>
          <p:cNvPr id="2" name="TextBox 1"/>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Tree>
    <p:extLst>
      <p:ext uri="{BB962C8B-B14F-4D97-AF65-F5344CB8AC3E}">
        <p14:creationId xmlns:p14="http://schemas.microsoft.com/office/powerpoint/2010/main" val="25536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th activity from a workbook. "/>
          <p:cNvPicPr>
            <a:picLocks noChangeAspect="1"/>
          </p:cNvPicPr>
          <p:nvPr/>
        </p:nvPicPr>
        <p:blipFill>
          <a:blip r:embed="rId2"/>
          <a:stretch>
            <a:fillRect/>
          </a:stretch>
        </p:blipFill>
        <p:spPr>
          <a:xfrm>
            <a:off x="0" y="0"/>
            <a:ext cx="5266159" cy="6858000"/>
          </a:xfrm>
          <a:prstGeom prst="rect">
            <a:avLst/>
          </a:prstGeom>
        </p:spPr>
      </p:pic>
      <p:sp>
        <p:nvSpPr>
          <p:cNvPr id="4" name="TextBox 3"/>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2" name="Title 1" hidden="1">
            <a:extLst>
              <a:ext uri="{FF2B5EF4-FFF2-40B4-BE49-F238E27FC236}">
                <a16:creationId xmlns:a16="http://schemas.microsoft.com/office/drawing/2014/main" id="{437613DB-7145-4E74-AE2D-0700FE2C66D6}"/>
              </a:ext>
            </a:extLst>
          </p:cNvPr>
          <p:cNvSpPr>
            <a:spLocks noGrp="1"/>
          </p:cNvSpPr>
          <p:nvPr>
            <p:ph type="title"/>
          </p:nvPr>
        </p:nvSpPr>
        <p:spPr/>
        <p:txBody>
          <a:bodyPr/>
          <a:lstStyle/>
          <a:p>
            <a:r>
              <a:rPr lang="en-US" dirty="0"/>
              <a:t>Slide 74</a:t>
            </a:r>
          </a:p>
        </p:txBody>
      </p:sp>
    </p:spTree>
    <p:extLst>
      <p:ext uri="{BB962C8B-B14F-4D97-AF65-F5344CB8AC3E}">
        <p14:creationId xmlns:p14="http://schemas.microsoft.com/office/powerpoint/2010/main" val="3708024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activity from a workbook. "/>
          <p:cNvPicPr>
            <a:picLocks noChangeAspect="1"/>
          </p:cNvPicPr>
          <p:nvPr/>
        </p:nvPicPr>
        <p:blipFill>
          <a:blip r:embed="rId2"/>
          <a:stretch>
            <a:fillRect/>
          </a:stretch>
        </p:blipFill>
        <p:spPr>
          <a:xfrm>
            <a:off x="-1" y="-1"/>
            <a:ext cx="5459073" cy="7060557"/>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0A77B976-1835-43C7-99A5-8A5969A553C3}"/>
              </a:ext>
            </a:extLst>
          </p:cNvPr>
          <p:cNvSpPr>
            <a:spLocks noGrp="1"/>
          </p:cNvSpPr>
          <p:nvPr>
            <p:ph type="title"/>
          </p:nvPr>
        </p:nvSpPr>
        <p:spPr/>
        <p:txBody>
          <a:bodyPr/>
          <a:lstStyle/>
          <a:p>
            <a:r>
              <a:rPr lang="en-US" dirty="0"/>
              <a:t>Slide 75</a:t>
            </a:r>
          </a:p>
        </p:txBody>
      </p:sp>
    </p:spTree>
    <p:extLst>
      <p:ext uri="{BB962C8B-B14F-4D97-AF65-F5344CB8AC3E}">
        <p14:creationId xmlns:p14="http://schemas.microsoft.com/office/powerpoint/2010/main" val="1866845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activity from a workbook. "/>
          <p:cNvPicPr>
            <a:picLocks noChangeAspect="1"/>
          </p:cNvPicPr>
          <p:nvPr/>
        </p:nvPicPr>
        <p:blipFill>
          <a:blip r:embed="rId2"/>
          <a:stretch>
            <a:fillRect/>
          </a:stretch>
        </p:blipFill>
        <p:spPr>
          <a:xfrm>
            <a:off x="0" y="0"/>
            <a:ext cx="5311254"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8804F565-CB59-4025-94DF-58BB0DFE88C7}"/>
              </a:ext>
            </a:extLst>
          </p:cNvPr>
          <p:cNvSpPr>
            <a:spLocks noGrp="1"/>
          </p:cNvSpPr>
          <p:nvPr>
            <p:ph type="title"/>
          </p:nvPr>
        </p:nvSpPr>
        <p:spPr/>
        <p:txBody>
          <a:bodyPr/>
          <a:lstStyle/>
          <a:p>
            <a:r>
              <a:rPr lang="en-US" dirty="0"/>
              <a:t>Slide 76</a:t>
            </a:r>
          </a:p>
        </p:txBody>
      </p:sp>
    </p:spTree>
    <p:extLst>
      <p:ext uri="{BB962C8B-B14F-4D97-AF65-F5344CB8AC3E}">
        <p14:creationId xmlns:p14="http://schemas.microsoft.com/office/powerpoint/2010/main" val="390727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activity from a workbook. "/>
          <p:cNvPicPr>
            <a:picLocks noChangeAspect="1"/>
          </p:cNvPicPr>
          <p:nvPr/>
        </p:nvPicPr>
        <p:blipFill>
          <a:blip r:embed="rId2"/>
          <a:stretch>
            <a:fillRect/>
          </a:stretch>
        </p:blipFill>
        <p:spPr>
          <a:xfrm>
            <a:off x="0" y="0"/>
            <a:ext cx="5284960"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20DAFC46-751B-4531-BE85-986DEF75D362}"/>
              </a:ext>
            </a:extLst>
          </p:cNvPr>
          <p:cNvSpPr>
            <a:spLocks noGrp="1"/>
          </p:cNvSpPr>
          <p:nvPr>
            <p:ph type="title"/>
          </p:nvPr>
        </p:nvSpPr>
        <p:spPr/>
        <p:txBody>
          <a:bodyPr/>
          <a:lstStyle/>
          <a:p>
            <a:r>
              <a:rPr lang="en-US" dirty="0"/>
              <a:t>Slide 77</a:t>
            </a:r>
          </a:p>
        </p:txBody>
      </p:sp>
    </p:spTree>
    <p:extLst>
      <p:ext uri="{BB962C8B-B14F-4D97-AF65-F5344CB8AC3E}">
        <p14:creationId xmlns:p14="http://schemas.microsoft.com/office/powerpoint/2010/main" val="33610556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activity from a workbook. "/>
          <p:cNvPicPr>
            <a:picLocks noChangeAspect="1"/>
          </p:cNvPicPr>
          <p:nvPr/>
        </p:nvPicPr>
        <p:blipFill>
          <a:blip r:embed="rId2"/>
          <a:stretch>
            <a:fillRect/>
          </a:stretch>
        </p:blipFill>
        <p:spPr>
          <a:xfrm>
            <a:off x="0" y="0"/>
            <a:ext cx="5293696"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2BB4707E-8B0F-406C-BCAB-6919F83741ED}"/>
              </a:ext>
            </a:extLst>
          </p:cNvPr>
          <p:cNvSpPr>
            <a:spLocks noGrp="1"/>
          </p:cNvSpPr>
          <p:nvPr>
            <p:ph type="title"/>
          </p:nvPr>
        </p:nvSpPr>
        <p:spPr/>
        <p:txBody>
          <a:bodyPr/>
          <a:lstStyle/>
          <a:p>
            <a:r>
              <a:rPr lang="en-US" dirty="0"/>
              <a:t>Slide 78</a:t>
            </a:r>
          </a:p>
        </p:txBody>
      </p:sp>
    </p:spTree>
    <p:extLst>
      <p:ext uri="{BB962C8B-B14F-4D97-AF65-F5344CB8AC3E}">
        <p14:creationId xmlns:p14="http://schemas.microsoft.com/office/powerpoint/2010/main" val="3711070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activity from a workbook. "/>
          <p:cNvPicPr>
            <a:picLocks noChangeAspect="1"/>
          </p:cNvPicPr>
          <p:nvPr/>
        </p:nvPicPr>
        <p:blipFill>
          <a:blip r:embed="rId2"/>
          <a:stretch>
            <a:fillRect/>
          </a:stretch>
        </p:blipFill>
        <p:spPr>
          <a:xfrm>
            <a:off x="0" y="0"/>
            <a:ext cx="5284960"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9AE7A951-C876-46F9-98B3-75D1277AE544}"/>
              </a:ext>
            </a:extLst>
          </p:cNvPr>
          <p:cNvSpPr>
            <a:spLocks noGrp="1"/>
          </p:cNvSpPr>
          <p:nvPr>
            <p:ph type="title"/>
          </p:nvPr>
        </p:nvSpPr>
        <p:spPr/>
        <p:txBody>
          <a:bodyPr/>
          <a:lstStyle/>
          <a:p>
            <a:r>
              <a:rPr lang="en-US" dirty="0"/>
              <a:t>Slide 79</a:t>
            </a:r>
          </a:p>
        </p:txBody>
      </p:sp>
    </p:spTree>
    <p:extLst>
      <p:ext uri="{BB962C8B-B14F-4D97-AF65-F5344CB8AC3E}">
        <p14:creationId xmlns:p14="http://schemas.microsoft.com/office/powerpoint/2010/main" val="10767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632093" y="5255339"/>
            <a:ext cx="1541191" cy="276999"/>
          </a:xfrm>
          <a:prstGeom prst="rect">
            <a:avLst/>
          </a:prstGeom>
          <a:noFill/>
        </p:spPr>
        <p:txBody>
          <a:bodyPr wrap="none" rtlCol="0">
            <a:spAutoFit/>
          </a:bodyPr>
          <a:lstStyle/>
          <a:p>
            <a:r>
              <a:rPr lang="en-US" sz="1200" dirty="0">
                <a:solidFill>
                  <a:schemeClr val="accent2"/>
                </a:solidFill>
              </a:rPr>
              <a:t>Gersten et al. (2009)</a:t>
            </a:r>
          </a:p>
        </p:txBody>
      </p:sp>
      <p:pic>
        <p:nvPicPr>
          <p:cNvPr id="2" name="Picture 1" descr="Table 2 from IES practice guide &#10;Assisting Students Struggling with Mathematics: Response to Intervention (RtI) for Elementary and Middle Schools illustrating recommendations and levels of evidence"/>
          <p:cNvPicPr>
            <a:picLocks noChangeAspect="1"/>
          </p:cNvPicPr>
          <p:nvPr/>
        </p:nvPicPr>
        <p:blipFill>
          <a:blip r:embed="rId2"/>
          <a:stretch>
            <a:fillRect/>
          </a:stretch>
        </p:blipFill>
        <p:spPr>
          <a:xfrm>
            <a:off x="424713" y="231242"/>
            <a:ext cx="4807917" cy="5900139"/>
          </a:xfrm>
          <a:prstGeom prst="rect">
            <a:avLst/>
          </a:prstGeom>
        </p:spPr>
      </p:pic>
      <p:sp>
        <p:nvSpPr>
          <p:cNvPr id="3" name="Oval 2"/>
          <p:cNvSpPr/>
          <p:nvPr/>
        </p:nvSpPr>
        <p:spPr>
          <a:xfrm>
            <a:off x="6037545" y="463463"/>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16" name="Oval 15"/>
          <p:cNvSpPr/>
          <p:nvPr/>
        </p:nvSpPr>
        <p:spPr>
          <a:xfrm>
            <a:off x="6037545" y="130479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17" name="Oval 16"/>
          <p:cNvSpPr/>
          <p:nvPr/>
        </p:nvSpPr>
        <p:spPr>
          <a:xfrm>
            <a:off x="6037545" y="2146127"/>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18" name="Oval 17"/>
          <p:cNvSpPr/>
          <p:nvPr/>
        </p:nvSpPr>
        <p:spPr>
          <a:xfrm>
            <a:off x="6037545" y="3352802"/>
            <a:ext cx="2855934" cy="951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Fluency building</a:t>
            </a:r>
          </a:p>
        </p:txBody>
      </p:sp>
      <p:sp>
        <p:nvSpPr>
          <p:cNvPr id="25" name="Oval 24"/>
          <p:cNvSpPr/>
          <p:nvPr/>
        </p:nvSpPr>
        <p:spPr>
          <a:xfrm>
            <a:off x="6037545" y="4180357"/>
            <a:ext cx="2855934" cy="951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solving instruction</a:t>
            </a:r>
          </a:p>
        </p:txBody>
      </p:sp>
      <p:sp>
        <p:nvSpPr>
          <p:cNvPr id="26" name="Oval 25"/>
          <p:cNvSpPr/>
          <p:nvPr/>
        </p:nvSpPr>
        <p:spPr>
          <a:xfrm>
            <a:off x="6037545" y="5007912"/>
            <a:ext cx="2855934" cy="9519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 component</a:t>
            </a:r>
          </a:p>
        </p:txBody>
      </p:sp>
      <p:sp>
        <p:nvSpPr>
          <p:cNvPr id="4" name="Title 3" hidden="1">
            <a:extLst>
              <a:ext uri="{FF2B5EF4-FFF2-40B4-BE49-F238E27FC236}">
                <a16:creationId xmlns:a16="http://schemas.microsoft.com/office/drawing/2014/main" id="{0FD3288E-33B6-4511-B1B9-5A00D68E8A00}"/>
              </a:ext>
            </a:extLst>
          </p:cNvPr>
          <p:cNvSpPr>
            <a:spLocks noGrp="1"/>
          </p:cNvSpPr>
          <p:nvPr>
            <p:ph type="title"/>
          </p:nvPr>
        </p:nvSpPr>
        <p:spPr/>
        <p:txBody>
          <a:bodyPr/>
          <a:lstStyle/>
          <a:p>
            <a:r>
              <a:rPr lang="en-US" dirty="0"/>
              <a:t>Slide 8</a:t>
            </a:r>
          </a:p>
        </p:txBody>
      </p:sp>
    </p:spTree>
    <p:extLst>
      <p:ext uri="{BB962C8B-B14F-4D97-AF65-F5344CB8AC3E}">
        <p14:creationId xmlns:p14="http://schemas.microsoft.com/office/powerpoint/2010/main" val="8360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25" grpId="0" animBg="1"/>
      <p:bldP spid="2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n activity from a workbook. "/>
          <p:cNvPicPr>
            <a:picLocks noChangeAspect="1"/>
          </p:cNvPicPr>
          <p:nvPr/>
        </p:nvPicPr>
        <p:blipFill>
          <a:blip r:embed="rId2"/>
          <a:stretch>
            <a:fillRect/>
          </a:stretch>
        </p:blipFill>
        <p:spPr>
          <a:xfrm>
            <a:off x="0" y="0"/>
            <a:ext cx="5322627"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6DF43E6E-D4B1-4C53-9BFB-94244F19D643}"/>
              </a:ext>
            </a:extLst>
          </p:cNvPr>
          <p:cNvSpPr>
            <a:spLocks noGrp="1"/>
          </p:cNvSpPr>
          <p:nvPr>
            <p:ph type="title"/>
          </p:nvPr>
        </p:nvSpPr>
        <p:spPr/>
        <p:txBody>
          <a:bodyPr/>
          <a:lstStyle/>
          <a:p>
            <a:r>
              <a:rPr lang="en-US" dirty="0"/>
              <a:t>Slide 80</a:t>
            </a:r>
          </a:p>
        </p:txBody>
      </p:sp>
    </p:spTree>
    <p:extLst>
      <p:ext uri="{BB962C8B-B14F-4D97-AF65-F5344CB8AC3E}">
        <p14:creationId xmlns:p14="http://schemas.microsoft.com/office/powerpoint/2010/main" val="1771954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from an activity in a workbook. "/>
          <p:cNvPicPr>
            <a:picLocks noChangeAspect="1"/>
          </p:cNvPicPr>
          <p:nvPr/>
        </p:nvPicPr>
        <p:blipFill>
          <a:blip r:embed="rId2"/>
          <a:stretch>
            <a:fillRect/>
          </a:stretch>
        </p:blipFill>
        <p:spPr>
          <a:xfrm>
            <a:off x="0" y="0"/>
            <a:ext cx="5273644"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1F0E3ECF-44A3-4D70-B3D6-A6DEFF098643}"/>
              </a:ext>
            </a:extLst>
          </p:cNvPr>
          <p:cNvSpPr>
            <a:spLocks noGrp="1"/>
          </p:cNvSpPr>
          <p:nvPr>
            <p:ph type="title"/>
          </p:nvPr>
        </p:nvSpPr>
        <p:spPr/>
        <p:txBody>
          <a:bodyPr/>
          <a:lstStyle/>
          <a:p>
            <a:r>
              <a:rPr lang="en-US" dirty="0"/>
              <a:t>Slide 81</a:t>
            </a:r>
          </a:p>
        </p:txBody>
      </p:sp>
    </p:spTree>
    <p:extLst>
      <p:ext uri="{BB962C8B-B14F-4D97-AF65-F5344CB8AC3E}">
        <p14:creationId xmlns:p14="http://schemas.microsoft.com/office/powerpoint/2010/main" val="30298063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n activity from a workbook. "/>
          <p:cNvPicPr>
            <a:picLocks noChangeAspect="1"/>
          </p:cNvPicPr>
          <p:nvPr/>
        </p:nvPicPr>
        <p:blipFill>
          <a:blip r:embed="rId2"/>
          <a:stretch>
            <a:fillRect/>
          </a:stretch>
        </p:blipFill>
        <p:spPr>
          <a:xfrm>
            <a:off x="0" y="0"/>
            <a:ext cx="5299881"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20227E6B-32A5-4297-A808-CC6F28B60ABF}"/>
              </a:ext>
            </a:extLst>
          </p:cNvPr>
          <p:cNvSpPr>
            <a:spLocks noGrp="1"/>
          </p:cNvSpPr>
          <p:nvPr>
            <p:ph type="title"/>
          </p:nvPr>
        </p:nvSpPr>
        <p:spPr/>
        <p:txBody>
          <a:bodyPr/>
          <a:lstStyle/>
          <a:p>
            <a:r>
              <a:rPr lang="en-US" dirty="0"/>
              <a:t>Slide 82</a:t>
            </a:r>
          </a:p>
        </p:txBody>
      </p:sp>
    </p:spTree>
    <p:extLst>
      <p:ext uri="{BB962C8B-B14F-4D97-AF65-F5344CB8AC3E}">
        <p14:creationId xmlns:p14="http://schemas.microsoft.com/office/powerpoint/2010/main" val="1768154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n activity from a workbook. "/>
          <p:cNvPicPr>
            <a:picLocks noChangeAspect="1"/>
          </p:cNvPicPr>
          <p:nvPr/>
        </p:nvPicPr>
        <p:blipFill>
          <a:blip r:embed="rId2"/>
          <a:stretch>
            <a:fillRect/>
          </a:stretch>
        </p:blipFill>
        <p:spPr>
          <a:xfrm>
            <a:off x="0" y="0"/>
            <a:ext cx="5268397"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8547C085-1D98-4758-8DD3-BDB61177918C}"/>
              </a:ext>
            </a:extLst>
          </p:cNvPr>
          <p:cNvSpPr>
            <a:spLocks noGrp="1"/>
          </p:cNvSpPr>
          <p:nvPr>
            <p:ph type="title"/>
          </p:nvPr>
        </p:nvSpPr>
        <p:spPr/>
        <p:txBody>
          <a:bodyPr/>
          <a:lstStyle/>
          <a:p>
            <a:r>
              <a:rPr lang="en-US" dirty="0"/>
              <a:t>Slide 83</a:t>
            </a:r>
          </a:p>
        </p:txBody>
      </p:sp>
    </p:spTree>
    <p:extLst>
      <p:ext uri="{BB962C8B-B14F-4D97-AF65-F5344CB8AC3E}">
        <p14:creationId xmlns:p14="http://schemas.microsoft.com/office/powerpoint/2010/main" val="1769103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n activity from a workbook. "/>
          <p:cNvPicPr>
            <a:picLocks noChangeAspect="1"/>
          </p:cNvPicPr>
          <p:nvPr/>
        </p:nvPicPr>
        <p:blipFill>
          <a:blip r:embed="rId2"/>
          <a:stretch>
            <a:fillRect/>
          </a:stretch>
        </p:blipFill>
        <p:spPr>
          <a:xfrm>
            <a:off x="0" y="0"/>
            <a:ext cx="5285900"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7B67CE20-9C96-4254-B1CB-CF1776A63FEC}"/>
              </a:ext>
            </a:extLst>
          </p:cNvPr>
          <p:cNvSpPr>
            <a:spLocks noGrp="1"/>
          </p:cNvSpPr>
          <p:nvPr>
            <p:ph type="title"/>
          </p:nvPr>
        </p:nvSpPr>
        <p:spPr/>
        <p:txBody>
          <a:bodyPr/>
          <a:lstStyle/>
          <a:p>
            <a:r>
              <a:rPr lang="en-US" dirty="0"/>
              <a:t>Slide 84</a:t>
            </a:r>
          </a:p>
        </p:txBody>
      </p:sp>
    </p:spTree>
    <p:extLst>
      <p:ext uri="{BB962C8B-B14F-4D97-AF65-F5344CB8AC3E}">
        <p14:creationId xmlns:p14="http://schemas.microsoft.com/office/powerpoint/2010/main" val="2966623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n activity from a workbook. "/>
          <p:cNvPicPr>
            <a:picLocks noChangeAspect="1"/>
          </p:cNvPicPr>
          <p:nvPr/>
        </p:nvPicPr>
        <p:blipFill>
          <a:blip r:embed="rId2"/>
          <a:stretch>
            <a:fillRect/>
          </a:stretch>
        </p:blipFill>
        <p:spPr>
          <a:xfrm>
            <a:off x="0" y="0"/>
            <a:ext cx="5292090" cy="6858000"/>
          </a:xfrm>
          <a:prstGeom prst="rect">
            <a:avLst/>
          </a:prstGeom>
        </p:spPr>
      </p:pic>
      <p:sp>
        <p:nvSpPr>
          <p:cNvPr id="3" name="TextBox 2"/>
          <p:cNvSpPr txBox="1"/>
          <p:nvPr/>
        </p:nvSpPr>
        <p:spPr>
          <a:xfrm rot="16200000">
            <a:off x="8298705" y="5345402"/>
            <a:ext cx="1413592" cy="276999"/>
          </a:xfrm>
          <a:prstGeom prst="rect">
            <a:avLst/>
          </a:prstGeom>
          <a:noFill/>
        </p:spPr>
        <p:txBody>
          <a:bodyPr wrap="none" rtlCol="0">
            <a:spAutoFit/>
          </a:bodyPr>
          <a:lstStyle/>
          <a:p>
            <a:r>
              <a:rPr lang="en-US" sz="1200" dirty="0">
                <a:solidFill>
                  <a:schemeClr val="accent2"/>
                </a:solidFill>
              </a:rPr>
              <a:t>Fuchs et al. (2014)</a:t>
            </a:r>
          </a:p>
        </p:txBody>
      </p:sp>
      <p:sp>
        <p:nvSpPr>
          <p:cNvPr id="4" name="Title 3" hidden="1">
            <a:extLst>
              <a:ext uri="{FF2B5EF4-FFF2-40B4-BE49-F238E27FC236}">
                <a16:creationId xmlns:a16="http://schemas.microsoft.com/office/drawing/2014/main" id="{EAD7C105-4E14-44BE-8BC1-15846C1CACD1}"/>
              </a:ext>
            </a:extLst>
          </p:cNvPr>
          <p:cNvSpPr>
            <a:spLocks noGrp="1"/>
          </p:cNvSpPr>
          <p:nvPr>
            <p:ph type="title"/>
          </p:nvPr>
        </p:nvSpPr>
        <p:spPr/>
        <p:txBody>
          <a:bodyPr/>
          <a:lstStyle/>
          <a:p>
            <a:r>
              <a:rPr lang="en-US" dirty="0"/>
              <a:t>Slide 85</a:t>
            </a:r>
          </a:p>
        </p:txBody>
      </p:sp>
    </p:spTree>
    <p:extLst>
      <p:ext uri="{BB962C8B-B14F-4D97-AF65-F5344CB8AC3E}">
        <p14:creationId xmlns:p14="http://schemas.microsoft.com/office/powerpoint/2010/main" val="18904207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What does DBI look like with intensive interventions that focus on conceptual and procedural understanding of whole numbers?</a:t>
            </a:r>
          </a:p>
        </p:txBody>
      </p:sp>
      <p:sp>
        <p:nvSpPr>
          <p:cNvPr id="3" name="Content Placeholder 2"/>
          <p:cNvSpPr>
            <a:spLocks noGrp="1"/>
          </p:cNvSpPr>
          <p:nvPr>
            <p:ph idx="1"/>
          </p:nvPr>
        </p:nvSpPr>
        <p:spPr>
          <a:xfrm>
            <a:off x="228600" y="2222339"/>
            <a:ext cx="8686800" cy="3862326"/>
          </a:xfrm>
        </p:spPr>
        <p:txBody>
          <a:bodyPr/>
          <a:lstStyle/>
          <a:p>
            <a:pPr marL="342900" indent="-342900">
              <a:buFont typeface="Wingdings" charset="2"/>
              <a:buChar char="q"/>
            </a:pPr>
            <a:r>
              <a:rPr lang="en-US" dirty="0"/>
              <a:t>Be explicit</a:t>
            </a:r>
          </a:p>
          <a:p>
            <a:pPr marL="342900" indent="-342900">
              <a:buFont typeface="Wingdings" charset="2"/>
              <a:buChar char="q"/>
            </a:pPr>
            <a:r>
              <a:rPr lang="en-US" dirty="0"/>
              <a:t>Use multiple representations</a:t>
            </a:r>
          </a:p>
          <a:p>
            <a:pPr marL="342900" indent="-342900">
              <a:buFont typeface="Wingdings" charset="2"/>
              <a:buChar char="q"/>
            </a:pPr>
            <a:r>
              <a:rPr lang="en-US" dirty="0"/>
              <a:t>Use precise and concise language</a:t>
            </a:r>
          </a:p>
          <a:p>
            <a:pPr marL="342900" indent="-342900">
              <a:buFont typeface="Wingdings" charset="2"/>
              <a:buChar char="q"/>
            </a:pPr>
            <a:r>
              <a:rPr lang="en-US" dirty="0"/>
              <a:t>Include fluency building activities</a:t>
            </a:r>
          </a:p>
          <a:p>
            <a:pPr marL="342900" indent="-342900">
              <a:buFont typeface="Wingdings" charset="2"/>
              <a:buChar char="q"/>
            </a:pPr>
            <a:r>
              <a:rPr lang="en-US" dirty="0"/>
              <a:t>Include a focus on problem solving</a:t>
            </a:r>
          </a:p>
          <a:p>
            <a:pPr marL="342900" indent="-342900">
              <a:buFont typeface="Wingdings" charset="2"/>
              <a:buChar char="q"/>
            </a:pPr>
            <a:r>
              <a:rPr lang="en-US" dirty="0"/>
              <a:t>Utilize a motivation component</a:t>
            </a:r>
          </a:p>
        </p:txBody>
      </p:sp>
    </p:spTree>
    <p:extLst>
      <p:ext uri="{BB962C8B-B14F-4D97-AF65-F5344CB8AC3E}">
        <p14:creationId xmlns:p14="http://schemas.microsoft.com/office/powerpoint/2010/main" val="20263771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731520"/>
          </a:xfrm>
        </p:spPr>
        <p:txBody>
          <a:bodyPr/>
          <a:lstStyle/>
          <a:p>
            <a:r>
              <a:rPr lang="en-US" dirty="0"/>
              <a:t>Discussion Board</a:t>
            </a:r>
          </a:p>
        </p:txBody>
      </p:sp>
      <p:sp>
        <p:nvSpPr>
          <p:cNvPr id="3" name="Content Placeholder 2"/>
          <p:cNvSpPr>
            <a:spLocks noGrp="1"/>
          </p:cNvSpPr>
          <p:nvPr>
            <p:ph idx="1"/>
          </p:nvPr>
        </p:nvSpPr>
        <p:spPr/>
        <p:txBody>
          <a:bodyPr/>
          <a:lstStyle/>
          <a:p>
            <a:pPr marL="457200" lvl="0" indent="-457200">
              <a:lnSpc>
                <a:spcPct val="100000"/>
              </a:lnSpc>
              <a:spcBef>
                <a:spcPts val="0"/>
              </a:spcBef>
              <a:buClrTx/>
              <a:defRPr/>
            </a:pPr>
            <a:r>
              <a:rPr lang="en-US" dirty="0"/>
              <a:t>Make a video of yourself solving a multi-digit addition, subtraction, multiplication, or division problem using nonstandard algorithms. </a:t>
            </a:r>
          </a:p>
          <a:p>
            <a:pPr marL="457200" lvl="0" indent="-457200">
              <a:lnSpc>
                <a:spcPct val="100000"/>
              </a:lnSpc>
              <a:spcBef>
                <a:spcPts val="0"/>
              </a:spcBef>
              <a:buClrTx/>
              <a:defRPr/>
            </a:pPr>
            <a:r>
              <a:rPr lang="en-US" dirty="0"/>
              <a:t>Share your experience with your classmates for examples and new understanding.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blip>
          <a:stretch>
            <a:fillRect/>
          </a:stretch>
        </p:blipFill>
        <p:spPr>
          <a:xfrm>
            <a:off x="195942" y="166810"/>
            <a:ext cx="914400" cy="886827"/>
          </a:xfrm>
          <a:prstGeom prst="rect">
            <a:avLst/>
          </a:prstGeom>
        </p:spPr>
      </p:pic>
    </p:spTree>
    <p:extLst>
      <p:ext uri="{BB962C8B-B14F-4D97-AF65-F5344CB8AC3E}">
        <p14:creationId xmlns:p14="http://schemas.microsoft.com/office/powerpoint/2010/main" val="1431094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59" y="1308632"/>
            <a:ext cx="3111749" cy="1215717"/>
          </a:xfrm>
          <a:prstGeom prst="rect">
            <a:avLst/>
          </a:prstGeom>
          <a:noFill/>
        </p:spPr>
        <p:txBody>
          <a:bodyPr wrap="none" rtlCol="0">
            <a:spAutoFit/>
          </a:bodyPr>
          <a:lstStyle/>
          <a:p>
            <a:pPr algn="ctr"/>
            <a:r>
              <a:rPr lang="en-US" sz="7300" dirty="0">
                <a:solidFill>
                  <a:srgbClr val="FF9300"/>
                </a:solidFill>
              </a:rPr>
              <a:t>Closing</a:t>
            </a:r>
          </a:p>
        </p:txBody>
      </p:sp>
      <p:sp>
        <p:nvSpPr>
          <p:cNvPr id="3" name="Title 2" hidden="1">
            <a:extLst>
              <a:ext uri="{FF2B5EF4-FFF2-40B4-BE49-F238E27FC236}">
                <a16:creationId xmlns:a16="http://schemas.microsoft.com/office/drawing/2014/main" id="{893DAA39-A5A1-4F57-AFB8-9A37F75DC3B4}"/>
              </a:ext>
            </a:extLst>
          </p:cNvPr>
          <p:cNvSpPr>
            <a:spLocks noGrp="1"/>
          </p:cNvSpPr>
          <p:nvPr>
            <p:ph type="title"/>
          </p:nvPr>
        </p:nvSpPr>
        <p:spPr/>
        <p:txBody>
          <a:bodyPr/>
          <a:lstStyle/>
          <a:p>
            <a:r>
              <a:rPr lang="en-US" dirty="0"/>
              <a:t>Slide 88</a:t>
            </a:r>
          </a:p>
        </p:txBody>
      </p:sp>
    </p:spTree>
    <p:extLst>
      <p:ext uri="{BB962C8B-B14F-4D97-AF65-F5344CB8AC3E}">
        <p14:creationId xmlns:p14="http://schemas.microsoft.com/office/powerpoint/2010/main" val="42700711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What whole-number core concepts should be included within intensive intervention?</a:t>
            </a:r>
          </a:p>
          <a:p>
            <a:pPr>
              <a:buClr>
                <a:srgbClr val="FF9300"/>
              </a:buClr>
            </a:pPr>
            <a:endParaRPr lang="en-US" dirty="0"/>
          </a:p>
          <a:p>
            <a:pPr>
              <a:buClr>
                <a:srgbClr val="FF9300"/>
              </a:buClr>
            </a:pPr>
            <a:r>
              <a:rPr lang="en-US" dirty="0"/>
              <a:t>PART 2: What whole-number procedures should be emphasized within intensive intervention?</a:t>
            </a:r>
          </a:p>
          <a:p>
            <a:pPr>
              <a:buClr>
                <a:srgbClr val="FF9300"/>
              </a:buClr>
            </a:pPr>
            <a:endParaRPr lang="en-US" dirty="0"/>
          </a:p>
          <a:p>
            <a:pPr>
              <a:buClr>
                <a:srgbClr val="FF9300"/>
              </a:buClr>
            </a:pPr>
            <a:r>
              <a:rPr lang="en-US" dirty="0"/>
              <a:t>PART 3: What does DBI look like with intensive interventions that focus on conceptual and procedural understanding of whole numbers?</a:t>
            </a:r>
          </a:p>
        </p:txBody>
      </p:sp>
    </p:spTree>
    <p:extLst>
      <p:ext uri="{BB962C8B-B14F-4D97-AF65-F5344CB8AC3E}">
        <p14:creationId xmlns:p14="http://schemas.microsoft.com/office/powerpoint/2010/main" val="305663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a:xfrm>
            <a:off x="1251284" y="1187116"/>
            <a:ext cx="7664115" cy="2983831"/>
          </a:xfrm>
        </p:spPr>
        <p:txBody>
          <a:bodyPr/>
          <a:lstStyle/>
          <a:p>
            <a:pPr indent="-457200"/>
            <a:r>
              <a:rPr lang="en-US" dirty="0"/>
              <a:t>Powell, S. R., &amp; Fuchs, L. S. (2012). Early numerical competencies and students with mathematics difficulty. </a:t>
            </a:r>
            <a:r>
              <a:rPr lang="en-US" i="1" dirty="0"/>
              <a:t>Focus on Exceptional Children, 44</a:t>
            </a:r>
            <a:r>
              <a:rPr lang="en-US" dirty="0"/>
              <a:t>(5), 1–16.</a:t>
            </a:r>
          </a:p>
        </p:txBody>
      </p:sp>
      <p:pic>
        <p:nvPicPr>
          <p:cNvPr id="6" name="Picture 5">
            <a:extLst>
              <a:ext uri="{C183D7F6-B498-43B3-948B-1728B52AA6E4}">
                <adec:decorative xmlns:adec="http://schemas.microsoft.com/office/drawing/2017/decorative" val="1"/>
              </a:ext>
            </a:extLst>
          </p:cNvPr>
          <p:cNvPicPr>
            <a:picLocks/>
          </p:cNvPicPr>
          <p:nvPr/>
        </p:nvPicPr>
        <p:blipFill rotWithShape="1">
          <a:blip r:embed="rId2" cstate="hqprint">
            <a:extLst>
              <a:ext uri="{BEBA8EAE-BF5A-486C-A8C5-ECC9F3942E4B}">
                <a14:imgProps xmlns:a14="http://schemas.microsoft.com/office/drawing/2010/main">
                  <a14:imgLayer r:embed="rId3">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238104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055" y="711200"/>
            <a:ext cx="7684654" cy="523220"/>
          </a:xfrm>
          <a:prstGeom prst="rect">
            <a:avLst/>
          </a:prstGeom>
          <a:noFill/>
        </p:spPr>
        <p:txBody>
          <a:bodyPr wrap="square" rtlCol="0">
            <a:spAutoFit/>
          </a:bodyPr>
          <a:lstStyle/>
          <a:p>
            <a:r>
              <a:rPr lang="en-US" sz="2800" b="1" dirty="0">
                <a:solidFill>
                  <a:srgbClr val="FF9300"/>
                </a:solidFill>
              </a:rPr>
              <a:t>Video Link</a:t>
            </a:r>
            <a:r>
              <a:rPr lang="en-US" sz="2800" b="1">
                <a:solidFill>
                  <a:srgbClr val="FF9300"/>
                </a:solidFill>
              </a:rPr>
              <a:t>: </a:t>
            </a:r>
            <a:r>
              <a:rPr lang="en-US" sz="2800" b="1">
                <a:solidFill>
                  <a:schemeClr val="bg1"/>
                </a:solidFill>
              </a:rPr>
              <a:t>https://youtu.be/22w3zjTzGQM</a:t>
            </a:r>
            <a:endParaRPr lang="en-US" sz="2800" b="1" dirty="0">
              <a:solidFill>
                <a:srgbClr val="FF9300"/>
              </a:solidFill>
            </a:endParaRPr>
          </a:p>
        </p:txBody>
      </p:sp>
      <p:sp>
        <p:nvSpPr>
          <p:cNvPr id="2" name="Title 1" hidden="1">
            <a:extLst>
              <a:ext uri="{FF2B5EF4-FFF2-40B4-BE49-F238E27FC236}">
                <a16:creationId xmlns:a16="http://schemas.microsoft.com/office/drawing/2014/main" id="{9107E462-3E8C-4FE9-9F7E-9C09F0E939FE}"/>
              </a:ext>
            </a:extLst>
          </p:cNvPr>
          <p:cNvSpPr>
            <a:spLocks noGrp="1"/>
          </p:cNvSpPr>
          <p:nvPr>
            <p:ph type="title"/>
          </p:nvPr>
        </p:nvSpPr>
        <p:spPr/>
        <p:txBody>
          <a:bodyPr/>
          <a:lstStyle/>
          <a:p>
            <a:r>
              <a:rPr lang="en-US" dirty="0"/>
              <a:t>Slide 90</a:t>
            </a:r>
          </a:p>
        </p:txBody>
      </p:sp>
    </p:spTree>
    <p:extLst>
      <p:ext uri="{BB962C8B-B14F-4D97-AF65-F5344CB8AC3E}">
        <p14:creationId xmlns:p14="http://schemas.microsoft.com/office/powerpoint/2010/main" val="122690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706C2E83-2CD0-45BE-8AC2-87827BAC6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1" y="411400"/>
            <a:ext cx="3190207" cy="5629701"/>
          </a:xfrm>
          <a:prstGeom prst="rect">
            <a:avLst/>
          </a:prstGeom>
        </p:spPr>
      </p:pic>
      <p:sp>
        <p:nvSpPr>
          <p:cNvPr id="2" name="Title 1" hidden="1">
            <a:extLst>
              <a:ext uri="{FF2B5EF4-FFF2-40B4-BE49-F238E27FC236}">
                <a16:creationId xmlns:a16="http://schemas.microsoft.com/office/drawing/2014/main" id="{6C133B3E-B530-4CB6-864C-269535B23665}"/>
              </a:ext>
            </a:extLst>
          </p:cNvPr>
          <p:cNvSpPr>
            <a:spLocks noGrp="1"/>
          </p:cNvSpPr>
          <p:nvPr>
            <p:ph type="title"/>
          </p:nvPr>
        </p:nvSpPr>
        <p:spPr/>
        <p:txBody>
          <a:bodyPr/>
          <a:lstStyle/>
          <a:p>
            <a:r>
              <a:rPr lang="en-US" dirty="0"/>
              <a:t>Slide 91</a:t>
            </a:r>
          </a:p>
        </p:txBody>
      </p:sp>
    </p:spTree>
    <p:extLst>
      <p:ext uri="{BB962C8B-B14F-4D97-AF65-F5344CB8AC3E}">
        <p14:creationId xmlns:p14="http://schemas.microsoft.com/office/powerpoint/2010/main" val="3029079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a:t>
            </a:r>
          </a:p>
        </p:txBody>
      </p:sp>
      <p:sp>
        <p:nvSpPr>
          <p:cNvPr id="3" name="Content Placeholder 2"/>
          <p:cNvSpPr>
            <a:spLocks noGrp="1"/>
          </p:cNvSpPr>
          <p:nvPr>
            <p:ph idx="1"/>
          </p:nvPr>
        </p:nvSpPr>
        <p:spPr/>
        <p:txBody>
          <a:bodyPr>
            <a:normAutofit/>
          </a:bodyPr>
          <a:lstStyle/>
          <a:p>
            <a:r>
              <a:rPr lang="en-US" dirty="0"/>
              <a:t>Understanding the concepts of </a:t>
            </a:r>
            <a:r>
              <a:rPr lang="en-US" b="1" dirty="0"/>
              <a:t>whole numbers </a:t>
            </a:r>
            <a:r>
              <a:rPr lang="en-US" dirty="0"/>
              <a:t>is foundational to many other mathematical tasks.</a:t>
            </a:r>
          </a:p>
          <a:p>
            <a:r>
              <a:rPr lang="en-US" dirty="0"/>
              <a:t> </a:t>
            </a:r>
          </a:p>
        </p:txBody>
      </p:sp>
      <p:sp>
        <p:nvSpPr>
          <p:cNvPr id="6" name="Oval 5"/>
          <p:cNvSpPr/>
          <p:nvPr/>
        </p:nvSpPr>
        <p:spPr>
          <a:xfrm>
            <a:off x="1212230" y="2107741"/>
            <a:ext cx="3742267" cy="1191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9" name="Oval 8"/>
          <p:cNvSpPr/>
          <p:nvPr/>
        </p:nvSpPr>
        <p:spPr>
          <a:xfrm>
            <a:off x="4476374" y="2107741"/>
            <a:ext cx="3742267" cy="1191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7" name="Oval 6"/>
          <p:cNvSpPr/>
          <p:nvPr/>
        </p:nvSpPr>
        <p:spPr>
          <a:xfrm>
            <a:off x="1212230" y="3510421"/>
            <a:ext cx="3742267" cy="1186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8" name="Oval 7"/>
          <p:cNvSpPr/>
          <p:nvPr/>
        </p:nvSpPr>
        <p:spPr>
          <a:xfrm>
            <a:off x="4476374" y="3510421"/>
            <a:ext cx="3742267" cy="1176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Tree>
    <p:extLst>
      <p:ext uri="{BB962C8B-B14F-4D97-AF65-F5344CB8AC3E}">
        <p14:creationId xmlns:p14="http://schemas.microsoft.com/office/powerpoint/2010/main" val="26828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What whole-number core concepts should be emphasized in intensive intervention?</a:t>
            </a:r>
          </a:p>
        </p:txBody>
      </p:sp>
      <p:sp>
        <p:nvSpPr>
          <p:cNvPr id="3" name="Content Placeholder 2"/>
          <p:cNvSpPr>
            <a:spLocks noGrp="1"/>
          </p:cNvSpPr>
          <p:nvPr>
            <p:ph idx="1"/>
          </p:nvPr>
        </p:nvSpPr>
        <p:spPr>
          <a:xfrm>
            <a:off x="228600" y="1882588"/>
            <a:ext cx="8686800" cy="4202077"/>
          </a:xfrm>
        </p:spPr>
        <p:txBody>
          <a:bodyPr/>
          <a:lstStyle/>
          <a:p>
            <a:pPr marL="342900" indent="-342900">
              <a:buFont typeface="Wingdings" charset="2"/>
              <a:buChar char="q"/>
            </a:pPr>
            <a:r>
              <a:rPr lang="en-US" dirty="0"/>
              <a:t>Teach the </a:t>
            </a:r>
            <a:r>
              <a:rPr lang="en-US" i="1" dirty="0"/>
              <a:t>part-part-whole</a:t>
            </a:r>
            <a:r>
              <a:rPr lang="en-US" dirty="0"/>
              <a:t> and </a:t>
            </a:r>
            <a:r>
              <a:rPr lang="en-US" i="1" dirty="0"/>
              <a:t>join </a:t>
            </a:r>
            <a:r>
              <a:rPr lang="en-US" dirty="0"/>
              <a:t>concepts of addition</a:t>
            </a:r>
          </a:p>
          <a:p>
            <a:pPr marL="342900" indent="-342900">
              <a:buFont typeface="Wingdings" charset="2"/>
              <a:buChar char="q"/>
            </a:pPr>
            <a:r>
              <a:rPr lang="en-US" dirty="0"/>
              <a:t>Teach the </a:t>
            </a:r>
            <a:r>
              <a:rPr lang="en-US" i="1" dirty="0"/>
              <a:t>separate</a:t>
            </a:r>
            <a:r>
              <a:rPr lang="en-US" dirty="0"/>
              <a:t> and </a:t>
            </a:r>
            <a:r>
              <a:rPr lang="en-US" i="1" dirty="0"/>
              <a:t>compare</a:t>
            </a:r>
            <a:r>
              <a:rPr lang="en-US" dirty="0"/>
              <a:t> concepts of subtraction</a:t>
            </a:r>
          </a:p>
          <a:p>
            <a:pPr marL="342900" indent="-342900">
              <a:buFont typeface="Wingdings" charset="2"/>
              <a:buChar char="q"/>
            </a:pPr>
            <a:r>
              <a:rPr lang="en-US" dirty="0"/>
              <a:t>Teach the </a:t>
            </a:r>
            <a:r>
              <a:rPr lang="en-US" i="1" dirty="0"/>
              <a:t>equal groups</a:t>
            </a:r>
            <a:r>
              <a:rPr lang="en-US" dirty="0"/>
              <a:t> and </a:t>
            </a:r>
            <a:r>
              <a:rPr lang="en-US" i="1" dirty="0"/>
              <a:t>comparison </a:t>
            </a:r>
            <a:r>
              <a:rPr lang="en-US" dirty="0"/>
              <a:t>concepts of multiplication</a:t>
            </a:r>
          </a:p>
          <a:p>
            <a:pPr marL="342900" indent="-342900">
              <a:buFont typeface="Wingdings" charset="2"/>
              <a:buChar char="q"/>
            </a:pPr>
            <a:r>
              <a:rPr lang="en-US" dirty="0"/>
              <a:t>Teach the </a:t>
            </a:r>
            <a:r>
              <a:rPr lang="en-US" i="1" dirty="0"/>
              <a:t>partitive</a:t>
            </a:r>
            <a:r>
              <a:rPr lang="en-US" dirty="0"/>
              <a:t> and </a:t>
            </a:r>
            <a:r>
              <a:rPr lang="en-US" i="1" dirty="0"/>
              <a:t>measurement</a:t>
            </a:r>
            <a:r>
              <a:rPr lang="en-US" dirty="0"/>
              <a:t> concepts of division</a:t>
            </a:r>
          </a:p>
        </p:txBody>
      </p:sp>
    </p:spTree>
    <p:extLst>
      <p:ext uri="{BB962C8B-B14F-4D97-AF65-F5344CB8AC3E}">
        <p14:creationId xmlns:p14="http://schemas.microsoft.com/office/powerpoint/2010/main" val="1202163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a:t>
            </a:r>
          </a:p>
        </p:txBody>
      </p:sp>
      <p:sp>
        <p:nvSpPr>
          <p:cNvPr id="3" name="Content Placeholder 2"/>
          <p:cNvSpPr>
            <a:spLocks noGrp="1"/>
          </p:cNvSpPr>
          <p:nvPr>
            <p:ph idx="1"/>
          </p:nvPr>
        </p:nvSpPr>
        <p:spPr>
          <a:xfrm>
            <a:off x="228600" y="3970421"/>
            <a:ext cx="8686800" cy="2114245"/>
          </a:xfrm>
        </p:spPr>
        <p:txBody>
          <a:bodyPr>
            <a:normAutofit/>
          </a:bodyPr>
          <a:lstStyle/>
          <a:p>
            <a:r>
              <a:rPr lang="en-US" dirty="0"/>
              <a:t>After learning the concepts of the operations with mathematics facts, students start to solve multi-digit problems and learn the </a:t>
            </a:r>
            <a:r>
              <a:rPr lang="en-US" i="1" dirty="0"/>
              <a:t>procedures</a:t>
            </a:r>
            <a:r>
              <a:rPr lang="en-US" dirty="0"/>
              <a:t> used to solve such problems. </a:t>
            </a:r>
          </a:p>
        </p:txBody>
      </p:sp>
      <p:sp>
        <p:nvSpPr>
          <p:cNvPr id="6" name="Oval 5"/>
          <p:cNvSpPr/>
          <p:nvPr/>
        </p:nvSpPr>
        <p:spPr>
          <a:xfrm>
            <a:off x="1188167" y="960120"/>
            <a:ext cx="3742267" cy="1191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Addition</a:t>
            </a:r>
          </a:p>
        </p:txBody>
      </p:sp>
      <p:sp>
        <p:nvSpPr>
          <p:cNvPr id="9" name="Oval 8"/>
          <p:cNvSpPr/>
          <p:nvPr/>
        </p:nvSpPr>
        <p:spPr>
          <a:xfrm>
            <a:off x="4452311" y="960120"/>
            <a:ext cx="3742267" cy="1191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Subtraction</a:t>
            </a:r>
          </a:p>
        </p:txBody>
      </p:sp>
      <p:sp>
        <p:nvSpPr>
          <p:cNvPr id="7" name="Oval 6"/>
          <p:cNvSpPr/>
          <p:nvPr/>
        </p:nvSpPr>
        <p:spPr>
          <a:xfrm>
            <a:off x="1188167" y="2362800"/>
            <a:ext cx="3742267" cy="11863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Multiplication</a:t>
            </a:r>
          </a:p>
        </p:txBody>
      </p:sp>
      <p:sp>
        <p:nvSpPr>
          <p:cNvPr id="8" name="Oval 7"/>
          <p:cNvSpPr/>
          <p:nvPr/>
        </p:nvSpPr>
        <p:spPr>
          <a:xfrm>
            <a:off x="4452311" y="2362800"/>
            <a:ext cx="3742267" cy="1176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Division</a:t>
            </a:r>
            <a:endParaRPr lang="en-US" sz="3200" b="1" dirty="0"/>
          </a:p>
        </p:txBody>
      </p:sp>
    </p:spTree>
    <p:extLst>
      <p:ext uri="{BB962C8B-B14F-4D97-AF65-F5344CB8AC3E}">
        <p14:creationId xmlns:p14="http://schemas.microsoft.com/office/powerpoint/2010/main" val="51754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2</a:t>
            </a:r>
          </a:p>
        </p:txBody>
      </p:sp>
      <p:sp>
        <p:nvSpPr>
          <p:cNvPr id="9" name="Right Arrow 8"/>
          <p:cNvSpPr/>
          <p:nvPr/>
        </p:nvSpPr>
        <p:spPr>
          <a:xfrm>
            <a:off x="228600" y="596662"/>
            <a:ext cx="3448050" cy="17391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ones</a:t>
            </a:r>
          </a:p>
        </p:txBody>
      </p:sp>
      <p:sp>
        <p:nvSpPr>
          <p:cNvPr id="12" name="Right Arrow 11"/>
          <p:cNvSpPr/>
          <p:nvPr/>
        </p:nvSpPr>
        <p:spPr>
          <a:xfrm flipH="1">
            <a:off x="3676650" y="585058"/>
            <a:ext cx="3286685" cy="173915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ten</a:t>
            </a:r>
          </a:p>
        </p:txBody>
      </p:sp>
      <p:sp>
        <p:nvSpPr>
          <p:cNvPr id="16" name="Right Arrow 15"/>
          <p:cNvSpPr/>
          <p:nvPr/>
        </p:nvSpPr>
        <p:spPr>
          <a:xfrm>
            <a:off x="228600" y="3550273"/>
            <a:ext cx="3448050" cy="1739153"/>
          </a:xfrm>
          <a:prstGeom prst="rightArrow">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ten</a:t>
            </a:r>
          </a:p>
        </p:txBody>
      </p:sp>
      <p:sp>
        <p:nvSpPr>
          <p:cNvPr id="17" name="Right Arrow 16"/>
          <p:cNvSpPr/>
          <p:nvPr/>
        </p:nvSpPr>
        <p:spPr>
          <a:xfrm flipH="1">
            <a:off x="3676650" y="3538669"/>
            <a:ext cx="3286685" cy="1739153"/>
          </a:xfrm>
          <a:prstGeom prst="rightArrow">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ones</a:t>
            </a:r>
          </a:p>
        </p:txBody>
      </p:sp>
      <p:sp>
        <p:nvSpPr>
          <p:cNvPr id="20" name="Right Arrow 19"/>
          <p:cNvSpPr/>
          <p:nvPr/>
        </p:nvSpPr>
        <p:spPr>
          <a:xfrm>
            <a:off x="228600" y="1647849"/>
            <a:ext cx="3448050" cy="173915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tens</a:t>
            </a:r>
          </a:p>
        </p:txBody>
      </p:sp>
      <p:sp>
        <p:nvSpPr>
          <p:cNvPr id="21" name="Right Arrow 20"/>
          <p:cNvSpPr/>
          <p:nvPr/>
        </p:nvSpPr>
        <p:spPr>
          <a:xfrm flipH="1">
            <a:off x="3676650" y="1636245"/>
            <a:ext cx="3286685" cy="173915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hundred</a:t>
            </a:r>
          </a:p>
        </p:txBody>
      </p:sp>
      <p:sp>
        <p:nvSpPr>
          <p:cNvPr id="22" name="Right Arrow 21"/>
          <p:cNvSpPr/>
          <p:nvPr/>
        </p:nvSpPr>
        <p:spPr>
          <a:xfrm>
            <a:off x="228601" y="4583120"/>
            <a:ext cx="3448050" cy="17391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 hundred</a:t>
            </a:r>
          </a:p>
        </p:txBody>
      </p:sp>
      <p:sp>
        <p:nvSpPr>
          <p:cNvPr id="23" name="Right Arrow 22"/>
          <p:cNvSpPr/>
          <p:nvPr/>
        </p:nvSpPr>
        <p:spPr>
          <a:xfrm flipH="1">
            <a:off x="3676651" y="4571516"/>
            <a:ext cx="3286685" cy="17391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10 tens</a:t>
            </a:r>
          </a:p>
        </p:txBody>
      </p:sp>
      <p:sp>
        <p:nvSpPr>
          <p:cNvPr id="25" name="Cloud Callout 24"/>
          <p:cNvSpPr/>
          <p:nvPr/>
        </p:nvSpPr>
        <p:spPr>
          <a:xfrm flipH="1">
            <a:off x="7126941" y="1229471"/>
            <a:ext cx="1788459" cy="1276350"/>
          </a:xfrm>
          <a:prstGeom prst="cloudCallou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“carry”</a:t>
            </a:r>
          </a:p>
        </p:txBody>
      </p:sp>
      <p:sp>
        <p:nvSpPr>
          <p:cNvPr id="26" name="Cloud Callout 25"/>
          <p:cNvSpPr/>
          <p:nvPr/>
        </p:nvSpPr>
        <p:spPr>
          <a:xfrm flipH="1">
            <a:off x="7126940" y="4176346"/>
            <a:ext cx="1788459" cy="1276350"/>
          </a:xfrm>
          <a:prstGeom prst="cloudCallout">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“borrow”</a:t>
            </a:r>
          </a:p>
        </p:txBody>
      </p:sp>
      <p:sp>
        <p:nvSpPr>
          <p:cNvPr id="27" name="Rectangular Callout 26"/>
          <p:cNvSpPr/>
          <p:nvPr/>
        </p:nvSpPr>
        <p:spPr>
          <a:xfrm flipH="1">
            <a:off x="7017124" y="1461177"/>
            <a:ext cx="1990165" cy="1393826"/>
          </a:xfrm>
          <a:prstGeom prst="wedge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Regroup</a:t>
            </a:r>
          </a:p>
          <a:p>
            <a:pPr algn="ctr"/>
            <a:r>
              <a:rPr lang="en-US" sz="2400" dirty="0"/>
              <a:t>Trade</a:t>
            </a:r>
          </a:p>
          <a:p>
            <a:pPr algn="ctr"/>
            <a:r>
              <a:rPr lang="en-US" sz="2400" dirty="0"/>
              <a:t>Exchange</a:t>
            </a:r>
          </a:p>
        </p:txBody>
      </p:sp>
      <p:sp>
        <p:nvSpPr>
          <p:cNvPr id="28" name="Rectangular Callout 27"/>
          <p:cNvSpPr/>
          <p:nvPr/>
        </p:nvSpPr>
        <p:spPr>
          <a:xfrm flipH="1">
            <a:off x="7075393" y="4388659"/>
            <a:ext cx="1990165" cy="1393826"/>
          </a:xfrm>
          <a:prstGeom prst="wedge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Regroup</a:t>
            </a:r>
          </a:p>
          <a:p>
            <a:pPr algn="ctr"/>
            <a:r>
              <a:rPr lang="en-US" sz="2400" dirty="0"/>
              <a:t>Trade</a:t>
            </a:r>
          </a:p>
          <a:p>
            <a:pPr algn="ctr"/>
            <a:r>
              <a:rPr lang="en-US" sz="2400" dirty="0"/>
              <a:t>Exchange</a:t>
            </a:r>
          </a:p>
        </p:txBody>
      </p:sp>
    </p:spTree>
    <p:extLst>
      <p:ext uri="{BB962C8B-B14F-4D97-AF65-F5344CB8AC3E}">
        <p14:creationId xmlns:p14="http://schemas.microsoft.com/office/powerpoint/2010/main" val="407791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up)">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ppt_y</p:attrName>
                                        </p:attrNameLst>
                                      </p:cBhvr>
                                      <p:tavLst>
                                        <p:tav tm="0">
                                          <p:val>
                                            <p:strVal val="#ppt_y+#ppt_h*1.125000"/>
                                          </p:val>
                                        </p:tav>
                                        <p:tav tm="100000">
                                          <p:val>
                                            <p:strVal val="#ppt_y"/>
                                          </p:val>
                                        </p:tav>
                                      </p:tavLst>
                                    </p:anim>
                                    <p:animEffect transition="in" filter="wipe(up)">
                                      <p:cBhvr>
                                        <p:cTn id="50" dur="500"/>
                                        <p:tgtEl>
                                          <p:spTgt spid="2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ppt_y</p:attrName>
                                        </p:attrNameLst>
                                      </p:cBhvr>
                                      <p:tavLst>
                                        <p:tav tm="0">
                                          <p:val>
                                            <p:strVal val="#ppt_y+#ppt_h*1.125000"/>
                                          </p:val>
                                        </p:tav>
                                        <p:tav tm="100000">
                                          <p:val>
                                            <p:strVal val="#ppt_y"/>
                                          </p:val>
                                        </p:tav>
                                      </p:tavLst>
                                    </p:anim>
                                    <p:animEffect transition="in" filter="wipe(up)">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up)">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What whole-number procedures should be emphasized in intensive intervention?</a:t>
            </a:r>
          </a:p>
        </p:txBody>
      </p:sp>
      <p:sp>
        <p:nvSpPr>
          <p:cNvPr id="3" name="Content Placeholder 2"/>
          <p:cNvSpPr>
            <a:spLocks noGrp="1"/>
          </p:cNvSpPr>
          <p:nvPr>
            <p:ph idx="1"/>
          </p:nvPr>
        </p:nvSpPr>
        <p:spPr>
          <a:xfrm>
            <a:off x="228600" y="1882588"/>
            <a:ext cx="8686800" cy="4202077"/>
          </a:xfrm>
        </p:spPr>
        <p:txBody>
          <a:bodyPr/>
          <a:lstStyle/>
          <a:p>
            <a:pPr marL="342900" indent="-342900">
              <a:buFont typeface="Wingdings" charset="2"/>
              <a:buChar char="q"/>
            </a:pPr>
            <a:r>
              <a:rPr lang="en-US" dirty="0"/>
              <a:t>Teach place value concepts</a:t>
            </a:r>
          </a:p>
          <a:p>
            <a:pPr marL="342900" indent="-342900">
              <a:buFont typeface="Wingdings" charset="2"/>
              <a:buChar char="q"/>
            </a:pPr>
            <a:r>
              <a:rPr lang="en-US" dirty="0"/>
              <a:t>Teach regrouping concepts and use appropriate language for describing regrouping</a:t>
            </a:r>
          </a:p>
          <a:p>
            <a:pPr marL="342900" indent="-342900">
              <a:buFont typeface="Wingdings" charset="2"/>
              <a:buChar char="q"/>
            </a:pPr>
            <a:r>
              <a:rPr lang="en-US" dirty="0"/>
              <a:t>Understand different algorithms for solving multi-digit computation problems in addition, subtraction, multiplication, and division</a:t>
            </a:r>
          </a:p>
        </p:txBody>
      </p:sp>
    </p:spTree>
    <p:extLst>
      <p:ext uri="{BB962C8B-B14F-4D97-AF65-F5344CB8AC3E}">
        <p14:creationId xmlns:p14="http://schemas.microsoft.com/office/powerpoint/2010/main" val="27364466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632093" y="5255339"/>
            <a:ext cx="1541191" cy="276999"/>
          </a:xfrm>
          <a:prstGeom prst="rect">
            <a:avLst/>
          </a:prstGeom>
          <a:noFill/>
        </p:spPr>
        <p:txBody>
          <a:bodyPr wrap="none" rtlCol="0">
            <a:spAutoFit/>
          </a:bodyPr>
          <a:lstStyle/>
          <a:p>
            <a:r>
              <a:rPr lang="en-US" sz="1200" dirty="0">
                <a:solidFill>
                  <a:schemeClr val="accent2"/>
                </a:solidFill>
              </a:rPr>
              <a:t>Gersten et al. (2009)</a:t>
            </a:r>
          </a:p>
        </p:txBody>
      </p:sp>
      <p:pic>
        <p:nvPicPr>
          <p:cNvPr id="2" name="Picture 1" descr="A screenshot of a table listing corresponding levels of evidence for different reccomendations. "/>
          <p:cNvPicPr>
            <a:picLocks noChangeAspect="1"/>
          </p:cNvPicPr>
          <p:nvPr/>
        </p:nvPicPr>
        <p:blipFill>
          <a:blip r:embed="rId2"/>
          <a:stretch>
            <a:fillRect/>
          </a:stretch>
        </p:blipFill>
        <p:spPr>
          <a:xfrm>
            <a:off x="424713" y="231242"/>
            <a:ext cx="4807917" cy="5900139"/>
          </a:xfrm>
          <a:prstGeom prst="rect">
            <a:avLst/>
          </a:prstGeom>
        </p:spPr>
      </p:pic>
      <p:sp>
        <p:nvSpPr>
          <p:cNvPr id="3" name="Oval 2"/>
          <p:cNvSpPr/>
          <p:nvPr/>
        </p:nvSpPr>
        <p:spPr>
          <a:xfrm>
            <a:off x="6037545" y="463463"/>
            <a:ext cx="2855934" cy="9519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instruction</a:t>
            </a:r>
          </a:p>
        </p:txBody>
      </p:sp>
      <p:sp>
        <p:nvSpPr>
          <p:cNvPr id="16" name="Oval 15"/>
          <p:cNvSpPr/>
          <p:nvPr/>
        </p:nvSpPr>
        <p:spPr>
          <a:xfrm>
            <a:off x="6037545" y="1304795"/>
            <a:ext cx="2855934" cy="9519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representations</a:t>
            </a:r>
          </a:p>
        </p:txBody>
      </p:sp>
      <p:sp>
        <p:nvSpPr>
          <p:cNvPr id="17" name="Oval 16"/>
          <p:cNvSpPr/>
          <p:nvPr/>
        </p:nvSpPr>
        <p:spPr>
          <a:xfrm>
            <a:off x="6037545" y="2146127"/>
            <a:ext cx="2855934" cy="9519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Concise language</a:t>
            </a:r>
          </a:p>
        </p:txBody>
      </p:sp>
      <p:sp>
        <p:nvSpPr>
          <p:cNvPr id="18" name="Oval 17"/>
          <p:cNvSpPr/>
          <p:nvPr/>
        </p:nvSpPr>
        <p:spPr>
          <a:xfrm>
            <a:off x="6037545" y="3352802"/>
            <a:ext cx="2855934" cy="951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Fluency building</a:t>
            </a:r>
          </a:p>
        </p:txBody>
      </p:sp>
      <p:sp>
        <p:nvSpPr>
          <p:cNvPr id="25" name="Oval 24"/>
          <p:cNvSpPr/>
          <p:nvPr/>
        </p:nvSpPr>
        <p:spPr>
          <a:xfrm>
            <a:off x="6037545" y="4180357"/>
            <a:ext cx="2855934" cy="9519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solving instruction</a:t>
            </a:r>
          </a:p>
        </p:txBody>
      </p:sp>
      <p:sp>
        <p:nvSpPr>
          <p:cNvPr id="26" name="Oval 25"/>
          <p:cNvSpPr/>
          <p:nvPr/>
        </p:nvSpPr>
        <p:spPr>
          <a:xfrm>
            <a:off x="6037545" y="5007912"/>
            <a:ext cx="2855934" cy="9519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 component</a:t>
            </a:r>
          </a:p>
        </p:txBody>
      </p:sp>
      <p:sp>
        <p:nvSpPr>
          <p:cNvPr id="4" name="Title 3" hidden="1">
            <a:extLst>
              <a:ext uri="{FF2B5EF4-FFF2-40B4-BE49-F238E27FC236}">
                <a16:creationId xmlns:a16="http://schemas.microsoft.com/office/drawing/2014/main" id="{D1D6229F-4E7A-4F92-8962-FAEBDD856ED0}"/>
              </a:ext>
            </a:extLst>
          </p:cNvPr>
          <p:cNvSpPr>
            <a:spLocks noGrp="1"/>
          </p:cNvSpPr>
          <p:nvPr>
            <p:ph type="title"/>
          </p:nvPr>
        </p:nvSpPr>
        <p:spPr/>
        <p:txBody>
          <a:bodyPr/>
          <a:lstStyle/>
          <a:p>
            <a:r>
              <a:rPr lang="en-US" dirty="0"/>
              <a:t>Slide 97</a:t>
            </a:r>
          </a:p>
        </p:txBody>
      </p:sp>
    </p:spTree>
    <p:extLst>
      <p:ext uri="{BB962C8B-B14F-4D97-AF65-F5344CB8AC3E}">
        <p14:creationId xmlns:p14="http://schemas.microsoft.com/office/powerpoint/2010/main" val="236162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25" grpId="0" animBg="1"/>
      <p:bldP spid="2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What does DBI look like with intensive interventions that focus on conceptual and procedural understanding of whole numbers?</a:t>
            </a:r>
          </a:p>
        </p:txBody>
      </p:sp>
      <p:sp>
        <p:nvSpPr>
          <p:cNvPr id="3" name="Content Placeholder 2"/>
          <p:cNvSpPr>
            <a:spLocks noGrp="1"/>
          </p:cNvSpPr>
          <p:nvPr>
            <p:ph idx="1"/>
          </p:nvPr>
        </p:nvSpPr>
        <p:spPr>
          <a:xfrm>
            <a:off x="228600" y="2222339"/>
            <a:ext cx="8686800" cy="3862326"/>
          </a:xfrm>
        </p:spPr>
        <p:txBody>
          <a:bodyPr/>
          <a:lstStyle/>
          <a:p>
            <a:pPr marL="342900" indent="-342900">
              <a:buFont typeface="Wingdings" charset="2"/>
              <a:buChar char="q"/>
            </a:pPr>
            <a:r>
              <a:rPr lang="en-US" dirty="0"/>
              <a:t>Be explicit</a:t>
            </a:r>
          </a:p>
          <a:p>
            <a:pPr marL="342900" indent="-342900">
              <a:buFont typeface="Wingdings" charset="2"/>
              <a:buChar char="q"/>
            </a:pPr>
            <a:r>
              <a:rPr lang="en-US" dirty="0"/>
              <a:t>Use multiple representations</a:t>
            </a:r>
          </a:p>
          <a:p>
            <a:pPr marL="342900" indent="-342900">
              <a:buFont typeface="Wingdings" charset="2"/>
              <a:buChar char="q"/>
            </a:pPr>
            <a:r>
              <a:rPr lang="en-US" dirty="0"/>
              <a:t>Use precise and concise language</a:t>
            </a:r>
          </a:p>
          <a:p>
            <a:pPr marL="342900" indent="-342900">
              <a:buFont typeface="Wingdings" charset="2"/>
              <a:buChar char="q"/>
            </a:pPr>
            <a:r>
              <a:rPr lang="en-US" dirty="0"/>
              <a:t>Include fluency building activities</a:t>
            </a:r>
          </a:p>
          <a:p>
            <a:pPr marL="342900" indent="-342900">
              <a:buFont typeface="Wingdings" charset="2"/>
              <a:buChar char="q"/>
            </a:pPr>
            <a:r>
              <a:rPr lang="en-US" dirty="0"/>
              <a:t>Include a focus on problem solving</a:t>
            </a:r>
          </a:p>
          <a:p>
            <a:pPr marL="342900" indent="-342900">
              <a:buFont typeface="Wingdings" charset="2"/>
              <a:buChar char="q"/>
            </a:pPr>
            <a:r>
              <a:rPr lang="en-US" dirty="0"/>
              <a:t>Utilize a motivation component</a:t>
            </a:r>
          </a:p>
        </p:txBody>
      </p:sp>
    </p:spTree>
    <p:extLst>
      <p:ext uri="{BB962C8B-B14F-4D97-AF65-F5344CB8AC3E}">
        <p14:creationId xmlns:p14="http://schemas.microsoft.com/office/powerpoint/2010/main" val="37510395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99</a:t>
            </a:fld>
            <a:endParaRPr lang="en-US"/>
          </a:p>
        </p:txBody>
      </p:sp>
      <p:sp>
        <p:nvSpPr>
          <p:cNvPr id="6" name="Content Placeholder 2"/>
          <p:cNvSpPr txBox="1">
            <a:spLocks/>
          </p:cNvSpPr>
          <p:nvPr/>
        </p:nvSpPr>
        <p:spPr>
          <a:xfrm>
            <a:off x="1306286" y="1202714"/>
            <a:ext cx="4526945"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List two ways to increase your modeling of whole-number concepts.</a:t>
            </a:r>
          </a:p>
          <a:p>
            <a:pPr marL="342900" indent="-342900">
              <a:buClr>
                <a:schemeClr val="bg1"/>
              </a:buClr>
              <a:buFont typeface="Arial" panose="020B0604020202020204" pitchFamily="34" charset="0"/>
              <a:buChar char="•"/>
            </a:pPr>
            <a:r>
              <a:rPr lang="en-US" dirty="0"/>
              <a:t>List two ways to increase your modeling of whole-number procedures.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578BA4B2-BD9C-4EE4-BDD2-2529E3378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231" y="344164"/>
            <a:ext cx="3190207" cy="5629701"/>
          </a:xfrm>
          <a:prstGeom prst="rect">
            <a:avLst/>
          </a:prstGeom>
        </p:spPr>
      </p:pic>
    </p:spTree>
    <p:extLst>
      <p:ext uri="{BB962C8B-B14F-4D97-AF65-F5344CB8AC3E}">
        <p14:creationId xmlns:p14="http://schemas.microsoft.com/office/powerpoint/2010/main" val="2196293487"/>
      </p:ext>
    </p:extLst>
  </p:cSld>
  <p:clrMapOvr>
    <a:masterClrMapping/>
  </p:clrMapOvr>
</p:sld>
</file>

<file path=ppt/theme/theme1.xml><?xml version="1.0" encoding="utf-8"?>
<a:theme xmlns:a="http://schemas.openxmlformats.org/drawingml/2006/main" name="NCII-Ucon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CII Math">
      <a:majorFont>
        <a:latin typeface="Cambria"/>
        <a:ea typeface=""/>
        <a:cs typeface=""/>
      </a:majorFont>
      <a:minorFont>
        <a:latin typeface="Cambria Math"/>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6207</TotalTime>
  <Words>2476</Words>
  <Application>Microsoft Office PowerPoint</Application>
  <PresentationFormat>On-screen Show (4:3)</PresentationFormat>
  <Paragraphs>588</Paragraphs>
  <Slides>103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Calibri</vt:lpstr>
      <vt:lpstr>Cambria</vt:lpstr>
      <vt:lpstr>Cambria Math</vt:lpstr>
      <vt:lpstr>Garamond</vt:lpstr>
      <vt:lpstr>Verdana</vt:lpstr>
      <vt:lpstr>Wingdings</vt:lpstr>
      <vt:lpstr>NCII-Uconn</vt:lpstr>
      <vt:lpstr>Module 6</vt:lpstr>
      <vt:lpstr>Slide 2</vt:lpstr>
      <vt:lpstr>Slide 3</vt:lpstr>
      <vt:lpstr>Objectives</vt:lpstr>
      <vt:lpstr>Activities</vt:lpstr>
      <vt:lpstr>Activities</vt:lpstr>
      <vt:lpstr>Activities</vt:lpstr>
      <vt:lpstr>Slide 8</vt:lpstr>
      <vt:lpstr>Reading</vt:lpstr>
      <vt:lpstr>Slide 10</vt:lpstr>
      <vt:lpstr>Classroom Application</vt:lpstr>
      <vt:lpstr>Welcome!</vt:lpstr>
      <vt:lpstr>Slide 13</vt:lpstr>
      <vt:lpstr>What whole-number core concepts should be emphasized in intensive intervention?</vt:lpstr>
      <vt:lpstr>Part 1 Objectives</vt:lpstr>
      <vt:lpstr>Whole-Number Concepts</vt:lpstr>
      <vt:lpstr>Slide 17</vt:lpstr>
      <vt:lpstr>Slide 18</vt:lpstr>
      <vt:lpstr>Slide 19</vt:lpstr>
      <vt:lpstr>Slide 20</vt:lpstr>
      <vt:lpstr>Workbook Activity #1</vt:lpstr>
      <vt:lpstr>Slide 22</vt:lpstr>
      <vt:lpstr>Slide 23</vt:lpstr>
      <vt:lpstr>Slide 24</vt:lpstr>
      <vt:lpstr>Workbook Activity #1</vt:lpstr>
      <vt:lpstr>Slide 26</vt:lpstr>
      <vt:lpstr>Slide 27</vt:lpstr>
      <vt:lpstr>Slide 28</vt:lpstr>
      <vt:lpstr>Slide 29</vt:lpstr>
      <vt:lpstr>Slide 30</vt:lpstr>
      <vt:lpstr>Workbook Activity #3</vt:lpstr>
      <vt:lpstr>Slide 32</vt:lpstr>
      <vt:lpstr>Slide 33</vt:lpstr>
      <vt:lpstr>Slide 34</vt:lpstr>
      <vt:lpstr>Workbook Activity #3</vt:lpstr>
      <vt:lpstr>Workbook Activity #4</vt:lpstr>
      <vt:lpstr>Why Is This Important?</vt:lpstr>
      <vt:lpstr>A Few Considerations</vt:lpstr>
      <vt:lpstr>Part 1’s Checklist: What whole-number core concepts should be emphasized in intensive intervention?</vt:lpstr>
      <vt:lpstr>Slide 40</vt:lpstr>
      <vt:lpstr>What whole-number procedures should be emphasized in intensive intervention?</vt:lpstr>
      <vt:lpstr>Part 2 Objectives</vt:lpstr>
      <vt:lpstr>Slide 43</vt:lpstr>
      <vt:lpstr>Place Value</vt:lpstr>
      <vt:lpstr>Place Value</vt:lpstr>
      <vt:lpstr>Place Value</vt:lpstr>
      <vt:lpstr>Computation</vt:lpstr>
      <vt:lpstr>Regrouping</vt:lpstr>
      <vt:lpstr>Why Is This Important?</vt:lpstr>
      <vt:lpstr>Slide 50</vt:lpstr>
      <vt:lpstr>Slide 51</vt:lpstr>
      <vt:lpstr>Workbook Activity #5</vt:lpstr>
      <vt:lpstr>Slide 53</vt:lpstr>
      <vt:lpstr>Slide 54</vt:lpstr>
      <vt:lpstr>Workbook Activity #6</vt:lpstr>
      <vt:lpstr>Workbook Activity #7</vt:lpstr>
      <vt:lpstr>Why Is This Important?</vt:lpstr>
      <vt:lpstr>A Few Considerations</vt:lpstr>
      <vt:lpstr>A Few Considerations</vt:lpstr>
      <vt:lpstr>Part 2’s Checklist: What whole-number procedures should be emphasized in intensive intervention?</vt:lpstr>
      <vt:lpstr>Discussion Board</vt:lpstr>
      <vt:lpstr>Slide 62</vt:lpstr>
      <vt:lpstr>What does DBI look like with intensive interventions that focus on conceptual and procedural understanding of whole numbers?</vt:lpstr>
      <vt:lpstr>Part 3 Objectives</vt:lpstr>
      <vt:lpstr>Where Are We?</vt:lpstr>
      <vt:lpstr>Slide 66</vt:lpstr>
      <vt:lpstr>Slide 67</vt:lpstr>
      <vt:lpstr>Let’s Watch Intensive Intervention </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Part 3’s Checklist: What does DBI look like with intensive interventions that focus on conceptual and procedural understanding of whole numbers?</vt:lpstr>
      <vt:lpstr>Discussion Board</vt:lpstr>
      <vt:lpstr>Slide 88</vt:lpstr>
      <vt:lpstr>Objectives</vt:lpstr>
      <vt:lpstr>Slide 90</vt:lpstr>
      <vt:lpstr>Slide 91</vt:lpstr>
      <vt:lpstr>Part 1</vt:lpstr>
      <vt:lpstr>Part 1’s Checklist: What whole-number core concepts should be emphasized in intensive intervention?</vt:lpstr>
      <vt:lpstr>Part 2</vt:lpstr>
      <vt:lpstr>Part 2</vt:lpstr>
      <vt:lpstr>Part 2’s Checklist: What whole-number procedures should be emphasized in intensive intervention?</vt:lpstr>
      <vt:lpstr>Slide 97</vt:lpstr>
      <vt:lpstr>Part 3’s Checklist: What does DBI look like with intensive interventions that focus on conceptual and procedural understanding of whole numbers?</vt:lpstr>
      <vt:lpstr>Classroom Application</vt:lpstr>
      <vt:lpstr>Looking Ahead</vt:lpstr>
      <vt:lpstr>Slide 101</vt:lpstr>
      <vt:lpstr>Module 7</vt:lpstr>
      <vt:lpstr>See You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Instructional Delivery: Modeling Learning</dc:title>
  <dc:creator>Devin Kearns</dc:creator>
  <cp:lastModifiedBy>Peterson, Amy</cp:lastModifiedBy>
  <cp:revision>419</cp:revision>
  <dcterms:created xsi:type="dcterms:W3CDTF">2016-08-16T05:11:43Z</dcterms:created>
  <dcterms:modified xsi:type="dcterms:W3CDTF">2019-05-07T14:13:58Z</dcterms:modified>
</cp:coreProperties>
</file>