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10"/>
  </p:notesMasterIdLst>
  <p:handoutMasterIdLst>
    <p:handoutMasterId r:id="rId211"/>
  </p:handoutMasterIdLst>
  <p:sldIdLst>
    <p:sldId id="580" r:id="rId2"/>
    <p:sldId id="578" r:id="rId3"/>
    <p:sldId id="597" r:id="rId4"/>
    <p:sldId id="579" r:id="rId5"/>
    <p:sldId id="585" r:id="rId6"/>
    <p:sldId id="586" r:id="rId7"/>
    <p:sldId id="587" r:id="rId8"/>
    <p:sldId id="599" r:id="rId9"/>
    <p:sldId id="598" r:id="rId10"/>
    <p:sldId id="600" r:id="rId11"/>
    <p:sldId id="584" r:id="rId12"/>
    <p:sldId id="588" r:id="rId13"/>
    <p:sldId id="601" r:id="rId14"/>
    <p:sldId id="602" r:id="rId15"/>
    <p:sldId id="603" r:id="rId16"/>
    <p:sldId id="604" r:id="rId17"/>
    <p:sldId id="605" r:id="rId18"/>
    <p:sldId id="606" r:id="rId19"/>
    <p:sldId id="607" r:id="rId20"/>
    <p:sldId id="608" r:id="rId21"/>
    <p:sldId id="609" r:id="rId22"/>
    <p:sldId id="610" r:id="rId23"/>
    <p:sldId id="611" r:id="rId24"/>
    <p:sldId id="612" r:id="rId25"/>
    <p:sldId id="613" r:id="rId26"/>
    <p:sldId id="614" r:id="rId27"/>
    <p:sldId id="615" r:id="rId28"/>
    <p:sldId id="616" r:id="rId29"/>
    <p:sldId id="617" r:id="rId30"/>
    <p:sldId id="618" r:id="rId31"/>
    <p:sldId id="619" r:id="rId32"/>
    <p:sldId id="620" r:id="rId33"/>
    <p:sldId id="621" r:id="rId34"/>
    <p:sldId id="622" r:id="rId35"/>
    <p:sldId id="623" r:id="rId36"/>
    <p:sldId id="624" r:id="rId37"/>
    <p:sldId id="625" r:id="rId38"/>
    <p:sldId id="626" r:id="rId39"/>
    <p:sldId id="627" r:id="rId40"/>
    <p:sldId id="628" r:id="rId41"/>
    <p:sldId id="629" r:id="rId42"/>
    <p:sldId id="630" r:id="rId43"/>
    <p:sldId id="631" r:id="rId44"/>
    <p:sldId id="632" r:id="rId45"/>
    <p:sldId id="633" r:id="rId46"/>
    <p:sldId id="634" r:id="rId47"/>
    <p:sldId id="635" r:id="rId48"/>
    <p:sldId id="636" r:id="rId49"/>
    <p:sldId id="637" r:id="rId50"/>
    <p:sldId id="638" r:id="rId51"/>
    <p:sldId id="639" r:id="rId52"/>
    <p:sldId id="640" r:id="rId53"/>
    <p:sldId id="641" r:id="rId54"/>
    <p:sldId id="642" r:id="rId55"/>
    <p:sldId id="643" r:id="rId56"/>
    <p:sldId id="644" r:id="rId57"/>
    <p:sldId id="645" r:id="rId58"/>
    <p:sldId id="646" r:id="rId59"/>
    <p:sldId id="647" r:id="rId60"/>
    <p:sldId id="648" r:id="rId61"/>
    <p:sldId id="649" r:id="rId62"/>
    <p:sldId id="650" r:id="rId63"/>
    <p:sldId id="651" r:id="rId64"/>
    <p:sldId id="652" r:id="rId65"/>
    <p:sldId id="653" r:id="rId66"/>
    <p:sldId id="654" r:id="rId67"/>
    <p:sldId id="655" r:id="rId68"/>
    <p:sldId id="656" r:id="rId69"/>
    <p:sldId id="657" r:id="rId70"/>
    <p:sldId id="658" r:id="rId71"/>
    <p:sldId id="659" r:id="rId72"/>
    <p:sldId id="660" r:id="rId73"/>
    <p:sldId id="661" r:id="rId74"/>
    <p:sldId id="662" r:id="rId75"/>
    <p:sldId id="663" r:id="rId76"/>
    <p:sldId id="664" r:id="rId77"/>
    <p:sldId id="665" r:id="rId78"/>
    <p:sldId id="666" r:id="rId79"/>
    <p:sldId id="667" r:id="rId80"/>
    <p:sldId id="668" r:id="rId81"/>
    <p:sldId id="669" r:id="rId82"/>
    <p:sldId id="670" r:id="rId83"/>
    <p:sldId id="671" r:id="rId84"/>
    <p:sldId id="672" r:id="rId85"/>
    <p:sldId id="673" r:id="rId86"/>
    <p:sldId id="674" r:id="rId87"/>
    <p:sldId id="675" r:id="rId88"/>
    <p:sldId id="676" r:id="rId89"/>
    <p:sldId id="677" r:id="rId90"/>
    <p:sldId id="678" r:id="rId91"/>
    <p:sldId id="679" r:id="rId92"/>
    <p:sldId id="680" r:id="rId93"/>
    <p:sldId id="681" r:id="rId94"/>
    <p:sldId id="682" r:id="rId95"/>
    <p:sldId id="683" r:id="rId96"/>
    <p:sldId id="684" r:id="rId97"/>
    <p:sldId id="685" r:id="rId98"/>
    <p:sldId id="686" r:id="rId99"/>
    <p:sldId id="687" r:id="rId100"/>
    <p:sldId id="688" r:id="rId101"/>
    <p:sldId id="689" r:id="rId102"/>
    <p:sldId id="690" r:id="rId103"/>
    <p:sldId id="691" r:id="rId104"/>
    <p:sldId id="692" r:id="rId105"/>
    <p:sldId id="693" r:id="rId106"/>
    <p:sldId id="694" r:id="rId107"/>
    <p:sldId id="695" r:id="rId108"/>
    <p:sldId id="696" r:id="rId109"/>
    <p:sldId id="697" r:id="rId110"/>
    <p:sldId id="698" r:id="rId111"/>
    <p:sldId id="699" r:id="rId112"/>
    <p:sldId id="700" r:id="rId113"/>
    <p:sldId id="701" r:id="rId114"/>
    <p:sldId id="702" r:id="rId115"/>
    <p:sldId id="703" r:id="rId116"/>
    <p:sldId id="704" r:id="rId117"/>
    <p:sldId id="705" r:id="rId118"/>
    <p:sldId id="706" r:id="rId119"/>
    <p:sldId id="707" r:id="rId120"/>
    <p:sldId id="708" r:id="rId121"/>
    <p:sldId id="709" r:id="rId122"/>
    <p:sldId id="710" r:id="rId123"/>
    <p:sldId id="711" r:id="rId124"/>
    <p:sldId id="712" r:id="rId125"/>
    <p:sldId id="713" r:id="rId126"/>
    <p:sldId id="714" r:id="rId127"/>
    <p:sldId id="715" r:id="rId128"/>
    <p:sldId id="716" r:id="rId129"/>
    <p:sldId id="717" r:id="rId130"/>
    <p:sldId id="718" r:id="rId131"/>
    <p:sldId id="719" r:id="rId132"/>
    <p:sldId id="720" r:id="rId133"/>
    <p:sldId id="721" r:id="rId134"/>
    <p:sldId id="722" r:id="rId135"/>
    <p:sldId id="723" r:id="rId136"/>
    <p:sldId id="724" r:id="rId137"/>
    <p:sldId id="725" r:id="rId138"/>
    <p:sldId id="726" r:id="rId139"/>
    <p:sldId id="727" r:id="rId140"/>
    <p:sldId id="728" r:id="rId141"/>
    <p:sldId id="729" r:id="rId142"/>
    <p:sldId id="730" r:id="rId143"/>
    <p:sldId id="731" r:id="rId144"/>
    <p:sldId id="732" r:id="rId145"/>
    <p:sldId id="733" r:id="rId146"/>
    <p:sldId id="734" r:id="rId147"/>
    <p:sldId id="735" r:id="rId148"/>
    <p:sldId id="736" r:id="rId149"/>
    <p:sldId id="737" r:id="rId150"/>
    <p:sldId id="738" r:id="rId151"/>
    <p:sldId id="739" r:id="rId152"/>
    <p:sldId id="740" r:id="rId153"/>
    <p:sldId id="741" r:id="rId154"/>
    <p:sldId id="742" r:id="rId155"/>
    <p:sldId id="743" r:id="rId156"/>
    <p:sldId id="744" r:id="rId157"/>
    <p:sldId id="745" r:id="rId158"/>
    <p:sldId id="746" r:id="rId159"/>
    <p:sldId id="747" r:id="rId160"/>
    <p:sldId id="748" r:id="rId161"/>
    <p:sldId id="749" r:id="rId162"/>
    <p:sldId id="750" r:id="rId163"/>
    <p:sldId id="751" r:id="rId164"/>
    <p:sldId id="752" r:id="rId165"/>
    <p:sldId id="753" r:id="rId166"/>
    <p:sldId id="754" r:id="rId167"/>
    <p:sldId id="755" r:id="rId168"/>
    <p:sldId id="756" r:id="rId169"/>
    <p:sldId id="757" r:id="rId170"/>
    <p:sldId id="758" r:id="rId171"/>
    <p:sldId id="759" r:id="rId172"/>
    <p:sldId id="760" r:id="rId173"/>
    <p:sldId id="761" r:id="rId174"/>
    <p:sldId id="762" r:id="rId175"/>
    <p:sldId id="763" r:id="rId176"/>
    <p:sldId id="764" r:id="rId177"/>
    <p:sldId id="765" r:id="rId178"/>
    <p:sldId id="766" r:id="rId179"/>
    <p:sldId id="767" r:id="rId180"/>
    <p:sldId id="768" r:id="rId181"/>
    <p:sldId id="769" r:id="rId182"/>
    <p:sldId id="770" r:id="rId183"/>
    <p:sldId id="771" r:id="rId184"/>
    <p:sldId id="772" r:id="rId185"/>
    <p:sldId id="773" r:id="rId186"/>
    <p:sldId id="774" r:id="rId187"/>
    <p:sldId id="775" r:id="rId188"/>
    <p:sldId id="776" r:id="rId189"/>
    <p:sldId id="777" r:id="rId190"/>
    <p:sldId id="778" r:id="rId191"/>
    <p:sldId id="779" r:id="rId192"/>
    <p:sldId id="780" r:id="rId193"/>
    <p:sldId id="781" r:id="rId194"/>
    <p:sldId id="782" r:id="rId195"/>
    <p:sldId id="783" r:id="rId196"/>
    <p:sldId id="784" r:id="rId197"/>
    <p:sldId id="785" r:id="rId198"/>
    <p:sldId id="786" r:id="rId199"/>
    <p:sldId id="787" r:id="rId200"/>
    <p:sldId id="788" r:id="rId201"/>
    <p:sldId id="789" r:id="rId202"/>
    <p:sldId id="790" r:id="rId203"/>
    <p:sldId id="791" r:id="rId204"/>
    <p:sldId id="792" r:id="rId205"/>
    <p:sldId id="793" r:id="rId206"/>
    <p:sldId id="794" r:id="rId207"/>
    <p:sldId id="795" r:id="rId208"/>
    <p:sldId id="796" r:id="rId20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ackson, Stephanie" initials="JS" lastIdx="5" clrIdx="0">
    <p:extLst>
      <p:ext uri="{19B8F6BF-5375-455C-9EA6-DF929625EA0E}">
        <p15:presenceInfo xmlns:p15="http://schemas.microsoft.com/office/powerpoint/2012/main" userId="S-1-5-21-1472932569-214068005-926709054-190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300"/>
    <a:srgbClr val="011893"/>
    <a:srgbClr val="FF2600"/>
    <a:srgbClr val="FF8AD8"/>
    <a:srgbClr val="D883FF"/>
    <a:srgbClr val="009051"/>
    <a:srgbClr val="FFFC00"/>
    <a:srgbClr val="8EFA00"/>
    <a:srgbClr val="76D6FF"/>
    <a:srgbClr val="9411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066" autoAdjust="0"/>
    <p:restoredTop sz="76589" autoAdjust="0"/>
  </p:normalViewPr>
  <p:slideViewPr>
    <p:cSldViewPr snapToGrid="0">
      <p:cViewPr varScale="1">
        <p:scale>
          <a:sx n="51" d="100"/>
          <a:sy n="51" d="100"/>
        </p:scale>
        <p:origin x="1546" y="53"/>
      </p:cViewPr>
      <p:guideLst>
        <p:guide orient="horz" pos="2160"/>
        <p:guide pos="2880"/>
      </p:guideLst>
    </p:cSldViewPr>
  </p:slideViewPr>
  <p:notesTextViewPr>
    <p:cViewPr>
      <p:scale>
        <a:sx n="300" d="100"/>
        <a:sy n="300" d="100"/>
      </p:scale>
      <p:origin x="0" y="0"/>
    </p:cViewPr>
  </p:notesTextViewPr>
  <p:sorterViewPr>
    <p:cViewPr varScale="1">
      <p:scale>
        <a:sx n="100" d="100"/>
        <a:sy n="100" d="100"/>
      </p:scale>
      <p:origin x="0" y="0"/>
    </p:cViewPr>
  </p:sorterViewPr>
  <p:notesViewPr>
    <p:cSldViewPr snapToGrid="0">
      <p:cViewPr varScale="1">
        <p:scale>
          <a:sx n="70" d="100"/>
          <a:sy n="70" d="100"/>
        </p:scale>
        <p:origin x="2481" y="45"/>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slide" Target="slides/slide159.xml"/><Relationship Id="rId165" Type="http://schemas.openxmlformats.org/officeDocument/2006/relationships/slide" Target="slides/slide164.xml"/><Relationship Id="rId181" Type="http://schemas.openxmlformats.org/officeDocument/2006/relationships/slide" Target="slides/slide180.xml"/><Relationship Id="rId186" Type="http://schemas.openxmlformats.org/officeDocument/2006/relationships/slide" Target="slides/slide185.xml"/><Relationship Id="rId216" Type="http://schemas.openxmlformats.org/officeDocument/2006/relationships/tableStyles" Target="tableStyles.xml"/><Relationship Id="rId211" Type="http://schemas.openxmlformats.org/officeDocument/2006/relationships/handoutMaster" Target="handoutMasters/handoutMaster1.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71" Type="http://schemas.openxmlformats.org/officeDocument/2006/relationships/slide" Target="slides/slide170.xml"/><Relationship Id="rId176" Type="http://schemas.openxmlformats.org/officeDocument/2006/relationships/slide" Target="slides/slide175.xml"/><Relationship Id="rId192" Type="http://schemas.openxmlformats.org/officeDocument/2006/relationships/slide" Target="slides/slide191.xml"/><Relationship Id="rId197" Type="http://schemas.openxmlformats.org/officeDocument/2006/relationships/slide" Target="slides/slide196.xml"/><Relationship Id="rId206" Type="http://schemas.openxmlformats.org/officeDocument/2006/relationships/slide" Target="slides/slide205.xml"/><Relationship Id="rId201" Type="http://schemas.openxmlformats.org/officeDocument/2006/relationships/slide" Target="slides/slide200.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82" Type="http://schemas.openxmlformats.org/officeDocument/2006/relationships/slide" Target="slides/slide181.xml"/><Relationship Id="rId187" Type="http://schemas.openxmlformats.org/officeDocument/2006/relationships/slide" Target="slides/slide186.xml"/><Relationship Id="rId1" Type="http://schemas.openxmlformats.org/officeDocument/2006/relationships/slideMaster" Target="slideMasters/slideMaster1.xml"/><Relationship Id="rId6" Type="http://schemas.openxmlformats.org/officeDocument/2006/relationships/slide" Target="slides/slide5.xml"/><Relationship Id="rId212" Type="http://schemas.openxmlformats.org/officeDocument/2006/relationships/commentAuthors" Target="commentAuthors.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172" Type="http://schemas.openxmlformats.org/officeDocument/2006/relationships/slide" Target="slides/slide171.xml"/><Relationship Id="rId193" Type="http://schemas.openxmlformats.org/officeDocument/2006/relationships/slide" Target="slides/slide192.xml"/><Relationship Id="rId202" Type="http://schemas.openxmlformats.org/officeDocument/2006/relationships/slide" Target="slides/slide201.xml"/><Relationship Id="rId207" Type="http://schemas.openxmlformats.org/officeDocument/2006/relationships/slide" Target="slides/slide206.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slide" Target="slides/slide182.xml"/><Relationship Id="rId213" Type="http://schemas.openxmlformats.org/officeDocument/2006/relationships/presProps" Target="presProp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199" Type="http://schemas.openxmlformats.org/officeDocument/2006/relationships/slide" Target="slides/slide198.xml"/><Relationship Id="rId203" Type="http://schemas.openxmlformats.org/officeDocument/2006/relationships/slide" Target="slides/slide202.xml"/><Relationship Id="rId208" Type="http://schemas.openxmlformats.org/officeDocument/2006/relationships/slide" Target="slides/slide207.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3" Type="http://schemas.openxmlformats.org/officeDocument/2006/relationships/slide" Target="slides/slide2.xml"/><Relationship Id="rId214" Type="http://schemas.openxmlformats.org/officeDocument/2006/relationships/viewProps" Target="viewProps.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209" Type="http://schemas.openxmlformats.org/officeDocument/2006/relationships/slide" Target="slides/slide208.xml"/><Relationship Id="rId190" Type="http://schemas.openxmlformats.org/officeDocument/2006/relationships/slide" Target="slides/slide189.xml"/><Relationship Id="rId204" Type="http://schemas.openxmlformats.org/officeDocument/2006/relationships/slide" Target="slides/slide203.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10" Type="http://schemas.openxmlformats.org/officeDocument/2006/relationships/notesMaster" Target="notesMasters/notesMaster1.xml"/><Relationship Id="rId215" Type="http://schemas.openxmlformats.org/officeDocument/2006/relationships/theme" Target="theme/theme1.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2DCDBC5-95E9-4F42-8754-6810EB41A3B6}" type="doc">
      <dgm:prSet loTypeId="urn:microsoft.com/office/officeart/2005/8/layout/venn1" loCatId="process" qsTypeId="urn:microsoft.com/office/officeart/2005/8/quickstyle/simple1" qsCatId="simple" csTypeId="urn:microsoft.com/office/officeart/2005/8/colors/colorful3" csCatId="colorful" phldr="1"/>
      <dgm:spPr/>
      <dgm:t>
        <a:bodyPr/>
        <a:lstStyle/>
        <a:p>
          <a:endParaRPr lang="en-US"/>
        </a:p>
      </dgm:t>
    </dgm:pt>
    <dgm:pt modelId="{2EC81A35-8D57-124B-ABCE-2ABCF936B667}">
      <dgm:prSet phldrT="[Text]"/>
      <dgm:spPr>
        <a:solidFill>
          <a:schemeClr val="accent4">
            <a:alpha val="90000"/>
          </a:schemeClr>
        </a:solidFill>
      </dgm:spPr>
      <dgm:t>
        <a:bodyPr/>
        <a:lstStyle/>
        <a:p>
          <a:r>
            <a:rPr lang="en-US" b="1" dirty="0">
              <a:solidFill>
                <a:schemeClr val="bg1"/>
              </a:solidFill>
            </a:rPr>
            <a:t>Abstract</a:t>
          </a:r>
        </a:p>
      </dgm:t>
    </dgm:pt>
    <dgm:pt modelId="{93BFC6B5-0E63-324A-B30F-A7A171F4E817}" type="parTrans" cxnId="{FB8C29D6-657F-7347-9691-7C1B684B2B1E}">
      <dgm:prSet/>
      <dgm:spPr/>
      <dgm:t>
        <a:bodyPr/>
        <a:lstStyle/>
        <a:p>
          <a:endParaRPr lang="en-US"/>
        </a:p>
      </dgm:t>
    </dgm:pt>
    <dgm:pt modelId="{4F34C741-B58B-8E44-B2B7-D1B3810C9DFD}" type="sibTrans" cxnId="{FB8C29D6-657F-7347-9691-7C1B684B2B1E}">
      <dgm:prSet/>
      <dgm:spPr/>
      <dgm:t>
        <a:bodyPr/>
        <a:lstStyle/>
        <a:p>
          <a:endParaRPr lang="en-US"/>
        </a:p>
      </dgm:t>
    </dgm:pt>
    <dgm:pt modelId="{E47640B8-E388-6141-8043-F310278C03B2}">
      <dgm:prSet phldrT="[Text]"/>
      <dgm:spPr>
        <a:solidFill>
          <a:schemeClr val="accent6">
            <a:alpha val="50000"/>
          </a:schemeClr>
        </a:solidFill>
      </dgm:spPr>
      <dgm:t>
        <a:bodyPr/>
        <a:lstStyle/>
        <a:p>
          <a:r>
            <a:rPr lang="en-US" b="1" dirty="0">
              <a:solidFill>
                <a:schemeClr val="bg1"/>
              </a:solidFill>
            </a:rPr>
            <a:t>Representational</a:t>
          </a:r>
        </a:p>
      </dgm:t>
    </dgm:pt>
    <dgm:pt modelId="{57A28E9E-379A-074C-978F-D701171A9D16}" type="parTrans" cxnId="{CCC2C2EA-E3C8-7442-8E0D-C0B533A5BFDE}">
      <dgm:prSet/>
      <dgm:spPr/>
      <dgm:t>
        <a:bodyPr/>
        <a:lstStyle/>
        <a:p>
          <a:endParaRPr lang="en-US"/>
        </a:p>
      </dgm:t>
    </dgm:pt>
    <dgm:pt modelId="{0D294ADB-EF11-D941-B290-D319254BF064}" type="sibTrans" cxnId="{CCC2C2EA-E3C8-7442-8E0D-C0B533A5BFDE}">
      <dgm:prSet/>
      <dgm:spPr/>
      <dgm:t>
        <a:bodyPr/>
        <a:lstStyle/>
        <a:p>
          <a:endParaRPr lang="en-US"/>
        </a:p>
      </dgm:t>
    </dgm:pt>
    <dgm:pt modelId="{865D233C-903B-9F4C-9226-AC6433E046AF}">
      <dgm:prSet phldrT="[Text]"/>
      <dgm:spPr>
        <a:solidFill>
          <a:schemeClr val="accent1">
            <a:alpha val="50000"/>
          </a:schemeClr>
        </a:solidFill>
      </dgm:spPr>
      <dgm:t>
        <a:bodyPr/>
        <a:lstStyle/>
        <a:p>
          <a:r>
            <a:rPr lang="en-US" b="1" dirty="0">
              <a:solidFill>
                <a:schemeClr val="bg1"/>
              </a:solidFill>
            </a:rPr>
            <a:t>Concrete</a:t>
          </a:r>
        </a:p>
      </dgm:t>
    </dgm:pt>
    <dgm:pt modelId="{67884939-1953-8944-996F-DC9AF84144E4}" type="parTrans" cxnId="{5AED5339-DC14-324C-85BB-F084E09E62DD}">
      <dgm:prSet/>
      <dgm:spPr/>
      <dgm:t>
        <a:bodyPr/>
        <a:lstStyle/>
        <a:p>
          <a:endParaRPr lang="en-US"/>
        </a:p>
      </dgm:t>
    </dgm:pt>
    <dgm:pt modelId="{95730D6A-BF57-8149-A562-F4DF03615C2D}" type="sibTrans" cxnId="{5AED5339-DC14-324C-85BB-F084E09E62DD}">
      <dgm:prSet/>
      <dgm:spPr/>
      <dgm:t>
        <a:bodyPr/>
        <a:lstStyle/>
        <a:p>
          <a:endParaRPr lang="en-US"/>
        </a:p>
      </dgm:t>
    </dgm:pt>
    <dgm:pt modelId="{ABB0EE10-8504-404A-8824-5F22425D91BF}" type="pres">
      <dgm:prSet presAssocID="{C2DCDBC5-95E9-4F42-8754-6810EB41A3B6}" presName="compositeShape" presStyleCnt="0">
        <dgm:presLayoutVars>
          <dgm:chMax val="7"/>
          <dgm:dir/>
          <dgm:resizeHandles val="exact"/>
        </dgm:presLayoutVars>
      </dgm:prSet>
      <dgm:spPr/>
    </dgm:pt>
    <dgm:pt modelId="{93E056BD-4766-394C-A4DC-5E4C2451228E}" type="pres">
      <dgm:prSet presAssocID="{2EC81A35-8D57-124B-ABCE-2ABCF936B667}" presName="circ1" presStyleLbl="vennNode1" presStyleIdx="0" presStyleCnt="3" custScaleX="169481" custScaleY="92938" custLinFactNeighborX="-1461" custLinFactNeighborY="-35450"/>
      <dgm:spPr/>
    </dgm:pt>
    <dgm:pt modelId="{9EC0FAFF-6CE3-7640-BE7A-52C4AF5538E2}" type="pres">
      <dgm:prSet presAssocID="{2EC81A35-8D57-124B-ABCE-2ABCF936B667}" presName="circ1Tx" presStyleLbl="revTx" presStyleIdx="0" presStyleCnt="0">
        <dgm:presLayoutVars>
          <dgm:chMax val="0"/>
          <dgm:chPref val="0"/>
          <dgm:bulletEnabled val="1"/>
        </dgm:presLayoutVars>
      </dgm:prSet>
      <dgm:spPr/>
    </dgm:pt>
    <dgm:pt modelId="{E0F896BF-E8D9-2145-B631-F874C101A436}" type="pres">
      <dgm:prSet presAssocID="{E47640B8-E388-6141-8043-F310278C03B2}" presName="circ2" presStyleLbl="vennNode1" presStyleIdx="1" presStyleCnt="3" custScaleX="153807" custLinFactNeighborX="30195" custLinFactNeighborY="-12709"/>
      <dgm:spPr/>
    </dgm:pt>
    <dgm:pt modelId="{524DE1D1-1650-674C-AA9B-4DB5A8E1AD84}" type="pres">
      <dgm:prSet presAssocID="{E47640B8-E388-6141-8043-F310278C03B2}" presName="circ2Tx" presStyleLbl="revTx" presStyleIdx="0" presStyleCnt="0">
        <dgm:presLayoutVars>
          <dgm:chMax val="0"/>
          <dgm:chPref val="0"/>
          <dgm:bulletEnabled val="1"/>
        </dgm:presLayoutVars>
      </dgm:prSet>
      <dgm:spPr/>
    </dgm:pt>
    <dgm:pt modelId="{DDAD003A-79BB-F54B-8024-DA7A6A25F4EE}" type="pres">
      <dgm:prSet presAssocID="{865D233C-903B-9F4C-9226-AC6433E046AF}" presName="circ3" presStyleLbl="vennNode1" presStyleIdx="2" presStyleCnt="3" custScaleX="153807" custScaleY="95170" custLinFactNeighborX="-29221" custLinFactNeighborY="-9740"/>
      <dgm:spPr/>
    </dgm:pt>
    <dgm:pt modelId="{337EDADF-F20D-C040-81EA-8B0554C72AC2}" type="pres">
      <dgm:prSet presAssocID="{865D233C-903B-9F4C-9226-AC6433E046AF}" presName="circ3Tx" presStyleLbl="revTx" presStyleIdx="0" presStyleCnt="0">
        <dgm:presLayoutVars>
          <dgm:chMax val="0"/>
          <dgm:chPref val="0"/>
          <dgm:bulletEnabled val="1"/>
        </dgm:presLayoutVars>
      </dgm:prSet>
      <dgm:spPr/>
    </dgm:pt>
  </dgm:ptLst>
  <dgm:cxnLst>
    <dgm:cxn modelId="{B5CF3E0C-D3FF-CD4F-B88C-2D326DEEED2F}" type="presOf" srcId="{2EC81A35-8D57-124B-ABCE-2ABCF936B667}" destId="{93E056BD-4766-394C-A4DC-5E4C2451228E}" srcOrd="0" destOrd="0" presId="urn:microsoft.com/office/officeart/2005/8/layout/venn1"/>
    <dgm:cxn modelId="{C2ED551D-8C35-254E-BD20-17C30DCA228D}" type="presOf" srcId="{E47640B8-E388-6141-8043-F310278C03B2}" destId="{E0F896BF-E8D9-2145-B631-F874C101A436}" srcOrd="0" destOrd="0" presId="urn:microsoft.com/office/officeart/2005/8/layout/venn1"/>
    <dgm:cxn modelId="{CDE2A72A-3561-2746-B63B-B08903E6F31C}" type="presOf" srcId="{E47640B8-E388-6141-8043-F310278C03B2}" destId="{524DE1D1-1650-674C-AA9B-4DB5A8E1AD84}" srcOrd="1" destOrd="0" presId="urn:microsoft.com/office/officeart/2005/8/layout/venn1"/>
    <dgm:cxn modelId="{5AED5339-DC14-324C-85BB-F084E09E62DD}" srcId="{C2DCDBC5-95E9-4F42-8754-6810EB41A3B6}" destId="{865D233C-903B-9F4C-9226-AC6433E046AF}" srcOrd="2" destOrd="0" parTransId="{67884939-1953-8944-996F-DC9AF84144E4}" sibTransId="{95730D6A-BF57-8149-A562-F4DF03615C2D}"/>
    <dgm:cxn modelId="{68A0646A-8A4B-E242-A431-506C88EAF402}" type="presOf" srcId="{865D233C-903B-9F4C-9226-AC6433E046AF}" destId="{337EDADF-F20D-C040-81EA-8B0554C72AC2}" srcOrd="1" destOrd="0" presId="urn:microsoft.com/office/officeart/2005/8/layout/venn1"/>
    <dgm:cxn modelId="{4EE9C16C-C1DF-334C-AE32-E3F0CE15B7D1}" type="presOf" srcId="{C2DCDBC5-95E9-4F42-8754-6810EB41A3B6}" destId="{ABB0EE10-8504-404A-8824-5F22425D91BF}" srcOrd="0" destOrd="0" presId="urn:microsoft.com/office/officeart/2005/8/layout/venn1"/>
    <dgm:cxn modelId="{A1A5EF94-D73D-1A46-9E17-86E4F6600E0E}" type="presOf" srcId="{2EC81A35-8D57-124B-ABCE-2ABCF936B667}" destId="{9EC0FAFF-6CE3-7640-BE7A-52C4AF5538E2}" srcOrd="1" destOrd="0" presId="urn:microsoft.com/office/officeart/2005/8/layout/venn1"/>
    <dgm:cxn modelId="{ABF3AAC2-1D37-334B-867D-12A9B9FB0AA3}" type="presOf" srcId="{865D233C-903B-9F4C-9226-AC6433E046AF}" destId="{DDAD003A-79BB-F54B-8024-DA7A6A25F4EE}" srcOrd="0" destOrd="0" presId="urn:microsoft.com/office/officeart/2005/8/layout/venn1"/>
    <dgm:cxn modelId="{FB8C29D6-657F-7347-9691-7C1B684B2B1E}" srcId="{C2DCDBC5-95E9-4F42-8754-6810EB41A3B6}" destId="{2EC81A35-8D57-124B-ABCE-2ABCF936B667}" srcOrd="0" destOrd="0" parTransId="{93BFC6B5-0E63-324A-B30F-A7A171F4E817}" sibTransId="{4F34C741-B58B-8E44-B2B7-D1B3810C9DFD}"/>
    <dgm:cxn modelId="{CCC2C2EA-E3C8-7442-8E0D-C0B533A5BFDE}" srcId="{C2DCDBC5-95E9-4F42-8754-6810EB41A3B6}" destId="{E47640B8-E388-6141-8043-F310278C03B2}" srcOrd="1" destOrd="0" parTransId="{57A28E9E-379A-074C-978F-D701171A9D16}" sibTransId="{0D294ADB-EF11-D941-B290-D319254BF064}"/>
    <dgm:cxn modelId="{33BCE44F-5DDB-B444-A3C1-4F4C2D2C0DD4}" type="presParOf" srcId="{ABB0EE10-8504-404A-8824-5F22425D91BF}" destId="{93E056BD-4766-394C-A4DC-5E4C2451228E}" srcOrd="0" destOrd="0" presId="urn:microsoft.com/office/officeart/2005/8/layout/venn1"/>
    <dgm:cxn modelId="{5350AB37-54DD-AD48-9481-CA0B6E94855B}" type="presParOf" srcId="{ABB0EE10-8504-404A-8824-5F22425D91BF}" destId="{9EC0FAFF-6CE3-7640-BE7A-52C4AF5538E2}" srcOrd="1" destOrd="0" presId="urn:microsoft.com/office/officeart/2005/8/layout/venn1"/>
    <dgm:cxn modelId="{39893245-D654-F041-A004-EE08E99F6FEF}" type="presParOf" srcId="{ABB0EE10-8504-404A-8824-5F22425D91BF}" destId="{E0F896BF-E8D9-2145-B631-F874C101A436}" srcOrd="2" destOrd="0" presId="urn:microsoft.com/office/officeart/2005/8/layout/venn1"/>
    <dgm:cxn modelId="{DC73FAF6-5E98-594D-B621-8163549A5F8C}" type="presParOf" srcId="{ABB0EE10-8504-404A-8824-5F22425D91BF}" destId="{524DE1D1-1650-674C-AA9B-4DB5A8E1AD84}" srcOrd="3" destOrd="0" presId="urn:microsoft.com/office/officeart/2005/8/layout/venn1"/>
    <dgm:cxn modelId="{F5C05519-E45E-7C4F-993E-97066E70C3A4}" type="presParOf" srcId="{ABB0EE10-8504-404A-8824-5F22425D91BF}" destId="{DDAD003A-79BB-F54B-8024-DA7A6A25F4EE}" srcOrd="4" destOrd="0" presId="urn:microsoft.com/office/officeart/2005/8/layout/venn1"/>
    <dgm:cxn modelId="{B200AFD2-5493-B246-9AF3-BDB53B28B997}" type="presParOf" srcId="{ABB0EE10-8504-404A-8824-5F22425D91BF}" destId="{337EDADF-F20D-C040-81EA-8B0554C72AC2}" srcOrd="5" destOrd="0" presId="urn:microsoft.com/office/officeart/2005/8/layout/venn1"/>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E056BD-4766-394C-A4DC-5E4C2451228E}">
      <dsp:nvSpPr>
        <dsp:cNvPr id="0" name=""/>
        <dsp:cNvSpPr/>
      </dsp:nvSpPr>
      <dsp:spPr>
        <a:xfrm>
          <a:off x="899359" y="0"/>
          <a:ext cx="2803992" cy="1537620"/>
        </a:xfrm>
        <a:prstGeom prst="ellipse">
          <a:avLst/>
        </a:prstGeom>
        <a:solidFill>
          <a:schemeClr val="accent4">
            <a:alpha val="9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chemeClr val="bg1"/>
              </a:solidFill>
            </a:rPr>
            <a:t>Abstract</a:t>
          </a:r>
        </a:p>
      </dsp:txBody>
      <dsp:txXfrm>
        <a:off x="1273225" y="269083"/>
        <a:ext cx="2056261" cy="691929"/>
      </dsp:txXfrm>
    </dsp:sp>
    <dsp:sp modelId="{E0F896BF-E8D9-2145-B631-F874C101A436}">
      <dsp:nvSpPr>
        <dsp:cNvPr id="0" name=""/>
        <dsp:cNvSpPr/>
      </dsp:nvSpPr>
      <dsp:spPr>
        <a:xfrm>
          <a:off x="2106381" y="829029"/>
          <a:ext cx="2544673" cy="1654458"/>
        </a:xfrm>
        <a:prstGeom prst="ellipse">
          <a:avLst/>
        </a:prstGeom>
        <a:solidFill>
          <a:schemeClr val="accent6">
            <a:alpha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chemeClr val="bg1"/>
              </a:solidFill>
            </a:rPr>
            <a:t>Representational</a:t>
          </a:r>
        </a:p>
      </dsp:txBody>
      <dsp:txXfrm>
        <a:off x="2884627" y="1256431"/>
        <a:ext cx="1526803" cy="909952"/>
      </dsp:txXfrm>
    </dsp:sp>
    <dsp:sp modelId="{DDAD003A-79BB-F54B-8024-DA7A6A25F4EE}">
      <dsp:nvSpPr>
        <dsp:cNvPr id="0" name=""/>
        <dsp:cNvSpPr/>
      </dsp:nvSpPr>
      <dsp:spPr>
        <a:xfrm>
          <a:off x="0" y="918105"/>
          <a:ext cx="2544673" cy="1574548"/>
        </a:xfrm>
        <a:prstGeom prst="ellipse">
          <a:avLst/>
        </a:prstGeom>
        <a:solidFill>
          <a:schemeClr val="accent1">
            <a:alpha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chemeClr val="bg1"/>
              </a:solidFill>
            </a:rPr>
            <a:t>Concrete</a:t>
          </a:r>
        </a:p>
      </dsp:txBody>
      <dsp:txXfrm>
        <a:off x="239623" y="1324864"/>
        <a:ext cx="1526803" cy="866001"/>
      </dsp:txXfrm>
    </dsp:sp>
  </dsp:spTree>
</dsp:drawing>
</file>

<file path=ppt/diagrams/layout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A224BDA-D6BF-4386-9525-DF906CDAA658}" type="datetimeFigureOut">
              <a:rPr lang="en-US" smtClean="0"/>
              <a:t>5/7/2019</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C948857-A4E2-47A3-BE24-C42D3BE24582}" type="slidenum">
              <a:rPr lang="en-US" smtClean="0"/>
              <a:t>‹#›</a:t>
            </a:fld>
            <a:endParaRPr lang="en-US"/>
          </a:p>
        </p:txBody>
      </p:sp>
    </p:spTree>
    <p:extLst>
      <p:ext uri="{BB962C8B-B14F-4D97-AF65-F5344CB8AC3E}">
        <p14:creationId xmlns:p14="http://schemas.microsoft.com/office/powerpoint/2010/main" val="145772129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A0B8A71-C697-4FEB-8778-C5F523E41333}" type="datetimeFigureOut">
              <a:rPr lang="en-US" smtClean="0"/>
              <a:t>5/7/2019</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6C28B76-325F-4EB6-B770-D7CFC87B8021}" type="slidenum">
              <a:rPr lang="en-US" smtClean="0"/>
              <a:t>‹#›</a:t>
            </a:fld>
            <a:endParaRPr lang="en-US"/>
          </a:p>
        </p:txBody>
      </p:sp>
    </p:spTree>
    <p:extLst>
      <p:ext uri="{BB962C8B-B14F-4D97-AF65-F5344CB8AC3E}">
        <p14:creationId xmlns:p14="http://schemas.microsoft.com/office/powerpoint/2010/main" val="1456252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900" dirty="0"/>
          </a:p>
        </p:txBody>
      </p:sp>
      <p:sp>
        <p:nvSpPr>
          <p:cNvPr id="4" name="Slide Number Placeholder 3"/>
          <p:cNvSpPr>
            <a:spLocks noGrp="1"/>
          </p:cNvSpPr>
          <p:nvPr>
            <p:ph type="sldNum" sz="quarter" idx="10"/>
          </p:nvPr>
        </p:nvSpPr>
        <p:spPr/>
        <p:txBody>
          <a:bodyPr/>
          <a:lstStyle/>
          <a:p>
            <a:fld id="{16C28B76-325F-4EB6-B770-D7CFC87B8021}" type="slidenum">
              <a:rPr lang="en-US" smtClean="0"/>
              <a:t>4</a:t>
            </a:fld>
            <a:endParaRPr lang="en-US"/>
          </a:p>
        </p:txBody>
      </p:sp>
    </p:spTree>
    <p:extLst>
      <p:ext uri="{BB962C8B-B14F-4D97-AF65-F5344CB8AC3E}">
        <p14:creationId xmlns:p14="http://schemas.microsoft.com/office/powerpoint/2010/main" val="15250732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FCFD22B-BAA9-4BA7-96CC-852971994DE6}" type="slidenum">
              <a:rPr lang="en-US" smtClean="0"/>
              <a:t>11</a:t>
            </a:fld>
            <a:endParaRPr lang="en-US"/>
          </a:p>
        </p:txBody>
      </p:sp>
    </p:spTree>
    <p:extLst>
      <p:ext uri="{BB962C8B-B14F-4D97-AF65-F5344CB8AC3E}">
        <p14:creationId xmlns:p14="http://schemas.microsoft.com/office/powerpoint/2010/main" val="5041596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900" dirty="0"/>
          </a:p>
        </p:txBody>
      </p:sp>
      <p:sp>
        <p:nvSpPr>
          <p:cNvPr id="4" name="Slide Number Placeholder 3"/>
          <p:cNvSpPr>
            <a:spLocks noGrp="1"/>
          </p:cNvSpPr>
          <p:nvPr>
            <p:ph type="sldNum" sz="quarter" idx="10"/>
          </p:nvPr>
        </p:nvSpPr>
        <p:spPr/>
        <p:txBody>
          <a:bodyPr/>
          <a:lstStyle/>
          <a:p>
            <a:fld id="{16C28B76-325F-4EB6-B770-D7CFC87B8021}" type="slidenum">
              <a:rPr lang="en-US" smtClean="0"/>
              <a:t>15</a:t>
            </a:fld>
            <a:endParaRPr lang="en-US"/>
          </a:p>
        </p:txBody>
      </p:sp>
    </p:spTree>
    <p:extLst>
      <p:ext uri="{BB962C8B-B14F-4D97-AF65-F5344CB8AC3E}">
        <p14:creationId xmlns:p14="http://schemas.microsoft.com/office/powerpoint/2010/main" val="17752416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900" dirty="0"/>
          </a:p>
        </p:txBody>
      </p:sp>
      <p:sp>
        <p:nvSpPr>
          <p:cNvPr id="4" name="Slide Number Placeholder 3"/>
          <p:cNvSpPr>
            <a:spLocks noGrp="1"/>
          </p:cNvSpPr>
          <p:nvPr>
            <p:ph type="sldNum" sz="quarter" idx="10"/>
          </p:nvPr>
        </p:nvSpPr>
        <p:spPr/>
        <p:txBody>
          <a:bodyPr/>
          <a:lstStyle/>
          <a:p>
            <a:fld id="{16C28B76-325F-4EB6-B770-D7CFC87B8021}" type="slidenum">
              <a:rPr lang="en-US" smtClean="0"/>
              <a:t>68</a:t>
            </a:fld>
            <a:endParaRPr lang="en-US"/>
          </a:p>
        </p:txBody>
      </p:sp>
    </p:spTree>
    <p:extLst>
      <p:ext uri="{BB962C8B-B14F-4D97-AF65-F5344CB8AC3E}">
        <p14:creationId xmlns:p14="http://schemas.microsoft.com/office/powerpoint/2010/main" val="18362190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900" dirty="0"/>
          </a:p>
        </p:txBody>
      </p:sp>
      <p:sp>
        <p:nvSpPr>
          <p:cNvPr id="4" name="Slide Number Placeholder 3"/>
          <p:cNvSpPr>
            <a:spLocks noGrp="1"/>
          </p:cNvSpPr>
          <p:nvPr>
            <p:ph type="sldNum" sz="quarter" idx="10"/>
          </p:nvPr>
        </p:nvSpPr>
        <p:spPr/>
        <p:txBody>
          <a:bodyPr/>
          <a:lstStyle/>
          <a:p>
            <a:fld id="{16C28B76-325F-4EB6-B770-D7CFC87B8021}" type="slidenum">
              <a:rPr lang="en-US" smtClean="0"/>
              <a:t>178</a:t>
            </a:fld>
            <a:endParaRPr lang="en-US"/>
          </a:p>
        </p:txBody>
      </p:sp>
    </p:spTree>
    <p:extLst>
      <p:ext uri="{BB962C8B-B14F-4D97-AF65-F5344CB8AC3E}">
        <p14:creationId xmlns:p14="http://schemas.microsoft.com/office/powerpoint/2010/main" val="20490367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900" dirty="0"/>
          </a:p>
        </p:txBody>
      </p:sp>
      <p:sp>
        <p:nvSpPr>
          <p:cNvPr id="4" name="Slide Number Placeholder 3"/>
          <p:cNvSpPr>
            <a:spLocks noGrp="1"/>
          </p:cNvSpPr>
          <p:nvPr>
            <p:ph type="sldNum" sz="quarter" idx="10"/>
          </p:nvPr>
        </p:nvSpPr>
        <p:spPr/>
        <p:txBody>
          <a:bodyPr/>
          <a:lstStyle/>
          <a:p>
            <a:fld id="{16C28B76-325F-4EB6-B770-D7CFC87B8021}" type="slidenum">
              <a:rPr lang="en-US" smtClean="0"/>
              <a:t>191</a:t>
            </a:fld>
            <a:endParaRPr lang="en-US"/>
          </a:p>
        </p:txBody>
      </p:sp>
    </p:spTree>
    <p:extLst>
      <p:ext uri="{BB962C8B-B14F-4D97-AF65-F5344CB8AC3E}">
        <p14:creationId xmlns:p14="http://schemas.microsoft.com/office/powerpoint/2010/main" val="26317151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FCFD22B-BAA9-4BA7-96CC-852971994DE6}" type="slidenum">
              <a:rPr lang="en-US" smtClean="0"/>
              <a:t>204</a:t>
            </a:fld>
            <a:endParaRPr lang="en-US"/>
          </a:p>
        </p:txBody>
      </p:sp>
    </p:spTree>
    <p:extLst>
      <p:ext uri="{BB962C8B-B14F-4D97-AF65-F5344CB8AC3E}">
        <p14:creationId xmlns:p14="http://schemas.microsoft.com/office/powerpoint/2010/main" val="41996963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Only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Footer Placeholder 2"/>
          <p:cNvSpPr>
            <a:spLocks noGrp="1"/>
          </p:cNvSpPr>
          <p:nvPr>
            <p:ph type="ftr" sz="quarter" idx="10"/>
          </p:nvPr>
        </p:nvSpPr>
        <p:spPr/>
        <p:txBody>
          <a:bodyPr/>
          <a:lstStyle/>
          <a:p>
            <a:endParaRPr lang="en-US"/>
          </a:p>
        </p:txBody>
      </p:sp>
      <p:sp>
        <p:nvSpPr>
          <p:cNvPr id="4" name="Slide Number Placeholder 3"/>
          <p:cNvSpPr>
            <a:spLocks noGrp="1"/>
          </p:cNvSpPr>
          <p:nvPr>
            <p:ph type="sldNum" sz="quarter" idx="11"/>
          </p:nvPr>
        </p:nvSpPr>
        <p:spPr/>
        <p:txBody>
          <a:bodyPr/>
          <a:lstStyle/>
          <a:p>
            <a:fld id="{5AA06DC5-620C-4D3C-B416-7C1D0B39147D}" type="slidenum">
              <a:rPr lang="en-US" smtClean="0"/>
              <a:t>‹#›</a:t>
            </a:fld>
            <a:endParaRPr lang="en-US"/>
          </a:p>
        </p:txBody>
      </p:sp>
    </p:spTree>
    <p:extLst>
      <p:ext uri="{BB962C8B-B14F-4D97-AF65-F5344CB8AC3E}">
        <p14:creationId xmlns:p14="http://schemas.microsoft.com/office/powerpoint/2010/main" val="8407321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a:p>
        </p:txBody>
      </p:sp>
      <p:sp>
        <p:nvSpPr>
          <p:cNvPr id="4" name="Slide Number Placeholder 3"/>
          <p:cNvSpPr>
            <a:spLocks noGrp="1"/>
          </p:cNvSpPr>
          <p:nvPr>
            <p:ph type="sldNum" sz="quarter" idx="11"/>
          </p:nvPr>
        </p:nvSpPr>
        <p:spPr/>
        <p:txBody>
          <a:bodyPr/>
          <a:lstStyle/>
          <a:p>
            <a:fld id="{5AA06DC5-620C-4D3C-B416-7C1D0B39147D}" type="slidenum">
              <a:rPr lang="en-US" smtClean="0"/>
              <a:t>‹#›</a:t>
            </a:fld>
            <a:endParaRPr lang="en-US"/>
          </a:p>
        </p:txBody>
      </p:sp>
      <p:sp>
        <p:nvSpPr>
          <p:cNvPr id="2" name="Title 1">
            <a:extLst>
              <a:ext uri="{FF2B5EF4-FFF2-40B4-BE49-F238E27FC236}">
                <a16:creationId xmlns:a16="http://schemas.microsoft.com/office/drawing/2014/main" id="{B75123FC-F7BD-4E89-9394-5C6D41766FDC}"/>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8841938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7" name="Rectangle 6"/>
          <p:cNvSpPr/>
          <p:nvPr userDrawn="1"/>
        </p:nvSpPr>
        <p:spPr>
          <a:xfrm>
            <a:off x="2231" y="3962400"/>
            <a:ext cx="9137650" cy="289658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228600" y="939484"/>
            <a:ext cx="8686800" cy="1353965"/>
          </a:xfrm>
        </p:spPr>
        <p:txBody>
          <a:bodyPr anchor="t" anchorCtr="0">
            <a:normAutofit/>
          </a:bodyPr>
          <a:lstStyle>
            <a:lvl1pPr algn="l">
              <a:defRPr sz="4000" b="1"/>
            </a:lvl1pPr>
          </a:lstStyle>
          <a:p>
            <a:r>
              <a:rPr lang="en-US" dirty="0"/>
              <a:t>Click to edit Master title style</a:t>
            </a:r>
          </a:p>
        </p:txBody>
      </p:sp>
      <p:sp>
        <p:nvSpPr>
          <p:cNvPr id="3" name="Subtitle 2"/>
          <p:cNvSpPr>
            <a:spLocks noGrp="1"/>
          </p:cNvSpPr>
          <p:nvPr>
            <p:ph type="subTitle" idx="1"/>
          </p:nvPr>
        </p:nvSpPr>
        <p:spPr>
          <a:xfrm>
            <a:off x="228600" y="2416280"/>
            <a:ext cx="8686800" cy="694944"/>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2" name="Footer Placeholder 11"/>
          <p:cNvSpPr>
            <a:spLocks noGrp="1"/>
          </p:cNvSpPr>
          <p:nvPr>
            <p:ph type="ftr" sz="quarter" idx="14"/>
          </p:nvPr>
        </p:nvSpPr>
        <p:spPr>
          <a:xfrm>
            <a:off x="6978771" y="6479523"/>
            <a:ext cx="1936630" cy="153888"/>
          </a:xfrm>
        </p:spPr>
        <p:txBody>
          <a:bodyPr/>
          <a:lstStyle/>
          <a:p>
            <a:endParaRPr lang="en-US"/>
          </a:p>
        </p:txBody>
      </p:sp>
      <p:pic>
        <p:nvPicPr>
          <p:cNvPr id="11" name="Picture 10"/>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307234" y="4496619"/>
            <a:ext cx="4138682" cy="845165"/>
          </a:xfrm>
          <a:prstGeom prst="rect">
            <a:avLst/>
          </a:prstGeom>
        </p:spPr>
      </p:pic>
      <p:pic>
        <p:nvPicPr>
          <p:cNvPr id="4" name="Picture 3"/>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4913055" y="4675708"/>
            <a:ext cx="3568974" cy="381506"/>
          </a:xfrm>
          <a:prstGeom prst="rect">
            <a:avLst/>
          </a:prstGeom>
        </p:spPr>
      </p:pic>
    </p:spTree>
    <p:extLst>
      <p:ext uri="{BB962C8B-B14F-4D97-AF65-F5344CB8AC3E}">
        <p14:creationId xmlns:p14="http://schemas.microsoft.com/office/powerpoint/2010/main" val="18609659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28600" y="1709739"/>
            <a:ext cx="8686800" cy="1143000"/>
          </a:xfrm>
        </p:spPr>
        <p:txBody>
          <a:bodyPr anchor="b">
            <a:normAutofit/>
          </a:bodyPr>
          <a:lstStyle>
            <a:lvl1pPr>
              <a:defRPr sz="3200" b="1"/>
            </a:lvl1pPr>
          </a:lstStyle>
          <a:p>
            <a:r>
              <a:rPr lang="en-US" dirty="0"/>
              <a:t>Click to edit Master title style</a:t>
            </a:r>
          </a:p>
        </p:txBody>
      </p:sp>
      <p:sp>
        <p:nvSpPr>
          <p:cNvPr id="3" name="Text Placeholder 2"/>
          <p:cNvSpPr>
            <a:spLocks noGrp="1"/>
          </p:cNvSpPr>
          <p:nvPr>
            <p:ph type="body" idx="1"/>
          </p:nvPr>
        </p:nvSpPr>
        <p:spPr>
          <a:xfrm>
            <a:off x="228600" y="3230890"/>
            <a:ext cx="8686800" cy="950976"/>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6" name="Slide Number Placeholder 5"/>
          <p:cNvSpPr>
            <a:spLocks noGrp="1"/>
          </p:cNvSpPr>
          <p:nvPr>
            <p:ph type="sldNum" sz="quarter" idx="12"/>
          </p:nvPr>
        </p:nvSpPr>
        <p:spPr/>
        <p:txBody>
          <a:bodyPr/>
          <a:lstStyle/>
          <a:p>
            <a:fld id="{5AA06DC5-620C-4D3C-B416-7C1D0B39147D}" type="slidenum">
              <a:rPr lang="en-US" smtClean="0"/>
              <a:t>‹#›</a:t>
            </a:fld>
            <a:endParaRPr lang="en-US"/>
          </a:p>
        </p:txBody>
      </p:sp>
    </p:spTree>
    <p:extLst>
      <p:ext uri="{BB962C8B-B14F-4D97-AF65-F5344CB8AC3E}">
        <p14:creationId xmlns:p14="http://schemas.microsoft.com/office/powerpoint/2010/main" val="22345252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p>
            <a:fld id="{5AA06DC5-620C-4D3C-B416-7C1D0B39147D}" type="slidenum">
              <a:rPr lang="en-US" smtClean="0"/>
              <a:t>‹#›</a:t>
            </a:fld>
            <a:endParaRPr lang="en-US"/>
          </a:p>
        </p:txBody>
      </p:sp>
    </p:spTree>
    <p:extLst>
      <p:ext uri="{BB962C8B-B14F-4D97-AF65-F5344CB8AC3E}">
        <p14:creationId xmlns:p14="http://schemas.microsoft.com/office/powerpoint/2010/main" val="31632807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0"/>
            <a:ext cx="8686800" cy="731520"/>
          </a:xfrm>
        </p:spPr>
        <p:txBody>
          <a:bodyPr/>
          <a:lstStyle/>
          <a:p>
            <a:r>
              <a:rPr lang="en-US"/>
              <a:t>Click to edit Master title style</a:t>
            </a:r>
            <a:endParaRPr lang="en-US" dirty="0"/>
          </a:p>
        </p:txBody>
      </p:sp>
      <p:sp>
        <p:nvSpPr>
          <p:cNvPr id="3" name="Content Placeholder 2"/>
          <p:cNvSpPr>
            <a:spLocks noGrp="1"/>
          </p:cNvSpPr>
          <p:nvPr>
            <p:ph sz="half" idx="1"/>
          </p:nvPr>
        </p:nvSpPr>
        <p:spPr>
          <a:xfrm>
            <a:off x="228600" y="1236345"/>
            <a:ext cx="4270248" cy="4636008"/>
          </a:xfrm>
        </p:spPr>
        <p:txBody>
          <a:bodyPr/>
          <a:lstStyle>
            <a:lvl1pPr>
              <a:defRPr sz="2000"/>
            </a:lvl1pPr>
            <a:lvl2pPr>
              <a:defRPr sz="1800"/>
            </a:lvl2pPr>
            <a:lvl3pPr>
              <a:defRPr sz="1800"/>
            </a:lvl3pPr>
            <a:lvl4pPr>
              <a:defRPr sz="1800"/>
            </a:lvl4pPr>
            <a:lvl5pPr>
              <a:defRPr sz="18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5152" y="1236345"/>
            <a:ext cx="4270248" cy="4636008"/>
          </a:xfrm>
        </p:spPr>
        <p:txBody>
          <a:bodyPr/>
          <a:lstStyle>
            <a:lvl1pPr>
              <a:defRPr sz="2000"/>
            </a:lvl1pPr>
            <a:lvl2pPr>
              <a:defRPr sz="1800"/>
            </a:lvl2pPr>
            <a:lvl3pPr>
              <a:defRPr sz="1800"/>
            </a:lvl3pPr>
            <a:lvl4pPr>
              <a:defRPr sz="1800"/>
            </a:lvl4pPr>
            <a:lvl5pPr>
              <a:defRPr sz="18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p:cNvSpPr>
            <a:spLocks noGrp="1"/>
          </p:cNvSpPr>
          <p:nvPr>
            <p:ph type="sldNum" sz="quarter" idx="12"/>
          </p:nvPr>
        </p:nvSpPr>
        <p:spPr/>
        <p:txBody>
          <a:bodyPr/>
          <a:lstStyle/>
          <a:p>
            <a:fld id="{5AA06DC5-620C-4D3C-B416-7C1D0B39147D}" type="slidenum">
              <a:rPr lang="en-US" smtClean="0"/>
              <a:t>‹#›</a:t>
            </a:fld>
            <a:endParaRPr lang="en-US"/>
          </a:p>
        </p:txBody>
      </p:sp>
    </p:spTree>
    <p:extLst>
      <p:ext uri="{BB962C8B-B14F-4D97-AF65-F5344CB8AC3E}">
        <p14:creationId xmlns:p14="http://schemas.microsoft.com/office/powerpoint/2010/main" val="12802445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Referenc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Slide Number Placeholder 3"/>
          <p:cNvSpPr>
            <a:spLocks noGrp="1"/>
          </p:cNvSpPr>
          <p:nvPr>
            <p:ph type="sldNum" sz="quarter" idx="11"/>
          </p:nvPr>
        </p:nvSpPr>
        <p:spPr/>
        <p:txBody>
          <a:bodyPr/>
          <a:lstStyle/>
          <a:p>
            <a:fld id="{5AA06DC5-620C-4D3C-B416-7C1D0B39147D}" type="slidenum">
              <a:rPr lang="en-US" smtClean="0"/>
              <a:t>‹#›</a:t>
            </a:fld>
            <a:endParaRPr lang="en-US"/>
          </a:p>
        </p:txBody>
      </p:sp>
      <p:sp>
        <p:nvSpPr>
          <p:cNvPr id="6" name="Text Placeholder 5"/>
          <p:cNvSpPr>
            <a:spLocks noGrp="1"/>
          </p:cNvSpPr>
          <p:nvPr>
            <p:ph type="body" sz="quarter" idx="12"/>
          </p:nvPr>
        </p:nvSpPr>
        <p:spPr>
          <a:xfrm>
            <a:off x="228600" y="1219202"/>
            <a:ext cx="8686800" cy="4632325"/>
          </a:xfrm>
        </p:spPr>
        <p:txBody>
          <a:bodyPr>
            <a:normAutofit/>
          </a:bodyPr>
          <a:lstStyle>
            <a:lvl1pPr marL="457200" indent="-457200">
              <a:defRPr sz="1800"/>
            </a:lvl1pPr>
            <a:lvl2pPr marL="457200" indent="-457200">
              <a:lnSpc>
                <a:spcPct val="110000"/>
              </a:lnSpc>
              <a:buFont typeface="Arial" panose="020B0604020202020204" pitchFamily="34" charset="0"/>
              <a:buChar char="•"/>
              <a:defRPr sz="1800"/>
            </a:lvl2pPr>
            <a:lvl3pPr marL="457200" indent="-457200">
              <a:lnSpc>
                <a:spcPct val="110000"/>
              </a:lnSpc>
              <a:buFont typeface="Arial" panose="020B0604020202020204" pitchFamily="34" charset="0"/>
              <a:buChar char="•"/>
              <a:defRPr sz="1800"/>
            </a:lvl3pPr>
            <a:lvl4pPr marL="457200" indent="-457200">
              <a:lnSpc>
                <a:spcPct val="110000"/>
              </a:lnSpc>
              <a:buFont typeface="Arial" panose="020B0604020202020204" pitchFamily="34" charset="0"/>
              <a:buChar char="•"/>
              <a:defRPr sz="1800"/>
            </a:lvl4pPr>
            <a:lvl5pPr marL="457200" indent="-457200">
              <a:lnSpc>
                <a:spcPct val="110000"/>
              </a:lnSpc>
              <a:buFont typeface="Arial" panose="020B0604020202020204" pitchFamily="34" charset="0"/>
              <a:buChar char="•"/>
              <a:defRPr sz="18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72124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Contact">
    <p:spTree>
      <p:nvGrpSpPr>
        <p:cNvPr id="1" name=""/>
        <p:cNvGrpSpPr/>
        <p:nvPr/>
      </p:nvGrpSpPr>
      <p:grpSpPr>
        <a:xfrm>
          <a:off x="0" y="0"/>
          <a:ext cx="0" cy="0"/>
          <a:chOff x="0" y="0"/>
          <a:chExt cx="0" cy="0"/>
        </a:xfrm>
      </p:grpSpPr>
      <p:sp>
        <p:nvSpPr>
          <p:cNvPr id="2" name="Title 1"/>
          <p:cNvSpPr>
            <a:spLocks noGrp="1"/>
          </p:cNvSpPr>
          <p:nvPr>
            <p:ph type="title"/>
          </p:nvPr>
        </p:nvSpPr>
        <p:spPr>
          <a:xfrm>
            <a:off x="228600" y="1219200"/>
            <a:ext cx="8686800" cy="1143000"/>
          </a:xfrm>
        </p:spPr>
        <p:txBody>
          <a:bodyPr anchor="b" anchorCtr="0">
            <a:normAutofit/>
          </a:bodyPr>
          <a:lstStyle>
            <a:lvl1pPr>
              <a:defRPr sz="2800" b="1"/>
            </a:lvl1pPr>
          </a:lstStyle>
          <a:p>
            <a:r>
              <a:rPr lang="en-US"/>
              <a:t>Click to edit Master title style</a:t>
            </a:r>
            <a:endParaRPr lang="en-US" dirty="0"/>
          </a:p>
        </p:txBody>
      </p:sp>
      <p:sp>
        <p:nvSpPr>
          <p:cNvPr id="3" name="Footer Placeholder 2"/>
          <p:cNvSpPr>
            <a:spLocks noGrp="1"/>
          </p:cNvSpPr>
          <p:nvPr>
            <p:ph type="ftr" sz="quarter" idx="10"/>
          </p:nvPr>
        </p:nvSpPr>
        <p:spPr/>
        <p:txBody>
          <a:bodyPr/>
          <a:lstStyle/>
          <a:p>
            <a:endParaRPr lang="en-US"/>
          </a:p>
        </p:txBody>
      </p:sp>
      <p:sp>
        <p:nvSpPr>
          <p:cNvPr id="4" name="Slide Number Placeholder 3"/>
          <p:cNvSpPr>
            <a:spLocks noGrp="1"/>
          </p:cNvSpPr>
          <p:nvPr>
            <p:ph type="sldNum" sz="quarter" idx="11"/>
          </p:nvPr>
        </p:nvSpPr>
        <p:spPr/>
        <p:txBody>
          <a:bodyPr/>
          <a:lstStyle/>
          <a:p>
            <a:fld id="{5AA06DC5-620C-4D3C-B416-7C1D0B39147D}" type="slidenum">
              <a:rPr lang="en-US" smtClean="0"/>
              <a:t>‹#›</a:t>
            </a:fld>
            <a:endParaRPr lang="en-US"/>
          </a:p>
        </p:txBody>
      </p:sp>
      <p:sp>
        <p:nvSpPr>
          <p:cNvPr id="6" name="Text Placeholder 5"/>
          <p:cNvSpPr>
            <a:spLocks noGrp="1"/>
          </p:cNvSpPr>
          <p:nvPr>
            <p:ph type="body" sz="quarter" idx="12"/>
          </p:nvPr>
        </p:nvSpPr>
        <p:spPr>
          <a:xfrm>
            <a:off x="228600" y="2357120"/>
            <a:ext cx="8686800" cy="2971800"/>
          </a:xfrm>
        </p:spPr>
        <p:txBody>
          <a:bodyPr>
            <a:normAutofit/>
          </a:bodyPr>
          <a:lstStyle>
            <a:lvl1pPr marL="0" indent="0">
              <a:lnSpc>
                <a:spcPct val="100000"/>
              </a:lnSpc>
              <a:spcBef>
                <a:spcPts val="0"/>
              </a:spcBef>
              <a:buFont typeface="Arial" panose="020B0604020202020204" pitchFamily="34" charset="0"/>
              <a:buNone/>
              <a:defRPr sz="2000"/>
            </a:lvl1pPr>
            <a:lvl2pPr marL="1588" indent="0">
              <a:lnSpc>
                <a:spcPct val="100000"/>
              </a:lnSpc>
              <a:spcBef>
                <a:spcPts val="0"/>
              </a:spcBef>
              <a:buNone/>
              <a:defRPr sz="2000"/>
            </a:lvl2pPr>
            <a:lvl3pPr marL="0" indent="0">
              <a:lnSpc>
                <a:spcPct val="100000"/>
              </a:lnSpc>
              <a:spcBef>
                <a:spcPts val="0"/>
              </a:spcBef>
              <a:buNone/>
              <a:defRPr sz="2000"/>
            </a:lvl3pPr>
            <a:lvl4pPr marL="0" indent="0">
              <a:lnSpc>
                <a:spcPct val="100000"/>
              </a:lnSpc>
              <a:spcBef>
                <a:spcPts val="0"/>
              </a:spcBef>
              <a:buNone/>
              <a:defRPr sz="2000"/>
            </a:lvl4pPr>
            <a:lvl5pPr marL="0" indent="0">
              <a:lnSpc>
                <a:spcPct val="100000"/>
              </a:lnSpc>
              <a:spcBef>
                <a:spcPts val="0"/>
              </a:spcBef>
              <a:buNone/>
              <a:defRPr sz="20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768108432"/>
      </p:ext>
    </p:extLst>
  </p:cSld>
  <p:clrMapOvr>
    <a:masterClrMapping/>
  </p:clrMapOvr>
  <p:extLst mod="1">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jpeg"/><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5">
            <a:lumMod val="50000"/>
          </a:schemeClr>
        </a:solidFill>
        <a:effectLst/>
      </p:bgPr>
    </p:bg>
    <p:spTree>
      <p:nvGrpSpPr>
        <p:cNvPr id="1" name=""/>
        <p:cNvGrpSpPr/>
        <p:nvPr/>
      </p:nvGrpSpPr>
      <p:grpSpPr>
        <a:xfrm>
          <a:off x="0" y="0"/>
          <a:ext cx="0" cy="0"/>
          <a:chOff x="0" y="0"/>
          <a:chExt cx="0" cy="0"/>
        </a:xfrm>
      </p:grpSpPr>
      <p:sp>
        <p:nvSpPr>
          <p:cNvPr id="8" name="Rectangle 7"/>
          <p:cNvSpPr/>
          <p:nvPr userDrawn="1"/>
        </p:nvSpPr>
        <p:spPr>
          <a:xfrm>
            <a:off x="-1888" y="6178549"/>
            <a:ext cx="9137650" cy="68043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228600" y="228600"/>
            <a:ext cx="8686800" cy="731520"/>
          </a:xfrm>
          <a:prstGeom prst="rect">
            <a:avLst/>
          </a:prstGeom>
          <a:solidFill>
            <a:schemeClr val="accent5">
              <a:lumMod val="50000"/>
            </a:schemeClr>
          </a:solidFill>
        </p:spPr>
        <p:txBody>
          <a:bodyPr vert="horz" lIns="91440" tIns="45720" rIns="91440" bIns="45720" rtlCol="0" anchor="t" anchorCtr="0">
            <a:normAutofit/>
          </a:bodyPr>
          <a:lstStyle/>
          <a:p>
            <a:r>
              <a:rPr lang="en-US" dirty="0"/>
              <a:t>Click to edit Master title style</a:t>
            </a:r>
          </a:p>
        </p:txBody>
      </p:sp>
      <p:sp>
        <p:nvSpPr>
          <p:cNvPr id="3" name="Text Placeholder 2"/>
          <p:cNvSpPr>
            <a:spLocks noGrp="1"/>
          </p:cNvSpPr>
          <p:nvPr>
            <p:ph type="body" idx="1"/>
          </p:nvPr>
        </p:nvSpPr>
        <p:spPr>
          <a:xfrm>
            <a:off x="228600" y="1245128"/>
            <a:ext cx="8686800" cy="48395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6711352" y="6520749"/>
            <a:ext cx="1785667" cy="153888"/>
          </a:xfrm>
          <a:prstGeom prst="rect">
            <a:avLst/>
          </a:prstGeom>
        </p:spPr>
        <p:txBody>
          <a:bodyPr vert="horz" wrap="square" lIns="91440" tIns="0" rIns="91440" bIns="0" rtlCol="0" anchor="ctr">
            <a:spAutoFit/>
          </a:bodyPr>
          <a:lstStyle>
            <a:lvl1pPr algn="r">
              <a:defRPr sz="1000">
                <a:solidFill>
                  <a:schemeClr val="bg1"/>
                </a:solidFill>
              </a:defRPr>
            </a:lvl1pPr>
          </a:lstStyle>
          <a:p>
            <a:endParaRPr lang="en-US"/>
          </a:p>
        </p:txBody>
      </p:sp>
      <p:sp>
        <p:nvSpPr>
          <p:cNvPr id="6" name="Slide Number Placeholder 5"/>
          <p:cNvSpPr>
            <a:spLocks noGrp="1"/>
          </p:cNvSpPr>
          <p:nvPr>
            <p:ph type="sldNum" sz="quarter" idx="4"/>
          </p:nvPr>
        </p:nvSpPr>
        <p:spPr>
          <a:xfrm>
            <a:off x="8575242" y="6520022"/>
            <a:ext cx="340158" cy="153888"/>
          </a:xfrm>
          <a:prstGeom prst="rect">
            <a:avLst/>
          </a:prstGeom>
        </p:spPr>
        <p:txBody>
          <a:bodyPr vert="horz" wrap="square" lIns="91440" tIns="0" rIns="91440" bIns="0" rtlCol="0" anchor="ctr">
            <a:spAutoFit/>
          </a:bodyPr>
          <a:lstStyle>
            <a:lvl1pPr algn="r">
              <a:defRPr sz="1000">
                <a:solidFill>
                  <a:schemeClr val="bg1"/>
                </a:solidFill>
              </a:defRPr>
            </a:lvl1pPr>
          </a:lstStyle>
          <a:p>
            <a:fld id="{5AA06DC5-620C-4D3C-B416-7C1D0B39147D}" type="slidenum">
              <a:rPr lang="en-US" smtClean="0"/>
              <a:t>‹#›</a:t>
            </a:fld>
            <a:endParaRPr lang="en-US"/>
          </a:p>
        </p:txBody>
      </p:sp>
      <p:pic>
        <p:nvPicPr>
          <p:cNvPr id="9" name="Picture 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87656" y="6185806"/>
            <a:ext cx="2801204" cy="572037"/>
          </a:xfrm>
          <a:prstGeom prst="rect">
            <a:avLst/>
          </a:prstGeom>
        </p:spPr>
      </p:pic>
      <p:pic>
        <p:nvPicPr>
          <p:cNvPr id="4" name="Picture 3"/>
          <p:cNvPicPr>
            <a:picLocks noChangeAspect="1"/>
          </p:cNvPicPr>
          <p:nvPr userDrawn="1"/>
        </p:nvPicPr>
        <p:blipFill>
          <a:blip r:embed="rId11" cstate="hqprint">
            <a:extLst>
              <a:ext uri="{28A0092B-C50C-407E-A947-70E740481C1C}">
                <a14:useLocalDpi xmlns:a14="http://schemas.microsoft.com/office/drawing/2010/main" val="0"/>
              </a:ext>
            </a:extLst>
          </a:blip>
          <a:stretch>
            <a:fillRect/>
          </a:stretch>
        </p:blipFill>
        <p:spPr>
          <a:xfrm>
            <a:off x="3383460" y="6410169"/>
            <a:ext cx="2413749" cy="258018"/>
          </a:xfrm>
          <a:prstGeom prst="rect">
            <a:avLst/>
          </a:prstGeom>
        </p:spPr>
      </p:pic>
    </p:spTree>
    <p:extLst>
      <p:ext uri="{BB962C8B-B14F-4D97-AF65-F5344CB8AC3E}">
        <p14:creationId xmlns:p14="http://schemas.microsoft.com/office/powerpoint/2010/main" val="264308364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Lst>
  <p:txStyles>
    <p:titleStyle>
      <a:lvl1pPr algn="l" defTabSz="914400" rtl="0" eaLnBrk="1" latinLnBrk="0" hangingPunct="1">
        <a:lnSpc>
          <a:spcPct val="110000"/>
        </a:lnSpc>
        <a:spcBef>
          <a:spcPct val="0"/>
        </a:spcBef>
        <a:buNone/>
        <a:defRPr sz="3200" b="1" kern="1200">
          <a:solidFill>
            <a:srgbClr val="FF9300"/>
          </a:solidFill>
          <a:latin typeface="+mj-lt"/>
          <a:ea typeface="Verdana" panose="020B0604030504040204" pitchFamily="34" charset="0"/>
          <a:cs typeface="Verdana" panose="020B0604030504040204" pitchFamily="34" charset="0"/>
        </a:defRPr>
      </a:lvl1pPr>
    </p:titleStyle>
    <p:bodyStyle>
      <a:lvl1pPr marL="0" indent="0" algn="l" defTabSz="914400" rtl="0" eaLnBrk="1" latinLnBrk="0" hangingPunct="1">
        <a:lnSpc>
          <a:spcPct val="110000"/>
        </a:lnSpc>
        <a:spcBef>
          <a:spcPts val="600"/>
        </a:spcBef>
        <a:buClr>
          <a:schemeClr val="accent4">
            <a:lumMod val="75000"/>
          </a:schemeClr>
        </a:buClr>
        <a:buFont typeface="Arial" panose="020B0604020202020204" pitchFamily="34" charset="0"/>
        <a:buNone/>
        <a:defRPr sz="2400" kern="1200">
          <a:solidFill>
            <a:schemeClr val="bg1"/>
          </a:solidFill>
          <a:latin typeface="+mj-lt"/>
          <a:ea typeface="Verdana" panose="020B0604030504040204" pitchFamily="34" charset="0"/>
          <a:cs typeface="Verdana" panose="020B0604030504040204" pitchFamily="34" charset="0"/>
        </a:defRPr>
      </a:lvl1pPr>
      <a:lvl2pPr marL="344488" indent="-342900" algn="l" defTabSz="914400" rtl="0" eaLnBrk="1" latinLnBrk="0" hangingPunct="1">
        <a:lnSpc>
          <a:spcPct val="100000"/>
        </a:lnSpc>
        <a:spcBef>
          <a:spcPts val="600"/>
        </a:spcBef>
        <a:buClr>
          <a:schemeClr val="bg1"/>
        </a:buClr>
        <a:buFont typeface="Arial" panose="020B0604020202020204" pitchFamily="34" charset="0"/>
        <a:buChar char="•"/>
        <a:defRPr sz="2400" kern="1200">
          <a:solidFill>
            <a:schemeClr val="bg1"/>
          </a:solidFill>
          <a:latin typeface="+mj-lt"/>
          <a:ea typeface="Verdana" panose="020B0604030504040204" pitchFamily="34" charset="0"/>
          <a:cs typeface="Verdana" panose="020B0604030504040204" pitchFamily="34" charset="0"/>
        </a:defRPr>
      </a:lvl2pPr>
      <a:lvl3pPr marL="571500" indent="-342900" algn="l" defTabSz="914400" rtl="0" eaLnBrk="1" latinLnBrk="0" hangingPunct="1">
        <a:lnSpc>
          <a:spcPct val="100000"/>
        </a:lnSpc>
        <a:spcBef>
          <a:spcPts val="600"/>
        </a:spcBef>
        <a:buClr>
          <a:schemeClr val="bg1"/>
        </a:buClr>
        <a:buFont typeface="Arial" panose="020B0604020202020204" pitchFamily="34" charset="0"/>
        <a:buChar char="•"/>
        <a:defRPr sz="2400" kern="1200">
          <a:solidFill>
            <a:schemeClr val="bg1"/>
          </a:solidFill>
          <a:latin typeface="+mj-lt"/>
          <a:ea typeface="Verdana" panose="020B0604030504040204" pitchFamily="34" charset="0"/>
          <a:cs typeface="Verdana" panose="020B0604030504040204" pitchFamily="34" charset="0"/>
        </a:defRPr>
      </a:lvl3pPr>
      <a:lvl4pPr marL="798513" indent="-342900" algn="l" defTabSz="914400" rtl="0" eaLnBrk="1" latinLnBrk="0" hangingPunct="1">
        <a:lnSpc>
          <a:spcPct val="100000"/>
        </a:lnSpc>
        <a:spcBef>
          <a:spcPts val="600"/>
        </a:spcBef>
        <a:buClr>
          <a:schemeClr val="bg1"/>
        </a:buClr>
        <a:buFont typeface="Arial" panose="020B0604020202020204" pitchFamily="34" charset="0"/>
        <a:buChar char="•"/>
        <a:defRPr sz="2400" kern="1200">
          <a:solidFill>
            <a:schemeClr val="bg1"/>
          </a:solidFill>
          <a:latin typeface="+mj-lt"/>
          <a:ea typeface="Verdana" panose="020B0604030504040204" pitchFamily="34" charset="0"/>
          <a:cs typeface="Verdana" panose="020B0604030504040204" pitchFamily="34" charset="0"/>
        </a:defRPr>
      </a:lvl4pPr>
      <a:lvl5pPr marL="1028700" indent="-342900" algn="l" defTabSz="914400" rtl="0" eaLnBrk="1" latinLnBrk="0" hangingPunct="1">
        <a:lnSpc>
          <a:spcPct val="100000"/>
        </a:lnSpc>
        <a:spcBef>
          <a:spcPts val="600"/>
        </a:spcBef>
        <a:buClr>
          <a:schemeClr val="bg1"/>
        </a:buClr>
        <a:buSzPct val="100000"/>
        <a:buFont typeface="Arial" panose="020B0604020202020204" pitchFamily="34" charset="0"/>
        <a:buChar char="•"/>
        <a:defRPr sz="2400" kern="1200">
          <a:solidFill>
            <a:schemeClr val="bg1"/>
          </a:solidFill>
          <a:latin typeface="+mj-lt"/>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11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0.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image" Target="../media/image56.tiff"/><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0.png"/><Relationship Id="rId1" Type="http://schemas.openxmlformats.org/officeDocument/2006/relationships/slideLayout" Target="../slideLayouts/slideLayout5.xml"/></Relationships>
</file>

<file path=ppt/slides/_rels/slide128.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0.png"/><Relationship Id="rId1" Type="http://schemas.openxmlformats.org/officeDocument/2006/relationships/slideLayout" Target="../slideLayouts/slideLayout5.xml"/><Relationship Id="rId4" Type="http://schemas.openxmlformats.org/officeDocument/2006/relationships/image" Target="../media/image61.png"/></Relationships>
</file>

<file path=ppt/slides/_rels/slide129.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0.png"/><Relationship Id="rId1" Type="http://schemas.openxmlformats.org/officeDocument/2006/relationships/slideLayout" Target="../slideLayouts/slideLayout5.xml"/><Relationship Id="rId4" Type="http://schemas.openxmlformats.org/officeDocument/2006/relationships/image" Target="../media/image6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0.png"/><Relationship Id="rId1" Type="http://schemas.openxmlformats.org/officeDocument/2006/relationships/slideLayout" Target="../slideLayouts/slideLayout5.xml"/><Relationship Id="rId4" Type="http://schemas.openxmlformats.org/officeDocument/2006/relationships/image" Target="../media/image63.png"/></Relationships>
</file>

<file path=ppt/slides/_rels/slide131.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0.png"/><Relationship Id="rId1" Type="http://schemas.openxmlformats.org/officeDocument/2006/relationships/slideLayout" Target="../slideLayouts/slideLayout5.xml"/><Relationship Id="rId4" Type="http://schemas.openxmlformats.org/officeDocument/2006/relationships/image" Target="../media/image64.png"/></Relationships>
</file>

<file path=ppt/slides/_rels/slide132.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0.png"/><Relationship Id="rId1" Type="http://schemas.openxmlformats.org/officeDocument/2006/relationships/slideLayout" Target="../slideLayouts/slideLayout5.xml"/><Relationship Id="rId4" Type="http://schemas.openxmlformats.org/officeDocument/2006/relationships/image" Target="../media/image65.png"/></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5.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0.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150.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0.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0.png"/><Relationship Id="rId1" Type="http://schemas.openxmlformats.org/officeDocument/2006/relationships/slideLayout" Target="../slideLayouts/slideLayout5.xml"/></Relationships>
</file>

<file path=ppt/slides/_rels/slide16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0.png"/><Relationship Id="rId1" Type="http://schemas.openxmlformats.org/officeDocument/2006/relationships/slideLayout" Target="../slideLayouts/slideLayout5.xml"/><Relationship Id="rId4" Type="http://schemas.openxmlformats.org/officeDocument/2006/relationships/image" Target="../media/image83.png"/></Relationships>
</file>

<file path=ppt/slides/_rels/slide16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0.png"/><Relationship Id="rId1" Type="http://schemas.openxmlformats.org/officeDocument/2006/relationships/slideLayout" Target="../slideLayouts/slideLayout5.xml"/><Relationship Id="rId4" Type="http://schemas.openxmlformats.org/officeDocument/2006/relationships/image" Target="../media/image84.png"/></Relationships>
</file>

<file path=ppt/slides/_rels/slide16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0.png"/><Relationship Id="rId1" Type="http://schemas.openxmlformats.org/officeDocument/2006/relationships/slideLayout" Target="../slideLayouts/slideLayout5.xml"/><Relationship Id="rId4" Type="http://schemas.openxmlformats.org/officeDocument/2006/relationships/image" Target="../media/image85.png"/></Relationships>
</file>

<file path=ppt/slides/_rels/slide16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0.png"/><Relationship Id="rId1" Type="http://schemas.openxmlformats.org/officeDocument/2006/relationships/slideLayout" Target="../slideLayouts/slideLayout5.xml"/><Relationship Id="rId4" Type="http://schemas.openxmlformats.org/officeDocument/2006/relationships/image" Target="../media/image86.png"/></Relationships>
</file>

<file path=ppt/slides/_rels/slide167.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0.png"/><Relationship Id="rId1" Type="http://schemas.openxmlformats.org/officeDocument/2006/relationships/slideLayout" Target="../slideLayouts/slideLayout5.xml"/><Relationship Id="rId4" Type="http://schemas.openxmlformats.org/officeDocument/2006/relationships/image" Target="../media/image87.png"/></Relationships>
</file>

<file path=ppt/slides/_rels/slide16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5.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70.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5.xml"/></Relationships>
</file>

<file path=ppt/slides/_rels/slide171.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5.xml"/></Relationships>
</file>

<file path=ppt/slides/_rels/slide172.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5.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7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5.xml"/></Relationships>
</file>

<file path=ppt/slides/_rels/slide175.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5.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17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5.xml"/></Relationships>
</file>

<file path=ppt/slides/_rels/slide183.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7.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0.png"/><Relationship Id="rId1" Type="http://schemas.openxmlformats.org/officeDocument/2006/relationships/slideLayout" Target="../slideLayouts/slideLayout5.xm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0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01.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97.pn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0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5.xml"/><Relationship Id="rId4" Type="http://schemas.openxmlformats.org/officeDocument/2006/relationships/image" Target="../media/image5.png"/></Relationships>
</file>

<file path=ppt/slides/_rels/slide20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0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98.png"/><Relationship Id="rId1" Type="http://schemas.openxmlformats.org/officeDocument/2006/relationships/slideLayout" Target="../slideLayouts/slideLayout5.xml"/></Relationships>
</file>

<file path=ppt/slides/_rels/slide20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2" Type="http://schemas.openxmlformats.org/officeDocument/2006/relationships/image" Target="../media/image15.tiff"/><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5.xml"/><Relationship Id="rId5" Type="http://schemas.microsoft.com/office/2007/relationships/hdphoto" Target="../media/hdphoto1.wdp"/><Relationship Id="rId4" Type="http://schemas.openxmlformats.org/officeDocument/2006/relationships/image" Target="../media/image8.png"/></Relationships>
</file>

<file path=ppt/slides/_rels/slide5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6.png"/><Relationship Id="rId1" Type="http://schemas.openxmlformats.org/officeDocument/2006/relationships/slideLayout" Target="../slideLayouts/slideLayout5.xml"/><Relationship Id="rId4" Type="http://schemas.microsoft.com/office/2007/relationships/hdphoto" Target="../media/hdphoto3.wdp"/></Relationships>
</file>

<file path=ppt/slides/_rels/slide5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5.xml"/></Relationships>
</file>

<file path=ppt/slides/_rels/slide5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0.png"/><Relationship Id="rId1" Type="http://schemas.openxmlformats.org/officeDocument/2006/relationships/slideLayout" Target="../slideLayouts/slideLayout5.xml"/><Relationship Id="rId4" Type="http://schemas.openxmlformats.org/officeDocument/2006/relationships/image" Target="../media/image22.png"/></Relationships>
</file>

<file path=ppt/slides/_rels/slide5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5.xml"/></Relationships>
</file>

<file path=ppt/slides/_rels/slide5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5.xml"/></Relationships>
</file>

<file path=ppt/slides/_rels/slide59.xml.rels><?xml version="1.0" encoding="UTF-8" standalone="yes"?>
<Relationships xmlns="http://schemas.openxmlformats.org/package/2006/relationships"><Relationship Id="rId3" Type="http://schemas.openxmlformats.org/officeDocument/2006/relationships/image" Target="../media/image27.tiff"/><Relationship Id="rId2" Type="http://schemas.openxmlformats.org/officeDocument/2006/relationships/image" Target="../media/image26.png"/><Relationship Id="rId1" Type="http://schemas.openxmlformats.org/officeDocument/2006/relationships/slideLayout" Target="../slideLayouts/slideLayout5.xml"/><Relationship Id="rId4" Type="http://schemas.openxmlformats.org/officeDocument/2006/relationships/image" Target="../media/image28.tiff"/></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5.xml"/><Relationship Id="rId4" Type="http://schemas.microsoft.com/office/2007/relationships/hdphoto" Target="../media/hdphoto1.wdp"/></Relationships>
</file>

<file path=ppt/slides/_rels/slide6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5.xml"/></Relationships>
</file>

<file path=ppt/slides/_rels/slide61.xml.rels><?xml version="1.0" encoding="UTF-8" standalone="yes"?>
<Relationships xmlns="http://schemas.openxmlformats.org/package/2006/relationships"><Relationship Id="rId2" Type="http://schemas.openxmlformats.org/officeDocument/2006/relationships/image" Target="../media/image30.tiff"/><Relationship Id="rId1" Type="http://schemas.openxmlformats.org/officeDocument/2006/relationships/slideLayout" Target="../slideLayouts/slideLayout5.xml"/></Relationships>
</file>

<file path=ppt/slides/_rels/slide62.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0.png"/><Relationship Id="rId1" Type="http://schemas.openxmlformats.org/officeDocument/2006/relationships/slideLayout" Target="../slideLayouts/slideLayout5.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5.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6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5.xml"/><Relationship Id="rId4" Type="http://schemas.microsoft.com/office/2007/relationships/hdphoto" Target="../media/hdphoto1.wdp"/></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5.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5.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0.png"/><Relationship Id="rId1" Type="http://schemas.openxmlformats.org/officeDocument/2006/relationships/slideLayout" Target="../slideLayouts/slideLayout5.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5.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0.png"/><Relationship Id="rId1" Type="http://schemas.openxmlformats.org/officeDocument/2006/relationships/slideLayout" Target="../slideLayouts/slideLayout5.xml"/></Relationships>
</file>

<file path=ppt/slides/_rels/slide9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Module 5</a:t>
            </a:r>
          </a:p>
        </p:txBody>
      </p:sp>
      <p:sp>
        <p:nvSpPr>
          <p:cNvPr id="3" name="Subtitle 2"/>
          <p:cNvSpPr>
            <a:spLocks noGrp="1"/>
          </p:cNvSpPr>
          <p:nvPr>
            <p:ph type="subTitle" idx="1"/>
          </p:nvPr>
        </p:nvSpPr>
        <p:spPr/>
        <p:txBody>
          <a:bodyPr/>
          <a:lstStyle/>
          <a:p>
            <a:r>
              <a:rPr lang="en-US" dirty="0"/>
              <a:t>Intensive Mathematics Intervention: Instructional Strategies</a:t>
            </a:r>
          </a:p>
          <a:p>
            <a:endParaRPr lang="en-US" dirty="0"/>
          </a:p>
        </p:txBody>
      </p:sp>
    </p:spTree>
    <p:extLst>
      <p:ext uri="{BB962C8B-B14F-4D97-AF65-F5344CB8AC3E}">
        <p14:creationId xmlns:p14="http://schemas.microsoft.com/office/powerpoint/2010/main" val="4250142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eview of recommendations worksheet"/>
          <p:cNvPicPr>
            <a:picLocks noChangeAspect="1"/>
          </p:cNvPicPr>
          <p:nvPr/>
        </p:nvPicPr>
        <p:blipFill>
          <a:blip r:embed="rId2"/>
          <a:stretch>
            <a:fillRect/>
          </a:stretch>
        </p:blipFill>
        <p:spPr>
          <a:xfrm>
            <a:off x="2025650" y="176584"/>
            <a:ext cx="5092700" cy="6388100"/>
          </a:xfrm>
          <a:prstGeom prst="rect">
            <a:avLst/>
          </a:prstGeom>
        </p:spPr>
      </p:pic>
      <p:sp>
        <p:nvSpPr>
          <p:cNvPr id="3" name="Title 2" hidden="1">
            <a:extLst>
              <a:ext uri="{FF2B5EF4-FFF2-40B4-BE49-F238E27FC236}">
                <a16:creationId xmlns:a16="http://schemas.microsoft.com/office/drawing/2014/main" id="{CFB7A323-2294-482E-8706-999100DCE606}"/>
              </a:ext>
            </a:extLst>
          </p:cNvPr>
          <p:cNvSpPr>
            <a:spLocks noGrp="1"/>
          </p:cNvSpPr>
          <p:nvPr>
            <p:ph type="title"/>
          </p:nvPr>
        </p:nvSpPr>
        <p:spPr/>
        <p:txBody>
          <a:bodyPr/>
          <a:lstStyle/>
          <a:p>
            <a:r>
              <a:rPr lang="en-US" dirty="0"/>
              <a:t>Slide 10</a:t>
            </a:r>
          </a:p>
        </p:txBody>
      </p:sp>
    </p:spTree>
    <p:extLst>
      <p:ext uri="{BB962C8B-B14F-4D97-AF65-F5344CB8AC3E}">
        <p14:creationId xmlns:p14="http://schemas.microsoft.com/office/powerpoint/2010/main" val="1560130159"/>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2D6F0B70-99DE-42AB-86A7-B27004A91630}"/>
              </a:ext>
            </a:extLst>
          </p:cNvPr>
          <p:cNvSpPr>
            <a:spLocks noGrp="1"/>
          </p:cNvSpPr>
          <p:nvPr>
            <p:ph type="title"/>
          </p:nvPr>
        </p:nvSpPr>
        <p:spPr/>
        <p:txBody>
          <a:bodyPr/>
          <a:lstStyle/>
          <a:p>
            <a:r>
              <a:rPr lang="en-US" dirty="0"/>
              <a:t>Slide 100</a:t>
            </a:r>
          </a:p>
        </p:txBody>
      </p:sp>
      <p:sp>
        <p:nvSpPr>
          <p:cNvPr id="11267" name="Content Placeholder 2"/>
          <p:cNvSpPr>
            <a:spLocks noGrp="1"/>
          </p:cNvSpPr>
          <p:nvPr>
            <p:ph idx="4294967295"/>
          </p:nvPr>
        </p:nvSpPr>
        <p:spPr>
          <a:xfrm>
            <a:off x="228600" y="812800"/>
            <a:ext cx="8915400" cy="4840288"/>
          </a:xfrm>
        </p:spPr>
        <p:txBody>
          <a:bodyPr>
            <a:noAutofit/>
          </a:bodyPr>
          <a:lstStyle/>
          <a:p>
            <a:r>
              <a:rPr lang="en-US" sz="2800" dirty="0"/>
              <a:t>An amount that increases or </a:t>
            </a:r>
            <a:r>
              <a:rPr lang="en-US" sz="2800" b="1" dirty="0"/>
              <a:t>decreases</a:t>
            </a:r>
          </a:p>
          <a:p>
            <a:pPr lvl="1"/>
            <a:r>
              <a:rPr lang="en-US" sz="2600" dirty="0"/>
              <a:t>Micaela had $</a:t>
            </a:r>
            <a:r>
              <a:rPr lang="en-US" sz="2600" b="1" dirty="0">
                <a:solidFill>
                  <a:srgbClr val="00B050"/>
                </a:solidFill>
              </a:rPr>
              <a:t>9</a:t>
            </a:r>
            <a:r>
              <a:rPr lang="en-US" sz="2600" dirty="0"/>
              <a:t>. Then she spent $</a:t>
            </a:r>
            <a:r>
              <a:rPr lang="en-US" sz="2600" b="1" dirty="0">
                <a:solidFill>
                  <a:srgbClr val="FF9300"/>
                </a:solidFill>
              </a:rPr>
              <a:t>2</a:t>
            </a:r>
            <a:r>
              <a:rPr lang="en-US" sz="2600" dirty="0"/>
              <a:t> on candy. How much money does Micaela have now?  </a:t>
            </a:r>
          </a:p>
          <a:p>
            <a:pPr lvl="2"/>
            <a:r>
              <a:rPr lang="en-US" sz="2600" b="1" dirty="0">
                <a:solidFill>
                  <a:srgbClr val="00B050"/>
                </a:solidFill>
              </a:rPr>
              <a:t>9</a:t>
            </a:r>
            <a:r>
              <a:rPr lang="en-US" sz="2600" dirty="0"/>
              <a:t> – </a:t>
            </a:r>
            <a:r>
              <a:rPr lang="en-US" sz="2600" b="1" dirty="0">
                <a:solidFill>
                  <a:srgbClr val="FF9300"/>
                </a:solidFill>
              </a:rPr>
              <a:t>2</a:t>
            </a:r>
            <a:r>
              <a:rPr lang="en-US" sz="2600" dirty="0"/>
              <a:t> = </a:t>
            </a:r>
            <a:r>
              <a:rPr lang="en-US" sz="2600" b="1" dirty="0">
                <a:solidFill>
                  <a:schemeClr val="accent1"/>
                </a:solidFill>
              </a:rPr>
              <a:t>?</a:t>
            </a:r>
          </a:p>
          <a:p>
            <a:pPr lvl="1"/>
            <a:r>
              <a:rPr lang="en-US" sz="2600" dirty="0"/>
              <a:t>Micaela had $</a:t>
            </a:r>
            <a:r>
              <a:rPr lang="en-US" sz="2600" b="1" dirty="0">
                <a:solidFill>
                  <a:srgbClr val="00B050"/>
                </a:solidFill>
              </a:rPr>
              <a:t>9</a:t>
            </a:r>
            <a:r>
              <a:rPr lang="en-US" sz="2600" dirty="0"/>
              <a:t>. She spent some money on candy. Now Micaela has $</a:t>
            </a:r>
            <a:r>
              <a:rPr lang="en-US" sz="2600" b="1" dirty="0">
                <a:solidFill>
                  <a:schemeClr val="accent1"/>
                </a:solidFill>
              </a:rPr>
              <a:t>7</a:t>
            </a:r>
            <a:r>
              <a:rPr lang="en-US" sz="2600" dirty="0"/>
              <a:t>. How much money did Micaela spend on candy?</a:t>
            </a:r>
          </a:p>
          <a:p>
            <a:pPr lvl="2"/>
            <a:r>
              <a:rPr lang="en-US" sz="2600" b="1" dirty="0">
                <a:solidFill>
                  <a:srgbClr val="00B050"/>
                </a:solidFill>
              </a:rPr>
              <a:t>9</a:t>
            </a:r>
            <a:r>
              <a:rPr lang="en-US" sz="2600" dirty="0"/>
              <a:t> – </a:t>
            </a:r>
            <a:r>
              <a:rPr lang="en-US" sz="2600" b="1" dirty="0">
                <a:solidFill>
                  <a:srgbClr val="FF9300"/>
                </a:solidFill>
              </a:rPr>
              <a:t>?</a:t>
            </a:r>
            <a:r>
              <a:rPr lang="en-US" sz="2600" dirty="0"/>
              <a:t> = </a:t>
            </a:r>
            <a:r>
              <a:rPr lang="en-US" sz="2600" b="1" dirty="0">
                <a:solidFill>
                  <a:schemeClr val="accent1"/>
                </a:solidFill>
              </a:rPr>
              <a:t>7</a:t>
            </a:r>
          </a:p>
          <a:p>
            <a:pPr lvl="1"/>
            <a:r>
              <a:rPr lang="en-US" sz="2600" dirty="0"/>
              <a:t>Micaela had some money. Then she spent $</a:t>
            </a:r>
            <a:r>
              <a:rPr lang="en-US" sz="2600" b="1" dirty="0">
                <a:solidFill>
                  <a:srgbClr val="FF9300"/>
                </a:solidFill>
              </a:rPr>
              <a:t>2</a:t>
            </a:r>
            <a:r>
              <a:rPr lang="en-US" sz="2600" dirty="0"/>
              <a:t> on candy. Now she has $</a:t>
            </a:r>
            <a:r>
              <a:rPr lang="en-US" sz="2600" b="1" dirty="0">
                <a:solidFill>
                  <a:schemeClr val="accent1"/>
                </a:solidFill>
              </a:rPr>
              <a:t>7</a:t>
            </a:r>
            <a:r>
              <a:rPr lang="en-US" sz="2600" dirty="0"/>
              <a:t>. How much money did Micaela start with?</a:t>
            </a:r>
          </a:p>
          <a:p>
            <a:pPr lvl="2"/>
            <a:r>
              <a:rPr lang="en-US" sz="2600" b="1" dirty="0">
                <a:solidFill>
                  <a:srgbClr val="00B050"/>
                </a:solidFill>
              </a:rPr>
              <a:t>?</a:t>
            </a:r>
            <a:r>
              <a:rPr lang="en-US" sz="2600" dirty="0"/>
              <a:t> – </a:t>
            </a:r>
            <a:r>
              <a:rPr lang="en-US" sz="2600" b="1" dirty="0">
                <a:solidFill>
                  <a:srgbClr val="FF9300"/>
                </a:solidFill>
              </a:rPr>
              <a:t>2</a:t>
            </a:r>
            <a:r>
              <a:rPr lang="en-US" sz="2600" dirty="0"/>
              <a:t> = </a:t>
            </a:r>
            <a:r>
              <a:rPr lang="en-US" sz="2600" b="1" dirty="0">
                <a:solidFill>
                  <a:schemeClr val="accent1"/>
                </a:solidFill>
              </a:rPr>
              <a:t>7</a:t>
            </a:r>
          </a:p>
        </p:txBody>
      </p:sp>
      <p:sp>
        <p:nvSpPr>
          <p:cNvPr id="7" name="Rectangle 6"/>
          <p:cNvSpPr/>
          <p:nvPr/>
        </p:nvSpPr>
        <p:spPr>
          <a:xfrm>
            <a:off x="3346077" y="82607"/>
            <a:ext cx="2167218" cy="730624"/>
          </a:xfrm>
          <a:prstGeom prst="rect">
            <a:avLst/>
          </a:prstGeom>
          <a:solidFill>
            <a:srgbClr val="FF9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Change</a:t>
            </a:r>
            <a:endParaRPr lang="en-US" sz="3200" dirty="0"/>
          </a:p>
        </p:txBody>
      </p:sp>
      <p:sp>
        <p:nvSpPr>
          <p:cNvPr id="9" name="Rectangle 8"/>
          <p:cNvSpPr/>
          <p:nvPr/>
        </p:nvSpPr>
        <p:spPr>
          <a:xfrm>
            <a:off x="228600" y="82607"/>
            <a:ext cx="2974042" cy="7306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Additive</a:t>
            </a:r>
          </a:p>
        </p:txBody>
      </p:sp>
    </p:spTree>
    <p:extLst>
      <p:ext uri="{BB962C8B-B14F-4D97-AF65-F5344CB8AC3E}">
        <p14:creationId xmlns:p14="http://schemas.microsoft.com/office/powerpoint/2010/main" val="934159476"/>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B45F8BCE-229E-47FF-9A21-2C66F72DDA3F}"/>
              </a:ext>
            </a:extLst>
          </p:cNvPr>
          <p:cNvSpPr>
            <a:spLocks noGrp="1"/>
          </p:cNvSpPr>
          <p:nvPr>
            <p:ph type="title"/>
          </p:nvPr>
        </p:nvSpPr>
        <p:spPr/>
        <p:txBody>
          <a:bodyPr/>
          <a:lstStyle/>
          <a:p>
            <a:r>
              <a:rPr lang="en-US" dirty="0"/>
              <a:t>Slide 101</a:t>
            </a:r>
          </a:p>
        </p:txBody>
      </p:sp>
      <p:sp>
        <p:nvSpPr>
          <p:cNvPr id="11267" name="Content Placeholder 2"/>
          <p:cNvSpPr>
            <a:spLocks noGrp="1"/>
          </p:cNvSpPr>
          <p:nvPr>
            <p:ph idx="4294967295"/>
          </p:nvPr>
        </p:nvSpPr>
        <p:spPr>
          <a:xfrm>
            <a:off x="258262" y="1198563"/>
            <a:ext cx="9382125" cy="3530600"/>
          </a:xfrm>
        </p:spPr>
        <p:txBody>
          <a:bodyPr>
            <a:noAutofit/>
          </a:bodyPr>
          <a:lstStyle/>
          <a:p>
            <a:pPr eaLnBrk="1" hangingPunct="1"/>
            <a:r>
              <a:rPr lang="en-US" dirty="0"/>
              <a:t>Change equation:</a:t>
            </a:r>
            <a:endParaRPr lang="en-US" sz="2400" dirty="0"/>
          </a:p>
          <a:p>
            <a:pPr marL="0" lvl="1" indent="0">
              <a:buNone/>
            </a:pPr>
            <a:r>
              <a:rPr lang="en-US" sz="6000" b="1" dirty="0">
                <a:solidFill>
                  <a:srgbClr val="00B050"/>
                </a:solidFill>
              </a:rPr>
              <a:t>ST</a:t>
            </a:r>
            <a:r>
              <a:rPr lang="en-US" sz="6000" dirty="0"/>
              <a:t> 	+/– 	</a:t>
            </a:r>
            <a:r>
              <a:rPr lang="en-US" sz="6000" b="1" dirty="0">
                <a:solidFill>
                  <a:srgbClr val="FF9300"/>
                </a:solidFill>
              </a:rPr>
              <a:t>C</a:t>
            </a:r>
            <a:r>
              <a:rPr lang="en-US" sz="6000" dirty="0">
                <a:solidFill>
                  <a:srgbClr val="0070C0"/>
                </a:solidFill>
              </a:rPr>
              <a:t>    </a:t>
            </a:r>
            <a:r>
              <a:rPr lang="en-US" sz="6000" dirty="0"/>
              <a:t>	=		</a:t>
            </a:r>
            <a:r>
              <a:rPr lang="en-US" sz="6000" b="1" dirty="0">
                <a:solidFill>
                  <a:schemeClr val="accent1"/>
                </a:solidFill>
              </a:rPr>
              <a:t>E</a:t>
            </a:r>
          </a:p>
        </p:txBody>
      </p:sp>
      <p:sp>
        <p:nvSpPr>
          <p:cNvPr id="6" name="Rectangle 5"/>
          <p:cNvSpPr/>
          <p:nvPr/>
        </p:nvSpPr>
        <p:spPr>
          <a:xfrm>
            <a:off x="3346077" y="82607"/>
            <a:ext cx="2167218" cy="730624"/>
          </a:xfrm>
          <a:prstGeom prst="rect">
            <a:avLst/>
          </a:prstGeom>
          <a:solidFill>
            <a:srgbClr val="FF9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Change</a:t>
            </a:r>
            <a:endParaRPr lang="en-US" sz="3200" dirty="0"/>
          </a:p>
        </p:txBody>
      </p:sp>
      <p:sp>
        <p:nvSpPr>
          <p:cNvPr id="7" name="Rectangle 6"/>
          <p:cNvSpPr/>
          <p:nvPr/>
        </p:nvSpPr>
        <p:spPr>
          <a:xfrm>
            <a:off x="228600" y="82607"/>
            <a:ext cx="2974042" cy="7306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Additive</a:t>
            </a:r>
          </a:p>
        </p:txBody>
      </p:sp>
      <p:sp>
        <p:nvSpPr>
          <p:cNvPr id="8" name="TextBox 7"/>
          <p:cNvSpPr txBox="1"/>
          <p:nvPr/>
        </p:nvSpPr>
        <p:spPr>
          <a:xfrm rot="16200000">
            <a:off x="6493150" y="3572045"/>
            <a:ext cx="5024702" cy="276999"/>
          </a:xfrm>
          <a:prstGeom prst="rect">
            <a:avLst/>
          </a:prstGeom>
          <a:noFill/>
        </p:spPr>
        <p:txBody>
          <a:bodyPr wrap="square" rtlCol="0">
            <a:spAutoFit/>
          </a:bodyPr>
          <a:lstStyle/>
          <a:p>
            <a:r>
              <a:rPr lang="en-US" sz="1200" dirty="0">
                <a:solidFill>
                  <a:srgbClr val="FF9300"/>
                </a:solidFill>
              </a:rPr>
              <a:t>Fuchs et al. (2008); Griffin &amp; </a:t>
            </a:r>
            <a:r>
              <a:rPr lang="en-US" sz="1200" dirty="0" err="1">
                <a:solidFill>
                  <a:srgbClr val="FF9300"/>
                </a:solidFill>
              </a:rPr>
              <a:t>Jttendra</a:t>
            </a:r>
            <a:r>
              <a:rPr lang="en-US" sz="1200" dirty="0">
                <a:solidFill>
                  <a:srgbClr val="FF9300"/>
                </a:solidFill>
              </a:rPr>
              <a:t> (2009)</a:t>
            </a:r>
          </a:p>
        </p:txBody>
      </p:sp>
      <p:sp>
        <p:nvSpPr>
          <p:cNvPr id="14" name="Content Placeholder 2"/>
          <p:cNvSpPr txBox="1">
            <a:spLocks/>
          </p:cNvSpPr>
          <p:nvPr/>
        </p:nvSpPr>
        <p:spPr>
          <a:xfrm>
            <a:off x="228599" y="3096378"/>
            <a:ext cx="9381565" cy="3530600"/>
          </a:xfrm>
          <a:prstGeom prst="rect">
            <a:avLst/>
          </a:prstGeom>
        </p:spPr>
        <p:txBody>
          <a:bodyPr vert="horz" lIns="91440" tIns="45720" rIns="91440" bIns="45720" rtlCol="0">
            <a:noAutofit/>
          </a:bodyPr>
          <a:lstStyle>
            <a:lvl1pPr marL="0" indent="0" algn="l" defTabSz="914400" rtl="0" eaLnBrk="1" latinLnBrk="0" hangingPunct="1">
              <a:lnSpc>
                <a:spcPct val="110000"/>
              </a:lnSpc>
              <a:spcBef>
                <a:spcPts val="600"/>
              </a:spcBef>
              <a:buClr>
                <a:schemeClr val="accent4">
                  <a:lumMod val="75000"/>
                </a:schemeClr>
              </a:buClr>
              <a:buFont typeface="Arial" panose="020B0604020202020204" pitchFamily="34" charset="0"/>
              <a:buNone/>
              <a:defRPr sz="2400" kern="1200">
                <a:solidFill>
                  <a:schemeClr val="tx2">
                    <a:lumMod val="75000"/>
                  </a:schemeClr>
                </a:solidFill>
                <a:latin typeface="+mj-lt"/>
                <a:ea typeface="Verdana" panose="020B0604030504040204" pitchFamily="34" charset="0"/>
                <a:cs typeface="Verdana" panose="020B0604030504040204" pitchFamily="34" charset="0"/>
              </a:defRPr>
            </a:lvl1pPr>
            <a:lvl2pPr marL="344488" indent="-342900" algn="l" defTabSz="914400" rtl="0" eaLnBrk="1" latinLnBrk="0" hangingPunct="1">
              <a:lnSpc>
                <a:spcPct val="100000"/>
              </a:lnSpc>
              <a:spcBef>
                <a:spcPts val="600"/>
              </a:spcBef>
              <a:buClr>
                <a:schemeClr val="bg1"/>
              </a:buClr>
              <a:buFont typeface="Arial" panose="020B0604020202020204" pitchFamily="34" charset="0"/>
              <a:buChar char="•"/>
              <a:defRPr sz="2400" kern="1200">
                <a:solidFill>
                  <a:schemeClr val="tx2">
                    <a:lumMod val="75000"/>
                  </a:schemeClr>
                </a:solidFill>
                <a:latin typeface="+mj-lt"/>
                <a:ea typeface="Verdana" panose="020B0604030504040204" pitchFamily="34" charset="0"/>
                <a:cs typeface="Verdana" panose="020B0604030504040204" pitchFamily="34" charset="0"/>
              </a:defRPr>
            </a:lvl2pPr>
            <a:lvl3pPr marL="571500" indent="-342900" algn="l" defTabSz="914400" rtl="0" eaLnBrk="1" latinLnBrk="0" hangingPunct="1">
              <a:lnSpc>
                <a:spcPct val="100000"/>
              </a:lnSpc>
              <a:spcBef>
                <a:spcPts val="600"/>
              </a:spcBef>
              <a:buClr>
                <a:schemeClr val="bg1"/>
              </a:buClr>
              <a:buFont typeface="Arial" panose="020B0604020202020204" pitchFamily="34" charset="0"/>
              <a:buChar char="•"/>
              <a:defRPr sz="2400" kern="1200">
                <a:solidFill>
                  <a:schemeClr val="tx2">
                    <a:lumMod val="75000"/>
                  </a:schemeClr>
                </a:solidFill>
                <a:latin typeface="+mj-lt"/>
                <a:ea typeface="Verdana" panose="020B0604030504040204" pitchFamily="34" charset="0"/>
                <a:cs typeface="Verdana" panose="020B0604030504040204" pitchFamily="34" charset="0"/>
              </a:defRPr>
            </a:lvl3pPr>
            <a:lvl4pPr marL="798513" indent="-342900" algn="l" defTabSz="914400" rtl="0" eaLnBrk="1" latinLnBrk="0" hangingPunct="1">
              <a:lnSpc>
                <a:spcPct val="100000"/>
              </a:lnSpc>
              <a:spcBef>
                <a:spcPts val="600"/>
              </a:spcBef>
              <a:buClr>
                <a:schemeClr val="bg1"/>
              </a:buClr>
              <a:buFont typeface="Arial" panose="020B0604020202020204" pitchFamily="34" charset="0"/>
              <a:buChar char="•"/>
              <a:defRPr sz="2400" kern="1200">
                <a:solidFill>
                  <a:schemeClr val="tx2">
                    <a:lumMod val="75000"/>
                  </a:schemeClr>
                </a:solidFill>
                <a:latin typeface="+mj-lt"/>
                <a:ea typeface="Verdana" panose="020B0604030504040204" pitchFamily="34" charset="0"/>
                <a:cs typeface="Verdana" panose="020B0604030504040204" pitchFamily="34" charset="0"/>
              </a:defRPr>
            </a:lvl4pPr>
            <a:lvl5pPr marL="1028700" indent="-342900" algn="l" defTabSz="914400" rtl="0" eaLnBrk="1" latinLnBrk="0" hangingPunct="1">
              <a:lnSpc>
                <a:spcPct val="100000"/>
              </a:lnSpc>
              <a:spcBef>
                <a:spcPts val="600"/>
              </a:spcBef>
              <a:buClr>
                <a:schemeClr val="bg1"/>
              </a:buClr>
              <a:buSzPct val="100000"/>
              <a:buFont typeface="Arial" panose="020B0604020202020204" pitchFamily="34" charset="0"/>
              <a:buChar char="•"/>
              <a:defRPr sz="2400" kern="1200">
                <a:solidFill>
                  <a:schemeClr val="tx2">
                    <a:lumMod val="75000"/>
                  </a:schemeClr>
                </a:solidFill>
                <a:latin typeface="+mj-lt"/>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chemeClr val="bg1"/>
                </a:solidFill>
              </a:rPr>
              <a:t>Change graphic organizer:</a:t>
            </a:r>
          </a:p>
        </p:txBody>
      </p:sp>
      <p:sp>
        <p:nvSpPr>
          <p:cNvPr id="12" name="Oval 11"/>
          <p:cNvSpPr/>
          <p:nvPr/>
        </p:nvSpPr>
        <p:spPr>
          <a:xfrm>
            <a:off x="140067" y="4484524"/>
            <a:ext cx="1637155" cy="1217919"/>
          </a:xfrm>
          <a:prstGeom prst="ellipse">
            <a:avLst/>
          </a:prstGeom>
          <a:solidFill>
            <a:srgbClr val="00B050"/>
          </a:soli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defTabSz="457200"/>
            <a:r>
              <a:rPr lang="en-US" dirty="0">
                <a:solidFill>
                  <a:prstClr val="white"/>
                </a:solidFill>
              </a:rPr>
              <a:t>(begin)</a:t>
            </a:r>
          </a:p>
        </p:txBody>
      </p:sp>
      <p:sp>
        <p:nvSpPr>
          <p:cNvPr id="13" name="Oval 12"/>
          <p:cNvSpPr/>
          <p:nvPr/>
        </p:nvSpPr>
        <p:spPr>
          <a:xfrm>
            <a:off x="4146345" y="4459966"/>
            <a:ext cx="1637155" cy="1217919"/>
          </a:xfrm>
          <a:prstGeom prst="ellipse">
            <a:avLst/>
          </a:prstGeom>
          <a:solidFill>
            <a:schemeClr val="accent1"/>
          </a:soli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defTabSz="457200"/>
            <a:r>
              <a:rPr lang="en-US" dirty="0">
                <a:solidFill>
                  <a:prstClr val="white"/>
                </a:solidFill>
              </a:rPr>
              <a:t>(end)</a:t>
            </a:r>
          </a:p>
        </p:txBody>
      </p:sp>
      <p:sp>
        <p:nvSpPr>
          <p:cNvPr id="20" name="Rectangle 19"/>
          <p:cNvSpPr/>
          <p:nvPr/>
        </p:nvSpPr>
        <p:spPr>
          <a:xfrm>
            <a:off x="2153871" y="3593937"/>
            <a:ext cx="1562740" cy="1026757"/>
          </a:xfrm>
          <a:prstGeom prst="rect">
            <a:avLst/>
          </a:prstGeom>
          <a:solidFill>
            <a:srgbClr val="FF9300"/>
          </a:solidFill>
          <a:ln>
            <a:solidFill>
              <a:srgbClr val="FF9300"/>
            </a:solidFill>
          </a:ln>
        </p:spPr>
        <p:style>
          <a:lnRef idx="1">
            <a:schemeClr val="accent4"/>
          </a:lnRef>
          <a:fillRef idx="3">
            <a:schemeClr val="accent4"/>
          </a:fillRef>
          <a:effectRef idx="2">
            <a:schemeClr val="accent4"/>
          </a:effectRef>
          <a:fontRef idx="minor">
            <a:schemeClr val="lt1"/>
          </a:fontRef>
        </p:style>
        <p:txBody>
          <a:bodyPr rtlCol="0" anchor="ctr"/>
          <a:lstStyle/>
          <a:p>
            <a:pPr algn="ctr" defTabSz="457200"/>
            <a:r>
              <a:rPr lang="en-US" dirty="0">
                <a:solidFill>
                  <a:prstClr val="white"/>
                </a:solidFill>
              </a:rPr>
              <a:t>(change)</a:t>
            </a:r>
          </a:p>
        </p:txBody>
      </p:sp>
      <p:cxnSp>
        <p:nvCxnSpPr>
          <p:cNvPr id="21" name="Straight Arrow Connector 20" descr="connecting begin to change"/>
          <p:cNvCxnSpPr/>
          <p:nvPr/>
        </p:nvCxnSpPr>
        <p:spPr>
          <a:xfrm flipV="1">
            <a:off x="1290611" y="4107316"/>
            <a:ext cx="807933" cy="377208"/>
          </a:xfrm>
          <a:prstGeom prst="straightConnector1">
            <a:avLst/>
          </a:prstGeom>
          <a:ln>
            <a:solidFill>
              <a:srgbClr val="FF9300"/>
            </a:solidFill>
            <a:tailEnd type="arrow"/>
          </a:ln>
        </p:spPr>
        <p:style>
          <a:lnRef idx="1">
            <a:schemeClr val="accent4"/>
          </a:lnRef>
          <a:fillRef idx="3">
            <a:schemeClr val="accent4"/>
          </a:fillRef>
          <a:effectRef idx="2">
            <a:schemeClr val="accent4"/>
          </a:effectRef>
          <a:fontRef idx="minor">
            <a:schemeClr val="lt1"/>
          </a:fontRef>
        </p:style>
      </p:cxnSp>
      <p:cxnSp>
        <p:nvCxnSpPr>
          <p:cNvPr id="22" name="Straight Arrow Connector 21" descr="connecting change to end"/>
          <p:cNvCxnSpPr/>
          <p:nvPr/>
        </p:nvCxnSpPr>
        <p:spPr>
          <a:xfrm>
            <a:off x="3734062" y="4051798"/>
            <a:ext cx="1038129" cy="432726"/>
          </a:xfrm>
          <a:prstGeom prst="straightConnector1">
            <a:avLst/>
          </a:prstGeom>
          <a:ln>
            <a:solidFill>
              <a:srgbClr val="FF9300"/>
            </a:solidFill>
            <a:tailEnd type="arrow"/>
          </a:ln>
        </p:spPr>
        <p:style>
          <a:lnRef idx="1">
            <a:schemeClr val="accent4"/>
          </a:lnRef>
          <a:fillRef idx="3">
            <a:schemeClr val="accent4"/>
          </a:fillRef>
          <a:effectRef idx="2">
            <a:schemeClr val="accent4"/>
          </a:effectRef>
          <a:fontRef idx="minor">
            <a:schemeClr val="lt1"/>
          </a:fontRef>
        </p:style>
      </p:cxnSp>
      <p:pic>
        <p:nvPicPr>
          <p:cNvPr id="15" name="Picture 14" descr="start 20. Change +6. end is blank"/>
          <p:cNvPicPr>
            <a:picLocks noChangeAspect="1"/>
          </p:cNvPicPr>
          <p:nvPr/>
        </p:nvPicPr>
        <p:blipFill>
          <a:blip r:embed="rId2"/>
          <a:stretch>
            <a:fillRect/>
          </a:stretch>
        </p:blipFill>
        <p:spPr>
          <a:xfrm>
            <a:off x="5872032" y="3952076"/>
            <a:ext cx="3104711" cy="1337235"/>
          </a:xfrm>
          <a:prstGeom prst="rect">
            <a:avLst/>
          </a:prstGeom>
        </p:spPr>
      </p:pic>
    </p:spTree>
    <p:extLst>
      <p:ext uri="{BB962C8B-B14F-4D97-AF65-F5344CB8AC3E}">
        <p14:creationId xmlns:p14="http://schemas.microsoft.com/office/powerpoint/2010/main" val="1773625287"/>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228600" y="82607"/>
            <a:ext cx="2974042" cy="7306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Additive</a:t>
            </a:r>
          </a:p>
        </p:txBody>
      </p:sp>
      <p:sp>
        <p:nvSpPr>
          <p:cNvPr id="2" name="Title 1" hidden="1">
            <a:extLst>
              <a:ext uri="{FF2B5EF4-FFF2-40B4-BE49-F238E27FC236}">
                <a16:creationId xmlns:a16="http://schemas.microsoft.com/office/drawing/2014/main" id="{A0B318D5-D75D-4ACA-A6A1-5B7221710E9A}"/>
              </a:ext>
            </a:extLst>
          </p:cNvPr>
          <p:cNvSpPr>
            <a:spLocks noGrp="1"/>
          </p:cNvSpPr>
          <p:nvPr>
            <p:ph type="title"/>
          </p:nvPr>
        </p:nvSpPr>
        <p:spPr/>
        <p:txBody>
          <a:bodyPr/>
          <a:lstStyle/>
          <a:p>
            <a:r>
              <a:rPr lang="en-US" dirty="0"/>
              <a:t>Slide 102</a:t>
            </a:r>
          </a:p>
        </p:txBody>
      </p:sp>
      <p:sp>
        <p:nvSpPr>
          <p:cNvPr id="3" name="Content Placeholder 2"/>
          <p:cNvSpPr>
            <a:spLocks noGrp="1"/>
          </p:cNvSpPr>
          <p:nvPr>
            <p:ph idx="4294967295"/>
          </p:nvPr>
        </p:nvSpPr>
        <p:spPr>
          <a:xfrm>
            <a:off x="228600" y="1257663"/>
            <a:ext cx="8686800" cy="4840288"/>
          </a:xfrm>
        </p:spPr>
        <p:txBody>
          <a:bodyPr/>
          <a:lstStyle/>
          <a:p>
            <a:r>
              <a:rPr lang="en-US" dirty="0"/>
              <a:t>A bus had 13 passengers. At the next stop, more passengers got on the bus. Now, there are 28 passengers. How many passengers got on the bus?	</a:t>
            </a:r>
          </a:p>
        </p:txBody>
      </p:sp>
      <p:sp>
        <p:nvSpPr>
          <p:cNvPr id="6" name="Rectangle 5"/>
          <p:cNvSpPr/>
          <p:nvPr/>
        </p:nvSpPr>
        <p:spPr>
          <a:xfrm>
            <a:off x="3346077" y="82607"/>
            <a:ext cx="2167218" cy="730624"/>
          </a:xfrm>
          <a:prstGeom prst="rect">
            <a:avLst/>
          </a:prstGeom>
          <a:solidFill>
            <a:srgbClr val="FF9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Change</a:t>
            </a:r>
            <a:endParaRPr lang="en-US" sz="3200" dirty="0"/>
          </a:p>
        </p:txBody>
      </p:sp>
    </p:spTree>
    <p:extLst>
      <p:ext uri="{BB962C8B-B14F-4D97-AF65-F5344CB8AC3E}">
        <p14:creationId xmlns:p14="http://schemas.microsoft.com/office/powerpoint/2010/main" val="1532853454"/>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39387" y="985653"/>
            <a:ext cx="6874061" cy="646331"/>
          </a:xfrm>
          <a:prstGeom prst="rect">
            <a:avLst/>
          </a:prstGeom>
          <a:noFill/>
        </p:spPr>
        <p:txBody>
          <a:bodyPr wrap="none" rtlCol="0">
            <a:spAutoFit/>
          </a:bodyPr>
          <a:lstStyle/>
          <a:p>
            <a:r>
              <a:rPr lang="en-US" sz="3600" dirty="0">
                <a:solidFill>
                  <a:schemeClr val="accent6"/>
                </a:solidFill>
              </a:rPr>
              <a:t>“Are parts put together for a total?”</a:t>
            </a:r>
          </a:p>
        </p:txBody>
      </p:sp>
      <p:sp>
        <p:nvSpPr>
          <p:cNvPr id="5" name="Rectangle 4"/>
          <p:cNvSpPr/>
          <p:nvPr/>
        </p:nvSpPr>
        <p:spPr>
          <a:xfrm>
            <a:off x="3346077" y="2304780"/>
            <a:ext cx="2167218" cy="730624"/>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Difference</a:t>
            </a:r>
            <a:endParaRPr lang="en-US" sz="3200" dirty="0"/>
          </a:p>
        </p:txBody>
      </p:sp>
      <p:sp>
        <p:nvSpPr>
          <p:cNvPr id="6" name="TextBox 5"/>
          <p:cNvSpPr txBox="1"/>
          <p:nvPr/>
        </p:nvSpPr>
        <p:spPr>
          <a:xfrm>
            <a:off x="439386" y="3084937"/>
            <a:ext cx="8348567" cy="646331"/>
          </a:xfrm>
          <a:prstGeom prst="rect">
            <a:avLst/>
          </a:prstGeom>
          <a:noFill/>
        </p:spPr>
        <p:txBody>
          <a:bodyPr wrap="none" rtlCol="0">
            <a:spAutoFit/>
          </a:bodyPr>
          <a:lstStyle/>
          <a:p>
            <a:r>
              <a:rPr lang="en-US" sz="3600" dirty="0">
                <a:solidFill>
                  <a:srgbClr val="FF0000"/>
                </a:solidFill>
              </a:rPr>
              <a:t>“Are amounts compared for a difference?”</a:t>
            </a:r>
          </a:p>
        </p:txBody>
      </p:sp>
      <p:sp>
        <p:nvSpPr>
          <p:cNvPr id="7" name="Rectangle 6"/>
          <p:cNvSpPr/>
          <p:nvPr/>
        </p:nvSpPr>
        <p:spPr>
          <a:xfrm>
            <a:off x="228600" y="82607"/>
            <a:ext cx="2974042" cy="7306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Additive</a:t>
            </a:r>
          </a:p>
        </p:txBody>
      </p:sp>
      <p:sp>
        <p:nvSpPr>
          <p:cNvPr id="8" name="Rectangle 7"/>
          <p:cNvSpPr/>
          <p:nvPr/>
        </p:nvSpPr>
        <p:spPr>
          <a:xfrm>
            <a:off x="3346077" y="82607"/>
            <a:ext cx="2167218" cy="730624"/>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Total</a:t>
            </a:r>
          </a:p>
        </p:txBody>
      </p:sp>
      <p:sp>
        <p:nvSpPr>
          <p:cNvPr id="9" name="Rectangle 8"/>
          <p:cNvSpPr/>
          <p:nvPr/>
        </p:nvSpPr>
        <p:spPr>
          <a:xfrm>
            <a:off x="228600" y="2304780"/>
            <a:ext cx="2974042" cy="7306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Additive</a:t>
            </a:r>
          </a:p>
        </p:txBody>
      </p:sp>
      <p:sp>
        <p:nvSpPr>
          <p:cNvPr id="10" name="Rectangle 9"/>
          <p:cNvSpPr/>
          <p:nvPr/>
        </p:nvSpPr>
        <p:spPr>
          <a:xfrm>
            <a:off x="3346077" y="4453597"/>
            <a:ext cx="2167218" cy="73062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Change</a:t>
            </a:r>
            <a:endParaRPr lang="en-US" sz="3200" dirty="0"/>
          </a:p>
        </p:txBody>
      </p:sp>
      <p:sp>
        <p:nvSpPr>
          <p:cNvPr id="11" name="Rectangle 10"/>
          <p:cNvSpPr/>
          <p:nvPr/>
        </p:nvSpPr>
        <p:spPr>
          <a:xfrm>
            <a:off x="228600" y="4453597"/>
            <a:ext cx="2974042" cy="7306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Additive</a:t>
            </a:r>
          </a:p>
        </p:txBody>
      </p:sp>
      <p:sp>
        <p:nvSpPr>
          <p:cNvPr id="12" name="TextBox 11"/>
          <p:cNvSpPr txBox="1"/>
          <p:nvPr/>
        </p:nvSpPr>
        <p:spPr>
          <a:xfrm>
            <a:off x="439385" y="5392709"/>
            <a:ext cx="8048870" cy="646331"/>
          </a:xfrm>
          <a:prstGeom prst="rect">
            <a:avLst/>
          </a:prstGeom>
          <a:noFill/>
        </p:spPr>
        <p:txBody>
          <a:bodyPr wrap="none" rtlCol="0">
            <a:spAutoFit/>
          </a:bodyPr>
          <a:lstStyle/>
          <a:p>
            <a:r>
              <a:rPr lang="en-US" sz="3600" dirty="0">
                <a:solidFill>
                  <a:schemeClr val="accent2"/>
                </a:solidFill>
              </a:rPr>
              <a:t>“Does an amount increase or decrease?”</a:t>
            </a:r>
          </a:p>
        </p:txBody>
      </p:sp>
      <p:sp>
        <p:nvSpPr>
          <p:cNvPr id="2" name="Title 1" hidden="1">
            <a:extLst>
              <a:ext uri="{FF2B5EF4-FFF2-40B4-BE49-F238E27FC236}">
                <a16:creationId xmlns:a16="http://schemas.microsoft.com/office/drawing/2014/main" id="{ACA7FBB3-A02F-428F-B4B2-9B8EE7BE7CCC}"/>
              </a:ext>
            </a:extLst>
          </p:cNvPr>
          <p:cNvSpPr>
            <a:spLocks noGrp="1"/>
          </p:cNvSpPr>
          <p:nvPr>
            <p:ph type="title"/>
          </p:nvPr>
        </p:nvSpPr>
        <p:spPr/>
        <p:txBody>
          <a:bodyPr/>
          <a:lstStyle/>
          <a:p>
            <a:r>
              <a:rPr lang="en-US" dirty="0"/>
              <a:t>Slide 103</a:t>
            </a:r>
          </a:p>
        </p:txBody>
      </p:sp>
    </p:spTree>
    <p:extLst>
      <p:ext uri="{BB962C8B-B14F-4D97-AF65-F5344CB8AC3E}">
        <p14:creationId xmlns:p14="http://schemas.microsoft.com/office/powerpoint/2010/main" val="3943287425"/>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284285" y="82607"/>
            <a:ext cx="2167218" cy="730624"/>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bg1"/>
                </a:solidFill>
              </a:rPr>
              <a:t>Total</a:t>
            </a:r>
            <a:endParaRPr lang="en-US" sz="3200" dirty="0">
              <a:solidFill>
                <a:schemeClr val="bg1"/>
              </a:solidFill>
            </a:endParaRPr>
          </a:p>
        </p:txBody>
      </p:sp>
      <p:sp>
        <p:nvSpPr>
          <p:cNvPr id="7" name="Content Placeholder 2"/>
          <p:cNvSpPr txBox="1">
            <a:spLocks/>
          </p:cNvSpPr>
          <p:nvPr/>
        </p:nvSpPr>
        <p:spPr>
          <a:xfrm>
            <a:off x="228600" y="1245128"/>
            <a:ext cx="8686800" cy="4839538"/>
          </a:xfrm>
          <a:prstGeom prst="rect">
            <a:avLst/>
          </a:prstGeom>
        </p:spPr>
        <p:txBody>
          <a:bodyPr/>
          <a:lstStyle>
            <a:lvl1pPr marL="0" indent="0" algn="l" defTabSz="914400" rtl="0" eaLnBrk="1" latinLnBrk="0" hangingPunct="1">
              <a:lnSpc>
                <a:spcPct val="110000"/>
              </a:lnSpc>
              <a:spcBef>
                <a:spcPts val="600"/>
              </a:spcBef>
              <a:buClr>
                <a:schemeClr val="accent4">
                  <a:lumMod val="75000"/>
                </a:schemeClr>
              </a:buClr>
              <a:buFont typeface="Arial" panose="020B0604020202020204" pitchFamily="34" charset="0"/>
              <a:buNone/>
              <a:defRPr sz="2400" kern="1200">
                <a:solidFill>
                  <a:schemeClr val="bg1"/>
                </a:solidFill>
                <a:latin typeface="+mj-lt"/>
                <a:ea typeface="Verdana" panose="020B0604030504040204" pitchFamily="34" charset="0"/>
                <a:cs typeface="Verdana" panose="020B0604030504040204" pitchFamily="34" charset="0"/>
              </a:defRPr>
            </a:lvl1pPr>
            <a:lvl2pPr marL="344488" indent="-342900" algn="l" defTabSz="914400" rtl="0" eaLnBrk="1" latinLnBrk="0" hangingPunct="1">
              <a:lnSpc>
                <a:spcPct val="100000"/>
              </a:lnSpc>
              <a:spcBef>
                <a:spcPts val="600"/>
              </a:spcBef>
              <a:buClr>
                <a:schemeClr val="bg1"/>
              </a:buClr>
              <a:buFont typeface="Arial" panose="020B0604020202020204" pitchFamily="34" charset="0"/>
              <a:buChar char="•"/>
              <a:defRPr sz="2400" kern="1200">
                <a:solidFill>
                  <a:schemeClr val="bg1"/>
                </a:solidFill>
                <a:latin typeface="+mj-lt"/>
                <a:ea typeface="Verdana" panose="020B0604030504040204" pitchFamily="34" charset="0"/>
                <a:cs typeface="Verdana" panose="020B0604030504040204" pitchFamily="34" charset="0"/>
              </a:defRPr>
            </a:lvl2pPr>
            <a:lvl3pPr marL="571500" indent="-342900" algn="l" defTabSz="914400" rtl="0" eaLnBrk="1" latinLnBrk="0" hangingPunct="1">
              <a:lnSpc>
                <a:spcPct val="100000"/>
              </a:lnSpc>
              <a:spcBef>
                <a:spcPts val="600"/>
              </a:spcBef>
              <a:buClr>
                <a:schemeClr val="bg1"/>
              </a:buClr>
              <a:buFont typeface="Arial" panose="020B0604020202020204" pitchFamily="34" charset="0"/>
              <a:buChar char="•"/>
              <a:defRPr sz="2400" kern="1200">
                <a:solidFill>
                  <a:schemeClr val="bg1"/>
                </a:solidFill>
                <a:latin typeface="+mj-lt"/>
                <a:ea typeface="Verdana" panose="020B0604030504040204" pitchFamily="34" charset="0"/>
                <a:cs typeface="Verdana" panose="020B0604030504040204" pitchFamily="34" charset="0"/>
              </a:defRPr>
            </a:lvl3pPr>
            <a:lvl4pPr marL="798513" indent="-342900" algn="l" defTabSz="914400" rtl="0" eaLnBrk="1" latinLnBrk="0" hangingPunct="1">
              <a:lnSpc>
                <a:spcPct val="100000"/>
              </a:lnSpc>
              <a:spcBef>
                <a:spcPts val="600"/>
              </a:spcBef>
              <a:buClr>
                <a:schemeClr val="bg1"/>
              </a:buClr>
              <a:buFont typeface="Arial" panose="020B0604020202020204" pitchFamily="34" charset="0"/>
              <a:buChar char="•"/>
              <a:defRPr sz="2400" kern="1200">
                <a:solidFill>
                  <a:schemeClr val="bg1"/>
                </a:solidFill>
                <a:latin typeface="+mj-lt"/>
                <a:ea typeface="Verdana" panose="020B0604030504040204" pitchFamily="34" charset="0"/>
                <a:cs typeface="Verdana" panose="020B0604030504040204" pitchFamily="34" charset="0"/>
              </a:defRPr>
            </a:lvl4pPr>
            <a:lvl5pPr marL="1028700" indent="-342900" algn="l" defTabSz="914400" rtl="0" eaLnBrk="1" latinLnBrk="0" hangingPunct="1">
              <a:lnSpc>
                <a:spcPct val="100000"/>
              </a:lnSpc>
              <a:spcBef>
                <a:spcPts val="600"/>
              </a:spcBef>
              <a:buClr>
                <a:schemeClr val="bg1"/>
              </a:buClr>
              <a:buSzPct val="100000"/>
              <a:buFont typeface="Arial" panose="020B0604020202020204" pitchFamily="34" charset="0"/>
              <a:buChar char="•"/>
              <a:defRPr sz="2400" kern="1200">
                <a:solidFill>
                  <a:schemeClr val="bg1"/>
                </a:solidFill>
                <a:latin typeface="+mj-lt"/>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The animal park has 12 zebras, 25 monkeys, and some giraffes. If the total number of zebras, monkeys, and giraffes at the park is 50, how many giraffes are there?	</a:t>
            </a:r>
          </a:p>
        </p:txBody>
      </p:sp>
      <p:sp>
        <p:nvSpPr>
          <p:cNvPr id="8" name="Rectangle 7"/>
          <p:cNvSpPr/>
          <p:nvPr/>
        </p:nvSpPr>
        <p:spPr>
          <a:xfrm>
            <a:off x="228600" y="82607"/>
            <a:ext cx="2974042" cy="7306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Additive</a:t>
            </a:r>
          </a:p>
        </p:txBody>
      </p:sp>
      <p:sp>
        <p:nvSpPr>
          <p:cNvPr id="2" name="Title 1" hidden="1">
            <a:extLst>
              <a:ext uri="{FF2B5EF4-FFF2-40B4-BE49-F238E27FC236}">
                <a16:creationId xmlns:a16="http://schemas.microsoft.com/office/drawing/2014/main" id="{A42AC000-FCFB-4985-A82C-D1A622AE2742}"/>
              </a:ext>
            </a:extLst>
          </p:cNvPr>
          <p:cNvSpPr>
            <a:spLocks noGrp="1"/>
          </p:cNvSpPr>
          <p:nvPr>
            <p:ph type="title"/>
          </p:nvPr>
        </p:nvSpPr>
        <p:spPr/>
        <p:txBody>
          <a:bodyPr/>
          <a:lstStyle/>
          <a:p>
            <a:r>
              <a:rPr lang="en-US" dirty="0"/>
              <a:t>Slide 104</a:t>
            </a:r>
          </a:p>
        </p:txBody>
      </p:sp>
    </p:spTree>
    <p:extLst>
      <p:ext uri="{BB962C8B-B14F-4D97-AF65-F5344CB8AC3E}">
        <p14:creationId xmlns:p14="http://schemas.microsoft.com/office/powerpoint/2010/main" val="2921392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p:tgtEl>
                                          <p:spTgt spid="6"/>
                                        </p:tgtEl>
                                        <p:attrNameLst>
                                          <p:attrName>ppt_y</p:attrName>
                                        </p:attrNameLst>
                                      </p:cBhvr>
                                      <p:tavLst>
                                        <p:tav tm="0">
                                          <p:val>
                                            <p:strVal val="#ppt_y+#ppt_h*1.125000"/>
                                          </p:val>
                                        </p:tav>
                                        <p:tav tm="100000">
                                          <p:val>
                                            <p:strVal val="#ppt_y"/>
                                          </p:val>
                                        </p:tav>
                                      </p:tavLst>
                                    </p:anim>
                                    <p:animEffect transition="in" filter="wipe(up)">
                                      <p:cBhvr>
                                        <p:cTn id="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341433" y="102613"/>
            <a:ext cx="2167218" cy="73062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Change</a:t>
            </a:r>
            <a:endParaRPr lang="en-US" sz="3200" dirty="0"/>
          </a:p>
        </p:txBody>
      </p:sp>
      <p:sp>
        <p:nvSpPr>
          <p:cNvPr id="5" name="Content Placeholder 2"/>
          <p:cNvSpPr txBox="1">
            <a:spLocks/>
          </p:cNvSpPr>
          <p:nvPr/>
        </p:nvSpPr>
        <p:spPr>
          <a:xfrm>
            <a:off x="228600" y="1245128"/>
            <a:ext cx="8686800" cy="4839538"/>
          </a:xfrm>
          <a:prstGeom prst="rect">
            <a:avLst/>
          </a:prstGeom>
        </p:spPr>
        <p:txBody>
          <a:bodyPr/>
          <a:lstStyle>
            <a:lvl1pPr marL="0" indent="0" algn="l" defTabSz="914400" rtl="0" eaLnBrk="1" latinLnBrk="0" hangingPunct="1">
              <a:lnSpc>
                <a:spcPct val="110000"/>
              </a:lnSpc>
              <a:spcBef>
                <a:spcPts val="600"/>
              </a:spcBef>
              <a:buClr>
                <a:schemeClr val="accent4">
                  <a:lumMod val="75000"/>
                </a:schemeClr>
              </a:buClr>
              <a:buFont typeface="Arial" panose="020B0604020202020204" pitchFamily="34" charset="0"/>
              <a:buNone/>
              <a:defRPr sz="2400" kern="1200">
                <a:solidFill>
                  <a:schemeClr val="bg1"/>
                </a:solidFill>
                <a:latin typeface="+mj-lt"/>
                <a:ea typeface="Verdana" panose="020B0604030504040204" pitchFamily="34" charset="0"/>
                <a:cs typeface="Verdana" panose="020B0604030504040204" pitchFamily="34" charset="0"/>
              </a:defRPr>
            </a:lvl1pPr>
            <a:lvl2pPr marL="344488" indent="-342900" algn="l" defTabSz="914400" rtl="0" eaLnBrk="1" latinLnBrk="0" hangingPunct="1">
              <a:lnSpc>
                <a:spcPct val="100000"/>
              </a:lnSpc>
              <a:spcBef>
                <a:spcPts val="600"/>
              </a:spcBef>
              <a:buClr>
                <a:schemeClr val="bg1"/>
              </a:buClr>
              <a:buFont typeface="Arial" panose="020B0604020202020204" pitchFamily="34" charset="0"/>
              <a:buChar char="•"/>
              <a:defRPr sz="2400" kern="1200">
                <a:solidFill>
                  <a:schemeClr val="bg1"/>
                </a:solidFill>
                <a:latin typeface="+mj-lt"/>
                <a:ea typeface="Verdana" panose="020B0604030504040204" pitchFamily="34" charset="0"/>
                <a:cs typeface="Verdana" panose="020B0604030504040204" pitchFamily="34" charset="0"/>
              </a:defRPr>
            </a:lvl2pPr>
            <a:lvl3pPr marL="571500" indent="-342900" algn="l" defTabSz="914400" rtl="0" eaLnBrk="1" latinLnBrk="0" hangingPunct="1">
              <a:lnSpc>
                <a:spcPct val="100000"/>
              </a:lnSpc>
              <a:spcBef>
                <a:spcPts val="600"/>
              </a:spcBef>
              <a:buClr>
                <a:schemeClr val="bg1"/>
              </a:buClr>
              <a:buFont typeface="Arial" panose="020B0604020202020204" pitchFamily="34" charset="0"/>
              <a:buChar char="•"/>
              <a:defRPr sz="2400" kern="1200">
                <a:solidFill>
                  <a:schemeClr val="bg1"/>
                </a:solidFill>
                <a:latin typeface="+mj-lt"/>
                <a:ea typeface="Verdana" panose="020B0604030504040204" pitchFamily="34" charset="0"/>
                <a:cs typeface="Verdana" panose="020B0604030504040204" pitchFamily="34" charset="0"/>
              </a:defRPr>
            </a:lvl3pPr>
            <a:lvl4pPr marL="798513" indent="-342900" algn="l" defTabSz="914400" rtl="0" eaLnBrk="1" latinLnBrk="0" hangingPunct="1">
              <a:lnSpc>
                <a:spcPct val="100000"/>
              </a:lnSpc>
              <a:spcBef>
                <a:spcPts val="600"/>
              </a:spcBef>
              <a:buClr>
                <a:schemeClr val="bg1"/>
              </a:buClr>
              <a:buFont typeface="Arial" panose="020B0604020202020204" pitchFamily="34" charset="0"/>
              <a:buChar char="•"/>
              <a:defRPr sz="2400" kern="1200">
                <a:solidFill>
                  <a:schemeClr val="bg1"/>
                </a:solidFill>
                <a:latin typeface="+mj-lt"/>
                <a:ea typeface="Verdana" panose="020B0604030504040204" pitchFamily="34" charset="0"/>
                <a:cs typeface="Verdana" panose="020B0604030504040204" pitchFamily="34" charset="0"/>
              </a:defRPr>
            </a:lvl4pPr>
            <a:lvl5pPr marL="1028700" indent="-342900" algn="l" defTabSz="914400" rtl="0" eaLnBrk="1" latinLnBrk="0" hangingPunct="1">
              <a:lnSpc>
                <a:spcPct val="100000"/>
              </a:lnSpc>
              <a:spcBef>
                <a:spcPts val="600"/>
              </a:spcBef>
              <a:buClr>
                <a:schemeClr val="bg1"/>
              </a:buClr>
              <a:buSzPct val="100000"/>
              <a:buFont typeface="Arial" panose="020B0604020202020204" pitchFamily="34" charset="0"/>
              <a:buChar char="•"/>
              <a:defRPr sz="2400" kern="1200">
                <a:solidFill>
                  <a:schemeClr val="bg1"/>
                </a:solidFill>
                <a:latin typeface="+mj-lt"/>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There were some people on a train. 19 people get off the train at the first stop. 17 people get on the train. Now, there are 63 people on the train. How many people were on the train to begin with?</a:t>
            </a:r>
          </a:p>
        </p:txBody>
      </p:sp>
      <p:sp>
        <p:nvSpPr>
          <p:cNvPr id="6" name="Rectangle 5"/>
          <p:cNvSpPr/>
          <p:nvPr/>
        </p:nvSpPr>
        <p:spPr>
          <a:xfrm>
            <a:off x="228600" y="102613"/>
            <a:ext cx="2974042" cy="7306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Additive</a:t>
            </a:r>
          </a:p>
        </p:txBody>
      </p:sp>
      <p:sp>
        <p:nvSpPr>
          <p:cNvPr id="2" name="Title 1" hidden="1">
            <a:extLst>
              <a:ext uri="{FF2B5EF4-FFF2-40B4-BE49-F238E27FC236}">
                <a16:creationId xmlns:a16="http://schemas.microsoft.com/office/drawing/2014/main" id="{5A305571-2ED1-44BC-BB74-98B88988CCEB}"/>
              </a:ext>
            </a:extLst>
          </p:cNvPr>
          <p:cNvSpPr>
            <a:spLocks noGrp="1"/>
          </p:cNvSpPr>
          <p:nvPr>
            <p:ph type="title"/>
          </p:nvPr>
        </p:nvSpPr>
        <p:spPr/>
        <p:txBody>
          <a:bodyPr/>
          <a:lstStyle/>
          <a:p>
            <a:r>
              <a:rPr lang="en-US" dirty="0"/>
              <a:t>Slide 105</a:t>
            </a:r>
          </a:p>
        </p:txBody>
      </p:sp>
    </p:spTree>
    <p:extLst>
      <p:ext uri="{BB962C8B-B14F-4D97-AF65-F5344CB8AC3E}">
        <p14:creationId xmlns:p14="http://schemas.microsoft.com/office/powerpoint/2010/main" val="1784901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ppt_y</p:attrName>
                                        </p:attrNameLst>
                                      </p:cBhvr>
                                      <p:tavLst>
                                        <p:tav tm="0">
                                          <p:val>
                                            <p:strVal val="#ppt_y+#ppt_h*1.125000"/>
                                          </p:val>
                                        </p:tav>
                                        <p:tav tm="100000">
                                          <p:val>
                                            <p:strVal val="#ppt_y"/>
                                          </p:val>
                                        </p:tav>
                                      </p:tavLst>
                                    </p:anim>
                                    <p:animEffect transition="in" filter="wipe(up)">
                                      <p:cBhvr>
                                        <p:cTn id="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baker has 159 cups of brown sugar and 264 cups of white sugar. How many total cups of sugar does the baker have?"/>
          <p:cNvPicPr>
            <a:picLocks noChangeAspect="1"/>
          </p:cNvPicPr>
          <p:nvPr/>
        </p:nvPicPr>
        <p:blipFill>
          <a:blip r:embed="rId2"/>
          <a:stretch>
            <a:fillRect/>
          </a:stretch>
        </p:blipFill>
        <p:spPr>
          <a:xfrm>
            <a:off x="316365" y="1105660"/>
            <a:ext cx="8386278" cy="1744663"/>
          </a:xfrm>
          <a:prstGeom prst="rect">
            <a:avLst/>
          </a:prstGeom>
        </p:spPr>
      </p:pic>
      <p:sp>
        <p:nvSpPr>
          <p:cNvPr id="4" name="Rectangle 3"/>
          <p:cNvSpPr/>
          <p:nvPr/>
        </p:nvSpPr>
        <p:spPr>
          <a:xfrm>
            <a:off x="127864" y="130108"/>
            <a:ext cx="2167218" cy="730624"/>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bg1"/>
                </a:solidFill>
              </a:rPr>
              <a:t>Total</a:t>
            </a:r>
            <a:endParaRPr lang="en-US" sz="3200" dirty="0">
              <a:solidFill>
                <a:schemeClr val="bg1"/>
              </a:solidFill>
            </a:endParaRPr>
          </a:p>
        </p:txBody>
      </p:sp>
      <p:sp>
        <p:nvSpPr>
          <p:cNvPr id="5" name="TextBox 4"/>
          <p:cNvSpPr txBox="1"/>
          <p:nvPr/>
        </p:nvSpPr>
        <p:spPr>
          <a:xfrm rot="16200000">
            <a:off x="8061877" y="5337018"/>
            <a:ext cx="1887248" cy="276999"/>
          </a:xfrm>
          <a:prstGeom prst="rect">
            <a:avLst/>
          </a:prstGeom>
          <a:noFill/>
        </p:spPr>
        <p:txBody>
          <a:bodyPr wrap="none" rtlCol="0">
            <a:spAutoFit/>
          </a:bodyPr>
          <a:lstStyle/>
          <a:p>
            <a:r>
              <a:rPr lang="en-US" sz="1200" dirty="0">
                <a:solidFill>
                  <a:schemeClr val="accent2"/>
                </a:solidFill>
              </a:rPr>
              <a:t>Grade 4 Smarter Balanced</a:t>
            </a:r>
          </a:p>
        </p:txBody>
      </p:sp>
      <p:sp>
        <p:nvSpPr>
          <p:cNvPr id="3" name="Title 2" hidden="1">
            <a:extLst>
              <a:ext uri="{FF2B5EF4-FFF2-40B4-BE49-F238E27FC236}">
                <a16:creationId xmlns:a16="http://schemas.microsoft.com/office/drawing/2014/main" id="{0BFCDB2B-73E0-49F6-8EF9-DC9ED592F117}"/>
              </a:ext>
            </a:extLst>
          </p:cNvPr>
          <p:cNvSpPr>
            <a:spLocks noGrp="1"/>
          </p:cNvSpPr>
          <p:nvPr>
            <p:ph type="title"/>
          </p:nvPr>
        </p:nvSpPr>
        <p:spPr/>
        <p:txBody>
          <a:bodyPr/>
          <a:lstStyle/>
          <a:p>
            <a:r>
              <a:rPr lang="en-US" dirty="0"/>
              <a:t>Slide 106</a:t>
            </a:r>
          </a:p>
        </p:txBody>
      </p:sp>
    </p:spTree>
    <p:extLst>
      <p:ext uri="{BB962C8B-B14F-4D97-AF65-F5344CB8AC3E}">
        <p14:creationId xmlns:p14="http://schemas.microsoft.com/office/powerpoint/2010/main" val="238665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ablo goes to stamp show where he can share, buy and sell stamps. 26. Part A. The first day, pablo starts with 744 stamps. He buys 27 stamps from his friend. He then sells 139 stamps. What is the total number of stamps that pablo has after the first day of the stamp show?"/>
          <p:cNvPicPr>
            <a:picLocks noChangeAspect="1"/>
          </p:cNvPicPr>
          <p:nvPr/>
        </p:nvPicPr>
        <p:blipFill>
          <a:blip r:embed="rId2"/>
          <a:stretch>
            <a:fillRect/>
          </a:stretch>
        </p:blipFill>
        <p:spPr>
          <a:xfrm>
            <a:off x="396207" y="1074488"/>
            <a:ext cx="8184683" cy="2092325"/>
          </a:xfrm>
          <a:prstGeom prst="rect">
            <a:avLst/>
          </a:prstGeom>
        </p:spPr>
      </p:pic>
      <p:sp>
        <p:nvSpPr>
          <p:cNvPr id="4" name="TextBox 3"/>
          <p:cNvSpPr txBox="1"/>
          <p:nvPr/>
        </p:nvSpPr>
        <p:spPr>
          <a:xfrm rot="16200000">
            <a:off x="8447239" y="5337018"/>
            <a:ext cx="1116524" cy="276999"/>
          </a:xfrm>
          <a:prstGeom prst="rect">
            <a:avLst/>
          </a:prstGeom>
          <a:noFill/>
        </p:spPr>
        <p:txBody>
          <a:bodyPr wrap="none" rtlCol="0">
            <a:spAutoFit/>
          </a:bodyPr>
          <a:lstStyle/>
          <a:p>
            <a:r>
              <a:rPr lang="en-US" sz="1200" dirty="0">
                <a:solidFill>
                  <a:schemeClr val="accent2"/>
                </a:solidFill>
              </a:rPr>
              <a:t>Grade 3 PARCC</a:t>
            </a:r>
          </a:p>
        </p:txBody>
      </p:sp>
      <p:sp>
        <p:nvSpPr>
          <p:cNvPr id="5" name="Rectangle 4"/>
          <p:cNvSpPr/>
          <p:nvPr/>
        </p:nvSpPr>
        <p:spPr>
          <a:xfrm>
            <a:off x="228600" y="82607"/>
            <a:ext cx="2167218" cy="730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Change</a:t>
            </a:r>
          </a:p>
        </p:txBody>
      </p:sp>
      <p:sp>
        <p:nvSpPr>
          <p:cNvPr id="2" name="Title 1" hidden="1">
            <a:extLst>
              <a:ext uri="{FF2B5EF4-FFF2-40B4-BE49-F238E27FC236}">
                <a16:creationId xmlns:a16="http://schemas.microsoft.com/office/drawing/2014/main" id="{4B2221EC-0225-4709-9EE9-7196116C43AB}"/>
              </a:ext>
            </a:extLst>
          </p:cNvPr>
          <p:cNvSpPr>
            <a:spLocks noGrp="1"/>
          </p:cNvSpPr>
          <p:nvPr>
            <p:ph type="title"/>
          </p:nvPr>
        </p:nvSpPr>
        <p:spPr/>
        <p:txBody>
          <a:bodyPr/>
          <a:lstStyle/>
          <a:p>
            <a:r>
              <a:rPr lang="en-US" dirty="0"/>
              <a:t>Slide 107</a:t>
            </a:r>
          </a:p>
        </p:txBody>
      </p:sp>
    </p:spTree>
    <p:extLst>
      <p:ext uri="{BB962C8B-B14F-4D97-AF65-F5344CB8AC3E}">
        <p14:creationId xmlns:p14="http://schemas.microsoft.com/office/powerpoint/2010/main" val="407099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28600" y="141984"/>
            <a:ext cx="2167218" cy="73062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Difference</a:t>
            </a:r>
          </a:p>
        </p:txBody>
      </p:sp>
      <p:pic>
        <p:nvPicPr>
          <p:cNvPr id="5" name="Picture 4" descr="the graph below shows the number of pounds of plastic the keller family recycled for five months. Base on the graph, how many more pounds of plastic did the family recycle in july than in april?"/>
          <p:cNvPicPr>
            <a:picLocks noChangeAspect="1"/>
          </p:cNvPicPr>
          <p:nvPr/>
        </p:nvPicPr>
        <p:blipFill>
          <a:blip r:embed="rId2"/>
          <a:stretch>
            <a:fillRect/>
          </a:stretch>
        </p:blipFill>
        <p:spPr>
          <a:xfrm>
            <a:off x="1481138" y="1036637"/>
            <a:ext cx="6191250" cy="5135000"/>
          </a:xfrm>
          <a:prstGeom prst="rect">
            <a:avLst/>
          </a:prstGeom>
        </p:spPr>
      </p:pic>
      <p:sp>
        <p:nvSpPr>
          <p:cNvPr id="6" name="TextBox 5"/>
          <p:cNvSpPr txBox="1"/>
          <p:nvPr/>
        </p:nvSpPr>
        <p:spPr>
          <a:xfrm rot="16200000">
            <a:off x="8451473" y="5337018"/>
            <a:ext cx="1108060" cy="276999"/>
          </a:xfrm>
          <a:prstGeom prst="rect">
            <a:avLst/>
          </a:prstGeom>
          <a:noFill/>
        </p:spPr>
        <p:txBody>
          <a:bodyPr wrap="none" rtlCol="0">
            <a:spAutoFit/>
          </a:bodyPr>
          <a:lstStyle/>
          <a:p>
            <a:r>
              <a:rPr lang="en-US" sz="1200" dirty="0">
                <a:solidFill>
                  <a:schemeClr val="accent2"/>
                </a:solidFill>
              </a:rPr>
              <a:t>Grade 3 STAAR</a:t>
            </a:r>
          </a:p>
        </p:txBody>
      </p:sp>
      <p:sp>
        <p:nvSpPr>
          <p:cNvPr id="2" name="Title 1" hidden="1">
            <a:extLst>
              <a:ext uri="{FF2B5EF4-FFF2-40B4-BE49-F238E27FC236}">
                <a16:creationId xmlns:a16="http://schemas.microsoft.com/office/drawing/2014/main" id="{D509E14F-BA52-4BBF-A2FE-54F8B47515AA}"/>
              </a:ext>
            </a:extLst>
          </p:cNvPr>
          <p:cNvSpPr>
            <a:spLocks noGrp="1"/>
          </p:cNvSpPr>
          <p:nvPr>
            <p:ph type="title"/>
          </p:nvPr>
        </p:nvSpPr>
        <p:spPr/>
        <p:txBody>
          <a:bodyPr/>
          <a:lstStyle/>
          <a:p>
            <a:r>
              <a:rPr lang="en-US" dirty="0"/>
              <a:t>Slide 108</a:t>
            </a:r>
          </a:p>
        </p:txBody>
      </p:sp>
    </p:spTree>
    <p:extLst>
      <p:ext uri="{BB962C8B-B14F-4D97-AF65-F5344CB8AC3E}">
        <p14:creationId xmlns:p14="http://schemas.microsoft.com/office/powerpoint/2010/main" val="1876980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oland's family drove 4 6/10 kilometers from their home to the gas station. They drove 2 30/100 kilometers from gas station to the store. Which expression can be used to determine the number of kilometers roland's family drove altogether. "/>
          <p:cNvPicPr>
            <a:picLocks noChangeAspect="1"/>
          </p:cNvPicPr>
          <p:nvPr/>
        </p:nvPicPr>
        <p:blipFill>
          <a:blip r:embed="rId2"/>
          <a:stretch>
            <a:fillRect/>
          </a:stretch>
        </p:blipFill>
        <p:spPr>
          <a:xfrm>
            <a:off x="375556" y="1036411"/>
            <a:ext cx="8329889" cy="2241550"/>
          </a:xfrm>
          <a:prstGeom prst="rect">
            <a:avLst/>
          </a:prstGeom>
        </p:spPr>
      </p:pic>
      <p:sp>
        <p:nvSpPr>
          <p:cNvPr id="4" name="Rectangle 3"/>
          <p:cNvSpPr/>
          <p:nvPr/>
        </p:nvSpPr>
        <p:spPr>
          <a:xfrm>
            <a:off x="170726" y="126627"/>
            <a:ext cx="2167218" cy="730624"/>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bg1"/>
                </a:solidFill>
              </a:rPr>
              <a:t>Total</a:t>
            </a:r>
          </a:p>
        </p:txBody>
      </p:sp>
      <p:sp>
        <p:nvSpPr>
          <p:cNvPr id="5" name="TextBox 4"/>
          <p:cNvSpPr txBox="1"/>
          <p:nvPr/>
        </p:nvSpPr>
        <p:spPr>
          <a:xfrm rot="16200000">
            <a:off x="8097146" y="5337018"/>
            <a:ext cx="1816716" cy="276999"/>
          </a:xfrm>
          <a:prstGeom prst="rect">
            <a:avLst/>
          </a:prstGeom>
          <a:noFill/>
        </p:spPr>
        <p:txBody>
          <a:bodyPr wrap="none" rtlCol="0">
            <a:spAutoFit/>
          </a:bodyPr>
          <a:lstStyle/>
          <a:p>
            <a:r>
              <a:rPr lang="en-US" sz="1200" dirty="0">
                <a:solidFill>
                  <a:schemeClr val="accent2"/>
                </a:solidFill>
              </a:rPr>
              <a:t>Grade 5 Smarter Balanced</a:t>
            </a:r>
          </a:p>
        </p:txBody>
      </p:sp>
      <p:sp>
        <p:nvSpPr>
          <p:cNvPr id="3" name="Title 2" hidden="1">
            <a:extLst>
              <a:ext uri="{FF2B5EF4-FFF2-40B4-BE49-F238E27FC236}">
                <a16:creationId xmlns:a16="http://schemas.microsoft.com/office/drawing/2014/main" id="{1D6E11D7-C1F9-4231-A21F-142549B3FC9E}"/>
              </a:ext>
            </a:extLst>
          </p:cNvPr>
          <p:cNvSpPr>
            <a:spLocks noGrp="1"/>
          </p:cNvSpPr>
          <p:nvPr>
            <p:ph type="title"/>
          </p:nvPr>
        </p:nvSpPr>
        <p:spPr/>
        <p:txBody>
          <a:bodyPr/>
          <a:lstStyle/>
          <a:p>
            <a:r>
              <a:rPr lang="en-US" dirty="0"/>
              <a:t>Slide 109</a:t>
            </a:r>
          </a:p>
        </p:txBody>
      </p:sp>
    </p:spTree>
    <p:extLst>
      <p:ext uri="{BB962C8B-B14F-4D97-AF65-F5344CB8AC3E}">
        <p14:creationId xmlns:p14="http://schemas.microsoft.com/office/powerpoint/2010/main" val="227669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ppt_y</p:attrName>
                                        </p:attrNameLst>
                                      </p:cBhvr>
                                      <p:tavLst>
                                        <p:tav tm="0">
                                          <p:val>
                                            <p:strVal val="#ppt_y+#ppt_h*1.125000"/>
                                          </p:val>
                                        </p:tav>
                                        <p:tav tm="100000">
                                          <p:val>
                                            <p:strVal val="#ppt_y"/>
                                          </p:val>
                                        </p:tav>
                                      </p:tavLst>
                                    </p:anim>
                                    <p:animEffect transition="in" filter="wipe(up)">
                                      <p:cBhvr>
                                        <p:cTn id="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Classroom Application</a:t>
            </a:r>
          </a:p>
        </p:txBody>
      </p:sp>
      <p:sp>
        <p:nvSpPr>
          <p:cNvPr id="4" name="Slide Number Placeholder 3"/>
          <p:cNvSpPr>
            <a:spLocks noGrp="1"/>
          </p:cNvSpPr>
          <p:nvPr>
            <p:ph type="sldNum" sz="quarter" idx="12"/>
          </p:nvPr>
        </p:nvSpPr>
        <p:spPr/>
        <p:txBody>
          <a:bodyPr/>
          <a:lstStyle/>
          <a:p>
            <a:fld id="{569CA132-ADD6-4B72-B5E1-B86F7979C603}" type="slidenum">
              <a:rPr lang="en-US" smtClean="0"/>
              <a:t>11</a:t>
            </a:fld>
            <a:endParaRPr lang="en-US"/>
          </a:p>
        </p:txBody>
      </p:sp>
      <p:sp>
        <p:nvSpPr>
          <p:cNvPr id="6" name="Content Placeholder 2"/>
          <p:cNvSpPr txBox="1">
            <a:spLocks/>
          </p:cNvSpPr>
          <p:nvPr/>
        </p:nvSpPr>
        <p:spPr>
          <a:xfrm>
            <a:off x="1306286" y="1202714"/>
            <a:ext cx="7609114" cy="4636008"/>
          </a:xfrm>
          <a:prstGeom prst="rect">
            <a:avLst/>
          </a:prstGeom>
        </p:spPr>
        <p:txBody>
          <a:bodyPr vert="horz" lIns="91440" tIns="45720" rIns="91440" bIns="45720" rtlCol="0">
            <a:normAutofit/>
          </a:bodyPr>
          <a:lstStyle>
            <a:lvl1pPr marL="0" indent="0" algn="l" defTabSz="914400" rtl="0" eaLnBrk="1" latinLnBrk="0" hangingPunct="1">
              <a:lnSpc>
                <a:spcPct val="110000"/>
              </a:lnSpc>
              <a:spcBef>
                <a:spcPts val="600"/>
              </a:spcBef>
              <a:buClr>
                <a:schemeClr val="accent4">
                  <a:lumMod val="75000"/>
                </a:schemeClr>
              </a:buClr>
              <a:buFont typeface="Arial" panose="020B0604020202020204" pitchFamily="34" charset="0"/>
              <a:buNone/>
              <a:defRPr sz="2400" kern="1200">
                <a:solidFill>
                  <a:schemeClr val="bg1"/>
                </a:solidFill>
                <a:latin typeface="+mn-lt"/>
                <a:ea typeface="+mn-ea"/>
                <a:cs typeface="+mn-cs"/>
              </a:defRPr>
            </a:lvl1pPr>
            <a:lvl2pPr marL="230188" indent="-228600" algn="l" defTabSz="914400" rtl="0" eaLnBrk="1" latinLnBrk="0" hangingPunct="1">
              <a:lnSpc>
                <a:spcPct val="100000"/>
              </a:lnSpc>
              <a:spcBef>
                <a:spcPts val="600"/>
              </a:spcBef>
              <a:buClr>
                <a:schemeClr val="accent4">
                  <a:lumMod val="75000"/>
                </a:schemeClr>
              </a:buClr>
              <a:buFont typeface="Arial" panose="020B0604020202020204" pitchFamily="34" charset="0"/>
              <a:buChar char="•"/>
              <a:defRPr sz="2000" kern="1200">
                <a:solidFill>
                  <a:schemeClr val="bg1"/>
                </a:solidFill>
                <a:latin typeface="+mn-lt"/>
                <a:ea typeface="+mn-ea"/>
                <a:cs typeface="+mn-cs"/>
              </a:defRPr>
            </a:lvl2pPr>
            <a:lvl3pPr marL="457200" indent="-228600" algn="l" defTabSz="914400" rtl="0" eaLnBrk="1" latinLnBrk="0" hangingPunct="1">
              <a:lnSpc>
                <a:spcPct val="100000"/>
              </a:lnSpc>
              <a:spcBef>
                <a:spcPts val="600"/>
              </a:spcBef>
              <a:buClr>
                <a:schemeClr val="accent4">
                  <a:lumMod val="75000"/>
                </a:schemeClr>
              </a:buClr>
              <a:buFont typeface="Arial" panose="020B0604020202020204" pitchFamily="34" charset="0"/>
              <a:buChar char="•"/>
              <a:defRPr sz="2000" kern="1200">
                <a:solidFill>
                  <a:schemeClr val="bg1"/>
                </a:solidFill>
                <a:latin typeface="+mn-lt"/>
                <a:ea typeface="+mn-ea"/>
                <a:cs typeface="+mn-cs"/>
              </a:defRPr>
            </a:lvl3pPr>
            <a:lvl4pPr marL="684213" indent="-228600" algn="l" defTabSz="914400" rtl="0" eaLnBrk="1" latinLnBrk="0" hangingPunct="1">
              <a:lnSpc>
                <a:spcPct val="100000"/>
              </a:lnSpc>
              <a:spcBef>
                <a:spcPts val="600"/>
              </a:spcBef>
              <a:buClr>
                <a:schemeClr val="accent4">
                  <a:lumMod val="75000"/>
                </a:schemeClr>
              </a:buClr>
              <a:buFont typeface="Arial" panose="020B0604020202020204" pitchFamily="34" charset="0"/>
              <a:buChar char="•"/>
              <a:defRPr sz="2000" kern="1200">
                <a:solidFill>
                  <a:schemeClr val="bg1"/>
                </a:solidFill>
                <a:latin typeface="+mn-lt"/>
                <a:ea typeface="+mn-ea"/>
                <a:cs typeface="+mn-cs"/>
              </a:defRPr>
            </a:lvl4pPr>
            <a:lvl5pPr marL="914400" indent="-228600" algn="l" defTabSz="914400" rtl="0" eaLnBrk="1" latinLnBrk="0" hangingPunct="1">
              <a:lnSpc>
                <a:spcPct val="100000"/>
              </a:lnSpc>
              <a:spcBef>
                <a:spcPts val="600"/>
              </a:spcBef>
              <a:buClr>
                <a:schemeClr val="accent4">
                  <a:lumMod val="75000"/>
                </a:schemeClr>
              </a:buClr>
              <a:buSzPct val="100000"/>
              <a:buFont typeface="Arial" panose="020B0604020202020204" pitchFamily="34" charset="0"/>
              <a:buChar char="•"/>
              <a:defRPr sz="20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Clr>
                <a:schemeClr val="bg1"/>
              </a:buClr>
              <a:buFont typeface="Arial" panose="020B0604020202020204" pitchFamily="34" charset="0"/>
              <a:buChar char="•"/>
            </a:pPr>
            <a:r>
              <a:rPr lang="en-US" dirty="0"/>
              <a:t>Identify the word problems that your students will be asked to solve on high-stakes assessments.</a:t>
            </a:r>
          </a:p>
          <a:p>
            <a:pPr marL="342900" indent="-342900">
              <a:buClr>
                <a:schemeClr val="bg1"/>
              </a:buClr>
              <a:buFont typeface="Arial" panose="020B0604020202020204" pitchFamily="34" charset="0"/>
              <a:buChar char="•"/>
            </a:pPr>
            <a:r>
              <a:rPr lang="en-US" dirty="0"/>
              <a:t>Teach an attack strategy.</a:t>
            </a:r>
          </a:p>
          <a:p>
            <a:pPr marL="342900" indent="-342900">
              <a:buClr>
                <a:schemeClr val="bg1"/>
              </a:buClr>
              <a:buFont typeface="Arial" panose="020B0604020202020204" pitchFamily="34" charset="0"/>
              <a:buChar char="•"/>
            </a:pPr>
            <a:r>
              <a:rPr lang="en-US" dirty="0"/>
              <a:t>Teach the schemas.</a:t>
            </a:r>
          </a:p>
        </p:txBody>
      </p:sp>
      <p:pic>
        <p:nvPicPr>
          <p:cNvPr id="5" name="Picture 4" descr="let's do it"/>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8600" y="1348993"/>
            <a:ext cx="914400" cy="914400"/>
          </a:xfrm>
          <a:prstGeom prst="rect">
            <a:avLst/>
          </a:prstGeom>
        </p:spPr>
      </p:pic>
    </p:spTree>
    <p:extLst>
      <p:ext uri="{BB962C8B-B14F-4D97-AF65-F5344CB8AC3E}">
        <p14:creationId xmlns:p14="http://schemas.microsoft.com/office/powerpoint/2010/main" val="1900655882"/>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t the beginning of June, a bean plant was 3 4/5 inches tall. By the beginning of july, the plant was 6 2/5 inches tall. How many inches did the plan grow during June? Enter your answer in the response box."/>
          <p:cNvPicPr>
            <a:picLocks noChangeAspect="1"/>
          </p:cNvPicPr>
          <p:nvPr/>
        </p:nvPicPr>
        <p:blipFill>
          <a:blip r:embed="rId2"/>
          <a:stretch>
            <a:fillRect/>
          </a:stretch>
        </p:blipFill>
        <p:spPr>
          <a:xfrm>
            <a:off x="515483" y="1041831"/>
            <a:ext cx="8050885" cy="2019884"/>
          </a:xfrm>
          <a:prstGeom prst="rect">
            <a:avLst/>
          </a:prstGeom>
        </p:spPr>
      </p:pic>
      <p:sp>
        <p:nvSpPr>
          <p:cNvPr id="4" name="Rectangle 3"/>
          <p:cNvSpPr/>
          <p:nvPr/>
        </p:nvSpPr>
        <p:spPr>
          <a:xfrm>
            <a:off x="228600" y="82607"/>
            <a:ext cx="2167218" cy="730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Change</a:t>
            </a:r>
          </a:p>
        </p:txBody>
      </p:sp>
      <p:sp>
        <p:nvSpPr>
          <p:cNvPr id="5" name="TextBox 4"/>
          <p:cNvSpPr txBox="1"/>
          <p:nvPr/>
        </p:nvSpPr>
        <p:spPr>
          <a:xfrm rot="16200000">
            <a:off x="8083522" y="5337018"/>
            <a:ext cx="1843966" cy="276999"/>
          </a:xfrm>
          <a:prstGeom prst="rect">
            <a:avLst/>
          </a:prstGeom>
          <a:noFill/>
        </p:spPr>
        <p:txBody>
          <a:bodyPr wrap="none" rtlCol="0">
            <a:spAutoFit/>
          </a:bodyPr>
          <a:lstStyle/>
          <a:p>
            <a:r>
              <a:rPr lang="en-US" sz="1200" dirty="0">
                <a:solidFill>
                  <a:schemeClr val="accent2"/>
                </a:solidFill>
              </a:rPr>
              <a:t>Grade 4 Smarted Balanced</a:t>
            </a:r>
          </a:p>
        </p:txBody>
      </p:sp>
      <p:sp>
        <p:nvSpPr>
          <p:cNvPr id="3" name="Title 2" hidden="1">
            <a:extLst>
              <a:ext uri="{FF2B5EF4-FFF2-40B4-BE49-F238E27FC236}">
                <a16:creationId xmlns:a16="http://schemas.microsoft.com/office/drawing/2014/main" id="{B92E1A10-38BF-482C-A273-1DF74C2E28DB}"/>
              </a:ext>
            </a:extLst>
          </p:cNvPr>
          <p:cNvSpPr>
            <a:spLocks noGrp="1"/>
          </p:cNvSpPr>
          <p:nvPr>
            <p:ph type="title"/>
          </p:nvPr>
        </p:nvSpPr>
        <p:spPr/>
        <p:txBody>
          <a:bodyPr/>
          <a:lstStyle/>
          <a:p>
            <a:r>
              <a:rPr lang="en-US" dirty="0"/>
              <a:t>Slide 110</a:t>
            </a:r>
          </a:p>
        </p:txBody>
      </p:sp>
    </p:spTree>
    <p:extLst>
      <p:ext uri="{BB962C8B-B14F-4D97-AF65-F5344CB8AC3E}">
        <p14:creationId xmlns:p14="http://schemas.microsoft.com/office/powerpoint/2010/main" val="1767746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rot="16200000">
            <a:off x="8447239" y="5337018"/>
            <a:ext cx="1116524" cy="276999"/>
          </a:xfrm>
          <a:prstGeom prst="rect">
            <a:avLst/>
          </a:prstGeom>
          <a:noFill/>
        </p:spPr>
        <p:txBody>
          <a:bodyPr wrap="none" rtlCol="0">
            <a:spAutoFit/>
          </a:bodyPr>
          <a:lstStyle/>
          <a:p>
            <a:r>
              <a:rPr lang="en-US" sz="1200">
                <a:solidFill>
                  <a:schemeClr val="accent2"/>
                </a:solidFill>
              </a:rPr>
              <a:t>Grade 3 PARCC</a:t>
            </a:r>
            <a:endParaRPr lang="en-US" sz="1200" dirty="0">
              <a:solidFill>
                <a:schemeClr val="accent2"/>
              </a:solidFill>
            </a:endParaRPr>
          </a:p>
        </p:txBody>
      </p:sp>
      <p:sp>
        <p:nvSpPr>
          <p:cNvPr id="5" name="Rectangle 4"/>
          <p:cNvSpPr/>
          <p:nvPr/>
        </p:nvSpPr>
        <p:spPr>
          <a:xfrm>
            <a:off x="170726" y="126627"/>
            <a:ext cx="2167218" cy="730624"/>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bg1"/>
                </a:solidFill>
              </a:rPr>
              <a:t>Total</a:t>
            </a:r>
          </a:p>
        </p:txBody>
      </p:sp>
      <p:pic>
        <p:nvPicPr>
          <p:cNvPr id="2" name="Picture 1" descr="mr. conley delivers packages. The bar graph shows the total number of packages he delivered in five days last week. What is the total number of packages mr. Conley delivered on monday and tuesday"/>
          <p:cNvPicPr>
            <a:picLocks noChangeAspect="1"/>
          </p:cNvPicPr>
          <p:nvPr/>
        </p:nvPicPr>
        <p:blipFill>
          <a:blip r:embed="rId2"/>
          <a:stretch>
            <a:fillRect/>
          </a:stretch>
        </p:blipFill>
        <p:spPr>
          <a:xfrm>
            <a:off x="2136001" y="126627"/>
            <a:ext cx="6731000" cy="6527800"/>
          </a:xfrm>
          <a:prstGeom prst="rect">
            <a:avLst/>
          </a:prstGeom>
        </p:spPr>
      </p:pic>
      <p:sp>
        <p:nvSpPr>
          <p:cNvPr id="4" name="Title 3" hidden="1">
            <a:extLst>
              <a:ext uri="{FF2B5EF4-FFF2-40B4-BE49-F238E27FC236}">
                <a16:creationId xmlns:a16="http://schemas.microsoft.com/office/drawing/2014/main" id="{44C71472-3A05-4FD3-8961-8D5ED053E53E}"/>
              </a:ext>
            </a:extLst>
          </p:cNvPr>
          <p:cNvSpPr>
            <a:spLocks noGrp="1"/>
          </p:cNvSpPr>
          <p:nvPr>
            <p:ph type="title"/>
          </p:nvPr>
        </p:nvSpPr>
        <p:spPr/>
        <p:txBody>
          <a:bodyPr/>
          <a:lstStyle/>
          <a:p>
            <a:r>
              <a:rPr lang="en-US" dirty="0"/>
              <a:t>Slide 111</a:t>
            </a:r>
          </a:p>
        </p:txBody>
      </p:sp>
    </p:spTree>
    <p:extLst>
      <p:ext uri="{BB962C8B-B14F-4D97-AF65-F5344CB8AC3E}">
        <p14:creationId xmlns:p14="http://schemas.microsoft.com/office/powerpoint/2010/main" val="2285516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ppt_y</p:attrName>
                                        </p:attrNameLst>
                                      </p:cBhvr>
                                      <p:tavLst>
                                        <p:tav tm="0">
                                          <p:val>
                                            <p:strVal val="#ppt_y+#ppt_h*1.125000"/>
                                          </p:val>
                                        </p:tav>
                                        <p:tav tm="100000">
                                          <p:val>
                                            <p:strVal val="#ppt_y"/>
                                          </p:val>
                                        </p:tav>
                                      </p:tavLst>
                                    </p:anim>
                                    <p:animEffect transition="in" filter="wipe(up)">
                                      <p:cBhvr>
                                        <p:cTn id="8" dur="500"/>
                                        <p:tgtEl>
                                          <p:spTgt spid="5"/>
                                        </p:tgtEl>
                                      </p:cBhvr>
                                    </p:animEffec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1"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helby's teacher gives out gold stars for great math work. Yesterday, shelby earned 4 gold stars. Today, she earned 3 more. How many gold stars did shelby earn in all?"/>
          <p:cNvPicPr>
            <a:picLocks noChangeAspect="1"/>
          </p:cNvPicPr>
          <p:nvPr/>
        </p:nvPicPr>
        <p:blipFill>
          <a:blip r:embed="rId2"/>
          <a:stretch>
            <a:fillRect/>
          </a:stretch>
        </p:blipFill>
        <p:spPr>
          <a:xfrm>
            <a:off x="576261" y="1057275"/>
            <a:ext cx="8021136" cy="985838"/>
          </a:xfrm>
          <a:prstGeom prst="rect">
            <a:avLst/>
          </a:prstGeom>
        </p:spPr>
      </p:pic>
      <p:sp>
        <p:nvSpPr>
          <p:cNvPr id="4" name="TextBox 3"/>
          <p:cNvSpPr txBox="1"/>
          <p:nvPr/>
        </p:nvSpPr>
        <p:spPr>
          <a:xfrm rot="16200000">
            <a:off x="8302364" y="5337018"/>
            <a:ext cx="1406282" cy="276999"/>
          </a:xfrm>
          <a:prstGeom prst="rect">
            <a:avLst/>
          </a:prstGeom>
          <a:noFill/>
        </p:spPr>
        <p:txBody>
          <a:bodyPr wrap="none" rtlCol="0">
            <a:spAutoFit/>
          </a:bodyPr>
          <a:lstStyle/>
          <a:p>
            <a:r>
              <a:rPr lang="en-US" sz="1200" dirty="0">
                <a:solidFill>
                  <a:schemeClr val="accent2"/>
                </a:solidFill>
              </a:rPr>
              <a:t>Grade 1 K5Learning</a:t>
            </a:r>
          </a:p>
        </p:txBody>
      </p:sp>
      <p:sp>
        <p:nvSpPr>
          <p:cNvPr id="5" name="Rectangle 4"/>
          <p:cNvSpPr/>
          <p:nvPr/>
        </p:nvSpPr>
        <p:spPr>
          <a:xfrm>
            <a:off x="228600" y="82607"/>
            <a:ext cx="2167218" cy="730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Change</a:t>
            </a:r>
          </a:p>
        </p:txBody>
      </p:sp>
      <p:sp>
        <p:nvSpPr>
          <p:cNvPr id="3" name="Title 2" hidden="1">
            <a:extLst>
              <a:ext uri="{FF2B5EF4-FFF2-40B4-BE49-F238E27FC236}">
                <a16:creationId xmlns:a16="http://schemas.microsoft.com/office/drawing/2014/main" id="{4A8FD502-6E84-4E1A-9130-A991D9999C72}"/>
              </a:ext>
            </a:extLst>
          </p:cNvPr>
          <p:cNvSpPr>
            <a:spLocks noGrp="1"/>
          </p:cNvSpPr>
          <p:nvPr>
            <p:ph type="title"/>
          </p:nvPr>
        </p:nvSpPr>
        <p:spPr/>
        <p:txBody>
          <a:bodyPr/>
          <a:lstStyle/>
          <a:p>
            <a:r>
              <a:rPr lang="en-US" dirty="0"/>
              <a:t>Slide 112</a:t>
            </a:r>
          </a:p>
        </p:txBody>
      </p:sp>
    </p:spTree>
    <p:extLst>
      <p:ext uri="{BB962C8B-B14F-4D97-AF65-F5344CB8AC3E}">
        <p14:creationId xmlns:p14="http://schemas.microsoft.com/office/powerpoint/2010/main" val="2530225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rs. Taylor's class is measuring the wingspans of butterflies, in inches. They record their results in this table. The wingspan of the tiger butterfly is 3/4 inches longer than that of the monarch butterfly. What is the difference, in inches, between the longest and shortest wingspans. "/>
          <p:cNvPicPr>
            <a:picLocks noChangeAspect="1"/>
          </p:cNvPicPr>
          <p:nvPr/>
        </p:nvPicPr>
        <p:blipFill>
          <a:blip r:embed="rId2"/>
          <a:stretch>
            <a:fillRect/>
          </a:stretch>
        </p:blipFill>
        <p:spPr>
          <a:xfrm>
            <a:off x="820691" y="1068551"/>
            <a:ext cx="7624763" cy="4604133"/>
          </a:xfrm>
          <a:prstGeom prst="rect">
            <a:avLst/>
          </a:prstGeom>
        </p:spPr>
      </p:pic>
      <p:sp>
        <p:nvSpPr>
          <p:cNvPr id="4" name="Rectangle 3"/>
          <p:cNvSpPr/>
          <p:nvPr/>
        </p:nvSpPr>
        <p:spPr>
          <a:xfrm>
            <a:off x="228600" y="141984"/>
            <a:ext cx="2167218" cy="73062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Difference</a:t>
            </a:r>
          </a:p>
        </p:txBody>
      </p:sp>
      <p:sp>
        <p:nvSpPr>
          <p:cNvPr id="5" name="TextBox 4"/>
          <p:cNvSpPr txBox="1"/>
          <p:nvPr/>
        </p:nvSpPr>
        <p:spPr>
          <a:xfrm rot="16200000">
            <a:off x="8083522" y="5337018"/>
            <a:ext cx="1843966" cy="276999"/>
          </a:xfrm>
          <a:prstGeom prst="rect">
            <a:avLst/>
          </a:prstGeom>
          <a:noFill/>
        </p:spPr>
        <p:txBody>
          <a:bodyPr wrap="none" rtlCol="0">
            <a:spAutoFit/>
          </a:bodyPr>
          <a:lstStyle/>
          <a:p>
            <a:r>
              <a:rPr lang="en-US" sz="1200" dirty="0">
                <a:solidFill>
                  <a:schemeClr val="accent2"/>
                </a:solidFill>
              </a:rPr>
              <a:t>Grade 4 Smarted Balanced</a:t>
            </a:r>
          </a:p>
        </p:txBody>
      </p:sp>
      <p:sp>
        <p:nvSpPr>
          <p:cNvPr id="3" name="Title 2" hidden="1">
            <a:extLst>
              <a:ext uri="{FF2B5EF4-FFF2-40B4-BE49-F238E27FC236}">
                <a16:creationId xmlns:a16="http://schemas.microsoft.com/office/drawing/2014/main" id="{F789A3E9-922D-445F-8C41-1C6964051475}"/>
              </a:ext>
            </a:extLst>
          </p:cNvPr>
          <p:cNvSpPr>
            <a:spLocks noGrp="1"/>
          </p:cNvSpPr>
          <p:nvPr>
            <p:ph type="title"/>
          </p:nvPr>
        </p:nvSpPr>
        <p:spPr/>
        <p:txBody>
          <a:bodyPr/>
          <a:lstStyle/>
          <a:p>
            <a:r>
              <a:rPr lang="en-US" dirty="0"/>
              <a:t>Slide 113</a:t>
            </a:r>
          </a:p>
        </p:txBody>
      </p:sp>
    </p:spTree>
    <p:extLst>
      <p:ext uri="{BB962C8B-B14F-4D97-AF65-F5344CB8AC3E}">
        <p14:creationId xmlns:p14="http://schemas.microsoft.com/office/powerpoint/2010/main" val="3608914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jana gets a sticker for every 5 minutes she spends on her chores each day. she puts them on a picture graph as show. Jana spends a total of 130 minutes doing chores during the week. How many stickers should jana get on friday?"/>
          <p:cNvPicPr>
            <a:picLocks noChangeAspect="1"/>
          </p:cNvPicPr>
          <p:nvPr/>
        </p:nvPicPr>
        <p:blipFill>
          <a:blip r:embed="rId2"/>
          <a:stretch>
            <a:fillRect/>
          </a:stretch>
        </p:blipFill>
        <p:spPr>
          <a:xfrm>
            <a:off x="1003300" y="939267"/>
            <a:ext cx="7137400" cy="5143500"/>
          </a:xfrm>
          <a:prstGeom prst="rect">
            <a:avLst/>
          </a:prstGeom>
        </p:spPr>
      </p:pic>
      <p:sp>
        <p:nvSpPr>
          <p:cNvPr id="4" name="Rectangle 3"/>
          <p:cNvSpPr/>
          <p:nvPr/>
        </p:nvSpPr>
        <p:spPr>
          <a:xfrm>
            <a:off x="170726" y="126627"/>
            <a:ext cx="2167218" cy="730624"/>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bg1"/>
                </a:solidFill>
              </a:rPr>
              <a:t>Total</a:t>
            </a:r>
          </a:p>
        </p:txBody>
      </p:sp>
      <p:sp>
        <p:nvSpPr>
          <p:cNvPr id="5" name="TextBox 4"/>
          <p:cNvSpPr txBox="1"/>
          <p:nvPr/>
        </p:nvSpPr>
        <p:spPr>
          <a:xfrm rot="16200000">
            <a:off x="8447239" y="5337018"/>
            <a:ext cx="1116524" cy="276999"/>
          </a:xfrm>
          <a:prstGeom prst="rect">
            <a:avLst/>
          </a:prstGeom>
          <a:noFill/>
        </p:spPr>
        <p:txBody>
          <a:bodyPr wrap="none" rtlCol="0">
            <a:spAutoFit/>
          </a:bodyPr>
          <a:lstStyle/>
          <a:p>
            <a:r>
              <a:rPr lang="en-US" sz="1200">
                <a:solidFill>
                  <a:schemeClr val="accent2"/>
                </a:solidFill>
              </a:rPr>
              <a:t>Grade 3 PARCC</a:t>
            </a:r>
            <a:endParaRPr lang="en-US" sz="1200" dirty="0">
              <a:solidFill>
                <a:schemeClr val="accent2"/>
              </a:solidFill>
            </a:endParaRPr>
          </a:p>
        </p:txBody>
      </p:sp>
      <p:sp>
        <p:nvSpPr>
          <p:cNvPr id="3" name="Title 2" hidden="1">
            <a:extLst>
              <a:ext uri="{FF2B5EF4-FFF2-40B4-BE49-F238E27FC236}">
                <a16:creationId xmlns:a16="http://schemas.microsoft.com/office/drawing/2014/main" id="{CF7690D5-A77A-46DA-BFD7-51C7C13E0F6B}"/>
              </a:ext>
            </a:extLst>
          </p:cNvPr>
          <p:cNvSpPr>
            <a:spLocks noGrp="1"/>
          </p:cNvSpPr>
          <p:nvPr>
            <p:ph type="title"/>
          </p:nvPr>
        </p:nvSpPr>
        <p:spPr/>
        <p:txBody>
          <a:bodyPr/>
          <a:lstStyle/>
          <a:p>
            <a:r>
              <a:rPr lang="en-US" dirty="0"/>
              <a:t>Slide 114</a:t>
            </a:r>
          </a:p>
        </p:txBody>
      </p:sp>
    </p:spTree>
    <p:extLst>
      <p:ext uri="{BB962C8B-B14F-4D97-AF65-F5344CB8AC3E}">
        <p14:creationId xmlns:p14="http://schemas.microsoft.com/office/powerpoint/2010/main" val="3532010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ppt_y</p:attrName>
                                        </p:attrNameLst>
                                      </p:cBhvr>
                                      <p:tavLst>
                                        <p:tav tm="0">
                                          <p:val>
                                            <p:strVal val="#ppt_y+#ppt_h*1.125000"/>
                                          </p:val>
                                        </p:tav>
                                        <p:tav tm="100000">
                                          <p:val>
                                            <p:strVal val="#ppt_y"/>
                                          </p:val>
                                        </p:tav>
                                      </p:tavLst>
                                    </p:anim>
                                    <p:animEffect transition="in" filter="wipe(up)">
                                      <p:cBhvr>
                                        <p:cTn id="8" dur="500"/>
                                        <p:tgtEl>
                                          <p:spTgt spid="4"/>
                                        </p:tgtEl>
                                      </p:cBhvr>
                                    </p:animEffec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1"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you have 18 marbles but gave your friend 9. now how many marbles do you have?"/>
          <p:cNvPicPr>
            <a:picLocks noChangeAspect="1"/>
          </p:cNvPicPr>
          <p:nvPr/>
        </p:nvPicPr>
        <p:blipFill>
          <a:blip r:embed="rId2"/>
          <a:stretch>
            <a:fillRect/>
          </a:stretch>
        </p:blipFill>
        <p:spPr>
          <a:xfrm>
            <a:off x="398461" y="930275"/>
            <a:ext cx="8344727" cy="827088"/>
          </a:xfrm>
          <a:prstGeom prst="rect">
            <a:avLst/>
          </a:prstGeom>
        </p:spPr>
      </p:pic>
      <p:sp>
        <p:nvSpPr>
          <p:cNvPr id="4" name="Rectangle 3"/>
          <p:cNvSpPr/>
          <p:nvPr/>
        </p:nvSpPr>
        <p:spPr>
          <a:xfrm>
            <a:off x="228600" y="82607"/>
            <a:ext cx="2167218" cy="730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Change</a:t>
            </a:r>
          </a:p>
        </p:txBody>
      </p:sp>
      <p:sp>
        <p:nvSpPr>
          <p:cNvPr id="5" name="TextBox 4"/>
          <p:cNvSpPr txBox="1"/>
          <p:nvPr/>
        </p:nvSpPr>
        <p:spPr>
          <a:xfrm rot="16200000">
            <a:off x="8143895" y="5337018"/>
            <a:ext cx="1723229" cy="276999"/>
          </a:xfrm>
          <a:prstGeom prst="rect">
            <a:avLst/>
          </a:prstGeom>
          <a:noFill/>
        </p:spPr>
        <p:txBody>
          <a:bodyPr wrap="none" rtlCol="0">
            <a:spAutoFit/>
          </a:bodyPr>
          <a:lstStyle/>
          <a:p>
            <a:r>
              <a:rPr lang="en-US" sz="1200" dirty="0">
                <a:solidFill>
                  <a:schemeClr val="accent2"/>
                </a:solidFill>
              </a:rPr>
              <a:t>Grade 2 </a:t>
            </a:r>
            <a:r>
              <a:rPr lang="en-US" sz="1200" dirty="0" err="1">
                <a:solidFill>
                  <a:schemeClr val="accent2"/>
                </a:solidFill>
              </a:rPr>
              <a:t>WorksheetPlace</a:t>
            </a:r>
            <a:endParaRPr lang="en-US" sz="1200" dirty="0">
              <a:solidFill>
                <a:schemeClr val="accent2"/>
              </a:solidFill>
            </a:endParaRPr>
          </a:p>
        </p:txBody>
      </p:sp>
      <p:sp>
        <p:nvSpPr>
          <p:cNvPr id="3" name="Title 2" hidden="1">
            <a:extLst>
              <a:ext uri="{FF2B5EF4-FFF2-40B4-BE49-F238E27FC236}">
                <a16:creationId xmlns:a16="http://schemas.microsoft.com/office/drawing/2014/main" id="{C47AC29E-2729-43AC-9E1A-7EF9A3281A80}"/>
              </a:ext>
            </a:extLst>
          </p:cNvPr>
          <p:cNvSpPr>
            <a:spLocks noGrp="1"/>
          </p:cNvSpPr>
          <p:nvPr>
            <p:ph type="title"/>
          </p:nvPr>
        </p:nvSpPr>
        <p:spPr/>
        <p:txBody>
          <a:bodyPr/>
          <a:lstStyle/>
          <a:p>
            <a:r>
              <a:rPr lang="en-US" dirty="0"/>
              <a:t>Slide 115</a:t>
            </a:r>
          </a:p>
        </p:txBody>
      </p:sp>
    </p:spTree>
    <p:extLst>
      <p:ext uri="{BB962C8B-B14F-4D97-AF65-F5344CB8AC3E}">
        <p14:creationId xmlns:p14="http://schemas.microsoft.com/office/powerpoint/2010/main" val="2034247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na starts eating lunch at 12:15 pm. She finished eating lunch 40 minutes later. Which clock shows the time that ana finishes eating lunch?"/>
          <p:cNvPicPr>
            <a:picLocks noChangeAspect="1"/>
          </p:cNvPicPr>
          <p:nvPr/>
        </p:nvPicPr>
        <p:blipFill>
          <a:blip r:embed="rId2"/>
          <a:stretch>
            <a:fillRect/>
          </a:stretch>
        </p:blipFill>
        <p:spPr>
          <a:xfrm>
            <a:off x="1350589" y="813231"/>
            <a:ext cx="6217998" cy="5517719"/>
          </a:xfrm>
          <a:prstGeom prst="rect">
            <a:avLst/>
          </a:prstGeom>
        </p:spPr>
      </p:pic>
      <p:sp>
        <p:nvSpPr>
          <p:cNvPr id="6" name="Rectangle 5"/>
          <p:cNvSpPr/>
          <p:nvPr/>
        </p:nvSpPr>
        <p:spPr>
          <a:xfrm>
            <a:off x="228600" y="82607"/>
            <a:ext cx="2167218" cy="730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Change</a:t>
            </a:r>
          </a:p>
        </p:txBody>
      </p:sp>
      <p:sp>
        <p:nvSpPr>
          <p:cNvPr id="7" name="TextBox 6"/>
          <p:cNvSpPr txBox="1"/>
          <p:nvPr/>
        </p:nvSpPr>
        <p:spPr>
          <a:xfrm rot="16200000">
            <a:off x="8447247" y="5337018"/>
            <a:ext cx="1116524" cy="276999"/>
          </a:xfrm>
          <a:prstGeom prst="rect">
            <a:avLst/>
          </a:prstGeom>
          <a:noFill/>
        </p:spPr>
        <p:txBody>
          <a:bodyPr wrap="none" rtlCol="0">
            <a:spAutoFit/>
          </a:bodyPr>
          <a:lstStyle/>
          <a:p>
            <a:r>
              <a:rPr lang="en-US" sz="1200" dirty="0">
                <a:solidFill>
                  <a:schemeClr val="accent2"/>
                </a:solidFill>
              </a:rPr>
              <a:t>Grade 3 PARCC</a:t>
            </a:r>
          </a:p>
        </p:txBody>
      </p:sp>
      <p:sp>
        <p:nvSpPr>
          <p:cNvPr id="3" name="Title 2" hidden="1">
            <a:extLst>
              <a:ext uri="{FF2B5EF4-FFF2-40B4-BE49-F238E27FC236}">
                <a16:creationId xmlns:a16="http://schemas.microsoft.com/office/drawing/2014/main" id="{A0BE7B8B-F136-4C8B-B887-CA7CBEF8F5BA}"/>
              </a:ext>
            </a:extLst>
          </p:cNvPr>
          <p:cNvSpPr>
            <a:spLocks noGrp="1"/>
          </p:cNvSpPr>
          <p:nvPr>
            <p:ph type="title"/>
          </p:nvPr>
        </p:nvSpPr>
        <p:spPr/>
        <p:txBody>
          <a:bodyPr/>
          <a:lstStyle/>
          <a:p>
            <a:r>
              <a:rPr lang="en-US" dirty="0"/>
              <a:t>Slide 116</a:t>
            </a:r>
          </a:p>
        </p:txBody>
      </p:sp>
    </p:spTree>
    <p:extLst>
      <p:ext uri="{BB962C8B-B14F-4D97-AF65-F5344CB8AC3E}">
        <p14:creationId xmlns:p14="http://schemas.microsoft.com/office/powerpoint/2010/main" val="963492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r. thompson sold 247 meals at his restaurant. He sold 516 meals on wednesday. what is the difference between the numbers of meals mr. thompson sold on these two days"/>
          <p:cNvPicPr>
            <a:picLocks noChangeAspect="1"/>
          </p:cNvPicPr>
          <p:nvPr/>
        </p:nvPicPr>
        <p:blipFill>
          <a:blip r:embed="rId2"/>
          <a:stretch>
            <a:fillRect/>
          </a:stretch>
        </p:blipFill>
        <p:spPr>
          <a:xfrm>
            <a:off x="182469" y="1187904"/>
            <a:ext cx="8823034" cy="1014413"/>
          </a:xfrm>
          <a:prstGeom prst="rect">
            <a:avLst/>
          </a:prstGeom>
        </p:spPr>
      </p:pic>
      <p:sp>
        <p:nvSpPr>
          <p:cNvPr id="3" name="TextBox 2"/>
          <p:cNvSpPr txBox="1"/>
          <p:nvPr/>
        </p:nvSpPr>
        <p:spPr>
          <a:xfrm rot="16200000">
            <a:off x="8097145" y="5337018"/>
            <a:ext cx="1816716" cy="276999"/>
          </a:xfrm>
          <a:prstGeom prst="rect">
            <a:avLst/>
          </a:prstGeom>
          <a:noFill/>
        </p:spPr>
        <p:txBody>
          <a:bodyPr wrap="none" rtlCol="0">
            <a:spAutoFit/>
          </a:bodyPr>
          <a:lstStyle/>
          <a:p>
            <a:r>
              <a:rPr lang="en-US" sz="1200" dirty="0">
                <a:solidFill>
                  <a:schemeClr val="accent2"/>
                </a:solidFill>
              </a:rPr>
              <a:t>Grade 3 Smarter Balanced</a:t>
            </a:r>
          </a:p>
        </p:txBody>
      </p:sp>
      <p:sp>
        <p:nvSpPr>
          <p:cNvPr id="4" name="Rectangle 3"/>
          <p:cNvSpPr/>
          <p:nvPr/>
        </p:nvSpPr>
        <p:spPr>
          <a:xfrm>
            <a:off x="228600" y="141984"/>
            <a:ext cx="2167218" cy="73062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Difference</a:t>
            </a:r>
          </a:p>
        </p:txBody>
      </p:sp>
      <p:sp>
        <p:nvSpPr>
          <p:cNvPr id="5" name="Title 4" hidden="1">
            <a:extLst>
              <a:ext uri="{FF2B5EF4-FFF2-40B4-BE49-F238E27FC236}">
                <a16:creationId xmlns:a16="http://schemas.microsoft.com/office/drawing/2014/main" id="{50C443DE-BEF4-4E41-924C-6BB238E03066}"/>
              </a:ext>
            </a:extLst>
          </p:cNvPr>
          <p:cNvSpPr>
            <a:spLocks noGrp="1"/>
          </p:cNvSpPr>
          <p:nvPr>
            <p:ph type="title"/>
          </p:nvPr>
        </p:nvSpPr>
        <p:spPr/>
        <p:txBody>
          <a:bodyPr/>
          <a:lstStyle/>
          <a:p>
            <a:r>
              <a:rPr lang="en-US" dirty="0"/>
              <a:t>Slide 117</a:t>
            </a:r>
          </a:p>
        </p:txBody>
      </p:sp>
    </p:spTree>
    <p:extLst>
      <p:ext uri="{BB962C8B-B14F-4D97-AF65-F5344CB8AC3E}">
        <p14:creationId xmlns:p14="http://schemas.microsoft.com/office/powerpoint/2010/main" val="1468657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28600" y="82607"/>
            <a:ext cx="2167218" cy="730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Change</a:t>
            </a:r>
          </a:p>
        </p:txBody>
      </p:sp>
      <p:pic>
        <p:nvPicPr>
          <p:cNvPr id="5" name="Picture 4" descr="there were 58 kittens at the pet shop on friday. 29 of them were sold on saturday. How many kittens were left?"/>
          <p:cNvPicPr>
            <a:picLocks noChangeAspect="1"/>
          </p:cNvPicPr>
          <p:nvPr/>
        </p:nvPicPr>
        <p:blipFill>
          <a:blip r:embed="rId2"/>
          <a:stretch>
            <a:fillRect/>
          </a:stretch>
        </p:blipFill>
        <p:spPr>
          <a:xfrm>
            <a:off x="781049" y="963611"/>
            <a:ext cx="7546527" cy="2622552"/>
          </a:xfrm>
          <a:prstGeom prst="rect">
            <a:avLst/>
          </a:prstGeom>
        </p:spPr>
      </p:pic>
      <p:sp>
        <p:nvSpPr>
          <p:cNvPr id="6" name="TextBox 5"/>
          <p:cNvSpPr txBox="1"/>
          <p:nvPr/>
        </p:nvSpPr>
        <p:spPr>
          <a:xfrm rot="16200000">
            <a:off x="8090770" y="5337018"/>
            <a:ext cx="1829475" cy="276999"/>
          </a:xfrm>
          <a:prstGeom prst="rect">
            <a:avLst/>
          </a:prstGeom>
          <a:noFill/>
        </p:spPr>
        <p:txBody>
          <a:bodyPr wrap="none" rtlCol="0">
            <a:spAutoFit/>
          </a:bodyPr>
          <a:lstStyle/>
          <a:p>
            <a:r>
              <a:rPr lang="en-US" sz="1200" dirty="0">
                <a:solidFill>
                  <a:schemeClr val="accent2"/>
                </a:solidFill>
              </a:rPr>
              <a:t>Grade 2 Learning Horizons</a:t>
            </a:r>
          </a:p>
        </p:txBody>
      </p:sp>
      <p:sp>
        <p:nvSpPr>
          <p:cNvPr id="2" name="Title 1" hidden="1">
            <a:extLst>
              <a:ext uri="{FF2B5EF4-FFF2-40B4-BE49-F238E27FC236}">
                <a16:creationId xmlns:a16="http://schemas.microsoft.com/office/drawing/2014/main" id="{1F2464EE-D4B1-4DA0-820C-181BFE5E5ECA}"/>
              </a:ext>
            </a:extLst>
          </p:cNvPr>
          <p:cNvSpPr>
            <a:spLocks noGrp="1"/>
          </p:cNvSpPr>
          <p:nvPr>
            <p:ph type="title"/>
          </p:nvPr>
        </p:nvSpPr>
        <p:spPr/>
        <p:txBody>
          <a:bodyPr/>
          <a:lstStyle/>
          <a:p>
            <a:r>
              <a:rPr lang="en-US" dirty="0"/>
              <a:t>Slide 118</a:t>
            </a:r>
          </a:p>
        </p:txBody>
      </p:sp>
    </p:spTree>
    <p:extLst>
      <p:ext uri="{BB962C8B-B14F-4D97-AF65-F5344CB8AC3E}">
        <p14:creationId xmlns:p14="http://schemas.microsoft.com/office/powerpoint/2010/main" val="3682251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table shows the number of pennies nolan saved each week for four weeks. Pennies saved each week: week 1: 18 pennies, week 2: 40 pennies, week 3: 32 pennies, week 4: 25 pennies. &#10;What is the total number of pennies nolan saved during the four weeks? show your work? Enter your answer and your work in space provided. "/>
          <p:cNvPicPr>
            <a:picLocks noChangeAspect="1"/>
          </p:cNvPicPr>
          <p:nvPr/>
        </p:nvPicPr>
        <p:blipFill>
          <a:blip r:embed="rId2"/>
          <a:stretch>
            <a:fillRect/>
          </a:stretch>
        </p:blipFill>
        <p:spPr>
          <a:xfrm>
            <a:off x="954730" y="1070431"/>
            <a:ext cx="7344720" cy="4584700"/>
          </a:xfrm>
          <a:prstGeom prst="rect">
            <a:avLst/>
          </a:prstGeom>
        </p:spPr>
      </p:pic>
      <p:sp>
        <p:nvSpPr>
          <p:cNvPr id="3" name="TextBox 2"/>
          <p:cNvSpPr txBox="1"/>
          <p:nvPr/>
        </p:nvSpPr>
        <p:spPr>
          <a:xfrm rot="16200000">
            <a:off x="8447239" y="5337018"/>
            <a:ext cx="1116524" cy="276999"/>
          </a:xfrm>
          <a:prstGeom prst="rect">
            <a:avLst/>
          </a:prstGeom>
          <a:noFill/>
        </p:spPr>
        <p:txBody>
          <a:bodyPr wrap="none" rtlCol="0">
            <a:spAutoFit/>
          </a:bodyPr>
          <a:lstStyle/>
          <a:p>
            <a:r>
              <a:rPr lang="en-US" sz="1200">
                <a:solidFill>
                  <a:schemeClr val="accent2"/>
                </a:solidFill>
              </a:rPr>
              <a:t>Grade 3 PARCC</a:t>
            </a:r>
            <a:endParaRPr lang="en-US" sz="1200" dirty="0">
              <a:solidFill>
                <a:schemeClr val="accent2"/>
              </a:solidFill>
            </a:endParaRPr>
          </a:p>
        </p:txBody>
      </p:sp>
      <p:sp>
        <p:nvSpPr>
          <p:cNvPr id="4" name="Rectangle 3"/>
          <p:cNvSpPr/>
          <p:nvPr/>
        </p:nvSpPr>
        <p:spPr>
          <a:xfrm>
            <a:off x="170726" y="126627"/>
            <a:ext cx="2167218" cy="730624"/>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bg1"/>
                </a:solidFill>
              </a:rPr>
              <a:t>Total</a:t>
            </a:r>
          </a:p>
        </p:txBody>
      </p:sp>
      <p:sp>
        <p:nvSpPr>
          <p:cNvPr id="5" name="Title 4" hidden="1">
            <a:extLst>
              <a:ext uri="{FF2B5EF4-FFF2-40B4-BE49-F238E27FC236}">
                <a16:creationId xmlns:a16="http://schemas.microsoft.com/office/drawing/2014/main" id="{406D535D-6BF3-43CE-B5DC-FF2E3B9F8D2B}"/>
              </a:ext>
            </a:extLst>
          </p:cNvPr>
          <p:cNvSpPr>
            <a:spLocks noGrp="1"/>
          </p:cNvSpPr>
          <p:nvPr>
            <p:ph type="title"/>
          </p:nvPr>
        </p:nvSpPr>
        <p:spPr/>
        <p:txBody>
          <a:bodyPr/>
          <a:lstStyle/>
          <a:p>
            <a:r>
              <a:rPr lang="en-US" dirty="0"/>
              <a:t>Slide 119</a:t>
            </a:r>
          </a:p>
        </p:txBody>
      </p:sp>
    </p:spTree>
    <p:extLst>
      <p:ext uri="{BB962C8B-B14F-4D97-AF65-F5344CB8AC3E}">
        <p14:creationId xmlns:p14="http://schemas.microsoft.com/office/powerpoint/2010/main" val="3821575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ppt_y</p:attrName>
                                        </p:attrNameLst>
                                      </p:cBhvr>
                                      <p:tavLst>
                                        <p:tav tm="0">
                                          <p:val>
                                            <p:strVal val="#ppt_y+#ppt_h*1.125000"/>
                                          </p:val>
                                        </p:tav>
                                        <p:tav tm="100000">
                                          <p:val>
                                            <p:strVal val="#ppt_y"/>
                                          </p:val>
                                        </p:tav>
                                      </p:tavLst>
                                    </p:anim>
                                    <p:animEffect transition="in" filter="wipe(up)">
                                      <p:cBhvr>
                                        <p:cTn id="8" dur="500"/>
                                        <p:tgtEl>
                                          <p:spTgt spid="4"/>
                                        </p:tgtEl>
                                      </p:cBhvr>
                                    </p:animEffec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1"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gn="ctr"/>
            <a:r>
              <a:rPr lang="en-US" sz="5400" dirty="0"/>
              <a:t>Welcome!</a:t>
            </a:r>
            <a:endParaRPr lang="en-US" dirty="0"/>
          </a:p>
        </p:txBody>
      </p:sp>
      <p:sp>
        <p:nvSpPr>
          <p:cNvPr id="4" name="Text Placeholder 3"/>
          <p:cNvSpPr>
            <a:spLocks noGrp="1"/>
          </p:cNvSpPr>
          <p:nvPr>
            <p:ph type="body" idx="1"/>
          </p:nvPr>
        </p:nvSpPr>
        <p:spPr/>
        <p:txBody>
          <a:bodyPr>
            <a:normAutofit/>
          </a:bodyPr>
          <a:lstStyle/>
          <a:p>
            <a:pPr algn="ctr"/>
            <a:r>
              <a:rPr lang="en-US" sz="3200" dirty="0"/>
              <a:t>Let’s get started on Module 5!</a:t>
            </a:r>
          </a:p>
        </p:txBody>
      </p:sp>
    </p:spTree>
    <p:extLst>
      <p:ext uri="{BB962C8B-B14F-4D97-AF65-F5344CB8AC3E}">
        <p14:creationId xmlns:p14="http://schemas.microsoft.com/office/powerpoint/2010/main" val="585604900"/>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rot="16200000">
            <a:off x="8451473" y="5337018"/>
            <a:ext cx="1108060" cy="276999"/>
          </a:xfrm>
          <a:prstGeom prst="rect">
            <a:avLst/>
          </a:prstGeom>
          <a:noFill/>
        </p:spPr>
        <p:txBody>
          <a:bodyPr wrap="none" rtlCol="0">
            <a:spAutoFit/>
          </a:bodyPr>
          <a:lstStyle/>
          <a:p>
            <a:r>
              <a:rPr lang="en-US" sz="1200" dirty="0">
                <a:solidFill>
                  <a:schemeClr val="accent2"/>
                </a:solidFill>
              </a:rPr>
              <a:t>Grade </a:t>
            </a:r>
            <a:r>
              <a:rPr lang="en-US" sz="1200">
                <a:solidFill>
                  <a:schemeClr val="accent2"/>
                </a:solidFill>
              </a:rPr>
              <a:t>3 STAAR</a:t>
            </a:r>
            <a:endParaRPr lang="en-US" sz="1200" dirty="0">
              <a:solidFill>
                <a:schemeClr val="accent2"/>
              </a:solidFill>
            </a:endParaRPr>
          </a:p>
        </p:txBody>
      </p:sp>
      <p:pic>
        <p:nvPicPr>
          <p:cNvPr id="5" name="Picture 4" descr="adyssen started with $87 in her bank account. She put $213 into her account last week and another $137 this week. What is the total amount adyssen now has in her bank account? "/>
          <p:cNvPicPr>
            <a:picLocks noChangeAspect="1"/>
          </p:cNvPicPr>
          <p:nvPr/>
        </p:nvPicPr>
        <p:blipFill>
          <a:blip r:embed="rId2"/>
          <a:stretch>
            <a:fillRect/>
          </a:stretch>
        </p:blipFill>
        <p:spPr>
          <a:xfrm>
            <a:off x="363083" y="975632"/>
            <a:ext cx="8503920" cy="885825"/>
          </a:xfrm>
          <a:prstGeom prst="rect">
            <a:avLst/>
          </a:prstGeom>
        </p:spPr>
      </p:pic>
      <p:sp>
        <p:nvSpPr>
          <p:cNvPr id="6" name="Rectangle 5"/>
          <p:cNvSpPr/>
          <p:nvPr/>
        </p:nvSpPr>
        <p:spPr>
          <a:xfrm>
            <a:off x="228600" y="82607"/>
            <a:ext cx="2167218" cy="730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Change</a:t>
            </a:r>
          </a:p>
        </p:txBody>
      </p:sp>
      <p:sp>
        <p:nvSpPr>
          <p:cNvPr id="2" name="Title 1" hidden="1">
            <a:extLst>
              <a:ext uri="{FF2B5EF4-FFF2-40B4-BE49-F238E27FC236}">
                <a16:creationId xmlns:a16="http://schemas.microsoft.com/office/drawing/2014/main" id="{887551A0-4D95-4FF5-A671-FF7BDEF4ECD3}"/>
              </a:ext>
            </a:extLst>
          </p:cNvPr>
          <p:cNvSpPr>
            <a:spLocks noGrp="1"/>
          </p:cNvSpPr>
          <p:nvPr>
            <p:ph type="title"/>
          </p:nvPr>
        </p:nvSpPr>
        <p:spPr/>
        <p:txBody>
          <a:bodyPr/>
          <a:lstStyle/>
          <a:p>
            <a:r>
              <a:rPr lang="en-US" dirty="0"/>
              <a:t>Slide 120</a:t>
            </a:r>
          </a:p>
        </p:txBody>
      </p:sp>
    </p:spTree>
    <p:extLst>
      <p:ext uri="{BB962C8B-B14F-4D97-AF65-F5344CB8AC3E}">
        <p14:creationId xmlns:p14="http://schemas.microsoft.com/office/powerpoint/2010/main" val="1141409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arla buys apples and peaches at the store. the mass of the apples is 724 grams. The mass of peaches is 471 grams. How much greater is the mass, in grams, of the apples than the mass of the peaches?"/>
          <p:cNvPicPr>
            <a:picLocks noChangeAspect="1"/>
          </p:cNvPicPr>
          <p:nvPr/>
        </p:nvPicPr>
        <p:blipFill>
          <a:blip r:embed="rId2"/>
          <a:stretch>
            <a:fillRect/>
          </a:stretch>
        </p:blipFill>
        <p:spPr>
          <a:xfrm>
            <a:off x="220137" y="1214438"/>
            <a:ext cx="8646864" cy="1485900"/>
          </a:xfrm>
          <a:prstGeom prst="rect">
            <a:avLst/>
          </a:prstGeom>
        </p:spPr>
      </p:pic>
      <p:sp>
        <p:nvSpPr>
          <p:cNvPr id="3" name="TextBox 2"/>
          <p:cNvSpPr txBox="1"/>
          <p:nvPr/>
        </p:nvSpPr>
        <p:spPr>
          <a:xfrm rot="16200000">
            <a:off x="8447239" y="5337018"/>
            <a:ext cx="1116524" cy="276999"/>
          </a:xfrm>
          <a:prstGeom prst="rect">
            <a:avLst/>
          </a:prstGeom>
          <a:noFill/>
        </p:spPr>
        <p:txBody>
          <a:bodyPr wrap="none" rtlCol="0">
            <a:spAutoFit/>
          </a:bodyPr>
          <a:lstStyle/>
          <a:p>
            <a:r>
              <a:rPr lang="en-US" sz="1200" dirty="0">
                <a:solidFill>
                  <a:schemeClr val="accent2"/>
                </a:solidFill>
              </a:rPr>
              <a:t>Grade 3 PARCC</a:t>
            </a:r>
          </a:p>
        </p:txBody>
      </p:sp>
      <p:sp>
        <p:nvSpPr>
          <p:cNvPr id="5" name="Rectangle 4"/>
          <p:cNvSpPr/>
          <p:nvPr/>
        </p:nvSpPr>
        <p:spPr>
          <a:xfrm>
            <a:off x="228600" y="141984"/>
            <a:ext cx="2167218" cy="73062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Difference</a:t>
            </a:r>
          </a:p>
        </p:txBody>
      </p:sp>
      <p:sp>
        <p:nvSpPr>
          <p:cNvPr id="4" name="Title 3" hidden="1">
            <a:extLst>
              <a:ext uri="{FF2B5EF4-FFF2-40B4-BE49-F238E27FC236}">
                <a16:creationId xmlns:a16="http://schemas.microsoft.com/office/drawing/2014/main" id="{892F47EF-65D1-4AB5-8B73-20BB36CD6189}"/>
              </a:ext>
            </a:extLst>
          </p:cNvPr>
          <p:cNvSpPr>
            <a:spLocks noGrp="1"/>
          </p:cNvSpPr>
          <p:nvPr>
            <p:ph type="title"/>
          </p:nvPr>
        </p:nvSpPr>
        <p:spPr/>
        <p:txBody>
          <a:bodyPr/>
          <a:lstStyle/>
          <a:p>
            <a:r>
              <a:rPr lang="en-US" dirty="0"/>
              <a:t>Slide 121</a:t>
            </a:r>
          </a:p>
        </p:txBody>
      </p:sp>
    </p:spTree>
    <p:extLst>
      <p:ext uri="{BB962C8B-B14F-4D97-AF65-F5344CB8AC3E}">
        <p14:creationId xmlns:p14="http://schemas.microsoft.com/office/powerpoint/2010/main" val="358822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re were people on a train. 19 people get off the train at the first stop. 17 people get on the train. Now there are 63 people on the tran. How many people were on the train to begin with?"/>
          <p:cNvPicPr>
            <a:picLocks noChangeAspect="1"/>
          </p:cNvPicPr>
          <p:nvPr/>
        </p:nvPicPr>
        <p:blipFill>
          <a:blip r:embed="rId2"/>
          <a:stretch>
            <a:fillRect/>
          </a:stretch>
        </p:blipFill>
        <p:spPr>
          <a:xfrm>
            <a:off x="828674" y="627927"/>
            <a:ext cx="7587247" cy="5911830"/>
          </a:xfrm>
          <a:prstGeom prst="rect">
            <a:avLst/>
          </a:prstGeom>
        </p:spPr>
      </p:pic>
      <p:sp>
        <p:nvSpPr>
          <p:cNvPr id="3" name="Rectangle 2"/>
          <p:cNvSpPr/>
          <p:nvPr/>
        </p:nvSpPr>
        <p:spPr>
          <a:xfrm>
            <a:off x="228600" y="82607"/>
            <a:ext cx="2167218" cy="730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Change</a:t>
            </a:r>
          </a:p>
        </p:txBody>
      </p:sp>
      <p:sp>
        <p:nvSpPr>
          <p:cNvPr id="4" name="Title 3" hidden="1">
            <a:extLst>
              <a:ext uri="{FF2B5EF4-FFF2-40B4-BE49-F238E27FC236}">
                <a16:creationId xmlns:a16="http://schemas.microsoft.com/office/drawing/2014/main" id="{A6686CDD-70E5-494D-87AC-7C42A4D8F487}"/>
              </a:ext>
            </a:extLst>
          </p:cNvPr>
          <p:cNvSpPr>
            <a:spLocks noGrp="1"/>
          </p:cNvSpPr>
          <p:nvPr>
            <p:ph type="title"/>
          </p:nvPr>
        </p:nvSpPr>
        <p:spPr/>
        <p:txBody>
          <a:bodyPr/>
          <a:lstStyle/>
          <a:p>
            <a:r>
              <a:rPr lang="en-US" dirty="0"/>
              <a:t>Slide 122</a:t>
            </a:r>
          </a:p>
        </p:txBody>
      </p:sp>
    </p:spTree>
    <p:extLst>
      <p:ext uri="{BB962C8B-B14F-4D97-AF65-F5344CB8AC3E}">
        <p14:creationId xmlns:p14="http://schemas.microsoft.com/office/powerpoint/2010/main" val="2537284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rs. green has 60 terriers. 25 of them are boys. How many terriers are girls?"/>
          <p:cNvPicPr>
            <a:picLocks noChangeAspect="1"/>
          </p:cNvPicPr>
          <p:nvPr/>
        </p:nvPicPr>
        <p:blipFill>
          <a:blip r:embed="rId2"/>
          <a:stretch>
            <a:fillRect/>
          </a:stretch>
        </p:blipFill>
        <p:spPr>
          <a:xfrm>
            <a:off x="667764" y="1007689"/>
            <a:ext cx="7547214" cy="2144712"/>
          </a:xfrm>
          <a:prstGeom prst="rect">
            <a:avLst/>
          </a:prstGeom>
        </p:spPr>
      </p:pic>
      <p:sp>
        <p:nvSpPr>
          <p:cNvPr id="4" name="Rectangle 3"/>
          <p:cNvSpPr/>
          <p:nvPr/>
        </p:nvSpPr>
        <p:spPr>
          <a:xfrm>
            <a:off x="127864" y="130108"/>
            <a:ext cx="2167218" cy="730624"/>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bg1"/>
                </a:solidFill>
              </a:rPr>
              <a:t>Total</a:t>
            </a:r>
            <a:endParaRPr lang="en-US" sz="3200" dirty="0">
              <a:solidFill>
                <a:schemeClr val="bg1"/>
              </a:solidFill>
            </a:endParaRPr>
          </a:p>
        </p:txBody>
      </p:sp>
      <p:sp>
        <p:nvSpPr>
          <p:cNvPr id="5" name="TextBox 4"/>
          <p:cNvSpPr txBox="1"/>
          <p:nvPr/>
        </p:nvSpPr>
        <p:spPr>
          <a:xfrm rot="16200000">
            <a:off x="8090766" y="5337018"/>
            <a:ext cx="1829475" cy="276999"/>
          </a:xfrm>
          <a:prstGeom prst="rect">
            <a:avLst/>
          </a:prstGeom>
          <a:noFill/>
        </p:spPr>
        <p:txBody>
          <a:bodyPr wrap="none" rtlCol="0">
            <a:spAutoFit/>
          </a:bodyPr>
          <a:lstStyle/>
          <a:p>
            <a:r>
              <a:rPr lang="en-US" sz="1200" dirty="0">
                <a:solidFill>
                  <a:schemeClr val="accent2"/>
                </a:solidFill>
              </a:rPr>
              <a:t>Grade 2 Learning Horizons</a:t>
            </a:r>
          </a:p>
        </p:txBody>
      </p:sp>
      <p:sp>
        <p:nvSpPr>
          <p:cNvPr id="3" name="Title 2" hidden="1">
            <a:extLst>
              <a:ext uri="{FF2B5EF4-FFF2-40B4-BE49-F238E27FC236}">
                <a16:creationId xmlns:a16="http://schemas.microsoft.com/office/drawing/2014/main" id="{50790315-D859-4F9A-AAD5-DF9A6178BA01}"/>
              </a:ext>
            </a:extLst>
          </p:cNvPr>
          <p:cNvSpPr>
            <a:spLocks noGrp="1"/>
          </p:cNvSpPr>
          <p:nvPr>
            <p:ph type="title"/>
          </p:nvPr>
        </p:nvSpPr>
        <p:spPr/>
        <p:txBody>
          <a:bodyPr/>
          <a:lstStyle/>
          <a:p>
            <a:r>
              <a:rPr lang="en-US" dirty="0"/>
              <a:t>Slide 123</a:t>
            </a:r>
          </a:p>
        </p:txBody>
      </p:sp>
    </p:spTree>
    <p:extLst>
      <p:ext uri="{BB962C8B-B14F-4D97-AF65-F5344CB8AC3E}">
        <p14:creationId xmlns:p14="http://schemas.microsoft.com/office/powerpoint/2010/main" val="2795102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ary's cat had kittens. she gave 3 to her friends. she now has 6 kittens left. how many kittens did she have to start with?"/>
          <p:cNvPicPr>
            <a:picLocks noChangeAspect="1"/>
          </p:cNvPicPr>
          <p:nvPr/>
        </p:nvPicPr>
        <p:blipFill>
          <a:blip r:embed="rId2"/>
          <a:stretch>
            <a:fillRect/>
          </a:stretch>
        </p:blipFill>
        <p:spPr>
          <a:xfrm>
            <a:off x="228600" y="1030740"/>
            <a:ext cx="8557952" cy="942976"/>
          </a:xfrm>
          <a:prstGeom prst="rect">
            <a:avLst/>
          </a:prstGeom>
        </p:spPr>
      </p:pic>
      <p:sp>
        <p:nvSpPr>
          <p:cNvPr id="4" name="Rectangle 3"/>
          <p:cNvSpPr/>
          <p:nvPr/>
        </p:nvSpPr>
        <p:spPr>
          <a:xfrm>
            <a:off x="228600" y="82607"/>
            <a:ext cx="2167218" cy="730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Change</a:t>
            </a:r>
          </a:p>
        </p:txBody>
      </p:sp>
      <p:sp>
        <p:nvSpPr>
          <p:cNvPr id="5" name="TextBox 4"/>
          <p:cNvSpPr txBox="1"/>
          <p:nvPr/>
        </p:nvSpPr>
        <p:spPr>
          <a:xfrm rot="16200000">
            <a:off x="8331125" y="5337018"/>
            <a:ext cx="1348767" cy="276999"/>
          </a:xfrm>
          <a:prstGeom prst="rect">
            <a:avLst/>
          </a:prstGeom>
          <a:noFill/>
        </p:spPr>
        <p:txBody>
          <a:bodyPr wrap="none" rtlCol="0">
            <a:spAutoFit/>
          </a:bodyPr>
          <a:lstStyle/>
          <a:p>
            <a:r>
              <a:rPr lang="en-US" sz="1200" dirty="0">
                <a:solidFill>
                  <a:schemeClr val="accent2"/>
                </a:solidFill>
              </a:rPr>
              <a:t>Grade 2 Math Aids</a:t>
            </a:r>
          </a:p>
        </p:txBody>
      </p:sp>
      <p:sp>
        <p:nvSpPr>
          <p:cNvPr id="3" name="Title 2" hidden="1">
            <a:extLst>
              <a:ext uri="{FF2B5EF4-FFF2-40B4-BE49-F238E27FC236}">
                <a16:creationId xmlns:a16="http://schemas.microsoft.com/office/drawing/2014/main" id="{5609ADD4-BDA6-4273-8769-2A6B1DE10AC4}"/>
              </a:ext>
            </a:extLst>
          </p:cNvPr>
          <p:cNvSpPr>
            <a:spLocks noGrp="1"/>
          </p:cNvSpPr>
          <p:nvPr>
            <p:ph type="title"/>
          </p:nvPr>
        </p:nvSpPr>
        <p:spPr/>
        <p:txBody>
          <a:bodyPr/>
          <a:lstStyle/>
          <a:p>
            <a:r>
              <a:rPr lang="en-US" dirty="0"/>
              <a:t>Slide 124</a:t>
            </a:r>
          </a:p>
        </p:txBody>
      </p:sp>
    </p:spTree>
    <p:extLst>
      <p:ext uri="{BB962C8B-B14F-4D97-AF65-F5344CB8AC3E}">
        <p14:creationId xmlns:p14="http://schemas.microsoft.com/office/powerpoint/2010/main" val="4020850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last month jim drove his car 2,718.3 miles. Taht brought the car's total mielage to 87,416 miles. What was the car's mileage before last month?"/>
          <p:cNvPicPr>
            <a:picLocks noChangeAspect="1"/>
          </p:cNvPicPr>
          <p:nvPr/>
        </p:nvPicPr>
        <p:blipFill>
          <a:blip r:embed="rId2"/>
          <a:stretch>
            <a:fillRect/>
          </a:stretch>
        </p:blipFill>
        <p:spPr>
          <a:xfrm>
            <a:off x="228600" y="1006701"/>
            <a:ext cx="8762640" cy="744538"/>
          </a:xfrm>
          <a:prstGeom prst="rect">
            <a:avLst/>
          </a:prstGeom>
        </p:spPr>
      </p:pic>
      <p:sp>
        <p:nvSpPr>
          <p:cNvPr id="3" name="Rectangle 2"/>
          <p:cNvSpPr/>
          <p:nvPr/>
        </p:nvSpPr>
        <p:spPr>
          <a:xfrm>
            <a:off x="228600" y="82607"/>
            <a:ext cx="2167218" cy="730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Change</a:t>
            </a:r>
          </a:p>
        </p:txBody>
      </p:sp>
      <p:sp>
        <p:nvSpPr>
          <p:cNvPr id="4" name="TextBox 3"/>
          <p:cNvSpPr txBox="1"/>
          <p:nvPr/>
        </p:nvSpPr>
        <p:spPr>
          <a:xfrm rot="16200000">
            <a:off x="8451478" y="5337018"/>
            <a:ext cx="1108060" cy="276999"/>
          </a:xfrm>
          <a:prstGeom prst="rect">
            <a:avLst/>
          </a:prstGeom>
          <a:noFill/>
        </p:spPr>
        <p:txBody>
          <a:bodyPr wrap="none" rtlCol="0">
            <a:spAutoFit/>
          </a:bodyPr>
          <a:lstStyle/>
          <a:p>
            <a:r>
              <a:rPr lang="en-US" sz="1200" dirty="0">
                <a:solidFill>
                  <a:schemeClr val="accent2"/>
                </a:solidFill>
              </a:rPr>
              <a:t>Grade 5 STAAR</a:t>
            </a:r>
          </a:p>
        </p:txBody>
      </p:sp>
      <p:sp>
        <p:nvSpPr>
          <p:cNvPr id="5" name="Title 4" hidden="1">
            <a:extLst>
              <a:ext uri="{FF2B5EF4-FFF2-40B4-BE49-F238E27FC236}">
                <a16:creationId xmlns:a16="http://schemas.microsoft.com/office/drawing/2014/main" id="{E837B566-21A1-434F-96AA-92EA71E98B6A}"/>
              </a:ext>
            </a:extLst>
          </p:cNvPr>
          <p:cNvSpPr>
            <a:spLocks noGrp="1"/>
          </p:cNvSpPr>
          <p:nvPr>
            <p:ph type="title"/>
          </p:nvPr>
        </p:nvSpPr>
        <p:spPr/>
        <p:txBody>
          <a:bodyPr/>
          <a:lstStyle/>
          <a:p>
            <a:r>
              <a:rPr lang="en-US" dirty="0"/>
              <a:t>Slide 125</a:t>
            </a:r>
          </a:p>
        </p:txBody>
      </p:sp>
    </p:spTree>
    <p:extLst>
      <p:ext uri="{BB962C8B-B14F-4D97-AF65-F5344CB8AC3E}">
        <p14:creationId xmlns:p14="http://schemas.microsoft.com/office/powerpoint/2010/main" val="1276132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vicente hung three posters in his bedroom. The first poster had a length of 59 centimeters. The second poster had a length of 92 cetnimeters. The third poster had a length of 127 centimeters. What is the best estimate of the total length of these three posters in centimeters?"/>
          <p:cNvPicPr>
            <a:picLocks noChangeAspect="1"/>
          </p:cNvPicPr>
          <p:nvPr/>
        </p:nvPicPr>
        <p:blipFill>
          <a:blip r:embed="rId2"/>
          <a:stretch>
            <a:fillRect/>
          </a:stretch>
        </p:blipFill>
        <p:spPr>
          <a:xfrm>
            <a:off x="1093786" y="1020537"/>
            <a:ext cx="6931658" cy="3735624"/>
          </a:xfrm>
          <a:prstGeom prst="rect">
            <a:avLst/>
          </a:prstGeom>
        </p:spPr>
      </p:pic>
      <p:sp>
        <p:nvSpPr>
          <p:cNvPr id="4" name="TextBox 3"/>
          <p:cNvSpPr txBox="1"/>
          <p:nvPr/>
        </p:nvSpPr>
        <p:spPr>
          <a:xfrm rot="16200000">
            <a:off x="8451471" y="5337018"/>
            <a:ext cx="1108060" cy="276999"/>
          </a:xfrm>
          <a:prstGeom prst="rect">
            <a:avLst/>
          </a:prstGeom>
          <a:noFill/>
        </p:spPr>
        <p:txBody>
          <a:bodyPr wrap="none" rtlCol="0">
            <a:spAutoFit/>
          </a:bodyPr>
          <a:lstStyle/>
          <a:p>
            <a:r>
              <a:rPr lang="en-US" sz="1200" dirty="0">
                <a:solidFill>
                  <a:schemeClr val="accent2"/>
                </a:solidFill>
              </a:rPr>
              <a:t>Grade 3 STAAR</a:t>
            </a:r>
          </a:p>
        </p:txBody>
      </p:sp>
      <p:sp>
        <p:nvSpPr>
          <p:cNvPr id="5" name="Rectangle 4"/>
          <p:cNvSpPr/>
          <p:nvPr/>
        </p:nvSpPr>
        <p:spPr>
          <a:xfrm>
            <a:off x="170726" y="126627"/>
            <a:ext cx="2167218" cy="730624"/>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bg1"/>
                </a:solidFill>
              </a:rPr>
              <a:t>Total</a:t>
            </a:r>
          </a:p>
        </p:txBody>
      </p:sp>
      <p:sp>
        <p:nvSpPr>
          <p:cNvPr id="3" name="Title 2" hidden="1">
            <a:extLst>
              <a:ext uri="{FF2B5EF4-FFF2-40B4-BE49-F238E27FC236}">
                <a16:creationId xmlns:a16="http://schemas.microsoft.com/office/drawing/2014/main" id="{9409A81F-9B40-4B1F-9308-BDBEEA314596}"/>
              </a:ext>
            </a:extLst>
          </p:cNvPr>
          <p:cNvSpPr>
            <a:spLocks noGrp="1"/>
          </p:cNvSpPr>
          <p:nvPr>
            <p:ph type="title"/>
          </p:nvPr>
        </p:nvSpPr>
        <p:spPr/>
        <p:txBody>
          <a:bodyPr/>
          <a:lstStyle/>
          <a:p>
            <a:r>
              <a:rPr lang="en-US" dirty="0"/>
              <a:t>Slide 126</a:t>
            </a:r>
          </a:p>
        </p:txBody>
      </p:sp>
    </p:spTree>
    <p:extLst>
      <p:ext uri="{BB962C8B-B14F-4D97-AF65-F5344CB8AC3E}">
        <p14:creationId xmlns:p14="http://schemas.microsoft.com/office/powerpoint/2010/main" val="2934565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ppt_y</p:attrName>
                                        </p:attrNameLst>
                                      </p:cBhvr>
                                      <p:tavLst>
                                        <p:tav tm="0">
                                          <p:val>
                                            <p:strVal val="#ppt_y+#ppt_h*1.125000"/>
                                          </p:val>
                                        </p:tav>
                                        <p:tav tm="100000">
                                          <p:val>
                                            <p:strVal val="#ppt_y"/>
                                          </p:val>
                                        </p:tav>
                                      </p:tavLst>
                                    </p:anim>
                                    <p:animEffect transition="in" filter="wipe(up)">
                                      <p:cBhvr>
                                        <p:cTn id="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7772400" cy="731520"/>
          </a:xfrm>
        </p:spPr>
        <p:txBody>
          <a:bodyPr/>
          <a:lstStyle/>
          <a:p>
            <a:r>
              <a:rPr lang="en-US" dirty="0"/>
              <a:t>Workbook Activity #5</a:t>
            </a:r>
          </a:p>
        </p:txBody>
      </p:sp>
      <p:sp>
        <p:nvSpPr>
          <p:cNvPr id="3" name="Content Placeholder 2"/>
          <p:cNvSpPr>
            <a:spLocks noGrp="1"/>
          </p:cNvSpPr>
          <p:nvPr>
            <p:ph idx="1"/>
          </p:nvPr>
        </p:nvSpPr>
        <p:spPr/>
        <p:txBody>
          <a:bodyPr/>
          <a:lstStyle/>
          <a:p>
            <a:pPr marL="457200" marR="0" lvl="0" indent="-457200" defTabSz="914400" eaLnBrk="1" fontAlgn="auto" latinLnBrk="0" hangingPunct="1">
              <a:lnSpc>
                <a:spcPct val="100000"/>
              </a:lnSpc>
              <a:spcBef>
                <a:spcPts val="0"/>
              </a:spcBef>
              <a:spcAft>
                <a:spcPts val="0"/>
              </a:spcAft>
              <a:buClrTx/>
              <a:buSzTx/>
              <a:buFont typeface="+mj-lt"/>
              <a:buNone/>
              <a:tabLst/>
              <a:defRPr/>
            </a:pPr>
            <a:r>
              <a:rPr lang="en-US" dirty="0"/>
              <a:t>In this activity, you’ll identify the schemas of several additive word problems.</a:t>
            </a:r>
          </a:p>
          <a:p>
            <a:pPr marL="457200" marR="0" lvl="0" indent="-457200" defTabSz="914400" eaLnBrk="1" fontAlgn="auto" latinLnBrk="0" hangingPunct="1">
              <a:lnSpc>
                <a:spcPct val="100000"/>
              </a:lnSpc>
              <a:spcBef>
                <a:spcPts val="0"/>
              </a:spcBef>
              <a:spcAft>
                <a:spcPts val="0"/>
              </a:spcAft>
              <a:buClr>
                <a:srgbClr val="FF9300"/>
              </a:buClr>
              <a:buSzTx/>
              <a:buFont typeface="+mj-lt"/>
              <a:buAutoNum type="arabicPeriod"/>
              <a:tabLst/>
              <a:defRPr/>
            </a:pPr>
            <a:r>
              <a:rPr lang="en-US" dirty="0"/>
              <a:t>Read the word problem.</a:t>
            </a:r>
          </a:p>
          <a:p>
            <a:pPr marL="457200" marR="0" lvl="0" indent="-457200" defTabSz="914400" eaLnBrk="1" fontAlgn="auto" latinLnBrk="0" hangingPunct="1">
              <a:lnSpc>
                <a:spcPct val="100000"/>
              </a:lnSpc>
              <a:spcBef>
                <a:spcPts val="0"/>
              </a:spcBef>
              <a:spcAft>
                <a:spcPts val="0"/>
              </a:spcAft>
              <a:buClr>
                <a:srgbClr val="FF9300"/>
              </a:buClr>
              <a:buSzTx/>
              <a:buFont typeface="+mj-lt"/>
              <a:buAutoNum type="arabicPeriod"/>
              <a:tabLst/>
              <a:defRPr/>
            </a:pPr>
            <a:r>
              <a:rPr lang="en-US" dirty="0"/>
              <a:t>Identify the schema.</a:t>
            </a:r>
          </a:p>
          <a:p>
            <a:pPr marL="457200" marR="0" lvl="0" indent="-457200" defTabSz="914400" eaLnBrk="1" fontAlgn="auto" latinLnBrk="0" hangingPunct="1">
              <a:lnSpc>
                <a:spcPct val="100000"/>
              </a:lnSpc>
              <a:spcBef>
                <a:spcPts val="0"/>
              </a:spcBef>
              <a:spcAft>
                <a:spcPts val="0"/>
              </a:spcAft>
              <a:buClr>
                <a:srgbClr val="FF9300"/>
              </a:buClr>
              <a:buSzTx/>
              <a:buFont typeface="+mj-lt"/>
              <a:buAutoNum type="arabicPeriod"/>
              <a:tabLst/>
              <a:defRPr/>
            </a:pPr>
            <a:r>
              <a:rPr lang="en-US" dirty="0"/>
              <a:t>Solve the problem using the schema.</a:t>
            </a:r>
          </a:p>
          <a:p>
            <a:pPr marL="457200" marR="0" lvl="0" indent="-457200" defTabSz="914400" eaLnBrk="1" fontAlgn="auto" latinLnBrk="0" hangingPunct="1">
              <a:lnSpc>
                <a:spcPct val="100000"/>
              </a:lnSpc>
              <a:spcBef>
                <a:spcPts val="0"/>
              </a:spcBef>
              <a:spcAft>
                <a:spcPts val="0"/>
              </a:spcAft>
              <a:buClrTx/>
              <a:buSzTx/>
              <a:buFont typeface="+mj-lt"/>
              <a:buNone/>
              <a:tabLst/>
              <a:defRPr/>
            </a:pPr>
            <a:endParaRPr lang="en-US" dirty="0"/>
          </a:p>
        </p:txBody>
      </p:sp>
      <p:pic>
        <p:nvPicPr>
          <p:cNvPr id="4" name="Picture 3" descr="workbook icon"/>
          <p:cNvPicPr>
            <a:picLocks noChangeAspect="1"/>
          </p:cNvPicPr>
          <p:nvPr/>
        </p:nvPicPr>
        <p:blipFill>
          <a:blip r:embed="rId2">
            <a:clrChange>
              <a:clrFrom>
                <a:srgbClr val="000000"/>
              </a:clrFrom>
              <a:clrTo>
                <a:srgbClr val="000000">
                  <a:alpha val="0"/>
                </a:srgbClr>
              </a:clrTo>
            </a:clrChange>
            <a:extLst>
              <a:ext uri="{BEBA8EAE-BF5A-486C-A8C5-ECC9F3942E4B}">
                <a14:imgProps xmlns:a14="http://schemas.microsoft.com/office/drawing/2010/main">
                  <a14:imgLayer r:embed="rId3">
                    <a14:imgEffect>
                      <a14:backgroundRemoval t="1423" b="98984" l="4904" r="95309"/>
                    </a14:imgEffect>
                  </a14:imgLayer>
                </a14:imgProps>
              </a:ext>
            </a:extLst>
          </a:blip>
          <a:stretch>
            <a:fillRect/>
          </a:stretch>
        </p:blipFill>
        <p:spPr>
          <a:xfrm>
            <a:off x="228600" y="157361"/>
            <a:ext cx="914400" cy="873998"/>
          </a:xfrm>
          <a:prstGeom prst="rect">
            <a:avLst/>
          </a:prstGeom>
        </p:spPr>
      </p:pic>
    </p:spTree>
    <p:extLst>
      <p:ext uri="{BB962C8B-B14F-4D97-AF65-F5344CB8AC3E}">
        <p14:creationId xmlns:p14="http://schemas.microsoft.com/office/powerpoint/2010/main" val="2444715028"/>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7772400" cy="731520"/>
          </a:xfrm>
        </p:spPr>
        <p:txBody>
          <a:bodyPr/>
          <a:lstStyle/>
          <a:p>
            <a:r>
              <a:rPr lang="en-US" dirty="0"/>
              <a:t>Workbook Activity #5</a:t>
            </a:r>
          </a:p>
        </p:txBody>
      </p:sp>
      <p:pic>
        <p:nvPicPr>
          <p:cNvPr id="4" name="Picture 3" descr="workbook icon"/>
          <p:cNvPicPr>
            <a:picLocks noChangeAspect="1"/>
          </p:cNvPicPr>
          <p:nvPr/>
        </p:nvPicPr>
        <p:blipFill>
          <a:blip r:embed="rId2">
            <a:clrChange>
              <a:clrFrom>
                <a:srgbClr val="000000"/>
              </a:clrFrom>
              <a:clrTo>
                <a:srgbClr val="000000">
                  <a:alpha val="0"/>
                </a:srgbClr>
              </a:clrTo>
            </a:clrChange>
            <a:extLst>
              <a:ext uri="{BEBA8EAE-BF5A-486C-A8C5-ECC9F3942E4B}">
                <a14:imgProps xmlns:a14="http://schemas.microsoft.com/office/drawing/2010/main">
                  <a14:imgLayer r:embed="rId3">
                    <a14:imgEffect>
                      <a14:backgroundRemoval t="1423" b="98984" l="4904" r="95309"/>
                    </a14:imgEffect>
                  </a14:imgLayer>
                </a14:imgProps>
              </a:ext>
            </a:extLst>
          </a:blip>
          <a:stretch>
            <a:fillRect/>
          </a:stretch>
        </p:blipFill>
        <p:spPr>
          <a:xfrm>
            <a:off x="228600" y="157361"/>
            <a:ext cx="914400" cy="873998"/>
          </a:xfrm>
          <a:prstGeom prst="rect">
            <a:avLst/>
          </a:prstGeom>
        </p:spPr>
      </p:pic>
      <p:pic>
        <p:nvPicPr>
          <p:cNvPr id="8" name="Picture 7" descr="The graph below shows the number of minutes Ryan spent doing homework during four nights. How many minutes id ryan spend doing homework on tuesday and thursday combine? ">
            <a:extLst>
              <a:ext uri="{FF2B5EF4-FFF2-40B4-BE49-F238E27FC236}">
                <a16:creationId xmlns:a16="http://schemas.microsoft.com/office/drawing/2014/main" id="{EDDE28AC-823F-8845-AAC9-E1B6DA7B535E}"/>
              </a:ext>
            </a:extLst>
          </p:cNvPr>
          <p:cNvPicPr>
            <a:picLocks noChangeAspect="1"/>
          </p:cNvPicPr>
          <p:nvPr/>
        </p:nvPicPr>
        <p:blipFill>
          <a:blip r:embed="rId4"/>
          <a:stretch>
            <a:fillRect/>
          </a:stretch>
        </p:blipFill>
        <p:spPr>
          <a:xfrm>
            <a:off x="635000" y="939800"/>
            <a:ext cx="7874000" cy="4978400"/>
          </a:xfrm>
          <a:prstGeom prst="rect">
            <a:avLst/>
          </a:prstGeom>
        </p:spPr>
      </p:pic>
    </p:spTree>
    <p:extLst>
      <p:ext uri="{BB962C8B-B14F-4D97-AF65-F5344CB8AC3E}">
        <p14:creationId xmlns:p14="http://schemas.microsoft.com/office/powerpoint/2010/main" val="2843357231"/>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7772400" cy="731520"/>
          </a:xfrm>
        </p:spPr>
        <p:txBody>
          <a:bodyPr/>
          <a:lstStyle/>
          <a:p>
            <a:r>
              <a:rPr lang="en-US" dirty="0"/>
              <a:t>Workbook Activity #5</a:t>
            </a:r>
          </a:p>
        </p:txBody>
      </p:sp>
      <p:pic>
        <p:nvPicPr>
          <p:cNvPr id="4" name="Picture 3" descr="workbook icon"/>
          <p:cNvPicPr>
            <a:picLocks noChangeAspect="1"/>
          </p:cNvPicPr>
          <p:nvPr/>
        </p:nvPicPr>
        <p:blipFill>
          <a:blip r:embed="rId2">
            <a:clrChange>
              <a:clrFrom>
                <a:srgbClr val="000000"/>
              </a:clrFrom>
              <a:clrTo>
                <a:srgbClr val="000000">
                  <a:alpha val="0"/>
                </a:srgbClr>
              </a:clrTo>
            </a:clrChange>
            <a:extLst>
              <a:ext uri="{BEBA8EAE-BF5A-486C-A8C5-ECC9F3942E4B}">
                <a14:imgProps xmlns:a14="http://schemas.microsoft.com/office/drawing/2010/main">
                  <a14:imgLayer r:embed="rId3">
                    <a14:imgEffect>
                      <a14:backgroundRemoval t="1423" b="98984" l="4904" r="95309"/>
                    </a14:imgEffect>
                  </a14:imgLayer>
                </a14:imgProps>
              </a:ext>
            </a:extLst>
          </a:blip>
          <a:stretch>
            <a:fillRect/>
          </a:stretch>
        </p:blipFill>
        <p:spPr>
          <a:xfrm>
            <a:off x="228600" y="157361"/>
            <a:ext cx="914400" cy="873998"/>
          </a:xfrm>
          <a:prstGeom prst="rect">
            <a:avLst/>
          </a:prstGeom>
        </p:spPr>
      </p:pic>
      <p:pic>
        <p:nvPicPr>
          <p:cNvPr id="3" name="Picture 2" descr="Ramon has total of 815 sheep in two fields. he has 348 sheep in one of the fields. How many sheep does ramon have in the other field?">
            <a:extLst>
              <a:ext uri="{FF2B5EF4-FFF2-40B4-BE49-F238E27FC236}">
                <a16:creationId xmlns:a16="http://schemas.microsoft.com/office/drawing/2014/main" id="{13D61DBA-FE2E-F341-9AE1-C4E4CBE35636}"/>
              </a:ext>
            </a:extLst>
          </p:cNvPr>
          <p:cNvPicPr>
            <a:picLocks noChangeAspect="1"/>
          </p:cNvPicPr>
          <p:nvPr/>
        </p:nvPicPr>
        <p:blipFill>
          <a:blip r:embed="rId4"/>
          <a:stretch>
            <a:fillRect/>
          </a:stretch>
        </p:blipFill>
        <p:spPr>
          <a:xfrm>
            <a:off x="685800" y="1102598"/>
            <a:ext cx="7569200" cy="2400300"/>
          </a:xfrm>
          <a:prstGeom prst="rect">
            <a:avLst/>
          </a:prstGeom>
        </p:spPr>
      </p:pic>
    </p:spTree>
    <p:extLst>
      <p:ext uri="{BB962C8B-B14F-4D97-AF65-F5344CB8AC3E}">
        <p14:creationId xmlns:p14="http://schemas.microsoft.com/office/powerpoint/2010/main" val="22553796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209414" y="1308632"/>
            <a:ext cx="2585836" cy="1215717"/>
          </a:xfrm>
          <a:prstGeom prst="rect">
            <a:avLst/>
          </a:prstGeom>
          <a:noFill/>
        </p:spPr>
        <p:txBody>
          <a:bodyPr wrap="none" rtlCol="0">
            <a:spAutoFit/>
          </a:bodyPr>
          <a:lstStyle/>
          <a:p>
            <a:pPr algn="ctr"/>
            <a:r>
              <a:rPr lang="en-US" sz="7300" dirty="0">
                <a:solidFill>
                  <a:srgbClr val="FF9300"/>
                </a:solidFill>
              </a:rPr>
              <a:t>Part 1</a:t>
            </a:r>
          </a:p>
        </p:txBody>
      </p:sp>
      <p:sp>
        <p:nvSpPr>
          <p:cNvPr id="3" name="Title 2" hidden="1">
            <a:extLst>
              <a:ext uri="{FF2B5EF4-FFF2-40B4-BE49-F238E27FC236}">
                <a16:creationId xmlns:a16="http://schemas.microsoft.com/office/drawing/2014/main" id="{3FD27040-A3DE-4717-A119-55AE903AC357}"/>
              </a:ext>
            </a:extLst>
          </p:cNvPr>
          <p:cNvSpPr>
            <a:spLocks noGrp="1"/>
          </p:cNvSpPr>
          <p:nvPr>
            <p:ph type="title"/>
          </p:nvPr>
        </p:nvSpPr>
        <p:spPr/>
        <p:txBody>
          <a:bodyPr/>
          <a:lstStyle/>
          <a:p>
            <a:r>
              <a:rPr lang="en-US" dirty="0"/>
              <a:t>Slide 13</a:t>
            </a:r>
          </a:p>
        </p:txBody>
      </p:sp>
    </p:spTree>
    <p:extLst>
      <p:ext uri="{BB962C8B-B14F-4D97-AF65-F5344CB8AC3E}">
        <p14:creationId xmlns:p14="http://schemas.microsoft.com/office/powerpoint/2010/main" val="1733799594"/>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7772400" cy="731520"/>
          </a:xfrm>
        </p:spPr>
        <p:txBody>
          <a:bodyPr/>
          <a:lstStyle/>
          <a:p>
            <a:r>
              <a:rPr lang="en-US" dirty="0"/>
              <a:t>Workbook Activity #5</a:t>
            </a:r>
          </a:p>
        </p:txBody>
      </p:sp>
      <p:pic>
        <p:nvPicPr>
          <p:cNvPr id="4" name="Picture 3" descr="workbook icon"/>
          <p:cNvPicPr>
            <a:picLocks noChangeAspect="1"/>
          </p:cNvPicPr>
          <p:nvPr/>
        </p:nvPicPr>
        <p:blipFill>
          <a:blip r:embed="rId2">
            <a:clrChange>
              <a:clrFrom>
                <a:srgbClr val="000000"/>
              </a:clrFrom>
              <a:clrTo>
                <a:srgbClr val="000000">
                  <a:alpha val="0"/>
                </a:srgbClr>
              </a:clrTo>
            </a:clrChange>
            <a:extLst>
              <a:ext uri="{BEBA8EAE-BF5A-486C-A8C5-ECC9F3942E4B}">
                <a14:imgProps xmlns:a14="http://schemas.microsoft.com/office/drawing/2010/main">
                  <a14:imgLayer r:embed="rId3">
                    <a14:imgEffect>
                      <a14:backgroundRemoval t="1423" b="98984" l="4904" r="95309"/>
                    </a14:imgEffect>
                  </a14:imgLayer>
                </a14:imgProps>
              </a:ext>
            </a:extLst>
          </a:blip>
          <a:stretch>
            <a:fillRect/>
          </a:stretch>
        </p:blipFill>
        <p:spPr>
          <a:xfrm>
            <a:off x="228600" y="157361"/>
            <a:ext cx="914400" cy="873998"/>
          </a:xfrm>
          <a:prstGeom prst="rect">
            <a:avLst/>
          </a:prstGeom>
        </p:spPr>
      </p:pic>
      <p:pic>
        <p:nvPicPr>
          <p:cNvPr id="3" name="Picture 2" descr="Thir-grade students took a total of 1,000 pictures for the yearbook during the school year. Ted took 72 pictures. Mary took 48 pictures. Ella took 8 more pictures than ted took. How many more pictures did ella take than mary?">
            <a:extLst>
              <a:ext uri="{FF2B5EF4-FFF2-40B4-BE49-F238E27FC236}">
                <a16:creationId xmlns:a16="http://schemas.microsoft.com/office/drawing/2014/main" id="{0E377BB1-1A73-A642-B92F-80A41954ECB4}"/>
              </a:ext>
            </a:extLst>
          </p:cNvPr>
          <p:cNvPicPr>
            <a:picLocks noChangeAspect="1"/>
          </p:cNvPicPr>
          <p:nvPr/>
        </p:nvPicPr>
        <p:blipFill>
          <a:blip r:embed="rId4"/>
          <a:stretch>
            <a:fillRect/>
          </a:stretch>
        </p:blipFill>
        <p:spPr>
          <a:xfrm>
            <a:off x="489323" y="1102598"/>
            <a:ext cx="7950200" cy="2273300"/>
          </a:xfrm>
          <a:prstGeom prst="rect">
            <a:avLst/>
          </a:prstGeom>
        </p:spPr>
      </p:pic>
    </p:spTree>
    <p:extLst>
      <p:ext uri="{BB962C8B-B14F-4D97-AF65-F5344CB8AC3E}">
        <p14:creationId xmlns:p14="http://schemas.microsoft.com/office/powerpoint/2010/main" val="622900249"/>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7772400" cy="731520"/>
          </a:xfrm>
        </p:spPr>
        <p:txBody>
          <a:bodyPr/>
          <a:lstStyle/>
          <a:p>
            <a:r>
              <a:rPr lang="en-US" dirty="0"/>
              <a:t>Workbook Activity #5</a:t>
            </a:r>
          </a:p>
        </p:txBody>
      </p:sp>
      <p:pic>
        <p:nvPicPr>
          <p:cNvPr id="4" name="Picture 3" descr="workbook icon"/>
          <p:cNvPicPr>
            <a:picLocks noChangeAspect="1"/>
          </p:cNvPicPr>
          <p:nvPr/>
        </p:nvPicPr>
        <p:blipFill>
          <a:blip r:embed="rId2">
            <a:clrChange>
              <a:clrFrom>
                <a:srgbClr val="000000"/>
              </a:clrFrom>
              <a:clrTo>
                <a:srgbClr val="000000">
                  <a:alpha val="0"/>
                </a:srgbClr>
              </a:clrTo>
            </a:clrChange>
            <a:extLst>
              <a:ext uri="{BEBA8EAE-BF5A-486C-A8C5-ECC9F3942E4B}">
                <a14:imgProps xmlns:a14="http://schemas.microsoft.com/office/drawing/2010/main">
                  <a14:imgLayer r:embed="rId3">
                    <a14:imgEffect>
                      <a14:backgroundRemoval t="1423" b="98984" l="4904" r="95309"/>
                    </a14:imgEffect>
                  </a14:imgLayer>
                </a14:imgProps>
              </a:ext>
            </a:extLst>
          </a:blip>
          <a:stretch>
            <a:fillRect/>
          </a:stretch>
        </p:blipFill>
        <p:spPr>
          <a:xfrm>
            <a:off x="228600" y="157361"/>
            <a:ext cx="914400" cy="873998"/>
          </a:xfrm>
          <a:prstGeom prst="rect">
            <a:avLst/>
          </a:prstGeom>
        </p:spPr>
      </p:pic>
      <p:pic>
        <p:nvPicPr>
          <p:cNvPr id="3" name="Picture 2" descr="Rosa had some stickers. She gave 2 stickers to her friend. Then she had 4 stickers left. How many stickers did rosa start with?">
            <a:extLst>
              <a:ext uri="{FF2B5EF4-FFF2-40B4-BE49-F238E27FC236}">
                <a16:creationId xmlns:a16="http://schemas.microsoft.com/office/drawing/2014/main" id="{D91A203C-7831-9D48-8BF2-6D8CD9873B48}"/>
              </a:ext>
            </a:extLst>
          </p:cNvPr>
          <p:cNvPicPr>
            <a:picLocks noChangeAspect="1"/>
          </p:cNvPicPr>
          <p:nvPr/>
        </p:nvPicPr>
        <p:blipFill>
          <a:blip r:embed="rId4"/>
          <a:stretch>
            <a:fillRect/>
          </a:stretch>
        </p:blipFill>
        <p:spPr>
          <a:xfrm>
            <a:off x="685800" y="1102598"/>
            <a:ext cx="7696200" cy="1676400"/>
          </a:xfrm>
          <a:prstGeom prst="rect">
            <a:avLst/>
          </a:prstGeom>
        </p:spPr>
      </p:pic>
    </p:spTree>
    <p:extLst>
      <p:ext uri="{BB962C8B-B14F-4D97-AF65-F5344CB8AC3E}">
        <p14:creationId xmlns:p14="http://schemas.microsoft.com/office/powerpoint/2010/main" val="4163016916"/>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7772400" cy="731520"/>
          </a:xfrm>
        </p:spPr>
        <p:txBody>
          <a:bodyPr/>
          <a:lstStyle/>
          <a:p>
            <a:r>
              <a:rPr lang="en-US" dirty="0"/>
              <a:t>Workbook Activity #5</a:t>
            </a:r>
          </a:p>
        </p:txBody>
      </p:sp>
      <p:pic>
        <p:nvPicPr>
          <p:cNvPr id="4" name="Picture 3" descr="workbook icon"/>
          <p:cNvPicPr>
            <a:picLocks noChangeAspect="1"/>
          </p:cNvPicPr>
          <p:nvPr/>
        </p:nvPicPr>
        <p:blipFill>
          <a:blip r:embed="rId2">
            <a:clrChange>
              <a:clrFrom>
                <a:srgbClr val="000000"/>
              </a:clrFrom>
              <a:clrTo>
                <a:srgbClr val="000000">
                  <a:alpha val="0"/>
                </a:srgbClr>
              </a:clrTo>
            </a:clrChange>
            <a:extLst>
              <a:ext uri="{BEBA8EAE-BF5A-486C-A8C5-ECC9F3942E4B}">
                <a14:imgProps xmlns:a14="http://schemas.microsoft.com/office/drawing/2010/main">
                  <a14:imgLayer r:embed="rId3">
                    <a14:imgEffect>
                      <a14:backgroundRemoval t="1423" b="98984" l="4904" r="95309"/>
                    </a14:imgEffect>
                  </a14:imgLayer>
                </a14:imgProps>
              </a:ext>
            </a:extLst>
          </a:blip>
          <a:stretch>
            <a:fillRect/>
          </a:stretch>
        </p:blipFill>
        <p:spPr>
          <a:xfrm>
            <a:off x="228600" y="157361"/>
            <a:ext cx="914400" cy="873998"/>
          </a:xfrm>
          <a:prstGeom prst="rect">
            <a:avLst/>
          </a:prstGeom>
        </p:spPr>
      </p:pic>
      <p:pic>
        <p:nvPicPr>
          <p:cNvPr id="3" name="Picture 2" descr="There are 425 boys and 510 girls in hank's school. How many more girls are there than boys?">
            <a:extLst>
              <a:ext uri="{FF2B5EF4-FFF2-40B4-BE49-F238E27FC236}">
                <a16:creationId xmlns:a16="http://schemas.microsoft.com/office/drawing/2014/main" id="{A0A159A0-C0F7-5342-B6D5-A4A2D852B68E}"/>
              </a:ext>
            </a:extLst>
          </p:cNvPr>
          <p:cNvPicPr>
            <a:picLocks noChangeAspect="1"/>
          </p:cNvPicPr>
          <p:nvPr/>
        </p:nvPicPr>
        <p:blipFill>
          <a:blip r:embed="rId4"/>
          <a:stretch>
            <a:fillRect/>
          </a:stretch>
        </p:blipFill>
        <p:spPr>
          <a:xfrm>
            <a:off x="502023" y="1102598"/>
            <a:ext cx="7924800" cy="3111500"/>
          </a:xfrm>
          <a:prstGeom prst="rect">
            <a:avLst/>
          </a:prstGeom>
        </p:spPr>
      </p:pic>
    </p:spTree>
    <p:extLst>
      <p:ext uri="{BB962C8B-B14F-4D97-AF65-F5344CB8AC3E}">
        <p14:creationId xmlns:p14="http://schemas.microsoft.com/office/powerpoint/2010/main" val="2424993146"/>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3. </a:t>
            </a:r>
            <a:r>
              <a:rPr lang="en-US" dirty="0">
                <a:solidFill>
                  <a:srgbClr val="00B050"/>
                </a:solidFill>
              </a:rPr>
              <a:t>Do</a:t>
            </a:r>
            <a:r>
              <a:rPr lang="en-US" dirty="0"/>
              <a:t> teach students </a:t>
            </a:r>
            <a:r>
              <a:rPr lang="en-US" i="1" dirty="0"/>
              <a:t>schemas</a:t>
            </a:r>
            <a:endParaRPr lang="en-US" dirty="0"/>
          </a:p>
        </p:txBody>
      </p:sp>
      <p:sp>
        <p:nvSpPr>
          <p:cNvPr id="3" name="Content Placeholder 2"/>
          <p:cNvSpPr>
            <a:spLocks noGrp="1"/>
          </p:cNvSpPr>
          <p:nvPr>
            <p:ph idx="1"/>
          </p:nvPr>
        </p:nvSpPr>
        <p:spPr/>
        <p:txBody>
          <a:bodyPr/>
          <a:lstStyle/>
          <a:p>
            <a:r>
              <a:rPr lang="en-US" dirty="0"/>
              <a:t>When teaching about word problems, students should learn the </a:t>
            </a:r>
            <a:r>
              <a:rPr lang="en-US" i="1" dirty="0"/>
              <a:t>schema</a:t>
            </a:r>
            <a:r>
              <a:rPr lang="en-US" dirty="0"/>
              <a:t> of the word problem.</a:t>
            </a:r>
          </a:p>
          <a:p>
            <a:pPr marL="342900" indent="-342900">
              <a:buClr>
                <a:srgbClr val="FF9300"/>
              </a:buClr>
              <a:buFont typeface="Arial" charset="0"/>
              <a:buChar char="•"/>
            </a:pPr>
            <a:r>
              <a:rPr lang="en-US" dirty="0"/>
              <a:t>Structure</a:t>
            </a:r>
          </a:p>
          <a:p>
            <a:pPr marL="342900" indent="-342900">
              <a:buClr>
                <a:srgbClr val="FF9300"/>
              </a:buClr>
              <a:buFont typeface="Arial" charset="0"/>
              <a:buChar char="•"/>
            </a:pPr>
            <a:r>
              <a:rPr lang="en-US" dirty="0"/>
              <a:t>Problem type</a:t>
            </a:r>
          </a:p>
          <a:p>
            <a:endParaRPr lang="en-US" dirty="0"/>
          </a:p>
        </p:txBody>
      </p:sp>
      <p:sp>
        <p:nvSpPr>
          <p:cNvPr id="4" name="Rectangle 3"/>
          <p:cNvSpPr/>
          <p:nvPr/>
        </p:nvSpPr>
        <p:spPr>
          <a:xfrm>
            <a:off x="633131" y="3138437"/>
            <a:ext cx="2974042" cy="7306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Additive</a:t>
            </a:r>
          </a:p>
        </p:txBody>
      </p:sp>
      <p:sp>
        <p:nvSpPr>
          <p:cNvPr id="7" name="Rectangle 6"/>
          <p:cNvSpPr/>
          <p:nvPr/>
        </p:nvSpPr>
        <p:spPr>
          <a:xfrm>
            <a:off x="5240990" y="3116025"/>
            <a:ext cx="2974042" cy="75303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Multiplicative</a:t>
            </a:r>
          </a:p>
        </p:txBody>
      </p:sp>
      <p:sp>
        <p:nvSpPr>
          <p:cNvPr id="9" name="TextBox 8"/>
          <p:cNvSpPr txBox="1"/>
          <p:nvPr/>
        </p:nvSpPr>
        <p:spPr>
          <a:xfrm rot="16200000">
            <a:off x="5819561" y="2808280"/>
            <a:ext cx="6338047" cy="276999"/>
          </a:xfrm>
          <a:prstGeom prst="rect">
            <a:avLst/>
          </a:prstGeom>
          <a:noFill/>
        </p:spPr>
        <p:txBody>
          <a:bodyPr wrap="square" rtlCol="0">
            <a:spAutoFit/>
          </a:bodyPr>
          <a:lstStyle/>
          <a:p>
            <a:r>
              <a:rPr lang="en-US" sz="1200" dirty="0">
                <a:solidFill>
                  <a:srgbClr val="FF9300"/>
                </a:solidFill>
              </a:rPr>
              <a:t>Jitendra </a:t>
            </a:r>
            <a:r>
              <a:rPr lang="en-US" sz="1200">
                <a:solidFill>
                  <a:srgbClr val="FF9300"/>
                </a:solidFill>
              </a:rPr>
              <a:t>&amp; Star (2011); Riley </a:t>
            </a:r>
            <a:r>
              <a:rPr lang="en-US" sz="1200" dirty="0">
                <a:solidFill>
                  <a:srgbClr val="FF9300"/>
                </a:solidFill>
              </a:rPr>
              <a:t>&amp; Greeno (1988); Van de </a:t>
            </a:r>
            <a:r>
              <a:rPr lang="en-US" sz="1200" dirty="0" err="1">
                <a:solidFill>
                  <a:srgbClr val="FF9300"/>
                </a:solidFill>
              </a:rPr>
              <a:t>Walle</a:t>
            </a:r>
            <a:r>
              <a:rPr lang="en-US" sz="1200" dirty="0">
                <a:solidFill>
                  <a:srgbClr val="FF9300"/>
                </a:solidFill>
              </a:rPr>
              <a:t>, Karp, &amp; Bay-Williams (2010)</a:t>
            </a:r>
          </a:p>
        </p:txBody>
      </p:sp>
      <p:sp>
        <p:nvSpPr>
          <p:cNvPr id="10" name="Rectangle 9"/>
          <p:cNvSpPr/>
          <p:nvPr/>
        </p:nvSpPr>
        <p:spPr>
          <a:xfrm>
            <a:off x="1036543" y="3873808"/>
            <a:ext cx="2167218" cy="730624"/>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Total</a:t>
            </a:r>
            <a:endParaRPr lang="en-US" sz="3200" dirty="0"/>
          </a:p>
        </p:txBody>
      </p:sp>
      <p:sp>
        <p:nvSpPr>
          <p:cNvPr id="11" name="Rectangle 10"/>
          <p:cNvSpPr/>
          <p:nvPr/>
        </p:nvSpPr>
        <p:spPr>
          <a:xfrm>
            <a:off x="1036543" y="4597054"/>
            <a:ext cx="2167218" cy="730624"/>
          </a:xfrm>
          <a:prstGeom prst="rect">
            <a:avLst/>
          </a:prstGeom>
          <a:solidFill>
            <a:srgbClr val="FF2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Difference</a:t>
            </a:r>
          </a:p>
        </p:txBody>
      </p:sp>
      <p:sp>
        <p:nvSpPr>
          <p:cNvPr id="12" name="Rectangle 11"/>
          <p:cNvSpPr/>
          <p:nvPr/>
        </p:nvSpPr>
        <p:spPr>
          <a:xfrm>
            <a:off x="1036543" y="5326511"/>
            <a:ext cx="2167218" cy="730624"/>
          </a:xfrm>
          <a:prstGeom prst="rect">
            <a:avLst/>
          </a:prstGeom>
          <a:solidFill>
            <a:srgbClr val="FF9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Change</a:t>
            </a:r>
          </a:p>
        </p:txBody>
      </p:sp>
      <p:sp>
        <p:nvSpPr>
          <p:cNvPr id="13" name="Rectangle 12"/>
          <p:cNvSpPr/>
          <p:nvPr/>
        </p:nvSpPr>
        <p:spPr>
          <a:xfrm>
            <a:off x="5472952" y="3890416"/>
            <a:ext cx="2550459" cy="730624"/>
          </a:xfrm>
          <a:prstGeom prst="rect">
            <a:avLst/>
          </a:prstGeom>
          <a:solidFill>
            <a:srgbClr val="FF2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Equal Groups</a:t>
            </a:r>
          </a:p>
        </p:txBody>
      </p:sp>
      <p:sp>
        <p:nvSpPr>
          <p:cNvPr id="14" name="Rectangle 13"/>
          <p:cNvSpPr/>
          <p:nvPr/>
        </p:nvSpPr>
        <p:spPr>
          <a:xfrm>
            <a:off x="5471912" y="4605542"/>
            <a:ext cx="2544856" cy="730624"/>
          </a:xfrm>
          <a:prstGeom prst="rect">
            <a:avLst/>
          </a:prstGeom>
          <a:solidFill>
            <a:srgbClr val="FF9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Comparison</a:t>
            </a:r>
          </a:p>
        </p:txBody>
      </p:sp>
      <p:sp>
        <p:nvSpPr>
          <p:cNvPr id="15" name="Rectangle 14"/>
          <p:cNvSpPr/>
          <p:nvPr/>
        </p:nvSpPr>
        <p:spPr>
          <a:xfrm>
            <a:off x="5472952" y="5336112"/>
            <a:ext cx="2550459" cy="1033561"/>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Ratios/</a:t>
            </a:r>
          </a:p>
          <a:p>
            <a:pPr algn="ctr"/>
            <a:r>
              <a:rPr lang="en-US" sz="3200" dirty="0"/>
              <a:t>Proportions</a:t>
            </a:r>
          </a:p>
        </p:txBody>
      </p:sp>
    </p:spTree>
    <p:extLst>
      <p:ext uri="{BB962C8B-B14F-4D97-AF65-F5344CB8AC3E}">
        <p14:creationId xmlns:p14="http://schemas.microsoft.com/office/powerpoint/2010/main" val="770820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dissolv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dissolv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dissolve">
                                      <p:cBhvr>
                                        <p:cTn id="1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hidden="1">
            <a:extLst>
              <a:ext uri="{FF2B5EF4-FFF2-40B4-BE49-F238E27FC236}">
                <a16:creationId xmlns:a16="http://schemas.microsoft.com/office/drawing/2014/main" id="{E869FE6C-E85D-44FE-A658-5F310BB47573}"/>
              </a:ext>
            </a:extLst>
          </p:cNvPr>
          <p:cNvSpPr>
            <a:spLocks noGrp="1"/>
          </p:cNvSpPr>
          <p:nvPr>
            <p:ph type="title"/>
          </p:nvPr>
        </p:nvSpPr>
        <p:spPr/>
        <p:txBody>
          <a:bodyPr/>
          <a:lstStyle/>
          <a:p>
            <a:r>
              <a:rPr lang="en-US" dirty="0"/>
              <a:t>Slide 134</a:t>
            </a:r>
          </a:p>
        </p:txBody>
      </p:sp>
      <p:sp>
        <p:nvSpPr>
          <p:cNvPr id="11267" name="Content Placeholder 2"/>
          <p:cNvSpPr>
            <a:spLocks noGrp="1"/>
          </p:cNvSpPr>
          <p:nvPr>
            <p:ph idx="4294967295"/>
          </p:nvPr>
        </p:nvSpPr>
        <p:spPr>
          <a:xfrm>
            <a:off x="0" y="1244600"/>
            <a:ext cx="8686800" cy="5084763"/>
          </a:xfrm>
        </p:spPr>
        <p:txBody>
          <a:bodyPr>
            <a:normAutofit/>
          </a:bodyPr>
          <a:lstStyle/>
          <a:p>
            <a:pPr eaLnBrk="1" hangingPunct="1"/>
            <a:r>
              <a:rPr lang="en-US" sz="2800" b="1" dirty="0">
                <a:solidFill>
                  <a:srgbClr val="FF2600"/>
                </a:solidFill>
              </a:rPr>
              <a:t>Groups</a:t>
            </a:r>
            <a:r>
              <a:rPr lang="en-US" sz="2800" dirty="0"/>
              <a:t> of a </a:t>
            </a:r>
            <a:r>
              <a:rPr lang="en-US" sz="2800" b="1" dirty="0">
                <a:solidFill>
                  <a:schemeClr val="accent4"/>
                </a:solidFill>
              </a:rPr>
              <a:t>number (in each group)</a:t>
            </a:r>
            <a:r>
              <a:rPr lang="en-US" sz="2800" dirty="0">
                <a:solidFill>
                  <a:schemeClr val="accent4"/>
                </a:solidFill>
              </a:rPr>
              <a:t> </a:t>
            </a:r>
            <a:r>
              <a:rPr lang="en-US" sz="2800" dirty="0"/>
              <a:t>for a </a:t>
            </a:r>
            <a:r>
              <a:rPr lang="en-US" sz="2800" b="1" dirty="0">
                <a:solidFill>
                  <a:schemeClr val="accent1"/>
                </a:solidFill>
              </a:rPr>
              <a:t>product</a:t>
            </a:r>
            <a:r>
              <a:rPr lang="en-US" sz="2800" b="1" dirty="0"/>
              <a:t> </a:t>
            </a:r>
          </a:p>
          <a:p>
            <a:pPr lvl="1" eaLnBrk="1" hangingPunct="1"/>
            <a:r>
              <a:rPr lang="en-US" sz="2600" dirty="0"/>
              <a:t>Mark has </a:t>
            </a:r>
            <a:r>
              <a:rPr lang="en-US" sz="2600" b="1" dirty="0">
                <a:solidFill>
                  <a:srgbClr val="FF2600"/>
                </a:solidFill>
              </a:rPr>
              <a:t>2</a:t>
            </a:r>
            <a:r>
              <a:rPr lang="en-US" sz="2600" dirty="0"/>
              <a:t> bags of apples. There are </a:t>
            </a:r>
            <a:r>
              <a:rPr lang="en-US" sz="2600" b="1" dirty="0">
                <a:solidFill>
                  <a:schemeClr val="accent4"/>
                </a:solidFill>
              </a:rPr>
              <a:t>6</a:t>
            </a:r>
            <a:r>
              <a:rPr lang="en-US" sz="2600" dirty="0"/>
              <a:t> apples in each bag. How many apples does Mark have altogether? </a:t>
            </a:r>
          </a:p>
          <a:p>
            <a:pPr lvl="2"/>
            <a:r>
              <a:rPr lang="en-US" sz="2600" b="1" dirty="0">
                <a:solidFill>
                  <a:srgbClr val="FF2600"/>
                </a:solidFill>
              </a:rPr>
              <a:t>2</a:t>
            </a:r>
            <a:r>
              <a:rPr lang="en-US" sz="2600" dirty="0"/>
              <a:t> × </a:t>
            </a:r>
            <a:r>
              <a:rPr lang="en-US" sz="2600" b="1" dirty="0">
                <a:solidFill>
                  <a:schemeClr val="accent4"/>
                </a:solidFill>
              </a:rPr>
              <a:t>6</a:t>
            </a:r>
            <a:r>
              <a:rPr lang="en-US" sz="2600" dirty="0"/>
              <a:t> = </a:t>
            </a:r>
            <a:r>
              <a:rPr lang="en-US" sz="2600" b="1" dirty="0">
                <a:solidFill>
                  <a:schemeClr val="accent1"/>
                </a:solidFill>
              </a:rPr>
              <a:t>?</a:t>
            </a:r>
            <a:r>
              <a:rPr lang="en-US" sz="2600" b="1" dirty="0">
                <a:solidFill>
                  <a:srgbClr val="0070C0"/>
                </a:solidFill>
              </a:rPr>
              <a:t> </a:t>
            </a:r>
          </a:p>
          <a:p>
            <a:pPr lvl="1" eaLnBrk="1" hangingPunct="1"/>
            <a:r>
              <a:rPr lang="en-US" sz="2600" dirty="0"/>
              <a:t>Mark has </a:t>
            </a:r>
            <a:r>
              <a:rPr lang="en-US" sz="2600" b="1" dirty="0">
                <a:solidFill>
                  <a:schemeClr val="accent1"/>
                </a:solidFill>
              </a:rPr>
              <a:t>12</a:t>
            </a:r>
            <a:r>
              <a:rPr lang="en-US" sz="2600" dirty="0"/>
              <a:t> apples. He wants to share them equally among his </a:t>
            </a:r>
            <a:r>
              <a:rPr lang="en-US" sz="2600" b="1" dirty="0">
                <a:solidFill>
                  <a:srgbClr val="FF2600"/>
                </a:solidFill>
              </a:rPr>
              <a:t>2</a:t>
            </a:r>
            <a:r>
              <a:rPr lang="en-US" sz="2600" dirty="0"/>
              <a:t> friends. How many apples will each friend receive?</a:t>
            </a:r>
          </a:p>
          <a:p>
            <a:pPr lvl="2"/>
            <a:r>
              <a:rPr lang="en-US" sz="2600" b="1" dirty="0">
                <a:solidFill>
                  <a:srgbClr val="FF2600"/>
                </a:solidFill>
              </a:rPr>
              <a:t>2</a:t>
            </a:r>
            <a:r>
              <a:rPr lang="en-US" sz="2600" b="1" dirty="0">
                <a:solidFill>
                  <a:srgbClr val="00B050"/>
                </a:solidFill>
              </a:rPr>
              <a:t> </a:t>
            </a:r>
            <a:r>
              <a:rPr lang="en-US" sz="2600" dirty="0"/>
              <a:t>× </a:t>
            </a:r>
            <a:r>
              <a:rPr lang="en-US" sz="2600" b="1" dirty="0">
                <a:solidFill>
                  <a:schemeClr val="accent4"/>
                </a:solidFill>
              </a:rPr>
              <a:t>?</a:t>
            </a:r>
            <a:r>
              <a:rPr lang="en-US" sz="2600" dirty="0">
                <a:solidFill>
                  <a:srgbClr val="EB641B"/>
                </a:solidFill>
              </a:rPr>
              <a:t> </a:t>
            </a:r>
            <a:r>
              <a:rPr lang="en-US" sz="2600" dirty="0"/>
              <a:t>= </a:t>
            </a:r>
            <a:r>
              <a:rPr lang="en-US" sz="2600" b="1" dirty="0">
                <a:solidFill>
                  <a:schemeClr val="accent1"/>
                </a:solidFill>
              </a:rPr>
              <a:t>12</a:t>
            </a:r>
            <a:r>
              <a:rPr lang="en-US" sz="2600" b="1" dirty="0">
                <a:solidFill>
                  <a:srgbClr val="0070C0"/>
                </a:solidFill>
              </a:rPr>
              <a:t>	</a:t>
            </a:r>
          </a:p>
          <a:p>
            <a:pPr lvl="1"/>
            <a:r>
              <a:rPr lang="en-US" sz="2600" dirty="0"/>
              <a:t>Mark has </a:t>
            </a:r>
            <a:r>
              <a:rPr lang="en-US" sz="2600" b="1" dirty="0">
                <a:solidFill>
                  <a:schemeClr val="accent1"/>
                </a:solidFill>
              </a:rPr>
              <a:t>12</a:t>
            </a:r>
            <a:r>
              <a:rPr lang="en-US" sz="2600" dirty="0">
                <a:solidFill>
                  <a:schemeClr val="accent1"/>
                </a:solidFill>
              </a:rPr>
              <a:t> </a:t>
            </a:r>
            <a:r>
              <a:rPr lang="en-US" sz="2600" dirty="0"/>
              <a:t>apples. He put them into bags containing </a:t>
            </a:r>
            <a:r>
              <a:rPr lang="en-US" sz="2600" b="1" dirty="0">
                <a:solidFill>
                  <a:schemeClr val="accent4"/>
                </a:solidFill>
              </a:rPr>
              <a:t>6</a:t>
            </a:r>
            <a:r>
              <a:rPr lang="en-US" sz="2600" dirty="0">
                <a:solidFill>
                  <a:schemeClr val="accent4"/>
                </a:solidFill>
              </a:rPr>
              <a:t> </a:t>
            </a:r>
            <a:r>
              <a:rPr lang="en-US" sz="2600" dirty="0"/>
              <a:t>apples each. How many bags did Mark use?</a:t>
            </a:r>
          </a:p>
          <a:p>
            <a:pPr lvl="2"/>
            <a:r>
              <a:rPr lang="en-US" sz="2600" b="1" dirty="0">
                <a:solidFill>
                  <a:srgbClr val="FF2600"/>
                </a:solidFill>
              </a:rPr>
              <a:t>?</a:t>
            </a:r>
            <a:r>
              <a:rPr lang="en-US" sz="2600" dirty="0"/>
              <a:t> × </a:t>
            </a:r>
            <a:r>
              <a:rPr lang="en-US" sz="2600" b="1" dirty="0">
                <a:solidFill>
                  <a:schemeClr val="accent4"/>
                </a:solidFill>
              </a:rPr>
              <a:t>6</a:t>
            </a:r>
            <a:r>
              <a:rPr lang="en-US" sz="2600" dirty="0">
                <a:solidFill>
                  <a:schemeClr val="accent4"/>
                </a:solidFill>
              </a:rPr>
              <a:t> </a:t>
            </a:r>
            <a:r>
              <a:rPr lang="en-US" sz="2600" dirty="0"/>
              <a:t>= </a:t>
            </a:r>
            <a:r>
              <a:rPr lang="en-US" sz="2600" b="1" dirty="0">
                <a:solidFill>
                  <a:schemeClr val="accent1"/>
                </a:solidFill>
              </a:rPr>
              <a:t>12</a:t>
            </a:r>
            <a:r>
              <a:rPr lang="en-US" sz="2600" b="1" dirty="0">
                <a:solidFill>
                  <a:srgbClr val="0070C0"/>
                </a:solidFill>
              </a:rPr>
              <a:t>		</a:t>
            </a:r>
          </a:p>
          <a:p>
            <a:pPr lvl="2" eaLnBrk="1" hangingPunct="1"/>
            <a:endParaRPr lang="en-US" b="1" dirty="0">
              <a:solidFill>
                <a:srgbClr val="0070C0"/>
              </a:solidFill>
            </a:endParaRPr>
          </a:p>
        </p:txBody>
      </p:sp>
      <p:sp>
        <p:nvSpPr>
          <p:cNvPr id="5" name="Rectangle 4"/>
          <p:cNvSpPr/>
          <p:nvPr/>
        </p:nvSpPr>
        <p:spPr>
          <a:xfrm>
            <a:off x="228600" y="211461"/>
            <a:ext cx="2974042" cy="75303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Multiplicative</a:t>
            </a:r>
          </a:p>
        </p:txBody>
      </p:sp>
      <p:sp>
        <p:nvSpPr>
          <p:cNvPr id="6" name="Rectangle 5"/>
          <p:cNvSpPr/>
          <p:nvPr/>
        </p:nvSpPr>
        <p:spPr>
          <a:xfrm>
            <a:off x="3296770" y="233873"/>
            <a:ext cx="2550459" cy="730624"/>
          </a:xfrm>
          <a:prstGeom prst="rect">
            <a:avLst/>
          </a:prstGeom>
          <a:solidFill>
            <a:srgbClr val="FF2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Equal Groups</a:t>
            </a:r>
          </a:p>
        </p:txBody>
      </p:sp>
    </p:spTree>
    <p:extLst>
      <p:ext uri="{BB962C8B-B14F-4D97-AF65-F5344CB8AC3E}">
        <p14:creationId xmlns:p14="http://schemas.microsoft.com/office/powerpoint/2010/main" val="2996423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1267">
                                            <p:txEl>
                                              <p:pRg st="1" end="1"/>
                                            </p:txEl>
                                          </p:spTgt>
                                        </p:tgtEl>
                                        <p:attrNameLst>
                                          <p:attrName>style.visibility</p:attrName>
                                        </p:attrNameLst>
                                      </p:cBhvr>
                                      <p:to>
                                        <p:strVal val="visible"/>
                                      </p:to>
                                    </p:set>
                                    <p:animEffect transition="in" filter="dissolve">
                                      <p:cBhvr>
                                        <p:cTn id="7" dur="500"/>
                                        <p:tgtEl>
                                          <p:spTgt spid="11267">
                                            <p:txEl>
                                              <p:pRg st="1" end="1"/>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11267">
                                            <p:txEl>
                                              <p:pRg st="2" end="2"/>
                                            </p:txEl>
                                          </p:spTgt>
                                        </p:tgtEl>
                                        <p:attrNameLst>
                                          <p:attrName>style.visibility</p:attrName>
                                        </p:attrNameLst>
                                      </p:cBhvr>
                                      <p:to>
                                        <p:strVal val="visible"/>
                                      </p:to>
                                    </p:set>
                                    <p:animEffect transition="in" filter="dissolve">
                                      <p:cBhvr>
                                        <p:cTn id="10" dur="500"/>
                                        <p:tgtEl>
                                          <p:spTgt spid="11267">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11267">
                                            <p:txEl>
                                              <p:pRg st="3" end="3"/>
                                            </p:txEl>
                                          </p:spTgt>
                                        </p:tgtEl>
                                        <p:attrNameLst>
                                          <p:attrName>style.visibility</p:attrName>
                                        </p:attrNameLst>
                                      </p:cBhvr>
                                      <p:to>
                                        <p:strVal val="visible"/>
                                      </p:to>
                                    </p:set>
                                    <p:animEffect transition="in" filter="dissolve">
                                      <p:cBhvr>
                                        <p:cTn id="15" dur="500"/>
                                        <p:tgtEl>
                                          <p:spTgt spid="11267">
                                            <p:txEl>
                                              <p:pRg st="3" end="3"/>
                                            </p:txEl>
                                          </p:spTgt>
                                        </p:tgtEl>
                                      </p:cBhvr>
                                    </p:animEffect>
                                  </p:childTnLst>
                                </p:cTn>
                              </p:par>
                              <p:par>
                                <p:cTn id="16" presetID="9" presetClass="entr" presetSubtype="0" fill="hold" nodeType="withEffect">
                                  <p:stCondLst>
                                    <p:cond delay="0"/>
                                  </p:stCondLst>
                                  <p:childTnLst>
                                    <p:set>
                                      <p:cBhvr>
                                        <p:cTn id="17" dur="1" fill="hold">
                                          <p:stCondLst>
                                            <p:cond delay="0"/>
                                          </p:stCondLst>
                                        </p:cTn>
                                        <p:tgtEl>
                                          <p:spTgt spid="11267">
                                            <p:txEl>
                                              <p:pRg st="4" end="4"/>
                                            </p:txEl>
                                          </p:spTgt>
                                        </p:tgtEl>
                                        <p:attrNameLst>
                                          <p:attrName>style.visibility</p:attrName>
                                        </p:attrNameLst>
                                      </p:cBhvr>
                                      <p:to>
                                        <p:strVal val="visible"/>
                                      </p:to>
                                    </p:set>
                                    <p:animEffect transition="in" filter="dissolve">
                                      <p:cBhvr>
                                        <p:cTn id="18" dur="500"/>
                                        <p:tgtEl>
                                          <p:spTgt spid="11267">
                                            <p:txEl>
                                              <p:pRg st="4" end="4"/>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nodeType="clickEffect">
                                  <p:stCondLst>
                                    <p:cond delay="0"/>
                                  </p:stCondLst>
                                  <p:childTnLst>
                                    <p:set>
                                      <p:cBhvr>
                                        <p:cTn id="22" dur="1" fill="hold">
                                          <p:stCondLst>
                                            <p:cond delay="0"/>
                                          </p:stCondLst>
                                        </p:cTn>
                                        <p:tgtEl>
                                          <p:spTgt spid="11267">
                                            <p:txEl>
                                              <p:pRg st="5" end="5"/>
                                            </p:txEl>
                                          </p:spTgt>
                                        </p:tgtEl>
                                        <p:attrNameLst>
                                          <p:attrName>style.visibility</p:attrName>
                                        </p:attrNameLst>
                                      </p:cBhvr>
                                      <p:to>
                                        <p:strVal val="visible"/>
                                      </p:to>
                                    </p:set>
                                    <p:animEffect transition="in" filter="dissolve">
                                      <p:cBhvr>
                                        <p:cTn id="23" dur="500"/>
                                        <p:tgtEl>
                                          <p:spTgt spid="11267">
                                            <p:txEl>
                                              <p:pRg st="5" end="5"/>
                                            </p:txEl>
                                          </p:spTgt>
                                        </p:tgtEl>
                                      </p:cBhvr>
                                    </p:animEffect>
                                  </p:childTnLst>
                                </p:cTn>
                              </p:par>
                              <p:par>
                                <p:cTn id="24" presetID="9" presetClass="entr" presetSubtype="0" fill="hold" nodeType="withEffect">
                                  <p:stCondLst>
                                    <p:cond delay="0"/>
                                  </p:stCondLst>
                                  <p:childTnLst>
                                    <p:set>
                                      <p:cBhvr>
                                        <p:cTn id="25" dur="1" fill="hold">
                                          <p:stCondLst>
                                            <p:cond delay="0"/>
                                          </p:stCondLst>
                                        </p:cTn>
                                        <p:tgtEl>
                                          <p:spTgt spid="11267">
                                            <p:txEl>
                                              <p:pRg st="6" end="6"/>
                                            </p:txEl>
                                          </p:spTgt>
                                        </p:tgtEl>
                                        <p:attrNameLst>
                                          <p:attrName>style.visibility</p:attrName>
                                        </p:attrNameLst>
                                      </p:cBhvr>
                                      <p:to>
                                        <p:strVal val="visible"/>
                                      </p:to>
                                    </p:set>
                                    <p:animEffect transition="in" filter="dissolve">
                                      <p:cBhvr>
                                        <p:cTn id="26" dur="500"/>
                                        <p:tgtEl>
                                          <p:spTgt spid="1126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roups/units) times (number/rate) equals (product)"/>
          <p:cNvPicPr>
            <a:picLocks noChangeAspect="1"/>
          </p:cNvPicPr>
          <p:nvPr/>
        </p:nvPicPr>
        <p:blipFill>
          <a:blip r:embed="rId2"/>
          <a:stretch>
            <a:fillRect/>
          </a:stretch>
        </p:blipFill>
        <p:spPr>
          <a:xfrm>
            <a:off x="2370365" y="2049234"/>
            <a:ext cx="4094934" cy="1997529"/>
          </a:xfrm>
          <a:prstGeom prst="rect">
            <a:avLst/>
          </a:prstGeom>
        </p:spPr>
      </p:pic>
      <p:sp>
        <p:nvSpPr>
          <p:cNvPr id="3" name="Rectangle 2"/>
          <p:cNvSpPr/>
          <p:nvPr/>
        </p:nvSpPr>
        <p:spPr>
          <a:xfrm>
            <a:off x="228600" y="211461"/>
            <a:ext cx="2974042" cy="75303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Multiplicative</a:t>
            </a:r>
          </a:p>
        </p:txBody>
      </p:sp>
      <p:sp>
        <p:nvSpPr>
          <p:cNvPr id="4" name="Rectangle 3"/>
          <p:cNvSpPr/>
          <p:nvPr/>
        </p:nvSpPr>
        <p:spPr>
          <a:xfrm>
            <a:off x="3296770" y="233873"/>
            <a:ext cx="2550459" cy="730624"/>
          </a:xfrm>
          <a:prstGeom prst="rect">
            <a:avLst/>
          </a:prstGeom>
          <a:solidFill>
            <a:srgbClr val="FF2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Equal Groups</a:t>
            </a:r>
          </a:p>
        </p:txBody>
      </p:sp>
      <p:sp>
        <p:nvSpPr>
          <p:cNvPr id="5" name="Content Placeholder 2"/>
          <p:cNvSpPr txBox="1">
            <a:spLocks/>
          </p:cNvSpPr>
          <p:nvPr/>
        </p:nvSpPr>
        <p:spPr>
          <a:xfrm>
            <a:off x="228600" y="1282699"/>
            <a:ext cx="9381565" cy="3530600"/>
          </a:xfrm>
          <a:prstGeom prst="rect">
            <a:avLst/>
          </a:prstGeom>
        </p:spPr>
        <p:txBody>
          <a:bodyPr vert="horz" lIns="91440" tIns="45720" rIns="91440" bIns="45720" rtlCol="0">
            <a:noAutofit/>
          </a:bodyPr>
          <a:lstStyle>
            <a:lvl1pPr marL="0" indent="0" algn="l" defTabSz="914400" rtl="0" eaLnBrk="1" latinLnBrk="0" hangingPunct="1">
              <a:lnSpc>
                <a:spcPct val="110000"/>
              </a:lnSpc>
              <a:spcBef>
                <a:spcPts val="600"/>
              </a:spcBef>
              <a:buClr>
                <a:schemeClr val="accent4">
                  <a:lumMod val="75000"/>
                </a:schemeClr>
              </a:buClr>
              <a:buFont typeface="Arial" panose="020B0604020202020204" pitchFamily="34" charset="0"/>
              <a:buNone/>
              <a:defRPr sz="2400" kern="1200">
                <a:solidFill>
                  <a:schemeClr val="tx2">
                    <a:lumMod val="75000"/>
                  </a:schemeClr>
                </a:solidFill>
                <a:latin typeface="+mj-lt"/>
                <a:ea typeface="Verdana" panose="020B0604030504040204" pitchFamily="34" charset="0"/>
                <a:cs typeface="Verdana" panose="020B0604030504040204" pitchFamily="34" charset="0"/>
              </a:defRPr>
            </a:lvl1pPr>
            <a:lvl2pPr marL="344488" indent="-342900" algn="l" defTabSz="914400" rtl="0" eaLnBrk="1" latinLnBrk="0" hangingPunct="1">
              <a:lnSpc>
                <a:spcPct val="100000"/>
              </a:lnSpc>
              <a:spcBef>
                <a:spcPts val="600"/>
              </a:spcBef>
              <a:buClr>
                <a:schemeClr val="bg1"/>
              </a:buClr>
              <a:buFont typeface="Arial" panose="020B0604020202020204" pitchFamily="34" charset="0"/>
              <a:buChar char="•"/>
              <a:defRPr sz="2400" kern="1200">
                <a:solidFill>
                  <a:schemeClr val="tx2">
                    <a:lumMod val="75000"/>
                  </a:schemeClr>
                </a:solidFill>
                <a:latin typeface="+mj-lt"/>
                <a:ea typeface="Verdana" panose="020B0604030504040204" pitchFamily="34" charset="0"/>
                <a:cs typeface="Verdana" panose="020B0604030504040204" pitchFamily="34" charset="0"/>
              </a:defRPr>
            </a:lvl2pPr>
            <a:lvl3pPr marL="571500" indent="-342900" algn="l" defTabSz="914400" rtl="0" eaLnBrk="1" latinLnBrk="0" hangingPunct="1">
              <a:lnSpc>
                <a:spcPct val="100000"/>
              </a:lnSpc>
              <a:spcBef>
                <a:spcPts val="600"/>
              </a:spcBef>
              <a:buClr>
                <a:schemeClr val="bg1"/>
              </a:buClr>
              <a:buFont typeface="Arial" panose="020B0604020202020204" pitchFamily="34" charset="0"/>
              <a:buChar char="•"/>
              <a:defRPr sz="2400" kern="1200">
                <a:solidFill>
                  <a:schemeClr val="tx2">
                    <a:lumMod val="75000"/>
                  </a:schemeClr>
                </a:solidFill>
                <a:latin typeface="+mj-lt"/>
                <a:ea typeface="Verdana" panose="020B0604030504040204" pitchFamily="34" charset="0"/>
                <a:cs typeface="Verdana" panose="020B0604030504040204" pitchFamily="34" charset="0"/>
              </a:defRPr>
            </a:lvl3pPr>
            <a:lvl4pPr marL="798513" indent="-342900" algn="l" defTabSz="914400" rtl="0" eaLnBrk="1" latinLnBrk="0" hangingPunct="1">
              <a:lnSpc>
                <a:spcPct val="100000"/>
              </a:lnSpc>
              <a:spcBef>
                <a:spcPts val="600"/>
              </a:spcBef>
              <a:buClr>
                <a:schemeClr val="bg1"/>
              </a:buClr>
              <a:buFont typeface="Arial" panose="020B0604020202020204" pitchFamily="34" charset="0"/>
              <a:buChar char="•"/>
              <a:defRPr sz="2400" kern="1200">
                <a:solidFill>
                  <a:schemeClr val="tx2">
                    <a:lumMod val="75000"/>
                  </a:schemeClr>
                </a:solidFill>
                <a:latin typeface="+mj-lt"/>
                <a:ea typeface="Verdana" panose="020B0604030504040204" pitchFamily="34" charset="0"/>
                <a:cs typeface="Verdana" panose="020B0604030504040204" pitchFamily="34" charset="0"/>
              </a:defRPr>
            </a:lvl4pPr>
            <a:lvl5pPr marL="1028700" indent="-342900" algn="l" defTabSz="914400" rtl="0" eaLnBrk="1" latinLnBrk="0" hangingPunct="1">
              <a:lnSpc>
                <a:spcPct val="100000"/>
              </a:lnSpc>
              <a:spcBef>
                <a:spcPts val="600"/>
              </a:spcBef>
              <a:buClr>
                <a:schemeClr val="bg1"/>
              </a:buClr>
              <a:buSzPct val="100000"/>
              <a:buFont typeface="Arial" panose="020B0604020202020204" pitchFamily="34" charset="0"/>
              <a:buChar char="•"/>
              <a:defRPr sz="2400" kern="1200">
                <a:solidFill>
                  <a:schemeClr val="tx2">
                    <a:lumMod val="75000"/>
                  </a:schemeClr>
                </a:solidFill>
                <a:latin typeface="+mj-lt"/>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chemeClr val="bg1"/>
                </a:solidFill>
              </a:rPr>
              <a:t>Equal groups graphic organizer:</a:t>
            </a:r>
          </a:p>
        </p:txBody>
      </p:sp>
      <p:sp>
        <p:nvSpPr>
          <p:cNvPr id="6" name="Title 5" hidden="1">
            <a:extLst>
              <a:ext uri="{FF2B5EF4-FFF2-40B4-BE49-F238E27FC236}">
                <a16:creationId xmlns:a16="http://schemas.microsoft.com/office/drawing/2014/main" id="{ECDF0359-82CD-47BC-9B76-2197DF6D7E0F}"/>
              </a:ext>
            </a:extLst>
          </p:cNvPr>
          <p:cNvSpPr>
            <a:spLocks noGrp="1"/>
          </p:cNvSpPr>
          <p:nvPr>
            <p:ph type="title"/>
          </p:nvPr>
        </p:nvSpPr>
        <p:spPr/>
        <p:txBody>
          <a:bodyPr/>
          <a:lstStyle/>
          <a:p>
            <a:r>
              <a:rPr lang="en-US" dirty="0"/>
              <a:t>Slide 135</a:t>
            </a:r>
          </a:p>
        </p:txBody>
      </p:sp>
    </p:spTree>
    <p:extLst>
      <p:ext uri="{BB962C8B-B14F-4D97-AF65-F5344CB8AC3E}">
        <p14:creationId xmlns:p14="http://schemas.microsoft.com/office/powerpoint/2010/main" val="1646475186"/>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B2FBF546-8D9D-4CFA-86FD-64A850A64A86}"/>
              </a:ext>
            </a:extLst>
          </p:cNvPr>
          <p:cNvSpPr>
            <a:spLocks noGrp="1"/>
          </p:cNvSpPr>
          <p:nvPr>
            <p:ph type="title"/>
          </p:nvPr>
        </p:nvSpPr>
        <p:spPr/>
        <p:txBody>
          <a:bodyPr/>
          <a:lstStyle/>
          <a:p>
            <a:r>
              <a:rPr lang="en-US" dirty="0"/>
              <a:t>slide 136</a:t>
            </a:r>
          </a:p>
        </p:txBody>
      </p:sp>
      <p:sp>
        <p:nvSpPr>
          <p:cNvPr id="25" name="Content Placeholder 21"/>
          <p:cNvSpPr>
            <a:spLocks noGrp="1"/>
          </p:cNvSpPr>
          <p:nvPr>
            <p:ph idx="4294967295"/>
          </p:nvPr>
        </p:nvSpPr>
        <p:spPr>
          <a:xfrm>
            <a:off x="224653" y="1273201"/>
            <a:ext cx="8642350" cy="1335087"/>
          </a:xfrm>
        </p:spPr>
        <p:txBody>
          <a:bodyPr>
            <a:normAutofit/>
          </a:bodyPr>
          <a:lstStyle/>
          <a:p>
            <a:pPr marL="0" indent="0">
              <a:buNone/>
            </a:pPr>
            <a:r>
              <a:rPr lang="en-US" sz="2400" dirty="0"/>
              <a:t>Cade has 4 boxes. He puts 9 models cars in each box. Enter the total number of model cars Cade put in these boxes.</a:t>
            </a:r>
          </a:p>
        </p:txBody>
      </p:sp>
      <p:sp>
        <p:nvSpPr>
          <p:cNvPr id="21" name="Rectangle 20"/>
          <p:cNvSpPr/>
          <p:nvPr/>
        </p:nvSpPr>
        <p:spPr>
          <a:xfrm>
            <a:off x="228600" y="211461"/>
            <a:ext cx="2974042" cy="75303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Multiplicative</a:t>
            </a:r>
          </a:p>
        </p:txBody>
      </p:sp>
      <p:sp>
        <p:nvSpPr>
          <p:cNvPr id="22" name="Rectangle 21"/>
          <p:cNvSpPr/>
          <p:nvPr/>
        </p:nvSpPr>
        <p:spPr>
          <a:xfrm>
            <a:off x="3296770" y="233873"/>
            <a:ext cx="2550459" cy="730624"/>
          </a:xfrm>
          <a:prstGeom prst="rect">
            <a:avLst/>
          </a:prstGeom>
          <a:solidFill>
            <a:srgbClr val="FF2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Equal Groups</a:t>
            </a:r>
          </a:p>
        </p:txBody>
      </p:sp>
      <p:sp>
        <p:nvSpPr>
          <p:cNvPr id="5" name="TextBox 4"/>
          <p:cNvSpPr txBox="1"/>
          <p:nvPr/>
        </p:nvSpPr>
        <p:spPr>
          <a:xfrm rot="16200000">
            <a:off x="8447241" y="5337018"/>
            <a:ext cx="1116524" cy="276999"/>
          </a:xfrm>
          <a:prstGeom prst="rect">
            <a:avLst/>
          </a:prstGeom>
          <a:noFill/>
        </p:spPr>
        <p:txBody>
          <a:bodyPr wrap="none" rtlCol="0">
            <a:spAutoFit/>
          </a:bodyPr>
          <a:lstStyle/>
          <a:p>
            <a:r>
              <a:rPr lang="en-US" sz="1200" dirty="0">
                <a:solidFill>
                  <a:schemeClr val="accent2"/>
                </a:solidFill>
              </a:rPr>
              <a:t>Grade 3 PARCC</a:t>
            </a:r>
          </a:p>
        </p:txBody>
      </p:sp>
    </p:spTree>
    <p:extLst>
      <p:ext uri="{BB962C8B-B14F-4D97-AF65-F5344CB8AC3E}">
        <p14:creationId xmlns:p14="http://schemas.microsoft.com/office/powerpoint/2010/main" val="3121194184"/>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BDE72C6C-A1E9-4C18-9A0C-26BC24781286}"/>
              </a:ext>
            </a:extLst>
          </p:cNvPr>
          <p:cNvSpPr>
            <a:spLocks noGrp="1"/>
          </p:cNvSpPr>
          <p:nvPr>
            <p:ph type="title"/>
          </p:nvPr>
        </p:nvSpPr>
        <p:spPr/>
        <p:txBody>
          <a:bodyPr/>
          <a:lstStyle/>
          <a:p>
            <a:r>
              <a:rPr lang="en-US" dirty="0"/>
              <a:t>Slide 137</a:t>
            </a:r>
          </a:p>
        </p:txBody>
      </p:sp>
      <p:sp>
        <p:nvSpPr>
          <p:cNvPr id="25" name="Content Placeholder 21"/>
          <p:cNvSpPr>
            <a:spLocks noGrp="1"/>
          </p:cNvSpPr>
          <p:nvPr>
            <p:ph idx="4294967295"/>
          </p:nvPr>
        </p:nvSpPr>
        <p:spPr>
          <a:xfrm>
            <a:off x="224653" y="1268969"/>
            <a:ext cx="8642350" cy="1335087"/>
          </a:xfrm>
        </p:spPr>
        <p:txBody>
          <a:bodyPr>
            <a:normAutofit/>
          </a:bodyPr>
          <a:lstStyle/>
          <a:p>
            <a:pPr marL="0" indent="0">
              <a:buNone/>
            </a:pPr>
            <a:r>
              <a:rPr lang="en-US" sz="2400" dirty="0"/>
              <a:t>Jane bought 24 light bulbs. The light bulbs come in packs of 4. How many packs of light bulbs did Jane buy?</a:t>
            </a:r>
          </a:p>
        </p:txBody>
      </p:sp>
      <p:sp>
        <p:nvSpPr>
          <p:cNvPr id="21" name="Rectangle 20"/>
          <p:cNvSpPr/>
          <p:nvPr/>
        </p:nvSpPr>
        <p:spPr>
          <a:xfrm>
            <a:off x="228600" y="211461"/>
            <a:ext cx="2974042" cy="75303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Multiplicative</a:t>
            </a:r>
          </a:p>
        </p:txBody>
      </p:sp>
      <p:sp>
        <p:nvSpPr>
          <p:cNvPr id="22" name="Rectangle 21"/>
          <p:cNvSpPr/>
          <p:nvPr/>
        </p:nvSpPr>
        <p:spPr>
          <a:xfrm>
            <a:off x="3296770" y="233873"/>
            <a:ext cx="2550459" cy="730624"/>
          </a:xfrm>
          <a:prstGeom prst="rect">
            <a:avLst/>
          </a:prstGeom>
          <a:solidFill>
            <a:srgbClr val="FF2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Equal Groups</a:t>
            </a:r>
          </a:p>
        </p:txBody>
      </p:sp>
      <p:sp>
        <p:nvSpPr>
          <p:cNvPr id="5" name="TextBox 4"/>
          <p:cNvSpPr txBox="1"/>
          <p:nvPr/>
        </p:nvSpPr>
        <p:spPr>
          <a:xfrm rot="16200000">
            <a:off x="8451473" y="5337018"/>
            <a:ext cx="1108060" cy="276999"/>
          </a:xfrm>
          <a:prstGeom prst="rect">
            <a:avLst/>
          </a:prstGeom>
          <a:noFill/>
        </p:spPr>
        <p:txBody>
          <a:bodyPr wrap="none" rtlCol="0">
            <a:spAutoFit/>
          </a:bodyPr>
          <a:lstStyle/>
          <a:p>
            <a:r>
              <a:rPr lang="en-US" sz="1200" dirty="0">
                <a:solidFill>
                  <a:schemeClr val="accent2"/>
                </a:solidFill>
              </a:rPr>
              <a:t>Grade </a:t>
            </a:r>
            <a:r>
              <a:rPr lang="en-US" sz="1200">
                <a:solidFill>
                  <a:schemeClr val="accent2"/>
                </a:solidFill>
              </a:rPr>
              <a:t>3 STAAR</a:t>
            </a:r>
            <a:endParaRPr lang="en-US" sz="1200" dirty="0">
              <a:solidFill>
                <a:schemeClr val="accent2"/>
              </a:solidFill>
            </a:endParaRPr>
          </a:p>
        </p:txBody>
      </p:sp>
    </p:spTree>
    <p:extLst>
      <p:ext uri="{BB962C8B-B14F-4D97-AF65-F5344CB8AC3E}">
        <p14:creationId xmlns:p14="http://schemas.microsoft.com/office/powerpoint/2010/main" val="255532962"/>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39387" y="985653"/>
            <a:ext cx="8590313" cy="1200329"/>
          </a:xfrm>
          <a:prstGeom prst="rect">
            <a:avLst/>
          </a:prstGeom>
          <a:noFill/>
        </p:spPr>
        <p:txBody>
          <a:bodyPr wrap="square" rtlCol="0">
            <a:spAutoFit/>
          </a:bodyPr>
          <a:lstStyle/>
          <a:p>
            <a:r>
              <a:rPr lang="en-US" sz="3600" dirty="0">
                <a:solidFill>
                  <a:srgbClr val="FF0000"/>
                </a:solidFill>
              </a:rPr>
              <a:t>“Are there groups with an equal number in each group?”</a:t>
            </a:r>
          </a:p>
        </p:txBody>
      </p:sp>
      <p:sp>
        <p:nvSpPr>
          <p:cNvPr id="5" name="Rectangle 4"/>
          <p:cNvSpPr/>
          <p:nvPr/>
        </p:nvSpPr>
        <p:spPr>
          <a:xfrm>
            <a:off x="228600" y="211461"/>
            <a:ext cx="2974042" cy="75303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Multiplicative</a:t>
            </a:r>
          </a:p>
        </p:txBody>
      </p:sp>
      <p:sp>
        <p:nvSpPr>
          <p:cNvPr id="6" name="Rectangle 5"/>
          <p:cNvSpPr/>
          <p:nvPr/>
        </p:nvSpPr>
        <p:spPr>
          <a:xfrm>
            <a:off x="3296770" y="233873"/>
            <a:ext cx="2550459" cy="730624"/>
          </a:xfrm>
          <a:prstGeom prst="rect">
            <a:avLst/>
          </a:prstGeom>
          <a:solidFill>
            <a:srgbClr val="FF2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Equal Groups</a:t>
            </a:r>
          </a:p>
        </p:txBody>
      </p:sp>
      <p:sp>
        <p:nvSpPr>
          <p:cNvPr id="2" name="Title 1" hidden="1">
            <a:extLst>
              <a:ext uri="{FF2B5EF4-FFF2-40B4-BE49-F238E27FC236}">
                <a16:creationId xmlns:a16="http://schemas.microsoft.com/office/drawing/2014/main" id="{0DE13416-E70A-4735-BEA9-985BF0CAC86A}"/>
              </a:ext>
            </a:extLst>
          </p:cNvPr>
          <p:cNvSpPr>
            <a:spLocks noGrp="1"/>
          </p:cNvSpPr>
          <p:nvPr>
            <p:ph type="title"/>
          </p:nvPr>
        </p:nvSpPr>
        <p:spPr/>
        <p:txBody>
          <a:bodyPr/>
          <a:lstStyle/>
          <a:p>
            <a:r>
              <a:rPr lang="en-US" dirty="0"/>
              <a:t>Slide 138</a:t>
            </a:r>
          </a:p>
        </p:txBody>
      </p:sp>
    </p:spTree>
    <p:extLst>
      <p:ext uri="{BB962C8B-B14F-4D97-AF65-F5344CB8AC3E}">
        <p14:creationId xmlns:p14="http://schemas.microsoft.com/office/powerpoint/2010/main" val="3574499423"/>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4BF52F3D-9FFD-456D-ACCC-A479EBD80B2A}"/>
              </a:ext>
            </a:extLst>
          </p:cNvPr>
          <p:cNvSpPr>
            <a:spLocks noGrp="1"/>
          </p:cNvSpPr>
          <p:nvPr>
            <p:ph type="title"/>
          </p:nvPr>
        </p:nvSpPr>
        <p:spPr/>
        <p:txBody>
          <a:bodyPr/>
          <a:lstStyle/>
          <a:p>
            <a:r>
              <a:rPr lang="en-US" dirty="0"/>
              <a:t>Slide 139</a:t>
            </a:r>
          </a:p>
        </p:txBody>
      </p:sp>
      <p:sp>
        <p:nvSpPr>
          <p:cNvPr id="11267" name="Content Placeholder 2"/>
          <p:cNvSpPr>
            <a:spLocks noGrp="1"/>
          </p:cNvSpPr>
          <p:nvPr>
            <p:ph idx="4294967295"/>
          </p:nvPr>
        </p:nvSpPr>
        <p:spPr>
          <a:xfrm>
            <a:off x="0" y="1244600"/>
            <a:ext cx="8686800" cy="4840288"/>
          </a:xfrm>
        </p:spPr>
        <p:txBody>
          <a:bodyPr>
            <a:normAutofit/>
          </a:bodyPr>
          <a:lstStyle/>
          <a:p>
            <a:pPr eaLnBrk="1" hangingPunct="1"/>
            <a:r>
              <a:rPr lang="en-US" sz="2800" b="1" dirty="0">
                <a:solidFill>
                  <a:srgbClr val="00B050"/>
                </a:solidFill>
              </a:rPr>
              <a:t>Set</a:t>
            </a:r>
            <a:r>
              <a:rPr lang="en-US" sz="2800" dirty="0"/>
              <a:t> multiplied by a number of </a:t>
            </a:r>
            <a:r>
              <a:rPr lang="en-US" sz="2800" b="1" dirty="0">
                <a:solidFill>
                  <a:srgbClr val="FF9300"/>
                </a:solidFill>
              </a:rPr>
              <a:t>times</a:t>
            </a:r>
            <a:r>
              <a:rPr lang="en-US" sz="2800" dirty="0"/>
              <a:t> for a </a:t>
            </a:r>
            <a:r>
              <a:rPr lang="en-US" sz="2800" b="1" dirty="0">
                <a:solidFill>
                  <a:srgbClr val="0070C0"/>
                </a:solidFill>
              </a:rPr>
              <a:t>product</a:t>
            </a:r>
            <a:endParaRPr lang="en-US" sz="2800" dirty="0"/>
          </a:p>
          <a:p>
            <a:pPr lvl="1" eaLnBrk="1" hangingPunct="1"/>
            <a:r>
              <a:rPr lang="en-US" dirty="0"/>
              <a:t>Jill picked </a:t>
            </a:r>
            <a:r>
              <a:rPr lang="en-US" b="1" dirty="0">
                <a:solidFill>
                  <a:srgbClr val="00B050"/>
                </a:solidFill>
              </a:rPr>
              <a:t>6</a:t>
            </a:r>
            <a:r>
              <a:rPr lang="en-US" dirty="0"/>
              <a:t> apples. Mark picked </a:t>
            </a:r>
            <a:r>
              <a:rPr lang="en-US" b="1" dirty="0">
                <a:solidFill>
                  <a:srgbClr val="FF9300"/>
                </a:solidFill>
              </a:rPr>
              <a:t>2</a:t>
            </a:r>
            <a:r>
              <a:rPr lang="en-US" dirty="0"/>
              <a:t> times as many apples as Jill. How many apples did Mark pick?  </a:t>
            </a:r>
          </a:p>
          <a:p>
            <a:pPr lvl="2"/>
            <a:r>
              <a:rPr lang="en-US" sz="2800" b="1" dirty="0">
                <a:solidFill>
                  <a:srgbClr val="00B050"/>
                </a:solidFill>
              </a:rPr>
              <a:t>6</a:t>
            </a:r>
            <a:r>
              <a:rPr lang="en-US" sz="2800" dirty="0"/>
              <a:t> × </a:t>
            </a:r>
            <a:r>
              <a:rPr lang="en-US" sz="2800" b="1" dirty="0">
                <a:solidFill>
                  <a:srgbClr val="FF9300"/>
                </a:solidFill>
              </a:rPr>
              <a:t>2</a:t>
            </a:r>
            <a:r>
              <a:rPr lang="en-US" sz="2800" dirty="0"/>
              <a:t> = </a:t>
            </a:r>
            <a:r>
              <a:rPr lang="en-US" sz="2800" b="1" dirty="0">
                <a:solidFill>
                  <a:srgbClr val="0070C0"/>
                </a:solidFill>
              </a:rPr>
              <a:t>?			</a:t>
            </a:r>
          </a:p>
          <a:p>
            <a:pPr lvl="1"/>
            <a:r>
              <a:rPr lang="en-US" dirty="0"/>
              <a:t>Mark picked </a:t>
            </a:r>
            <a:r>
              <a:rPr lang="en-US" b="1" dirty="0">
                <a:solidFill>
                  <a:srgbClr val="0070C0"/>
                </a:solidFill>
              </a:rPr>
              <a:t>12</a:t>
            </a:r>
            <a:r>
              <a:rPr lang="en-US" dirty="0"/>
              <a:t> apples. He picked </a:t>
            </a:r>
            <a:r>
              <a:rPr lang="en-US" b="1" dirty="0">
                <a:solidFill>
                  <a:srgbClr val="FF9300"/>
                </a:solidFill>
              </a:rPr>
              <a:t>2</a:t>
            </a:r>
            <a:r>
              <a:rPr lang="en-US" dirty="0"/>
              <a:t> times as many apples as Jill. How many apples did Jill pick?  </a:t>
            </a:r>
          </a:p>
          <a:p>
            <a:pPr lvl="2"/>
            <a:r>
              <a:rPr lang="en-US" sz="2800" b="1" dirty="0">
                <a:solidFill>
                  <a:srgbClr val="00B050"/>
                </a:solidFill>
              </a:rPr>
              <a:t>?</a:t>
            </a:r>
            <a:r>
              <a:rPr lang="en-US" sz="2800" dirty="0"/>
              <a:t> × </a:t>
            </a:r>
            <a:r>
              <a:rPr lang="en-US" sz="2800" b="1" dirty="0">
                <a:solidFill>
                  <a:srgbClr val="FF9300"/>
                </a:solidFill>
              </a:rPr>
              <a:t>2</a:t>
            </a:r>
            <a:r>
              <a:rPr lang="en-US" sz="2800" dirty="0"/>
              <a:t> = </a:t>
            </a:r>
            <a:r>
              <a:rPr lang="en-US" sz="2800" b="1" dirty="0">
                <a:solidFill>
                  <a:srgbClr val="0070C0"/>
                </a:solidFill>
              </a:rPr>
              <a:t>12		</a:t>
            </a:r>
          </a:p>
          <a:p>
            <a:pPr lvl="1"/>
            <a:r>
              <a:rPr lang="en-US" dirty="0"/>
              <a:t>Mark picked </a:t>
            </a:r>
            <a:r>
              <a:rPr lang="en-US" b="1" dirty="0">
                <a:solidFill>
                  <a:srgbClr val="0070C0"/>
                </a:solidFill>
              </a:rPr>
              <a:t>12</a:t>
            </a:r>
            <a:r>
              <a:rPr lang="en-US" dirty="0"/>
              <a:t> apples, and Jill picked </a:t>
            </a:r>
            <a:r>
              <a:rPr lang="en-US" b="1" dirty="0">
                <a:solidFill>
                  <a:srgbClr val="00B050"/>
                </a:solidFill>
              </a:rPr>
              <a:t>6</a:t>
            </a:r>
            <a:r>
              <a:rPr lang="en-US" dirty="0"/>
              <a:t> apples. How many times as many apples did Mark pick as Jill did?  </a:t>
            </a:r>
          </a:p>
          <a:p>
            <a:pPr lvl="2"/>
            <a:r>
              <a:rPr lang="en-US" sz="2800" b="1" dirty="0">
                <a:solidFill>
                  <a:srgbClr val="00B050"/>
                </a:solidFill>
              </a:rPr>
              <a:t>6</a:t>
            </a:r>
            <a:r>
              <a:rPr lang="en-US" sz="2800" dirty="0"/>
              <a:t> × </a:t>
            </a:r>
            <a:r>
              <a:rPr lang="en-US" sz="2800" b="1" dirty="0">
                <a:solidFill>
                  <a:srgbClr val="FF9300"/>
                </a:solidFill>
              </a:rPr>
              <a:t>?</a:t>
            </a:r>
            <a:r>
              <a:rPr lang="en-US" sz="2800" dirty="0"/>
              <a:t> = </a:t>
            </a:r>
            <a:r>
              <a:rPr lang="en-US" sz="2800" b="1" dirty="0">
                <a:solidFill>
                  <a:srgbClr val="0070C0"/>
                </a:solidFill>
              </a:rPr>
              <a:t>12	</a:t>
            </a:r>
          </a:p>
          <a:p>
            <a:pPr lvl="2"/>
            <a:endParaRPr lang="en-US" b="1" dirty="0">
              <a:solidFill>
                <a:srgbClr val="0070C0"/>
              </a:solidFill>
            </a:endParaRPr>
          </a:p>
          <a:p>
            <a:pPr lvl="2" eaLnBrk="1" hangingPunct="1"/>
            <a:endParaRPr lang="en-US" b="1" dirty="0">
              <a:solidFill>
                <a:srgbClr val="0070C0"/>
              </a:solidFill>
            </a:endParaRPr>
          </a:p>
        </p:txBody>
      </p:sp>
      <p:sp>
        <p:nvSpPr>
          <p:cNvPr id="5" name="Rectangle 4"/>
          <p:cNvSpPr/>
          <p:nvPr/>
        </p:nvSpPr>
        <p:spPr>
          <a:xfrm>
            <a:off x="228600" y="211461"/>
            <a:ext cx="2974042" cy="75303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Multiplicative</a:t>
            </a:r>
          </a:p>
        </p:txBody>
      </p:sp>
      <p:sp>
        <p:nvSpPr>
          <p:cNvPr id="6" name="Rectangle 5"/>
          <p:cNvSpPr/>
          <p:nvPr/>
        </p:nvSpPr>
        <p:spPr>
          <a:xfrm>
            <a:off x="3296770" y="233873"/>
            <a:ext cx="2550459" cy="730624"/>
          </a:xfrm>
          <a:prstGeom prst="rect">
            <a:avLst/>
          </a:prstGeom>
          <a:solidFill>
            <a:srgbClr val="FF9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Comparison</a:t>
            </a:r>
          </a:p>
        </p:txBody>
      </p:sp>
    </p:spTree>
    <p:extLst>
      <p:ext uri="{BB962C8B-B14F-4D97-AF65-F5344CB8AC3E}">
        <p14:creationId xmlns:p14="http://schemas.microsoft.com/office/powerpoint/2010/main" val="942079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1267">
                                            <p:txEl>
                                              <p:pRg st="1" end="1"/>
                                            </p:txEl>
                                          </p:spTgt>
                                        </p:tgtEl>
                                        <p:attrNameLst>
                                          <p:attrName>style.visibility</p:attrName>
                                        </p:attrNameLst>
                                      </p:cBhvr>
                                      <p:to>
                                        <p:strVal val="visible"/>
                                      </p:to>
                                    </p:set>
                                    <p:animEffect transition="in" filter="dissolve">
                                      <p:cBhvr>
                                        <p:cTn id="7" dur="500"/>
                                        <p:tgtEl>
                                          <p:spTgt spid="11267">
                                            <p:txEl>
                                              <p:pRg st="1" end="1"/>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11267">
                                            <p:txEl>
                                              <p:pRg st="2" end="2"/>
                                            </p:txEl>
                                          </p:spTgt>
                                        </p:tgtEl>
                                        <p:attrNameLst>
                                          <p:attrName>style.visibility</p:attrName>
                                        </p:attrNameLst>
                                      </p:cBhvr>
                                      <p:to>
                                        <p:strVal val="visible"/>
                                      </p:to>
                                    </p:set>
                                    <p:animEffect transition="in" filter="dissolve">
                                      <p:cBhvr>
                                        <p:cTn id="10" dur="500"/>
                                        <p:tgtEl>
                                          <p:spTgt spid="11267">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11267">
                                            <p:txEl>
                                              <p:pRg st="3" end="3"/>
                                            </p:txEl>
                                          </p:spTgt>
                                        </p:tgtEl>
                                        <p:attrNameLst>
                                          <p:attrName>style.visibility</p:attrName>
                                        </p:attrNameLst>
                                      </p:cBhvr>
                                      <p:to>
                                        <p:strVal val="visible"/>
                                      </p:to>
                                    </p:set>
                                    <p:animEffect transition="in" filter="dissolve">
                                      <p:cBhvr>
                                        <p:cTn id="15" dur="500"/>
                                        <p:tgtEl>
                                          <p:spTgt spid="11267">
                                            <p:txEl>
                                              <p:pRg st="3" end="3"/>
                                            </p:txEl>
                                          </p:spTgt>
                                        </p:tgtEl>
                                      </p:cBhvr>
                                    </p:animEffect>
                                  </p:childTnLst>
                                </p:cTn>
                              </p:par>
                              <p:par>
                                <p:cTn id="16" presetID="9" presetClass="entr" presetSubtype="0" fill="hold" nodeType="withEffect">
                                  <p:stCondLst>
                                    <p:cond delay="0"/>
                                  </p:stCondLst>
                                  <p:childTnLst>
                                    <p:set>
                                      <p:cBhvr>
                                        <p:cTn id="17" dur="1" fill="hold">
                                          <p:stCondLst>
                                            <p:cond delay="0"/>
                                          </p:stCondLst>
                                        </p:cTn>
                                        <p:tgtEl>
                                          <p:spTgt spid="11267">
                                            <p:txEl>
                                              <p:pRg st="4" end="4"/>
                                            </p:txEl>
                                          </p:spTgt>
                                        </p:tgtEl>
                                        <p:attrNameLst>
                                          <p:attrName>style.visibility</p:attrName>
                                        </p:attrNameLst>
                                      </p:cBhvr>
                                      <p:to>
                                        <p:strVal val="visible"/>
                                      </p:to>
                                    </p:set>
                                    <p:animEffect transition="in" filter="dissolve">
                                      <p:cBhvr>
                                        <p:cTn id="18" dur="500"/>
                                        <p:tgtEl>
                                          <p:spTgt spid="11267">
                                            <p:txEl>
                                              <p:pRg st="4" end="4"/>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nodeType="clickEffect">
                                  <p:stCondLst>
                                    <p:cond delay="0"/>
                                  </p:stCondLst>
                                  <p:childTnLst>
                                    <p:set>
                                      <p:cBhvr>
                                        <p:cTn id="22" dur="1" fill="hold">
                                          <p:stCondLst>
                                            <p:cond delay="0"/>
                                          </p:stCondLst>
                                        </p:cTn>
                                        <p:tgtEl>
                                          <p:spTgt spid="11267">
                                            <p:txEl>
                                              <p:pRg st="5" end="5"/>
                                            </p:txEl>
                                          </p:spTgt>
                                        </p:tgtEl>
                                        <p:attrNameLst>
                                          <p:attrName>style.visibility</p:attrName>
                                        </p:attrNameLst>
                                      </p:cBhvr>
                                      <p:to>
                                        <p:strVal val="visible"/>
                                      </p:to>
                                    </p:set>
                                    <p:animEffect transition="in" filter="dissolve">
                                      <p:cBhvr>
                                        <p:cTn id="23" dur="500"/>
                                        <p:tgtEl>
                                          <p:spTgt spid="11267">
                                            <p:txEl>
                                              <p:pRg st="5" end="5"/>
                                            </p:txEl>
                                          </p:spTgt>
                                        </p:tgtEl>
                                      </p:cBhvr>
                                    </p:animEffect>
                                  </p:childTnLst>
                                </p:cTn>
                              </p:par>
                              <p:par>
                                <p:cTn id="24" presetID="9" presetClass="entr" presetSubtype="0" fill="hold" nodeType="withEffect">
                                  <p:stCondLst>
                                    <p:cond delay="0"/>
                                  </p:stCondLst>
                                  <p:childTnLst>
                                    <p:set>
                                      <p:cBhvr>
                                        <p:cTn id="25" dur="1" fill="hold">
                                          <p:stCondLst>
                                            <p:cond delay="0"/>
                                          </p:stCondLst>
                                        </p:cTn>
                                        <p:tgtEl>
                                          <p:spTgt spid="11267">
                                            <p:txEl>
                                              <p:pRg st="6" end="6"/>
                                            </p:txEl>
                                          </p:spTgt>
                                        </p:tgtEl>
                                        <p:attrNameLst>
                                          <p:attrName>style.visibility</p:attrName>
                                        </p:attrNameLst>
                                      </p:cBhvr>
                                      <p:to>
                                        <p:strVal val="visible"/>
                                      </p:to>
                                    </p:set>
                                    <p:animEffect transition="in" filter="dissolve">
                                      <p:cBhvr>
                                        <p:cTn id="26" dur="500"/>
                                        <p:tgtEl>
                                          <p:spTgt spid="1126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a:solidFill>
                  <a:srgbClr val="FF9300"/>
                </a:solidFill>
              </a:rPr>
              <a:t>How do you build fact fluency within intensive intervention?</a:t>
            </a:r>
          </a:p>
        </p:txBody>
      </p:sp>
      <p:sp>
        <p:nvSpPr>
          <p:cNvPr id="3" name="Subtitle 2"/>
          <p:cNvSpPr>
            <a:spLocks noGrp="1"/>
          </p:cNvSpPr>
          <p:nvPr>
            <p:ph type="subTitle" idx="1"/>
          </p:nvPr>
        </p:nvSpPr>
        <p:spPr>
          <a:xfrm>
            <a:off x="228600" y="3287137"/>
            <a:ext cx="8686800" cy="694944"/>
          </a:xfrm>
        </p:spPr>
        <p:txBody>
          <a:bodyPr>
            <a:normAutofit/>
          </a:bodyPr>
          <a:lstStyle/>
          <a:p>
            <a:r>
              <a:rPr lang="en-US" sz="2400" dirty="0"/>
              <a:t>Module 5, Part 1</a:t>
            </a:r>
          </a:p>
          <a:p>
            <a:endParaRPr lang="en-US" sz="2400" dirty="0"/>
          </a:p>
        </p:txBody>
      </p:sp>
    </p:spTree>
    <p:extLst>
      <p:ext uri="{BB962C8B-B14F-4D97-AF65-F5344CB8AC3E}">
        <p14:creationId xmlns:p14="http://schemas.microsoft.com/office/powerpoint/2010/main" val="3786622440"/>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28600" y="211461"/>
            <a:ext cx="2974042" cy="75303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Multiplicative</a:t>
            </a:r>
          </a:p>
        </p:txBody>
      </p:sp>
      <p:sp>
        <p:nvSpPr>
          <p:cNvPr id="5" name="Content Placeholder 2"/>
          <p:cNvSpPr txBox="1">
            <a:spLocks/>
          </p:cNvSpPr>
          <p:nvPr/>
        </p:nvSpPr>
        <p:spPr>
          <a:xfrm>
            <a:off x="228600" y="1282699"/>
            <a:ext cx="9381565" cy="3530600"/>
          </a:xfrm>
          <a:prstGeom prst="rect">
            <a:avLst/>
          </a:prstGeom>
        </p:spPr>
        <p:txBody>
          <a:bodyPr vert="horz" lIns="91440" tIns="45720" rIns="91440" bIns="45720" rtlCol="0">
            <a:noAutofit/>
          </a:bodyPr>
          <a:lstStyle>
            <a:lvl1pPr marL="0" indent="0" algn="l" defTabSz="914400" rtl="0" eaLnBrk="1" latinLnBrk="0" hangingPunct="1">
              <a:lnSpc>
                <a:spcPct val="110000"/>
              </a:lnSpc>
              <a:spcBef>
                <a:spcPts val="600"/>
              </a:spcBef>
              <a:buClr>
                <a:schemeClr val="accent4">
                  <a:lumMod val="75000"/>
                </a:schemeClr>
              </a:buClr>
              <a:buFont typeface="Arial" panose="020B0604020202020204" pitchFamily="34" charset="0"/>
              <a:buNone/>
              <a:defRPr sz="2400" kern="1200">
                <a:solidFill>
                  <a:schemeClr val="tx2">
                    <a:lumMod val="75000"/>
                  </a:schemeClr>
                </a:solidFill>
                <a:latin typeface="+mj-lt"/>
                <a:ea typeface="Verdana" panose="020B0604030504040204" pitchFamily="34" charset="0"/>
                <a:cs typeface="Verdana" panose="020B0604030504040204" pitchFamily="34" charset="0"/>
              </a:defRPr>
            </a:lvl1pPr>
            <a:lvl2pPr marL="344488" indent="-342900" algn="l" defTabSz="914400" rtl="0" eaLnBrk="1" latinLnBrk="0" hangingPunct="1">
              <a:lnSpc>
                <a:spcPct val="100000"/>
              </a:lnSpc>
              <a:spcBef>
                <a:spcPts val="600"/>
              </a:spcBef>
              <a:buClr>
                <a:schemeClr val="bg1"/>
              </a:buClr>
              <a:buFont typeface="Arial" panose="020B0604020202020204" pitchFamily="34" charset="0"/>
              <a:buChar char="•"/>
              <a:defRPr sz="2400" kern="1200">
                <a:solidFill>
                  <a:schemeClr val="tx2">
                    <a:lumMod val="75000"/>
                  </a:schemeClr>
                </a:solidFill>
                <a:latin typeface="+mj-lt"/>
                <a:ea typeface="Verdana" panose="020B0604030504040204" pitchFamily="34" charset="0"/>
                <a:cs typeface="Verdana" panose="020B0604030504040204" pitchFamily="34" charset="0"/>
              </a:defRPr>
            </a:lvl2pPr>
            <a:lvl3pPr marL="571500" indent="-342900" algn="l" defTabSz="914400" rtl="0" eaLnBrk="1" latinLnBrk="0" hangingPunct="1">
              <a:lnSpc>
                <a:spcPct val="100000"/>
              </a:lnSpc>
              <a:spcBef>
                <a:spcPts val="600"/>
              </a:spcBef>
              <a:buClr>
                <a:schemeClr val="bg1"/>
              </a:buClr>
              <a:buFont typeface="Arial" panose="020B0604020202020204" pitchFamily="34" charset="0"/>
              <a:buChar char="•"/>
              <a:defRPr sz="2400" kern="1200">
                <a:solidFill>
                  <a:schemeClr val="tx2">
                    <a:lumMod val="75000"/>
                  </a:schemeClr>
                </a:solidFill>
                <a:latin typeface="+mj-lt"/>
                <a:ea typeface="Verdana" panose="020B0604030504040204" pitchFamily="34" charset="0"/>
                <a:cs typeface="Verdana" panose="020B0604030504040204" pitchFamily="34" charset="0"/>
              </a:defRPr>
            </a:lvl3pPr>
            <a:lvl4pPr marL="798513" indent="-342900" algn="l" defTabSz="914400" rtl="0" eaLnBrk="1" latinLnBrk="0" hangingPunct="1">
              <a:lnSpc>
                <a:spcPct val="100000"/>
              </a:lnSpc>
              <a:spcBef>
                <a:spcPts val="600"/>
              </a:spcBef>
              <a:buClr>
                <a:schemeClr val="bg1"/>
              </a:buClr>
              <a:buFont typeface="Arial" panose="020B0604020202020204" pitchFamily="34" charset="0"/>
              <a:buChar char="•"/>
              <a:defRPr sz="2400" kern="1200">
                <a:solidFill>
                  <a:schemeClr val="tx2">
                    <a:lumMod val="75000"/>
                  </a:schemeClr>
                </a:solidFill>
                <a:latin typeface="+mj-lt"/>
                <a:ea typeface="Verdana" panose="020B0604030504040204" pitchFamily="34" charset="0"/>
                <a:cs typeface="Verdana" panose="020B0604030504040204" pitchFamily="34" charset="0"/>
              </a:defRPr>
            </a:lvl4pPr>
            <a:lvl5pPr marL="1028700" indent="-342900" algn="l" defTabSz="914400" rtl="0" eaLnBrk="1" latinLnBrk="0" hangingPunct="1">
              <a:lnSpc>
                <a:spcPct val="100000"/>
              </a:lnSpc>
              <a:spcBef>
                <a:spcPts val="600"/>
              </a:spcBef>
              <a:buClr>
                <a:schemeClr val="bg1"/>
              </a:buClr>
              <a:buSzPct val="100000"/>
              <a:buFont typeface="Arial" panose="020B0604020202020204" pitchFamily="34" charset="0"/>
              <a:buChar char="•"/>
              <a:defRPr sz="2400" kern="1200">
                <a:solidFill>
                  <a:schemeClr val="tx2">
                    <a:lumMod val="75000"/>
                  </a:schemeClr>
                </a:solidFill>
                <a:latin typeface="+mj-lt"/>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chemeClr val="bg1"/>
                </a:solidFill>
              </a:rPr>
              <a:t>Comparison graphic organizer:</a:t>
            </a:r>
          </a:p>
        </p:txBody>
      </p:sp>
      <p:sp>
        <p:nvSpPr>
          <p:cNvPr id="6" name="Rectangle 5"/>
          <p:cNvSpPr/>
          <p:nvPr/>
        </p:nvSpPr>
        <p:spPr>
          <a:xfrm>
            <a:off x="3296770" y="233873"/>
            <a:ext cx="2550459" cy="730624"/>
          </a:xfrm>
          <a:prstGeom prst="rect">
            <a:avLst/>
          </a:prstGeom>
          <a:solidFill>
            <a:srgbClr val="FF9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Comparison</a:t>
            </a:r>
          </a:p>
        </p:txBody>
      </p:sp>
      <p:pic>
        <p:nvPicPr>
          <p:cNvPr id="7" name="Picture 6" descr="(set) times (multiplier/part) equals (product)"/>
          <p:cNvPicPr>
            <a:picLocks noChangeAspect="1"/>
          </p:cNvPicPr>
          <p:nvPr/>
        </p:nvPicPr>
        <p:blipFill>
          <a:blip r:embed="rId2"/>
          <a:stretch>
            <a:fillRect/>
          </a:stretch>
        </p:blipFill>
        <p:spPr>
          <a:xfrm>
            <a:off x="2597733" y="2093231"/>
            <a:ext cx="3948532" cy="1909536"/>
          </a:xfrm>
          <a:prstGeom prst="rect">
            <a:avLst/>
          </a:prstGeom>
        </p:spPr>
      </p:pic>
      <p:sp>
        <p:nvSpPr>
          <p:cNvPr id="2" name="Title 1" hidden="1">
            <a:extLst>
              <a:ext uri="{FF2B5EF4-FFF2-40B4-BE49-F238E27FC236}">
                <a16:creationId xmlns:a16="http://schemas.microsoft.com/office/drawing/2014/main" id="{63BC5A79-8FB4-429F-AF80-9F22132D8AD3}"/>
              </a:ext>
            </a:extLst>
          </p:cNvPr>
          <p:cNvSpPr>
            <a:spLocks noGrp="1"/>
          </p:cNvSpPr>
          <p:nvPr>
            <p:ph type="title"/>
          </p:nvPr>
        </p:nvSpPr>
        <p:spPr/>
        <p:txBody>
          <a:bodyPr/>
          <a:lstStyle/>
          <a:p>
            <a:r>
              <a:rPr lang="en-US" dirty="0"/>
              <a:t>Slide 140</a:t>
            </a:r>
          </a:p>
        </p:txBody>
      </p:sp>
    </p:spTree>
    <p:extLst>
      <p:ext uri="{BB962C8B-B14F-4D97-AF65-F5344CB8AC3E}">
        <p14:creationId xmlns:p14="http://schemas.microsoft.com/office/powerpoint/2010/main" val="2597878106"/>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609C4992-554D-46BF-BB20-D33E8204CFA6}"/>
              </a:ext>
            </a:extLst>
          </p:cNvPr>
          <p:cNvSpPr>
            <a:spLocks noGrp="1"/>
          </p:cNvSpPr>
          <p:nvPr>
            <p:ph type="title"/>
          </p:nvPr>
        </p:nvSpPr>
        <p:spPr/>
        <p:txBody>
          <a:bodyPr/>
          <a:lstStyle/>
          <a:p>
            <a:r>
              <a:rPr lang="en-US" dirty="0"/>
              <a:t>Slide 141</a:t>
            </a:r>
          </a:p>
        </p:txBody>
      </p:sp>
      <p:sp>
        <p:nvSpPr>
          <p:cNvPr id="19" name="Content Placeholder 21"/>
          <p:cNvSpPr>
            <a:spLocks noGrp="1"/>
          </p:cNvSpPr>
          <p:nvPr>
            <p:ph idx="4294967295"/>
          </p:nvPr>
        </p:nvSpPr>
        <p:spPr>
          <a:xfrm>
            <a:off x="228600" y="1179513"/>
            <a:ext cx="8915400" cy="1335087"/>
          </a:xfrm>
        </p:spPr>
        <p:txBody>
          <a:bodyPr>
            <a:normAutofit/>
          </a:bodyPr>
          <a:lstStyle/>
          <a:p>
            <a:pPr marL="0" indent="0">
              <a:buNone/>
            </a:pPr>
            <a:r>
              <a:rPr lang="en-US" sz="2400" dirty="0"/>
              <a:t>If a scuba diver could carry 36 coins to the surface in one trip, how many trips would it take to carry 108 coins?</a:t>
            </a:r>
          </a:p>
        </p:txBody>
      </p:sp>
      <p:sp>
        <p:nvSpPr>
          <p:cNvPr id="35" name="Rectangle 34"/>
          <p:cNvSpPr/>
          <p:nvPr/>
        </p:nvSpPr>
        <p:spPr>
          <a:xfrm>
            <a:off x="228600" y="211461"/>
            <a:ext cx="2974042" cy="75303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Multiplicative</a:t>
            </a:r>
          </a:p>
        </p:txBody>
      </p:sp>
      <p:sp>
        <p:nvSpPr>
          <p:cNvPr id="36" name="Rectangle 35"/>
          <p:cNvSpPr/>
          <p:nvPr/>
        </p:nvSpPr>
        <p:spPr>
          <a:xfrm>
            <a:off x="3296770" y="233873"/>
            <a:ext cx="2550459" cy="730624"/>
          </a:xfrm>
          <a:prstGeom prst="rect">
            <a:avLst/>
          </a:prstGeom>
          <a:solidFill>
            <a:srgbClr val="FF9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Comparison</a:t>
            </a:r>
            <a:endParaRPr lang="en-US" sz="3200" dirty="0"/>
          </a:p>
        </p:txBody>
      </p:sp>
    </p:spTree>
    <p:extLst>
      <p:ext uri="{BB962C8B-B14F-4D97-AF65-F5344CB8AC3E}">
        <p14:creationId xmlns:p14="http://schemas.microsoft.com/office/powerpoint/2010/main" val="3006681805"/>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BCD1DEA5-61F0-4429-903D-7BB25EC8C44E}"/>
              </a:ext>
            </a:extLst>
          </p:cNvPr>
          <p:cNvSpPr>
            <a:spLocks noGrp="1"/>
          </p:cNvSpPr>
          <p:nvPr>
            <p:ph type="title"/>
          </p:nvPr>
        </p:nvSpPr>
        <p:spPr/>
        <p:txBody>
          <a:bodyPr/>
          <a:lstStyle/>
          <a:p>
            <a:r>
              <a:rPr lang="en-US" dirty="0"/>
              <a:t>Slide 142</a:t>
            </a:r>
          </a:p>
        </p:txBody>
      </p:sp>
      <p:sp>
        <p:nvSpPr>
          <p:cNvPr id="19" name="Content Placeholder 21"/>
          <p:cNvSpPr>
            <a:spLocks noGrp="1"/>
          </p:cNvSpPr>
          <p:nvPr>
            <p:ph idx="4294967295"/>
          </p:nvPr>
        </p:nvSpPr>
        <p:spPr>
          <a:xfrm>
            <a:off x="228600" y="1179513"/>
            <a:ext cx="8915400" cy="1335087"/>
          </a:xfrm>
        </p:spPr>
        <p:txBody>
          <a:bodyPr>
            <a:normAutofit/>
          </a:bodyPr>
          <a:lstStyle/>
          <a:p>
            <a:pPr marL="0" indent="0">
              <a:buNone/>
            </a:pPr>
            <a:r>
              <a:rPr lang="en-US" sz="2400" dirty="0"/>
              <a:t>Isabella has 2 times as many DVDs as Emma. Emma has 6 DVDs. How many DVDs does Isabella have?</a:t>
            </a:r>
          </a:p>
        </p:txBody>
      </p:sp>
      <p:sp>
        <p:nvSpPr>
          <p:cNvPr id="35" name="Rectangle 34"/>
          <p:cNvSpPr/>
          <p:nvPr/>
        </p:nvSpPr>
        <p:spPr>
          <a:xfrm>
            <a:off x="228600" y="211461"/>
            <a:ext cx="2974042" cy="75303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Multiplicative</a:t>
            </a:r>
          </a:p>
        </p:txBody>
      </p:sp>
      <p:sp>
        <p:nvSpPr>
          <p:cNvPr id="36" name="Rectangle 35"/>
          <p:cNvSpPr/>
          <p:nvPr/>
        </p:nvSpPr>
        <p:spPr>
          <a:xfrm>
            <a:off x="3296770" y="233873"/>
            <a:ext cx="2550459" cy="730624"/>
          </a:xfrm>
          <a:prstGeom prst="rect">
            <a:avLst/>
          </a:prstGeom>
          <a:solidFill>
            <a:srgbClr val="FF9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Comparison</a:t>
            </a:r>
          </a:p>
        </p:txBody>
      </p:sp>
      <p:pic>
        <p:nvPicPr>
          <p:cNvPr id="5" name="Picture 4" descr="number line from 0 to 20"/>
          <p:cNvPicPr>
            <a:picLocks noChangeAspect="1"/>
          </p:cNvPicPr>
          <p:nvPr/>
        </p:nvPicPr>
        <p:blipFill>
          <a:blip r:embed="rId2"/>
          <a:stretch>
            <a:fillRect/>
          </a:stretch>
        </p:blipFill>
        <p:spPr>
          <a:xfrm>
            <a:off x="142874" y="2872139"/>
            <a:ext cx="8784859" cy="758825"/>
          </a:xfrm>
          <a:prstGeom prst="rect">
            <a:avLst/>
          </a:prstGeom>
        </p:spPr>
      </p:pic>
      <p:sp>
        <p:nvSpPr>
          <p:cNvPr id="6" name="TextBox 5"/>
          <p:cNvSpPr txBox="1"/>
          <p:nvPr/>
        </p:nvSpPr>
        <p:spPr>
          <a:xfrm rot="16200000">
            <a:off x="8097148" y="5337018"/>
            <a:ext cx="1816716" cy="276999"/>
          </a:xfrm>
          <a:prstGeom prst="rect">
            <a:avLst/>
          </a:prstGeom>
          <a:noFill/>
        </p:spPr>
        <p:txBody>
          <a:bodyPr wrap="none" rtlCol="0">
            <a:spAutoFit/>
          </a:bodyPr>
          <a:lstStyle/>
          <a:p>
            <a:r>
              <a:rPr lang="en-US" sz="1200" dirty="0">
                <a:solidFill>
                  <a:schemeClr val="accent2"/>
                </a:solidFill>
              </a:rPr>
              <a:t>Grade 4 Smarter Balanced</a:t>
            </a:r>
          </a:p>
        </p:txBody>
      </p:sp>
    </p:spTree>
    <p:extLst>
      <p:ext uri="{BB962C8B-B14F-4D97-AF65-F5344CB8AC3E}">
        <p14:creationId xmlns:p14="http://schemas.microsoft.com/office/powerpoint/2010/main" val="632204832"/>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39387" y="985653"/>
            <a:ext cx="8590313" cy="1200329"/>
          </a:xfrm>
          <a:prstGeom prst="rect">
            <a:avLst/>
          </a:prstGeom>
          <a:noFill/>
        </p:spPr>
        <p:txBody>
          <a:bodyPr wrap="square" rtlCol="0">
            <a:spAutoFit/>
          </a:bodyPr>
          <a:lstStyle/>
          <a:p>
            <a:r>
              <a:rPr lang="en-US" sz="3600" dirty="0">
                <a:solidFill>
                  <a:srgbClr val="FF0000"/>
                </a:solidFill>
              </a:rPr>
              <a:t>“Are there groups with an equal number in each group?”</a:t>
            </a:r>
          </a:p>
        </p:txBody>
      </p:sp>
      <p:sp>
        <p:nvSpPr>
          <p:cNvPr id="5" name="Rectangle 4"/>
          <p:cNvSpPr/>
          <p:nvPr/>
        </p:nvSpPr>
        <p:spPr>
          <a:xfrm>
            <a:off x="228600" y="211461"/>
            <a:ext cx="2974042" cy="75303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Multiplicative</a:t>
            </a:r>
          </a:p>
        </p:txBody>
      </p:sp>
      <p:sp>
        <p:nvSpPr>
          <p:cNvPr id="6" name="Rectangle 5"/>
          <p:cNvSpPr/>
          <p:nvPr/>
        </p:nvSpPr>
        <p:spPr>
          <a:xfrm>
            <a:off x="3296770" y="233873"/>
            <a:ext cx="2550459" cy="730624"/>
          </a:xfrm>
          <a:prstGeom prst="rect">
            <a:avLst/>
          </a:prstGeom>
          <a:solidFill>
            <a:srgbClr val="FF2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Equal Groups</a:t>
            </a:r>
          </a:p>
        </p:txBody>
      </p:sp>
      <p:sp>
        <p:nvSpPr>
          <p:cNvPr id="7" name="Rectangle 6"/>
          <p:cNvSpPr/>
          <p:nvPr/>
        </p:nvSpPr>
        <p:spPr>
          <a:xfrm>
            <a:off x="228600" y="2535561"/>
            <a:ext cx="2974042" cy="75303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Multiplicative</a:t>
            </a:r>
          </a:p>
        </p:txBody>
      </p:sp>
      <p:sp>
        <p:nvSpPr>
          <p:cNvPr id="11" name="Rectangle 10"/>
          <p:cNvSpPr/>
          <p:nvPr/>
        </p:nvSpPr>
        <p:spPr>
          <a:xfrm>
            <a:off x="3296769" y="2557973"/>
            <a:ext cx="2550459" cy="730624"/>
          </a:xfrm>
          <a:prstGeom prst="rect">
            <a:avLst/>
          </a:prstGeom>
          <a:solidFill>
            <a:srgbClr val="FF9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Comparison</a:t>
            </a:r>
          </a:p>
        </p:txBody>
      </p:sp>
      <p:sp>
        <p:nvSpPr>
          <p:cNvPr id="12" name="TextBox 11"/>
          <p:cNvSpPr txBox="1"/>
          <p:nvPr/>
        </p:nvSpPr>
        <p:spPr>
          <a:xfrm>
            <a:off x="439387" y="3433880"/>
            <a:ext cx="7835735" cy="646331"/>
          </a:xfrm>
          <a:prstGeom prst="rect">
            <a:avLst/>
          </a:prstGeom>
          <a:noFill/>
        </p:spPr>
        <p:txBody>
          <a:bodyPr wrap="none" rtlCol="0">
            <a:spAutoFit/>
          </a:bodyPr>
          <a:lstStyle/>
          <a:p>
            <a:r>
              <a:rPr lang="en-US" sz="3600" dirty="0">
                <a:solidFill>
                  <a:schemeClr val="accent2"/>
                </a:solidFill>
              </a:rPr>
              <a:t>“Is a set compared a number of times?”</a:t>
            </a:r>
          </a:p>
        </p:txBody>
      </p:sp>
      <p:sp>
        <p:nvSpPr>
          <p:cNvPr id="2" name="Title 1" hidden="1">
            <a:extLst>
              <a:ext uri="{FF2B5EF4-FFF2-40B4-BE49-F238E27FC236}">
                <a16:creationId xmlns:a16="http://schemas.microsoft.com/office/drawing/2014/main" id="{6787A111-75CA-4FC6-AF46-06077097BE20}"/>
              </a:ext>
            </a:extLst>
          </p:cNvPr>
          <p:cNvSpPr>
            <a:spLocks noGrp="1"/>
          </p:cNvSpPr>
          <p:nvPr>
            <p:ph type="title"/>
          </p:nvPr>
        </p:nvSpPr>
        <p:spPr/>
        <p:txBody>
          <a:bodyPr/>
          <a:lstStyle/>
          <a:p>
            <a:r>
              <a:rPr lang="en-US" dirty="0"/>
              <a:t>Slide 143</a:t>
            </a:r>
          </a:p>
        </p:txBody>
      </p:sp>
    </p:spTree>
    <p:extLst>
      <p:ext uri="{BB962C8B-B14F-4D97-AF65-F5344CB8AC3E}">
        <p14:creationId xmlns:p14="http://schemas.microsoft.com/office/powerpoint/2010/main" val="387474014"/>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hidden="1">
            <a:extLst>
              <a:ext uri="{FF2B5EF4-FFF2-40B4-BE49-F238E27FC236}">
                <a16:creationId xmlns:a16="http://schemas.microsoft.com/office/drawing/2014/main" id="{EC58E276-A469-44EA-82AD-B0064BF0DDD7}"/>
              </a:ext>
            </a:extLst>
          </p:cNvPr>
          <p:cNvSpPr>
            <a:spLocks noGrp="1"/>
          </p:cNvSpPr>
          <p:nvPr>
            <p:ph type="title"/>
          </p:nvPr>
        </p:nvSpPr>
        <p:spPr/>
        <p:txBody>
          <a:bodyPr/>
          <a:lstStyle/>
          <a:p>
            <a:r>
              <a:rPr lang="en-US" dirty="0"/>
              <a:t>Slide 144</a:t>
            </a:r>
          </a:p>
        </p:txBody>
      </p:sp>
      <p:sp>
        <p:nvSpPr>
          <p:cNvPr id="16" name="Content Placeholder 15"/>
          <p:cNvSpPr>
            <a:spLocks noGrp="1"/>
          </p:cNvSpPr>
          <p:nvPr>
            <p:ph idx="4294967295"/>
          </p:nvPr>
        </p:nvSpPr>
        <p:spPr>
          <a:xfrm>
            <a:off x="228600" y="1274659"/>
            <a:ext cx="8686800" cy="4840288"/>
          </a:xfrm>
        </p:spPr>
        <p:txBody>
          <a:bodyPr>
            <a:normAutofit/>
          </a:bodyPr>
          <a:lstStyle/>
          <a:p>
            <a:pPr marL="0" indent="0">
              <a:buNone/>
            </a:pPr>
            <a:r>
              <a:rPr lang="en-US" dirty="0">
                <a:solidFill>
                  <a:srgbClr val="00B050"/>
                </a:solidFill>
              </a:rPr>
              <a:t>If,</a:t>
            </a:r>
            <a:r>
              <a:rPr lang="en-US" dirty="0"/>
              <a:t> this set is to that set…</a:t>
            </a:r>
          </a:p>
          <a:p>
            <a:pPr marL="0" indent="0">
              <a:buNone/>
            </a:pPr>
            <a:r>
              <a:rPr lang="en-US" dirty="0">
                <a:solidFill>
                  <a:srgbClr val="00B050"/>
                </a:solidFill>
              </a:rPr>
              <a:t>Then, </a:t>
            </a:r>
            <a:r>
              <a:rPr lang="en-US" dirty="0"/>
              <a:t>this set is to that set…</a:t>
            </a:r>
          </a:p>
        </p:txBody>
      </p:sp>
      <p:sp>
        <p:nvSpPr>
          <p:cNvPr id="17" name="Rectangle 16">
            <a:extLst>
              <a:ext uri="{C183D7F6-B498-43B3-948B-1728B52AA6E4}">
                <adec:decorative xmlns:adec="http://schemas.microsoft.com/office/drawing/2017/decorative" val="1"/>
              </a:ext>
            </a:extLst>
          </p:cNvPr>
          <p:cNvSpPr/>
          <p:nvPr/>
        </p:nvSpPr>
        <p:spPr>
          <a:xfrm>
            <a:off x="2691629" y="3095368"/>
            <a:ext cx="1500949" cy="884472"/>
          </a:xfrm>
          <a:prstGeom prst="rect">
            <a:avLst/>
          </a:prstGeom>
          <a:solidFill>
            <a:srgbClr val="FF6600"/>
          </a:solidFill>
          <a:ln>
            <a:solidFill>
              <a:srgbClr val="FF6600"/>
            </a:solidFill>
          </a:ln>
        </p:spPr>
        <p:style>
          <a:lnRef idx="1">
            <a:schemeClr val="accent5"/>
          </a:lnRef>
          <a:fillRef idx="3">
            <a:schemeClr val="accent5"/>
          </a:fillRef>
          <a:effectRef idx="2">
            <a:schemeClr val="accent5"/>
          </a:effectRef>
          <a:fontRef idx="minor">
            <a:schemeClr val="lt1"/>
          </a:fontRef>
        </p:style>
        <p:txBody>
          <a:bodyPr rtlCol="0" anchor="ctr"/>
          <a:lstStyle/>
          <a:p>
            <a:pPr algn="ctr" defTabSz="457200"/>
            <a:endParaRPr lang="en-US" dirty="0">
              <a:solidFill>
                <a:prstClr val="white"/>
              </a:solidFill>
            </a:endParaRPr>
          </a:p>
        </p:txBody>
      </p:sp>
      <p:sp>
        <p:nvSpPr>
          <p:cNvPr id="19" name="Rectangle 18">
            <a:extLst>
              <a:ext uri="{C183D7F6-B498-43B3-948B-1728B52AA6E4}">
                <adec:decorative xmlns:adec="http://schemas.microsoft.com/office/drawing/2017/decorative" val="1"/>
              </a:ext>
            </a:extLst>
          </p:cNvPr>
          <p:cNvSpPr/>
          <p:nvPr/>
        </p:nvSpPr>
        <p:spPr>
          <a:xfrm>
            <a:off x="4903023" y="3095368"/>
            <a:ext cx="1500949" cy="884472"/>
          </a:xfrm>
          <a:prstGeom prst="rect">
            <a:avLst/>
          </a:prstGeom>
          <a:solidFill>
            <a:srgbClr val="FF6600"/>
          </a:solidFill>
          <a:ln>
            <a:solidFill>
              <a:srgbClr val="FF6600"/>
            </a:solidFill>
          </a:ln>
        </p:spPr>
        <p:style>
          <a:lnRef idx="1">
            <a:schemeClr val="accent5"/>
          </a:lnRef>
          <a:fillRef idx="3">
            <a:schemeClr val="accent5"/>
          </a:fillRef>
          <a:effectRef idx="2">
            <a:schemeClr val="accent5"/>
          </a:effectRef>
          <a:fontRef idx="minor">
            <a:schemeClr val="lt1"/>
          </a:fontRef>
        </p:style>
        <p:txBody>
          <a:bodyPr rtlCol="0" anchor="ctr"/>
          <a:lstStyle/>
          <a:p>
            <a:pPr algn="ctr" defTabSz="457200"/>
            <a:endParaRPr lang="en-US" dirty="0">
              <a:solidFill>
                <a:prstClr val="white"/>
              </a:solidFill>
            </a:endParaRPr>
          </a:p>
        </p:txBody>
      </p:sp>
      <p:sp>
        <p:nvSpPr>
          <p:cNvPr id="18" name="Oval 17">
            <a:extLst>
              <a:ext uri="{C183D7F6-B498-43B3-948B-1728B52AA6E4}">
                <adec:decorative xmlns:adec="http://schemas.microsoft.com/office/drawing/2017/decorative" val="1"/>
              </a:ext>
            </a:extLst>
          </p:cNvPr>
          <p:cNvSpPr/>
          <p:nvPr/>
        </p:nvSpPr>
        <p:spPr>
          <a:xfrm>
            <a:off x="2691629" y="4432810"/>
            <a:ext cx="1500949" cy="805353"/>
          </a:xfrm>
          <a:prstGeom prst="ellipse">
            <a:avLst/>
          </a:prstGeom>
          <a:solidFill>
            <a:srgbClr val="FF6600"/>
          </a:solidFill>
          <a:ln>
            <a:solidFill>
              <a:srgbClr val="FF6600"/>
            </a:solidFill>
          </a:ln>
        </p:spPr>
        <p:style>
          <a:lnRef idx="1">
            <a:schemeClr val="accent5"/>
          </a:lnRef>
          <a:fillRef idx="3">
            <a:schemeClr val="accent5"/>
          </a:fillRef>
          <a:effectRef idx="2">
            <a:schemeClr val="accent5"/>
          </a:effectRef>
          <a:fontRef idx="minor">
            <a:schemeClr val="lt1"/>
          </a:fontRef>
        </p:style>
        <p:txBody>
          <a:bodyPr rtlCol="0" anchor="ctr"/>
          <a:lstStyle/>
          <a:p>
            <a:pPr algn="ctr" defTabSz="457200"/>
            <a:endParaRPr lang="en-US" dirty="0">
              <a:solidFill>
                <a:prstClr val="white"/>
              </a:solidFill>
            </a:endParaRPr>
          </a:p>
        </p:txBody>
      </p:sp>
      <p:sp>
        <p:nvSpPr>
          <p:cNvPr id="21" name="Oval 20">
            <a:extLst>
              <a:ext uri="{C183D7F6-B498-43B3-948B-1728B52AA6E4}">
                <adec:decorative xmlns:adec="http://schemas.microsoft.com/office/drawing/2017/decorative" val="1"/>
              </a:ext>
            </a:extLst>
          </p:cNvPr>
          <p:cNvSpPr/>
          <p:nvPr/>
        </p:nvSpPr>
        <p:spPr>
          <a:xfrm>
            <a:off x="4903023" y="4460847"/>
            <a:ext cx="1500949" cy="805353"/>
          </a:xfrm>
          <a:prstGeom prst="ellipse">
            <a:avLst/>
          </a:prstGeom>
          <a:solidFill>
            <a:srgbClr val="FF6600"/>
          </a:solidFill>
          <a:ln>
            <a:solidFill>
              <a:srgbClr val="FF6600"/>
            </a:solidFill>
          </a:ln>
        </p:spPr>
        <p:style>
          <a:lnRef idx="1">
            <a:schemeClr val="accent5"/>
          </a:lnRef>
          <a:fillRef idx="3">
            <a:schemeClr val="accent5"/>
          </a:fillRef>
          <a:effectRef idx="2">
            <a:schemeClr val="accent5"/>
          </a:effectRef>
          <a:fontRef idx="minor">
            <a:schemeClr val="lt1"/>
          </a:fontRef>
        </p:style>
        <p:txBody>
          <a:bodyPr rtlCol="0" anchor="ctr"/>
          <a:lstStyle/>
          <a:p>
            <a:pPr algn="ctr" defTabSz="457200"/>
            <a:endParaRPr lang="en-US" dirty="0">
              <a:solidFill>
                <a:prstClr val="white"/>
              </a:solidFill>
            </a:endParaRPr>
          </a:p>
        </p:txBody>
      </p:sp>
      <p:cxnSp>
        <p:nvCxnSpPr>
          <p:cNvPr id="22" name="Straight Arrow Connector 21">
            <a:extLst>
              <a:ext uri="{C183D7F6-B498-43B3-948B-1728B52AA6E4}">
                <adec:decorative xmlns:adec="http://schemas.microsoft.com/office/drawing/2017/decorative" val="1"/>
              </a:ext>
            </a:extLst>
          </p:cNvPr>
          <p:cNvCxnSpPr>
            <a:stCxn id="17" idx="2"/>
            <a:endCxn id="18" idx="0"/>
          </p:cNvCxnSpPr>
          <p:nvPr/>
        </p:nvCxnSpPr>
        <p:spPr>
          <a:xfrm>
            <a:off x="3442104" y="3979840"/>
            <a:ext cx="0" cy="452970"/>
          </a:xfrm>
          <a:prstGeom prst="straightConnector1">
            <a:avLst/>
          </a:prstGeom>
          <a:ln>
            <a:solidFill>
              <a:srgbClr val="FF6600"/>
            </a:solidFill>
            <a:tailEnd type="arrow"/>
          </a:ln>
        </p:spPr>
        <p:style>
          <a:lnRef idx="1">
            <a:schemeClr val="accent5"/>
          </a:lnRef>
          <a:fillRef idx="3">
            <a:schemeClr val="accent5"/>
          </a:fillRef>
          <a:effectRef idx="2">
            <a:schemeClr val="accent5"/>
          </a:effectRef>
          <a:fontRef idx="minor">
            <a:schemeClr val="lt1"/>
          </a:fontRef>
        </p:style>
      </p:cxnSp>
      <p:cxnSp>
        <p:nvCxnSpPr>
          <p:cNvPr id="24" name="Straight Arrow Connector 23">
            <a:extLst>
              <a:ext uri="{C183D7F6-B498-43B3-948B-1728B52AA6E4}">
                <adec:decorative xmlns:adec="http://schemas.microsoft.com/office/drawing/2017/decorative" val="1"/>
              </a:ext>
            </a:extLst>
          </p:cNvPr>
          <p:cNvCxnSpPr>
            <a:stCxn id="19" idx="2"/>
          </p:cNvCxnSpPr>
          <p:nvPr/>
        </p:nvCxnSpPr>
        <p:spPr>
          <a:xfrm>
            <a:off x="5653498" y="3979840"/>
            <a:ext cx="0" cy="492255"/>
          </a:xfrm>
          <a:prstGeom prst="straightConnector1">
            <a:avLst/>
          </a:prstGeom>
          <a:ln>
            <a:solidFill>
              <a:srgbClr val="FF6600"/>
            </a:solidFill>
            <a:tailEnd type="arrow"/>
          </a:ln>
        </p:spPr>
        <p:style>
          <a:lnRef idx="1">
            <a:schemeClr val="accent5"/>
          </a:lnRef>
          <a:fillRef idx="3">
            <a:schemeClr val="accent5"/>
          </a:fillRef>
          <a:effectRef idx="2">
            <a:schemeClr val="accent5"/>
          </a:effectRef>
          <a:fontRef idx="minor">
            <a:schemeClr val="lt1"/>
          </a:fontRef>
        </p:style>
      </p:cxnSp>
      <p:sp>
        <p:nvSpPr>
          <p:cNvPr id="25" name="TextBox 24"/>
          <p:cNvSpPr txBox="1"/>
          <p:nvPr/>
        </p:nvSpPr>
        <p:spPr>
          <a:xfrm>
            <a:off x="3246076" y="2667675"/>
            <a:ext cx="702367" cy="461665"/>
          </a:xfrm>
          <a:prstGeom prst="rect">
            <a:avLst/>
          </a:prstGeom>
          <a:noFill/>
        </p:spPr>
        <p:txBody>
          <a:bodyPr wrap="square" rtlCol="0">
            <a:spAutoFit/>
          </a:bodyPr>
          <a:lstStyle/>
          <a:p>
            <a:pPr defTabSz="457200"/>
            <a:r>
              <a:rPr lang="en-US" sz="2400" dirty="0">
                <a:solidFill>
                  <a:srgbClr val="00B050"/>
                </a:solidFill>
              </a:rPr>
              <a:t>IF</a:t>
            </a:r>
          </a:p>
        </p:txBody>
      </p:sp>
      <p:sp>
        <p:nvSpPr>
          <p:cNvPr id="27" name="TextBox 26"/>
          <p:cNvSpPr txBox="1"/>
          <p:nvPr/>
        </p:nvSpPr>
        <p:spPr>
          <a:xfrm>
            <a:off x="5203264" y="2667675"/>
            <a:ext cx="1109345" cy="461665"/>
          </a:xfrm>
          <a:prstGeom prst="rect">
            <a:avLst/>
          </a:prstGeom>
          <a:noFill/>
        </p:spPr>
        <p:txBody>
          <a:bodyPr wrap="square" rtlCol="0">
            <a:spAutoFit/>
          </a:bodyPr>
          <a:lstStyle/>
          <a:p>
            <a:pPr defTabSz="457200"/>
            <a:r>
              <a:rPr lang="en-US" sz="2400" dirty="0">
                <a:solidFill>
                  <a:srgbClr val="00B050"/>
                </a:solidFill>
              </a:rPr>
              <a:t>THEN</a:t>
            </a:r>
          </a:p>
        </p:txBody>
      </p:sp>
      <p:sp>
        <p:nvSpPr>
          <p:cNvPr id="14" name="Rectangle 13"/>
          <p:cNvSpPr/>
          <p:nvPr/>
        </p:nvSpPr>
        <p:spPr>
          <a:xfrm>
            <a:off x="228600" y="211461"/>
            <a:ext cx="2974042" cy="75303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Multiplicative</a:t>
            </a:r>
          </a:p>
        </p:txBody>
      </p:sp>
      <p:sp>
        <p:nvSpPr>
          <p:cNvPr id="20" name="Rectangle 19"/>
          <p:cNvSpPr/>
          <p:nvPr/>
        </p:nvSpPr>
        <p:spPr>
          <a:xfrm>
            <a:off x="3296770" y="233873"/>
            <a:ext cx="3928783" cy="730624"/>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Ratios/Proportions</a:t>
            </a:r>
          </a:p>
        </p:txBody>
      </p:sp>
      <p:sp>
        <p:nvSpPr>
          <p:cNvPr id="23" name="TextBox 22"/>
          <p:cNvSpPr txBox="1"/>
          <p:nvPr/>
        </p:nvSpPr>
        <p:spPr>
          <a:xfrm rot="16200000">
            <a:off x="6481272" y="3526397"/>
            <a:ext cx="5024702" cy="276999"/>
          </a:xfrm>
          <a:prstGeom prst="rect">
            <a:avLst/>
          </a:prstGeom>
          <a:noFill/>
        </p:spPr>
        <p:txBody>
          <a:bodyPr wrap="square" rtlCol="0">
            <a:spAutoFit/>
          </a:bodyPr>
          <a:lstStyle/>
          <a:p>
            <a:r>
              <a:rPr lang="en-US" sz="1200" dirty="0">
                <a:solidFill>
                  <a:srgbClr val="FF9300"/>
                </a:solidFill>
              </a:rPr>
              <a:t>Jitendra &amp; Star (2011)</a:t>
            </a:r>
          </a:p>
        </p:txBody>
      </p:sp>
    </p:spTree>
    <p:extLst>
      <p:ext uri="{BB962C8B-B14F-4D97-AF65-F5344CB8AC3E}">
        <p14:creationId xmlns:p14="http://schemas.microsoft.com/office/powerpoint/2010/main" val="1106886333"/>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34A594A7-0C69-41AF-8672-F72897D9EE18}"/>
              </a:ext>
            </a:extLst>
          </p:cNvPr>
          <p:cNvSpPr>
            <a:spLocks noGrp="1"/>
          </p:cNvSpPr>
          <p:nvPr>
            <p:ph type="title"/>
          </p:nvPr>
        </p:nvSpPr>
        <p:spPr/>
        <p:txBody>
          <a:bodyPr/>
          <a:lstStyle/>
          <a:p>
            <a:r>
              <a:rPr lang="en-US" dirty="0"/>
              <a:t>Slide 145</a:t>
            </a:r>
          </a:p>
        </p:txBody>
      </p:sp>
      <p:sp>
        <p:nvSpPr>
          <p:cNvPr id="16" name="Content Placeholder 15"/>
          <p:cNvSpPr>
            <a:spLocks noGrp="1"/>
          </p:cNvSpPr>
          <p:nvPr>
            <p:ph idx="4294967295"/>
          </p:nvPr>
        </p:nvSpPr>
        <p:spPr>
          <a:xfrm>
            <a:off x="228600" y="1287463"/>
            <a:ext cx="8915400" cy="1835150"/>
          </a:xfrm>
        </p:spPr>
        <p:txBody>
          <a:bodyPr>
            <a:normAutofit/>
          </a:bodyPr>
          <a:lstStyle/>
          <a:p>
            <a:pPr marL="0" indent="0">
              <a:buNone/>
            </a:pPr>
            <a:r>
              <a:rPr lang="en-US" dirty="0"/>
              <a:t>There are 176 slices of bread in 8 loaves. If there are the same number of slices in each loaf, how many slices of bread are in 5 loaves?</a:t>
            </a:r>
          </a:p>
        </p:txBody>
      </p:sp>
      <p:sp>
        <p:nvSpPr>
          <p:cNvPr id="29" name="Rectangle 28"/>
          <p:cNvSpPr/>
          <p:nvPr/>
        </p:nvSpPr>
        <p:spPr>
          <a:xfrm>
            <a:off x="228600" y="211461"/>
            <a:ext cx="2974042" cy="75303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Multiplicative</a:t>
            </a:r>
          </a:p>
        </p:txBody>
      </p:sp>
      <p:sp>
        <p:nvSpPr>
          <p:cNvPr id="30" name="Rectangle 29"/>
          <p:cNvSpPr/>
          <p:nvPr/>
        </p:nvSpPr>
        <p:spPr>
          <a:xfrm>
            <a:off x="3296770" y="233873"/>
            <a:ext cx="3928783" cy="730624"/>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Ratios/Proportions</a:t>
            </a:r>
            <a:endParaRPr lang="en-US" sz="3200" dirty="0"/>
          </a:p>
        </p:txBody>
      </p:sp>
    </p:spTree>
    <p:extLst>
      <p:ext uri="{BB962C8B-B14F-4D97-AF65-F5344CB8AC3E}">
        <p14:creationId xmlns:p14="http://schemas.microsoft.com/office/powerpoint/2010/main" val="4111251856"/>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BF9EE396-240F-4696-B693-CA830A8207DC}"/>
              </a:ext>
            </a:extLst>
          </p:cNvPr>
          <p:cNvSpPr>
            <a:spLocks noGrp="1"/>
          </p:cNvSpPr>
          <p:nvPr>
            <p:ph type="title"/>
          </p:nvPr>
        </p:nvSpPr>
        <p:spPr/>
        <p:txBody>
          <a:bodyPr/>
          <a:lstStyle/>
          <a:p>
            <a:r>
              <a:rPr lang="en-US" dirty="0"/>
              <a:t>Slide 146</a:t>
            </a:r>
          </a:p>
        </p:txBody>
      </p:sp>
      <p:sp>
        <p:nvSpPr>
          <p:cNvPr id="16" name="Content Placeholder 15"/>
          <p:cNvSpPr>
            <a:spLocks noGrp="1"/>
          </p:cNvSpPr>
          <p:nvPr>
            <p:ph idx="4294967295"/>
          </p:nvPr>
        </p:nvSpPr>
        <p:spPr>
          <a:xfrm>
            <a:off x="228600" y="1287463"/>
            <a:ext cx="8915400" cy="1835150"/>
          </a:xfrm>
        </p:spPr>
        <p:txBody>
          <a:bodyPr>
            <a:normAutofit/>
          </a:bodyPr>
          <a:lstStyle/>
          <a:p>
            <a:pPr marL="0" indent="0">
              <a:buNone/>
            </a:pPr>
            <a:r>
              <a:rPr lang="en-US" dirty="0"/>
              <a:t>A sea turtle made 460 dives in 12 hours. At this rate, how many dives did the sea turtle make in 3 hours?</a:t>
            </a:r>
          </a:p>
        </p:txBody>
      </p:sp>
      <p:sp>
        <p:nvSpPr>
          <p:cNvPr id="29" name="Rectangle 28"/>
          <p:cNvSpPr/>
          <p:nvPr/>
        </p:nvSpPr>
        <p:spPr>
          <a:xfrm>
            <a:off x="228600" y="211461"/>
            <a:ext cx="2974042" cy="75303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Multiplicative</a:t>
            </a:r>
          </a:p>
        </p:txBody>
      </p:sp>
      <p:sp>
        <p:nvSpPr>
          <p:cNvPr id="30" name="Rectangle 29"/>
          <p:cNvSpPr/>
          <p:nvPr/>
        </p:nvSpPr>
        <p:spPr>
          <a:xfrm>
            <a:off x="3296770" y="233873"/>
            <a:ext cx="3928783" cy="730624"/>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Ratios/Proportions</a:t>
            </a:r>
            <a:endParaRPr lang="en-US" sz="3200" dirty="0"/>
          </a:p>
        </p:txBody>
      </p:sp>
    </p:spTree>
    <p:extLst>
      <p:ext uri="{BB962C8B-B14F-4D97-AF65-F5344CB8AC3E}">
        <p14:creationId xmlns:p14="http://schemas.microsoft.com/office/powerpoint/2010/main" val="1781103591"/>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39387" y="985653"/>
            <a:ext cx="8590313" cy="1200329"/>
          </a:xfrm>
          <a:prstGeom prst="rect">
            <a:avLst/>
          </a:prstGeom>
          <a:noFill/>
        </p:spPr>
        <p:txBody>
          <a:bodyPr wrap="square" rtlCol="0">
            <a:spAutoFit/>
          </a:bodyPr>
          <a:lstStyle/>
          <a:p>
            <a:r>
              <a:rPr lang="en-US" sz="3600" dirty="0">
                <a:solidFill>
                  <a:srgbClr val="FF0000"/>
                </a:solidFill>
              </a:rPr>
              <a:t>“Are there groups with an equal number in each group?”</a:t>
            </a:r>
          </a:p>
        </p:txBody>
      </p:sp>
      <p:sp>
        <p:nvSpPr>
          <p:cNvPr id="5" name="Rectangle 4"/>
          <p:cNvSpPr/>
          <p:nvPr/>
        </p:nvSpPr>
        <p:spPr>
          <a:xfrm>
            <a:off x="228600" y="211461"/>
            <a:ext cx="2974042" cy="75303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Multiplicative</a:t>
            </a:r>
          </a:p>
        </p:txBody>
      </p:sp>
      <p:sp>
        <p:nvSpPr>
          <p:cNvPr id="6" name="Rectangle 5"/>
          <p:cNvSpPr/>
          <p:nvPr/>
        </p:nvSpPr>
        <p:spPr>
          <a:xfrm>
            <a:off x="3296770" y="233873"/>
            <a:ext cx="2550459" cy="730624"/>
          </a:xfrm>
          <a:prstGeom prst="rect">
            <a:avLst/>
          </a:prstGeom>
          <a:solidFill>
            <a:srgbClr val="FF2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Equal Groups</a:t>
            </a:r>
          </a:p>
        </p:txBody>
      </p:sp>
      <p:sp>
        <p:nvSpPr>
          <p:cNvPr id="7" name="Rectangle 6"/>
          <p:cNvSpPr/>
          <p:nvPr/>
        </p:nvSpPr>
        <p:spPr>
          <a:xfrm>
            <a:off x="228600" y="2535561"/>
            <a:ext cx="2974042" cy="75303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Multiplicative</a:t>
            </a:r>
          </a:p>
        </p:txBody>
      </p:sp>
      <p:sp>
        <p:nvSpPr>
          <p:cNvPr id="11" name="Rectangle 10"/>
          <p:cNvSpPr/>
          <p:nvPr/>
        </p:nvSpPr>
        <p:spPr>
          <a:xfrm>
            <a:off x="3296769" y="2557973"/>
            <a:ext cx="2550459" cy="730624"/>
          </a:xfrm>
          <a:prstGeom prst="rect">
            <a:avLst/>
          </a:prstGeom>
          <a:solidFill>
            <a:srgbClr val="FF9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Comparison</a:t>
            </a:r>
          </a:p>
        </p:txBody>
      </p:sp>
      <p:sp>
        <p:nvSpPr>
          <p:cNvPr id="12" name="TextBox 11"/>
          <p:cNvSpPr txBox="1"/>
          <p:nvPr/>
        </p:nvSpPr>
        <p:spPr>
          <a:xfrm>
            <a:off x="439387" y="3433880"/>
            <a:ext cx="7835735" cy="646331"/>
          </a:xfrm>
          <a:prstGeom prst="rect">
            <a:avLst/>
          </a:prstGeom>
          <a:noFill/>
        </p:spPr>
        <p:txBody>
          <a:bodyPr wrap="none" rtlCol="0">
            <a:spAutoFit/>
          </a:bodyPr>
          <a:lstStyle/>
          <a:p>
            <a:r>
              <a:rPr lang="en-US" sz="3600" dirty="0">
                <a:solidFill>
                  <a:schemeClr val="accent2"/>
                </a:solidFill>
              </a:rPr>
              <a:t>“Is a set compared a number of times?”</a:t>
            </a:r>
          </a:p>
        </p:txBody>
      </p:sp>
      <p:sp>
        <p:nvSpPr>
          <p:cNvPr id="8" name="Rectangle 7"/>
          <p:cNvSpPr/>
          <p:nvPr/>
        </p:nvSpPr>
        <p:spPr>
          <a:xfrm>
            <a:off x="228600" y="4483143"/>
            <a:ext cx="2974042" cy="75303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Multiplicative</a:t>
            </a:r>
          </a:p>
        </p:txBody>
      </p:sp>
      <p:sp>
        <p:nvSpPr>
          <p:cNvPr id="9" name="Rectangle 8"/>
          <p:cNvSpPr/>
          <p:nvPr/>
        </p:nvSpPr>
        <p:spPr>
          <a:xfrm>
            <a:off x="3296769" y="4505555"/>
            <a:ext cx="3675531" cy="730624"/>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Ratios/Proportions</a:t>
            </a:r>
            <a:endParaRPr lang="en-US" sz="3200" dirty="0"/>
          </a:p>
        </p:txBody>
      </p:sp>
      <p:sp>
        <p:nvSpPr>
          <p:cNvPr id="10" name="TextBox 9"/>
          <p:cNvSpPr txBox="1"/>
          <p:nvPr/>
        </p:nvSpPr>
        <p:spPr>
          <a:xfrm>
            <a:off x="439386" y="5338357"/>
            <a:ext cx="8729890" cy="646331"/>
          </a:xfrm>
          <a:prstGeom prst="rect">
            <a:avLst/>
          </a:prstGeom>
          <a:noFill/>
        </p:spPr>
        <p:txBody>
          <a:bodyPr wrap="none" rtlCol="0">
            <a:spAutoFit/>
          </a:bodyPr>
          <a:lstStyle/>
          <a:p>
            <a:r>
              <a:rPr lang="en-US" sz="3600" dirty="0">
                <a:solidFill>
                  <a:srgbClr val="00B050"/>
                </a:solidFill>
              </a:rPr>
              <a:t>“Are there relationships among quantities?”</a:t>
            </a:r>
          </a:p>
        </p:txBody>
      </p:sp>
      <p:sp>
        <p:nvSpPr>
          <p:cNvPr id="2" name="Title 1" hidden="1">
            <a:extLst>
              <a:ext uri="{FF2B5EF4-FFF2-40B4-BE49-F238E27FC236}">
                <a16:creationId xmlns:a16="http://schemas.microsoft.com/office/drawing/2014/main" id="{B9C9FC5A-643A-44D4-BAB3-DBCB09D1A7A9}"/>
              </a:ext>
            </a:extLst>
          </p:cNvPr>
          <p:cNvSpPr>
            <a:spLocks noGrp="1"/>
          </p:cNvSpPr>
          <p:nvPr>
            <p:ph type="title"/>
          </p:nvPr>
        </p:nvSpPr>
        <p:spPr/>
        <p:txBody>
          <a:bodyPr/>
          <a:lstStyle/>
          <a:p>
            <a:r>
              <a:rPr lang="en-US" dirty="0"/>
              <a:t>Slide 147</a:t>
            </a:r>
          </a:p>
        </p:txBody>
      </p:sp>
    </p:spTree>
    <p:extLst>
      <p:ext uri="{BB962C8B-B14F-4D97-AF65-F5344CB8AC3E}">
        <p14:creationId xmlns:p14="http://schemas.microsoft.com/office/powerpoint/2010/main" val="1064607784"/>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r. kowolski ordered 35 boxes of granola bars. Each box contained 24 granola bars. What is the total number of granola bars mr. kowolski ordered?"/>
          <p:cNvPicPr>
            <a:picLocks noChangeAspect="1"/>
          </p:cNvPicPr>
          <p:nvPr/>
        </p:nvPicPr>
        <p:blipFill>
          <a:blip r:embed="rId2"/>
          <a:stretch>
            <a:fillRect/>
          </a:stretch>
        </p:blipFill>
        <p:spPr>
          <a:xfrm>
            <a:off x="205670" y="1096287"/>
            <a:ext cx="8661333" cy="1363204"/>
          </a:xfrm>
          <a:prstGeom prst="rect">
            <a:avLst/>
          </a:prstGeom>
        </p:spPr>
      </p:pic>
      <p:sp>
        <p:nvSpPr>
          <p:cNvPr id="5" name="TextBox 4"/>
          <p:cNvSpPr txBox="1"/>
          <p:nvPr/>
        </p:nvSpPr>
        <p:spPr>
          <a:xfrm rot="16200000">
            <a:off x="8447241" y="5337018"/>
            <a:ext cx="1116524" cy="276999"/>
          </a:xfrm>
          <a:prstGeom prst="rect">
            <a:avLst/>
          </a:prstGeom>
          <a:noFill/>
        </p:spPr>
        <p:txBody>
          <a:bodyPr wrap="none" rtlCol="0">
            <a:spAutoFit/>
          </a:bodyPr>
          <a:lstStyle/>
          <a:p>
            <a:r>
              <a:rPr lang="en-US" sz="1200" dirty="0">
                <a:solidFill>
                  <a:schemeClr val="accent2"/>
                </a:solidFill>
              </a:rPr>
              <a:t>Grade 4 PARCC</a:t>
            </a:r>
          </a:p>
        </p:txBody>
      </p:sp>
      <p:sp>
        <p:nvSpPr>
          <p:cNvPr id="6" name="Rectangle 5"/>
          <p:cNvSpPr/>
          <p:nvPr/>
        </p:nvSpPr>
        <p:spPr>
          <a:xfrm>
            <a:off x="142874" y="154044"/>
            <a:ext cx="2900363" cy="730624"/>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Equal Groups</a:t>
            </a:r>
          </a:p>
        </p:txBody>
      </p:sp>
      <p:sp>
        <p:nvSpPr>
          <p:cNvPr id="3" name="Title 2" hidden="1">
            <a:extLst>
              <a:ext uri="{FF2B5EF4-FFF2-40B4-BE49-F238E27FC236}">
                <a16:creationId xmlns:a16="http://schemas.microsoft.com/office/drawing/2014/main" id="{7445B99A-1E5A-4E4B-9B93-A293D8FB7BD4}"/>
              </a:ext>
            </a:extLst>
          </p:cNvPr>
          <p:cNvSpPr>
            <a:spLocks noGrp="1"/>
          </p:cNvSpPr>
          <p:nvPr>
            <p:ph type="title"/>
          </p:nvPr>
        </p:nvSpPr>
        <p:spPr/>
        <p:txBody>
          <a:bodyPr/>
          <a:lstStyle/>
          <a:p>
            <a:r>
              <a:rPr lang="en-US" dirty="0"/>
              <a:t>Slide 148</a:t>
            </a:r>
          </a:p>
        </p:txBody>
      </p:sp>
    </p:spTree>
    <p:extLst>
      <p:ext uri="{BB962C8B-B14F-4D97-AF65-F5344CB8AC3E}">
        <p14:creationId xmlns:p14="http://schemas.microsoft.com/office/powerpoint/2010/main" val="1390115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usan has 3 times as many books as mary. Mary has 18 books. Which equation can be solved to figure out how many books susan has?"/>
          <p:cNvPicPr>
            <a:picLocks noChangeAspect="1"/>
          </p:cNvPicPr>
          <p:nvPr/>
        </p:nvPicPr>
        <p:blipFill>
          <a:blip r:embed="rId2"/>
          <a:stretch>
            <a:fillRect/>
          </a:stretch>
        </p:blipFill>
        <p:spPr>
          <a:xfrm>
            <a:off x="271462" y="1006474"/>
            <a:ext cx="8359798" cy="1179513"/>
          </a:xfrm>
          <a:prstGeom prst="rect">
            <a:avLst/>
          </a:prstGeom>
        </p:spPr>
      </p:pic>
      <p:sp>
        <p:nvSpPr>
          <p:cNvPr id="4" name="Rectangle 3"/>
          <p:cNvSpPr/>
          <p:nvPr/>
        </p:nvSpPr>
        <p:spPr>
          <a:xfrm>
            <a:off x="142874" y="154044"/>
            <a:ext cx="2900363" cy="73062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Comparison</a:t>
            </a:r>
          </a:p>
        </p:txBody>
      </p:sp>
      <p:sp>
        <p:nvSpPr>
          <p:cNvPr id="5" name="TextBox 4"/>
          <p:cNvSpPr txBox="1"/>
          <p:nvPr/>
        </p:nvSpPr>
        <p:spPr>
          <a:xfrm rot="16200000">
            <a:off x="8097148" y="5337018"/>
            <a:ext cx="1816716" cy="276999"/>
          </a:xfrm>
          <a:prstGeom prst="rect">
            <a:avLst/>
          </a:prstGeom>
          <a:noFill/>
        </p:spPr>
        <p:txBody>
          <a:bodyPr wrap="none" rtlCol="0">
            <a:spAutoFit/>
          </a:bodyPr>
          <a:lstStyle/>
          <a:p>
            <a:r>
              <a:rPr lang="en-US" sz="1200" dirty="0">
                <a:solidFill>
                  <a:schemeClr val="accent2"/>
                </a:solidFill>
              </a:rPr>
              <a:t>Grade 4 Smarter Balanced</a:t>
            </a:r>
          </a:p>
        </p:txBody>
      </p:sp>
      <p:sp>
        <p:nvSpPr>
          <p:cNvPr id="3" name="Title 2" hidden="1">
            <a:extLst>
              <a:ext uri="{FF2B5EF4-FFF2-40B4-BE49-F238E27FC236}">
                <a16:creationId xmlns:a16="http://schemas.microsoft.com/office/drawing/2014/main" id="{751ADCF6-7786-4192-93A9-3060D0DF3A37}"/>
              </a:ext>
            </a:extLst>
          </p:cNvPr>
          <p:cNvSpPr>
            <a:spLocks noGrp="1"/>
          </p:cNvSpPr>
          <p:nvPr>
            <p:ph type="title"/>
          </p:nvPr>
        </p:nvSpPr>
        <p:spPr/>
        <p:txBody>
          <a:bodyPr/>
          <a:lstStyle/>
          <a:p>
            <a:r>
              <a:rPr lang="en-US" dirty="0"/>
              <a:t>Slide 149</a:t>
            </a:r>
          </a:p>
        </p:txBody>
      </p:sp>
    </p:spTree>
    <p:extLst>
      <p:ext uri="{BB962C8B-B14F-4D97-AF65-F5344CB8AC3E}">
        <p14:creationId xmlns:p14="http://schemas.microsoft.com/office/powerpoint/2010/main" val="914573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lstStyle/>
          <a:p>
            <a:r>
              <a:rPr lang="en-US" dirty="0">
                <a:solidFill>
                  <a:srgbClr val="FF9300"/>
                </a:solidFill>
              </a:rPr>
              <a:t>Part 1 Objectives</a:t>
            </a:r>
          </a:p>
        </p:txBody>
      </p:sp>
      <p:sp>
        <p:nvSpPr>
          <p:cNvPr id="3" name="Content Placeholder 2"/>
          <p:cNvSpPr>
            <a:spLocks noGrp="1"/>
          </p:cNvSpPr>
          <p:nvPr>
            <p:ph idx="1"/>
          </p:nvPr>
        </p:nvSpPr>
        <p:spPr/>
        <p:txBody>
          <a:bodyPr>
            <a:normAutofit/>
          </a:bodyPr>
          <a:lstStyle/>
          <a:p>
            <a:r>
              <a:rPr lang="en-US" dirty="0"/>
              <a:t>In this part, you’ll learn—</a:t>
            </a:r>
          </a:p>
          <a:p>
            <a:pPr marL="457200" indent="-457200">
              <a:buClr>
                <a:srgbClr val="FF9300"/>
              </a:buClr>
              <a:buAutoNum type="arabicPeriod"/>
            </a:pPr>
            <a:r>
              <a:rPr lang="en-US" dirty="0"/>
              <a:t>How to build fluency with the operations of addition, subtraction, multiplication, and division</a:t>
            </a:r>
          </a:p>
          <a:p>
            <a:pPr marL="457200" indent="-457200">
              <a:buClr>
                <a:srgbClr val="FF9300"/>
              </a:buClr>
              <a:buAutoNum type="arabicPeriod"/>
            </a:pPr>
            <a:endParaRPr lang="en-US" dirty="0"/>
          </a:p>
        </p:txBody>
      </p:sp>
    </p:spTree>
    <p:extLst>
      <p:ext uri="{BB962C8B-B14F-4D97-AF65-F5344CB8AC3E}">
        <p14:creationId xmlns:p14="http://schemas.microsoft.com/office/powerpoint/2010/main" val="3414176782"/>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re are 1092 people who work in an office building. The building has 4 floors, and the same number of people work on each floor. How many people work on each floor?"/>
          <p:cNvPicPr>
            <a:picLocks noChangeAspect="1"/>
          </p:cNvPicPr>
          <p:nvPr/>
        </p:nvPicPr>
        <p:blipFill>
          <a:blip r:embed="rId2"/>
          <a:stretch>
            <a:fillRect/>
          </a:stretch>
        </p:blipFill>
        <p:spPr>
          <a:xfrm>
            <a:off x="142874" y="1113268"/>
            <a:ext cx="8758829" cy="915557"/>
          </a:xfrm>
          <a:prstGeom prst="rect">
            <a:avLst/>
          </a:prstGeom>
        </p:spPr>
      </p:pic>
      <p:sp>
        <p:nvSpPr>
          <p:cNvPr id="4" name="TextBox 3"/>
          <p:cNvSpPr txBox="1"/>
          <p:nvPr/>
        </p:nvSpPr>
        <p:spPr>
          <a:xfrm rot="16200000">
            <a:off x="8451476" y="5337018"/>
            <a:ext cx="1108060" cy="276999"/>
          </a:xfrm>
          <a:prstGeom prst="rect">
            <a:avLst/>
          </a:prstGeom>
          <a:noFill/>
        </p:spPr>
        <p:txBody>
          <a:bodyPr wrap="none" rtlCol="0">
            <a:spAutoFit/>
          </a:bodyPr>
          <a:lstStyle/>
          <a:p>
            <a:r>
              <a:rPr lang="en-US" sz="1200" dirty="0">
                <a:solidFill>
                  <a:schemeClr val="accent2"/>
                </a:solidFill>
              </a:rPr>
              <a:t>Grade 4 STAAR</a:t>
            </a:r>
          </a:p>
        </p:txBody>
      </p:sp>
      <p:sp>
        <p:nvSpPr>
          <p:cNvPr id="6" name="Rectangle 5"/>
          <p:cNvSpPr/>
          <p:nvPr/>
        </p:nvSpPr>
        <p:spPr>
          <a:xfrm>
            <a:off x="142874" y="154044"/>
            <a:ext cx="2900363" cy="730624"/>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Equal Groups</a:t>
            </a:r>
          </a:p>
        </p:txBody>
      </p:sp>
      <p:sp>
        <p:nvSpPr>
          <p:cNvPr id="3" name="Title 2" hidden="1">
            <a:extLst>
              <a:ext uri="{FF2B5EF4-FFF2-40B4-BE49-F238E27FC236}">
                <a16:creationId xmlns:a16="http://schemas.microsoft.com/office/drawing/2014/main" id="{37551087-8E22-4E64-A80E-9638D7E538E7}"/>
              </a:ext>
            </a:extLst>
          </p:cNvPr>
          <p:cNvSpPr>
            <a:spLocks noGrp="1"/>
          </p:cNvSpPr>
          <p:nvPr>
            <p:ph type="title"/>
          </p:nvPr>
        </p:nvSpPr>
        <p:spPr/>
        <p:txBody>
          <a:bodyPr/>
          <a:lstStyle/>
          <a:p>
            <a:r>
              <a:rPr lang="en-US" dirty="0"/>
              <a:t>Slide 150</a:t>
            </a:r>
          </a:p>
        </p:txBody>
      </p:sp>
    </p:spTree>
    <p:extLst>
      <p:ext uri="{BB962C8B-B14F-4D97-AF65-F5344CB8AC3E}">
        <p14:creationId xmlns:p14="http://schemas.microsoft.com/office/powerpoint/2010/main" val="388363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42874" y="154044"/>
            <a:ext cx="3792312" cy="730624"/>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Ratios/Proportions</a:t>
            </a:r>
          </a:p>
        </p:txBody>
      </p:sp>
      <p:sp>
        <p:nvSpPr>
          <p:cNvPr id="4" name="TextBox 3"/>
          <p:cNvSpPr txBox="1"/>
          <p:nvPr/>
        </p:nvSpPr>
        <p:spPr>
          <a:xfrm rot="16200000">
            <a:off x="8097158" y="5337018"/>
            <a:ext cx="1816716" cy="276999"/>
          </a:xfrm>
          <a:prstGeom prst="rect">
            <a:avLst/>
          </a:prstGeom>
          <a:noFill/>
        </p:spPr>
        <p:txBody>
          <a:bodyPr wrap="none" rtlCol="0">
            <a:spAutoFit/>
          </a:bodyPr>
          <a:lstStyle/>
          <a:p>
            <a:r>
              <a:rPr lang="en-US" sz="1200" dirty="0">
                <a:solidFill>
                  <a:schemeClr val="accent2"/>
                </a:solidFill>
              </a:rPr>
              <a:t>Grade 6 Smarter Balanced</a:t>
            </a:r>
          </a:p>
        </p:txBody>
      </p:sp>
      <p:pic>
        <p:nvPicPr>
          <p:cNvPr id="5" name="Picture 4" descr="Ethan correctly answers 80% of the total questions on his history test. He correctly answers 32 questions. "/>
          <p:cNvPicPr>
            <a:picLocks noChangeAspect="1"/>
          </p:cNvPicPr>
          <p:nvPr/>
        </p:nvPicPr>
        <p:blipFill>
          <a:blip r:embed="rId2"/>
          <a:stretch>
            <a:fillRect/>
          </a:stretch>
        </p:blipFill>
        <p:spPr>
          <a:xfrm>
            <a:off x="197185" y="1086982"/>
            <a:ext cx="8808331" cy="925513"/>
          </a:xfrm>
          <a:prstGeom prst="rect">
            <a:avLst/>
          </a:prstGeom>
        </p:spPr>
      </p:pic>
      <p:sp>
        <p:nvSpPr>
          <p:cNvPr id="2" name="Title 1" hidden="1">
            <a:extLst>
              <a:ext uri="{FF2B5EF4-FFF2-40B4-BE49-F238E27FC236}">
                <a16:creationId xmlns:a16="http://schemas.microsoft.com/office/drawing/2014/main" id="{0429632B-D430-4866-97CF-17F82AE0EC55}"/>
              </a:ext>
            </a:extLst>
          </p:cNvPr>
          <p:cNvSpPr>
            <a:spLocks noGrp="1"/>
          </p:cNvSpPr>
          <p:nvPr>
            <p:ph type="title"/>
          </p:nvPr>
        </p:nvSpPr>
        <p:spPr/>
        <p:txBody>
          <a:bodyPr/>
          <a:lstStyle/>
          <a:p>
            <a:r>
              <a:rPr lang="en-US" dirty="0"/>
              <a:t>Slide 151</a:t>
            </a:r>
          </a:p>
        </p:txBody>
      </p:sp>
    </p:spTree>
    <p:extLst>
      <p:ext uri="{BB962C8B-B14F-4D97-AF65-F5344CB8AC3E}">
        <p14:creationId xmlns:p14="http://schemas.microsoft.com/office/powerpoint/2010/main" val="4055555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members of a gym use 98 towels every day. How many towels are used in 7 days?"/>
          <p:cNvPicPr>
            <a:picLocks noChangeAspect="1"/>
          </p:cNvPicPr>
          <p:nvPr/>
        </p:nvPicPr>
        <p:blipFill>
          <a:blip r:embed="rId2"/>
          <a:stretch>
            <a:fillRect/>
          </a:stretch>
        </p:blipFill>
        <p:spPr>
          <a:xfrm>
            <a:off x="189466" y="1041853"/>
            <a:ext cx="8816038" cy="760413"/>
          </a:xfrm>
          <a:prstGeom prst="rect">
            <a:avLst/>
          </a:prstGeom>
        </p:spPr>
      </p:pic>
      <p:sp>
        <p:nvSpPr>
          <p:cNvPr id="4" name="TextBox 3"/>
          <p:cNvSpPr txBox="1"/>
          <p:nvPr/>
        </p:nvSpPr>
        <p:spPr>
          <a:xfrm rot="16200000">
            <a:off x="8451474" y="5337018"/>
            <a:ext cx="1108060" cy="276999"/>
          </a:xfrm>
          <a:prstGeom prst="rect">
            <a:avLst/>
          </a:prstGeom>
          <a:noFill/>
        </p:spPr>
        <p:txBody>
          <a:bodyPr wrap="none" rtlCol="0">
            <a:spAutoFit/>
          </a:bodyPr>
          <a:lstStyle/>
          <a:p>
            <a:r>
              <a:rPr lang="en-US" sz="1200" dirty="0">
                <a:solidFill>
                  <a:schemeClr val="accent2"/>
                </a:solidFill>
              </a:rPr>
              <a:t>Grade 3 STAAR</a:t>
            </a:r>
          </a:p>
        </p:txBody>
      </p:sp>
      <p:sp>
        <p:nvSpPr>
          <p:cNvPr id="7" name="Rectangle 6"/>
          <p:cNvSpPr/>
          <p:nvPr/>
        </p:nvSpPr>
        <p:spPr>
          <a:xfrm>
            <a:off x="142874" y="154044"/>
            <a:ext cx="2900363" cy="730624"/>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Equal Groups</a:t>
            </a:r>
          </a:p>
        </p:txBody>
      </p:sp>
      <p:sp>
        <p:nvSpPr>
          <p:cNvPr id="3" name="Title 2" hidden="1">
            <a:extLst>
              <a:ext uri="{FF2B5EF4-FFF2-40B4-BE49-F238E27FC236}">
                <a16:creationId xmlns:a16="http://schemas.microsoft.com/office/drawing/2014/main" id="{97898E1D-DDBF-4641-ACD6-EF981636715C}"/>
              </a:ext>
            </a:extLst>
          </p:cNvPr>
          <p:cNvSpPr>
            <a:spLocks noGrp="1"/>
          </p:cNvSpPr>
          <p:nvPr>
            <p:ph type="title"/>
          </p:nvPr>
        </p:nvSpPr>
        <p:spPr/>
        <p:txBody>
          <a:bodyPr/>
          <a:lstStyle/>
          <a:p>
            <a:r>
              <a:rPr lang="en-US" dirty="0"/>
              <a:t>Slide 152</a:t>
            </a:r>
          </a:p>
        </p:txBody>
      </p:sp>
    </p:spTree>
    <p:extLst>
      <p:ext uri="{BB962C8B-B14F-4D97-AF65-F5344CB8AC3E}">
        <p14:creationId xmlns:p14="http://schemas.microsoft.com/office/powerpoint/2010/main" val="3670949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yan makes 6 backpacks. He uses 3/4 yard of cloth to make each backpack. What is total amount of cloth, in yards, Ryan uses to make all 6 backpacks?"/>
          <p:cNvPicPr>
            <a:picLocks noChangeAspect="1"/>
          </p:cNvPicPr>
          <p:nvPr/>
        </p:nvPicPr>
        <p:blipFill>
          <a:blip r:embed="rId2"/>
          <a:stretch>
            <a:fillRect/>
          </a:stretch>
        </p:blipFill>
        <p:spPr>
          <a:xfrm>
            <a:off x="491445" y="1259547"/>
            <a:ext cx="8049956" cy="4215970"/>
          </a:xfrm>
          <a:prstGeom prst="rect">
            <a:avLst/>
          </a:prstGeom>
        </p:spPr>
      </p:pic>
      <p:sp>
        <p:nvSpPr>
          <p:cNvPr id="4" name="TextBox 3"/>
          <p:cNvSpPr txBox="1"/>
          <p:nvPr/>
        </p:nvSpPr>
        <p:spPr>
          <a:xfrm rot="16200000">
            <a:off x="8447243" y="5337018"/>
            <a:ext cx="1116524" cy="276999"/>
          </a:xfrm>
          <a:prstGeom prst="rect">
            <a:avLst/>
          </a:prstGeom>
          <a:noFill/>
        </p:spPr>
        <p:txBody>
          <a:bodyPr wrap="none" rtlCol="0">
            <a:spAutoFit/>
          </a:bodyPr>
          <a:lstStyle/>
          <a:p>
            <a:r>
              <a:rPr lang="en-US" sz="1200" dirty="0">
                <a:solidFill>
                  <a:schemeClr val="accent2"/>
                </a:solidFill>
              </a:rPr>
              <a:t>Grade 4 PARCC</a:t>
            </a:r>
          </a:p>
        </p:txBody>
      </p:sp>
      <p:sp>
        <p:nvSpPr>
          <p:cNvPr id="6" name="Rectangle 5"/>
          <p:cNvSpPr/>
          <p:nvPr/>
        </p:nvSpPr>
        <p:spPr>
          <a:xfrm>
            <a:off x="142874" y="154044"/>
            <a:ext cx="2900363" cy="730624"/>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Equal Groups</a:t>
            </a:r>
          </a:p>
        </p:txBody>
      </p:sp>
      <p:sp>
        <p:nvSpPr>
          <p:cNvPr id="3" name="Title 2" hidden="1">
            <a:extLst>
              <a:ext uri="{FF2B5EF4-FFF2-40B4-BE49-F238E27FC236}">
                <a16:creationId xmlns:a16="http://schemas.microsoft.com/office/drawing/2014/main" id="{0000232B-3D28-4699-BC82-780A678F7011}"/>
              </a:ext>
            </a:extLst>
          </p:cNvPr>
          <p:cNvSpPr>
            <a:spLocks noGrp="1"/>
          </p:cNvSpPr>
          <p:nvPr>
            <p:ph type="title"/>
          </p:nvPr>
        </p:nvSpPr>
        <p:spPr/>
        <p:txBody>
          <a:bodyPr/>
          <a:lstStyle/>
          <a:p>
            <a:r>
              <a:rPr lang="en-US" dirty="0"/>
              <a:t>Slide 153</a:t>
            </a:r>
          </a:p>
        </p:txBody>
      </p:sp>
    </p:spTree>
    <p:extLst>
      <p:ext uri="{BB962C8B-B14F-4D97-AF65-F5344CB8AC3E}">
        <p14:creationId xmlns:p14="http://schemas.microsoft.com/office/powerpoint/2010/main" val="3634925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basketball team scored a total of 747 points for the season. This was 9 times the number of points scored in the first game. How many points were scored during the first game?"/>
          <p:cNvPicPr>
            <a:picLocks noChangeAspect="1"/>
          </p:cNvPicPr>
          <p:nvPr/>
        </p:nvPicPr>
        <p:blipFill>
          <a:blip r:embed="rId2"/>
          <a:stretch>
            <a:fillRect/>
          </a:stretch>
        </p:blipFill>
        <p:spPr>
          <a:xfrm>
            <a:off x="142874" y="1083500"/>
            <a:ext cx="8604541" cy="918790"/>
          </a:xfrm>
          <a:prstGeom prst="rect">
            <a:avLst/>
          </a:prstGeom>
        </p:spPr>
      </p:pic>
      <p:sp>
        <p:nvSpPr>
          <p:cNvPr id="5" name="TextBox 4"/>
          <p:cNvSpPr txBox="1"/>
          <p:nvPr/>
        </p:nvSpPr>
        <p:spPr>
          <a:xfrm rot="16200000">
            <a:off x="8447245" y="5337018"/>
            <a:ext cx="1116524" cy="276999"/>
          </a:xfrm>
          <a:prstGeom prst="rect">
            <a:avLst/>
          </a:prstGeom>
          <a:noFill/>
        </p:spPr>
        <p:txBody>
          <a:bodyPr wrap="none" rtlCol="0">
            <a:spAutoFit/>
          </a:bodyPr>
          <a:lstStyle/>
          <a:p>
            <a:r>
              <a:rPr lang="en-US" sz="1200" dirty="0">
                <a:solidFill>
                  <a:schemeClr val="accent2"/>
                </a:solidFill>
              </a:rPr>
              <a:t>Grade 4 PARCC</a:t>
            </a:r>
          </a:p>
        </p:txBody>
      </p:sp>
      <p:sp>
        <p:nvSpPr>
          <p:cNvPr id="7" name="Rectangle 6"/>
          <p:cNvSpPr/>
          <p:nvPr/>
        </p:nvSpPr>
        <p:spPr>
          <a:xfrm>
            <a:off x="142874" y="154044"/>
            <a:ext cx="2900363" cy="73062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Comparison</a:t>
            </a:r>
          </a:p>
        </p:txBody>
      </p:sp>
      <p:sp>
        <p:nvSpPr>
          <p:cNvPr id="3" name="Title 2" hidden="1">
            <a:extLst>
              <a:ext uri="{FF2B5EF4-FFF2-40B4-BE49-F238E27FC236}">
                <a16:creationId xmlns:a16="http://schemas.microsoft.com/office/drawing/2014/main" id="{449D6675-95CB-40CC-B139-E30D12D1D00C}"/>
              </a:ext>
            </a:extLst>
          </p:cNvPr>
          <p:cNvSpPr>
            <a:spLocks noGrp="1"/>
          </p:cNvSpPr>
          <p:nvPr>
            <p:ph type="title"/>
          </p:nvPr>
        </p:nvSpPr>
        <p:spPr/>
        <p:txBody>
          <a:bodyPr/>
          <a:lstStyle/>
          <a:p>
            <a:r>
              <a:rPr lang="en-US" dirty="0"/>
              <a:t>Slide 154</a:t>
            </a:r>
          </a:p>
        </p:txBody>
      </p:sp>
    </p:spTree>
    <p:extLst>
      <p:ext uri="{BB962C8B-B14F-4D97-AF65-F5344CB8AC3E}">
        <p14:creationId xmlns:p14="http://schemas.microsoft.com/office/powerpoint/2010/main" val="776480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ompany makes 625 cell phone cases each day. How many cell phone cases does the company make in 31 days?"/>
          <p:cNvPicPr>
            <a:picLocks noChangeAspect="1"/>
          </p:cNvPicPr>
          <p:nvPr/>
        </p:nvPicPr>
        <p:blipFill>
          <a:blip r:embed="rId2"/>
          <a:stretch>
            <a:fillRect/>
          </a:stretch>
        </p:blipFill>
        <p:spPr>
          <a:xfrm>
            <a:off x="142874" y="1060904"/>
            <a:ext cx="8848296" cy="686254"/>
          </a:xfrm>
          <a:prstGeom prst="rect">
            <a:avLst/>
          </a:prstGeom>
        </p:spPr>
      </p:pic>
      <p:sp>
        <p:nvSpPr>
          <p:cNvPr id="4" name="TextBox 3"/>
          <p:cNvSpPr txBox="1"/>
          <p:nvPr/>
        </p:nvSpPr>
        <p:spPr>
          <a:xfrm rot="16200000">
            <a:off x="8451477" y="5337018"/>
            <a:ext cx="1108060" cy="276999"/>
          </a:xfrm>
          <a:prstGeom prst="rect">
            <a:avLst/>
          </a:prstGeom>
          <a:noFill/>
        </p:spPr>
        <p:txBody>
          <a:bodyPr wrap="none" rtlCol="0">
            <a:spAutoFit/>
          </a:bodyPr>
          <a:lstStyle/>
          <a:p>
            <a:r>
              <a:rPr lang="en-US" sz="1200" dirty="0">
                <a:solidFill>
                  <a:schemeClr val="accent2"/>
                </a:solidFill>
              </a:rPr>
              <a:t>Grade 5 STAAR</a:t>
            </a:r>
          </a:p>
        </p:txBody>
      </p:sp>
      <p:sp>
        <p:nvSpPr>
          <p:cNvPr id="5" name="Rectangle 4"/>
          <p:cNvSpPr/>
          <p:nvPr/>
        </p:nvSpPr>
        <p:spPr>
          <a:xfrm>
            <a:off x="142874" y="154044"/>
            <a:ext cx="3792312" cy="730624"/>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Ratios/Proportions</a:t>
            </a:r>
          </a:p>
        </p:txBody>
      </p:sp>
      <p:sp>
        <p:nvSpPr>
          <p:cNvPr id="3" name="Title 2" hidden="1">
            <a:extLst>
              <a:ext uri="{FF2B5EF4-FFF2-40B4-BE49-F238E27FC236}">
                <a16:creationId xmlns:a16="http://schemas.microsoft.com/office/drawing/2014/main" id="{9FB210A6-C09A-443E-B490-6C074DD73AF6}"/>
              </a:ext>
            </a:extLst>
          </p:cNvPr>
          <p:cNvSpPr>
            <a:spLocks noGrp="1"/>
          </p:cNvSpPr>
          <p:nvPr>
            <p:ph type="title"/>
          </p:nvPr>
        </p:nvSpPr>
        <p:spPr/>
        <p:txBody>
          <a:bodyPr/>
          <a:lstStyle/>
          <a:p>
            <a:r>
              <a:rPr lang="en-US" dirty="0"/>
              <a:t>Slide 155</a:t>
            </a:r>
          </a:p>
        </p:txBody>
      </p:sp>
    </p:spTree>
    <p:extLst>
      <p:ext uri="{BB962C8B-B14F-4D97-AF65-F5344CB8AC3E}">
        <p14:creationId xmlns:p14="http://schemas.microsoft.com/office/powerpoint/2010/main" val="1031310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eric has 158 action figures to put in display cases. Each display case can hold 8 action figures. How many cases does Eric need to hold all his action figures?"/>
          <p:cNvPicPr>
            <a:picLocks noChangeAspect="1"/>
          </p:cNvPicPr>
          <p:nvPr/>
        </p:nvPicPr>
        <p:blipFill>
          <a:blip r:embed="rId2"/>
          <a:stretch>
            <a:fillRect/>
          </a:stretch>
        </p:blipFill>
        <p:spPr>
          <a:xfrm>
            <a:off x="142874" y="1080610"/>
            <a:ext cx="8863742" cy="758395"/>
          </a:xfrm>
          <a:prstGeom prst="rect">
            <a:avLst/>
          </a:prstGeom>
        </p:spPr>
      </p:pic>
      <p:sp>
        <p:nvSpPr>
          <p:cNvPr id="4" name="TextBox 3"/>
          <p:cNvSpPr txBox="1"/>
          <p:nvPr/>
        </p:nvSpPr>
        <p:spPr>
          <a:xfrm rot="16200000">
            <a:off x="8451476" y="5337018"/>
            <a:ext cx="1108060" cy="276999"/>
          </a:xfrm>
          <a:prstGeom prst="rect">
            <a:avLst/>
          </a:prstGeom>
          <a:noFill/>
        </p:spPr>
        <p:txBody>
          <a:bodyPr wrap="none" rtlCol="0">
            <a:spAutoFit/>
          </a:bodyPr>
          <a:lstStyle/>
          <a:p>
            <a:r>
              <a:rPr lang="en-US" sz="1200" dirty="0">
                <a:solidFill>
                  <a:schemeClr val="accent2"/>
                </a:solidFill>
              </a:rPr>
              <a:t>Grade 4 STAAR</a:t>
            </a:r>
          </a:p>
        </p:txBody>
      </p:sp>
      <p:sp>
        <p:nvSpPr>
          <p:cNvPr id="6" name="Rectangle 5"/>
          <p:cNvSpPr/>
          <p:nvPr/>
        </p:nvSpPr>
        <p:spPr>
          <a:xfrm>
            <a:off x="142874" y="154044"/>
            <a:ext cx="2900363" cy="730624"/>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Equal Groups</a:t>
            </a:r>
          </a:p>
        </p:txBody>
      </p:sp>
      <p:sp>
        <p:nvSpPr>
          <p:cNvPr id="3" name="Title 2" hidden="1">
            <a:extLst>
              <a:ext uri="{FF2B5EF4-FFF2-40B4-BE49-F238E27FC236}">
                <a16:creationId xmlns:a16="http://schemas.microsoft.com/office/drawing/2014/main" id="{80C61DA3-14AE-474D-A7A3-C8662EE31CB4}"/>
              </a:ext>
            </a:extLst>
          </p:cNvPr>
          <p:cNvSpPr>
            <a:spLocks noGrp="1"/>
          </p:cNvSpPr>
          <p:nvPr>
            <p:ph type="title"/>
          </p:nvPr>
        </p:nvSpPr>
        <p:spPr/>
        <p:txBody>
          <a:bodyPr/>
          <a:lstStyle/>
          <a:p>
            <a:r>
              <a:rPr lang="en-US" dirty="0"/>
              <a:t>Slide 156</a:t>
            </a:r>
          </a:p>
        </p:txBody>
      </p:sp>
    </p:spTree>
    <p:extLst>
      <p:ext uri="{BB962C8B-B14F-4D97-AF65-F5344CB8AC3E}">
        <p14:creationId xmlns:p14="http://schemas.microsoft.com/office/powerpoint/2010/main" val="981364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rot="16200000">
            <a:off x="8097152" y="5337018"/>
            <a:ext cx="1816716" cy="276999"/>
          </a:xfrm>
          <a:prstGeom prst="rect">
            <a:avLst/>
          </a:prstGeom>
          <a:noFill/>
        </p:spPr>
        <p:txBody>
          <a:bodyPr wrap="none" rtlCol="0">
            <a:spAutoFit/>
          </a:bodyPr>
          <a:lstStyle/>
          <a:p>
            <a:r>
              <a:rPr lang="en-US" sz="1200" dirty="0">
                <a:solidFill>
                  <a:schemeClr val="accent2"/>
                </a:solidFill>
              </a:rPr>
              <a:t>Grade 5 Smarter Balanced</a:t>
            </a:r>
          </a:p>
        </p:txBody>
      </p:sp>
      <p:pic>
        <p:nvPicPr>
          <p:cNvPr id="5" name="Picture 4" descr="There are 7 math folders on a classroom shelf. This is 1/3 of the total number of math folders in the classroom. "/>
          <p:cNvPicPr>
            <a:picLocks noChangeAspect="1"/>
          </p:cNvPicPr>
          <p:nvPr/>
        </p:nvPicPr>
        <p:blipFill>
          <a:blip r:embed="rId2"/>
          <a:stretch>
            <a:fillRect/>
          </a:stretch>
        </p:blipFill>
        <p:spPr>
          <a:xfrm>
            <a:off x="242886" y="1044574"/>
            <a:ext cx="8729667" cy="969963"/>
          </a:xfrm>
          <a:prstGeom prst="rect">
            <a:avLst/>
          </a:prstGeom>
        </p:spPr>
      </p:pic>
      <p:sp>
        <p:nvSpPr>
          <p:cNvPr id="6" name="Rectangle 5"/>
          <p:cNvSpPr/>
          <p:nvPr/>
        </p:nvSpPr>
        <p:spPr>
          <a:xfrm>
            <a:off x="142874" y="154044"/>
            <a:ext cx="3792312" cy="730624"/>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Ratios/Proportions</a:t>
            </a:r>
          </a:p>
        </p:txBody>
      </p:sp>
      <p:sp>
        <p:nvSpPr>
          <p:cNvPr id="2" name="Title 1" hidden="1">
            <a:extLst>
              <a:ext uri="{FF2B5EF4-FFF2-40B4-BE49-F238E27FC236}">
                <a16:creationId xmlns:a16="http://schemas.microsoft.com/office/drawing/2014/main" id="{6AC6E5CB-EFB9-429F-BF1B-D99A66F49B8E}"/>
              </a:ext>
            </a:extLst>
          </p:cNvPr>
          <p:cNvSpPr>
            <a:spLocks noGrp="1"/>
          </p:cNvSpPr>
          <p:nvPr>
            <p:ph type="title"/>
          </p:nvPr>
        </p:nvSpPr>
        <p:spPr/>
        <p:txBody>
          <a:bodyPr/>
          <a:lstStyle/>
          <a:p>
            <a:r>
              <a:rPr lang="en-US" dirty="0"/>
              <a:t>Slide 157</a:t>
            </a:r>
          </a:p>
        </p:txBody>
      </p:sp>
    </p:spTree>
    <p:extLst>
      <p:ext uri="{BB962C8B-B14F-4D97-AF65-F5344CB8AC3E}">
        <p14:creationId xmlns:p14="http://schemas.microsoft.com/office/powerpoint/2010/main" val="3287417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rot="16200000">
            <a:off x="8097158" y="5337018"/>
            <a:ext cx="1816716" cy="276999"/>
          </a:xfrm>
          <a:prstGeom prst="rect">
            <a:avLst/>
          </a:prstGeom>
          <a:noFill/>
        </p:spPr>
        <p:txBody>
          <a:bodyPr wrap="none" rtlCol="0">
            <a:spAutoFit/>
          </a:bodyPr>
          <a:lstStyle/>
          <a:p>
            <a:r>
              <a:rPr lang="en-US" sz="1200">
                <a:solidFill>
                  <a:schemeClr val="accent2"/>
                </a:solidFill>
              </a:rPr>
              <a:t>Grade 6 Smarter Balanced</a:t>
            </a:r>
            <a:endParaRPr lang="en-US" sz="1200" dirty="0">
              <a:solidFill>
                <a:schemeClr val="accent2"/>
              </a:solidFill>
            </a:endParaRPr>
          </a:p>
        </p:txBody>
      </p:sp>
      <p:pic>
        <p:nvPicPr>
          <p:cNvPr id="2" name="Picture 1" descr="a bus travels 36 miles in 45 minutes. Enter the number of miles the bus travels in 60 minutes at this rate. "/>
          <p:cNvPicPr>
            <a:picLocks noChangeAspect="1"/>
          </p:cNvPicPr>
          <p:nvPr/>
        </p:nvPicPr>
        <p:blipFill>
          <a:blip r:embed="rId2"/>
          <a:stretch>
            <a:fillRect/>
          </a:stretch>
        </p:blipFill>
        <p:spPr>
          <a:xfrm>
            <a:off x="366619" y="1047953"/>
            <a:ext cx="8500397" cy="1287032"/>
          </a:xfrm>
          <a:prstGeom prst="rect">
            <a:avLst/>
          </a:prstGeom>
        </p:spPr>
      </p:pic>
      <p:sp>
        <p:nvSpPr>
          <p:cNvPr id="5" name="Rectangle 4"/>
          <p:cNvSpPr/>
          <p:nvPr/>
        </p:nvSpPr>
        <p:spPr>
          <a:xfrm>
            <a:off x="142874" y="154044"/>
            <a:ext cx="3792312" cy="730624"/>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Ratios/Proportions</a:t>
            </a:r>
          </a:p>
        </p:txBody>
      </p:sp>
      <p:sp>
        <p:nvSpPr>
          <p:cNvPr id="3" name="Title 2" hidden="1">
            <a:extLst>
              <a:ext uri="{FF2B5EF4-FFF2-40B4-BE49-F238E27FC236}">
                <a16:creationId xmlns:a16="http://schemas.microsoft.com/office/drawing/2014/main" id="{D7365791-4F89-4F92-9F4A-ECCBC3609079}"/>
              </a:ext>
            </a:extLst>
          </p:cNvPr>
          <p:cNvSpPr>
            <a:spLocks noGrp="1"/>
          </p:cNvSpPr>
          <p:nvPr>
            <p:ph type="title"/>
          </p:nvPr>
        </p:nvSpPr>
        <p:spPr/>
        <p:txBody>
          <a:bodyPr/>
          <a:lstStyle/>
          <a:p>
            <a:r>
              <a:rPr lang="en-US" dirty="0"/>
              <a:t>Slide 158</a:t>
            </a:r>
          </a:p>
        </p:txBody>
      </p:sp>
    </p:spTree>
    <p:extLst>
      <p:ext uri="{BB962C8B-B14F-4D97-AF65-F5344CB8AC3E}">
        <p14:creationId xmlns:p14="http://schemas.microsoft.com/office/powerpoint/2010/main" val="4043784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anielle's full-grown dog weighs 10 times as much as her puppy. The puppy weighs 9 pounds. Enter the number of pounds the full-grown dog weighs. "/>
          <p:cNvPicPr>
            <a:picLocks noChangeAspect="1"/>
          </p:cNvPicPr>
          <p:nvPr/>
        </p:nvPicPr>
        <p:blipFill>
          <a:blip r:embed="rId2"/>
          <a:stretch>
            <a:fillRect/>
          </a:stretch>
        </p:blipFill>
        <p:spPr>
          <a:xfrm>
            <a:off x="179473" y="998536"/>
            <a:ext cx="8826033" cy="1858963"/>
          </a:xfrm>
          <a:prstGeom prst="rect">
            <a:avLst/>
          </a:prstGeom>
        </p:spPr>
      </p:pic>
      <p:sp>
        <p:nvSpPr>
          <p:cNvPr id="5" name="TextBox 4"/>
          <p:cNvSpPr txBox="1"/>
          <p:nvPr/>
        </p:nvSpPr>
        <p:spPr>
          <a:xfrm rot="16200000">
            <a:off x="8097148" y="5337018"/>
            <a:ext cx="1816716" cy="276999"/>
          </a:xfrm>
          <a:prstGeom prst="rect">
            <a:avLst/>
          </a:prstGeom>
          <a:noFill/>
        </p:spPr>
        <p:txBody>
          <a:bodyPr wrap="none" rtlCol="0">
            <a:spAutoFit/>
          </a:bodyPr>
          <a:lstStyle/>
          <a:p>
            <a:r>
              <a:rPr lang="en-US" sz="1200" dirty="0">
                <a:solidFill>
                  <a:schemeClr val="accent2"/>
                </a:solidFill>
              </a:rPr>
              <a:t>Grade 4 Smarter Balanced</a:t>
            </a:r>
          </a:p>
        </p:txBody>
      </p:sp>
      <p:sp>
        <p:nvSpPr>
          <p:cNvPr id="7" name="Rectangle 6"/>
          <p:cNvSpPr/>
          <p:nvPr/>
        </p:nvSpPr>
        <p:spPr>
          <a:xfrm>
            <a:off x="142874" y="154044"/>
            <a:ext cx="2900363" cy="73062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Comparison</a:t>
            </a:r>
          </a:p>
        </p:txBody>
      </p:sp>
      <p:sp>
        <p:nvSpPr>
          <p:cNvPr id="3" name="Title 2" hidden="1">
            <a:extLst>
              <a:ext uri="{FF2B5EF4-FFF2-40B4-BE49-F238E27FC236}">
                <a16:creationId xmlns:a16="http://schemas.microsoft.com/office/drawing/2014/main" id="{376531CF-B241-4B5F-B76D-4E2D4D20EC7A}"/>
              </a:ext>
            </a:extLst>
          </p:cNvPr>
          <p:cNvSpPr>
            <a:spLocks noGrp="1"/>
          </p:cNvSpPr>
          <p:nvPr>
            <p:ph type="title"/>
          </p:nvPr>
        </p:nvSpPr>
        <p:spPr/>
        <p:txBody>
          <a:bodyPr/>
          <a:lstStyle/>
          <a:p>
            <a:r>
              <a:rPr lang="en-US" dirty="0"/>
              <a:t>Slide 159</a:t>
            </a:r>
          </a:p>
        </p:txBody>
      </p:sp>
    </p:spTree>
    <p:extLst>
      <p:ext uri="{BB962C8B-B14F-4D97-AF65-F5344CB8AC3E}">
        <p14:creationId xmlns:p14="http://schemas.microsoft.com/office/powerpoint/2010/main" val="3296228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Facts</a:t>
            </a:r>
          </a:p>
        </p:txBody>
      </p:sp>
      <p:sp>
        <p:nvSpPr>
          <p:cNvPr id="3" name="Content Placeholder 2"/>
          <p:cNvSpPr>
            <a:spLocks noGrp="1"/>
          </p:cNvSpPr>
          <p:nvPr>
            <p:ph idx="1"/>
          </p:nvPr>
        </p:nvSpPr>
        <p:spPr/>
        <p:txBody>
          <a:bodyPr>
            <a:normAutofit/>
          </a:bodyPr>
          <a:lstStyle/>
          <a:p>
            <a:r>
              <a:rPr lang="en-US" dirty="0"/>
              <a:t>There are 390 facts.</a:t>
            </a:r>
          </a:p>
          <a:p>
            <a:r>
              <a:rPr lang="en-US" dirty="0"/>
              <a:t> </a:t>
            </a:r>
          </a:p>
        </p:txBody>
      </p:sp>
      <p:sp>
        <p:nvSpPr>
          <p:cNvPr id="6" name="Oval 5"/>
          <p:cNvSpPr/>
          <p:nvPr/>
        </p:nvSpPr>
        <p:spPr>
          <a:xfrm>
            <a:off x="1212230" y="2107741"/>
            <a:ext cx="3742267" cy="1191271"/>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t>Addition</a:t>
            </a:r>
          </a:p>
        </p:txBody>
      </p:sp>
      <p:sp>
        <p:nvSpPr>
          <p:cNvPr id="9" name="Oval 8"/>
          <p:cNvSpPr/>
          <p:nvPr/>
        </p:nvSpPr>
        <p:spPr>
          <a:xfrm>
            <a:off x="4476374" y="2107741"/>
            <a:ext cx="3742267" cy="119127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t>Subtraction</a:t>
            </a:r>
          </a:p>
        </p:txBody>
      </p:sp>
      <p:sp>
        <p:nvSpPr>
          <p:cNvPr id="7" name="Oval 6"/>
          <p:cNvSpPr/>
          <p:nvPr/>
        </p:nvSpPr>
        <p:spPr>
          <a:xfrm>
            <a:off x="1212230" y="3510421"/>
            <a:ext cx="3742267" cy="1186376"/>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t>Multiplication</a:t>
            </a:r>
          </a:p>
        </p:txBody>
      </p:sp>
      <p:sp>
        <p:nvSpPr>
          <p:cNvPr id="8" name="Oval 7"/>
          <p:cNvSpPr/>
          <p:nvPr/>
        </p:nvSpPr>
        <p:spPr>
          <a:xfrm>
            <a:off x="4476374" y="3510421"/>
            <a:ext cx="3742267" cy="117646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t>Division</a:t>
            </a:r>
            <a:endParaRPr lang="en-US" sz="3200" b="1" dirty="0"/>
          </a:p>
        </p:txBody>
      </p:sp>
    </p:spTree>
    <p:extLst>
      <p:ext uri="{BB962C8B-B14F-4D97-AF65-F5344CB8AC3E}">
        <p14:creationId xmlns:p14="http://schemas.microsoft.com/office/powerpoint/2010/main" val="3256193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P spid="7" grpId="0" animBg="1"/>
      <p:bldP spid="8" grpId="0" animBg="1"/>
    </p:bld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number of bluebery muffins that a baker makes each day is 40% of the total number of muffins she makes. On monday the baker makes 36 bluebery muffins. what is the total number ofm uffins that the baker makes on monday? "/>
          <p:cNvPicPr>
            <a:picLocks noChangeAspect="1"/>
          </p:cNvPicPr>
          <p:nvPr/>
        </p:nvPicPr>
        <p:blipFill>
          <a:blip r:embed="rId2"/>
          <a:stretch>
            <a:fillRect/>
          </a:stretch>
        </p:blipFill>
        <p:spPr>
          <a:xfrm>
            <a:off x="338197" y="1064283"/>
            <a:ext cx="8528816" cy="2372882"/>
          </a:xfrm>
          <a:prstGeom prst="rect">
            <a:avLst/>
          </a:prstGeom>
        </p:spPr>
      </p:pic>
      <p:sp>
        <p:nvSpPr>
          <p:cNvPr id="4" name="TextBox 3"/>
          <p:cNvSpPr txBox="1"/>
          <p:nvPr/>
        </p:nvSpPr>
        <p:spPr>
          <a:xfrm rot="16200000">
            <a:off x="8447251" y="5337018"/>
            <a:ext cx="1116524" cy="276999"/>
          </a:xfrm>
          <a:prstGeom prst="rect">
            <a:avLst/>
          </a:prstGeom>
          <a:noFill/>
        </p:spPr>
        <p:txBody>
          <a:bodyPr wrap="none" rtlCol="0">
            <a:spAutoFit/>
          </a:bodyPr>
          <a:lstStyle/>
          <a:p>
            <a:r>
              <a:rPr lang="en-US" sz="1200" dirty="0">
                <a:solidFill>
                  <a:schemeClr val="accent2"/>
                </a:solidFill>
              </a:rPr>
              <a:t>Grade 6 PARCC</a:t>
            </a:r>
          </a:p>
        </p:txBody>
      </p:sp>
      <p:sp>
        <p:nvSpPr>
          <p:cNvPr id="5" name="Rectangle 4"/>
          <p:cNvSpPr/>
          <p:nvPr/>
        </p:nvSpPr>
        <p:spPr>
          <a:xfrm>
            <a:off x="142874" y="154044"/>
            <a:ext cx="3792312" cy="730624"/>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Ratios/Proportions</a:t>
            </a:r>
          </a:p>
        </p:txBody>
      </p:sp>
      <p:sp>
        <p:nvSpPr>
          <p:cNvPr id="3" name="Title 2" hidden="1">
            <a:extLst>
              <a:ext uri="{FF2B5EF4-FFF2-40B4-BE49-F238E27FC236}">
                <a16:creationId xmlns:a16="http://schemas.microsoft.com/office/drawing/2014/main" id="{E71002C1-83FE-4B5B-B4B3-997D2A6E952A}"/>
              </a:ext>
            </a:extLst>
          </p:cNvPr>
          <p:cNvSpPr>
            <a:spLocks noGrp="1"/>
          </p:cNvSpPr>
          <p:nvPr>
            <p:ph type="title"/>
          </p:nvPr>
        </p:nvSpPr>
        <p:spPr/>
        <p:txBody>
          <a:bodyPr/>
          <a:lstStyle/>
          <a:p>
            <a:r>
              <a:rPr lang="en-US" dirty="0"/>
              <a:t>Slide 160</a:t>
            </a:r>
          </a:p>
        </p:txBody>
      </p:sp>
    </p:spTree>
    <p:extLst>
      <p:ext uri="{BB962C8B-B14F-4D97-AF65-F5344CB8AC3E}">
        <p14:creationId xmlns:p14="http://schemas.microsoft.com/office/powerpoint/2010/main" val="1549114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basketball team plays 82 games each year. How many games will the team play in 25 years?"/>
          <p:cNvPicPr>
            <a:picLocks noChangeAspect="1"/>
          </p:cNvPicPr>
          <p:nvPr/>
        </p:nvPicPr>
        <p:blipFill>
          <a:blip r:embed="rId2"/>
          <a:stretch>
            <a:fillRect/>
          </a:stretch>
        </p:blipFill>
        <p:spPr>
          <a:xfrm>
            <a:off x="142873" y="1041400"/>
            <a:ext cx="8856115" cy="687388"/>
          </a:xfrm>
          <a:prstGeom prst="rect">
            <a:avLst/>
          </a:prstGeom>
        </p:spPr>
      </p:pic>
      <p:sp>
        <p:nvSpPr>
          <p:cNvPr id="4" name="TextBox 3"/>
          <p:cNvSpPr txBox="1"/>
          <p:nvPr/>
        </p:nvSpPr>
        <p:spPr>
          <a:xfrm rot="16200000">
            <a:off x="8451476" y="5337018"/>
            <a:ext cx="1108060" cy="276999"/>
          </a:xfrm>
          <a:prstGeom prst="rect">
            <a:avLst/>
          </a:prstGeom>
          <a:noFill/>
        </p:spPr>
        <p:txBody>
          <a:bodyPr wrap="none" rtlCol="0">
            <a:spAutoFit/>
          </a:bodyPr>
          <a:lstStyle/>
          <a:p>
            <a:r>
              <a:rPr lang="en-US" sz="1200" dirty="0">
                <a:solidFill>
                  <a:schemeClr val="accent2"/>
                </a:solidFill>
              </a:rPr>
              <a:t>Grade 4 STAAR</a:t>
            </a:r>
          </a:p>
        </p:txBody>
      </p:sp>
      <p:sp>
        <p:nvSpPr>
          <p:cNvPr id="6" name="Rectangle 5"/>
          <p:cNvSpPr/>
          <p:nvPr/>
        </p:nvSpPr>
        <p:spPr>
          <a:xfrm>
            <a:off x="142874" y="154044"/>
            <a:ext cx="2900363" cy="730624"/>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Equal Groups</a:t>
            </a:r>
          </a:p>
        </p:txBody>
      </p:sp>
      <p:sp>
        <p:nvSpPr>
          <p:cNvPr id="3" name="Title 2" hidden="1">
            <a:extLst>
              <a:ext uri="{FF2B5EF4-FFF2-40B4-BE49-F238E27FC236}">
                <a16:creationId xmlns:a16="http://schemas.microsoft.com/office/drawing/2014/main" id="{EFEFB3B1-3FD5-455D-8684-EC486790AF1E}"/>
              </a:ext>
            </a:extLst>
          </p:cNvPr>
          <p:cNvSpPr>
            <a:spLocks noGrp="1"/>
          </p:cNvSpPr>
          <p:nvPr>
            <p:ph type="title"/>
          </p:nvPr>
        </p:nvSpPr>
        <p:spPr/>
        <p:txBody>
          <a:bodyPr/>
          <a:lstStyle/>
          <a:p>
            <a:r>
              <a:rPr lang="en-US" dirty="0"/>
              <a:t>Slide 161</a:t>
            </a:r>
          </a:p>
        </p:txBody>
      </p:sp>
    </p:spTree>
    <p:extLst>
      <p:ext uri="{BB962C8B-B14F-4D97-AF65-F5344CB8AC3E}">
        <p14:creationId xmlns:p14="http://schemas.microsoft.com/office/powerpoint/2010/main" val="771698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7772400" cy="731520"/>
          </a:xfrm>
        </p:spPr>
        <p:txBody>
          <a:bodyPr/>
          <a:lstStyle/>
          <a:p>
            <a:r>
              <a:rPr lang="en-US" dirty="0"/>
              <a:t>Workbook Activity #6</a:t>
            </a:r>
          </a:p>
        </p:txBody>
      </p:sp>
      <p:sp>
        <p:nvSpPr>
          <p:cNvPr id="3" name="Content Placeholder 2"/>
          <p:cNvSpPr>
            <a:spLocks noGrp="1"/>
          </p:cNvSpPr>
          <p:nvPr>
            <p:ph idx="1"/>
          </p:nvPr>
        </p:nvSpPr>
        <p:spPr/>
        <p:txBody>
          <a:bodyPr/>
          <a:lstStyle/>
          <a:p>
            <a:pPr marL="457200" marR="0" lvl="0" indent="-457200" defTabSz="914400" eaLnBrk="1" fontAlgn="auto" latinLnBrk="0" hangingPunct="1">
              <a:lnSpc>
                <a:spcPct val="100000"/>
              </a:lnSpc>
              <a:spcBef>
                <a:spcPts val="0"/>
              </a:spcBef>
              <a:spcAft>
                <a:spcPts val="0"/>
              </a:spcAft>
              <a:buClrTx/>
              <a:buSzTx/>
              <a:buFont typeface="+mj-lt"/>
              <a:buNone/>
              <a:tabLst/>
              <a:defRPr/>
            </a:pPr>
            <a:r>
              <a:rPr lang="en-US" dirty="0"/>
              <a:t>In this activity, you’ll identify the schemas of several multiplicative word problems.</a:t>
            </a:r>
          </a:p>
          <a:p>
            <a:pPr marL="457200" marR="0" lvl="0" indent="-457200" defTabSz="914400" eaLnBrk="1" fontAlgn="auto" latinLnBrk="0" hangingPunct="1">
              <a:lnSpc>
                <a:spcPct val="100000"/>
              </a:lnSpc>
              <a:spcBef>
                <a:spcPts val="0"/>
              </a:spcBef>
              <a:spcAft>
                <a:spcPts val="0"/>
              </a:spcAft>
              <a:buClr>
                <a:srgbClr val="FF9300"/>
              </a:buClr>
              <a:buSzTx/>
              <a:buFont typeface="+mj-lt"/>
              <a:buAutoNum type="arabicPeriod"/>
              <a:tabLst/>
              <a:defRPr/>
            </a:pPr>
            <a:r>
              <a:rPr lang="en-US" dirty="0"/>
              <a:t>Read the word problem.</a:t>
            </a:r>
          </a:p>
          <a:p>
            <a:pPr marL="457200" marR="0" lvl="0" indent="-457200" defTabSz="914400" eaLnBrk="1" fontAlgn="auto" latinLnBrk="0" hangingPunct="1">
              <a:lnSpc>
                <a:spcPct val="100000"/>
              </a:lnSpc>
              <a:spcBef>
                <a:spcPts val="0"/>
              </a:spcBef>
              <a:spcAft>
                <a:spcPts val="0"/>
              </a:spcAft>
              <a:buClr>
                <a:srgbClr val="FF9300"/>
              </a:buClr>
              <a:buSzTx/>
              <a:buFont typeface="+mj-lt"/>
              <a:buAutoNum type="arabicPeriod"/>
              <a:tabLst/>
              <a:defRPr/>
            </a:pPr>
            <a:r>
              <a:rPr lang="en-US" dirty="0"/>
              <a:t>Identify the schema.</a:t>
            </a:r>
          </a:p>
          <a:p>
            <a:pPr marL="457200" marR="0" lvl="0" indent="-457200" defTabSz="914400" eaLnBrk="1" fontAlgn="auto" latinLnBrk="0" hangingPunct="1">
              <a:lnSpc>
                <a:spcPct val="100000"/>
              </a:lnSpc>
              <a:spcBef>
                <a:spcPts val="0"/>
              </a:spcBef>
              <a:spcAft>
                <a:spcPts val="0"/>
              </a:spcAft>
              <a:buClr>
                <a:srgbClr val="FF9300"/>
              </a:buClr>
              <a:buSzTx/>
              <a:buFont typeface="+mj-lt"/>
              <a:buAutoNum type="arabicPeriod"/>
              <a:tabLst/>
              <a:defRPr/>
            </a:pPr>
            <a:r>
              <a:rPr lang="en-US" dirty="0"/>
              <a:t>Solve the problem using the schema.</a:t>
            </a:r>
          </a:p>
          <a:p>
            <a:pPr marL="457200" marR="0" lvl="0" indent="-457200" defTabSz="914400" eaLnBrk="1" fontAlgn="auto" latinLnBrk="0" hangingPunct="1">
              <a:lnSpc>
                <a:spcPct val="100000"/>
              </a:lnSpc>
              <a:spcBef>
                <a:spcPts val="0"/>
              </a:spcBef>
              <a:spcAft>
                <a:spcPts val="0"/>
              </a:spcAft>
              <a:buClrTx/>
              <a:buSzTx/>
              <a:buFont typeface="+mj-lt"/>
              <a:buNone/>
              <a:tabLst/>
              <a:defRPr/>
            </a:pPr>
            <a:endParaRPr lang="en-US" dirty="0"/>
          </a:p>
        </p:txBody>
      </p:sp>
      <p:pic>
        <p:nvPicPr>
          <p:cNvPr id="4" name="Picture 3" descr="workbook icon"/>
          <p:cNvPicPr>
            <a:picLocks noChangeAspect="1"/>
          </p:cNvPicPr>
          <p:nvPr/>
        </p:nvPicPr>
        <p:blipFill>
          <a:blip r:embed="rId2">
            <a:clrChange>
              <a:clrFrom>
                <a:srgbClr val="000000"/>
              </a:clrFrom>
              <a:clrTo>
                <a:srgbClr val="000000">
                  <a:alpha val="0"/>
                </a:srgbClr>
              </a:clrTo>
            </a:clrChange>
            <a:extLst>
              <a:ext uri="{BEBA8EAE-BF5A-486C-A8C5-ECC9F3942E4B}">
                <a14:imgProps xmlns:a14="http://schemas.microsoft.com/office/drawing/2010/main">
                  <a14:imgLayer r:embed="rId3">
                    <a14:imgEffect>
                      <a14:backgroundRemoval t="1423" b="98984" l="4904" r="95309"/>
                    </a14:imgEffect>
                  </a14:imgLayer>
                </a14:imgProps>
              </a:ext>
            </a:extLst>
          </a:blip>
          <a:stretch>
            <a:fillRect/>
          </a:stretch>
        </p:blipFill>
        <p:spPr>
          <a:xfrm>
            <a:off x="228600" y="157361"/>
            <a:ext cx="914400" cy="873998"/>
          </a:xfrm>
          <a:prstGeom prst="rect">
            <a:avLst/>
          </a:prstGeom>
        </p:spPr>
      </p:pic>
    </p:spTree>
    <p:extLst>
      <p:ext uri="{BB962C8B-B14F-4D97-AF65-F5344CB8AC3E}">
        <p14:creationId xmlns:p14="http://schemas.microsoft.com/office/powerpoint/2010/main" val="399883501"/>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7772400" cy="731520"/>
          </a:xfrm>
        </p:spPr>
        <p:txBody>
          <a:bodyPr/>
          <a:lstStyle/>
          <a:p>
            <a:r>
              <a:rPr lang="en-US" dirty="0"/>
              <a:t>Workbook Activity #6</a:t>
            </a:r>
          </a:p>
        </p:txBody>
      </p:sp>
      <p:pic>
        <p:nvPicPr>
          <p:cNvPr id="4" name="Picture 3" descr="workbook icon"/>
          <p:cNvPicPr>
            <a:picLocks noChangeAspect="1"/>
          </p:cNvPicPr>
          <p:nvPr/>
        </p:nvPicPr>
        <p:blipFill>
          <a:blip r:embed="rId2">
            <a:clrChange>
              <a:clrFrom>
                <a:srgbClr val="000000"/>
              </a:clrFrom>
              <a:clrTo>
                <a:srgbClr val="000000">
                  <a:alpha val="0"/>
                </a:srgbClr>
              </a:clrTo>
            </a:clrChange>
            <a:extLst>
              <a:ext uri="{BEBA8EAE-BF5A-486C-A8C5-ECC9F3942E4B}">
                <a14:imgProps xmlns:a14="http://schemas.microsoft.com/office/drawing/2010/main">
                  <a14:imgLayer r:embed="rId3">
                    <a14:imgEffect>
                      <a14:backgroundRemoval t="1423" b="98984" l="4904" r="95309"/>
                    </a14:imgEffect>
                  </a14:imgLayer>
                </a14:imgProps>
              </a:ext>
            </a:extLst>
          </a:blip>
          <a:stretch>
            <a:fillRect/>
          </a:stretch>
        </p:blipFill>
        <p:spPr>
          <a:xfrm>
            <a:off x="228600" y="157361"/>
            <a:ext cx="914400" cy="873998"/>
          </a:xfrm>
          <a:prstGeom prst="rect">
            <a:avLst/>
          </a:prstGeom>
        </p:spPr>
      </p:pic>
      <p:pic>
        <p:nvPicPr>
          <p:cNvPr id="7" name="Picture 6" descr="jim uses ribbon to make bookmarks. Jim has 9 feet of ribbon. He uses 1/3 foot of ribbon to make each bookmar. What is the total number of bookmarks jim makes with all 9 feet of ribbon? ">
            <a:extLst>
              <a:ext uri="{FF2B5EF4-FFF2-40B4-BE49-F238E27FC236}">
                <a16:creationId xmlns:a16="http://schemas.microsoft.com/office/drawing/2014/main" id="{78475BB2-D3C7-B04A-A326-B2AF79A014AB}"/>
              </a:ext>
            </a:extLst>
          </p:cNvPr>
          <p:cNvPicPr>
            <a:picLocks noChangeAspect="1"/>
          </p:cNvPicPr>
          <p:nvPr/>
        </p:nvPicPr>
        <p:blipFill>
          <a:blip r:embed="rId4"/>
          <a:stretch>
            <a:fillRect/>
          </a:stretch>
        </p:blipFill>
        <p:spPr>
          <a:xfrm>
            <a:off x="873312" y="960120"/>
            <a:ext cx="7289800" cy="4114800"/>
          </a:xfrm>
          <a:prstGeom prst="rect">
            <a:avLst/>
          </a:prstGeom>
        </p:spPr>
      </p:pic>
    </p:spTree>
    <p:extLst>
      <p:ext uri="{BB962C8B-B14F-4D97-AF65-F5344CB8AC3E}">
        <p14:creationId xmlns:p14="http://schemas.microsoft.com/office/powerpoint/2010/main" val="529311221"/>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7772400" cy="731520"/>
          </a:xfrm>
        </p:spPr>
        <p:txBody>
          <a:bodyPr/>
          <a:lstStyle/>
          <a:p>
            <a:r>
              <a:rPr lang="en-US" dirty="0"/>
              <a:t>Workbook Activity #6</a:t>
            </a:r>
          </a:p>
        </p:txBody>
      </p:sp>
      <p:pic>
        <p:nvPicPr>
          <p:cNvPr id="4" name="Picture 3" descr="workbook icon"/>
          <p:cNvPicPr>
            <a:picLocks noChangeAspect="1"/>
          </p:cNvPicPr>
          <p:nvPr/>
        </p:nvPicPr>
        <p:blipFill>
          <a:blip r:embed="rId2">
            <a:clrChange>
              <a:clrFrom>
                <a:srgbClr val="000000"/>
              </a:clrFrom>
              <a:clrTo>
                <a:srgbClr val="000000">
                  <a:alpha val="0"/>
                </a:srgbClr>
              </a:clrTo>
            </a:clrChange>
            <a:extLst>
              <a:ext uri="{BEBA8EAE-BF5A-486C-A8C5-ECC9F3942E4B}">
                <a14:imgProps xmlns:a14="http://schemas.microsoft.com/office/drawing/2010/main">
                  <a14:imgLayer r:embed="rId3">
                    <a14:imgEffect>
                      <a14:backgroundRemoval t="1423" b="98984" l="4904" r="95309"/>
                    </a14:imgEffect>
                  </a14:imgLayer>
                </a14:imgProps>
              </a:ext>
            </a:extLst>
          </a:blip>
          <a:stretch>
            <a:fillRect/>
          </a:stretch>
        </p:blipFill>
        <p:spPr>
          <a:xfrm>
            <a:off x="228600" y="157361"/>
            <a:ext cx="914400" cy="873998"/>
          </a:xfrm>
          <a:prstGeom prst="rect">
            <a:avLst/>
          </a:prstGeom>
        </p:spPr>
      </p:pic>
      <p:pic>
        <p:nvPicPr>
          <p:cNvPr id="3" name="Picture 2" descr="Scott is reading a book that has 172 pages. Melanie is reading a book that has three times as many pages as scott's book. How many pages does melanie's book have? ">
            <a:extLst>
              <a:ext uri="{FF2B5EF4-FFF2-40B4-BE49-F238E27FC236}">
                <a16:creationId xmlns:a16="http://schemas.microsoft.com/office/drawing/2014/main" id="{8719C89D-AD40-F142-B9B7-31DC3F221D1A}"/>
              </a:ext>
            </a:extLst>
          </p:cNvPr>
          <p:cNvPicPr>
            <a:picLocks noChangeAspect="1"/>
          </p:cNvPicPr>
          <p:nvPr/>
        </p:nvPicPr>
        <p:blipFill>
          <a:blip r:embed="rId4"/>
          <a:stretch>
            <a:fillRect/>
          </a:stretch>
        </p:blipFill>
        <p:spPr>
          <a:xfrm>
            <a:off x="685800" y="1031359"/>
            <a:ext cx="7772400" cy="3200400"/>
          </a:xfrm>
          <a:prstGeom prst="rect">
            <a:avLst/>
          </a:prstGeom>
        </p:spPr>
      </p:pic>
    </p:spTree>
    <p:extLst>
      <p:ext uri="{BB962C8B-B14F-4D97-AF65-F5344CB8AC3E}">
        <p14:creationId xmlns:p14="http://schemas.microsoft.com/office/powerpoint/2010/main" val="1232513942"/>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7772400" cy="731520"/>
          </a:xfrm>
        </p:spPr>
        <p:txBody>
          <a:bodyPr/>
          <a:lstStyle/>
          <a:p>
            <a:r>
              <a:rPr lang="en-US" dirty="0"/>
              <a:t>Workbook Activity #6</a:t>
            </a:r>
          </a:p>
        </p:txBody>
      </p:sp>
      <p:pic>
        <p:nvPicPr>
          <p:cNvPr id="4" name="Picture 3" descr="workbook icon"/>
          <p:cNvPicPr>
            <a:picLocks noChangeAspect="1"/>
          </p:cNvPicPr>
          <p:nvPr/>
        </p:nvPicPr>
        <p:blipFill>
          <a:blip r:embed="rId2">
            <a:clrChange>
              <a:clrFrom>
                <a:srgbClr val="000000"/>
              </a:clrFrom>
              <a:clrTo>
                <a:srgbClr val="000000">
                  <a:alpha val="0"/>
                </a:srgbClr>
              </a:clrTo>
            </a:clrChange>
            <a:extLst>
              <a:ext uri="{BEBA8EAE-BF5A-486C-A8C5-ECC9F3942E4B}">
                <a14:imgProps xmlns:a14="http://schemas.microsoft.com/office/drawing/2010/main">
                  <a14:imgLayer r:embed="rId3">
                    <a14:imgEffect>
                      <a14:backgroundRemoval t="1423" b="98984" l="4904" r="95309"/>
                    </a14:imgEffect>
                  </a14:imgLayer>
                </a14:imgProps>
              </a:ext>
            </a:extLst>
          </a:blip>
          <a:stretch>
            <a:fillRect/>
          </a:stretch>
        </p:blipFill>
        <p:spPr>
          <a:xfrm>
            <a:off x="228600" y="157361"/>
            <a:ext cx="914400" cy="873998"/>
          </a:xfrm>
          <a:prstGeom prst="rect">
            <a:avLst/>
          </a:prstGeom>
        </p:spPr>
      </p:pic>
      <p:pic>
        <p:nvPicPr>
          <p:cNvPr id="3" name="Picture 2" descr="Lindsay hs 18 flowers. She plants them in 6 flower pots. Each flower pot has an equal number of flowers. How many flowers are in each flower pot?">
            <a:extLst>
              <a:ext uri="{FF2B5EF4-FFF2-40B4-BE49-F238E27FC236}">
                <a16:creationId xmlns:a16="http://schemas.microsoft.com/office/drawing/2014/main" id="{60186E5A-CAEE-6143-BF8E-2DCDCF62E30C}"/>
              </a:ext>
            </a:extLst>
          </p:cNvPr>
          <p:cNvPicPr>
            <a:picLocks noChangeAspect="1"/>
          </p:cNvPicPr>
          <p:nvPr/>
        </p:nvPicPr>
        <p:blipFill>
          <a:blip r:embed="rId4"/>
          <a:stretch>
            <a:fillRect/>
          </a:stretch>
        </p:blipFill>
        <p:spPr>
          <a:xfrm>
            <a:off x="532653" y="1102598"/>
            <a:ext cx="7899400" cy="1460500"/>
          </a:xfrm>
          <a:prstGeom prst="rect">
            <a:avLst/>
          </a:prstGeom>
        </p:spPr>
      </p:pic>
    </p:spTree>
    <p:extLst>
      <p:ext uri="{BB962C8B-B14F-4D97-AF65-F5344CB8AC3E}">
        <p14:creationId xmlns:p14="http://schemas.microsoft.com/office/powerpoint/2010/main" val="751698199"/>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7772400" cy="731520"/>
          </a:xfrm>
        </p:spPr>
        <p:txBody>
          <a:bodyPr/>
          <a:lstStyle/>
          <a:p>
            <a:r>
              <a:rPr lang="en-US" dirty="0"/>
              <a:t>Workbook Activity #6</a:t>
            </a:r>
          </a:p>
        </p:txBody>
      </p:sp>
      <p:pic>
        <p:nvPicPr>
          <p:cNvPr id="4" name="Picture 3" descr="workbook icon"/>
          <p:cNvPicPr>
            <a:picLocks noChangeAspect="1"/>
          </p:cNvPicPr>
          <p:nvPr/>
        </p:nvPicPr>
        <p:blipFill>
          <a:blip r:embed="rId2">
            <a:clrChange>
              <a:clrFrom>
                <a:srgbClr val="000000"/>
              </a:clrFrom>
              <a:clrTo>
                <a:srgbClr val="000000">
                  <a:alpha val="0"/>
                </a:srgbClr>
              </a:clrTo>
            </a:clrChange>
            <a:extLst>
              <a:ext uri="{BEBA8EAE-BF5A-486C-A8C5-ECC9F3942E4B}">
                <a14:imgProps xmlns:a14="http://schemas.microsoft.com/office/drawing/2010/main">
                  <a14:imgLayer r:embed="rId3">
                    <a14:imgEffect>
                      <a14:backgroundRemoval t="1423" b="98984" l="4904" r="95309"/>
                    </a14:imgEffect>
                  </a14:imgLayer>
                </a14:imgProps>
              </a:ext>
            </a:extLst>
          </a:blip>
          <a:stretch>
            <a:fillRect/>
          </a:stretch>
        </p:blipFill>
        <p:spPr>
          <a:xfrm>
            <a:off x="228600" y="157361"/>
            <a:ext cx="914400" cy="873998"/>
          </a:xfrm>
          <a:prstGeom prst="rect">
            <a:avLst/>
          </a:prstGeom>
        </p:spPr>
      </p:pic>
      <p:pic>
        <p:nvPicPr>
          <p:cNvPr id="3" name="Picture 2" descr="A water dispenser contains 512 flued ounces of water. What is the total number of 8 fluid ounce cups of water that can be filled with the dispenser?">
            <a:extLst>
              <a:ext uri="{FF2B5EF4-FFF2-40B4-BE49-F238E27FC236}">
                <a16:creationId xmlns:a16="http://schemas.microsoft.com/office/drawing/2014/main" id="{9D194DEC-E98B-FF4A-8616-4016DB146E8D}"/>
              </a:ext>
            </a:extLst>
          </p:cNvPr>
          <p:cNvPicPr>
            <a:picLocks noChangeAspect="1"/>
          </p:cNvPicPr>
          <p:nvPr/>
        </p:nvPicPr>
        <p:blipFill>
          <a:blip r:embed="rId4"/>
          <a:stretch>
            <a:fillRect/>
          </a:stretch>
        </p:blipFill>
        <p:spPr>
          <a:xfrm>
            <a:off x="496795" y="1102598"/>
            <a:ext cx="7899400" cy="2654300"/>
          </a:xfrm>
          <a:prstGeom prst="rect">
            <a:avLst/>
          </a:prstGeom>
        </p:spPr>
      </p:pic>
    </p:spTree>
    <p:extLst>
      <p:ext uri="{BB962C8B-B14F-4D97-AF65-F5344CB8AC3E}">
        <p14:creationId xmlns:p14="http://schemas.microsoft.com/office/powerpoint/2010/main" val="437710973"/>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7772400" cy="731520"/>
          </a:xfrm>
        </p:spPr>
        <p:txBody>
          <a:bodyPr/>
          <a:lstStyle/>
          <a:p>
            <a:r>
              <a:rPr lang="en-US" dirty="0"/>
              <a:t>Workbook Activity #6</a:t>
            </a:r>
          </a:p>
        </p:txBody>
      </p:sp>
      <p:pic>
        <p:nvPicPr>
          <p:cNvPr id="4" name="Picture 3" descr="workbook icon"/>
          <p:cNvPicPr>
            <a:picLocks noChangeAspect="1"/>
          </p:cNvPicPr>
          <p:nvPr/>
        </p:nvPicPr>
        <p:blipFill>
          <a:blip r:embed="rId2">
            <a:clrChange>
              <a:clrFrom>
                <a:srgbClr val="000000"/>
              </a:clrFrom>
              <a:clrTo>
                <a:srgbClr val="000000">
                  <a:alpha val="0"/>
                </a:srgbClr>
              </a:clrTo>
            </a:clrChange>
            <a:extLst>
              <a:ext uri="{BEBA8EAE-BF5A-486C-A8C5-ECC9F3942E4B}">
                <a14:imgProps xmlns:a14="http://schemas.microsoft.com/office/drawing/2010/main">
                  <a14:imgLayer r:embed="rId3">
                    <a14:imgEffect>
                      <a14:backgroundRemoval t="1423" b="98984" l="4904" r="95309"/>
                    </a14:imgEffect>
                  </a14:imgLayer>
                </a14:imgProps>
              </a:ext>
            </a:extLst>
          </a:blip>
          <a:stretch>
            <a:fillRect/>
          </a:stretch>
        </p:blipFill>
        <p:spPr>
          <a:xfrm>
            <a:off x="228600" y="157361"/>
            <a:ext cx="914400" cy="873998"/>
          </a:xfrm>
          <a:prstGeom prst="rect">
            <a:avLst/>
          </a:prstGeom>
        </p:spPr>
      </p:pic>
      <p:pic>
        <p:nvPicPr>
          <p:cNvPr id="3" name="Picture 2" descr="Isaish put 301 floor tiles in 7 rows. Each row had teh same number o tiles. How many tiles did isaiah put in each row?">
            <a:extLst>
              <a:ext uri="{FF2B5EF4-FFF2-40B4-BE49-F238E27FC236}">
                <a16:creationId xmlns:a16="http://schemas.microsoft.com/office/drawing/2014/main" id="{A4F9E777-123B-9241-B710-9669EDB96637}"/>
              </a:ext>
            </a:extLst>
          </p:cNvPr>
          <p:cNvPicPr>
            <a:picLocks noChangeAspect="1"/>
          </p:cNvPicPr>
          <p:nvPr/>
        </p:nvPicPr>
        <p:blipFill>
          <a:blip r:embed="rId4"/>
          <a:stretch>
            <a:fillRect/>
          </a:stretch>
        </p:blipFill>
        <p:spPr>
          <a:xfrm>
            <a:off x="502023" y="1102598"/>
            <a:ext cx="7924800" cy="2628900"/>
          </a:xfrm>
          <a:prstGeom prst="rect">
            <a:avLst/>
          </a:prstGeom>
        </p:spPr>
      </p:pic>
    </p:spTree>
    <p:extLst>
      <p:ext uri="{BB962C8B-B14F-4D97-AF65-F5344CB8AC3E}">
        <p14:creationId xmlns:p14="http://schemas.microsoft.com/office/powerpoint/2010/main" val="1164448416"/>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18846" y="228600"/>
            <a:ext cx="7596553" cy="731520"/>
          </a:xfrm>
        </p:spPr>
        <p:txBody>
          <a:bodyPr/>
          <a:lstStyle/>
          <a:p>
            <a:r>
              <a:rPr lang="en-US" dirty="0"/>
              <a:t>Video</a:t>
            </a:r>
          </a:p>
        </p:txBody>
      </p:sp>
      <p:sp>
        <p:nvSpPr>
          <p:cNvPr id="3" name="Content Placeholder 2"/>
          <p:cNvSpPr>
            <a:spLocks noGrp="1"/>
          </p:cNvSpPr>
          <p:nvPr>
            <p:ph idx="1"/>
          </p:nvPr>
        </p:nvSpPr>
        <p:spPr/>
        <p:txBody>
          <a:bodyPr/>
          <a:lstStyle/>
          <a:p>
            <a:r>
              <a:rPr lang="en-US" b="1" dirty="0"/>
              <a:t>What does problem solving look like within intensive intervention?</a:t>
            </a:r>
          </a:p>
          <a:p>
            <a:endParaRPr lang="en-US" b="1" dirty="0"/>
          </a:p>
          <a:p>
            <a:r>
              <a:rPr lang="en-US" dirty="0"/>
              <a:t>Here’s an example of intensive intervention about additive word problems. Notice how the teacher uses precise language to describe each of the additive schemas. This teacher also uses gestures to emphasize the structure of each of the word-problem schemas.</a:t>
            </a:r>
          </a:p>
          <a:p>
            <a:endParaRPr lang="en-US" dirty="0"/>
          </a:p>
        </p:txBody>
      </p:sp>
      <p:pic>
        <p:nvPicPr>
          <p:cNvPr id="4" name="Picture 3" descr="video icon"/>
          <p:cNvPicPr>
            <a:picLocks noChangeAspect="1"/>
          </p:cNvPicPr>
          <p:nvPr/>
        </p:nvPicPr>
        <p:blipFill>
          <a:blip r:embed="rId2"/>
          <a:stretch>
            <a:fillRect/>
          </a:stretch>
        </p:blipFill>
        <p:spPr>
          <a:xfrm>
            <a:off x="228600" y="160509"/>
            <a:ext cx="914400" cy="942115"/>
          </a:xfrm>
          <a:prstGeom prst="rect">
            <a:avLst/>
          </a:prstGeom>
        </p:spPr>
      </p:pic>
    </p:spTree>
    <p:extLst>
      <p:ext uri="{BB962C8B-B14F-4D97-AF65-F5344CB8AC3E}">
        <p14:creationId xmlns:p14="http://schemas.microsoft.com/office/powerpoint/2010/main" val="1861524113"/>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67359" y="508000"/>
            <a:ext cx="7462437" cy="523220"/>
          </a:xfrm>
          <a:prstGeom prst="rect">
            <a:avLst/>
          </a:prstGeom>
          <a:noFill/>
        </p:spPr>
        <p:txBody>
          <a:bodyPr wrap="square" rtlCol="0">
            <a:spAutoFit/>
          </a:bodyPr>
          <a:lstStyle/>
          <a:p>
            <a:r>
              <a:rPr lang="en-US" sz="2800" b="1" dirty="0">
                <a:solidFill>
                  <a:srgbClr val="FF9300"/>
                </a:solidFill>
              </a:rPr>
              <a:t>Link to Video: </a:t>
            </a:r>
            <a:r>
              <a:rPr lang="en-US" sz="2800" b="1" dirty="0">
                <a:solidFill>
                  <a:schemeClr val="bg1"/>
                </a:solidFill>
              </a:rPr>
              <a:t>https://youtu.be/KpWCX0x1CVw</a:t>
            </a:r>
            <a:endParaRPr lang="en-US" sz="2800" b="1" dirty="0">
              <a:solidFill>
                <a:srgbClr val="FF9300"/>
              </a:solidFill>
            </a:endParaRPr>
          </a:p>
        </p:txBody>
      </p:sp>
      <p:sp>
        <p:nvSpPr>
          <p:cNvPr id="3" name="Title 2" hidden="1">
            <a:extLst>
              <a:ext uri="{FF2B5EF4-FFF2-40B4-BE49-F238E27FC236}">
                <a16:creationId xmlns:a16="http://schemas.microsoft.com/office/drawing/2014/main" id="{CD67576B-E297-475A-A3C2-83E4B3352B86}"/>
              </a:ext>
            </a:extLst>
          </p:cNvPr>
          <p:cNvSpPr>
            <a:spLocks noGrp="1"/>
          </p:cNvSpPr>
          <p:nvPr>
            <p:ph type="title"/>
          </p:nvPr>
        </p:nvSpPr>
        <p:spPr/>
        <p:txBody>
          <a:bodyPr/>
          <a:lstStyle/>
          <a:p>
            <a:r>
              <a:rPr lang="en-US" dirty="0"/>
              <a:t>Slide 169</a:t>
            </a:r>
          </a:p>
        </p:txBody>
      </p:sp>
    </p:spTree>
    <p:extLst>
      <p:ext uri="{BB962C8B-B14F-4D97-AF65-F5344CB8AC3E}">
        <p14:creationId xmlns:p14="http://schemas.microsoft.com/office/powerpoint/2010/main" val="14552690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r>
              <a:rPr lang="en-US" dirty="0"/>
              <a:t>Why Emphasize the Facts?</a:t>
            </a:r>
          </a:p>
        </p:txBody>
      </p:sp>
      <p:sp>
        <p:nvSpPr>
          <p:cNvPr id="6147" name="Rectangle 3"/>
          <p:cNvSpPr>
            <a:spLocks noGrp="1" noChangeArrowheads="1"/>
          </p:cNvSpPr>
          <p:nvPr>
            <p:ph idx="1"/>
          </p:nvPr>
        </p:nvSpPr>
        <p:spPr>
          <a:xfrm>
            <a:off x="550280" y="1188720"/>
            <a:ext cx="8365119" cy="4831080"/>
          </a:xfrm>
        </p:spPr>
        <p:txBody>
          <a:bodyPr/>
          <a:lstStyle/>
          <a:p>
            <a:r>
              <a:rPr lang="en-US" dirty="0"/>
              <a:t>Lack of mastery of basic facts influences higher-level mathematics performance and confidence with mathematics</a:t>
            </a:r>
          </a:p>
        </p:txBody>
      </p:sp>
    </p:spTree>
    <p:extLst>
      <p:ext uri="{BB962C8B-B14F-4D97-AF65-F5344CB8AC3E}">
        <p14:creationId xmlns:p14="http://schemas.microsoft.com/office/powerpoint/2010/main" val="87118669"/>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Few Considerations</a:t>
            </a:r>
          </a:p>
        </p:txBody>
      </p:sp>
      <p:sp>
        <p:nvSpPr>
          <p:cNvPr id="3" name="Content Placeholder 2"/>
          <p:cNvSpPr>
            <a:spLocks noGrp="1"/>
          </p:cNvSpPr>
          <p:nvPr>
            <p:ph idx="1"/>
          </p:nvPr>
        </p:nvSpPr>
        <p:spPr/>
        <p:txBody>
          <a:bodyPr/>
          <a:lstStyle/>
          <a:p>
            <a:r>
              <a:rPr lang="en-US" dirty="0"/>
              <a:t>Many word problems combine schemas.</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pic>
        <p:nvPicPr>
          <p:cNvPr id="4" name="Picture 3" descr="jonas has 18 packages of gum that each contain 5 pieces. Jonas gives 16 pieces of gum to his friends. Which number sentences shows one way to find the number of pieces of gum jonas has left?"/>
          <p:cNvPicPr>
            <a:picLocks noChangeAspect="1"/>
          </p:cNvPicPr>
          <p:nvPr/>
        </p:nvPicPr>
        <p:blipFill>
          <a:blip r:embed="rId2"/>
          <a:stretch>
            <a:fillRect/>
          </a:stretch>
        </p:blipFill>
        <p:spPr>
          <a:xfrm>
            <a:off x="833051" y="1898610"/>
            <a:ext cx="7429500" cy="2527300"/>
          </a:xfrm>
          <a:prstGeom prst="rect">
            <a:avLst/>
          </a:prstGeom>
          <a:solidFill>
            <a:srgbClr val="FF9300"/>
          </a:solidFill>
          <a:ln>
            <a:solidFill>
              <a:srgbClr val="FF9300"/>
            </a:solidFill>
          </a:ln>
          <a:effectLst>
            <a:outerShdw blurRad="50800" dist="76200" dir="2700000" algn="tl" rotWithShape="0">
              <a:prstClr val="black">
                <a:alpha val="40000"/>
              </a:prstClr>
            </a:outerShdw>
          </a:effectLst>
        </p:spPr>
      </p:pic>
      <p:sp>
        <p:nvSpPr>
          <p:cNvPr id="5" name="TextBox 4"/>
          <p:cNvSpPr txBox="1"/>
          <p:nvPr/>
        </p:nvSpPr>
        <p:spPr>
          <a:xfrm rot="16200000">
            <a:off x="6493150" y="3526397"/>
            <a:ext cx="5024702" cy="276999"/>
          </a:xfrm>
          <a:prstGeom prst="rect">
            <a:avLst/>
          </a:prstGeom>
          <a:noFill/>
        </p:spPr>
        <p:txBody>
          <a:bodyPr wrap="square" rtlCol="0">
            <a:spAutoFit/>
          </a:bodyPr>
          <a:lstStyle/>
          <a:p>
            <a:r>
              <a:rPr lang="en-US" sz="1200" dirty="0">
                <a:solidFill>
                  <a:srgbClr val="FF9300"/>
                </a:solidFill>
              </a:rPr>
              <a:t>STAAR third-grade release item (2014)</a:t>
            </a:r>
          </a:p>
        </p:txBody>
      </p:sp>
      <p:sp>
        <p:nvSpPr>
          <p:cNvPr id="6" name="Rectangle 5">
            <a:extLst>
              <a:ext uri="{C183D7F6-B498-43B3-948B-1728B52AA6E4}">
                <adec:decorative xmlns:adec="http://schemas.microsoft.com/office/drawing/2017/decorative" val="1"/>
              </a:ext>
            </a:extLst>
          </p:cNvPr>
          <p:cNvSpPr/>
          <p:nvPr/>
        </p:nvSpPr>
        <p:spPr>
          <a:xfrm>
            <a:off x="228600" y="2876785"/>
            <a:ext cx="8638401" cy="309825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4357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Few Considerations</a:t>
            </a:r>
          </a:p>
        </p:txBody>
      </p:sp>
      <p:sp>
        <p:nvSpPr>
          <p:cNvPr id="3" name="Content Placeholder 2"/>
          <p:cNvSpPr>
            <a:spLocks noGrp="1"/>
          </p:cNvSpPr>
          <p:nvPr>
            <p:ph idx="1"/>
          </p:nvPr>
        </p:nvSpPr>
        <p:spPr/>
        <p:txBody>
          <a:bodyPr/>
          <a:lstStyle/>
          <a:p>
            <a:r>
              <a:rPr lang="en-US" dirty="0"/>
              <a:t>Word problems aren’t always open response items. Students must understand how equations and pictures represent word problems.</a:t>
            </a:r>
          </a:p>
          <a:p>
            <a:endParaRPr lang="en-US" dirty="0"/>
          </a:p>
          <a:p>
            <a:endParaRPr lang="en-US" dirty="0"/>
          </a:p>
          <a:p>
            <a:endParaRPr lang="en-US" dirty="0"/>
          </a:p>
          <a:p>
            <a:endParaRPr lang="en-US" dirty="0"/>
          </a:p>
          <a:p>
            <a:endParaRPr lang="en-US" dirty="0"/>
          </a:p>
          <a:p>
            <a:endParaRPr lang="en-US" dirty="0"/>
          </a:p>
        </p:txBody>
      </p:sp>
      <p:pic>
        <p:nvPicPr>
          <p:cNvPr id="4" name="Picture 3" descr="jonas has 18 packages of gum that each contain 5 pieces. Jonas gives 16 pieces of gum to his friends. Which number sentences shows one way to find the number of pieces of gum jonas has left?"/>
          <p:cNvPicPr>
            <a:picLocks noChangeAspect="1"/>
          </p:cNvPicPr>
          <p:nvPr/>
        </p:nvPicPr>
        <p:blipFill>
          <a:blip r:embed="rId2"/>
          <a:stretch>
            <a:fillRect/>
          </a:stretch>
        </p:blipFill>
        <p:spPr>
          <a:xfrm>
            <a:off x="833051" y="2682382"/>
            <a:ext cx="7429500" cy="2527300"/>
          </a:xfrm>
          <a:prstGeom prst="rect">
            <a:avLst/>
          </a:prstGeom>
          <a:solidFill>
            <a:srgbClr val="FF9300"/>
          </a:solidFill>
          <a:ln>
            <a:solidFill>
              <a:srgbClr val="FF9300"/>
            </a:solidFill>
          </a:ln>
          <a:effectLst>
            <a:outerShdw blurRad="50800" dist="76200" dir="2700000" algn="tl" rotWithShape="0">
              <a:prstClr val="black">
                <a:alpha val="40000"/>
              </a:prstClr>
            </a:outerShdw>
          </a:effectLst>
        </p:spPr>
      </p:pic>
      <p:sp>
        <p:nvSpPr>
          <p:cNvPr id="5" name="TextBox 4"/>
          <p:cNvSpPr txBox="1"/>
          <p:nvPr/>
        </p:nvSpPr>
        <p:spPr>
          <a:xfrm rot="16200000">
            <a:off x="6493150" y="3526397"/>
            <a:ext cx="5024702" cy="276999"/>
          </a:xfrm>
          <a:prstGeom prst="rect">
            <a:avLst/>
          </a:prstGeom>
          <a:noFill/>
        </p:spPr>
        <p:txBody>
          <a:bodyPr wrap="square" rtlCol="0">
            <a:spAutoFit/>
          </a:bodyPr>
          <a:lstStyle/>
          <a:p>
            <a:r>
              <a:rPr lang="en-US" sz="1200" dirty="0">
                <a:solidFill>
                  <a:srgbClr val="FF9300"/>
                </a:solidFill>
              </a:rPr>
              <a:t>STAAR third-grade release item (2014)</a:t>
            </a:r>
          </a:p>
        </p:txBody>
      </p:sp>
    </p:spTree>
    <p:extLst>
      <p:ext uri="{BB962C8B-B14F-4D97-AF65-F5344CB8AC3E}">
        <p14:creationId xmlns:p14="http://schemas.microsoft.com/office/powerpoint/2010/main" val="3715177018"/>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Few Considerations</a:t>
            </a:r>
          </a:p>
        </p:txBody>
      </p:sp>
      <p:sp>
        <p:nvSpPr>
          <p:cNvPr id="3" name="Content Placeholder 2"/>
          <p:cNvSpPr>
            <a:spLocks noGrp="1"/>
          </p:cNvSpPr>
          <p:nvPr>
            <p:ph idx="1"/>
          </p:nvPr>
        </p:nvSpPr>
        <p:spPr/>
        <p:txBody>
          <a:bodyPr/>
          <a:lstStyle/>
          <a:p>
            <a:r>
              <a:rPr lang="en-US" dirty="0"/>
              <a:t>Not all word problems are </a:t>
            </a:r>
            <a:r>
              <a:rPr lang="en-US" i="1" dirty="0"/>
              <a:t>routine</a:t>
            </a:r>
            <a:r>
              <a:rPr lang="en-US" dirty="0"/>
              <a:t>. Many word problems are </a:t>
            </a:r>
            <a:r>
              <a:rPr lang="en-US" i="1" dirty="0"/>
              <a:t>instructional</a:t>
            </a:r>
            <a:r>
              <a:rPr lang="en-US" dirty="0"/>
              <a:t>. Your attack strategy should work with both.</a:t>
            </a:r>
          </a:p>
        </p:txBody>
      </p:sp>
      <p:sp>
        <p:nvSpPr>
          <p:cNvPr id="5" name="TextBox 4"/>
          <p:cNvSpPr txBox="1"/>
          <p:nvPr/>
        </p:nvSpPr>
        <p:spPr>
          <a:xfrm rot="16200000">
            <a:off x="6493150" y="3526397"/>
            <a:ext cx="5024702" cy="276999"/>
          </a:xfrm>
          <a:prstGeom prst="rect">
            <a:avLst/>
          </a:prstGeom>
          <a:noFill/>
        </p:spPr>
        <p:txBody>
          <a:bodyPr wrap="square" rtlCol="0">
            <a:spAutoFit/>
          </a:bodyPr>
          <a:lstStyle/>
          <a:p>
            <a:r>
              <a:rPr lang="en-US" sz="1200" dirty="0">
                <a:solidFill>
                  <a:srgbClr val="FF9300"/>
                </a:solidFill>
              </a:rPr>
              <a:t>PARCC fourth-grade release items (2014)</a:t>
            </a:r>
          </a:p>
        </p:txBody>
      </p:sp>
      <p:pic>
        <p:nvPicPr>
          <p:cNvPr id="6" name="Picture 5" descr="Which statement about angles is true? An angle is formed by two rays that do not have the same endpoint. an angle that turns through 1/360 of a circle has a measure of 360 degrees. An angle that turns through five 1-degree angles has a measure of 5 degrees. An angle measure is equal to the total length of the two rays that form the angle. "/>
          <p:cNvPicPr>
            <a:picLocks noChangeAspect="1"/>
          </p:cNvPicPr>
          <p:nvPr/>
        </p:nvPicPr>
        <p:blipFill>
          <a:blip r:embed="rId2"/>
          <a:stretch>
            <a:fillRect/>
          </a:stretch>
        </p:blipFill>
        <p:spPr>
          <a:xfrm>
            <a:off x="228600" y="2211741"/>
            <a:ext cx="5109298" cy="2612811"/>
          </a:xfrm>
          <a:prstGeom prst="rect">
            <a:avLst/>
          </a:prstGeom>
          <a:ln>
            <a:solidFill>
              <a:srgbClr val="FF9300"/>
            </a:solidFill>
          </a:ln>
          <a:effectLst>
            <a:outerShdw blurRad="50800" dist="76200" dir="2700000" algn="tl" rotWithShape="0">
              <a:prstClr val="black">
                <a:alpha val="40000"/>
              </a:prstClr>
            </a:outerShdw>
          </a:effectLst>
        </p:spPr>
      </p:pic>
      <p:pic>
        <p:nvPicPr>
          <p:cNvPr id="7" name="Picture 6" descr="What number makes these fractions equal? 9/10=?/100"/>
          <p:cNvPicPr>
            <a:picLocks noChangeAspect="1"/>
          </p:cNvPicPr>
          <p:nvPr/>
        </p:nvPicPr>
        <p:blipFill>
          <a:blip r:embed="rId3"/>
          <a:stretch>
            <a:fillRect/>
          </a:stretch>
        </p:blipFill>
        <p:spPr>
          <a:xfrm>
            <a:off x="5497592" y="3320003"/>
            <a:ext cx="3140808" cy="2764663"/>
          </a:xfrm>
          <a:prstGeom prst="rect">
            <a:avLst/>
          </a:prstGeom>
          <a:ln>
            <a:solidFill>
              <a:srgbClr val="FF9300"/>
            </a:solidFill>
          </a:ln>
          <a:effectLst>
            <a:outerShdw blurRad="50800" dist="76200" dir="2700000" algn="tl" rotWithShape="0">
              <a:prstClr val="black">
                <a:alpha val="40000"/>
              </a:prstClr>
            </a:outerShdw>
          </a:effectLst>
        </p:spPr>
      </p:pic>
    </p:spTree>
    <p:extLst>
      <p:ext uri="{BB962C8B-B14F-4D97-AF65-F5344CB8AC3E}">
        <p14:creationId xmlns:p14="http://schemas.microsoft.com/office/powerpoint/2010/main" val="1400243026"/>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Part 2’s Checklist:</a:t>
            </a:r>
            <a:br>
              <a:rPr lang="en-US" dirty="0"/>
            </a:br>
            <a:r>
              <a:rPr lang="en-US" dirty="0"/>
              <a:t>How do you incorporate effective problem-solving strategies within intensive intervention?</a:t>
            </a:r>
          </a:p>
        </p:txBody>
      </p:sp>
      <p:sp>
        <p:nvSpPr>
          <p:cNvPr id="3" name="Content Placeholder 2"/>
          <p:cNvSpPr>
            <a:spLocks noGrp="1"/>
          </p:cNvSpPr>
          <p:nvPr>
            <p:ph idx="1"/>
          </p:nvPr>
        </p:nvSpPr>
        <p:spPr>
          <a:xfrm>
            <a:off x="228600" y="2057400"/>
            <a:ext cx="8686800" cy="4027266"/>
          </a:xfrm>
        </p:spPr>
        <p:txBody>
          <a:bodyPr/>
          <a:lstStyle/>
          <a:p>
            <a:pPr marL="457200" indent="-457200">
              <a:buClr>
                <a:srgbClr val="FF9300"/>
              </a:buClr>
              <a:buFont typeface="Wingdings" charset="2"/>
              <a:buChar char="q"/>
            </a:pPr>
            <a:r>
              <a:rPr lang="en-US" b="1" dirty="0">
                <a:solidFill>
                  <a:srgbClr val="FF2600"/>
                </a:solidFill>
              </a:rPr>
              <a:t>Don’t</a:t>
            </a:r>
            <a:r>
              <a:rPr lang="en-US" dirty="0"/>
              <a:t> use key words tied to operations</a:t>
            </a:r>
          </a:p>
          <a:p>
            <a:pPr marL="457200" indent="-457200">
              <a:buClr>
                <a:srgbClr val="FF9300"/>
              </a:buClr>
              <a:buFont typeface="Wingdings" charset="2"/>
              <a:buChar char="q"/>
            </a:pPr>
            <a:r>
              <a:rPr lang="en-US" b="1" dirty="0">
                <a:solidFill>
                  <a:srgbClr val="00B050"/>
                </a:solidFill>
              </a:rPr>
              <a:t>Do</a:t>
            </a:r>
            <a:r>
              <a:rPr lang="en-US" b="1" dirty="0">
                <a:solidFill>
                  <a:srgbClr val="009051"/>
                </a:solidFill>
              </a:rPr>
              <a:t> </a:t>
            </a:r>
            <a:r>
              <a:rPr lang="en-US" dirty="0"/>
              <a:t>teach students an </a:t>
            </a:r>
            <a:r>
              <a:rPr lang="en-US" i="1" dirty="0"/>
              <a:t>attack strategy</a:t>
            </a:r>
            <a:endParaRPr lang="en-US" dirty="0"/>
          </a:p>
          <a:p>
            <a:pPr marL="457200" indent="-457200">
              <a:buClr>
                <a:srgbClr val="FF9300"/>
              </a:buClr>
              <a:buFont typeface="Wingdings" charset="2"/>
              <a:buChar char="q"/>
            </a:pPr>
            <a:r>
              <a:rPr lang="en-US" b="1" dirty="0">
                <a:solidFill>
                  <a:srgbClr val="00B050"/>
                </a:solidFill>
              </a:rPr>
              <a:t>Do</a:t>
            </a:r>
            <a:r>
              <a:rPr lang="en-US" dirty="0">
                <a:solidFill>
                  <a:srgbClr val="00B050"/>
                </a:solidFill>
              </a:rPr>
              <a:t> </a:t>
            </a:r>
            <a:r>
              <a:rPr lang="en-US" dirty="0"/>
              <a:t>teach students </a:t>
            </a:r>
            <a:r>
              <a:rPr lang="en-US" i="1" dirty="0"/>
              <a:t>schemas</a:t>
            </a:r>
          </a:p>
          <a:p>
            <a:pPr marL="457200" indent="-457200">
              <a:buClr>
                <a:srgbClr val="FF9300"/>
              </a:buClr>
              <a:buFont typeface="Wingdings" charset="2"/>
              <a:buChar char="q"/>
            </a:pPr>
            <a:endParaRPr lang="en-US" i="1" dirty="0"/>
          </a:p>
          <a:p>
            <a:pPr marL="457200" indent="-457200">
              <a:buClr>
                <a:srgbClr val="FF9300"/>
              </a:buClr>
              <a:buFont typeface="Wingdings" charset="2"/>
              <a:buChar char="q"/>
            </a:pPr>
            <a:r>
              <a:rPr lang="en-US" b="1" dirty="0">
                <a:solidFill>
                  <a:srgbClr val="00B050"/>
                </a:solidFill>
              </a:rPr>
              <a:t>Do</a:t>
            </a:r>
            <a:r>
              <a:rPr lang="en-US" b="1" dirty="0">
                <a:solidFill>
                  <a:srgbClr val="009051"/>
                </a:solidFill>
              </a:rPr>
              <a:t> </a:t>
            </a:r>
            <a:r>
              <a:rPr lang="en-US" dirty="0"/>
              <a:t>explicitly teach problem solving</a:t>
            </a:r>
            <a:endParaRPr lang="en-US" b="1" dirty="0">
              <a:solidFill>
                <a:srgbClr val="009051"/>
              </a:solidFill>
            </a:endParaRPr>
          </a:p>
          <a:p>
            <a:pPr marL="457200" indent="-457200">
              <a:buClr>
                <a:srgbClr val="FF9300"/>
              </a:buClr>
              <a:buFont typeface="Wingdings" charset="2"/>
              <a:buChar char="q"/>
            </a:pPr>
            <a:r>
              <a:rPr lang="en-US" b="1" dirty="0">
                <a:solidFill>
                  <a:srgbClr val="00B050"/>
                </a:solidFill>
              </a:rPr>
              <a:t>Do</a:t>
            </a:r>
            <a:r>
              <a:rPr lang="en-US" dirty="0"/>
              <a:t> provide problem-solving instruction regularly (i.e., several times a week)</a:t>
            </a:r>
          </a:p>
          <a:p>
            <a:pPr marL="457200" indent="-457200">
              <a:buClr>
                <a:srgbClr val="FF9300"/>
              </a:buClr>
              <a:buFont typeface="Wingdings" charset="2"/>
              <a:buChar char="q"/>
            </a:pPr>
            <a:r>
              <a:rPr lang="en-US" b="1" dirty="0">
                <a:solidFill>
                  <a:srgbClr val="00B050"/>
                </a:solidFill>
              </a:rPr>
              <a:t>Do</a:t>
            </a:r>
            <a:r>
              <a:rPr lang="en-US" dirty="0"/>
              <a:t> practice schemas that students will encounter regularly</a:t>
            </a:r>
          </a:p>
        </p:txBody>
      </p:sp>
    </p:spTree>
    <p:extLst>
      <p:ext uri="{BB962C8B-B14F-4D97-AF65-F5344CB8AC3E}">
        <p14:creationId xmlns:p14="http://schemas.microsoft.com/office/powerpoint/2010/main" val="995317296"/>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7772400" cy="731520"/>
          </a:xfrm>
        </p:spPr>
        <p:txBody>
          <a:bodyPr/>
          <a:lstStyle/>
          <a:p>
            <a:r>
              <a:rPr lang="en-US" dirty="0"/>
              <a:t>Discussion Board</a:t>
            </a:r>
          </a:p>
        </p:txBody>
      </p:sp>
      <p:sp>
        <p:nvSpPr>
          <p:cNvPr id="3" name="Content Placeholder 2"/>
          <p:cNvSpPr>
            <a:spLocks noGrp="1"/>
          </p:cNvSpPr>
          <p:nvPr>
            <p:ph idx="1"/>
          </p:nvPr>
        </p:nvSpPr>
        <p:spPr/>
        <p:txBody>
          <a:bodyPr/>
          <a:lstStyle/>
          <a:p>
            <a:pPr marL="457200" marR="0" lvl="0" indent="-457200" defTabSz="914400" eaLnBrk="1" fontAlgn="auto" latinLnBrk="0" hangingPunct="1">
              <a:lnSpc>
                <a:spcPct val="100000"/>
              </a:lnSpc>
              <a:spcBef>
                <a:spcPts val="0"/>
              </a:spcBef>
              <a:spcAft>
                <a:spcPts val="0"/>
              </a:spcAft>
              <a:buClrTx/>
              <a:buSzTx/>
              <a:buFont typeface="+mj-lt"/>
              <a:buNone/>
              <a:tabLst/>
              <a:defRPr/>
            </a:pPr>
            <a:r>
              <a:rPr lang="en-US" dirty="0"/>
              <a:t>Now that you’ve learned about different types of word problems, what would be an effective </a:t>
            </a:r>
            <a:r>
              <a:rPr lang="en-US" i="1" dirty="0"/>
              <a:t>attack strategy</a:t>
            </a:r>
            <a:r>
              <a:rPr lang="en-US" dirty="0"/>
              <a:t> to use during intensive intervention?</a:t>
            </a:r>
          </a:p>
          <a:p>
            <a:pPr marL="457200" marR="0" lvl="0" indent="-457200" defTabSz="914400" eaLnBrk="1" fontAlgn="auto" latinLnBrk="0" hangingPunct="1">
              <a:lnSpc>
                <a:spcPct val="100000"/>
              </a:lnSpc>
              <a:spcBef>
                <a:spcPts val="0"/>
              </a:spcBef>
              <a:spcAft>
                <a:spcPts val="0"/>
              </a:spcAft>
              <a:buClrTx/>
              <a:buSzTx/>
              <a:buFont typeface="+mj-lt"/>
              <a:buNone/>
              <a:tabLst/>
              <a:defRPr/>
            </a:pPr>
            <a:endParaRPr lang="en-US" dirty="0"/>
          </a:p>
          <a:p>
            <a:pPr marL="457200" marR="0" lvl="0" indent="-457200" defTabSz="914400" eaLnBrk="1" fontAlgn="auto" latinLnBrk="0" hangingPunct="1">
              <a:lnSpc>
                <a:spcPct val="100000"/>
              </a:lnSpc>
              <a:spcBef>
                <a:spcPts val="0"/>
              </a:spcBef>
              <a:spcAft>
                <a:spcPts val="0"/>
              </a:spcAft>
              <a:buClrTx/>
              <a:buSzTx/>
              <a:buFont typeface="+mj-lt"/>
              <a:buNone/>
              <a:tabLst/>
              <a:defRPr/>
            </a:pPr>
            <a:r>
              <a:rPr lang="en-US" dirty="0"/>
              <a:t>Create your own poster (to use during intensive intervention) to remind students of the attack strategy.  Share with your colleagues!</a:t>
            </a:r>
          </a:p>
          <a:p>
            <a:pPr marL="457200" marR="0" lvl="0" indent="-457200" defTabSz="914400" eaLnBrk="1" fontAlgn="auto" latinLnBrk="0" hangingPunct="1">
              <a:lnSpc>
                <a:spcPct val="100000"/>
              </a:lnSpc>
              <a:spcBef>
                <a:spcPts val="0"/>
              </a:spcBef>
              <a:spcAft>
                <a:spcPts val="0"/>
              </a:spcAft>
              <a:buClrTx/>
              <a:buSzTx/>
              <a:buFont typeface="+mj-lt"/>
              <a:buNone/>
              <a:tabLst/>
              <a:defRPr/>
            </a:pPr>
            <a:endParaRPr lang="en-US" dirty="0"/>
          </a:p>
        </p:txBody>
      </p:sp>
      <p:pic>
        <p:nvPicPr>
          <p:cNvPr id="5" name="Picture 4" descr="discussion icon"/>
          <p:cNvPicPr>
            <a:picLocks noChangeAspect="1"/>
          </p:cNvPicPr>
          <p:nvPr/>
        </p:nvPicPr>
        <p:blipFill>
          <a:blip r:embed="rId2">
            <a:extLst/>
          </a:blip>
          <a:stretch>
            <a:fillRect/>
          </a:stretch>
        </p:blipFill>
        <p:spPr>
          <a:xfrm>
            <a:off x="195942" y="166810"/>
            <a:ext cx="914400" cy="886827"/>
          </a:xfrm>
          <a:prstGeom prst="rect">
            <a:avLst/>
          </a:prstGeom>
        </p:spPr>
      </p:pic>
    </p:spTree>
    <p:extLst>
      <p:ext uri="{BB962C8B-B14F-4D97-AF65-F5344CB8AC3E}">
        <p14:creationId xmlns:p14="http://schemas.microsoft.com/office/powerpoint/2010/main" val="2638152293"/>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54015" y="228600"/>
            <a:ext cx="7561385" cy="731520"/>
          </a:xfrm>
        </p:spPr>
        <p:txBody>
          <a:bodyPr/>
          <a:lstStyle/>
          <a:p>
            <a:r>
              <a:rPr lang="en-US" dirty="0"/>
              <a:t>Journal Entry</a:t>
            </a:r>
          </a:p>
        </p:txBody>
      </p:sp>
      <p:sp>
        <p:nvSpPr>
          <p:cNvPr id="3" name="Content Placeholder 2"/>
          <p:cNvSpPr>
            <a:spLocks noGrp="1"/>
          </p:cNvSpPr>
          <p:nvPr>
            <p:ph idx="1"/>
          </p:nvPr>
        </p:nvSpPr>
        <p:spPr/>
        <p:txBody>
          <a:bodyPr/>
          <a:lstStyle/>
          <a:p>
            <a:r>
              <a:rPr lang="en-US" dirty="0"/>
              <a:t>Reflect upon your previous instruction related to word-problem solving.</a:t>
            </a:r>
          </a:p>
          <a:p>
            <a:endParaRPr lang="en-US" dirty="0"/>
          </a:p>
          <a:p>
            <a:pPr marL="457200" indent="-457200">
              <a:buClr>
                <a:srgbClr val="FF9300"/>
              </a:buClr>
              <a:buAutoNum type="arabicPeriod"/>
            </a:pPr>
            <a:r>
              <a:rPr lang="en-US" dirty="0"/>
              <a:t>What  practices might you discontinue?</a:t>
            </a:r>
          </a:p>
          <a:p>
            <a:pPr marL="457200" indent="-457200">
              <a:buClr>
                <a:srgbClr val="FF9300"/>
              </a:buClr>
              <a:buAutoNum type="arabicPeriod"/>
            </a:pPr>
            <a:r>
              <a:rPr lang="en-US" dirty="0"/>
              <a:t>What practices might you continue?</a:t>
            </a:r>
          </a:p>
          <a:p>
            <a:pPr marL="457200" indent="-457200">
              <a:buClr>
                <a:srgbClr val="FF9300"/>
              </a:buClr>
              <a:buAutoNum type="arabicPeriod"/>
            </a:pPr>
            <a:r>
              <a:rPr lang="en-US" dirty="0"/>
              <a:t>What are the most important takeaways from this part of the module?</a:t>
            </a:r>
          </a:p>
        </p:txBody>
      </p:sp>
      <p:pic>
        <p:nvPicPr>
          <p:cNvPr id="4" name="Picture 3" descr="journal icon"/>
          <p:cNvPicPr>
            <a:picLocks noChangeAspect="1"/>
          </p:cNvPicPr>
          <p:nvPr/>
        </p:nvPicPr>
        <p:blipFill>
          <a:blip r:embed="rId2"/>
          <a:stretch>
            <a:fillRect/>
          </a:stretch>
        </p:blipFill>
        <p:spPr>
          <a:xfrm>
            <a:off x="228600" y="123302"/>
            <a:ext cx="914400" cy="942115"/>
          </a:xfrm>
          <a:prstGeom prst="rect">
            <a:avLst/>
          </a:prstGeom>
        </p:spPr>
      </p:pic>
    </p:spTree>
    <p:extLst>
      <p:ext uri="{BB962C8B-B14F-4D97-AF65-F5344CB8AC3E}">
        <p14:creationId xmlns:p14="http://schemas.microsoft.com/office/powerpoint/2010/main" val="2506926058"/>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209414" y="1308632"/>
            <a:ext cx="2585836" cy="1215717"/>
          </a:xfrm>
          <a:prstGeom prst="rect">
            <a:avLst/>
          </a:prstGeom>
          <a:noFill/>
        </p:spPr>
        <p:txBody>
          <a:bodyPr wrap="none" rtlCol="0">
            <a:spAutoFit/>
          </a:bodyPr>
          <a:lstStyle/>
          <a:p>
            <a:pPr algn="ctr"/>
            <a:r>
              <a:rPr lang="en-US" sz="7300" dirty="0">
                <a:solidFill>
                  <a:srgbClr val="FF9300"/>
                </a:solidFill>
              </a:rPr>
              <a:t>Part 3</a:t>
            </a:r>
          </a:p>
        </p:txBody>
      </p:sp>
      <p:sp>
        <p:nvSpPr>
          <p:cNvPr id="3" name="Title 2" hidden="1">
            <a:extLst>
              <a:ext uri="{FF2B5EF4-FFF2-40B4-BE49-F238E27FC236}">
                <a16:creationId xmlns:a16="http://schemas.microsoft.com/office/drawing/2014/main" id="{64B5ADC1-D627-452A-BE2A-78696F09055F}"/>
              </a:ext>
            </a:extLst>
          </p:cNvPr>
          <p:cNvSpPr>
            <a:spLocks noGrp="1"/>
          </p:cNvSpPr>
          <p:nvPr>
            <p:ph type="title"/>
          </p:nvPr>
        </p:nvSpPr>
        <p:spPr/>
        <p:txBody>
          <a:bodyPr/>
          <a:lstStyle/>
          <a:p>
            <a:r>
              <a:rPr lang="en-US" dirty="0"/>
              <a:t>Slide 176</a:t>
            </a:r>
          </a:p>
        </p:txBody>
      </p:sp>
    </p:spTree>
    <p:extLst>
      <p:ext uri="{BB962C8B-B14F-4D97-AF65-F5344CB8AC3E}">
        <p14:creationId xmlns:p14="http://schemas.microsoft.com/office/powerpoint/2010/main" val="438031044"/>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a:solidFill>
                  <a:srgbClr val="FF9300"/>
                </a:solidFill>
              </a:rPr>
              <a:t>How do you incorporate a motivational component within intensive intervention?</a:t>
            </a:r>
          </a:p>
        </p:txBody>
      </p:sp>
      <p:sp>
        <p:nvSpPr>
          <p:cNvPr id="3" name="Subtitle 2"/>
          <p:cNvSpPr>
            <a:spLocks noGrp="1"/>
          </p:cNvSpPr>
          <p:nvPr>
            <p:ph type="subTitle" idx="1"/>
          </p:nvPr>
        </p:nvSpPr>
        <p:spPr>
          <a:xfrm>
            <a:off x="228600" y="3287137"/>
            <a:ext cx="8686800" cy="694944"/>
          </a:xfrm>
        </p:spPr>
        <p:txBody>
          <a:bodyPr>
            <a:normAutofit/>
          </a:bodyPr>
          <a:lstStyle/>
          <a:p>
            <a:r>
              <a:rPr lang="en-US" sz="2400" dirty="0"/>
              <a:t>Module 5, Part 3</a:t>
            </a:r>
          </a:p>
          <a:p>
            <a:endParaRPr lang="en-US" sz="2400" dirty="0"/>
          </a:p>
        </p:txBody>
      </p:sp>
    </p:spTree>
    <p:extLst>
      <p:ext uri="{BB962C8B-B14F-4D97-AF65-F5344CB8AC3E}">
        <p14:creationId xmlns:p14="http://schemas.microsoft.com/office/powerpoint/2010/main" val="268891379"/>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lstStyle/>
          <a:p>
            <a:r>
              <a:rPr lang="en-US" dirty="0">
                <a:solidFill>
                  <a:srgbClr val="FF9300"/>
                </a:solidFill>
              </a:rPr>
              <a:t>Part 3 Objectives</a:t>
            </a:r>
          </a:p>
        </p:txBody>
      </p:sp>
      <p:sp>
        <p:nvSpPr>
          <p:cNvPr id="3" name="Content Placeholder 2"/>
          <p:cNvSpPr>
            <a:spLocks noGrp="1"/>
          </p:cNvSpPr>
          <p:nvPr>
            <p:ph idx="1"/>
          </p:nvPr>
        </p:nvSpPr>
        <p:spPr/>
        <p:txBody>
          <a:bodyPr>
            <a:normAutofit/>
          </a:bodyPr>
          <a:lstStyle/>
          <a:p>
            <a:r>
              <a:rPr lang="en-US" dirty="0"/>
              <a:t>In this part, you’ll learn—</a:t>
            </a:r>
          </a:p>
          <a:p>
            <a:r>
              <a:rPr lang="en-US" dirty="0"/>
              <a:t>Different methods for incorporating a motivational component within intensive intervention</a:t>
            </a:r>
          </a:p>
          <a:p>
            <a:pPr marL="457200" indent="-457200">
              <a:buClr>
                <a:srgbClr val="FF9300"/>
              </a:buClr>
              <a:buAutoNum type="arabicPeriod"/>
            </a:pPr>
            <a:endParaRPr lang="en-US" dirty="0"/>
          </a:p>
        </p:txBody>
      </p:sp>
    </p:spTree>
    <p:extLst>
      <p:ext uri="{BB962C8B-B14F-4D97-AF65-F5344CB8AC3E}">
        <p14:creationId xmlns:p14="http://schemas.microsoft.com/office/powerpoint/2010/main" val="2509745426"/>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28600" y="228600"/>
            <a:ext cx="5179979" cy="731520"/>
          </a:xfrm>
        </p:spPr>
        <p:txBody>
          <a:bodyPr/>
          <a:lstStyle/>
          <a:p>
            <a:r>
              <a:rPr lang="en-US"/>
              <a:t>Where Are We?</a:t>
            </a:r>
          </a:p>
        </p:txBody>
      </p:sp>
      <p:sp>
        <p:nvSpPr>
          <p:cNvPr id="9" name="Left Arrow 8">
            <a:extLst>
              <a:ext uri="{C183D7F6-B498-43B3-948B-1728B52AA6E4}">
                <adec:decorative xmlns:adec="http://schemas.microsoft.com/office/drawing/2017/decorative" val="1"/>
              </a:ext>
            </a:extLst>
          </p:cNvPr>
          <p:cNvSpPr/>
          <p:nvPr/>
        </p:nvSpPr>
        <p:spPr>
          <a:xfrm rot="20125545">
            <a:off x="5223340" y="475205"/>
            <a:ext cx="2412460" cy="583659"/>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Left Arrow 4">
            <a:extLst>
              <a:ext uri="{C183D7F6-B498-43B3-948B-1728B52AA6E4}">
                <adec:decorative xmlns:adec="http://schemas.microsoft.com/office/drawing/2017/decorative" val="1"/>
              </a:ext>
            </a:extLst>
          </p:cNvPr>
          <p:cNvSpPr/>
          <p:nvPr/>
        </p:nvSpPr>
        <p:spPr>
          <a:xfrm rot="20125545">
            <a:off x="5223340" y="3726404"/>
            <a:ext cx="2412460" cy="583659"/>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flow chart that shows a quick overview of the data-based individualization ( D B I) Process. A box on top states Validated Intervention Program, which points to an oval that states Progress Monitor (to determine response to intervention program). That breaks down to a non-responsive and responsive arrow. The responsive arrow points to progress monitoring, and the non-responsive arrow points to the diagnostic data. From diagnostic data there is an arrow pointing to intervention adaptation which is followed by progress monitoring. from progress monitoring there is two options responsive (pointing to continued progress monitoring) and nonresponisve pointing to diagnostic data to illustrate the cyclical process.">
            <a:extLst>
              <a:ext uri="{FF2B5EF4-FFF2-40B4-BE49-F238E27FC236}">
                <a16:creationId xmlns:a16="http://schemas.microsoft.com/office/drawing/2014/main" id="{98F0A8BC-197D-4128-92B5-9BD481942A8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23496" y="436348"/>
            <a:ext cx="3190207" cy="5629701"/>
          </a:xfrm>
          <a:prstGeom prst="rect">
            <a:avLst/>
          </a:prstGeom>
        </p:spPr>
      </p:pic>
    </p:spTree>
    <p:extLst>
      <p:ext uri="{BB962C8B-B14F-4D97-AF65-F5344CB8AC3E}">
        <p14:creationId xmlns:p14="http://schemas.microsoft.com/office/powerpoint/2010/main" val="284736529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a:xfrm>
            <a:off x="262467" y="131685"/>
            <a:ext cx="3742267" cy="1602475"/>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t>Addition</a:t>
            </a:r>
          </a:p>
        </p:txBody>
      </p:sp>
      <p:sp>
        <p:nvSpPr>
          <p:cNvPr id="5" name="Title 4" hidden="1">
            <a:extLst>
              <a:ext uri="{FF2B5EF4-FFF2-40B4-BE49-F238E27FC236}">
                <a16:creationId xmlns:a16="http://schemas.microsoft.com/office/drawing/2014/main" id="{403358FE-51ED-43AE-9E77-EDEA4AA0F4E3}"/>
              </a:ext>
            </a:extLst>
          </p:cNvPr>
          <p:cNvSpPr>
            <a:spLocks noGrp="1"/>
          </p:cNvSpPr>
          <p:nvPr>
            <p:ph type="title"/>
          </p:nvPr>
        </p:nvSpPr>
        <p:spPr/>
        <p:txBody>
          <a:bodyPr/>
          <a:lstStyle/>
          <a:p>
            <a:r>
              <a:rPr lang="en-US" dirty="0"/>
              <a:t>Slide 18</a:t>
            </a:r>
          </a:p>
        </p:txBody>
      </p:sp>
      <p:sp>
        <p:nvSpPr>
          <p:cNvPr id="6" name="Rectangle 3"/>
          <p:cNvSpPr>
            <a:spLocks noGrp="1" noChangeArrowheads="1"/>
          </p:cNvSpPr>
          <p:nvPr>
            <p:ph idx="4294967295"/>
          </p:nvPr>
        </p:nvSpPr>
        <p:spPr>
          <a:xfrm>
            <a:off x="0" y="1982788"/>
            <a:ext cx="8472488" cy="4216400"/>
          </a:xfrm>
        </p:spPr>
        <p:txBody>
          <a:bodyPr>
            <a:normAutofit/>
          </a:bodyPr>
          <a:lstStyle/>
          <a:p>
            <a:pPr eaLnBrk="1" hangingPunct="1">
              <a:lnSpc>
                <a:spcPct val="90000"/>
              </a:lnSpc>
            </a:pPr>
            <a:r>
              <a:rPr lang="en-US" sz="3600" dirty="0"/>
              <a:t>100 addition basic facts </a:t>
            </a:r>
          </a:p>
          <a:p>
            <a:pPr lvl="1" eaLnBrk="1" hangingPunct="1">
              <a:lnSpc>
                <a:spcPct val="90000"/>
              </a:lnSpc>
            </a:pPr>
            <a:r>
              <a:rPr lang="en-US" b="0" dirty="0"/>
              <a:t>Single-digit addends sum to a single- or double-digit number</a:t>
            </a:r>
          </a:p>
          <a:p>
            <a:pPr eaLnBrk="1" hangingPunct="1">
              <a:lnSpc>
                <a:spcPct val="90000"/>
              </a:lnSpc>
              <a:buFontTx/>
              <a:buNone/>
            </a:pPr>
            <a:r>
              <a:rPr lang="en-US" dirty="0"/>
              <a:t>			</a:t>
            </a:r>
            <a:r>
              <a:rPr lang="en-US" sz="3200" dirty="0"/>
              <a:t>5  		</a:t>
            </a:r>
            <a:r>
              <a:rPr lang="en-US" sz="3200" b="1" dirty="0">
                <a:solidFill>
                  <a:schemeClr val="accent4"/>
                </a:solidFill>
              </a:rPr>
              <a:t>(addend)</a:t>
            </a:r>
          </a:p>
          <a:p>
            <a:pPr eaLnBrk="1" hangingPunct="1">
              <a:lnSpc>
                <a:spcPct val="90000"/>
              </a:lnSpc>
              <a:buFontTx/>
              <a:buNone/>
            </a:pPr>
            <a:r>
              <a:rPr lang="en-US" sz="3200" dirty="0"/>
              <a:t>		</a:t>
            </a:r>
            <a:r>
              <a:rPr lang="en-US" sz="3200" u="sng" dirty="0"/>
              <a:t>+	4</a:t>
            </a:r>
            <a:r>
              <a:rPr lang="en-US" sz="3200" dirty="0"/>
              <a:t>		</a:t>
            </a:r>
            <a:r>
              <a:rPr lang="en-US" sz="3200" b="1" dirty="0">
                <a:solidFill>
                  <a:schemeClr val="accent4"/>
                </a:solidFill>
              </a:rPr>
              <a:t>(addend)</a:t>
            </a:r>
            <a:endParaRPr lang="en-US" sz="3200" b="1" u="sng" dirty="0">
              <a:solidFill>
                <a:schemeClr val="accent4"/>
              </a:solidFill>
            </a:endParaRPr>
          </a:p>
          <a:p>
            <a:pPr eaLnBrk="1" hangingPunct="1">
              <a:lnSpc>
                <a:spcPct val="90000"/>
              </a:lnSpc>
              <a:buFontTx/>
              <a:buNone/>
            </a:pPr>
            <a:r>
              <a:rPr lang="en-US" sz="3200" dirty="0"/>
              <a:t>			9		</a:t>
            </a:r>
            <a:r>
              <a:rPr lang="en-US" sz="3200" b="1" dirty="0">
                <a:solidFill>
                  <a:schemeClr val="accent4"/>
                </a:solidFill>
              </a:rPr>
              <a:t>(sum)</a:t>
            </a:r>
          </a:p>
        </p:txBody>
      </p:sp>
    </p:spTree>
    <p:extLst>
      <p:ext uri="{BB962C8B-B14F-4D97-AF65-F5344CB8AC3E}">
        <p14:creationId xmlns:p14="http://schemas.microsoft.com/office/powerpoint/2010/main" val="692650828"/>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4087091" y="840353"/>
            <a:ext cx="5056909" cy="98367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t>Instructional Platform</a:t>
            </a:r>
          </a:p>
        </p:txBody>
      </p:sp>
      <p:sp>
        <p:nvSpPr>
          <p:cNvPr id="2" name="Title 1" hidden="1">
            <a:extLst>
              <a:ext uri="{FF2B5EF4-FFF2-40B4-BE49-F238E27FC236}">
                <a16:creationId xmlns:a16="http://schemas.microsoft.com/office/drawing/2014/main" id="{0D2062E0-7C45-43C5-AAA3-6BE244181B5D}"/>
              </a:ext>
            </a:extLst>
          </p:cNvPr>
          <p:cNvSpPr>
            <a:spLocks noGrp="1"/>
          </p:cNvSpPr>
          <p:nvPr>
            <p:ph type="title"/>
          </p:nvPr>
        </p:nvSpPr>
        <p:spPr/>
        <p:txBody>
          <a:bodyPr/>
          <a:lstStyle/>
          <a:p>
            <a:r>
              <a:rPr lang="en-US" dirty="0"/>
              <a:t>Slide 180</a:t>
            </a:r>
          </a:p>
        </p:txBody>
      </p:sp>
    </p:spTree>
    <p:extLst>
      <p:ext uri="{BB962C8B-B14F-4D97-AF65-F5344CB8AC3E}">
        <p14:creationId xmlns:p14="http://schemas.microsoft.com/office/powerpoint/2010/main" val="1079216668"/>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rot="16200000">
            <a:off x="-632093" y="5255339"/>
            <a:ext cx="1541191" cy="276999"/>
          </a:xfrm>
          <a:prstGeom prst="rect">
            <a:avLst/>
          </a:prstGeom>
          <a:noFill/>
        </p:spPr>
        <p:txBody>
          <a:bodyPr wrap="none" rtlCol="0">
            <a:spAutoFit/>
          </a:bodyPr>
          <a:lstStyle/>
          <a:p>
            <a:r>
              <a:rPr lang="en-US" sz="1200" dirty="0">
                <a:solidFill>
                  <a:schemeClr val="accent2"/>
                </a:solidFill>
              </a:rPr>
              <a:t>Gersten et al. (2009)</a:t>
            </a:r>
          </a:p>
        </p:txBody>
      </p:sp>
      <p:pic>
        <p:nvPicPr>
          <p:cNvPr id="2" name="Picture 1" descr="Table 2. Recommendations and corresponding levels of evidence. With arrow pointing to include motivational strategies in tier 2 and tier 3 interventions"/>
          <p:cNvPicPr>
            <a:picLocks noChangeAspect="1"/>
          </p:cNvPicPr>
          <p:nvPr/>
        </p:nvPicPr>
        <p:blipFill>
          <a:blip r:embed="rId2"/>
          <a:stretch>
            <a:fillRect/>
          </a:stretch>
        </p:blipFill>
        <p:spPr>
          <a:xfrm>
            <a:off x="424713" y="231242"/>
            <a:ext cx="4807917" cy="5900139"/>
          </a:xfrm>
          <a:prstGeom prst="rect">
            <a:avLst/>
          </a:prstGeom>
        </p:spPr>
      </p:pic>
      <p:sp>
        <p:nvSpPr>
          <p:cNvPr id="12" name="Right Arrow 11">
            <a:extLst>
              <a:ext uri="{C183D7F6-B498-43B3-948B-1728B52AA6E4}">
                <adec:decorative xmlns:adec="http://schemas.microsoft.com/office/drawing/2017/decorative" val="1"/>
              </a:ext>
            </a:extLst>
          </p:cNvPr>
          <p:cNvSpPr/>
          <p:nvPr/>
        </p:nvSpPr>
        <p:spPr>
          <a:xfrm flipH="1">
            <a:off x="4956425" y="5483901"/>
            <a:ext cx="1081120" cy="501187"/>
          </a:xfrm>
          <a:prstGeom prst="rightArrow">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val 2"/>
          <p:cNvSpPr/>
          <p:nvPr/>
        </p:nvSpPr>
        <p:spPr>
          <a:xfrm>
            <a:off x="6037545" y="463463"/>
            <a:ext cx="2855934" cy="951978"/>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Explicit instruction</a:t>
            </a:r>
          </a:p>
        </p:txBody>
      </p:sp>
      <p:sp>
        <p:nvSpPr>
          <p:cNvPr id="16" name="Oval 15"/>
          <p:cNvSpPr/>
          <p:nvPr/>
        </p:nvSpPr>
        <p:spPr>
          <a:xfrm>
            <a:off x="6037545" y="1304795"/>
            <a:ext cx="2855934" cy="951978"/>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Multiple representations</a:t>
            </a:r>
          </a:p>
        </p:txBody>
      </p:sp>
      <p:sp>
        <p:nvSpPr>
          <p:cNvPr id="17" name="Oval 16"/>
          <p:cNvSpPr/>
          <p:nvPr/>
        </p:nvSpPr>
        <p:spPr>
          <a:xfrm>
            <a:off x="6037545" y="2146127"/>
            <a:ext cx="2855934" cy="951978"/>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Concise language</a:t>
            </a:r>
          </a:p>
        </p:txBody>
      </p:sp>
      <p:sp>
        <p:nvSpPr>
          <p:cNvPr id="18" name="Oval 17"/>
          <p:cNvSpPr/>
          <p:nvPr/>
        </p:nvSpPr>
        <p:spPr>
          <a:xfrm>
            <a:off x="6037545" y="3352802"/>
            <a:ext cx="2855934" cy="95197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Fluency building</a:t>
            </a:r>
          </a:p>
        </p:txBody>
      </p:sp>
      <p:sp>
        <p:nvSpPr>
          <p:cNvPr id="25" name="Oval 24"/>
          <p:cNvSpPr/>
          <p:nvPr/>
        </p:nvSpPr>
        <p:spPr>
          <a:xfrm>
            <a:off x="6037545" y="4180357"/>
            <a:ext cx="2855934" cy="951978"/>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Problem solving instruction</a:t>
            </a:r>
          </a:p>
        </p:txBody>
      </p:sp>
      <p:sp>
        <p:nvSpPr>
          <p:cNvPr id="26" name="Oval 25"/>
          <p:cNvSpPr/>
          <p:nvPr/>
        </p:nvSpPr>
        <p:spPr>
          <a:xfrm>
            <a:off x="6037545" y="5007912"/>
            <a:ext cx="2855934" cy="951978"/>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Motivation component</a:t>
            </a:r>
          </a:p>
        </p:txBody>
      </p:sp>
      <p:sp>
        <p:nvSpPr>
          <p:cNvPr id="4" name="Title 3" hidden="1">
            <a:extLst>
              <a:ext uri="{FF2B5EF4-FFF2-40B4-BE49-F238E27FC236}">
                <a16:creationId xmlns:a16="http://schemas.microsoft.com/office/drawing/2014/main" id="{A02632C5-571F-4ADD-8AF2-2FD6814104C3}"/>
              </a:ext>
            </a:extLst>
          </p:cNvPr>
          <p:cNvSpPr>
            <a:spLocks noGrp="1"/>
          </p:cNvSpPr>
          <p:nvPr>
            <p:ph type="title"/>
          </p:nvPr>
        </p:nvSpPr>
        <p:spPr/>
        <p:txBody>
          <a:bodyPr/>
          <a:lstStyle/>
          <a:p>
            <a:r>
              <a:rPr lang="en-US" dirty="0"/>
              <a:t>Slide 181</a:t>
            </a:r>
          </a:p>
        </p:txBody>
      </p:sp>
    </p:spTree>
    <p:extLst>
      <p:ext uri="{BB962C8B-B14F-4D97-AF65-F5344CB8AC3E}">
        <p14:creationId xmlns:p14="http://schemas.microsoft.com/office/powerpoint/2010/main" val="2341586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dissolve">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dissolve">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dissolve">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dissolve">
                                      <p:cBhvr>
                                        <p:cTn id="27" dur="500"/>
                                        <p:tgtEl>
                                          <p:spTgt spid="25"/>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dissolve">
                                      <p:cBhvr>
                                        <p:cTn id="32" dur="500"/>
                                        <p:tgtEl>
                                          <p:spTgt spid="26"/>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dissolve">
                                      <p:cBhvr>
                                        <p:cTn id="3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3" grpId="0" animBg="1"/>
      <p:bldP spid="16" grpId="0" animBg="1"/>
      <p:bldP spid="17" grpId="0" animBg="1"/>
      <p:bldP spid="18" grpId="0" animBg="1"/>
      <p:bldP spid="25" grpId="0" animBg="1"/>
      <p:bldP spid="26" grpId="0" animBg="1"/>
    </p:bld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o you have to find the total or reach the total? We just have to write the number 4. This problem is easy. What number is the same as 5? "/>
          <p:cNvPicPr>
            <a:picLocks noChangeAspect="1"/>
          </p:cNvPicPr>
          <p:nvPr/>
        </p:nvPicPr>
        <p:blipFill>
          <a:blip r:embed="rId2"/>
          <a:stretch>
            <a:fillRect/>
          </a:stretch>
        </p:blipFill>
        <p:spPr>
          <a:xfrm>
            <a:off x="228600" y="335087"/>
            <a:ext cx="5381022" cy="3349513"/>
          </a:xfrm>
          <a:prstGeom prst="rect">
            <a:avLst/>
          </a:prstGeom>
        </p:spPr>
      </p:pic>
      <p:pic>
        <p:nvPicPr>
          <p:cNvPr id="5" name="Picture 4" descr="12 piece jigsaw puzzle"/>
          <p:cNvPicPr>
            <a:picLocks noChangeAspect="1"/>
          </p:cNvPicPr>
          <p:nvPr/>
        </p:nvPicPr>
        <p:blipFill>
          <a:blip r:embed="rId3"/>
          <a:stretch>
            <a:fillRect/>
          </a:stretch>
        </p:blipFill>
        <p:spPr>
          <a:xfrm>
            <a:off x="5840796" y="1636692"/>
            <a:ext cx="2932813" cy="4375794"/>
          </a:xfrm>
          <a:prstGeom prst="rect">
            <a:avLst/>
          </a:prstGeom>
        </p:spPr>
      </p:pic>
      <p:sp>
        <p:nvSpPr>
          <p:cNvPr id="6" name="TextBox 5"/>
          <p:cNvSpPr txBox="1"/>
          <p:nvPr/>
        </p:nvSpPr>
        <p:spPr>
          <a:xfrm rot="16200000">
            <a:off x="7913266" y="4942391"/>
            <a:ext cx="2183034" cy="276999"/>
          </a:xfrm>
          <a:prstGeom prst="rect">
            <a:avLst/>
          </a:prstGeom>
          <a:noFill/>
        </p:spPr>
        <p:txBody>
          <a:bodyPr wrap="none" rtlCol="0">
            <a:spAutoFit/>
          </a:bodyPr>
          <a:lstStyle/>
          <a:p>
            <a:r>
              <a:rPr lang="en-US" sz="1200" dirty="0">
                <a:solidFill>
                  <a:schemeClr val="accent2"/>
                </a:solidFill>
              </a:rPr>
              <a:t>Powell, Driver, &amp; Julian (2015)</a:t>
            </a:r>
          </a:p>
        </p:txBody>
      </p:sp>
      <p:sp>
        <p:nvSpPr>
          <p:cNvPr id="2" name="Title 1" hidden="1">
            <a:extLst>
              <a:ext uri="{FF2B5EF4-FFF2-40B4-BE49-F238E27FC236}">
                <a16:creationId xmlns:a16="http://schemas.microsoft.com/office/drawing/2014/main" id="{379C33AC-B1E2-446C-9DFC-647128C1C91E}"/>
              </a:ext>
            </a:extLst>
          </p:cNvPr>
          <p:cNvSpPr>
            <a:spLocks noGrp="1"/>
          </p:cNvSpPr>
          <p:nvPr>
            <p:ph type="title"/>
          </p:nvPr>
        </p:nvSpPr>
        <p:spPr/>
        <p:txBody>
          <a:bodyPr/>
          <a:lstStyle/>
          <a:p>
            <a:r>
              <a:rPr lang="en-US" dirty="0"/>
              <a:t>Slide 182</a:t>
            </a:r>
          </a:p>
        </p:txBody>
      </p:sp>
    </p:spTree>
    <p:extLst>
      <p:ext uri="{BB962C8B-B14F-4D97-AF65-F5344CB8AC3E}">
        <p14:creationId xmlns:p14="http://schemas.microsoft.com/office/powerpoint/2010/main" val="1313136944"/>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irate math tutoring attendance log"/>
          <p:cNvPicPr>
            <a:picLocks noChangeAspect="1"/>
          </p:cNvPicPr>
          <p:nvPr/>
        </p:nvPicPr>
        <p:blipFill>
          <a:blip r:embed="rId2"/>
          <a:stretch>
            <a:fillRect/>
          </a:stretch>
        </p:blipFill>
        <p:spPr>
          <a:xfrm>
            <a:off x="1974850" y="366211"/>
            <a:ext cx="5194300" cy="5384800"/>
          </a:xfrm>
          <a:prstGeom prst="rect">
            <a:avLst/>
          </a:prstGeom>
        </p:spPr>
      </p:pic>
      <p:sp>
        <p:nvSpPr>
          <p:cNvPr id="3" name="TextBox 2"/>
          <p:cNvSpPr txBox="1"/>
          <p:nvPr/>
        </p:nvSpPr>
        <p:spPr>
          <a:xfrm rot="16200000">
            <a:off x="8298705" y="5335931"/>
            <a:ext cx="1413592" cy="276999"/>
          </a:xfrm>
          <a:prstGeom prst="rect">
            <a:avLst/>
          </a:prstGeom>
          <a:noFill/>
        </p:spPr>
        <p:txBody>
          <a:bodyPr wrap="none" rtlCol="0">
            <a:spAutoFit/>
          </a:bodyPr>
          <a:lstStyle/>
          <a:p>
            <a:r>
              <a:rPr lang="en-US" sz="1200" dirty="0">
                <a:solidFill>
                  <a:schemeClr val="accent2"/>
                </a:solidFill>
              </a:rPr>
              <a:t>Fuchs et al. (2014)</a:t>
            </a:r>
          </a:p>
        </p:txBody>
      </p:sp>
      <p:sp>
        <p:nvSpPr>
          <p:cNvPr id="4" name="Title 3" hidden="1">
            <a:extLst>
              <a:ext uri="{FF2B5EF4-FFF2-40B4-BE49-F238E27FC236}">
                <a16:creationId xmlns:a16="http://schemas.microsoft.com/office/drawing/2014/main" id="{3F98E445-E30F-4646-AC45-3C25A6C81199}"/>
              </a:ext>
            </a:extLst>
          </p:cNvPr>
          <p:cNvSpPr>
            <a:spLocks noGrp="1"/>
          </p:cNvSpPr>
          <p:nvPr>
            <p:ph type="title"/>
          </p:nvPr>
        </p:nvSpPr>
        <p:spPr/>
        <p:txBody>
          <a:bodyPr/>
          <a:lstStyle/>
          <a:p>
            <a:r>
              <a:rPr lang="en-US" dirty="0"/>
              <a:t>Slide 183</a:t>
            </a:r>
          </a:p>
        </p:txBody>
      </p:sp>
    </p:spTree>
    <p:extLst>
      <p:ext uri="{BB962C8B-B14F-4D97-AF65-F5344CB8AC3E}">
        <p14:creationId xmlns:p14="http://schemas.microsoft.com/office/powerpoint/2010/main" val="3494466241"/>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ctivity 4: scoreboard. Now it's time for the fraction face off score board. at the end of each lesson, we'll go over how you did during fraction face-off. My checkbook keeps track of your score and you earn money like professional athletes. Let's review your scores. My timer went off 3 times. Every time it beeped, you all were on task. So I put a check mark for everyone on the team 3 times. you worked as a team when you were on task. look at these banks. Each of you has your own bank. during fraction face off, you earn half dollars for each check mark when you're on task. you keep your half dollars in your bank. A half dollar is a fraction - one-half is part of one whole dollar."/>
          <p:cNvPicPr>
            <a:picLocks noChangeAspect="1"/>
          </p:cNvPicPr>
          <p:nvPr/>
        </p:nvPicPr>
        <p:blipFill>
          <a:blip r:embed="rId2"/>
          <a:stretch>
            <a:fillRect/>
          </a:stretch>
        </p:blipFill>
        <p:spPr>
          <a:xfrm>
            <a:off x="411888" y="124508"/>
            <a:ext cx="8320225" cy="4134976"/>
          </a:xfrm>
          <a:prstGeom prst="rect">
            <a:avLst/>
          </a:prstGeom>
        </p:spPr>
      </p:pic>
      <p:sp>
        <p:nvSpPr>
          <p:cNvPr id="3" name="TextBox 2"/>
          <p:cNvSpPr txBox="1"/>
          <p:nvPr/>
        </p:nvSpPr>
        <p:spPr>
          <a:xfrm rot="16200000">
            <a:off x="7729382" y="4780346"/>
            <a:ext cx="2552237" cy="276999"/>
          </a:xfrm>
          <a:prstGeom prst="rect">
            <a:avLst/>
          </a:prstGeom>
          <a:noFill/>
        </p:spPr>
        <p:txBody>
          <a:bodyPr wrap="none" rtlCol="0">
            <a:spAutoFit/>
          </a:bodyPr>
          <a:lstStyle/>
          <a:p>
            <a:r>
              <a:rPr lang="en-US" sz="1200" dirty="0">
                <a:solidFill>
                  <a:schemeClr val="accent2"/>
                </a:solidFill>
              </a:rPr>
              <a:t>Fuchs, Schumacher, &amp; </a:t>
            </a:r>
            <a:r>
              <a:rPr lang="en-US" sz="1200" dirty="0" err="1">
                <a:solidFill>
                  <a:schemeClr val="accent2"/>
                </a:solidFill>
              </a:rPr>
              <a:t>Fuch</a:t>
            </a:r>
            <a:r>
              <a:rPr lang="en-US" sz="1200" dirty="0">
                <a:solidFill>
                  <a:schemeClr val="accent2"/>
                </a:solidFill>
              </a:rPr>
              <a:t>. (2014)</a:t>
            </a:r>
          </a:p>
        </p:txBody>
      </p:sp>
      <p:sp>
        <p:nvSpPr>
          <p:cNvPr id="4" name="Title 3" hidden="1">
            <a:extLst>
              <a:ext uri="{FF2B5EF4-FFF2-40B4-BE49-F238E27FC236}">
                <a16:creationId xmlns:a16="http://schemas.microsoft.com/office/drawing/2014/main" id="{C918A229-A601-407D-ACB9-712574D2509C}"/>
              </a:ext>
            </a:extLst>
          </p:cNvPr>
          <p:cNvSpPr>
            <a:spLocks noGrp="1"/>
          </p:cNvSpPr>
          <p:nvPr>
            <p:ph type="title"/>
          </p:nvPr>
        </p:nvSpPr>
        <p:spPr/>
        <p:txBody>
          <a:bodyPr/>
          <a:lstStyle/>
          <a:p>
            <a:r>
              <a:rPr lang="en-US" dirty="0"/>
              <a:t>Slide 184</a:t>
            </a:r>
          </a:p>
        </p:txBody>
      </p:sp>
    </p:spTree>
    <p:extLst>
      <p:ext uri="{BB962C8B-B14F-4D97-AF65-F5344CB8AC3E}">
        <p14:creationId xmlns:p14="http://schemas.microsoft.com/office/powerpoint/2010/main" val="3618248511"/>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alendar symbol"/>
          <p:cNvPicPr>
            <a:picLocks noChangeAspect="1"/>
          </p:cNvPicPr>
          <p:nvPr/>
        </p:nvPicPr>
        <p:blipFill>
          <a:blip r:embed="rId2"/>
          <a:stretch>
            <a:fillRect/>
          </a:stretch>
        </p:blipFill>
        <p:spPr>
          <a:xfrm>
            <a:off x="2155521" y="300941"/>
            <a:ext cx="4832958" cy="5413335"/>
          </a:xfrm>
          <a:prstGeom prst="rect">
            <a:avLst/>
          </a:prstGeom>
        </p:spPr>
      </p:pic>
      <p:sp>
        <p:nvSpPr>
          <p:cNvPr id="3" name="TextBox 2"/>
          <p:cNvSpPr txBox="1"/>
          <p:nvPr/>
        </p:nvSpPr>
        <p:spPr>
          <a:xfrm rot="16200000">
            <a:off x="8298705" y="5335931"/>
            <a:ext cx="1413592" cy="276999"/>
          </a:xfrm>
          <a:prstGeom prst="rect">
            <a:avLst/>
          </a:prstGeom>
          <a:noFill/>
        </p:spPr>
        <p:txBody>
          <a:bodyPr wrap="none" rtlCol="0">
            <a:spAutoFit/>
          </a:bodyPr>
          <a:lstStyle/>
          <a:p>
            <a:r>
              <a:rPr lang="en-US" sz="1200" dirty="0">
                <a:solidFill>
                  <a:schemeClr val="accent2"/>
                </a:solidFill>
              </a:rPr>
              <a:t>Fuchs et al. (2014)</a:t>
            </a:r>
          </a:p>
        </p:txBody>
      </p:sp>
      <p:sp>
        <p:nvSpPr>
          <p:cNvPr id="4" name="Title 3" hidden="1">
            <a:extLst>
              <a:ext uri="{FF2B5EF4-FFF2-40B4-BE49-F238E27FC236}">
                <a16:creationId xmlns:a16="http://schemas.microsoft.com/office/drawing/2014/main" id="{C2DC5064-0658-4F27-8A24-98B989E06628}"/>
              </a:ext>
            </a:extLst>
          </p:cNvPr>
          <p:cNvSpPr>
            <a:spLocks noGrp="1"/>
          </p:cNvSpPr>
          <p:nvPr>
            <p:ph type="title"/>
          </p:nvPr>
        </p:nvSpPr>
        <p:spPr/>
        <p:txBody>
          <a:bodyPr/>
          <a:lstStyle/>
          <a:p>
            <a:r>
              <a:rPr lang="en-US" dirty="0"/>
              <a:t>Slide 185</a:t>
            </a:r>
          </a:p>
        </p:txBody>
      </p:sp>
    </p:spTree>
    <p:extLst>
      <p:ext uri="{BB962C8B-B14F-4D97-AF65-F5344CB8AC3E}">
        <p14:creationId xmlns:p14="http://schemas.microsoft.com/office/powerpoint/2010/main" val="2041134597"/>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Motivational Component</a:t>
            </a:r>
          </a:p>
        </p:txBody>
      </p:sp>
      <p:sp>
        <p:nvSpPr>
          <p:cNvPr id="3" name="Rectangle 2"/>
          <p:cNvSpPr/>
          <p:nvPr/>
        </p:nvSpPr>
        <p:spPr>
          <a:xfrm>
            <a:off x="659757" y="1111170"/>
            <a:ext cx="2488557" cy="752354"/>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on </a:t>
            </a:r>
            <a:r>
              <a:rPr lang="en-US" sz="2400" dirty="0"/>
              <a:t>task</a:t>
            </a:r>
          </a:p>
        </p:txBody>
      </p:sp>
      <p:sp>
        <p:nvSpPr>
          <p:cNvPr id="4" name="Rectangle 3"/>
          <p:cNvSpPr/>
          <p:nvPr/>
        </p:nvSpPr>
        <p:spPr>
          <a:xfrm>
            <a:off x="5858719" y="3075008"/>
            <a:ext cx="2488557" cy="75235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regulate behavior</a:t>
            </a:r>
          </a:p>
        </p:txBody>
      </p:sp>
      <p:sp>
        <p:nvSpPr>
          <p:cNvPr id="5" name="Rectangle 4"/>
          <p:cNvSpPr/>
          <p:nvPr/>
        </p:nvSpPr>
        <p:spPr>
          <a:xfrm>
            <a:off x="3244770" y="2098876"/>
            <a:ext cx="2488557" cy="75235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keep attention</a:t>
            </a:r>
          </a:p>
        </p:txBody>
      </p:sp>
    </p:spTree>
    <p:extLst>
      <p:ext uri="{BB962C8B-B14F-4D97-AF65-F5344CB8AC3E}">
        <p14:creationId xmlns:p14="http://schemas.microsoft.com/office/powerpoint/2010/main" val="1646782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hidden="1">
            <a:extLst>
              <a:ext uri="{FF2B5EF4-FFF2-40B4-BE49-F238E27FC236}">
                <a16:creationId xmlns:a16="http://schemas.microsoft.com/office/drawing/2014/main" id="{3EFD772D-94EC-4202-B5CD-5811363082EF}"/>
              </a:ext>
            </a:extLst>
          </p:cNvPr>
          <p:cNvSpPr>
            <a:spLocks noGrp="1"/>
          </p:cNvSpPr>
          <p:nvPr>
            <p:ph type="title"/>
          </p:nvPr>
        </p:nvSpPr>
        <p:spPr/>
        <p:txBody>
          <a:bodyPr/>
          <a:lstStyle/>
          <a:p>
            <a:r>
              <a:rPr lang="en-US" dirty="0"/>
              <a:t>Slide 187</a:t>
            </a:r>
          </a:p>
        </p:txBody>
      </p:sp>
      <p:sp>
        <p:nvSpPr>
          <p:cNvPr id="3" name="Content Placeholder 2"/>
          <p:cNvSpPr>
            <a:spLocks noGrp="1"/>
          </p:cNvSpPr>
          <p:nvPr>
            <p:ph idx="1"/>
          </p:nvPr>
        </p:nvSpPr>
        <p:spPr/>
        <p:txBody>
          <a:bodyPr/>
          <a:lstStyle/>
          <a:p>
            <a:r>
              <a:rPr lang="en-US" dirty="0"/>
              <a:t>Read this intensive intervention lesson about problem solving. How is the motivation system introduced? How often is it used throughout the lesson?</a:t>
            </a:r>
          </a:p>
        </p:txBody>
      </p:sp>
      <p:sp>
        <p:nvSpPr>
          <p:cNvPr id="5" name="Title 1"/>
          <p:cNvSpPr txBox="1">
            <a:spLocks/>
          </p:cNvSpPr>
          <p:nvPr/>
        </p:nvSpPr>
        <p:spPr>
          <a:xfrm>
            <a:off x="1143000" y="256188"/>
            <a:ext cx="7772400" cy="731520"/>
          </a:xfrm>
          <a:prstGeom prst="rect">
            <a:avLst/>
          </a:prstGeom>
        </p:spPr>
        <p:txBody>
          <a:bodyPr vert="horz" lIns="91440" tIns="45720" rIns="91440" bIns="45720" rtlCol="0" anchor="t" anchorCtr="0">
            <a:normAutofit/>
          </a:bodyPr>
          <a:lstStyle>
            <a:lvl1pPr algn="l" defTabSz="914400" rtl="0" eaLnBrk="1" latinLnBrk="0" hangingPunct="1">
              <a:lnSpc>
                <a:spcPct val="110000"/>
              </a:lnSpc>
              <a:spcBef>
                <a:spcPct val="0"/>
              </a:spcBef>
              <a:buNone/>
              <a:defRPr sz="3200" b="1" kern="1200">
                <a:solidFill>
                  <a:srgbClr val="FF9300"/>
                </a:solidFill>
                <a:latin typeface="+mj-lt"/>
                <a:ea typeface="Verdana" panose="020B0604030504040204" pitchFamily="34" charset="0"/>
                <a:cs typeface="Verdana" panose="020B0604030504040204" pitchFamily="34" charset="0"/>
              </a:defRPr>
            </a:lvl1pPr>
          </a:lstStyle>
          <a:p>
            <a:r>
              <a:rPr lang="en-US" dirty="0"/>
              <a:t>Workbook Activity #7</a:t>
            </a:r>
          </a:p>
        </p:txBody>
      </p:sp>
      <p:pic>
        <p:nvPicPr>
          <p:cNvPr id="6" name="Picture 5" descr="workbook icon"/>
          <p:cNvPicPr>
            <a:picLocks noChangeAspect="1"/>
          </p:cNvPicPr>
          <p:nvPr/>
        </p:nvPicPr>
        <p:blipFill>
          <a:blip r:embed="rId2">
            <a:clrChange>
              <a:clrFrom>
                <a:srgbClr val="000000"/>
              </a:clrFrom>
              <a:clrTo>
                <a:srgbClr val="000000">
                  <a:alpha val="0"/>
                </a:srgbClr>
              </a:clrTo>
            </a:clrChange>
            <a:extLst>
              <a:ext uri="{BEBA8EAE-BF5A-486C-A8C5-ECC9F3942E4B}">
                <a14:imgProps xmlns:a14="http://schemas.microsoft.com/office/drawing/2010/main">
                  <a14:imgLayer r:embed="rId3">
                    <a14:imgEffect>
                      <a14:backgroundRemoval t="1423" b="98984" l="4904" r="95309"/>
                    </a14:imgEffect>
                  </a14:imgLayer>
                </a14:imgProps>
              </a:ext>
            </a:extLst>
          </a:blip>
          <a:stretch>
            <a:fillRect/>
          </a:stretch>
        </p:blipFill>
        <p:spPr>
          <a:xfrm>
            <a:off x="228600" y="184949"/>
            <a:ext cx="914400" cy="873998"/>
          </a:xfrm>
          <a:prstGeom prst="rect">
            <a:avLst/>
          </a:prstGeom>
        </p:spPr>
      </p:pic>
    </p:spTree>
    <p:extLst>
      <p:ext uri="{BB962C8B-B14F-4D97-AF65-F5344CB8AC3E}">
        <p14:creationId xmlns:p14="http://schemas.microsoft.com/office/powerpoint/2010/main" val="825838765"/>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Part 3’s Checklist:</a:t>
            </a:r>
            <a:br>
              <a:rPr lang="en-US" dirty="0"/>
            </a:br>
            <a:r>
              <a:rPr lang="en-US" dirty="0"/>
              <a:t>How do you incorporate a motivational component within intensive intervention?</a:t>
            </a:r>
          </a:p>
        </p:txBody>
      </p:sp>
      <p:sp>
        <p:nvSpPr>
          <p:cNvPr id="3" name="Content Placeholder 2"/>
          <p:cNvSpPr>
            <a:spLocks noGrp="1"/>
          </p:cNvSpPr>
          <p:nvPr>
            <p:ph idx="1"/>
          </p:nvPr>
        </p:nvSpPr>
        <p:spPr>
          <a:xfrm>
            <a:off x="228600" y="1803400"/>
            <a:ext cx="8686800" cy="4281265"/>
          </a:xfrm>
        </p:spPr>
        <p:txBody>
          <a:bodyPr/>
          <a:lstStyle/>
          <a:p>
            <a:pPr marL="342900" indent="-342900">
              <a:buFont typeface="Wingdings" charset="2"/>
              <a:buChar char="q"/>
            </a:pPr>
            <a:r>
              <a:rPr lang="en-US" dirty="0"/>
              <a:t>Utilize a motivational component, when necessary</a:t>
            </a:r>
          </a:p>
        </p:txBody>
      </p:sp>
    </p:spTree>
    <p:extLst>
      <p:ext uri="{BB962C8B-B14F-4D97-AF65-F5344CB8AC3E}">
        <p14:creationId xmlns:p14="http://schemas.microsoft.com/office/powerpoint/2010/main" val="1599605162"/>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7772400" cy="731520"/>
          </a:xfrm>
        </p:spPr>
        <p:txBody>
          <a:bodyPr/>
          <a:lstStyle/>
          <a:p>
            <a:r>
              <a:rPr lang="en-US" dirty="0"/>
              <a:t>Discussion Board</a:t>
            </a:r>
          </a:p>
        </p:txBody>
      </p:sp>
      <p:sp>
        <p:nvSpPr>
          <p:cNvPr id="3" name="Content Placeholder 2"/>
          <p:cNvSpPr>
            <a:spLocks noGrp="1"/>
          </p:cNvSpPr>
          <p:nvPr>
            <p:ph idx="1"/>
          </p:nvPr>
        </p:nvSpPr>
        <p:spPr/>
        <p:txBody>
          <a:bodyPr/>
          <a:lstStyle/>
          <a:p>
            <a:pPr marL="457200" lvl="0" indent="-457200">
              <a:lnSpc>
                <a:spcPct val="100000"/>
              </a:lnSpc>
              <a:spcBef>
                <a:spcPts val="0"/>
              </a:spcBef>
              <a:buClrTx/>
              <a:defRPr/>
            </a:pPr>
            <a:r>
              <a:rPr lang="en-US" dirty="0"/>
              <a:t>Share a motivational strategy that you find helpful to use with a student. Share a video of the strategy in use or share the materials that you use in </a:t>
            </a:r>
            <a:r>
              <a:rPr lang="en-US"/>
              <a:t>the classroom. </a:t>
            </a:r>
            <a:endParaRPr lang="en-US" dirty="0"/>
          </a:p>
        </p:txBody>
      </p:sp>
      <p:pic>
        <p:nvPicPr>
          <p:cNvPr id="5" name="Picture 4" descr="discussion icon"/>
          <p:cNvPicPr>
            <a:picLocks noChangeAspect="1"/>
          </p:cNvPicPr>
          <p:nvPr/>
        </p:nvPicPr>
        <p:blipFill>
          <a:blip r:embed="rId2">
            <a:extLst/>
          </a:blip>
          <a:stretch>
            <a:fillRect/>
          </a:stretch>
        </p:blipFill>
        <p:spPr>
          <a:xfrm>
            <a:off x="195942" y="166810"/>
            <a:ext cx="914400" cy="886827"/>
          </a:xfrm>
          <a:prstGeom prst="rect">
            <a:avLst/>
          </a:prstGeom>
        </p:spPr>
      </p:pic>
    </p:spTree>
    <p:extLst>
      <p:ext uri="{BB962C8B-B14F-4D97-AF65-F5344CB8AC3E}">
        <p14:creationId xmlns:p14="http://schemas.microsoft.com/office/powerpoint/2010/main" val="246497106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a:xfrm>
            <a:off x="262467" y="131685"/>
            <a:ext cx="3742267" cy="160247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t>Subtraction</a:t>
            </a:r>
          </a:p>
        </p:txBody>
      </p:sp>
      <p:sp>
        <p:nvSpPr>
          <p:cNvPr id="2" name="Title 1" hidden="1">
            <a:extLst>
              <a:ext uri="{FF2B5EF4-FFF2-40B4-BE49-F238E27FC236}">
                <a16:creationId xmlns:a16="http://schemas.microsoft.com/office/drawing/2014/main" id="{E5FB36B3-AFEC-48C7-A296-D54D7E11D6A7}"/>
              </a:ext>
            </a:extLst>
          </p:cNvPr>
          <p:cNvSpPr>
            <a:spLocks noGrp="1"/>
          </p:cNvSpPr>
          <p:nvPr>
            <p:ph type="title"/>
          </p:nvPr>
        </p:nvSpPr>
        <p:spPr/>
        <p:txBody>
          <a:bodyPr/>
          <a:lstStyle/>
          <a:p>
            <a:r>
              <a:rPr lang="en-US" dirty="0"/>
              <a:t>Slide 19</a:t>
            </a:r>
          </a:p>
        </p:txBody>
      </p:sp>
      <p:sp>
        <p:nvSpPr>
          <p:cNvPr id="6" name="Rectangle 3"/>
          <p:cNvSpPr>
            <a:spLocks noGrp="1" noChangeArrowheads="1"/>
          </p:cNvSpPr>
          <p:nvPr>
            <p:ph idx="4294967295"/>
          </p:nvPr>
        </p:nvSpPr>
        <p:spPr>
          <a:xfrm>
            <a:off x="0" y="1982788"/>
            <a:ext cx="8472488" cy="4216400"/>
          </a:xfrm>
        </p:spPr>
        <p:txBody>
          <a:bodyPr>
            <a:normAutofit/>
          </a:bodyPr>
          <a:lstStyle/>
          <a:p>
            <a:pPr eaLnBrk="1" hangingPunct="1">
              <a:lnSpc>
                <a:spcPct val="90000"/>
              </a:lnSpc>
            </a:pPr>
            <a:r>
              <a:rPr lang="en-US" sz="3600" dirty="0"/>
              <a:t>100 subtraction basic facts </a:t>
            </a:r>
          </a:p>
          <a:p>
            <a:pPr lvl="1">
              <a:lnSpc>
                <a:spcPct val="90000"/>
              </a:lnSpc>
            </a:pPr>
            <a:r>
              <a:rPr lang="en-US" dirty="0"/>
              <a:t>Subtrahend and difference are single-digit numbers and minuend is single- or double-digit number</a:t>
            </a:r>
          </a:p>
          <a:p>
            <a:pPr>
              <a:lnSpc>
                <a:spcPct val="90000"/>
              </a:lnSpc>
            </a:pPr>
            <a:r>
              <a:rPr lang="en-US" dirty="0"/>
              <a:t>			</a:t>
            </a:r>
            <a:r>
              <a:rPr lang="en-US" sz="3200" dirty="0"/>
              <a:t>16		</a:t>
            </a:r>
            <a:r>
              <a:rPr lang="en-US" sz="3200" b="1" dirty="0">
                <a:solidFill>
                  <a:srgbClr val="EB641B"/>
                </a:solidFill>
              </a:rPr>
              <a:t>(minuend)</a:t>
            </a:r>
          </a:p>
          <a:p>
            <a:pPr>
              <a:lnSpc>
                <a:spcPct val="90000"/>
              </a:lnSpc>
            </a:pPr>
            <a:r>
              <a:rPr lang="en-US" sz="3200" dirty="0"/>
              <a:t>		</a:t>
            </a:r>
            <a:r>
              <a:rPr lang="en-US" sz="3200" u="sng" dirty="0"/>
              <a:t>–	  8</a:t>
            </a:r>
            <a:r>
              <a:rPr lang="en-US" sz="3200" dirty="0"/>
              <a:t>		</a:t>
            </a:r>
            <a:r>
              <a:rPr lang="en-US" sz="3200" b="1" dirty="0">
                <a:solidFill>
                  <a:srgbClr val="EB641B"/>
                </a:solidFill>
              </a:rPr>
              <a:t>(subtrahend)</a:t>
            </a:r>
            <a:endParaRPr lang="en-US" sz="3200" b="1" u="sng" dirty="0">
              <a:solidFill>
                <a:srgbClr val="EB641B"/>
              </a:solidFill>
            </a:endParaRPr>
          </a:p>
          <a:p>
            <a:pPr>
              <a:lnSpc>
                <a:spcPct val="90000"/>
              </a:lnSpc>
            </a:pPr>
            <a:r>
              <a:rPr lang="en-US" sz="3200" dirty="0"/>
              <a:t>			  8		</a:t>
            </a:r>
            <a:r>
              <a:rPr lang="en-US" sz="3200" b="1" dirty="0">
                <a:solidFill>
                  <a:srgbClr val="EB641B"/>
                </a:solidFill>
              </a:rPr>
              <a:t>(difference)</a:t>
            </a:r>
          </a:p>
        </p:txBody>
      </p:sp>
    </p:spTree>
    <p:extLst>
      <p:ext uri="{BB962C8B-B14F-4D97-AF65-F5344CB8AC3E}">
        <p14:creationId xmlns:p14="http://schemas.microsoft.com/office/powerpoint/2010/main" val="2658295595"/>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946459" y="1308632"/>
            <a:ext cx="3111749" cy="1215717"/>
          </a:xfrm>
          <a:prstGeom prst="rect">
            <a:avLst/>
          </a:prstGeom>
          <a:noFill/>
        </p:spPr>
        <p:txBody>
          <a:bodyPr wrap="none" rtlCol="0">
            <a:spAutoFit/>
          </a:bodyPr>
          <a:lstStyle/>
          <a:p>
            <a:pPr algn="ctr"/>
            <a:r>
              <a:rPr lang="en-US" sz="7300" dirty="0">
                <a:solidFill>
                  <a:srgbClr val="FF9300"/>
                </a:solidFill>
              </a:rPr>
              <a:t>Closing</a:t>
            </a:r>
          </a:p>
        </p:txBody>
      </p:sp>
      <p:sp>
        <p:nvSpPr>
          <p:cNvPr id="3" name="Title 2" hidden="1">
            <a:extLst>
              <a:ext uri="{FF2B5EF4-FFF2-40B4-BE49-F238E27FC236}">
                <a16:creationId xmlns:a16="http://schemas.microsoft.com/office/drawing/2014/main" id="{785FC331-421A-4A96-BB28-16AA73C5E211}"/>
              </a:ext>
            </a:extLst>
          </p:cNvPr>
          <p:cNvSpPr>
            <a:spLocks noGrp="1"/>
          </p:cNvSpPr>
          <p:nvPr>
            <p:ph type="title"/>
          </p:nvPr>
        </p:nvSpPr>
        <p:spPr/>
        <p:txBody>
          <a:bodyPr/>
          <a:lstStyle/>
          <a:p>
            <a:r>
              <a:rPr lang="en-US" dirty="0"/>
              <a:t>Slide 190</a:t>
            </a:r>
          </a:p>
        </p:txBody>
      </p:sp>
    </p:spTree>
    <p:extLst>
      <p:ext uri="{BB962C8B-B14F-4D97-AF65-F5344CB8AC3E}">
        <p14:creationId xmlns:p14="http://schemas.microsoft.com/office/powerpoint/2010/main" val="1837911643"/>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lstStyle/>
          <a:p>
            <a:r>
              <a:rPr lang="en-US" dirty="0">
                <a:solidFill>
                  <a:srgbClr val="FF9300"/>
                </a:solidFill>
              </a:rPr>
              <a:t>Objectives</a:t>
            </a:r>
          </a:p>
        </p:txBody>
      </p:sp>
      <p:sp>
        <p:nvSpPr>
          <p:cNvPr id="3" name="Content Placeholder 2"/>
          <p:cNvSpPr>
            <a:spLocks noGrp="1"/>
          </p:cNvSpPr>
          <p:nvPr>
            <p:ph idx="1"/>
          </p:nvPr>
        </p:nvSpPr>
        <p:spPr/>
        <p:txBody>
          <a:bodyPr>
            <a:normAutofit/>
          </a:bodyPr>
          <a:lstStyle/>
          <a:p>
            <a:pPr>
              <a:buClr>
                <a:srgbClr val="FF9300"/>
              </a:buClr>
            </a:pPr>
            <a:r>
              <a:rPr lang="en-US" dirty="0"/>
              <a:t>PART 1: How do you build fact fluency within intensive intervention?</a:t>
            </a:r>
          </a:p>
          <a:p>
            <a:pPr>
              <a:buClr>
                <a:srgbClr val="FF9300"/>
              </a:buClr>
            </a:pPr>
            <a:endParaRPr lang="en-US" dirty="0"/>
          </a:p>
          <a:p>
            <a:pPr>
              <a:buClr>
                <a:srgbClr val="FF9300"/>
              </a:buClr>
            </a:pPr>
            <a:r>
              <a:rPr lang="en-US" dirty="0"/>
              <a:t>PART 2: How do you incorporate effective problem-solving strategies within intensive intervention?</a:t>
            </a:r>
          </a:p>
          <a:p>
            <a:pPr>
              <a:buClr>
                <a:srgbClr val="FF9300"/>
              </a:buClr>
            </a:pPr>
            <a:endParaRPr lang="en-US" dirty="0"/>
          </a:p>
          <a:p>
            <a:pPr>
              <a:buClr>
                <a:srgbClr val="FF9300"/>
              </a:buClr>
            </a:pPr>
            <a:r>
              <a:rPr lang="en-US" dirty="0"/>
              <a:t>PART 3: How do you incorporate a motivational component within intensive intervention?</a:t>
            </a:r>
          </a:p>
        </p:txBody>
      </p:sp>
    </p:spTree>
    <p:extLst>
      <p:ext uri="{BB962C8B-B14F-4D97-AF65-F5344CB8AC3E}">
        <p14:creationId xmlns:p14="http://schemas.microsoft.com/office/powerpoint/2010/main" val="2074873772"/>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67360" y="558800"/>
            <a:ext cx="7426960" cy="523220"/>
          </a:xfrm>
          <a:prstGeom prst="rect">
            <a:avLst/>
          </a:prstGeom>
          <a:noFill/>
        </p:spPr>
        <p:txBody>
          <a:bodyPr wrap="square" rtlCol="0">
            <a:spAutoFit/>
          </a:bodyPr>
          <a:lstStyle/>
          <a:p>
            <a:r>
              <a:rPr lang="en-US" sz="2800" b="1" dirty="0">
                <a:solidFill>
                  <a:srgbClr val="FF9300"/>
                </a:solidFill>
              </a:rPr>
              <a:t>Video Link: </a:t>
            </a:r>
            <a:r>
              <a:rPr lang="en-US" sz="2800" b="1" dirty="0">
                <a:solidFill>
                  <a:schemeClr val="bg1"/>
                </a:solidFill>
              </a:rPr>
              <a:t>https://youtu.be/lasMPfdDH7c</a:t>
            </a:r>
            <a:endParaRPr lang="en-US" sz="2800" b="1" dirty="0">
              <a:solidFill>
                <a:srgbClr val="FF9300"/>
              </a:solidFill>
            </a:endParaRPr>
          </a:p>
        </p:txBody>
      </p:sp>
      <p:sp>
        <p:nvSpPr>
          <p:cNvPr id="2" name="Title 1" hidden="1">
            <a:extLst>
              <a:ext uri="{FF2B5EF4-FFF2-40B4-BE49-F238E27FC236}">
                <a16:creationId xmlns:a16="http://schemas.microsoft.com/office/drawing/2014/main" id="{53D98B65-5953-4B02-A3C4-5BA43D5C1F3E}"/>
              </a:ext>
            </a:extLst>
          </p:cNvPr>
          <p:cNvSpPr>
            <a:spLocks noGrp="1"/>
          </p:cNvSpPr>
          <p:nvPr>
            <p:ph type="title"/>
          </p:nvPr>
        </p:nvSpPr>
        <p:spPr/>
        <p:txBody>
          <a:bodyPr/>
          <a:lstStyle/>
          <a:p>
            <a:r>
              <a:rPr lang="en-US" dirty="0"/>
              <a:t>Slide 192</a:t>
            </a:r>
          </a:p>
        </p:txBody>
      </p:sp>
    </p:spTree>
    <p:extLst>
      <p:ext uri="{BB962C8B-B14F-4D97-AF65-F5344CB8AC3E}">
        <p14:creationId xmlns:p14="http://schemas.microsoft.com/office/powerpoint/2010/main" val="469960387"/>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934089" y="135867"/>
            <a:ext cx="5073724" cy="778213"/>
          </a:xfrm>
          <a:prstGeom prst="rect">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 Developing a scope and sequence for intervention</a:t>
            </a:r>
          </a:p>
        </p:txBody>
      </p:sp>
      <p:sp>
        <p:nvSpPr>
          <p:cNvPr id="5" name="Rectangle 4"/>
          <p:cNvSpPr/>
          <p:nvPr/>
        </p:nvSpPr>
        <p:spPr>
          <a:xfrm>
            <a:off x="3934089" y="914080"/>
            <a:ext cx="5073724" cy="778213"/>
          </a:xfrm>
          <a:prstGeom prst="rect">
            <a:avLst/>
          </a:prstGeom>
          <a:solidFill>
            <a:schemeClr val="accent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 Progress monitoring and determining response</a:t>
            </a:r>
          </a:p>
        </p:txBody>
      </p:sp>
      <p:sp>
        <p:nvSpPr>
          <p:cNvPr id="6" name="Rectangle 5"/>
          <p:cNvSpPr/>
          <p:nvPr/>
        </p:nvSpPr>
        <p:spPr>
          <a:xfrm>
            <a:off x="3934089" y="1681059"/>
            <a:ext cx="5073724" cy="778213"/>
          </a:xfrm>
          <a:prstGeom prst="rect">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3: Selecting evidence-based practices for the instructional platform</a:t>
            </a:r>
          </a:p>
        </p:txBody>
      </p:sp>
      <p:sp>
        <p:nvSpPr>
          <p:cNvPr id="7" name="Rectangle 6"/>
          <p:cNvSpPr/>
          <p:nvPr/>
        </p:nvSpPr>
        <p:spPr>
          <a:xfrm>
            <a:off x="3934089" y="2448038"/>
            <a:ext cx="5073724" cy="778213"/>
          </a:xfrm>
          <a:prstGeom prst="rect">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4: Instructional delivery: explicit instruction, multiple representations, language</a:t>
            </a:r>
          </a:p>
        </p:txBody>
      </p:sp>
      <p:sp>
        <p:nvSpPr>
          <p:cNvPr id="8" name="Rectangle 7"/>
          <p:cNvSpPr/>
          <p:nvPr/>
        </p:nvSpPr>
        <p:spPr>
          <a:xfrm>
            <a:off x="3934089" y="3226251"/>
            <a:ext cx="5073724" cy="778213"/>
          </a:xfrm>
          <a:prstGeom prst="rect">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5: Instructional strategies: fluency building, problem solving, motivation</a:t>
            </a:r>
          </a:p>
        </p:txBody>
      </p:sp>
      <p:sp>
        <p:nvSpPr>
          <p:cNvPr id="9" name="Rectangle 8"/>
          <p:cNvSpPr/>
          <p:nvPr/>
        </p:nvSpPr>
        <p:spPr>
          <a:xfrm>
            <a:off x="3934089" y="3981996"/>
            <a:ext cx="5073724" cy="778213"/>
          </a:xfrm>
          <a:prstGeom prst="rect">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6: Whole number content</a:t>
            </a:r>
          </a:p>
        </p:txBody>
      </p:sp>
      <p:sp>
        <p:nvSpPr>
          <p:cNvPr id="10" name="Rectangle 9"/>
          <p:cNvSpPr/>
          <p:nvPr/>
        </p:nvSpPr>
        <p:spPr>
          <a:xfrm>
            <a:off x="3934089" y="4760209"/>
            <a:ext cx="5073724" cy="778213"/>
          </a:xfrm>
          <a:prstGeom prst="rect">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7: </a:t>
            </a:r>
            <a:r>
              <a:rPr lang="en-US"/>
              <a:t>Rational number content</a:t>
            </a:r>
            <a:endParaRPr lang="en-US" dirty="0"/>
          </a:p>
        </p:txBody>
      </p:sp>
      <p:sp>
        <p:nvSpPr>
          <p:cNvPr id="11" name="Rectangle 10"/>
          <p:cNvSpPr/>
          <p:nvPr/>
        </p:nvSpPr>
        <p:spPr>
          <a:xfrm>
            <a:off x="3934089" y="5538422"/>
            <a:ext cx="5073724" cy="778213"/>
          </a:xfrm>
          <a:prstGeom prst="rect">
            <a:avLst/>
          </a:prstGeom>
          <a:solidFill>
            <a:schemeClr val="accent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8: DBI and mathematics: fidelity</a:t>
            </a:r>
            <a:r>
              <a:rPr lang="en-US"/>
              <a:t>, adaptations</a:t>
            </a:r>
            <a:endParaRPr lang="en-US" dirty="0"/>
          </a:p>
        </p:txBody>
      </p:sp>
      <p:pic>
        <p:nvPicPr>
          <p:cNvPr id="13" name="Picture 12" descr="A flow chart that shows a quick overview of the data-based individualization ( D B I) Process. A box on top states Validated Intervention Program, which points to an oval that states Progress Monitor (to determine response to intervention program). That breaks down to a non-responsive and responsive arrow. The responsive arrow points to progress monitoring, and the non-responsive arrow points to the diagnostic data. From diagnostic data there is an arrow pointing to intervention adaptation which is followed by progress monitoring. from progress monitoring there is two options responsive (pointing to continued progress monitoring) and nonresponisve pointing to diagnostic data to illustrate the cyclical process.">
            <a:extLst>
              <a:ext uri="{FF2B5EF4-FFF2-40B4-BE49-F238E27FC236}">
                <a16:creationId xmlns:a16="http://schemas.microsoft.com/office/drawing/2014/main" id="{22E52C44-7DCD-47CE-B5C6-72F179D7451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9981" y="411400"/>
            <a:ext cx="3190207" cy="5629701"/>
          </a:xfrm>
          <a:prstGeom prst="rect">
            <a:avLst/>
          </a:prstGeom>
        </p:spPr>
      </p:pic>
      <p:sp>
        <p:nvSpPr>
          <p:cNvPr id="2" name="Title 1" hidden="1">
            <a:extLst>
              <a:ext uri="{FF2B5EF4-FFF2-40B4-BE49-F238E27FC236}">
                <a16:creationId xmlns:a16="http://schemas.microsoft.com/office/drawing/2014/main" id="{BEFBA7F6-C338-4BEE-B7D9-7A7A1EBFA7F1}"/>
              </a:ext>
            </a:extLst>
          </p:cNvPr>
          <p:cNvSpPr>
            <a:spLocks noGrp="1"/>
          </p:cNvSpPr>
          <p:nvPr>
            <p:ph type="title"/>
          </p:nvPr>
        </p:nvSpPr>
        <p:spPr/>
        <p:txBody>
          <a:bodyPr/>
          <a:lstStyle/>
          <a:p>
            <a:r>
              <a:rPr lang="en-US" dirty="0"/>
              <a:t>Slide 193</a:t>
            </a:r>
          </a:p>
        </p:txBody>
      </p:sp>
    </p:spTree>
    <p:extLst>
      <p:ext uri="{BB962C8B-B14F-4D97-AF65-F5344CB8AC3E}">
        <p14:creationId xmlns:p14="http://schemas.microsoft.com/office/powerpoint/2010/main" val="3601878544"/>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Part 1</a:t>
            </a:r>
          </a:p>
        </p:txBody>
      </p:sp>
      <p:sp>
        <p:nvSpPr>
          <p:cNvPr id="6" name="Oval 5"/>
          <p:cNvSpPr/>
          <p:nvPr/>
        </p:nvSpPr>
        <p:spPr>
          <a:xfrm>
            <a:off x="1164103" y="744162"/>
            <a:ext cx="3742267" cy="1191271"/>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t>Addition</a:t>
            </a:r>
          </a:p>
        </p:txBody>
      </p:sp>
      <p:sp>
        <p:nvSpPr>
          <p:cNvPr id="9" name="Oval 8"/>
          <p:cNvSpPr/>
          <p:nvPr/>
        </p:nvSpPr>
        <p:spPr>
          <a:xfrm>
            <a:off x="4428247" y="744162"/>
            <a:ext cx="3742267" cy="119127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t>Subtraction</a:t>
            </a:r>
          </a:p>
        </p:txBody>
      </p:sp>
      <p:sp>
        <p:nvSpPr>
          <p:cNvPr id="7" name="Oval 6"/>
          <p:cNvSpPr/>
          <p:nvPr/>
        </p:nvSpPr>
        <p:spPr>
          <a:xfrm>
            <a:off x="1164103" y="2146842"/>
            <a:ext cx="3742267" cy="1186376"/>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t>Multiplication</a:t>
            </a:r>
          </a:p>
        </p:txBody>
      </p:sp>
      <p:sp>
        <p:nvSpPr>
          <p:cNvPr id="8" name="Oval 7"/>
          <p:cNvSpPr/>
          <p:nvPr/>
        </p:nvSpPr>
        <p:spPr>
          <a:xfrm>
            <a:off x="4428247" y="2146842"/>
            <a:ext cx="3742267" cy="117646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t>Division</a:t>
            </a:r>
            <a:endParaRPr lang="en-US" sz="3200" b="1" dirty="0"/>
          </a:p>
        </p:txBody>
      </p:sp>
      <p:sp>
        <p:nvSpPr>
          <p:cNvPr id="10" name="Rectangle 3"/>
          <p:cNvSpPr>
            <a:spLocks noGrp="1" noChangeArrowheads="1"/>
          </p:cNvSpPr>
          <p:nvPr>
            <p:ph idx="1"/>
          </p:nvPr>
        </p:nvSpPr>
        <p:spPr>
          <a:xfrm>
            <a:off x="550281" y="3996089"/>
            <a:ext cx="8365119" cy="4831080"/>
          </a:xfrm>
        </p:spPr>
        <p:txBody>
          <a:bodyPr/>
          <a:lstStyle/>
          <a:p>
            <a:pPr marL="457200" indent="-457200">
              <a:buAutoNum type="arabicPeriod"/>
            </a:pPr>
            <a:r>
              <a:rPr lang="en-US" dirty="0"/>
              <a:t>Students must understand the </a:t>
            </a:r>
            <a:r>
              <a:rPr lang="en-US" b="1" dirty="0">
                <a:solidFill>
                  <a:srgbClr val="92D050"/>
                </a:solidFill>
              </a:rPr>
              <a:t>concepts</a:t>
            </a:r>
            <a:r>
              <a:rPr lang="en-US" dirty="0"/>
              <a:t> </a:t>
            </a:r>
          </a:p>
          <a:p>
            <a:pPr marL="457200" indent="-457200">
              <a:buAutoNum type="arabicPeriod"/>
            </a:pPr>
            <a:r>
              <a:rPr lang="en-US" dirty="0"/>
              <a:t>Students should learn and use </a:t>
            </a:r>
            <a:r>
              <a:rPr lang="en-US" b="1" dirty="0">
                <a:solidFill>
                  <a:srgbClr val="92D050"/>
                </a:solidFill>
              </a:rPr>
              <a:t>strategies</a:t>
            </a:r>
            <a:r>
              <a:rPr lang="en-US" b="1" dirty="0">
                <a:solidFill>
                  <a:schemeClr val="accent4"/>
                </a:solidFill>
              </a:rPr>
              <a:t> </a:t>
            </a:r>
            <a:r>
              <a:rPr lang="en-US" dirty="0"/>
              <a:t>to solve the facts</a:t>
            </a:r>
          </a:p>
          <a:p>
            <a:pPr marL="457200" indent="-457200">
              <a:buAutoNum type="arabicPeriod"/>
            </a:pPr>
            <a:r>
              <a:rPr lang="en-US" dirty="0"/>
              <a:t>Students should develop </a:t>
            </a:r>
            <a:r>
              <a:rPr lang="en-US" b="1" dirty="0">
                <a:solidFill>
                  <a:srgbClr val="92D050"/>
                </a:solidFill>
              </a:rPr>
              <a:t>fluency</a:t>
            </a:r>
            <a:r>
              <a:rPr lang="en-US" dirty="0">
                <a:solidFill>
                  <a:srgbClr val="92D050"/>
                </a:solidFill>
              </a:rPr>
              <a:t> </a:t>
            </a:r>
            <a:r>
              <a:rPr lang="en-US" dirty="0"/>
              <a:t>with facts</a:t>
            </a:r>
          </a:p>
        </p:txBody>
      </p:sp>
    </p:spTree>
    <p:extLst>
      <p:ext uri="{BB962C8B-B14F-4D97-AF65-F5344CB8AC3E}">
        <p14:creationId xmlns:p14="http://schemas.microsoft.com/office/powerpoint/2010/main" val="1026842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P spid="7" grpId="0" animBg="1"/>
      <p:bldP spid="8" grpId="0" animBg="1"/>
    </p:bld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Part 1’s Checklist:</a:t>
            </a:r>
            <a:br>
              <a:rPr lang="en-US" dirty="0"/>
            </a:br>
            <a:r>
              <a:rPr lang="en-US" dirty="0"/>
              <a:t>How to build fact fluency within intensive intervention.</a:t>
            </a:r>
          </a:p>
        </p:txBody>
      </p:sp>
      <p:sp>
        <p:nvSpPr>
          <p:cNvPr id="3" name="Content Placeholder 2"/>
          <p:cNvSpPr>
            <a:spLocks noGrp="1"/>
          </p:cNvSpPr>
          <p:nvPr>
            <p:ph idx="1"/>
          </p:nvPr>
        </p:nvSpPr>
        <p:spPr>
          <a:xfrm>
            <a:off x="228600" y="1882588"/>
            <a:ext cx="8686800" cy="4202077"/>
          </a:xfrm>
        </p:spPr>
        <p:txBody>
          <a:bodyPr/>
          <a:lstStyle/>
          <a:p>
            <a:pPr marL="342900" indent="-342900">
              <a:buFont typeface="Wingdings" charset="2"/>
              <a:buChar char="q"/>
            </a:pPr>
            <a:r>
              <a:rPr lang="en-US" dirty="0"/>
              <a:t>Teach the </a:t>
            </a:r>
            <a:r>
              <a:rPr lang="en-US" i="1" dirty="0"/>
              <a:t>concepts</a:t>
            </a:r>
            <a:r>
              <a:rPr lang="en-US" dirty="0"/>
              <a:t> of the operations (see Module 6)</a:t>
            </a:r>
          </a:p>
          <a:p>
            <a:pPr marL="342900" indent="-342900">
              <a:buFont typeface="Wingdings" charset="2"/>
              <a:buChar char="q"/>
            </a:pPr>
            <a:r>
              <a:rPr lang="en-US" dirty="0"/>
              <a:t>Teach </a:t>
            </a:r>
            <a:r>
              <a:rPr lang="en-US" i="1" dirty="0"/>
              <a:t>strategies</a:t>
            </a:r>
            <a:r>
              <a:rPr lang="en-US" dirty="0"/>
              <a:t> to understand how facts fit together</a:t>
            </a:r>
          </a:p>
          <a:p>
            <a:pPr marL="342900" indent="-342900">
              <a:buFont typeface="Wingdings" charset="2"/>
              <a:buChar char="q"/>
            </a:pPr>
            <a:r>
              <a:rPr lang="en-US" dirty="0"/>
              <a:t>Practice building </a:t>
            </a:r>
            <a:r>
              <a:rPr lang="en-US" i="1" dirty="0"/>
              <a:t>fluency</a:t>
            </a:r>
            <a:r>
              <a:rPr lang="en-US" dirty="0"/>
              <a:t> with a variety of activities and games</a:t>
            </a:r>
          </a:p>
        </p:txBody>
      </p:sp>
    </p:spTree>
    <p:extLst>
      <p:ext uri="{BB962C8B-B14F-4D97-AF65-F5344CB8AC3E}">
        <p14:creationId xmlns:p14="http://schemas.microsoft.com/office/powerpoint/2010/main" val="4265352277"/>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Part 2</a:t>
            </a:r>
          </a:p>
        </p:txBody>
      </p:sp>
      <p:sp>
        <p:nvSpPr>
          <p:cNvPr id="5" name="TextBox 4"/>
          <p:cNvSpPr txBox="1"/>
          <p:nvPr/>
        </p:nvSpPr>
        <p:spPr>
          <a:xfrm>
            <a:off x="441576" y="1299186"/>
            <a:ext cx="3918547" cy="2677656"/>
          </a:xfrm>
          <a:prstGeom prst="rect">
            <a:avLst/>
          </a:prstGeom>
          <a:solidFill>
            <a:srgbClr val="FF6600"/>
          </a:solidFill>
          <a:ln>
            <a:noFill/>
          </a:ln>
        </p:spPr>
        <p:style>
          <a:lnRef idx="3">
            <a:schemeClr val="lt1"/>
          </a:lnRef>
          <a:fillRef idx="1">
            <a:schemeClr val="accent2"/>
          </a:fillRef>
          <a:effectRef idx="1">
            <a:schemeClr val="accent2"/>
          </a:effectRef>
          <a:fontRef idx="minor">
            <a:schemeClr val="lt1"/>
          </a:fontRef>
        </p:style>
        <p:txBody>
          <a:bodyPr wrap="square" rtlCol="0">
            <a:spAutoFit/>
          </a:bodyPr>
          <a:lstStyle/>
          <a:p>
            <a:pPr algn="ctr" defTabSz="457200"/>
            <a:r>
              <a:rPr lang="en-US" sz="3000" b="1" dirty="0">
                <a:solidFill>
                  <a:prstClr val="white"/>
                </a:solidFill>
                <a:latin typeface="+mj-lt"/>
                <a:ea typeface="Marker Felt Thin" charset="0"/>
                <a:cs typeface="Marker Felt Thin" charset="0"/>
              </a:rPr>
              <a:t>SOLVE</a:t>
            </a:r>
          </a:p>
          <a:p>
            <a:pPr algn="ctr" defTabSz="457200"/>
            <a:endParaRPr lang="en-US" sz="2000" b="1" dirty="0">
              <a:solidFill>
                <a:prstClr val="white"/>
              </a:solidFill>
              <a:latin typeface="+mj-lt"/>
              <a:ea typeface="Marker Felt Thin" charset="0"/>
              <a:cs typeface="Marker Felt Thin" charset="0"/>
            </a:endParaRPr>
          </a:p>
          <a:p>
            <a:pPr defTabSz="457200"/>
            <a:r>
              <a:rPr lang="en-US" sz="2000" b="1" dirty="0">
                <a:solidFill>
                  <a:prstClr val="white"/>
                </a:solidFill>
                <a:latin typeface="+mj-lt"/>
                <a:ea typeface="Marker Felt Thin" charset="0"/>
                <a:cs typeface="Marker Felt Thin" charset="0"/>
              </a:rPr>
              <a:t>S</a:t>
            </a:r>
            <a:r>
              <a:rPr lang="en-US" sz="2000" dirty="0">
                <a:solidFill>
                  <a:prstClr val="white"/>
                </a:solidFill>
                <a:latin typeface="+mj-lt"/>
                <a:ea typeface="Marker Felt Thin" charset="0"/>
                <a:cs typeface="Marker Felt Thin" charset="0"/>
              </a:rPr>
              <a:t>tudy the problem.</a:t>
            </a:r>
          </a:p>
          <a:p>
            <a:pPr defTabSz="457200"/>
            <a:r>
              <a:rPr lang="en-US" sz="2000" b="1" dirty="0">
                <a:solidFill>
                  <a:prstClr val="white"/>
                </a:solidFill>
                <a:latin typeface="+mj-lt"/>
                <a:ea typeface="Marker Felt Thin" charset="0"/>
                <a:cs typeface="Marker Felt Thin" charset="0"/>
              </a:rPr>
              <a:t>O</a:t>
            </a:r>
            <a:r>
              <a:rPr lang="en-US" sz="2000" dirty="0">
                <a:solidFill>
                  <a:prstClr val="white"/>
                </a:solidFill>
                <a:latin typeface="+mj-lt"/>
                <a:ea typeface="Marker Felt Thin" charset="0"/>
                <a:cs typeface="Marker Felt Thin" charset="0"/>
              </a:rPr>
              <a:t>rganize the facts.</a:t>
            </a:r>
          </a:p>
          <a:p>
            <a:pPr defTabSz="457200"/>
            <a:r>
              <a:rPr lang="en-US" sz="2000" b="1" dirty="0">
                <a:solidFill>
                  <a:prstClr val="white"/>
                </a:solidFill>
                <a:latin typeface="+mj-lt"/>
                <a:ea typeface="Marker Felt Thin" charset="0"/>
                <a:cs typeface="Marker Felt Thin" charset="0"/>
              </a:rPr>
              <a:t>L</a:t>
            </a:r>
            <a:r>
              <a:rPr lang="en-US" sz="2000" dirty="0">
                <a:solidFill>
                  <a:prstClr val="white"/>
                </a:solidFill>
                <a:latin typeface="+mj-lt"/>
                <a:ea typeface="Marker Felt Thin" charset="0"/>
                <a:cs typeface="Marker Felt Thin" charset="0"/>
              </a:rPr>
              <a:t>ine up the plan. </a:t>
            </a:r>
          </a:p>
          <a:p>
            <a:pPr defTabSz="457200"/>
            <a:r>
              <a:rPr lang="en-US" sz="2000" b="1" dirty="0">
                <a:solidFill>
                  <a:prstClr val="white"/>
                </a:solidFill>
                <a:latin typeface="+mj-lt"/>
                <a:ea typeface="Marker Felt Thin" charset="0"/>
                <a:cs typeface="Marker Felt Thin" charset="0"/>
              </a:rPr>
              <a:t>V</a:t>
            </a:r>
            <a:r>
              <a:rPr lang="en-US" sz="2000" dirty="0">
                <a:solidFill>
                  <a:prstClr val="white"/>
                </a:solidFill>
                <a:latin typeface="+mj-lt"/>
                <a:ea typeface="Marker Felt Thin" charset="0"/>
                <a:cs typeface="Marker Felt Thin" charset="0"/>
              </a:rPr>
              <a:t>erify the plan with computation.</a:t>
            </a:r>
          </a:p>
          <a:p>
            <a:pPr defTabSz="457200"/>
            <a:r>
              <a:rPr lang="en-US" sz="2000" b="1" dirty="0">
                <a:solidFill>
                  <a:prstClr val="white"/>
                </a:solidFill>
                <a:latin typeface="+mj-lt"/>
                <a:ea typeface="Marker Felt Thin" charset="0"/>
                <a:cs typeface="Marker Felt Thin" charset="0"/>
              </a:rPr>
              <a:t>E</a:t>
            </a:r>
            <a:r>
              <a:rPr lang="en-US" sz="2000" dirty="0">
                <a:solidFill>
                  <a:prstClr val="white"/>
                </a:solidFill>
                <a:latin typeface="+mj-lt"/>
                <a:ea typeface="Marker Felt Thin" charset="0"/>
                <a:cs typeface="Marker Felt Thin" charset="0"/>
              </a:rPr>
              <a:t>xamine the answer.</a:t>
            </a:r>
            <a:endParaRPr lang="en-US" sz="2000" b="1" dirty="0">
              <a:solidFill>
                <a:prstClr val="white"/>
              </a:solidFill>
              <a:latin typeface="+mj-lt"/>
              <a:ea typeface="Marker Felt Thin" charset="0"/>
              <a:cs typeface="Marker Felt Thin" charset="0"/>
            </a:endParaRPr>
          </a:p>
          <a:p>
            <a:pPr defTabSz="457200"/>
            <a:endParaRPr lang="en-US" dirty="0">
              <a:solidFill>
                <a:prstClr val="white"/>
              </a:solidFill>
              <a:latin typeface="Palatino"/>
              <a:cs typeface="Palatino"/>
            </a:endParaRPr>
          </a:p>
        </p:txBody>
      </p:sp>
      <p:sp>
        <p:nvSpPr>
          <p:cNvPr id="8" name="Rectangle 7"/>
          <p:cNvSpPr/>
          <p:nvPr/>
        </p:nvSpPr>
        <p:spPr>
          <a:xfrm>
            <a:off x="4796608" y="2267480"/>
            <a:ext cx="3667696" cy="3418724"/>
          </a:xfrm>
          <a:prstGeom prst="rect">
            <a:avLst/>
          </a:prstGeom>
          <a:solidFill>
            <a:srgbClr val="FF0000"/>
          </a:solidFill>
          <a:ln>
            <a:noFill/>
          </a:ln>
        </p:spPr>
        <p:style>
          <a:lnRef idx="3">
            <a:schemeClr val="lt1"/>
          </a:lnRef>
          <a:fillRef idx="1">
            <a:schemeClr val="accent4"/>
          </a:fillRef>
          <a:effectRef idx="1">
            <a:schemeClr val="accent4"/>
          </a:effectRef>
          <a:fontRef idx="minor">
            <a:schemeClr val="lt1"/>
          </a:fontRef>
        </p:style>
        <p:txBody>
          <a:bodyPr rtlCol="0" anchor="ctr"/>
          <a:lstStyle/>
          <a:p>
            <a:pPr algn="ctr" defTabSz="457200"/>
            <a:r>
              <a:rPr lang="en-US" sz="3000" b="1" dirty="0">
                <a:solidFill>
                  <a:prstClr val="white"/>
                </a:solidFill>
              </a:rPr>
              <a:t>SIGNS</a:t>
            </a:r>
            <a:endParaRPr lang="en-US" b="1" dirty="0">
              <a:solidFill>
                <a:prstClr val="white"/>
              </a:solidFill>
            </a:endParaRPr>
          </a:p>
          <a:p>
            <a:pPr marL="0" lvl="1" defTabSz="457200"/>
            <a:r>
              <a:rPr lang="en-US" sz="3600" dirty="0">
                <a:solidFill>
                  <a:prstClr val="white"/>
                </a:solidFill>
              </a:rPr>
              <a:t>S</a:t>
            </a:r>
            <a:r>
              <a:rPr lang="en-US" sz="2400" dirty="0">
                <a:solidFill>
                  <a:prstClr val="white"/>
                </a:solidFill>
              </a:rPr>
              <a:t>urvey questions</a:t>
            </a:r>
          </a:p>
          <a:p>
            <a:pPr marL="0" lvl="1" defTabSz="457200"/>
            <a:r>
              <a:rPr lang="en-US" sz="3600" dirty="0">
                <a:solidFill>
                  <a:prstClr val="white"/>
                </a:solidFill>
              </a:rPr>
              <a:t>I</a:t>
            </a:r>
            <a:r>
              <a:rPr lang="en-US" sz="2400" dirty="0">
                <a:solidFill>
                  <a:prstClr val="white"/>
                </a:solidFill>
              </a:rPr>
              <a:t>dentify key words</a:t>
            </a:r>
          </a:p>
          <a:p>
            <a:pPr marL="0" lvl="1" defTabSz="457200"/>
            <a:r>
              <a:rPr lang="en-US" sz="3600" dirty="0">
                <a:solidFill>
                  <a:prstClr val="white"/>
                </a:solidFill>
              </a:rPr>
              <a:t>G</a:t>
            </a:r>
            <a:r>
              <a:rPr lang="en-US" sz="2400" dirty="0">
                <a:solidFill>
                  <a:prstClr val="white"/>
                </a:solidFill>
              </a:rPr>
              <a:t>raphically draw problem</a:t>
            </a:r>
          </a:p>
          <a:p>
            <a:pPr marL="0" lvl="1" defTabSz="457200"/>
            <a:r>
              <a:rPr lang="en-US" sz="3600" dirty="0">
                <a:solidFill>
                  <a:prstClr val="white"/>
                </a:solidFill>
              </a:rPr>
              <a:t>N</a:t>
            </a:r>
            <a:r>
              <a:rPr lang="en-US" sz="2400" dirty="0">
                <a:solidFill>
                  <a:prstClr val="white"/>
                </a:solidFill>
              </a:rPr>
              <a:t>ote operations</a:t>
            </a:r>
          </a:p>
          <a:p>
            <a:pPr marL="0" lvl="1" defTabSz="457200"/>
            <a:r>
              <a:rPr lang="en-US" sz="3600" dirty="0">
                <a:solidFill>
                  <a:prstClr val="white"/>
                </a:solidFill>
              </a:rPr>
              <a:t>S</a:t>
            </a:r>
            <a:r>
              <a:rPr lang="en-US" sz="2400" dirty="0">
                <a:solidFill>
                  <a:prstClr val="white"/>
                </a:solidFill>
              </a:rPr>
              <a:t>olve and check</a:t>
            </a:r>
          </a:p>
          <a:p>
            <a:pPr algn="ctr" defTabSz="457200"/>
            <a:endParaRPr lang="en-US" dirty="0">
              <a:solidFill>
                <a:prstClr val="white"/>
              </a:solidFill>
            </a:endParaRPr>
          </a:p>
        </p:txBody>
      </p:sp>
    </p:spTree>
    <p:extLst>
      <p:ext uri="{BB962C8B-B14F-4D97-AF65-F5344CB8AC3E}">
        <p14:creationId xmlns:p14="http://schemas.microsoft.com/office/powerpoint/2010/main" val="1075823028"/>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Part 2</a:t>
            </a:r>
          </a:p>
        </p:txBody>
      </p:sp>
      <p:sp>
        <p:nvSpPr>
          <p:cNvPr id="3" name="Content Placeholder 2"/>
          <p:cNvSpPr>
            <a:spLocks noGrp="1"/>
          </p:cNvSpPr>
          <p:nvPr>
            <p:ph idx="1"/>
          </p:nvPr>
        </p:nvSpPr>
        <p:spPr/>
        <p:txBody>
          <a:bodyPr/>
          <a:lstStyle/>
          <a:p>
            <a:r>
              <a:rPr lang="en-US" dirty="0"/>
              <a:t>When teaching about word problems, students should learn the </a:t>
            </a:r>
            <a:r>
              <a:rPr lang="en-US" i="1" dirty="0"/>
              <a:t>schema</a:t>
            </a:r>
            <a:r>
              <a:rPr lang="en-US" dirty="0"/>
              <a:t> of the word problem.</a:t>
            </a:r>
          </a:p>
          <a:p>
            <a:pPr marL="342900" indent="-342900">
              <a:buClr>
                <a:srgbClr val="FF9300"/>
              </a:buClr>
              <a:buFont typeface="Arial" charset="0"/>
              <a:buChar char="•"/>
            </a:pPr>
            <a:r>
              <a:rPr lang="en-US" dirty="0"/>
              <a:t>Structure</a:t>
            </a:r>
          </a:p>
          <a:p>
            <a:pPr marL="342900" indent="-342900">
              <a:buClr>
                <a:srgbClr val="FF9300"/>
              </a:buClr>
              <a:buFont typeface="Arial" charset="0"/>
              <a:buChar char="•"/>
            </a:pPr>
            <a:r>
              <a:rPr lang="en-US" dirty="0"/>
              <a:t>Problem type</a:t>
            </a:r>
          </a:p>
          <a:p>
            <a:endParaRPr lang="en-US" dirty="0"/>
          </a:p>
        </p:txBody>
      </p:sp>
      <p:sp>
        <p:nvSpPr>
          <p:cNvPr id="4" name="Rectangle 3"/>
          <p:cNvSpPr/>
          <p:nvPr/>
        </p:nvSpPr>
        <p:spPr>
          <a:xfrm>
            <a:off x="633131" y="3138437"/>
            <a:ext cx="2974042" cy="7306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Additive</a:t>
            </a:r>
          </a:p>
        </p:txBody>
      </p:sp>
      <p:sp>
        <p:nvSpPr>
          <p:cNvPr id="7" name="Rectangle 6"/>
          <p:cNvSpPr/>
          <p:nvPr/>
        </p:nvSpPr>
        <p:spPr>
          <a:xfrm>
            <a:off x="5240990" y="3116025"/>
            <a:ext cx="2974042" cy="75303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Multiplicative</a:t>
            </a:r>
          </a:p>
        </p:txBody>
      </p:sp>
      <p:sp>
        <p:nvSpPr>
          <p:cNvPr id="9" name="TextBox 8"/>
          <p:cNvSpPr txBox="1"/>
          <p:nvPr/>
        </p:nvSpPr>
        <p:spPr>
          <a:xfrm rot="16200000">
            <a:off x="5818306" y="2855046"/>
            <a:ext cx="6338047" cy="276999"/>
          </a:xfrm>
          <a:prstGeom prst="rect">
            <a:avLst/>
          </a:prstGeom>
          <a:noFill/>
        </p:spPr>
        <p:txBody>
          <a:bodyPr wrap="square" rtlCol="0">
            <a:spAutoFit/>
          </a:bodyPr>
          <a:lstStyle/>
          <a:p>
            <a:r>
              <a:rPr lang="en-US" sz="1200" dirty="0">
                <a:solidFill>
                  <a:srgbClr val="FF9300"/>
                </a:solidFill>
              </a:rPr>
              <a:t>Jitendra </a:t>
            </a:r>
            <a:r>
              <a:rPr lang="en-US" sz="1200">
                <a:solidFill>
                  <a:srgbClr val="FF9300"/>
                </a:solidFill>
              </a:rPr>
              <a:t>&amp; Star (2011); Riley </a:t>
            </a:r>
            <a:r>
              <a:rPr lang="en-US" sz="1200" dirty="0">
                <a:solidFill>
                  <a:srgbClr val="FF9300"/>
                </a:solidFill>
              </a:rPr>
              <a:t>&amp; Greeno (1988); Van de </a:t>
            </a:r>
            <a:r>
              <a:rPr lang="en-US" sz="1200" dirty="0" err="1">
                <a:solidFill>
                  <a:srgbClr val="FF9300"/>
                </a:solidFill>
              </a:rPr>
              <a:t>Walle</a:t>
            </a:r>
            <a:r>
              <a:rPr lang="en-US" sz="1200" dirty="0">
                <a:solidFill>
                  <a:srgbClr val="FF9300"/>
                </a:solidFill>
              </a:rPr>
              <a:t>, Karp, &amp; Bay-Williams (2010)</a:t>
            </a:r>
          </a:p>
        </p:txBody>
      </p:sp>
      <p:sp>
        <p:nvSpPr>
          <p:cNvPr id="10" name="Rectangle 9"/>
          <p:cNvSpPr/>
          <p:nvPr/>
        </p:nvSpPr>
        <p:spPr>
          <a:xfrm>
            <a:off x="1036543" y="3840591"/>
            <a:ext cx="2167218" cy="730624"/>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Total</a:t>
            </a:r>
            <a:endParaRPr lang="en-US" sz="3200" dirty="0"/>
          </a:p>
        </p:txBody>
      </p:sp>
      <p:sp>
        <p:nvSpPr>
          <p:cNvPr id="11" name="Rectangle 10"/>
          <p:cNvSpPr/>
          <p:nvPr/>
        </p:nvSpPr>
        <p:spPr>
          <a:xfrm>
            <a:off x="1036543" y="4549639"/>
            <a:ext cx="2167218" cy="730624"/>
          </a:xfrm>
          <a:prstGeom prst="rect">
            <a:avLst/>
          </a:prstGeom>
          <a:solidFill>
            <a:srgbClr val="FF2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Difference</a:t>
            </a:r>
          </a:p>
        </p:txBody>
      </p:sp>
      <p:sp>
        <p:nvSpPr>
          <p:cNvPr id="12" name="Rectangle 11"/>
          <p:cNvSpPr/>
          <p:nvPr/>
        </p:nvSpPr>
        <p:spPr>
          <a:xfrm>
            <a:off x="1036543" y="5273369"/>
            <a:ext cx="2167218" cy="730624"/>
          </a:xfrm>
          <a:prstGeom prst="rect">
            <a:avLst/>
          </a:prstGeom>
          <a:solidFill>
            <a:srgbClr val="FF9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Change</a:t>
            </a:r>
          </a:p>
        </p:txBody>
      </p:sp>
      <p:sp>
        <p:nvSpPr>
          <p:cNvPr id="13" name="Rectangle 12"/>
          <p:cNvSpPr/>
          <p:nvPr/>
        </p:nvSpPr>
        <p:spPr>
          <a:xfrm>
            <a:off x="5438013" y="3856109"/>
            <a:ext cx="2550459" cy="730624"/>
          </a:xfrm>
          <a:prstGeom prst="rect">
            <a:avLst/>
          </a:prstGeom>
          <a:solidFill>
            <a:srgbClr val="FF2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Equal Groups</a:t>
            </a:r>
          </a:p>
        </p:txBody>
      </p:sp>
      <p:sp>
        <p:nvSpPr>
          <p:cNvPr id="14" name="Rectangle 13"/>
          <p:cNvSpPr/>
          <p:nvPr/>
        </p:nvSpPr>
        <p:spPr>
          <a:xfrm>
            <a:off x="5455583" y="4571215"/>
            <a:ext cx="2544856" cy="730624"/>
          </a:xfrm>
          <a:prstGeom prst="rect">
            <a:avLst/>
          </a:prstGeom>
          <a:solidFill>
            <a:srgbClr val="FF9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Comparison</a:t>
            </a:r>
          </a:p>
        </p:txBody>
      </p:sp>
      <p:sp>
        <p:nvSpPr>
          <p:cNvPr id="15" name="Rectangle 14"/>
          <p:cNvSpPr/>
          <p:nvPr/>
        </p:nvSpPr>
        <p:spPr>
          <a:xfrm>
            <a:off x="5449980" y="5308780"/>
            <a:ext cx="2550459" cy="1033561"/>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Ratios/</a:t>
            </a:r>
          </a:p>
          <a:p>
            <a:pPr algn="ctr"/>
            <a:r>
              <a:rPr lang="en-US" sz="3200" dirty="0"/>
              <a:t>Proportions</a:t>
            </a:r>
          </a:p>
        </p:txBody>
      </p:sp>
    </p:spTree>
    <p:extLst>
      <p:ext uri="{BB962C8B-B14F-4D97-AF65-F5344CB8AC3E}">
        <p14:creationId xmlns:p14="http://schemas.microsoft.com/office/powerpoint/2010/main" val="3531292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dissolv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dissolv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dissolve">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dissolve">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dissolve">
                                      <p:cBhvr>
                                        <p:cTn id="3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14" grpId="0" animBg="1"/>
      <p:bldP spid="15" grpId="0" animBg="1"/>
    </p:bld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Part 2’s Checklist:</a:t>
            </a:r>
            <a:br>
              <a:rPr lang="en-US" dirty="0"/>
            </a:br>
            <a:r>
              <a:rPr lang="en-US" dirty="0"/>
              <a:t>How do you incorporate effective problem-solving strategies within intensive intervention?</a:t>
            </a:r>
          </a:p>
        </p:txBody>
      </p:sp>
      <p:sp>
        <p:nvSpPr>
          <p:cNvPr id="3" name="Content Placeholder 2"/>
          <p:cNvSpPr>
            <a:spLocks noGrp="1"/>
          </p:cNvSpPr>
          <p:nvPr>
            <p:ph idx="1"/>
          </p:nvPr>
        </p:nvSpPr>
        <p:spPr>
          <a:xfrm>
            <a:off x="228600" y="2057400"/>
            <a:ext cx="8686800" cy="4027266"/>
          </a:xfrm>
        </p:spPr>
        <p:txBody>
          <a:bodyPr/>
          <a:lstStyle/>
          <a:p>
            <a:pPr marL="457200" indent="-457200">
              <a:buClr>
                <a:srgbClr val="FF9300"/>
              </a:buClr>
              <a:buFont typeface="Wingdings" charset="2"/>
              <a:buChar char="q"/>
            </a:pPr>
            <a:r>
              <a:rPr lang="en-US" b="1" dirty="0">
                <a:solidFill>
                  <a:srgbClr val="FF2600"/>
                </a:solidFill>
              </a:rPr>
              <a:t>Don’t</a:t>
            </a:r>
            <a:r>
              <a:rPr lang="en-US" dirty="0"/>
              <a:t> use key words tied to operations</a:t>
            </a:r>
          </a:p>
          <a:p>
            <a:pPr marL="457200" indent="-457200">
              <a:buClr>
                <a:srgbClr val="FF9300"/>
              </a:buClr>
              <a:buFont typeface="Wingdings" charset="2"/>
              <a:buChar char="q"/>
            </a:pPr>
            <a:r>
              <a:rPr lang="en-US" b="1" dirty="0">
                <a:solidFill>
                  <a:srgbClr val="00B050"/>
                </a:solidFill>
              </a:rPr>
              <a:t>Do</a:t>
            </a:r>
            <a:r>
              <a:rPr lang="en-US" b="1" dirty="0">
                <a:solidFill>
                  <a:srgbClr val="009051"/>
                </a:solidFill>
              </a:rPr>
              <a:t> </a:t>
            </a:r>
            <a:r>
              <a:rPr lang="en-US" dirty="0"/>
              <a:t>teach students an </a:t>
            </a:r>
            <a:r>
              <a:rPr lang="en-US" i="1" dirty="0"/>
              <a:t>attack strategy</a:t>
            </a:r>
            <a:endParaRPr lang="en-US" dirty="0"/>
          </a:p>
          <a:p>
            <a:pPr marL="457200" indent="-457200">
              <a:buClr>
                <a:srgbClr val="FF9300"/>
              </a:buClr>
              <a:buFont typeface="Wingdings" charset="2"/>
              <a:buChar char="q"/>
            </a:pPr>
            <a:r>
              <a:rPr lang="en-US" b="1" dirty="0">
                <a:solidFill>
                  <a:srgbClr val="00B050"/>
                </a:solidFill>
              </a:rPr>
              <a:t>Do</a:t>
            </a:r>
            <a:r>
              <a:rPr lang="en-US" dirty="0">
                <a:solidFill>
                  <a:srgbClr val="00B050"/>
                </a:solidFill>
              </a:rPr>
              <a:t> </a:t>
            </a:r>
            <a:r>
              <a:rPr lang="en-US" dirty="0"/>
              <a:t>teach students </a:t>
            </a:r>
            <a:r>
              <a:rPr lang="en-US" i="1" dirty="0"/>
              <a:t>schemas</a:t>
            </a:r>
          </a:p>
          <a:p>
            <a:pPr marL="457200" indent="-457200">
              <a:buClr>
                <a:srgbClr val="FF9300"/>
              </a:buClr>
              <a:buFont typeface="Wingdings" charset="2"/>
              <a:buChar char="q"/>
            </a:pPr>
            <a:endParaRPr lang="en-US" i="1" dirty="0"/>
          </a:p>
          <a:p>
            <a:pPr marL="457200" indent="-457200">
              <a:buClr>
                <a:srgbClr val="FF9300"/>
              </a:buClr>
              <a:buFont typeface="Wingdings" charset="2"/>
              <a:buChar char="q"/>
            </a:pPr>
            <a:r>
              <a:rPr lang="en-US" b="1" dirty="0">
                <a:solidFill>
                  <a:srgbClr val="00B050"/>
                </a:solidFill>
              </a:rPr>
              <a:t>Do</a:t>
            </a:r>
            <a:r>
              <a:rPr lang="en-US" b="1" dirty="0">
                <a:solidFill>
                  <a:srgbClr val="009051"/>
                </a:solidFill>
              </a:rPr>
              <a:t> </a:t>
            </a:r>
            <a:r>
              <a:rPr lang="en-US" dirty="0"/>
              <a:t>explicitly teach problem solving</a:t>
            </a:r>
            <a:endParaRPr lang="en-US" b="1" dirty="0">
              <a:solidFill>
                <a:srgbClr val="009051"/>
              </a:solidFill>
            </a:endParaRPr>
          </a:p>
          <a:p>
            <a:pPr marL="457200" indent="-457200">
              <a:buClr>
                <a:srgbClr val="FF9300"/>
              </a:buClr>
              <a:buFont typeface="Wingdings" charset="2"/>
              <a:buChar char="q"/>
            </a:pPr>
            <a:r>
              <a:rPr lang="en-US" b="1" dirty="0">
                <a:solidFill>
                  <a:srgbClr val="00B050"/>
                </a:solidFill>
              </a:rPr>
              <a:t>Do</a:t>
            </a:r>
            <a:r>
              <a:rPr lang="en-US" dirty="0"/>
              <a:t> provide problem-solving instruction regularly (i.e., several times a week)</a:t>
            </a:r>
          </a:p>
          <a:p>
            <a:pPr marL="457200" indent="-457200">
              <a:buClr>
                <a:srgbClr val="FF9300"/>
              </a:buClr>
              <a:buFont typeface="Wingdings" charset="2"/>
              <a:buChar char="q"/>
            </a:pPr>
            <a:r>
              <a:rPr lang="en-US" b="1" dirty="0">
                <a:solidFill>
                  <a:srgbClr val="00B050"/>
                </a:solidFill>
              </a:rPr>
              <a:t>Do</a:t>
            </a:r>
            <a:r>
              <a:rPr lang="en-US" dirty="0"/>
              <a:t> practice schemas that students will encounter regularly</a:t>
            </a:r>
          </a:p>
        </p:txBody>
      </p:sp>
    </p:spTree>
    <p:extLst>
      <p:ext uri="{BB962C8B-B14F-4D97-AF65-F5344CB8AC3E}">
        <p14:creationId xmlns:p14="http://schemas.microsoft.com/office/powerpoint/2010/main" val="2452911704"/>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Part 3</a:t>
            </a:r>
          </a:p>
        </p:txBody>
      </p:sp>
      <p:sp>
        <p:nvSpPr>
          <p:cNvPr id="3" name="Rectangle 2"/>
          <p:cNvSpPr/>
          <p:nvPr/>
        </p:nvSpPr>
        <p:spPr>
          <a:xfrm>
            <a:off x="675799" y="1111170"/>
            <a:ext cx="2488557" cy="752354"/>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on task</a:t>
            </a:r>
          </a:p>
        </p:txBody>
      </p:sp>
      <p:sp>
        <p:nvSpPr>
          <p:cNvPr id="4" name="Rectangle 3"/>
          <p:cNvSpPr/>
          <p:nvPr/>
        </p:nvSpPr>
        <p:spPr>
          <a:xfrm>
            <a:off x="5874761" y="3075008"/>
            <a:ext cx="2488557" cy="75235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regulate behavior</a:t>
            </a:r>
          </a:p>
        </p:txBody>
      </p:sp>
      <p:sp>
        <p:nvSpPr>
          <p:cNvPr id="5" name="Rectangle 4"/>
          <p:cNvSpPr/>
          <p:nvPr/>
        </p:nvSpPr>
        <p:spPr>
          <a:xfrm>
            <a:off x="3260812" y="2098876"/>
            <a:ext cx="2488557" cy="75235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keep attention</a:t>
            </a:r>
          </a:p>
        </p:txBody>
      </p:sp>
    </p:spTree>
    <p:extLst>
      <p:ext uri="{BB962C8B-B14F-4D97-AF65-F5344CB8AC3E}">
        <p14:creationId xmlns:p14="http://schemas.microsoft.com/office/powerpoint/2010/main" val="2278688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61042" y="499462"/>
            <a:ext cx="7558696" cy="523220"/>
          </a:xfrm>
          <a:prstGeom prst="rect">
            <a:avLst/>
          </a:prstGeom>
          <a:noFill/>
        </p:spPr>
        <p:txBody>
          <a:bodyPr wrap="square" rtlCol="0">
            <a:spAutoFit/>
          </a:bodyPr>
          <a:lstStyle/>
          <a:p>
            <a:r>
              <a:rPr lang="en-US" sz="2800" b="1" dirty="0">
                <a:solidFill>
                  <a:srgbClr val="FF9300"/>
                </a:solidFill>
              </a:rPr>
              <a:t>Link to Video: </a:t>
            </a:r>
            <a:r>
              <a:rPr lang="en-US" sz="2800" b="1" dirty="0">
                <a:solidFill>
                  <a:schemeClr val="bg1"/>
                </a:solidFill>
              </a:rPr>
              <a:t>https://youtu.be/lasMPfdDH7c</a:t>
            </a:r>
            <a:endParaRPr lang="en-US" sz="2800" b="1" dirty="0">
              <a:solidFill>
                <a:srgbClr val="FF9300"/>
              </a:solidFill>
            </a:endParaRPr>
          </a:p>
        </p:txBody>
      </p:sp>
      <p:sp>
        <p:nvSpPr>
          <p:cNvPr id="2" name="Title 1" hidden="1">
            <a:extLst>
              <a:ext uri="{FF2B5EF4-FFF2-40B4-BE49-F238E27FC236}">
                <a16:creationId xmlns:a16="http://schemas.microsoft.com/office/drawing/2014/main" id="{7BF958E7-B155-4219-A855-C4433C289049}"/>
              </a:ext>
            </a:extLst>
          </p:cNvPr>
          <p:cNvSpPr>
            <a:spLocks noGrp="1"/>
          </p:cNvSpPr>
          <p:nvPr>
            <p:ph type="title"/>
          </p:nvPr>
        </p:nvSpPr>
        <p:spPr/>
        <p:txBody>
          <a:bodyPr/>
          <a:lstStyle/>
          <a:p>
            <a:r>
              <a:rPr lang="en-US" dirty="0"/>
              <a:t>Slide 2</a:t>
            </a:r>
          </a:p>
        </p:txBody>
      </p:sp>
    </p:spTree>
    <p:extLst>
      <p:ext uri="{BB962C8B-B14F-4D97-AF65-F5344CB8AC3E}">
        <p14:creationId xmlns:p14="http://schemas.microsoft.com/office/powerpoint/2010/main" val="148723299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r>
              <a:rPr lang="en-US" dirty="0"/>
              <a:t>Instruction on the Facts</a:t>
            </a:r>
          </a:p>
        </p:txBody>
      </p:sp>
      <p:sp>
        <p:nvSpPr>
          <p:cNvPr id="6147" name="Rectangle 3"/>
          <p:cNvSpPr>
            <a:spLocks noGrp="1" noChangeArrowheads="1"/>
          </p:cNvSpPr>
          <p:nvPr>
            <p:ph idx="1"/>
          </p:nvPr>
        </p:nvSpPr>
        <p:spPr>
          <a:xfrm>
            <a:off x="550280" y="1188720"/>
            <a:ext cx="8365119" cy="4831080"/>
          </a:xfrm>
        </p:spPr>
        <p:txBody>
          <a:bodyPr/>
          <a:lstStyle/>
          <a:p>
            <a:pPr marL="457200" indent="-457200">
              <a:buAutoNum type="arabicPeriod"/>
            </a:pPr>
            <a:r>
              <a:rPr lang="en-US" dirty="0"/>
              <a:t>Students must understand the </a:t>
            </a:r>
            <a:r>
              <a:rPr lang="en-US" b="1" dirty="0">
                <a:solidFill>
                  <a:srgbClr val="92D050"/>
                </a:solidFill>
              </a:rPr>
              <a:t>concepts</a:t>
            </a:r>
            <a:r>
              <a:rPr lang="en-US" dirty="0"/>
              <a:t> of addition and subtraction</a:t>
            </a:r>
          </a:p>
          <a:p>
            <a:pPr marL="457200" indent="-457200">
              <a:buAutoNum type="arabicPeriod"/>
            </a:pPr>
            <a:r>
              <a:rPr lang="en-US" dirty="0"/>
              <a:t>Students should learn and use </a:t>
            </a:r>
            <a:r>
              <a:rPr lang="en-US" b="1" dirty="0">
                <a:solidFill>
                  <a:srgbClr val="92D050"/>
                </a:solidFill>
              </a:rPr>
              <a:t>strategies</a:t>
            </a:r>
            <a:r>
              <a:rPr lang="en-US" b="1" dirty="0">
                <a:solidFill>
                  <a:schemeClr val="accent4"/>
                </a:solidFill>
              </a:rPr>
              <a:t> </a:t>
            </a:r>
            <a:r>
              <a:rPr lang="en-US" dirty="0"/>
              <a:t>to solve the facts</a:t>
            </a:r>
          </a:p>
          <a:p>
            <a:pPr marL="457200" indent="-457200">
              <a:buAutoNum type="arabicPeriod"/>
            </a:pPr>
            <a:r>
              <a:rPr lang="en-US" dirty="0"/>
              <a:t>Students should develop </a:t>
            </a:r>
            <a:r>
              <a:rPr lang="en-US" b="1" dirty="0">
                <a:solidFill>
                  <a:srgbClr val="92D050"/>
                </a:solidFill>
              </a:rPr>
              <a:t>fluency</a:t>
            </a:r>
            <a:r>
              <a:rPr lang="en-US" dirty="0">
                <a:solidFill>
                  <a:srgbClr val="92D050"/>
                </a:solidFill>
              </a:rPr>
              <a:t> </a:t>
            </a:r>
            <a:r>
              <a:rPr lang="en-US" dirty="0"/>
              <a:t>with facts</a:t>
            </a:r>
          </a:p>
        </p:txBody>
      </p:sp>
    </p:spTree>
    <p:extLst>
      <p:ext uri="{BB962C8B-B14F-4D97-AF65-F5344CB8AC3E}">
        <p14:creationId xmlns:p14="http://schemas.microsoft.com/office/powerpoint/2010/main" val="3509975096"/>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Part 3’s Checklist:</a:t>
            </a:r>
            <a:br>
              <a:rPr lang="en-US" dirty="0"/>
            </a:br>
            <a:r>
              <a:rPr lang="en-US" dirty="0"/>
              <a:t>How do you incorporate a motivational component within intensive intervention?</a:t>
            </a:r>
          </a:p>
        </p:txBody>
      </p:sp>
      <p:sp>
        <p:nvSpPr>
          <p:cNvPr id="3" name="Content Placeholder 2"/>
          <p:cNvSpPr>
            <a:spLocks noGrp="1"/>
          </p:cNvSpPr>
          <p:nvPr>
            <p:ph idx="1"/>
          </p:nvPr>
        </p:nvSpPr>
        <p:spPr>
          <a:xfrm>
            <a:off x="228600" y="1803400"/>
            <a:ext cx="8686800" cy="4281265"/>
          </a:xfrm>
        </p:spPr>
        <p:txBody>
          <a:bodyPr/>
          <a:lstStyle/>
          <a:p>
            <a:pPr marL="342900" indent="-342900">
              <a:buFont typeface="Wingdings" charset="2"/>
              <a:buChar char="q"/>
            </a:pPr>
            <a:r>
              <a:rPr lang="en-US" dirty="0"/>
              <a:t>Utilize a motivational component, when necessary</a:t>
            </a:r>
          </a:p>
        </p:txBody>
      </p:sp>
    </p:spTree>
    <p:extLst>
      <p:ext uri="{BB962C8B-B14F-4D97-AF65-F5344CB8AC3E}">
        <p14:creationId xmlns:p14="http://schemas.microsoft.com/office/powerpoint/2010/main" val="2933753785"/>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087091" y="611753"/>
            <a:ext cx="5056909" cy="98367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t>Instructional Platform</a:t>
            </a:r>
          </a:p>
        </p:txBody>
      </p:sp>
      <p:sp>
        <p:nvSpPr>
          <p:cNvPr id="10" name="TextBox 9"/>
          <p:cNvSpPr txBox="1"/>
          <p:nvPr/>
        </p:nvSpPr>
        <p:spPr>
          <a:xfrm>
            <a:off x="203797" y="3498082"/>
            <a:ext cx="1828800" cy="812366"/>
          </a:xfrm>
          <a:prstGeom prst="rect">
            <a:avLst/>
          </a:prstGeom>
          <a:solidFill>
            <a:schemeClr val="accent6"/>
          </a:solidFill>
        </p:spPr>
        <p:txBody>
          <a:bodyPr wrap="square" rtlCol="0" anchor="ctr" anchorCtr="0">
            <a:noAutofit/>
          </a:bodyPr>
          <a:lstStyle/>
          <a:p>
            <a:pPr algn="ctr"/>
            <a:r>
              <a:rPr lang="en-US" sz="2000" dirty="0">
                <a:solidFill>
                  <a:schemeClr val="bg1"/>
                </a:solidFill>
                <a:latin typeface="+mj-lt"/>
              </a:rPr>
              <a:t>Planned</a:t>
            </a:r>
          </a:p>
          <a:p>
            <a:pPr algn="ctr"/>
            <a:r>
              <a:rPr lang="en-US" sz="2000" dirty="0">
                <a:solidFill>
                  <a:schemeClr val="bg1"/>
                </a:solidFill>
                <a:latin typeface="+mj-lt"/>
              </a:rPr>
              <a:t>Examples</a:t>
            </a:r>
          </a:p>
        </p:txBody>
      </p:sp>
      <p:sp>
        <p:nvSpPr>
          <p:cNvPr id="11" name="TextBox 10"/>
          <p:cNvSpPr txBox="1"/>
          <p:nvPr/>
        </p:nvSpPr>
        <p:spPr>
          <a:xfrm>
            <a:off x="203796" y="2645632"/>
            <a:ext cx="1828800" cy="852449"/>
          </a:xfrm>
          <a:prstGeom prst="rect">
            <a:avLst/>
          </a:prstGeom>
          <a:solidFill>
            <a:schemeClr val="accent6"/>
          </a:solidFill>
        </p:spPr>
        <p:txBody>
          <a:bodyPr wrap="square" rtlCol="0" anchor="ctr">
            <a:noAutofit/>
          </a:bodyPr>
          <a:lstStyle/>
          <a:p>
            <a:pPr algn="ctr"/>
            <a:r>
              <a:rPr lang="en-US" sz="2000" dirty="0">
                <a:solidFill>
                  <a:schemeClr val="bg1"/>
                </a:solidFill>
                <a:latin typeface="+mj-lt"/>
              </a:rPr>
              <a:t>Clear Explanation</a:t>
            </a:r>
          </a:p>
        </p:txBody>
      </p:sp>
      <p:sp>
        <p:nvSpPr>
          <p:cNvPr id="12" name="TextBox 11"/>
          <p:cNvSpPr txBox="1"/>
          <p:nvPr/>
        </p:nvSpPr>
        <p:spPr>
          <a:xfrm>
            <a:off x="2168592" y="3435431"/>
            <a:ext cx="1828800" cy="875017"/>
          </a:xfrm>
          <a:prstGeom prst="rect">
            <a:avLst/>
          </a:prstGeom>
          <a:solidFill>
            <a:schemeClr val="accent1"/>
          </a:solidFill>
        </p:spPr>
        <p:txBody>
          <a:bodyPr wrap="square" rtlCol="0" anchor="ctr">
            <a:noAutofit/>
          </a:bodyPr>
          <a:lstStyle/>
          <a:p>
            <a:pPr algn="ctr"/>
            <a:r>
              <a:rPr lang="en-US" sz="2000" dirty="0">
                <a:solidFill>
                  <a:schemeClr val="bg1"/>
                </a:solidFill>
                <a:latin typeface="+mj-lt"/>
              </a:rPr>
              <a:t>Independent Practice</a:t>
            </a:r>
          </a:p>
        </p:txBody>
      </p:sp>
      <p:sp>
        <p:nvSpPr>
          <p:cNvPr id="13" name="TextBox 12"/>
          <p:cNvSpPr txBox="1"/>
          <p:nvPr/>
        </p:nvSpPr>
        <p:spPr>
          <a:xfrm>
            <a:off x="2168592" y="2645632"/>
            <a:ext cx="1828800" cy="789797"/>
          </a:xfrm>
          <a:prstGeom prst="rect">
            <a:avLst/>
          </a:prstGeom>
          <a:solidFill>
            <a:schemeClr val="accent1"/>
          </a:solidFill>
        </p:spPr>
        <p:txBody>
          <a:bodyPr wrap="square" rtlCol="0" anchor="ctr">
            <a:noAutofit/>
          </a:bodyPr>
          <a:lstStyle/>
          <a:p>
            <a:pPr algn="ctr"/>
            <a:r>
              <a:rPr lang="en-US" sz="2000" dirty="0">
                <a:solidFill>
                  <a:schemeClr val="bg1"/>
                </a:solidFill>
                <a:latin typeface="+mj-lt"/>
              </a:rPr>
              <a:t>Guided </a:t>
            </a:r>
          </a:p>
          <a:p>
            <a:pPr algn="ctr"/>
            <a:r>
              <a:rPr lang="en-US" sz="2000" dirty="0">
                <a:solidFill>
                  <a:schemeClr val="bg1"/>
                </a:solidFill>
                <a:latin typeface="+mj-lt"/>
              </a:rPr>
              <a:t>Practice</a:t>
            </a:r>
          </a:p>
        </p:txBody>
      </p:sp>
      <p:sp>
        <p:nvSpPr>
          <p:cNvPr id="14" name="TextBox 13"/>
          <p:cNvSpPr txBox="1"/>
          <p:nvPr/>
        </p:nvSpPr>
        <p:spPr>
          <a:xfrm>
            <a:off x="203796" y="2183969"/>
            <a:ext cx="1828800" cy="461665"/>
          </a:xfrm>
          <a:prstGeom prst="rect">
            <a:avLst/>
          </a:prstGeom>
          <a:solidFill>
            <a:schemeClr val="accent6">
              <a:lumMod val="75000"/>
            </a:schemeClr>
          </a:solidFill>
        </p:spPr>
        <p:txBody>
          <a:bodyPr wrap="square" rtlCol="0">
            <a:noAutofit/>
          </a:bodyPr>
          <a:lstStyle/>
          <a:p>
            <a:pPr algn="ctr"/>
            <a:r>
              <a:rPr lang="en-US" sz="2400" b="1" dirty="0">
                <a:solidFill>
                  <a:schemeClr val="bg1"/>
                </a:solidFill>
                <a:latin typeface="+mj-lt"/>
              </a:rPr>
              <a:t>Modeling</a:t>
            </a:r>
          </a:p>
        </p:txBody>
      </p:sp>
      <p:sp>
        <p:nvSpPr>
          <p:cNvPr id="15" name="TextBox 14"/>
          <p:cNvSpPr txBox="1"/>
          <p:nvPr/>
        </p:nvSpPr>
        <p:spPr>
          <a:xfrm>
            <a:off x="2168592" y="2183968"/>
            <a:ext cx="1828800" cy="461665"/>
          </a:xfrm>
          <a:prstGeom prst="rect">
            <a:avLst/>
          </a:prstGeom>
          <a:solidFill>
            <a:schemeClr val="accent1">
              <a:lumMod val="75000"/>
            </a:schemeClr>
          </a:solidFill>
        </p:spPr>
        <p:txBody>
          <a:bodyPr wrap="square" rtlCol="0">
            <a:noAutofit/>
          </a:bodyPr>
          <a:lstStyle/>
          <a:p>
            <a:pPr algn="ctr"/>
            <a:r>
              <a:rPr lang="en-US" sz="2400" b="1" dirty="0">
                <a:solidFill>
                  <a:schemeClr val="bg1"/>
                </a:solidFill>
                <a:latin typeface="+mj-lt"/>
              </a:rPr>
              <a:t>Practice</a:t>
            </a:r>
          </a:p>
        </p:txBody>
      </p:sp>
      <p:sp>
        <p:nvSpPr>
          <p:cNvPr id="19" name="Rectangle 18"/>
          <p:cNvSpPr/>
          <p:nvPr/>
        </p:nvSpPr>
        <p:spPr>
          <a:xfrm>
            <a:off x="203796" y="4487647"/>
            <a:ext cx="3793596" cy="437680"/>
          </a:xfrm>
          <a:prstGeom prst="rect">
            <a:avLst/>
          </a:prstGeom>
          <a:solidFill>
            <a:schemeClr val="accent2">
              <a:lumMod val="75000"/>
            </a:schemeClr>
          </a:solidFill>
        </p:spPr>
        <p:txBody>
          <a:bodyPr wrap="square">
            <a:noAutofit/>
          </a:bodyPr>
          <a:lstStyle/>
          <a:p>
            <a:pPr algn="ctr"/>
            <a:r>
              <a:rPr lang="en-US" b="1" dirty="0">
                <a:solidFill>
                  <a:schemeClr val="bg1"/>
                </a:solidFill>
                <a:latin typeface="+mj-lt"/>
              </a:rPr>
              <a:t>Supporting Practices</a:t>
            </a:r>
            <a:endParaRPr lang="en-US" dirty="0">
              <a:solidFill>
                <a:schemeClr val="bg1"/>
              </a:solidFill>
              <a:latin typeface="+mj-lt"/>
            </a:endParaRPr>
          </a:p>
        </p:txBody>
      </p:sp>
      <p:sp>
        <p:nvSpPr>
          <p:cNvPr id="20" name="Rectangle 19"/>
          <p:cNvSpPr/>
          <p:nvPr/>
        </p:nvSpPr>
        <p:spPr>
          <a:xfrm>
            <a:off x="203796" y="4828936"/>
            <a:ext cx="3793596" cy="1085957"/>
          </a:xfrm>
          <a:prstGeom prst="rect">
            <a:avLst/>
          </a:prstGeom>
          <a:solidFill>
            <a:schemeClr val="accent2"/>
          </a:solidFill>
        </p:spPr>
        <p:txBody>
          <a:bodyPr wrap="square">
            <a:noAutofit/>
          </a:bodyPr>
          <a:lstStyle/>
          <a:p>
            <a:pPr marL="114300" indent="-114300">
              <a:buFont typeface="Arial" panose="020B0604020202020204" pitchFamily="34" charset="0"/>
              <a:buChar char="•"/>
              <a:tabLst>
                <a:tab pos="114300" algn="l"/>
              </a:tabLst>
            </a:pPr>
            <a:r>
              <a:rPr lang="en-US" sz="1600" dirty="0">
                <a:solidFill>
                  <a:schemeClr val="bg1"/>
                </a:solidFill>
                <a:latin typeface="+mj-lt"/>
              </a:rPr>
              <a:t>Asking the right questions </a:t>
            </a:r>
          </a:p>
          <a:p>
            <a:pPr marL="114300" indent="-114300">
              <a:buFont typeface="Arial" panose="020B0604020202020204" pitchFamily="34" charset="0"/>
              <a:buChar char="•"/>
              <a:tabLst>
                <a:tab pos="114300" algn="l"/>
              </a:tabLst>
            </a:pPr>
            <a:r>
              <a:rPr lang="en-US" sz="1600" dirty="0">
                <a:solidFill>
                  <a:schemeClr val="bg1"/>
                </a:solidFill>
                <a:latin typeface="+mj-lt"/>
              </a:rPr>
              <a:t>Eliciting frequent responses</a:t>
            </a:r>
          </a:p>
          <a:p>
            <a:pPr marL="114300" indent="-114300">
              <a:buFont typeface="Arial" panose="020B0604020202020204" pitchFamily="34" charset="0"/>
              <a:buChar char="•"/>
              <a:tabLst>
                <a:tab pos="114300" algn="l"/>
              </a:tabLst>
            </a:pPr>
            <a:r>
              <a:rPr lang="en-US" sz="1600" dirty="0">
                <a:solidFill>
                  <a:schemeClr val="bg1"/>
                </a:solidFill>
                <a:latin typeface="+mj-lt"/>
              </a:rPr>
              <a:t>Providing immediate specific feedback</a:t>
            </a:r>
          </a:p>
          <a:p>
            <a:pPr marL="114300" indent="-114300">
              <a:buFont typeface="Arial" panose="020B0604020202020204" pitchFamily="34" charset="0"/>
              <a:buChar char="•"/>
              <a:tabLst>
                <a:tab pos="114300" algn="l"/>
              </a:tabLst>
            </a:pPr>
            <a:r>
              <a:rPr lang="en-US" sz="1600" dirty="0">
                <a:solidFill>
                  <a:schemeClr val="bg1"/>
                </a:solidFill>
                <a:latin typeface="+mj-lt"/>
              </a:rPr>
              <a:t>Maintaining a brisk pace</a:t>
            </a:r>
          </a:p>
        </p:txBody>
      </p:sp>
      <p:graphicFrame>
        <p:nvGraphicFramePr>
          <p:cNvPr id="21" name="Diagram 20" descr="three way venn diagram: abstract, concrete, representational"/>
          <p:cNvGraphicFramePr/>
          <p:nvPr>
            <p:extLst>
              <p:ext uri="{D42A27DB-BD31-4B8C-83A1-F6EECF244321}">
                <p14:modId xmlns:p14="http://schemas.microsoft.com/office/powerpoint/2010/main" val="2755381761"/>
              </p:ext>
            </p:extLst>
          </p:nvPr>
        </p:nvGraphicFramePr>
        <p:xfrm>
          <a:off x="4306060" y="1796336"/>
          <a:ext cx="4651055" cy="275743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2" name="Picture 21" descr="precise and concise"/>
          <p:cNvPicPr>
            <a:picLocks noChangeAspect="1"/>
          </p:cNvPicPr>
          <p:nvPr/>
        </p:nvPicPr>
        <p:blipFill>
          <a:blip r:embed="rId7"/>
          <a:stretch>
            <a:fillRect/>
          </a:stretch>
        </p:blipFill>
        <p:spPr>
          <a:xfrm>
            <a:off x="4652209" y="4576023"/>
            <a:ext cx="4188442" cy="1375913"/>
          </a:xfrm>
          <a:prstGeom prst="rect">
            <a:avLst/>
          </a:prstGeom>
        </p:spPr>
      </p:pic>
      <p:sp>
        <p:nvSpPr>
          <p:cNvPr id="2" name="Title 1" hidden="1">
            <a:extLst>
              <a:ext uri="{FF2B5EF4-FFF2-40B4-BE49-F238E27FC236}">
                <a16:creationId xmlns:a16="http://schemas.microsoft.com/office/drawing/2014/main" id="{A8F435B8-7545-4D81-81FB-7EF2956F1626}"/>
              </a:ext>
            </a:extLst>
          </p:cNvPr>
          <p:cNvSpPr>
            <a:spLocks noGrp="1"/>
          </p:cNvSpPr>
          <p:nvPr>
            <p:ph type="title"/>
          </p:nvPr>
        </p:nvSpPr>
        <p:spPr/>
        <p:txBody>
          <a:bodyPr/>
          <a:lstStyle/>
          <a:p>
            <a:r>
              <a:rPr lang="en-US" dirty="0"/>
              <a:t>Slide 201</a:t>
            </a:r>
          </a:p>
        </p:txBody>
      </p:sp>
    </p:spTree>
    <p:extLst>
      <p:ext uri="{BB962C8B-B14F-4D97-AF65-F5344CB8AC3E}">
        <p14:creationId xmlns:p14="http://schemas.microsoft.com/office/powerpoint/2010/main" val="2120444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dissolve">
                                      <p:cBhvr>
                                        <p:cTn id="10" dur="500"/>
                                        <p:tgtEl>
                                          <p:spTgt spid="11"/>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dissolve">
                                      <p:cBhvr>
                                        <p:cTn id="13" dur="500"/>
                                        <p:tgtEl>
                                          <p:spTgt spid="12"/>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dissolve">
                                      <p:cBhvr>
                                        <p:cTn id="16" dur="500"/>
                                        <p:tgtEl>
                                          <p:spTgt spid="13"/>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dissolve">
                                      <p:cBhvr>
                                        <p:cTn id="19" dur="500"/>
                                        <p:tgtEl>
                                          <p:spTgt spid="14"/>
                                        </p:tgtEl>
                                      </p:cBhvr>
                                    </p:animEffect>
                                  </p:childTnLst>
                                </p:cTn>
                              </p:par>
                              <p:par>
                                <p:cTn id="20" presetID="9" presetClass="entr" presetSubtype="0"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dissolve">
                                      <p:cBhvr>
                                        <p:cTn id="22" dur="500"/>
                                        <p:tgtEl>
                                          <p:spTgt spid="15"/>
                                        </p:tgtEl>
                                      </p:cBhvr>
                                    </p:animEffect>
                                  </p:childTnLst>
                                </p:cTn>
                              </p:par>
                              <p:par>
                                <p:cTn id="23" presetID="9" presetClass="entr" presetSubtype="0" fill="hold" grpId="0" nodeType="with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dissolve">
                                      <p:cBhvr>
                                        <p:cTn id="25" dur="500"/>
                                        <p:tgtEl>
                                          <p:spTgt spid="19"/>
                                        </p:tgtEl>
                                      </p:cBhvr>
                                    </p:animEffect>
                                  </p:childTnLst>
                                </p:cTn>
                              </p:par>
                              <p:par>
                                <p:cTn id="26" presetID="9" presetClass="entr" presetSubtype="0" fill="hold" grpId="0" nodeType="with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dissolve">
                                      <p:cBhvr>
                                        <p:cTn id="28" dur="500"/>
                                        <p:tgtEl>
                                          <p:spTgt spid="20"/>
                                        </p:tgtEl>
                                      </p:cBhvr>
                                    </p:animEffect>
                                  </p:childTnLst>
                                </p:cTn>
                              </p:par>
                            </p:childTnLst>
                          </p:cTn>
                        </p:par>
                      </p:childTnLst>
                    </p:cTn>
                  </p:par>
                  <p:par>
                    <p:cTn id="29" fill="hold">
                      <p:stCondLst>
                        <p:cond delay="indefinite"/>
                      </p:stCondLst>
                      <p:childTnLst>
                        <p:par>
                          <p:cTn id="30" fill="hold">
                            <p:stCondLst>
                              <p:cond delay="0"/>
                            </p:stCondLst>
                            <p:childTnLst>
                              <p:par>
                                <p:cTn id="31" presetID="9" presetClass="entr" presetSubtype="0" fill="hold" grpId="0" nodeType="click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dissolve">
                                      <p:cBhvr>
                                        <p:cTn id="33" dur="500"/>
                                        <p:tgtEl>
                                          <p:spTgt spid="21"/>
                                        </p:tgtEl>
                                      </p:cBhvr>
                                    </p:animEffect>
                                  </p:childTnLst>
                                </p:cTn>
                              </p:par>
                            </p:childTnLst>
                          </p:cTn>
                        </p:par>
                      </p:childTnLst>
                    </p:cTn>
                  </p:par>
                  <p:par>
                    <p:cTn id="34" fill="hold">
                      <p:stCondLst>
                        <p:cond delay="indefinite"/>
                      </p:stCondLst>
                      <p:childTnLst>
                        <p:par>
                          <p:cTn id="35" fill="hold">
                            <p:stCondLst>
                              <p:cond delay="0"/>
                            </p:stCondLst>
                            <p:childTnLst>
                              <p:par>
                                <p:cTn id="36" presetID="9" presetClass="entr" presetSubtype="0" fill="hold" nodeType="clickEffect">
                                  <p:stCondLst>
                                    <p:cond delay="0"/>
                                  </p:stCondLst>
                                  <p:childTnLst>
                                    <p:set>
                                      <p:cBhvr>
                                        <p:cTn id="37" dur="1" fill="hold">
                                          <p:stCondLst>
                                            <p:cond delay="0"/>
                                          </p:stCondLst>
                                        </p:cTn>
                                        <p:tgtEl>
                                          <p:spTgt spid="22"/>
                                        </p:tgtEl>
                                        <p:attrNameLst>
                                          <p:attrName>style.visibility</p:attrName>
                                        </p:attrNameLst>
                                      </p:cBhvr>
                                      <p:to>
                                        <p:strVal val="visible"/>
                                      </p:to>
                                    </p:set>
                                    <p:animEffect transition="in" filter="dissolve">
                                      <p:cBhvr>
                                        <p:cTn id="3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14" grpId="0" animBg="1"/>
      <p:bldP spid="15" grpId="0" animBg="1"/>
      <p:bldP spid="19" grpId="0" animBg="1"/>
      <p:bldP spid="20" grpId="0" animBg="1"/>
      <p:bldGraphic spid="21" grpId="0">
        <p:bldAsOne/>
      </p:bldGraphic>
    </p:bld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087091" y="611753"/>
            <a:ext cx="5056909" cy="98367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t>Instructional Platform</a:t>
            </a:r>
          </a:p>
        </p:txBody>
      </p:sp>
      <p:sp>
        <p:nvSpPr>
          <p:cNvPr id="2" name="TextBox 1"/>
          <p:cNvSpPr txBox="1"/>
          <p:nvPr/>
        </p:nvSpPr>
        <p:spPr>
          <a:xfrm>
            <a:off x="4033363" y="1748589"/>
            <a:ext cx="4774449" cy="553998"/>
          </a:xfrm>
          <a:prstGeom prst="rect">
            <a:avLst/>
          </a:prstGeom>
          <a:noFill/>
        </p:spPr>
        <p:txBody>
          <a:bodyPr wrap="none" rtlCol="0">
            <a:spAutoFit/>
          </a:bodyPr>
          <a:lstStyle/>
          <a:p>
            <a:r>
              <a:rPr lang="en-US" sz="3000">
                <a:solidFill>
                  <a:schemeClr val="bg1"/>
                </a:solidFill>
              </a:rPr>
              <a:t>INSTRUCTIONAL DELIVERY</a:t>
            </a:r>
            <a:endParaRPr lang="en-US" sz="3000" dirty="0">
              <a:solidFill>
                <a:schemeClr val="bg1"/>
              </a:solidFill>
            </a:endParaRPr>
          </a:p>
        </p:txBody>
      </p:sp>
      <p:sp>
        <p:nvSpPr>
          <p:cNvPr id="16" name="TextBox 15"/>
          <p:cNvSpPr txBox="1"/>
          <p:nvPr/>
        </p:nvSpPr>
        <p:spPr>
          <a:xfrm>
            <a:off x="4033363" y="3890210"/>
            <a:ext cx="5164362" cy="553998"/>
          </a:xfrm>
          <a:prstGeom prst="rect">
            <a:avLst/>
          </a:prstGeom>
          <a:noFill/>
        </p:spPr>
        <p:txBody>
          <a:bodyPr wrap="none" rtlCol="0">
            <a:spAutoFit/>
          </a:bodyPr>
          <a:lstStyle/>
          <a:p>
            <a:r>
              <a:rPr lang="en-US" sz="3000">
                <a:solidFill>
                  <a:schemeClr val="bg1"/>
                </a:solidFill>
              </a:rPr>
              <a:t>INSTRUCTIONAL STRATEGIES</a:t>
            </a:r>
            <a:endParaRPr lang="en-US" sz="3000" dirty="0">
              <a:solidFill>
                <a:schemeClr val="bg1"/>
              </a:solidFill>
            </a:endParaRPr>
          </a:p>
        </p:txBody>
      </p:sp>
      <p:sp>
        <p:nvSpPr>
          <p:cNvPr id="17" name="Oval 16"/>
          <p:cNvSpPr/>
          <p:nvPr/>
        </p:nvSpPr>
        <p:spPr>
          <a:xfrm>
            <a:off x="4232708" y="2256772"/>
            <a:ext cx="2187879" cy="517083"/>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Explicit instruction</a:t>
            </a:r>
          </a:p>
        </p:txBody>
      </p:sp>
      <p:sp>
        <p:nvSpPr>
          <p:cNvPr id="18" name="Oval 17"/>
          <p:cNvSpPr/>
          <p:nvPr/>
        </p:nvSpPr>
        <p:spPr>
          <a:xfrm>
            <a:off x="5326647" y="2781879"/>
            <a:ext cx="2187879" cy="517083"/>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Multiple representations</a:t>
            </a:r>
          </a:p>
        </p:txBody>
      </p:sp>
      <p:sp>
        <p:nvSpPr>
          <p:cNvPr id="23" name="Oval 22"/>
          <p:cNvSpPr/>
          <p:nvPr/>
        </p:nvSpPr>
        <p:spPr>
          <a:xfrm>
            <a:off x="6572710" y="3270613"/>
            <a:ext cx="2187879" cy="517083"/>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Concise language</a:t>
            </a:r>
          </a:p>
        </p:txBody>
      </p:sp>
      <p:sp>
        <p:nvSpPr>
          <p:cNvPr id="24" name="Oval 23"/>
          <p:cNvSpPr/>
          <p:nvPr/>
        </p:nvSpPr>
        <p:spPr>
          <a:xfrm>
            <a:off x="4384831" y="4444208"/>
            <a:ext cx="2187879" cy="51708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Fluency building</a:t>
            </a:r>
          </a:p>
        </p:txBody>
      </p:sp>
      <p:sp>
        <p:nvSpPr>
          <p:cNvPr id="25" name="Oval 24"/>
          <p:cNvSpPr/>
          <p:nvPr/>
        </p:nvSpPr>
        <p:spPr>
          <a:xfrm>
            <a:off x="5360331" y="4968550"/>
            <a:ext cx="2187879" cy="517083"/>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Problem solving instruction</a:t>
            </a:r>
          </a:p>
        </p:txBody>
      </p:sp>
      <p:sp>
        <p:nvSpPr>
          <p:cNvPr id="26" name="Oval 25"/>
          <p:cNvSpPr/>
          <p:nvPr/>
        </p:nvSpPr>
        <p:spPr>
          <a:xfrm>
            <a:off x="6619933" y="5460041"/>
            <a:ext cx="2187879" cy="517083"/>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Motivation component</a:t>
            </a:r>
          </a:p>
        </p:txBody>
      </p:sp>
      <p:sp>
        <p:nvSpPr>
          <p:cNvPr id="3" name="Title 2" hidden="1">
            <a:extLst>
              <a:ext uri="{FF2B5EF4-FFF2-40B4-BE49-F238E27FC236}">
                <a16:creationId xmlns:a16="http://schemas.microsoft.com/office/drawing/2014/main" id="{81ED639B-5A3B-4EC7-8129-3C5DB636429A}"/>
              </a:ext>
            </a:extLst>
          </p:cNvPr>
          <p:cNvSpPr>
            <a:spLocks noGrp="1"/>
          </p:cNvSpPr>
          <p:nvPr>
            <p:ph type="title"/>
          </p:nvPr>
        </p:nvSpPr>
        <p:spPr/>
        <p:txBody>
          <a:bodyPr/>
          <a:lstStyle/>
          <a:p>
            <a:r>
              <a:rPr lang="en-US" dirty="0"/>
              <a:t>Slide 202</a:t>
            </a:r>
          </a:p>
        </p:txBody>
      </p:sp>
    </p:spTree>
    <p:extLst>
      <p:ext uri="{BB962C8B-B14F-4D97-AF65-F5344CB8AC3E}">
        <p14:creationId xmlns:p14="http://schemas.microsoft.com/office/powerpoint/2010/main" val="749439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dissolv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dissolve">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dissolve">
                                      <p:cBhvr>
                                        <p:cTn id="17" dur="500"/>
                                        <p:tgtEl>
                                          <p:spTgt spid="23"/>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dissolve">
                                      <p:cBhvr>
                                        <p:cTn id="22" dur="500"/>
                                        <p:tgtEl>
                                          <p:spTgt spid="24"/>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dissolve">
                                      <p:cBhvr>
                                        <p:cTn id="27" dur="500"/>
                                        <p:tgtEl>
                                          <p:spTgt spid="25"/>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dissolve">
                                      <p:cBhvr>
                                        <p:cTn id="3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23" grpId="0" animBg="1"/>
      <p:bldP spid="24" grpId="0" animBg="1"/>
      <p:bldP spid="25" grpId="0" animBg="1"/>
      <p:bldP spid="26" grpId="0" animBg="1"/>
    </p:bld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rot="16200000">
            <a:off x="-632093" y="5255339"/>
            <a:ext cx="1541191" cy="276999"/>
          </a:xfrm>
          <a:prstGeom prst="rect">
            <a:avLst/>
          </a:prstGeom>
          <a:noFill/>
        </p:spPr>
        <p:txBody>
          <a:bodyPr wrap="none" rtlCol="0">
            <a:spAutoFit/>
          </a:bodyPr>
          <a:lstStyle/>
          <a:p>
            <a:r>
              <a:rPr lang="en-US" sz="1200" dirty="0">
                <a:solidFill>
                  <a:schemeClr val="accent2"/>
                </a:solidFill>
              </a:rPr>
              <a:t>Gersten et al. (2009)</a:t>
            </a:r>
          </a:p>
        </p:txBody>
      </p:sp>
      <p:pic>
        <p:nvPicPr>
          <p:cNvPr id="2" name="Picture 1" descr="table 2. Recommendations and corresponding levels of evidence"/>
          <p:cNvPicPr>
            <a:picLocks noChangeAspect="1"/>
          </p:cNvPicPr>
          <p:nvPr/>
        </p:nvPicPr>
        <p:blipFill>
          <a:blip r:embed="rId2"/>
          <a:stretch>
            <a:fillRect/>
          </a:stretch>
        </p:blipFill>
        <p:spPr>
          <a:xfrm>
            <a:off x="424713" y="231242"/>
            <a:ext cx="4807917" cy="5900139"/>
          </a:xfrm>
          <a:prstGeom prst="rect">
            <a:avLst/>
          </a:prstGeom>
        </p:spPr>
      </p:pic>
      <p:sp>
        <p:nvSpPr>
          <p:cNvPr id="3" name="Oval 2"/>
          <p:cNvSpPr/>
          <p:nvPr/>
        </p:nvSpPr>
        <p:spPr>
          <a:xfrm>
            <a:off x="6037545" y="463463"/>
            <a:ext cx="2855934" cy="951978"/>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Explicit instruction</a:t>
            </a:r>
          </a:p>
        </p:txBody>
      </p:sp>
      <p:sp>
        <p:nvSpPr>
          <p:cNvPr id="16" name="Oval 15"/>
          <p:cNvSpPr/>
          <p:nvPr/>
        </p:nvSpPr>
        <p:spPr>
          <a:xfrm>
            <a:off x="6037545" y="1304795"/>
            <a:ext cx="2855934" cy="951978"/>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Multiple representations</a:t>
            </a:r>
          </a:p>
        </p:txBody>
      </p:sp>
      <p:sp>
        <p:nvSpPr>
          <p:cNvPr id="17" name="Oval 16"/>
          <p:cNvSpPr/>
          <p:nvPr/>
        </p:nvSpPr>
        <p:spPr>
          <a:xfrm>
            <a:off x="6037545" y="2146127"/>
            <a:ext cx="2855934" cy="951978"/>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Concise language</a:t>
            </a:r>
          </a:p>
        </p:txBody>
      </p:sp>
      <p:sp>
        <p:nvSpPr>
          <p:cNvPr id="18" name="Oval 17"/>
          <p:cNvSpPr/>
          <p:nvPr/>
        </p:nvSpPr>
        <p:spPr>
          <a:xfrm>
            <a:off x="6037545" y="3352802"/>
            <a:ext cx="2855934" cy="95197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Fluency building</a:t>
            </a:r>
          </a:p>
        </p:txBody>
      </p:sp>
      <p:sp>
        <p:nvSpPr>
          <p:cNvPr id="25" name="Oval 24"/>
          <p:cNvSpPr/>
          <p:nvPr/>
        </p:nvSpPr>
        <p:spPr>
          <a:xfrm>
            <a:off x="6037545" y="4180357"/>
            <a:ext cx="2855934" cy="951978"/>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Problem solving instruction</a:t>
            </a:r>
          </a:p>
        </p:txBody>
      </p:sp>
      <p:sp>
        <p:nvSpPr>
          <p:cNvPr id="26" name="Oval 25"/>
          <p:cNvSpPr/>
          <p:nvPr/>
        </p:nvSpPr>
        <p:spPr>
          <a:xfrm>
            <a:off x="6037545" y="5007912"/>
            <a:ext cx="2855934" cy="951978"/>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Motivation component</a:t>
            </a:r>
          </a:p>
        </p:txBody>
      </p:sp>
      <p:sp>
        <p:nvSpPr>
          <p:cNvPr id="4" name="Title 3" hidden="1">
            <a:extLst>
              <a:ext uri="{FF2B5EF4-FFF2-40B4-BE49-F238E27FC236}">
                <a16:creationId xmlns:a16="http://schemas.microsoft.com/office/drawing/2014/main" id="{7ECD6811-D08E-49F1-A5BC-A547AC90B6D9}"/>
              </a:ext>
            </a:extLst>
          </p:cNvPr>
          <p:cNvSpPr>
            <a:spLocks noGrp="1"/>
          </p:cNvSpPr>
          <p:nvPr>
            <p:ph type="title"/>
          </p:nvPr>
        </p:nvSpPr>
        <p:spPr/>
        <p:txBody>
          <a:bodyPr/>
          <a:lstStyle/>
          <a:p>
            <a:r>
              <a:rPr lang="en-US" dirty="0"/>
              <a:t>Slide 203</a:t>
            </a:r>
          </a:p>
        </p:txBody>
      </p:sp>
    </p:spTree>
    <p:extLst>
      <p:ext uri="{BB962C8B-B14F-4D97-AF65-F5344CB8AC3E}">
        <p14:creationId xmlns:p14="http://schemas.microsoft.com/office/powerpoint/2010/main" val="3752112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dissolve">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dissolve">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dissolve">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dissolve">
                                      <p:cBhvr>
                                        <p:cTn id="27" dur="500"/>
                                        <p:tgtEl>
                                          <p:spTgt spid="25"/>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dissolve">
                                      <p:cBhvr>
                                        <p:cTn id="3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6" grpId="0" animBg="1"/>
      <p:bldP spid="17" grpId="0" animBg="1"/>
      <p:bldP spid="18" grpId="0" animBg="1"/>
      <p:bldP spid="25" grpId="0" animBg="1"/>
      <p:bldP spid="26" grpId="0" animBg="1"/>
    </p:bld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Classroom Application</a:t>
            </a:r>
          </a:p>
        </p:txBody>
      </p:sp>
      <p:sp>
        <p:nvSpPr>
          <p:cNvPr id="4" name="Slide Number Placeholder 3"/>
          <p:cNvSpPr>
            <a:spLocks noGrp="1"/>
          </p:cNvSpPr>
          <p:nvPr>
            <p:ph type="sldNum" sz="quarter" idx="12"/>
          </p:nvPr>
        </p:nvSpPr>
        <p:spPr/>
        <p:txBody>
          <a:bodyPr/>
          <a:lstStyle/>
          <a:p>
            <a:fld id="{569CA132-ADD6-4B72-B5E1-B86F7979C603}" type="slidenum">
              <a:rPr lang="en-US" smtClean="0"/>
              <a:t>204</a:t>
            </a:fld>
            <a:endParaRPr lang="en-US"/>
          </a:p>
        </p:txBody>
      </p:sp>
      <p:sp>
        <p:nvSpPr>
          <p:cNvPr id="6" name="Content Placeholder 2"/>
          <p:cNvSpPr txBox="1">
            <a:spLocks/>
          </p:cNvSpPr>
          <p:nvPr/>
        </p:nvSpPr>
        <p:spPr>
          <a:xfrm>
            <a:off x="1306286" y="1202714"/>
            <a:ext cx="4526945" cy="4636008"/>
          </a:xfrm>
          <a:prstGeom prst="rect">
            <a:avLst/>
          </a:prstGeom>
        </p:spPr>
        <p:txBody>
          <a:bodyPr vert="horz" lIns="91440" tIns="45720" rIns="91440" bIns="45720" rtlCol="0">
            <a:normAutofit/>
          </a:bodyPr>
          <a:lstStyle>
            <a:lvl1pPr marL="0" indent="0" algn="l" defTabSz="914400" rtl="0" eaLnBrk="1" latinLnBrk="0" hangingPunct="1">
              <a:lnSpc>
                <a:spcPct val="110000"/>
              </a:lnSpc>
              <a:spcBef>
                <a:spcPts val="600"/>
              </a:spcBef>
              <a:buClr>
                <a:schemeClr val="accent4">
                  <a:lumMod val="75000"/>
                </a:schemeClr>
              </a:buClr>
              <a:buFont typeface="Arial" panose="020B0604020202020204" pitchFamily="34" charset="0"/>
              <a:buNone/>
              <a:defRPr sz="2400" kern="1200">
                <a:solidFill>
                  <a:schemeClr val="bg1"/>
                </a:solidFill>
                <a:latin typeface="+mn-lt"/>
                <a:ea typeface="+mn-ea"/>
                <a:cs typeface="+mn-cs"/>
              </a:defRPr>
            </a:lvl1pPr>
            <a:lvl2pPr marL="230188" indent="-228600" algn="l" defTabSz="914400" rtl="0" eaLnBrk="1" latinLnBrk="0" hangingPunct="1">
              <a:lnSpc>
                <a:spcPct val="100000"/>
              </a:lnSpc>
              <a:spcBef>
                <a:spcPts val="600"/>
              </a:spcBef>
              <a:buClr>
                <a:schemeClr val="accent4">
                  <a:lumMod val="75000"/>
                </a:schemeClr>
              </a:buClr>
              <a:buFont typeface="Arial" panose="020B0604020202020204" pitchFamily="34" charset="0"/>
              <a:buChar char="•"/>
              <a:defRPr sz="2000" kern="1200">
                <a:solidFill>
                  <a:schemeClr val="bg1"/>
                </a:solidFill>
                <a:latin typeface="+mn-lt"/>
                <a:ea typeface="+mn-ea"/>
                <a:cs typeface="+mn-cs"/>
              </a:defRPr>
            </a:lvl2pPr>
            <a:lvl3pPr marL="457200" indent="-228600" algn="l" defTabSz="914400" rtl="0" eaLnBrk="1" latinLnBrk="0" hangingPunct="1">
              <a:lnSpc>
                <a:spcPct val="100000"/>
              </a:lnSpc>
              <a:spcBef>
                <a:spcPts val="600"/>
              </a:spcBef>
              <a:buClr>
                <a:schemeClr val="accent4">
                  <a:lumMod val="75000"/>
                </a:schemeClr>
              </a:buClr>
              <a:buFont typeface="Arial" panose="020B0604020202020204" pitchFamily="34" charset="0"/>
              <a:buChar char="•"/>
              <a:defRPr sz="2000" kern="1200">
                <a:solidFill>
                  <a:schemeClr val="bg1"/>
                </a:solidFill>
                <a:latin typeface="+mn-lt"/>
                <a:ea typeface="+mn-ea"/>
                <a:cs typeface="+mn-cs"/>
              </a:defRPr>
            </a:lvl3pPr>
            <a:lvl4pPr marL="684213" indent="-228600" algn="l" defTabSz="914400" rtl="0" eaLnBrk="1" latinLnBrk="0" hangingPunct="1">
              <a:lnSpc>
                <a:spcPct val="100000"/>
              </a:lnSpc>
              <a:spcBef>
                <a:spcPts val="600"/>
              </a:spcBef>
              <a:buClr>
                <a:schemeClr val="accent4">
                  <a:lumMod val="75000"/>
                </a:schemeClr>
              </a:buClr>
              <a:buFont typeface="Arial" panose="020B0604020202020204" pitchFamily="34" charset="0"/>
              <a:buChar char="•"/>
              <a:defRPr sz="2000" kern="1200">
                <a:solidFill>
                  <a:schemeClr val="bg1"/>
                </a:solidFill>
                <a:latin typeface="+mn-lt"/>
                <a:ea typeface="+mn-ea"/>
                <a:cs typeface="+mn-cs"/>
              </a:defRPr>
            </a:lvl4pPr>
            <a:lvl5pPr marL="914400" indent="-228600" algn="l" defTabSz="914400" rtl="0" eaLnBrk="1" latinLnBrk="0" hangingPunct="1">
              <a:lnSpc>
                <a:spcPct val="100000"/>
              </a:lnSpc>
              <a:spcBef>
                <a:spcPts val="600"/>
              </a:spcBef>
              <a:buClr>
                <a:schemeClr val="accent4">
                  <a:lumMod val="75000"/>
                </a:schemeClr>
              </a:buClr>
              <a:buSzPct val="100000"/>
              <a:buFont typeface="Arial" panose="020B0604020202020204" pitchFamily="34" charset="0"/>
              <a:buChar char="•"/>
              <a:defRPr sz="20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Clr>
                <a:schemeClr val="bg1"/>
              </a:buClr>
              <a:buFont typeface="Arial" panose="020B0604020202020204" pitchFamily="34" charset="0"/>
              <a:buChar char="•"/>
            </a:pPr>
            <a:r>
              <a:rPr lang="en-US" dirty="0"/>
              <a:t>Identify three word problems that your students may be presented with on an assessment. </a:t>
            </a:r>
          </a:p>
          <a:p>
            <a:pPr marL="342900" indent="-342900">
              <a:buClr>
                <a:schemeClr val="bg1"/>
              </a:buClr>
              <a:buFont typeface="Arial" panose="020B0604020202020204" pitchFamily="34" charset="0"/>
              <a:buChar char="•"/>
            </a:pPr>
            <a:r>
              <a:rPr lang="en-US" dirty="0"/>
              <a:t>Determine your attack strategy.</a:t>
            </a:r>
          </a:p>
          <a:p>
            <a:pPr marL="342900" indent="-342900">
              <a:buClr>
                <a:schemeClr val="bg1"/>
              </a:buClr>
              <a:buFont typeface="Arial" panose="020B0604020202020204" pitchFamily="34" charset="0"/>
              <a:buChar char="•"/>
            </a:pPr>
            <a:r>
              <a:rPr lang="en-US" dirty="0"/>
              <a:t>Determine the schemas that need to </a:t>
            </a:r>
            <a:r>
              <a:rPr lang="en-US"/>
              <a:t>be taught.</a:t>
            </a:r>
            <a:endParaRPr lang="en-US" dirty="0"/>
          </a:p>
        </p:txBody>
      </p:sp>
      <p:pic>
        <p:nvPicPr>
          <p:cNvPr id="5" name="Picture 4" descr="let's do it"/>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8600" y="1348993"/>
            <a:ext cx="914400" cy="914400"/>
          </a:xfrm>
          <a:prstGeom prst="rect">
            <a:avLst/>
          </a:prstGeom>
        </p:spPr>
      </p:pic>
      <p:pic>
        <p:nvPicPr>
          <p:cNvPr id="8" name="Picture 7" descr="A flow chart that shows a quick overview of the data-based individualization ( D B I) Process. A box on top states Validated Intervention Program, which points to an oval that states Progress Monitor (to determine response to intervention program). That breaks down to a non-responsive and responsive arrow. The responsive arrow points to progress monitoring, and the non-responsive arrow points to the diagnostic data. From diagnostic data there is an arrow pointing to intervention adaptation which is followed by progress monitoring. from progress monitoring there is two options responsive (pointing to continued progress monitoring) and nonresponisve pointing to diagnostic data to illustrate the cyclical process.">
            <a:extLst>
              <a:ext uri="{FF2B5EF4-FFF2-40B4-BE49-F238E27FC236}">
                <a16:creationId xmlns:a16="http://schemas.microsoft.com/office/drawing/2014/main" id="{C075577E-EA53-4606-AF7A-9F978B5E64C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25193" y="396410"/>
            <a:ext cx="3190207" cy="5629701"/>
          </a:xfrm>
          <a:prstGeom prst="rect">
            <a:avLst/>
          </a:prstGeom>
        </p:spPr>
      </p:pic>
    </p:spTree>
    <p:extLst>
      <p:ext uri="{BB962C8B-B14F-4D97-AF65-F5344CB8AC3E}">
        <p14:creationId xmlns:p14="http://schemas.microsoft.com/office/powerpoint/2010/main" val="3846651471"/>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Looking Ahead</a:t>
            </a:r>
          </a:p>
        </p:txBody>
      </p:sp>
    </p:spTree>
    <p:extLst>
      <p:ext uri="{BB962C8B-B14F-4D97-AF65-F5344CB8AC3E}">
        <p14:creationId xmlns:p14="http://schemas.microsoft.com/office/powerpoint/2010/main" val="304322858"/>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934089" y="135867"/>
            <a:ext cx="5073724" cy="778213"/>
          </a:xfrm>
          <a:prstGeom prst="rect">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 Developing a scope and sequence for intervention</a:t>
            </a:r>
          </a:p>
        </p:txBody>
      </p:sp>
      <p:sp>
        <p:nvSpPr>
          <p:cNvPr id="5" name="Rectangle 4"/>
          <p:cNvSpPr/>
          <p:nvPr/>
        </p:nvSpPr>
        <p:spPr>
          <a:xfrm>
            <a:off x="3934089" y="914080"/>
            <a:ext cx="5073724" cy="778213"/>
          </a:xfrm>
          <a:prstGeom prst="rect">
            <a:avLst/>
          </a:prstGeom>
          <a:solidFill>
            <a:schemeClr val="accent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 Progress monitoring and determining response</a:t>
            </a:r>
          </a:p>
        </p:txBody>
      </p:sp>
      <p:sp>
        <p:nvSpPr>
          <p:cNvPr id="6" name="Rectangle 5"/>
          <p:cNvSpPr/>
          <p:nvPr/>
        </p:nvSpPr>
        <p:spPr>
          <a:xfrm>
            <a:off x="3934089" y="1681059"/>
            <a:ext cx="5073724" cy="778213"/>
          </a:xfrm>
          <a:prstGeom prst="rect">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3: Selecting evidence-based practices for the instructional platform</a:t>
            </a:r>
          </a:p>
        </p:txBody>
      </p:sp>
      <p:sp>
        <p:nvSpPr>
          <p:cNvPr id="7" name="Rectangle 6"/>
          <p:cNvSpPr/>
          <p:nvPr/>
        </p:nvSpPr>
        <p:spPr>
          <a:xfrm>
            <a:off x="3934089" y="2448038"/>
            <a:ext cx="5073724" cy="778213"/>
          </a:xfrm>
          <a:prstGeom prst="rect">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4: Instructional delivery: explicit instruction, multiple representations, language</a:t>
            </a:r>
          </a:p>
        </p:txBody>
      </p:sp>
      <p:sp>
        <p:nvSpPr>
          <p:cNvPr id="8" name="Rectangle 7"/>
          <p:cNvSpPr/>
          <p:nvPr/>
        </p:nvSpPr>
        <p:spPr>
          <a:xfrm>
            <a:off x="3934089" y="3226251"/>
            <a:ext cx="5073724" cy="778213"/>
          </a:xfrm>
          <a:prstGeom prst="rect">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5: Instructional strategies: fluency building, problem solving, motivation</a:t>
            </a:r>
          </a:p>
        </p:txBody>
      </p:sp>
      <p:sp>
        <p:nvSpPr>
          <p:cNvPr id="9" name="Rectangle 8"/>
          <p:cNvSpPr/>
          <p:nvPr/>
        </p:nvSpPr>
        <p:spPr>
          <a:xfrm>
            <a:off x="3934089" y="3981996"/>
            <a:ext cx="5073724" cy="778213"/>
          </a:xfrm>
          <a:prstGeom prst="rect">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6: Whole number content</a:t>
            </a:r>
          </a:p>
        </p:txBody>
      </p:sp>
      <p:sp>
        <p:nvSpPr>
          <p:cNvPr id="10" name="Rectangle 9"/>
          <p:cNvSpPr/>
          <p:nvPr/>
        </p:nvSpPr>
        <p:spPr>
          <a:xfrm>
            <a:off x="3934089" y="4760209"/>
            <a:ext cx="5073724" cy="778213"/>
          </a:xfrm>
          <a:prstGeom prst="rect">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7: </a:t>
            </a:r>
            <a:r>
              <a:rPr lang="en-US"/>
              <a:t>Rational number content</a:t>
            </a:r>
            <a:endParaRPr lang="en-US" dirty="0"/>
          </a:p>
        </p:txBody>
      </p:sp>
      <p:sp>
        <p:nvSpPr>
          <p:cNvPr id="11" name="Rectangle 10"/>
          <p:cNvSpPr/>
          <p:nvPr/>
        </p:nvSpPr>
        <p:spPr>
          <a:xfrm>
            <a:off x="3934089" y="5538422"/>
            <a:ext cx="5073724" cy="778213"/>
          </a:xfrm>
          <a:prstGeom prst="rect">
            <a:avLst/>
          </a:prstGeom>
          <a:solidFill>
            <a:schemeClr val="accent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8: DBI and mathematics: fidelity</a:t>
            </a:r>
            <a:r>
              <a:rPr lang="en-US"/>
              <a:t>, adaptations</a:t>
            </a:r>
            <a:endParaRPr lang="en-US" dirty="0"/>
          </a:p>
        </p:txBody>
      </p:sp>
      <p:pic>
        <p:nvPicPr>
          <p:cNvPr id="13" name="Picture 12" descr="A flow chart that shows a quick overview of the data-based individualization ( D B I) Process. A box on top states Validated Intervention Program, which points to an oval that states Progress Monitor (to determine response to intervention program). That breaks down to a non-responsive and responsive arrow. The responsive arrow points to progress monitoring, and the non-responsive arrow points to the diagnostic data. From diagnostic data there is an arrow pointing to intervention adaptation which is followed by progress monitoring. from progress monitoring there is two options responsive (pointing to continued progress monitoring) and nonresponisve pointing to diagnostic data to illustrate the cyclical process.">
            <a:extLst>
              <a:ext uri="{FF2B5EF4-FFF2-40B4-BE49-F238E27FC236}">
                <a16:creationId xmlns:a16="http://schemas.microsoft.com/office/drawing/2014/main" id="{986A7503-C4EC-4E44-8D7F-E8CA14412FD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9981" y="411400"/>
            <a:ext cx="3190207" cy="5629701"/>
          </a:xfrm>
          <a:prstGeom prst="rect">
            <a:avLst/>
          </a:prstGeom>
        </p:spPr>
      </p:pic>
      <p:sp>
        <p:nvSpPr>
          <p:cNvPr id="2" name="Title 1" hidden="1">
            <a:extLst>
              <a:ext uri="{FF2B5EF4-FFF2-40B4-BE49-F238E27FC236}">
                <a16:creationId xmlns:a16="http://schemas.microsoft.com/office/drawing/2014/main" id="{6F6323B7-2AB7-4B64-AAE0-B1B8554872E9}"/>
              </a:ext>
            </a:extLst>
          </p:cNvPr>
          <p:cNvSpPr>
            <a:spLocks noGrp="1"/>
          </p:cNvSpPr>
          <p:nvPr>
            <p:ph type="title"/>
          </p:nvPr>
        </p:nvSpPr>
        <p:spPr/>
        <p:txBody>
          <a:bodyPr/>
          <a:lstStyle/>
          <a:p>
            <a:r>
              <a:rPr lang="en-US" dirty="0"/>
              <a:t>Slide 206</a:t>
            </a:r>
          </a:p>
        </p:txBody>
      </p:sp>
    </p:spTree>
    <p:extLst>
      <p:ext uri="{BB962C8B-B14F-4D97-AF65-F5344CB8AC3E}">
        <p14:creationId xmlns:p14="http://schemas.microsoft.com/office/powerpoint/2010/main" val="2525611638"/>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Module 6</a:t>
            </a:r>
          </a:p>
        </p:txBody>
      </p:sp>
      <p:sp>
        <p:nvSpPr>
          <p:cNvPr id="3" name="Content Placeholder 2"/>
          <p:cNvSpPr>
            <a:spLocks noGrp="1"/>
          </p:cNvSpPr>
          <p:nvPr>
            <p:ph idx="1"/>
          </p:nvPr>
        </p:nvSpPr>
        <p:spPr>
          <a:xfrm>
            <a:off x="1251284" y="1187116"/>
            <a:ext cx="7664115" cy="2983831"/>
          </a:xfrm>
        </p:spPr>
        <p:txBody>
          <a:bodyPr/>
          <a:lstStyle/>
          <a:p>
            <a:pPr indent="-457200"/>
            <a:r>
              <a:rPr lang="en-US" dirty="0"/>
              <a:t>Powell, S. R., &amp; Fuchs, L. S. (2012). Early numerical competencies and students with mathematics difficulty. </a:t>
            </a:r>
            <a:r>
              <a:rPr lang="en-US" i="1" dirty="0"/>
              <a:t>Focus on Exceptional Children, 44</a:t>
            </a:r>
            <a:r>
              <a:rPr lang="en-US" dirty="0"/>
              <a:t>(5), 1–16.</a:t>
            </a:r>
          </a:p>
        </p:txBody>
      </p:sp>
      <p:pic>
        <p:nvPicPr>
          <p:cNvPr id="6" name="Picture 5" descr="further reading icon"/>
          <p:cNvPicPr>
            <a:picLocks/>
          </p:cNvPicPr>
          <p:nvPr/>
        </p:nvPicPr>
        <p:blipFill rotWithShape="1">
          <a:blip r:embed="rId2" cstate="hqprint">
            <a:extLst>
              <a:ext uri="{BEBA8EAE-BF5A-486C-A8C5-ECC9F3942E4B}">
                <a14:imgProps xmlns:a14="http://schemas.microsoft.com/office/drawing/2010/main">
                  <a14:imgLayer r:embed="rId3">
                    <a14:imgEffect>
                      <a14:backgroundRemoval t="7083" b="91667" l="8324" r="90563">
                        <a14:foregroundMark x1="45721" y1="40000" x2="57210" y2="75521"/>
                        <a14:foregroundMark x1="56975" y1="75104" x2="85698" y2="72396"/>
                        <a14:foregroundMark x1="45721" y1="40417" x2="69168" y2="45938"/>
                        <a14:foregroundMark x1="69285" y1="46146" x2="80715" y2="73646"/>
                        <a14:foregroundMark x1="67702" y1="61875" x2="67702" y2="61875"/>
                        <a14:foregroundMark x1="69168" y1="45938" x2="56624" y2="76354"/>
                        <a14:foregroundMark x1="46835" y1="45313" x2="62896" y2="55729"/>
                      </a14:backgroundRemoval>
                    </a14:imgEffect>
                  </a14:imgLayer>
                </a14:imgProps>
              </a:ext>
              <a:ext uri="{28A0092B-C50C-407E-A947-70E740481C1C}">
                <a14:useLocalDpi xmlns:a14="http://schemas.microsoft.com/office/drawing/2010/main" val="0"/>
              </a:ext>
            </a:extLst>
          </a:blip>
          <a:srcRect l="6128" t="5170" r="8180" b="6230"/>
          <a:stretch/>
        </p:blipFill>
        <p:spPr>
          <a:xfrm rot="18920520">
            <a:off x="259997" y="1066800"/>
            <a:ext cx="914400" cy="914400"/>
          </a:xfrm>
          <a:prstGeom prst="rect">
            <a:avLst/>
          </a:prstGeom>
        </p:spPr>
      </p:pic>
    </p:spTree>
    <p:extLst>
      <p:ext uri="{BB962C8B-B14F-4D97-AF65-F5344CB8AC3E}">
        <p14:creationId xmlns:p14="http://schemas.microsoft.com/office/powerpoint/2010/main" val="2209901587"/>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See You Soon!</a:t>
            </a:r>
          </a:p>
        </p:txBody>
      </p:sp>
    </p:spTree>
    <p:extLst>
      <p:ext uri="{BB962C8B-B14F-4D97-AF65-F5344CB8AC3E}">
        <p14:creationId xmlns:p14="http://schemas.microsoft.com/office/powerpoint/2010/main" val="129228871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normAutofit fontScale="90000"/>
          </a:bodyPr>
          <a:lstStyle/>
          <a:p>
            <a:pPr marL="457200" indent="-457200">
              <a:buAutoNum type="arabicPeriod"/>
            </a:pPr>
            <a:r>
              <a:rPr lang="en-US" dirty="0"/>
              <a:t>Students must understand the </a:t>
            </a:r>
            <a:r>
              <a:rPr lang="en-US" dirty="0">
                <a:solidFill>
                  <a:srgbClr val="92D050"/>
                </a:solidFill>
              </a:rPr>
              <a:t>concepts</a:t>
            </a:r>
            <a:r>
              <a:rPr lang="en-US" dirty="0"/>
              <a:t> of addition and subtraction</a:t>
            </a:r>
          </a:p>
        </p:txBody>
      </p:sp>
      <p:sp>
        <p:nvSpPr>
          <p:cNvPr id="2" name="Content Placeholder 1"/>
          <p:cNvSpPr>
            <a:spLocks noGrp="1"/>
          </p:cNvSpPr>
          <p:nvPr>
            <p:ph idx="1"/>
          </p:nvPr>
        </p:nvSpPr>
        <p:spPr>
          <a:xfrm>
            <a:off x="228600" y="1789888"/>
            <a:ext cx="8686800" cy="4294777"/>
          </a:xfrm>
        </p:spPr>
        <p:txBody>
          <a:bodyPr/>
          <a:lstStyle/>
          <a:p>
            <a:endParaRPr lang="en-US" dirty="0"/>
          </a:p>
        </p:txBody>
      </p:sp>
      <p:sp>
        <p:nvSpPr>
          <p:cNvPr id="5" name="Rectangle 4"/>
          <p:cNvSpPr/>
          <p:nvPr/>
        </p:nvSpPr>
        <p:spPr>
          <a:xfrm>
            <a:off x="228600" y="2614314"/>
            <a:ext cx="4131734" cy="1143000"/>
          </a:xfrm>
          <a:prstGeom prst="rect">
            <a:avLst/>
          </a:prstGeom>
          <a:noFill/>
          <a:ln>
            <a:solidFill>
              <a:schemeClr val="accent4"/>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600" b="1" dirty="0">
                <a:solidFill>
                  <a:schemeClr val="accent4"/>
                </a:solidFill>
              </a:rPr>
              <a:t>Part-part-whole</a:t>
            </a:r>
          </a:p>
          <a:p>
            <a:pPr algn="ctr"/>
            <a:r>
              <a:rPr lang="en-US" sz="3600" b="1" dirty="0">
                <a:solidFill>
                  <a:schemeClr val="accent4"/>
                </a:solidFill>
              </a:rPr>
              <a:t>(Total)</a:t>
            </a:r>
          </a:p>
        </p:txBody>
      </p:sp>
      <p:sp>
        <p:nvSpPr>
          <p:cNvPr id="6" name="Rectangle 5"/>
          <p:cNvSpPr/>
          <p:nvPr/>
        </p:nvSpPr>
        <p:spPr>
          <a:xfrm>
            <a:off x="4783666" y="2614314"/>
            <a:ext cx="4131734" cy="1143000"/>
          </a:xfrm>
          <a:prstGeom prst="rect">
            <a:avLst/>
          </a:prstGeom>
          <a:noFill/>
          <a:ln>
            <a:solidFill>
              <a:schemeClr val="accent4"/>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600" b="1" dirty="0">
                <a:solidFill>
                  <a:schemeClr val="accent4"/>
                </a:solidFill>
              </a:rPr>
              <a:t>Join</a:t>
            </a:r>
          </a:p>
          <a:p>
            <a:pPr algn="ctr"/>
            <a:r>
              <a:rPr lang="en-US" sz="3600" b="1" dirty="0">
                <a:solidFill>
                  <a:schemeClr val="accent4"/>
                </a:solidFill>
              </a:rPr>
              <a:t>(Change increase)</a:t>
            </a:r>
          </a:p>
        </p:txBody>
      </p:sp>
      <p:sp>
        <p:nvSpPr>
          <p:cNvPr id="7" name="Rectangle 6"/>
          <p:cNvSpPr/>
          <p:nvPr/>
        </p:nvSpPr>
        <p:spPr>
          <a:xfrm>
            <a:off x="228600" y="4687329"/>
            <a:ext cx="4131734" cy="1143000"/>
          </a:xfrm>
          <a:prstGeom prst="rect">
            <a:avLst/>
          </a:prstGeom>
          <a:noFill/>
          <a:ln>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600" b="1" dirty="0">
                <a:solidFill>
                  <a:schemeClr val="accent2"/>
                </a:solidFill>
              </a:rPr>
              <a:t>Separate</a:t>
            </a:r>
          </a:p>
          <a:p>
            <a:pPr algn="ctr"/>
            <a:r>
              <a:rPr lang="en-US" sz="3600" b="1" dirty="0">
                <a:solidFill>
                  <a:schemeClr val="accent2"/>
                </a:solidFill>
              </a:rPr>
              <a:t>(Change decrease)</a:t>
            </a:r>
            <a:endParaRPr lang="en-US" sz="3600" dirty="0">
              <a:solidFill>
                <a:schemeClr val="accent2"/>
              </a:solidFill>
            </a:endParaRPr>
          </a:p>
        </p:txBody>
      </p:sp>
      <p:sp>
        <p:nvSpPr>
          <p:cNvPr id="8" name="Rectangle 7"/>
          <p:cNvSpPr/>
          <p:nvPr/>
        </p:nvSpPr>
        <p:spPr>
          <a:xfrm>
            <a:off x="4783666" y="4687329"/>
            <a:ext cx="4131734" cy="1143000"/>
          </a:xfrm>
          <a:prstGeom prst="rect">
            <a:avLst/>
          </a:prstGeom>
          <a:noFill/>
          <a:ln>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600" b="1" dirty="0">
                <a:solidFill>
                  <a:schemeClr val="accent2"/>
                </a:solidFill>
              </a:rPr>
              <a:t>Compare</a:t>
            </a:r>
          </a:p>
          <a:p>
            <a:pPr algn="ctr"/>
            <a:r>
              <a:rPr lang="en-US" sz="3600" b="1" dirty="0">
                <a:solidFill>
                  <a:schemeClr val="accent2"/>
                </a:solidFill>
              </a:rPr>
              <a:t>(Difference)</a:t>
            </a:r>
          </a:p>
        </p:txBody>
      </p:sp>
    </p:spTree>
    <p:extLst>
      <p:ext uri="{BB962C8B-B14F-4D97-AF65-F5344CB8AC3E}">
        <p14:creationId xmlns:p14="http://schemas.microsoft.com/office/powerpoint/2010/main" val="26594822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normAutofit fontScale="90000"/>
          </a:bodyPr>
          <a:lstStyle/>
          <a:p>
            <a:pPr marL="514350" indent="-514350">
              <a:buFont typeface="+mj-lt"/>
              <a:buAutoNum type="arabicPeriod" startAt="2"/>
            </a:pPr>
            <a:r>
              <a:rPr lang="en-US" dirty="0"/>
              <a:t>Students should learn and use </a:t>
            </a:r>
            <a:r>
              <a:rPr lang="en-US" dirty="0">
                <a:solidFill>
                  <a:srgbClr val="92D050"/>
                </a:solidFill>
              </a:rPr>
              <a:t>strategies</a:t>
            </a:r>
            <a:r>
              <a:rPr lang="en-US" dirty="0">
                <a:solidFill>
                  <a:schemeClr val="accent4"/>
                </a:solidFill>
              </a:rPr>
              <a:t> </a:t>
            </a:r>
            <a:r>
              <a:rPr lang="en-US" dirty="0"/>
              <a:t>to solve the facts</a:t>
            </a:r>
            <a:br>
              <a:rPr lang="en-US" dirty="0"/>
            </a:br>
            <a:r>
              <a:rPr lang="en-US" dirty="0"/>
              <a:t> </a:t>
            </a:r>
          </a:p>
        </p:txBody>
      </p:sp>
      <p:graphicFrame>
        <p:nvGraphicFramePr>
          <p:cNvPr id="11" name="Group 1504"/>
          <p:cNvGraphicFramePr>
            <a:graphicFrameLocks/>
          </p:cNvGraphicFramePr>
          <p:nvPr>
            <p:extLst>
              <p:ext uri="{D42A27DB-BD31-4B8C-83A1-F6EECF244321}">
                <p14:modId xmlns:p14="http://schemas.microsoft.com/office/powerpoint/2010/main" val="2533625942"/>
              </p:ext>
            </p:extLst>
          </p:nvPr>
        </p:nvGraphicFramePr>
        <p:xfrm>
          <a:off x="3857957" y="1633220"/>
          <a:ext cx="5057442" cy="4203375"/>
        </p:xfrm>
        <a:graphic>
          <a:graphicData uri="http://schemas.openxmlformats.org/drawingml/2006/table">
            <a:tbl>
              <a:tblPr firstRow="1"/>
              <a:tblGrid>
                <a:gridCol w="459226">
                  <a:extLst>
                    <a:ext uri="{9D8B030D-6E8A-4147-A177-3AD203B41FA5}">
                      <a16:colId xmlns:a16="http://schemas.microsoft.com/office/drawing/2014/main" val="20000"/>
                    </a:ext>
                  </a:extLst>
                </a:gridCol>
                <a:gridCol w="461213">
                  <a:extLst>
                    <a:ext uri="{9D8B030D-6E8A-4147-A177-3AD203B41FA5}">
                      <a16:colId xmlns:a16="http://schemas.microsoft.com/office/drawing/2014/main" val="20001"/>
                    </a:ext>
                  </a:extLst>
                </a:gridCol>
                <a:gridCol w="441333">
                  <a:extLst>
                    <a:ext uri="{9D8B030D-6E8A-4147-A177-3AD203B41FA5}">
                      <a16:colId xmlns:a16="http://schemas.microsoft.com/office/drawing/2014/main" val="20002"/>
                    </a:ext>
                  </a:extLst>
                </a:gridCol>
                <a:gridCol w="477117">
                  <a:extLst>
                    <a:ext uri="{9D8B030D-6E8A-4147-A177-3AD203B41FA5}">
                      <a16:colId xmlns:a16="http://schemas.microsoft.com/office/drawing/2014/main" val="20003"/>
                    </a:ext>
                  </a:extLst>
                </a:gridCol>
                <a:gridCol w="459225">
                  <a:extLst>
                    <a:ext uri="{9D8B030D-6E8A-4147-A177-3AD203B41FA5}">
                      <a16:colId xmlns:a16="http://schemas.microsoft.com/office/drawing/2014/main" val="20004"/>
                    </a:ext>
                  </a:extLst>
                </a:gridCol>
                <a:gridCol w="461213">
                  <a:extLst>
                    <a:ext uri="{9D8B030D-6E8A-4147-A177-3AD203B41FA5}">
                      <a16:colId xmlns:a16="http://schemas.microsoft.com/office/drawing/2014/main" val="20005"/>
                    </a:ext>
                  </a:extLst>
                </a:gridCol>
                <a:gridCol w="459226">
                  <a:extLst>
                    <a:ext uri="{9D8B030D-6E8A-4147-A177-3AD203B41FA5}">
                      <a16:colId xmlns:a16="http://schemas.microsoft.com/office/drawing/2014/main" val="20006"/>
                    </a:ext>
                  </a:extLst>
                </a:gridCol>
                <a:gridCol w="459225">
                  <a:extLst>
                    <a:ext uri="{9D8B030D-6E8A-4147-A177-3AD203B41FA5}">
                      <a16:colId xmlns:a16="http://schemas.microsoft.com/office/drawing/2014/main" val="20007"/>
                    </a:ext>
                  </a:extLst>
                </a:gridCol>
                <a:gridCol w="459226">
                  <a:extLst>
                    <a:ext uri="{9D8B030D-6E8A-4147-A177-3AD203B41FA5}">
                      <a16:colId xmlns:a16="http://schemas.microsoft.com/office/drawing/2014/main" val="20008"/>
                    </a:ext>
                  </a:extLst>
                </a:gridCol>
                <a:gridCol w="461213">
                  <a:extLst>
                    <a:ext uri="{9D8B030D-6E8A-4147-A177-3AD203B41FA5}">
                      <a16:colId xmlns:a16="http://schemas.microsoft.com/office/drawing/2014/main" val="20009"/>
                    </a:ext>
                  </a:extLst>
                </a:gridCol>
                <a:gridCol w="459225">
                  <a:extLst>
                    <a:ext uri="{9D8B030D-6E8A-4147-A177-3AD203B41FA5}">
                      <a16:colId xmlns:a16="http://schemas.microsoft.com/office/drawing/2014/main" val="20010"/>
                    </a:ext>
                  </a:extLst>
                </a:gridCol>
              </a:tblGrid>
              <a:tr h="382125">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400" b="1" i="0" u="none" strike="noStrike" cap="none" normalizeH="0" baseline="0" dirty="0">
                          <a:ln>
                            <a:noFill/>
                          </a:ln>
                          <a:solidFill>
                            <a:schemeClr val="bg1"/>
                          </a:solidFill>
                          <a:effectLst/>
                          <a:latin typeface="Century Gothic" pitchFamily="34" charset="0"/>
                          <a:cs typeface="Times New Roman" pitchFamily="18" charset="0"/>
                        </a:rPr>
                        <a:t>+</a:t>
                      </a:r>
                      <a:endParaRPr kumimoji="0" lang="en-US" sz="1400" b="0" i="0" u="none" strike="noStrike" cap="none" normalizeH="0" baseline="0" dirty="0">
                        <a:ln>
                          <a:noFill/>
                        </a:ln>
                        <a:solidFill>
                          <a:schemeClr val="bg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400" b="1" i="0" u="none" strike="noStrike" cap="none" normalizeH="0" baseline="0" dirty="0">
                          <a:ln>
                            <a:noFill/>
                          </a:ln>
                          <a:solidFill>
                            <a:schemeClr val="bg1"/>
                          </a:solidFill>
                          <a:effectLst/>
                          <a:latin typeface="Century Gothic" pitchFamily="34" charset="0"/>
                          <a:cs typeface="Times New Roman" pitchFamily="18" charset="0"/>
                        </a:rPr>
                        <a:t>0</a:t>
                      </a:r>
                      <a:endParaRPr kumimoji="0" lang="en-US" sz="1400" b="0" i="0" u="none" strike="noStrike" cap="none" normalizeH="0" baseline="0" dirty="0">
                        <a:ln>
                          <a:noFill/>
                        </a:ln>
                        <a:solidFill>
                          <a:schemeClr val="bg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400" b="1" i="0" u="none" strike="noStrike" cap="none" normalizeH="0" baseline="0" dirty="0">
                          <a:ln>
                            <a:noFill/>
                          </a:ln>
                          <a:solidFill>
                            <a:schemeClr val="bg1"/>
                          </a:solidFill>
                          <a:effectLst/>
                          <a:latin typeface="Century Gothic" pitchFamily="34" charset="0"/>
                          <a:cs typeface="Times New Roman" pitchFamily="18" charset="0"/>
                        </a:rPr>
                        <a:t>1</a:t>
                      </a:r>
                      <a:endParaRPr kumimoji="0" lang="en-US" sz="1400" b="0" i="0" u="none" strike="noStrike" cap="none" normalizeH="0" baseline="0" dirty="0">
                        <a:ln>
                          <a:noFill/>
                        </a:ln>
                        <a:solidFill>
                          <a:schemeClr val="bg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400" b="1" i="0" u="none" strike="noStrike" cap="none" normalizeH="0" baseline="0">
                          <a:ln>
                            <a:noFill/>
                          </a:ln>
                          <a:solidFill>
                            <a:schemeClr val="bg1"/>
                          </a:solidFill>
                          <a:effectLst/>
                          <a:latin typeface="Century Gothic" pitchFamily="34" charset="0"/>
                          <a:cs typeface="Times New Roman" pitchFamily="18" charset="0"/>
                        </a:rPr>
                        <a:t>2</a:t>
                      </a:r>
                      <a:endParaRPr kumimoji="0" lang="en-US" sz="1400" b="0" i="0" u="none" strike="noStrike" cap="none" normalizeH="0" baseline="0">
                        <a:ln>
                          <a:noFill/>
                        </a:ln>
                        <a:solidFill>
                          <a:schemeClr val="bg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400" b="1" i="0" u="none" strike="noStrike" cap="none" normalizeH="0" baseline="0">
                          <a:ln>
                            <a:noFill/>
                          </a:ln>
                          <a:solidFill>
                            <a:schemeClr val="bg1"/>
                          </a:solidFill>
                          <a:effectLst/>
                          <a:latin typeface="Century Gothic" pitchFamily="34" charset="0"/>
                          <a:cs typeface="Times New Roman" pitchFamily="18" charset="0"/>
                        </a:rPr>
                        <a:t>3</a:t>
                      </a:r>
                      <a:endParaRPr kumimoji="0" lang="en-US" sz="1400" b="0" i="0" u="none" strike="noStrike" cap="none" normalizeH="0" baseline="0">
                        <a:ln>
                          <a:noFill/>
                        </a:ln>
                        <a:solidFill>
                          <a:schemeClr val="bg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400" b="1" i="0" u="none" strike="noStrike" cap="none" normalizeH="0" baseline="0">
                          <a:ln>
                            <a:noFill/>
                          </a:ln>
                          <a:solidFill>
                            <a:schemeClr val="bg1"/>
                          </a:solidFill>
                          <a:effectLst/>
                          <a:latin typeface="Century Gothic" pitchFamily="34" charset="0"/>
                          <a:cs typeface="Times New Roman" pitchFamily="18" charset="0"/>
                        </a:rPr>
                        <a:t>4</a:t>
                      </a:r>
                      <a:endParaRPr kumimoji="0" lang="en-US" sz="1400" b="0" i="0" u="none" strike="noStrike" cap="none" normalizeH="0" baseline="0">
                        <a:ln>
                          <a:noFill/>
                        </a:ln>
                        <a:solidFill>
                          <a:schemeClr val="bg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400" b="1" i="0" u="none" strike="noStrike" cap="none" normalizeH="0" baseline="0">
                          <a:ln>
                            <a:noFill/>
                          </a:ln>
                          <a:solidFill>
                            <a:schemeClr val="bg1"/>
                          </a:solidFill>
                          <a:effectLst/>
                          <a:latin typeface="Century Gothic" pitchFamily="34" charset="0"/>
                          <a:cs typeface="Times New Roman" pitchFamily="18" charset="0"/>
                        </a:rPr>
                        <a:t>5</a:t>
                      </a:r>
                      <a:endParaRPr kumimoji="0" lang="en-US" sz="1400" b="0" i="0" u="none" strike="noStrike" cap="none" normalizeH="0" baseline="0">
                        <a:ln>
                          <a:noFill/>
                        </a:ln>
                        <a:solidFill>
                          <a:schemeClr val="bg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400" b="1" i="0" u="none" strike="noStrike" cap="none" normalizeH="0" baseline="0">
                          <a:ln>
                            <a:noFill/>
                          </a:ln>
                          <a:solidFill>
                            <a:schemeClr val="bg1"/>
                          </a:solidFill>
                          <a:effectLst/>
                          <a:latin typeface="Century Gothic" pitchFamily="34" charset="0"/>
                          <a:cs typeface="Times New Roman" pitchFamily="18" charset="0"/>
                        </a:rPr>
                        <a:t>6</a:t>
                      </a:r>
                      <a:endParaRPr kumimoji="0" lang="en-US" sz="1400" b="0" i="0" u="none" strike="noStrike" cap="none" normalizeH="0" baseline="0">
                        <a:ln>
                          <a:noFill/>
                        </a:ln>
                        <a:solidFill>
                          <a:schemeClr val="bg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400" b="1" i="0" u="none" strike="noStrike" cap="none" normalizeH="0" baseline="0">
                          <a:ln>
                            <a:noFill/>
                          </a:ln>
                          <a:solidFill>
                            <a:schemeClr val="bg1"/>
                          </a:solidFill>
                          <a:effectLst/>
                          <a:latin typeface="Century Gothic" pitchFamily="34" charset="0"/>
                          <a:cs typeface="Times New Roman" pitchFamily="18" charset="0"/>
                        </a:rPr>
                        <a:t>7</a:t>
                      </a:r>
                      <a:endParaRPr kumimoji="0" lang="en-US" sz="1400" b="0" i="0" u="none" strike="noStrike" cap="none" normalizeH="0" baseline="0">
                        <a:ln>
                          <a:noFill/>
                        </a:ln>
                        <a:solidFill>
                          <a:schemeClr val="bg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400" b="1" i="0" u="none" strike="noStrike" cap="none" normalizeH="0" baseline="0">
                          <a:ln>
                            <a:noFill/>
                          </a:ln>
                          <a:solidFill>
                            <a:schemeClr val="bg1"/>
                          </a:solidFill>
                          <a:effectLst/>
                          <a:latin typeface="Century Gothic" pitchFamily="34" charset="0"/>
                          <a:cs typeface="Times New Roman" pitchFamily="18" charset="0"/>
                        </a:rPr>
                        <a:t>8</a:t>
                      </a:r>
                      <a:endParaRPr kumimoji="0" lang="en-US" sz="1400" b="0" i="0" u="none" strike="noStrike" cap="none" normalizeH="0" baseline="0">
                        <a:ln>
                          <a:noFill/>
                        </a:ln>
                        <a:solidFill>
                          <a:schemeClr val="bg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400" b="1" i="0" u="none" strike="noStrike" cap="none" normalizeH="0" baseline="0" dirty="0">
                          <a:ln>
                            <a:noFill/>
                          </a:ln>
                          <a:solidFill>
                            <a:schemeClr val="bg1"/>
                          </a:solidFill>
                          <a:effectLst/>
                          <a:latin typeface="Century Gothic" pitchFamily="34" charset="0"/>
                          <a:cs typeface="Times New Roman" pitchFamily="18" charset="0"/>
                        </a:rPr>
                        <a:t>9</a:t>
                      </a:r>
                      <a:endParaRPr kumimoji="0" lang="en-US" sz="1400" b="0" i="0" u="none" strike="noStrike" cap="none" normalizeH="0" baseline="0" dirty="0">
                        <a:ln>
                          <a:noFill/>
                        </a:ln>
                        <a:solidFill>
                          <a:schemeClr val="bg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382125">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400" b="1" i="0" u="none" strike="noStrike" cap="none" normalizeH="0" baseline="0">
                          <a:ln>
                            <a:noFill/>
                          </a:ln>
                          <a:solidFill>
                            <a:schemeClr val="bg1"/>
                          </a:solidFill>
                          <a:effectLst/>
                          <a:latin typeface="Century Gothic" pitchFamily="34" charset="0"/>
                          <a:cs typeface="Times New Roman" pitchFamily="18" charset="0"/>
                        </a:rPr>
                        <a:t>0</a:t>
                      </a:r>
                      <a:endParaRPr kumimoji="0" lang="en-US" sz="1400" b="0" i="0" u="none" strike="noStrike" cap="none" normalizeH="0" baseline="0">
                        <a:ln>
                          <a:noFill/>
                        </a:ln>
                        <a:solidFill>
                          <a:schemeClr val="bg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0</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a:ln>
                            <a:noFill/>
                          </a:ln>
                          <a:solidFill>
                            <a:schemeClr val="tx1"/>
                          </a:solidFill>
                          <a:effectLst/>
                          <a:latin typeface="Century Gothic" pitchFamily="34" charset="0"/>
                          <a:cs typeface="Times New Roman" pitchFamily="18" charset="0"/>
                        </a:rPr>
                        <a:t>1</a:t>
                      </a:r>
                      <a:endParaRPr kumimoji="0" lang="en-US" sz="1800" b="0" i="0" u="none" strike="noStrike" cap="none" normalizeH="0" baseline="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2</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a:ln>
                            <a:noFill/>
                          </a:ln>
                          <a:solidFill>
                            <a:schemeClr val="tx1"/>
                          </a:solidFill>
                          <a:effectLst/>
                          <a:latin typeface="Century Gothic" pitchFamily="34" charset="0"/>
                          <a:cs typeface="Times New Roman" pitchFamily="18" charset="0"/>
                        </a:rPr>
                        <a:t>3</a:t>
                      </a:r>
                      <a:endParaRPr kumimoji="0" lang="en-US" sz="1800" b="0" i="0" u="none" strike="noStrike" cap="none" normalizeH="0" baseline="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a:ln>
                            <a:noFill/>
                          </a:ln>
                          <a:solidFill>
                            <a:schemeClr val="tx1"/>
                          </a:solidFill>
                          <a:effectLst/>
                          <a:latin typeface="Century Gothic" pitchFamily="34" charset="0"/>
                          <a:cs typeface="Times New Roman" pitchFamily="18" charset="0"/>
                        </a:rPr>
                        <a:t>4</a:t>
                      </a:r>
                      <a:endParaRPr kumimoji="0" lang="en-US" sz="1800" b="0" i="0" u="none" strike="noStrike" cap="none" normalizeH="0" baseline="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a:ln>
                            <a:noFill/>
                          </a:ln>
                          <a:solidFill>
                            <a:schemeClr val="tx1"/>
                          </a:solidFill>
                          <a:effectLst/>
                          <a:latin typeface="Century Gothic" pitchFamily="34" charset="0"/>
                          <a:cs typeface="Times New Roman" pitchFamily="18" charset="0"/>
                        </a:rPr>
                        <a:t>5</a:t>
                      </a:r>
                      <a:endParaRPr kumimoji="0" lang="en-US" sz="1800" b="0" i="0" u="none" strike="noStrike" cap="none" normalizeH="0" baseline="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a:ln>
                            <a:noFill/>
                          </a:ln>
                          <a:solidFill>
                            <a:schemeClr val="tx1"/>
                          </a:solidFill>
                          <a:effectLst/>
                          <a:latin typeface="Century Gothic" pitchFamily="34" charset="0"/>
                          <a:cs typeface="Times New Roman" pitchFamily="18" charset="0"/>
                        </a:rPr>
                        <a:t>6</a:t>
                      </a:r>
                      <a:endParaRPr kumimoji="0" lang="en-US" sz="1800" b="0" i="0" u="none" strike="noStrike" cap="none" normalizeH="0" baseline="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a:ln>
                            <a:noFill/>
                          </a:ln>
                          <a:solidFill>
                            <a:schemeClr val="tx1"/>
                          </a:solidFill>
                          <a:effectLst/>
                          <a:latin typeface="Century Gothic" pitchFamily="34" charset="0"/>
                          <a:cs typeface="Times New Roman" pitchFamily="18" charset="0"/>
                        </a:rPr>
                        <a:t>7</a:t>
                      </a:r>
                      <a:endParaRPr kumimoji="0" lang="en-US" sz="1800" b="0" i="0" u="none" strike="noStrike" cap="none" normalizeH="0" baseline="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a:ln>
                            <a:noFill/>
                          </a:ln>
                          <a:solidFill>
                            <a:schemeClr val="tx1"/>
                          </a:solidFill>
                          <a:effectLst/>
                          <a:latin typeface="Century Gothic" pitchFamily="34" charset="0"/>
                          <a:cs typeface="Times New Roman" pitchFamily="18" charset="0"/>
                        </a:rPr>
                        <a:t>8</a:t>
                      </a:r>
                      <a:endParaRPr kumimoji="0" lang="en-US" sz="1800" b="0" i="0" u="none" strike="noStrike" cap="none" normalizeH="0" baseline="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9</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r h="382125">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400" b="1" i="0" u="none" strike="noStrike" cap="none" normalizeH="0" baseline="0">
                          <a:ln>
                            <a:noFill/>
                          </a:ln>
                          <a:solidFill>
                            <a:schemeClr val="bg1"/>
                          </a:solidFill>
                          <a:effectLst/>
                          <a:latin typeface="Century Gothic" pitchFamily="34" charset="0"/>
                          <a:cs typeface="Times New Roman" pitchFamily="18" charset="0"/>
                        </a:rPr>
                        <a:t>1</a:t>
                      </a:r>
                      <a:endParaRPr kumimoji="0" lang="en-US" sz="1400" b="0" i="0" u="none" strike="noStrike" cap="none" normalizeH="0" baseline="0">
                        <a:ln>
                          <a:noFill/>
                        </a:ln>
                        <a:solidFill>
                          <a:schemeClr val="bg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1</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rPr>
                        <a:t>2</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3</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4</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a:ln>
                            <a:noFill/>
                          </a:ln>
                          <a:solidFill>
                            <a:schemeClr val="tx1"/>
                          </a:solidFill>
                          <a:effectLst/>
                          <a:latin typeface="Century Gothic" pitchFamily="34" charset="0"/>
                          <a:cs typeface="Times New Roman" pitchFamily="18" charset="0"/>
                        </a:rPr>
                        <a:t>5</a:t>
                      </a:r>
                      <a:endParaRPr kumimoji="0" lang="en-US" sz="1800" b="0" i="0" u="none" strike="noStrike" cap="none" normalizeH="0" baseline="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a:ln>
                            <a:noFill/>
                          </a:ln>
                          <a:solidFill>
                            <a:schemeClr val="tx1"/>
                          </a:solidFill>
                          <a:effectLst/>
                          <a:latin typeface="Century Gothic" pitchFamily="34" charset="0"/>
                          <a:cs typeface="Times New Roman" pitchFamily="18" charset="0"/>
                        </a:rPr>
                        <a:t>6</a:t>
                      </a:r>
                      <a:endParaRPr kumimoji="0" lang="en-US" sz="1800" b="0" i="0" u="none" strike="noStrike" cap="none" normalizeH="0" baseline="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a:ln>
                            <a:noFill/>
                          </a:ln>
                          <a:solidFill>
                            <a:schemeClr val="tx1"/>
                          </a:solidFill>
                          <a:effectLst/>
                          <a:latin typeface="Century Gothic" pitchFamily="34" charset="0"/>
                          <a:cs typeface="Times New Roman" pitchFamily="18" charset="0"/>
                        </a:rPr>
                        <a:t>7</a:t>
                      </a:r>
                      <a:endParaRPr kumimoji="0" lang="en-US" sz="1800" b="0" i="0" u="none" strike="noStrike" cap="none" normalizeH="0" baseline="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a:ln>
                            <a:noFill/>
                          </a:ln>
                          <a:solidFill>
                            <a:schemeClr val="tx1"/>
                          </a:solidFill>
                          <a:effectLst/>
                          <a:latin typeface="Century Gothic" pitchFamily="34" charset="0"/>
                          <a:cs typeface="Times New Roman" pitchFamily="18" charset="0"/>
                        </a:rPr>
                        <a:t>8</a:t>
                      </a:r>
                      <a:endParaRPr kumimoji="0" lang="en-US" sz="1800" b="0" i="0" u="none" strike="noStrike" cap="none" normalizeH="0" baseline="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a:ln>
                            <a:noFill/>
                          </a:ln>
                          <a:solidFill>
                            <a:schemeClr val="tx1"/>
                          </a:solidFill>
                          <a:effectLst/>
                          <a:latin typeface="Century Gothic" pitchFamily="34" charset="0"/>
                          <a:cs typeface="Times New Roman" pitchFamily="18" charset="0"/>
                        </a:rPr>
                        <a:t>9</a:t>
                      </a:r>
                      <a:endParaRPr kumimoji="0" lang="en-US" sz="1800" b="0" i="0" u="none" strike="noStrike" cap="none" normalizeH="0" baseline="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a:ln>
                            <a:noFill/>
                          </a:ln>
                          <a:solidFill>
                            <a:schemeClr val="tx1"/>
                          </a:solidFill>
                          <a:effectLst/>
                          <a:latin typeface="Century Gothic" pitchFamily="34" charset="0"/>
                          <a:cs typeface="Times New Roman" pitchFamily="18" charset="0"/>
                        </a:rPr>
                        <a:t>10</a:t>
                      </a:r>
                      <a:endParaRPr kumimoji="0" lang="en-US" sz="1800" b="0" i="0" u="none" strike="noStrike" cap="none" normalizeH="0" baseline="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2"/>
                  </a:ext>
                </a:extLst>
              </a:tr>
              <a:tr h="382125">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400" b="1" i="0" u="none" strike="noStrike" cap="none" normalizeH="0" baseline="0">
                          <a:ln>
                            <a:noFill/>
                          </a:ln>
                          <a:solidFill>
                            <a:schemeClr val="bg1"/>
                          </a:solidFill>
                          <a:effectLst/>
                          <a:latin typeface="Century Gothic" pitchFamily="34" charset="0"/>
                          <a:cs typeface="Times New Roman" pitchFamily="18" charset="0"/>
                        </a:rPr>
                        <a:t>2</a:t>
                      </a:r>
                      <a:endParaRPr kumimoji="0" lang="en-US" sz="1400" b="0" i="0" u="none" strike="noStrike" cap="none" normalizeH="0" baseline="0">
                        <a:ln>
                          <a:noFill/>
                        </a:ln>
                        <a:solidFill>
                          <a:schemeClr val="bg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2</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a:ln>
                            <a:noFill/>
                          </a:ln>
                          <a:solidFill>
                            <a:schemeClr val="tx1"/>
                          </a:solidFill>
                          <a:effectLst/>
                          <a:latin typeface="Century Gothic" pitchFamily="34" charset="0"/>
                          <a:cs typeface="Times New Roman" pitchFamily="18" charset="0"/>
                        </a:rPr>
                        <a:t>3</a:t>
                      </a:r>
                      <a:endParaRPr kumimoji="0" lang="en-US" sz="1800" b="0" i="0" u="none" strike="noStrike" cap="none" normalizeH="0" baseline="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a:ln>
                            <a:noFill/>
                          </a:ln>
                          <a:solidFill>
                            <a:schemeClr val="tx1"/>
                          </a:solidFill>
                          <a:effectLst/>
                          <a:latin typeface="Century Gothic" pitchFamily="34" charset="0"/>
                          <a:cs typeface="Times New Roman" pitchFamily="18" charset="0"/>
                        </a:rPr>
                        <a:t>4</a:t>
                      </a:r>
                      <a:endParaRPr kumimoji="0" lang="en-US" sz="1800" b="0" i="0" u="none" strike="noStrike" cap="none" normalizeH="0" baseline="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5</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6</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a:ln>
                            <a:noFill/>
                          </a:ln>
                          <a:solidFill>
                            <a:schemeClr val="tx1"/>
                          </a:solidFill>
                          <a:effectLst/>
                          <a:latin typeface="Century Gothic" pitchFamily="34" charset="0"/>
                          <a:cs typeface="Times New Roman" pitchFamily="18" charset="0"/>
                        </a:rPr>
                        <a:t>7</a:t>
                      </a:r>
                      <a:endParaRPr kumimoji="0" lang="en-US" sz="1800" b="0" i="0" u="none" strike="noStrike" cap="none" normalizeH="0" baseline="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a:ln>
                            <a:noFill/>
                          </a:ln>
                          <a:solidFill>
                            <a:schemeClr val="tx1"/>
                          </a:solidFill>
                          <a:effectLst/>
                          <a:latin typeface="Century Gothic" pitchFamily="34" charset="0"/>
                          <a:cs typeface="Times New Roman" pitchFamily="18" charset="0"/>
                        </a:rPr>
                        <a:t>8</a:t>
                      </a:r>
                      <a:endParaRPr kumimoji="0" lang="en-US" sz="1800" b="0" i="0" u="none" strike="noStrike" cap="none" normalizeH="0" baseline="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a:ln>
                            <a:noFill/>
                          </a:ln>
                          <a:solidFill>
                            <a:schemeClr val="tx1"/>
                          </a:solidFill>
                          <a:effectLst/>
                          <a:latin typeface="Century Gothic" pitchFamily="34" charset="0"/>
                          <a:cs typeface="Times New Roman" pitchFamily="18" charset="0"/>
                        </a:rPr>
                        <a:t>9</a:t>
                      </a:r>
                      <a:endParaRPr kumimoji="0" lang="en-US" sz="1800" b="0" i="0" u="none" strike="noStrike" cap="none" normalizeH="0" baseline="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a:ln>
                            <a:noFill/>
                          </a:ln>
                          <a:solidFill>
                            <a:schemeClr val="tx1"/>
                          </a:solidFill>
                          <a:effectLst/>
                          <a:latin typeface="Century Gothic" pitchFamily="34" charset="0"/>
                          <a:cs typeface="Times New Roman" pitchFamily="18" charset="0"/>
                        </a:rPr>
                        <a:t>10</a:t>
                      </a:r>
                      <a:endParaRPr kumimoji="0" lang="en-US" sz="1800" b="0" i="0" u="none" strike="noStrike" cap="none" normalizeH="0" baseline="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a:ln>
                            <a:noFill/>
                          </a:ln>
                          <a:solidFill>
                            <a:schemeClr val="tx1"/>
                          </a:solidFill>
                          <a:effectLst/>
                          <a:latin typeface="Century Gothic" pitchFamily="34" charset="0"/>
                          <a:cs typeface="Times New Roman" pitchFamily="18" charset="0"/>
                        </a:rPr>
                        <a:t>11</a:t>
                      </a:r>
                      <a:endParaRPr kumimoji="0" lang="en-US" sz="1800" b="0" i="0" u="none" strike="noStrike" cap="none" normalizeH="0" baseline="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3"/>
                  </a:ext>
                </a:extLst>
              </a:tr>
              <a:tr h="382125">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400" b="1" i="0" u="none" strike="noStrike" cap="none" normalizeH="0" baseline="0">
                          <a:ln>
                            <a:noFill/>
                          </a:ln>
                          <a:solidFill>
                            <a:schemeClr val="bg1"/>
                          </a:solidFill>
                          <a:effectLst/>
                          <a:latin typeface="Century Gothic" pitchFamily="34" charset="0"/>
                          <a:cs typeface="Times New Roman" pitchFamily="18" charset="0"/>
                        </a:rPr>
                        <a:t>3</a:t>
                      </a:r>
                      <a:endParaRPr kumimoji="0" lang="en-US" sz="1400" b="0" i="0" u="none" strike="noStrike" cap="none" normalizeH="0" baseline="0">
                        <a:ln>
                          <a:noFill/>
                        </a:ln>
                        <a:solidFill>
                          <a:schemeClr val="bg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a:ln>
                            <a:noFill/>
                          </a:ln>
                          <a:solidFill>
                            <a:schemeClr val="tx1"/>
                          </a:solidFill>
                          <a:effectLst/>
                          <a:latin typeface="Century Gothic" pitchFamily="34" charset="0"/>
                        </a:rPr>
                        <a:t>3</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a:ln>
                            <a:noFill/>
                          </a:ln>
                          <a:solidFill>
                            <a:schemeClr val="tx1"/>
                          </a:solidFill>
                          <a:effectLst/>
                          <a:latin typeface="Century Gothic" pitchFamily="34" charset="0"/>
                          <a:cs typeface="Times New Roman" pitchFamily="18" charset="0"/>
                        </a:rPr>
                        <a:t>4</a:t>
                      </a:r>
                      <a:endParaRPr kumimoji="0" lang="en-US" sz="1800" b="0" i="0" u="none" strike="noStrike" cap="none" normalizeH="0" baseline="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a:ln>
                            <a:noFill/>
                          </a:ln>
                          <a:solidFill>
                            <a:schemeClr val="tx1"/>
                          </a:solidFill>
                          <a:effectLst/>
                          <a:latin typeface="Century Gothic" pitchFamily="34" charset="0"/>
                          <a:cs typeface="Times New Roman" pitchFamily="18" charset="0"/>
                        </a:rPr>
                        <a:t>5</a:t>
                      </a:r>
                      <a:endParaRPr kumimoji="0" lang="en-US" sz="1800" b="0" i="0" u="none" strike="noStrike" cap="none" normalizeH="0" baseline="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a:ln>
                            <a:noFill/>
                          </a:ln>
                          <a:solidFill>
                            <a:schemeClr val="tx1"/>
                          </a:solidFill>
                          <a:effectLst/>
                          <a:latin typeface="Century Gothic" pitchFamily="34" charset="0"/>
                          <a:cs typeface="Times New Roman" pitchFamily="18" charset="0"/>
                        </a:rPr>
                        <a:t>6</a:t>
                      </a:r>
                      <a:endParaRPr kumimoji="0" lang="en-US" sz="1800" b="0" i="0" u="none" strike="noStrike" cap="none" normalizeH="0" baseline="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7</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8</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a:ln>
                            <a:noFill/>
                          </a:ln>
                          <a:solidFill>
                            <a:schemeClr val="tx1"/>
                          </a:solidFill>
                          <a:effectLst/>
                          <a:latin typeface="Century Gothic" pitchFamily="34" charset="0"/>
                          <a:cs typeface="Times New Roman" pitchFamily="18" charset="0"/>
                        </a:rPr>
                        <a:t>9</a:t>
                      </a:r>
                      <a:endParaRPr kumimoji="0" lang="en-US" sz="1800" b="0" i="0" u="none" strike="noStrike" cap="none" normalizeH="0" baseline="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a:ln>
                            <a:noFill/>
                          </a:ln>
                          <a:solidFill>
                            <a:schemeClr val="tx1"/>
                          </a:solidFill>
                          <a:effectLst/>
                          <a:latin typeface="Century Gothic" pitchFamily="34" charset="0"/>
                          <a:cs typeface="Times New Roman" pitchFamily="18" charset="0"/>
                        </a:rPr>
                        <a:t>10</a:t>
                      </a:r>
                      <a:endParaRPr kumimoji="0" lang="en-US" sz="1800" b="0" i="0" u="none" strike="noStrike" cap="none" normalizeH="0" baseline="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a:ln>
                            <a:noFill/>
                          </a:ln>
                          <a:solidFill>
                            <a:schemeClr val="tx1"/>
                          </a:solidFill>
                          <a:effectLst/>
                          <a:latin typeface="Century Gothic" pitchFamily="34" charset="0"/>
                          <a:cs typeface="Times New Roman" pitchFamily="18" charset="0"/>
                        </a:rPr>
                        <a:t>11</a:t>
                      </a:r>
                      <a:endParaRPr kumimoji="0" lang="en-US" sz="1800" b="0" i="0" u="none" strike="noStrike" cap="none" normalizeH="0" baseline="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a:ln>
                            <a:noFill/>
                          </a:ln>
                          <a:solidFill>
                            <a:schemeClr val="tx1"/>
                          </a:solidFill>
                          <a:effectLst/>
                          <a:latin typeface="Century Gothic" pitchFamily="34" charset="0"/>
                          <a:cs typeface="Times New Roman" pitchFamily="18" charset="0"/>
                        </a:rPr>
                        <a:t>12</a:t>
                      </a:r>
                      <a:endParaRPr kumimoji="0" lang="en-US" sz="1800" b="0" i="0" u="none" strike="noStrike" cap="none" normalizeH="0" baseline="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4"/>
                  </a:ext>
                </a:extLst>
              </a:tr>
              <a:tr h="382125">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400" b="1" i="0" u="none" strike="noStrike" cap="none" normalizeH="0" baseline="0">
                          <a:ln>
                            <a:noFill/>
                          </a:ln>
                          <a:solidFill>
                            <a:schemeClr val="bg1"/>
                          </a:solidFill>
                          <a:effectLst/>
                          <a:latin typeface="Century Gothic" pitchFamily="34" charset="0"/>
                          <a:cs typeface="Times New Roman" pitchFamily="18" charset="0"/>
                        </a:rPr>
                        <a:t>4</a:t>
                      </a:r>
                      <a:endParaRPr kumimoji="0" lang="en-US" sz="1400" b="0" i="0" u="none" strike="noStrike" cap="none" normalizeH="0" baseline="0">
                        <a:ln>
                          <a:noFill/>
                        </a:ln>
                        <a:solidFill>
                          <a:schemeClr val="bg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4</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a:ln>
                            <a:noFill/>
                          </a:ln>
                          <a:solidFill>
                            <a:schemeClr val="tx1"/>
                          </a:solidFill>
                          <a:effectLst/>
                          <a:latin typeface="Century Gothic" pitchFamily="34" charset="0"/>
                          <a:cs typeface="Times New Roman" pitchFamily="18" charset="0"/>
                        </a:rPr>
                        <a:t>5</a:t>
                      </a:r>
                      <a:endParaRPr kumimoji="0" lang="en-US" sz="1800" b="0" i="0" u="none" strike="noStrike" cap="none" normalizeH="0" baseline="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a:ln>
                            <a:noFill/>
                          </a:ln>
                          <a:solidFill>
                            <a:schemeClr val="tx1"/>
                          </a:solidFill>
                          <a:effectLst/>
                          <a:latin typeface="Century Gothic" pitchFamily="34" charset="0"/>
                          <a:cs typeface="Times New Roman" pitchFamily="18" charset="0"/>
                        </a:rPr>
                        <a:t>6</a:t>
                      </a:r>
                      <a:endParaRPr kumimoji="0" lang="en-US" sz="1800" b="0" i="0" u="none" strike="noStrike" cap="none" normalizeH="0" baseline="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a:ln>
                            <a:noFill/>
                          </a:ln>
                          <a:solidFill>
                            <a:schemeClr val="tx1"/>
                          </a:solidFill>
                          <a:effectLst/>
                          <a:latin typeface="Century Gothic" pitchFamily="34" charset="0"/>
                          <a:cs typeface="Times New Roman" pitchFamily="18" charset="0"/>
                        </a:rPr>
                        <a:t>7</a:t>
                      </a:r>
                      <a:endParaRPr kumimoji="0" lang="en-US" sz="1800" b="0" i="0" u="none" strike="noStrike" cap="none" normalizeH="0" baseline="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a:ln>
                            <a:noFill/>
                          </a:ln>
                          <a:solidFill>
                            <a:schemeClr val="tx1"/>
                          </a:solidFill>
                          <a:effectLst/>
                          <a:latin typeface="Century Gothic" pitchFamily="34" charset="0"/>
                          <a:cs typeface="Times New Roman" pitchFamily="18" charset="0"/>
                        </a:rPr>
                        <a:t>8</a:t>
                      </a:r>
                      <a:endParaRPr kumimoji="0" lang="en-US" sz="1800" b="0" i="0" u="none" strike="noStrike" cap="none" normalizeH="0" baseline="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9</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a:ln>
                            <a:noFill/>
                          </a:ln>
                          <a:solidFill>
                            <a:schemeClr val="tx1"/>
                          </a:solidFill>
                          <a:effectLst/>
                          <a:latin typeface="Century Gothic" pitchFamily="34" charset="0"/>
                          <a:cs typeface="Times New Roman" pitchFamily="18" charset="0"/>
                        </a:rPr>
                        <a:t>10</a:t>
                      </a:r>
                      <a:endParaRPr kumimoji="0" lang="en-US" sz="1800" b="0" i="0" u="none" strike="noStrike" cap="none" normalizeH="0" baseline="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a:ln>
                            <a:noFill/>
                          </a:ln>
                          <a:solidFill>
                            <a:schemeClr val="tx1"/>
                          </a:solidFill>
                          <a:effectLst/>
                          <a:latin typeface="Century Gothic" pitchFamily="34" charset="0"/>
                          <a:cs typeface="Times New Roman" pitchFamily="18" charset="0"/>
                        </a:rPr>
                        <a:t>11</a:t>
                      </a:r>
                      <a:endParaRPr kumimoji="0" lang="en-US" sz="1800" b="0" i="0" u="none" strike="noStrike" cap="none" normalizeH="0" baseline="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a:ln>
                            <a:noFill/>
                          </a:ln>
                          <a:solidFill>
                            <a:schemeClr val="tx1"/>
                          </a:solidFill>
                          <a:effectLst/>
                          <a:latin typeface="Century Gothic" pitchFamily="34" charset="0"/>
                          <a:cs typeface="Times New Roman" pitchFamily="18" charset="0"/>
                        </a:rPr>
                        <a:t>12</a:t>
                      </a:r>
                      <a:endParaRPr kumimoji="0" lang="en-US" sz="1800" b="0" i="0" u="none" strike="noStrike" cap="none" normalizeH="0" baseline="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a:ln>
                            <a:noFill/>
                          </a:ln>
                          <a:solidFill>
                            <a:schemeClr val="tx1"/>
                          </a:solidFill>
                          <a:effectLst/>
                          <a:latin typeface="Century Gothic" pitchFamily="34" charset="0"/>
                          <a:cs typeface="Times New Roman" pitchFamily="18" charset="0"/>
                        </a:rPr>
                        <a:t>13</a:t>
                      </a:r>
                      <a:endParaRPr kumimoji="0" lang="en-US" sz="1800" b="0" i="0" u="none" strike="noStrike" cap="none" normalizeH="0" baseline="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5"/>
                  </a:ext>
                </a:extLst>
              </a:tr>
              <a:tr h="382125">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400" b="1" i="0" u="none" strike="noStrike" cap="none" normalizeH="0" baseline="0">
                          <a:ln>
                            <a:noFill/>
                          </a:ln>
                          <a:solidFill>
                            <a:schemeClr val="bg1"/>
                          </a:solidFill>
                          <a:effectLst/>
                          <a:latin typeface="Century Gothic" pitchFamily="34" charset="0"/>
                          <a:cs typeface="Times New Roman" pitchFamily="18" charset="0"/>
                        </a:rPr>
                        <a:t>5</a:t>
                      </a:r>
                      <a:endParaRPr kumimoji="0" lang="en-US" sz="1400" b="0" i="0" u="none" strike="noStrike" cap="none" normalizeH="0" baseline="0">
                        <a:ln>
                          <a:noFill/>
                        </a:ln>
                        <a:solidFill>
                          <a:schemeClr val="bg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a:ln>
                            <a:noFill/>
                          </a:ln>
                          <a:solidFill>
                            <a:schemeClr val="tx1"/>
                          </a:solidFill>
                          <a:effectLst/>
                          <a:latin typeface="Century Gothic" pitchFamily="34" charset="0"/>
                          <a:cs typeface="Times New Roman" pitchFamily="18" charset="0"/>
                        </a:rPr>
                        <a:t>5</a:t>
                      </a:r>
                      <a:endParaRPr kumimoji="0" lang="en-US" sz="1800" b="0" i="0" u="none" strike="noStrike" cap="none" normalizeH="0" baseline="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a:ln>
                            <a:noFill/>
                          </a:ln>
                          <a:solidFill>
                            <a:schemeClr val="tx1"/>
                          </a:solidFill>
                          <a:effectLst/>
                          <a:latin typeface="Century Gothic" pitchFamily="34" charset="0"/>
                          <a:cs typeface="Times New Roman" pitchFamily="18" charset="0"/>
                        </a:rPr>
                        <a:t>6</a:t>
                      </a:r>
                      <a:endParaRPr kumimoji="0" lang="en-US" sz="1800" b="0" i="0" u="none" strike="noStrike" cap="none" normalizeH="0" baseline="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a:ln>
                            <a:noFill/>
                          </a:ln>
                          <a:solidFill>
                            <a:schemeClr val="tx1"/>
                          </a:solidFill>
                          <a:effectLst/>
                          <a:latin typeface="Century Gothic" pitchFamily="34" charset="0"/>
                          <a:cs typeface="Times New Roman" pitchFamily="18" charset="0"/>
                        </a:rPr>
                        <a:t>7</a:t>
                      </a:r>
                      <a:endParaRPr kumimoji="0" lang="en-US" sz="1800" b="0" i="0" u="none" strike="noStrike" cap="none" normalizeH="0" baseline="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a:ln>
                            <a:noFill/>
                          </a:ln>
                          <a:solidFill>
                            <a:schemeClr val="tx1"/>
                          </a:solidFill>
                          <a:effectLst/>
                          <a:latin typeface="Century Gothic" pitchFamily="34" charset="0"/>
                          <a:cs typeface="Times New Roman" pitchFamily="18" charset="0"/>
                        </a:rPr>
                        <a:t>8</a:t>
                      </a:r>
                      <a:endParaRPr kumimoji="0" lang="en-US" sz="1800" b="0" i="0" u="none" strike="noStrike" cap="none" normalizeH="0" baseline="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a:ln>
                            <a:noFill/>
                          </a:ln>
                          <a:solidFill>
                            <a:schemeClr val="tx1"/>
                          </a:solidFill>
                          <a:effectLst/>
                          <a:latin typeface="Century Gothic" pitchFamily="34" charset="0"/>
                          <a:cs typeface="Times New Roman" pitchFamily="18" charset="0"/>
                        </a:rPr>
                        <a:t>9</a:t>
                      </a:r>
                      <a:endParaRPr kumimoji="0" lang="en-US" sz="1800" b="0" i="0" u="none" strike="noStrike" cap="none" normalizeH="0" baseline="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a:ln>
                            <a:noFill/>
                          </a:ln>
                          <a:solidFill>
                            <a:schemeClr val="tx1"/>
                          </a:solidFill>
                          <a:effectLst/>
                          <a:latin typeface="Century Gothic" pitchFamily="34" charset="0"/>
                          <a:cs typeface="Times New Roman" pitchFamily="18" charset="0"/>
                        </a:rPr>
                        <a:t>10</a:t>
                      </a:r>
                      <a:endParaRPr kumimoji="0" lang="en-US" sz="1800" b="0" i="0" u="none" strike="noStrike" cap="none" normalizeH="0" baseline="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11</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a:ln>
                            <a:noFill/>
                          </a:ln>
                          <a:solidFill>
                            <a:schemeClr val="tx1"/>
                          </a:solidFill>
                          <a:effectLst/>
                          <a:latin typeface="Century Gothic" pitchFamily="34" charset="0"/>
                          <a:cs typeface="Times New Roman" pitchFamily="18" charset="0"/>
                        </a:rPr>
                        <a:t>12</a:t>
                      </a:r>
                      <a:endParaRPr kumimoji="0" lang="en-US" sz="1800" b="0" i="0" u="none" strike="noStrike" cap="none" normalizeH="0" baseline="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13</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a:ln>
                            <a:noFill/>
                          </a:ln>
                          <a:solidFill>
                            <a:schemeClr val="tx1"/>
                          </a:solidFill>
                          <a:effectLst/>
                          <a:latin typeface="Century Gothic" pitchFamily="34" charset="0"/>
                          <a:cs typeface="Times New Roman" pitchFamily="18" charset="0"/>
                        </a:rPr>
                        <a:t>14</a:t>
                      </a:r>
                      <a:endParaRPr kumimoji="0" lang="en-US" sz="1800" b="0" i="0" u="none" strike="noStrike" cap="none" normalizeH="0" baseline="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6"/>
                  </a:ext>
                </a:extLst>
              </a:tr>
              <a:tr h="382125">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400" b="1" i="0" u="none" strike="noStrike" cap="none" normalizeH="0" baseline="0">
                          <a:ln>
                            <a:noFill/>
                          </a:ln>
                          <a:solidFill>
                            <a:schemeClr val="bg1"/>
                          </a:solidFill>
                          <a:effectLst/>
                          <a:latin typeface="Century Gothic" pitchFamily="34" charset="0"/>
                          <a:cs typeface="Times New Roman" pitchFamily="18" charset="0"/>
                        </a:rPr>
                        <a:t>6</a:t>
                      </a:r>
                      <a:endParaRPr kumimoji="0" lang="en-US" sz="1400" b="0" i="0" u="none" strike="noStrike" cap="none" normalizeH="0" baseline="0">
                        <a:ln>
                          <a:noFill/>
                        </a:ln>
                        <a:solidFill>
                          <a:schemeClr val="bg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a:ln>
                            <a:noFill/>
                          </a:ln>
                          <a:solidFill>
                            <a:schemeClr val="tx1"/>
                          </a:solidFill>
                          <a:effectLst/>
                          <a:latin typeface="Century Gothic" pitchFamily="34" charset="0"/>
                          <a:cs typeface="Times New Roman" pitchFamily="18" charset="0"/>
                        </a:rPr>
                        <a:t>6</a:t>
                      </a:r>
                      <a:endParaRPr kumimoji="0" lang="en-US" sz="1800" b="0" i="0" u="none" strike="noStrike" cap="none" normalizeH="0" baseline="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a:ln>
                            <a:noFill/>
                          </a:ln>
                          <a:solidFill>
                            <a:schemeClr val="tx1"/>
                          </a:solidFill>
                          <a:effectLst/>
                          <a:latin typeface="Century Gothic" pitchFamily="34" charset="0"/>
                          <a:cs typeface="Times New Roman" pitchFamily="18" charset="0"/>
                        </a:rPr>
                        <a:t>7</a:t>
                      </a:r>
                      <a:endParaRPr kumimoji="0" lang="en-US" sz="1800" b="0" i="0" u="none" strike="noStrike" cap="none" normalizeH="0" baseline="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a:ln>
                            <a:noFill/>
                          </a:ln>
                          <a:solidFill>
                            <a:schemeClr val="tx1"/>
                          </a:solidFill>
                          <a:effectLst/>
                          <a:latin typeface="Century Gothic" pitchFamily="34" charset="0"/>
                          <a:cs typeface="Times New Roman" pitchFamily="18" charset="0"/>
                        </a:rPr>
                        <a:t>8</a:t>
                      </a:r>
                      <a:endParaRPr kumimoji="0" lang="en-US" sz="1800" b="0" i="0" u="none" strike="noStrike" cap="none" normalizeH="0" baseline="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a:ln>
                            <a:noFill/>
                          </a:ln>
                          <a:solidFill>
                            <a:schemeClr val="tx1"/>
                          </a:solidFill>
                          <a:effectLst/>
                          <a:latin typeface="Century Gothic" pitchFamily="34" charset="0"/>
                          <a:cs typeface="Times New Roman" pitchFamily="18" charset="0"/>
                        </a:rPr>
                        <a:t>9</a:t>
                      </a:r>
                      <a:endParaRPr kumimoji="0" lang="en-US" sz="1800" b="0" i="0" u="none" strike="noStrike" cap="none" normalizeH="0" baseline="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a:ln>
                            <a:noFill/>
                          </a:ln>
                          <a:solidFill>
                            <a:schemeClr val="tx1"/>
                          </a:solidFill>
                          <a:effectLst/>
                          <a:latin typeface="Century Gothic" pitchFamily="34" charset="0"/>
                          <a:cs typeface="Times New Roman" pitchFamily="18" charset="0"/>
                        </a:rPr>
                        <a:t>10</a:t>
                      </a:r>
                      <a:endParaRPr kumimoji="0" lang="en-US" sz="1800" b="0" i="0" u="none" strike="noStrike" cap="none" normalizeH="0" baseline="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a:ln>
                            <a:noFill/>
                          </a:ln>
                          <a:solidFill>
                            <a:schemeClr val="tx1"/>
                          </a:solidFill>
                          <a:effectLst/>
                          <a:latin typeface="Century Gothic" pitchFamily="34" charset="0"/>
                          <a:cs typeface="Times New Roman" pitchFamily="18" charset="0"/>
                        </a:rPr>
                        <a:t>11</a:t>
                      </a:r>
                      <a:endParaRPr kumimoji="0" lang="en-US" sz="1800" b="0" i="0" u="none" strike="noStrike" cap="none" normalizeH="0" baseline="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a:ln>
                            <a:noFill/>
                          </a:ln>
                          <a:solidFill>
                            <a:schemeClr val="tx1"/>
                          </a:solidFill>
                          <a:effectLst/>
                          <a:latin typeface="Century Gothic" pitchFamily="34" charset="0"/>
                          <a:cs typeface="Times New Roman" pitchFamily="18" charset="0"/>
                        </a:rPr>
                        <a:t>12</a:t>
                      </a:r>
                      <a:endParaRPr kumimoji="0" lang="en-US" sz="1800" b="0" i="0" u="none" strike="noStrike" cap="none" normalizeH="0" baseline="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13</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14</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15</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7"/>
                  </a:ext>
                </a:extLst>
              </a:tr>
              <a:tr h="382125">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400" b="1" i="0" u="none" strike="noStrike" cap="none" normalizeH="0" baseline="0">
                          <a:ln>
                            <a:noFill/>
                          </a:ln>
                          <a:solidFill>
                            <a:schemeClr val="bg1"/>
                          </a:solidFill>
                          <a:effectLst/>
                          <a:latin typeface="Century Gothic" pitchFamily="34" charset="0"/>
                          <a:cs typeface="Times New Roman" pitchFamily="18" charset="0"/>
                        </a:rPr>
                        <a:t>7</a:t>
                      </a:r>
                      <a:endParaRPr kumimoji="0" lang="en-US" sz="1400" b="0" i="0" u="none" strike="noStrike" cap="none" normalizeH="0" baseline="0">
                        <a:ln>
                          <a:noFill/>
                        </a:ln>
                        <a:solidFill>
                          <a:schemeClr val="bg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a:ln>
                            <a:noFill/>
                          </a:ln>
                          <a:solidFill>
                            <a:schemeClr val="tx1"/>
                          </a:solidFill>
                          <a:effectLst/>
                          <a:latin typeface="Century Gothic" pitchFamily="34" charset="0"/>
                          <a:cs typeface="Times New Roman" pitchFamily="18" charset="0"/>
                        </a:rPr>
                        <a:t>7</a:t>
                      </a:r>
                      <a:endParaRPr kumimoji="0" lang="en-US" sz="1800" b="0" i="0" u="none" strike="noStrike" cap="none" normalizeH="0" baseline="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a:ln>
                            <a:noFill/>
                          </a:ln>
                          <a:solidFill>
                            <a:schemeClr val="tx1"/>
                          </a:solidFill>
                          <a:effectLst/>
                          <a:latin typeface="Century Gothic" pitchFamily="34" charset="0"/>
                          <a:cs typeface="Times New Roman" pitchFamily="18" charset="0"/>
                        </a:rPr>
                        <a:t>8</a:t>
                      </a:r>
                      <a:endParaRPr kumimoji="0" lang="en-US" sz="1800" b="0" i="0" u="none" strike="noStrike" cap="none" normalizeH="0" baseline="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a:ln>
                            <a:noFill/>
                          </a:ln>
                          <a:solidFill>
                            <a:schemeClr val="tx1"/>
                          </a:solidFill>
                          <a:effectLst/>
                          <a:latin typeface="Century Gothic" pitchFamily="34" charset="0"/>
                          <a:cs typeface="Times New Roman" pitchFamily="18" charset="0"/>
                        </a:rPr>
                        <a:t>9</a:t>
                      </a:r>
                      <a:endParaRPr kumimoji="0" lang="en-US" sz="1800" b="0" i="0" u="none" strike="noStrike" cap="none" normalizeH="0" baseline="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a:ln>
                            <a:noFill/>
                          </a:ln>
                          <a:solidFill>
                            <a:schemeClr val="tx1"/>
                          </a:solidFill>
                          <a:effectLst/>
                          <a:latin typeface="Century Gothic" pitchFamily="34" charset="0"/>
                          <a:cs typeface="Times New Roman" pitchFamily="18" charset="0"/>
                        </a:rPr>
                        <a:t>10</a:t>
                      </a:r>
                      <a:endParaRPr kumimoji="0" lang="en-US" sz="1800" b="0" i="0" u="none" strike="noStrike" cap="none" normalizeH="0" baseline="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a:ln>
                            <a:noFill/>
                          </a:ln>
                          <a:solidFill>
                            <a:schemeClr val="tx1"/>
                          </a:solidFill>
                          <a:effectLst/>
                          <a:latin typeface="Century Gothic" pitchFamily="34" charset="0"/>
                          <a:cs typeface="Times New Roman" pitchFamily="18" charset="0"/>
                        </a:rPr>
                        <a:t>11</a:t>
                      </a:r>
                      <a:endParaRPr kumimoji="0" lang="en-US" sz="1800" b="0" i="0" u="none" strike="noStrike" cap="none" normalizeH="0" baseline="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a:ln>
                            <a:noFill/>
                          </a:ln>
                          <a:solidFill>
                            <a:schemeClr val="tx1"/>
                          </a:solidFill>
                          <a:effectLst/>
                          <a:latin typeface="Century Gothic" pitchFamily="34" charset="0"/>
                          <a:cs typeface="Times New Roman" pitchFamily="18" charset="0"/>
                        </a:rPr>
                        <a:t>12</a:t>
                      </a:r>
                      <a:endParaRPr kumimoji="0" lang="en-US" sz="1800" b="0" i="0" u="none" strike="noStrike" cap="none" normalizeH="0" baseline="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a:ln>
                            <a:noFill/>
                          </a:ln>
                          <a:solidFill>
                            <a:schemeClr val="tx1"/>
                          </a:solidFill>
                          <a:effectLst/>
                          <a:latin typeface="Century Gothic" pitchFamily="34" charset="0"/>
                          <a:cs typeface="Times New Roman" pitchFamily="18" charset="0"/>
                        </a:rPr>
                        <a:t>13</a:t>
                      </a:r>
                      <a:endParaRPr kumimoji="0" lang="en-US" sz="1800" b="0" i="0" u="none" strike="noStrike" cap="none" normalizeH="0" baseline="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a:ln>
                            <a:noFill/>
                          </a:ln>
                          <a:solidFill>
                            <a:schemeClr val="tx1"/>
                          </a:solidFill>
                          <a:effectLst/>
                          <a:latin typeface="Century Gothic" pitchFamily="34" charset="0"/>
                          <a:cs typeface="Times New Roman" pitchFamily="18" charset="0"/>
                        </a:rPr>
                        <a:t>14</a:t>
                      </a:r>
                      <a:endParaRPr kumimoji="0" lang="en-US" sz="1800" b="0" i="0" u="none" strike="noStrike" cap="none" normalizeH="0" baseline="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15</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16</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8"/>
                  </a:ext>
                </a:extLst>
              </a:tr>
              <a:tr h="382125">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400" b="1" i="0" u="none" strike="noStrike" cap="none" normalizeH="0" baseline="0">
                          <a:ln>
                            <a:noFill/>
                          </a:ln>
                          <a:solidFill>
                            <a:schemeClr val="bg1"/>
                          </a:solidFill>
                          <a:effectLst/>
                          <a:latin typeface="Century Gothic" pitchFamily="34" charset="0"/>
                          <a:cs typeface="Times New Roman" pitchFamily="18" charset="0"/>
                        </a:rPr>
                        <a:t>8</a:t>
                      </a:r>
                      <a:endParaRPr kumimoji="0" lang="en-US" sz="1400" b="0" i="0" u="none" strike="noStrike" cap="none" normalizeH="0" baseline="0">
                        <a:ln>
                          <a:noFill/>
                        </a:ln>
                        <a:solidFill>
                          <a:schemeClr val="bg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8</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a:ln>
                            <a:noFill/>
                          </a:ln>
                          <a:solidFill>
                            <a:schemeClr val="tx1"/>
                          </a:solidFill>
                          <a:effectLst/>
                          <a:latin typeface="Century Gothic" pitchFamily="34" charset="0"/>
                          <a:cs typeface="Times New Roman" pitchFamily="18" charset="0"/>
                        </a:rPr>
                        <a:t>9</a:t>
                      </a:r>
                      <a:endParaRPr kumimoji="0" lang="en-US" sz="1800" b="0" i="0" u="none" strike="noStrike" cap="none" normalizeH="0" baseline="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a:ln>
                            <a:noFill/>
                          </a:ln>
                          <a:solidFill>
                            <a:schemeClr val="tx1"/>
                          </a:solidFill>
                          <a:effectLst/>
                          <a:latin typeface="Century Gothic" pitchFamily="34" charset="0"/>
                          <a:cs typeface="Times New Roman" pitchFamily="18" charset="0"/>
                        </a:rPr>
                        <a:t>10</a:t>
                      </a:r>
                      <a:endParaRPr kumimoji="0" lang="en-US" sz="1800" b="0" i="0" u="none" strike="noStrike" cap="none" normalizeH="0" baseline="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a:ln>
                            <a:noFill/>
                          </a:ln>
                          <a:solidFill>
                            <a:schemeClr val="tx1"/>
                          </a:solidFill>
                          <a:effectLst/>
                          <a:latin typeface="Century Gothic" pitchFamily="34" charset="0"/>
                          <a:cs typeface="Times New Roman" pitchFamily="18" charset="0"/>
                        </a:rPr>
                        <a:t>11</a:t>
                      </a:r>
                      <a:endParaRPr kumimoji="0" lang="en-US" sz="1800" b="0" i="0" u="none" strike="noStrike" cap="none" normalizeH="0" baseline="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a:ln>
                            <a:noFill/>
                          </a:ln>
                          <a:solidFill>
                            <a:schemeClr val="tx1"/>
                          </a:solidFill>
                          <a:effectLst/>
                          <a:latin typeface="Century Gothic" pitchFamily="34" charset="0"/>
                          <a:cs typeface="Times New Roman" pitchFamily="18" charset="0"/>
                        </a:rPr>
                        <a:t>12</a:t>
                      </a:r>
                      <a:endParaRPr kumimoji="0" lang="en-US" sz="1800" b="0" i="0" u="none" strike="noStrike" cap="none" normalizeH="0" baseline="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13</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a:ln>
                            <a:noFill/>
                          </a:ln>
                          <a:solidFill>
                            <a:schemeClr val="tx1"/>
                          </a:solidFill>
                          <a:effectLst/>
                          <a:latin typeface="Century Gothic" pitchFamily="34" charset="0"/>
                          <a:cs typeface="Times New Roman" pitchFamily="18" charset="0"/>
                        </a:rPr>
                        <a:t>14</a:t>
                      </a:r>
                      <a:endParaRPr kumimoji="0" lang="en-US" sz="1800" b="0" i="0" u="none" strike="noStrike" cap="none" normalizeH="0" baseline="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a:ln>
                            <a:noFill/>
                          </a:ln>
                          <a:solidFill>
                            <a:schemeClr val="tx1"/>
                          </a:solidFill>
                          <a:effectLst/>
                          <a:latin typeface="Century Gothic" pitchFamily="34" charset="0"/>
                          <a:cs typeface="Times New Roman" pitchFamily="18" charset="0"/>
                        </a:rPr>
                        <a:t>15</a:t>
                      </a:r>
                      <a:endParaRPr kumimoji="0" lang="en-US" sz="1800" b="0" i="0" u="none" strike="noStrike" cap="none" normalizeH="0" baseline="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16</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17</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9"/>
                  </a:ext>
                </a:extLst>
              </a:tr>
              <a:tr h="382125">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400" b="1" i="0" u="none" strike="noStrike" cap="none" normalizeH="0" baseline="0" dirty="0">
                          <a:ln>
                            <a:noFill/>
                          </a:ln>
                          <a:solidFill>
                            <a:schemeClr val="bg1"/>
                          </a:solidFill>
                          <a:effectLst/>
                          <a:latin typeface="Century Gothic" pitchFamily="34" charset="0"/>
                          <a:cs typeface="Times New Roman" pitchFamily="18" charset="0"/>
                        </a:rPr>
                        <a:t>9</a:t>
                      </a:r>
                      <a:endParaRPr kumimoji="0" lang="en-US" sz="1400" b="0" i="0" u="none" strike="noStrike" cap="none" normalizeH="0" baseline="0" dirty="0">
                        <a:ln>
                          <a:noFill/>
                        </a:ln>
                        <a:solidFill>
                          <a:schemeClr val="bg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9</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a:ln>
                            <a:noFill/>
                          </a:ln>
                          <a:solidFill>
                            <a:schemeClr val="tx1"/>
                          </a:solidFill>
                          <a:effectLst/>
                          <a:latin typeface="Century Gothic" pitchFamily="34" charset="0"/>
                          <a:cs typeface="Times New Roman" pitchFamily="18" charset="0"/>
                        </a:rPr>
                        <a:t>10</a:t>
                      </a:r>
                      <a:endParaRPr kumimoji="0" lang="en-US" sz="1800" b="0" i="0" u="none" strike="noStrike" cap="none" normalizeH="0" baseline="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a:ln>
                            <a:noFill/>
                          </a:ln>
                          <a:solidFill>
                            <a:schemeClr val="tx1"/>
                          </a:solidFill>
                          <a:effectLst/>
                          <a:latin typeface="Century Gothic" pitchFamily="34" charset="0"/>
                          <a:cs typeface="Times New Roman" pitchFamily="18" charset="0"/>
                        </a:rPr>
                        <a:t>11</a:t>
                      </a:r>
                      <a:endParaRPr kumimoji="0" lang="en-US" sz="1800" b="0" i="0" u="none" strike="noStrike" cap="none" normalizeH="0" baseline="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a:ln>
                            <a:noFill/>
                          </a:ln>
                          <a:solidFill>
                            <a:schemeClr val="tx1"/>
                          </a:solidFill>
                          <a:effectLst/>
                          <a:latin typeface="Century Gothic" pitchFamily="34" charset="0"/>
                          <a:cs typeface="Times New Roman" pitchFamily="18" charset="0"/>
                        </a:rPr>
                        <a:t>12</a:t>
                      </a:r>
                      <a:endParaRPr kumimoji="0" lang="en-US" sz="1800" b="0" i="0" u="none" strike="noStrike" cap="none" normalizeH="0" baseline="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a:ln>
                            <a:noFill/>
                          </a:ln>
                          <a:solidFill>
                            <a:schemeClr val="tx1"/>
                          </a:solidFill>
                          <a:effectLst/>
                          <a:latin typeface="Century Gothic" pitchFamily="34" charset="0"/>
                          <a:cs typeface="Times New Roman" pitchFamily="18" charset="0"/>
                        </a:rPr>
                        <a:t>13</a:t>
                      </a:r>
                      <a:endParaRPr kumimoji="0" lang="en-US" sz="1800" b="0" i="0" u="none" strike="noStrike" cap="none" normalizeH="0" baseline="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14</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15</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16</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17</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18</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10"/>
                  </a:ext>
                </a:extLst>
              </a:tr>
            </a:tbl>
          </a:graphicData>
        </a:graphic>
      </p:graphicFrame>
    </p:spTree>
    <p:extLst>
      <p:ext uri="{BB962C8B-B14F-4D97-AF65-F5344CB8AC3E}">
        <p14:creationId xmlns:p14="http://schemas.microsoft.com/office/powerpoint/2010/main" val="2530210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normAutofit fontScale="90000"/>
          </a:bodyPr>
          <a:lstStyle/>
          <a:p>
            <a:pPr marL="514350" indent="-514350">
              <a:buFont typeface="+mj-lt"/>
              <a:buAutoNum type="arabicPeriod" startAt="2"/>
            </a:pPr>
            <a:r>
              <a:rPr lang="en-US" dirty="0"/>
              <a:t>Students should learn and use </a:t>
            </a:r>
            <a:r>
              <a:rPr lang="en-US" dirty="0">
                <a:solidFill>
                  <a:srgbClr val="92D050"/>
                </a:solidFill>
              </a:rPr>
              <a:t>strategies</a:t>
            </a:r>
            <a:r>
              <a:rPr lang="en-US" dirty="0">
                <a:solidFill>
                  <a:schemeClr val="accent4"/>
                </a:solidFill>
              </a:rPr>
              <a:t> </a:t>
            </a:r>
            <a:r>
              <a:rPr lang="en-US" dirty="0"/>
              <a:t>to solve the facts</a:t>
            </a:r>
            <a:br>
              <a:rPr lang="en-US" dirty="0"/>
            </a:br>
            <a:r>
              <a:rPr lang="en-US" dirty="0"/>
              <a:t> </a:t>
            </a:r>
          </a:p>
        </p:txBody>
      </p:sp>
      <p:sp>
        <p:nvSpPr>
          <p:cNvPr id="9" name="Title 2"/>
          <p:cNvSpPr txBox="1">
            <a:spLocks/>
          </p:cNvSpPr>
          <p:nvPr/>
        </p:nvSpPr>
        <p:spPr>
          <a:xfrm>
            <a:off x="228600" y="1493195"/>
            <a:ext cx="8686800" cy="731520"/>
          </a:xfrm>
          <a:prstGeom prst="rect">
            <a:avLst/>
          </a:prstGeom>
          <a:solidFill>
            <a:schemeClr val="accent5">
              <a:lumMod val="50000"/>
            </a:schemeClr>
          </a:solidFill>
        </p:spPr>
        <p:txBody>
          <a:bodyPr vert="horz" lIns="91440" tIns="45720" rIns="91440" bIns="45720" rtlCol="0" anchor="t" anchorCtr="0">
            <a:normAutofit/>
          </a:bodyPr>
          <a:lstStyle>
            <a:lvl1pPr algn="l" defTabSz="914400" rtl="0" eaLnBrk="1" latinLnBrk="0" hangingPunct="1">
              <a:lnSpc>
                <a:spcPct val="110000"/>
              </a:lnSpc>
              <a:spcBef>
                <a:spcPct val="0"/>
              </a:spcBef>
              <a:buNone/>
              <a:defRPr sz="3200" b="1" kern="1200">
                <a:solidFill>
                  <a:srgbClr val="FF9300"/>
                </a:solidFill>
                <a:latin typeface="+mj-lt"/>
                <a:ea typeface="Verdana" panose="020B0604030504040204" pitchFamily="34" charset="0"/>
                <a:cs typeface="Verdana" panose="020B0604030504040204" pitchFamily="34" charset="0"/>
              </a:defRPr>
            </a:lvl1pPr>
          </a:lstStyle>
          <a:p>
            <a:r>
              <a:rPr lang="en-US">
                <a:solidFill>
                  <a:schemeClr val="accent1"/>
                </a:solidFill>
              </a:rPr>
              <a:t>Zero Facts</a:t>
            </a:r>
            <a:endParaRPr lang="en-US" dirty="0">
              <a:solidFill>
                <a:schemeClr val="accent1"/>
              </a:solidFill>
            </a:endParaRPr>
          </a:p>
        </p:txBody>
      </p:sp>
      <p:sp>
        <p:nvSpPr>
          <p:cNvPr id="10" name="Content Placeholder 1"/>
          <p:cNvSpPr>
            <a:spLocks noGrp="1"/>
          </p:cNvSpPr>
          <p:nvPr>
            <p:ph idx="1"/>
          </p:nvPr>
        </p:nvSpPr>
        <p:spPr>
          <a:xfrm>
            <a:off x="228600" y="2166295"/>
            <a:ext cx="3629359" cy="3530600"/>
          </a:xfrm>
        </p:spPr>
        <p:txBody>
          <a:bodyPr>
            <a:normAutofit/>
          </a:bodyPr>
          <a:lstStyle/>
          <a:p>
            <a:r>
              <a:rPr lang="en-US" dirty="0"/>
              <a:t>A number plus zero is the number itself</a:t>
            </a:r>
            <a:endParaRPr lang="en-US" sz="2400" dirty="0"/>
          </a:p>
          <a:p>
            <a:endParaRPr lang="en-US" altLang="en-US" sz="2400" dirty="0"/>
          </a:p>
          <a:p>
            <a:r>
              <a:rPr lang="en-US" altLang="en-US" sz="2400" dirty="0"/>
              <a:t>Facts remaining:  </a:t>
            </a:r>
            <a:br>
              <a:rPr lang="en-US" altLang="en-US" sz="2400" dirty="0"/>
            </a:br>
            <a:r>
              <a:rPr lang="en-US" altLang="en-US" sz="2400" dirty="0"/>
              <a:t>100 – 19 = 81</a:t>
            </a:r>
          </a:p>
          <a:p>
            <a:endParaRPr lang="en-US" sz="2400" dirty="0"/>
          </a:p>
        </p:txBody>
      </p:sp>
      <p:graphicFrame>
        <p:nvGraphicFramePr>
          <p:cNvPr id="11" name="Group 1504"/>
          <p:cNvGraphicFramePr>
            <a:graphicFrameLocks/>
          </p:cNvGraphicFramePr>
          <p:nvPr>
            <p:extLst>
              <p:ext uri="{D42A27DB-BD31-4B8C-83A1-F6EECF244321}">
                <p14:modId xmlns:p14="http://schemas.microsoft.com/office/powerpoint/2010/main" val="3158210569"/>
              </p:ext>
            </p:extLst>
          </p:nvPr>
        </p:nvGraphicFramePr>
        <p:xfrm>
          <a:off x="3857957" y="1633220"/>
          <a:ext cx="5057442" cy="4203375"/>
        </p:xfrm>
        <a:graphic>
          <a:graphicData uri="http://schemas.openxmlformats.org/drawingml/2006/table">
            <a:tbl>
              <a:tblPr firstRow="1"/>
              <a:tblGrid>
                <a:gridCol w="459226">
                  <a:extLst>
                    <a:ext uri="{9D8B030D-6E8A-4147-A177-3AD203B41FA5}">
                      <a16:colId xmlns:a16="http://schemas.microsoft.com/office/drawing/2014/main" val="20000"/>
                    </a:ext>
                  </a:extLst>
                </a:gridCol>
                <a:gridCol w="461213">
                  <a:extLst>
                    <a:ext uri="{9D8B030D-6E8A-4147-A177-3AD203B41FA5}">
                      <a16:colId xmlns:a16="http://schemas.microsoft.com/office/drawing/2014/main" val="20001"/>
                    </a:ext>
                  </a:extLst>
                </a:gridCol>
                <a:gridCol w="441333">
                  <a:extLst>
                    <a:ext uri="{9D8B030D-6E8A-4147-A177-3AD203B41FA5}">
                      <a16:colId xmlns:a16="http://schemas.microsoft.com/office/drawing/2014/main" val="20002"/>
                    </a:ext>
                  </a:extLst>
                </a:gridCol>
                <a:gridCol w="477117">
                  <a:extLst>
                    <a:ext uri="{9D8B030D-6E8A-4147-A177-3AD203B41FA5}">
                      <a16:colId xmlns:a16="http://schemas.microsoft.com/office/drawing/2014/main" val="20003"/>
                    </a:ext>
                  </a:extLst>
                </a:gridCol>
                <a:gridCol w="459225">
                  <a:extLst>
                    <a:ext uri="{9D8B030D-6E8A-4147-A177-3AD203B41FA5}">
                      <a16:colId xmlns:a16="http://schemas.microsoft.com/office/drawing/2014/main" val="20004"/>
                    </a:ext>
                  </a:extLst>
                </a:gridCol>
                <a:gridCol w="461213">
                  <a:extLst>
                    <a:ext uri="{9D8B030D-6E8A-4147-A177-3AD203B41FA5}">
                      <a16:colId xmlns:a16="http://schemas.microsoft.com/office/drawing/2014/main" val="20005"/>
                    </a:ext>
                  </a:extLst>
                </a:gridCol>
                <a:gridCol w="459226">
                  <a:extLst>
                    <a:ext uri="{9D8B030D-6E8A-4147-A177-3AD203B41FA5}">
                      <a16:colId xmlns:a16="http://schemas.microsoft.com/office/drawing/2014/main" val="20006"/>
                    </a:ext>
                  </a:extLst>
                </a:gridCol>
                <a:gridCol w="459225">
                  <a:extLst>
                    <a:ext uri="{9D8B030D-6E8A-4147-A177-3AD203B41FA5}">
                      <a16:colId xmlns:a16="http://schemas.microsoft.com/office/drawing/2014/main" val="20007"/>
                    </a:ext>
                  </a:extLst>
                </a:gridCol>
                <a:gridCol w="459226">
                  <a:extLst>
                    <a:ext uri="{9D8B030D-6E8A-4147-A177-3AD203B41FA5}">
                      <a16:colId xmlns:a16="http://schemas.microsoft.com/office/drawing/2014/main" val="20008"/>
                    </a:ext>
                  </a:extLst>
                </a:gridCol>
                <a:gridCol w="461213">
                  <a:extLst>
                    <a:ext uri="{9D8B030D-6E8A-4147-A177-3AD203B41FA5}">
                      <a16:colId xmlns:a16="http://schemas.microsoft.com/office/drawing/2014/main" val="20009"/>
                    </a:ext>
                  </a:extLst>
                </a:gridCol>
                <a:gridCol w="459225">
                  <a:extLst>
                    <a:ext uri="{9D8B030D-6E8A-4147-A177-3AD203B41FA5}">
                      <a16:colId xmlns:a16="http://schemas.microsoft.com/office/drawing/2014/main" val="20010"/>
                    </a:ext>
                  </a:extLst>
                </a:gridCol>
              </a:tblGrid>
              <a:tr h="382125">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400" b="1" i="0" u="none" strike="noStrike" cap="none" normalizeH="0" baseline="0" dirty="0">
                          <a:ln>
                            <a:noFill/>
                          </a:ln>
                          <a:solidFill>
                            <a:schemeClr val="bg1"/>
                          </a:solidFill>
                          <a:effectLst/>
                          <a:latin typeface="Century Gothic" pitchFamily="34" charset="0"/>
                          <a:cs typeface="Times New Roman" pitchFamily="18" charset="0"/>
                        </a:rPr>
                        <a:t>+</a:t>
                      </a:r>
                      <a:endParaRPr kumimoji="0" lang="en-US" sz="1400" b="0" i="0" u="none" strike="noStrike" cap="none" normalizeH="0" baseline="0" dirty="0">
                        <a:ln>
                          <a:noFill/>
                        </a:ln>
                        <a:solidFill>
                          <a:schemeClr val="bg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400" b="1" i="0" u="none" strike="noStrike" cap="none" normalizeH="0" baseline="0" dirty="0">
                          <a:ln>
                            <a:noFill/>
                          </a:ln>
                          <a:solidFill>
                            <a:schemeClr val="bg1"/>
                          </a:solidFill>
                          <a:effectLst/>
                          <a:latin typeface="Century Gothic" pitchFamily="34" charset="0"/>
                          <a:cs typeface="Times New Roman" pitchFamily="18" charset="0"/>
                        </a:rPr>
                        <a:t>0</a:t>
                      </a:r>
                      <a:endParaRPr kumimoji="0" lang="en-US" sz="1400" b="0" i="0" u="none" strike="noStrike" cap="none" normalizeH="0" baseline="0" dirty="0">
                        <a:ln>
                          <a:noFill/>
                        </a:ln>
                        <a:solidFill>
                          <a:schemeClr val="bg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400" b="1" i="0" u="none" strike="noStrike" cap="none" normalizeH="0" baseline="0" dirty="0">
                          <a:ln>
                            <a:noFill/>
                          </a:ln>
                          <a:solidFill>
                            <a:schemeClr val="bg1"/>
                          </a:solidFill>
                          <a:effectLst/>
                          <a:latin typeface="Century Gothic" pitchFamily="34" charset="0"/>
                          <a:cs typeface="Times New Roman" pitchFamily="18" charset="0"/>
                        </a:rPr>
                        <a:t>1</a:t>
                      </a:r>
                      <a:endParaRPr kumimoji="0" lang="en-US" sz="1400" b="0" i="0" u="none" strike="noStrike" cap="none" normalizeH="0" baseline="0" dirty="0">
                        <a:ln>
                          <a:noFill/>
                        </a:ln>
                        <a:solidFill>
                          <a:schemeClr val="bg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400" b="1" i="0" u="none" strike="noStrike" cap="none" normalizeH="0" baseline="0">
                          <a:ln>
                            <a:noFill/>
                          </a:ln>
                          <a:solidFill>
                            <a:schemeClr val="bg1"/>
                          </a:solidFill>
                          <a:effectLst/>
                          <a:latin typeface="Century Gothic" pitchFamily="34" charset="0"/>
                          <a:cs typeface="Times New Roman" pitchFamily="18" charset="0"/>
                        </a:rPr>
                        <a:t>2</a:t>
                      </a:r>
                      <a:endParaRPr kumimoji="0" lang="en-US" sz="1400" b="0" i="0" u="none" strike="noStrike" cap="none" normalizeH="0" baseline="0">
                        <a:ln>
                          <a:noFill/>
                        </a:ln>
                        <a:solidFill>
                          <a:schemeClr val="bg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400" b="1" i="0" u="none" strike="noStrike" cap="none" normalizeH="0" baseline="0">
                          <a:ln>
                            <a:noFill/>
                          </a:ln>
                          <a:solidFill>
                            <a:schemeClr val="bg1"/>
                          </a:solidFill>
                          <a:effectLst/>
                          <a:latin typeface="Century Gothic" pitchFamily="34" charset="0"/>
                          <a:cs typeface="Times New Roman" pitchFamily="18" charset="0"/>
                        </a:rPr>
                        <a:t>3</a:t>
                      </a:r>
                      <a:endParaRPr kumimoji="0" lang="en-US" sz="1400" b="0" i="0" u="none" strike="noStrike" cap="none" normalizeH="0" baseline="0">
                        <a:ln>
                          <a:noFill/>
                        </a:ln>
                        <a:solidFill>
                          <a:schemeClr val="bg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400" b="1" i="0" u="none" strike="noStrike" cap="none" normalizeH="0" baseline="0">
                          <a:ln>
                            <a:noFill/>
                          </a:ln>
                          <a:solidFill>
                            <a:schemeClr val="bg1"/>
                          </a:solidFill>
                          <a:effectLst/>
                          <a:latin typeface="Century Gothic" pitchFamily="34" charset="0"/>
                          <a:cs typeface="Times New Roman" pitchFamily="18" charset="0"/>
                        </a:rPr>
                        <a:t>4</a:t>
                      </a:r>
                      <a:endParaRPr kumimoji="0" lang="en-US" sz="1400" b="0" i="0" u="none" strike="noStrike" cap="none" normalizeH="0" baseline="0">
                        <a:ln>
                          <a:noFill/>
                        </a:ln>
                        <a:solidFill>
                          <a:schemeClr val="bg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400" b="1" i="0" u="none" strike="noStrike" cap="none" normalizeH="0" baseline="0">
                          <a:ln>
                            <a:noFill/>
                          </a:ln>
                          <a:solidFill>
                            <a:schemeClr val="bg1"/>
                          </a:solidFill>
                          <a:effectLst/>
                          <a:latin typeface="Century Gothic" pitchFamily="34" charset="0"/>
                          <a:cs typeface="Times New Roman" pitchFamily="18" charset="0"/>
                        </a:rPr>
                        <a:t>5</a:t>
                      </a:r>
                      <a:endParaRPr kumimoji="0" lang="en-US" sz="1400" b="0" i="0" u="none" strike="noStrike" cap="none" normalizeH="0" baseline="0">
                        <a:ln>
                          <a:noFill/>
                        </a:ln>
                        <a:solidFill>
                          <a:schemeClr val="bg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400" b="1" i="0" u="none" strike="noStrike" cap="none" normalizeH="0" baseline="0">
                          <a:ln>
                            <a:noFill/>
                          </a:ln>
                          <a:solidFill>
                            <a:schemeClr val="bg1"/>
                          </a:solidFill>
                          <a:effectLst/>
                          <a:latin typeface="Century Gothic" pitchFamily="34" charset="0"/>
                          <a:cs typeface="Times New Roman" pitchFamily="18" charset="0"/>
                        </a:rPr>
                        <a:t>6</a:t>
                      </a:r>
                      <a:endParaRPr kumimoji="0" lang="en-US" sz="1400" b="0" i="0" u="none" strike="noStrike" cap="none" normalizeH="0" baseline="0">
                        <a:ln>
                          <a:noFill/>
                        </a:ln>
                        <a:solidFill>
                          <a:schemeClr val="bg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400" b="1" i="0" u="none" strike="noStrike" cap="none" normalizeH="0" baseline="0">
                          <a:ln>
                            <a:noFill/>
                          </a:ln>
                          <a:solidFill>
                            <a:schemeClr val="bg1"/>
                          </a:solidFill>
                          <a:effectLst/>
                          <a:latin typeface="Century Gothic" pitchFamily="34" charset="0"/>
                          <a:cs typeface="Times New Roman" pitchFamily="18" charset="0"/>
                        </a:rPr>
                        <a:t>7</a:t>
                      </a:r>
                      <a:endParaRPr kumimoji="0" lang="en-US" sz="1400" b="0" i="0" u="none" strike="noStrike" cap="none" normalizeH="0" baseline="0">
                        <a:ln>
                          <a:noFill/>
                        </a:ln>
                        <a:solidFill>
                          <a:schemeClr val="bg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400" b="1" i="0" u="none" strike="noStrike" cap="none" normalizeH="0" baseline="0">
                          <a:ln>
                            <a:noFill/>
                          </a:ln>
                          <a:solidFill>
                            <a:schemeClr val="bg1"/>
                          </a:solidFill>
                          <a:effectLst/>
                          <a:latin typeface="Century Gothic" pitchFamily="34" charset="0"/>
                          <a:cs typeface="Times New Roman" pitchFamily="18" charset="0"/>
                        </a:rPr>
                        <a:t>8</a:t>
                      </a:r>
                      <a:endParaRPr kumimoji="0" lang="en-US" sz="1400" b="0" i="0" u="none" strike="noStrike" cap="none" normalizeH="0" baseline="0">
                        <a:ln>
                          <a:noFill/>
                        </a:ln>
                        <a:solidFill>
                          <a:schemeClr val="bg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400" b="1" i="0" u="none" strike="noStrike" cap="none" normalizeH="0" baseline="0" dirty="0">
                          <a:ln>
                            <a:noFill/>
                          </a:ln>
                          <a:solidFill>
                            <a:schemeClr val="bg1"/>
                          </a:solidFill>
                          <a:effectLst/>
                          <a:latin typeface="Century Gothic" pitchFamily="34" charset="0"/>
                          <a:cs typeface="Times New Roman" pitchFamily="18" charset="0"/>
                        </a:rPr>
                        <a:t>9</a:t>
                      </a:r>
                      <a:endParaRPr kumimoji="0" lang="en-US" sz="1400" b="0" i="0" u="none" strike="noStrike" cap="none" normalizeH="0" baseline="0" dirty="0">
                        <a:ln>
                          <a:noFill/>
                        </a:ln>
                        <a:solidFill>
                          <a:schemeClr val="bg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382125">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400" b="1" i="0" u="none" strike="noStrike" cap="none" normalizeH="0" baseline="0">
                          <a:ln>
                            <a:noFill/>
                          </a:ln>
                          <a:solidFill>
                            <a:schemeClr val="bg1"/>
                          </a:solidFill>
                          <a:effectLst/>
                          <a:latin typeface="Century Gothic" pitchFamily="34" charset="0"/>
                          <a:cs typeface="Times New Roman" pitchFamily="18" charset="0"/>
                        </a:rPr>
                        <a:t>0</a:t>
                      </a:r>
                      <a:endParaRPr kumimoji="0" lang="en-US" sz="1400" b="0" i="0" u="none" strike="noStrike" cap="none" normalizeH="0" baseline="0">
                        <a:ln>
                          <a:noFill/>
                        </a:ln>
                        <a:solidFill>
                          <a:schemeClr val="bg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0</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a:ln>
                            <a:noFill/>
                          </a:ln>
                          <a:solidFill>
                            <a:schemeClr val="tx1"/>
                          </a:solidFill>
                          <a:effectLst/>
                          <a:latin typeface="Century Gothic" pitchFamily="34" charset="0"/>
                          <a:cs typeface="Times New Roman" pitchFamily="18" charset="0"/>
                        </a:rPr>
                        <a:t>1</a:t>
                      </a:r>
                      <a:endParaRPr kumimoji="0" lang="en-US" sz="1800" b="0" i="0" u="none" strike="noStrike" cap="none" normalizeH="0" baseline="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2</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a:ln>
                            <a:noFill/>
                          </a:ln>
                          <a:solidFill>
                            <a:schemeClr val="tx1"/>
                          </a:solidFill>
                          <a:effectLst/>
                          <a:latin typeface="Century Gothic" pitchFamily="34" charset="0"/>
                          <a:cs typeface="Times New Roman" pitchFamily="18" charset="0"/>
                        </a:rPr>
                        <a:t>3</a:t>
                      </a:r>
                      <a:endParaRPr kumimoji="0" lang="en-US" sz="1800" b="0" i="0" u="none" strike="noStrike" cap="none" normalizeH="0" baseline="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a:ln>
                            <a:noFill/>
                          </a:ln>
                          <a:solidFill>
                            <a:schemeClr val="tx1"/>
                          </a:solidFill>
                          <a:effectLst/>
                          <a:latin typeface="Century Gothic" pitchFamily="34" charset="0"/>
                          <a:cs typeface="Times New Roman" pitchFamily="18" charset="0"/>
                        </a:rPr>
                        <a:t>4</a:t>
                      </a:r>
                      <a:endParaRPr kumimoji="0" lang="en-US" sz="1800" b="0" i="0" u="none" strike="noStrike" cap="none" normalizeH="0" baseline="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a:ln>
                            <a:noFill/>
                          </a:ln>
                          <a:solidFill>
                            <a:schemeClr val="tx1"/>
                          </a:solidFill>
                          <a:effectLst/>
                          <a:latin typeface="Century Gothic" pitchFamily="34" charset="0"/>
                          <a:cs typeface="Times New Roman" pitchFamily="18" charset="0"/>
                        </a:rPr>
                        <a:t>5</a:t>
                      </a:r>
                      <a:endParaRPr kumimoji="0" lang="en-US" sz="1800" b="0" i="0" u="none" strike="noStrike" cap="none" normalizeH="0" baseline="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a:ln>
                            <a:noFill/>
                          </a:ln>
                          <a:solidFill>
                            <a:schemeClr val="tx1"/>
                          </a:solidFill>
                          <a:effectLst/>
                          <a:latin typeface="Century Gothic" pitchFamily="34" charset="0"/>
                          <a:cs typeface="Times New Roman" pitchFamily="18" charset="0"/>
                        </a:rPr>
                        <a:t>6</a:t>
                      </a:r>
                      <a:endParaRPr kumimoji="0" lang="en-US" sz="1800" b="0" i="0" u="none" strike="noStrike" cap="none" normalizeH="0" baseline="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a:ln>
                            <a:noFill/>
                          </a:ln>
                          <a:solidFill>
                            <a:schemeClr val="tx1"/>
                          </a:solidFill>
                          <a:effectLst/>
                          <a:latin typeface="Century Gothic" pitchFamily="34" charset="0"/>
                          <a:cs typeface="Times New Roman" pitchFamily="18" charset="0"/>
                        </a:rPr>
                        <a:t>7</a:t>
                      </a:r>
                      <a:endParaRPr kumimoji="0" lang="en-US" sz="1800" b="0" i="0" u="none" strike="noStrike" cap="none" normalizeH="0" baseline="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a:ln>
                            <a:noFill/>
                          </a:ln>
                          <a:solidFill>
                            <a:schemeClr val="tx1"/>
                          </a:solidFill>
                          <a:effectLst/>
                          <a:latin typeface="Century Gothic" pitchFamily="34" charset="0"/>
                          <a:cs typeface="Times New Roman" pitchFamily="18" charset="0"/>
                        </a:rPr>
                        <a:t>8</a:t>
                      </a:r>
                      <a:endParaRPr kumimoji="0" lang="en-US" sz="1800" b="0" i="0" u="none" strike="noStrike" cap="none" normalizeH="0" baseline="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9</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extLst>
                  <a:ext uri="{0D108BD9-81ED-4DB2-BD59-A6C34878D82A}">
                    <a16:rowId xmlns:a16="http://schemas.microsoft.com/office/drawing/2014/main" val="10001"/>
                  </a:ext>
                </a:extLst>
              </a:tr>
              <a:tr h="382125">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400" b="1" i="0" u="none" strike="noStrike" cap="none" normalizeH="0" baseline="0">
                          <a:ln>
                            <a:noFill/>
                          </a:ln>
                          <a:solidFill>
                            <a:schemeClr val="bg1"/>
                          </a:solidFill>
                          <a:effectLst/>
                          <a:latin typeface="Century Gothic" pitchFamily="34" charset="0"/>
                          <a:cs typeface="Times New Roman" pitchFamily="18" charset="0"/>
                        </a:rPr>
                        <a:t>1</a:t>
                      </a:r>
                      <a:endParaRPr kumimoji="0" lang="en-US" sz="1400" b="0" i="0" u="none" strike="noStrike" cap="none" normalizeH="0" baseline="0">
                        <a:ln>
                          <a:noFill/>
                        </a:ln>
                        <a:solidFill>
                          <a:schemeClr val="bg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1</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rPr>
                        <a:t>2</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3</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4</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a:ln>
                            <a:noFill/>
                          </a:ln>
                          <a:solidFill>
                            <a:schemeClr val="tx1"/>
                          </a:solidFill>
                          <a:effectLst/>
                          <a:latin typeface="Century Gothic" pitchFamily="34" charset="0"/>
                          <a:cs typeface="Times New Roman" pitchFamily="18" charset="0"/>
                        </a:rPr>
                        <a:t>5</a:t>
                      </a:r>
                      <a:endParaRPr kumimoji="0" lang="en-US" sz="1800" b="0" i="0" u="none" strike="noStrike" cap="none" normalizeH="0" baseline="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a:ln>
                            <a:noFill/>
                          </a:ln>
                          <a:solidFill>
                            <a:schemeClr val="tx1"/>
                          </a:solidFill>
                          <a:effectLst/>
                          <a:latin typeface="Century Gothic" pitchFamily="34" charset="0"/>
                          <a:cs typeface="Times New Roman" pitchFamily="18" charset="0"/>
                        </a:rPr>
                        <a:t>6</a:t>
                      </a:r>
                      <a:endParaRPr kumimoji="0" lang="en-US" sz="1800" b="0" i="0" u="none" strike="noStrike" cap="none" normalizeH="0" baseline="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a:ln>
                            <a:noFill/>
                          </a:ln>
                          <a:solidFill>
                            <a:schemeClr val="tx1"/>
                          </a:solidFill>
                          <a:effectLst/>
                          <a:latin typeface="Century Gothic" pitchFamily="34" charset="0"/>
                          <a:cs typeface="Times New Roman" pitchFamily="18" charset="0"/>
                        </a:rPr>
                        <a:t>7</a:t>
                      </a:r>
                      <a:endParaRPr kumimoji="0" lang="en-US" sz="1800" b="0" i="0" u="none" strike="noStrike" cap="none" normalizeH="0" baseline="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a:ln>
                            <a:noFill/>
                          </a:ln>
                          <a:solidFill>
                            <a:schemeClr val="tx1"/>
                          </a:solidFill>
                          <a:effectLst/>
                          <a:latin typeface="Century Gothic" pitchFamily="34" charset="0"/>
                          <a:cs typeface="Times New Roman" pitchFamily="18" charset="0"/>
                        </a:rPr>
                        <a:t>8</a:t>
                      </a:r>
                      <a:endParaRPr kumimoji="0" lang="en-US" sz="1800" b="0" i="0" u="none" strike="noStrike" cap="none" normalizeH="0" baseline="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a:ln>
                            <a:noFill/>
                          </a:ln>
                          <a:solidFill>
                            <a:schemeClr val="tx1"/>
                          </a:solidFill>
                          <a:effectLst/>
                          <a:latin typeface="Century Gothic" pitchFamily="34" charset="0"/>
                          <a:cs typeface="Times New Roman" pitchFamily="18" charset="0"/>
                        </a:rPr>
                        <a:t>9</a:t>
                      </a:r>
                      <a:endParaRPr kumimoji="0" lang="en-US" sz="1800" b="0" i="0" u="none" strike="noStrike" cap="none" normalizeH="0" baseline="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a:ln>
                            <a:noFill/>
                          </a:ln>
                          <a:solidFill>
                            <a:schemeClr val="tx1"/>
                          </a:solidFill>
                          <a:effectLst/>
                          <a:latin typeface="Century Gothic" pitchFamily="34" charset="0"/>
                          <a:cs typeface="Times New Roman" pitchFamily="18" charset="0"/>
                        </a:rPr>
                        <a:t>10</a:t>
                      </a:r>
                      <a:endParaRPr kumimoji="0" lang="en-US" sz="1800" b="0" i="0" u="none" strike="noStrike" cap="none" normalizeH="0" baseline="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2"/>
                  </a:ext>
                </a:extLst>
              </a:tr>
              <a:tr h="382125">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400" b="1" i="0" u="none" strike="noStrike" cap="none" normalizeH="0" baseline="0">
                          <a:ln>
                            <a:noFill/>
                          </a:ln>
                          <a:solidFill>
                            <a:schemeClr val="bg1"/>
                          </a:solidFill>
                          <a:effectLst/>
                          <a:latin typeface="Century Gothic" pitchFamily="34" charset="0"/>
                          <a:cs typeface="Times New Roman" pitchFamily="18" charset="0"/>
                        </a:rPr>
                        <a:t>2</a:t>
                      </a:r>
                      <a:endParaRPr kumimoji="0" lang="en-US" sz="1400" b="0" i="0" u="none" strike="noStrike" cap="none" normalizeH="0" baseline="0">
                        <a:ln>
                          <a:noFill/>
                        </a:ln>
                        <a:solidFill>
                          <a:schemeClr val="bg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2</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a:ln>
                            <a:noFill/>
                          </a:ln>
                          <a:solidFill>
                            <a:schemeClr val="tx1"/>
                          </a:solidFill>
                          <a:effectLst/>
                          <a:latin typeface="Century Gothic" pitchFamily="34" charset="0"/>
                          <a:cs typeface="Times New Roman" pitchFamily="18" charset="0"/>
                        </a:rPr>
                        <a:t>3</a:t>
                      </a:r>
                      <a:endParaRPr kumimoji="0" lang="en-US" sz="1800" b="0" i="0" u="none" strike="noStrike" cap="none" normalizeH="0" baseline="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a:ln>
                            <a:noFill/>
                          </a:ln>
                          <a:solidFill>
                            <a:schemeClr val="tx1"/>
                          </a:solidFill>
                          <a:effectLst/>
                          <a:latin typeface="Century Gothic" pitchFamily="34" charset="0"/>
                          <a:cs typeface="Times New Roman" pitchFamily="18" charset="0"/>
                        </a:rPr>
                        <a:t>4</a:t>
                      </a:r>
                      <a:endParaRPr kumimoji="0" lang="en-US" sz="1800" b="0" i="0" u="none" strike="noStrike" cap="none" normalizeH="0" baseline="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5</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6</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a:ln>
                            <a:noFill/>
                          </a:ln>
                          <a:solidFill>
                            <a:schemeClr val="tx1"/>
                          </a:solidFill>
                          <a:effectLst/>
                          <a:latin typeface="Century Gothic" pitchFamily="34" charset="0"/>
                          <a:cs typeface="Times New Roman" pitchFamily="18" charset="0"/>
                        </a:rPr>
                        <a:t>7</a:t>
                      </a:r>
                      <a:endParaRPr kumimoji="0" lang="en-US" sz="1800" b="0" i="0" u="none" strike="noStrike" cap="none" normalizeH="0" baseline="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a:ln>
                            <a:noFill/>
                          </a:ln>
                          <a:solidFill>
                            <a:schemeClr val="tx1"/>
                          </a:solidFill>
                          <a:effectLst/>
                          <a:latin typeface="Century Gothic" pitchFamily="34" charset="0"/>
                          <a:cs typeface="Times New Roman" pitchFamily="18" charset="0"/>
                        </a:rPr>
                        <a:t>8</a:t>
                      </a:r>
                      <a:endParaRPr kumimoji="0" lang="en-US" sz="1800" b="0" i="0" u="none" strike="noStrike" cap="none" normalizeH="0" baseline="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a:ln>
                            <a:noFill/>
                          </a:ln>
                          <a:solidFill>
                            <a:schemeClr val="tx1"/>
                          </a:solidFill>
                          <a:effectLst/>
                          <a:latin typeface="Century Gothic" pitchFamily="34" charset="0"/>
                          <a:cs typeface="Times New Roman" pitchFamily="18" charset="0"/>
                        </a:rPr>
                        <a:t>9</a:t>
                      </a:r>
                      <a:endParaRPr kumimoji="0" lang="en-US" sz="1800" b="0" i="0" u="none" strike="noStrike" cap="none" normalizeH="0" baseline="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a:ln>
                            <a:noFill/>
                          </a:ln>
                          <a:solidFill>
                            <a:schemeClr val="tx1"/>
                          </a:solidFill>
                          <a:effectLst/>
                          <a:latin typeface="Century Gothic" pitchFamily="34" charset="0"/>
                          <a:cs typeface="Times New Roman" pitchFamily="18" charset="0"/>
                        </a:rPr>
                        <a:t>10</a:t>
                      </a:r>
                      <a:endParaRPr kumimoji="0" lang="en-US" sz="1800" b="0" i="0" u="none" strike="noStrike" cap="none" normalizeH="0" baseline="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a:ln>
                            <a:noFill/>
                          </a:ln>
                          <a:solidFill>
                            <a:schemeClr val="tx1"/>
                          </a:solidFill>
                          <a:effectLst/>
                          <a:latin typeface="Century Gothic" pitchFamily="34" charset="0"/>
                          <a:cs typeface="Times New Roman" pitchFamily="18" charset="0"/>
                        </a:rPr>
                        <a:t>11</a:t>
                      </a:r>
                      <a:endParaRPr kumimoji="0" lang="en-US" sz="1800" b="0" i="0" u="none" strike="noStrike" cap="none" normalizeH="0" baseline="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3"/>
                  </a:ext>
                </a:extLst>
              </a:tr>
              <a:tr h="382125">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400" b="1" i="0" u="none" strike="noStrike" cap="none" normalizeH="0" baseline="0">
                          <a:ln>
                            <a:noFill/>
                          </a:ln>
                          <a:solidFill>
                            <a:schemeClr val="bg1"/>
                          </a:solidFill>
                          <a:effectLst/>
                          <a:latin typeface="Century Gothic" pitchFamily="34" charset="0"/>
                          <a:cs typeface="Times New Roman" pitchFamily="18" charset="0"/>
                        </a:rPr>
                        <a:t>3</a:t>
                      </a:r>
                      <a:endParaRPr kumimoji="0" lang="en-US" sz="1400" b="0" i="0" u="none" strike="noStrike" cap="none" normalizeH="0" baseline="0">
                        <a:ln>
                          <a:noFill/>
                        </a:ln>
                        <a:solidFill>
                          <a:schemeClr val="bg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a:ln>
                            <a:noFill/>
                          </a:ln>
                          <a:solidFill>
                            <a:schemeClr val="tx1"/>
                          </a:solidFill>
                          <a:effectLst/>
                          <a:latin typeface="Century Gothic" pitchFamily="34" charset="0"/>
                        </a:rPr>
                        <a:t>3</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a:ln>
                            <a:noFill/>
                          </a:ln>
                          <a:solidFill>
                            <a:schemeClr val="tx1"/>
                          </a:solidFill>
                          <a:effectLst/>
                          <a:latin typeface="Century Gothic" pitchFamily="34" charset="0"/>
                          <a:cs typeface="Times New Roman" pitchFamily="18" charset="0"/>
                        </a:rPr>
                        <a:t>4</a:t>
                      </a:r>
                      <a:endParaRPr kumimoji="0" lang="en-US" sz="1800" b="0" i="0" u="none" strike="noStrike" cap="none" normalizeH="0" baseline="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a:ln>
                            <a:noFill/>
                          </a:ln>
                          <a:solidFill>
                            <a:schemeClr val="tx1"/>
                          </a:solidFill>
                          <a:effectLst/>
                          <a:latin typeface="Century Gothic" pitchFamily="34" charset="0"/>
                          <a:cs typeface="Times New Roman" pitchFamily="18" charset="0"/>
                        </a:rPr>
                        <a:t>5</a:t>
                      </a:r>
                      <a:endParaRPr kumimoji="0" lang="en-US" sz="1800" b="0" i="0" u="none" strike="noStrike" cap="none" normalizeH="0" baseline="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a:ln>
                            <a:noFill/>
                          </a:ln>
                          <a:solidFill>
                            <a:schemeClr val="tx1"/>
                          </a:solidFill>
                          <a:effectLst/>
                          <a:latin typeface="Century Gothic" pitchFamily="34" charset="0"/>
                          <a:cs typeface="Times New Roman" pitchFamily="18" charset="0"/>
                        </a:rPr>
                        <a:t>6</a:t>
                      </a:r>
                      <a:endParaRPr kumimoji="0" lang="en-US" sz="1800" b="0" i="0" u="none" strike="noStrike" cap="none" normalizeH="0" baseline="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7</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8</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a:ln>
                            <a:noFill/>
                          </a:ln>
                          <a:solidFill>
                            <a:schemeClr val="tx1"/>
                          </a:solidFill>
                          <a:effectLst/>
                          <a:latin typeface="Century Gothic" pitchFamily="34" charset="0"/>
                          <a:cs typeface="Times New Roman" pitchFamily="18" charset="0"/>
                        </a:rPr>
                        <a:t>9</a:t>
                      </a:r>
                      <a:endParaRPr kumimoji="0" lang="en-US" sz="1800" b="0" i="0" u="none" strike="noStrike" cap="none" normalizeH="0" baseline="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a:ln>
                            <a:noFill/>
                          </a:ln>
                          <a:solidFill>
                            <a:schemeClr val="tx1"/>
                          </a:solidFill>
                          <a:effectLst/>
                          <a:latin typeface="Century Gothic" pitchFamily="34" charset="0"/>
                          <a:cs typeface="Times New Roman" pitchFamily="18" charset="0"/>
                        </a:rPr>
                        <a:t>10</a:t>
                      </a:r>
                      <a:endParaRPr kumimoji="0" lang="en-US" sz="1800" b="0" i="0" u="none" strike="noStrike" cap="none" normalizeH="0" baseline="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a:ln>
                            <a:noFill/>
                          </a:ln>
                          <a:solidFill>
                            <a:schemeClr val="tx1"/>
                          </a:solidFill>
                          <a:effectLst/>
                          <a:latin typeface="Century Gothic" pitchFamily="34" charset="0"/>
                          <a:cs typeface="Times New Roman" pitchFamily="18" charset="0"/>
                        </a:rPr>
                        <a:t>11</a:t>
                      </a:r>
                      <a:endParaRPr kumimoji="0" lang="en-US" sz="1800" b="0" i="0" u="none" strike="noStrike" cap="none" normalizeH="0" baseline="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a:ln>
                            <a:noFill/>
                          </a:ln>
                          <a:solidFill>
                            <a:schemeClr val="tx1"/>
                          </a:solidFill>
                          <a:effectLst/>
                          <a:latin typeface="Century Gothic" pitchFamily="34" charset="0"/>
                          <a:cs typeface="Times New Roman" pitchFamily="18" charset="0"/>
                        </a:rPr>
                        <a:t>12</a:t>
                      </a:r>
                      <a:endParaRPr kumimoji="0" lang="en-US" sz="1800" b="0" i="0" u="none" strike="noStrike" cap="none" normalizeH="0" baseline="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4"/>
                  </a:ext>
                </a:extLst>
              </a:tr>
              <a:tr h="382125">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400" b="1" i="0" u="none" strike="noStrike" cap="none" normalizeH="0" baseline="0">
                          <a:ln>
                            <a:noFill/>
                          </a:ln>
                          <a:solidFill>
                            <a:schemeClr val="bg1"/>
                          </a:solidFill>
                          <a:effectLst/>
                          <a:latin typeface="Century Gothic" pitchFamily="34" charset="0"/>
                          <a:cs typeface="Times New Roman" pitchFamily="18" charset="0"/>
                        </a:rPr>
                        <a:t>4</a:t>
                      </a:r>
                      <a:endParaRPr kumimoji="0" lang="en-US" sz="1400" b="0" i="0" u="none" strike="noStrike" cap="none" normalizeH="0" baseline="0">
                        <a:ln>
                          <a:noFill/>
                        </a:ln>
                        <a:solidFill>
                          <a:schemeClr val="bg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4</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a:ln>
                            <a:noFill/>
                          </a:ln>
                          <a:solidFill>
                            <a:schemeClr val="tx1"/>
                          </a:solidFill>
                          <a:effectLst/>
                          <a:latin typeface="Century Gothic" pitchFamily="34" charset="0"/>
                          <a:cs typeface="Times New Roman" pitchFamily="18" charset="0"/>
                        </a:rPr>
                        <a:t>5</a:t>
                      </a:r>
                      <a:endParaRPr kumimoji="0" lang="en-US" sz="1800" b="0" i="0" u="none" strike="noStrike" cap="none" normalizeH="0" baseline="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a:ln>
                            <a:noFill/>
                          </a:ln>
                          <a:solidFill>
                            <a:schemeClr val="tx1"/>
                          </a:solidFill>
                          <a:effectLst/>
                          <a:latin typeface="Century Gothic" pitchFamily="34" charset="0"/>
                          <a:cs typeface="Times New Roman" pitchFamily="18" charset="0"/>
                        </a:rPr>
                        <a:t>6</a:t>
                      </a:r>
                      <a:endParaRPr kumimoji="0" lang="en-US" sz="1800" b="0" i="0" u="none" strike="noStrike" cap="none" normalizeH="0" baseline="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a:ln>
                            <a:noFill/>
                          </a:ln>
                          <a:solidFill>
                            <a:schemeClr val="tx1"/>
                          </a:solidFill>
                          <a:effectLst/>
                          <a:latin typeface="Century Gothic" pitchFamily="34" charset="0"/>
                          <a:cs typeface="Times New Roman" pitchFamily="18" charset="0"/>
                        </a:rPr>
                        <a:t>7</a:t>
                      </a:r>
                      <a:endParaRPr kumimoji="0" lang="en-US" sz="1800" b="0" i="0" u="none" strike="noStrike" cap="none" normalizeH="0" baseline="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a:ln>
                            <a:noFill/>
                          </a:ln>
                          <a:solidFill>
                            <a:schemeClr val="tx1"/>
                          </a:solidFill>
                          <a:effectLst/>
                          <a:latin typeface="Century Gothic" pitchFamily="34" charset="0"/>
                          <a:cs typeface="Times New Roman" pitchFamily="18" charset="0"/>
                        </a:rPr>
                        <a:t>8</a:t>
                      </a:r>
                      <a:endParaRPr kumimoji="0" lang="en-US" sz="1800" b="0" i="0" u="none" strike="noStrike" cap="none" normalizeH="0" baseline="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9</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a:ln>
                            <a:noFill/>
                          </a:ln>
                          <a:solidFill>
                            <a:schemeClr val="tx1"/>
                          </a:solidFill>
                          <a:effectLst/>
                          <a:latin typeface="Century Gothic" pitchFamily="34" charset="0"/>
                          <a:cs typeface="Times New Roman" pitchFamily="18" charset="0"/>
                        </a:rPr>
                        <a:t>10</a:t>
                      </a:r>
                      <a:endParaRPr kumimoji="0" lang="en-US" sz="1800" b="0" i="0" u="none" strike="noStrike" cap="none" normalizeH="0" baseline="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a:ln>
                            <a:noFill/>
                          </a:ln>
                          <a:solidFill>
                            <a:schemeClr val="tx1"/>
                          </a:solidFill>
                          <a:effectLst/>
                          <a:latin typeface="Century Gothic" pitchFamily="34" charset="0"/>
                          <a:cs typeface="Times New Roman" pitchFamily="18" charset="0"/>
                        </a:rPr>
                        <a:t>11</a:t>
                      </a:r>
                      <a:endParaRPr kumimoji="0" lang="en-US" sz="1800" b="0" i="0" u="none" strike="noStrike" cap="none" normalizeH="0" baseline="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a:ln>
                            <a:noFill/>
                          </a:ln>
                          <a:solidFill>
                            <a:schemeClr val="tx1"/>
                          </a:solidFill>
                          <a:effectLst/>
                          <a:latin typeface="Century Gothic" pitchFamily="34" charset="0"/>
                          <a:cs typeface="Times New Roman" pitchFamily="18" charset="0"/>
                        </a:rPr>
                        <a:t>12</a:t>
                      </a:r>
                      <a:endParaRPr kumimoji="0" lang="en-US" sz="1800" b="0" i="0" u="none" strike="noStrike" cap="none" normalizeH="0" baseline="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a:ln>
                            <a:noFill/>
                          </a:ln>
                          <a:solidFill>
                            <a:schemeClr val="tx1"/>
                          </a:solidFill>
                          <a:effectLst/>
                          <a:latin typeface="Century Gothic" pitchFamily="34" charset="0"/>
                          <a:cs typeface="Times New Roman" pitchFamily="18" charset="0"/>
                        </a:rPr>
                        <a:t>13</a:t>
                      </a:r>
                      <a:endParaRPr kumimoji="0" lang="en-US" sz="1800" b="0" i="0" u="none" strike="noStrike" cap="none" normalizeH="0" baseline="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5"/>
                  </a:ext>
                </a:extLst>
              </a:tr>
              <a:tr h="382125">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400" b="1" i="0" u="none" strike="noStrike" cap="none" normalizeH="0" baseline="0">
                          <a:ln>
                            <a:noFill/>
                          </a:ln>
                          <a:solidFill>
                            <a:schemeClr val="bg1"/>
                          </a:solidFill>
                          <a:effectLst/>
                          <a:latin typeface="Century Gothic" pitchFamily="34" charset="0"/>
                          <a:cs typeface="Times New Roman" pitchFamily="18" charset="0"/>
                        </a:rPr>
                        <a:t>5</a:t>
                      </a:r>
                      <a:endParaRPr kumimoji="0" lang="en-US" sz="1400" b="0" i="0" u="none" strike="noStrike" cap="none" normalizeH="0" baseline="0">
                        <a:ln>
                          <a:noFill/>
                        </a:ln>
                        <a:solidFill>
                          <a:schemeClr val="bg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a:ln>
                            <a:noFill/>
                          </a:ln>
                          <a:solidFill>
                            <a:schemeClr val="tx1"/>
                          </a:solidFill>
                          <a:effectLst/>
                          <a:latin typeface="Century Gothic" pitchFamily="34" charset="0"/>
                          <a:cs typeface="Times New Roman" pitchFamily="18" charset="0"/>
                        </a:rPr>
                        <a:t>5</a:t>
                      </a:r>
                      <a:endParaRPr kumimoji="0" lang="en-US" sz="1800" b="0" i="0" u="none" strike="noStrike" cap="none" normalizeH="0" baseline="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a:ln>
                            <a:noFill/>
                          </a:ln>
                          <a:solidFill>
                            <a:schemeClr val="tx1"/>
                          </a:solidFill>
                          <a:effectLst/>
                          <a:latin typeface="Century Gothic" pitchFamily="34" charset="0"/>
                          <a:cs typeface="Times New Roman" pitchFamily="18" charset="0"/>
                        </a:rPr>
                        <a:t>6</a:t>
                      </a:r>
                      <a:endParaRPr kumimoji="0" lang="en-US" sz="1800" b="0" i="0" u="none" strike="noStrike" cap="none" normalizeH="0" baseline="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a:ln>
                            <a:noFill/>
                          </a:ln>
                          <a:solidFill>
                            <a:schemeClr val="tx1"/>
                          </a:solidFill>
                          <a:effectLst/>
                          <a:latin typeface="Century Gothic" pitchFamily="34" charset="0"/>
                          <a:cs typeface="Times New Roman" pitchFamily="18" charset="0"/>
                        </a:rPr>
                        <a:t>7</a:t>
                      </a:r>
                      <a:endParaRPr kumimoji="0" lang="en-US" sz="1800" b="0" i="0" u="none" strike="noStrike" cap="none" normalizeH="0" baseline="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a:ln>
                            <a:noFill/>
                          </a:ln>
                          <a:solidFill>
                            <a:schemeClr val="tx1"/>
                          </a:solidFill>
                          <a:effectLst/>
                          <a:latin typeface="Century Gothic" pitchFamily="34" charset="0"/>
                          <a:cs typeface="Times New Roman" pitchFamily="18" charset="0"/>
                        </a:rPr>
                        <a:t>8</a:t>
                      </a:r>
                      <a:endParaRPr kumimoji="0" lang="en-US" sz="1800" b="0" i="0" u="none" strike="noStrike" cap="none" normalizeH="0" baseline="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a:ln>
                            <a:noFill/>
                          </a:ln>
                          <a:solidFill>
                            <a:schemeClr val="tx1"/>
                          </a:solidFill>
                          <a:effectLst/>
                          <a:latin typeface="Century Gothic" pitchFamily="34" charset="0"/>
                          <a:cs typeface="Times New Roman" pitchFamily="18" charset="0"/>
                        </a:rPr>
                        <a:t>9</a:t>
                      </a:r>
                      <a:endParaRPr kumimoji="0" lang="en-US" sz="1800" b="0" i="0" u="none" strike="noStrike" cap="none" normalizeH="0" baseline="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a:ln>
                            <a:noFill/>
                          </a:ln>
                          <a:solidFill>
                            <a:schemeClr val="tx1"/>
                          </a:solidFill>
                          <a:effectLst/>
                          <a:latin typeface="Century Gothic" pitchFamily="34" charset="0"/>
                          <a:cs typeface="Times New Roman" pitchFamily="18" charset="0"/>
                        </a:rPr>
                        <a:t>10</a:t>
                      </a:r>
                      <a:endParaRPr kumimoji="0" lang="en-US" sz="1800" b="0" i="0" u="none" strike="noStrike" cap="none" normalizeH="0" baseline="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11</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a:ln>
                            <a:noFill/>
                          </a:ln>
                          <a:solidFill>
                            <a:schemeClr val="tx1"/>
                          </a:solidFill>
                          <a:effectLst/>
                          <a:latin typeface="Century Gothic" pitchFamily="34" charset="0"/>
                          <a:cs typeface="Times New Roman" pitchFamily="18" charset="0"/>
                        </a:rPr>
                        <a:t>12</a:t>
                      </a:r>
                      <a:endParaRPr kumimoji="0" lang="en-US" sz="1800" b="0" i="0" u="none" strike="noStrike" cap="none" normalizeH="0" baseline="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a:ln>
                            <a:noFill/>
                          </a:ln>
                          <a:solidFill>
                            <a:schemeClr val="tx1"/>
                          </a:solidFill>
                          <a:effectLst/>
                          <a:latin typeface="Century Gothic" pitchFamily="34" charset="0"/>
                          <a:cs typeface="Times New Roman" pitchFamily="18" charset="0"/>
                        </a:rPr>
                        <a:t>13</a:t>
                      </a:r>
                      <a:endParaRPr kumimoji="0" lang="en-US" sz="1800" b="0" i="0" u="none" strike="noStrike" cap="none" normalizeH="0" baseline="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a:ln>
                            <a:noFill/>
                          </a:ln>
                          <a:solidFill>
                            <a:schemeClr val="tx1"/>
                          </a:solidFill>
                          <a:effectLst/>
                          <a:latin typeface="Century Gothic" pitchFamily="34" charset="0"/>
                          <a:cs typeface="Times New Roman" pitchFamily="18" charset="0"/>
                        </a:rPr>
                        <a:t>14</a:t>
                      </a:r>
                      <a:endParaRPr kumimoji="0" lang="en-US" sz="1800" b="0" i="0" u="none" strike="noStrike" cap="none" normalizeH="0" baseline="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6"/>
                  </a:ext>
                </a:extLst>
              </a:tr>
              <a:tr h="382125">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400" b="1" i="0" u="none" strike="noStrike" cap="none" normalizeH="0" baseline="0">
                          <a:ln>
                            <a:noFill/>
                          </a:ln>
                          <a:solidFill>
                            <a:schemeClr val="bg1"/>
                          </a:solidFill>
                          <a:effectLst/>
                          <a:latin typeface="Century Gothic" pitchFamily="34" charset="0"/>
                          <a:cs typeface="Times New Roman" pitchFamily="18" charset="0"/>
                        </a:rPr>
                        <a:t>6</a:t>
                      </a:r>
                      <a:endParaRPr kumimoji="0" lang="en-US" sz="1400" b="0" i="0" u="none" strike="noStrike" cap="none" normalizeH="0" baseline="0">
                        <a:ln>
                          <a:noFill/>
                        </a:ln>
                        <a:solidFill>
                          <a:schemeClr val="bg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a:ln>
                            <a:noFill/>
                          </a:ln>
                          <a:solidFill>
                            <a:schemeClr val="tx1"/>
                          </a:solidFill>
                          <a:effectLst/>
                          <a:latin typeface="Century Gothic" pitchFamily="34" charset="0"/>
                          <a:cs typeface="Times New Roman" pitchFamily="18" charset="0"/>
                        </a:rPr>
                        <a:t>6</a:t>
                      </a:r>
                      <a:endParaRPr kumimoji="0" lang="en-US" sz="1800" b="0" i="0" u="none" strike="noStrike" cap="none" normalizeH="0" baseline="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a:ln>
                            <a:noFill/>
                          </a:ln>
                          <a:solidFill>
                            <a:schemeClr val="tx1"/>
                          </a:solidFill>
                          <a:effectLst/>
                          <a:latin typeface="Century Gothic" pitchFamily="34" charset="0"/>
                          <a:cs typeface="Times New Roman" pitchFamily="18" charset="0"/>
                        </a:rPr>
                        <a:t>7</a:t>
                      </a:r>
                      <a:endParaRPr kumimoji="0" lang="en-US" sz="1800" b="0" i="0" u="none" strike="noStrike" cap="none" normalizeH="0" baseline="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a:ln>
                            <a:noFill/>
                          </a:ln>
                          <a:solidFill>
                            <a:schemeClr val="tx1"/>
                          </a:solidFill>
                          <a:effectLst/>
                          <a:latin typeface="Century Gothic" pitchFamily="34" charset="0"/>
                          <a:cs typeface="Times New Roman" pitchFamily="18" charset="0"/>
                        </a:rPr>
                        <a:t>8</a:t>
                      </a:r>
                      <a:endParaRPr kumimoji="0" lang="en-US" sz="1800" b="0" i="0" u="none" strike="noStrike" cap="none" normalizeH="0" baseline="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a:ln>
                            <a:noFill/>
                          </a:ln>
                          <a:solidFill>
                            <a:schemeClr val="tx1"/>
                          </a:solidFill>
                          <a:effectLst/>
                          <a:latin typeface="Century Gothic" pitchFamily="34" charset="0"/>
                          <a:cs typeface="Times New Roman" pitchFamily="18" charset="0"/>
                        </a:rPr>
                        <a:t>9</a:t>
                      </a:r>
                      <a:endParaRPr kumimoji="0" lang="en-US" sz="1800" b="0" i="0" u="none" strike="noStrike" cap="none" normalizeH="0" baseline="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a:ln>
                            <a:noFill/>
                          </a:ln>
                          <a:solidFill>
                            <a:schemeClr val="tx1"/>
                          </a:solidFill>
                          <a:effectLst/>
                          <a:latin typeface="Century Gothic" pitchFamily="34" charset="0"/>
                          <a:cs typeface="Times New Roman" pitchFamily="18" charset="0"/>
                        </a:rPr>
                        <a:t>10</a:t>
                      </a:r>
                      <a:endParaRPr kumimoji="0" lang="en-US" sz="1800" b="0" i="0" u="none" strike="noStrike" cap="none" normalizeH="0" baseline="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a:ln>
                            <a:noFill/>
                          </a:ln>
                          <a:solidFill>
                            <a:schemeClr val="tx1"/>
                          </a:solidFill>
                          <a:effectLst/>
                          <a:latin typeface="Century Gothic" pitchFamily="34" charset="0"/>
                          <a:cs typeface="Times New Roman" pitchFamily="18" charset="0"/>
                        </a:rPr>
                        <a:t>11</a:t>
                      </a:r>
                      <a:endParaRPr kumimoji="0" lang="en-US" sz="1800" b="0" i="0" u="none" strike="noStrike" cap="none" normalizeH="0" baseline="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a:ln>
                            <a:noFill/>
                          </a:ln>
                          <a:solidFill>
                            <a:schemeClr val="tx1"/>
                          </a:solidFill>
                          <a:effectLst/>
                          <a:latin typeface="Century Gothic" pitchFamily="34" charset="0"/>
                          <a:cs typeface="Times New Roman" pitchFamily="18" charset="0"/>
                        </a:rPr>
                        <a:t>12</a:t>
                      </a:r>
                      <a:endParaRPr kumimoji="0" lang="en-US" sz="1800" b="0" i="0" u="none" strike="noStrike" cap="none" normalizeH="0" baseline="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13</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a:ln>
                            <a:noFill/>
                          </a:ln>
                          <a:solidFill>
                            <a:schemeClr val="tx1"/>
                          </a:solidFill>
                          <a:effectLst/>
                          <a:latin typeface="Century Gothic" pitchFamily="34" charset="0"/>
                          <a:cs typeface="Times New Roman" pitchFamily="18" charset="0"/>
                        </a:rPr>
                        <a:t>14</a:t>
                      </a:r>
                      <a:endParaRPr kumimoji="0" lang="en-US" sz="1800" b="0" i="0" u="none" strike="noStrike" cap="none" normalizeH="0" baseline="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15</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7"/>
                  </a:ext>
                </a:extLst>
              </a:tr>
              <a:tr h="382125">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400" b="1" i="0" u="none" strike="noStrike" cap="none" normalizeH="0" baseline="0">
                          <a:ln>
                            <a:noFill/>
                          </a:ln>
                          <a:solidFill>
                            <a:schemeClr val="bg1"/>
                          </a:solidFill>
                          <a:effectLst/>
                          <a:latin typeface="Century Gothic" pitchFamily="34" charset="0"/>
                          <a:cs typeface="Times New Roman" pitchFamily="18" charset="0"/>
                        </a:rPr>
                        <a:t>7</a:t>
                      </a:r>
                      <a:endParaRPr kumimoji="0" lang="en-US" sz="1400" b="0" i="0" u="none" strike="noStrike" cap="none" normalizeH="0" baseline="0">
                        <a:ln>
                          <a:noFill/>
                        </a:ln>
                        <a:solidFill>
                          <a:schemeClr val="bg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a:ln>
                            <a:noFill/>
                          </a:ln>
                          <a:solidFill>
                            <a:schemeClr val="tx1"/>
                          </a:solidFill>
                          <a:effectLst/>
                          <a:latin typeface="Century Gothic" pitchFamily="34" charset="0"/>
                          <a:cs typeface="Times New Roman" pitchFamily="18" charset="0"/>
                        </a:rPr>
                        <a:t>7</a:t>
                      </a:r>
                      <a:endParaRPr kumimoji="0" lang="en-US" sz="1800" b="0" i="0" u="none" strike="noStrike" cap="none" normalizeH="0" baseline="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a:ln>
                            <a:noFill/>
                          </a:ln>
                          <a:solidFill>
                            <a:schemeClr val="tx1"/>
                          </a:solidFill>
                          <a:effectLst/>
                          <a:latin typeface="Century Gothic" pitchFamily="34" charset="0"/>
                          <a:cs typeface="Times New Roman" pitchFamily="18" charset="0"/>
                        </a:rPr>
                        <a:t>8</a:t>
                      </a:r>
                      <a:endParaRPr kumimoji="0" lang="en-US" sz="1800" b="0" i="0" u="none" strike="noStrike" cap="none" normalizeH="0" baseline="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a:ln>
                            <a:noFill/>
                          </a:ln>
                          <a:solidFill>
                            <a:schemeClr val="tx1"/>
                          </a:solidFill>
                          <a:effectLst/>
                          <a:latin typeface="Century Gothic" pitchFamily="34" charset="0"/>
                          <a:cs typeface="Times New Roman" pitchFamily="18" charset="0"/>
                        </a:rPr>
                        <a:t>9</a:t>
                      </a:r>
                      <a:endParaRPr kumimoji="0" lang="en-US" sz="1800" b="0" i="0" u="none" strike="noStrike" cap="none" normalizeH="0" baseline="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a:ln>
                            <a:noFill/>
                          </a:ln>
                          <a:solidFill>
                            <a:schemeClr val="tx1"/>
                          </a:solidFill>
                          <a:effectLst/>
                          <a:latin typeface="Century Gothic" pitchFamily="34" charset="0"/>
                          <a:cs typeface="Times New Roman" pitchFamily="18" charset="0"/>
                        </a:rPr>
                        <a:t>10</a:t>
                      </a:r>
                      <a:endParaRPr kumimoji="0" lang="en-US" sz="1800" b="0" i="0" u="none" strike="noStrike" cap="none" normalizeH="0" baseline="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a:ln>
                            <a:noFill/>
                          </a:ln>
                          <a:solidFill>
                            <a:schemeClr val="tx1"/>
                          </a:solidFill>
                          <a:effectLst/>
                          <a:latin typeface="Century Gothic" pitchFamily="34" charset="0"/>
                          <a:cs typeface="Times New Roman" pitchFamily="18" charset="0"/>
                        </a:rPr>
                        <a:t>11</a:t>
                      </a:r>
                      <a:endParaRPr kumimoji="0" lang="en-US" sz="1800" b="0" i="0" u="none" strike="noStrike" cap="none" normalizeH="0" baseline="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a:ln>
                            <a:noFill/>
                          </a:ln>
                          <a:solidFill>
                            <a:schemeClr val="tx1"/>
                          </a:solidFill>
                          <a:effectLst/>
                          <a:latin typeface="Century Gothic" pitchFamily="34" charset="0"/>
                          <a:cs typeface="Times New Roman" pitchFamily="18" charset="0"/>
                        </a:rPr>
                        <a:t>12</a:t>
                      </a:r>
                      <a:endParaRPr kumimoji="0" lang="en-US" sz="1800" b="0" i="0" u="none" strike="noStrike" cap="none" normalizeH="0" baseline="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a:ln>
                            <a:noFill/>
                          </a:ln>
                          <a:solidFill>
                            <a:schemeClr val="tx1"/>
                          </a:solidFill>
                          <a:effectLst/>
                          <a:latin typeface="Century Gothic" pitchFamily="34" charset="0"/>
                          <a:cs typeface="Times New Roman" pitchFamily="18" charset="0"/>
                        </a:rPr>
                        <a:t>13</a:t>
                      </a:r>
                      <a:endParaRPr kumimoji="0" lang="en-US" sz="1800" b="0" i="0" u="none" strike="noStrike" cap="none" normalizeH="0" baseline="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a:ln>
                            <a:noFill/>
                          </a:ln>
                          <a:solidFill>
                            <a:schemeClr val="tx1"/>
                          </a:solidFill>
                          <a:effectLst/>
                          <a:latin typeface="Century Gothic" pitchFamily="34" charset="0"/>
                          <a:cs typeface="Times New Roman" pitchFamily="18" charset="0"/>
                        </a:rPr>
                        <a:t>14</a:t>
                      </a:r>
                      <a:endParaRPr kumimoji="0" lang="en-US" sz="1800" b="0" i="0" u="none" strike="noStrike" cap="none" normalizeH="0" baseline="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15</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16</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8"/>
                  </a:ext>
                </a:extLst>
              </a:tr>
              <a:tr h="382125">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400" b="1" i="0" u="none" strike="noStrike" cap="none" normalizeH="0" baseline="0">
                          <a:ln>
                            <a:noFill/>
                          </a:ln>
                          <a:solidFill>
                            <a:schemeClr val="bg1"/>
                          </a:solidFill>
                          <a:effectLst/>
                          <a:latin typeface="Century Gothic" pitchFamily="34" charset="0"/>
                          <a:cs typeface="Times New Roman" pitchFamily="18" charset="0"/>
                        </a:rPr>
                        <a:t>8</a:t>
                      </a:r>
                      <a:endParaRPr kumimoji="0" lang="en-US" sz="1400" b="0" i="0" u="none" strike="noStrike" cap="none" normalizeH="0" baseline="0">
                        <a:ln>
                          <a:noFill/>
                        </a:ln>
                        <a:solidFill>
                          <a:schemeClr val="bg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8</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a:ln>
                            <a:noFill/>
                          </a:ln>
                          <a:solidFill>
                            <a:schemeClr val="tx1"/>
                          </a:solidFill>
                          <a:effectLst/>
                          <a:latin typeface="Century Gothic" pitchFamily="34" charset="0"/>
                          <a:cs typeface="Times New Roman" pitchFamily="18" charset="0"/>
                        </a:rPr>
                        <a:t>9</a:t>
                      </a:r>
                      <a:endParaRPr kumimoji="0" lang="en-US" sz="1800" b="0" i="0" u="none" strike="noStrike" cap="none" normalizeH="0" baseline="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a:ln>
                            <a:noFill/>
                          </a:ln>
                          <a:solidFill>
                            <a:schemeClr val="tx1"/>
                          </a:solidFill>
                          <a:effectLst/>
                          <a:latin typeface="Century Gothic" pitchFamily="34" charset="0"/>
                          <a:cs typeface="Times New Roman" pitchFamily="18" charset="0"/>
                        </a:rPr>
                        <a:t>10</a:t>
                      </a:r>
                      <a:endParaRPr kumimoji="0" lang="en-US" sz="1800" b="0" i="0" u="none" strike="noStrike" cap="none" normalizeH="0" baseline="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a:ln>
                            <a:noFill/>
                          </a:ln>
                          <a:solidFill>
                            <a:schemeClr val="tx1"/>
                          </a:solidFill>
                          <a:effectLst/>
                          <a:latin typeface="Century Gothic" pitchFamily="34" charset="0"/>
                          <a:cs typeface="Times New Roman" pitchFamily="18" charset="0"/>
                        </a:rPr>
                        <a:t>11</a:t>
                      </a:r>
                      <a:endParaRPr kumimoji="0" lang="en-US" sz="1800" b="0" i="0" u="none" strike="noStrike" cap="none" normalizeH="0" baseline="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a:ln>
                            <a:noFill/>
                          </a:ln>
                          <a:solidFill>
                            <a:schemeClr val="tx1"/>
                          </a:solidFill>
                          <a:effectLst/>
                          <a:latin typeface="Century Gothic" pitchFamily="34" charset="0"/>
                          <a:cs typeface="Times New Roman" pitchFamily="18" charset="0"/>
                        </a:rPr>
                        <a:t>12</a:t>
                      </a:r>
                      <a:endParaRPr kumimoji="0" lang="en-US" sz="1800" b="0" i="0" u="none" strike="noStrike" cap="none" normalizeH="0" baseline="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13</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a:ln>
                            <a:noFill/>
                          </a:ln>
                          <a:solidFill>
                            <a:schemeClr val="tx1"/>
                          </a:solidFill>
                          <a:effectLst/>
                          <a:latin typeface="Century Gothic" pitchFamily="34" charset="0"/>
                          <a:cs typeface="Times New Roman" pitchFamily="18" charset="0"/>
                        </a:rPr>
                        <a:t>14</a:t>
                      </a:r>
                      <a:endParaRPr kumimoji="0" lang="en-US" sz="1800" b="0" i="0" u="none" strike="noStrike" cap="none" normalizeH="0" baseline="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a:ln>
                            <a:noFill/>
                          </a:ln>
                          <a:solidFill>
                            <a:schemeClr val="tx1"/>
                          </a:solidFill>
                          <a:effectLst/>
                          <a:latin typeface="Century Gothic" pitchFamily="34" charset="0"/>
                          <a:cs typeface="Times New Roman" pitchFamily="18" charset="0"/>
                        </a:rPr>
                        <a:t>15</a:t>
                      </a:r>
                      <a:endParaRPr kumimoji="0" lang="en-US" sz="1800" b="0" i="0" u="none" strike="noStrike" cap="none" normalizeH="0" baseline="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a:ln>
                            <a:noFill/>
                          </a:ln>
                          <a:solidFill>
                            <a:schemeClr val="tx1"/>
                          </a:solidFill>
                          <a:effectLst/>
                          <a:latin typeface="Century Gothic" pitchFamily="34" charset="0"/>
                          <a:cs typeface="Times New Roman" pitchFamily="18" charset="0"/>
                        </a:rPr>
                        <a:t>16</a:t>
                      </a:r>
                      <a:endParaRPr kumimoji="0" lang="en-US" sz="1800" b="0" i="0" u="none" strike="noStrike" cap="none" normalizeH="0" baseline="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17</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9"/>
                  </a:ext>
                </a:extLst>
              </a:tr>
              <a:tr h="382125">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400" b="1" i="0" u="none" strike="noStrike" cap="none" normalizeH="0" baseline="0" dirty="0">
                          <a:ln>
                            <a:noFill/>
                          </a:ln>
                          <a:solidFill>
                            <a:schemeClr val="bg1"/>
                          </a:solidFill>
                          <a:effectLst/>
                          <a:latin typeface="Century Gothic" pitchFamily="34" charset="0"/>
                          <a:cs typeface="Times New Roman" pitchFamily="18" charset="0"/>
                        </a:rPr>
                        <a:t>9</a:t>
                      </a:r>
                      <a:endParaRPr kumimoji="0" lang="en-US" sz="1400" b="0" i="0" u="none" strike="noStrike" cap="none" normalizeH="0" baseline="0" dirty="0">
                        <a:ln>
                          <a:noFill/>
                        </a:ln>
                        <a:solidFill>
                          <a:schemeClr val="bg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9</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a:ln>
                            <a:noFill/>
                          </a:ln>
                          <a:solidFill>
                            <a:schemeClr val="tx1"/>
                          </a:solidFill>
                          <a:effectLst/>
                          <a:latin typeface="Century Gothic" pitchFamily="34" charset="0"/>
                          <a:cs typeface="Times New Roman" pitchFamily="18" charset="0"/>
                        </a:rPr>
                        <a:t>10</a:t>
                      </a:r>
                      <a:endParaRPr kumimoji="0" lang="en-US" sz="1800" b="0" i="0" u="none" strike="noStrike" cap="none" normalizeH="0" baseline="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a:ln>
                            <a:noFill/>
                          </a:ln>
                          <a:solidFill>
                            <a:schemeClr val="tx1"/>
                          </a:solidFill>
                          <a:effectLst/>
                          <a:latin typeface="Century Gothic" pitchFamily="34" charset="0"/>
                          <a:cs typeface="Times New Roman" pitchFamily="18" charset="0"/>
                        </a:rPr>
                        <a:t>11</a:t>
                      </a:r>
                      <a:endParaRPr kumimoji="0" lang="en-US" sz="1800" b="0" i="0" u="none" strike="noStrike" cap="none" normalizeH="0" baseline="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a:ln>
                            <a:noFill/>
                          </a:ln>
                          <a:solidFill>
                            <a:schemeClr val="tx1"/>
                          </a:solidFill>
                          <a:effectLst/>
                          <a:latin typeface="Century Gothic" pitchFamily="34" charset="0"/>
                          <a:cs typeface="Times New Roman" pitchFamily="18" charset="0"/>
                        </a:rPr>
                        <a:t>12</a:t>
                      </a:r>
                      <a:endParaRPr kumimoji="0" lang="en-US" sz="1800" b="0" i="0" u="none" strike="noStrike" cap="none" normalizeH="0" baseline="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a:ln>
                            <a:noFill/>
                          </a:ln>
                          <a:solidFill>
                            <a:schemeClr val="tx1"/>
                          </a:solidFill>
                          <a:effectLst/>
                          <a:latin typeface="Century Gothic" pitchFamily="34" charset="0"/>
                          <a:cs typeface="Times New Roman" pitchFamily="18" charset="0"/>
                        </a:rPr>
                        <a:t>13</a:t>
                      </a:r>
                      <a:endParaRPr kumimoji="0" lang="en-US" sz="1800" b="0" i="0" u="none" strike="noStrike" cap="none" normalizeH="0" baseline="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14</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15</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16</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17</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18</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10"/>
                  </a:ext>
                </a:extLst>
              </a:tr>
            </a:tbl>
          </a:graphicData>
        </a:graphic>
      </p:graphicFrame>
    </p:spTree>
    <p:extLst>
      <p:ext uri="{BB962C8B-B14F-4D97-AF65-F5344CB8AC3E}">
        <p14:creationId xmlns:p14="http://schemas.microsoft.com/office/powerpoint/2010/main" val="70655013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normAutofit fontScale="90000"/>
          </a:bodyPr>
          <a:lstStyle/>
          <a:p>
            <a:pPr marL="514350" indent="-514350">
              <a:buFont typeface="+mj-lt"/>
              <a:buAutoNum type="arabicPeriod" startAt="2"/>
            </a:pPr>
            <a:r>
              <a:rPr lang="en-US" dirty="0"/>
              <a:t>Students should learn and use </a:t>
            </a:r>
            <a:r>
              <a:rPr lang="en-US" dirty="0">
                <a:solidFill>
                  <a:srgbClr val="92D050"/>
                </a:solidFill>
              </a:rPr>
              <a:t>strategies</a:t>
            </a:r>
            <a:r>
              <a:rPr lang="en-US" dirty="0">
                <a:solidFill>
                  <a:schemeClr val="accent4"/>
                </a:solidFill>
              </a:rPr>
              <a:t> </a:t>
            </a:r>
            <a:r>
              <a:rPr lang="en-US" dirty="0"/>
              <a:t>to solve the facts</a:t>
            </a:r>
            <a:br>
              <a:rPr lang="en-US" dirty="0"/>
            </a:br>
            <a:r>
              <a:rPr lang="en-US" dirty="0"/>
              <a:t> </a:t>
            </a:r>
          </a:p>
        </p:txBody>
      </p:sp>
      <p:sp>
        <p:nvSpPr>
          <p:cNvPr id="9" name="Title 2"/>
          <p:cNvSpPr txBox="1">
            <a:spLocks/>
          </p:cNvSpPr>
          <p:nvPr/>
        </p:nvSpPr>
        <p:spPr>
          <a:xfrm>
            <a:off x="228600" y="1493195"/>
            <a:ext cx="8686800" cy="731520"/>
          </a:xfrm>
          <a:prstGeom prst="rect">
            <a:avLst/>
          </a:prstGeom>
          <a:solidFill>
            <a:schemeClr val="accent5">
              <a:lumMod val="50000"/>
            </a:schemeClr>
          </a:solidFill>
        </p:spPr>
        <p:txBody>
          <a:bodyPr vert="horz" lIns="91440" tIns="45720" rIns="91440" bIns="45720" rtlCol="0" anchor="t" anchorCtr="0">
            <a:normAutofit/>
          </a:bodyPr>
          <a:lstStyle>
            <a:lvl1pPr algn="l" defTabSz="914400" rtl="0" eaLnBrk="1" latinLnBrk="0" hangingPunct="1">
              <a:lnSpc>
                <a:spcPct val="110000"/>
              </a:lnSpc>
              <a:spcBef>
                <a:spcPct val="0"/>
              </a:spcBef>
              <a:buNone/>
              <a:defRPr sz="3200" b="1" kern="1200">
                <a:solidFill>
                  <a:srgbClr val="FF9300"/>
                </a:solidFill>
                <a:latin typeface="+mj-lt"/>
                <a:ea typeface="Verdana" panose="020B0604030504040204" pitchFamily="34" charset="0"/>
                <a:cs typeface="Verdana" panose="020B0604030504040204" pitchFamily="34" charset="0"/>
              </a:defRPr>
            </a:lvl1pPr>
          </a:lstStyle>
          <a:p>
            <a:r>
              <a:rPr lang="en-US" dirty="0">
                <a:solidFill>
                  <a:schemeClr val="accent1"/>
                </a:solidFill>
              </a:rPr>
              <a:t>Plus One</a:t>
            </a:r>
          </a:p>
        </p:txBody>
      </p:sp>
      <p:sp>
        <p:nvSpPr>
          <p:cNvPr id="10" name="Content Placeholder 1"/>
          <p:cNvSpPr>
            <a:spLocks noGrp="1"/>
          </p:cNvSpPr>
          <p:nvPr>
            <p:ph idx="1"/>
          </p:nvPr>
        </p:nvSpPr>
        <p:spPr>
          <a:xfrm>
            <a:off x="228600" y="2166295"/>
            <a:ext cx="3629359" cy="3530600"/>
          </a:xfrm>
        </p:spPr>
        <p:txBody>
          <a:bodyPr>
            <a:normAutofit/>
          </a:bodyPr>
          <a:lstStyle/>
          <a:p>
            <a:r>
              <a:rPr lang="en-US" dirty="0"/>
              <a:t>A number plus one is the next number</a:t>
            </a:r>
            <a:endParaRPr lang="en-US" sz="2400" dirty="0"/>
          </a:p>
          <a:p>
            <a:endParaRPr lang="en-US" altLang="en-US" sz="2400" dirty="0"/>
          </a:p>
          <a:p>
            <a:r>
              <a:rPr lang="en-US" altLang="en-US" sz="2400" dirty="0"/>
              <a:t>Facts remaining:  </a:t>
            </a:r>
            <a:br>
              <a:rPr lang="en-US" altLang="en-US" sz="2400" dirty="0"/>
            </a:br>
            <a:r>
              <a:rPr lang="en-US" altLang="en-US" sz="2400" dirty="0"/>
              <a:t>81 – 17 = 64</a:t>
            </a:r>
          </a:p>
          <a:p>
            <a:endParaRPr lang="en-US" sz="2400" dirty="0"/>
          </a:p>
        </p:txBody>
      </p:sp>
      <p:graphicFrame>
        <p:nvGraphicFramePr>
          <p:cNvPr id="11" name="Group 1504"/>
          <p:cNvGraphicFramePr>
            <a:graphicFrameLocks/>
          </p:cNvGraphicFramePr>
          <p:nvPr>
            <p:extLst>
              <p:ext uri="{D42A27DB-BD31-4B8C-83A1-F6EECF244321}">
                <p14:modId xmlns:p14="http://schemas.microsoft.com/office/powerpoint/2010/main" val="1314101977"/>
              </p:ext>
            </p:extLst>
          </p:nvPr>
        </p:nvGraphicFramePr>
        <p:xfrm>
          <a:off x="3857957" y="1633220"/>
          <a:ext cx="5057442" cy="4203375"/>
        </p:xfrm>
        <a:graphic>
          <a:graphicData uri="http://schemas.openxmlformats.org/drawingml/2006/table">
            <a:tbl>
              <a:tblPr firstRow="1"/>
              <a:tblGrid>
                <a:gridCol w="459226">
                  <a:extLst>
                    <a:ext uri="{9D8B030D-6E8A-4147-A177-3AD203B41FA5}">
                      <a16:colId xmlns:a16="http://schemas.microsoft.com/office/drawing/2014/main" val="20000"/>
                    </a:ext>
                  </a:extLst>
                </a:gridCol>
                <a:gridCol w="461213">
                  <a:extLst>
                    <a:ext uri="{9D8B030D-6E8A-4147-A177-3AD203B41FA5}">
                      <a16:colId xmlns:a16="http://schemas.microsoft.com/office/drawing/2014/main" val="20001"/>
                    </a:ext>
                  </a:extLst>
                </a:gridCol>
                <a:gridCol w="441333">
                  <a:extLst>
                    <a:ext uri="{9D8B030D-6E8A-4147-A177-3AD203B41FA5}">
                      <a16:colId xmlns:a16="http://schemas.microsoft.com/office/drawing/2014/main" val="20002"/>
                    </a:ext>
                  </a:extLst>
                </a:gridCol>
                <a:gridCol w="477117">
                  <a:extLst>
                    <a:ext uri="{9D8B030D-6E8A-4147-A177-3AD203B41FA5}">
                      <a16:colId xmlns:a16="http://schemas.microsoft.com/office/drawing/2014/main" val="20003"/>
                    </a:ext>
                  </a:extLst>
                </a:gridCol>
                <a:gridCol w="459225">
                  <a:extLst>
                    <a:ext uri="{9D8B030D-6E8A-4147-A177-3AD203B41FA5}">
                      <a16:colId xmlns:a16="http://schemas.microsoft.com/office/drawing/2014/main" val="20004"/>
                    </a:ext>
                  </a:extLst>
                </a:gridCol>
                <a:gridCol w="461213">
                  <a:extLst>
                    <a:ext uri="{9D8B030D-6E8A-4147-A177-3AD203B41FA5}">
                      <a16:colId xmlns:a16="http://schemas.microsoft.com/office/drawing/2014/main" val="20005"/>
                    </a:ext>
                  </a:extLst>
                </a:gridCol>
                <a:gridCol w="459226">
                  <a:extLst>
                    <a:ext uri="{9D8B030D-6E8A-4147-A177-3AD203B41FA5}">
                      <a16:colId xmlns:a16="http://schemas.microsoft.com/office/drawing/2014/main" val="20006"/>
                    </a:ext>
                  </a:extLst>
                </a:gridCol>
                <a:gridCol w="459225">
                  <a:extLst>
                    <a:ext uri="{9D8B030D-6E8A-4147-A177-3AD203B41FA5}">
                      <a16:colId xmlns:a16="http://schemas.microsoft.com/office/drawing/2014/main" val="20007"/>
                    </a:ext>
                  </a:extLst>
                </a:gridCol>
                <a:gridCol w="459226">
                  <a:extLst>
                    <a:ext uri="{9D8B030D-6E8A-4147-A177-3AD203B41FA5}">
                      <a16:colId xmlns:a16="http://schemas.microsoft.com/office/drawing/2014/main" val="20008"/>
                    </a:ext>
                  </a:extLst>
                </a:gridCol>
                <a:gridCol w="461213">
                  <a:extLst>
                    <a:ext uri="{9D8B030D-6E8A-4147-A177-3AD203B41FA5}">
                      <a16:colId xmlns:a16="http://schemas.microsoft.com/office/drawing/2014/main" val="20009"/>
                    </a:ext>
                  </a:extLst>
                </a:gridCol>
                <a:gridCol w="459225">
                  <a:extLst>
                    <a:ext uri="{9D8B030D-6E8A-4147-A177-3AD203B41FA5}">
                      <a16:colId xmlns:a16="http://schemas.microsoft.com/office/drawing/2014/main" val="20010"/>
                    </a:ext>
                  </a:extLst>
                </a:gridCol>
              </a:tblGrid>
              <a:tr h="382125">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400" b="1" i="0" u="none" strike="noStrike" cap="none" normalizeH="0" baseline="0" dirty="0">
                          <a:ln>
                            <a:noFill/>
                          </a:ln>
                          <a:solidFill>
                            <a:schemeClr val="bg1"/>
                          </a:solidFill>
                          <a:effectLst/>
                          <a:latin typeface="Century Gothic" pitchFamily="34" charset="0"/>
                          <a:cs typeface="Times New Roman" pitchFamily="18" charset="0"/>
                        </a:rPr>
                        <a:t>+</a:t>
                      </a:r>
                      <a:endParaRPr kumimoji="0" lang="en-US" sz="1400" b="0" i="0" u="none" strike="noStrike" cap="none" normalizeH="0" baseline="0" dirty="0">
                        <a:ln>
                          <a:noFill/>
                        </a:ln>
                        <a:solidFill>
                          <a:schemeClr val="bg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400" b="1" i="0" u="none" strike="noStrike" cap="none" normalizeH="0" baseline="0" dirty="0">
                          <a:ln>
                            <a:noFill/>
                          </a:ln>
                          <a:solidFill>
                            <a:schemeClr val="bg1"/>
                          </a:solidFill>
                          <a:effectLst/>
                          <a:latin typeface="Century Gothic" pitchFamily="34" charset="0"/>
                          <a:cs typeface="Times New Roman" pitchFamily="18" charset="0"/>
                        </a:rPr>
                        <a:t>0</a:t>
                      </a:r>
                      <a:endParaRPr kumimoji="0" lang="en-US" sz="1400" b="0" i="0" u="none" strike="noStrike" cap="none" normalizeH="0" baseline="0" dirty="0">
                        <a:ln>
                          <a:noFill/>
                        </a:ln>
                        <a:solidFill>
                          <a:schemeClr val="bg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400" b="1" i="0" u="none" strike="noStrike" cap="none" normalizeH="0" baseline="0" dirty="0">
                          <a:ln>
                            <a:noFill/>
                          </a:ln>
                          <a:solidFill>
                            <a:schemeClr val="bg1"/>
                          </a:solidFill>
                          <a:effectLst/>
                          <a:latin typeface="Century Gothic" pitchFamily="34" charset="0"/>
                          <a:cs typeface="Times New Roman" pitchFamily="18" charset="0"/>
                        </a:rPr>
                        <a:t>1</a:t>
                      </a:r>
                      <a:endParaRPr kumimoji="0" lang="en-US" sz="1400" b="0" i="0" u="none" strike="noStrike" cap="none" normalizeH="0" baseline="0" dirty="0">
                        <a:ln>
                          <a:noFill/>
                        </a:ln>
                        <a:solidFill>
                          <a:schemeClr val="bg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400" b="1" i="0" u="none" strike="noStrike" cap="none" normalizeH="0" baseline="0">
                          <a:ln>
                            <a:noFill/>
                          </a:ln>
                          <a:solidFill>
                            <a:schemeClr val="bg1"/>
                          </a:solidFill>
                          <a:effectLst/>
                          <a:latin typeface="Century Gothic" pitchFamily="34" charset="0"/>
                          <a:cs typeface="Times New Roman" pitchFamily="18" charset="0"/>
                        </a:rPr>
                        <a:t>2</a:t>
                      </a:r>
                      <a:endParaRPr kumimoji="0" lang="en-US" sz="1400" b="0" i="0" u="none" strike="noStrike" cap="none" normalizeH="0" baseline="0">
                        <a:ln>
                          <a:noFill/>
                        </a:ln>
                        <a:solidFill>
                          <a:schemeClr val="bg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400" b="1" i="0" u="none" strike="noStrike" cap="none" normalizeH="0" baseline="0">
                          <a:ln>
                            <a:noFill/>
                          </a:ln>
                          <a:solidFill>
                            <a:schemeClr val="bg1"/>
                          </a:solidFill>
                          <a:effectLst/>
                          <a:latin typeface="Century Gothic" pitchFamily="34" charset="0"/>
                          <a:cs typeface="Times New Roman" pitchFamily="18" charset="0"/>
                        </a:rPr>
                        <a:t>3</a:t>
                      </a:r>
                      <a:endParaRPr kumimoji="0" lang="en-US" sz="1400" b="0" i="0" u="none" strike="noStrike" cap="none" normalizeH="0" baseline="0">
                        <a:ln>
                          <a:noFill/>
                        </a:ln>
                        <a:solidFill>
                          <a:schemeClr val="bg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400" b="1" i="0" u="none" strike="noStrike" cap="none" normalizeH="0" baseline="0">
                          <a:ln>
                            <a:noFill/>
                          </a:ln>
                          <a:solidFill>
                            <a:schemeClr val="bg1"/>
                          </a:solidFill>
                          <a:effectLst/>
                          <a:latin typeface="Century Gothic" pitchFamily="34" charset="0"/>
                          <a:cs typeface="Times New Roman" pitchFamily="18" charset="0"/>
                        </a:rPr>
                        <a:t>4</a:t>
                      </a:r>
                      <a:endParaRPr kumimoji="0" lang="en-US" sz="1400" b="0" i="0" u="none" strike="noStrike" cap="none" normalizeH="0" baseline="0">
                        <a:ln>
                          <a:noFill/>
                        </a:ln>
                        <a:solidFill>
                          <a:schemeClr val="bg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400" b="1" i="0" u="none" strike="noStrike" cap="none" normalizeH="0" baseline="0">
                          <a:ln>
                            <a:noFill/>
                          </a:ln>
                          <a:solidFill>
                            <a:schemeClr val="bg1"/>
                          </a:solidFill>
                          <a:effectLst/>
                          <a:latin typeface="Century Gothic" pitchFamily="34" charset="0"/>
                          <a:cs typeface="Times New Roman" pitchFamily="18" charset="0"/>
                        </a:rPr>
                        <a:t>5</a:t>
                      </a:r>
                      <a:endParaRPr kumimoji="0" lang="en-US" sz="1400" b="0" i="0" u="none" strike="noStrike" cap="none" normalizeH="0" baseline="0">
                        <a:ln>
                          <a:noFill/>
                        </a:ln>
                        <a:solidFill>
                          <a:schemeClr val="bg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400" b="1" i="0" u="none" strike="noStrike" cap="none" normalizeH="0" baseline="0">
                          <a:ln>
                            <a:noFill/>
                          </a:ln>
                          <a:solidFill>
                            <a:schemeClr val="bg1"/>
                          </a:solidFill>
                          <a:effectLst/>
                          <a:latin typeface="Century Gothic" pitchFamily="34" charset="0"/>
                          <a:cs typeface="Times New Roman" pitchFamily="18" charset="0"/>
                        </a:rPr>
                        <a:t>6</a:t>
                      </a:r>
                      <a:endParaRPr kumimoji="0" lang="en-US" sz="1400" b="0" i="0" u="none" strike="noStrike" cap="none" normalizeH="0" baseline="0">
                        <a:ln>
                          <a:noFill/>
                        </a:ln>
                        <a:solidFill>
                          <a:schemeClr val="bg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400" b="1" i="0" u="none" strike="noStrike" cap="none" normalizeH="0" baseline="0">
                          <a:ln>
                            <a:noFill/>
                          </a:ln>
                          <a:solidFill>
                            <a:schemeClr val="bg1"/>
                          </a:solidFill>
                          <a:effectLst/>
                          <a:latin typeface="Century Gothic" pitchFamily="34" charset="0"/>
                          <a:cs typeface="Times New Roman" pitchFamily="18" charset="0"/>
                        </a:rPr>
                        <a:t>7</a:t>
                      </a:r>
                      <a:endParaRPr kumimoji="0" lang="en-US" sz="1400" b="0" i="0" u="none" strike="noStrike" cap="none" normalizeH="0" baseline="0">
                        <a:ln>
                          <a:noFill/>
                        </a:ln>
                        <a:solidFill>
                          <a:schemeClr val="bg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400" b="1" i="0" u="none" strike="noStrike" cap="none" normalizeH="0" baseline="0">
                          <a:ln>
                            <a:noFill/>
                          </a:ln>
                          <a:solidFill>
                            <a:schemeClr val="bg1"/>
                          </a:solidFill>
                          <a:effectLst/>
                          <a:latin typeface="Century Gothic" pitchFamily="34" charset="0"/>
                          <a:cs typeface="Times New Roman" pitchFamily="18" charset="0"/>
                        </a:rPr>
                        <a:t>8</a:t>
                      </a:r>
                      <a:endParaRPr kumimoji="0" lang="en-US" sz="1400" b="0" i="0" u="none" strike="noStrike" cap="none" normalizeH="0" baseline="0">
                        <a:ln>
                          <a:noFill/>
                        </a:ln>
                        <a:solidFill>
                          <a:schemeClr val="bg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400" b="1" i="0" u="none" strike="noStrike" cap="none" normalizeH="0" baseline="0" dirty="0">
                          <a:ln>
                            <a:noFill/>
                          </a:ln>
                          <a:solidFill>
                            <a:schemeClr val="bg1"/>
                          </a:solidFill>
                          <a:effectLst/>
                          <a:latin typeface="Century Gothic" pitchFamily="34" charset="0"/>
                          <a:cs typeface="Times New Roman" pitchFamily="18" charset="0"/>
                        </a:rPr>
                        <a:t>9</a:t>
                      </a:r>
                      <a:endParaRPr kumimoji="0" lang="en-US" sz="1400" b="0" i="0" u="none" strike="noStrike" cap="none" normalizeH="0" baseline="0" dirty="0">
                        <a:ln>
                          <a:noFill/>
                        </a:ln>
                        <a:solidFill>
                          <a:schemeClr val="bg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382125">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400" b="1" i="0" u="none" strike="noStrike" cap="none" normalizeH="0" baseline="0">
                          <a:ln>
                            <a:noFill/>
                          </a:ln>
                          <a:solidFill>
                            <a:schemeClr val="bg1"/>
                          </a:solidFill>
                          <a:effectLst/>
                          <a:latin typeface="Century Gothic" pitchFamily="34" charset="0"/>
                          <a:cs typeface="Times New Roman" pitchFamily="18" charset="0"/>
                        </a:rPr>
                        <a:t>0</a:t>
                      </a:r>
                      <a:endParaRPr kumimoji="0" lang="en-US" sz="1400" b="0" i="0" u="none" strike="noStrike" cap="none" normalizeH="0" baseline="0">
                        <a:ln>
                          <a:noFill/>
                        </a:ln>
                        <a:solidFill>
                          <a:schemeClr val="bg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0</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a:ln>
                            <a:noFill/>
                          </a:ln>
                          <a:solidFill>
                            <a:schemeClr val="tx1"/>
                          </a:solidFill>
                          <a:effectLst/>
                          <a:latin typeface="Century Gothic" pitchFamily="34" charset="0"/>
                          <a:cs typeface="Times New Roman" pitchFamily="18" charset="0"/>
                        </a:rPr>
                        <a:t>1</a:t>
                      </a:r>
                      <a:endParaRPr kumimoji="0" lang="en-US" sz="1800" b="0" i="0" u="none" strike="noStrike" cap="none" normalizeH="0" baseline="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2</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a:ln>
                            <a:noFill/>
                          </a:ln>
                          <a:solidFill>
                            <a:schemeClr val="tx1"/>
                          </a:solidFill>
                          <a:effectLst/>
                          <a:latin typeface="Century Gothic" pitchFamily="34" charset="0"/>
                          <a:cs typeface="Times New Roman" pitchFamily="18" charset="0"/>
                        </a:rPr>
                        <a:t>3</a:t>
                      </a:r>
                      <a:endParaRPr kumimoji="0" lang="en-US" sz="1800" b="0" i="0" u="none" strike="noStrike" cap="none" normalizeH="0" baseline="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a:ln>
                            <a:noFill/>
                          </a:ln>
                          <a:solidFill>
                            <a:schemeClr val="tx1"/>
                          </a:solidFill>
                          <a:effectLst/>
                          <a:latin typeface="Century Gothic" pitchFamily="34" charset="0"/>
                          <a:cs typeface="Times New Roman" pitchFamily="18" charset="0"/>
                        </a:rPr>
                        <a:t>4</a:t>
                      </a:r>
                      <a:endParaRPr kumimoji="0" lang="en-US" sz="1800" b="0" i="0" u="none" strike="noStrike" cap="none" normalizeH="0" baseline="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a:ln>
                            <a:noFill/>
                          </a:ln>
                          <a:solidFill>
                            <a:schemeClr val="tx1"/>
                          </a:solidFill>
                          <a:effectLst/>
                          <a:latin typeface="Century Gothic" pitchFamily="34" charset="0"/>
                          <a:cs typeface="Times New Roman" pitchFamily="18" charset="0"/>
                        </a:rPr>
                        <a:t>5</a:t>
                      </a:r>
                      <a:endParaRPr kumimoji="0" lang="en-US" sz="1800" b="0" i="0" u="none" strike="noStrike" cap="none" normalizeH="0" baseline="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a:ln>
                            <a:noFill/>
                          </a:ln>
                          <a:solidFill>
                            <a:schemeClr val="tx1"/>
                          </a:solidFill>
                          <a:effectLst/>
                          <a:latin typeface="Century Gothic" pitchFamily="34" charset="0"/>
                          <a:cs typeface="Times New Roman" pitchFamily="18" charset="0"/>
                        </a:rPr>
                        <a:t>6</a:t>
                      </a:r>
                      <a:endParaRPr kumimoji="0" lang="en-US" sz="1800" b="0" i="0" u="none" strike="noStrike" cap="none" normalizeH="0" baseline="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a:ln>
                            <a:noFill/>
                          </a:ln>
                          <a:solidFill>
                            <a:schemeClr val="tx1"/>
                          </a:solidFill>
                          <a:effectLst/>
                          <a:latin typeface="Century Gothic" pitchFamily="34" charset="0"/>
                          <a:cs typeface="Times New Roman" pitchFamily="18" charset="0"/>
                        </a:rPr>
                        <a:t>7</a:t>
                      </a:r>
                      <a:endParaRPr kumimoji="0" lang="en-US" sz="1800" b="0" i="0" u="none" strike="noStrike" cap="none" normalizeH="0" baseline="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a:ln>
                            <a:noFill/>
                          </a:ln>
                          <a:solidFill>
                            <a:schemeClr val="tx1"/>
                          </a:solidFill>
                          <a:effectLst/>
                          <a:latin typeface="Century Gothic" pitchFamily="34" charset="0"/>
                          <a:cs typeface="Times New Roman" pitchFamily="18" charset="0"/>
                        </a:rPr>
                        <a:t>8</a:t>
                      </a:r>
                      <a:endParaRPr kumimoji="0" lang="en-US" sz="1800" b="0" i="0" u="none" strike="noStrike" cap="none" normalizeH="0" baseline="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9</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extLst>
                  <a:ext uri="{0D108BD9-81ED-4DB2-BD59-A6C34878D82A}">
                    <a16:rowId xmlns:a16="http://schemas.microsoft.com/office/drawing/2014/main" val="10001"/>
                  </a:ext>
                </a:extLst>
              </a:tr>
              <a:tr h="382125">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400" b="1" i="0" u="none" strike="noStrike" cap="none" normalizeH="0" baseline="0">
                          <a:ln>
                            <a:noFill/>
                          </a:ln>
                          <a:solidFill>
                            <a:schemeClr val="bg1"/>
                          </a:solidFill>
                          <a:effectLst/>
                          <a:latin typeface="Century Gothic" pitchFamily="34" charset="0"/>
                          <a:cs typeface="Times New Roman" pitchFamily="18" charset="0"/>
                        </a:rPr>
                        <a:t>1</a:t>
                      </a:r>
                      <a:endParaRPr kumimoji="0" lang="en-US" sz="1400" b="0" i="0" u="none" strike="noStrike" cap="none" normalizeH="0" baseline="0">
                        <a:ln>
                          <a:noFill/>
                        </a:ln>
                        <a:solidFill>
                          <a:schemeClr val="bg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1</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rPr>
                        <a:t>2</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930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3</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930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4</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930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5</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930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6</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930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7</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930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8</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930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9</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930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10</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9300"/>
                    </a:solidFill>
                  </a:tcPr>
                </a:tc>
                <a:extLst>
                  <a:ext uri="{0D108BD9-81ED-4DB2-BD59-A6C34878D82A}">
                    <a16:rowId xmlns:a16="http://schemas.microsoft.com/office/drawing/2014/main" val="10002"/>
                  </a:ext>
                </a:extLst>
              </a:tr>
              <a:tr h="382125">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400" b="1" i="0" u="none" strike="noStrike" cap="none" normalizeH="0" baseline="0">
                          <a:ln>
                            <a:noFill/>
                          </a:ln>
                          <a:solidFill>
                            <a:schemeClr val="bg1"/>
                          </a:solidFill>
                          <a:effectLst/>
                          <a:latin typeface="Century Gothic" pitchFamily="34" charset="0"/>
                          <a:cs typeface="Times New Roman" pitchFamily="18" charset="0"/>
                        </a:rPr>
                        <a:t>2</a:t>
                      </a:r>
                      <a:endParaRPr kumimoji="0" lang="en-US" sz="1400" b="0" i="0" u="none" strike="noStrike" cap="none" normalizeH="0" baseline="0">
                        <a:ln>
                          <a:noFill/>
                        </a:ln>
                        <a:solidFill>
                          <a:schemeClr val="bg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2</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3</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930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a:ln>
                            <a:noFill/>
                          </a:ln>
                          <a:solidFill>
                            <a:schemeClr val="tx1"/>
                          </a:solidFill>
                          <a:effectLst/>
                          <a:latin typeface="Century Gothic" pitchFamily="34" charset="0"/>
                          <a:cs typeface="Times New Roman" pitchFamily="18" charset="0"/>
                        </a:rPr>
                        <a:t>4</a:t>
                      </a:r>
                      <a:endParaRPr kumimoji="0" lang="en-US" sz="1800" b="0" i="0" u="none" strike="noStrike" cap="none" normalizeH="0" baseline="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5</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6</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a:ln>
                            <a:noFill/>
                          </a:ln>
                          <a:solidFill>
                            <a:schemeClr val="tx1"/>
                          </a:solidFill>
                          <a:effectLst/>
                          <a:latin typeface="Century Gothic" pitchFamily="34" charset="0"/>
                          <a:cs typeface="Times New Roman" pitchFamily="18" charset="0"/>
                        </a:rPr>
                        <a:t>7</a:t>
                      </a:r>
                      <a:endParaRPr kumimoji="0" lang="en-US" sz="1800" b="0" i="0" u="none" strike="noStrike" cap="none" normalizeH="0" baseline="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a:ln>
                            <a:noFill/>
                          </a:ln>
                          <a:solidFill>
                            <a:schemeClr val="tx1"/>
                          </a:solidFill>
                          <a:effectLst/>
                          <a:latin typeface="Century Gothic" pitchFamily="34" charset="0"/>
                          <a:cs typeface="Times New Roman" pitchFamily="18" charset="0"/>
                        </a:rPr>
                        <a:t>8</a:t>
                      </a:r>
                      <a:endParaRPr kumimoji="0" lang="en-US" sz="1800" b="0" i="0" u="none" strike="noStrike" cap="none" normalizeH="0" baseline="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a:ln>
                            <a:noFill/>
                          </a:ln>
                          <a:solidFill>
                            <a:schemeClr val="tx1"/>
                          </a:solidFill>
                          <a:effectLst/>
                          <a:latin typeface="Century Gothic" pitchFamily="34" charset="0"/>
                          <a:cs typeface="Times New Roman" pitchFamily="18" charset="0"/>
                        </a:rPr>
                        <a:t>9</a:t>
                      </a:r>
                      <a:endParaRPr kumimoji="0" lang="en-US" sz="1800" b="0" i="0" u="none" strike="noStrike" cap="none" normalizeH="0" baseline="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a:ln>
                            <a:noFill/>
                          </a:ln>
                          <a:solidFill>
                            <a:schemeClr val="tx1"/>
                          </a:solidFill>
                          <a:effectLst/>
                          <a:latin typeface="Century Gothic" pitchFamily="34" charset="0"/>
                          <a:cs typeface="Times New Roman" pitchFamily="18" charset="0"/>
                        </a:rPr>
                        <a:t>10</a:t>
                      </a:r>
                      <a:endParaRPr kumimoji="0" lang="en-US" sz="1800" b="0" i="0" u="none" strike="noStrike" cap="none" normalizeH="0" baseline="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a:ln>
                            <a:noFill/>
                          </a:ln>
                          <a:solidFill>
                            <a:schemeClr val="tx1"/>
                          </a:solidFill>
                          <a:effectLst/>
                          <a:latin typeface="Century Gothic" pitchFamily="34" charset="0"/>
                          <a:cs typeface="Times New Roman" pitchFamily="18" charset="0"/>
                        </a:rPr>
                        <a:t>11</a:t>
                      </a:r>
                      <a:endParaRPr kumimoji="0" lang="en-US" sz="1800" b="0" i="0" u="none" strike="noStrike" cap="none" normalizeH="0" baseline="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3"/>
                  </a:ext>
                </a:extLst>
              </a:tr>
              <a:tr h="382125">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400" b="1" i="0" u="none" strike="noStrike" cap="none" normalizeH="0" baseline="0">
                          <a:ln>
                            <a:noFill/>
                          </a:ln>
                          <a:solidFill>
                            <a:schemeClr val="bg1"/>
                          </a:solidFill>
                          <a:effectLst/>
                          <a:latin typeface="Century Gothic" pitchFamily="34" charset="0"/>
                          <a:cs typeface="Times New Roman" pitchFamily="18" charset="0"/>
                        </a:rPr>
                        <a:t>3</a:t>
                      </a:r>
                      <a:endParaRPr kumimoji="0" lang="en-US" sz="1400" b="0" i="0" u="none" strike="noStrike" cap="none" normalizeH="0" baseline="0">
                        <a:ln>
                          <a:noFill/>
                        </a:ln>
                        <a:solidFill>
                          <a:schemeClr val="bg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a:ln>
                            <a:noFill/>
                          </a:ln>
                          <a:solidFill>
                            <a:schemeClr val="tx1"/>
                          </a:solidFill>
                          <a:effectLst/>
                          <a:latin typeface="Century Gothic" pitchFamily="34" charset="0"/>
                        </a:rPr>
                        <a:t>3</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4</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930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a:ln>
                            <a:noFill/>
                          </a:ln>
                          <a:solidFill>
                            <a:schemeClr val="tx1"/>
                          </a:solidFill>
                          <a:effectLst/>
                          <a:latin typeface="Century Gothic" pitchFamily="34" charset="0"/>
                          <a:cs typeface="Times New Roman" pitchFamily="18" charset="0"/>
                        </a:rPr>
                        <a:t>5</a:t>
                      </a:r>
                      <a:endParaRPr kumimoji="0" lang="en-US" sz="1800" b="0" i="0" u="none" strike="noStrike" cap="none" normalizeH="0" baseline="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a:ln>
                            <a:noFill/>
                          </a:ln>
                          <a:solidFill>
                            <a:schemeClr val="tx1"/>
                          </a:solidFill>
                          <a:effectLst/>
                          <a:latin typeface="Century Gothic" pitchFamily="34" charset="0"/>
                          <a:cs typeface="Times New Roman" pitchFamily="18" charset="0"/>
                        </a:rPr>
                        <a:t>6</a:t>
                      </a:r>
                      <a:endParaRPr kumimoji="0" lang="en-US" sz="1800" b="0" i="0" u="none" strike="noStrike" cap="none" normalizeH="0" baseline="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7</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8</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a:ln>
                            <a:noFill/>
                          </a:ln>
                          <a:solidFill>
                            <a:schemeClr val="tx1"/>
                          </a:solidFill>
                          <a:effectLst/>
                          <a:latin typeface="Century Gothic" pitchFamily="34" charset="0"/>
                          <a:cs typeface="Times New Roman" pitchFamily="18" charset="0"/>
                        </a:rPr>
                        <a:t>9</a:t>
                      </a:r>
                      <a:endParaRPr kumimoji="0" lang="en-US" sz="1800" b="0" i="0" u="none" strike="noStrike" cap="none" normalizeH="0" baseline="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a:ln>
                            <a:noFill/>
                          </a:ln>
                          <a:solidFill>
                            <a:schemeClr val="tx1"/>
                          </a:solidFill>
                          <a:effectLst/>
                          <a:latin typeface="Century Gothic" pitchFamily="34" charset="0"/>
                          <a:cs typeface="Times New Roman" pitchFamily="18" charset="0"/>
                        </a:rPr>
                        <a:t>10</a:t>
                      </a:r>
                      <a:endParaRPr kumimoji="0" lang="en-US" sz="1800" b="0" i="0" u="none" strike="noStrike" cap="none" normalizeH="0" baseline="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a:ln>
                            <a:noFill/>
                          </a:ln>
                          <a:solidFill>
                            <a:schemeClr val="tx1"/>
                          </a:solidFill>
                          <a:effectLst/>
                          <a:latin typeface="Century Gothic" pitchFamily="34" charset="0"/>
                          <a:cs typeface="Times New Roman" pitchFamily="18" charset="0"/>
                        </a:rPr>
                        <a:t>11</a:t>
                      </a:r>
                      <a:endParaRPr kumimoji="0" lang="en-US" sz="1800" b="0" i="0" u="none" strike="noStrike" cap="none" normalizeH="0" baseline="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a:ln>
                            <a:noFill/>
                          </a:ln>
                          <a:solidFill>
                            <a:schemeClr val="tx1"/>
                          </a:solidFill>
                          <a:effectLst/>
                          <a:latin typeface="Century Gothic" pitchFamily="34" charset="0"/>
                          <a:cs typeface="Times New Roman" pitchFamily="18" charset="0"/>
                        </a:rPr>
                        <a:t>12</a:t>
                      </a:r>
                      <a:endParaRPr kumimoji="0" lang="en-US" sz="1800" b="0" i="0" u="none" strike="noStrike" cap="none" normalizeH="0" baseline="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4"/>
                  </a:ext>
                </a:extLst>
              </a:tr>
              <a:tr h="382125">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400" b="1" i="0" u="none" strike="noStrike" cap="none" normalizeH="0" baseline="0">
                          <a:ln>
                            <a:noFill/>
                          </a:ln>
                          <a:solidFill>
                            <a:schemeClr val="bg1"/>
                          </a:solidFill>
                          <a:effectLst/>
                          <a:latin typeface="Century Gothic" pitchFamily="34" charset="0"/>
                          <a:cs typeface="Times New Roman" pitchFamily="18" charset="0"/>
                        </a:rPr>
                        <a:t>4</a:t>
                      </a:r>
                      <a:endParaRPr kumimoji="0" lang="en-US" sz="1400" b="0" i="0" u="none" strike="noStrike" cap="none" normalizeH="0" baseline="0">
                        <a:ln>
                          <a:noFill/>
                        </a:ln>
                        <a:solidFill>
                          <a:schemeClr val="bg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4</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5</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930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a:ln>
                            <a:noFill/>
                          </a:ln>
                          <a:solidFill>
                            <a:schemeClr val="tx1"/>
                          </a:solidFill>
                          <a:effectLst/>
                          <a:latin typeface="Century Gothic" pitchFamily="34" charset="0"/>
                          <a:cs typeface="Times New Roman" pitchFamily="18" charset="0"/>
                        </a:rPr>
                        <a:t>6</a:t>
                      </a:r>
                      <a:endParaRPr kumimoji="0" lang="en-US" sz="1800" b="0" i="0" u="none" strike="noStrike" cap="none" normalizeH="0" baseline="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a:ln>
                            <a:noFill/>
                          </a:ln>
                          <a:solidFill>
                            <a:schemeClr val="tx1"/>
                          </a:solidFill>
                          <a:effectLst/>
                          <a:latin typeface="Century Gothic" pitchFamily="34" charset="0"/>
                          <a:cs typeface="Times New Roman" pitchFamily="18" charset="0"/>
                        </a:rPr>
                        <a:t>7</a:t>
                      </a:r>
                      <a:endParaRPr kumimoji="0" lang="en-US" sz="1800" b="0" i="0" u="none" strike="noStrike" cap="none" normalizeH="0" baseline="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a:ln>
                            <a:noFill/>
                          </a:ln>
                          <a:solidFill>
                            <a:schemeClr val="tx1"/>
                          </a:solidFill>
                          <a:effectLst/>
                          <a:latin typeface="Century Gothic" pitchFamily="34" charset="0"/>
                          <a:cs typeface="Times New Roman" pitchFamily="18" charset="0"/>
                        </a:rPr>
                        <a:t>8</a:t>
                      </a:r>
                      <a:endParaRPr kumimoji="0" lang="en-US" sz="1800" b="0" i="0" u="none" strike="noStrike" cap="none" normalizeH="0" baseline="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9</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a:ln>
                            <a:noFill/>
                          </a:ln>
                          <a:solidFill>
                            <a:schemeClr val="tx1"/>
                          </a:solidFill>
                          <a:effectLst/>
                          <a:latin typeface="Century Gothic" pitchFamily="34" charset="0"/>
                          <a:cs typeface="Times New Roman" pitchFamily="18" charset="0"/>
                        </a:rPr>
                        <a:t>10</a:t>
                      </a:r>
                      <a:endParaRPr kumimoji="0" lang="en-US" sz="1800" b="0" i="0" u="none" strike="noStrike" cap="none" normalizeH="0" baseline="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a:ln>
                            <a:noFill/>
                          </a:ln>
                          <a:solidFill>
                            <a:schemeClr val="tx1"/>
                          </a:solidFill>
                          <a:effectLst/>
                          <a:latin typeface="Century Gothic" pitchFamily="34" charset="0"/>
                          <a:cs typeface="Times New Roman" pitchFamily="18" charset="0"/>
                        </a:rPr>
                        <a:t>11</a:t>
                      </a:r>
                      <a:endParaRPr kumimoji="0" lang="en-US" sz="1800" b="0" i="0" u="none" strike="noStrike" cap="none" normalizeH="0" baseline="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a:ln>
                            <a:noFill/>
                          </a:ln>
                          <a:solidFill>
                            <a:schemeClr val="tx1"/>
                          </a:solidFill>
                          <a:effectLst/>
                          <a:latin typeface="Century Gothic" pitchFamily="34" charset="0"/>
                          <a:cs typeface="Times New Roman" pitchFamily="18" charset="0"/>
                        </a:rPr>
                        <a:t>12</a:t>
                      </a:r>
                      <a:endParaRPr kumimoji="0" lang="en-US" sz="1800" b="0" i="0" u="none" strike="noStrike" cap="none" normalizeH="0" baseline="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a:ln>
                            <a:noFill/>
                          </a:ln>
                          <a:solidFill>
                            <a:schemeClr val="tx1"/>
                          </a:solidFill>
                          <a:effectLst/>
                          <a:latin typeface="Century Gothic" pitchFamily="34" charset="0"/>
                          <a:cs typeface="Times New Roman" pitchFamily="18" charset="0"/>
                        </a:rPr>
                        <a:t>13</a:t>
                      </a:r>
                      <a:endParaRPr kumimoji="0" lang="en-US" sz="1800" b="0" i="0" u="none" strike="noStrike" cap="none" normalizeH="0" baseline="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5"/>
                  </a:ext>
                </a:extLst>
              </a:tr>
              <a:tr h="382125">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400" b="1" i="0" u="none" strike="noStrike" cap="none" normalizeH="0" baseline="0">
                          <a:ln>
                            <a:noFill/>
                          </a:ln>
                          <a:solidFill>
                            <a:schemeClr val="bg1"/>
                          </a:solidFill>
                          <a:effectLst/>
                          <a:latin typeface="Century Gothic" pitchFamily="34" charset="0"/>
                          <a:cs typeface="Times New Roman" pitchFamily="18" charset="0"/>
                        </a:rPr>
                        <a:t>5</a:t>
                      </a:r>
                      <a:endParaRPr kumimoji="0" lang="en-US" sz="1400" b="0" i="0" u="none" strike="noStrike" cap="none" normalizeH="0" baseline="0">
                        <a:ln>
                          <a:noFill/>
                        </a:ln>
                        <a:solidFill>
                          <a:schemeClr val="bg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a:ln>
                            <a:noFill/>
                          </a:ln>
                          <a:solidFill>
                            <a:schemeClr val="tx1"/>
                          </a:solidFill>
                          <a:effectLst/>
                          <a:latin typeface="Century Gothic" pitchFamily="34" charset="0"/>
                          <a:cs typeface="Times New Roman" pitchFamily="18" charset="0"/>
                        </a:rPr>
                        <a:t>5</a:t>
                      </a:r>
                      <a:endParaRPr kumimoji="0" lang="en-US" sz="1800" b="0" i="0" u="none" strike="noStrike" cap="none" normalizeH="0" baseline="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6</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930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a:ln>
                            <a:noFill/>
                          </a:ln>
                          <a:solidFill>
                            <a:schemeClr val="tx1"/>
                          </a:solidFill>
                          <a:effectLst/>
                          <a:latin typeface="Century Gothic" pitchFamily="34" charset="0"/>
                          <a:cs typeface="Times New Roman" pitchFamily="18" charset="0"/>
                        </a:rPr>
                        <a:t>7</a:t>
                      </a:r>
                      <a:endParaRPr kumimoji="0" lang="en-US" sz="1800" b="0" i="0" u="none" strike="noStrike" cap="none" normalizeH="0" baseline="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a:ln>
                            <a:noFill/>
                          </a:ln>
                          <a:solidFill>
                            <a:schemeClr val="tx1"/>
                          </a:solidFill>
                          <a:effectLst/>
                          <a:latin typeface="Century Gothic" pitchFamily="34" charset="0"/>
                          <a:cs typeface="Times New Roman" pitchFamily="18" charset="0"/>
                        </a:rPr>
                        <a:t>8</a:t>
                      </a:r>
                      <a:endParaRPr kumimoji="0" lang="en-US" sz="1800" b="0" i="0" u="none" strike="noStrike" cap="none" normalizeH="0" baseline="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9</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a:ln>
                            <a:noFill/>
                          </a:ln>
                          <a:solidFill>
                            <a:schemeClr val="tx1"/>
                          </a:solidFill>
                          <a:effectLst/>
                          <a:latin typeface="Century Gothic" pitchFamily="34" charset="0"/>
                          <a:cs typeface="Times New Roman" pitchFamily="18" charset="0"/>
                        </a:rPr>
                        <a:t>10</a:t>
                      </a:r>
                      <a:endParaRPr kumimoji="0" lang="en-US" sz="1800" b="0" i="0" u="none" strike="noStrike" cap="none" normalizeH="0" baseline="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11</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a:ln>
                            <a:noFill/>
                          </a:ln>
                          <a:solidFill>
                            <a:schemeClr val="tx1"/>
                          </a:solidFill>
                          <a:effectLst/>
                          <a:latin typeface="Century Gothic" pitchFamily="34" charset="0"/>
                          <a:cs typeface="Times New Roman" pitchFamily="18" charset="0"/>
                        </a:rPr>
                        <a:t>12</a:t>
                      </a:r>
                      <a:endParaRPr kumimoji="0" lang="en-US" sz="1800" b="0" i="0" u="none" strike="noStrike" cap="none" normalizeH="0" baseline="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a:ln>
                            <a:noFill/>
                          </a:ln>
                          <a:solidFill>
                            <a:schemeClr val="tx1"/>
                          </a:solidFill>
                          <a:effectLst/>
                          <a:latin typeface="Century Gothic" pitchFamily="34" charset="0"/>
                          <a:cs typeface="Times New Roman" pitchFamily="18" charset="0"/>
                        </a:rPr>
                        <a:t>13</a:t>
                      </a:r>
                      <a:endParaRPr kumimoji="0" lang="en-US" sz="1800" b="0" i="0" u="none" strike="noStrike" cap="none" normalizeH="0" baseline="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a:ln>
                            <a:noFill/>
                          </a:ln>
                          <a:solidFill>
                            <a:schemeClr val="tx1"/>
                          </a:solidFill>
                          <a:effectLst/>
                          <a:latin typeface="Century Gothic" pitchFamily="34" charset="0"/>
                          <a:cs typeface="Times New Roman" pitchFamily="18" charset="0"/>
                        </a:rPr>
                        <a:t>14</a:t>
                      </a:r>
                      <a:endParaRPr kumimoji="0" lang="en-US" sz="1800" b="0" i="0" u="none" strike="noStrike" cap="none" normalizeH="0" baseline="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6"/>
                  </a:ext>
                </a:extLst>
              </a:tr>
              <a:tr h="382125">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400" b="1" i="0" u="none" strike="noStrike" cap="none" normalizeH="0" baseline="0">
                          <a:ln>
                            <a:noFill/>
                          </a:ln>
                          <a:solidFill>
                            <a:schemeClr val="bg1"/>
                          </a:solidFill>
                          <a:effectLst/>
                          <a:latin typeface="Century Gothic" pitchFamily="34" charset="0"/>
                          <a:cs typeface="Times New Roman" pitchFamily="18" charset="0"/>
                        </a:rPr>
                        <a:t>6</a:t>
                      </a:r>
                      <a:endParaRPr kumimoji="0" lang="en-US" sz="1400" b="0" i="0" u="none" strike="noStrike" cap="none" normalizeH="0" baseline="0">
                        <a:ln>
                          <a:noFill/>
                        </a:ln>
                        <a:solidFill>
                          <a:schemeClr val="bg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a:ln>
                            <a:noFill/>
                          </a:ln>
                          <a:solidFill>
                            <a:schemeClr val="tx1"/>
                          </a:solidFill>
                          <a:effectLst/>
                          <a:latin typeface="Century Gothic" pitchFamily="34" charset="0"/>
                          <a:cs typeface="Times New Roman" pitchFamily="18" charset="0"/>
                        </a:rPr>
                        <a:t>6</a:t>
                      </a:r>
                      <a:endParaRPr kumimoji="0" lang="en-US" sz="1800" b="0" i="0" u="none" strike="noStrike" cap="none" normalizeH="0" baseline="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7</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930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a:ln>
                            <a:noFill/>
                          </a:ln>
                          <a:solidFill>
                            <a:schemeClr val="tx1"/>
                          </a:solidFill>
                          <a:effectLst/>
                          <a:latin typeface="Century Gothic" pitchFamily="34" charset="0"/>
                          <a:cs typeface="Times New Roman" pitchFamily="18" charset="0"/>
                        </a:rPr>
                        <a:t>8</a:t>
                      </a:r>
                      <a:endParaRPr kumimoji="0" lang="en-US" sz="1800" b="0" i="0" u="none" strike="noStrike" cap="none" normalizeH="0" baseline="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a:ln>
                            <a:noFill/>
                          </a:ln>
                          <a:solidFill>
                            <a:schemeClr val="tx1"/>
                          </a:solidFill>
                          <a:effectLst/>
                          <a:latin typeface="Century Gothic" pitchFamily="34" charset="0"/>
                          <a:cs typeface="Times New Roman" pitchFamily="18" charset="0"/>
                        </a:rPr>
                        <a:t>9</a:t>
                      </a:r>
                      <a:endParaRPr kumimoji="0" lang="en-US" sz="1800" b="0" i="0" u="none" strike="noStrike" cap="none" normalizeH="0" baseline="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a:ln>
                            <a:noFill/>
                          </a:ln>
                          <a:solidFill>
                            <a:schemeClr val="tx1"/>
                          </a:solidFill>
                          <a:effectLst/>
                          <a:latin typeface="Century Gothic" pitchFamily="34" charset="0"/>
                          <a:cs typeface="Times New Roman" pitchFamily="18" charset="0"/>
                        </a:rPr>
                        <a:t>10</a:t>
                      </a:r>
                      <a:endParaRPr kumimoji="0" lang="en-US" sz="1800" b="0" i="0" u="none" strike="noStrike" cap="none" normalizeH="0" baseline="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a:ln>
                            <a:noFill/>
                          </a:ln>
                          <a:solidFill>
                            <a:schemeClr val="tx1"/>
                          </a:solidFill>
                          <a:effectLst/>
                          <a:latin typeface="Century Gothic" pitchFamily="34" charset="0"/>
                          <a:cs typeface="Times New Roman" pitchFamily="18" charset="0"/>
                        </a:rPr>
                        <a:t>11</a:t>
                      </a:r>
                      <a:endParaRPr kumimoji="0" lang="en-US" sz="1800" b="0" i="0" u="none" strike="noStrike" cap="none" normalizeH="0" baseline="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a:ln>
                            <a:noFill/>
                          </a:ln>
                          <a:solidFill>
                            <a:schemeClr val="tx1"/>
                          </a:solidFill>
                          <a:effectLst/>
                          <a:latin typeface="Century Gothic" pitchFamily="34" charset="0"/>
                          <a:cs typeface="Times New Roman" pitchFamily="18" charset="0"/>
                        </a:rPr>
                        <a:t>12</a:t>
                      </a:r>
                      <a:endParaRPr kumimoji="0" lang="en-US" sz="1800" b="0" i="0" u="none" strike="noStrike" cap="none" normalizeH="0" baseline="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13</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a:ln>
                            <a:noFill/>
                          </a:ln>
                          <a:solidFill>
                            <a:schemeClr val="tx1"/>
                          </a:solidFill>
                          <a:effectLst/>
                          <a:latin typeface="Century Gothic" pitchFamily="34" charset="0"/>
                          <a:cs typeface="Times New Roman" pitchFamily="18" charset="0"/>
                        </a:rPr>
                        <a:t>14</a:t>
                      </a:r>
                      <a:endParaRPr kumimoji="0" lang="en-US" sz="1800" b="0" i="0" u="none" strike="noStrike" cap="none" normalizeH="0" baseline="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15</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7"/>
                  </a:ext>
                </a:extLst>
              </a:tr>
              <a:tr h="382125">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400" b="1" i="0" u="none" strike="noStrike" cap="none" normalizeH="0" baseline="0">
                          <a:ln>
                            <a:noFill/>
                          </a:ln>
                          <a:solidFill>
                            <a:schemeClr val="bg1"/>
                          </a:solidFill>
                          <a:effectLst/>
                          <a:latin typeface="Century Gothic" pitchFamily="34" charset="0"/>
                          <a:cs typeface="Times New Roman" pitchFamily="18" charset="0"/>
                        </a:rPr>
                        <a:t>7</a:t>
                      </a:r>
                      <a:endParaRPr kumimoji="0" lang="en-US" sz="1400" b="0" i="0" u="none" strike="noStrike" cap="none" normalizeH="0" baseline="0">
                        <a:ln>
                          <a:noFill/>
                        </a:ln>
                        <a:solidFill>
                          <a:schemeClr val="bg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a:ln>
                            <a:noFill/>
                          </a:ln>
                          <a:solidFill>
                            <a:schemeClr val="tx1"/>
                          </a:solidFill>
                          <a:effectLst/>
                          <a:latin typeface="Century Gothic" pitchFamily="34" charset="0"/>
                          <a:cs typeface="Times New Roman" pitchFamily="18" charset="0"/>
                        </a:rPr>
                        <a:t>7</a:t>
                      </a:r>
                      <a:endParaRPr kumimoji="0" lang="en-US" sz="1800" b="0" i="0" u="none" strike="noStrike" cap="none" normalizeH="0" baseline="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8</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930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a:ln>
                            <a:noFill/>
                          </a:ln>
                          <a:solidFill>
                            <a:schemeClr val="tx1"/>
                          </a:solidFill>
                          <a:effectLst/>
                          <a:latin typeface="Century Gothic" pitchFamily="34" charset="0"/>
                          <a:cs typeface="Times New Roman" pitchFamily="18" charset="0"/>
                        </a:rPr>
                        <a:t>9</a:t>
                      </a:r>
                      <a:endParaRPr kumimoji="0" lang="en-US" sz="1800" b="0" i="0" u="none" strike="noStrike" cap="none" normalizeH="0" baseline="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a:ln>
                            <a:noFill/>
                          </a:ln>
                          <a:solidFill>
                            <a:schemeClr val="tx1"/>
                          </a:solidFill>
                          <a:effectLst/>
                          <a:latin typeface="Century Gothic" pitchFamily="34" charset="0"/>
                          <a:cs typeface="Times New Roman" pitchFamily="18" charset="0"/>
                        </a:rPr>
                        <a:t>10</a:t>
                      </a:r>
                      <a:endParaRPr kumimoji="0" lang="en-US" sz="1800" b="0" i="0" u="none" strike="noStrike" cap="none" normalizeH="0" baseline="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a:ln>
                            <a:noFill/>
                          </a:ln>
                          <a:solidFill>
                            <a:schemeClr val="tx1"/>
                          </a:solidFill>
                          <a:effectLst/>
                          <a:latin typeface="Century Gothic" pitchFamily="34" charset="0"/>
                          <a:cs typeface="Times New Roman" pitchFamily="18" charset="0"/>
                        </a:rPr>
                        <a:t>11</a:t>
                      </a:r>
                      <a:endParaRPr kumimoji="0" lang="en-US" sz="1800" b="0" i="0" u="none" strike="noStrike" cap="none" normalizeH="0" baseline="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a:ln>
                            <a:noFill/>
                          </a:ln>
                          <a:solidFill>
                            <a:schemeClr val="tx1"/>
                          </a:solidFill>
                          <a:effectLst/>
                          <a:latin typeface="Century Gothic" pitchFamily="34" charset="0"/>
                          <a:cs typeface="Times New Roman" pitchFamily="18" charset="0"/>
                        </a:rPr>
                        <a:t>12</a:t>
                      </a:r>
                      <a:endParaRPr kumimoji="0" lang="en-US" sz="1800" b="0" i="0" u="none" strike="noStrike" cap="none" normalizeH="0" baseline="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a:ln>
                            <a:noFill/>
                          </a:ln>
                          <a:solidFill>
                            <a:schemeClr val="tx1"/>
                          </a:solidFill>
                          <a:effectLst/>
                          <a:latin typeface="Century Gothic" pitchFamily="34" charset="0"/>
                          <a:cs typeface="Times New Roman" pitchFamily="18" charset="0"/>
                        </a:rPr>
                        <a:t>13</a:t>
                      </a:r>
                      <a:endParaRPr kumimoji="0" lang="en-US" sz="1800" b="0" i="0" u="none" strike="noStrike" cap="none" normalizeH="0" baseline="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a:ln>
                            <a:noFill/>
                          </a:ln>
                          <a:solidFill>
                            <a:schemeClr val="tx1"/>
                          </a:solidFill>
                          <a:effectLst/>
                          <a:latin typeface="Century Gothic" pitchFamily="34" charset="0"/>
                          <a:cs typeface="Times New Roman" pitchFamily="18" charset="0"/>
                        </a:rPr>
                        <a:t>14</a:t>
                      </a:r>
                      <a:endParaRPr kumimoji="0" lang="en-US" sz="1800" b="0" i="0" u="none" strike="noStrike" cap="none" normalizeH="0" baseline="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15</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16</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8"/>
                  </a:ext>
                </a:extLst>
              </a:tr>
              <a:tr h="382125">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400" b="1" i="0" u="none" strike="noStrike" cap="none" normalizeH="0" baseline="0">
                          <a:ln>
                            <a:noFill/>
                          </a:ln>
                          <a:solidFill>
                            <a:schemeClr val="bg1"/>
                          </a:solidFill>
                          <a:effectLst/>
                          <a:latin typeface="Century Gothic" pitchFamily="34" charset="0"/>
                          <a:cs typeface="Times New Roman" pitchFamily="18" charset="0"/>
                        </a:rPr>
                        <a:t>8</a:t>
                      </a:r>
                      <a:endParaRPr kumimoji="0" lang="en-US" sz="1400" b="0" i="0" u="none" strike="noStrike" cap="none" normalizeH="0" baseline="0">
                        <a:ln>
                          <a:noFill/>
                        </a:ln>
                        <a:solidFill>
                          <a:schemeClr val="bg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8</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9</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930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a:ln>
                            <a:noFill/>
                          </a:ln>
                          <a:solidFill>
                            <a:schemeClr val="tx1"/>
                          </a:solidFill>
                          <a:effectLst/>
                          <a:latin typeface="Century Gothic" pitchFamily="34" charset="0"/>
                          <a:cs typeface="Times New Roman" pitchFamily="18" charset="0"/>
                        </a:rPr>
                        <a:t>10</a:t>
                      </a:r>
                      <a:endParaRPr kumimoji="0" lang="en-US" sz="1800" b="0" i="0" u="none" strike="noStrike" cap="none" normalizeH="0" baseline="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a:ln>
                            <a:noFill/>
                          </a:ln>
                          <a:solidFill>
                            <a:schemeClr val="tx1"/>
                          </a:solidFill>
                          <a:effectLst/>
                          <a:latin typeface="Century Gothic" pitchFamily="34" charset="0"/>
                          <a:cs typeface="Times New Roman" pitchFamily="18" charset="0"/>
                        </a:rPr>
                        <a:t>11</a:t>
                      </a:r>
                      <a:endParaRPr kumimoji="0" lang="en-US" sz="1800" b="0" i="0" u="none" strike="noStrike" cap="none" normalizeH="0" baseline="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a:ln>
                            <a:noFill/>
                          </a:ln>
                          <a:solidFill>
                            <a:schemeClr val="tx1"/>
                          </a:solidFill>
                          <a:effectLst/>
                          <a:latin typeface="Century Gothic" pitchFamily="34" charset="0"/>
                          <a:cs typeface="Times New Roman" pitchFamily="18" charset="0"/>
                        </a:rPr>
                        <a:t>12</a:t>
                      </a:r>
                      <a:endParaRPr kumimoji="0" lang="en-US" sz="1800" b="0" i="0" u="none" strike="noStrike" cap="none" normalizeH="0" baseline="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13</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a:ln>
                            <a:noFill/>
                          </a:ln>
                          <a:solidFill>
                            <a:schemeClr val="tx1"/>
                          </a:solidFill>
                          <a:effectLst/>
                          <a:latin typeface="Century Gothic" pitchFamily="34" charset="0"/>
                          <a:cs typeface="Times New Roman" pitchFamily="18" charset="0"/>
                        </a:rPr>
                        <a:t>14</a:t>
                      </a:r>
                      <a:endParaRPr kumimoji="0" lang="en-US" sz="1800" b="0" i="0" u="none" strike="noStrike" cap="none" normalizeH="0" baseline="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a:ln>
                            <a:noFill/>
                          </a:ln>
                          <a:solidFill>
                            <a:schemeClr val="tx1"/>
                          </a:solidFill>
                          <a:effectLst/>
                          <a:latin typeface="Century Gothic" pitchFamily="34" charset="0"/>
                          <a:cs typeface="Times New Roman" pitchFamily="18" charset="0"/>
                        </a:rPr>
                        <a:t>15</a:t>
                      </a:r>
                      <a:endParaRPr kumimoji="0" lang="en-US" sz="1800" b="0" i="0" u="none" strike="noStrike" cap="none" normalizeH="0" baseline="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a:ln>
                            <a:noFill/>
                          </a:ln>
                          <a:solidFill>
                            <a:schemeClr val="tx1"/>
                          </a:solidFill>
                          <a:effectLst/>
                          <a:latin typeface="Century Gothic" pitchFamily="34" charset="0"/>
                          <a:cs typeface="Times New Roman" pitchFamily="18" charset="0"/>
                        </a:rPr>
                        <a:t>16</a:t>
                      </a:r>
                      <a:endParaRPr kumimoji="0" lang="en-US" sz="1800" b="0" i="0" u="none" strike="noStrike" cap="none" normalizeH="0" baseline="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17</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9"/>
                  </a:ext>
                </a:extLst>
              </a:tr>
              <a:tr h="382125">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400" b="1" i="0" u="none" strike="noStrike" cap="none" normalizeH="0" baseline="0" dirty="0">
                          <a:ln>
                            <a:noFill/>
                          </a:ln>
                          <a:solidFill>
                            <a:schemeClr val="bg1"/>
                          </a:solidFill>
                          <a:effectLst/>
                          <a:latin typeface="Century Gothic" pitchFamily="34" charset="0"/>
                          <a:cs typeface="Times New Roman" pitchFamily="18" charset="0"/>
                        </a:rPr>
                        <a:t>9</a:t>
                      </a:r>
                      <a:endParaRPr kumimoji="0" lang="en-US" sz="1400" b="0" i="0" u="none" strike="noStrike" cap="none" normalizeH="0" baseline="0" dirty="0">
                        <a:ln>
                          <a:noFill/>
                        </a:ln>
                        <a:solidFill>
                          <a:schemeClr val="bg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9</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10</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930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a:ln>
                            <a:noFill/>
                          </a:ln>
                          <a:solidFill>
                            <a:schemeClr val="tx1"/>
                          </a:solidFill>
                          <a:effectLst/>
                          <a:latin typeface="Century Gothic" pitchFamily="34" charset="0"/>
                          <a:cs typeface="Times New Roman" pitchFamily="18" charset="0"/>
                        </a:rPr>
                        <a:t>11</a:t>
                      </a:r>
                      <a:endParaRPr kumimoji="0" lang="en-US" sz="1800" b="0" i="0" u="none" strike="noStrike" cap="none" normalizeH="0" baseline="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a:ln>
                            <a:noFill/>
                          </a:ln>
                          <a:solidFill>
                            <a:schemeClr val="tx1"/>
                          </a:solidFill>
                          <a:effectLst/>
                          <a:latin typeface="Century Gothic" pitchFamily="34" charset="0"/>
                          <a:cs typeface="Times New Roman" pitchFamily="18" charset="0"/>
                        </a:rPr>
                        <a:t>12</a:t>
                      </a:r>
                      <a:endParaRPr kumimoji="0" lang="en-US" sz="1800" b="0" i="0" u="none" strike="noStrike" cap="none" normalizeH="0" baseline="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a:ln>
                            <a:noFill/>
                          </a:ln>
                          <a:solidFill>
                            <a:schemeClr val="tx1"/>
                          </a:solidFill>
                          <a:effectLst/>
                          <a:latin typeface="Century Gothic" pitchFamily="34" charset="0"/>
                          <a:cs typeface="Times New Roman" pitchFamily="18" charset="0"/>
                        </a:rPr>
                        <a:t>13</a:t>
                      </a:r>
                      <a:endParaRPr kumimoji="0" lang="en-US" sz="1800" b="0" i="0" u="none" strike="noStrike" cap="none" normalizeH="0" baseline="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14</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15</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16</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17</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18</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10"/>
                  </a:ext>
                </a:extLst>
              </a:tr>
            </a:tbl>
          </a:graphicData>
        </a:graphic>
      </p:graphicFrame>
    </p:spTree>
    <p:extLst>
      <p:ext uri="{BB962C8B-B14F-4D97-AF65-F5344CB8AC3E}">
        <p14:creationId xmlns:p14="http://schemas.microsoft.com/office/powerpoint/2010/main" val="263872329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normAutofit fontScale="90000"/>
          </a:bodyPr>
          <a:lstStyle/>
          <a:p>
            <a:pPr marL="514350" indent="-514350">
              <a:buFont typeface="+mj-lt"/>
              <a:buAutoNum type="arabicPeriod" startAt="2"/>
            </a:pPr>
            <a:r>
              <a:rPr lang="en-US" dirty="0"/>
              <a:t>Students should learn and use </a:t>
            </a:r>
            <a:r>
              <a:rPr lang="en-US" dirty="0">
                <a:solidFill>
                  <a:srgbClr val="92D050"/>
                </a:solidFill>
              </a:rPr>
              <a:t>strategies</a:t>
            </a:r>
            <a:r>
              <a:rPr lang="en-US" dirty="0">
                <a:solidFill>
                  <a:schemeClr val="accent4"/>
                </a:solidFill>
              </a:rPr>
              <a:t> </a:t>
            </a:r>
            <a:r>
              <a:rPr lang="en-US" dirty="0"/>
              <a:t>to solve the facts</a:t>
            </a:r>
            <a:br>
              <a:rPr lang="en-US" dirty="0"/>
            </a:br>
            <a:r>
              <a:rPr lang="en-US" dirty="0"/>
              <a:t> </a:t>
            </a:r>
          </a:p>
        </p:txBody>
      </p:sp>
      <p:sp>
        <p:nvSpPr>
          <p:cNvPr id="9" name="Title 2"/>
          <p:cNvSpPr txBox="1">
            <a:spLocks/>
          </p:cNvSpPr>
          <p:nvPr/>
        </p:nvSpPr>
        <p:spPr>
          <a:xfrm>
            <a:off x="228600" y="1493195"/>
            <a:ext cx="8686800" cy="731520"/>
          </a:xfrm>
          <a:prstGeom prst="rect">
            <a:avLst/>
          </a:prstGeom>
          <a:solidFill>
            <a:schemeClr val="accent5">
              <a:lumMod val="50000"/>
            </a:schemeClr>
          </a:solidFill>
        </p:spPr>
        <p:txBody>
          <a:bodyPr vert="horz" lIns="91440" tIns="45720" rIns="91440" bIns="45720" rtlCol="0" anchor="t" anchorCtr="0">
            <a:normAutofit/>
          </a:bodyPr>
          <a:lstStyle>
            <a:lvl1pPr algn="l" defTabSz="914400" rtl="0" eaLnBrk="1" latinLnBrk="0" hangingPunct="1">
              <a:lnSpc>
                <a:spcPct val="110000"/>
              </a:lnSpc>
              <a:spcBef>
                <a:spcPct val="0"/>
              </a:spcBef>
              <a:buNone/>
              <a:defRPr sz="3200" b="1" kern="1200">
                <a:solidFill>
                  <a:srgbClr val="FF9300"/>
                </a:solidFill>
                <a:latin typeface="+mj-lt"/>
                <a:ea typeface="Verdana" panose="020B0604030504040204" pitchFamily="34" charset="0"/>
                <a:cs typeface="Verdana" panose="020B0604030504040204" pitchFamily="34" charset="0"/>
              </a:defRPr>
            </a:lvl1pPr>
          </a:lstStyle>
          <a:p>
            <a:r>
              <a:rPr lang="en-US" dirty="0">
                <a:solidFill>
                  <a:schemeClr val="accent1"/>
                </a:solidFill>
              </a:rPr>
              <a:t>Plus Two</a:t>
            </a:r>
          </a:p>
        </p:txBody>
      </p:sp>
      <p:sp>
        <p:nvSpPr>
          <p:cNvPr id="10" name="Content Placeholder 1"/>
          <p:cNvSpPr>
            <a:spLocks noGrp="1"/>
          </p:cNvSpPr>
          <p:nvPr>
            <p:ph idx="1"/>
          </p:nvPr>
        </p:nvSpPr>
        <p:spPr>
          <a:xfrm>
            <a:off x="228600" y="2166295"/>
            <a:ext cx="3629359" cy="3530600"/>
          </a:xfrm>
        </p:spPr>
        <p:txBody>
          <a:bodyPr>
            <a:normAutofit/>
          </a:bodyPr>
          <a:lstStyle/>
          <a:p>
            <a:r>
              <a:rPr lang="en-US" dirty="0"/>
              <a:t>A number plus two can be solved by skip counting</a:t>
            </a:r>
            <a:endParaRPr lang="en-US" sz="2400" dirty="0"/>
          </a:p>
          <a:p>
            <a:endParaRPr lang="en-US" altLang="en-US" sz="2400" dirty="0"/>
          </a:p>
          <a:p>
            <a:r>
              <a:rPr lang="en-US" altLang="en-US" sz="2400" dirty="0"/>
              <a:t>Facts remaining:  </a:t>
            </a:r>
            <a:br>
              <a:rPr lang="en-US" altLang="en-US" sz="2400" dirty="0"/>
            </a:br>
            <a:r>
              <a:rPr lang="en-US" altLang="en-US" sz="2400" dirty="0"/>
              <a:t>64 </a:t>
            </a:r>
            <a:r>
              <a:rPr lang="mr-IN" altLang="en-US" sz="2400" dirty="0"/>
              <a:t>–</a:t>
            </a:r>
            <a:r>
              <a:rPr lang="en-US" altLang="en-US" sz="2400" dirty="0"/>
              <a:t> 15 = 49</a:t>
            </a:r>
          </a:p>
          <a:p>
            <a:endParaRPr lang="en-US" sz="2400" dirty="0"/>
          </a:p>
        </p:txBody>
      </p:sp>
      <p:graphicFrame>
        <p:nvGraphicFramePr>
          <p:cNvPr id="11" name="Group 1504"/>
          <p:cNvGraphicFramePr>
            <a:graphicFrameLocks/>
          </p:cNvGraphicFramePr>
          <p:nvPr>
            <p:extLst>
              <p:ext uri="{D42A27DB-BD31-4B8C-83A1-F6EECF244321}">
                <p14:modId xmlns:p14="http://schemas.microsoft.com/office/powerpoint/2010/main" val="2122544082"/>
              </p:ext>
            </p:extLst>
          </p:nvPr>
        </p:nvGraphicFramePr>
        <p:xfrm>
          <a:off x="3857957" y="1633220"/>
          <a:ext cx="5057442" cy="4203375"/>
        </p:xfrm>
        <a:graphic>
          <a:graphicData uri="http://schemas.openxmlformats.org/drawingml/2006/table">
            <a:tbl>
              <a:tblPr firstRow="1"/>
              <a:tblGrid>
                <a:gridCol w="459226">
                  <a:extLst>
                    <a:ext uri="{9D8B030D-6E8A-4147-A177-3AD203B41FA5}">
                      <a16:colId xmlns:a16="http://schemas.microsoft.com/office/drawing/2014/main" val="20000"/>
                    </a:ext>
                  </a:extLst>
                </a:gridCol>
                <a:gridCol w="461213">
                  <a:extLst>
                    <a:ext uri="{9D8B030D-6E8A-4147-A177-3AD203B41FA5}">
                      <a16:colId xmlns:a16="http://schemas.microsoft.com/office/drawing/2014/main" val="20001"/>
                    </a:ext>
                  </a:extLst>
                </a:gridCol>
                <a:gridCol w="441333">
                  <a:extLst>
                    <a:ext uri="{9D8B030D-6E8A-4147-A177-3AD203B41FA5}">
                      <a16:colId xmlns:a16="http://schemas.microsoft.com/office/drawing/2014/main" val="20002"/>
                    </a:ext>
                  </a:extLst>
                </a:gridCol>
                <a:gridCol w="477117">
                  <a:extLst>
                    <a:ext uri="{9D8B030D-6E8A-4147-A177-3AD203B41FA5}">
                      <a16:colId xmlns:a16="http://schemas.microsoft.com/office/drawing/2014/main" val="20003"/>
                    </a:ext>
                  </a:extLst>
                </a:gridCol>
                <a:gridCol w="459225">
                  <a:extLst>
                    <a:ext uri="{9D8B030D-6E8A-4147-A177-3AD203B41FA5}">
                      <a16:colId xmlns:a16="http://schemas.microsoft.com/office/drawing/2014/main" val="20004"/>
                    </a:ext>
                  </a:extLst>
                </a:gridCol>
                <a:gridCol w="461213">
                  <a:extLst>
                    <a:ext uri="{9D8B030D-6E8A-4147-A177-3AD203B41FA5}">
                      <a16:colId xmlns:a16="http://schemas.microsoft.com/office/drawing/2014/main" val="20005"/>
                    </a:ext>
                  </a:extLst>
                </a:gridCol>
                <a:gridCol w="459226">
                  <a:extLst>
                    <a:ext uri="{9D8B030D-6E8A-4147-A177-3AD203B41FA5}">
                      <a16:colId xmlns:a16="http://schemas.microsoft.com/office/drawing/2014/main" val="20006"/>
                    </a:ext>
                  </a:extLst>
                </a:gridCol>
                <a:gridCol w="459225">
                  <a:extLst>
                    <a:ext uri="{9D8B030D-6E8A-4147-A177-3AD203B41FA5}">
                      <a16:colId xmlns:a16="http://schemas.microsoft.com/office/drawing/2014/main" val="20007"/>
                    </a:ext>
                  </a:extLst>
                </a:gridCol>
                <a:gridCol w="459226">
                  <a:extLst>
                    <a:ext uri="{9D8B030D-6E8A-4147-A177-3AD203B41FA5}">
                      <a16:colId xmlns:a16="http://schemas.microsoft.com/office/drawing/2014/main" val="20008"/>
                    </a:ext>
                  </a:extLst>
                </a:gridCol>
                <a:gridCol w="461213">
                  <a:extLst>
                    <a:ext uri="{9D8B030D-6E8A-4147-A177-3AD203B41FA5}">
                      <a16:colId xmlns:a16="http://schemas.microsoft.com/office/drawing/2014/main" val="20009"/>
                    </a:ext>
                  </a:extLst>
                </a:gridCol>
                <a:gridCol w="459225">
                  <a:extLst>
                    <a:ext uri="{9D8B030D-6E8A-4147-A177-3AD203B41FA5}">
                      <a16:colId xmlns:a16="http://schemas.microsoft.com/office/drawing/2014/main" val="20010"/>
                    </a:ext>
                  </a:extLst>
                </a:gridCol>
              </a:tblGrid>
              <a:tr h="382125">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400" b="1" i="0" u="none" strike="noStrike" cap="none" normalizeH="0" baseline="0" dirty="0">
                          <a:ln>
                            <a:noFill/>
                          </a:ln>
                          <a:solidFill>
                            <a:schemeClr val="bg1"/>
                          </a:solidFill>
                          <a:effectLst/>
                          <a:latin typeface="Century Gothic" pitchFamily="34" charset="0"/>
                          <a:cs typeface="Times New Roman" pitchFamily="18" charset="0"/>
                        </a:rPr>
                        <a:t>+</a:t>
                      </a:r>
                      <a:endParaRPr kumimoji="0" lang="en-US" sz="1400" b="0" i="0" u="none" strike="noStrike" cap="none" normalizeH="0" baseline="0" dirty="0">
                        <a:ln>
                          <a:noFill/>
                        </a:ln>
                        <a:solidFill>
                          <a:schemeClr val="bg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400" b="1" i="0" u="none" strike="noStrike" cap="none" normalizeH="0" baseline="0" dirty="0">
                          <a:ln>
                            <a:noFill/>
                          </a:ln>
                          <a:solidFill>
                            <a:schemeClr val="bg1"/>
                          </a:solidFill>
                          <a:effectLst/>
                          <a:latin typeface="Century Gothic" pitchFamily="34" charset="0"/>
                          <a:cs typeface="Times New Roman" pitchFamily="18" charset="0"/>
                        </a:rPr>
                        <a:t>0</a:t>
                      </a:r>
                      <a:endParaRPr kumimoji="0" lang="en-US" sz="1400" b="0" i="0" u="none" strike="noStrike" cap="none" normalizeH="0" baseline="0" dirty="0">
                        <a:ln>
                          <a:noFill/>
                        </a:ln>
                        <a:solidFill>
                          <a:schemeClr val="bg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400" b="1" i="0" u="none" strike="noStrike" cap="none" normalizeH="0" baseline="0" dirty="0">
                          <a:ln>
                            <a:noFill/>
                          </a:ln>
                          <a:solidFill>
                            <a:schemeClr val="bg1"/>
                          </a:solidFill>
                          <a:effectLst/>
                          <a:latin typeface="Century Gothic" pitchFamily="34" charset="0"/>
                          <a:cs typeface="Times New Roman" pitchFamily="18" charset="0"/>
                        </a:rPr>
                        <a:t>1</a:t>
                      </a:r>
                      <a:endParaRPr kumimoji="0" lang="en-US" sz="1400" b="0" i="0" u="none" strike="noStrike" cap="none" normalizeH="0" baseline="0" dirty="0">
                        <a:ln>
                          <a:noFill/>
                        </a:ln>
                        <a:solidFill>
                          <a:schemeClr val="bg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400" b="1" i="0" u="none" strike="noStrike" cap="none" normalizeH="0" baseline="0">
                          <a:ln>
                            <a:noFill/>
                          </a:ln>
                          <a:solidFill>
                            <a:schemeClr val="bg1"/>
                          </a:solidFill>
                          <a:effectLst/>
                          <a:latin typeface="Century Gothic" pitchFamily="34" charset="0"/>
                          <a:cs typeface="Times New Roman" pitchFamily="18" charset="0"/>
                        </a:rPr>
                        <a:t>2</a:t>
                      </a:r>
                      <a:endParaRPr kumimoji="0" lang="en-US" sz="1400" b="0" i="0" u="none" strike="noStrike" cap="none" normalizeH="0" baseline="0">
                        <a:ln>
                          <a:noFill/>
                        </a:ln>
                        <a:solidFill>
                          <a:schemeClr val="bg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400" b="1" i="0" u="none" strike="noStrike" cap="none" normalizeH="0" baseline="0">
                          <a:ln>
                            <a:noFill/>
                          </a:ln>
                          <a:solidFill>
                            <a:schemeClr val="bg1"/>
                          </a:solidFill>
                          <a:effectLst/>
                          <a:latin typeface="Century Gothic" pitchFamily="34" charset="0"/>
                          <a:cs typeface="Times New Roman" pitchFamily="18" charset="0"/>
                        </a:rPr>
                        <a:t>3</a:t>
                      </a:r>
                      <a:endParaRPr kumimoji="0" lang="en-US" sz="1400" b="0" i="0" u="none" strike="noStrike" cap="none" normalizeH="0" baseline="0">
                        <a:ln>
                          <a:noFill/>
                        </a:ln>
                        <a:solidFill>
                          <a:schemeClr val="bg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400" b="1" i="0" u="none" strike="noStrike" cap="none" normalizeH="0" baseline="0">
                          <a:ln>
                            <a:noFill/>
                          </a:ln>
                          <a:solidFill>
                            <a:schemeClr val="bg1"/>
                          </a:solidFill>
                          <a:effectLst/>
                          <a:latin typeface="Century Gothic" pitchFamily="34" charset="0"/>
                          <a:cs typeface="Times New Roman" pitchFamily="18" charset="0"/>
                        </a:rPr>
                        <a:t>4</a:t>
                      </a:r>
                      <a:endParaRPr kumimoji="0" lang="en-US" sz="1400" b="0" i="0" u="none" strike="noStrike" cap="none" normalizeH="0" baseline="0">
                        <a:ln>
                          <a:noFill/>
                        </a:ln>
                        <a:solidFill>
                          <a:schemeClr val="bg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400" b="1" i="0" u="none" strike="noStrike" cap="none" normalizeH="0" baseline="0">
                          <a:ln>
                            <a:noFill/>
                          </a:ln>
                          <a:solidFill>
                            <a:schemeClr val="bg1"/>
                          </a:solidFill>
                          <a:effectLst/>
                          <a:latin typeface="Century Gothic" pitchFamily="34" charset="0"/>
                          <a:cs typeface="Times New Roman" pitchFamily="18" charset="0"/>
                        </a:rPr>
                        <a:t>5</a:t>
                      </a:r>
                      <a:endParaRPr kumimoji="0" lang="en-US" sz="1400" b="0" i="0" u="none" strike="noStrike" cap="none" normalizeH="0" baseline="0">
                        <a:ln>
                          <a:noFill/>
                        </a:ln>
                        <a:solidFill>
                          <a:schemeClr val="bg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400" b="1" i="0" u="none" strike="noStrike" cap="none" normalizeH="0" baseline="0">
                          <a:ln>
                            <a:noFill/>
                          </a:ln>
                          <a:solidFill>
                            <a:schemeClr val="bg1"/>
                          </a:solidFill>
                          <a:effectLst/>
                          <a:latin typeface="Century Gothic" pitchFamily="34" charset="0"/>
                          <a:cs typeface="Times New Roman" pitchFamily="18" charset="0"/>
                        </a:rPr>
                        <a:t>6</a:t>
                      </a:r>
                      <a:endParaRPr kumimoji="0" lang="en-US" sz="1400" b="0" i="0" u="none" strike="noStrike" cap="none" normalizeH="0" baseline="0">
                        <a:ln>
                          <a:noFill/>
                        </a:ln>
                        <a:solidFill>
                          <a:schemeClr val="bg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400" b="1" i="0" u="none" strike="noStrike" cap="none" normalizeH="0" baseline="0">
                          <a:ln>
                            <a:noFill/>
                          </a:ln>
                          <a:solidFill>
                            <a:schemeClr val="bg1"/>
                          </a:solidFill>
                          <a:effectLst/>
                          <a:latin typeface="Century Gothic" pitchFamily="34" charset="0"/>
                          <a:cs typeface="Times New Roman" pitchFamily="18" charset="0"/>
                        </a:rPr>
                        <a:t>7</a:t>
                      </a:r>
                      <a:endParaRPr kumimoji="0" lang="en-US" sz="1400" b="0" i="0" u="none" strike="noStrike" cap="none" normalizeH="0" baseline="0">
                        <a:ln>
                          <a:noFill/>
                        </a:ln>
                        <a:solidFill>
                          <a:schemeClr val="bg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400" b="1" i="0" u="none" strike="noStrike" cap="none" normalizeH="0" baseline="0">
                          <a:ln>
                            <a:noFill/>
                          </a:ln>
                          <a:solidFill>
                            <a:schemeClr val="bg1"/>
                          </a:solidFill>
                          <a:effectLst/>
                          <a:latin typeface="Century Gothic" pitchFamily="34" charset="0"/>
                          <a:cs typeface="Times New Roman" pitchFamily="18" charset="0"/>
                        </a:rPr>
                        <a:t>8</a:t>
                      </a:r>
                      <a:endParaRPr kumimoji="0" lang="en-US" sz="1400" b="0" i="0" u="none" strike="noStrike" cap="none" normalizeH="0" baseline="0">
                        <a:ln>
                          <a:noFill/>
                        </a:ln>
                        <a:solidFill>
                          <a:schemeClr val="bg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400" b="1" i="0" u="none" strike="noStrike" cap="none" normalizeH="0" baseline="0" dirty="0">
                          <a:ln>
                            <a:noFill/>
                          </a:ln>
                          <a:solidFill>
                            <a:schemeClr val="bg1"/>
                          </a:solidFill>
                          <a:effectLst/>
                          <a:latin typeface="Century Gothic" pitchFamily="34" charset="0"/>
                          <a:cs typeface="Times New Roman" pitchFamily="18" charset="0"/>
                        </a:rPr>
                        <a:t>9</a:t>
                      </a:r>
                      <a:endParaRPr kumimoji="0" lang="en-US" sz="1400" b="0" i="0" u="none" strike="noStrike" cap="none" normalizeH="0" baseline="0" dirty="0">
                        <a:ln>
                          <a:noFill/>
                        </a:ln>
                        <a:solidFill>
                          <a:schemeClr val="bg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382125">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400" b="1" i="0" u="none" strike="noStrike" cap="none" normalizeH="0" baseline="0">
                          <a:ln>
                            <a:noFill/>
                          </a:ln>
                          <a:solidFill>
                            <a:schemeClr val="bg1"/>
                          </a:solidFill>
                          <a:effectLst/>
                          <a:latin typeface="Century Gothic" pitchFamily="34" charset="0"/>
                          <a:cs typeface="Times New Roman" pitchFamily="18" charset="0"/>
                        </a:rPr>
                        <a:t>0</a:t>
                      </a:r>
                      <a:endParaRPr kumimoji="0" lang="en-US" sz="1400" b="0" i="0" u="none" strike="noStrike" cap="none" normalizeH="0" baseline="0">
                        <a:ln>
                          <a:noFill/>
                        </a:ln>
                        <a:solidFill>
                          <a:schemeClr val="bg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0</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a:ln>
                            <a:noFill/>
                          </a:ln>
                          <a:solidFill>
                            <a:schemeClr val="tx1"/>
                          </a:solidFill>
                          <a:effectLst/>
                          <a:latin typeface="Century Gothic" pitchFamily="34" charset="0"/>
                          <a:cs typeface="Times New Roman" pitchFamily="18" charset="0"/>
                        </a:rPr>
                        <a:t>1</a:t>
                      </a:r>
                      <a:endParaRPr kumimoji="0" lang="en-US" sz="1800" b="0" i="0" u="none" strike="noStrike" cap="none" normalizeH="0" baseline="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2</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a:ln>
                            <a:noFill/>
                          </a:ln>
                          <a:solidFill>
                            <a:schemeClr val="tx1"/>
                          </a:solidFill>
                          <a:effectLst/>
                          <a:latin typeface="Century Gothic" pitchFamily="34" charset="0"/>
                          <a:cs typeface="Times New Roman" pitchFamily="18" charset="0"/>
                        </a:rPr>
                        <a:t>3</a:t>
                      </a:r>
                      <a:endParaRPr kumimoji="0" lang="en-US" sz="1800" b="0" i="0" u="none" strike="noStrike" cap="none" normalizeH="0" baseline="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a:ln>
                            <a:noFill/>
                          </a:ln>
                          <a:solidFill>
                            <a:schemeClr val="tx1"/>
                          </a:solidFill>
                          <a:effectLst/>
                          <a:latin typeface="Century Gothic" pitchFamily="34" charset="0"/>
                          <a:cs typeface="Times New Roman" pitchFamily="18" charset="0"/>
                        </a:rPr>
                        <a:t>4</a:t>
                      </a:r>
                      <a:endParaRPr kumimoji="0" lang="en-US" sz="1800" b="0" i="0" u="none" strike="noStrike" cap="none" normalizeH="0" baseline="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a:ln>
                            <a:noFill/>
                          </a:ln>
                          <a:solidFill>
                            <a:schemeClr val="tx1"/>
                          </a:solidFill>
                          <a:effectLst/>
                          <a:latin typeface="Century Gothic" pitchFamily="34" charset="0"/>
                          <a:cs typeface="Times New Roman" pitchFamily="18" charset="0"/>
                        </a:rPr>
                        <a:t>5</a:t>
                      </a:r>
                      <a:endParaRPr kumimoji="0" lang="en-US" sz="1800" b="0" i="0" u="none" strike="noStrike" cap="none" normalizeH="0" baseline="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a:ln>
                            <a:noFill/>
                          </a:ln>
                          <a:solidFill>
                            <a:schemeClr val="tx1"/>
                          </a:solidFill>
                          <a:effectLst/>
                          <a:latin typeface="Century Gothic" pitchFamily="34" charset="0"/>
                          <a:cs typeface="Times New Roman" pitchFamily="18" charset="0"/>
                        </a:rPr>
                        <a:t>6</a:t>
                      </a:r>
                      <a:endParaRPr kumimoji="0" lang="en-US" sz="1800" b="0" i="0" u="none" strike="noStrike" cap="none" normalizeH="0" baseline="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a:ln>
                            <a:noFill/>
                          </a:ln>
                          <a:solidFill>
                            <a:schemeClr val="tx1"/>
                          </a:solidFill>
                          <a:effectLst/>
                          <a:latin typeface="Century Gothic" pitchFamily="34" charset="0"/>
                          <a:cs typeface="Times New Roman" pitchFamily="18" charset="0"/>
                        </a:rPr>
                        <a:t>7</a:t>
                      </a:r>
                      <a:endParaRPr kumimoji="0" lang="en-US" sz="1800" b="0" i="0" u="none" strike="noStrike" cap="none" normalizeH="0" baseline="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a:ln>
                            <a:noFill/>
                          </a:ln>
                          <a:solidFill>
                            <a:schemeClr val="tx1"/>
                          </a:solidFill>
                          <a:effectLst/>
                          <a:latin typeface="Century Gothic" pitchFamily="34" charset="0"/>
                          <a:cs typeface="Times New Roman" pitchFamily="18" charset="0"/>
                        </a:rPr>
                        <a:t>8</a:t>
                      </a:r>
                      <a:endParaRPr kumimoji="0" lang="en-US" sz="1800" b="0" i="0" u="none" strike="noStrike" cap="none" normalizeH="0" baseline="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9</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extLst>
                  <a:ext uri="{0D108BD9-81ED-4DB2-BD59-A6C34878D82A}">
                    <a16:rowId xmlns:a16="http://schemas.microsoft.com/office/drawing/2014/main" val="10001"/>
                  </a:ext>
                </a:extLst>
              </a:tr>
              <a:tr h="382125">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400" b="1" i="0" u="none" strike="noStrike" cap="none" normalizeH="0" baseline="0">
                          <a:ln>
                            <a:noFill/>
                          </a:ln>
                          <a:solidFill>
                            <a:schemeClr val="bg1"/>
                          </a:solidFill>
                          <a:effectLst/>
                          <a:latin typeface="Century Gothic" pitchFamily="34" charset="0"/>
                          <a:cs typeface="Times New Roman" pitchFamily="18" charset="0"/>
                        </a:rPr>
                        <a:t>1</a:t>
                      </a:r>
                      <a:endParaRPr kumimoji="0" lang="en-US" sz="1400" b="0" i="0" u="none" strike="noStrike" cap="none" normalizeH="0" baseline="0">
                        <a:ln>
                          <a:noFill/>
                        </a:ln>
                        <a:solidFill>
                          <a:schemeClr val="bg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1</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rPr>
                        <a:t>2</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930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3</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930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4</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930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5</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930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6</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930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7</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930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8</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930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9</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930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10</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9300"/>
                    </a:solidFill>
                  </a:tcPr>
                </a:tc>
                <a:extLst>
                  <a:ext uri="{0D108BD9-81ED-4DB2-BD59-A6C34878D82A}">
                    <a16:rowId xmlns:a16="http://schemas.microsoft.com/office/drawing/2014/main" val="10002"/>
                  </a:ext>
                </a:extLst>
              </a:tr>
              <a:tr h="382125">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400" b="1" i="0" u="none" strike="noStrike" cap="none" normalizeH="0" baseline="0">
                          <a:ln>
                            <a:noFill/>
                          </a:ln>
                          <a:solidFill>
                            <a:schemeClr val="bg1"/>
                          </a:solidFill>
                          <a:effectLst/>
                          <a:latin typeface="Century Gothic" pitchFamily="34" charset="0"/>
                          <a:cs typeface="Times New Roman" pitchFamily="18" charset="0"/>
                        </a:rPr>
                        <a:t>2</a:t>
                      </a:r>
                      <a:endParaRPr kumimoji="0" lang="en-US" sz="1400" b="0" i="0" u="none" strike="noStrike" cap="none" normalizeH="0" baseline="0">
                        <a:ln>
                          <a:noFill/>
                        </a:ln>
                        <a:solidFill>
                          <a:schemeClr val="bg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2</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3</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930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4</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000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5</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000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6</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000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7</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000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a:ln>
                            <a:noFill/>
                          </a:ln>
                          <a:solidFill>
                            <a:schemeClr val="tx1"/>
                          </a:solidFill>
                          <a:effectLst/>
                          <a:latin typeface="Century Gothic" pitchFamily="34" charset="0"/>
                          <a:cs typeface="Times New Roman" pitchFamily="18" charset="0"/>
                        </a:rPr>
                        <a:t>8</a:t>
                      </a:r>
                      <a:endParaRPr kumimoji="0" lang="en-US" sz="1800" b="0" i="0" u="none" strike="noStrike" cap="none" normalizeH="0" baseline="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000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9</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000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10</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000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11</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0000"/>
                    </a:solidFill>
                  </a:tcPr>
                </a:tc>
                <a:extLst>
                  <a:ext uri="{0D108BD9-81ED-4DB2-BD59-A6C34878D82A}">
                    <a16:rowId xmlns:a16="http://schemas.microsoft.com/office/drawing/2014/main" val="10003"/>
                  </a:ext>
                </a:extLst>
              </a:tr>
              <a:tr h="382125">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400" b="1" i="0" u="none" strike="noStrike" cap="none" normalizeH="0" baseline="0">
                          <a:ln>
                            <a:noFill/>
                          </a:ln>
                          <a:solidFill>
                            <a:schemeClr val="bg1"/>
                          </a:solidFill>
                          <a:effectLst/>
                          <a:latin typeface="Century Gothic" pitchFamily="34" charset="0"/>
                          <a:cs typeface="Times New Roman" pitchFamily="18" charset="0"/>
                        </a:rPr>
                        <a:t>3</a:t>
                      </a:r>
                      <a:endParaRPr kumimoji="0" lang="en-US" sz="1400" b="0" i="0" u="none" strike="noStrike" cap="none" normalizeH="0" baseline="0">
                        <a:ln>
                          <a:noFill/>
                        </a:ln>
                        <a:solidFill>
                          <a:schemeClr val="bg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a:ln>
                            <a:noFill/>
                          </a:ln>
                          <a:solidFill>
                            <a:schemeClr val="tx1"/>
                          </a:solidFill>
                          <a:effectLst/>
                          <a:latin typeface="Century Gothic" pitchFamily="34" charset="0"/>
                        </a:rPr>
                        <a:t>3</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4</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930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5</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000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a:ln>
                            <a:noFill/>
                          </a:ln>
                          <a:solidFill>
                            <a:schemeClr val="tx1"/>
                          </a:solidFill>
                          <a:effectLst/>
                          <a:latin typeface="Century Gothic" pitchFamily="34" charset="0"/>
                          <a:cs typeface="Times New Roman" pitchFamily="18" charset="0"/>
                        </a:rPr>
                        <a:t>6</a:t>
                      </a:r>
                      <a:endParaRPr kumimoji="0" lang="en-US" sz="1800" b="0" i="0" u="none" strike="noStrike" cap="none" normalizeH="0" baseline="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7</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8</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a:ln>
                            <a:noFill/>
                          </a:ln>
                          <a:solidFill>
                            <a:schemeClr val="tx1"/>
                          </a:solidFill>
                          <a:effectLst/>
                          <a:latin typeface="Century Gothic" pitchFamily="34" charset="0"/>
                          <a:cs typeface="Times New Roman" pitchFamily="18" charset="0"/>
                        </a:rPr>
                        <a:t>9</a:t>
                      </a:r>
                      <a:endParaRPr kumimoji="0" lang="en-US" sz="1800" b="0" i="0" u="none" strike="noStrike" cap="none" normalizeH="0" baseline="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a:ln>
                            <a:noFill/>
                          </a:ln>
                          <a:solidFill>
                            <a:schemeClr val="tx1"/>
                          </a:solidFill>
                          <a:effectLst/>
                          <a:latin typeface="Century Gothic" pitchFamily="34" charset="0"/>
                          <a:cs typeface="Times New Roman" pitchFamily="18" charset="0"/>
                        </a:rPr>
                        <a:t>10</a:t>
                      </a:r>
                      <a:endParaRPr kumimoji="0" lang="en-US" sz="1800" b="0" i="0" u="none" strike="noStrike" cap="none" normalizeH="0" baseline="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a:ln>
                            <a:noFill/>
                          </a:ln>
                          <a:solidFill>
                            <a:schemeClr val="tx1"/>
                          </a:solidFill>
                          <a:effectLst/>
                          <a:latin typeface="Century Gothic" pitchFamily="34" charset="0"/>
                          <a:cs typeface="Times New Roman" pitchFamily="18" charset="0"/>
                        </a:rPr>
                        <a:t>11</a:t>
                      </a:r>
                      <a:endParaRPr kumimoji="0" lang="en-US" sz="1800" b="0" i="0" u="none" strike="noStrike" cap="none" normalizeH="0" baseline="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a:ln>
                            <a:noFill/>
                          </a:ln>
                          <a:solidFill>
                            <a:schemeClr val="tx1"/>
                          </a:solidFill>
                          <a:effectLst/>
                          <a:latin typeface="Century Gothic" pitchFamily="34" charset="0"/>
                          <a:cs typeface="Times New Roman" pitchFamily="18" charset="0"/>
                        </a:rPr>
                        <a:t>12</a:t>
                      </a:r>
                      <a:endParaRPr kumimoji="0" lang="en-US" sz="1800" b="0" i="0" u="none" strike="noStrike" cap="none" normalizeH="0" baseline="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4"/>
                  </a:ext>
                </a:extLst>
              </a:tr>
              <a:tr h="382125">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400" b="1" i="0" u="none" strike="noStrike" cap="none" normalizeH="0" baseline="0">
                          <a:ln>
                            <a:noFill/>
                          </a:ln>
                          <a:solidFill>
                            <a:schemeClr val="bg1"/>
                          </a:solidFill>
                          <a:effectLst/>
                          <a:latin typeface="Century Gothic" pitchFamily="34" charset="0"/>
                          <a:cs typeface="Times New Roman" pitchFamily="18" charset="0"/>
                        </a:rPr>
                        <a:t>4</a:t>
                      </a:r>
                      <a:endParaRPr kumimoji="0" lang="en-US" sz="1400" b="0" i="0" u="none" strike="noStrike" cap="none" normalizeH="0" baseline="0">
                        <a:ln>
                          <a:noFill/>
                        </a:ln>
                        <a:solidFill>
                          <a:schemeClr val="bg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4</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5</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930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6</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000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a:ln>
                            <a:noFill/>
                          </a:ln>
                          <a:solidFill>
                            <a:schemeClr val="tx1"/>
                          </a:solidFill>
                          <a:effectLst/>
                          <a:latin typeface="Century Gothic" pitchFamily="34" charset="0"/>
                          <a:cs typeface="Times New Roman" pitchFamily="18" charset="0"/>
                        </a:rPr>
                        <a:t>7</a:t>
                      </a:r>
                      <a:endParaRPr kumimoji="0" lang="en-US" sz="1800" b="0" i="0" u="none" strike="noStrike" cap="none" normalizeH="0" baseline="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8</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9</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a:ln>
                            <a:noFill/>
                          </a:ln>
                          <a:solidFill>
                            <a:schemeClr val="tx1"/>
                          </a:solidFill>
                          <a:effectLst/>
                          <a:latin typeface="Century Gothic" pitchFamily="34" charset="0"/>
                          <a:cs typeface="Times New Roman" pitchFamily="18" charset="0"/>
                        </a:rPr>
                        <a:t>10</a:t>
                      </a:r>
                      <a:endParaRPr kumimoji="0" lang="en-US" sz="1800" b="0" i="0" u="none" strike="noStrike" cap="none" normalizeH="0" baseline="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a:ln>
                            <a:noFill/>
                          </a:ln>
                          <a:solidFill>
                            <a:schemeClr val="tx1"/>
                          </a:solidFill>
                          <a:effectLst/>
                          <a:latin typeface="Century Gothic" pitchFamily="34" charset="0"/>
                          <a:cs typeface="Times New Roman" pitchFamily="18" charset="0"/>
                        </a:rPr>
                        <a:t>11</a:t>
                      </a:r>
                      <a:endParaRPr kumimoji="0" lang="en-US" sz="1800" b="0" i="0" u="none" strike="noStrike" cap="none" normalizeH="0" baseline="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a:ln>
                            <a:noFill/>
                          </a:ln>
                          <a:solidFill>
                            <a:schemeClr val="tx1"/>
                          </a:solidFill>
                          <a:effectLst/>
                          <a:latin typeface="Century Gothic" pitchFamily="34" charset="0"/>
                          <a:cs typeface="Times New Roman" pitchFamily="18" charset="0"/>
                        </a:rPr>
                        <a:t>12</a:t>
                      </a:r>
                      <a:endParaRPr kumimoji="0" lang="en-US" sz="1800" b="0" i="0" u="none" strike="noStrike" cap="none" normalizeH="0" baseline="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a:ln>
                            <a:noFill/>
                          </a:ln>
                          <a:solidFill>
                            <a:schemeClr val="tx1"/>
                          </a:solidFill>
                          <a:effectLst/>
                          <a:latin typeface="Century Gothic" pitchFamily="34" charset="0"/>
                          <a:cs typeface="Times New Roman" pitchFamily="18" charset="0"/>
                        </a:rPr>
                        <a:t>13</a:t>
                      </a:r>
                      <a:endParaRPr kumimoji="0" lang="en-US" sz="1800" b="0" i="0" u="none" strike="noStrike" cap="none" normalizeH="0" baseline="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5"/>
                  </a:ext>
                </a:extLst>
              </a:tr>
              <a:tr h="382125">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400" b="1" i="0" u="none" strike="noStrike" cap="none" normalizeH="0" baseline="0">
                          <a:ln>
                            <a:noFill/>
                          </a:ln>
                          <a:solidFill>
                            <a:schemeClr val="bg1"/>
                          </a:solidFill>
                          <a:effectLst/>
                          <a:latin typeface="Century Gothic" pitchFamily="34" charset="0"/>
                          <a:cs typeface="Times New Roman" pitchFamily="18" charset="0"/>
                        </a:rPr>
                        <a:t>5</a:t>
                      </a:r>
                      <a:endParaRPr kumimoji="0" lang="en-US" sz="1400" b="0" i="0" u="none" strike="noStrike" cap="none" normalizeH="0" baseline="0">
                        <a:ln>
                          <a:noFill/>
                        </a:ln>
                        <a:solidFill>
                          <a:schemeClr val="bg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a:ln>
                            <a:noFill/>
                          </a:ln>
                          <a:solidFill>
                            <a:schemeClr val="tx1"/>
                          </a:solidFill>
                          <a:effectLst/>
                          <a:latin typeface="Century Gothic" pitchFamily="34" charset="0"/>
                          <a:cs typeface="Times New Roman" pitchFamily="18" charset="0"/>
                        </a:rPr>
                        <a:t>5</a:t>
                      </a:r>
                      <a:endParaRPr kumimoji="0" lang="en-US" sz="1800" b="0" i="0" u="none" strike="noStrike" cap="none" normalizeH="0" baseline="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6</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930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7</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000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a:ln>
                            <a:noFill/>
                          </a:ln>
                          <a:solidFill>
                            <a:schemeClr val="tx1"/>
                          </a:solidFill>
                          <a:effectLst/>
                          <a:latin typeface="Century Gothic" pitchFamily="34" charset="0"/>
                          <a:cs typeface="Times New Roman" pitchFamily="18" charset="0"/>
                        </a:rPr>
                        <a:t>8</a:t>
                      </a:r>
                      <a:endParaRPr kumimoji="0" lang="en-US" sz="1800" b="0" i="0" u="none" strike="noStrike" cap="none" normalizeH="0" baseline="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9</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a:ln>
                            <a:noFill/>
                          </a:ln>
                          <a:solidFill>
                            <a:schemeClr val="tx1"/>
                          </a:solidFill>
                          <a:effectLst/>
                          <a:latin typeface="Century Gothic" pitchFamily="34" charset="0"/>
                          <a:cs typeface="Times New Roman" pitchFamily="18" charset="0"/>
                        </a:rPr>
                        <a:t>10</a:t>
                      </a:r>
                      <a:endParaRPr kumimoji="0" lang="en-US" sz="1800" b="0" i="0" u="none" strike="noStrike" cap="none" normalizeH="0" baseline="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11</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a:ln>
                            <a:noFill/>
                          </a:ln>
                          <a:solidFill>
                            <a:schemeClr val="tx1"/>
                          </a:solidFill>
                          <a:effectLst/>
                          <a:latin typeface="Century Gothic" pitchFamily="34" charset="0"/>
                          <a:cs typeface="Times New Roman" pitchFamily="18" charset="0"/>
                        </a:rPr>
                        <a:t>12</a:t>
                      </a:r>
                      <a:endParaRPr kumimoji="0" lang="en-US" sz="1800" b="0" i="0" u="none" strike="noStrike" cap="none" normalizeH="0" baseline="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a:ln>
                            <a:noFill/>
                          </a:ln>
                          <a:solidFill>
                            <a:schemeClr val="tx1"/>
                          </a:solidFill>
                          <a:effectLst/>
                          <a:latin typeface="Century Gothic" pitchFamily="34" charset="0"/>
                          <a:cs typeface="Times New Roman" pitchFamily="18" charset="0"/>
                        </a:rPr>
                        <a:t>13</a:t>
                      </a:r>
                      <a:endParaRPr kumimoji="0" lang="en-US" sz="1800" b="0" i="0" u="none" strike="noStrike" cap="none" normalizeH="0" baseline="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a:ln>
                            <a:noFill/>
                          </a:ln>
                          <a:solidFill>
                            <a:schemeClr val="tx1"/>
                          </a:solidFill>
                          <a:effectLst/>
                          <a:latin typeface="Century Gothic" pitchFamily="34" charset="0"/>
                          <a:cs typeface="Times New Roman" pitchFamily="18" charset="0"/>
                        </a:rPr>
                        <a:t>14</a:t>
                      </a:r>
                      <a:endParaRPr kumimoji="0" lang="en-US" sz="1800" b="0" i="0" u="none" strike="noStrike" cap="none" normalizeH="0" baseline="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6"/>
                  </a:ext>
                </a:extLst>
              </a:tr>
              <a:tr h="382125">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400" b="1" i="0" u="none" strike="noStrike" cap="none" normalizeH="0" baseline="0">
                          <a:ln>
                            <a:noFill/>
                          </a:ln>
                          <a:solidFill>
                            <a:schemeClr val="bg1"/>
                          </a:solidFill>
                          <a:effectLst/>
                          <a:latin typeface="Century Gothic" pitchFamily="34" charset="0"/>
                          <a:cs typeface="Times New Roman" pitchFamily="18" charset="0"/>
                        </a:rPr>
                        <a:t>6</a:t>
                      </a:r>
                      <a:endParaRPr kumimoji="0" lang="en-US" sz="1400" b="0" i="0" u="none" strike="noStrike" cap="none" normalizeH="0" baseline="0">
                        <a:ln>
                          <a:noFill/>
                        </a:ln>
                        <a:solidFill>
                          <a:schemeClr val="bg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a:ln>
                            <a:noFill/>
                          </a:ln>
                          <a:solidFill>
                            <a:schemeClr val="tx1"/>
                          </a:solidFill>
                          <a:effectLst/>
                          <a:latin typeface="Century Gothic" pitchFamily="34" charset="0"/>
                          <a:cs typeface="Times New Roman" pitchFamily="18" charset="0"/>
                        </a:rPr>
                        <a:t>6</a:t>
                      </a:r>
                      <a:endParaRPr kumimoji="0" lang="en-US" sz="1800" b="0" i="0" u="none" strike="noStrike" cap="none" normalizeH="0" baseline="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7</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930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8</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000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a:ln>
                            <a:noFill/>
                          </a:ln>
                          <a:solidFill>
                            <a:schemeClr val="tx1"/>
                          </a:solidFill>
                          <a:effectLst/>
                          <a:latin typeface="Century Gothic" pitchFamily="34" charset="0"/>
                          <a:cs typeface="Times New Roman" pitchFamily="18" charset="0"/>
                        </a:rPr>
                        <a:t>9</a:t>
                      </a:r>
                      <a:endParaRPr kumimoji="0" lang="en-US" sz="1800" b="0" i="0" u="none" strike="noStrike" cap="none" normalizeH="0" baseline="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a:ln>
                            <a:noFill/>
                          </a:ln>
                          <a:solidFill>
                            <a:schemeClr val="tx1"/>
                          </a:solidFill>
                          <a:effectLst/>
                          <a:latin typeface="Century Gothic" pitchFamily="34" charset="0"/>
                          <a:cs typeface="Times New Roman" pitchFamily="18" charset="0"/>
                        </a:rPr>
                        <a:t>10</a:t>
                      </a:r>
                      <a:endParaRPr kumimoji="0" lang="en-US" sz="1800" b="0" i="0" u="none" strike="noStrike" cap="none" normalizeH="0" baseline="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a:ln>
                            <a:noFill/>
                          </a:ln>
                          <a:solidFill>
                            <a:schemeClr val="tx1"/>
                          </a:solidFill>
                          <a:effectLst/>
                          <a:latin typeface="Century Gothic" pitchFamily="34" charset="0"/>
                          <a:cs typeface="Times New Roman" pitchFamily="18" charset="0"/>
                        </a:rPr>
                        <a:t>11</a:t>
                      </a:r>
                      <a:endParaRPr kumimoji="0" lang="en-US" sz="1800" b="0" i="0" u="none" strike="noStrike" cap="none" normalizeH="0" baseline="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a:ln>
                            <a:noFill/>
                          </a:ln>
                          <a:solidFill>
                            <a:schemeClr val="tx1"/>
                          </a:solidFill>
                          <a:effectLst/>
                          <a:latin typeface="Century Gothic" pitchFamily="34" charset="0"/>
                          <a:cs typeface="Times New Roman" pitchFamily="18" charset="0"/>
                        </a:rPr>
                        <a:t>12</a:t>
                      </a:r>
                      <a:endParaRPr kumimoji="0" lang="en-US" sz="1800" b="0" i="0" u="none" strike="noStrike" cap="none" normalizeH="0" baseline="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13</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a:ln>
                            <a:noFill/>
                          </a:ln>
                          <a:solidFill>
                            <a:schemeClr val="tx1"/>
                          </a:solidFill>
                          <a:effectLst/>
                          <a:latin typeface="Century Gothic" pitchFamily="34" charset="0"/>
                          <a:cs typeface="Times New Roman" pitchFamily="18" charset="0"/>
                        </a:rPr>
                        <a:t>14</a:t>
                      </a:r>
                      <a:endParaRPr kumimoji="0" lang="en-US" sz="1800" b="0" i="0" u="none" strike="noStrike" cap="none" normalizeH="0" baseline="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15</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7"/>
                  </a:ext>
                </a:extLst>
              </a:tr>
              <a:tr h="382125">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400" b="1" i="0" u="none" strike="noStrike" cap="none" normalizeH="0" baseline="0">
                          <a:ln>
                            <a:noFill/>
                          </a:ln>
                          <a:solidFill>
                            <a:schemeClr val="bg1"/>
                          </a:solidFill>
                          <a:effectLst/>
                          <a:latin typeface="Century Gothic" pitchFamily="34" charset="0"/>
                          <a:cs typeface="Times New Roman" pitchFamily="18" charset="0"/>
                        </a:rPr>
                        <a:t>7</a:t>
                      </a:r>
                      <a:endParaRPr kumimoji="0" lang="en-US" sz="1400" b="0" i="0" u="none" strike="noStrike" cap="none" normalizeH="0" baseline="0">
                        <a:ln>
                          <a:noFill/>
                        </a:ln>
                        <a:solidFill>
                          <a:schemeClr val="bg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a:ln>
                            <a:noFill/>
                          </a:ln>
                          <a:solidFill>
                            <a:schemeClr val="tx1"/>
                          </a:solidFill>
                          <a:effectLst/>
                          <a:latin typeface="Century Gothic" pitchFamily="34" charset="0"/>
                          <a:cs typeface="Times New Roman" pitchFamily="18" charset="0"/>
                        </a:rPr>
                        <a:t>7</a:t>
                      </a:r>
                      <a:endParaRPr kumimoji="0" lang="en-US" sz="1800" b="0" i="0" u="none" strike="noStrike" cap="none" normalizeH="0" baseline="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8</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930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9</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000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a:ln>
                            <a:noFill/>
                          </a:ln>
                          <a:solidFill>
                            <a:schemeClr val="tx1"/>
                          </a:solidFill>
                          <a:effectLst/>
                          <a:latin typeface="Century Gothic" pitchFamily="34" charset="0"/>
                          <a:cs typeface="Times New Roman" pitchFamily="18" charset="0"/>
                        </a:rPr>
                        <a:t>10</a:t>
                      </a:r>
                      <a:endParaRPr kumimoji="0" lang="en-US" sz="1800" b="0" i="0" u="none" strike="noStrike" cap="none" normalizeH="0" baseline="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a:ln>
                            <a:noFill/>
                          </a:ln>
                          <a:solidFill>
                            <a:schemeClr val="tx1"/>
                          </a:solidFill>
                          <a:effectLst/>
                          <a:latin typeface="Century Gothic" pitchFamily="34" charset="0"/>
                          <a:cs typeface="Times New Roman" pitchFamily="18" charset="0"/>
                        </a:rPr>
                        <a:t>11</a:t>
                      </a:r>
                      <a:endParaRPr kumimoji="0" lang="en-US" sz="1800" b="0" i="0" u="none" strike="noStrike" cap="none" normalizeH="0" baseline="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a:ln>
                            <a:noFill/>
                          </a:ln>
                          <a:solidFill>
                            <a:schemeClr val="tx1"/>
                          </a:solidFill>
                          <a:effectLst/>
                          <a:latin typeface="Century Gothic" pitchFamily="34" charset="0"/>
                          <a:cs typeface="Times New Roman" pitchFamily="18" charset="0"/>
                        </a:rPr>
                        <a:t>12</a:t>
                      </a:r>
                      <a:endParaRPr kumimoji="0" lang="en-US" sz="1800" b="0" i="0" u="none" strike="noStrike" cap="none" normalizeH="0" baseline="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a:ln>
                            <a:noFill/>
                          </a:ln>
                          <a:solidFill>
                            <a:schemeClr val="tx1"/>
                          </a:solidFill>
                          <a:effectLst/>
                          <a:latin typeface="Century Gothic" pitchFamily="34" charset="0"/>
                          <a:cs typeface="Times New Roman" pitchFamily="18" charset="0"/>
                        </a:rPr>
                        <a:t>13</a:t>
                      </a:r>
                      <a:endParaRPr kumimoji="0" lang="en-US" sz="1800" b="0" i="0" u="none" strike="noStrike" cap="none" normalizeH="0" baseline="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a:ln>
                            <a:noFill/>
                          </a:ln>
                          <a:solidFill>
                            <a:schemeClr val="tx1"/>
                          </a:solidFill>
                          <a:effectLst/>
                          <a:latin typeface="Century Gothic" pitchFamily="34" charset="0"/>
                          <a:cs typeface="Times New Roman" pitchFamily="18" charset="0"/>
                        </a:rPr>
                        <a:t>14</a:t>
                      </a:r>
                      <a:endParaRPr kumimoji="0" lang="en-US" sz="1800" b="0" i="0" u="none" strike="noStrike" cap="none" normalizeH="0" baseline="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15</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16</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8"/>
                  </a:ext>
                </a:extLst>
              </a:tr>
              <a:tr h="382125">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400" b="1" i="0" u="none" strike="noStrike" cap="none" normalizeH="0" baseline="0">
                          <a:ln>
                            <a:noFill/>
                          </a:ln>
                          <a:solidFill>
                            <a:schemeClr val="bg1"/>
                          </a:solidFill>
                          <a:effectLst/>
                          <a:latin typeface="Century Gothic" pitchFamily="34" charset="0"/>
                          <a:cs typeface="Times New Roman" pitchFamily="18" charset="0"/>
                        </a:rPr>
                        <a:t>8</a:t>
                      </a:r>
                      <a:endParaRPr kumimoji="0" lang="en-US" sz="1400" b="0" i="0" u="none" strike="noStrike" cap="none" normalizeH="0" baseline="0">
                        <a:ln>
                          <a:noFill/>
                        </a:ln>
                        <a:solidFill>
                          <a:schemeClr val="bg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8</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9</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930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10</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000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a:ln>
                            <a:noFill/>
                          </a:ln>
                          <a:solidFill>
                            <a:schemeClr val="tx1"/>
                          </a:solidFill>
                          <a:effectLst/>
                          <a:latin typeface="Century Gothic" pitchFamily="34" charset="0"/>
                          <a:cs typeface="Times New Roman" pitchFamily="18" charset="0"/>
                        </a:rPr>
                        <a:t>11</a:t>
                      </a:r>
                      <a:endParaRPr kumimoji="0" lang="en-US" sz="1800" b="0" i="0" u="none" strike="noStrike" cap="none" normalizeH="0" baseline="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a:ln>
                            <a:noFill/>
                          </a:ln>
                          <a:solidFill>
                            <a:schemeClr val="tx1"/>
                          </a:solidFill>
                          <a:effectLst/>
                          <a:latin typeface="Century Gothic" pitchFamily="34" charset="0"/>
                          <a:cs typeface="Times New Roman" pitchFamily="18" charset="0"/>
                        </a:rPr>
                        <a:t>12</a:t>
                      </a:r>
                      <a:endParaRPr kumimoji="0" lang="en-US" sz="1800" b="0" i="0" u="none" strike="noStrike" cap="none" normalizeH="0" baseline="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13</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a:ln>
                            <a:noFill/>
                          </a:ln>
                          <a:solidFill>
                            <a:schemeClr val="tx1"/>
                          </a:solidFill>
                          <a:effectLst/>
                          <a:latin typeface="Century Gothic" pitchFamily="34" charset="0"/>
                          <a:cs typeface="Times New Roman" pitchFamily="18" charset="0"/>
                        </a:rPr>
                        <a:t>14</a:t>
                      </a:r>
                      <a:endParaRPr kumimoji="0" lang="en-US" sz="1800" b="0" i="0" u="none" strike="noStrike" cap="none" normalizeH="0" baseline="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a:ln>
                            <a:noFill/>
                          </a:ln>
                          <a:solidFill>
                            <a:schemeClr val="tx1"/>
                          </a:solidFill>
                          <a:effectLst/>
                          <a:latin typeface="Century Gothic" pitchFamily="34" charset="0"/>
                          <a:cs typeface="Times New Roman" pitchFamily="18" charset="0"/>
                        </a:rPr>
                        <a:t>15</a:t>
                      </a:r>
                      <a:endParaRPr kumimoji="0" lang="en-US" sz="1800" b="0" i="0" u="none" strike="noStrike" cap="none" normalizeH="0" baseline="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a:ln>
                            <a:noFill/>
                          </a:ln>
                          <a:solidFill>
                            <a:schemeClr val="tx1"/>
                          </a:solidFill>
                          <a:effectLst/>
                          <a:latin typeface="Century Gothic" pitchFamily="34" charset="0"/>
                          <a:cs typeface="Times New Roman" pitchFamily="18" charset="0"/>
                        </a:rPr>
                        <a:t>16</a:t>
                      </a:r>
                      <a:endParaRPr kumimoji="0" lang="en-US" sz="1800" b="0" i="0" u="none" strike="noStrike" cap="none" normalizeH="0" baseline="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17</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9"/>
                  </a:ext>
                </a:extLst>
              </a:tr>
              <a:tr h="382125">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400" b="1" i="0" u="none" strike="noStrike" cap="none" normalizeH="0" baseline="0" dirty="0">
                          <a:ln>
                            <a:noFill/>
                          </a:ln>
                          <a:solidFill>
                            <a:schemeClr val="bg1"/>
                          </a:solidFill>
                          <a:effectLst/>
                          <a:latin typeface="Century Gothic" pitchFamily="34" charset="0"/>
                          <a:cs typeface="Times New Roman" pitchFamily="18" charset="0"/>
                        </a:rPr>
                        <a:t>9</a:t>
                      </a:r>
                      <a:endParaRPr kumimoji="0" lang="en-US" sz="1400" b="0" i="0" u="none" strike="noStrike" cap="none" normalizeH="0" baseline="0" dirty="0">
                        <a:ln>
                          <a:noFill/>
                        </a:ln>
                        <a:solidFill>
                          <a:schemeClr val="bg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9</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10</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930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11</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000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a:ln>
                            <a:noFill/>
                          </a:ln>
                          <a:solidFill>
                            <a:schemeClr val="tx1"/>
                          </a:solidFill>
                          <a:effectLst/>
                          <a:latin typeface="Century Gothic" pitchFamily="34" charset="0"/>
                          <a:cs typeface="Times New Roman" pitchFamily="18" charset="0"/>
                        </a:rPr>
                        <a:t>12</a:t>
                      </a:r>
                      <a:endParaRPr kumimoji="0" lang="en-US" sz="1800" b="0" i="0" u="none" strike="noStrike" cap="none" normalizeH="0" baseline="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a:ln>
                            <a:noFill/>
                          </a:ln>
                          <a:solidFill>
                            <a:schemeClr val="tx1"/>
                          </a:solidFill>
                          <a:effectLst/>
                          <a:latin typeface="Century Gothic" pitchFamily="34" charset="0"/>
                          <a:cs typeface="Times New Roman" pitchFamily="18" charset="0"/>
                        </a:rPr>
                        <a:t>13</a:t>
                      </a:r>
                      <a:endParaRPr kumimoji="0" lang="en-US" sz="1800" b="0" i="0" u="none" strike="noStrike" cap="none" normalizeH="0" baseline="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14</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15</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16</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17</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18</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10"/>
                  </a:ext>
                </a:extLst>
              </a:tr>
            </a:tbl>
          </a:graphicData>
        </a:graphic>
      </p:graphicFrame>
    </p:spTree>
    <p:extLst>
      <p:ext uri="{BB962C8B-B14F-4D97-AF65-F5344CB8AC3E}">
        <p14:creationId xmlns:p14="http://schemas.microsoft.com/office/powerpoint/2010/main" val="347021327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normAutofit fontScale="90000"/>
          </a:bodyPr>
          <a:lstStyle/>
          <a:p>
            <a:pPr marL="514350" indent="-514350">
              <a:buFont typeface="+mj-lt"/>
              <a:buAutoNum type="arabicPeriod" startAt="2"/>
            </a:pPr>
            <a:r>
              <a:rPr lang="en-US" dirty="0"/>
              <a:t>Students should learn and use </a:t>
            </a:r>
            <a:r>
              <a:rPr lang="en-US" dirty="0">
                <a:solidFill>
                  <a:srgbClr val="92D050"/>
                </a:solidFill>
              </a:rPr>
              <a:t>strategies</a:t>
            </a:r>
            <a:r>
              <a:rPr lang="en-US" dirty="0">
                <a:solidFill>
                  <a:schemeClr val="accent4"/>
                </a:solidFill>
              </a:rPr>
              <a:t> </a:t>
            </a:r>
            <a:r>
              <a:rPr lang="en-US" dirty="0"/>
              <a:t>to solve the facts</a:t>
            </a:r>
            <a:br>
              <a:rPr lang="en-US" dirty="0"/>
            </a:br>
            <a:r>
              <a:rPr lang="en-US" dirty="0"/>
              <a:t> </a:t>
            </a:r>
          </a:p>
        </p:txBody>
      </p:sp>
      <p:sp>
        <p:nvSpPr>
          <p:cNvPr id="9" name="Title 2"/>
          <p:cNvSpPr txBox="1">
            <a:spLocks/>
          </p:cNvSpPr>
          <p:nvPr/>
        </p:nvSpPr>
        <p:spPr>
          <a:xfrm>
            <a:off x="228600" y="1493195"/>
            <a:ext cx="8686800" cy="731520"/>
          </a:xfrm>
          <a:prstGeom prst="rect">
            <a:avLst/>
          </a:prstGeom>
          <a:solidFill>
            <a:schemeClr val="accent5">
              <a:lumMod val="50000"/>
            </a:schemeClr>
          </a:solidFill>
        </p:spPr>
        <p:txBody>
          <a:bodyPr vert="horz" lIns="91440" tIns="45720" rIns="91440" bIns="45720" rtlCol="0" anchor="t" anchorCtr="0">
            <a:normAutofit/>
          </a:bodyPr>
          <a:lstStyle>
            <a:lvl1pPr algn="l" defTabSz="914400" rtl="0" eaLnBrk="1" latinLnBrk="0" hangingPunct="1">
              <a:lnSpc>
                <a:spcPct val="110000"/>
              </a:lnSpc>
              <a:spcBef>
                <a:spcPct val="0"/>
              </a:spcBef>
              <a:buNone/>
              <a:defRPr sz="3200" b="1" kern="1200">
                <a:solidFill>
                  <a:srgbClr val="FF9300"/>
                </a:solidFill>
                <a:latin typeface="+mj-lt"/>
                <a:ea typeface="Verdana" panose="020B0604030504040204" pitchFamily="34" charset="0"/>
                <a:cs typeface="Verdana" panose="020B0604030504040204" pitchFamily="34" charset="0"/>
              </a:defRPr>
            </a:lvl1pPr>
          </a:lstStyle>
          <a:p>
            <a:r>
              <a:rPr lang="en-US" dirty="0">
                <a:solidFill>
                  <a:schemeClr val="accent1"/>
                </a:solidFill>
              </a:rPr>
              <a:t>Doubles</a:t>
            </a:r>
          </a:p>
        </p:txBody>
      </p:sp>
      <p:sp>
        <p:nvSpPr>
          <p:cNvPr id="10" name="Content Placeholder 1"/>
          <p:cNvSpPr>
            <a:spLocks noGrp="1"/>
          </p:cNvSpPr>
          <p:nvPr>
            <p:ph idx="1"/>
          </p:nvPr>
        </p:nvSpPr>
        <p:spPr>
          <a:xfrm>
            <a:off x="228600" y="2166295"/>
            <a:ext cx="3629359" cy="3530600"/>
          </a:xfrm>
        </p:spPr>
        <p:txBody>
          <a:bodyPr>
            <a:normAutofit/>
          </a:bodyPr>
          <a:lstStyle/>
          <a:p>
            <a:r>
              <a:rPr lang="en-US" dirty="0"/>
              <a:t>A number added to itself</a:t>
            </a:r>
            <a:endParaRPr lang="en-US" sz="2400" dirty="0"/>
          </a:p>
          <a:p>
            <a:endParaRPr lang="en-US" altLang="en-US" sz="2400" dirty="0"/>
          </a:p>
          <a:p>
            <a:r>
              <a:rPr lang="en-US" altLang="en-US" sz="2400" dirty="0"/>
              <a:t>Facts remaining:  </a:t>
            </a:r>
            <a:br>
              <a:rPr lang="en-US" altLang="en-US" sz="2400" dirty="0"/>
            </a:br>
            <a:r>
              <a:rPr lang="en-US" altLang="en-US" sz="2400" dirty="0"/>
              <a:t>49 </a:t>
            </a:r>
            <a:r>
              <a:rPr lang="mr-IN" altLang="en-US" sz="2400" dirty="0"/>
              <a:t>–</a:t>
            </a:r>
            <a:r>
              <a:rPr lang="en-US" altLang="en-US" sz="2400" dirty="0"/>
              <a:t> 7 = 24</a:t>
            </a:r>
          </a:p>
          <a:p>
            <a:endParaRPr lang="en-US" sz="2400" dirty="0"/>
          </a:p>
        </p:txBody>
      </p:sp>
      <p:graphicFrame>
        <p:nvGraphicFramePr>
          <p:cNvPr id="11" name="Group 1504"/>
          <p:cNvGraphicFramePr>
            <a:graphicFrameLocks/>
          </p:cNvGraphicFramePr>
          <p:nvPr>
            <p:extLst>
              <p:ext uri="{D42A27DB-BD31-4B8C-83A1-F6EECF244321}">
                <p14:modId xmlns:p14="http://schemas.microsoft.com/office/powerpoint/2010/main" val="409580619"/>
              </p:ext>
            </p:extLst>
          </p:nvPr>
        </p:nvGraphicFramePr>
        <p:xfrm>
          <a:off x="3857957" y="1633220"/>
          <a:ext cx="5057442" cy="4203375"/>
        </p:xfrm>
        <a:graphic>
          <a:graphicData uri="http://schemas.openxmlformats.org/drawingml/2006/table">
            <a:tbl>
              <a:tblPr firstRow="1"/>
              <a:tblGrid>
                <a:gridCol w="459226">
                  <a:extLst>
                    <a:ext uri="{9D8B030D-6E8A-4147-A177-3AD203B41FA5}">
                      <a16:colId xmlns:a16="http://schemas.microsoft.com/office/drawing/2014/main" val="20000"/>
                    </a:ext>
                  </a:extLst>
                </a:gridCol>
                <a:gridCol w="461213">
                  <a:extLst>
                    <a:ext uri="{9D8B030D-6E8A-4147-A177-3AD203B41FA5}">
                      <a16:colId xmlns:a16="http://schemas.microsoft.com/office/drawing/2014/main" val="20001"/>
                    </a:ext>
                  </a:extLst>
                </a:gridCol>
                <a:gridCol w="441333">
                  <a:extLst>
                    <a:ext uri="{9D8B030D-6E8A-4147-A177-3AD203B41FA5}">
                      <a16:colId xmlns:a16="http://schemas.microsoft.com/office/drawing/2014/main" val="20002"/>
                    </a:ext>
                  </a:extLst>
                </a:gridCol>
                <a:gridCol w="477117">
                  <a:extLst>
                    <a:ext uri="{9D8B030D-6E8A-4147-A177-3AD203B41FA5}">
                      <a16:colId xmlns:a16="http://schemas.microsoft.com/office/drawing/2014/main" val="20003"/>
                    </a:ext>
                  </a:extLst>
                </a:gridCol>
                <a:gridCol w="459225">
                  <a:extLst>
                    <a:ext uri="{9D8B030D-6E8A-4147-A177-3AD203B41FA5}">
                      <a16:colId xmlns:a16="http://schemas.microsoft.com/office/drawing/2014/main" val="20004"/>
                    </a:ext>
                  </a:extLst>
                </a:gridCol>
                <a:gridCol w="461213">
                  <a:extLst>
                    <a:ext uri="{9D8B030D-6E8A-4147-A177-3AD203B41FA5}">
                      <a16:colId xmlns:a16="http://schemas.microsoft.com/office/drawing/2014/main" val="20005"/>
                    </a:ext>
                  </a:extLst>
                </a:gridCol>
                <a:gridCol w="459226">
                  <a:extLst>
                    <a:ext uri="{9D8B030D-6E8A-4147-A177-3AD203B41FA5}">
                      <a16:colId xmlns:a16="http://schemas.microsoft.com/office/drawing/2014/main" val="20006"/>
                    </a:ext>
                  </a:extLst>
                </a:gridCol>
                <a:gridCol w="459225">
                  <a:extLst>
                    <a:ext uri="{9D8B030D-6E8A-4147-A177-3AD203B41FA5}">
                      <a16:colId xmlns:a16="http://schemas.microsoft.com/office/drawing/2014/main" val="20007"/>
                    </a:ext>
                  </a:extLst>
                </a:gridCol>
                <a:gridCol w="459226">
                  <a:extLst>
                    <a:ext uri="{9D8B030D-6E8A-4147-A177-3AD203B41FA5}">
                      <a16:colId xmlns:a16="http://schemas.microsoft.com/office/drawing/2014/main" val="20008"/>
                    </a:ext>
                  </a:extLst>
                </a:gridCol>
                <a:gridCol w="461213">
                  <a:extLst>
                    <a:ext uri="{9D8B030D-6E8A-4147-A177-3AD203B41FA5}">
                      <a16:colId xmlns:a16="http://schemas.microsoft.com/office/drawing/2014/main" val="20009"/>
                    </a:ext>
                  </a:extLst>
                </a:gridCol>
                <a:gridCol w="459225">
                  <a:extLst>
                    <a:ext uri="{9D8B030D-6E8A-4147-A177-3AD203B41FA5}">
                      <a16:colId xmlns:a16="http://schemas.microsoft.com/office/drawing/2014/main" val="20010"/>
                    </a:ext>
                  </a:extLst>
                </a:gridCol>
              </a:tblGrid>
              <a:tr h="382125">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400" b="1" i="0" u="none" strike="noStrike" cap="none" normalizeH="0" baseline="0" dirty="0">
                          <a:ln>
                            <a:noFill/>
                          </a:ln>
                          <a:solidFill>
                            <a:schemeClr val="bg1"/>
                          </a:solidFill>
                          <a:effectLst/>
                          <a:latin typeface="Century Gothic" pitchFamily="34" charset="0"/>
                          <a:cs typeface="Times New Roman" pitchFamily="18" charset="0"/>
                        </a:rPr>
                        <a:t>+</a:t>
                      </a:r>
                      <a:endParaRPr kumimoji="0" lang="en-US" sz="1400" b="0" i="0" u="none" strike="noStrike" cap="none" normalizeH="0" baseline="0" dirty="0">
                        <a:ln>
                          <a:noFill/>
                        </a:ln>
                        <a:solidFill>
                          <a:schemeClr val="bg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400" b="1" i="0" u="none" strike="noStrike" cap="none" normalizeH="0" baseline="0" dirty="0">
                          <a:ln>
                            <a:noFill/>
                          </a:ln>
                          <a:solidFill>
                            <a:schemeClr val="bg1"/>
                          </a:solidFill>
                          <a:effectLst/>
                          <a:latin typeface="Century Gothic" pitchFamily="34" charset="0"/>
                          <a:cs typeface="Times New Roman" pitchFamily="18" charset="0"/>
                        </a:rPr>
                        <a:t>0</a:t>
                      </a:r>
                      <a:endParaRPr kumimoji="0" lang="en-US" sz="1400" b="0" i="0" u="none" strike="noStrike" cap="none" normalizeH="0" baseline="0" dirty="0">
                        <a:ln>
                          <a:noFill/>
                        </a:ln>
                        <a:solidFill>
                          <a:schemeClr val="bg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400" b="1" i="0" u="none" strike="noStrike" cap="none" normalizeH="0" baseline="0" dirty="0">
                          <a:ln>
                            <a:noFill/>
                          </a:ln>
                          <a:solidFill>
                            <a:schemeClr val="bg1"/>
                          </a:solidFill>
                          <a:effectLst/>
                          <a:latin typeface="Century Gothic" pitchFamily="34" charset="0"/>
                          <a:cs typeface="Times New Roman" pitchFamily="18" charset="0"/>
                        </a:rPr>
                        <a:t>1</a:t>
                      </a:r>
                      <a:endParaRPr kumimoji="0" lang="en-US" sz="1400" b="0" i="0" u="none" strike="noStrike" cap="none" normalizeH="0" baseline="0" dirty="0">
                        <a:ln>
                          <a:noFill/>
                        </a:ln>
                        <a:solidFill>
                          <a:schemeClr val="bg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400" b="1" i="0" u="none" strike="noStrike" cap="none" normalizeH="0" baseline="0">
                          <a:ln>
                            <a:noFill/>
                          </a:ln>
                          <a:solidFill>
                            <a:schemeClr val="bg1"/>
                          </a:solidFill>
                          <a:effectLst/>
                          <a:latin typeface="Century Gothic" pitchFamily="34" charset="0"/>
                          <a:cs typeface="Times New Roman" pitchFamily="18" charset="0"/>
                        </a:rPr>
                        <a:t>2</a:t>
                      </a:r>
                      <a:endParaRPr kumimoji="0" lang="en-US" sz="1400" b="0" i="0" u="none" strike="noStrike" cap="none" normalizeH="0" baseline="0">
                        <a:ln>
                          <a:noFill/>
                        </a:ln>
                        <a:solidFill>
                          <a:schemeClr val="bg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400" b="1" i="0" u="none" strike="noStrike" cap="none" normalizeH="0" baseline="0">
                          <a:ln>
                            <a:noFill/>
                          </a:ln>
                          <a:solidFill>
                            <a:schemeClr val="bg1"/>
                          </a:solidFill>
                          <a:effectLst/>
                          <a:latin typeface="Century Gothic" pitchFamily="34" charset="0"/>
                          <a:cs typeface="Times New Roman" pitchFamily="18" charset="0"/>
                        </a:rPr>
                        <a:t>3</a:t>
                      </a:r>
                      <a:endParaRPr kumimoji="0" lang="en-US" sz="1400" b="0" i="0" u="none" strike="noStrike" cap="none" normalizeH="0" baseline="0">
                        <a:ln>
                          <a:noFill/>
                        </a:ln>
                        <a:solidFill>
                          <a:schemeClr val="bg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400" b="1" i="0" u="none" strike="noStrike" cap="none" normalizeH="0" baseline="0">
                          <a:ln>
                            <a:noFill/>
                          </a:ln>
                          <a:solidFill>
                            <a:schemeClr val="bg1"/>
                          </a:solidFill>
                          <a:effectLst/>
                          <a:latin typeface="Century Gothic" pitchFamily="34" charset="0"/>
                          <a:cs typeface="Times New Roman" pitchFamily="18" charset="0"/>
                        </a:rPr>
                        <a:t>4</a:t>
                      </a:r>
                      <a:endParaRPr kumimoji="0" lang="en-US" sz="1400" b="0" i="0" u="none" strike="noStrike" cap="none" normalizeH="0" baseline="0">
                        <a:ln>
                          <a:noFill/>
                        </a:ln>
                        <a:solidFill>
                          <a:schemeClr val="bg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400" b="1" i="0" u="none" strike="noStrike" cap="none" normalizeH="0" baseline="0">
                          <a:ln>
                            <a:noFill/>
                          </a:ln>
                          <a:solidFill>
                            <a:schemeClr val="bg1"/>
                          </a:solidFill>
                          <a:effectLst/>
                          <a:latin typeface="Century Gothic" pitchFamily="34" charset="0"/>
                          <a:cs typeface="Times New Roman" pitchFamily="18" charset="0"/>
                        </a:rPr>
                        <a:t>5</a:t>
                      </a:r>
                      <a:endParaRPr kumimoji="0" lang="en-US" sz="1400" b="0" i="0" u="none" strike="noStrike" cap="none" normalizeH="0" baseline="0">
                        <a:ln>
                          <a:noFill/>
                        </a:ln>
                        <a:solidFill>
                          <a:schemeClr val="bg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400" b="1" i="0" u="none" strike="noStrike" cap="none" normalizeH="0" baseline="0">
                          <a:ln>
                            <a:noFill/>
                          </a:ln>
                          <a:solidFill>
                            <a:schemeClr val="bg1"/>
                          </a:solidFill>
                          <a:effectLst/>
                          <a:latin typeface="Century Gothic" pitchFamily="34" charset="0"/>
                          <a:cs typeface="Times New Roman" pitchFamily="18" charset="0"/>
                        </a:rPr>
                        <a:t>6</a:t>
                      </a:r>
                      <a:endParaRPr kumimoji="0" lang="en-US" sz="1400" b="0" i="0" u="none" strike="noStrike" cap="none" normalizeH="0" baseline="0">
                        <a:ln>
                          <a:noFill/>
                        </a:ln>
                        <a:solidFill>
                          <a:schemeClr val="bg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400" b="1" i="0" u="none" strike="noStrike" cap="none" normalizeH="0" baseline="0">
                          <a:ln>
                            <a:noFill/>
                          </a:ln>
                          <a:solidFill>
                            <a:schemeClr val="bg1"/>
                          </a:solidFill>
                          <a:effectLst/>
                          <a:latin typeface="Century Gothic" pitchFamily="34" charset="0"/>
                          <a:cs typeface="Times New Roman" pitchFamily="18" charset="0"/>
                        </a:rPr>
                        <a:t>7</a:t>
                      </a:r>
                      <a:endParaRPr kumimoji="0" lang="en-US" sz="1400" b="0" i="0" u="none" strike="noStrike" cap="none" normalizeH="0" baseline="0">
                        <a:ln>
                          <a:noFill/>
                        </a:ln>
                        <a:solidFill>
                          <a:schemeClr val="bg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400" b="1" i="0" u="none" strike="noStrike" cap="none" normalizeH="0" baseline="0">
                          <a:ln>
                            <a:noFill/>
                          </a:ln>
                          <a:solidFill>
                            <a:schemeClr val="bg1"/>
                          </a:solidFill>
                          <a:effectLst/>
                          <a:latin typeface="Century Gothic" pitchFamily="34" charset="0"/>
                          <a:cs typeface="Times New Roman" pitchFamily="18" charset="0"/>
                        </a:rPr>
                        <a:t>8</a:t>
                      </a:r>
                      <a:endParaRPr kumimoji="0" lang="en-US" sz="1400" b="0" i="0" u="none" strike="noStrike" cap="none" normalizeH="0" baseline="0">
                        <a:ln>
                          <a:noFill/>
                        </a:ln>
                        <a:solidFill>
                          <a:schemeClr val="bg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400" b="1" i="0" u="none" strike="noStrike" cap="none" normalizeH="0" baseline="0" dirty="0">
                          <a:ln>
                            <a:noFill/>
                          </a:ln>
                          <a:solidFill>
                            <a:schemeClr val="bg1"/>
                          </a:solidFill>
                          <a:effectLst/>
                          <a:latin typeface="Century Gothic" pitchFamily="34" charset="0"/>
                          <a:cs typeface="Times New Roman" pitchFamily="18" charset="0"/>
                        </a:rPr>
                        <a:t>9</a:t>
                      </a:r>
                      <a:endParaRPr kumimoji="0" lang="en-US" sz="1400" b="0" i="0" u="none" strike="noStrike" cap="none" normalizeH="0" baseline="0" dirty="0">
                        <a:ln>
                          <a:noFill/>
                        </a:ln>
                        <a:solidFill>
                          <a:schemeClr val="bg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382125">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400" b="1" i="0" u="none" strike="noStrike" cap="none" normalizeH="0" baseline="0">
                          <a:ln>
                            <a:noFill/>
                          </a:ln>
                          <a:solidFill>
                            <a:schemeClr val="bg1"/>
                          </a:solidFill>
                          <a:effectLst/>
                          <a:latin typeface="Century Gothic" pitchFamily="34" charset="0"/>
                          <a:cs typeface="Times New Roman" pitchFamily="18" charset="0"/>
                        </a:rPr>
                        <a:t>0</a:t>
                      </a:r>
                      <a:endParaRPr kumimoji="0" lang="en-US" sz="1400" b="0" i="0" u="none" strike="noStrike" cap="none" normalizeH="0" baseline="0">
                        <a:ln>
                          <a:noFill/>
                        </a:ln>
                        <a:solidFill>
                          <a:schemeClr val="bg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0</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1</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2</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a:ln>
                            <a:noFill/>
                          </a:ln>
                          <a:solidFill>
                            <a:schemeClr val="tx1"/>
                          </a:solidFill>
                          <a:effectLst/>
                          <a:latin typeface="Century Gothic" pitchFamily="34" charset="0"/>
                          <a:cs typeface="Times New Roman" pitchFamily="18" charset="0"/>
                        </a:rPr>
                        <a:t>3</a:t>
                      </a:r>
                      <a:endParaRPr kumimoji="0" lang="en-US" sz="1800" b="0" i="0" u="none" strike="noStrike" cap="none" normalizeH="0" baseline="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a:ln>
                            <a:noFill/>
                          </a:ln>
                          <a:solidFill>
                            <a:schemeClr val="tx1"/>
                          </a:solidFill>
                          <a:effectLst/>
                          <a:latin typeface="Century Gothic" pitchFamily="34" charset="0"/>
                          <a:cs typeface="Times New Roman" pitchFamily="18" charset="0"/>
                        </a:rPr>
                        <a:t>4</a:t>
                      </a:r>
                      <a:endParaRPr kumimoji="0" lang="en-US" sz="1800" b="0" i="0" u="none" strike="noStrike" cap="none" normalizeH="0" baseline="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a:ln>
                            <a:noFill/>
                          </a:ln>
                          <a:solidFill>
                            <a:schemeClr val="tx1"/>
                          </a:solidFill>
                          <a:effectLst/>
                          <a:latin typeface="Century Gothic" pitchFamily="34" charset="0"/>
                          <a:cs typeface="Times New Roman" pitchFamily="18" charset="0"/>
                        </a:rPr>
                        <a:t>5</a:t>
                      </a:r>
                      <a:endParaRPr kumimoji="0" lang="en-US" sz="1800" b="0" i="0" u="none" strike="noStrike" cap="none" normalizeH="0" baseline="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a:ln>
                            <a:noFill/>
                          </a:ln>
                          <a:solidFill>
                            <a:schemeClr val="tx1"/>
                          </a:solidFill>
                          <a:effectLst/>
                          <a:latin typeface="Century Gothic" pitchFamily="34" charset="0"/>
                          <a:cs typeface="Times New Roman" pitchFamily="18" charset="0"/>
                        </a:rPr>
                        <a:t>6</a:t>
                      </a:r>
                      <a:endParaRPr kumimoji="0" lang="en-US" sz="1800" b="0" i="0" u="none" strike="noStrike" cap="none" normalizeH="0" baseline="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a:ln>
                            <a:noFill/>
                          </a:ln>
                          <a:solidFill>
                            <a:schemeClr val="tx1"/>
                          </a:solidFill>
                          <a:effectLst/>
                          <a:latin typeface="Century Gothic" pitchFamily="34" charset="0"/>
                          <a:cs typeface="Times New Roman" pitchFamily="18" charset="0"/>
                        </a:rPr>
                        <a:t>7</a:t>
                      </a:r>
                      <a:endParaRPr kumimoji="0" lang="en-US" sz="1800" b="0" i="0" u="none" strike="noStrike" cap="none" normalizeH="0" baseline="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a:ln>
                            <a:noFill/>
                          </a:ln>
                          <a:solidFill>
                            <a:schemeClr val="tx1"/>
                          </a:solidFill>
                          <a:effectLst/>
                          <a:latin typeface="Century Gothic" pitchFamily="34" charset="0"/>
                          <a:cs typeface="Times New Roman" pitchFamily="18" charset="0"/>
                        </a:rPr>
                        <a:t>8</a:t>
                      </a:r>
                      <a:endParaRPr kumimoji="0" lang="en-US" sz="1800" b="0" i="0" u="none" strike="noStrike" cap="none" normalizeH="0" baseline="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9</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extLst>
                  <a:ext uri="{0D108BD9-81ED-4DB2-BD59-A6C34878D82A}">
                    <a16:rowId xmlns:a16="http://schemas.microsoft.com/office/drawing/2014/main" val="10001"/>
                  </a:ext>
                </a:extLst>
              </a:tr>
              <a:tr h="382125">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400" b="1" i="0" u="none" strike="noStrike" cap="none" normalizeH="0" baseline="0">
                          <a:ln>
                            <a:noFill/>
                          </a:ln>
                          <a:solidFill>
                            <a:schemeClr val="bg1"/>
                          </a:solidFill>
                          <a:effectLst/>
                          <a:latin typeface="Century Gothic" pitchFamily="34" charset="0"/>
                          <a:cs typeface="Times New Roman" pitchFamily="18" charset="0"/>
                        </a:rPr>
                        <a:t>1</a:t>
                      </a:r>
                      <a:endParaRPr kumimoji="0" lang="en-US" sz="1400" b="0" i="0" u="none" strike="noStrike" cap="none" normalizeH="0" baseline="0">
                        <a:ln>
                          <a:noFill/>
                        </a:ln>
                        <a:solidFill>
                          <a:schemeClr val="bg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1</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rPr>
                        <a:t>2</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930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3</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930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4</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930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5</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930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6</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930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7</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930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8</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930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9</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930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10</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9300"/>
                    </a:solidFill>
                  </a:tcPr>
                </a:tc>
                <a:extLst>
                  <a:ext uri="{0D108BD9-81ED-4DB2-BD59-A6C34878D82A}">
                    <a16:rowId xmlns:a16="http://schemas.microsoft.com/office/drawing/2014/main" val="10002"/>
                  </a:ext>
                </a:extLst>
              </a:tr>
              <a:tr h="382125">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400" b="1" i="0" u="none" strike="noStrike" cap="none" normalizeH="0" baseline="0">
                          <a:ln>
                            <a:noFill/>
                          </a:ln>
                          <a:solidFill>
                            <a:schemeClr val="bg1"/>
                          </a:solidFill>
                          <a:effectLst/>
                          <a:latin typeface="Century Gothic" pitchFamily="34" charset="0"/>
                          <a:cs typeface="Times New Roman" pitchFamily="18" charset="0"/>
                        </a:rPr>
                        <a:t>2</a:t>
                      </a:r>
                      <a:endParaRPr kumimoji="0" lang="en-US" sz="1400" b="0" i="0" u="none" strike="noStrike" cap="none" normalizeH="0" baseline="0">
                        <a:ln>
                          <a:noFill/>
                        </a:ln>
                        <a:solidFill>
                          <a:schemeClr val="bg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2</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3</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930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4</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000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5</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000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6</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000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7</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000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a:ln>
                            <a:noFill/>
                          </a:ln>
                          <a:solidFill>
                            <a:schemeClr val="tx1"/>
                          </a:solidFill>
                          <a:effectLst/>
                          <a:latin typeface="Century Gothic" pitchFamily="34" charset="0"/>
                          <a:cs typeface="Times New Roman" pitchFamily="18" charset="0"/>
                        </a:rPr>
                        <a:t>8</a:t>
                      </a:r>
                      <a:endParaRPr kumimoji="0" lang="en-US" sz="1800" b="0" i="0" u="none" strike="noStrike" cap="none" normalizeH="0" baseline="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000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9</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000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10</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000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11</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0000"/>
                    </a:solidFill>
                  </a:tcPr>
                </a:tc>
                <a:extLst>
                  <a:ext uri="{0D108BD9-81ED-4DB2-BD59-A6C34878D82A}">
                    <a16:rowId xmlns:a16="http://schemas.microsoft.com/office/drawing/2014/main" val="10003"/>
                  </a:ext>
                </a:extLst>
              </a:tr>
              <a:tr h="382125">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400" b="1" i="0" u="none" strike="noStrike" cap="none" normalizeH="0" baseline="0">
                          <a:ln>
                            <a:noFill/>
                          </a:ln>
                          <a:solidFill>
                            <a:schemeClr val="bg1"/>
                          </a:solidFill>
                          <a:effectLst/>
                          <a:latin typeface="Century Gothic" pitchFamily="34" charset="0"/>
                          <a:cs typeface="Times New Roman" pitchFamily="18" charset="0"/>
                        </a:rPr>
                        <a:t>3</a:t>
                      </a:r>
                      <a:endParaRPr kumimoji="0" lang="en-US" sz="1400" b="0" i="0" u="none" strike="noStrike" cap="none" normalizeH="0" baseline="0">
                        <a:ln>
                          <a:noFill/>
                        </a:ln>
                        <a:solidFill>
                          <a:schemeClr val="bg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a:ln>
                            <a:noFill/>
                          </a:ln>
                          <a:solidFill>
                            <a:schemeClr val="tx1"/>
                          </a:solidFill>
                          <a:effectLst/>
                          <a:latin typeface="Century Gothic" pitchFamily="34" charset="0"/>
                        </a:rPr>
                        <a:t>3</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4</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930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5</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000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6</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B05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7</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8</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a:ln>
                            <a:noFill/>
                          </a:ln>
                          <a:solidFill>
                            <a:schemeClr val="tx1"/>
                          </a:solidFill>
                          <a:effectLst/>
                          <a:latin typeface="Century Gothic" pitchFamily="34" charset="0"/>
                          <a:cs typeface="Times New Roman" pitchFamily="18" charset="0"/>
                        </a:rPr>
                        <a:t>9</a:t>
                      </a:r>
                      <a:endParaRPr kumimoji="0" lang="en-US" sz="1800" b="0" i="0" u="none" strike="noStrike" cap="none" normalizeH="0" baseline="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a:ln>
                            <a:noFill/>
                          </a:ln>
                          <a:solidFill>
                            <a:schemeClr val="tx1"/>
                          </a:solidFill>
                          <a:effectLst/>
                          <a:latin typeface="Century Gothic" pitchFamily="34" charset="0"/>
                          <a:cs typeface="Times New Roman" pitchFamily="18" charset="0"/>
                        </a:rPr>
                        <a:t>10</a:t>
                      </a:r>
                      <a:endParaRPr kumimoji="0" lang="en-US" sz="1800" b="0" i="0" u="none" strike="noStrike" cap="none" normalizeH="0" baseline="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a:ln>
                            <a:noFill/>
                          </a:ln>
                          <a:solidFill>
                            <a:schemeClr val="tx1"/>
                          </a:solidFill>
                          <a:effectLst/>
                          <a:latin typeface="Century Gothic" pitchFamily="34" charset="0"/>
                          <a:cs typeface="Times New Roman" pitchFamily="18" charset="0"/>
                        </a:rPr>
                        <a:t>11</a:t>
                      </a:r>
                      <a:endParaRPr kumimoji="0" lang="en-US" sz="1800" b="0" i="0" u="none" strike="noStrike" cap="none" normalizeH="0" baseline="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a:ln>
                            <a:noFill/>
                          </a:ln>
                          <a:solidFill>
                            <a:schemeClr val="tx1"/>
                          </a:solidFill>
                          <a:effectLst/>
                          <a:latin typeface="Century Gothic" pitchFamily="34" charset="0"/>
                          <a:cs typeface="Times New Roman" pitchFamily="18" charset="0"/>
                        </a:rPr>
                        <a:t>12</a:t>
                      </a:r>
                      <a:endParaRPr kumimoji="0" lang="en-US" sz="1800" b="0" i="0" u="none" strike="noStrike" cap="none" normalizeH="0" baseline="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4"/>
                  </a:ext>
                </a:extLst>
              </a:tr>
              <a:tr h="382125">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400" b="1" i="0" u="none" strike="noStrike" cap="none" normalizeH="0" baseline="0">
                          <a:ln>
                            <a:noFill/>
                          </a:ln>
                          <a:solidFill>
                            <a:schemeClr val="bg1"/>
                          </a:solidFill>
                          <a:effectLst/>
                          <a:latin typeface="Century Gothic" pitchFamily="34" charset="0"/>
                          <a:cs typeface="Times New Roman" pitchFamily="18" charset="0"/>
                        </a:rPr>
                        <a:t>4</a:t>
                      </a:r>
                      <a:endParaRPr kumimoji="0" lang="en-US" sz="1400" b="0" i="0" u="none" strike="noStrike" cap="none" normalizeH="0" baseline="0">
                        <a:ln>
                          <a:noFill/>
                        </a:ln>
                        <a:solidFill>
                          <a:schemeClr val="bg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4</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5</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930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6</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000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a:ln>
                            <a:noFill/>
                          </a:ln>
                          <a:solidFill>
                            <a:schemeClr val="tx1"/>
                          </a:solidFill>
                          <a:effectLst/>
                          <a:latin typeface="Century Gothic" pitchFamily="34" charset="0"/>
                          <a:cs typeface="Times New Roman" pitchFamily="18" charset="0"/>
                        </a:rPr>
                        <a:t>7</a:t>
                      </a:r>
                      <a:endParaRPr kumimoji="0" lang="en-US" sz="1800" b="0" i="0" u="none" strike="noStrike" cap="none" normalizeH="0" baseline="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8</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B05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9</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a:ln>
                            <a:noFill/>
                          </a:ln>
                          <a:solidFill>
                            <a:schemeClr val="tx1"/>
                          </a:solidFill>
                          <a:effectLst/>
                          <a:latin typeface="Century Gothic" pitchFamily="34" charset="0"/>
                          <a:cs typeface="Times New Roman" pitchFamily="18" charset="0"/>
                        </a:rPr>
                        <a:t>10</a:t>
                      </a:r>
                      <a:endParaRPr kumimoji="0" lang="en-US" sz="1800" b="0" i="0" u="none" strike="noStrike" cap="none" normalizeH="0" baseline="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a:ln>
                            <a:noFill/>
                          </a:ln>
                          <a:solidFill>
                            <a:schemeClr val="tx1"/>
                          </a:solidFill>
                          <a:effectLst/>
                          <a:latin typeface="Century Gothic" pitchFamily="34" charset="0"/>
                          <a:cs typeface="Times New Roman" pitchFamily="18" charset="0"/>
                        </a:rPr>
                        <a:t>11</a:t>
                      </a:r>
                      <a:endParaRPr kumimoji="0" lang="en-US" sz="1800" b="0" i="0" u="none" strike="noStrike" cap="none" normalizeH="0" baseline="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a:ln>
                            <a:noFill/>
                          </a:ln>
                          <a:solidFill>
                            <a:schemeClr val="tx1"/>
                          </a:solidFill>
                          <a:effectLst/>
                          <a:latin typeface="Century Gothic" pitchFamily="34" charset="0"/>
                          <a:cs typeface="Times New Roman" pitchFamily="18" charset="0"/>
                        </a:rPr>
                        <a:t>12</a:t>
                      </a:r>
                      <a:endParaRPr kumimoji="0" lang="en-US" sz="1800" b="0" i="0" u="none" strike="noStrike" cap="none" normalizeH="0" baseline="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a:ln>
                            <a:noFill/>
                          </a:ln>
                          <a:solidFill>
                            <a:schemeClr val="tx1"/>
                          </a:solidFill>
                          <a:effectLst/>
                          <a:latin typeface="Century Gothic" pitchFamily="34" charset="0"/>
                          <a:cs typeface="Times New Roman" pitchFamily="18" charset="0"/>
                        </a:rPr>
                        <a:t>13</a:t>
                      </a:r>
                      <a:endParaRPr kumimoji="0" lang="en-US" sz="1800" b="0" i="0" u="none" strike="noStrike" cap="none" normalizeH="0" baseline="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5"/>
                  </a:ext>
                </a:extLst>
              </a:tr>
              <a:tr h="382125">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400" b="1" i="0" u="none" strike="noStrike" cap="none" normalizeH="0" baseline="0">
                          <a:ln>
                            <a:noFill/>
                          </a:ln>
                          <a:solidFill>
                            <a:schemeClr val="bg1"/>
                          </a:solidFill>
                          <a:effectLst/>
                          <a:latin typeface="Century Gothic" pitchFamily="34" charset="0"/>
                          <a:cs typeface="Times New Roman" pitchFamily="18" charset="0"/>
                        </a:rPr>
                        <a:t>5</a:t>
                      </a:r>
                      <a:endParaRPr kumimoji="0" lang="en-US" sz="1400" b="0" i="0" u="none" strike="noStrike" cap="none" normalizeH="0" baseline="0">
                        <a:ln>
                          <a:noFill/>
                        </a:ln>
                        <a:solidFill>
                          <a:schemeClr val="bg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a:ln>
                            <a:noFill/>
                          </a:ln>
                          <a:solidFill>
                            <a:schemeClr val="tx1"/>
                          </a:solidFill>
                          <a:effectLst/>
                          <a:latin typeface="Century Gothic" pitchFamily="34" charset="0"/>
                          <a:cs typeface="Times New Roman" pitchFamily="18" charset="0"/>
                        </a:rPr>
                        <a:t>5</a:t>
                      </a:r>
                      <a:endParaRPr kumimoji="0" lang="en-US" sz="1800" b="0" i="0" u="none" strike="noStrike" cap="none" normalizeH="0" baseline="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6</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930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7</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000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a:ln>
                            <a:noFill/>
                          </a:ln>
                          <a:solidFill>
                            <a:schemeClr val="tx1"/>
                          </a:solidFill>
                          <a:effectLst/>
                          <a:latin typeface="Century Gothic" pitchFamily="34" charset="0"/>
                          <a:cs typeface="Times New Roman" pitchFamily="18" charset="0"/>
                        </a:rPr>
                        <a:t>8</a:t>
                      </a:r>
                      <a:endParaRPr kumimoji="0" lang="en-US" sz="1800" b="0" i="0" u="none" strike="noStrike" cap="none" normalizeH="0" baseline="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9</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10</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B05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11</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a:ln>
                            <a:noFill/>
                          </a:ln>
                          <a:solidFill>
                            <a:schemeClr val="tx1"/>
                          </a:solidFill>
                          <a:effectLst/>
                          <a:latin typeface="Century Gothic" pitchFamily="34" charset="0"/>
                          <a:cs typeface="Times New Roman" pitchFamily="18" charset="0"/>
                        </a:rPr>
                        <a:t>12</a:t>
                      </a:r>
                      <a:endParaRPr kumimoji="0" lang="en-US" sz="1800" b="0" i="0" u="none" strike="noStrike" cap="none" normalizeH="0" baseline="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a:ln>
                            <a:noFill/>
                          </a:ln>
                          <a:solidFill>
                            <a:schemeClr val="tx1"/>
                          </a:solidFill>
                          <a:effectLst/>
                          <a:latin typeface="Century Gothic" pitchFamily="34" charset="0"/>
                          <a:cs typeface="Times New Roman" pitchFamily="18" charset="0"/>
                        </a:rPr>
                        <a:t>13</a:t>
                      </a:r>
                      <a:endParaRPr kumimoji="0" lang="en-US" sz="1800" b="0" i="0" u="none" strike="noStrike" cap="none" normalizeH="0" baseline="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a:ln>
                            <a:noFill/>
                          </a:ln>
                          <a:solidFill>
                            <a:schemeClr val="tx1"/>
                          </a:solidFill>
                          <a:effectLst/>
                          <a:latin typeface="Century Gothic" pitchFamily="34" charset="0"/>
                          <a:cs typeface="Times New Roman" pitchFamily="18" charset="0"/>
                        </a:rPr>
                        <a:t>14</a:t>
                      </a:r>
                      <a:endParaRPr kumimoji="0" lang="en-US" sz="1800" b="0" i="0" u="none" strike="noStrike" cap="none" normalizeH="0" baseline="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6"/>
                  </a:ext>
                </a:extLst>
              </a:tr>
              <a:tr h="382125">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400" b="1" i="0" u="none" strike="noStrike" cap="none" normalizeH="0" baseline="0">
                          <a:ln>
                            <a:noFill/>
                          </a:ln>
                          <a:solidFill>
                            <a:schemeClr val="bg1"/>
                          </a:solidFill>
                          <a:effectLst/>
                          <a:latin typeface="Century Gothic" pitchFamily="34" charset="0"/>
                          <a:cs typeface="Times New Roman" pitchFamily="18" charset="0"/>
                        </a:rPr>
                        <a:t>6</a:t>
                      </a:r>
                      <a:endParaRPr kumimoji="0" lang="en-US" sz="1400" b="0" i="0" u="none" strike="noStrike" cap="none" normalizeH="0" baseline="0">
                        <a:ln>
                          <a:noFill/>
                        </a:ln>
                        <a:solidFill>
                          <a:schemeClr val="bg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a:ln>
                            <a:noFill/>
                          </a:ln>
                          <a:solidFill>
                            <a:schemeClr val="tx1"/>
                          </a:solidFill>
                          <a:effectLst/>
                          <a:latin typeface="Century Gothic" pitchFamily="34" charset="0"/>
                          <a:cs typeface="Times New Roman" pitchFamily="18" charset="0"/>
                        </a:rPr>
                        <a:t>6</a:t>
                      </a:r>
                      <a:endParaRPr kumimoji="0" lang="en-US" sz="1800" b="0" i="0" u="none" strike="noStrike" cap="none" normalizeH="0" baseline="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7</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930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8</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000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a:ln>
                            <a:noFill/>
                          </a:ln>
                          <a:solidFill>
                            <a:schemeClr val="tx1"/>
                          </a:solidFill>
                          <a:effectLst/>
                          <a:latin typeface="Century Gothic" pitchFamily="34" charset="0"/>
                          <a:cs typeface="Times New Roman" pitchFamily="18" charset="0"/>
                        </a:rPr>
                        <a:t>9</a:t>
                      </a:r>
                      <a:endParaRPr kumimoji="0" lang="en-US" sz="1800" b="0" i="0" u="none" strike="noStrike" cap="none" normalizeH="0" baseline="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a:ln>
                            <a:noFill/>
                          </a:ln>
                          <a:solidFill>
                            <a:schemeClr val="tx1"/>
                          </a:solidFill>
                          <a:effectLst/>
                          <a:latin typeface="Century Gothic" pitchFamily="34" charset="0"/>
                          <a:cs typeface="Times New Roman" pitchFamily="18" charset="0"/>
                        </a:rPr>
                        <a:t>10</a:t>
                      </a:r>
                      <a:endParaRPr kumimoji="0" lang="en-US" sz="1800" b="0" i="0" u="none" strike="noStrike" cap="none" normalizeH="0" baseline="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a:ln>
                            <a:noFill/>
                          </a:ln>
                          <a:solidFill>
                            <a:schemeClr val="tx1"/>
                          </a:solidFill>
                          <a:effectLst/>
                          <a:latin typeface="Century Gothic" pitchFamily="34" charset="0"/>
                          <a:cs typeface="Times New Roman" pitchFamily="18" charset="0"/>
                        </a:rPr>
                        <a:t>11</a:t>
                      </a:r>
                      <a:endParaRPr kumimoji="0" lang="en-US" sz="1800" b="0" i="0" u="none" strike="noStrike" cap="none" normalizeH="0" baseline="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12</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B05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13</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a:ln>
                            <a:noFill/>
                          </a:ln>
                          <a:solidFill>
                            <a:schemeClr val="tx1"/>
                          </a:solidFill>
                          <a:effectLst/>
                          <a:latin typeface="Century Gothic" pitchFamily="34" charset="0"/>
                          <a:cs typeface="Times New Roman" pitchFamily="18" charset="0"/>
                        </a:rPr>
                        <a:t>14</a:t>
                      </a:r>
                      <a:endParaRPr kumimoji="0" lang="en-US" sz="1800" b="0" i="0" u="none" strike="noStrike" cap="none" normalizeH="0" baseline="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15</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7"/>
                  </a:ext>
                </a:extLst>
              </a:tr>
              <a:tr h="382125">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400" b="1" i="0" u="none" strike="noStrike" cap="none" normalizeH="0" baseline="0">
                          <a:ln>
                            <a:noFill/>
                          </a:ln>
                          <a:solidFill>
                            <a:schemeClr val="bg1"/>
                          </a:solidFill>
                          <a:effectLst/>
                          <a:latin typeface="Century Gothic" pitchFamily="34" charset="0"/>
                          <a:cs typeface="Times New Roman" pitchFamily="18" charset="0"/>
                        </a:rPr>
                        <a:t>7</a:t>
                      </a:r>
                      <a:endParaRPr kumimoji="0" lang="en-US" sz="1400" b="0" i="0" u="none" strike="noStrike" cap="none" normalizeH="0" baseline="0">
                        <a:ln>
                          <a:noFill/>
                        </a:ln>
                        <a:solidFill>
                          <a:schemeClr val="bg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a:ln>
                            <a:noFill/>
                          </a:ln>
                          <a:solidFill>
                            <a:schemeClr val="tx1"/>
                          </a:solidFill>
                          <a:effectLst/>
                          <a:latin typeface="Century Gothic" pitchFamily="34" charset="0"/>
                          <a:cs typeface="Times New Roman" pitchFamily="18" charset="0"/>
                        </a:rPr>
                        <a:t>7</a:t>
                      </a:r>
                      <a:endParaRPr kumimoji="0" lang="en-US" sz="1800" b="0" i="0" u="none" strike="noStrike" cap="none" normalizeH="0" baseline="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8</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930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9</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000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a:ln>
                            <a:noFill/>
                          </a:ln>
                          <a:solidFill>
                            <a:schemeClr val="tx1"/>
                          </a:solidFill>
                          <a:effectLst/>
                          <a:latin typeface="Century Gothic" pitchFamily="34" charset="0"/>
                          <a:cs typeface="Times New Roman" pitchFamily="18" charset="0"/>
                        </a:rPr>
                        <a:t>10</a:t>
                      </a:r>
                      <a:endParaRPr kumimoji="0" lang="en-US" sz="1800" b="0" i="0" u="none" strike="noStrike" cap="none" normalizeH="0" baseline="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a:ln>
                            <a:noFill/>
                          </a:ln>
                          <a:solidFill>
                            <a:schemeClr val="tx1"/>
                          </a:solidFill>
                          <a:effectLst/>
                          <a:latin typeface="Century Gothic" pitchFamily="34" charset="0"/>
                          <a:cs typeface="Times New Roman" pitchFamily="18" charset="0"/>
                        </a:rPr>
                        <a:t>11</a:t>
                      </a:r>
                      <a:endParaRPr kumimoji="0" lang="en-US" sz="1800" b="0" i="0" u="none" strike="noStrike" cap="none" normalizeH="0" baseline="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a:ln>
                            <a:noFill/>
                          </a:ln>
                          <a:solidFill>
                            <a:schemeClr val="tx1"/>
                          </a:solidFill>
                          <a:effectLst/>
                          <a:latin typeface="Century Gothic" pitchFamily="34" charset="0"/>
                          <a:cs typeface="Times New Roman" pitchFamily="18" charset="0"/>
                        </a:rPr>
                        <a:t>12</a:t>
                      </a:r>
                      <a:endParaRPr kumimoji="0" lang="en-US" sz="1800" b="0" i="0" u="none" strike="noStrike" cap="none" normalizeH="0" baseline="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a:ln>
                            <a:noFill/>
                          </a:ln>
                          <a:solidFill>
                            <a:schemeClr val="tx1"/>
                          </a:solidFill>
                          <a:effectLst/>
                          <a:latin typeface="Century Gothic" pitchFamily="34" charset="0"/>
                          <a:cs typeface="Times New Roman" pitchFamily="18" charset="0"/>
                        </a:rPr>
                        <a:t>13</a:t>
                      </a:r>
                      <a:endParaRPr kumimoji="0" lang="en-US" sz="1800" b="0" i="0" u="none" strike="noStrike" cap="none" normalizeH="0" baseline="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14</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B05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15</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16</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8"/>
                  </a:ext>
                </a:extLst>
              </a:tr>
              <a:tr h="382125">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400" b="1" i="0" u="none" strike="noStrike" cap="none" normalizeH="0" baseline="0">
                          <a:ln>
                            <a:noFill/>
                          </a:ln>
                          <a:solidFill>
                            <a:schemeClr val="bg1"/>
                          </a:solidFill>
                          <a:effectLst/>
                          <a:latin typeface="Century Gothic" pitchFamily="34" charset="0"/>
                          <a:cs typeface="Times New Roman" pitchFamily="18" charset="0"/>
                        </a:rPr>
                        <a:t>8</a:t>
                      </a:r>
                      <a:endParaRPr kumimoji="0" lang="en-US" sz="1400" b="0" i="0" u="none" strike="noStrike" cap="none" normalizeH="0" baseline="0">
                        <a:ln>
                          <a:noFill/>
                        </a:ln>
                        <a:solidFill>
                          <a:schemeClr val="bg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8</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9</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930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10</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000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a:ln>
                            <a:noFill/>
                          </a:ln>
                          <a:solidFill>
                            <a:schemeClr val="tx1"/>
                          </a:solidFill>
                          <a:effectLst/>
                          <a:latin typeface="Century Gothic" pitchFamily="34" charset="0"/>
                          <a:cs typeface="Times New Roman" pitchFamily="18" charset="0"/>
                        </a:rPr>
                        <a:t>11</a:t>
                      </a:r>
                      <a:endParaRPr kumimoji="0" lang="en-US" sz="1800" b="0" i="0" u="none" strike="noStrike" cap="none" normalizeH="0" baseline="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a:ln>
                            <a:noFill/>
                          </a:ln>
                          <a:solidFill>
                            <a:schemeClr val="tx1"/>
                          </a:solidFill>
                          <a:effectLst/>
                          <a:latin typeface="Century Gothic" pitchFamily="34" charset="0"/>
                          <a:cs typeface="Times New Roman" pitchFamily="18" charset="0"/>
                        </a:rPr>
                        <a:t>12</a:t>
                      </a:r>
                      <a:endParaRPr kumimoji="0" lang="en-US" sz="1800" b="0" i="0" u="none" strike="noStrike" cap="none" normalizeH="0" baseline="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13</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a:ln>
                            <a:noFill/>
                          </a:ln>
                          <a:solidFill>
                            <a:schemeClr val="tx1"/>
                          </a:solidFill>
                          <a:effectLst/>
                          <a:latin typeface="Century Gothic" pitchFamily="34" charset="0"/>
                          <a:cs typeface="Times New Roman" pitchFamily="18" charset="0"/>
                        </a:rPr>
                        <a:t>14</a:t>
                      </a:r>
                      <a:endParaRPr kumimoji="0" lang="en-US" sz="1800" b="0" i="0" u="none" strike="noStrike" cap="none" normalizeH="0" baseline="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a:ln>
                            <a:noFill/>
                          </a:ln>
                          <a:solidFill>
                            <a:schemeClr val="tx1"/>
                          </a:solidFill>
                          <a:effectLst/>
                          <a:latin typeface="Century Gothic" pitchFamily="34" charset="0"/>
                          <a:cs typeface="Times New Roman" pitchFamily="18" charset="0"/>
                        </a:rPr>
                        <a:t>15</a:t>
                      </a:r>
                      <a:endParaRPr kumimoji="0" lang="en-US" sz="1800" b="0" i="0" u="none" strike="noStrike" cap="none" normalizeH="0" baseline="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16</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B05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17</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9"/>
                  </a:ext>
                </a:extLst>
              </a:tr>
              <a:tr h="382125">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400" b="1" i="0" u="none" strike="noStrike" cap="none" normalizeH="0" baseline="0" dirty="0">
                          <a:ln>
                            <a:noFill/>
                          </a:ln>
                          <a:solidFill>
                            <a:schemeClr val="bg1"/>
                          </a:solidFill>
                          <a:effectLst/>
                          <a:latin typeface="Century Gothic" pitchFamily="34" charset="0"/>
                          <a:cs typeface="Times New Roman" pitchFamily="18" charset="0"/>
                        </a:rPr>
                        <a:t>9</a:t>
                      </a:r>
                      <a:endParaRPr kumimoji="0" lang="en-US" sz="1400" b="0" i="0" u="none" strike="noStrike" cap="none" normalizeH="0" baseline="0" dirty="0">
                        <a:ln>
                          <a:noFill/>
                        </a:ln>
                        <a:solidFill>
                          <a:schemeClr val="bg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9</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10</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930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11</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000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a:ln>
                            <a:noFill/>
                          </a:ln>
                          <a:solidFill>
                            <a:schemeClr val="tx1"/>
                          </a:solidFill>
                          <a:effectLst/>
                          <a:latin typeface="Century Gothic" pitchFamily="34" charset="0"/>
                          <a:cs typeface="Times New Roman" pitchFamily="18" charset="0"/>
                        </a:rPr>
                        <a:t>12</a:t>
                      </a:r>
                      <a:endParaRPr kumimoji="0" lang="en-US" sz="1800" b="0" i="0" u="none" strike="noStrike" cap="none" normalizeH="0" baseline="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a:ln>
                            <a:noFill/>
                          </a:ln>
                          <a:solidFill>
                            <a:schemeClr val="tx1"/>
                          </a:solidFill>
                          <a:effectLst/>
                          <a:latin typeface="Century Gothic" pitchFamily="34" charset="0"/>
                          <a:cs typeface="Times New Roman" pitchFamily="18" charset="0"/>
                        </a:rPr>
                        <a:t>13</a:t>
                      </a:r>
                      <a:endParaRPr kumimoji="0" lang="en-US" sz="1800" b="0" i="0" u="none" strike="noStrike" cap="none" normalizeH="0" baseline="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14</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15</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16</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17</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18</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B050"/>
                    </a:solidFill>
                  </a:tcPr>
                </a:tc>
                <a:extLst>
                  <a:ext uri="{0D108BD9-81ED-4DB2-BD59-A6C34878D82A}">
                    <a16:rowId xmlns:a16="http://schemas.microsoft.com/office/drawing/2014/main" val="10010"/>
                  </a:ext>
                </a:extLst>
              </a:tr>
            </a:tbl>
          </a:graphicData>
        </a:graphic>
      </p:graphicFrame>
    </p:spTree>
    <p:extLst>
      <p:ext uri="{BB962C8B-B14F-4D97-AF65-F5344CB8AC3E}">
        <p14:creationId xmlns:p14="http://schemas.microsoft.com/office/powerpoint/2010/main" val="349542189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normAutofit fontScale="90000"/>
          </a:bodyPr>
          <a:lstStyle/>
          <a:p>
            <a:pPr marL="514350" indent="-514350">
              <a:buFont typeface="+mj-lt"/>
              <a:buAutoNum type="arabicPeriod" startAt="2"/>
            </a:pPr>
            <a:r>
              <a:rPr lang="en-US" dirty="0"/>
              <a:t>Students should learn and use </a:t>
            </a:r>
            <a:r>
              <a:rPr lang="en-US" dirty="0">
                <a:solidFill>
                  <a:srgbClr val="92D050"/>
                </a:solidFill>
              </a:rPr>
              <a:t>strategies</a:t>
            </a:r>
            <a:r>
              <a:rPr lang="en-US" dirty="0">
                <a:solidFill>
                  <a:schemeClr val="accent4"/>
                </a:solidFill>
              </a:rPr>
              <a:t> </a:t>
            </a:r>
            <a:r>
              <a:rPr lang="en-US" dirty="0"/>
              <a:t>to solve the facts</a:t>
            </a:r>
            <a:br>
              <a:rPr lang="en-US" dirty="0"/>
            </a:br>
            <a:r>
              <a:rPr lang="en-US" dirty="0"/>
              <a:t> </a:t>
            </a:r>
          </a:p>
        </p:txBody>
      </p:sp>
      <p:sp>
        <p:nvSpPr>
          <p:cNvPr id="9" name="Title 2"/>
          <p:cNvSpPr txBox="1">
            <a:spLocks/>
          </p:cNvSpPr>
          <p:nvPr/>
        </p:nvSpPr>
        <p:spPr>
          <a:xfrm>
            <a:off x="228600" y="1493195"/>
            <a:ext cx="8686800" cy="731520"/>
          </a:xfrm>
          <a:prstGeom prst="rect">
            <a:avLst/>
          </a:prstGeom>
          <a:solidFill>
            <a:schemeClr val="accent5">
              <a:lumMod val="50000"/>
            </a:schemeClr>
          </a:solidFill>
        </p:spPr>
        <p:txBody>
          <a:bodyPr vert="horz" lIns="91440" tIns="45720" rIns="91440" bIns="45720" rtlCol="0" anchor="t" anchorCtr="0">
            <a:normAutofit/>
          </a:bodyPr>
          <a:lstStyle>
            <a:lvl1pPr algn="l" defTabSz="914400" rtl="0" eaLnBrk="1" latinLnBrk="0" hangingPunct="1">
              <a:lnSpc>
                <a:spcPct val="110000"/>
              </a:lnSpc>
              <a:spcBef>
                <a:spcPct val="0"/>
              </a:spcBef>
              <a:buNone/>
              <a:defRPr sz="3200" b="1" kern="1200">
                <a:solidFill>
                  <a:srgbClr val="FF9300"/>
                </a:solidFill>
                <a:latin typeface="+mj-lt"/>
                <a:ea typeface="Verdana" panose="020B0604030504040204" pitchFamily="34" charset="0"/>
                <a:cs typeface="Verdana" panose="020B0604030504040204" pitchFamily="34" charset="0"/>
              </a:defRPr>
            </a:lvl1pPr>
          </a:lstStyle>
          <a:p>
            <a:r>
              <a:rPr lang="en-US" dirty="0">
                <a:solidFill>
                  <a:schemeClr val="accent1"/>
                </a:solidFill>
              </a:rPr>
              <a:t>Near Doubles</a:t>
            </a:r>
          </a:p>
        </p:txBody>
      </p:sp>
      <p:sp>
        <p:nvSpPr>
          <p:cNvPr id="10" name="Content Placeholder 1"/>
          <p:cNvSpPr>
            <a:spLocks noGrp="1"/>
          </p:cNvSpPr>
          <p:nvPr>
            <p:ph idx="1"/>
          </p:nvPr>
        </p:nvSpPr>
        <p:spPr>
          <a:xfrm>
            <a:off x="228600" y="2166295"/>
            <a:ext cx="3629359" cy="3530600"/>
          </a:xfrm>
        </p:spPr>
        <p:txBody>
          <a:bodyPr>
            <a:normAutofit/>
          </a:bodyPr>
          <a:lstStyle/>
          <a:p>
            <a:r>
              <a:rPr lang="en-US" dirty="0"/>
              <a:t>A double plus or minus one</a:t>
            </a:r>
            <a:endParaRPr lang="en-US" sz="2400" dirty="0"/>
          </a:p>
          <a:p>
            <a:endParaRPr lang="en-US" altLang="en-US" sz="2400" dirty="0"/>
          </a:p>
          <a:p>
            <a:r>
              <a:rPr lang="en-US" altLang="en-US" sz="2400" dirty="0"/>
              <a:t>Facts remaining:  </a:t>
            </a:r>
            <a:br>
              <a:rPr lang="en-US" altLang="en-US" sz="2400" dirty="0"/>
            </a:br>
            <a:r>
              <a:rPr lang="en-US" altLang="en-US" sz="2400" dirty="0"/>
              <a:t>42 </a:t>
            </a:r>
            <a:r>
              <a:rPr lang="mr-IN" altLang="en-US" sz="2400" dirty="0"/>
              <a:t>–</a:t>
            </a:r>
            <a:r>
              <a:rPr lang="en-US" altLang="en-US" sz="2400" dirty="0"/>
              <a:t> 12 = 30</a:t>
            </a:r>
          </a:p>
          <a:p>
            <a:endParaRPr lang="en-US" sz="2400" dirty="0"/>
          </a:p>
        </p:txBody>
      </p:sp>
      <p:graphicFrame>
        <p:nvGraphicFramePr>
          <p:cNvPr id="11" name="Group 1504"/>
          <p:cNvGraphicFramePr>
            <a:graphicFrameLocks/>
          </p:cNvGraphicFramePr>
          <p:nvPr>
            <p:extLst>
              <p:ext uri="{D42A27DB-BD31-4B8C-83A1-F6EECF244321}">
                <p14:modId xmlns:p14="http://schemas.microsoft.com/office/powerpoint/2010/main" val="1303207877"/>
              </p:ext>
            </p:extLst>
          </p:nvPr>
        </p:nvGraphicFramePr>
        <p:xfrm>
          <a:off x="3857957" y="1633220"/>
          <a:ext cx="5057442" cy="4203375"/>
        </p:xfrm>
        <a:graphic>
          <a:graphicData uri="http://schemas.openxmlformats.org/drawingml/2006/table">
            <a:tbl>
              <a:tblPr firstRow="1"/>
              <a:tblGrid>
                <a:gridCol w="459226">
                  <a:extLst>
                    <a:ext uri="{9D8B030D-6E8A-4147-A177-3AD203B41FA5}">
                      <a16:colId xmlns:a16="http://schemas.microsoft.com/office/drawing/2014/main" val="20000"/>
                    </a:ext>
                  </a:extLst>
                </a:gridCol>
                <a:gridCol w="461213">
                  <a:extLst>
                    <a:ext uri="{9D8B030D-6E8A-4147-A177-3AD203B41FA5}">
                      <a16:colId xmlns:a16="http://schemas.microsoft.com/office/drawing/2014/main" val="20001"/>
                    </a:ext>
                  </a:extLst>
                </a:gridCol>
                <a:gridCol w="441333">
                  <a:extLst>
                    <a:ext uri="{9D8B030D-6E8A-4147-A177-3AD203B41FA5}">
                      <a16:colId xmlns:a16="http://schemas.microsoft.com/office/drawing/2014/main" val="20002"/>
                    </a:ext>
                  </a:extLst>
                </a:gridCol>
                <a:gridCol w="477117">
                  <a:extLst>
                    <a:ext uri="{9D8B030D-6E8A-4147-A177-3AD203B41FA5}">
                      <a16:colId xmlns:a16="http://schemas.microsoft.com/office/drawing/2014/main" val="20003"/>
                    </a:ext>
                  </a:extLst>
                </a:gridCol>
                <a:gridCol w="459225">
                  <a:extLst>
                    <a:ext uri="{9D8B030D-6E8A-4147-A177-3AD203B41FA5}">
                      <a16:colId xmlns:a16="http://schemas.microsoft.com/office/drawing/2014/main" val="20004"/>
                    </a:ext>
                  </a:extLst>
                </a:gridCol>
                <a:gridCol w="461213">
                  <a:extLst>
                    <a:ext uri="{9D8B030D-6E8A-4147-A177-3AD203B41FA5}">
                      <a16:colId xmlns:a16="http://schemas.microsoft.com/office/drawing/2014/main" val="20005"/>
                    </a:ext>
                  </a:extLst>
                </a:gridCol>
                <a:gridCol w="459226">
                  <a:extLst>
                    <a:ext uri="{9D8B030D-6E8A-4147-A177-3AD203B41FA5}">
                      <a16:colId xmlns:a16="http://schemas.microsoft.com/office/drawing/2014/main" val="20006"/>
                    </a:ext>
                  </a:extLst>
                </a:gridCol>
                <a:gridCol w="459225">
                  <a:extLst>
                    <a:ext uri="{9D8B030D-6E8A-4147-A177-3AD203B41FA5}">
                      <a16:colId xmlns:a16="http://schemas.microsoft.com/office/drawing/2014/main" val="20007"/>
                    </a:ext>
                  </a:extLst>
                </a:gridCol>
                <a:gridCol w="459226">
                  <a:extLst>
                    <a:ext uri="{9D8B030D-6E8A-4147-A177-3AD203B41FA5}">
                      <a16:colId xmlns:a16="http://schemas.microsoft.com/office/drawing/2014/main" val="20008"/>
                    </a:ext>
                  </a:extLst>
                </a:gridCol>
                <a:gridCol w="461213">
                  <a:extLst>
                    <a:ext uri="{9D8B030D-6E8A-4147-A177-3AD203B41FA5}">
                      <a16:colId xmlns:a16="http://schemas.microsoft.com/office/drawing/2014/main" val="20009"/>
                    </a:ext>
                  </a:extLst>
                </a:gridCol>
                <a:gridCol w="459225">
                  <a:extLst>
                    <a:ext uri="{9D8B030D-6E8A-4147-A177-3AD203B41FA5}">
                      <a16:colId xmlns:a16="http://schemas.microsoft.com/office/drawing/2014/main" val="20010"/>
                    </a:ext>
                  </a:extLst>
                </a:gridCol>
              </a:tblGrid>
              <a:tr h="382125">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400" b="1" i="0" u="none" strike="noStrike" cap="none" normalizeH="0" baseline="0" dirty="0">
                          <a:ln>
                            <a:noFill/>
                          </a:ln>
                          <a:solidFill>
                            <a:schemeClr val="bg1"/>
                          </a:solidFill>
                          <a:effectLst/>
                          <a:latin typeface="Century Gothic" pitchFamily="34" charset="0"/>
                          <a:cs typeface="Times New Roman" pitchFamily="18" charset="0"/>
                        </a:rPr>
                        <a:t>+</a:t>
                      </a:r>
                      <a:endParaRPr kumimoji="0" lang="en-US" sz="1400" b="0" i="0" u="none" strike="noStrike" cap="none" normalizeH="0" baseline="0" dirty="0">
                        <a:ln>
                          <a:noFill/>
                        </a:ln>
                        <a:solidFill>
                          <a:schemeClr val="bg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400" b="1" i="0" u="none" strike="noStrike" cap="none" normalizeH="0" baseline="0" dirty="0">
                          <a:ln>
                            <a:noFill/>
                          </a:ln>
                          <a:solidFill>
                            <a:schemeClr val="bg1"/>
                          </a:solidFill>
                          <a:effectLst/>
                          <a:latin typeface="Century Gothic" pitchFamily="34" charset="0"/>
                          <a:cs typeface="Times New Roman" pitchFamily="18" charset="0"/>
                        </a:rPr>
                        <a:t>0</a:t>
                      </a:r>
                      <a:endParaRPr kumimoji="0" lang="en-US" sz="1400" b="0" i="0" u="none" strike="noStrike" cap="none" normalizeH="0" baseline="0" dirty="0">
                        <a:ln>
                          <a:noFill/>
                        </a:ln>
                        <a:solidFill>
                          <a:schemeClr val="bg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400" b="1" i="0" u="none" strike="noStrike" cap="none" normalizeH="0" baseline="0" dirty="0">
                          <a:ln>
                            <a:noFill/>
                          </a:ln>
                          <a:solidFill>
                            <a:schemeClr val="bg1"/>
                          </a:solidFill>
                          <a:effectLst/>
                          <a:latin typeface="Century Gothic" pitchFamily="34" charset="0"/>
                          <a:cs typeface="Times New Roman" pitchFamily="18" charset="0"/>
                        </a:rPr>
                        <a:t>1</a:t>
                      </a:r>
                      <a:endParaRPr kumimoji="0" lang="en-US" sz="1400" b="0" i="0" u="none" strike="noStrike" cap="none" normalizeH="0" baseline="0" dirty="0">
                        <a:ln>
                          <a:noFill/>
                        </a:ln>
                        <a:solidFill>
                          <a:schemeClr val="bg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400" b="1" i="0" u="none" strike="noStrike" cap="none" normalizeH="0" baseline="0">
                          <a:ln>
                            <a:noFill/>
                          </a:ln>
                          <a:solidFill>
                            <a:schemeClr val="bg1"/>
                          </a:solidFill>
                          <a:effectLst/>
                          <a:latin typeface="Century Gothic" pitchFamily="34" charset="0"/>
                          <a:cs typeface="Times New Roman" pitchFamily="18" charset="0"/>
                        </a:rPr>
                        <a:t>2</a:t>
                      </a:r>
                      <a:endParaRPr kumimoji="0" lang="en-US" sz="1400" b="0" i="0" u="none" strike="noStrike" cap="none" normalizeH="0" baseline="0">
                        <a:ln>
                          <a:noFill/>
                        </a:ln>
                        <a:solidFill>
                          <a:schemeClr val="bg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400" b="1" i="0" u="none" strike="noStrike" cap="none" normalizeH="0" baseline="0">
                          <a:ln>
                            <a:noFill/>
                          </a:ln>
                          <a:solidFill>
                            <a:schemeClr val="bg1"/>
                          </a:solidFill>
                          <a:effectLst/>
                          <a:latin typeface="Century Gothic" pitchFamily="34" charset="0"/>
                          <a:cs typeface="Times New Roman" pitchFamily="18" charset="0"/>
                        </a:rPr>
                        <a:t>3</a:t>
                      </a:r>
                      <a:endParaRPr kumimoji="0" lang="en-US" sz="1400" b="0" i="0" u="none" strike="noStrike" cap="none" normalizeH="0" baseline="0">
                        <a:ln>
                          <a:noFill/>
                        </a:ln>
                        <a:solidFill>
                          <a:schemeClr val="bg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400" b="1" i="0" u="none" strike="noStrike" cap="none" normalizeH="0" baseline="0">
                          <a:ln>
                            <a:noFill/>
                          </a:ln>
                          <a:solidFill>
                            <a:schemeClr val="bg1"/>
                          </a:solidFill>
                          <a:effectLst/>
                          <a:latin typeface="Century Gothic" pitchFamily="34" charset="0"/>
                          <a:cs typeface="Times New Roman" pitchFamily="18" charset="0"/>
                        </a:rPr>
                        <a:t>4</a:t>
                      </a:r>
                      <a:endParaRPr kumimoji="0" lang="en-US" sz="1400" b="0" i="0" u="none" strike="noStrike" cap="none" normalizeH="0" baseline="0">
                        <a:ln>
                          <a:noFill/>
                        </a:ln>
                        <a:solidFill>
                          <a:schemeClr val="bg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400" b="1" i="0" u="none" strike="noStrike" cap="none" normalizeH="0" baseline="0">
                          <a:ln>
                            <a:noFill/>
                          </a:ln>
                          <a:solidFill>
                            <a:schemeClr val="bg1"/>
                          </a:solidFill>
                          <a:effectLst/>
                          <a:latin typeface="Century Gothic" pitchFamily="34" charset="0"/>
                          <a:cs typeface="Times New Roman" pitchFamily="18" charset="0"/>
                        </a:rPr>
                        <a:t>5</a:t>
                      </a:r>
                      <a:endParaRPr kumimoji="0" lang="en-US" sz="1400" b="0" i="0" u="none" strike="noStrike" cap="none" normalizeH="0" baseline="0">
                        <a:ln>
                          <a:noFill/>
                        </a:ln>
                        <a:solidFill>
                          <a:schemeClr val="bg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400" b="1" i="0" u="none" strike="noStrike" cap="none" normalizeH="0" baseline="0">
                          <a:ln>
                            <a:noFill/>
                          </a:ln>
                          <a:solidFill>
                            <a:schemeClr val="bg1"/>
                          </a:solidFill>
                          <a:effectLst/>
                          <a:latin typeface="Century Gothic" pitchFamily="34" charset="0"/>
                          <a:cs typeface="Times New Roman" pitchFamily="18" charset="0"/>
                        </a:rPr>
                        <a:t>6</a:t>
                      </a:r>
                      <a:endParaRPr kumimoji="0" lang="en-US" sz="1400" b="0" i="0" u="none" strike="noStrike" cap="none" normalizeH="0" baseline="0">
                        <a:ln>
                          <a:noFill/>
                        </a:ln>
                        <a:solidFill>
                          <a:schemeClr val="bg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400" b="1" i="0" u="none" strike="noStrike" cap="none" normalizeH="0" baseline="0">
                          <a:ln>
                            <a:noFill/>
                          </a:ln>
                          <a:solidFill>
                            <a:schemeClr val="bg1"/>
                          </a:solidFill>
                          <a:effectLst/>
                          <a:latin typeface="Century Gothic" pitchFamily="34" charset="0"/>
                          <a:cs typeface="Times New Roman" pitchFamily="18" charset="0"/>
                        </a:rPr>
                        <a:t>7</a:t>
                      </a:r>
                      <a:endParaRPr kumimoji="0" lang="en-US" sz="1400" b="0" i="0" u="none" strike="noStrike" cap="none" normalizeH="0" baseline="0">
                        <a:ln>
                          <a:noFill/>
                        </a:ln>
                        <a:solidFill>
                          <a:schemeClr val="bg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400" b="1" i="0" u="none" strike="noStrike" cap="none" normalizeH="0" baseline="0">
                          <a:ln>
                            <a:noFill/>
                          </a:ln>
                          <a:solidFill>
                            <a:schemeClr val="bg1"/>
                          </a:solidFill>
                          <a:effectLst/>
                          <a:latin typeface="Century Gothic" pitchFamily="34" charset="0"/>
                          <a:cs typeface="Times New Roman" pitchFamily="18" charset="0"/>
                        </a:rPr>
                        <a:t>8</a:t>
                      </a:r>
                      <a:endParaRPr kumimoji="0" lang="en-US" sz="1400" b="0" i="0" u="none" strike="noStrike" cap="none" normalizeH="0" baseline="0">
                        <a:ln>
                          <a:noFill/>
                        </a:ln>
                        <a:solidFill>
                          <a:schemeClr val="bg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400" b="1" i="0" u="none" strike="noStrike" cap="none" normalizeH="0" baseline="0" dirty="0">
                          <a:ln>
                            <a:noFill/>
                          </a:ln>
                          <a:solidFill>
                            <a:schemeClr val="bg1"/>
                          </a:solidFill>
                          <a:effectLst/>
                          <a:latin typeface="Century Gothic" pitchFamily="34" charset="0"/>
                          <a:cs typeface="Times New Roman" pitchFamily="18" charset="0"/>
                        </a:rPr>
                        <a:t>9</a:t>
                      </a:r>
                      <a:endParaRPr kumimoji="0" lang="en-US" sz="1400" b="0" i="0" u="none" strike="noStrike" cap="none" normalizeH="0" baseline="0" dirty="0">
                        <a:ln>
                          <a:noFill/>
                        </a:ln>
                        <a:solidFill>
                          <a:schemeClr val="bg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382125">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400" b="1" i="0" u="none" strike="noStrike" cap="none" normalizeH="0" baseline="0">
                          <a:ln>
                            <a:noFill/>
                          </a:ln>
                          <a:solidFill>
                            <a:schemeClr val="bg1"/>
                          </a:solidFill>
                          <a:effectLst/>
                          <a:latin typeface="Century Gothic" pitchFamily="34" charset="0"/>
                          <a:cs typeface="Times New Roman" pitchFamily="18" charset="0"/>
                        </a:rPr>
                        <a:t>0</a:t>
                      </a:r>
                      <a:endParaRPr kumimoji="0" lang="en-US" sz="1400" b="0" i="0" u="none" strike="noStrike" cap="none" normalizeH="0" baseline="0">
                        <a:ln>
                          <a:noFill/>
                        </a:ln>
                        <a:solidFill>
                          <a:schemeClr val="bg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0</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a:ln>
                            <a:noFill/>
                          </a:ln>
                          <a:solidFill>
                            <a:schemeClr val="tx1"/>
                          </a:solidFill>
                          <a:effectLst/>
                          <a:latin typeface="Century Gothic" pitchFamily="34" charset="0"/>
                          <a:cs typeface="Times New Roman" pitchFamily="18" charset="0"/>
                        </a:rPr>
                        <a:t>1</a:t>
                      </a:r>
                      <a:endParaRPr kumimoji="0" lang="en-US" sz="1800" b="0" i="0" u="none" strike="noStrike" cap="none" normalizeH="0" baseline="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2</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a:ln>
                            <a:noFill/>
                          </a:ln>
                          <a:solidFill>
                            <a:schemeClr val="tx1"/>
                          </a:solidFill>
                          <a:effectLst/>
                          <a:latin typeface="Century Gothic" pitchFamily="34" charset="0"/>
                          <a:cs typeface="Times New Roman" pitchFamily="18" charset="0"/>
                        </a:rPr>
                        <a:t>3</a:t>
                      </a:r>
                      <a:endParaRPr kumimoji="0" lang="en-US" sz="1800" b="0" i="0" u="none" strike="noStrike" cap="none" normalizeH="0" baseline="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a:ln>
                            <a:noFill/>
                          </a:ln>
                          <a:solidFill>
                            <a:schemeClr val="tx1"/>
                          </a:solidFill>
                          <a:effectLst/>
                          <a:latin typeface="Century Gothic" pitchFamily="34" charset="0"/>
                          <a:cs typeface="Times New Roman" pitchFamily="18" charset="0"/>
                        </a:rPr>
                        <a:t>4</a:t>
                      </a:r>
                      <a:endParaRPr kumimoji="0" lang="en-US" sz="1800" b="0" i="0" u="none" strike="noStrike" cap="none" normalizeH="0" baseline="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a:ln>
                            <a:noFill/>
                          </a:ln>
                          <a:solidFill>
                            <a:schemeClr val="tx1"/>
                          </a:solidFill>
                          <a:effectLst/>
                          <a:latin typeface="Century Gothic" pitchFamily="34" charset="0"/>
                          <a:cs typeface="Times New Roman" pitchFamily="18" charset="0"/>
                        </a:rPr>
                        <a:t>5</a:t>
                      </a:r>
                      <a:endParaRPr kumimoji="0" lang="en-US" sz="1800" b="0" i="0" u="none" strike="noStrike" cap="none" normalizeH="0" baseline="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a:ln>
                            <a:noFill/>
                          </a:ln>
                          <a:solidFill>
                            <a:schemeClr val="tx1"/>
                          </a:solidFill>
                          <a:effectLst/>
                          <a:latin typeface="Century Gothic" pitchFamily="34" charset="0"/>
                          <a:cs typeface="Times New Roman" pitchFamily="18" charset="0"/>
                        </a:rPr>
                        <a:t>6</a:t>
                      </a:r>
                      <a:endParaRPr kumimoji="0" lang="en-US" sz="1800" b="0" i="0" u="none" strike="noStrike" cap="none" normalizeH="0" baseline="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a:ln>
                            <a:noFill/>
                          </a:ln>
                          <a:solidFill>
                            <a:schemeClr val="tx1"/>
                          </a:solidFill>
                          <a:effectLst/>
                          <a:latin typeface="Century Gothic" pitchFamily="34" charset="0"/>
                          <a:cs typeface="Times New Roman" pitchFamily="18" charset="0"/>
                        </a:rPr>
                        <a:t>7</a:t>
                      </a:r>
                      <a:endParaRPr kumimoji="0" lang="en-US" sz="1800" b="0" i="0" u="none" strike="noStrike" cap="none" normalizeH="0" baseline="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a:ln>
                            <a:noFill/>
                          </a:ln>
                          <a:solidFill>
                            <a:schemeClr val="tx1"/>
                          </a:solidFill>
                          <a:effectLst/>
                          <a:latin typeface="Century Gothic" pitchFamily="34" charset="0"/>
                          <a:cs typeface="Times New Roman" pitchFamily="18" charset="0"/>
                        </a:rPr>
                        <a:t>8</a:t>
                      </a:r>
                      <a:endParaRPr kumimoji="0" lang="en-US" sz="1800" b="0" i="0" u="none" strike="noStrike" cap="none" normalizeH="0" baseline="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9</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extLst>
                  <a:ext uri="{0D108BD9-81ED-4DB2-BD59-A6C34878D82A}">
                    <a16:rowId xmlns:a16="http://schemas.microsoft.com/office/drawing/2014/main" val="10001"/>
                  </a:ext>
                </a:extLst>
              </a:tr>
              <a:tr h="382125">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400" b="1" i="0" u="none" strike="noStrike" cap="none" normalizeH="0" baseline="0">
                          <a:ln>
                            <a:noFill/>
                          </a:ln>
                          <a:solidFill>
                            <a:schemeClr val="bg1"/>
                          </a:solidFill>
                          <a:effectLst/>
                          <a:latin typeface="Century Gothic" pitchFamily="34" charset="0"/>
                          <a:cs typeface="Times New Roman" pitchFamily="18" charset="0"/>
                        </a:rPr>
                        <a:t>1</a:t>
                      </a:r>
                      <a:endParaRPr kumimoji="0" lang="en-US" sz="1400" b="0" i="0" u="none" strike="noStrike" cap="none" normalizeH="0" baseline="0">
                        <a:ln>
                          <a:noFill/>
                        </a:ln>
                        <a:solidFill>
                          <a:schemeClr val="bg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1</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rPr>
                        <a:t>2</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930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3</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930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4</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930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5</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930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6</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930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7</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930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8</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930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9</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930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10</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9300"/>
                    </a:solidFill>
                  </a:tcPr>
                </a:tc>
                <a:extLst>
                  <a:ext uri="{0D108BD9-81ED-4DB2-BD59-A6C34878D82A}">
                    <a16:rowId xmlns:a16="http://schemas.microsoft.com/office/drawing/2014/main" val="10002"/>
                  </a:ext>
                </a:extLst>
              </a:tr>
              <a:tr h="382125">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400" b="1" i="0" u="none" strike="noStrike" cap="none" normalizeH="0" baseline="0">
                          <a:ln>
                            <a:noFill/>
                          </a:ln>
                          <a:solidFill>
                            <a:schemeClr val="bg1"/>
                          </a:solidFill>
                          <a:effectLst/>
                          <a:latin typeface="Century Gothic" pitchFamily="34" charset="0"/>
                          <a:cs typeface="Times New Roman" pitchFamily="18" charset="0"/>
                        </a:rPr>
                        <a:t>2</a:t>
                      </a:r>
                      <a:endParaRPr kumimoji="0" lang="en-US" sz="1400" b="0" i="0" u="none" strike="noStrike" cap="none" normalizeH="0" baseline="0">
                        <a:ln>
                          <a:noFill/>
                        </a:ln>
                        <a:solidFill>
                          <a:schemeClr val="bg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2</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3</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930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4</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000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5</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000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6</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000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7</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000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a:ln>
                            <a:noFill/>
                          </a:ln>
                          <a:solidFill>
                            <a:schemeClr val="tx1"/>
                          </a:solidFill>
                          <a:effectLst/>
                          <a:latin typeface="Century Gothic" pitchFamily="34" charset="0"/>
                          <a:cs typeface="Times New Roman" pitchFamily="18" charset="0"/>
                        </a:rPr>
                        <a:t>8</a:t>
                      </a:r>
                      <a:endParaRPr kumimoji="0" lang="en-US" sz="1800" b="0" i="0" u="none" strike="noStrike" cap="none" normalizeH="0" baseline="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000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9</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000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10</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000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11</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0000"/>
                    </a:solidFill>
                  </a:tcPr>
                </a:tc>
                <a:extLst>
                  <a:ext uri="{0D108BD9-81ED-4DB2-BD59-A6C34878D82A}">
                    <a16:rowId xmlns:a16="http://schemas.microsoft.com/office/drawing/2014/main" val="10003"/>
                  </a:ext>
                </a:extLst>
              </a:tr>
              <a:tr h="382125">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400" b="1" i="0" u="none" strike="noStrike" cap="none" normalizeH="0" baseline="0">
                          <a:ln>
                            <a:noFill/>
                          </a:ln>
                          <a:solidFill>
                            <a:schemeClr val="bg1"/>
                          </a:solidFill>
                          <a:effectLst/>
                          <a:latin typeface="Century Gothic" pitchFamily="34" charset="0"/>
                          <a:cs typeface="Times New Roman" pitchFamily="18" charset="0"/>
                        </a:rPr>
                        <a:t>3</a:t>
                      </a:r>
                      <a:endParaRPr kumimoji="0" lang="en-US" sz="1400" b="0" i="0" u="none" strike="noStrike" cap="none" normalizeH="0" baseline="0">
                        <a:ln>
                          <a:noFill/>
                        </a:ln>
                        <a:solidFill>
                          <a:schemeClr val="bg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a:ln>
                            <a:noFill/>
                          </a:ln>
                          <a:solidFill>
                            <a:schemeClr val="tx1"/>
                          </a:solidFill>
                          <a:effectLst/>
                          <a:latin typeface="Century Gothic" pitchFamily="34" charset="0"/>
                        </a:rPr>
                        <a:t>3</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4</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930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5</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000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6</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B05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7</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B0F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8</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a:ln>
                            <a:noFill/>
                          </a:ln>
                          <a:solidFill>
                            <a:schemeClr val="tx1"/>
                          </a:solidFill>
                          <a:effectLst/>
                          <a:latin typeface="Century Gothic" pitchFamily="34" charset="0"/>
                          <a:cs typeface="Times New Roman" pitchFamily="18" charset="0"/>
                        </a:rPr>
                        <a:t>9</a:t>
                      </a:r>
                      <a:endParaRPr kumimoji="0" lang="en-US" sz="1800" b="0" i="0" u="none" strike="noStrike" cap="none" normalizeH="0" baseline="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a:ln>
                            <a:noFill/>
                          </a:ln>
                          <a:solidFill>
                            <a:schemeClr val="tx1"/>
                          </a:solidFill>
                          <a:effectLst/>
                          <a:latin typeface="Century Gothic" pitchFamily="34" charset="0"/>
                          <a:cs typeface="Times New Roman" pitchFamily="18" charset="0"/>
                        </a:rPr>
                        <a:t>10</a:t>
                      </a:r>
                      <a:endParaRPr kumimoji="0" lang="en-US" sz="1800" b="0" i="0" u="none" strike="noStrike" cap="none" normalizeH="0" baseline="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a:ln>
                            <a:noFill/>
                          </a:ln>
                          <a:solidFill>
                            <a:schemeClr val="tx1"/>
                          </a:solidFill>
                          <a:effectLst/>
                          <a:latin typeface="Century Gothic" pitchFamily="34" charset="0"/>
                          <a:cs typeface="Times New Roman" pitchFamily="18" charset="0"/>
                        </a:rPr>
                        <a:t>11</a:t>
                      </a:r>
                      <a:endParaRPr kumimoji="0" lang="en-US" sz="1800" b="0" i="0" u="none" strike="noStrike" cap="none" normalizeH="0" baseline="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a:ln>
                            <a:noFill/>
                          </a:ln>
                          <a:solidFill>
                            <a:schemeClr val="tx1"/>
                          </a:solidFill>
                          <a:effectLst/>
                          <a:latin typeface="Century Gothic" pitchFamily="34" charset="0"/>
                          <a:cs typeface="Times New Roman" pitchFamily="18" charset="0"/>
                        </a:rPr>
                        <a:t>12</a:t>
                      </a:r>
                      <a:endParaRPr kumimoji="0" lang="en-US" sz="1800" b="0" i="0" u="none" strike="noStrike" cap="none" normalizeH="0" baseline="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4"/>
                  </a:ext>
                </a:extLst>
              </a:tr>
              <a:tr h="382125">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400" b="1" i="0" u="none" strike="noStrike" cap="none" normalizeH="0" baseline="0">
                          <a:ln>
                            <a:noFill/>
                          </a:ln>
                          <a:solidFill>
                            <a:schemeClr val="bg1"/>
                          </a:solidFill>
                          <a:effectLst/>
                          <a:latin typeface="Century Gothic" pitchFamily="34" charset="0"/>
                          <a:cs typeface="Times New Roman" pitchFamily="18" charset="0"/>
                        </a:rPr>
                        <a:t>4</a:t>
                      </a:r>
                      <a:endParaRPr kumimoji="0" lang="en-US" sz="1400" b="0" i="0" u="none" strike="noStrike" cap="none" normalizeH="0" baseline="0">
                        <a:ln>
                          <a:noFill/>
                        </a:ln>
                        <a:solidFill>
                          <a:schemeClr val="bg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4</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5</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930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6</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000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7</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B0F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8</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B05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9</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B0F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a:ln>
                            <a:noFill/>
                          </a:ln>
                          <a:solidFill>
                            <a:schemeClr val="tx1"/>
                          </a:solidFill>
                          <a:effectLst/>
                          <a:latin typeface="Century Gothic" pitchFamily="34" charset="0"/>
                          <a:cs typeface="Times New Roman" pitchFamily="18" charset="0"/>
                        </a:rPr>
                        <a:t>10</a:t>
                      </a:r>
                      <a:endParaRPr kumimoji="0" lang="en-US" sz="1800" b="0" i="0" u="none" strike="noStrike" cap="none" normalizeH="0" baseline="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a:ln>
                            <a:noFill/>
                          </a:ln>
                          <a:solidFill>
                            <a:schemeClr val="tx1"/>
                          </a:solidFill>
                          <a:effectLst/>
                          <a:latin typeface="Century Gothic" pitchFamily="34" charset="0"/>
                          <a:cs typeface="Times New Roman" pitchFamily="18" charset="0"/>
                        </a:rPr>
                        <a:t>11</a:t>
                      </a:r>
                      <a:endParaRPr kumimoji="0" lang="en-US" sz="1800" b="0" i="0" u="none" strike="noStrike" cap="none" normalizeH="0" baseline="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a:ln>
                            <a:noFill/>
                          </a:ln>
                          <a:solidFill>
                            <a:schemeClr val="tx1"/>
                          </a:solidFill>
                          <a:effectLst/>
                          <a:latin typeface="Century Gothic" pitchFamily="34" charset="0"/>
                          <a:cs typeface="Times New Roman" pitchFamily="18" charset="0"/>
                        </a:rPr>
                        <a:t>12</a:t>
                      </a:r>
                      <a:endParaRPr kumimoji="0" lang="en-US" sz="1800" b="0" i="0" u="none" strike="noStrike" cap="none" normalizeH="0" baseline="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a:ln>
                            <a:noFill/>
                          </a:ln>
                          <a:solidFill>
                            <a:schemeClr val="tx1"/>
                          </a:solidFill>
                          <a:effectLst/>
                          <a:latin typeface="Century Gothic" pitchFamily="34" charset="0"/>
                          <a:cs typeface="Times New Roman" pitchFamily="18" charset="0"/>
                        </a:rPr>
                        <a:t>13</a:t>
                      </a:r>
                      <a:endParaRPr kumimoji="0" lang="en-US" sz="1800" b="0" i="0" u="none" strike="noStrike" cap="none" normalizeH="0" baseline="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5"/>
                  </a:ext>
                </a:extLst>
              </a:tr>
              <a:tr h="382125">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400" b="1" i="0" u="none" strike="noStrike" cap="none" normalizeH="0" baseline="0">
                          <a:ln>
                            <a:noFill/>
                          </a:ln>
                          <a:solidFill>
                            <a:schemeClr val="bg1"/>
                          </a:solidFill>
                          <a:effectLst/>
                          <a:latin typeface="Century Gothic" pitchFamily="34" charset="0"/>
                          <a:cs typeface="Times New Roman" pitchFamily="18" charset="0"/>
                        </a:rPr>
                        <a:t>5</a:t>
                      </a:r>
                      <a:endParaRPr kumimoji="0" lang="en-US" sz="1400" b="0" i="0" u="none" strike="noStrike" cap="none" normalizeH="0" baseline="0">
                        <a:ln>
                          <a:noFill/>
                        </a:ln>
                        <a:solidFill>
                          <a:schemeClr val="bg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a:ln>
                            <a:noFill/>
                          </a:ln>
                          <a:solidFill>
                            <a:schemeClr val="tx1"/>
                          </a:solidFill>
                          <a:effectLst/>
                          <a:latin typeface="Century Gothic" pitchFamily="34" charset="0"/>
                          <a:cs typeface="Times New Roman" pitchFamily="18" charset="0"/>
                        </a:rPr>
                        <a:t>5</a:t>
                      </a:r>
                      <a:endParaRPr kumimoji="0" lang="en-US" sz="1800" b="0" i="0" u="none" strike="noStrike" cap="none" normalizeH="0" baseline="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6</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930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7</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000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a:ln>
                            <a:noFill/>
                          </a:ln>
                          <a:solidFill>
                            <a:schemeClr val="tx1"/>
                          </a:solidFill>
                          <a:effectLst/>
                          <a:latin typeface="Century Gothic" pitchFamily="34" charset="0"/>
                          <a:cs typeface="Times New Roman" pitchFamily="18" charset="0"/>
                        </a:rPr>
                        <a:t>8</a:t>
                      </a:r>
                      <a:endParaRPr kumimoji="0" lang="en-US" sz="1800" b="0" i="0" u="none" strike="noStrike" cap="none" normalizeH="0" baseline="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9</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B0F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10</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B05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11</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B0F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a:ln>
                            <a:noFill/>
                          </a:ln>
                          <a:solidFill>
                            <a:schemeClr val="tx1"/>
                          </a:solidFill>
                          <a:effectLst/>
                          <a:latin typeface="Century Gothic" pitchFamily="34" charset="0"/>
                          <a:cs typeface="Times New Roman" pitchFamily="18" charset="0"/>
                        </a:rPr>
                        <a:t>12</a:t>
                      </a:r>
                      <a:endParaRPr kumimoji="0" lang="en-US" sz="1800" b="0" i="0" u="none" strike="noStrike" cap="none" normalizeH="0" baseline="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a:ln>
                            <a:noFill/>
                          </a:ln>
                          <a:solidFill>
                            <a:schemeClr val="tx1"/>
                          </a:solidFill>
                          <a:effectLst/>
                          <a:latin typeface="Century Gothic" pitchFamily="34" charset="0"/>
                          <a:cs typeface="Times New Roman" pitchFamily="18" charset="0"/>
                        </a:rPr>
                        <a:t>13</a:t>
                      </a:r>
                      <a:endParaRPr kumimoji="0" lang="en-US" sz="1800" b="0" i="0" u="none" strike="noStrike" cap="none" normalizeH="0" baseline="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a:ln>
                            <a:noFill/>
                          </a:ln>
                          <a:solidFill>
                            <a:schemeClr val="tx1"/>
                          </a:solidFill>
                          <a:effectLst/>
                          <a:latin typeface="Century Gothic" pitchFamily="34" charset="0"/>
                          <a:cs typeface="Times New Roman" pitchFamily="18" charset="0"/>
                        </a:rPr>
                        <a:t>14</a:t>
                      </a:r>
                      <a:endParaRPr kumimoji="0" lang="en-US" sz="1800" b="0" i="0" u="none" strike="noStrike" cap="none" normalizeH="0" baseline="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6"/>
                  </a:ext>
                </a:extLst>
              </a:tr>
              <a:tr h="382125">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400" b="1" i="0" u="none" strike="noStrike" cap="none" normalizeH="0" baseline="0">
                          <a:ln>
                            <a:noFill/>
                          </a:ln>
                          <a:solidFill>
                            <a:schemeClr val="bg1"/>
                          </a:solidFill>
                          <a:effectLst/>
                          <a:latin typeface="Century Gothic" pitchFamily="34" charset="0"/>
                          <a:cs typeface="Times New Roman" pitchFamily="18" charset="0"/>
                        </a:rPr>
                        <a:t>6</a:t>
                      </a:r>
                      <a:endParaRPr kumimoji="0" lang="en-US" sz="1400" b="0" i="0" u="none" strike="noStrike" cap="none" normalizeH="0" baseline="0">
                        <a:ln>
                          <a:noFill/>
                        </a:ln>
                        <a:solidFill>
                          <a:schemeClr val="bg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a:ln>
                            <a:noFill/>
                          </a:ln>
                          <a:solidFill>
                            <a:schemeClr val="tx1"/>
                          </a:solidFill>
                          <a:effectLst/>
                          <a:latin typeface="Century Gothic" pitchFamily="34" charset="0"/>
                          <a:cs typeface="Times New Roman" pitchFamily="18" charset="0"/>
                        </a:rPr>
                        <a:t>6</a:t>
                      </a:r>
                      <a:endParaRPr kumimoji="0" lang="en-US" sz="1800" b="0" i="0" u="none" strike="noStrike" cap="none" normalizeH="0" baseline="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7</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930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8</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000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a:ln>
                            <a:noFill/>
                          </a:ln>
                          <a:solidFill>
                            <a:schemeClr val="tx1"/>
                          </a:solidFill>
                          <a:effectLst/>
                          <a:latin typeface="Century Gothic" pitchFamily="34" charset="0"/>
                          <a:cs typeface="Times New Roman" pitchFamily="18" charset="0"/>
                        </a:rPr>
                        <a:t>9</a:t>
                      </a:r>
                      <a:endParaRPr kumimoji="0" lang="en-US" sz="1800" b="0" i="0" u="none" strike="noStrike" cap="none" normalizeH="0" baseline="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a:ln>
                            <a:noFill/>
                          </a:ln>
                          <a:solidFill>
                            <a:schemeClr val="tx1"/>
                          </a:solidFill>
                          <a:effectLst/>
                          <a:latin typeface="Century Gothic" pitchFamily="34" charset="0"/>
                          <a:cs typeface="Times New Roman" pitchFamily="18" charset="0"/>
                        </a:rPr>
                        <a:t>10</a:t>
                      </a:r>
                      <a:endParaRPr kumimoji="0" lang="en-US" sz="1800" b="0" i="0" u="none" strike="noStrike" cap="none" normalizeH="0" baseline="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11</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B0F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12</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B05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13</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B0F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a:ln>
                            <a:noFill/>
                          </a:ln>
                          <a:solidFill>
                            <a:schemeClr val="tx1"/>
                          </a:solidFill>
                          <a:effectLst/>
                          <a:latin typeface="Century Gothic" pitchFamily="34" charset="0"/>
                          <a:cs typeface="Times New Roman" pitchFamily="18" charset="0"/>
                        </a:rPr>
                        <a:t>14</a:t>
                      </a:r>
                      <a:endParaRPr kumimoji="0" lang="en-US" sz="1800" b="0" i="0" u="none" strike="noStrike" cap="none" normalizeH="0" baseline="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15</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7"/>
                  </a:ext>
                </a:extLst>
              </a:tr>
              <a:tr h="382125">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400" b="1" i="0" u="none" strike="noStrike" cap="none" normalizeH="0" baseline="0">
                          <a:ln>
                            <a:noFill/>
                          </a:ln>
                          <a:solidFill>
                            <a:schemeClr val="bg1"/>
                          </a:solidFill>
                          <a:effectLst/>
                          <a:latin typeface="Century Gothic" pitchFamily="34" charset="0"/>
                          <a:cs typeface="Times New Roman" pitchFamily="18" charset="0"/>
                        </a:rPr>
                        <a:t>7</a:t>
                      </a:r>
                      <a:endParaRPr kumimoji="0" lang="en-US" sz="1400" b="0" i="0" u="none" strike="noStrike" cap="none" normalizeH="0" baseline="0">
                        <a:ln>
                          <a:noFill/>
                        </a:ln>
                        <a:solidFill>
                          <a:schemeClr val="bg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a:ln>
                            <a:noFill/>
                          </a:ln>
                          <a:solidFill>
                            <a:schemeClr val="tx1"/>
                          </a:solidFill>
                          <a:effectLst/>
                          <a:latin typeface="Century Gothic" pitchFamily="34" charset="0"/>
                          <a:cs typeface="Times New Roman" pitchFamily="18" charset="0"/>
                        </a:rPr>
                        <a:t>7</a:t>
                      </a:r>
                      <a:endParaRPr kumimoji="0" lang="en-US" sz="1800" b="0" i="0" u="none" strike="noStrike" cap="none" normalizeH="0" baseline="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8</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930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9</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000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a:ln>
                            <a:noFill/>
                          </a:ln>
                          <a:solidFill>
                            <a:schemeClr val="tx1"/>
                          </a:solidFill>
                          <a:effectLst/>
                          <a:latin typeface="Century Gothic" pitchFamily="34" charset="0"/>
                          <a:cs typeface="Times New Roman" pitchFamily="18" charset="0"/>
                        </a:rPr>
                        <a:t>10</a:t>
                      </a:r>
                      <a:endParaRPr kumimoji="0" lang="en-US" sz="1800" b="0" i="0" u="none" strike="noStrike" cap="none" normalizeH="0" baseline="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a:ln>
                            <a:noFill/>
                          </a:ln>
                          <a:solidFill>
                            <a:schemeClr val="tx1"/>
                          </a:solidFill>
                          <a:effectLst/>
                          <a:latin typeface="Century Gothic" pitchFamily="34" charset="0"/>
                          <a:cs typeface="Times New Roman" pitchFamily="18" charset="0"/>
                        </a:rPr>
                        <a:t>11</a:t>
                      </a:r>
                      <a:endParaRPr kumimoji="0" lang="en-US" sz="1800" b="0" i="0" u="none" strike="noStrike" cap="none" normalizeH="0" baseline="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a:ln>
                            <a:noFill/>
                          </a:ln>
                          <a:solidFill>
                            <a:schemeClr val="tx1"/>
                          </a:solidFill>
                          <a:effectLst/>
                          <a:latin typeface="Century Gothic" pitchFamily="34" charset="0"/>
                          <a:cs typeface="Times New Roman" pitchFamily="18" charset="0"/>
                        </a:rPr>
                        <a:t>12</a:t>
                      </a:r>
                      <a:endParaRPr kumimoji="0" lang="en-US" sz="1800" b="0" i="0" u="none" strike="noStrike" cap="none" normalizeH="0" baseline="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13</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B0F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14</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B05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15</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B0F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16</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8"/>
                  </a:ext>
                </a:extLst>
              </a:tr>
              <a:tr h="382125">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400" b="1" i="0" u="none" strike="noStrike" cap="none" normalizeH="0" baseline="0">
                          <a:ln>
                            <a:noFill/>
                          </a:ln>
                          <a:solidFill>
                            <a:schemeClr val="bg1"/>
                          </a:solidFill>
                          <a:effectLst/>
                          <a:latin typeface="Century Gothic" pitchFamily="34" charset="0"/>
                          <a:cs typeface="Times New Roman" pitchFamily="18" charset="0"/>
                        </a:rPr>
                        <a:t>8</a:t>
                      </a:r>
                      <a:endParaRPr kumimoji="0" lang="en-US" sz="1400" b="0" i="0" u="none" strike="noStrike" cap="none" normalizeH="0" baseline="0">
                        <a:ln>
                          <a:noFill/>
                        </a:ln>
                        <a:solidFill>
                          <a:schemeClr val="bg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8</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9</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930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10</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000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a:ln>
                            <a:noFill/>
                          </a:ln>
                          <a:solidFill>
                            <a:schemeClr val="tx1"/>
                          </a:solidFill>
                          <a:effectLst/>
                          <a:latin typeface="Century Gothic" pitchFamily="34" charset="0"/>
                          <a:cs typeface="Times New Roman" pitchFamily="18" charset="0"/>
                        </a:rPr>
                        <a:t>11</a:t>
                      </a:r>
                      <a:endParaRPr kumimoji="0" lang="en-US" sz="1800" b="0" i="0" u="none" strike="noStrike" cap="none" normalizeH="0" baseline="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a:ln>
                            <a:noFill/>
                          </a:ln>
                          <a:solidFill>
                            <a:schemeClr val="tx1"/>
                          </a:solidFill>
                          <a:effectLst/>
                          <a:latin typeface="Century Gothic" pitchFamily="34" charset="0"/>
                          <a:cs typeface="Times New Roman" pitchFamily="18" charset="0"/>
                        </a:rPr>
                        <a:t>12</a:t>
                      </a:r>
                      <a:endParaRPr kumimoji="0" lang="en-US" sz="1800" b="0" i="0" u="none" strike="noStrike" cap="none" normalizeH="0" baseline="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13</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a:ln>
                            <a:noFill/>
                          </a:ln>
                          <a:solidFill>
                            <a:schemeClr val="tx1"/>
                          </a:solidFill>
                          <a:effectLst/>
                          <a:latin typeface="Century Gothic" pitchFamily="34" charset="0"/>
                          <a:cs typeface="Times New Roman" pitchFamily="18" charset="0"/>
                        </a:rPr>
                        <a:t>14</a:t>
                      </a:r>
                      <a:endParaRPr kumimoji="0" lang="en-US" sz="1800" b="0" i="0" u="none" strike="noStrike" cap="none" normalizeH="0" baseline="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15</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B0F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16</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B05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17</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B0F0"/>
                    </a:solidFill>
                  </a:tcPr>
                </a:tc>
                <a:extLst>
                  <a:ext uri="{0D108BD9-81ED-4DB2-BD59-A6C34878D82A}">
                    <a16:rowId xmlns:a16="http://schemas.microsoft.com/office/drawing/2014/main" val="10009"/>
                  </a:ext>
                </a:extLst>
              </a:tr>
              <a:tr h="382125">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400" b="1" i="0" u="none" strike="noStrike" cap="none" normalizeH="0" baseline="0" dirty="0">
                          <a:ln>
                            <a:noFill/>
                          </a:ln>
                          <a:solidFill>
                            <a:schemeClr val="bg1"/>
                          </a:solidFill>
                          <a:effectLst/>
                          <a:latin typeface="Century Gothic" pitchFamily="34" charset="0"/>
                          <a:cs typeface="Times New Roman" pitchFamily="18" charset="0"/>
                        </a:rPr>
                        <a:t>9</a:t>
                      </a:r>
                      <a:endParaRPr kumimoji="0" lang="en-US" sz="1400" b="0" i="0" u="none" strike="noStrike" cap="none" normalizeH="0" baseline="0" dirty="0">
                        <a:ln>
                          <a:noFill/>
                        </a:ln>
                        <a:solidFill>
                          <a:schemeClr val="bg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9</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10</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930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11</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000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a:ln>
                            <a:noFill/>
                          </a:ln>
                          <a:solidFill>
                            <a:schemeClr val="tx1"/>
                          </a:solidFill>
                          <a:effectLst/>
                          <a:latin typeface="Century Gothic" pitchFamily="34" charset="0"/>
                          <a:cs typeface="Times New Roman" pitchFamily="18" charset="0"/>
                        </a:rPr>
                        <a:t>12</a:t>
                      </a:r>
                      <a:endParaRPr kumimoji="0" lang="en-US" sz="1800" b="0" i="0" u="none" strike="noStrike" cap="none" normalizeH="0" baseline="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a:ln>
                            <a:noFill/>
                          </a:ln>
                          <a:solidFill>
                            <a:schemeClr val="tx1"/>
                          </a:solidFill>
                          <a:effectLst/>
                          <a:latin typeface="Century Gothic" pitchFamily="34" charset="0"/>
                          <a:cs typeface="Times New Roman" pitchFamily="18" charset="0"/>
                        </a:rPr>
                        <a:t>13</a:t>
                      </a:r>
                      <a:endParaRPr kumimoji="0" lang="en-US" sz="1800" b="0" i="0" u="none" strike="noStrike" cap="none" normalizeH="0" baseline="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14</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15</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16</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17</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B0F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18</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B050"/>
                    </a:solidFill>
                  </a:tcPr>
                </a:tc>
                <a:extLst>
                  <a:ext uri="{0D108BD9-81ED-4DB2-BD59-A6C34878D82A}">
                    <a16:rowId xmlns:a16="http://schemas.microsoft.com/office/drawing/2014/main" val="10010"/>
                  </a:ext>
                </a:extLst>
              </a:tr>
            </a:tbl>
          </a:graphicData>
        </a:graphic>
      </p:graphicFrame>
      <p:sp>
        <p:nvSpPr>
          <p:cNvPr id="6" name="Content Placeholder 1"/>
          <p:cNvSpPr txBox="1">
            <a:spLocks/>
          </p:cNvSpPr>
          <p:nvPr/>
        </p:nvSpPr>
        <p:spPr>
          <a:xfrm>
            <a:off x="1103616" y="960120"/>
            <a:ext cx="3629359" cy="3530600"/>
          </a:xfrm>
          <a:prstGeom prst="rect">
            <a:avLst/>
          </a:prstGeom>
        </p:spPr>
        <p:txBody>
          <a:bodyPr vert="horz" lIns="91440" tIns="45720" rIns="91440" bIns="45720" rtlCol="0">
            <a:normAutofit/>
          </a:bodyPr>
          <a:lstStyle>
            <a:lvl1pPr marL="0" indent="0" algn="l" defTabSz="914400" rtl="0" eaLnBrk="1" latinLnBrk="0" hangingPunct="1">
              <a:lnSpc>
                <a:spcPct val="110000"/>
              </a:lnSpc>
              <a:spcBef>
                <a:spcPts val="600"/>
              </a:spcBef>
              <a:buClr>
                <a:schemeClr val="accent4">
                  <a:lumMod val="75000"/>
                </a:schemeClr>
              </a:buClr>
              <a:buFont typeface="Arial" panose="020B0604020202020204" pitchFamily="34" charset="0"/>
              <a:buNone/>
              <a:defRPr sz="2400" kern="1200">
                <a:solidFill>
                  <a:schemeClr val="bg1"/>
                </a:solidFill>
                <a:latin typeface="+mj-lt"/>
                <a:ea typeface="Verdana" panose="020B0604030504040204" pitchFamily="34" charset="0"/>
                <a:cs typeface="Verdana" panose="020B0604030504040204" pitchFamily="34" charset="0"/>
              </a:defRPr>
            </a:lvl1pPr>
            <a:lvl2pPr marL="344488" indent="-342900" algn="l" defTabSz="914400" rtl="0" eaLnBrk="1" latinLnBrk="0" hangingPunct="1">
              <a:lnSpc>
                <a:spcPct val="100000"/>
              </a:lnSpc>
              <a:spcBef>
                <a:spcPts val="600"/>
              </a:spcBef>
              <a:buClr>
                <a:schemeClr val="bg1"/>
              </a:buClr>
              <a:buFont typeface="Arial" panose="020B0604020202020204" pitchFamily="34" charset="0"/>
              <a:buChar char="•"/>
              <a:defRPr sz="2400" kern="1200">
                <a:solidFill>
                  <a:schemeClr val="bg1"/>
                </a:solidFill>
                <a:latin typeface="+mj-lt"/>
                <a:ea typeface="Verdana" panose="020B0604030504040204" pitchFamily="34" charset="0"/>
                <a:cs typeface="Verdana" panose="020B0604030504040204" pitchFamily="34" charset="0"/>
              </a:defRPr>
            </a:lvl2pPr>
            <a:lvl3pPr marL="571500" indent="-342900" algn="l" defTabSz="914400" rtl="0" eaLnBrk="1" latinLnBrk="0" hangingPunct="1">
              <a:lnSpc>
                <a:spcPct val="100000"/>
              </a:lnSpc>
              <a:spcBef>
                <a:spcPts val="600"/>
              </a:spcBef>
              <a:buClr>
                <a:schemeClr val="bg1"/>
              </a:buClr>
              <a:buFont typeface="Arial" panose="020B0604020202020204" pitchFamily="34" charset="0"/>
              <a:buChar char="•"/>
              <a:defRPr sz="2400" kern="1200">
                <a:solidFill>
                  <a:schemeClr val="bg1"/>
                </a:solidFill>
                <a:latin typeface="+mj-lt"/>
                <a:ea typeface="Verdana" panose="020B0604030504040204" pitchFamily="34" charset="0"/>
                <a:cs typeface="Verdana" panose="020B0604030504040204" pitchFamily="34" charset="0"/>
              </a:defRPr>
            </a:lvl3pPr>
            <a:lvl4pPr marL="798513" indent="-342900" algn="l" defTabSz="914400" rtl="0" eaLnBrk="1" latinLnBrk="0" hangingPunct="1">
              <a:lnSpc>
                <a:spcPct val="100000"/>
              </a:lnSpc>
              <a:spcBef>
                <a:spcPts val="600"/>
              </a:spcBef>
              <a:buClr>
                <a:schemeClr val="bg1"/>
              </a:buClr>
              <a:buFont typeface="Arial" panose="020B0604020202020204" pitchFamily="34" charset="0"/>
              <a:buChar char="•"/>
              <a:defRPr sz="2400" kern="1200">
                <a:solidFill>
                  <a:schemeClr val="bg1"/>
                </a:solidFill>
                <a:latin typeface="+mj-lt"/>
                <a:ea typeface="Verdana" panose="020B0604030504040204" pitchFamily="34" charset="0"/>
                <a:cs typeface="Verdana" panose="020B0604030504040204" pitchFamily="34" charset="0"/>
              </a:defRPr>
            </a:lvl4pPr>
            <a:lvl5pPr marL="1028700" indent="-342900" algn="l" defTabSz="914400" rtl="0" eaLnBrk="1" latinLnBrk="0" hangingPunct="1">
              <a:lnSpc>
                <a:spcPct val="100000"/>
              </a:lnSpc>
              <a:spcBef>
                <a:spcPts val="600"/>
              </a:spcBef>
              <a:buClr>
                <a:schemeClr val="bg1"/>
              </a:buClr>
              <a:buSzPct val="100000"/>
              <a:buFont typeface="Arial" panose="020B0604020202020204" pitchFamily="34" charset="0"/>
              <a:buChar char="•"/>
              <a:defRPr sz="2400" kern="1200">
                <a:solidFill>
                  <a:schemeClr val="bg1"/>
                </a:solidFill>
                <a:latin typeface="+mj-lt"/>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0" dirty="0">
                <a:solidFill>
                  <a:srgbClr val="FF0000"/>
                </a:solidFill>
              </a:rPr>
              <a:t>?</a:t>
            </a:r>
          </a:p>
        </p:txBody>
      </p:sp>
    </p:spTree>
    <p:extLst>
      <p:ext uri="{BB962C8B-B14F-4D97-AF65-F5344CB8AC3E}">
        <p14:creationId xmlns:p14="http://schemas.microsoft.com/office/powerpoint/2010/main" val="890275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normAutofit fontScale="90000"/>
          </a:bodyPr>
          <a:lstStyle/>
          <a:p>
            <a:pPr marL="514350" indent="-514350">
              <a:buFont typeface="+mj-lt"/>
              <a:buAutoNum type="arabicPeriod" startAt="2"/>
            </a:pPr>
            <a:r>
              <a:rPr lang="en-US" dirty="0"/>
              <a:t>Students should learn and use </a:t>
            </a:r>
            <a:r>
              <a:rPr lang="en-US" dirty="0">
                <a:solidFill>
                  <a:srgbClr val="92D050"/>
                </a:solidFill>
              </a:rPr>
              <a:t>strategies</a:t>
            </a:r>
            <a:r>
              <a:rPr lang="en-US" dirty="0">
                <a:solidFill>
                  <a:schemeClr val="accent4"/>
                </a:solidFill>
              </a:rPr>
              <a:t> </a:t>
            </a:r>
            <a:r>
              <a:rPr lang="en-US" dirty="0"/>
              <a:t>to solve the facts</a:t>
            </a:r>
            <a:br>
              <a:rPr lang="en-US" dirty="0"/>
            </a:br>
            <a:r>
              <a:rPr lang="en-US" dirty="0"/>
              <a:t> </a:t>
            </a:r>
          </a:p>
        </p:txBody>
      </p:sp>
      <p:sp>
        <p:nvSpPr>
          <p:cNvPr id="9" name="Title 2"/>
          <p:cNvSpPr txBox="1">
            <a:spLocks/>
          </p:cNvSpPr>
          <p:nvPr/>
        </p:nvSpPr>
        <p:spPr>
          <a:xfrm>
            <a:off x="228600" y="1493195"/>
            <a:ext cx="8686800" cy="731520"/>
          </a:xfrm>
          <a:prstGeom prst="rect">
            <a:avLst/>
          </a:prstGeom>
          <a:solidFill>
            <a:schemeClr val="accent5">
              <a:lumMod val="50000"/>
            </a:schemeClr>
          </a:solidFill>
        </p:spPr>
        <p:txBody>
          <a:bodyPr vert="horz" lIns="91440" tIns="45720" rIns="91440" bIns="45720" rtlCol="0" anchor="t" anchorCtr="0">
            <a:normAutofit/>
          </a:bodyPr>
          <a:lstStyle>
            <a:lvl1pPr algn="l" defTabSz="914400" rtl="0" eaLnBrk="1" latinLnBrk="0" hangingPunct="1">
              <a:lnSpc>
                <a:spcPct val="110000"/>
              </a:lnSpc>
              <a:spcBef>
                <a:spcPct val="0"/>
              </a:spcBef>
              <a:buNone/>
              <a:defRPr sz="3200" b="1" kern="1200">
                <a:solidFill>
                  <a:srgbClr val="FF9300"/>
                </a:solidFill>
                <a:latin typeface="+mj-lt"/>
                <a:ea typeface="Verdana" panose="020B0604030504040204" pitchFamily="34" charset="0"/>
                <a:cs typeface="Verdana" panose="020B0604030504040204" pitchFamily="34" charset="0"/>
              </a:defRPr>
            </a:lvl1pPr>
          </a:lstStyle>
          <a:p>
            <a:r>
              <a:rPr lang="en-US" dirty="0">
                <a:solidFill>
                  <a:schemeClr val="accent1"/>
                </a:solidFill>
              </a:rPr>
              <a:t>Make Ten</a:t>
            </a:r>
          </a:p>
        </p:txBody>
      </p:sp>
      <p:sp>
        <p:nvSpPr>
          <p:cNvPr id="10" name="Content Placeholder 1"/>
          <p:cNvSpPr>
            <a:spLocks noGrp="1"/>
          </p:cNvSpPr>
          <p:nvPr>
            <p:ph idx="1"/>
          </p:nvPr>
        </p:nvSpPr>
        <p:spPr>
          <a:xfrm>
            <a:off x="228600" y="2166295"/>
            <a:ext cx="3629359" cy="3530600"/>
          </a:xfrm>
        </p:spPr>
        <p:txBody>
          <a:bodyPr>
            <a:normAutofit/>
          </a:bodyPr>
          <a:lstStyle/>
          <a:p>
            <a:r>
              <a:rPr lang="en-US" altLang="en-US" dirty="0"/>
              <a:t>When an addend is 8 or 9, make 10 and add on</a:t>
            </a:r>
          </a:p>
          <a:p>
            <a:endParaRPr lang="en-US" altLang="en-US" sz="2400" dirty="0"/>
          </a:p>
          <a:p>
            <a:r>
              <a:rPr lang="en-US" altLang="en-US" sz="2400" dirty="0"/>
              <a:t>Facts remaining:  </a:t>
            </a:r>
            <a:br>
              <a:rPr lang="en-US" altLang="en-US" sz="2400" dirty="0"/>
            </a:br>
            <a:r>
              <a:rPr lang="en-US" altLang="en-US" sz="2400" dirty="0"/>
              <a:t>30 </a:t>
            </a:r>
            <a:r>
              <a:rPr lang="mr-IN" altLang="en-US" sz="2400" dirty="0"/>
              <a:t>–</a:t>
            </a:r>
            <a:r>
              <a:rPr lang="en-US" altLang="en-US" sz="2400" dirty="0"/>
              <a:t> 18 = 12</a:t>
            </a:r>
          </a:p>
          <a:p>
            <a:endParaRPr lang="en-US" sz="2400" dirty="0"/>
          </a:p>
        </p:txBody>
      </p:sp>
      <p:graphicFrame>
        <p:nvGraphicFramePr>
          <p:cNvPr id="11" name="Group 1504"/>
          <p:cNvGraphicFramePr>
            <a:graphicFrameLocks/>
          </p:cNvGraphicFramePr>
          <p:nvPr>
            <p:extLst>
              <p:ext uri="{D42A27DB-BD31-4B8C-83A1-F6EECF244321}">
                <p14:modId xmlns:p14="http://schemas.microsoft.com/office/powerpoint/2010/main" val="3382287120"/>
              </p:ext>
            </p:extLst>
          </p:nvPr>
        </p:nvGraphicFramePr>
        <p:xfrm>
          <a:off x="3857957" y="1633220"/>
          <a:ext cx="5057442" cy="4203375"/>
        </p:xfrm>
        <a:graphic>
          <a:graphicData uri="http://schemas.openxmlformats.org/drawingml/2006/table">
            <a:tbl>
              <a:tblPr firstRow="1"/>
              <a:tblGrid>
                <a:gridCol w="459226">
                  <a:extLst>
                    <a:ext uri="{9D8B030D-6E8A-4147-A177-3AD203B41FA5}">
                      <a16:colId xmlns:a16="http://schemas.microsoft.com/office/drawing/2014/main" val="20000"/>
                    </a:ext>
                  </a:extLst>
                </a:gridCol>
                <a:gridCol w="461213">
                  <a:extLst>
                    <a:ext uri="{9D8B030D-6E8A-4147-A177-3AD203B41FA5}">
                      <a16:colId xmlns:a16="http://schemas.microsoft.com/office/drawing/2014/main" val="20001"/>
                    </a:ext>
                  </a:extLst>
                </a:gridCol>
                <a:gridCol w="441333">
                  <a:extLst>
                    <a:ext uri="{9D8B030D-6E8A-4147-A177-3AD203B41FA5}">
                      <a16:colId xmlns:a16="http://schemas.microsoft.com/office/drawing/2014/main" val="20002"/>
                    </a:ext>
                  </a:extLst>
                </a:gridCol>
                <a:gridCol w="477117">
                  <a:extLst>
                    <a:ext uri="{9D8B030D-6E8A-4147-A177-3AD203B41FA5}">
                      <a16:colId xmlns:a16="http://schemas.microsoft.com/office/drawing/2014/main" val="20003"/>
                    </a:ext>
                  </a:extLst>
                </a:gridCol>
                <a:gridCol w="459225">
                  <a:extLst>
                    <a:ext uri="{9D8B030D-6E8A-4147-A177-3AD203B41FA5}">
                      <a16:colId xmlns:a16="http://schemas.microsoft.com/office/drawing/2014/main" val="20004"/>
                    </a:ext>
                  </a:extLst>
                </a:gridCol>
                <a:gridCol w="461213">
                  <a:extLst>
                    <a:ext uri="{9D8B030D-6E8A-4147-A177-3AD203B41FA5}">
                      <a16:colId xmlns:a16="http://schemas.microsoft.com/office/drawing/2014/main" val="20005"/>
                    </a:ext>
                  </a:extLst>
                </a:gridCol>
                <a:gridCol w="459226">
                  <a:extLst>
                    <a:ext uri="{9D8B030D-6E8A-4147-A177-3AD203B41FA5}">
                      <a16:colId xmlns:a16="http://schemas.microsoft.com/office/drawing/2014/main" val="20006"/>
                    </a:ext>
                  </a:extLst>
                </a:gridCol>
                <a:gridCol w="459225">
                  <a:extLst>
                    <a:ext uri="{9D8B030D-6E8A-4147-A177-3AD203B41FA5}">
                      <a16:colId xmlns:a16="http://schemas.microsoft.com/office/drawing/2014/main" val="20007"/>
                    </a:ext>
                  </a:extLst>
                </a:gridCol>
                <a:gridCol w="459226">
                  <a:extLst>
                    <a:ext uri="{9D8B030D-6E8A-4147-A177-3AD203B41FA5}">
                      <a16:colId xmlns:a16="http://schemas.microsoft.com/office/drawing/2014/main" val="20008"/>
                    </a:ext>
                  </a:extLst>
                </a:gridCol>
                <a:gridCol w="461213">
                  <a:extLst>
                    <a:ext uri="{9D8B030D-6E8A-4147-A177-3AD203B41FA5}">
                      <a16:colId xmlns:a16="http://schemas.microsoft.com/office/drawing/2014/main" val="20009"/>
                    </a:ext>
                  </a:extLst>
                </a:gridCol>
                <a:gridCol w="459225">
                  <a:extLst>
                    <a:ext uri="{9D8B030D-6E8A-4147-A177-3AD203B41FA5}">
                      <a16:colId xmlns:a16="http://schemas.microsoft.com/office/drawing/2014/main" val="20010"/>
                    </a:ext>
                  </a:extLst>
                </a:gridCol>
              </a:tblGrid>
              <a:tr h="382125">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400" b="1" i="0" u="none" strike="noStrike" cap="none" normalizeH="0" baseline="0" dirty="0">
                          <a:ln>
                            <a:noFill/>
                          </a:ln>
                          <a:solidFill>
                            <a:schemeClr val="bg1"/>
                          </a:solidFill>
                          <a:effectLst/>
                          <a:latin typeface="Century Gothic" pitchFamily="34" charset="0"/>
                          <a:cs typeface="Times New Roman" pitchFamily="18" charset="0"/>
                        </a:rPr>
                        <a:t>+</a:t>
                      </a:r>
                      <a:endParaRPr kumimoji="0" lang="en-US" sz="1400" b="0" i="0" u="none" strike="noStrike" cap="none" normalizeH="0" baseline="0" dirty="0">
                        <a:ln>
                          <a:noFill/>
                        </a:ln>
                        <a:solidFill>
                          <a:schemeClr val="bg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400" b="1" i="0" u="none" strike="noStrike" cap="none" normalizeH="0" baseline="0" dirty="0">
                          <a:ln>
                            <a:noFill/>
                          </a:ln>
                          <a:solidFill>
                            <a:schemeClr val="bg1"/>
                          </a:solidFill>
                          <a:effectLst/>
                          <a:latin typeface="Century Gothic" pitchFamily="34" charset="0"/>
                          <a:cs typeface="Times New Roman" pitchFamily="18" charset="0"/>
                        </a:rPr>
                        <a:t>0</a:t>
                      </a:r>
                      <a:endParaRPr kumimoji="0" lang="en-US" sz="1400" b="0" i="0" u="none" strike="noStrike" cap="none" normalizeH="0" baseline="0" dirty="0">
                        <a:ln>
                          <a:noFill/>
                        </a:ln>
                        <a:solidFill>
                          <a:schemeClr val="bg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400" b="1" i="0" u="none" strike="noStrike" cap="none" normalizeH="0" baseline="0" dirty="0">
                          <a:ln>
                            <a:noFill/>
                          </a:ln>
                          <a:solidFill>
                            <a:schemeClr val="bg1"/>
                          </a:solidFill>
                          <a:effectLst/>
                          <a:latin typeface="Century Gothic" pitchFamily="34" charset="0"/>
                          <a:cs typeface="Times New Roman" pitchFamily="18" charset="0"/>
                        </a:rPr>
                        <a:t>1</a:t>
                      </a:r>
                      <a:endParaRPr kumimoji="0" lang="en-US" sz="1400" b="0" i="0" u="none" strike="noStrike" cap="none" normalizeH="0" baseline="0" dirty="0">
                        <a:ln>
                          <a:noFill/>
                        </a:ln>
                        <a:solidFill>
                          <a:schemeClr val="bg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400" b="1" i="0" u="none" strike="noStrike" cap="none" normalizeH="0" baseline="0">
                          <a:ln>
                            <a:noFill/>
                          </a:ln>
                          <a:solidFill>
                            <a:schemeClr val="bg1"/>
                          </a:solidFill>
                          <a:effectLst/>
                          <a:latin typeface="Century Gothic" pitchFamily="34" charset="0"/>
                          <a:cs typeface="Times New Roman" pitchFamily="18" charset="0"/>
                        </a:rPr>
                        <a:t>2</a:t>
                      </a:r>
                      <a:endParaRPr kumimoji="0" lang="en-US" sz="1400" b="0" i="0" u="none" strike="noStrike" cap="none" normalizeH="0" baseline="0">
                        <a:ln>
                          <a:noFill/>
                        </a:ln>
                        <a:solidFill>
                          <a:schemeClr val="bg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400" b="1" i="0" u="none" strike="noStrike" cap="none" normalizeH="0" baseline="0">
                          <a:ln>
                            <a:noFill/>
                          </a:ln>
                          <a:solidFill>
                            <a:schemeClr val="bg1"/>
                          </a:solidFill>
                          <a:effectLst/>
                          <a:latin typeface="Century Gothic" pitchFamily="34" charset="0"/>
                          <a:cs typeface="Times New Roman" pitchFamily="18" charset="0"/>
                        </a:rPr>
                        <a:t>3</a:t>
                      </a:r>
                      <a:endParaRPr kumimoji="0" lang="en-US" sz="1400" b="0" i="0" u="none" strike="noStrike" cap="none" normalizeH="0" baseline="0">
                        <a:ln>
                          <a:noFill/>
                        </a:ln>
                        <a:solidFill>
                          <a:schemeClr val="bg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400" b="1" i="0" u="none" strike="noStrike" cap="none" normalizeH="0" baseline="0">
                          <a:ln>
                            <a:noFill/>
                          </a:ln>
                          <a:solidFill>
                            <a:schemeClr val="bg1"/>
                          </a:solidFill>
                          <a:effectLst/>
                          <a:latin typeface="Century Gothic" pitchFamily="34" charset="0"/>
                          <a:cs typeface="Times New Roman" pitchFamily="18" charset="0"/>
                        </a:rPr>
                        <a:t>4</a:t>
                      </a:r>
                      <a:endParaRPr kumimoji="0" lang="en-US" sz="1400" b="0" i="0" u="none" strike="noStrike" cap="none" normalizeH="0" baseline="0">
                        <a:ln>
                          <a:noFill/>
                        </a:ln>
                        <a:solidFill>
                          <a:schemeClr val="bg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400" b="1" i="0" u="none" strike="noStrike" cap="none" normalizeH="0" baseline="0">
                          <a:ln>
                            <a:noFill/>
                          </a:ln>
                          <a:solidFill>
                            <a:schemeClr val="bg1"/>
                          </a:solidFill>
                          <a:effectLst/>
                          <a:latin typeface="Century Gothic" pitchFamily="34" charset="0"/>
                          <a:cs typeface="Times New Roman" pitchFamily="18" charset="0"/>
                        </a:rPr>
                        <a:t>5</a:t>
                      </a:r>
                      <a:endParaRPr kumimoji="0" lang="en-US" sz="1400" b="0" i="0" u="none" strike="noStrike" cap="none" normalizeH="0" baseline="0">
                        <a:ln>
                          <a:noFill/>
                        </a:ln>
                        <a:solidFill>
                          <a:schemeClr val="bg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400" b="1" i="0" u="none" strike="noStrike" cap="none" normalizeH="0" baseline="0">
                          <a:ln>
                            <a:noFill/>
                          </a:ln>
                          <a:solidFill>
                            <a:schemeClr val="bg1"/>
                          </a:solidFill>
                          <a:effectLst/>
                          <a:latin typeface="Century Gothic" pitchFamily="34" charset="0"/>
                          <a:cs typeface="Times New Roman" pitchFamily="18" charset="0"/>
                        </a:rPr>
                        <a:t>6</a:t>
                      </a:r>
                      <a:endParaRPr kumimoji="0" lang="en-US" sz="1400" b="0" i="0" u="none" strike="noStrike" cap="none" normalizeH="0" baseline="0">
                        <a:ln>
                          <a:noFill/>
                        </a:ln>
                        <a:solidFill>
                          <a:schemeClr val="bg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400" b="1" i="0" u="none" strike="noStrike" cap="none" normalizeH="0" baseline="0">
                          <a:ln>
                            <a:noFill/>
                          </a:ln>
                          <a:solidFill>
                            <a:schemeClr val="bg1"/>
                          </a:solidFill>
                          <a:effectLst/>
                          <a:latin typeface="Century Gothic" pitchFamily="34" charset="0"/>
                          <a:cs typeface="Times New Roman" pitchFamily="18" charset="0"/>
                        </a:rPr>
                        <a:t>7</a:t>
                      </a:r>
                      <a:endParaRPr kumimoji="0" lang="en-US" sz="1400" b="0" i="0" u="none" strike="noStrike" cap="none" normalizeH="0" baseline="0">
                        <a:ln>
                          <a:noFill/>
                        </a:ln>
                        <a:solidFill>
                          <a:schemeClr val="bg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400" b="1" i="0" u="none" strike="noStrike" cap="none" normalizeH="0" baseline="0">
                          <a:ln>
                            <a:noFill/>
                          </a:ln>
                          <a:solidFill>
                            <a:schemeClr val="bg1"/>
                          </a:solidFill>
                          <a:effectLst/>
                          <a:latin typeface="Century Gothic" pitchFamily="34" charset="0"/>
                          <a:cs typeface="Times New Roman" pitchFamily="18" charset="0"/>
                        </a:rPr>
                        <a:t>8</a:t>
                      </a:r>
                      <a:endParaRPr kumimoji="0" lang="en-US" sz="1400" b="0" i="0" u="none" strike="noStrike" cap="none" normalizeH="0" baseline="0">
                        <a:ln>
                          <a:noFill/>
                        </a:ln>
                        <a:solidFill>
                          <a:schemeClr val="bg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400" b="1" i="0" u="none" strike="noStrike" cap="none" normalizeH="0" baseline="0" dirty="0">
                          <a:ln>
                            <a:noFill/>
                          </a:ln>
                          <a:solidFill>
                            <a:schemeClr val="bg1"/>
                          </a:solidFill>
                          <a:effectLst/>
                          <a:latin typeface="Century Gothic" pitchFamily="34" charset="0"/>
                          <a:cs typeface="Times New Roman" pitchFamily="18" charset="0"/>
                        </a:rPr>
                        <a:t>9</a:t>
                      </a:r>
                      <a:endParaRPr kumimoji="0" lang="en-US" sz="1400" b="0" i="0" u="none" strike="noStrike" cap="none" normalizeH="0" baseline="0" dirty="0">
                        <a:ln>
                          <a:noFill/>
                        </a:ln>
                        <a:solidFill>
                          <a:schemeClr val="bg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382125">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400" b="1" i="0" u="none" strike="noStrike" cap="none" normalizeH="0" baseline="0">
                          <a:ln>
                            <a:noFill/>
                          </a:ln>
                          <a:solidFill>
                            <a:schemeClr val="bg1"/>
                          </a:solidFill>
                          <a:effectLst/>
                          <a:latin typeface="Century Gothic" pitchFamily="34" charset="0"/>
                          <a:cs typeface="Times New Roman" pitchFamily="18" charset="0"/>
                        </a:rPr>
                        <a:t>0</a:t>
                      </a:r>
                      <a:endParaRPr kumimoji="0" lang="en-US" sz="1400" b="0" i="0" u="none" strike="noStrike" cap="none" normalizeH="0" baseline="0">
                        <a:ln>
                          <a:noFill/>
                        </a:ln>
                        <a:solidFill>
                          <a:schemeClr val="bg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0</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a:ln>
                            <a:noFill/>
                          </a:ln>
                          <a:solidFill>
                            <a:schemeClr val="tx1"/>
                          </a:solidFill>
                          <a:effectLst/>
                          <a:latin typeface="Century Gothic" pitchFamily="34" charset="0"/>
                          <a:cs typeface="Times New Roman" pitchFamily="18" charset="0"/>
                        </a:rPr>
                        <a:t>1</a:t>
                      </a:r>
                      <a:endParaRPr kumimoji="0" lang="en-US" sz="1800" b="0" i="0" u="none" strike="noStrike" cap="none" normalizeH="0" baseline="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2</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a:ln>
                            <a:noFill/>
                          </a:ln>
                          <a:solidFill>
                            <a:schemeClr val="tx1"/>
                          </a:solidFill>
                          <a:effectLst/>
                          <a:latin typeface="Century Gothic" pitchFamily="34" charset="0"/>
                          <a:cs typeface="Times New Roman" pitchFamily="18" charset="0"/>
                        </a:rPr>
                        <a:t>3</a:t>
                      </a:r>
                      <a:endParaRPr kumimoji="0" lang="en-US" sz="1800" b="0" i="0" u="none" strike="noStrike" cap="none" normalizeH="0" baseline="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a:ln>
                            <a:noFill/>
                          </a:ln>
                          <a:solidFill>
                            <a:schemeClr val="tx1"/>
                          </a:solidFill>
                          <a:effectLst/>
                          <a:latin typeface="Century Gothic" pitchFamily="34" charset="0"/>
                          <a:cs typeface="Times New Roman" pitchFamily="18" charset="0"/>
                        </a:rPr>
                        <a:t>4</a:t>
                      </a:r>
                      <a:endParaRPr kumimoji="0" lang="en-US" sz="1800" b="0" i="0" u="none" strike="noStrike" cap="none" normalizeH="0" baseline="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a:ln>
                            <a:noFill/>
                          </a:ln>
                          <a:solidFill>
                            <a:schemeClr val="tx1"/>
                          </a:solidFill>
                          <a:effectLst/>
                          <a:latin typeface="Century Gothic" pitchFamily="34" charset="0"/>
                          <a:cs typeface="Times New Roman" pitchFamily="18" charset="0"/>
                        </a:rPr>
                        <a:t>5</a:t>
                      </a:r>
                      <a:endParaRPr kumimoji="0" lang="en-US" sz="1800" b="0" i="0" u="none" strike="noStrike" cap="none" normalizeH="0" baseline="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a:ln>
                            <a:noFill/>
                          </a:ln>
                          <a:solidFill>
                            <a:schemeClr val="tx1"/>
                          </a:solidFill>
                          <a:effectLst/>
                          <a:latin typeface="Century Gothic" pitchFamily="34" charset="0"/>
                          <a:cs typeface="Times New Roman" pitchFamily="18" charset="0"/>
                        </a:rPr>
                        <a:t>6</a:t>
                      </a:r>
                      <a:endParaRPr kumimoji="0" lang="en-US" sz="1800" b="0" i="0" u="none" strike="noStrike" cap="none" normalizeH="0" baseline="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a:ln>
                            <a:noFill/>
                          </a:ln>
                          <a:solidFill>
                            <a:schemeClr val="tx1"/>
                          </a:solidFill>
                          <a:effectLst/>
                          <a:latin typeface="Century Gothic" pitchFamily="34" charset="0"/>
                          <a:cs typeface="Times New Roman" pitchFamily="18" charset="0"/>
                        </a:rPr>
                        <a:t>7</a:t>
                      </a:r>
                      <a:endParaRPr kumimoji="0" lang="en-US" sz="1800" b="0" i="0" u="none" strike="noStrike" cap="none" normalizeH="0" baseline="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a:ln>
                            <a:noFill/>
                          </a:ln>
                          <a:solidFill>
                            <a:schemeClr val="tx1"/>
                          </a:solidFill>
                          <a:effectLst/>
                          <a:latin typeface="Century Gothic" pitchFamily="34" charset="0"/>
                          <a:cs typeface="Times New Roman" pitchFamily="18" charset="0"/>
                        </a:rPr>
                        <a:t>8</a:t>
                      </a:r>
                      <a:endParaRPr kumimoji="0" lang="en-US" sz="1800" b="0" i="0" u="none" strike="noStrike" cap="none" normalizeH="0" baseline="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9</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extLst>
                  <a:ext uri="{0D108BD9-81ED-4DB2-BD59-A6C34878D82A}">
                    <a16:rowId xmlns:a16="http://schemas.microsoft.com/office/drawing/2014/main" val="10001"/>
                  </a:ext>
                </a:extLst>
              </a:tr>
              <a:tr h="382125">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400" b="1" i="0" u="none" strike="noStrike" cap="none" normalizeH="0" baseline="0">
                          <a:ln>
                            <a:noFill/>
                          </a:ln>
                          <a:solidFill>
                            <a:schemeClr val="bg1"/>
                          </a:solidFill>
                          <a:effectLst/>
                          <a:latin typeface="Century Gothic" pitchFamily="34" charset="0"/>
                          <a:cs typeface="Times New Roman" pitchFamily="18" charset="0"/>
                        </a:rPr>
                        <a:t>1</a:t>
                      </a:r>
                      <a:endParaRPr kumimoji="0" lang="en-US" sz="1400" b="0" i="0" u="none" strike="noStrike" cap="none" normalizeH="0" baseline="0">
                        <a:ln>
                          <a:noFill/>
                        </a:ln>
                        <a:solidFill>
                          <a:schemeClr val="bg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1</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rPr>
                        <a:t>2</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930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3</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930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4</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930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5</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930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6</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930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7</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930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8</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930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9</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930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10</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9300"/>
                    </a:solidFill>
                  </a:tcPr>
                </a:tc>
                <a:extLst>
                  <a:ext uri="{0D108BD9-81ED-4DB2-BD59-A6C34878D82A}">
                    <a16:rowId xmlns:a16="http://schemas.microsoft.com/office/drawing/2014/main" val="10002"/>
                  </a:ext>
                </a:extLst>
              </a:tr>
              <a:tr h="382125">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400" b="1" i="0" u="none" strike="noStrike" cap="none" normalizeH="0" baseline="0">
                          <a:ln>
                            <a:noFill/>
                          </a:ln>
                          <a:solidFill>
                            <a:schemeClr val="bg1"/>
                          </a:solidFill>
                          <a:effectLst/>
                          <a:latin typeface="Century Gothic" pitchFamily="34" charset="0"/>
                          <a:cs typeface="Times New Roman" pitchFamily="18" charset="0"/>
                        </a:rPr>
                        <a:t>2</a:t>
                      </a:r>
                      <a:endParaRPr kumimoji="0" lang="en-US" sz="1400" b="0" i="0" u="none" strike="noStrike" cap="none" normalizeH="0" baseline="0">
                        <a:ln>
                          <a:noFill/>
                        </a:ln>
                        <a:solidFill>
                          <a:schemeClr val="bg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2</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3</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930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4</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000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5</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000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6</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000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7</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000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a:ln>
                            <a:noFill/>
                          </a:ln>
                          <a:solidFill>
                            <a:schemeClr val="tx1"/>
                          </a:solidFill>
                          <a:effectLst/>
                          <a:latin typeface="Century Gothic" pitchFamily="34" charset="0"/>
                          <a:cs typeface="Times New Roman" pitchFamily="18" charset="0"/>
                        </a:rPr>
                        <a:t>8</a:t>
                      </a:r>
                      <a:endParaRPr kumimoji="0" lang="en-US" sz="1800" b="0" i="0" u="none" strike="noStrike" cap="none" normalizeH="0" baseline="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000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9</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000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10</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000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11</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0000"/>
                    </a:solidFill>
                  </a:tcPr>
                </a:tc>
                <a:extLst>
                  <a:ext uri="{0D108BD9-81ED-4DB2-BD59-A6C34878D82A}">
                    <a16:rowId xmlns:a16="http://schemas.microsoft.com/office/drawing/2014/main" val="10003"/>
                  </a:ext>
                </a:extLst>
              </a:tr>
              <a:tr h="382125">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400" b="1" i="0" u="none" strike="noStrike" cap="none" normalizeH="0" baseline="0">
                          <a:ln>
                            <a:noFill/>
                          </a:ln>
                          <a:solidFill>
                            <a:schemeClr val="bg1"/>
                          </a:solidFill>
                          <a:effectLst/>
                          <a:latin typeface="Century Gothic" pitchFamily="34" charset="0"/>
                          <a:cs typeface="Times New Roman" pitchFamily="18" charset="0"/>
                        </a:rPr>
                        <a:t>3</a:t>
                      </a:r>
                      <a:endParaRPr kumimoji="0" lang="en-US" sz="1400" b="0" i="0" u="none" strike="noStrike" cap="none" normalizeH="0" baseline="0">
                        <a:ln>
                          <a:noFill/>
                        </a:ln>
                        <a:solidFill>
                          <a:schemeClr val="bg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a:ln>
                            <a:noFill/>
                          </a:ln>
                          <a:solidFill>
                            <a:schemeClr val="tx1"/>
                          </a:solidFill>
                          <a:effectLst/>
                          <a:latin typeface="Century Gothic" pitchFamily="34" charset="0"/>
                        </a:rPr>
                        <a:t>3</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4</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930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5</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000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6</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B05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7</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B0F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8</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a:ln>
                            <a:noFill/>
                          </a:ln>
                          <a:solidFill>
                            <a:schemeClr val="tx1"/>
                          </a:solidFill>
                          <a:effectLst/>
                          <a:latin typeface="Century Gothic" pitchFamily="34" charset="0"/>
                          <a:cs typeface="Times New Roman" pitchFamily="18" charset="0"/>
                        </a:rPr>
                        <a:t>9</a:t>
                      </a:r>
                      <a:endParaRPr kumimoji="0" lang="en-US" sz="1800" b="0" i="0" u="none" strike="noStrike" cap="none" normalizeH="0" baseline="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a:ln>
                            <a:noFill/>
                          </a:ln>
                          <a:solidFill>
                            <a:schemeClr val="tx1"/>
                          </a:solidFill>
                          <a:effectLst/>
                          <a:latin typeface="Century Gothic" pitchFamily="34" charset="0"/>
                          <a:cs typeface="Times New Roman" pitchFamily="18" charset="0"/>
                        </a:rPr>
                        <a:t>10</a:t>
                      </a:r>
                      <a:endParaRPr kumimoji="0" lang="en-US" sz="1800" b="0" i="0" u="none" strike="noStrike" cap="none" normalizeH="0" baseline="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11</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883FF"/>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a:ln>
                            <a:noFill/>
                          </a:ln>
                          <a:solidFill>
                            <a:schemeClr val="tx1"/>
                          </a:solidFill>
                          <a:effectLst/>
                          <a:latin typeface="Century Gothic" pitchFamily="34" charset="0"/>
                          <a:cs typeface="Times New Roman" pitchFamily="18" charset="0"/>
                        </a:rPr>
                        <a:t>12</a:t>
                      </a:r>
                      <a:endParaRPr kumimoji="0" lang="en-US" sz="1800" b="0" i="0" u="none" strike="noStrike" cap="none" normalizeH="0" baseline="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883FF"/>
                    </a:solidFill>
                  </a:tcPr>
                </a:tc>
                <a:extLst>
                  <a:ext uri="{0D108BD9-81ED-4DB2-BD59-A6C34878D82A}">
                    <a16:rowId xmlns:a16="http://schemas.microsoft.com/office/drawing/2014/main" val="10004"/>
                  </a:ext>
                </a:extLst>
              </a:tr>
              <a:tr h="382125">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400" b="1" i="0" u="none" strike="noStrike" cap="none" normalizeH="0" baseline="0">
                          <a:ln>
                            <a:noFill/>
                          </a:ln>
                          <a:solidFill>
                            <a:schemeClr val="bg1"/>
                          </a:solidFill>
                          <a:effectLst/>
                          <a:latin typeface="Century Gothic" pitchFamily="34" charset="0"/>
                          <a:cs typeface="Times New Roman" pitchFamily="18" charset="0"/>
                        </a:rPr>
                        <a:t>4</a:t>
                      </a:r>
                      <a:endParaRPr kumimoji="0" lang="en-US" sz="1400" b="0" i="0" u="none" strike="noStrike" cap="none" normalizeH="0" baseline="0">
                        <a:ln>
                          <a:noFill/>
                        </a:ln>
                        <a:solidFill>
                          <a:schemeClr val="bg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4</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5</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930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6</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000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7</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B0F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8</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B05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9</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B0F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a:ln>
                            <a:noFill/>
                          </a:ln>
                          <a:solidFill>
                            <a:schemeClr val="tx1"/>
                          </a:solidFill>
                          <a:effectLst/>
                          <a:latin typeface="Century Gothic" pitchFamily="34" charset="0"/>
                          <a:cs typeface="Times New Roman" pitchFamily="18" charset="0"/>
                        </a:rPr>
                        <a:t>10</a:t>
                      </a:r>
                      <a:endParaRPr kumimoji="0" lang="en-US" sz="1800" b="0" i="0" u="none" strike="noStrike" cap="none" normalizeH="0" baseline="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a:ln>
                            <a:noFill/>
                          </a:ln>
                          <a:solidFill>
                            <a:schemeClr val="tx1"/>
                          </a:solidFill>
                          <a:effectLst/>
                          <a:latin typeface="Century Gothic" pitchFamily="34" charset="0"/>
                          <a:cs typeface="Times New Roman" pitchFamily="18" charset="0"/>
                        </a:rPr>
                        <a:t>11</a:t>
                      </a:r>
                      <a:endParaRPr kumimoji="0" lang="en-US" sz="1800" b="0" i="0" u="none" strike="noStrike" cap="none" normalizeH="0" baseline="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a:ln>
                            <a:noFill/>
                          </a:ln>
                          <a:solidFill>
                            <a:schemeClr val="tx1"/>
                          </a:solidFill>
                          <a:effectLst/>
                          <a:latin typeface="Century Gothic" pitchFamily="34" charset="0"/>
                          <a:cs typeface="Times New Roman" pitchFamily="18" charset="0"/>
                        </a:rPr>
                        <a:t>12</a:t>
                      </a:r>
                      <a:endParaRPr kumimoji="0" lang="en-US" sz="1800" b="0" i="0" u="none" strike="noStrike" cap="none" normalizeH="0" baseline="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883FF"/>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13</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883FF"/>
                    </a:solidFill>
                  </a:tcPr>
                </a:tc>
                <a:extLst>
                  <a:ext uri="{0D108BD9-81ED-4DB2-BD59-A6C34878D82A}">
                    <a16:rowId xmlns:a16="http://schemas.microsoft.com/office/drawing/2014/main" val="10005"/>
                  </a:ext>
                </a:extLst>
              </a:tr>
              <a:tr h="382125">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400" b="1" i="0" u="none" strike="noStrike" cap="none" normalizeH="0" baseline="0">
                          <a:ln>
                            <a:noFill/>
                          </a:ln>
                          <a:solidFill>
                            <a:schemeClr val="bg1"/>
                          </a:solidFill>
                          <a:effectLst/>
                          <a:latin typeface="Century Gothic" pitchFamily="34" charset="0"/>
                          <a:cs typeface="Times New Roman" pitchFamily="18" charset="0"/>
                        </a:rPr>
                        <a:t>5</a:t>
                      </a:r>
                      <a:endParaRPr kumimoji="0" lang="en-US" sz="1400" b="0" i="0" u="none" strike="noStrike" cap="none" normalizeH="0" baseline="0">
                        <a:ln>
                          <a:noFill/>
                        </a:ln>
                        <a:solidFill>
                          <a:schemeClr val="bg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a:ln>
                            <a:noFill/>
                          </a:ln>
                          <a:solidFill>
                            <a:schemeClr val="tx1"/>
                          </a:solidFill>
                          <a:effectLst/>
                          <a:latin typeface="Century Gothic" pitchFamily="34" charset="0"/>
                          <a:cs typeface="Times New Roman" pitchFamily="18" charset="0"/>
                        </a:rPr>
                        <a:t>5</a:t>
                      </a:r>
                      <a:endParaRPr kumimoji="0" lang="en-US" sz="1800" b="0" i="0" u="none" strike="noStrike" cap="none" normalizeH="0" baseline="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6</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930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7</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000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a:ln>
                            <a:noFill/>
                          </a:ln>
                          <a:solidFill>
                            <a:schemeClr val="tx1"/>
                          </a:solidFill>
                          <a:effectLst/>
                          <a:latin typeface="Century Gothic" pitchFamily="34" charset="0"/>
                          <a:cs typeface="Times New Roman" pitchFamily="18" charset="0"/>
                        </a:rPr>
                        <a:t>8</a:t>
                      </a:r>
                      <a:endParaRPr kumimoji="0" lang="en-US" sz="1800" b="0" i="0" u="none" strike="noStrike" cap="none" normalizeH="0" baseline="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9</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B0F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10</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B05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11</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B0F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a:ln>
                            <a:noFill/>
                          </a:ln>
                          <a:solidFill>
                            <a:schemeClr val="tx1"/>
                          </a:solidFill>
                          <a:effectLst/>
                          <a:latin typeface="Century Gothic" pitchFamily="34" charset="0"/>
                          <a:cs typeface="Times New Roman" pitchFamily="18" charset="0"/>
                        </a:rPr>
                        <a:t>12</a:t>
                      </a:r>
                      <a:endParaRPr kumimoji="0" lang="en-US" sz="1800" b="0" i="0" u="none" strike="noStrike" cap="none" normalizeH="0" baseline="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a:ln>
                            <a:noFill/>
                          </a:ln>
                          <a:solidFill>
                            <a:schemeClr val="tx1"/>
                          </a:solidFill>
                          <a:effectLst/>
                          <a:latin typeface="Century Gothic" pitchFamily="34" charset="0"/>
                          <a:cs typeface="Times New Roman" pitchFamily="18" charset="0"/>
                        </a:rPr>
                        <a:t>13</a:t>
                      </a:r>
                      <a:endParaRPr kumimoji="0" lang="en-US" sz="1800" b="0" i="0" u="none" strike="noStrike" cap="none" normalizeH="0" baseline="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883FF"/>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14</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883FF"/>
                    </a:solidFill>
                  </a:tcPr>
                </a:tc>
                <a:extLst>
                  <a:ext uri="{0D108BD9-81ED-4DB2-BD59-A6C34878D82A}">
                    <a16:rowId xmlns:a16="http://schemas.microsoft.com/office/drawing/2014/main" val="10006"/>
                  </a:ext>
                </a:extLst>
              </a:tr>
              <a:tr h="382125">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400" b="1" i="0" u="none" strike="noStrike" cap="none" normalizeH="0" baseline="0">
                          <a:ln>
                            <a:noFill/>
                          </a:ln>
                          <a:solidFill>
                            <a:schemeClr val="bg1"/>
                          </a:solidFill>
                          <a:effectLst/>
                          <a:latin typeface="Century Gothic" pitchFamily="34" charset="0"/>
                          <a:cs typeface="Times New Roman" pitchFamily="18" charset="0"/>
                        </a:rPr>
                        <a:t>6</a:t>
                      </a:r>
                      <a:endParaRPr kumimoji="0" lang="en-US" sz="1400" b="0" i="0" u="none" strike="noStrike" cap="none" normalizeH="0" baseline="0">
                        <a:ln>
                          <a:noFill/>
                        </a:ln>
                        <a:solidFill>
                          <a:schemeClr val="bg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a:ln>
                            <a:noFill/>
                          </a:ln>
                          <a:solidFill>
                            <a:schemeClr val="tx1"/>
                          </a:solidFill>
                          <a:effectLst/>
                          <a:latin typeface="Century Gothic" pitchFamily="34" charset="0"/>
                          <a:cs typeface="Times New Roman" pitchFamily="18" charset="0"/>
                        </a:rPr>
                        <a:t>6</a:t>
                      </a:r>
                      <a:endParaRPr kumimoji="0" lang="en-US" sz="1800" b="0" i="0" u="none" strike="noStrike" cap="none" normalizeH="0" baseline="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7</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930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8</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000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a:ln>
                            <a:noFill/>
                          </a:ln>
                          <a:solidFill>
                            <a:schemeClr val="tx1"/>
                          </a:solidFill>
                          <a:effectLst/>
                          <a:latin typeface="Century Gothic" pitchFamily="34" charset="0"/>
                          <a:cs typeface="Times New Roman" pitchFamily="18" charset="0"/>
                        </a:rPr>
                        <a:t>9</a:t>
                      </a:r>
                      <a:endParaRPr kumimoji="0" lang="en-US" sz="1800" b="0" i="0" u="none" strike="noStrike" cap="none" normalizeH="0" baseline="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a:ln>
                            <a:noFill/>
                          </a:ln>
                          <a:solidFill>
                            <a:schemeClr val="tx1"/>
                          </a:solidFill>
                          <a:effectLst/>
                          <a:latin typeface="Century Gothic" pitchFamily="34" charset="0"/>
                          <a:cs typeface="Times New Roman" pitchFamily="18" charset="0"/>
                        </a:rPr>
                        <a:t>10</a:t>
                      </a:r>
                      <a:endParaRPr kumimoji="0" lang="en-US" sz="1800" b="0" i="0" u="none" strike="noStrike" cap="none" normalizeH="0" baseline="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11</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B0F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12</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B05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13</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B0F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a:ln>
                            <a:noFill/>
                          </a:ln>
                          <a:solidFill>
                            <a:schemeClr val="tx1"/>
                          </a:solidFill>
                          <a:effectLst/>
                          <a:latin typeface="Century Gothic" pitchFamily="34" charset="0"/>
                          <a:cs typeface="Times New Roman" pitchFamily="18" charset="0"/>
                        </a:rPr>
                        <a:t>14</a:t>
                      </a:r>
                      <a:endParaRPr kumimoji="0" lang="en-US" sz="1800" b="0" i="0" u="none" strike="noStrike" cap="none" normalizeH="0" baseline="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883FF"/>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15</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883FF"/>
                    </a:solidFill>
                  </a:tcPr>
                </a:tc>
                <a:extLst>
                  <a:ext uri="{0D108BD9-81ED-4DB2-BD59-A6C34878D82A}">
                    <a16:rowId xmlns:a16="http://schemas.microsoft.com/office/drawing/2014/main" val="10007"/>
                  </a:ext>
                </a:extLst>
              </a:tr>
              <a:tr h="382125">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400" b="1" i="0" u="none" strike="noStrike" cap="none" normalizeH="0" baseline="0">
                          <a:ln>
                            <a:noFill/>
                          </a:ln>
                          <a:solidFill>
                            <a:schemeClr val="bg1"/>
                          </a:solidFill>
                          <a:effectLst/>
                          <a:latin typeface="Century Gothic" pitchFamily="34" charset="0"/>
                          <a:cs typeface="Times New Roman" pitchFamily="18" charset="0"/>
                        </a:rPr>
                        <a:t>7</a:t>
                      </a:r>
                      <a:endParaRPr kumimoji="0" lang="en-US" sz="1400" b="0" i="0" u="none" strike="noStrike" cap="none" normalizeH="0" baseline="0">
                        <a:ln>
                          <a:noFill/>
                        </a:ln>
                        <a:solidFill>
                          <a:schemeClr val="bg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a:ln>
                            <a:noFill/>
                          </a:ln>
                          <a:solidFill>
                            <a:schemeClr val="tx1"/>
                          </a:solidFill>
                          <a:effectLst/>
                          <a:latin typeface="Century Gothic" pitchFamily="34" charset="0"/>
                          <a:cs typeface="Times New Roman" pitchFamily="18" charset="0"/>
                        </a:rPr>
                        <a:t>7</a:t>
                      </a:r>
                      <a:endParaRPr kumimoji="0" lang="en-US" sz="1800" b="0" i="0" u="none" strike="noStrike" cap="none" normalizeH="0" baseline="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8</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930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9</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000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a:ln>
                            <a:noFill/>
                          </a:ln>
                          <a:solidFill>
                            <a:schemeClr val="tx1"/>
                          </a:solidFill>
                          <a:effectLst/>
                          <a:latin typeface="Century Gothic" pitchFamily="34" charset="0"/>
                          <a:cs typeface="Times New Roman" pitchFamily="18" charset="0"/>
                        </a:rPr>
                        <a:t>10</a:t>
                      </a:r>
                      <a:endParaRPr kumimoji="0" lang="en-US" sz="1800" b="0" i="0" u="none" strike="noStrike" cap="none" normalizeH="0" baseline="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a:ln>
                            <a:noFill/>
                          </a:ln>
                          <a:solidFill>
                            <a:schemeClr val="tx1"/>
                          </a:solidFill>
                          <a:effectLst/>
                          <a:latin typeface="Century Gothic" pitchFamily="34" charset="0"/>
                          <a:cs typeface="Times New Roman" pitchFamily="18" charset="0"/>
                        </a:rPr>
                        <a:t>11</a:t>
                      </a:r>
                      <a:endParaRPr kumimoji="0" lang="en-US" sz="1800" b="0" i="0" u="none" strike="noStrike" cap="none" normalizeH="0" baseline="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a:ln>
                            <a:noFill/>
                          </a:ln>
                          <a:solidFill>
                            <a:schemeClr val="tx1"/>
                          </a:solidFill>
                          <a:effectLst/>
                          <a:latin typeface="Century Gothic" pitchFamily="34" charset="0"/>
                          <a:cs typeface="Times New Roman" pitchFamily="18" charset="0"/>
                        </a:rPr>
                        <a:t>12</a:t>
                      </a:r>
                      <a:endParaRPr kumimoji="0" lang="en-US" sz="1800" b="0" i="0" u="none" strike="noStrike" cap="none" normalizeH="0" baseline="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13</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B0F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14</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B05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15</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B0F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16</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883FF"/>
                    </a:solidFill>
                  </a:tcPr>
                </a:tc>
                <a:extLst>
                  <a:ext uri="{0D108BD9-81ED-4DB2-BD59-A6C34878D82A}">
                    <a16:rowId xmlns:a16="http://schemas.microsoft.com/office/drawing/2014/main" val="10008"/>
                  </a:ext>
                </a:extLst>
              </a:tr>
              <a:tr h="382125">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400" b="1" i="0" u="none" strike="noStrike" cap="none" normalizeH="0" baseline="0">
                          <a:ln>
                            <a:noFill/>
                          </a:ln>
                          <a:solidFill>
                            <a:schemeClr val="bg1"/>
                          </a:solidFill>
                          <a:effectLst/>
                          <a:latin typeface="Century Gothic" pitchFamily="34" charset="0"/>
                          <a:cs typeface="Times New Roman" pitchFamily="18" charset="0"/>
                        </a:rPr>
                        <a:t>8</a:t>
                      </a:r>
                      <a:endParaRPr kumimoji="0" lang="en-US" sz="1400" b="0" i="0" u="none" strike="noStrike" cap="none" normalizeH="0" baseline="0">
                        <a:ln>
                          <a:noFill/>
                        </a:ln>
                        <a:solidFill>
                          <a:schemeClr val="bg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8</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9</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930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10</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000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11</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883FF"/>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12</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883FF"/>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13</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883FF"/>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a:ln>
                            <a:noFill/>
                          </a:ln>
                          <a:solidFill>
                            <a:schemeClr val="tx1"/>
                          </a:solidFill>
                          <a:effectLst/>
                          <a:latin typeface="Century Gothic" pitchFamily="34" charset="0"/>
                          <a:cs typeface="Times New Roman" pitchFamily="18" charset="0"/>
                        </a:rPr>
                        <a:t>14</a:t>
                      </a:r>
                      <a:endParaRPr kumimoji="0" lang="en-US" sz="1800" b="0" i="0" u="none" strike="noStrike" cap="none" normalizeH="0" baseline="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883FF"/>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15</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B0F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16</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B05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17</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B0F0"/>
                    </a:solidFill>
                  </a:tcPr>
                </a:tc>
                <a:extLst>
                  <a:ext uri="{0D108BD9-81ED-4DB2-BD59-A6C34878D82A}">
                    <a16:rowId xmlns:a16="http://schemas.microsoft.com/office/drawing/2014/main" val="10009"/>
                  </a:ext>
                </a:extLst>
              </a:tr>
              <a:tr h="382125">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400" b="1" i="0" u="none" strike="noStrike" cap="none" normalizeH="0" baseline="0" dirty="0">
                          <a:ln>
                            <a:noFill/>
                          </a:ln>
                          <a:solidFill>
                            <a:schemeClr val="bg1"/>
                          </a:solidFill>
                          <a:effectLst/>
                          <a:latin typeface="Century Gothic" pitchFamily="34" charset="0"/>
                          <a:cs typeface="Times New Roman" pitchFamily="18" charset="0"/>
                        </a:rPr>
                        <a:t>9</a:t>
                      </a:r>
                      <a:endParaRPr kumimoji="0" lang="en-US" sz="1400" b="0" i="0" u="none" strike="noStrike" cap="none" normalizeH="0" baseline="0" dirty="0">
                        <a:ln>
                          <a:noFill/>
                        </a:ln>
                        <a:solidFill>
                          <a:schemeClr val="bg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9</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10</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930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11</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000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a:ln>
                            <a:noFill/>
                          </a:ln>
                          <a:solidFill>
                            <a:schemeClr val="tx1"/>
                          </a:solidFill>
                          <a:effectLst/>
                          <a:latin typeface="Century Gothic" pitchFamily="34" charset="0"/>
                          <a:cs typeface="Times New Roman" pitchFamily="18" charset="0"/>
                        </a:rPr>
                        <a:t>12</a:t>
                      </a:r>
                      <a:endParaRPr kumimoji="0" lang="en-US" sz="1800" b="0" i="0" u="none" strike="noStrike" cap="none" normalizeH="0" baseline="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883FF"/>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a:ln>
                            <a:noFill/>
                          </a:ln>
                          <a:solidFill>
                            <a:schemeClr val="tx1"/>
                          </a:solidFill>
                          <a:effectLst/>
                          <a:latin typeface="Century Gothic" pitchFamily="34" charset="0"/>
                          <a:cs typeface="Times New Roman" pitchFamily="18" charset="0"/>
                        </a:rPr>
                        <a:t>13</a:t>
                      </a:r>
                      <a:endParaRPr kumimoji="0" lang="en-US" sz="1800" b="0" i="0" u="none" strike="noStrike" cap="none" normalizeH="0" baseline="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883FF"/>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14</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883FF"/>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15</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883FF"/>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16</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883FF"/>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17</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B0F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18</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B050"/>
                    </a:solidFill>
                  </a:tcPr>
                </a:tc>
                <a:extLst>
                  <a:ext uri="{0D108BD9-81ED-4DB2-BD59-A6C34878D82A}">
                    <a16:rowId xmlns:a16="http://schemas.microsoft.com/office/drawing/2014/main" val="10010"/>
                  </a:ext>
                </a:extLst>
              </a:tr>
            </a:tbl>
          </a:graphicData>
        </a:graphic>
      </p:graphicFrame>
      <p:sp>
        <p:nvSpPr>
          <p:cNvPr id="6" name="Content Placeholder 1"/>
          <p:cNvSpPr txBox="1">
            <a:spLocks/>
          </p:cNvSpPr>
          <p:nvPr/>
        </p:nvSpPr>
        <p:spPr>
          <a:xfrm>
            <a:off x="1103616" y="960120"/>
            <a:ext cx="3629359" cy="3530600"/>
          </a:xfrm>
          <a:prstGeom prst="rect">
            <a:avLst/>
          </a:prstGeom>
        </p:spPr>
        <p:txBody>
          <a:bodyPr vert="horz" lIns="91440" tIns="45720" rIns="91440" bIns="45720" rtlCol="0">
            <a:normAutofit/>
          </a:bodyPr>
          <a:lstStyle>
            <a:lvl1pPr marL="0" indent="0" algn="l" defTabSz="914400" rtl="0" eaLnBrk="1" latinLnBrk="0" hangingPunct="1">
              <a:lnSpc>
                <a:spcPct val="110000"/>
              </a:lnSpc>
              <a:spcBef>
                <a:spcPts val="600"/>
              </a:spcBef>
              <a:buClr>
                <a:schemeClr val="accent4">
                  <a:lumMod val="75000"/>
                </a:schemeClr>
              </a:buClr>
              <a:buFont typeface="Arial" panose="020B0604020202020204" pitchFamily="34" charset="0"/>
              <a:buNone/>
              <a:defRPr sz="2400" kern="1200">
                <a:solidFill>
                  <a:schemeClr val="bg1"/>
                </a:solidFill>
                <a:latin typeface="+mj-lt"/>
                <a:ea typeface="Verdana" panose="020B0604030504040204" pitchFamily="34" charset="0"/>
                <a:cs typeface="Verdana" panose="020B0604030504040204" pitchFamily="34" charset="0"/>
              </a:defRPr>
            </a:lvl1pPr>
            <a:lvl2pPr marL="344488" indent="-342900" algn="l" defTabSz="914400" rtl="0" eaLnBrk="1" latinLnBrk="0" hangingPunct="1">
              <a:lnSpc>
                <a:spcPct val="100000"/>
              </a:lnSpc>
              <a:spcBef>
                <a:spcPts val="600"/>
              </a:spcBef>
              <a:buClr>
                <a:schemeClr val="bg1"/>
              </a:buClr>
              <a:buFont typeface="Arial" panose="020B0604020202020204" pitchFamily="34" charset="0"/>
              <a:buChar char="•"/>
              <a:defRPr sz="2400" kern="1200">
                <a:solidFill>
                  <a:schemeClr val="bg1"/>
                </a:solidFill>
                <a:latin typeface="+mj-lt"/>
                <a:ea typeface="Verdana" panose="020B0604030504040204" pitchFamily="34" charset="0"/>
                <a:cs typeface="Verdana" panose="020B0604030504040204" pitchFamily="34" charset="0"/>
              </a:defRPr>
            </a:lvl2pPr>
            <a:lvl3pPr marL="571500" indent="-342900" algn="l" defTabSz="914400" rtl="0" eaLnBrk="1" latinLnBrk="0" hangingPunct="1">
              <a:lnSpc>
                <a:spcPct val="100000"/>
              </a:lnSpc>
              <a:spcBef>
                <a:spcPts val="600"/>
              </a:spcBef>
              <a:buClr>
                <a:schemeClr val="bg1"/>
              </a:buClr>
              <a:buFont typeface="Arial" panose="020B0604020202020204" pitchFamily="34" charset="0"/>
              <a:buChar char="•"/>
              <a:defRPr sz="2400" kern="1200">
                <a:solidFill>
                  <a:schemeClr val="bg1"/>
                </a:solidFill>
                <a:latin typeface="+mj-lt"/>
                <a:ea typeface="Verdana" panose="020B0604030504040204" pitchFamily="34" charset="0"/>
                <a:cs typeface="Verdana" panose="020B0604030504040204" pitchFamily="34" charset="0"/>
              </a:defRPr>
            </a:lvl3pPr>
            <a:lvl4pPr marL="798513" indent="-342900" algn="l" defTabSz="914400" rtl="0" eaLnBrk="1" latinLnBrk="0" hangingPunct="1">
              <a:lnSpc>
                <a:spcPct val="100000"/>
              </a:lnSpc>
              <a:spcBef>
                <a:spcPts val="600"/>
              </a:spcBef>
              <a:buClr>
                <a:schemeClr val="bg1"/>
              </a:buClr>
              <a:buFont typeface="Arial" panose="020B0604020202020204" pitchFamily="34" charset="0"/>
              <a:buChar char="•"/>
              <a:defRPr sz="2400" kern="1200">
                <a:solidFill>
                  <a:schemeClr val="bg1"/>
                </a:solidFill>
                <a:latin typeface="+mj-lt"/>
                <a:ea typeface="Verdana" panose="020B0604030504040204" pitchFamily="34" charset="0"/>
                <a:cs typeface="Verdana" panose="020B0604030504040204" pitchFamily="34" charset="0"/>
              </a:defRPr>
            </a:lvl4pPr>
            <a:lvl5pPr marL="1028700" indent="-342900" algn="l" defTabSz="914400" rtl="0" eaLnBrk="1" latinLnBrk="0" hangingPunct="1">
              <a:lnSpc>
                <a:spcPct val="100000"/>
              </a:lnSpc>
              <a:spcBef>
                <a:spcPts val="600"/>
              </a:spcBef>
              <a:buClr>
                <a:schemeClr val="bg1"/>
              </a:buClr>
              <a:buSzPct val="100000"/>
              <a:buFont typeface="Arial" panose="020B0604020202020204" pitchFamily="34" charset="0"/>
              <a:buChar char="•"/>
              <a:defRPr sz="2400" kern="1200">
                <a:solidFill>
                  <a:schemeClr val="bg1"/>
                </a:solidFill>
                <a:latin typeface="+mj-lt"/>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0" dirty="0">
                <a:solidFill>
                  <a:srgbClr val="FF0000"/>
                </a:solidFill>
              </a:rPr>
              <a:t>?</a:t>
            </a:r>
          </a:p>
        </p:txBody>
      </p:sp>
    </p:spTree>
    <p:extLst>
      <p:ext uri="{BB962C8B-B14F-4D97-AF65-F5344CB8AC3E}">
        <p14:creationId xmlns:p14="http://schemas.microsoft.com/office/powerpoint/2010/main" val="2791602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normAutofit fontScale="90000"/>
          </a:bodyPr>
          <a:lstStyle/>
          <a:p>
            <a:pPr marL="514350" indent="-514350">
              <a:buFont typeface="+mj-lt"/>
              <a:buAutoNum type="arabicPeriod" startAt="2"/>
            </a:pPr>
            <a:r>
              <a:rPr lang="en-US" dirty="0"/>
              <a:t>Students should learn and use </a:t>
            </a:r>
            <a:r>
              <a:rPr lang="en-US" dirty="0">
                <a:solidFill>
                  <a:srgbClr val="92D050"/>
                </a:solidFill>
              </a:rPr>
              <a:t>strategies</a:t>
            </a:r>
            <a:r>
              <a:rPr lang="en-US" dirty="0">
                <a:solidFill>
                  <a:schemeClr val="accent4"/>
                </a:solidFill>
              </a:rPr>
              <a:t> </a:t>
            </a:r>
            <a:r>
              <a:rPr lang="en-US" dirty="0"/>
              <a:t>to solve the facts</a:t>
            </a:r>
            <a:br>
              <a:rPr lang="en-US" dirty="0"/>
            </a:br>
            <a:r>
              <a:rPr lang="en-US" dirty="0"/>
              <a:t> </a:t>
            </a:r>
          </a:p>
        </p:txBody>
      </p:sp>
      <p:sp>
        <p:nvSpPr>
          <p:cNvPr id="10" name="Content Placeholder 1"/>
          <p:cNvSpPr>
            <a:spLocks noGrp="1"/>
          </p:cNvSpPr>
          <p:nvPr>
            <p:ph idx="1"/>
          </p:nvPr>
        </p:nvSpPr>
        <p:spPr>
          <a:xfrm>
            <a:off x="228600" y="2166295"/>
            <a:ext cx="3629359" cy="3530600"/>
          </a:xfrm>
        </p:spPr>
        <p:txBody>
          <a:bodyPr>
            <a:normAutofit/>
          </a:bodyPr>
          <a:lstStyle/>
          <a:p>
            <a:r>
              <a:rPr lang="en-US" altLang="en-US" dirty="0"/>
              <a:t>Make sure students understand:</a:t>
            </a:r>
          </a:p>
          <a:p>
            <a:pPr marL="457200" indent="-457200">
              <a:buAutoNum type="arabicPeriod"/>
            </a:pPr>
            <a:r>
              <a:rPr lang="en-US" altLang="en-US" sz="2400" dirty="0"/>
              <a:t>The </a:t>
            </a:r>
            <a:r>
              <a:rPr lang="en-US" altLang="en-US" sz="2400" b="1" dirty="0"/>
              <a:t>commutative property</a:t>
            </a:r>
          </a:p>
          <a:p>
            <a:pPr marL="457200" indent="-457200">
              <a:buAutoNum type="arabicPeriod"/>
            </a:pPr>
            <a:r>
              <a:rPr lang="en-US" altLang="en-US" dirty="0"/>
              <a:t>That addition and subtraction are </a:t>
            </a:r>
            <a:r>
              <a:rPr lang="en-US" altLang="en-US" b="1" dirty="0"/>
              <a:t>inverse operations </a:t>
            </a:r>
            <a:endParaRPr lang="en-US" altLang="en-US" sz="2400" b="1" dirty="0"/>
          </a:p>
          <a:p>
            <a:endParaRPr lang="en-US" sz="2400" dirty="0"/>
          </a:p>
        </p:txBody>
      </p:sp>
      <p:graphicFrame>
        <p:nvGraphicFramePr>
          <p:cNvPr id="5" name="Group 1504"/>
          <p:cNvGraphicFramePr>
            <a:graphicFrameLocks/>
          </p:cNvGraphicFramePr>
          <p:nvPr>
            <p:extLst>
              <p:ext uri="{D42A27DB-BD31-4B8C-83A1-F6EECF244321}">
                <p14:modId xmlns:p14="http://schemas.microsoft.com/office/powerpoint/2010/main" val="686479715"/>
              </p:ext>
            </p:extLst>
          </p:nvPr>
        </p:nvGraphicFramePr>
        <p:xfrm>
          <a:off x="3857957" y="1633220"/>
          <a:ext cx="5057442" cy="4203375"/>
        </p:xfrm>
        <a:graphic>
          <a:graphicData uri="http://schemas.openxmlformats.org/drawingml/2006/table">
            <a:tbl>
              <a:tblPr firstRow="1"/>
              <a:tblGrid>
                <a:gridCol w="459226">
                  <a:extLst>
                    <a:ext uri="{9D8B030D-6E8A-4147-A177-3AD203B41FA5}">
                      <a16:colId xmlns:a16="http://schemas.microsoft.com/office/drawing/2014/main" val="20000"/>
                    </a:ext>
                  </a:extLst>
                </a:gridCol>
                <a:gridCol w="461213">
                  <a:extLst>
                    <a:ext uri="{9D8B030D-6E8A-4147-A177-3AD203B41FA5}">
                      <a16:colId xmlns:a16="http://schemas.microsoft.com/office/drawing/2014/main" val="20001"/>
                    </a:ext>
                  </a:extLst>
                </a:gridCol>
                <a:gridCol w="441333">
                  <a:extLst>
                    <a:ext uri="{9D8B030D-6E8A-4147-A177-3AD203B41FA5}">
                      <a16:colId xmlns:a16="http://schemas.microsoft.com/office/drawing/2014/main" val="20002"/>
                    </a:ext>
                  </a:extLst>
                </a:gridCol>
                <a:gridCol w="477117">
                  <a:extLst>
                    <a:ext uri="{9D8B030D-6E8A-4147-A177-3AD203B41FA5}">
                      <a16:colId xmlns:a16="http://schemas.microsoft.com/office/drawing/2014/main" val="20003"/>
                    </a:ext>
                  </a:extLst>
                </a:gridCol>
                <a:gridCol w="459225">
                  <a:extLst>
                    <a:ext uri="{9D8B030D-6E8A-4147-A177-3AD203B41FA5}">
                      <a16:colId xmlns:a16="http://schemas.microsoft.com/office/drawing/2014/main" val="20004"/>
                    </a:ext>
                  </a:extLst>
                </a:gridCol>
                <a:gridCol w="461213">
                  <a:extLst>
                    <a:ext uri="{9D8B030D-6E8A-4147-A177-3AD203B41FA5}">
                      <a16:colId xmlns:a16="http://schemas.microsoft.com/office/drawing/2014/main" val="20005"/>
                    </a:ext>
                  </a:extLst>
                </a:gridCol>
                <a:gridCol w="459226">
                  <a:extLst>
                    <a:ext uri="{9D8B030D-6E8A-4147-A177-3AD203B41FA5}">
                      <a16:colId xmlns:a16="http://schemas.microsoft.com/office/drawing/2014/main" val="20006"/>
                    </a:ext>
                  </a:extLst>
                </a:gridCol>
                <a:gridCol w="459225">
                  <a:extLst>
                    <a:ext uri="{9D8B030D-6E8A-4147-A177-3AD203B41FA5}">
                      <a16:colId xmlns:a16="http://schemas.microsoft.com/office/drawing/2014/main" val="20007"/>
                    </a:ext>
                  </a:extLst>
                </a:gridCol>
                <a:gridCol w="459226">
                  <a:extLst>
                    <a:ext uri="{9D8B030D-6E8A-4147-A177-3AD203B41FA5}">
                      <a16:colId xmlns:a16="http://schemas.microsoft.com/office/drawing/2014/main" val="20008"/>
                    </a:ext>
                  </a:extLst>
                </a:gridCol>
                <a:gridCol w="461213">
                  <a:extLst>
                    <a:ext uri="{9D8B030D-6E8A-4147-A177-3AD203B41FA5}">
                      <a16:colId xmlns:a16="http://schemas.microsoft.com/office/drawing/2014/main" val="20009"/>
                    </a:ext>
                  </a:extLst>
                </a:gridCol>
                <a:gridCol w="459225">
                  <a:extLst>
                    <a:ext uri="{9D8B030D-6E8A-4147-A177-3AD203B41FA5}">
                      <a16:colId xmlns:a16="http://schemas.microsoft.com/office/drawing/2014/main" val="20010"/>
                    </a:ext>
                  </a:extLst>
                </a:gridCol>
              </a:tblGrid>
              <a:tr h="382125">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400" b="1" i="0" u="none" strike="noStrike" cap="none" normalizeH="0" baseline="0" dirty="0">
                          <a:ln>
                            <a:noFill/>
                          </a:ln>
                          <a:solidFill>
                            <a:schemeClr val="bg1"/>
                          </a:solidFill>
                          <a:effectLst/>
                          <a:latin typeface="Century Gothic" pitchFamily="34" charset="0"/>
                          <a:cs typeface="Times New Roman" pitchFamily="18" charset="0"/>
                        </a:rPr>
                        <a:t>+</a:t>
                      </a:r>
                      <a:endParaRPr kumimoji="0" lang="en-US" sz="1400" b="0" i="0" u="none" strike="noStrike" cap="none" normalizeH="0" baseline="0" dirty="0">
                        <a:ln>
                          <a:noFill/>
                        </a:ln>
                        <a:solidFill>
                          <a:schemeClr val="bg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400" b="1" i="0" u="none" strike="noStrike" cap="none" normalizeH="0" baseline="0" dirty="0">
                          <a:ln>
                            <a:noFill/>
                          </a:ln>
                          <a:solidFill>
                            <a:schemeClr val="bg1"/>
                          </a:solidFill>
                          <a:effectLst/>
                          <a:latin typeface="Century Gothic" pitchFamily="34" charset="0"/>
                          <a:cs typeface="Times New Roman" pitchFamily="18" charset="0"/>
                        </a:rPr>
                        <a:t>0</a:t>
                      </a:r>
                      <a:endParaRPr kumimoji="0" lang="en-US" sz="1400" b="0" i="0" u="none" strike="noStrike" cap="none" normalizeH="0" baseline="0" dirty="0">
                        <a:ln>
                          <a:noFill/>
                        </a:ln>
                        <a:solidFill>
                          <a:schemeClr val="bg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400" b="1" i="0" u="none" strike="noStrike" cap="none" normalizeH="0" baseline="0" dirty="0">
                          <a:ln>
                            <a:noFill/>
                          </a:ln>
                          <a:solidFill>
                            <a:schemeClr val="bg1"/>
                          </a:solidFill>
                          <a:effectLst/>
                          <a:latin typeface="Century Gothic" pitchFamily="34" charset="0"/>
                          <a:cs typeface="Times New Roman" pitchFamily="18" charset="0"/>
                        </a:rPr>
                        <a:t>1</a:t>
                      </a:r>
                      <a:endParaRPr kumimoji="0" lang="en-US" sz="1400" b="0" i="0" u="none" strike="noStrike" cap="none" normalizeH="0" baseline="0" dirty="0">
                        <a:ln>
                          <a:noFill/>
                        </a:ln>
                        <a:solidFill>
                          <a:schemeClr val="bg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400" b="1" i="0" u="none" strike="noStrike" cap="none" normalizeH="0" baseline="0">
                          <a:ln>
                            <a:noFill/>
                          </a:ln>
                          <a:solidFill>
                            <a:schemeClr val="bg1"/>
                          </a:solidFill>
                          <a:effectLst/>
                          <a:latin typeface="Century Gothic" pitchFamily="34" charset="0"/>
                          <a:cs typeface="Times New Roman" pitchFamily="18" charset="0"/>
                        </a:rPr>
                        <a:t>2</a:t>
                      </a:r>
                      <a:endParaRPr kumimoji="0" lang="en-US" sz="1400" b="0" i="0" u="none" strike="noStrike" cap="none" normalizeH="0" baseline="0">
                        <a:ln>
                          <a:noFill/>
                        </a:ln>
                        <a:solidFill>
                          <a:schemeClr val="bg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400" b="1" i="0" u="none" strike="noStrike" cap="none" normalizeH="0" baseline="0">
                          <a:ln>
                            <a:noFill/>
                          </a:ln>
                          <a:solidFill>
                            <a:schemeClr val="bg1"/>
                          </a:solidFill>
                          <a:effectLst/>
                          <a:latin typeface="Century Gothic" pitchFamily="34" charset="0"/>
                          <a:cs typeface="Times New Roman" pitchFamily="18" charset="0"/>
                        </a:rPr>
                        <a:t>3</a:t>
                      </a:r>
                      <a:endParaRPr kumimoji="0" lang="en-US" sz="1400" b="0" i="0" u="none" strike="noStrike" cap="none" normalizeH="0" baseline="0">
                        <a:ln>
                          <a:noFill/>
                        </a:ln>
                        <a:solidFill>
                          <a:schemeClr val="bg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400" b="1" i="0" u="none" strike="noStrike" cap="none" normalizeH="0" baseline="0">
                          <a:ln>
                            <a:noFill/>
                          </a:ln>
                          <a:solidFill>
                            <a:schemeClr val="bg1"/>
                          </a:solidFill>
                          <a:effectLst/>
                          <a:latin typeface="Century Gothic" pitchFamily="34" charset="0"/>
                          <a:cs typeface="Times New Roman" pitchFamily="18" charset="0"/>
                        </a:rPr>
                        <a:t>4</a:t>
                      </a:r>
                      <a:endParaRPr kumimoji="0" lang="en-US" sz="1400" b="0" i="0" u="none" strike="noStrike" cap="none" normalizeH="0" baseline="0">
                        <a:ln>
                          <a:noFill/>
                        </a:ln>
                        <a:solidFill>
                          <a:schemeClr val="bg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400" b="1" i="0" u="none" strike="noStrike" cap="none" normalizeH="0" baseline="0">
                          <a:ln>
                            <a:noFill/>
                          </a:ln>
                          <a:solidFill>
                            <a:schemeClr val="bg1"/>
                          </a:solidFill>
                          <a:effectLst/>
                          <a:latin typeface="Century Gothic" pitchFamily="34" charset="0"/>
                          <a:cs typeface="Times New Roman" pitchFamily="18" charset="0"/>
                        </a:rPr>
                        <a:t>5</a:t>
                      </a:r>
                      <a:endParaRPr kumimoji="0" lang="en-US" sz="1400" b="0" i="0" u="none" strike="noStrike" cap="none" normalizeH="0" baseline="0">
                        <a:ln>
                          <a:noFill/>
                        </a:ln>
                        <a:solidFill>
                          <a:schemeClr val="bg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400" b="1" i="0" u="none" strike="noStrike" cap="none" normalizeH="0" baseline="0">
                          <a:ln>
                            <a:noFill/>
                          </a:ln>
                          <a:solidFill>
                            <a:schemeClr val="bg1"/>
                          </a:solidFill>
                          <a:effectLst/>
                          <a:latin typeface="Century Gothic" pitchFamily="34" charset="0"/>
                          <a:cs typeface="Times New Roman" pitchFamily="18" charset="0"/>
                        </a:rPr>
                        <a:t>6</a:t>
                      </a:r>
                      <a:endParaRPr kumimoji="0" lang="en-US" sz="1400" b="0" i="0" u="none" strike="noStrike" cap="none" normalizeH="0" baseline="0">
                        <a:ln>
                          <a:noFill/>
                        </a:ln>
                        <a:solidFill>
                          <a:schemeClr val="bg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400" b="1" i="0" u="none" strike="noStrike" cap="none" normalizeH="0" baseline="0">
                          <a:ln>
                            <a:noFill/>
                          </a:ln>
                          <a:solidFill>
                            <a:schemeClr val="bg1"/>
                          </a:solidFill>
                          <a:effectLst/>
                          <a:latin typeface="Century Gothic" pitchFamily="34" charset="0"/>
                          <a:cs typeface="Times New Roman" pitchFamily="18" charset="0"/>
                        </a:rPr>
                        <a:t>7</a:t>
                      </a:r>
                      <a:endParaRPr kumimoji="0" lang="en-US" sz="1400" b="0" i="0" u="none" strike="noStrike" cap="none" normalizeH="0" baseline="0">
                        <a:ln>
                          <a:noFill/>
                        </a:ln>
                        <a:solidFill>
                          <a:schemeClr val="bg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400" b="1" i="0" u="none" strike="noStrike" cap="none" normalizeH="0" baseline="0">
                          <a:ln>
                            <a:noFill/>
                          </a:ln>
                          <a:solidFill>
                            <a:schemeClr val="bg1"/>
                          </a:solidFill>
                          <a:effectLst/>
                          <a:latin typeface="Century Gothic" pitchFamily="34" charset="0"/>
                          <a:cs typeface="Times New Roman" pitchFamily="18" charset="0"/>
                        </a:rPr>
                        <a:t>8</a:t>
                      </a:r>
                      <a:endParaRPr kumimoji="0" lang="en-US" sz="1400" b="0" i="0" u="none" strike="noStrike" cap="none" normalizeH="0" baseline="0">
                        <a:ln>
                          <a:noFill/>
                        </a:ln>
                        <a:solidFill>
                          <a:schemeClr val="bg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400" b="1" i="0" u="none" strike="noStrike" cap="none" normalizeH="0" baseline="0" dirty="0">
                          <a:ln>
                            <a:noFill/>
                          </a:ln>
                          <a:solidFill>
                            <a:schemeClr val="bg1"/>
                          </a:solidFill>
                          <a:effectLst/>
                          <a:latin typeface="Century Gothic" pitchFamily="34" charset="0"/>
                          <a:cs typeface="Times New Roman" pitchFamily="18" charset="0"/>
                        </a:rPr>
                        <a:t>9</a:t>
                      </a:r>
                      <a:endParaRPr kumimoji="0" lang="en-US" sz="1400" b="0" i="0" u="none" strike="noStrike" cap="none" normalizeH="0" baseline="0" dirty="0">
                        <a:ln>
                          <a:noFill/>
                        </a:ln>
                        <a:solidFill>
                          <a:schemeClr val="bg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382125">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400" b="1" i="0" u="none" strike="noStrike" cap="none" normalizeH="0" baseline="0">
                          <a:ln>
                            <a:noFill/>
                          </a:ln>
                          <a:solidFill>
                            <a:schemeClr val="bg1"/>
                          </a:solidFill>
                          <a:effectLst/>
                          <a:latin typeface="Century Gothic" pitchFamily="34" charset="0"/>
                          <a:cs typeface="Times New Roman" pitchFamily="18" charset="0"/>
                        </a:rPr>
                        <a:t>0</a:t>
                      </a:r>
                      <a:endParaRPr kumimoji="0" lang="en-US" sz="1400" b="0" i="0" u="none" strike="noStrike" cap="none" normalizeH="0" baseline="0">
                        <a:ln>
                          <a:noFill/>
                        </a:ln>
                        <a:solidFill>
                          <a:schemeClr val="bg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0</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1</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2</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a:ln>
                            <a:noFill/>
                          </a:ln>
                          <a:solidFill>
                            <a:schemeClr val="tx1"/>
                          </a:solidFill>
                          <a:effectLst/>
                          <a:latin typeface="Century Gothic" pitchFamily="34" charset="0"/>
                          <a:cs typeface="Times New Roman" pitchFamily="18" charset="0"/>
                        </a:rPr>
                        <a:t>3</a:t>
                      </a:r>
                      <a:endParaRPr kumimoji="0" lang="en-US" sz="1800" b="0" i="0" u="none" strike="noStrike" cap="none" normalizeH="0" baseline="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a:ln>
                            <a:noFill/>
                          </a:ln>
                          <a:solidFill>
                            <a:schemeClr val="tx1"/>
                          </a:solidFill>
                          <a:effectLst/>
                          <a:latin typeface="Century Gothic" pitchFamily="34" charset="0"/>
                          <a:cs typeface="Times New Roman" pitchFamily="18" charset="0"/>
                        </a:rPr>
                        <a:t>4</a:t>
                      </a:r>
                      <a:endParaRPr kumimoji="0" lang="en-US" sz="1800" b="0" i="0" u="none" strike="noStrike" cap="none" normalizeH="0" baseline="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a:ln>
                            <a:noFill/>
                          </a:ln>
                          <a:solidFill>
                            <a:schemeClr val="tx1"/>
                          </a:solidFill>
                          <a:effectLst/>
                          <a:latin typeface="Century Gothic" pitchFamily="34" charset="0"/>
                          <a:cs typeface="Times New Roman" pitchFamily="18" charset="0"/>
                        </a:rPr>
                        <a:t>5</a:t>
                      </a:r>
                      <a:endParaRPr kumimoji="0" lang="en-US" sz="1800" b="0" i="0" u="none" strike="noStrike" cap="none" normalizeH="0" baseline="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a:ln>
                            <a:noFill/>
                          </a:ln>
                          <a:solidFill>
                            <a:schemeClr val="tx1"/>
                          </a:solidFill>
                          <a:effectLst/>
                          <a:latin typeface="Century Gothic" pitchFamily="34" charset="0"/>
                          <a:cs typeface="Times New Roman" pitchFamily="18" charset="0"/>
                        </a:rPr>
                        <a:t>6</a:t>
                      </a:r>
                      <a:endParaRPr kumimoji="0" lang="en-US" sz="1800" b="0" i="0" u="none" strike="noStrike" cap="none" normalizeH="0" baseline="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a:ln>
                            <a:noFill/>
                          </a:ln>
                          <a:solidFill>
                            <a:schemeClr val="tx1"/>
                          </a:solidFill>
                          <a:effectLst/>
                          <a:latin typeface="Century Gothic" pitchFamily="34" charset="0"/>
                          <a:cs typeface="Times New Roman" pitchFamily="18" charset="0"/>
                        </a:rPr>
                        <a:t>7</a:t>
                      </a:r>
                      <a:endParaRPr kumimoji="0" lang="en-US" sz="1800" b="0" i="0" u="none" strike="noStrike" cap="none" normalizeH="0" baseline="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a:ln>
                            <a:noFill/>
                          </a:ln>
                          <a:solidFill>
                            <a:schemeClr val="tx1"/>
                          </a:solidFill>
                          <a:effectLst/>
                          <a:latin typeface="Century Gothic" pitchFamily="34" charset="0"/>
                          <a:cs typeface="Times New Roman" pitchFamily="18" charset="0"/>
                        </a:rPr>
                        <a:t>8</a:t>
                      </a:r>
                      <a:endParaRPr kumimoji="0" lang="en-US" sz="1800" b="0" i="0" u="none" strike="noStrike" cap="none" normalizeH="0" baseline="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9</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extLst>
                  <a:ext uri="{0D108BD9-81ED-4DB2-BD59-A6C34878D82A}">
                    <a16:rowId xmlns:a16="http://schemas.microsoft.com/office/drawing/2014/main" val="10001"/>
                  </a:ext>
                </a:extLst>
              </a:tr>
              <a:tr h="382125">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400" b="1" i="0" u="none" strike="noStrike" cap="none" normalizeH="0" baseline="0">
                          <a:ln>
                            <a:noFill/>
                          </a:ln>
                          <a:solidFill>
                            <a:schemeClr val="bg1"/>
                          </a:solidFill>
                          <a:effectLst/>
                          <a:latin typeface="Century Gothic" pitchFamily="34" charset="0"/>
                          <a:cs typeface="Times New Roman" pitchFamily="18" charset="0"/>
                        </a:rPr>
                        <a:t>1</a:t>
                      </a:r>
                      <a:endParaRPr kumimoji="0" lang="en-US" sz="1400" b="0" i="0" u="none" strike="noStrike" cap="none" normalizeH="0" baseline="0">
                        <a:ln>
                          <a:noFill/>
                        </a:ln>
                        <a:solidFill>
                          <a:schemeClr val="bg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1</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rPr>
                        <a:t>2</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930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3</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930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4</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930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5</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930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6</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930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7</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930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8</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930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9</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930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10</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9300"/>
                    </a:solidFill>
                  </a:tcPr>
                </a:tc>
                <a:extLst>
                  <a:ext uri="{0D108BD9-81ED-4DB2-BD59-A6C34878D82A}">
                    <a16:rowId xmlns:a16="http://schemas.microsoft.com/office/drawing/2014/main" val="10002"/>
                  </a:ext>
                </a:extLst>
              </a:tr>
              <a:tr h="382125">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400" b="1" i="0" u="none" strike="noStrike" cap="none" normalizeH="0" baseline="0">
                          <a:ln>
                            <a:noFill/>
                          </a:ln>
                          <a:solidFill>
                            <a:schemeClr val="bg1"/>
                          </a:solidFill>
                          <a:effectLst/>
                          <a:latin typeface="Century Gothic" pitchFamily="34" charset="0"/>
                          <a:cs typeface="Times New Roman" pitchFamily="18" charset="0"/>
                        </a:rPr>
                        <a:t>2</a:t>
                      </a:r>
                      <a:endParaRPr kumimoji="0" lang="en-US" sz="1400" b="0" i="0" u="none" strike="noStrike" cap="none" normalizeH="0" baseline="0">
                        <a:ln>
                          <a:noFill/>
                        </a:ln>
                        <a:solidFill>
                          <a:schemeClr val="bg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2</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3</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930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4</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000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5</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000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6</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000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7</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000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a:ln>
                            <a:noFill/>
                          </a:ln>
                          <a:solidFill>
                            <a:schemeClr val="tx1"/>
                          </a:solidFill>
                          <a:effectLst/>
                          <a:latin typeface="Century Gothic" pitchFamily="34" charset="0"/>
                          <a:cs typeface="Times New Roman" pitchFamily="18" charset="0"/>
                        </a:rPr>
                        <a:t>8</a:t>
                      </a:r>
                      <a:endParaRPr kumimoji="0" lang="en-US" sz="1800" b="0" i="0" u="none" strike="noStrike" cap="none" normalizeH="0" baseline="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000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9</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000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10</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000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11</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0000"/>
                    </a:solidFill>
                  </a:tcPr>
                </a:tc>
                <a:extLst>
                  <a:ext uri="{0D108BD9-81ED-4DB2-BD59-A6C34878D82A}">
                    <a16:rowId xmlns:a16="http://schemas.microsoft.com/office/drawing/2014/main" val="10003"/>
                  </a:ext>
                </a:extLst>
              </a:tr>
              <a:tr h="382125">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400" b="1" i="0" u="none" strike="noStrike" cap="none" normalizeH="0" baseline="0">
                          <a:ln>
                            <a:noFill/>
                          </a:ln>
                          <a:solidFill>
                            <a:schemeClr val="bg1"/>
                          </a:solidFill>
                          <a:effectLst/>
                          <a:latin typeface="Century Gothic" pitchFamily="34" charset="0"/>
                          <a:cs typeface="Times New Roman" pitchFamily="18" charset="0"/>
                        </a:rPr>
                        <a:t>3</a:t>
                      </a:r>
                      <a:endParaRPr kumimoji="0" lang="en-US" sz="1400" b="0" i="0" u="none" strike="noStrike" cap="none" normalizeH="0" baseline="0">
                        <a:ln>
                          <a:noFill/>
                        </a:ln>
                        <a:solidFill>
                          <a:schemeClr val="bg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a:ln>
                            <a:noFill/>
                          </a:ln>
                          <a:solidFill>
                            <a:schemeClr val="tx1"/>
                          </a:solidFill>
                          <a:effectLst/>
                          <a:latin typeface="Century Gothic" pitchFamily="34" charset="0"/>
                        </a:rPr>
                        <a:t>3</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4</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930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5</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000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6</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B05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7</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8</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a:ln>
                            <a:noFill/>
                          </a:ln>
                          <a:solidFill>
                            <a:schemeClr val="tx1"/>
                          </a:solidFill>
                          <a:effectLst/>
                          <a:latin typeface="Century Gothic" pitchFamily="34" charset="0"/>
                          <a:cs typeface="Times New Roman" pitchFamily="18" charset="0"/>
                        </a:rPr>
                        <a:t>9</a:t>
                      </a:r>
                      <a:endParaRPr kumimoji="0" lang="en-US" sz="1800" b="0" i="0" u="none" strike="noStrike" cap="none" normalizeH="0" baseline="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a:ln>
                            <a:noFill/>
                          </a:ln>
                          <a:solidFill>
                            <a:schemeClr val="tx1"/>
                          </a:solidFill>
                          <a:effectLst/>
                          <a:latin typeface="Century Gothic" pitchFamily="34" charset="0"/>
                          <a:cs typeface="Times New Roman" pitchFamily="18" charset="0"/>
                        </a:rPr>
                        <a:t>10</a:t>
                      </a:r>
                      <a:endParaRPr kumimoji="0" lang="en-US" sz="1800" b="0" i="0" u="none" strike="noStrike" cap="none" normalizeH="0" baseline="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a:ln>
                            <a:noFill/>
                          </a:ln>
                          <a:solidFill>
                            <a:schemeClr val="tx1"/>
                          </a:solidFill>
                          <a:effectLst/>
                          <a:latin typeface="Century Gothic" pitchFamily="34" charset="0"/>
                          <a:cs typeface="Times New Roman" pitchFamily="18" charset="0"/>
                        </a:rPr>
                        <a:t>11</a:t>
                      </a:r>
                      <a:endParaRPr kumimoji="0" lang="en-US" sz="1800" b="0" i="0" u="none" strike="noStrike" cap="none" normalizeH="0" baseline="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a:ln>
                            <a:noFill/>
                          </a:ln>
                          <a:solidFill>
                            <a:schemeClr val="tx1"/>
                          </a:solidFill>
                          <a:effectLst/>
                          <a:latin typeface="Century Gothic" pitchFamily="34" charset="0"/>
                          <a:cs typeface="Times New Roman" pitchFamily="18" charset="0"/>
                        </a:rPr>
                        <a:t>12</a:t>
                      </a:r>
                      <a:endParaRPr kumimoji="0" lang="en-US" sz="1800" b="0" i="0" u="none" strike="noStrike" cap="none" normalizeH="0" baseline="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4"/>
                  </a:ext>
                </a:extLst>
              </a:tr>
              <a:tr h="382125">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400" b="1" i="0" u="none" strike="noStrike" cap="none" normalizeH="0" baseline="0">
                          <a:ln>
                            <a:noFill/>
                          </a:ln>
                          <a:solidFill>
                            <a:schemeClr val="bg1"/>
                          </a:solidFill>
                          <a:effectLst/>
                          <a:latin typeface="Century Gothic" pitchFamily="34" charset="0"/>
                          <a:cs typeface="Times New Roman" pitchFamily="18" charset="0"/>
                        </a:rPr>
                        <a:t>4</a:t>
                      </a:r>
                      <a:endParaRPr kumimoji="0" lang="en-US" sz="1400" b="0" i="0" u="none" strike="noStrike" cap="none" normalizeH="0" baseline="0">
                        <a:ln>
                          <a:noFill/>
                        </a:ln>
                        <a:solidFill>
                          <a:schemeClr val="bg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4</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5</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930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6</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000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a:ln>
                            <a:noFill/>
                          </a:ln>
                          <a:solidFill>
                            <a:schemeClr val="tx1"/>
                          </a:solidFill>
                          <a:effectLst/>
                          <a:latin typeface="Century Gothic" pitchFamily="34" charset="0"/>
                          <a:cs typeface="Times New Roman" pitchFamily="18" charset="0"/>
                        </a:rPr>
                        <a:t>7</a:t>
                      </a:r>
                      <a:endParaRPr kumimoji="0" lang="en-US" sz="1800" b="0" i="0" u="none" strike="noStrike" cap="none" normalizeH="0" baseline="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8</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B05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9</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a:ln>
                            <a:noFill/>
                          </a:ln>
                          <a:solidFill>
                            <a:schemeClr val="tx1"/>
                          </a:solidFill>
                          <a:effectLst/>
                          <a:latin typeface="Century Gothic" pitchFamily="34" charset="0"/>
                          <a:cs typeface="Times New Roman" pitchFamily="18" charset="0"/>
                        </a:rPr>
                        <a:t>10</a:t>
                      </a:r>
                      <a:endParaRPr kumimoji="0" lang="en-US" sz="1800" b="0" i="0" u="none" strike="noStrike" cap="none" normalizeH="0" baseline="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a:ln>
                            <a:noFill/>
                          </a:ln>
                          <a:solidFill>
                            <a:schemeClr val="tx1"/>
                          </a:solidFill>
                          <a:effectLst/>
                          <a:latin typeface="Century Gothic" pitchFamily="34" charset="0"/>
                          <a:cs typeface="Times New Roman" pitchFamily="18" charset="0"/>
                        </a:rPr>
                        <a:t>11</a:t>
                      </a:r>
                      <a:endParaRPr kumimoji="0" lang="en-US" sz="1800" b="0" i="0" u="none" strike="noStrike" cap="none" normalizeH="0" baseline="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a:ln>
                            <a:noFill/>
                          </a:ln>
                          <a:solidFill>
                            <a:schemeClr val="tx1"/>
                          </a:solidFill>
                          <a:effectLst/>
                          <a:latin typeface="Century Gothic" pitchFamily="34" charset="0"/>
                          <a:cs typeface="Times New Roman" pitchFamily="18" charset="0"/>
                        </a:rPr>
                        <a:t>12</a:t>
                      </a:r>
                      <a:endParaRPr kumimoji="0" lang="en-US" sz="1800" b="0" i="0" u="none" strike="noStrike" cap="none" normalizeH="0" baseline="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a:ln>
                            <a:noFill/>
                          </a:ln>
                          <a:solidFill>
                            <a:schemeClr val="tx1"/>
                          </a:solidFill>
                          <a:effectLst/>
                          <a:latin typeface="Century Gothic" pitchFamily="34" charset="0"/>
                          <a:cs typeface="Times New Roman" pitchFamily="18" charset="0"/>
                        </a:rPr>
                        <a:t>13</a:t>
                      </a:r>
                      <a:endParaRPr kumimoji="0" lang="en-US" sz="1800" b="0" i="0" u="none" strike="noStrike" cap="none" normalizeH="0" baseline="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5"/>
                  </a:ext>
                </a:extLst>
              </a:tr>
              <a:tr h="382125">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400" b="1" i="0" u="none" strike="noStrike" cap="none" normalizeH="0" baseline="0">
                          <a:ln>
                            <a:noFill/>
                          </a:ln>
                          <a:solidFill>
                            <a:schemeClr val="bg1"/>
                          </a:solidFill>
                          <a:effectLst/>
                          <a:latin typeface="Century Gothic" pitchFamily="34" charset="0"/>
                          <a:cs typeface="Times New Roman" pitchFamily="18" charset="0"/>
                        </a:rPr>
                        <a:t>5</a:t>
                      </a:r>
                      <a:endParaRPr kumimoji="0" lang="en-US" sz="1400" b="0" i="0" u="none" strike="noStrike" cap="none" normalizeH="0" baseline="0">
                        <a:ln>
                          <a:noFill/>
                        </a:ln>
                        <a:solidFill>
                          <a:schemeClr val="bg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a:ln>
                            <a:noFill/>
                          </a:ln>
                          <a:solidFill>
                            <a:schemeClr val="tx1"/>
                          </a:solidFill>
                          <a:effectLst/>
                          <a:latin typeface="Century Gothic" pitchFamily="34" charset="0"/>
                          <a:cs typeface="Times New Roman" pitchFamily="18" charset="0"/>
                        </a:rPr>
                        <a:t>5</a:t>
                      </a:r>
                      <a:endParaRPr kumimoji="0" lang="en-US" sz="1800" b="0" i="0" u="none" strike="noStrike" cap="none" normalizeH="0" baseline="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6</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930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7</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000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a:ln>
                            <a:noFill/>
                          </a:ln>
                          <a:solidFill>
                            <a:schemeClr val="tx1"/>
                          </a:solidFill>
                          <a:effectLst/>
                          <a:latin typeface="Century Gothic" pitchFamily="34" charset="0"/>
                          <a:cs typeface="Times New Roman" pitchFamily="18" charset="0"/>
                        </a:rPr>
                        <a:t>8</a:t>
                      </a:r>
                      <a:endParaRPr kumimoji="0" lang="en-US" sz="1800" b="0" i="0" u="none" strike="noStrike" cap="none" normalizeH="0" baseline="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9</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10</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B05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11</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a:ln>
                            <a:noFill/>
                          </a:ln>
                          <a:solidFill>
                            <a:schemeClr val="tx1"/>
                          </a:solidFill>
                          <a:effectLst/>
                          <a:latin typeface="Century Gothic" pitchFamily="34" charset="0"/>
                          <a:cs typeface="Times New Roman" pitchFamily="18" charset="0"/>
                        </a:rPr>
                        <a:t>12</a:t>
                      </a:r>
                      <a:endParaRPr kumimoji="0" lang="en-US" sz="1800" b="0" i="0" u="none" strike="noStrike" cap="none" normalizeH="0" baseline="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a:ln>
                            <a:noFill/>
                          </a:ln>
                          <a:solidFill>
                            <a:schemeClr val="tx1"/>
                          </a:solidFill>
                          <a:effectLst/>
                          <a:latin typeface="Century Gothic" pitchFamily="34" charset="0"/>
                          <a:cs typeface="Times New Roman" pitchFamily="18" charset="0"/>
                        </a:rPr>
                        <a:t>13</a:t>
                      </a:r>
                      <a:endParaRPr kumimoji="0" lang="en-US" sz="1800" b="0" i="0" u="none" strike="noStrike" cap="none" normalizeH="0" baseline="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a:ln>
                            <a:noFill/>
                          </a:ln>
                          <a:solidFill>
                            <a:schemeClr val="tx1"/>
                          </a:solidFill>
                          <a:effectLst/>
                          <a:latin typeface="Century Gothic" pitchFamily="34" charset="0"/>
                          <a:cs typeface="Times New Roman" pitchFamily="18" charset="0"/>
                        </a:rPr>
                        <a:t>14</a:t>
                      </a:r>
                      <a:endParaRPr kumimoji="0" lang="en-US" sz="1800" b="0" i="0" u="none" strike="noStrike" cap="none" normalizeH="0" baseline="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6"/>
                  </a:ext>
                </a:extLst>
              </a:tr>
              <a:tr h="382125">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400" b="1" i="0" u="none" strike="noStrike" cap="none" normalizeH="0" baseline="0">
                          <a:ln>
                            <a:noFill/>
                          </a:ln>
                          <a:solidFill>
                            <a:schemeClr val="bg1"/>
                          </a:solidFill>
                          <a:effectLst/>
                          <a:latin typeface="Century Gothic" pitchFamily="34" charset="0"/>
                          <a:cs typeface="Times New Roman" pitchFamily="18" charset="0"/>
                        </a:rPr>
                        <a:t>6</a:t>
                      </a:r>
                      <a:endParaRPr kumimoji="0" lang="en-US" sz="1400" b="0" i="0" u="none" strike="noStrike" cap="none" normalizeH="0" baseline="0">
                        <a:ln>
                          <a:noFill/>
                        </a:ln>
                        <a:solidFill>
                          <a:schemeClr val="bg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a:ln>
                            <a:noFill/>
                          </a:ln>
                          <a:solidFill>
                            <a:schemeClr val="tx1"/>
                          </a:solidFill>
                          <a:effectLst/>
                          <a:latin typeface="Century Gothic" pitchFamily="34" charset="0"/>
                          <a:cs typeface="Times New Roman" pitchFamily="18" charset="0"/>
                        </a:rPr>
                        <a:t>6</a:t>
                      </a:r>
                      <a:endParaRPr kumimoji="0" lang="en-US" sz="1800" b="0" i="0" u="none" strike="noStrike" cap="none" normalizeH="0" baseline="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7</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930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8</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000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a:ln>
                            <a:noFill/>
                          </a:ln>
                          <a:solidFill>
                            <a:schemeClr val="tx1"/>
                          </a:solidFill>
                          <a:effectLst/>
                          <a:latin typeface="Century Gothic" pitchFamily="34" charset="0"/>
                          <a:cs typeface="Times New Roman" pitchFamily="18" charset="0"/>
                        </a:rPr>
                        <a:t>9</a:t>
                      </a:r>
                      <a:endParaRPr kumimoji="0" lang="en-US" sz="1800" b="0" i="0" u="none" strike="noStrike" cap="none" normalizeH="0" baseline="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a:ln>
                            <a:noFill/>
                          </a:ln>
                          <a:solidFill>
                            <a:schemeClr val="tx1"/>
                          </a:solidFill>
                          <a:effectLst/>
                          <a:latin typeface="Century Gothic" pitchFamily="34" charset="0"/>
                          <a:cs typeface="Times New Roman" pitchFamily="18" charset="0"/>
                        </a:rPr>
                        <a:t>10</a:t>
                      </a:r>
                      <a:endParaRPr kumimoji="0" lang="en-US" sz="1800" b="0" i="0" u="none" strike="noStrike" cap="none" normalizeH="0" baseline="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a:ln>
                            <a:noFill/>
                          </a:ln>
                          <a:solidFill>
                            <a:schemeClr val="tx1"/>
                          </a:solidFill>
                          <a:effectLst/>
                          <a:latin typeface="Century Gothic" pitchFamily="34" charset="0"/>
                          <a:cs typeface="Times New Roman" pitchFamily="18" charset="0"/>
                        </a:rPr>
                        <a:t>11</a:t>
                      </a:r>
                      <a:endParaRPr kumimoji="0" lang="en-US" sz="1800" b="0" i="0" u="none" strike="noStrike" cap="none" normalizeH="0" baseline="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12</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B05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13</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a:ln>
                            <a:noFill/>
                          </a:ln>
                          <a:solidFill>
                            <a:schemeClr val="tx1"/>
                          </a:solidFill>
                          <a:effectLst/>
                          <a:latin typeface="Century Gothic" pitchFamily="34" charset="0"/>
                          <a:cs typeface="Times New Roman" pitchFamily="18" charset="0"/>
                        </a:rPr>
                        <a:t>14</a:t>
                      </a:r>
                      <a:endParaRPr kumimoji="0" lang="en-US" sz="1800" b="0" i="0" u="none" strike="noStrike" cap="none" normalizeH="0" baseline="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15</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7"/>
                  </a:ext>
                </a:extLst>
              </a:tr>
              <a:tr h="382125">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400" b="1" i="0" u="none" strike="noStrike" cap="none" normalizeH="0" baseline="0">
                          <a:ln>
                            <a:noFill/>
                          </a:ln>
                          <a:solidFill>
                            <a:schemeClr val="bg1"/>
                          </a:solidFill>
                          <a:effectLst/>
                          <a:latin typeface="Century Gothic" pitchFamily="34" charset="0"/>
                          <a:cs typeface="Times New Roman" pitchFamily="18" charset="0"/>
                        </a:rPr>
                        <a:t>7</a:t>
                      </a:r>
                      <a:endParaRPr kumimoji="0" lang="en-US" sz="1400" b="0" i="0" u="none" strike="noStrike" cap="none" normalizeH="0" baseline="0">
                        <a:ln>
                          <a:noFill/>
                        </a:ln>
                        <a:solidFill>
                          <a:schemeClr val="bg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a:ln>
                            <a:noFill/>
                          </a:ln>
                          <a:solidFill>
                            <a:schemeClr val="tx1"/>
                          </a:solidFill>
                          <a:effectLst/>
                          <a:latin typeface="Century Gothic" pitchFamily="34" charset="0"/>
                          <a:cs typeface="Times New Roman" pitchFamily="18" charset="0"/>
                        </a:rPr>
                        <a:t>7</a:t>
                      </a:r>
                      <a:endParaRPr kumimoji="0" lang="en-US" sz="1800" b="0" i="0" u="none" strike="noStrike" cap="none" normalizeH="0" baseline="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8</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930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9</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000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a:ln>
                            <a:noFill/>
                          </a:ln>
                          <a:solidFill>
                            <a:schemeClr val="tx1"/>
                          </a:solidFill>
                          <a:effectLst/>
                          <a:latin typeface="Century Gothic" pitchFamily="34" charset="0"/>
                          <a:cs typeface="Times New Roman" pitchFamily="18" charset="0"/>
                        </a:rPr>
                        <a:t>10</a:t>
                      </a:r>
                      <a:endParaRPr kumimoji="0" lang="en-US" sz="1800" b="0" i="0" u="none" strike="noStrike" cap="none" normalizeH="0" baseline="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a:ln>
                            <a:noFill/>
                          </a:ln>
                          <a:solidFill>
                            <a:schemeClr val="tx1"/>
                          </a:solidFill>
                          <a:effectLst/>
                          <a:latin typeface="Century Gothic" pitchFamily="34" charset="0"/>
                          <a:cs typeface="Times New Roman" pitchFamily="18" charset="0"/>
                        </a:rPr>
                        <a:t>11</a:t>
                      </a:r>
                      <a:endParaRPr kumimoji="0" lang="en-US" sz="1800" b="0" i="0" u="none" strike="noStrike" cap="none" normalizeH="0" baseline="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a:ln>
                            <a:noFill/>
                          </a:ln>
                          <a:solidFill>
                            <a:schemeClr val="tx1"/>
                          </a:solidFill>
                          <a:effectLst/>
                          <a:latin typeface="Century Gothic" pitchFamily="34" charset="0"/>
                          <a:cs typeface="Times New Roman" pitchFamily="18" charset="0"/>
                        </a:rPr>
                        <a:t>12</a:t>
                      </a:r>
                      <a:endParaRPr kumimoji="0" lang="en-US" sz="1800" b="0" i="0" u="none" strike="noStrike" cap="none" normalizeH="0" baseline="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a:ln>
                            <a:noFill/>
                          </a:ln>
                          <a:solidFill>
                            <a:schemeClr val="tx1"/>
                          </a:solidFill>
                          <a:effectLst/>
                          <a:latin typeface="Century Gothic" pitchFamily="34" charset="0"/>
                          <a:cs typeface="Times New Roman" pitchFamily="18" charset="0"/>
                        </a:rPr>
                        <a:t>13</a:t>
                      </a:r>
                      <a:endParaRPr kumimoji="0" lang="en-US" sz="1800" b="0" i="0" u="none" strike="noStrike" cap="none" normalizeH="0" baseline="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14</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B05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15</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16</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8"/>
                  </a:ext>
                </a:extLst>
              </a:tr>
              <a:tr h="382125">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400" b="1" i="0" u="none" strike="noStrike" cap="none" normalizeH="0" baseline="0">
                          <a:ln>
                            <a:noFill/>
                          </a:ln>
                          <a:solidFill>
                            <a:schemeClr val="bg1"/>
                          </a:solidFill>
                          <a:effectLst/>
                          <a:latin typeface="Century Gothic" pitchFamily="34" charset="0"/>
                          <a:cs typeface="Times New Roman" pitchFamily="18" charset="0"/>
                        </a:rPr>
                        <a:t>8</a:t>
                      </a:r>
                      <a:endParaRPr kumimoji="0" lang="en-US" sz="1400" b="0" i="0" u="none" strike="noStrike" cap="none" normalizeH="0" baseline="0">
                        <a:ln>
                          <a:noFill/>
                        </a:ln>
                        <a:solidFill>
                          <a:schemeClr val="bg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8</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9</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930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10</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000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a:ln>
                            <a:noFill/>
                          </a:ln>
                          <a:solidFill>
                            <a:schemeClr val="tx1"/>
                          </a:solidFill>
                          <a:effectLst/>
                          <a:latin typeface="Century Gothic" pitchFamily="34" charset="0"/>
                          <a:cs typeface="Times New Roman" pitchFamily="18" charset="0"/>
                        </a:rPr>
                        <a:t>11</a:t>
                      </a:r>
                      <a:endParaRPr kumimoji="0" lang="en-US" sz="1800" b="0" i="0" u="none" strike="noStrike" cap="none" normalizeH="0" baseline="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a:ln>
                            <a:noFill/>
                          </a:ln>
                          <a:solidFill>
                            <a:schemeClr val="tx1"/>
                          </a:solidFill>
                          <a:effectLst/>
                          <a:latin typeface="Century Gothic" pitchFamily="34" charset="0"/>
                          <a:cs typeface="Times New Roman" pitchFamily="18" charset="0"/>
                        </a:rPr>
                        <a:t>12</a:t>
                      </a:r>
                      <a:endParaRPr kumimoji="0" lang="en-US" sz="1800" b="0" i="0" u="none" strike="noStrike" cap="none" normalizeH="0" baseline="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13</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a:ln>
                            <a:noFill/>
                          </a:ln>
                          <a:solidFill>
                            <a:schemeClr val="tx1"/>
                          </a:solidFill>
                          <a:effectLst/>
                          <a:latin typeface="Century Gothic" pitchFamily="34" charset="0"/>
                          <a:cs typeface="Times New Roman" pitchFamily="18" charset="0"/>
                        </a:rPr>
                        <a:t>14</a:t>
                      </a:r>
                      <a:endParaRPr kumimoji="0" lang="en-US" sz="1800" b="0" i="0" u="none" strike="noStrike" cap="none" normalizeH="0" baseline="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a:ln>
                            <a:noFill/>
                          </a:ln>
                          <a:solidFill>
                            <a:schemeClr val="tx1"/>
                          </a:solidFill>
                          <a:effectLst/>
                          <a:latin typeface="Century Gothic" pitchFamily="34" charset="0"/>
                          <a:cs typeface="Times New Roman" pitchFamily="18" charset="0"/>
                        </a:rPr>
                        <a:t>15</a:t>
                      </a:r>
                      <a:endParaRPr kumimoji="0" lang="en-US" sz="1800" b="0" i="0" u="none" strike="noStrike" cap="none" normalizeH="0" baseline="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16</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B05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17</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9"/>
                  </a:ext>
                </a:extLst>
              </a:tr>
              <a:tr h="382125">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400" b="1" i="0" u="none" strike="noStrike" cap="none" normalizeH="0" baseline="0" dirty="0">
                          <a:ln>
                            <a:noFill/>
                          </a:ln>
                          <a:solidFill>
                            <a:schemeClr val="bg1"/>
                          </a:solidFill>
                          <a:effectLst/>
                          <a:latin typeface="Century Gothic" pitchFamily="34" charset="0"/>
                          <a:cs typeface="Times New Roman" pitchFamily="18" charset="0"/>
                        </a:rPr>
                        <a:t>9</a:t>
                      </a:r>
                      <a:endParaRPr kumimoji="0" lang="en-US" sz="1400" b="0" i="0" u="none" strike="noStrike" cap="none" normalizeH="0" baseline="0" dirty="0">
                        <a:ln>
                          <a:noFill/>
                        </a:ln>
                        <a:solidFill>
                          <a:schemeClr val="bg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9</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10</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930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11</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000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a:ln>
                            <a:noFill/>
                          </a:ln>
                          <a:solidFill>
                            <a:schemeClr val="tx1"/>
                          </a:solidFill>
                          <a:effectLst/>
                          <a:latin typeface="Century Gothic" pitchFamily="34" charset="0"/>
                          <a:cs typeface="Times New Roman" pitchFamily="18" charset="0"/>
                        </a:rPr>
                        <a:t>12</a:t>
                      </a:r>
                      <a:endParaRPr kumimoji="0" lang="en-US" sz="1800" b="0" i="0" u="none" strike="noStrike" cap="none" normalizeH="0" baseline="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a:ln>
                            <a:noFill/>
                          </a:ln>
                          <a:solidFill>
                            <a:schemeClr val="tx1"/>
                          </a:solidFill>
                          <a:effectLst/>
                          <a:latin typeface="Century Gothic" pitchFamily="34" charset="0"/>
                          <a:cs typeface="Times New Roman" pitchFamily="18" charset="0"/>
                        </a:rPr>
                        <a:t>13</a:t>
                      </a:r>
                      <a:endParaRPr kumimoji="0" lang="en-US" sz="1800" b="0" i="0" u="none" strike="noStrike" cap="none" normalizeH="0" baseline="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14</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15</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16</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17</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18</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B050"/>
                    </a:solidFill>
                  </a:tcPr>
                </a:tc>
                <a:extLst>
                  <a:ext uri="{0D108BD9-81ED-4DB2-BD59-A6C34878D82A}">
                    <a16:rowId xmlns:a16="http://schemas.microsoft.com/office/drawing/2014/main" val="10010"/>
                  </a:ext>
                </a:extLst>
              </a:tr>
            </a:tbl>
          </a:graphicData>
        </a:graphic>
      </p:graphicFrame>
    </p:spTree>
    <p:extLst>
      <p:ext uri="{BB962C8B-B14F-4D97-AF65-F5344CB8AC3E}">
        <p14:creationId xmlns:p14="http://schemas.microsoft.com/office/powerpoint/2010/main" val="20708168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934089" y="135867"/>
            <a:ext cx="5073724" cy="778213"/>
          </a:xfrm>
          <a:prstGeom prst="rect">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 Developing a scope and sequence for intervention</a:t>
            </a:r>
          </a:p>
        </p:txBody>
      </p:sp>
      <p:sp>
        <p:nvSpPr>
          <p:cNvPr id="5" name="Rectangle 4"/>
          <p:cNvSpPr/>
          <p:nvPr/>
        </p:nvSpPr>
        <p:spPr>
          <a:xfrm>
            <a:off x="3934089" y="914080"/>
            <a:ext cx="5073724" cy="778213"/>
          </a:xfrm>
          <a:prstGeom prst="rect">
            <a:avLst/>
          </a:prstGeom>
          <a:solidFill>
            <a:schemeClr val="accent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 Progress monitoring and determining response</a:t>
            </a:r>
          </a:p>
        </p:txBody>
      </p:sp>
      <p:sp>
        <p:nvSpPr>
          <p:cNvPr id="6" name="Rectangle 5"/>
          <p:cNvSpPr/>
          <p:nvPr/>
        </p:nvSpPr>
        <p:spPr>
          <a:xfrm>
            <a:off x="3934089" y="1681059"/>
            <a:ext cx="5073724" cy="778213"/>
          </a:xfrm>
          <a:prstGeom prst="rect">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3: Selecting evidence-based practices for the instructional platform</a:t>
            </a:r>
          </a:p>
        </p:txBody>
      </p:sp>
      <p:sp>
        <p:nvSpPr>
          <p:cNvPr id="7" name="Rectangle 6"/>
          <p:cNvSpPr/>
          <p:nvPr/>
        </p:nvSpPr>
        <p:spPr>
          <a:xfrm>
            <a:off x="3934089" y="2448038"/>
            <a:ext cx="5073724" cy="778213"/>
          </a:xfrm>
          <a:prstGeom prst="rect">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4: Instructional delivery: explicit instruction, multiple representations, language</a:t>
            </a:r>
          </a:p>
        </p:txBody>
      </p:sp>
      <p:sp>
        <p:nvSpPr>
          <p:cNvPr id="8" name="Rectangle 7"/>
          <p:cNvSpPr/>
          <p:nvPr/>
        </p:nvSpPr>
        <p:spPr>
          <a:xfrm>
            <a:off x="3934089" y="3226251"/>
            <a:ext cx="5073724" cy="778213"/>
          </a:xfrm>
          <a:prstGeom prst="rect">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5: Instructional strategies: fluency building, problem solving, motivation</a:t>
            </a:r>
          </a:p>
        </p:txBody>
      </p:sp>
      <p:sp>
        <p:nvSpPr>
          <p:cNvPr id="9" name="Rectangle 8"/>
          <p:cNvSpPr/>
          <p:nvPr/>
        </p:nvSpPr>
        <p:spPr>
          <a:xfrm>
            <a:off x="3934089" y="3981996"/>
            <a:ext cx="5073724" cy="778213"/>
          </a:xfrm>
          <a:prstGeom prst="rect">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6: Whole number content</a:t>
            </a:r>
          </a:p>
        </p:txBody>
      </p:sp>
      <p:sp>
        <p:nvSpPr>
          <p:cNvPr id="10" name="Rectangle 9"/>
          <p:cNvSpPr/>
          <p:nvPr/>
        </p:nvSpPr>
        <p:spPr>
          <a:xfrm>
            <a:off x="3934089" y="4760209"/>
            <a:ext cx="5073724" cy="778213"/>
          </a:xfrm>
          <a:prstGeom prst="rect">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7: </a:t>
            </a:r>
            <a:r>
              <a:rPr lang="en-US"/>
              <a:t>Rational number content</a:t>
            </a:r>
            <a:endParaRPr lang="en-US" dirty="0"/>
          </a:p>
        </p:txBody>
      </p:sp>
      <p:sp>
        <p:nvSpPr>
          <p:cNvPr id="11" name="Rectangle 10"/>
          <p:cNvSpPr/>
          <p:nvPr/>
        </p:nvSpPr>
        <p:spPr>
          <a:xfrm>
            <a:off x="3934089" y="5538422"/>
            <a:ext cx="5073724" cy="778213"/>
          </a:xfrm>
          <a:prstGeom prst="rect">
            <a:avLst/>
          </a:prstGeom>
          <a:solidFill>
            <a:schemeClr val="accent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8: DBI and mathematics: fidelity</a:t>
            </a:r>
            <a:r>
              <a:rPr lang="en-US"/>
              <a:t>, adaptations</a:t>
            </a:r>
            <a:endParaRPr lang="en-US" dirty="0"/>
          </a:p>
        </p:txBody>
      </p:sp>
      <p:pic>
        <p:nvPicPr>
          <p:cNvPr id="13" name="Picture 12" descr="A flow chart that shows a quick overview of the data-based individualization ( D B I) Process. A box on top states Validated Intervention Program, which points to an oval that states Progress Monitor (to determine response to intervention program). That breaks down to a non-responsive and responsive arrow. The responsive arrow points to progress monitoring, and the non-responsive arrow points to the diagnostic data. From diagnostic data there is an arrow pointing to intervention adaptation which is followed by progress monitoring. from progress monitoring there is two options responsive (pointing to continued progress monitoring) and nonresponisve pointing to diagnostic data to illustrate the cyclical process.">
            <a:extLst>
              <a:ext uri="{FF2B5EF4-FFF2-40B4-BE49-F238E27FC236}">
                <a16:creationId xmlns:a16="http://schemas.microsoft.com/office/drawing/2014/main" id="{BD817818-E6FA-4D3F-AAC9-79A809FDF8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9981" y="411400"/>
            <a:ext cx="3190207" cy="5629701"/>
          </a:xfrm>
          <a:prstGeom prst="rect">
            <a:avLst/>
          </a:prstGeom>
        </p:spPr>
      </p:pic>
      <p:sp>
        <p:nvSpPr>
          <p:cNvPr id="2" name="Title 1" hidden="1">
            <a:extLst>
              <a:ext uri="{FF2B5EF4-FFF2-40B4-BE49-F238E27FC236}">
                <a16:creationId xmlns:a16="http://schemas.microsoft.com/office/drawing/2014/main" id="{8A416713-5ECF-4DEF-8062-8E68DBB50229}"/>
              </a:ext>
            </a:extLst>
          </p:cNvPr>
          <p:cNvSpPr>
            <a:spLocks noGrp="1"/>
          </p:cNvSpPr>
          <p:nvPr>
            <p:ph type="title"/>
          </p:nvPr>
        </p:nvSpPr>
        <p:spPr/>
        <p:txBody>
          <a:bodyPr/>
          <a:lstStyle/>
          <a:p>
            <a:r>
              <a:rPr lang="en-US" dirty="0"/>
              <a:t>Slide 3</a:t>
            </a:r>
          </a:p>
        </p:txBody>
      </p:sp>
    </p:spTree>
    <p:extLst>
      <p:ext uri="{BB962C8B-B14F-4D97-AF65-F5344CB8AC3E}">
        <p14:creationId xmlns:p14="http://schemas.microsoft.com/office/powerpoint/2010/main" val="139875959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a:spLocks noGrp="1" noChangeArrowheads="1"/>
          </p:cNvSpPr>
          <p:nvPr>
            <p:ph type="title"/>
          </p:nvPr>
        </p:nvSpPr>
        <p:spPr>
          <a:xfrm>
            <a:off x="228600" y="228600"/>
            <a:ext cx="8686800" cy="731520"/>
          </a:xfrm>
        </p:spPr>
        <p:txBody>
          <a:bodyPr>
            <a:normAutofit fontScale="90000"/>
          </a:bodyPr>
          <a:lstStyle/>
          <a:p>
            <a:pPr marL="514350" indent="-514350">
              <a:buFont typeface="+mj-lt"/>
              <a:buAutoNum type="arabicPeriod" startAt="2"/>
            </a:pPr>
            <a:r>
              <a:rPr lang="en-US" dirty="0"/>
              <a:t>Students should learn and use </a:t>
            </a:r>
            <a:r>
              <a:rPr lang="en-US" dirty="0">
                <a:solidFill>
                  <a:srgbClr val="92D050"/>
                </a:solidFill>
              </a:rPr>
              <a:t>strategies</a:t>
            </a:r>
            <a:r>
              <a:rPr lang="en-US" dirty="0">
                <a:solidFill>
                  <a:schemeClr val="accent4"/>
                </a:solidFill>
              </a:rPr>
              <a:t> </a:t>
            </a:r>
            <a:r>
              <a:rPr lang="en-US" dirty="0"/>
              <a:t>to solve the facts</a:t>
            </a:r>
            <a:br>
              <a:rPr lang="en-US" dirty="0"/>
            </a:br>
            <a:r>
              <a:rPr lang="en-US" dirty="0"/>
              <a:t> </a:t>
            </a:r>
          </a:p>
        </p:txBody>
      </p:sp>
      <p:pic>
        <p:nvPicPr>
          <p:cNvPr id="4" name="Picture 3" descr="counting up addition. 1. put the greater number in your fist and say it. 2. count up the other number on your fingers. 3. Your answer is the last number you say"/>
          <p:cNvPicPr>
            <a:picLocks noChangeAspect="1"/>
          </p:cNvPicPr>
          <p:nvPr/>
        </p:nvPicPr>
        <p:blipFill>
          <a:blip r:embed="rId2"/>
          <a:stretch>
            <a:fillRect/>
          </a:stretch>
        </p:blipFill>
        <p:spPr>
          <a:xfrm>
            <a:off x="4925469" y="960120"/>
            <a:ext cx="3319177" cy="5009745"/>
          </a:xfrm>
          <a:prstGeom prst="rect">
            <a:avLst/>
          </a:prstGeom>
        </p:spPr>
      </p:pic>
      <p:sp>
        <p:nvSpPr>
          <p:cNvPr id="8" name="TextBox 7"/>
          <p:cNvSpPr txBox="1"/>
          <p:nvPr/>
        </p:nvSpPr>
        <p:spPr>
          <a:xfrm>
            <a:off x="1260813" y="1931238"/>
            <a:ext cx="2920999" cy="3477875"/>
          </a:xfrm>
          <a:prstGeom prst="rect">
            <a:avLst/>
          </a:prstGeom>
          <a:noFill/>
        </p:spPr>
        <p:txBody>
          <a:bodyPr wrap="square" rtlCol="0">
            <a:spAutoFit/>
          </a:bodyPr>
          <a:lstStyle/>
          <a:p>
            <a:r>
              <a:rPr lang="en-US" sz="4400" dirty="0">
                <a:solidFill>
                  <a:schemeClr val="bg1"/>
                </a:solidFill>
              </a:rPr>
              <a:t>4 + 3 = __</a:t>
            </a:r>
          </a:p>
          <a:p>
            <a:endParaRPr lang="en-US" sz="4400" dirty="0">
              <a:solidFill>
                <a:schemeClr val="bg1"/>
              </a:solidFill>
            </a:endParaRPr>
          </a:p>
          <a:p>
            <a:r>
              <a:rPr lang="en-US" sz="4400" dirty="0">
                <a:solidFill>
                  <a:schemeClr val="bg1"/>
                </a:solidFill>
              </a:rPr>
              <a:t>9 + 2 = __</a:t>
            </a:r>
          </a:p>
          <a:p>
            <a:endParaRPr lang="en-US" sz="4400" dirty="0">
              <a:solidFill>
                <a:schemeClr val="bg1"/>
              </a:solidFill>
            </a:endParaRPr>
          </a:p>
          <a:p>
            <a:r>
              <a:rPr lang="en-US" sz="4400" dirty="0">
                <a:solidFill>
                  <a:schemeClr val="bg1"/>
                </a:solidFill>
              </a:rPr>
              <a:t>6 + 8 = __</a:t>
            </a:r>
          </a:p>
        </p:txBody>
      </p:sp>
    </p:spTree>
    <p:extLst>
      <p:ext uri="{BB962C8B-B14F-4D97-AF65-F5344CB8AC3E}">
        <p14:creationId xmlns:p14="http://schemas.microsoft.com/office/powerpoint/2010/main" val="251829920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61041" y="499462"/>
            <a:ext cx="7888479" cy="523220"/>
          </a:xfrm>
          <a:prstGeom prst="rect">
            <a:avLst/>
          </a:prstGeom>
          <a:noFill/>
        </p:spPr>
        <p:txBody>
          <a:bodyPr wrap="square" rtlCol="0">
            <a:spAutoFit/>
          </a:bodyPr>
          <a:lstStyle/>
          <a:p>
            <a:r>
              <a:rPr lang="en-US" sz="2800" b="1" dirty="0">
                <a:solidFill>
                  <a:srgbClr val="FF9300"/>
                </a:solidFill>
              </a:rPr>
              <a:t>Link to Video: </a:t>
            </a:r>
            <a:r>
              <a:rPr lang="en-US" sz="2800" b="1" dirty="0">
                <a:solidFill>
                  <a:schemeClr val="bg1"/>
                </a:solidFill>
              </a:rPr>
              <a:t>https://youtu.be/fA3JIsXEW30</a:t>
            </a:r>
            <a:endParaRPr lang="en-US" sz="2800" b="1" dirty="0">
              <a:solidFill>
                <a:srgbClr val="FF9300"/>
              </a:solidFill>
            </a:endParaRPr>
          </a:p>
        </p:txBody>
      </p:sp>
      <p:sp>
        <p:nvSpPr>
          <p:cNvPr id="2" name="Title 1" hidden="1">
            <a:extLst>
              <a:ext uri="{FF2B5EF4-FFF2-40B4-BE49-F238E27FC236}">
                <a16:creationId xmlns:a16="http://schemas.microsoft.com/office/drawing/2014/main" id="{EE4361C5-7E05-44EF-A9B0-37BD50137B98}"/>
              </a:ext>
            </a:extLst>
          </p:cNvPr>
          <p:cNvSpPr>
            <a:spLocks noGrp="1"/>
          </p:cNvSpPr>
          <p:nvPr>
            <p:ph type="title"/>
          </p:nvPr>
        </p:nvSpPr>
        <p:spPr/>
        <p:txBody>
          <a:bodyPr/>
          <a:lstStyle/>
          <a:p>
            <a:r>
              <a:rPr lang="en-US" dirty="0"/>
              <a:t>Slide 31</a:t>
            </a:r>
          </a:p>
        </p:txBody>
      </p:sp>
    </p:spTree>
    <p:extLst>
      <p:ext uri="{BB962C8B-B14F-4D97-AF65-F5344CB8AC3E}">
        <p14:creationId xmlns:p14="http://schemas.microsoft.com/office/powerpoint/2010/main" val="314384198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a:spLocks noGrp="1" noChangeArrowheads="1"/>
          </p:cNvSpPr>
          <p:nvPr>
            <p:ph type="title"/>
          </p:nvPr>
        </p:nvSpPr>
        <p:spPr>
          <a:xfrm>
            <a:off x="228600" y="228600"/>
            <a:ext cx="8686800" cy="731520"/>
          </a:xfrm>
        </p:spPr>
        <p:txBody>
          <a:bodyPr>
            <a:normAutofit fontScale="90000"/>
          </a:bodyPr>
          <a:lstStyle/>
          <a:p>
            <a:pPr marL="514350" indent="-514350">
              <a:buFont typeface="+mj-lt"/>
              <a:buAutoNum type="arabicPeriod" startAt="2"/>
            </a:pPr>
            <a:r>
              <a:rPr lang="en-US" dirty="0"/>
              <a:t>Students should learn and use </a:t>
            </a:r>
            <a:r>
              <a:rPr lang="en-US" dirty="0">
                <a:solidFill>
                  <a:srgbClr val="92D050"/>
                </a:solidFill>
              </a:rPr>
              <a:t>strategies</a:t>
            </a:r>
            <a:r>
              <a:rPr lang="en-US" dirty="0">
                <a:solidFill>
                  <a:schemeClr val="accent4"/>
                </a:solidFill>
              </a:rPr>
              <a:t> </a:t>
            </a:r>
            <a:r>
              <a:rPr lang="en-US" dirty="0"/>
              <a:t>to solve the facts</a:t>
            </a:r>
            <a:br>
              <a:rPr lang="en-US" dirty="0"/>
            </a:br>
            <a:r>
              <a:rPr lang="en-US" dirty="0"/>
              <a:t> </a:t>
            </a:r>
          </a:p>
        </p:txBody>
      </p:sp>
      <p:pic>
        <p:nvPicPr>
          <p:cNvPr id="2" name="Picture 1" descr="counting up addition. 1. put the minus number in your fist and say it. 2. count up  on your fingers to the number you start with. 3. Your answer is the number of fingers you have up"/>
          <p:cNvPicPr>
            <a:picLocks noChangeAspect="1"/>
          </p:cNvPicPr>
          <p:nvPr/>
        </p:nvPicPr>
        <p:blipFill>
          <a:blip r:embed="rId2"/>
          <a:stretch>
            <a:fillRect/>
          </a:stretch>
        </p:blipFill>
        <p:spPr>
          <a:xfrm>
            <a:off x="5214025" y="960120"/>
            <a:ext cx="3331722" cy="5051320"/>
          </a:xfrm>
          <a:prstGeom prst="rect">
            <a:avLst/>
          </a:prstGeom>
        </p:spPr>
      </p:pic>
      <p:sp>
        <p:nvSpPr>
          <p:cNvPr id="7" name="TextBox 6"/>
          <p:cNvSpPr txBox="1"/>
          <p:nvPr/>
        </p:nvSpPr>
        <p:spPr>
          <a:xfrm>
            <a:off x="1260813" y="1931238"/>
            <a:ext cx="2920999" cy="3477875"/>
          </a:xfrm>
          <a:prstGeom prst="rect">
            <a:avLst/>
          </a:prstGeom>
          <a:noFill/>
        </p:spPr>
        <p:txBody>
          <a:bodyPr wrap="square" rtlCol="0">
            <a:spAutoFit/>
          </a:bodyPr>
          <a:lstStyle/>
          <a:p>
            <a:r>
              <a:rPr lang="en-US" sz="4400" dirty="0">
                <a:solidFill>
                  <a:schemeClr val="bg1"/>
                </a:solidFill>
              </a:rPr>
              <a:t>5 – 3 = __</a:t>
            </a:r>
          </a:p>
          <a:p>
            <a:endParaRPr lang="en-US" sz="4400" dirty="0">
              <a:solidFill>
                <a:schemeClr val="bg1"/>
              </a:solidFill>
            </a:endParaRPr>
          </a:p>
          <a:p>
            <a:r>
              <a:rPr lang="en-US" sz="4400" dirty="0">
                <a:solidFill>
                  <a:schemeClr val="bg1"/>
                </a:solidFill>
              </a:rPr>
              <a:t>11 </a:t>
            </a:r>
            <a:r>
              <a:rPr lang="mr-IN" sz="4400" dirty="0">
                <a:solidFill>
                  <a:schemeClr val="bg1"/>
                </a:solidFill>
              </a:rPr>
              <a:t>–</a:t>
            </a:r>
            <a:r>
              <a:rPr lang="en-US" sz="4400" dirty="0">
                <a:solidFill>
                  <a:schemeClr val="bg1"/>
                </a:solidFill>
              </a:rPr>
              <a:t> 7 = __</a:t>
            </a:r>
          </a:p>
          <a:p>
            <a:endParaRPr lang="en-US" sz="4400" dirty="0">
              <a:solidFill>
                <a:schemeClr val="bg1"/>
              </a:solidFill>
            </a:endParaRPr>
          </a:p>
          <a:p>
            <a:r>
              <a:rPr lang="en-US" sz="4400" dirty="0">
                <a:solidFill>
                  <a:schemeClr val="bg1"/>
                </a:solidFill>
              </a:rPr>
              <a:t>15 </a:t>
            </a:r>
            <a:r>
              <a:rPr lang="mr-IN" sz="4400" dirty="0">
                <a:solidFill>
                  <a:schemeClr val="bg1"/>
                </a:solidFill>
              </a:rPr>
              <a:t>–</a:t>
            </a:r>
            <a:r>
              <a:rPr lang="en-US" sz="4400" dirty="0">
                <a:solidFill>
                  <a:schemeClr val="bg1"/>
                </a:solidFill>
              </a:rPr>
              <a:t> 9 = __</a:t>
            </a:r>
          </a:p>
        </p:txBody>
      </p:sp>
    </p:spTree>
    <p:extLst>
      <p:ext uri="{BB962C8B-B14F-4D97-AF65-F5344CB8AC3E}">
        <p14:creationId xmlns:p14="http://schemas.microsoft.com/office/powerpoint/2010/main" val="4693621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61041" y="499462"/>
            <a:ext cx="7708598" cy="523220"/>
          </a:xfrm>
          <a:prstGeom prst="rect">
            <a:avLst/>
          </a:prstGeom>
          <a:noFill/>
        </p:spPr>
        <p:txBody>
          <a:bodyPr wrap="square" rtlCol="0">
            <a:spAutoFit/>
          </a:bodyPr>
          <a:lstStyle/>
          <a:p>
            <a:r>
              <a:rPr lang="en-US" sz="2800" b="1" dirty="0">
                <a:solidFill>
                  <a:srgbClr val="FF9300"/>
                </a:solidFill>
              </a:rPr>
              <a:t>Link to Video: </a:t>
            </a:r>
            <a:r>
              <a:rPr lang="en-US" sz="2800" b="1" dirty="0">
                <a:solidFill>
                  <a:schemeClr val="bg1"/>
                </a:solidFill>
              </a:rPr>
              <a:t>https://youtu.be/opMQZUWV7U8</a:t>
            </a:r>
            <a:endParaRPr lang="en-US" sz="2800" b="1" dirty="0">
              <a:solidFill>
                <a:srgbClr val="FF9300"/>
              </a:solidFill>
            </a:endParaRPr>
          </a:p>
        </p:txBody>
      </p:sp>
      <p:sp>
        <p:nvSpPr>
          <p:cNvPr id="2" name="Title 1" hidden="1">
            <a:extLst>
              <a:ext uri="{FF2B5EF4-FFF2-40B4-BE49-F238E27FC236}">
                <a16:creationId xmlns:a16="http://schemas.microsoft.com/office/drawing/2014/main" id="{85F73E61-F990-40FB-9AD8-8E611578EF7F}"/>
              </a:ext>
            </a:extLst>
          </p:cNvPr>
          <p:cNvSpPr>
            <a:spLocks noGrp="1"/>
          </p:cNvSpPr>
          <p:nvPr>
            <p:ph type="title"/>
          </p:nvPr>
        </p:nvSpPr>
        <p:spPr/>
        <p:txBody>
          <a:bodyPr/>
          <a:lstStyle/>
          <a:p>
            <a:r>
              <a:rPr lang="en-US" dirty="0"/>
              <a:t>Slide 33</a:t>
            </a:r>
          </a:p>
        </p:txBody>
      </p:sp>
    </p:spTree>
    <p:extLst>
      <p:ext uri="{BB962C8B-B14F-4D97-AF65-F5344CB8AC3E}">
        <p14:creationId xmlns:p14="http://schemas.microsoft.com/office/powerpoint/2010/main" val="181581290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normAutofit fontScale="90000"/>
          </a:bodyPr>
          <a:lstStyle/>
          <a:p>
            <a:pPr marL="514350" indent="-514350">
              <a:buFont typeface="+mj-lt"/>
              <a:buAutoNum type="arabicPeriod" startAt="3"/>
            </a:pPr>
            <a:r>
              <a:rPr lang="en-US" dirty="0"/>
              <a:t>Students should develop </a:t>
            </a:r>
            <a:r>
              <a:rPr lang="en-US" dirty="0">
                <a:solidFill>
                  <a:srgbClr val="92D050"/>
                </a:solidFill>
              </a:rPr>
              <a:t>fluency </a:t>
            </a:r>
            <a:r>
              <a:rPr lang="en-US" dirty="0"/>
              <a:t>with facts</a:t>
            </a:r>
            <a:br>
              <a:rPr lang="en-US" dirty="0"/>
            </a:br>
            <a:br>
              <a:rPr lang="en-US" dirty="0"/>
            </a:br>
            <a:r>
              <a:rPr lang="en-US" dirty="0"/>
              <a:t> </a:t>
            </a:r>
          </a:p>
        </p:txBody>
      </p:sp>
    </p:spTree>
    <p:extLst>
      <p:ext uri="{BB962C8B-B14F-4D97-AF65-F5344CB8AC3E}">
        <p14:creationId xmlns:p14="http://schemas.microsoft.com/office/powerpoint/2010/main" val="23319342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Facts</a:t>
            </a:r>
          </a:p>
        </p:txBody>
      </p:sp>
      <p:sp>
        <p:nvSpPr>
          <p:cNvPr id="3" name="Content Placeholder 2"/>
          <p:cNvSpPr>
            <a:spLocks noGrp="1"/>
          </p:cNvSpPr>
          <p:nvPr>
            <p:ph idx="1"/>
          </p:nvPr>
        </p:nvSpPr>
        <p:spPr/>
        <p:txBody>
          <a:bodyPr>
            <a:normAutofit/>
          </a:bodyPr>
          <a:lstStyle/>
          <a:p>
            <a:r>
              <a:rPr lang="en-US" dirty="0"/>
              <a:t>There are 390 facts.</a:t>
            </a:r>
          </a:p>
          <a:p>
            <a:r>
              <a:rPr lang="en-US" dirty="0"/>
              <a:t> </a:t>
            </a:r>
          </a:p>
        </p:txBody>
      </p:sp>
      <p:sp>
        <p:nvSpPr>
          <p:cNvPr id="6" name="Oval 5"/>
          <p:cNvSpPr/>
          <p:nvPr/>
        </p:nvSpPr>
        <p:spPr>
          <a:xfrm>
            <a:off x="1212230" y="2107741"/>
            <a:ext cx="3742267" cy="1191271"/>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t>Addition</a:t>
            </a:r>
          </a:p>
        </p:txBody>
      </p:sp>
      <p:sp>
        <p:nvSpPr>
          <p:cNvPr id="9" name="Oval 8"/>
          <p:cNvSpPr/>
          <p:nvPr/>
        </p:nvSpPr>
        <p:spPr>
          <a:xfrm>
            <a:off x="4476374" y="2107741"/>
            <a:ext cx="3742267" cy="119127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t>Subtraction</a:t>
            </a:r>
          </a:p>
        </p:txBody>
      </p:sp>
      <p:sp>
        <p:nvSpPr>
          <p:cNvPr id="7" name="Oval 6"/>
          <p:cNvSpPr/>
          <p:nvPr/>
        </p:nvSpPr>
        <p:spPr>
          <a:xfrm>
            <a:off x="1212230" y="3510421"/>
            <a:ext cx="3742267" cy="1186376"/>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t>Multiplication</a:t>
            </a:r>
          </a:p>
        </p:txBody>
      </p:sp>
      <p:sp>
        <p:nvSpPr>
          <p:cNvPr id="8" name="Oval 7"/>
          <p:cNvSpPr/>
          <p:nvPr/>
        </p:nvSpPr>
        <p:spPr>
          <a:xfrm>
            <a:off x="4476374" y="3510421"/>
            <a:ext cx="3742267" cy="117646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t>Division</a:t>
            </a:r>
            <a:endParaRPr lang="en-US" sz="3200" b="1" dirty="0"/>
          </a:p>
        </p:txBody>
      </p:sp>
    </p:spTree>
    <p:extLst>
      <p:ext uri="{BB962C8B-B14F-4D97-AF65-F5344CB8AC3E}">
        <p14:creationId xmlns:p14="http://schemas.microsoft.com/office/powerpoint/2010/main" val="3336205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D6E3A3AE-7B43-4183-AA08-0D8F1268EFCD}"/>
              </a:ext>
            </a:extLst>
          </p:cNvPr>
          <p:cNvSpPr>
            <a:spLocks noGrp="1"/>
          </p:cNvSpPr>
          <p:nvPr>
            <p:ph type="title"/>
          </p:nvPr>
        </p:nvSpPr>
        <p:spPr/>
        <p:txBody>
          <a:bodyPr/>
          <a:lstStyle/>
          <a:p>
            <a:r>
              <a:rPr lang="en-US" dirty="0"/>
              <a:t>Slide 36</a:t>
            </a:r>
          </a:p>
        </p:txBody>
      </p:sp>
      <p:sp>
        <p:nvSpPr>
          <p:cNvPr id="6" name="Rectangle 3"/>
          <p:cNvSpPr>
            <a:spLocks noGrp="1" noChangeArrowheads="1"/>
          </p:cNvSpPr>
          <p:nvPr>
            <p:ph idx="4294967295"/>
          </p:nvPr>
        </p:nvSpPr>
        <p:spPr>
          <a:xfrm>
            <a:off x="0" y="1982788"/>
            <a:ext cx="8472488" cy="4216400"/>
          </a:xfrm>
        </p:spPr>
        <p:txBody>
          <a:bodyPr>
            <a:normAutofit/>
          </a:bodyPr>
          <a:lstStyle/>
          <a:p>
            <a:pPr eaLnBrk="1" hangingPunct="1">
              <a:lnSpc>
                <a:spcPct val="90000"/>
              </a:lnSpc>
            </a:pPr>
            <a:r>
              <a:rPr lang="en-US" sz="3600" dirty="0"/>
              <a:t>100 multiplication basic facts </a:t>
            </a:r>
          </a:p>
          <a:p>
            <a:pPr lvl="1"/>
            <a:r>
              <a:rPr lang="en-US" dirty="0"/>
              <a:t>Multiplication of single-digit factors results in a single- or double-digit product </a:t>
            </a:r>
          </a:p>
          <a:p>
            <a:r>
              <a:rPr lang="en-US" dirty="0"/>
              <a:t>			</a:t>
            </a:r>
            <a:r>
              <a:rPr lang="en-US" sz="3200" dirty="0"/>
              <a:t>2  		</a:t>
            </a:r>
            <a:r>
              <a:rPr lang="en-US" sz="3200" b="1" dirty="0">
                <a:solidFill>
                  <a:srgbClr val="00B050"/>
                </a:solidFill>
              </a:rPr>
              <a:t>(factor)</a:t>
            </a:r>
          </a:p>
          <a:p>
            <a:r>
              <a:rPr lang="en-US" sz="3200" dirty="0"/>
              <a:t>		</a:t>
            </a:r>
            <a:r>
              <a:rPr lang="en-US" sz="3200" u="sng" dirty="0">
                <a:latin typeface="Times New Roman" pitchFamily="18" charset="0"/>
                <a:cs typeface="Times New Roman" pitchFamily="18" charset="0"/>
              </a:rPr>
              <a:t>×</a:t>
            </a:r>
            <a:r>
              <a:rPr lang="en-US" sz="3200" u="sng" dirty="0"/>
              <a:t>	3</a:t>
            </a:r>
            <a:r>
              <a:rPr lang="en-US" sz="3200" dirty="0"/>
              <a:t>		</a:t>
            </a:r>
            <a:r>
              <a:rPr lang="en-US" sz="3200" b="1" dirty="0">
                <a:solidFill>
                  <a:srgbClr val="00B050"/>
                </a:solidFill>
              </a:rPr>
              <a:t>(factor)</a:t>
            </a:r>
            <a:endParaRPr lang="en-US" sz="3200" b="1" u="sng" dirty="0">
              <a:solidFill>
                <a:srgbClr val="00B050"/>
              </a:solidFill>
            </a:endParaRPr>
          </a:p>
          <a:p>
            <a:r>
              <a:rPr lang="en-US" sz="3200" dirty="0"/>
              <a:t>			6		</a:t>
            </a:r>
            <a:r>
              <a:rPr lang="en-US" sz="3200" b="1" dirty="0">
                <a:solidFill>
                  <a:srgbClr val="00B050"/>
                </a:solidFill>
              </a:rPr>
              <a:t>(product)</a:t>
            </a:r>
          </a:p>
        </p:txBody>
      </p:sp>
      <p:sp>
        <p:nvSpPr>
          <p:cNvPr id="5" name="Oval 4"/>
          <p:cNvSpPr/>
          <p:nvPr/>
        </p:nvSpPr>
        <p:spPr>
          <a:xfrm>
            <a:off x="262467" y="131685"/>
            <a:ext cx="3742267" cy="1602475"/>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t>Multiplication</a:t>
            </a:r>
            <a:endParaRPr lang="en-US" sz="3200" b="1" dirty="0"/>
          </a:p>
        </p:txBody>
      </p:sp>
    </p:spTree>
    <p:extLst>
      <p:ext uri="{BB962C8B-B14F-4D97-AF65-F5344CB8AC3E}">
        <p14:creationId xmlns:p14="http://schemas.microsoft.com/office/powerpoint/2010/main" val="77333793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71BE2C7C-A2E6-4993-92E6-D0385115664E}"/>
              </a:ext>
            </a:extLst>
          </p:cNvPr>
          <p:cNvSpPr>
            <a:spLocks noGrp="1"/>
          </p:cNvSpPr>
          <p:nvPr>
            <p:ph type="title"/>
          </p:nvPr>
        </p:nvSpPr>
        <p:spPr/>
        <p:txBody>
          <a:bodyPr/>
          <a:lstStyle/>
          <a:p>
            <a:r>
              <a:rPr lang="en-US" dirty="0"/>
              <a:t>Slide 37</a:t>
            </a:r>
          </a:p>
        </p:txBody>
      </p:sp>
      <p:sp>
        <p:nvSpPr>
          <p:cNvPr id="6" name="Rectangle 3"/>
          <p:cNvSpPr>
            <a:spLocks noGrp="1" noChangeArrowheads="1"/>
          </p:cNvSpPr>
          <p:nvPr>
            <p:ph idx="4294967295"/>
          </p:nvPr>
        </p:nvSpPr>
        <p:spPr>
          <a:xfrm>
            <a:off x="0" y="1982788"/>
            <a:ext cx="8472488" cy="4216400"/>
          </a:xfrm>
        </p:spPr>
        <p:txBody>
          <a:bodyPr>
            <a:normAutofit/>
          </a:bodyPr>
          <a:lstStyle/>
          <a:p>
            <a:pPr eaLnBrk="1" hangingPunct="1">
              <a:lnSpc>
                <a:spcPct val="90000"/>
              </a:lnSpc>
            </a:pPr>
            <a:r>
              <a:rPr lang="en-US" sz="3600" dirty="0"/>
              <a:t>90 division basic facts </a:t>
            </a:r>
          </a:p>
          <a:p>
            <a:pPr lvl="1"/>
            <a:r>
              <a:rPr lang="en-US" dirty="0"/>
              <a:t>Divisor and quotient are single-digit numbers and dividend is single- or double-digit number</a:t>
            </a:r>
          </a:p>
          <a:p>
            <a:r>
              <a:rPr lang="en-US" sz="3200" dirty="0"/>
              <a:t>	8 	     </a:t>
            </a:r>
            <a:r>
              <a:rPr lang="en-US" sz="3200" dirty="0">
                <a:cs typeface="Arial" charset="0"/>
              </a:rPr>
              <a:t>÷		4	       =		       2</a:t>
            </a:r>
            <a:r>
              <a:rPr lang="en-US" sz="3200" dirty="0"/>
              <a:t>	</a:t>
            </a:r>
          </a:p>
          <a:p>
            <a:r>
              <a:rPr lang="en-US" sz="3200" b="1" dirty="0">
                <a:solidFill>
                  <a:schemeClr val="accent1"/>
                </a:solidFill>
              </a:rPr>
              <a:t>(dividend)</a:t>
            </a:r>
            <a:r>
              <a:rPr lang="en-US" sz="3200" dirty="0"/>
              <a:t>	</a:t>
            </a:r>
            <a:r>
              <a:rPr lang="en-US" sz="3200" dirty="0">
                <a:solidFill>
                  <a:schemeClr val="accent1"/>
                </a:solidFill>
              </a:rPr>
              <a:t>    </a:t>
            </a:r>
            <a:r>
              <a:rPr lang="en-US" sz="3200" b="1" dirty="0">
                <a:solidFill>
                  <a:schemeClr val="accent1"/>
                </a:solidFill>
              </a:rPr>
              <a:t>(divisor)</a:t>
            </a:r>
            <a:r>
              <a:rPr lang="en-US" sz="3200" dirty="0"/>
              <a:t>	       </a:t>
            </a:r>
            <a:r>
              <a:rPr lang="en-US" sz="3200" b="1" dirty="0">
                <a:solidFill>
                  <a:srgbClr val="EB641B"/>
                </a:solidFill>
              </a:rPr>
              <a:t> </a:t>
            </a:r>
            <a:r>
              <a:rPr lang="en-US" sz="3200" b="1" dirty="0">
                <a:solidFill>
                  <a:schemeClr val="accent1"/>
                </a:solidFill>
              </a:rPr>
              <a:t>(quotient)</a:t>
            </a:r>
          </a:p>
        </p:txBody>
      </p:sp>
      <p:sp>
        <p:nvSpPr>
          <p:cNvPr id="4" name="Oval 3"/>
          <p:cNvSpPr/>
          <p:nvPr/>
        </p:nvSpPr>
        <p:spPr>
          <a:xfrm>
            <a:off x="262467" y="131685"/>
            <a:ext cx="3742267" cy="1602475"/>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t>Division</a:t>
            </a:r>
            <a:endParaRPr lang="en-US" sz="3200" b="1" dirty="0"/>
          </a:p>
        </p:txBody>
      </p:sp>
    </p:spTree>
    <p:extLst>
      <p:ext uri="{BB962C8B-B14F-4D97-AF65-F5344CB8AC3E}">
        <p14:creationId xmlns:p14="http://schemas.microsoft.com/office/powerpoint/2010/main" val="167233157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r>
              <a:rPr lang="en-US" dirty="0"/>
              <a:t>Instruction on the Facts</a:t>
            </a:r>
          </a:p>
        </p:txBody>
      </p:sp>
      <p:sp>
        <p:nvSpPr>
          <p:cNvPr id="6147" name="Rectangle 3"/>
          <p:cNvSpPr>
            <a:spLocks noGrp="1" noChangeArrowheads="1"/>
          </p:cNvSpPr>
          <p:nvPr>
            <p:ph idx="1"/>
          </p:nvPr>
        </p:nvSpPr>
        <p:spPr>
          <a:xfrm>
            <a:off x="550280" y="1188720"/>
            <a:ext cx="8365119" cy="4831080"/>
          </a:xfrm>
        </p:spPr>
        <p:txBody>
          <a:bodyPr/>
          <a:lstStyle/>
          <a:p>
            <a:pPr marL="457200" indent="-457200">
              <a:buAutoNum type="arabicPeriod"/>
            </a:pPr>
            <a:r>
              <a:rPr lang="en-US" dirty="0"/>
              <a:t>Students must understand the </a:t>
            </a:r>
            <a:r>
              <a:rPr lang="en-US" b="1" dirty="0">
                <a:solidFill>
                  <a:srgbClr val="92D050"/>
                </a:solidFill>
              </a:rPr>
              <a:t>concepts</a:t>
            </a:r>
            <a:r>
              <a:rPr lang="en-US" dirty="0"/>
              <a:t> of multiplication and division</a:t>
            </a:r>
          </a:p>
          <a:p>
            <a:pPr marL="457200" indent="-457200">
              <a:buAutoNum type="arabicPeriod"/>
            </a:pPr>
            <a:r>
              <a:rPr lang="en-US" dirty="0"/>
              <a:t>Students should learn and use </a:t>
            </a:r>
            <a:r>
              <a:rPr lang="en-US" b="1" dirty="0">
                <a:solidFill>
                  <a:srgbClr val="92D050"/>
                </a:solidFill>
              </a:rPr>
              <a:t>strategies</a:t>
            </a:r>
            <a:r>
              <a:rPr lang="en-US" b="1" dirty="0">
                <a:solidFill>
                  <a:schemeClr val="accent4"/>
                </a:solidFill>
              </a:rPr>
              <a:t> </a:t>
            </a:r>
            <a:r>
              <a:rPr lang="en-US" dirty="0"/>
              <a:t>to solve the facts</a:t>
            </a:r>
          </a:p>
          <a:p>
            <a:pPr marL="457200" indent="-457200">
              <a:buAutoNum type="arabicPeriod"/>
            </a:pPr>
            <a:r>
              <a:rPr lang="en-US" dirty="0"/>
              <a:t>Students should develop </a:t>
            </a:r>
            <a:r>
              <a:rPr lang="en-US" b="1" dirty="0">
                <a:solidFill>
                  <a:srgbClr val="92D050"/>
                </a:solidFill>
              </a:rPr>
              <a:t>fluency</a:t>
            </a:r>
            <a:r>
              <a:rPr lang="en-US" dirty="0">
                <a:solidFill>
                  <a:srgbClr val="92D050"/>
                </a:solidFill>
              </a:rPr>
              <a:t> </a:t>
            </a:r>
            <a:r>
              <a:rPr lang="en-US" dirty="0"/>
              <a:t>with facts</a:t>
            </a:r>
          </a:p>
        </p:txBody>
      </p:sp>
    </p:spTree>
    <p:extLst>
      <p:ext uri="{BB962C8B-B14F-4D97-AF65-F5344CB8AC3E}">
        <p14:creationId xmlns:p14="http://schemas.microsoft.com/office/powerpoint/2010/main" val="177923438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normAutofit fontScale="90000"/>
          </a:bodyPr>
          <a:lstStyle/>
          <a:p>
            <a:pPr marL="457200" indent="-457200">
              <a:buAutoNum type="arabicPeriod"/>
            </a:pPr>
            <a:r>
              <a:rPr lang="en-US" dirty="0"/>
              <a:t>Students must understand the </a:t>
            </a:r>
            <a:r>
              <a:rPr lang="en-US" dirty="0">
                <a:solidFill>
                  <a:srgbClr val="92D050"/>
                </a:solidFill>
              </a:rPr>
              <a:t>concepts</a:t>
            </a:r>
            <a:r>
              <a:rPr lang="en-US" dirty="0"/>
              <a:t> of multiplication and division</a:t>
            </a:r>
          </a:p>
        </p:txBody>
      </p:sp>
      <p:sp>
        <p:nvSpPr>
          <p:cNvPr id="2" name="Content Placeholder 1"/>
          <p:cNvSpPr>
            <a:spLocks noGrp="1"/>
          </p:cNvSpPr>
          <p:nvPr>
            <p:ph idx="1"/>
          </p:nvPr>
        </p:nvSpPr>
        <p:spPr>
          <a:xfrm>
            <a:off x="228600" y="1789888"/>
            <a:ext cx="8686800" cy="4294777"/>
          </a:xfrm>
        </p:spPr>
        <p:txBody>
          <a:bodyPr/>
          <a:lstStyle/>
          <a:p>
            <a:endParaRPr lang="en-US" dirty="0"/>
          </a:p>
        </p:txBody>
      </p:sp>
      <p:sp>
        <p:nvSpPr>
          <p:cNvPr id="9" name="Rectangle 8"/>
          <p:cNvSpPr/>
          <p:nvPr/>
        </p:nvSpPr>
        <p:spPr>
          <a:xfrm>
            <a:off x="228600" y="2606850"/>
            <a:ext cx="4131734" cy="1143000"/>
          </a:xfrm>
          <a:prstGeom prst="rect">
            <a:avLst/>
          </a:prstGeom>
          <a:noFill/>
          <a:ln>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600" b="1" dirty="0">
                <a:solidFill>
                  <a:srgbClr val="00B050"/>
                </a:solidFill>
              </a:rPr>
              <a:t>Equal groups</a:t>
            </a:r>
            <a:endParaRPr lang="en-US" sz="3600" dirty="0">
              <a:solidFill>
                <a:srgbClr val="00B050"/>
              </a:solidFill>
            </a:endParaRPr>
          </a:p>
        </p:txBody>
      </p:sp>
      <p:sp>
        <p:nvSpPr>
          <p:cNvPr id="10" name="Rectangle 9"/>
          <p:cNvSpPr/>
          <p:nvPr/>
        </p:nvSpPr>
        <p:spPr>
          <a:xfrm>
            <a:off x="4783666" y="2606850"/>
            <a:ext cx="4131734" cy="1143000"/>
          </a:xfrm>
          <a:prstGeom prst="rect">
            <a:avLst/>
          </a:prstGeom>
          <a:noFill/>
          <a:ln>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600" b="1" dirty="0">
                <a:solidFill>
                  <a:srgbClr val="00B050"/>
                </a:solidFill>
              </a:rPr>
              <a:t>Comparison</a:t>
            </a:r>
          </a:p>
        </p:txBody>
      </p:sp>
      <p:sp>
        <p:nvSpPr>
          <p:cNvPr id="12" name="Rectangle 11"/>
          <p:cNvSpPr/>
          <p:nvPr/>
        </p:nvSpPr>
        <p:spPr>
          <a:xfrm>
            <a:off x="228600" y="4372909"/>
            <a:ext cx="4131734" cy="1143000"/>
          </a:xfrm>
          <a:prstGeom prst="rect">
            <a:avLst/>
          </a:prstGeom>
          <a:no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600" b="1" dirty="0">
                <a:solidFill>
                  <a:schemeClr val="accent1"/>
                </a:solidFill>
              </a:rPr>
              <a:t>Partitive</a:t>
            </a:r>
            <a:endParaRPr lang="en-US" sz="3600" dirty="0">
              <a:solidFill>
                <a:schemeClr val="accent1"/>
              </a:solidFill>
            </a:endParaRPr>
          </a:p>
        </p:txBody>
      </p:sp>
      <p:sp>
        <p:nvSpPr>
          <p:cNvPr id="13" name="Rectangle 12"/>
          <p:cNvSpPr/>
          <p:nvPr/>
        </p:nvSpPr>
        <p:spPr>
          <a:xfrm>
            <a:off x="4783666" y="4372909"/>
            <a:ext cx="4131734" cy="1143000"/>
          </a:xfrm>
          <a:prstGeom prst="rect">
            <a:avLst/>
          </a:prstGeom>
          <a:no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600" b="1" dirty="0">
                <a:solidFill>
                  <a:schemeClr val="accent1"/>
                </a:solidFill>
              </a:rPr>
              <a:t>Measurement</a:t>
            </a:r>
          </a:p>
        </p:txBody>
      </p:sp>
    </p:spTree>
    <p:extLst>
      <p:ext uri="{BB962C8B-B14F-4D97-AF65-F5344CB8AC3E}">
        <p14:creationId xmlns:p14="http://schemas.microsoft.com/office/powerpoint/2010/main" val="6349824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lstStyle/>
          <a:p>
            <a:r>
              <a:rPr lang="en-US" dirty="0">
                <a:solidFill>
                  <a:srgbClr val="FF9300"/>
                </a:solidFill>
              </a:rPr>
              <a:t>Objectives</a:t>
            </a:r>
          </a:p>
        </p:txBody>
      </p:sp>
      <p:sp>
        <p:nvSpPr>
          <p:cNvPr id="3" name="Content Placeholder 2"/>
          <p:cNvSpPr>
            <a:spLocks noGrp="1"/>
          </p:cNvSpPr>
          <p:nvPr>
            <p:ph idx="1"/>
          </p:nvPr>
        </p:nvSpPr>
        <p:spPr/>
        <p:txBody>
          <a:bodyPr>
            <a:normAutofit/>
          </a:bodyPr>
          <a:lstStyle/>
          <a:p>
            <a:pPr>
              <a:buClr>
                <a:srgbClr val="FF9300"/>
              </a:buClr>
            </a:pPr>
            <a:r>
              <a:rPr lang="en-US" dirty="0"/>
              <a:t>PART 1: How do you build fact fluency within intensive intervention?</a:t>
            </a:r>
          </a:p>
          <a:p>
            <a:pPr>
              <a:buClr>
                <a:srgbClr val="FF9300"/>
              </a:buClr>
            </a:pPr>
            <a:endParaRPr lang="en-US" dirty="0"/>
          </a:p>
          <a:p>
            <a:pPr>
              <a:buClr>
                <a:srgbClr val="FF9300"/>
              </a:buClr>
            </a:pPr>
            <a:r>
              <a:rPr lang="en-US" dirty="0"/>
              <a:t>PART 2: How do you incorporate effective problem-solving strategies within intensive intervention?</a:t>
            </a:r>
          </a:p>
          <a:p>
            <a:pPr>
              <a:buClr>
                <a:srgbClr val="FF9300"/>
              </a:buClr>
            </a:pPr>
            <a:endParaRPr lang="en-US" dirty="0"/>
          </a:p>
          <a:p>
            <a:pPr>
              <a:buClr>
                <a:srgbClr val="FF9300"/>
              </a:buClr>
            </a:pPr>
            <a:r>
              <a:rPr lang="en-US" dirty="0"/>
              <a:t>PART 3: How do you incorporate a motivational component within intensive intervention?</a:t>
            </a:r>
          </a:p>
        </p:txBody>
      </p:sp>
    </p:spTree>
    <p:extLst>
      <p:ext uri="{BB962C8B-B14F-4D97-AF65-F5344CB8AC3E}">
        <p14:creationId xmlns:p14="http://schemas.microsoft.com/office/powerpoint/2010/main" val="81004485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normAutofit fontScale="90000"/>
          </a:bodyPr>
          <a:lstStyle/>
          <a:p>
            <a:pPr marL="514350" indent="-514350">
              <a:buFont typeface="+mj-lt"/>
              <a:buAutoNum type="arabicPeriod" startAt="2"/>
            </a:pPr>
            <a:r>
              <a:rPr lang="en-US" dirty="0"/>
              <a:t>Students should learn and use </a:t>
            </a:r>
            <a:r>
              <a:rPr lang="en-US" dirty="0">
                <a:solidFill>
                  <a:srgbClr val="92D050"/>
                </a:solidFill>
              </a:rPr>
              <a:t>strategies</a:t>
            </a:r>
            <a:r>
              <a:rPr lang="en-US" dirty="0">
                <a:solidFill>
                  <a:schemeClr val="accent4"/>
                </a:solidFill>
              </a:rPr>
              <a:t> </a:t>
            </a:r>
            <a:r>
              <a:rPr lang="en-US" dirty="0"/>
              <a:t>to solve the facts</a:t>
            </a:r>
            <a:br>
              <a:rPr lang="en-US" dirty="0"/>
            </a:br>
            <a:r>
              <a:rPr lang="en-US" dirty="0"/>
              <a:t> </a:t>
            </a:r>
          </a:p>
        </p:txBody>
      </p:sp>
      <p:graphicFrame>
        <p:nvGraphicFramePr>
          <p:cNvPr id="5" name="Group 1504"/>
          <p:cNvGraphicFramePr>
            <a:graphicFrameLocks/>
          </p:cNvGraphicFramePr>
          <p:nvPr>
            <p:extLst>
              <p:ext uri="{D42A27DB-BD31-4B8C-83A1-F6EECF244321}">
                <p14:modId xmlns:p14="http://schemas.microsoft.com/office/powerpoint/2010/main" val="414292033"/>
              </p:ext>
            </p:extLst>
          </p:nvPr>
        </p:nvGraphicFramePr>
        <p:xfrm>
          <a:off x="3574917" y="1493195"/>
          <a:ext cx="5340483" cy="4458509"/>
        </p:xfrm>
        <a:graphic>
          <a:graphicData uri="http://schemas.openxmlformats.org/drawingml/2006/table">
            <a:tbl>
              <a:tblPr firstRow="1"/>
              <a:tblGrid>
                <a:gridCol w="484927">
                  <a:extLst>
                    <a:ext uri="{9D8B030D-6E8A-4147-A177-3AD203B41FA5}">
                      <a16:colId xmlns:a16="http://schemas.microsoft.com/office/drawing/2014/main" val="20000"/>
                    </a:ext>
                  </a:extLst>
                </a:gridCol>
                <a:gridCol w="487025">
                  <a:extLst>
                    <a:ext uri="{9D8B030D-6E8A-4147-A177-3AD203B41FA5}">
                      <a16:colId xmlns:a16="http://schemas.microsoft.com/office/drawing/2014/main" val="20001"/>
                    </a:ext>
                  </a:extLst>
                </a:gridCol>
                <a:gridCol w="466033">
                  <a:extLst>
                    <a:ext uri="{9D8B030D-6E8A-4147-A177-3AD203B41FA5}">
                      <a16:colId xmlns:a16="http://schemas.microsoft.com/office/drawing/2014/main" val="20002"/>
                    </a:ext>
                  </a:extLst>
                </a:gridCol>
                <a:gridCol w="503819">
                  <a:extLst>
                    <a:ext uri="{9D8B030D-6E8A-4147-A177-3AD203B41FA5}">
                      <a16:colId xmlns:a16="http://schemas.microsoft.com/office/drawing/2014/main" val="20003"/>
                    </a:ext>
                  </a:extLst>
                </a:gridCol>
                <a:gridCol w="484925">
                  <a:extLst>
                    <a:ext uri="{9D8B030D-6E8A-4147-A177-3AD203B41FA5}">
                      <a16:colId xmlns:a16="http://schemas.microsoft.com/office/drawing/2014/main" val="20004"/>
                    </a:ext>
                  </a:extLst>
                </a:gridCol>
                <a:gridCol w="487025">
                  <a:extLst>
                    <a:ext uri="{9D8B030D-6E8A-4147-A177-3AD203B41FA5}">
                      <a16:colId xmlns:a16="http://schemas.microsoft.com/office/drawing/2014/main" val="20005"/>
                    </a:ext>
                  </a:extLst>
                </a:gridCol>
                <a:gridCol w="484927">
                  <a:extLst>
                    <a:ext uri="{9D8B030D-6E8A-4147-A177-3AD203B41FA5}">
                      <a16:colId xmlns:a16="http://schemas.microsoft.com/office/drawing/2014/main" val="20006"/>
                    </a:ext>
                  </a:extLst>
                </a:gridCol>
                <a:gridCol w="484925">
                  <a:extLst>
                    <a:ext uri="{9D8B030D-6E8A-4147-A177-3AD203B41FA5}">
                      <a16:colId xmlns:a16="http://schemas.microsoft.com/office/drawing/2014/main" val="20007"/>
                    </a:ext>
                  </a:extLst>
                </a:gridCol>
                <a:gridCol w="484927">
                  <a:extLst>
                    <a:ext uri="{9D8B030D-6E8A-4147-A177-3AD203B41FA5}">
                      <a16:colId xmlns:a16="http://schemas.microsoft.com/office/drawing/2014/main" val="20008"/>
                    </a:ext>
                  </a:extLst>
                </a:gridCol>
                <a:gridCol w="487025">
                  <a:extLst>
                    <a:ext uri="{9D8B030D-6E8A-4147-A177-3AD203B41FA5}">
                      <a16:colId xmlns:a16="http://schemas.microsoft.com/office/drawing/2014/main" val="20009"/>
                    </a:ext>
                  </a:extLst>
                </a:gridCol>
                <a:gridCol w="484925">
                  <a:extLst>
                    <a:ext uri="{9D8B030D-6E8A-4147-A177-3AD203B41FA5}">
                      <a16:colId xmlns:a16="http://schemas.microsoft.com/office/drawing/2014/main" val="20010"/>
                    </a:ext>
                  </a:extLst>
                </a:gridCol>
              </a:tblGrid>
              <a:tr h="405319">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400" b="1" i="0" u="none" strike="noStrike" cap="none" normalizeH="0" baseline="0" dirty="0">
                          <a:ln>
                            <a:noFill/>
                          </a:ln>
                          <a:solidFill>
                            <a:schemeClr val="bg1"/>
                          </a:solidFill>
                          <a:effectLst/>
                          <a:latin typeface="Century Gothic" pitchFamily="34" charset="0"/>
                          <a:cs typeface="Times New Roman" pitchFamily="18" charset="0"/>
                        </a:rPr>
                        <a:t>x</a:t>
                      </a:r>
                      <a:endParaRPr kumimoji="0" lang="en-US" sz="1400" b="0" i="0" u="none" strike="noStrike" cap="none" normalizeH="0" baseline="0" dirty="0">
                        <a:ln>
                          <a:noFill/>
                        </a:ln>
                        <a:solidFill>
                          <a:schemeClr val="bg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400" b="1" i="0" u="none" strike="noStrike" cap="none" normalizeH="0" baseline="0" dirty="0">
                          <a:ln>
                            <a:noFill/>
                          </a:ln>
                          <a:solidFill>
                            <a:schemeClr val="bg1"/>
                          </a:solidFill>
                          <a:effectLst/>
                          <a:latin typeface="Century Gothic" pitchFamily="34" charset="0"/>
                          <a:cs typeface="Times New Roman" pitchFamily="18" charset="0"/>
                        </a:rPr>
                        <a:t>0</a:t>
                      </a:r>
                      <a:endParaRPr kumimoji="0" lang="en-US" sz="1400" b="0" i="0" u="none" strike="noStrike" cap="none" normalizeH="0" baseline="0" dirty="0">
                        <a:ln>
                          <a:noFill/>
                        </a:ln>
                        <a:solidFill>
                          <a:schemeClr val="bg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400" b="1" i="0" u="none" strike="noStrike" cap="none" normalizeH="0" baseline="0">
                          <a:ln>
                            <a:noFill/>
                          </a:ln>
                          <a:solidFill>
                            <a:schemeClr val="bg1"/>
                          </a:solidFill>
                          <a:effectLst/>
                          <a:latin typeface="Century Gothic" pitchFamily="34" charset="0"/>
                          <a:cs typeface="Times New Roman" pitchFamily="18" charset="0"/>
                        </a:rPr>
                        <a:t>1</a:t>
                      </a:r>
                      <a:endParaRPr kumimoji="0" lang="en-US" sz="1400" b="0" i="0" u="none" strike="noStrike" cap="none" normalizeH="0" baseline="0">
                        <a:ln>
                          <a:noFill/>
                        </a:ln>
                        <a:solidFill>
                          <a:schemeClr val="bg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400" b="1" i="0" u="none" strike="noStrike" cap="none" normalizeH="0" baseline="0">
                          <a:ln>
                            <a:noFill/>
                          </a:ln>
                          <a:solidFill>
                            <a:schemeClr val="bg1"/>
                          </a:solidFill>
                          <a:effectLst/>
                          <a:latin typeface="Century Gothic" pitchFamily="34" charset="0"/>
                          <a:cs typeface="Times New Roman" pitchFamily="18" charset="0"/>
                        </a:rPr>
                        <a:t>2</a:t>
                      </a:r>
                      <a:endParaRPr kumimoji="0" lang="en-US" sz="1400" b="0" i="0" u="none" strike="noStrike" cap="none" normalizeH="0" baseline="0">
                        <a:ln>
                          <a:noFill/>
                        </a:ln>
                        <a:solidFill>
                          <a:schemeClr val="bg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400" b="1" i="0" u="none" strike="noStrike" cap="none" normalizeH="0" baseline="0">
                          <a:ln>
                            <a:noFill/>
                          </a:ln>
                          <a:solidFill>
                            <a:schemeClr val="bg1"/>
                          </a:solidFill>
                          <a:effectLst/>
                          <a:latin typeface="Century Gothic" pitchFamily="34" charset="0"/>
                          <a:cs typeface="Times New Roman" pitchFamily="18" charset="0"/>
                        </a:rPr>
                        <a:t>3</a:t>
                      </a:r>
                      <a:endParaRPr kumimoji="0" lang="en-US" sz="1400" b="0" i="0" u="none" strike="noStrike" cap="none" normalizeH="0" baseline="0">
                        <a:ln>
                          <a:noFill/>
                        </a:ln>
                        <a:solidFill>
                          <a:schemeClr val="bg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400" b="1" i="0" u="none" strike="noStrike" cap="none" normalizeH="0" baseline="0">
                          <a:ln>
                            <a:noFill/>
                          </a:ln>
                          <a:solidFill>
                            <a:schemeClr val="bg1"/>
                          </a:solidFill>
                          <a:effectLst/>
                          <a:latin typeface="Century Gothic" pitchFamily="34" charset="0"/>
                          <a:cs typeface="Times New Roman" pitchFamily="18" charset="0"/>
                        </a:rPr>
                        <a:t>4</a:t>
                      </a:r>
                      <a:endParaRPr kumimoji="0" lang="en-US" sz="1400" b="0" i="0" u="none" strike="noStrike" cap="none" normalizeH="0" baseline="0">
                        <a:ln>
                          <a:noFill/>
                        </a:ln>
                        <a:solidFill>
                          <a:schemeClr val="bg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400" b="1" i="0" u="none" strike="noStrike" cap="none" normalizeH="0" baseline="0">
                          <a:ln>
                            <a:noFill/>
                          </a:ln>
                          <a:solidFill>
                            <a:schemeClr val="bg1"/>
                          </a:solidFill>
                          <a:effectLst/>
                          <a:latin typeface="Century Gothic" pitchFamily="34" charset="0"/>
                          <a:cs typeface="Times New Roman" pitchFamily="18" charset="0"/>
                        </a:rPr>
                        <a:t>5</a:t>
                      </a:r>
                      <a:endParaRPr kumimoji="0" lang="en-US" sz="1400" b="0" i="0" u="none" strike="noStrike" cap="none" normalizeH="0" baseline="0">
                        <a:ln>
                          <a:noFill/>
                        </a:ln>
                        <a:solidFill>
                          <a:schemeClr val="bg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400" b="1" i="0" u="none" strike="noStrike" cap="none" normalizeH="0" baseline="0">
                          <a:ln>
                            <a:noFill/>
                          </a:ln>
                          <a:solidFill>
                            <a:schemeClr val="bg1"/>
                          </a:solidFill>
                          <a:effectLst/>
                          <a:latin typeface="Century Gothic" pitchFamily="34" charset="0"/>
                          <a:cs typeface="Times New Roman" pitchFamily="18" charset="0"/>
                        </a:rPr>
                        <a:t>6</a:t>
                      </a:r>
                      <a:endParaRPr kumimoji="0" lang="en-US" sz="1400" b="0" i="0" u="none" strike="noStrike" cap="none" normalizeH="0" baseline="0">
                        <a:ln>
                          <a:noFill/>
                        </a:ln>
                        <a:solidFill>
                          <a:schemeClr val="bg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400" b="1" i="0" u="none" strike="noStrike" cap="none" normalizeH="0" baseline="0">
                          <a:ln>
                            <a:noFill/>
                          </a:ln>
                          <a:solidFill>
                            <a:schemeClr val="bg1"/>
                          </a:solidFill>
                          <a:effectLst/>
                          <a:latin typeface="Century Gothic" pitchFamily="34" charset="0"/>
                          <a:cs typeface="Times New Roman" pitchFamily="18" charset="0"/>
                        </a:rPr>
                        <a:t>7</a:t>
                      </a:r>
                      <a:endParaRPr kumimoji="0" lang="en-US" sz="1400" b="0" i="0" u="none" strike="noStrike" cap="none" normalizeH="0" baseline="0">
                        <a:ln>
                          <a:noFill/>
                        </a:ln>
                        <a:solidFill>
                          <a:schemeClr val="bg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400" b="1" i="0" u="none" strike="noStrike" cap="none" normalizeH="0" baseline="0">
                          <a:ln>
                            <a:noFill/>
                          </a:ln>
                          <a:solidFill>
                            <a:schemeClr val="bg1"/>
                          </a:solidFill>
                          <a:effectLst/>
                          <a:latin typeface="Century Gothic" pitchFamily="34" charset="0"/>
                          <a:cs typeface="Times New Roman" pitchFamily="18" charset="0"/>
                        </a:rPr>
                        <a:t>8</a:t>
                      </a:r>
                      <a:endParaRPr kumimoji="0" lang="en-US" sz="1400" b="0" i="0" u="none" strike="noStrike" cap="none" normalizeH="0" baseline="0">
                        <a:ln>
                          <a:noFill/>
                        </a:ln>
                        <a:solidFill>
                          <a:schemeClr val="bg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400" b="1" i="0" u="none" strike="noStrike" cap="none" normalizeH="0" baseline="0" dirty="0">
                          <a:ln>
                            <a:noFill/>
                          </a:ln>
                          <a:solidFill>
                            <a:schemeClr val="bg1"/>
                          </a:solidFill>
                          <a:effectLst/>
                          <a:latin typeface="Century Gothic" pitchFamily="34" charset="0"/>
                          <a:cs typeface="Times New Roman" pitchFamily="18" charset="0"/>
                        </a:rPr>
                        <a:t>9</a:t>
                      </a:r>
                      <a:endParaRPr kumimoji="0" lang="en-US" sz="1400" b="0" i="0" u="none" strike="noStrike" cap="none" normalizeH="0" baseline="0" dirty="0">
                        <a:ln>
                          <a:noFill/>
                        </a:ln>
                        <a:solidFill>
                          <a:schemeClr val="bg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405319">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400" b="1" i="0" u="none" strike="noStrike" cap="none" normalizeH="0" baseline="0">
                          <a:ln>
                            <a:noFill/>
                          </a:ln>
                          <a:solidFill>
                            <a:schemeClr val="bg1"/>
                          </a:solidFill>
                          <a:effectLst/>
                          <a:latin typeface="Century Gothic" pitchFamily="34" charset="0"/>
                          <a:cs typeface="Times New Roman" pitchFamily="18" charset="0"/>
                        </a:rPr>
                        <a:t>0</a:t>
                      </a:r>
                      <a:endParaRPr kumimoji="0" lang="en-US" sz="1400" b="0" i="0" u="none" strike="noStrike" cap="none" normalizeH="0" baseline="0">
                        <a:ln>
                          <a:noFill/>
                        </a:ln>
                        <a:solidFill>
                          <a:schemeClr val="bg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0</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0</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0</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0</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0</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0</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0</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0</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0</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0</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r h="405319">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400" b="1" i="0" u="none" strike="noStrike" cap="none" normalizeH="0" baseline="0">
                          <a:ln>
                            <a:noFill/>
                          </a:ln>
                          <a:solidFill>
                            <a:schemeClr val="bg1"/>
                          </a:solidFill>
                          <a:effectLst/>
                          <a:latin typeface="Century Gothic" pitchFamily="34" charset="0"/>
                          <a:cs typeface="Times New Roman" pitchFamily="18" charset="0"/>
                        </a:rPr>
                        <a:t>1</a:t>
                      </a:r>
                      <a:endParaRPr kumimoji="0" lang="en-US" sz="1400" b="0" i="0" u="none" strike="noStrike" cap="none" normalizeH="0" baseline="0">
                        <a:ln>
                          <a:noFill/>
                        </a:ln>
                        <a:solidFill>
                          <a:schemeClr val="bg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0</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rPr>
                        <a:t>1</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2</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3</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4</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5</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6</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7</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8</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9</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2"/>
                  </a:ext>
                </a:extLst>
              </a:tr>
              <a:tr h="405319">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400" b="1" i="0" u="none" strike="noStrike" cap="none" normalizeH="0" baseline="0">
                          <a:ln>
                            <a:noFill/>
                          </a:ln>
                          <a:solidFill>
                            <a:schemeClr val="bg1"/>
                          </a:solidFill>
                          <a:effectLst/>
                          <a:latin typeface="Century Gothic" pitchFamily="34" charset="0"/>
                          <a:cs typeface="Times New Roman" pitchFamily="18" charset="0"/>
                        </a:rPr>
                        <a:t>2</a:t>
                      </a:r>
                      <a:endParaRPr kumimoji="0" lang="en-US" sz="1400" b="0" i="0" u="none" strike="noStrike" cap="none" normalizeH="0" baseline="0">
                        <a:ln>
                          <a:noFill/>
                        </a:ln>
                        <a:solidFill>
                          <a:schemeClr val="bg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0</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2</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4</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6</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8</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10</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12</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14</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16</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18</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3"/>
                  </a:ext>
                </a:extLst>
              </a:tr>
              <a:tr h="405319">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400" b="1" i="0" u="none" strike="noStrike" cap="none" normalizeH="0" baseline="0">
                          <a:ln>
                            <a:noFill/>
                          </a:ln>
                          <a:solidFill>
                            <a:schemeClr val="bg1"/>
                          </a:solidFill>
                          <a:effectLst/>
                          <a:latin typeface="Century Gothic" pitchFamily="34" charset="0"/>
                          <a:cs typeface="Times New Roman" pitchFamily="18" charset="0"/>
                        </a:rPr>
                        <a:t>3</a:t>
                      </a:r>
                      <a:endParaRPr kumimoji="0" lang="en-US" sz="1400" b="0" i="0" u="none" strike="noStrike" cap="none" normalizeH="0" baseline="0">
                        <a:ln>
                          <a:noFill/>
                        </a:ln>
                        <a:solidFill>
                          <a:schemeClr val="bg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rPr>
                        <a:t>0</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3</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6</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9</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12</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15</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18</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21</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24</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27</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4"/>
                  </a:ext>
                </a:extLst>
              </a:tr>
              <a:tr h="405319">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400" b="1" i="0" u="none" strike="noStrike" cap="none" normalizeH="0" baseline="0">
                          <a:ln>
                            <a:noFill/>
                          </a:ln>
                          <a:solidFill>
                            <a:schemeClr val="bg1"/>
                          </a:solidFill>
                          <a:effectLst/>
                          <a:latin typeface="Century Gothic" pitchFamily="34" charset="0"/>
                          <a:cs typeface="Times New Roman" pitchFamily="18" charset="0"/>
                        </a:rPr>
                        <a:t>4</a:t>
                      </a:r>
                      <a:endParaRPr kumimoji="0" lang="en-US" sz="1400" b="0" i="0" u="none" strike="noStrike" cap="none" normalizeH="0" baseline="0">
                        <a:ln>
                          <a:noFill/>
                        </a:ln>
                        <a:solidFill>
                          <a:schemeClr val="bg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0</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4</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8</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12</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16</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20</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24</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28</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32</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36</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5"/>
                  </a:ext>
                </a:extLst>
              </a:tr>
              <a:tr h="405319">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400" b="1" i="0" u="none" strike="noStrike" cap="none" normalizeH="0" baseline="0">
                          <a:ln>
                            <a:noFill/>
                          </a:ln>
                          <a:solidFill>
                            <a:schemeClr val="bg1"/>
                          </a:solidFill>
                          <a:effectLst/>
                          <a:latin typeface="Century Gothic" pitchFamily="34" charset="0"/>
                          <a:cs typeface="Times New Roman" pitchFamily="18" charset="0"/>
                        </a:rPr>
                        <a:t>5</a:t>
                      </a:r>
                      <a:endParaRPr kumimoji="0" lang="en-US" sz="1400" b="0" i="0" u="none" strike="noStrike" cap="none" normalizeH="0" baseline="0">
                        <a:ln>
                          <a:noFill/>
                        </a:ln>
                        <a:solidFill>
                          <a:schemeClr val="bg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0</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5</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10</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15</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20</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25</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30</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35</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40</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45</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6"/>
                  </a:ext>
                </a:extLst>
              </a:tr>
              <a:tr h="405319">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400" b="1" i="0" u="none" strike="noStrike" cap="none" normalizeH="0" baseline="0">
                          <a:ln>
                            <a:noFill/>
                          </a:ln>
                          <a:solidFill>
                            <a:schemeClr val="bg1"/>
                          </a:solidFill>
                          <a:effectLst/>
                          <a:latin typeface="Century Gothic" pitchFamily="34" charset="0"/>
                          <a:cs typeface="Times New Roman" pitchFamily="18" charset="0"/>
                        </a:rPr>
                        <a:t>6</a:t>
                      </a:r>
                      <a:endParaRPr kumimoji="0" lang="en-US" sz="1400" b="0" i="0" u="none" strike="noStrike" cap="none" normalizeH="0" baseline="0">
                        <a:ln>
                          <a:noFill/>
                        </a:ln>
                        <a:solidFill>
                          <a:schemeClr val="bg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0</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6</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12</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18</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24</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30</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36</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42</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48</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54</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7"/>
                  </a:ext>
                </a:extLst>
              </a:tr>
              <a:tr h="405319">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400" b="1" i="0" u="none" strike="noStrike" cap="none" normalizeH="0" baseline="0">
                          <a:ln>
                            <a:noFill/>
                          </a:ln>
                          <a:solidFill>
                            <a:schemeClr val="bg1"/>
                          </a:solidFill>
                          <a:effectLst/>
                          <a:latin typeface="Century Gothic" pitchFamily="34" charset="0"/>
                          <a:cs typeface="Times New Roman" pitchFamily="18" charset="0"/>
                        </a:rPr>
                        <a:t>7</a:t>
                      </a:r>
                      <a:endParaRPr kumimoji="0" lang="en-US" sz="1400" b="0" i="0" u="none" strike="noStrike" cap="none" normalizeH="0" baseline="0">
                        <a:ln>
                          <a:noFill/>
                        </a:ln>
                        <a:solidFill>
                          <a:schemeClr val="bg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0</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7</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14</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21</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28</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35</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42</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49</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56</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63</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8"/>
                  </a:ext>
                </a:extLst>
              </a:tr>
              <a:tr h="405319">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400" b="1" i="0" u="none" strike="noStrike" cap="none" normalizeH="0" baseline="0">
                          <a:ln>
                            <a:noFill/>
                          </a:ln>
                          <a:solidFill>
                            <a:schemeClr val="bg1"/>
                          </a:solidFill>
                          <a:effectLst/>
                          <a:latin typeface="Century Gothic" pitchFamily="34" charset="0"/>
                          <a:cs typeface="Times New Roman" pitchFamily="18" charset="0"/>
                        </a:rPr>
                        <a:t>8</a:t>
                      </a:r>
                      <a:endParaRPr kumimoji="0" lang="en-US" sz="1400" b="0" i="0" u="none" strike="noStrike" cap="none" normalizeH="0" baseline="0">
                        <a:ln>
                          <a:noFill/>
                        </a:ln>
                        <a:solidFill>
                          <a:schemeClr val="bg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0</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8</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16</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24</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32</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40</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48</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56</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64</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72</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9"/>
                  </a:ext>
                </a:extLst>
              </a:tr>
              <a:tr h="405319">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400" b="1" i="0" u="none" strike="noStrike" cap="none" normalizeH="0" baseline="0" dirty="0">
                          <a:ln>
                            <a:noFill/>
                          </a:ln>
                          <a:solidFill>
                            <a:schemeClr val="bg1"/>
                          </a:solidFill>
                          <a:effectLst/>
                          <a:latin typeface="Century Gothic" pitchFamily="34" charset="0"/>
                          <a:cs typeface="Times New Roman" pitchFamily="18" charset="0"/>
                        </a:rPr>
                        <a:t>9</a:t>
                      </a:r>
                      <a:endParaRPr kumimoji="0" lang="en-US" sz="1400" b="0" i="0" u="none" strike="noStrike" cap="none" normalizeH="0" baseline="0" dirty="0">
                        <a:ln>
                          <a:noFill/>
                        </a:ln>
                        <a:solidFill>
                          <a:schemeClr val="bg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0</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9</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18</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27</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36</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45</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54</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63</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72</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81</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10"/>
                  </a:ext>
                </a:extLst>
              </a:tr>
            </a:tbl>
          </a:graphicData>
        </a:graphic>
      </p:graphicFrame>
    </p:spTree>
    <p:extLst>
      <p:ext uri="{BB962C8B-B14F-4D97-AF65-F5344CB8AC3E}">
        <p14:creationId xmlns:p14="http://schemas.microsoft.com/office/powerpoint/2010/main" val="197155785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normAutofit fontScale="90000"/>
          </a:bodyPr>
          <a:lstStyle/>
          <a:p>
            <a:pPr marL="514350" indent="-514350">
              <a:buFont typeface="+mj-lt"/>
              <a:buAutoNum type="arabicPeriod" startAt="2"/>
            </a:pPr>
            <a:r>
              <a:rPr lang="en-US" dirty="0"/>
              <a:t>Students should learn and use </a:t>
            </a:r>
            <a:r>
              <a:rPr lang="en-US" dirty="0">
                <a:solidFill>
                  <a:srgbClr val="92D050"/>
                </a:solidFill>
              </a:rPr>
              <a:t>strategies</a:t>
            </a:r>
            <a:r>
              <a:rPr lang="en-US" dirty="0">
                <a:solidFill>
                  <a:schemeClr val="accent4"/>
                </a:solidFill>
              </a:rPr>
              <a:t> </a:t>
            </a:r>
            <a:r>
              <a:rPr lang="en-US" dirty="0"/>
              <a:t>to solve the facts</a:t>
            </a:r>
            <a:br>
              <a:rPr lang="en-US" dirty="0"/>
            </a:br>
            <a:r>
              <a:rPr lang="en-US" dirty="0"/>
              <a:t> </a:t>
            </a:r>
          </a:p>
        </p:txBody>
      </p:sp>
      <p:sp>
        <p:nvSpPr>
          <p:cNvPr id="9" name="Title 2"/>
          <p:cNvSpPr txBox="1">
            <a:spLocks/>
          </p:cNvSpPr>
          <p:nvPr/>
        </p:nvSpPr>
        <p:spPr>
          <a:xfrm>
            <a:off x="228600" y="1493195"/>
            <a:ext cx="8686800" cy="731520"/>
          </a:xfrm>
          <a:prstGeom prst="rect">
            <a:avLst/>
          </a:prstGeom>
          <a:solidFill>
            <a:schemeClr val="accent5">
              <a:lumMod val="50000"/>
            </a:schemeClr>
          </a:solidFill>
        </p:spPr>
        <p:txBody>
          <a:bodyPr vert="horz" lIns="91440" tIns="45720" rIns="91440" bIns="45720" rtlCol="0" anchor="t" anchorCtr="0">
            <a:normAutofit/>
          </a:bodyPr>
          <a:lstStyle>
            <a:lvl1pPr algn="l" defTabSz="914400" rtl="0" eaLnBrk="1" latinLnBrk="0" hangingPunct="1">
              <a:lnSpc>
                <a:spcPct val="110000"/>
              </a:lnSpc>
              <a:spcBef>
                <a:spcPct val="0"/>
              </a:spcBef>
              <a:buNone/>
              <a:defRPr sz="3200" b="1" kern="1200">
                <a:solidFill>
                  <a:srgbClr val="FF9300"/>
                </a:solidFill>
                <a:latin typeface="+mj-lt"/>
                <a:ea typeface="Verdana" panose="020B0604030504040204" pitchFamily="34" charset="0"/>
                <a:cs typeface="Verdana" panose="020B0604030504040204" pitchFamily="34" charset="0"/>
              </a:defRPr>
            </a:lvl1pPr>
          </a:lstStyle>
          <a:p>
            <a:r>
              <a:rPr lang="en-US">
                <a:solidFill>
                  <a:schemeClr val="accent1"/>
                </a:solidFill>
              </a:rPr>
              <a:t>Zero Facts</a:t>
            </a:r>
            <a:endParaRPr lang="en-US" dirty="0">
              <a:solidFill>
                <a:schemeClr val="accent1"/>
              </a:solidFill>
            </a:endParaRPr>
          </a:p>
        </p:txBody>
      </p:sp>
      <p:sp>
        <p:nvSpPr>
          <p:cNvPr id="10" name="Content Placeholder 1"/>
          <p:cNvSpPr>
            <a:spLocks noGrp="1"/>
          </p:cNvSpPr>
          <p:nvPr>
            <p:ph idx="1"/>
          </p:nvPr>
        </p:nvSpPr>
        <p:spPr>
          <a:xfrm>
            <a:off x="228600" y="2166295"/>
            <a:ext cx="3346317" cy="3530600"/>
          </a:xfrm>
        </p:spPr>
        <p:txBody>
          <a:bodyPr>
            <a:normAutofit/>
          </a:bodyPr>
          <a:lstStyle/>
          <a:p>
            <a:r>
              <a:rPr lang="en-US" dirty="0"/>
              <a:t>A number multiplied by zero is zero</a:t>
            </a:r>
            <a:endParaRPr lang="en-US" sz="2400" dirty="0"/>
          </a:p>
          <a:p>
            <a:endParaRPr lang="en-US" altLang="en-US" sz="2400" dirty="0"/>
          </a:p>
          <a:p>
            <a:r>
              <a:rPr lang="en-US" altLang="en-US" sz="2400" dirty="0"/>
              <a:t>Facts remaining:  </a:t>
            </a:r>
            <a:br>
              <a:rPr lang="en-US" altLang="en-US" sz="2400" dirty="0"/>
            </a:br>
            <a:r>
              <a:rPr lang="en-US" altLang="en-US" sz="2400" dirty="0"/>
              <a:t>100 – 19 = 81</a:t>
            </a:r>
          </a:p>
          <a:p>
            <a:endParaRPr lang="en-US" sz="2400" dirty="0"/>
          </a:p>
        </p:txBody>
      </p:sp>
      <p:graphicFrame>
        <p:nvGraphicFramePr>
          <p:cNvPr id="6" name="Group 1504"/>
          <p:cNvGraphicFramePr>
            <a:graphicFrameLocks/>
          </p:cNvGraphicFramePr>
          <p:nvPr>
            <p:extLst>
              <p:ext uri="{D42A27DB-BD31-4B8C-83A1-F6EECF244321}">
                <p14:modId xmlns:p14="http://schemas.microsoft.com/office/powerpoint/2010/main" val="2282049364"/>
              </p:ext>
            </p:extLst>
          </p:nvPr>
        </p:nvGraphicFramePr>
        <p:xfrm>
          <a:off x="3574917" y="1493195"/>
          <a:ext cx="5340483" cy="4458509"/>
        </p:xfrm>
        <a:graphic>
          <a:graphicData uri="http://schemas.openxmlformats.org/drawingml/2006/table">
            <a:tbl>
              <a:tblPr firstRow="1"/>
              <a:tblGrid>
                <a:gridCol w="484927">
                  <a:extLst>
                    <a:ext uri="{9D8B030D-6E8A-4147-A177-3AD203B41FA5}">
                      <a16:colId xmlns:a16="http://schemas.microsoft.com/office/drawing/2014/main" val="20000"/>
                    </a:ext>
                  </a:extLst>
                </a:gridCol>
                <a:gridCol w="487025">
                  <a:extLst>
                    <a:ext uri="{9D8B030D-6E8A-4147-A177-3AD203B41FA5}">
                      <a16:colId xmlns:a16="http://schemas.microsoft.com/office/drawing/2014/main" val="20001"/>
                    </a:ext>
                  </a:extLst>
                </a:gridCol>
                <a:gridCol w="466033">
                  <a:extLst>
                    <a:ext uri="{9D8B030D-6E8A-4147-A177-3AD203B41FA5}">
                      <a16:colId xmlns:a16="http://schemas.microsoft.com/office/drawing/2014/main" val="20002"/>
                    </a:ext>
                  </a:extLst>
                </a:gridCol>
                <a:gridCol w="503819">
                  <a:extLst>
                    <a:ext uri="{9D8B030D-6E8A-4147-A177-3AD203B41FA5}">
                      <a16:colId xmlns:a16="http://schemas.microsoft.com/office/drawing/2014/main" val="20003"/>
                    </a:ext>
                  </a:extLst>
                </a:gridCol>
                <a:gridCol w="484925">
                  <a:extLst>
                    <a:ext uri="{9D8B030D-6E8A-4147-A177-3AD203B41FA5}">
                      <a16:colId xmlns:a16="http://schemas.microsoft.com/office/drawing/2014/main" val="20004"/>
                    </a:ext>
                  </a:extLst>
                </a:gridCol>
                <a:gridCol w="487025">
                  <a:extLst>
                    <a:ext uri="{9D8B030D-6E8A-4147-A177-3AD203B41FA5}">
                      <a16:colId xmlns:a16="http://schemas.microsoft.com/office/drawing/2014/main" val="20005"/>
                    </a:ext>
                  </a:extLst>
                </a:gridCol>
                <a:gridCol w="484927">
                  <a:extLst>
                    <a:ext uri="{9D8B030D-6E8A-4147-A177-3AD203B41FA5}">
                      <a16:colId xmlns:a16="http://schemas.microsoft.com/office/drawing/2014/main" val="20006"/>
                    </a:ext>
                  </a:extLst>
                </a:gridCol>
                <a:gridCol w="484925">
                  <a:extLst>
                    <a:ext uri="{9D8B030D-6E8A-4147-A177-3AD203B41FA5}">
                      <a16:colId xmlns:a16="http://schemas.microsoft.com/office/drawing/2014/main" val="20007"/>
                    </a:ext>
                  </a:extLst>
                </a:gridCol>
                <a:gridCol w="484927">
                  <a:extLst>
                    <a:ext uri="{9D8B030D-6E8A-4147-A177-3AD203B41FA5}">
                      <a16:colId xmlns:a16="http://schemas.microsoft.com/office/drawing/2014/main" val="20008"/>
                    </a:ext>
                  </a:extLst>
                </a:gridCol>
                <a:gridCol w="487025">
                  <a:extLst>
                    <a:ext uri="{9D8B030D-6E8A-4147-A177-3AD203B41FA5}">
                      <a16:colId xmlns:a16="http://schemas.microsoft.com/office/drawing/2014/main" val="20009"/>
                    </a:ext>
                  </a:extLst>
                </a:gridCol>
                <a:gridCol w="484925">
                  <a:extLst>
                    <a:ext uri="{9D8B030D-6E8A-4147-A177-3AD203B41FA5}">
                      <a16:colId xmlns:a16="http://schemas.microsoft.com/office/drawing/2014/main" val="20010"/>
                    </a:ext>
                  </a:extLst>
                </a:gridCol>
              </a:tblGrid>
              <a:tr h="405319">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400" b="1" i="0" u="none" strike="noStrike" cap="none" normalizeH="0" baseline="0" dirty="0">
                          <a:ln>
                            <a:noFill/>
                          </a:ln>
                          <a:solidFill>
                            <a:schemeClr val="bg1"/>
                          </a:solidFill>
                          <a:effectLst/>
                          <a:latin typeface="Century Gothic" pitchFamily="34" charset="0"/>
                          <a:cs typeface="Times New Roman" pitchFamily="18" charset="0"/>
                        </a:rPr>
                        <a:t>x</a:t>
                      </a:r>
                      <a:endParaRPr kumimoji="0" lang="en-US" sz="1400" b="0" i="0" u="none" strike="noStrike" cap="none" normalizeH="0" baseline="0" dirty="0">
                        <a:ln>
                          <a:noFill/>
                        </a:ln>
                        <a:solidFill>
                          <a:schemeClr val="bg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400" b="1" i="0" u="none" strike="noStrike" cap="none" normalizeH="0" baseline="0" dirty="0">
                          <a:ln>
                            <a:noFill/>
                          </a:ln>
                          <a:solidFill>
                            <a:schemeClr val="bg1"/>
                          </a:solidFill>
                          <a:effectLst/>
                          <a:latin typeface="Century Gothic" pitchFamily="34" charset="0"/>
                          <a:cs typeface="Times New Roman" pitchFamily="18" charset="0"/>
                        </a:rPr>
                        <a:t>0</a:t>
                      </a:r>
                      <a:endParaRPr kumimoji="0" lang="en-US" sz="1400" b="0" i="0" u="none" strike="noStrike" cap="none" normalizeH="0" baseline="0" dirty="0">
                        <a:ln>
                          <a:noFill/>
                        </a:ln>
                        <a:solidFill>
                          <a:schemeClr val="bg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400" b="1" i="0" u="none" strike="noStrike" cap="none" normalizeH="0" baseline="0">
                          <a:ln>
                            <a:noFill/>
                          </a:ln>
                          <a:solidFill>
                            <a:schemeClr val="bg1"/>
                          </a:solidFill>
                          <a:effectLst/>
                          <a:latin typeface="Century Gothic" pitchFamily="34" charset="0"/>
                          <a:cs typeface="Times New Roman" pitchFamily="18" charset="0"/>
                        </a:rPr>
                        <a:t>1</a:t>
                      </a:r>
                      <a:endParaRPr kumimoji="0" lang="en-US" sz="1400" b="0" i="0" u="none" strike="noStrike" cap="none" normalizeH="0" baseline="0">
                        <a:ln>
                          <a:noFill/>
                        </a:ln>
                        <a:solidFill>
                          <a:schemeClr val="bg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400" b="1" i="0" u="none" strike="noStrike" cap="none" normalizeH="0" baseline="0">
                          <a:ln>
                            <a:noFill/>
                          </a:ln>
                          <a:solidFill>
                            <a:schemeClr val="bg1"/>
                          </a:solidFill>
                          <a:effectLst/>
                          <a:latin typeface="Century Gothic" pitchFamily="34" charset="0"/>
                          <a:cs typeface="Times New Roman" pitchFamily="18" charset="0"/>
                        </a:rPr>
                        <a:t>2</a:t>
                      </a:r>
                      <a:endParaRPr kumimoji="0" lang="en-US" sz="1400" b="0" i="0" u="none" strike="noStrike" cap="none" normalizeH="0" baseline="0">
                        <a:ln>
                          <a:noFill/>
                        </a:ln>
                        <a:solidFill>
                          <a:schemeClr val="bg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400" b="1" i="0" u="none" strike="noStrike" cap="none" normalizeH="0" baseline="0">
                          <a:ln>
                            <a:noFill/>
                          </a:ln>
                          <a:solidFill>
                            <a:schemeClr val="bg1"/>
                          </a:solidFill>
                          <a:effectLst/>
                          <a:latin typeface="Century Gothic" pitchFamily="34" charset="0"/>
                          <a:cs typeface="Times New Roman" pitchFamily="18" charset="0"/>
                        </a:rPr>
                        <a:t>3</a:t>
                      </a:r>
                      <a:endParaRPr kumimoji="0" lang="en-US" sz="1400" b="0" i="0" u="none" strike="noStrike" cap="none" normalizeH="0" baseline="0">
                        <a:ln>
                          <a:noFill/>
                        </a:ln>
                        <a:solidFill>
                          <a:schemeClr val="bg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400" b="1" i="0" u="none" strike="noStrike" cap="none" normalizeH="0" baseline="0">
                          <a:ln>
                            <a:noFill/>
                          </a:ln>
                          <a:solidFill>
                            <a:schemeClr val="bg1"/>
                          </a:solidFill>
                          <a:effectLst/>
                          <a:latin typeface="Century Gothic" pitchFamily="34" charset="0"/>
                          <a:cs typeface="Times New Roman" pitchFamily="18" charset="0"/>
                        </a:rPr>
                        <a:t>4</a:t>
                      </a:r>
                      <a:endParaRPr kumimoji="0" lang="en-US" sz="1400" b="0" i="0" u="none" strike="noStrike" cap="none" normalizeH="0" baseline="0">
                        <a:ln>
                          <a:noFill/>
                        </a:ln>
                        <a:solidFill>
                          <a:schemeClr val="bg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400" b="1" i="0" u="none" strike="noStrike" cap="none" normalizeH="0" baseline="0">
                          <a:ln>
                            <a:noFill/>
                          </a:ln>
                          <a:solidFill>
                            <a:schemeClr val="bg1"/>
                          </a:solidFill>
                          <a:effectLst/>
                          <a:latin typeface="Century Gothic" pitchFamily="34" charset="0"/>
                          <a:cs typeface="Times New Roman" pitchFamily="18" charset="0"/>
                        </a:rPr>
                        <a:t>5</a:t>
                      </a:r>
                      <a:endParaRPr kumimoji="0" lang="en-US" sz="1400" b="0" i="0" u="none" strike="noStrike" cap="none" normalizeH="0" baseline="0">
                        <a:ln>
                          <a:noFill/>
                        </a:ln>
                        <a:solidFill>
                          <a:schemeClr val="bg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400" b="1" i="0" u="none" strike="noStrike" cap="none" normalizeH="0" baseline="0">
                          <a:ln>
                            <a:noFill/>
                          </a:ln>
                          <a:solidFill>
                            <a:schemeClr val="bg1"/>
                          </a:solidFill>
                          <a:effectLst/>
                          <a:latin typeface="Century Gothic" pitchFamily="34" charset="0"/>
                          <a:cs typeface="Times New Roman" pitchFamily="18" charset="0"/>
                        </a:rPr>
                        <a:t>6</a:t>
                      </a:r>
                      <a:endParaRPr kumimoji="0" lang="en-US" sz="1400" b="0" i="0" u="none" strike="noStrike" cap="none" normalizeH="0" baseline="0">
                        <a:ln>
                          <a:noFill/>
                        </a:ln>
                        <a:solidFill>
                          <a:schemeClr val="bg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400" b="1" i="0" u="none" strike="noStrike" cap="none" normalizeH="0" baseline="0">
                          <a:ln>
                            <a:noFill/>
                          </a:ln>
                          <a:solidFill>
                            <a:schemeClr val="bg1"/>
                          </a:solidFill>
                          <a:effectLst/>
                          <a:latin typeface="Century Gothic" pitchFamily="34" charset="0"/>
                          <a:cs typeface="Times New Roman" pitchFamily="18" charset="0"/>
                        </a:rPr>
                        <a:t>7</a:t>
                      </a:r>
                      <a:endParaRPr kumimoji="0" lang="en-US" sz="1400" b="0" i="0" u="none" strike="noStrike" cap="none" normalizeH="0" baseline="0">
                        <a:ln>
                          <a:noFill/>
                        </a:ln>
                        <a:solidFill>
                          <a:schemeClr val="bg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400" b="1" i="0" u="none" strike="noStrike" cap="none" normalizeH="0" baseline="0">
                          <a:ln>
                            <a:noFill/>
                          </a:ln>
                          <a:solidFill>
                            <a:schemeClr val="bg1"/>
                          </a:solidFill>
                          <a:effectLst/>
                          <a:latin typeface="Century Gothic" pitchFamily="34" charset="0"/>
                          <a:cs typeface="Times New Roman" pitchFamily="18" charset="0"/>
                        </a:rPr>
                        <a:t>8</a:t>
                      </a:r>
                      <a:endParaRPr kumimoji="0" lang="en-US" sz="1400" b="0" i="0" u="none" strike="noStrike" cap="none" normalizeH="0" baseline="0">
                        <a:ln>
                          <a:noFill/>
                        </a:ln>
                        <a:solidFill>
                          <a:schemeClr val="bg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400" b="1" i="0" u="none" strike="noStrike" cap="none" normalizeH="0" baseline="0" dirty="0">
                          <a:ln>
                            <a:noFill/>
                          </a:ln>
                          <a:solidFill>
                            <a:schemeClr val="bg1"/>
                          </a:solidFill>
                          <a:effectLst/>
                          <a:latin typeface="Century Gothic" pitchFamily="34" charset="0"/>
                          <a:cs typeface="Times New Roman" pitchFamily="18" charset="0"/>
                        </a:rPr>
                        <a:t>9</a:t>
                      </a:r>
                      <a:endParaRPr kumimoji="0" lang="en-US" sz="1400" b="0" i="0" u="none" strike="noStrike" cap="none" normalizeH="0" baseline="0" dirty="0">
                        <a:ln>
                          <a:noFill/>
                        </a:ln>
                        <a:solidFill>
                          <a:schemeClr val="bg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405319">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400" b="1" i="0" u="none" strike="noStrike" cap="none" normalizeH="0" baseline="0">
                          <a:ln>
                            <a:noFill/>
                          </a:ln>
                          <a:solidFill>
                            <a:schemeClr val="bg1"/>
                          </a:solidFill>
                          <a:effectLst/>
                          <a:latin typeface="Century Gothic" pitchFamily="34" charset="0"/>
                          <a:cs typeface="Times New Roman" pitchFamily="18" charset="0"/>
                        </a:rPr>
                        <a:t>0</a:t>
                      </a:r>
                      <a:endParaRPr kumimoji="0" lang="en-US" sz="1400" b="0" i="0" u="none" strike="noStrike" cap="none" normalizeH="0" baseline="0">
                        <a:ln>
                          <a:noFill/>
                        </a:ln>
                        <a:solidFill>
                          <a:schemeClr val="bg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0</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7030A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0</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7030A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0</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7030A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0</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7030A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0</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7030A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0</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7030A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0</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7030A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0</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7030A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0</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7030A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0</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7030A0"/>
                    </a:solidFill>
                  </a:tcPr>
                </a:tc>
                <a:extLst>
                  <a:ext uri="{0D108BD9-81ED-4DB2-BD59-A6C34878D82A}">
                    <a16:rowId xmlns:a16="http://schemas.microsoft.com/office/drawing/2014/main" val="10001"/>
                  </a:ext>
                </a:extLst>
              </a:tr>
              <a:tr h="405319">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400" b="1" i="0" u="none" strike="noStrike" cap="none" normalizeH="0" baseline="0">
                          <a:ln>
                            <a:noFill/>
                          </a:ln>
                          <a:solidFill>
                            <a:schemeClr val="bg1"/>
                          </a:solidFill>
                          <a:effectLst/>
                          <a:latin typeface="Century Gothic" pitchFamily="34" charset="0"/>
                          <a:cs typeface="Times New Roman" pitchFamily="18" charset="0"/>
                        </a:rPr>
                        <a:t>1</a:t>
                      </a:r>
                      <a:endParaRPr kumimoji="0" lang="en-US" sz="1400" b="0" i="0" u="none" strike="noStrike" cap="none" normalizeH="0" baseline="0">
                        <a:ln>
                          <a:noFill/>
                        </a:ln>
                        <a:solidFill>
                          <a:schemeClr val="bg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0</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7030A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rPr>
                        <a:t>1</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2</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3</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4</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5</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6</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7</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8</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9</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2"/>
                  </a:ext>
                </a:extLst>
              </a:tr>
              <a:tr h="405319">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400" b="1" i="0" u="none" strike="noStrike" cap="none" normalizeH="0" baseline="0">
                          <a:ln>
                            <a:noFill/>
                          </a:ln>
                          <a:solidFill>
                            <a:schemeClr val="bg1"/>
                          </a:solidFill>
                          <a:effectLst/>
                          <a:latin typeface="Century Gothic" pitchFamily="34" charset="0"/>
                          <a:cs typeface="Times New Roman" pitchFamily="18" charset="0"/>
                        </a:rPr>
                        <a:t>2</a:t>
                      </a:r>
                      <a:endParaRPr kumimoji="0" lang="en-US" sz="1400" b="0" i="0" u="none" strike="noStrike" cap="none" normalizeH="0" baseline="0">
                        <a:ln>
                          <a:noFill/>
                        </a:ln>
                        <a:solidFill>
                          <a:schemeClr val="bg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0</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7030A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2</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4</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6</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8</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10</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12</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14</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16</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18</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3"/>
                  </a:ext>
                </a:extLst>
              </a:tr>
              <a:tr h="405319">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400" b="1" i="0" u="none" strike="noStrike" cap="none" normalizeH="0" baseline="0">
                          <a:ln>
                            <a:noFill/>
                          </a:ln>
                          <a:solidFill>
                            <a:schemeClr val="bg1"/>
                          </a:solidFill>
                          <a:effectLst/>
                          <a:latin typeface="Century Gothic" pitchFamily="34" charset="0"/>
                          <a:cs typeface="Times New Roman" pitchFamily="18" charset="0"/>
                        </a:rPr>
                        <a:t>3</a:t>
                      </a:r>
                      <a:endParaRPr kumimoji="0" lang="en-US" sz="1400" b="0" i="0" u="none" strike="noStrike" cap="none" normalizeH="0" baseline="0">
                        <a:ln>
                          <a:noFill/>
                        </a:ln>
                        <a:solidFill>
                          <a:schemeClr val="bg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rPr>
                        <a:t>0</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7030A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3</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6</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9</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12</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15</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18</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21</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24</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27</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4"/>
                  </a:ext>
                </a:extLst>
              </a:tr>
              <a:tr h="405319">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400" b="1" i="0" u="none" strike="noStrike" cap="none" normalizeH="0" baseline="0">
                          <a:ln>
                            <a:noFill/>
                          </a:ln>
                          <a:solidFill>
                            <a:schemeClr val="bg1"/>
                          </a:solidFill>
                          <a:effectLst/>
                          <a:latin typeface="Century Gothic" pitchFamily="34" charset="0"/>
                          <a:cs typeface="Times New Roman" pitchFamily="18" charset="0"/>
                        </a:rPr>
                        <a:t>4</a:t>
                      </a:r>
                      <a:endParaRPr kumimoji="0" lang="en-US" sz="1400" b="0" i="0" u="none" strike="noStrike" cap="none" normalizeH="0" baseline="0">
                        <a:ln>
                          <a:noFill/>
                        </a:ln>
                        <a:solidFill>
                          <a:schemeClr val="bg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0</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7030A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4</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8</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12</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16</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20</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24</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28</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32</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36</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5"/>
                  </a:ext>
                </a:extLst>
              </a:tr>
              <a:tr h="405319">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400" b="1" i="0" u="none" strike="noStrike" cap="none" normalizeH="0" baseline="0">
                          <a:ln>
                            <a:noFill/>
                          </a:ln>
                          <a:solidFill>
                            <a:schemeClr val="bg1"/>
                          </a:solidFill>
                          <a:effectLst/>
                          <a:latin typeface="Century Gothic" pitchFamily="34" charset="0"/>
                          <a:cs typeface="Times New Roman" pitchFamily="18" charset="0"/>
                        </a:rPr>
                        <a:t>5</a:t>
                      </a:r>
                      <a:endParaRPr kumimoji="0" lang="en-US" sz="1400" b="0" i="0" u="none" strike="noStrike" cap="none" normalizeH="0" baseline="0">
                        <a:ln>
                          <a:noFill/>
                        </a:ln>
                        <a:solidFill>
                          <a:schemeClr val="bg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0</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7030A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5</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10</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15</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20</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25</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30</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35</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40</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45</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6"/>
                  </a:ext>
                </a:extLst>
              </a:tr>
              <a:tr h="405319">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400" b="1" i="0" u="none" strike="noStrike" cap="none" normalizeH="0" baseline="0">
                          <a:ln>
                            <a:noFill/>
                          </a:ln>
                          <a:solidFill>
                            <a:schemeClr val="bg1"/>
                          </a:solidFill>
                          <a:effectLst/>
                          <a:latin typeface="Century Gothic" pitchFamily="34" charset="0"/>
                          <a:cs typeface="Times New Roman" pitchFamily="18" charset="0"/>
                        </a:rPr>
                        <a:t>6</a:t>
                      </a:r>
                      <a:endParaRPr kumimoji="0" lang="en-US" sz="1400" b="0" i="0" u="none" strike="noStrike" cap="none" normalizeH="0" baseline="0">
                        <a:ln>
                          <a:noFill/>
                        </a:ln>
                        <a:solidFill>
                          <a:schemeClr val="bg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0</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7030A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6</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12</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18</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24</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30</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36</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42</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48</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54</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7"/>
                  </a:ext>
                </a:extLst>
              </a:tr>
              <a:tr h="405319">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400" b="1" i="0" u="none" strike="noStrike" cap="none" normalizeH="0" baseline="0">
                          <a:ln>
                            <a:noFill/>
                          </a:ln>
                          <a:solidFill>
                            <a:schemeClr val="bg1"/>
                          </a:solidFill>
                          <a:effectLst/>
                          <a:latin typeface="Century Gothic" pitchFamily="34" charset="0"/>
                          <a:cs typeface="Times New Roman" pitchFamily="18" charset="0"/>
                        </a:rPr>
                        <a:t>7</a:t>
                      </a:r>
                      <a:endParaRPr kumimoji="0" lang="en-US" sz="1400" b="0" i="0" u="none" strike="noStrike" cap="none" normalizeH="0" baseline="0">
                        <a:ln>
                          <a:noFill/>
                        </a:ln>
                        <a:solidFill>
                          <a:schemeClr val="bg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0</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7030A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7</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14</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21</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28</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35</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42</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49</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56</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63</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8"/>
                  </a:ext>
                </a:extLst>
              </a:tr>
              <a:tr h="405319">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400" b="1" i="0" u="none" strike="noStrike" cap="none" normalizeH="0" baseline="0">
                          <a:ln>
                            <a:noFill/>
                          </a:ln>
                          <a:solidFill>
                            <a:schemeClr val="bg1"/>
                          </a:solidFill>
                          <a:effectLst/>
                          <a:latin typeface="Century Gothic" pitchFamily="34" charset="0"/>
                          <a:cs typeface="Times New Roman" pitchFamily="18" charset="0"/>
                        </a:rPr>
                        <a:t>8</a:t>
                      </a:r>
                      <a:endParaRPr kumimoji="0" lang="en-US" sz="1400" b="0" i="0" u="none" strike="noStrike" cap="none" normalizeH="0" baseline="0">
                        <a:ln>
                          <a:noFill/>
                        </a:ln>
                        <a:solidFill>
                          <a:schemeClr val="bg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0</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7030A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8</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16</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24</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32</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40</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48</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56</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64</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72</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9"/>
                  </a:ext>
                </a:extLst>
              </a:tr>
              <a:tr h="405319">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400" b="1" i="0" u="none" strike="noStrike" cap="none" normalizeH="0" baseline="0" dirty="0">
                          <a:ln>
                            <a:noFill/>
                          </a:ln>
                          <a:solidFill>
                            <a:schemeClr val="bg1"/>
                          </a:solidFill>
                          <a:effectLst/>
                          <a:latin typeface="Century Gothic" pitchFamily="34" charset="0"/>
                          <a:cs typeface="Times New Roman" pitchFamily="18" charset="0"/>
                        </a:rPr>
                        <a:t>9</a:t>
                      </a:r>
                      <a:endParaRPr kumimoji="0" lang="en-US" sz="1400" b="0" i="0" u="none" strike="noStrike" cap="none" normalizeH="0" baseline="0" dirty="0">
                        <a:ln>
                          <a:noFill/>
                        </a:ln>
                        <a:solidFill>
                          <a:schemeClr val="bg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0</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7030A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9</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18</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27</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36</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45</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54</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63</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72</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81</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10"/>
                  </a:ext>
                </a:extLst>
              </a:tr>
            </a:tbl>
          </a:graphicData>
        </a:graphic>
      </p:graphicFrame>
    </p:spTree>
    <p:extLst>
      <p:ext uri="{BB962C8B-B14F-4D97-AF65-F5344CB8AC3E}">
        <p14:creationId xmlns:p14="http://schemas.microsoft.com/office/powerpoint/2010/main" val="37472450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normAutofit fontScale="90000"/>
          </a:bodyPr>
          <a:lstStyle/>
          <a:p>
            <a:pPr marL="514350" indent="-514350">
              <a:buFont typeface="+mj-lt"/>
              <a:buAutoNum type="arabicPeriod" startAt="2"/>
            </a:pPr>
            <a:r>
              <a:rPr lang="en-US" dirty="0"/>
              <a:t>Students should learn and use </a:t>
            </a:r>
            <a:r>
              <a:rPr lang="en-US" dirty="0">
                <a:solidFill>
                  <a:srgbClr val="92D050"/>
                </a:solidFill>
              </a:rPr>
              <a:t>strategies</a:t>
            </a:r>
            <a:r>
              <a:rPr lang="en-US" dirty="0">
                <a:solidFill>
                  <a:schemeClr val="accent4"/>
                </a:solidFill>
              </a:rPr>
              <a:t> </a:t>
            </a:r>
            <a:r>
              <a:rPr lang="en-US" dirty="0"/>
              <a:t>to solve the facts</a:t>
            </a:r>
            <a:br>
              <a:rPr lang="en-US" dirty="0"/>
            </a:br>
            <a:r>
              <a:rPr lang="en-US" dirty="0"/>
              <a:t> </a:t>
            </a:r>
          </a:p>
        </p:txBody>
      </p:sp>
      <p:sp>
        <p:nvSpPr>
          <p:cNvPr id="9" name="Title 2"/>
          <p:cNvSpPr txBox="1">
            <a:spLocks/>
          </p:cNvSpPr>
          <p:nvPr/>
        </p:nvSpPr>
        <p:spPr>
          <a:xfrm>
            <a:off x="228600" y="1493195"/>
            <a:ext cx="8686800" cy="731520"/>
          </a:xfrm>
          <a:prstGeom prst="rect">
            <a:avLst/>
          </a:prstGeom>
          <a:solidFill>
            <a:schemeClr val="accent5">
              <a:lumMod val="50000"/>
            </a:schemeClr>
          </a:solidFill>
        </p:spPr>
        <p:txBody>
          <a:bodyPr vert="horz" lIns="91440" tIns="45720" rIns="91440" bIns="45720" rtlCol="0" anchor="t" anchorCtr="0">
            <a:normAutofit/>
          </a:bodyPr>
          <a:lstStyle>
            <a:lvl1pPr algn="l" defTabSz="914400" rtl="0" eaLnBrk="1" latinLnBrk="0" hangingPunct="1">
              <a:lnSpc>
                <a:spcPct val="110000"/>
              </a:lnSpc>
              <a:spcBef>
                <a:spcPct val="0"/>
              </a:spcBef>
              <a:buNone/>
              <a:defRPr sz="3200" b="1" kern="1200">
                <a:solidFill>
                  <a:srgbClr val="FF9300"/>
                </a:solidFill>
                <a:latin typeface="+mj-lt"/>
                <a:ea typeface="Verdana" panose="020B0604030504040204" pitchFamily="34" charset="0"/>
                <a:cs typeface="Verdana" panose="020B0604030504040204" pitchFamily="34" charset="0"/>
              </a:defRPr>
            </a:lvl1pPr>
          </a:lstStyle>
          <a:p>
            <a:r>
              <a:rPr lang="en-US" dirty="0">
                <a:solidFill>
                  <a:schemeClr val="accent1"/>
                </a:solidFill>
              </a:rPr>
              <a:t>One Facts</a:t>
            </a:r>
          </a:p>
        </p:txBody>
      </p:sp>
      <p:sp>
        <p:nvSpPr>
          <p:cNvPr id="10" name="Content Placeholder 1"/>
          <p:cNvSpPr>
            <a:spLocks noGrp="1"/>
          </p:cNvSpPr>
          <p:nvPr>
            <p:ph idx="1"/>
          </p:nvPr>
        </p:nvSpPr>
        <p:spPr>
          <a:xfrm>
            <a:off x="228600" y="2166295"/>
            <a:ext cx="3346317" cy="3530600"/>
          </a:xfrm>
        </p:spPr>
        <p:txBody>
          <a:bodyPr>
            <a:normAutofit/>
          </a:bodyPr>
          <a:lstStyle/>
          <a:p>
            <a:r>
              <a:rPr lang="en-US" dirty="0"/>
              <a:t>A number multiplied by one is the number itself</a:t>
            </a:r>
            <a:endParaRPr lang="en-US" sz="2400" dirty="0"/>
          </a:p>
          <a:p>
            <a:endParaRPr lang="en-US" altLang="en-US" sz="2400" dirty="0"/>
          </a:p>
          <a:p>
            <a:r>
              <a:rPr lang="en-US" altLang="en-US" sz="2400" dirty="0"/>
              <a:t>Facts remaining:  </a:t>
            </a:r>
            <a:br>
              <a:rPr lang="en-US" altLang="en-US" sz="2400" dirty="0"/>
            </a:br>
            <a:r>
              <a:rPr lang="en-US" altLang="en-US" sz="2400" dirty="0"/>
              <a:t>81 </a:t>
            </a:r>
            <a:r>
              <a:rPr lang="mr-IN" altLang="en-US" sz="2400" dirty="0"/>
              <a:t>–</a:t>
            </a:r>
            <a:r>
              <a:rPr lang="en-US" altLang="en-US" sz="2400" dirty="0"/>
              <a:t> 17 = 64</a:t>
            </a:r>
          </a:p>
          <a:p>
            <a:endParaRPr lang="en-US" sz="2400" dirty="0"/>
          </a:p>
        </p:txBody>
      </p:sp>
      <p:graphicFrame>
        <p:nvGraphicFramePr>
          <p:cNvPr id="6" name="Group 1504"/>
          <p:cNvGraphicFramePr>
            <a:graphicFrameLocks/>
          </p:cNvGraphicFramePr>
          <p:nvPr>
            <p:extLst>
              <p:ext uri="{D42A27DB-BD31-4B8C-83A1-F6EECF244321}">
                <p14:modId xmlns:p14="http://schemas.microsoft.com/office/powerpoint/2010/main" val="3627907858"/>
              </p:ext>
            </p:extLst>
          </p:nvPr>
        </p:nvGraphicFramePr>
        <p:xfrm>
          <a:off x="3574917" y="1493195"/>
          <a:ext cx="5340483" cy="4458509"/>
        </p:xfrm>
        <a:graphic>
          <a:graphicData uri="http://schemas.openxmlformats.org/drawingml/2006/table">
            <a:tbl>
              <a:tblPr firstRow="1"/>
              <a:tblGrid>
                <a:gridCol w="484927">
                  <a:extLst>
                    <a:ext uri="{9D8B030D-6E8A-4147-A177-3AD203B41FA5}">
                      <a16:colId xmlns:a16="http://schemas.microsoft.com/office/drawing/2014/main" val="20000"/>
                    </a:ext>
                  </a:extLst>
                </a:gridCol>
                <a:gridCol w="487025">
                  <a:extLst>
                    <a:ext uri="{9D8B030D-6E8A-4147-A177-3AD203B41FA5}">
                      <a16:colId xmlns:a16="http://schemas.microsoft.com/office/drawing/2014/main" val="20001"/>
                    </a:ext>
                  </a:extLst>
                </a:gridCol>
                <a:gridCol w="466033">
                  <a:extLst>
                    <a:ext uri="{9D8B030D-6E8A-4147-A177-3AD203B41FA5}">
                      <a16:colId xmlns:a16="http://schemas.microsoft.com/office/drawing/2014/main" val="20002"/>
                    </a:ext>
                  </a:extLst>
                </a:gridCol>
                <a:gridCol w="503819">
                  <a:extLst>
                    <a:ext uri="{9D8B030D-6E8A-4147-A177-3AD203B41FA5}">
                      <a16:colId xmlns:a16="http://schemas.microsoft.com/office/drawing/2014/main" val="20003"/>
                    </a:ext>
                  </a:extLst>
                </a:gridCol>
                <a:gridCol w="484925">
                  <a:extLst>
                    <a:ext uri="{9D8B030D-6E8A-4147-A177-3AD203B41FA5}">
                      <a16:colId xmlns:a16="http://schemas.microsoft.com/office/drawing/2014/main" val="20004"/>
                    </a:ext>
                  </a:extLst>
                </a:gridCol>
                <a:gridCol w="487025">
                  <a:extLst>
                    <a:ext uri="{9D8B030D-6E8A-4147-A177-3AD203B41FA5}">
                      <a16:colId xmlns:a16="http://schemas.microsoft.com/office/drawing/2014/main" val="20005"/>
                    </a:ext>
                  </a:extLst>
                </a:gridCol>
                <a:gridCol w="484927">
                  <a:extLst>
                    <a:ext uri="{9D8B030D-6E8A-4147-A177-3AD203B41FA5}">
                      <a16:colId xmlns:a16="http://schemas.microsoft.com/office/drawing/2014/main" val="20006"/>
                    </a:ext>
                  </a:extLst>
                </a:gridCol>
                <a:gridCol w="484925">
                  <a:extLst>
                    <a:ext uri="{9D8B030D-6E8A-4147-A177-3AD203B41FA5}">
                      <a16:colId xmlns:a16="http://schemas.microsoft.com/office/drawing/2014/main" val="20007"/>
                    </a:ext>
                  </a:extLst>
                </a:gridCol>
                <a:gridCol w="484927">
                  <a:extLst>
                    <a:ext uri="{9D8B030D-6E8A-4147-A177-3AD203B41FA5}">
                      <a16:colId xmlns:a16="http://schemas.microsoft.com/office/drawing/2014/main" val="20008"/>
                    </a:ext>
                  </a:extLst>
                </a:gridCol>
                <a:gridCol w="487025">
                  <a:extLst>
                    <a:ext uri="{9D8B030D-6E8A-4147-A177-3AD203B41FA5}">
                      <a16:colId xmlns:a16="http://schemas.microsoft.com/office/drawing/2014/main" val="20009"/>
                    </a:ext>
                  </a:extLst>
                </a:gridCol>
                <a:gridCol w="484925">
                  <a:extLst>
                    <a:ext uri="{9D8B030D-6E8A-4147-A177-3AD203B41FA5}">
                      <a16:colId xmlns:a16="http://schemas.microsoft.com/office/drawing/2014/main" val="20010"/>
                    </a:ext>
                  </a:extLst>
                </a:gridCol>
              </a:tblGrid>
              <a:tr h="405319">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400" b="1" i="0" u="none" strike="noStrike" cap="none" normalizeH="0" baseline="0" dirty="0">
                          <a:ln>
                            <a:noFill/>
                          </a:ln>
                          <a:solidFill>
                            <a:schemeClr val="bg1"/>
                          </a:solidFill>
                          <a:effectLst/>
                          <a:latin typeface="Century Gothic" pitchFamily="34" charset="0"/>
                          <a:cs typeface="Times New Roman" pitchFamily="18" charset="0"/>
                        </a:rPr>
                        <a:t>x</a:t>
                      </a:r>
                      <a:endParaRPr kumimoji="0" lang="en-US" sz="1400" b="0" i="0" u="none" strike="noStrike" cap="none" normalizeH="0" baseline="0" dirty="0">
                        <a:ln>
                          <a:noFill/>
                        </a:ln>
                        <a:solidFill>
                          <a:schemeClr val="bg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400" b="1" i="0" u="none" strike="noStrike" cap="none" normalizeH="0" baseline="0" dirty="0">
                          <a:ln>
                            <a:noFill/>
                          </a:ln>
                          <a:solidFill>
                            <a:schemeClr val="bg1"/>
                          </a:solidFill>
                          <a:effectLst/>
                          <a:latin typeface="Century Gothic" pitchFamily="34" charset="0"/>
                          <a:cs typeface="Times New Roman" pitchFamily="18" charset="0"/>
                        </a:rPr>
                        <a:t>0</a:t>
                      </a:r>
                      <a:endParaRPr kumimoji="0" lang="en-US" sz="1400" b="0" i="0" u="none" strike="noStrike" cap="none" normalizeH="0" baseline="0" dirty="0">
                        <a:ln>
                          <a:noFill/>
                        </a:ln>
                        <a:solidFill>
                          <a:schemeClr val="bg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400" b="1" i="0" u="none" strike="noStrike" cap="none" normalizeH="0" baseline="0">
                          <a:ln>
                            <a:noFill/>
                          </a:ln>
                          <a:solidFill>
                            <a:schemeClr val="bg1"/>
                          </a:solidFill>
                          <a:effectLst/>
                          <a:latin typeface="Century Gothic" pitchFamily="34" charset="0"/>
                          <a:cs typeface="Times New Roman" pitchFamily="18" charset="0"/>
                        </a:rPr>
                        <a:t>1</a:t>
                      </a:r>
                      <a:endParaRPr kumimoji="0" lang="en-US" sz="1400" b="0" i="0" u="none" strike="noStrike" cap="none" normalizeH="0" baseline="0">
                        <a:ln>
                          <a:noFill/>
                        </a:ln>
                        <a:solidFill>
                          <a:schemeClr val="bg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400" b="1" i="0" u="none" strike="noStrike" cap="none" normalizeH="0" baseline="0">
                          <a:ln>
                            <a:noFill/>
                          </a:ln>
                          <a:solidFill>
                            <a:schemeClr val="bg1"/>
                          </a:solidFill>
                          <a:effectLst/>
                          <a:latin typeface="Century Gothic" pitchFamily="34" charset="0"/>
                          <a:cs typeface="Times New Roman" pitchFamily="18" charset="0"/>
                        </a:rPr>
                        <a:t>2</a:t>
                      </a:r>
                      <a:endParaRPr kumimoji="0" lang="en-US" sz="1400" b="0" i="0" u="none" strike="noStrike" cap="none" normalizeH="0" baseline="0">
                        <a:ln>
                          <a:noFill/>
                        </a:ln>
                        <a:solidFill>
                          <a:schemeClr val="bg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400" b="1" i="0" u="none" strike="noStrike" cap="none" normalizeH="0" baseline="0">
                          <a:ln>
                            <a:noFill/>
                          </a:ln>
                          <a:solidFill>
                            <a:schemeClr val="bg1"/>
                          </a:solidFill>
                          <a:effectLst/>
                          <a:latin typeface="Century Gothic" pitchFamily="34" charset="0"/>
                          <a:cs typeface="Times New Roman" pitchFamily="18" charset="0"/>
                        </a:rPr>
                        <a:t>3</a:t>
                      </a:r>
                      <a:endParaRPr kumimoji="0" lang="en-US" sz="1400" b="0" i="0" u="none" strike="noStrike" cap="none" normalizeH="0" baseline="0">
                        <a:ln>
                          <a:noFill/>
                        </a:ln>
                        <a:solidFill>
                          <a:schemeClr val="bg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400" b="1" i="0" u="none" strike="noStrike" cap="none" normalizeH="0" baseline="0">
                          <a:ln>
                            <a:noFill/>
                          </a:ln>
                          <a:solidFill>
                            <a:schemeClr val="bg1"/>
                          </a:solidFill>
                          <a:effectLst/>
                          <a:latin typeface="Century Gothic" pitchFamily="34" charset="0"/>
                          <a:cs typeface="Times New Roman" pitchFamily="18" charset="0"/>
                        </a:rPr>
                        <a:t>4</a:t>
                      </a:r>
                      <a:endParaRPr kumimoji="0" lang="en-US" sz="1400" b="0" i="0" u="none" strike="noStrike" cap="none" normalizeH="0" baseline="0">
                        <a:ln>
                          <a:noFill/>
                        </a:ln>
                        <a:solidFill>
                          <a:schemeClr val="bg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400" b="1" i="0" u="none" strike="noStrike" cap="none" normalizeH="0" baseline="0">
                          <a:ln>
                            <a:noFill/>
                          </a:ln>
                          <a:solidFill>
                            <a:schemeClr val="bg1"/>
                          </a:solidFill>
                          <a:effectLst/>
                          <a:latin typeface="Century Gothic" pitchFamily="34" charset="0"/>
                          <a:cs typeface="Times New Roman" pitchFamily="18" charset="0"/>
                        </a:rPr>
                        <a:t>5</a:t>
                      </a:r>
                      <a:endParaRPr kumimoji="0" lang="en-US" sz="1400" b="0" i="0" u="none" strike="noStrike" cap="none" normalizeH="0" baseline="0">
                        <a:ln>
                          <a:noFill/>
                        </a:ln>
                        <a:solidFill>
                          <a:schemeClr val="bg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400" b="1" i="0" u="none" strike="noStrike" cap="none" normalizeH="0" baseline="0">
                          <a:ln>
                            <a:noFill/>
                          </a:ln>
                          <a:solidFill>
                            <a:schemeClr val="bg1"/>
                          </a:solidFill>
                          <a:effectLst/>
                          <a:latin typeface="Century Gothic" pitchFamily="34" charset="0"/>
                          <a:cs typeface="Times New Roman" pitchFamily="18" charset="0"/>
                        </a:rPr>
                        <a:t>6</a:t>
                      </a:r>
                      <a:endParaRPr kumimoji="0" lang="en-US" sz="1400" b="0" i="0" u="none" strike="noStrike" cap="none" normalizeH="0" baseline="0">
                        <a:ln>
                          <a:noFill/>
                        </a:ln>
                        <a:solidFill>
                          <a:schemeClr val="bg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400" b="1" i="0" u="none" strike="noStrike" cap="none" normalizeH="0" baseline="0">
                          <a:ln>
                            <a:noFill/>
                          </a:ln>
                          <a:solidFill>
                            <a:schemeClr val="bg1"/>
                          </a:solidFill>
                          <a:effectLst/>
                          <a:latin typeface="Century Gothic" pitchFamily="34" charset="0"/>
                          <a:cs typeface="Times New Roman" pitchFamily="18" charset="0"/>
                        </a:rPr>
                        <a:t>7</a:t>
                      </a:r>
                      <a:endParaRPr kumimoji="0" lang="en-US" sz="1400" b="0" i="0" u="none" strike="noStrike" cap="none" normalizeH="0" baseline="0">
                        <a:ln>
                          <a:noFill/>
                        </a:ln>
                        <a:solidFill>
                          <a:schemeClr val="bg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400" b="1" i="0" u="none" strike="noStrike" cap="none" normalizeH="0" baseline="0">
                          <a:ln>
                            <a:noFill/>
                          </a:ln>
                          <a:solidFill>
                            <a:schemeClr val="bg1"/>
                          </a:solidFill>
                          <a:effectLst/>
                          <a:latin typeface="Century Gothic" pitchFamily="34" charset="0"/>
                          <a:cs typeface="Times New Roman" pitchFamily="18" charset="0"/>
                        </a:rPr>
                        <a:t>8</a:t>
                      </a:r>
                      <a:endParaRPr kumimoji="0" lang="en-US" sz="1400" b="0" i="0" u="none" strike="noStrike" cap="none" normalizeH="0" baseline="0">
                        <a:ln>
                          <a:noFill/>
                        </a:ln>
                        <a:solidFill>
                          <a:schemeClr val="bg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400" b="1" i="0" u="none" strike="noStrike" cap="none" normalizeH="0" baseline="0" dirty="0">
                          <a:ln>
                            <a:noFill/>
                          </a:ln>
                          <a:solidFill>
                            <a:schemeClr val="bg1"/>
                          </a:solidFill>
                          <a:effectLst/>
                          <a:latin typeface="Century Gothic" pitchFamily="34" charset="0"/>
                          <a:cs typeface="Times New Roman" pitchFamily="18" charset="0"/>
                        </a:rPr>
                        <a:t>9</a:t>
                      </a:r>
                      <a:endParaRPr kumimoji="0" lang="en-US" sz="1400" b="0" i="0" u="none" strike="noStrike" cap="none" normalizeH="0" baseline="0" dirty="0">
                        <a:ln>
                          <a:noFill/>
                        </a:ln>
                        <a:solidFill>
                          <a:schemeClr val="bg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405319">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400" b="1" i="0" u="none" strike="noStrike" cap="none" normalizeH="0" baseline="0">
                          <a:ln>
                            <a:noFill/>
                          </a:ln>
                          <a:solidFill>
                            <a:schemeClr val="bg1"/>
                          </a:solidFill>
                          <a:effectLst/>
                          <a:latin typeface="Century Gothic" pitchFamily="34" charset="0"/>
                          <a:cs typeface="Times New Roman" pitchFamily="18" charset="0"/>
                        </a:rPr>
                        <a:t>0</a:t>
                      </a:r>
                      <a:endParaRPr kumimoji="0" lang="en-US" sz="1400" b="0" i="0" u="none" strike="noStrike" cap="none" normalizeH="0" baseline="0">
                        <a:ln>
                          <a:noFill/>
                        </a:ln>
                        <a:solidFill>
                          <a:schemeClr val="bg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0</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7030A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0</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7030A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0</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7030A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0</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7030A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0</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7030A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0</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7030A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0</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7030A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0</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7030A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0</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7030A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0</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7030A0"/>
                    </a:solidFill>
                  </a:tcPr>
                </a:tc>
                <a:extLst>
                  <a:ext uri="{0D108BD9-81ED-4DB2-BD59-A6C34878D82A}">
                    <a16:rowId xmlns:a16="http://schemas.microsoft.com/office/drawing/2014/main" val="10001"/>
                  </a:ext>
                </a:extLst>
              </a:tr>
              <a:tr h="405319">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400" b="1" i="0" u="none" strike="noStrike" cap="none" normalizeH="0" baseline="0">
                          <a:ln>
                            <a:noFill/>
                          </a:ln>
                          <a:solidFill>
                            <a:schemeClr val="bg1"/>
                          </a:solidFill>
                          <a:effectLst/>
                          <a:latin typeface="Century Gothic" pitchFamily="34" charset="0"/>
                          <a:cs typeface="Times New Roman" pitchFamily="18" charset="0"/>
                        </a:rPr>
                        <a:t>1</a:t>
                      </a:r>
                      <a:endParaRPr kumimoji="0" lang="en-US" sz="1400" b="0" i="0" u="none" strike="noStrike" cap="none" normalizeH="0" baseline="0">
                        <a:ln>
                          <a:noFill/>
                        </a:ln>
                        <a:solidFill>
                          <a:schemeClr val="bg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0</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7030A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rPr>
                        <a:t>1</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2D05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2</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2D05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3</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2D05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4</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2D05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5</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2D05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6</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2D05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7</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2D05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8</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2D05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9</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2D050"/>
                    </a:solidFill>
                  </a:tcPr>
                </a:tc>
                <a:extLst>
                  <a:ext uri="{0D108BD9-81ED-4DB2-BD59-A6C34878D82A}">
                    <a16:rowId xmlns:a16="http://schemas.microsoft.com/office/drawing/2014/main" val="10002"/>
                  </a:ext>
                </a:extLst>
              </a:tr>
              <a:tr h="405319">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400" b="1" i="0" u="none" strike="noStrike" cap="none" normalizeH="0" baseline="0">
                          <a:ln>
                            <a:noFill/>
                          </a:ln>
                          <a:solidFill>
                            <a:schemeClr val="bg1"/>
                          </a:solidFill>
                          <a:effectLst/>
                          <a:latin typeface="Century Gothic" pitchFamily="34" charset="0"/>
                          <a:cs typeface="Times New Roman" pitchFamily="18" charset="0"/>
                        </a:rPr>
                        <a:t>2</a:t>
                      </a:r>
                      <a:endParaRPr kumimoji="0" lang="en-US" sz="1400" b="0" i="0" u="none" strike="noStrike" cap="none" normalizeH="0" baseline="0">
                        <a:ln>
                          <a:noFill/>
                        </a:ln>
                        <a:solidFill>
                          <a:schemeClr val="bg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0</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7030A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2</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2D05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4</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6</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8</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10</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12</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14</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16</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18</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3"/>
                  </a:ext>
                </a:extLst>
              </a:tr>
              <a:tr h="405319">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400" b="1" i="0" u="none" strike="noStrike" cap="none" normalizeH="0" baseline="0">
                          <a:ln>
                            <a:noFill/>
                          </a:ln>
                          <a:solidFill>
                            <a:schemeClr val="bg1"/>
                          </a:solidFill>
                          <a:effectLst/>
                          <a:latin typeface="Century Gothic" pitchFamily="34" charset="0"/>
                          <a:cs typeface="Times New Roman" pitchFamily="18" charset="0"/>
                        </a:rPr>
                        <a:t>3</a:t>
                      </a:r>
                      <a:endParaRPr kumimoji="0" lang="en-US" sz="1400" b="0" i="0" u="none" strike="noStrike" cap="none" normalizeH="0" baseline="0">
                        <a:ln>
                          <a:noFill/>
                        </a:ln>
                        <a:solidFill>
                          <a:schemeClr val="bg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rPr>
                        <a:t>0</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7030A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3</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2D05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6</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9</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12</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15</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18</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21</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24</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27</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4"/>
                  </a:ext>
                </a:extLst>
              </a:tr>
              <a:tr h="405319">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400" b="1" i="0" u="none" strike="noStrike" cap="none" normalizeH="0" baseline="0">
                          <a:ln>
                            <a:noFill/>
                          </a:ln>
                          <a:solidFill>
                            <a:schemeClr val="bg1"/>
                          </a:solidFill>
                          <a:effectLst/>
                          <a:latin typeface="Century Gothic" pitchFamily="34" charset="0"/>
                          <a:cs typeface="Times New Roman" pitchFamily="18" charset="0"/>
                        </a:rPr>
                        <a:t>4</a:t>
                      </a:r>
                      <a:endParaRPr kumimoji="0" lang="en-US" sz="1400" b="0" i="0" u="none" strike="noStrike" cap="none" normalizeH="0" baseline="0">
                        <a:ln>
                          <a:noFill/>
                        </a:ln>
                        <a:solidFill>
                          <a:schemeClr val="bg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0</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7030A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4</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2D05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8</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12</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16</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20</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24</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28</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32</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36</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5"/>
                  </a:ext>
                </a:extLst>
              </a:tr>
              <a:tr h="405319">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400" b="1" i="0" u="none" strike="noStrike" cap="none" normalizeH="0" baseline="0">
                          <a:ln>
                            <a:noFill/>
                          </a:ln>
                          <a:solidFill>
                            <a:schemeClr val="bg1"/>
                          </a:solidFill>
                          <a:effectLst/>
                          <a:latin typeface="Century Gothic" pitchFamily="34" charset="0"/>
                          <a:cs typeface="Times New Roman" pitchFamily="18" charset="0"/>
                        </a:rPr>
                        <a:t>5</a:t>
                      </a:r>
                      <a:endParaRPr kumimoji="0" lang="en-US" sz="1400" b="0" i="0" u="none" strike="noStrike" cap="none" normalizeH="0" baseline="0">
                        <a:ln>
                          <a:noFill/>
                        </a:ln>
                        <a:solidFill>
                          <a:schemeClr val="bg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0</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7030A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5</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2D05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10</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15</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20</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25</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30</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35</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40</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45</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6"/>
                  </a:ext>
                </a:extLst>
              </a:tr>
              <a:tr h="405319">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400" b="1" i="0" u="none" strike="noStrike" cap="none" normalizeH="0" baseline="0">
                          <a:ln>
                            <a:noFill/>
                          </a:ln>
                          <a:solidFill>
                            <a:schemeClr val="bg1"/>
                          </a:solidFill>
                          <a:effectLst/>
                          <a:latin typeface="Century Gothic" pitchFamily="34" charset="0"/>
                          <a:cs typeface="Times New Roman" pitchFamily="18" charset="0"/>
                        </a:rPr>
                        <a:t>6</a:t>
                      </a:r>
                      <a:endParaRPr kumimoji="0" lang="en-US" sz="1400" b="0" i="0" u="none" strike="noStrike" cap="none" normalizeH="0" baseline="0">
                        <a:ln>
                          <a:noFill/>
                        </a:ln>
                        <a:solidFill>
                          <a:schemeClr val="bg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0</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7030A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6</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2D05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12</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18</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24</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30</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36</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42</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48</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54</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7"/>
                  </a:ext>
                </a:extLst>
              </a:tr>
              <a:tr h="405319">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400" b="1" i="0" u="none" strike="noStrike" cap="none" normalizeH="0" baseline="0">
                          <a:ln>
                            <a:noFill/>
                          </a:ln>
                          <a:solidFill>
                            <a:schemeClr val="bg1"/>
                          </a:solidFill>
                          <a:effectLst/>
                          <a:latin typeface="Century Gothic" pitchFamily="34" charset="0"/>
                          <a:cs typeface="Times New Roman" pitchFamily="18" charset="0"/>
                        </a:rPr>
                        <a:t>7</a:t>
                      </a:r>
                      <a:endParaRPr kumimoji="0" lang="en-US" sz="1400" b="0" i="0" u="none" strike="noStrike" cap="none" normalizeH="0" baseline="0">
                        <a:ln>
                          <a:noFill/>
                        </a:ln>
                        <a:solidFill>
                          <a:schemeClr val="bg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0</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7030A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7</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2D05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14</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21</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28</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35</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42</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49</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56</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63</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8"/>
                  </a:ext>
                </a:extLst>
              </a:tr>
              <a:tr h="405319">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400" b="1" i="0" u="none" strike="noStrike" cap="none" normalizeH="0" baseline="0">
                          <a:ln>
                            <a:noFill/>
                          </a:ln>
                          <a:solidFill>
                            <a:schemeClr val="bg1"/>
                          </a:solidFill>
                          <a:effectLst/>
                          <a:latin typeface="Century Gothic" pitchFamily="34" charset="0"/>
                          <a:cs typeface="Times New Roman" pitchFamily="18" charset="0"/>
                        </a:rPr>
                        <a:t>8</a:t>
                      </a:r>
                      <a:endParaRPr kumimoji="0" lang="en-US" sz="1400" b="0" i="0" u="none" strike="noStrike" cap="none" normalizeH="0" baseline="0">
                        <a:ln>
                          <a:noFill/>
                        </a:ln>
                        <a:solidFill>
                          <a:schemeClr val="bg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0</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7030A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8</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2D05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16</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24</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32</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40</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48</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56</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64</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72</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9"/>
                  </a:ext>
                </a:extLst>
              </a:tr>
              <a:tr h="405319">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400" b="1" i="0" u="none" strike="noStrike" cap="none" normalizeH="0" baseline="0" dirty="0">
                          <a:ln>
                            <a:noFill/>
                          </a:ln>
                          <a:solidFill>
                            <a:schemeClr val="bg1"/>
                          </a:solidFill>
                          <a:effectLst/>
                          <a:latin typeface="Century Gothic" pitchFamily="34" charset="0"/>
                          <a:cs typeface="Times New Roman" pitchFamily="18" charset="0"/>
                        </a:rPr>
                        <a:t>9</a:t>
                      </a:r>
                      <a:endParaRPr kumimoji="0" lang="en-US" sz="1400" b="0" i="0" u="none" strike="noStrike" cap="none" normalizeH="0" baseline="0" dirty="0">
                        <a:ln>
                          <a:noFill/>
                        </a:ln>
                        <a:solidFill>
                          <a:schemeClr val="bg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0</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7030A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9</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2D05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18</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27</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36</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45</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54</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63</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72</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81</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10"/>
                  </a:ext>
                </a:extLst>
              </a:tr>
            </a:tbl>
          </a:graphicData>
        </a:graphic>
      </p:graphicFrame>
    </p:spTree>
    <p:extLst>
      <p:ext uri="{BB962C8B-B14F-4D97-AF65-F5344CB8AC3E}">
        <p14:creationId xmlns:p14="http://schemas.microsoft.com/office/powerpoint/2010/main" val="419800487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normAutofit fontScale="90000"/>
          </a:bodyPr>
          <a:lstStyle/>
          <a:p>
            <a:pPr marL="514350" indent="-514350">
              <a:buFont typeface="+mj-lt"/>
              <a:buAutoNum type="arabicPeriod" startAt="2"/>
            </a:pPr>
            <a:r>
              <a:rPr lang="en-US" dirty="0"/>
              <a:t>Students should learn and use </a:t>
            </a:r>
            <a:r>
              <a:rPr lang="en-US" dirty="0">
                <a:solidFill>
                  <a:srgbClr val="92D050"/>
                </a:solidFill>
              </a:rPr>
              <a:t>strategies</a:t>
            </a:r>
            <a:r>
              <a:rPr lang="en-US" dirty="0">
                <a:solidFill>
                  <a:schemeClr val="accent4"/>
                </a:solidFill>
              </a:rPr>
              <a:t> </a:t>
            </a:r>
            <a:r>
              <a:rPr lang="en-US" dirty="0"/>
              <a:t>to solve the facts</a:t>
            </a:r>
            <a:br>
              <a:rPr lang="en-US" dirty="0"/>
            </a:br>
            <a:r>
              <a:rPr lang="en-US" dirty="0"/>
              <a:t> </a:t>
            </a:r>
          </a:p>
        </p:txBody>
      </p:sp>
      <p:sp>
        <p:nvSpPr>
          <p:cNvPr id="9" name="Title 2"/>
          <p:cNvSpPr txBox="1">
            <a:spLocks/>
          </p:cNvSpPr>
          <p:nvPr/>
        </p:nvSpPr>
        <p:spPr>
          <a:xfrm>
            <a:off x="228600" y="1493195"/>
            <a:ext cx="8686800" cy="731520"/>
          </a:xfrm>
          <a:prstGeom prst="rect">
            <a:avLst/>
          </a:prstGeom>
          <a:solidFill>
            <a:schemeClr val="accent5">
              <a:lumMod val="50000"/>
            </a:schemeClr>
          </a:solidFill>
        </p:spPr>
        <p:txBody>
          <a:bodyPr vert="horz" lIns="91440" tIns="45720" rIns="91440" bIns="45720" rtlCol="0" anchor="t" anchorCtr="0">
            <a:normAutofit/>
          </a:bodyPr>
          <a:lstStyle>
            <a:lvl1pPr algn="l" defTabSz="914400" rtl="0" eaLnBrk="1" latinLnBrk="0" hangingPunct="1">
              <a:lnSpc>
                <a:spcPct val="110000"/>
              </a:lnSpc>
              <a:spcBef>
                <a:spcPct val="0"/>
              </a:spcBef>
              <a:buNone/>
              <a:defRPr sz="3200" b="1" kern="1200">
                <a:solidFill>
                  <a:srgbClr val="FF9300"/>
                </a:solidFill>
                <a:latin typeface="+mj-lt"/>
                <a:ea typeface="Verdana" panose="020B0604030504040204" pitchFamily="34" charset="0"/>
                <a:cs typeface="Verdana" panose="020B0604030504040204" pitchFamily="34" charset="0"/>
              </a:defRPr>
            </a:lvl1pPr>
          </a:lstStyle>
          <a:p>
            <a:r>
              <a:rPr lang="en-US" dirty="0">
                <a:solidFill>
                  <a:schemeClr val="accent1"/>
                </a:solidFill>
              </a:rPr>
              <a:t>Two Facts</a:t>
            </a:r>
          </a:p>
        </p:txBody>
      </p:sp>
      <p:sp>
        <p:nvSpPr>
          <p:cNvPr id="10" name="Content Placeholder 1"/>
          <p:cNvSpPr>
            <a:spLocks noGrp="1"/>
          </p:cNvSpPr>
          <p:nvPr>
            <p:ph idx="1"/>
          </p:nvPr>
        </p:nvSpPr>
        <p:spPr>
          <a:xfrm>
            <a:off x="228600" y="2166295"/>
            <a:ext cx="3346317" cy="3530600"/>
          </a:xfrm>
        </p:spPr>
        <p:txBody>
          <a:bodyPr>
            <a:normAutofit/>
          </a:bodyPr>
          <a:lstStyle/>
          <a:p>
            <a:r>
              <a:rPr lang="en-US" dirty="0"/>
              <a:t>A number multiplied by two is an addition double</a:t>
            </a:r>
            <a:endParaRPr lang="en-US" sz="2400" dirty="0"/>
          </a:p>
          <a:p>
            <a:endParaRPr lang="en-US" altLang="en-US" sz="2400" dirty="0"/>
          </a:p>
          <a:p>
            <a:r>
              <a:rPr lang="en-US" altLang="en-US" sz="2400" dirty="0"/>
              <a:t>Facts remaining:  </a:t>
            </a:r>
            <a:br>
              <a:rPr lang="en-US" altLang="en-US" sz="2400" dirty="0"/>
            </a:br>
            <a:r>
              <a:rPr lang="en-US" altLang="en-US" sz="2400" dirty="0"/>
              <a:t>64 </a:t>
            </a:r>
            <a:r>
              <a:rPr lang="mr-IN" altLang="en-US" sz="2400" dirty="0"/>
              <a:t>–</a:t>
            </a:r>
            <a:r>
              <a:rPr lang="en-US" altLang="en-US" sz="2400" dirty="0"/>
              <a:t> 15 = 49</a:t>
            </a:r>
          </a:p>
          <a:p>
            <a:endParaRPr lang="en-US" sz="2400" dirty="0"/>
          </a:p>
        </p:txBody>
      </p:sp>
      <p:graphicFrame>
        <p:nvGraphicFramePr>
          <p:cNvPr id="6" name="Group 1504"/>
          <p:cNvGraphicFramePr>
            <a:graphicFrameLocks/>
          </p:cNvGraphicFramePr>
          <p:nvPr>
            <p:extLst>
              <p:ext uri="{D42A27DB-BD31-4B8C-83A1-F6EECF244321}">
                <p14:modId xmlns:p14="http://schemas.microsoft.com/office/powerpoint/2010/main" val="228243021"/>
              </p:ext>
            </p:extLst>
          </p:nvPr>
        </p:nvGraphicFramePr>
        <p:xfrm>
          <a:off x="3574917" y="1493195"/>
          <a:ext cx="5340483" cy="4458509"/>
        </p:xfrm>
        <a:graphic>
          <a:graphicData uri="http://schemas.openxmlformats.org/drawingml/2006/table">
            <a:tbl>
              <a:tblPr firstRow="1"/>
              <a:tblGrid>
                <a:gridCol w="484927">
                  <a:extLst>
                    <a:ext uri="{9D8B030D-6E8A-4147-A177-3AD203B41FA5}">
                      <a16:colId xmlns:a16="http://schemas.microsoft.com/office/drawing/2014/main" val="20000"/>
                    </a:ext>
                  </a:extLst>
                </a:gridCol>
                <a:gridCol w="487025">
                  <a:extLst>
                    <a:ext uri="{9D8B030D-6E8A-4147-A177-3AD203B41FA5}">
                      <a16:colId xmlns:a16="http://schemas.microsoft.com/office/drawing/2014/main" val="20001"/>
                    </a:ext>
                  </a:extLst>
                </a:gridCol>
                <a:gridCol w="466033">
                  <a:extLst>
                    <a:ext uri="{9D8B030D-6E8A-4147-A177-3AD203B41FA5}">
                      <a16:colId xmlns:a16="http://schemas.microsoft.com/office/drawing/2014/main" val="20002"/>
                    </a:ext>
                  </a:extLst>
                </a:gridCol>
                <a:gridCol w="503819">
                  <a:extLst>
                    <a:ext uri="{9D8B030D-6E8A-4147-A177-3AD203B41FA5}">
                      <a16:colId xmlns:a16="http://schemas.microsoft.com/office/drawing/2014/main" val="20003"/>
                    </a:ext>
                  </a:extLst>
                </a:gridCol>
                <a:gridCol w="484925">
                  <a:extLst>
                    <a:ext uri="{9D8B030D-6E8A-4147-A177-3AD203B41FA5}">
                      <a16:colId xmlns:a16="http://schemas.microsoft.com/office/drawing/2014/main" val="20004"/>
                    </a:ext>
                  </a:extLst>
                </a:gridCol>
                <a:gridCol w="487025">
                  <a:extLst>
                    <a:ext uri="{9D8B030D-6E8A-4147-A177-3AD203B41FA5}">
                      <a16:colId xmlns:a16="http://schemas.microsoft.com/office/drawing/2014/main" val="20005"/>
                    </a:ext>
                  </a:extLst>
                </a:gridCol>
                <a:gridCol w="484927">
                  <a:extLst>
                    <a:ext uri="{9D8B030D-6E8A-4147-A177-3AD203B41FA5}">
                      <a16:colId xmlns:a16="http://schemas.microsoft.com/office/drawing/2014/main" val="20006"/>
                    </a:ext>
                  </a:extLst>
                </a:gridCol>
                <a:gridCol w="484925">
                  <a:extLst>
                    <a:ext uri="{9D8B030D-6E8A-4147-A177-3AD203B41FA5}">
                      <a16:colId xmlns:a16="http://schemas.microsoft.com/office/drawing/2014/main" val="20007"/>
                    </a:ext>
                  </a:extLst>
                </a:gridCol>
                <a:gridCol w="484927">
                  <a:extLst>
                    <a:ext uri="{9D8B030D-6E8A-4147-A177-3AD203B41FA5}">
                      <a16:colId xmlns:a16="http://schemas.microsoft.com/office/drawing/2014/main" val="20008"/>
                    </a:ext>
                  </a:extLst>
                </a:gridCol>
                <a:gridCol w="487025">
                  <a:extLst>
                    <a:ext uri="{9D8B030D-6E8A-4147-A177-3AD203B41FA5}">
                      <a16:colId xmlns:a16="http://schemas.microsoft.com/office/drawing/2014/main" val="20009"/>
                    </a:ext>
                  </a:extLst>
                </a:gridCol>
                <a:gridCol w="484925">
                  <a:extLst>
                    <a:ext uri="{9D8B030D-6E8A-4147-A177-3AD203B41FA5}">
                      <a16:colId xmlns:a16="http://schemas.microsoft.com/office/drawing/2014/main" val="20010"/>
                    </a:ext>
                  </a:extLst>
                </a:gridCol>
              </a:tblGrid>
              <a:tr h="405319">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400" b="1" i="0" u="none" strike="noStrike" cap="none" normalizeH="0" baseline="0" dirty="0">
                          <a:ln>
                            <a:noFill/>
                          </a:ln>
                          <a:solidFill>
                            <a:schemeClr val="bg1"/>
                          </a:solidFill>
                          <a:effectLst/>
                          <a:latin typeface="Century Gothic" pitchFamily="34" charset="0"/>
                          <a:cs typeface="Times New Roman" pitchFamily="18" charset="0"/>
                        </a:rPr>
                        <a:t>x</a:t>
                      </a:r>
                      <a:endParaRPr kumimoji="0" lang="en-US" sz="1400" b="0" i="0" u="none" strike="noStrike" cap="none" normalizeH="0" baseline="0" dirty="0">
                        <a:ln>
                          <a:noFill/>
                        </a:ln>
                        <a:solidFill>
                          <a:schemeClr val="bg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400" b="1" i="0" u="none" strike="noStrike" cap="none" normalizeH="0" baseline="0" dirty="0">
                          <a:ln>
                            <a:noFill/>
                          </a:ln>
                          <a:solidFill>
                            <a:schemeClr val="bg1"/>
                          </a:solidFill>
                          <a:effectLst/>
                          <a:latin typeface="Century Gothic" pitchFamily="34" charset="0"/>
                          <a:cs typeface="Times New Roman" pitchFamily="18" charset="0"/>
                        </a:rPr>
                        <a:t>0</a:t>
                      </a:r>
                      <a:endParaRPr kumimoji="0" lang="en-US" sz="1400" b="0" i="0" u="none" strike="noStrike" cap="none" normalizeH="0" baseline="0" dirty="0">
                        <a:ln>
                          <a:noFill/>
                        </a:ln>
                        <a:solidFill>
                          <a:schemeClr val="bg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400" b="1" i="0" u="none" strike="noStrike" cap="none" normalizeH="0" baseline="0">
                          <a:ln>
                            <a:noFill/>
                          </a:ln>
                          <a:solidFill>
                            <a:schemeClr val="bg1"/>
                          </a:solidFill>
                          <a:effectLst/>
                          <a:latin typeface="Century Gothic" pitchFamily="34" charset="0"/>
                          <a:cs typeface="Times New Roman" pitchFamily="18" charset="0"/>
                        </a:rPr>
                        <a:t>1</a:t>
                      </a:r>
                      <a:endParaRPr kumimoji="0" lang="en-US" sz="1400" b="0" i="0" u="none" strike="noStrike" cap="none" normalizeH="0" baseline="0">
                        <a:ln>
                          <a:noFill/>
                        </a:ln>
                        <a:solidFill>
                          <a:schemeClr val="bg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400" b="1" i="0" u="none" strike="noStrike" cap="none" normalizeH="0" baseline="0">
                          <a:ln>
                            <a:noFill/>
                          </a:ln>
                          <a:solidFill>
                            <a:schemeClr val="bg1"/>
                          </a:solidFill>
                          <a:effectLst/>
                          <a:latin typeface="Century Gothic" pitchFamily="34" charset="0"/>
                          <a:cs typeface="Times New Roman" pitchFamily="18" charset="0"/>
                        </a:rPr>
                        <a:t>2</a:t>
                      </a:r>
                      <a:endParaRPr kumimoji="0" lang="en-US" sz="1400" b="0" i="0" u="none" strike="noStrike" cap="none" normalizeH="0" baseline="0">
                        <a:ln>
                          <a:noFill/>
                        </a:ln>
                        <a:solidFill>
                          <a:schemeClr val="bg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400" b="1" i="0" u="none" strike="noStrike" cap="none" normalizeH="0" baseline="0">
                          <a:ln>
                            <a:noFill/>
                          </a:ln>
                          <a:solidFill>
                            <a:schemeClr val="bg1"/>
                          </a:solidFill>
                          <a:effectLst/>
                          <a:latin typeface="Century Gothic" pitchFamily="34" charset="0"/>
                          <a:cs typeface="Times New Roman" pitchFamily="18" charset="0"/>
                        </a:rPr>
                        <a:t>3</a:t>
                      </a:r>
                      <a:endParaRPr kumimoji="0" lang="en-US" sz="1400" b="0" i="0" u="none" strike="noStrike" cap="none" normalizeH="0" baseline="0">
                        <a:ln>
                          <a:noFill/>
                        </a:ln>
                        <a:solidFill>
                          <a:schemeClr val="bg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400" b="1" i="0" u="none" strike="noStrike" cap="none" normalizeH="0" baseline="0">
                          <a:ln>
                            <a:noFill/>
                          </a:ln>
                          <a:solidFill>
                            <a:schemeClr val="bg1"/>
                          </a:solidFill>
                          <a:effectLst/>
                          <a:latin typeface="Century Gothic" pitchFamily="34" charset="0"/>
                          <a:cs typeface="Times New Roman" pitchFamily="18" charset="0"/>
                        </a:rPr>
                        <a:t>4</a:t>
                      </a:r>
                      <a:endParaRPr kumimoji="0" lang="en-US" sz="1400" b="0" i="0" u="none" strike="noStrike" cap="none" normalizeH="0" baseline="0">
                        <a:ln>
                          <a:noFill/>
                        </a:ln>
                        <a:solidFill>
                          <a:schemeClr val="bg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400" b="1" i="0" u="none" strike="noStrike" cap="none" normalizeH="0" baseline="0">
                          <a:ln>
                            <a:noFill/>
                          </a:ln>
                          <a:solidFill>
                            <a:schemeClr val="bg1"/>
                          </a:solidFill>
                          <a:effectLst/>
                          <a:latin typeface="Century Gothic" pitchFamily="34" charset="0"/>
                          <a:cs typeface="Times New Roman" pitchFamily="18" charset="0"/>
                        </a:rPr>
                        <a:t>5</a:t>
                      </a:r>
                      <a:endParaRPr kumimoji="0" lang="en-US" sz="1400" b="0" i="0" u="none" strike="noStrike" cap="none" normalizeH="0" baseline="0">
                        <a:ln>
                          <a:noFill/>
                        </a:ln>
                        <a:solidFill>
                          <a:schemeClr val="bg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400" b="1" i="0" u="none" strike="noStrike" cap="none" normalizeH="0" baseline="0">
                          <a:ln>
                            <a:noFill/>
                          </a:ln>
                          <a:solidFill>
                            <a:schemeClr val="bg1"/>
                          </a:solidFill>
                          <a:effectLst/>
                          <a:latin typeface="Century Gothic" pitchFamily="34" charset="0"/>
                          <a:cs typeface="Times New Roman" pitchFamily="18" charset="0"/>
                        </a:rPr>
                        <a:t>6</a:t>
                      </a:r>
                      <a:endParaRPr kumimoji="0" lang="en-US" sz="1400" b="0" i="0" u="none" strike="noStrike" cap="none" normalizeH="0" baseline="0">
                        <a:ln>
                          <a:noFill/>
                        </a:ln>
                        <a:solidFill>
                          <a:schemeClr val="bg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400" b="1" i="0" u="none" strike="noStrike" cap="none" normalizeH="0" baseline="0">
                          <a:ln>
                            <a:noFill/>
                          </a:ln>
                          <a:solidFill>
                            <a:schemeClr val="bg1"/>
                          </a:solidFill>
                          <a:effectLst/>
                          <a:latin typeface="Century Gothic" pitchFamily="34" charset="0"/>
                          <a:cs typeface="Times New Roman" pitchFamily="18" charset="0"/>
                        </a:rPr>
                        <a:t>7</a:t>
                      </a:r>
                      <a:endParaRPr kumimoji="0" lang="en-US" sz="1400" b="0" i="0" u="none" strike="noStrike" cap="none" normalizeH="0" baseline="0">
                        <a:ln>
                          <a:noFill/>
                        </a:ln>
                        <a:solidFill>
                          <a:schemeClr val="bg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400" b="1" i="0" u="none" strike="noStrike" cap="none" normalizeH="0" baseline="0">
                          <a:ln>
                            <a:noFill/>
                          </a:ln>
                          <a:solidFill>
                            <a:schemeClr val="bg1"/>
                          </a:solidFill>
                          <a:effectLst/>
                          <a:latin typeface="Century Gothic" pitchFamily="34" charset="0"/>
                          <a:cs typeface="Times New Roman" pitchFamily="18" charset="0"/>
                        </a:rPr>
                        <a:t>8</a:t>
                      </a:r>
                      <a:endParaRPr kumimoji="0" lang="en-US" sz="1400" b="0" i="0" u="none" strike="noStrike" cap="none" normalizeH="0" baseline="0">
                        <a:ln>
                          <a:noFill/>
                        </a:ln>
                        <a:solidFill>
                          <a:schemeClr val="bg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400" b="1" i="0" u="none" strike="noStrike" cap="none" normalizeH="0" baseline="0" dirty="0">
                          <a:ln>
                            <a:noFill/>
                          </a:ln>
                          <a:solidFill>
                            <a:schemeClr val="bg1"/>
                          </a:solidFill>
                          <a:effectLst/>
                          <a:latin typeface="Century Gothic" pitchFamily="34" charset="0"/>
                          <a:cs typeface="Times New Roman" pitchFamily="18" charset="0"/>
                        </a:rPr>
                        <a:t>9</a:t>
                      </a:r>
                      <a:endParaRPr kumimoji="0" lang="en-US" sz="1400" b="0" i="0" u="none" strike="noStrike" cap="none" normalizeH="0" baseline="0" dirty="0">
                        <a:ln>
                          <a:noFill/>
                        </a:ln>
                        <a:solidFill>
                          <a:schemeClr val="bg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405319">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400" b="1" i="0" u="none" strike="noStrike" cap="none" normalizeH="0" baseline="0">
                          <a:ln>
                            <a:noFill/>
                          </a:ln>
                          <a:solidFill>
                            <a:schemeClr val="bg1"/>
                          </a:solidFill>
                          <a:effectLst/>
                          <a:latin typeface="Century Gothic" pitchFamily="34" charset="0"/>
                          <a:cs typeface="Times New Roman" pitchFamily="18" charset="0"/>
                        </a:rPr>
                        <a:t>0</a:t>
                      </a:r>
                      <a:endParaRPr kumimoji="0" lang="en-US" sz="1400" b="0" i="0" u="none" strike="noStrike" cap="none" normalizeH="0" baseline="0">
                        <a:ln>
                          <a:noFill/>
                        </a:ln>
                        <a:solidFill>
                          <a:schemeClr val="bg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0</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7030A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0</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7030A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0</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7030A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0</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7030A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0</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7030A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0</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7030A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0</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7030A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0</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7030A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0</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7030A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0</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7030A0"/>
                    </a:solidFill>
                  </a:tcPr>
                </a:tc>
                <a:extLst>
                  <a:ext uri="{0D108BD9-81ED-4DB2-BD59-A6C34878D82A}">
                    <a16:rowId xmlns:a16="http://schemas.microsoft.com/office/drawing/2014/main" val="10001"/>
                  </a:ext>
                </a:extLst>
              </a:tr>
              <a:tr h="405319">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400" b="1" i="0" u="none" strike="noStrike" cap="none" normalizeH="0" baseline="0">
                          <a:ln>
                            <a:noFill/>
                          </a:ln>
                          <a:solidFill>
                            <a:schemeClr val="bg1"/>
                          </a:solidFill>
                          <a:effectLst/>
                          <a:latin typeface="Century Gothic" pitchFamily="34" charset="0"/>
                          <a:cs typeface="Times New Roman" pitchFamily="18" charset="0"/>
                        </a:rPr>
                        <a:t>1</a:t>
                      </a:r>
                      <a:endParaRPr kumimoji="0" lang="en-US" sz="1400" b="0" i="0" u="none" strike="noStrike" cap="none" normalizeH="0" baseline="0">
                        <a:ln>
                          <a:noFill/>
                        </a:ln>
                        <a:solidFill>
                          <a:schemeClr val="bg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0</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7030A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rPr>
                        <a:t>1</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2D05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2</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2D05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3</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2D05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4</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2D05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5</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2D05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6</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2D05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7</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2D05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8</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2D05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9</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2D050"/>
                    </a:solidFill>
                  </a:tcPr>
                </a:tc>
                <a:extLst>
                  <a:ext uri="{0D108BD9-81ED-4DB2-BD59-A6C34878D82A}">
                    <a16:rowId xmlns:a16="http://schemas.microsoft.com/office/drawing/2014/main" val="10002"/>
                  </a:ext>
                </a:extLst>
              </a:tr>
              <a:tr h="405319">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400" b="1" i="0" u="none" strike="noStrike" cap="none" normalizeH="0" baseline="0">
                          <a:ln>
                            <a:noFill/>
                          </a:ln>
                          <a:solidFill>
                            <a:schemeClr val="bg1"/>
                          </a:solidFill>
                          <a:effectLst/>
                          <a:latin typeface="Century Gothic" pitchFamily="34" charset="0"/>
                          <a:cs typeface="Times New Roman" pitchFamily="18" charset="0"/>
                        </a:rPr>
                        <a:t>2</a:t>
                      </a:r>
                      <a:endParaRPr kumimoji="0" lang="en-US" sz="1400" b="0" i="0" u="none" strike="noStrike" cap="none" normalizeH="0" baseline="0">
                        <a:ln>
                          <a:noFill/>
                        </a:ln>
                        <a:solidFill>
                          <a:schemeClr val="bg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0</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7030A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2</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2D05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4</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6</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8</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10</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12</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14</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16</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18</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extLst>
                  <a:ext uri="{0D108BD9-81ED-4DB2-BD59-A6C34878D82A}">
                    <a16:rowId xmlns:a16="http://schemas.microsoft.com/office/drawing/2014/main" val="10003"/>
                  </a:ext>
                </a:extLst>
              </a:tr>
              <a:tr h="405319">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400" b="1" i="0" u="none" strike="noStrike" cap="none" normalizeH="0" baseline="0">
                          <a:ln>
                            <a:noFill/>
                          </a:ln>
                          <a:solidFill>
                            <a:schemeClr val="bg1"/>
                          </a:solidFill>
                          <a:effectLst/>
                          <a:latin typeface="Century Gothic" pitchFamily="34" charset="0"/>
                          <a:cs typeface="Times New Roman" pitchFamily="18" charset="0"/>
                        </a:rPr>
                        <a:t>3</a:t>
                      </a:r>
                      <a:endParaRPr kumimoji="0" lang="en-US" sz="1400" b="0" i="0" u="none" strike="noStrike" cap="none" normalizeH="0" baseline="0">
                        <a:ln>
                          <a:noFill/>
                        </a:ln>
                        <a:solidFill>
                          <a:schemeClr val="bg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rPr>
                        <a:t>0</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7030A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3</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2D05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6</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9</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12</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15</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18</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21</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24</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27</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4"/>
                  </a:ext>
                </a:extLst>
              </a:tr>
              <a:tr h="405319">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400" b="1" i="0" u="none" strike="noStrike" cap="none" normalizeH="0" baseline="0">
                          <a:ln>
                            <a:noFill/>
                          </a:ln>
                          <a:solidFill>
                            <a:schemeClr val="bg1"/>
                          </a:solidFill>
                          <a:effectLst/>
                          <a:latin typeface="Century Gothic" pitchFamily="34" charset="0"/>
                          <a:cs typeface="Times New Roman" pitchFamily="18" charset="0"/>
                        </a:rPr>
                        <a:t>4</a:t>
                      </a:r>
                      <a:endParaRPr kumimoji="0" lang="en-US" sz="1400" b="0" i="0" u="none" strike="noStrike" cap="none" normalizeH="0" baseline="0">
                        <a:ln>
                          <a:noFill/>
                        </a:ln>
                        <a:solidFill>
                          <a:schemeClr val="bg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0</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7030A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4</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2D05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8</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12</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16</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20</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24</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28</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32</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36</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5"/>
                  </a:ext>
                </a:extLst>
              </a:tr>
              <a:tr h="405319">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400" b="1" i="0" u="none" strike="noStrike" cap="none" normalizeH="0" baseline="0">
                          <a:ln>
                            <a:noFill/>
                          </a:ln>
                          <a:solidFill>
                            <a:schemeClr val="bg1"/>
                          </a:solidFill>
                          <a:effectLst/>
                          <a:latin typeface="Century Gothic" pitchFamily="34" charset="0"/>
                          <a:cs typeface="Times New Roman" pitchFamily="18" charset="0"/>
                        </a:rPr>
                        <a:t>5</a:t>
                      </a:r>
                      <a:endParaRPr kumimoji="0" lang="en-US" sz="1400" b="0" i="0" u="none" strike="noStrike" cap="none" normalizeH="0" baseline="0">
                        <a:ln>
                          <a:noFill/>
                        </a:ln>
                        <a:solidFill>
                          <a:schemeClr val="bg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0</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7030A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5</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2D05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10</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15</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20</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25</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30</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35</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40</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45</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6"/>
                  </a:ext>
                </a:extLst>
              </a:tr>
              <a:tr h="405319">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400" b="1" i="0" u="none" strike="noStrike" cap="none" normalizeH="0" baseline="0">
                          <a:ln>
                            <a:noFill/>
                          </a:ln>
                          <a:solidFill>
                            <a:schemeClr val="bg1"/>
                          </a:solidFill>
                          <a:effectLst/>
                          <a:latin typeface="Century Gothic" pitchFamily="34" charset="0"/>
                          <a:cs typeface="Times New Roman" pitchFamily="18" charset="0"/>
                        </a:rPr>
                        <a:t>6</a:t>
                      </a:r>
                      <a:endParaRPr kumimoji="0" lang="en-US" sz="1400" b="0" i="0" u="none" strike="noStrike" cap="none" normalizeH="0" baseline="0">
                        <a:ln>
                          <a:noFill/>
                        </a:ln>
                        <a:solidFill>
                          <a:schemeClr val="bg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0</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7030A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6</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2D05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12</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18</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24</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30</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36</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42</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48</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54</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7"/>
                  </a:ext>
                </a:extLst>
              </a:tr>
              <a:tr h="405319">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400" b="1" i="0" u="none" strike="noStrike" cap="none" normalizeH="0" baseline="0">
                          <a:ln>
                            <a:noFill/>
                          </a:ln>
                          <a:solidFill>
                            <a:schemeClr val="bg1"/>
                          </a:solidFill>
                          <a:effectLst/>
                          <a:latin typeface="Century Gothic" pitchFamily="34" charset="0"/>
                          <a:cs typeface="Times New Roman" pitchFamily="18" charset="0"/>
                        </a:rPr>
                        <a:t>7</a:t>
                      </a:r>
                      <a:endParaRPr kumimoji="0" lang="en-US" sz="1400" b="0" i="0" u="none" strike="noStrike" cap="none" normalizeH="0" baseline="0">
                        <a:ln>
                          <a:noFill/>
                        </a:ln>
                        <a:solidFill>
                          <a:schemeClr val="bg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0</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7030A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7</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2D05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14</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21</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28</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35</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42</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49</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56</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63</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8"/>
                  </a:ext>
                </a:extLst>
              </a:tr>
              <a:tr h="405319">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400" b="1" i="0" u="none" strike="noStrike" cap="none" normalizeH="0" baseline="0">
                          <a:ln>
                            <a:noFill/>
                          </a:ln>
                          <a:solidFill>
                            <a:schemeClr val="bg1"/>
                          </a:solidFill>
                          <a:effectLst/>
                          <a:latin typeface="Century Gothic" pitchFamily="34" charset="0"/>
                          <a:cs typeface="Times New Roman" pitchFamily="18" charset="0"/>
                        </a:rPr>
                        <a:t>8</a:t>
                      </a:r>
                      <a:endParaRPr kumimoji="0" lang="en-US" sz="1400" b="0" i="0" u="none" strike="noStrike" cap="none" normalizeH="0" baseline="0">
                        <a:ln>
                          <a:noFill/>
                        </a:ln>
                        <a:solidFill>
                          <a:schemeClr val="bg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0</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7030A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8</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2D05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16</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24</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32</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40</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48</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56</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64</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72</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9"/>
                  </a:ext>
                </a:extLst>
              </a:tr>
              <a:tr h="405319">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400" b="1" i="0" u="none" strike="noStrike" cap="none" normalizeH="0" baseline="0" dirty="0">
                          <a:ln>
                            <a:noFill/>
                          </a:ln>
                          <a:solidFill>
                            <a:schemeClr val="bg1"/>
                          </a:solidFill>
                          <a:effectLst/>
                          <a:latin typeface="Century Gothic" pitchFamily="34" charset="0"/>
                          <a:cs typeface="Times New Roman" pitchFamily="18" charset="0"/>
                        </a:rPr>
                        <a:t>9</a:t>
                      </a:r>
                      <a:endParaRPr kumimoji="0" lang="en-US" sz="1400" b="0" i="0" u="none" strike="noStrike" cap="none" normalizeH="0" baseline="0" dirty="0">
                        <a:ln>
                          <a:noFill/>
                        </a:ln>
                        <a:solidFill>
                          <a:schemeClr val="bg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0</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7030A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9</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2D05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18</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27</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36</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45</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54</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63</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72</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81</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10"/>
                  </a:ext>
                </a:extLst>
              </a:tr>
            </a:tbl>
          </a:graphicData>
        </a:graphic>
      </p:graphicFrame>
    </p:spTree>
    <p:extLst>
      <p:ext uri="{BB962C8B-B14F-4D97-AF65-F5344CB8AC3E}">
        <p14:creationId xmlns:p14="http://schemas.microsoft.com/office/powerpoint/2010/main" val="257904753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normAutofit fontScale="90000"/>
          </a:bodyPr>
          <a:lstStyle/>
          <a:p>
            <a:pPr marL="514350" indent="-514350">
              <a:buFont typeface="+mj-lt"/>
              <a:buAutoNum type="arabicPeriod" startAt="2"/>
            </a:pPr>
            <a:r>
              <a:rPr lang="en-US" dirty="0"/>
              <a:t>Students should learn and use </a:t>
            </a:r>
            <a:r>
              <a:rPr lang="en-US" dirty="0">
                <a:solidFill>
                  <a:srgbClr val="92D050"/>
                </a:solidFill>
              </a:rPr>
              <a:t>strategies</a:t>
            </a:r>
            <a:r>
              <a:rPr lang="en-US" dirty="0">
                <a:solidFill>
                  <a:schemeClr val="accent4"/>
                </a:solidFill>
              </a:rPr>
              <a:t> </a:t>
            </a:r>
            <a:r>
              <a:rPr lang="en-US" dirty="0"/>
              <a:t>to solve the facts</a:t>
            </a:r>
            <a:br>
              <a:rPr lang="en-US" dirty="0"/>
            </a:br>
            <a:r>
              <a:rPr lang="en-US" dirty="0"/>
              <a:t> </a:t>
            </a:r>
          </a:p>
        </p:txBody>
      </p:sp>
      <p:sp>
        <p:nvSpPr>
          <p:cNvPr id="9" name="Title 2"/>
          <p:cNvSpPr txBox="1">
            <a:spLocks/>
          </p:cNvSpPr>
          <p:nvPr/>
        </p:nvSpPr>
        <p:spPr>
          <a:xfrm>
            <a:off x="228600" y="1493195"/>
            <a:ext cx="8686800" cy="731520"/>
          </a:xfrm>
          <a:prstGeom prst="rect">
            <a:avLst/>
          </a:prstGeom>
          <a:solidFill>
            <a:schemeClr val="accent5">
              <a:lumMod val="50000"/>
            </a:schemeClr>
          </a:solidFill>
        </p:spPr>
        <p:txBody>
          <a:bodyPr vert="horz" lIns="91440" tIns="45720" rIns="91440" bIns="45720" rtlCol="0" anchor="t" anchorCtr="0">
            <a:normAutofit/>
          </a:bodyPr>
          <a:lstStyle>
            <a:lvl1pPr algn="l" defTabSz="914400" rtl="0" eaLnBrk="1" latinLnBrk="0" hangingPunct="1">
              <a:lnSpc>
                <a:spcPct val="110000"/>
              </a:lnSpc>
              <a:spcBef>
                <a:spcPct val="0"/>
              </a:spcBef>
              <a:buNone/>
              <a:defRPr sz="3200" b="1" kern="1200">
                <a:solidFill>
                  <a:srgbClr val="FF9300"/>
                </a:solidFill>
                <a:latin typeface="+mj-lt"/>
                <a:ea typeface="Verdana" panose="020B0604030504040204" pitchFamily="34" charset="0"/>
                <a:cs typeface="Verdana" panose="020B0604030504040204" pitchFamily="34" charset="0"/>
              </a:defRPr>
            </a:lvl1pPr>
          </a:lstStyle>
          <a:p>
            <a:r>
              <a:rPr lang="en-US" dirty="0">
                <a:solidFill>
                  <a:schemeClr val="accent1"/>
                </a:solidFill>
              </a:rPr>
              <a:t>Five Facts</a:t>
            </a:r>
          </a:p>
        </p:txBody>
      </p:sp>
      <p:sp>
        <p:nvSpPr>
          <p:cNvPr id="10" name="Content Placeholder 1"/>
          <p:cNvSpPr>
            <a:spLocks noGrp="1"/>
          </p:cNvSpPr>
          <p:nvPr>
            <p:ph idx="1"/>
          </p:nvPr>
        </p:nvSpPr>
        <p:spPr>
          <a:xfrm>
            <a:off x="228600" y="2166295"/>
            <a:ext cx="3346317" cy="3530600"/>
          </a:xfrm>
        </p:spPr>
        <p:txBody>
          <a:bodyPr>
            <a:normAutofit/>
          </a:bodyPr>
          <a:lstStyle/>
          <a:p>
            <a:r>
              <a:rPr lang="en-US" dirty="0"/>
              <a:t>Skip counting can be used to determine multiples of five</a:t>
            </a:r>
            <a:endParaRPr lang="en-US" sz="2400" dirty="0"/>
          </a:p>
          <a:p>
            <a:endParaRPr lang="en-US" altLang="en-US" sz="2400" dirty="0"/>
          </a:p>
          <a:p>
            <a:r>
              <a:rPr lang="en-US" altLang="en-US" sz="2400" dirty="0"/>
              <a:t>Facts remaining:  </a:t>
            </a:r>
            <a:br>
              <a:rPr lang="en-US" altLang="en-US" sz="2400" dirty="0"/>
            </a:br>
            <a:r>
              <a:rPr lang="en-US" altLang="en-US" sz="2400" dirty="0"/>
              <a:t>49 </a:t>
            </a:r>
            <a:r>
              <a:rPr lang="mr-IN" altLang="en-US" sz="2400" dirty="0"/>
              <a:t>–</a:t>
            </a:r>
            <a:r>
              <a:rPr lang="en-US" altLang="en-US" sz="2400" dirty="0"/>
              <a:t> 13 = 36</a:t>
            </a:r>
          </a:p>
          <a:p>
            <a:endParaRPr lang="en-US" sz="2400" dirty="0"/>
          </a:p>
        </p:txBody>
      </p:sp>
      <p:graphicFrame>
        <p:nvGraphicFramePr>
          <p:cNvPr id="6" name="Group 1504"/>
          <p:cNvGraphicFramePr>
            <a:graphicFrameLocks/>
          </p:cNvGraphicFramePr>
          <p:nvPr>
            <p:extLst>
              <p:ext uri="{D42A27DB-BD31-4B8C-83A1-F6EECF244321}">
                <p14:modId xmlns:p14="http://schemas.microsoft.com/office/powerpoint/2010/main" val="242618873"/>
              </p:ext>
            </p:extLst>
          </p:nvPr>
        </p:nvGraphicFramePr>
        <p:xfrm>
          <a:off x="3574917" y="1493195"/>
          <a:ext cx="5340483" cy="4458509"/>
        </p:xfrm>
        <a:graphic>
          <a:graphicData uri="http://schemas.openxmlformats.org/drawingml/2006/table">
            <a:tbl>
              <a:tblPr firstRow="1"/>
              <a:tblGrid>
                <a:gridCol w="484927">
                  <a:extLst>
                    <a:ext uri="{9D8B030D-6E8A-4147-A177-3AD203B41FA5}">
                      <a16:colId xmlns:a16="http://schemas.microsoft.com/office/drawing/2014/main" val="20000"/>
                    </a:ext>
                  </a:extLst>
                </a:gridCol>
                <a:gridCol w="487025">
                  <a:extLst>
                    <a:ext uri="{9D8B030D-6E8A-4147-A177-3AD203B41FA5}">
                      <a16:colId xmlns:a16="http://schemas.microsoft.com/office/drawing/2014/main" val="20001"/>
                    </a:ext>
                  </a:extLst>
                </a:gridCol>
                <a:gridCol w="466033">
                  <a:extLst>
                    <a:ext uri="{9D8B030D-6E8A-4147-A177-3AD203B41FA5}">
                      <a16:colId xmlns:a16="http://schemas.microsoft.com/office/drawing/2014/main" val="20002"/>
                    </a:ext>
                  </a:extLst>
                </a:gridCol>
                <a:gridCol w="503819">
                  <a:extLst>
                    <a:ext uri="{9D8B030D-6E8A-4147-A177-3AD203B41FA5}">
                      <a16:colId xmlns:a16="http://schemas.microsoft.com/office/drawing/2014/main" val="20003"/>
                    </a:ext>
                  </a:extLst>
                </a:gridCol>
                <a:gridCol w="484925">
                  <a:extLst>
                    <a:ext uri="{9D8B030D-6E8A-4147-A177-3AD203B41FA5}">
                      <a16:colId xmlns:a16="http://schemas.microsoft.com/office/drawing/2014/main" val="20004"/>
                    </a:ext>
                  </a:extLst>
                </a:gridCol>
                <a:gridCol w="487025">
                  <a:extLst>
                    <a:ext uri="{9D8B030D-6E8A-4147-A177-3AD203B41FA5}">
                      <a16:colId xmlns:a16="http://schemas.microsoft.com/office/drawing/2014/main" val="20005"/>
                    </a:ext>
                  </a:extLst>
                </a:gridCol>
                <a:gridCol w="484927">
                  <a:extLst>
                    <a:ext uri="{9D8B030D-6E8A-4147-A177-3AD203B41FA5}">
                      <a16:colId xmlns:a16="http://schemas.microsoft.com/office/drawing/2014/main" val="20006"/>
                    </a:ext>
                  </a:extLst>
                </a:gridCol>
                <a:gridCol w="484925">
                  <a:extLst>
                    <a:ext uri="{9D8B030D-6E8A-4147-A177-3AD203B41FA5}">
                      <a16:colId xmlns:a16="http://schemas.microsoft.com/office/drawing/2014/main" val="20007"/>
                    </a:ext>
                  </a:extLst>
                </a:gridCol>
                <a:gridCol w="484927">
                  <a:extLst>
                    <a:ext uri="{9D8B030D-6E8A-4147-A177-3AD203B41FA5}">
                      <a16:colId xmlns:a16="http://schemas.microsoft.com/office/drawing/2014/main" val="20008"/>
                    </a:ext>
                  </a:extLst>
                </a:gridCol>
                <a:gridCol w="487025">
                  <a:extLst>
                    <a:ext uri="{9D8B030D-6E8A-4147-A177-3AD203B41FA5}">
                      <a16:colId xmlns:a16="http://schemas.microsoft.com/office/drawing/2014/main" val="20009"/>
                    </a:ext>
                  </a:extLst>
                </a:gridCol>
                <a:gridCol w="484925">
                  <a:extLst>
                    <a:ext uri="{9D8B030D-6E8A-4147-A177-3AD203B41FA5}">
                      <a16:colId xmlns:a16="http://schemas.microsoft.com/office/drawing/2014/main" val="20010"/>
                    </a:ext>
                  </a:extLst>
                </a:gridCol>
              </a:tblGrid>
              <a:tr h="405319">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400" b="1" i="0" u="none" strike="noStrike" cap="none" normalizeH="0" baseline="0" dirty="0">
                          <a:ln>
                            <a:noFill/>
                          </a:ln>
                          <a:solidFill>
                            <a:schemeClr val="bg1"/>
                          </a:solidFill>
                          <a:effectLst/>
                          <a:latin typeface="Century Gothic" pitchFamily="34" charset="0"/>
                          <a:cs typeface="Times New Roman" pitchFamily="18" charset="0"/>
                        </a:rPr>
                        <a:t>x</a:t>
                      </a:r>
                      <a:endParaRPr kumimoji="0" lang="en-US" sz="1400" b="0" i="0" u="none" strike="noStrike" cap="none" normalizeH="0" baseline="0" dirty="0">
                        <a:ln>
                          <a:noFill/>
                        </a:ln>
                        <a:solidFill>
                          <a:schemeClr val="bg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400" b="1" i="0" u="none" strike="noStrike" cap="none" normalizeH="0" baseline="0" dirty="0">
                          <a:ln>
                            <a:noFill/>
                          </a:ln>
                          <a:solidFill>
                            <a:schemeClr val="bg1"/>
                          </a:solidFill>
                          <a:effectLst/>
                          <a:latin typeface="Century Gothic" pitchFamily="34" charset="0"/>
                          <a:cs typeface="Times New Roman" pitchFamily="18" charset="0"/>
                        </a:rPr>
                        <a:t>0</a:t>
                      </a:r>
                      <a:endParaRPr kumimoji="0" lang="en-US" sz="1400" b="0" i="0" u="none" strike="noStrike" cap="none" normalizeH="0" baseline="0" dirty="0">
                        <a:ln>
                          <a:noFill/>
                        </a:ln>
                        <a:solidFill>
                          <a:schemeClr val="bg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400" b="1" i="0" u="none" strike="noStrike" cap="none" normalizeH="0" baseline="0">
                          <a:ln>
                            <a:noFill/>
                          </a:ln>
                          <a:solidFill>
                            <a:schemeClr val="bg1"/>
                          </a:solidFill>
                          <a:effectLst/>
                          <a:latin typeface="Century Gothic" pitchFamily="34" charset="0"/>
                          <a:cs typeface="Times New Roman" pitchFamily="18" charset="0"/>
                        </a:rPr>
                        <a:t>1</a:t>
                      </a:r>
                      <a:endParaRPr kumimoji="0" lang="en-US" sz="1400" b="0" i="0" u="none" strike="noStrike" cap="none" normalizeH="0" baseline="0">
                        <a:ln>
                          <a:noFill/>
                        </a:ln>
                        <a:solidFill>
                          <a:schemeClr val="bg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400" b="1" i="0" u="none" strike="noStrike" cap="none" normalizeH="0" baseline="0">
                          <a:ln>
                            <a:noFill/>
                          </a:ln>
                          <a:solidFill>
                            <a:schemeClr val="bg1"/>
                          </a:solidFill>
                          <a:effectLst/>
                          <a:latin typeface="Century Gothic" pitchFamily="34" charset="0"/>
                          <a:cs typeface="Times New Roman" pitchFamily="18" charset="0"/>
                        </a:rPr>
                        <a:t>2</a:t>
                      </a:r>
                      <a:endParaRPr kumimoji="0" lang="en-US" sz="1400" b="0" i="0" u="none" strike="noStrike" cap="none" normalizeH="0" baseline="0">
                        <a:ln>
                          <a:noFill/>
                        </a:ln>
                        <a:solidFill>
                          <a:schemeClr val="bg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400" b="1" i="0" u="none" strike="noStrike" cap="none" normalizeH="0" baseline="0">
                          <a:ln>
                            <a:noFill/>
                          </a:ln>
                          <a:solidFill>
                            <a:schemeClr val="bg1"/>
                          </a:solidFill>
                          <a:effectLst/>
                          <a:latin typeface="Century Gothic" pitchFamily="34" charset="0"/>
                          <a:cs typeface="Times New Roman" pitchFamily="18" charset="0"/>
                        </a:rPr>
                        <a:t>3</a:t>
                      </a:r>
                      <a:endParaRPr kumimoji="0" lang="en-US" sz="1400" b="0" i="0" u="none" strike="noStrike" cap="none" normalizeH="0" baseline="0">
                        <a:ln>
                          <a:noFill/>
                        </a:ln>
                        <a:solidFill>
                          <a:schemeClr val="bg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400" b="1" i="0" u="none" strike="noStrike" cap="none" normalizeH="0" baseline="0">
                          <a:ln>
                            <a:noFill/>
                          </a:ln>
                          <a:solidFill>
                            <a:schemeClr val="bg1"/>
                          </a:solidFill>
                          <a:effectLst/>
                          <a:latin typeface="Century Gothic" pitchFamily="34" charset="0"/>
                          <a:cs typeface="Times New Roman" pitchFamily="18" charset="0"/>
                        </a:rPr>
                        <a:t>4</a:t>
                      </a:r>
                      <a:endParaRPr kumimoji="0" lang="en-US" sz="1400" b="0" i="0" u="none" strike="noStrike" cap="none" normalizeH="0" baseline="0">
                        <a:ln>
                          <a:noFill/>
                        </a:ln>
                        <a:solidFill>
                          <a:schemeClr val="bg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400" b="1" i="0" u="none" strike="noStrike" cap="none" normalizeH="0" baseline="0">
                          <a:ln>
                            <a:noFill/>
                          </a:ln>
                          <a:solidFill>
                            <a:schemeClr val="bg1"/>
                          </a:solidFill>
                          <a:effectLst/>
                          <a:latin typeface="Century Gothic" pitchFamily="34" charset="0"/>
                          <a:cs typeface="Times New Roman" pitchFamily="18" charset="0"/>
                        </a:rPr>
                        <a:t>5</a:t>
                      </a:r>
                      <a:endParaRPr kumimoji="0" lang="en-US" sz="1400" b="0" i="0" u="none" strike="noStrike" cap="none" normalizeH="0" baseline="0">
                        <a:ln>
                          <a:noFill/>
                        </a:ln>
                        <a:solidFill>
                          <a:schemeClr val="bg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400" b="1" i="0" u="none" strike="noStrike" cap="none" normalizeH="0" baseline="0">
                          <a:ln>
                            <a:noFill/>
                          </a:ln>
                          <a:solidFill>
                            <a:schemeClr val="bg1"/>
                          </a:solidFill>
                          <a:effectLst/>
                          <a:latin typeface="Century Gothic" pitchFamily="34" charset="0"/>
                          <a:cs typeface="Times New Roman" pitchFamily="18" charset="0"/>
                        </a:rPr>
                        <a:t>6</a:t>
                      </a:r>
                      <a:endParaRPr kumimoji="0" lang="en-US" sz="1400" b="0" i="0" u="none" strike="noStrike" cap="none" normalizeH="0" baseline="0">
                        <a:ln>
                          <a:noFill/>
                        </a:ln>
                        <a:solidFill>
                          <a:schemeClr val="bg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400" b="1" i="0" u="none" strike="noStrike" cap="none" normalizeH="0" baseline="0">
                          <a:ln>
                            <a:noFill/>
                          </a:ln>
                          <a:solidFill>
                            <a:schemeClr val="bg1"/>
                          </a:solidFill>
                          <a:effectLst/>
                          <a:latin typeface="Century Gothic" pitchFamily="34" charset="0"/>
                          <a:cs typeface="Times New Roman" pitchFamily="18" charset="0"/>
                        </a:rPr>
                        <a:t>7</a:t>
                      </a:r>
                      <a:endParaRPr kumimoji="0" lang="en-US" sz="1400" b="0" i="0" u="none" strike="noStrike" cap="none" normalizeH="0" baseline="0">
                        <a:ln>
                          <a:noFill/>
                        </a:ln>
                        <a:solidFill>
                          <a:schemeClr val="bg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400" b="1" i="0" u="none" strike="noStrike" cap="none" normalizeH="0" baseline="0">
                          <a:ln>
                            <a:noFill/>
                          </a:ln>
                          <a:solidFill>
                            <a:schemeClr val="bg1"/>
                          </a:solidFill>
                          <a:effectLst/>
                          <a:latin typeface="Century Gothic" pitchFamily="34" charset="0"/>
                          <a:cs typeface="Times New Roman" pitchFamily="18" charset="0"/>
                        </a:rPr>
                        <a:t>8</a:t>
                      </a:r>
                      <a:endParaRPr kumimoji="0" lang="en-US" sz="1400" b="0" i="0" u="none" strike="noStrike" cap="none" normalizeH="0" baseline="0">
                        <a:ln>
                          <a:noFill/>
                        </a:ln>
                        <a:solidFill>
                          <a:schemeClr val="bg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400" b="1" i="0" u="none" strike="noStrike" cap="none" normalizeH="0" baseline="0" dirty="0">
                          <a:ln>
                            <a:noFill/>
                          </a:ln>
                          <a:solidFill>
                            <a:schemeClr val="bg1"/>
                          </a:solidFill>
                          <a:effectLst/>
                          <a:latin typeface="Century Gothic" pitchFamily="34" charset="0"/>
                          <a:cs typeface="Times New Roman" pitchFamily="18" charset="0"/>
                        </a:rPr>
                        <a:t>9</a:t>
                      </a:r>
                      <a:endParaRPr kumimoji="0" lang="en-US" sz="1400" b="0" i="0" u="none" strike="noStrike" cap="none" normalizeH="0" baseline="0" dirty="0">
                        <a:ln>
                          <a:noFill/>
                        </a:ln>
                        <a:solidFill>
                          <a:schemeClr val="bg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405319">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400" b="1" i="0" u="none" strike="noStrike" cap="none" normalizeH="0" baseline="0">
                          <a:ln>
                            <a:noFill/>
                          </a:ln>
                          <a:solidFill>
                            <a:schemeClr val="bg1"/>
                          </a:solidFill>
                          <a:effectLst/>
                          <a:latin typeface="Century Gothic" pitchFamily="34" charset="0"/>
                          <a:cs typeface="Times New Roman" pitchFamily="18" charset="0"/>
                        </a:rPr>
                        <a:t>0</a:t>
                      </a:r>
                      <a:endParaRPr kumimoji="0" lang="en-US" sz="1400" b="0" i="0" u="none" strike="noStrike" cap="none" normalizeH="0" baseline="0">
                        <a:ln>
                          <a:noFill/>
                        </a:ln>
                        <a:solidFill>
                          <a:schemeClr val="bg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0</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7030A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0</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7030A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0</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7030A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0</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7030A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0</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7030A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0</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7030A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0</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7030A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0</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7030A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0</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7030A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0</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7030A0"/>
                    </a:solidFill>
                  </a:tcPr>
                </a:tc>
                <a:extLst>
                  <a:ext uri="{0D108BD9-81ED-4DB2-BD59-A6C34878D82A}">
                    <a16:rowId xmlns:a16="http://schemas.microsoft.com/office/drawing/2014/main" val="10001"/>
                  </a:ext>
                </a:extLst>
              </a:tr>
              <a:tr h="405319">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400" b="1" i="0" u="none" strike="noStrike" cap="none" normalizeH="0" baseline="0">
                          <a:ln>
                            <a:noFill/>
                          </a:ln>
                          <a:solidFill>
                            <a:schemeClr val="bg1"/>
                          </a:solidFill>
                          <a:effectLst/>
                          <a:latin typeface="Century Gothic" pitchFamily="34" charset="0"/>
                          <a:cs typeface="Times New Roman" pitchFamily="18" charset="0"/>
                        </a:rPr>
                        <a:t>1</a:t>
                      </a:r>
                      <a:endParaRPr kumimoji="0" lang="en-US" sz="1400" b="0" i="0" u="none" strike="noStrike" cap="none" normalizeH="0" baseline="0">
                        <a:ln>
                          <a:noFill/>
                        </a:ln>
                        <a:solidFill>
                          <a:schemeClr val="bg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0</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7030A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rPr>
                        <a:t>1</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2D05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2</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2D05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3</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2D05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4</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2D05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5</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2D05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6</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2D05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7</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2D05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8</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2D05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9</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2D050"/>
                    </a:solidFill>
                  </a:tcPr>
                </a:tc>
                <a:extLst>
                  <a:ext uri="{0D108BD9-81ED-4DB2-BD59-A6C34878D82A}">
                    <a16:rowId xmlns:a16="http://schemas.microsoft.com/office/drawing/2014/main" val="10002"/>
                  </a:ext>
                </a:extLst>
              </a:tr>
              <a:tr h="405319">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400" b="1" i="0" u="none" strike="noStrike" cap="none" normalizeH="0" baseline="0">
                          <a:ln>
                            <a:noFill/>
                          </a:ln>
                          <a:solidFill>
                            <a:schemeClr val="bg1"/>
                          </a:solidFill>
                          <a:effectLst/>
                          <a:latin typeface="Century Gothic" pitchFamily="34" charset="0"/>
                          <a:cs typeface="Times New Roman" pitchFamily="18" charset="0"/>
                        </a:rPr>
                        <a:t>2</a:t>
                      </a:r>
                      <a:endParaRPr kumimoji="0" lang="en-US" sz="1400" b="0" i="0" u="none" strike="noStrike" cap="none" normalizeH="0" baseline="0">
                        <a:ln>
                          <a:noFill/>
                        </a:ln>
                        <a:solidFill>
                          <a:schemeClr val="bg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0</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7030A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2</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2D05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4</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6</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8</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10</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12</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14</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16</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18</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extLst>
                  <a:ext uri="{0D108BD9-81ED-4DB2-BD59-A6C34878D82A}">
                    <a16:rowId xmlns:a16="http://schemas.microsoft.com/office/drawing/2014/main" val="10003"/>
                  </a:ext>
                </a:extLst>
              </a:tr>
              <a:tr h="405319">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400" b="1" i="0" u="none" strike="noStrike" cap="none" normalizeH="0" baseline="0">
                          <a:ln>
                            <a:noFill/>
                          </a:ln>
                          <a:solidFill>
                            <a:schemeClr val="bg1"/>
                          </a:solidFill>
                          <a:effectLst/>
                          <a:latin typeface="Century Gothic" pitchFamily="34" charset="0"/>
                          <a:cs typeface="Times New Roman" pitchFamily="18" charset="0"/>
                        </a:rPr>
                        <a:t>3</a:t>
                      </a:r>
                      <a:endParaRPr kumimoji="0" lang="en-US" sz="1400" b="0" i="0" u="none" strike="noStrike" cap="none" normalizeH="0" baseline="0">
                        <a:ln>
                          <a:noFill/>
                        </a:ln>
                        <a:solidFill>
                          <a:schemeClr val="bg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rPr>
                        <a:t>0</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7030A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3</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2D05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6</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9</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12</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15</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930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18</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21</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24</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27</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4"/>
                  </a:ext>
                </a:extLst>
              </a:tr>
              <a:tr h="405319">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400" b="1" i="0" u="none" strike="noStrike" cap="none" normalizeH="0" baseline="0">
                          <a:ln>
                            <a:noFill/>
                          </a:ln>
                          <a:solidFill>
                            <a:schemeClr val="bg1"/>
                          </a:solidFill>
                          <a:effectLst/>
                          <a:latin typeface="Century Gothic" pitchFamily="34" charset="0"/>
                          <a:cs typeface="Times New Roman" pitchFamily="18" charset="0"/>
                        </a:rPr>
                        <a:t>4</a:t>
                      </a:r>
                      <a:endParaRPr kumimoji="0" lang="en-US" sz="1400" b="0" i="0" u="none" strike="noStrike" cap="none" normalizeH="0" baseline="0">
                        <a:ln>
                          <a:noFill/>
                        </a:ln>
                        <a:solidFill>
                          <a:schemeClr val="bg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0</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7030A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4</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2D05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8</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12</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16</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20</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930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24</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28</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32</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36</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5"/>
                  </a:ext>
                </a:extLst>
              </a:tr>
              <a:tr h="405319">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400" b="1" i="0" u="none" strike="noStrike" cap="none" normalizeH="0" baseline="0">
                          <a:ln>
                            <a:noFill/>
                          </a:ln>
                          <a:solidFill>
                            <a:schemeClr val="bg1"/>
                          </a:solidFill>
                          <a:effectLst/>
                          <a:latin typeface="Century Gothic" pitchFamily="34" charset="0"/>
                          <a:cs typeface="Times New Roman" pitchFamily="18" charset="0"/>
                        </a:rPr>
                        <a:t>5</a:t>
                      </a:r>
                      <a:endParaRPr kumimoji="0" lang="en-US" sz="1400" b="0" i="0" u="none" strike="noStrike" cap="none" normalizeH="0" baseline="0">
                        <a:ln>
                          <a:noFill/>
                        </a:ln>
                        <a:solidFill>
                          <a:schemeClr val="bg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0</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7030A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5</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2D05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10</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15</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930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20</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930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25</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930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30</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930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35</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930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40</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930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45</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9300"/>
                    </a:solidFill>
                  </a:tcPr>
                </a:tc>
                <a:extLst>
                  <a:ext uri="{0D108BD9-81ED-4DB2-BD59-A6C34878D82A}">
                    <a16:rowId xmlns:a16="http://schemas.microsoft.com/office/drawing/2014/main" val="10006"/>
                  </a:ext>
                </a:extLst>
              </a:tr>
              <a:tr h="405319">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400" b="1" i="0" u="none" strike="noStrike" cap="none" normalizeH="0" baseline="0">
                          <a:ln>
                            <a:noFill/>
                          </a:ln>
                          <a:solidFill>
                            <a:schemeClr val="bg1"/>
                          </a:solidFill>
                          <a:effectLst/>
                          <a:latin typeface="Century Gothic" pitchFamily="34" charset="0"/>
                          <a:cs typeface="Times New Roman" pitchFamily="18" charset="0"/>
                        </a:rPr>
                        <a:t>6</a:t>
                      </a:r>
                      <a:endParaRPr kumimoji="0" lang="en-US" sz="1400" b="0" i="0" u="none" strike="noStrike" cap="none" normalizeH="0" baseline="0">
                        <a:ln>
                          <a:noFill/>
                        </a:ln>
                        <a:solidFill>
                          <a:schemeClr val="bg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0</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7030A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6</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2D05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12</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18</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24</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30</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930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36</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42</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48</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54</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7"/>
                  </a:ext>
                </a:extLst>
              </a:tr>
              <a:tr h="405319">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400" b="1" i="0" u="none" strike="noStrike" cap="none" normalizeH="0" baseline="0">
                          <a:ln>
                            <a:noFill/>
                          </a:ln>
                          <a:solidFill>
                            <a:schemeClr val="bg1"/>
                          </a:solidFill>
                          <a:effectLst/>
                          <a:latin typeface="Century Gothic" pitchFamily="34" charset="0"/>
                          <a:cs typeface="Times New Roman" pitchFamily="18" charset="0"/>
                        </a:rPr>
                        <a:t>7</a:t>
                      </a:r>
                      <a:endParaRPr kumimoji="0" lang="en-US" sz="1400" b="0" i="0" u="none" strike="noStrike" cap="none" normalizeH="0" baseline="0">
                        <a:ln>
                          <a:noFill/>
                        </a:ln>
                        <a:solidFill>
                          <a:schemeClr val="bg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0</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7030A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7</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2D05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14</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21</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28</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35</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930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42</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49</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56</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63</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8"/>
                  </a:ext>
                </a:extLst>
              </a:tr>
              <a:tr h="405319">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400" b="1" i="0" u="none" strike="noStrike" cap="none" normalizeH="0" baseline="0">
                          <a:ln>
                            <a:noFill/>
                          </a:ln>
                          <a:solidFill>
                            <a:schemeClr val="bg1"/>
                          </a:solidFill>
                          <a:effectLst/>
                          <a:latin typeface="Century Gothic" pitchFamily="34" charset="0"/>
                          <a:cs typeface="Times New Roman" pitchFamily="18" charset="0"/>
                        </a:rPr>
                        <a:t>8</a:t>
                      </a:r>
                      <a:endParaRPr kumimoji="0" lang="en-US" sz="1400" b="0" i="0" u="none" strike="noStrike" cap="none" normalizeH="0" baseline="0">
                        <a:ln>
                          <a:noFill/>
                        </a:ln>
                        <a:solidFill>
                          <a:schemeClr val="bg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0</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7030A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8</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2D05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16</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24</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32</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40</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930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48</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56</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64</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72</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9"/>
                  </a:ext>
                </a:extLst>
              </a:tr>
              <a:tr h="405319">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400" b="1" i="0" u="none" strike="noStrike" cap="none" normalizeH="0" baseline="0" dirty="0">
                          <a:ln>
                            <a:noFill/>
                          </a:ln>
                          <a:solidFill>
                            <a:schemeClr val="bg1"/>
                          </a:solidFill>
                          <a:effectLst/>
                          <a:latin typeface="Century Gothic" pitchFamily="34" charset="0"/>
                          <a:cs typeface="Times New Roman" pitchFamily="18" charset="0"/>
                        </a:rPr>
                        <a:t>9</a:t>
                      </a:r>
                      <a:endParaRPr kumimoji="0" lang="en-US" sz="1400" b="0" i="0" u="none" strike="noStrike" cap="none" normalizeH="0" baseline="0" dirty="0">
                        <a:ln>
                          <a:noFill/>
                        </a:ln>
                        <a:solidFill>
                          <a:schemeClr val="bg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0</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7030A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9</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2D05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18</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27</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36</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45</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930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54</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63</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72</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81</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10"/>
                  </a:ext>
                </a:extLst>
              </a:tr>
            </a:tbl>
          </a:graphicData>
        </a:graphic>
      </p:graphicFrame>
    </p:spTree>
    <p:extLst>
      <p:ext uri="{BB962C8B-B14F-4D97-AF65-F5344CB8AC3E}">
        <p14:creationId xmlns:p14="http://schemas.microsoft.com/office/powerpoint/2010/main" val="96949451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normAutofit fontScale="90000"/>
          </a:bodyPr>
          <a:lstStyle/>
          <a:p>
            <a:pPr marL="514350" indent="-514350">
              <a:buFont typeface="+mj-lt"/>
              <a:buAutoNum type="arabicPeriod" startAt="2"/>
            </a:pPr>
            <a:r>
              <a:rPr lang="en-US" dirty="0"/>
              <a:t>Students should learn and use </a:t>
            </a:r>
            <a:r>
              <a:rPr lang="en-US" dirty="0">
                <a:solidFill>
                  <a:srgbClr val="92D050"/>
                </a:solidFill>
              </a:rPr>
              <a:t>strategies</a:t>
            </a:r>
            <a:r>
              <a:rPr lang="en-US" dirty="0">
                <a:solidFill>
                  <a:schemeClr val="accent4"/>
                </a:solidFill>
              </a:rPr>
              <a:t> </a:t>
            </a:r>
            <a:r>
              <a:rPr lang="en-US" dirty="0"/>
              <a:t>to solve the facts</a:t>
            </a:r>
            <a:br>
              <a:rPr lang="en-US" dirty="0"/>
            </a:br>
            <a:r>
              <a:rPr lang="en-US" dirty="0"/>
              <a:t> </a:t>
            </a:r>
          </a:p>
        </p:txBody>
      </p:sp>
      <p:sp>
        <p:nvSpPr>
          <p:cNvPr id="9" name="Title 2"/>
          <p:cNvSpPr txBox="1">
            <a:spLocks/>
          </p:cNvSpPr>
          <p:nvPr/>
        </p:nvSpPr>
        <p:spPr>
          <a:xfrm>
            <a:off x="228600" y="1493195"/>
            <a:ext cx="8686800" cy="731520"/>
          </a:xfrm>
          <a:prstGeom prst="rect">
            <a:avLst/>
          </a:prstGeom>
          <a:solidFill>
            <a:schemeClr val="accent5">
              <a:lumMod val="50000"/>
            </a:schemeClr>
          </a:solidFill>
        </p:spPr>
        <p:txBody>
          <a:bodyPr vert="horz" lIns="91440" tIns="45720" rIns="91440" bIns="45720" rtlCol="0" anchor="t" anchorCtr="0">
            <a:normAutofit/>
          </a:bodyPr>
          <a:lstStyle>
            <a:lvl1pPr algn="l" defTabSz="914400" rtl="0" eaLnBrk="1" latinLnBrk="0" hangingPunct="1">
              <a:lnSpc>
                <a:spcPct val="110000"/>
              </a:lnSpc>
              <a:spcBef>
                <a:spcPct val="0"/>
              </a:spcBef>
              <a:buNone/>
              <a:defRPr sz="3200" b="1" kern="1200">
                <a:solidFill>
                  <a:srgbClr val="FF9300"/>
                </a:solidFill>
                <a:latin typeface="+mj-lt"/>
                <a:ea typeface="Verdana" panose="020B0604030504040204" pitchFamily="34" charset="0"/>
                <a:cs typeface="Verdana" panose="020B0604030504040204" pitchFamily="34" charset="0"/>
              </a:defRPr>
            </a:lvl1pPr>
          </a:lstStyle>
          <a:p>
            <a:r>
              <a:rPr lang="en-US" dirty="0">
                <a:solidFill>
                  <a:schemeClr val="accent1"/>
                </a:solidFill>
              </a:rPr>
              <a:t>Nine Facts</a:t>
            </a:r>
          </a:p>
        </p:txBody>
      </p:sp>
      <p:sp>
        <p:nvSpPr>
          <p:cNvPr id="10" name="Content Placeholder 1"/>
          <p:cNvSpPr>
            <a:spLocks noGrp="1"/>
          </p:cNvSpPr>
          <p:nvPr>
            <p:ph idx="1"/>
          </p:nvPr>
        </p:nvSpPr>
        <p:spPr>
          <a:xfrm>
            <a:off x="228600" y="2166295"/>
            <a:ext cx="3346317" cy="3530600"/>
          </a:xfrm>
        </p:spPr>
        <p:txBody>
          <a:bodyPr>
            <a:normAutofit/>
          </a:bodyPr>
          <a:lstStyle/>
          <a:p>
            <a:r>
              <a:rPr lang="en-US" dirty="0"/>
              <a:t>Various strategies can be used to remember multiplication with nines</a:t>
            </a:r>
            <a:endParaRPr lang="en-US" sz="2400" dirty="0"/>
          </a:p>
          <a:p>
            <a:endParaRPr lang="en-US" altLang="en-US" sz="2400" dirty="0"/>
          </a:p>
          <a:p>
            <a:r>
              <a:rPr lang="en-US" altLang="en-US" sz="2400" dirty="0"/>
              <a:t>Facts remaining:  </a:t>
            </a:r>
            <a:br>
              <a:rPr lang="en-US" altLang="en-US" sz="2400" dirty="0"/>
            </a:br>
            <a:r>
              <a:rPr lang="en-US" altLang="en-US" sz="2400" dirty="0"/>
              <a:t>36 </a:t>
            </a:r>
            <a:r>
              <a:rPr lang="mr-IN" altLang="en-US" sz="2400" dirty="0"/>
              <a:t>–</a:t>
            </a:r>
            <a:r>
              <a:rPr lang="en-US" altLang="en-US" sz="2400" dirty="0"/>
              <a:t> 11 = 25</a:t>
            </a:r>
          </a:p>
          <a:p>
            <a:endParaRPr lang="en-US" sz="2400" dirty="0"/>
          </a:p>
        </p:txBody>
      </p:sp>
      <p:graphicFrame>
        <p:nvGraphicFramePr>
          <p:cNvPr id="6" name="Group 1504"/>
          <p:cNvGraphicFramePr>
            <a:graphicFrameLocks/>
          </p:cNvGraphicFramePr>
          <p:nvPr>
            <p:extLst>
              <p:ext uri="{D42A27DB-BD31-4B8C-83A1-F6EECF244321}">
                <p14:modId xmlns:p14="http://schemas.microsoft.com/office/powerpoint/2010/main" val="3705222325"/>
              </p:ext>
            </p:extLst>
          </p:nvPr>
        </p:nvGraphicFramePr>
        <p:xfrm>
          <a:off x="3574917" y="1493195"/>
          <a:ext cx="5340483" cy="4458509"/>
        </p:xfrm>
        <a:graphic>
          <a:graphicData uri="http://schemas.openxmlformats.org/drawingml/2006/table">
            <a:tbl>
              <a:tblPr firstRow="1"/>
              <a:tblGrid>
                <a:gridCol w="484927">
                  <a:extLst>
                    <a:ext uri="{9D8B030D-6E8A-4147-A177-3AD203B41FA5}">
                      <a16:colId xmlns:a16="http://schemas.microsoft.com/office/drawing/2014/main" val="20000"/>
                    </a:ext>
                  </a:extLst>
                </a:gridCol>
                <a:gridCol w="487025">
                  <a:extLst>
                    <a:ext uri="{9D8B030D-6E8A-4147-A177-3AD203B41FA5}">
                      <a16:colId xmlns:a16="http://schemas.microsoft.com/office/drawing/2014/main" val="20001"/>
                    </a:ext>
                  </a:extLst>
                </a:gridCol>
                <a:gridCol w="466033">
                  <a:extLst>
                    <a:ext uri="{9D8B030D-6E8A-4147-A177-3AD203B41FA5}">
                      <a16:colId xmlns:a16="http://schemas.microsoft.com/office/drawing/2014/main" val="20002"/>
                    </a:ext>
                  </a:extLst>
                </a:gridCol>
                <a:gridCol w="503819">
                  <a:extLst>
                    <a:ext uri="{9D8B030D-6E8A-4147-A177-3AD203B41FA5}">
                      <a16:colId xmlns:a16="http://schemas.microsoft.com/office/drawing/2014/main" val="20003"/>
                    </a:ext>
                  </a:extLst>
                </a:gridCol>
                <a:gridCol w="484925">
                  <a:extLst>
                    <a:ext uri="{9D8B030D-6E8A-4147-A177-3AD203B41FA5}">
                      <a16:colId xmlns:a16="http://schemas.microsoft.com/office/drawing/2014/main" val="20004"/>
                    </a:ext>
                  </a:extLst>
                </a:gridCol>
                <a:gridCol w="487025">
                  <a:extLst>
                    <a:ext uri="{9D8B030D-6E8A-4147-A177-3AD203B41FA5}">
                      <a16:colId xmlns:a16="http://schemas.microsoft.com/office/drawing/2014/main" val="20005"/>
                    </a:ext>
                  </a:extLst>
                </a:gridCol>
                <a:gridCol w="484927">
                  <a:extLst>
                    <a:ext uri="{9D8B030D-6E8A-4147-A177-3AD203B41FA5}">
                      <a16:colId xmlns:a16="http://schemas.microsoft.com/office/drawing/2014/main" val="20006"/>
                    </a:ext>
                  </a:extLst>
                </a:gridCol>
                <a:gridCol w="484925">
                  <a:extLst>
                    <a:ext uri="{9D8B030D-6E8A-4147-A177-3AD203B41FA5}">
                      <a16:colId xmlns:a16="http://schemas.microsoft.com/office/drawing/2014/main" val="20007"/>
                    </a:ext>
                  </a:extLst>
                </a:gridCol>
                <a:gridCol w="484927">
                  <a:extLst>
                    <a:ext uri="{9D8B030D-6E8A-4147-A177-3AD203B41FA5}">
                      <a16:colId xmlns:a16="http://schemas.microsoft.com/office/drawing/2014/main" val="20008"/>
                    </a:ext>
                  </a:extLst>
                </a:gridCol>
                <a:gridCol w="487025">
                  <a:extLst>
                    <a:ext uri="{9D8B030D-6E8A-4147-A177-3AD203B41FA5}">
                      <a16:colId xmlns:a16="http://schemas.microsoft.com/office/drawing/2014/main" val="20009"/>
                    </a:ext>
                  </a:extLst>
                </a:gridCol>
                <a:gridCol w="484925">
                  <a:extLst>
                    <a:ext uri="{9D8B030D-6E8A-4147-A177-3AD203B41FA5}">
                      <a16:colId xmlns:a16="http://schemas.microsoft.com/office/drawing/2014/main" val="20010"/>
                    </a:ext>
                  </a:extLst>
                </a:gridCol>
              </a:tblGrid>
              <a:tr h="405319">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400" b="1" i="0" u="none" strike="noStrike" cap="none" normalizeH="0" baseline="0" dirty="0">
                          <a:ln>
                            <a:noFill/>
                          </a:ln>
                          <a:solidFill>
                            <a:schemeClr val="bg1"/>
                          </a:solidFill>
                          <a:effectLst/>
                          <a:latin typeface="Century Gothic" pitchFamily="34" charset="0"/>
                          <a:cs typeface="Times New Roman" pitchFamily="18" charset="0"/>
                        </a:rPr>
                        <a:t>x</a:t>
                      </a:r>
                      <a:endParaRPr kumimoji="0" lang="en-US" sz="1400" b="0" i="0" u="none" strike="noStrike" cap="none" normalizeH="0" baseline="0" dirty="0">
                        <a:ln>
                          <a:noFill/>
                        </a:ln>
                        <a:solidFill>
                          <a:schemeClr val="bg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400" b="1" i="0" u="none" strike="noStrike" cap="none" normalizeH="0" baseline="0" dirty="0">
                          <a:ln>
                            <a:noFill/>
                          </a:ln>
                          <a:solidFill>
                            <a:schemeClr val="bg1"/>
                          </a:solidFill>
                          <a:effectLst/>
                          <a:latin typeface="Century Gothic" pitchFamily="34" charset="0"/>
                          <a:cs typeface="Times New Roman" pitchFamily="18" charset="0"/>
                        </a:rPr>
                        <a:t>0</a:t>
                      </a:r>
                      <a:endParaRPr kumimoji="0" lang="en-US" sz="1400" b="0" i="0" u="none" strike="noStrike" cap="none" normalizeH="0" baseline="0" dirty="0">
                        <a:ln>
                          <a:noFill/>
                        </a:ln>
                        <a:solidFill>
                          <a:schemeClr val="bg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400" b="1" i="0" u="none" strike="noStrike" cap="none" normalizeH="0" baseline="0">
                          <a:ln>
                            <a:noFill/>
                          </a:ln>
                          <a:solidFill>
                            <a:schemeClr val="bg1"/>
                          </a:solidFill>
                          <a:effectLst/>
                          <a:latin typeface="Century Gothic" pitchFamily="34" charset="0"/>
                          <a:cs typeface="Times New Roman" pitchFamily="18" charset="0"/>
                        </a:rPr>
                        <a:t>1</a:t>
                      </a:r>
                      <a:endParaRPr kumimoji="0" lang="en-US" sz="1400" b="0" i="0" u="none" strike="noStrike" cap="none" normalizeH="0" baseline="0">
                        <a:ln>
                          <a:noFill/>
                        </a:ln>
                        <a:solidFill>
                          <a:schemeClr val="bg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400" b="1" i="0" u="none" strike="noStrike" cap="none" normalizeH="0" baseline="0">
                          <a:ln>
                            <a:noFill/>
                          </a:ln>
                          <a:solidFill>
                            <a:schemeClr val="bg1"/>
                          </a:solidFill>
                          <a:effectLst/>
                          <a:latin typeface="Century Gothic" pitchFamily="34" charset="0"/>
                          <a:cs typeface="Times New Roman" pitchFamily="18" charset="0"/>
                        </a:rPr>
                        <a:t>2</a:t>
                      </a:r>
                      <a:endParaRPr kumimoji="0" lang="en-US" sz="1400" b="0" i="0" u="none" strike="noStrike" cap="none" normalizeH="0" baseline="0">
                        <a:ln>
                          <a:noFill/>
                        </a:ln>
                        <a:solidFill>
                          <a:schemeClr val="bg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400" b="1" i="0" u="none" strike="noStrike" cap="none" normalizeH="0" baseline="0">
                          <a:ln>
                            <a:noFill/>
                          </a:ln>
                          <a:solidFill>
                            <a:schemeClr val="bg1"/>
                          </a:solidFill>
                          <a:effectLst/>
                          <a:latin typeface="Century Gothic" pitchFamily="34" charset="0"/>
                          <a:cs typeface="Times New Roman" pitchFamily="18" charset="0"/>
                        </a:rPr>
                        <a:t>3</a:t>
                      </a:r>
                      <a:endParaRPr kumimoji="0" lang="en-US" sz="1400" b="0" i="0" u="none" strike="noStrike" cap="none" normalizeH="0" baseline="0">
                        <a:ln>
                          <a:noFill/>
                        </a:ln>
                        <a:solidFill>
                          <a:schemeClr val="bg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400" b="1" i="0" u="none" strike="noStrike" cap="none" normalizeH="0" baseline="0">
                          <a:ln>
                            <a:noFill/>
                          </a:ln>
                          <a:solidFill>
                            <a:schemeClr val="bg1"/>
                          </a:solidFill>
                          <a:effectLst/>
                          <a:latin typeface="Century Gothic" pitchFamily="34" charset="0"/>
                          <a:cs typeface="Times New Roman" pitchFamily="18" charset="0"/>
                        </a:rPr>
                        <a:t>4</a:t>
                      </a:r>
                      <a:endParaRPr kumimoji="0" lang="en-US" sz="1400" b="0" i="0" u="none" strike="noStrike" cap="none" normalizeH="0" baseline="0">
                        <a:ln>
                          <a:noFill/>
                        </a:ln>
                        <a:solidFill>
                          <a:schemeClr val="bg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400" b="1" i="0" u="none" strike="noStrike" cap="none" normalizeH="0" baseline="0">
                          <a:ln>
                            <a:noFill/>
                          </a:ln>
                          <a:solidFill>
                            <a:schemeClr val="bg1"/>
                          </a:solidFill>
                          <a:effectLst/>
                          <a:latin typeface="Century Gothic" pitchFamily="34" charset="0"/>
                          <a:cs typeface="Times New Roman" pitchFamily="18" charset="0"/>
                        </a:rPr>
                        <a:t>5</a:t>
                      </a:r>
                      <a:endParaRPr kumimoji="0" lang="en-US" sz="1400" b="0" i="0" u="none" strike="noStrike" cap="none" normalizeH="0" baseline="0">
                        <a:ln>
                          <a:noFill/>
                        </a:ln>
                        <a:solidFill>
                          <a:schemeClr val="bg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400" b="1" i="0" u="none" strike="noStrike" cap="none" normalizeH="0" baseline="0">
                          <a:ln>
                            <a:noFill/>
                          </a:ln>
                          <a:solidFill>
                            <a:schemeClr val="bg1"/>
                          </a:solidFill>
                          <a:effectLst/>
                          <a:latin typeface="Century Gothic" pitchFamily="34" charset="0"/>
                          <a:cs typeface="Times New Roman" pitchFamily="18" charset="0"/>
                        </a:rPr>
                        <a:t>6</a:t>
                      </a:r>
                      <a:endParaRPr kumimoji="0" lang="en-US" sz="1400" b="0" i="0" u="none" strike="noStrike" cap="none" normalizeH="0" baseline="0">
                        <a:ln>
                          <a:noFill/>
                        </a:ln>
                        <a:solidFill>
                          <a:schemeClr val="bg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400" b="1" i="0" u="none" strike="noStrike" cap="none" normalizeH="0" baseline="0">
                          <a:ln>
                            <a:noFill/>
                          </a:ln>
                          <a:solidFill>
                            <a:schemeClr val="bg1"/>
                          </a:solidFill>
                          <a:effectLst/>
                          <a:latin typeface="Century Gothic" pitchFamily="34" charset="0"/>
                          <a:cs typeface="Times New Roman" pitchFamily="18" charset="0"/>
                        </a:rPr>
                        <a:t>7</a:t>
                      </a:r>
                      <a:endParaRPr kumimoji="0" lang="en-US" sz="1400" b="0" i="0" u="none" strike="noStrike" cap="none" normalizeH="0" baseline="0">
                        <a:ln>
                          <a:noFill/>
                        </a:ln>
                        <a:solidFill>
                          <a:schemeClr val="bg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400" b="1" i="0" u="none" strike="noStrike" cap="none" normalizeH="0" baseline="0">
                          <a:ln>
                            <a:noFill/>
                          </a:ln>
                          <a:solidFill>
                            <a:schemeClr val="bg1"/>
                          </a:solidFill>
                          <a:effectLst/>
                          <a:latin typeface="Century Gothic" pitchFamily="34" charset="0"/>
                          <a:cs typeface="Times New Roman" pitchFamily="18" charset="0"/>
                        </a:rPr>
                        <a:t>8</a:t>
                      </a:r>
                      <a:endParaRPr kumimoji="0" lang="en-US" sz="1400" b="0" i="0" u="none" strike="noStrike" cap="none" normalizeH="0" baseline="0">
                        <a:ln>
                          <a:noFill/>
                        </a:ln>
                        <a:solidFill>
                          <a:schemeClr val="bg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400" b="1" i="0" u="none" strike="noStrike" cap="none" normalizeH="0" baseline="0" dirty="0">
                          <a:ln>
                            <a:noFill/>
                          </a:ln>
                          <a:solidFill>
                            <a:schemeClr val="bg1"/>
                          </a:solidFill>
                          <a:effectLst/>
                          <a:latin typeface="Century Gothic" pitchFamily="34" charset="0"/>
                          <a:cs typeface="Times New Roman" pitchFamily="18" charset="0"/>
                        </a:rPr>
                        <a:t>9</a:t>
                      </a:r>
                      <a:endParaRPr kumimoji="0" lang="en-US" sz="1400" b="0" i="0" u="none" strike="noStrike" cap="none" normalizeH="0" baseline="0" dirty="0">
                        <a:ln>
                          <a:noFill/>
                        </a:ln>
                        <a:solidFill>
                          <a:schemeClr val="bg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405319">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400" b="1" i="0" u="none" strike="noStrike" cap="none" normalizeH="0" baseline="0">
                          <a:ln>
                            <a:noFill/>
                          </a:ln>
                          <a:solidFill>
                            <a:schemeClr val="bg1"/>
                          </a:solidFill>
                          <a:effectLst/>
                          <a:latin typeface="Century Gothic" pitchFamily="34" charset="0"/>
                          <a:cs typeface="Times New Roman" pitchFamily="18" charset="0"/>
                        </a:rPr>
                        <a:t>0</a:t>
                      </a:r>
                      <a:endParaRPr kumimoji="0" lang="en-US" sz="1400" b="0" i="0" u="none" strike="noStrike" cap="none" normalizeH="0" baseline="0">
                        <a:ln>
                          <a:noFill/>
                        </a:ln>
                        <a:solidFill>
                          <a:schemeClr val="bg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0</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7030A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0</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7030A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0</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7030A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0</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7030A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0</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7030A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0</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7030A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0</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7030A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0</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7030A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0</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7030A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0</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7030A0"/>
                    </a:solidFill>
                  </a:tcPr>
                </a:tc>
                <a:extLst>
                  <a:ext uri="{0D108BD9-81ED-4DB2-BD59-A6C34878D82A}">
                    <a16:rowId xmlns:a16="http://schemas.microsoft.com/office/drawing/2014/main" val="10001"/>
                  </a:ext>
                </a:extLst>
              </a:tr>
              <a:tr h="405319">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400" b="1" i="0" u="none" strike="noStrike" cap="none" normalizeH="0" baseline="0">
                          <a:ln>
                            <a:noFill/>
                          </a:ln>
                          <a:solidFill>
                            <a:schemeClr val="bg1"/>
                          </a:solidFill>
                          <a:effectLst/>
                          <a:latin typeface="Century Gothic" pitchFamily="34" charset="0"/>
                          <a:cs typeface="Times New Roman" pitchFamily="18" charset="0"/>
                        </a:rPr>
                        <a:t>1</a:t>
                      </a:r>
                      <a:endParaRPr kumimoji="0" lang="en-US" sz="1400" b="0" i="0" u="none" strike="noStrike" cap="none" normalizeH="0" baseline="0">
                        <a:ln>
                          <a:noFill/>
                        </a:ln>
                        <a:solidFill>
                          <a:schemeClr val="bg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0</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7030A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rPr>
                        <a:t>1</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2D05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2</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2D05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3</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2D05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4</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2D05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5</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2D05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6</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2D05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7</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2D05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8</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2D05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9</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2D050"/>
                    </a:solidFill>
                  </a:tcPr>
                </a:tc>
                <a:extLst>
                  <a:ext uri="{0D108BD9-81ED-4DB2-BD59-A6C34878D82A}">
                    <a16:rowId xmlns:a16="http://schemas.microsoft.com/office/drawing/2014/main" val="10002"/>
                  </a:ext>
                </a:extLst>
              </a:tr>
              <a:tr h="405319">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400" b="1" i="0" u="none" strike="noStrike" cap="none" normalizeH="0" baseline="0">
                          <a:ln>
                            <a:noFill/>
                          </a:ln>
                          <a:solidFill>
                            <a:schemeClr val="bg1"/>
                          </a:solidFill>
                          <a:effectLst/>
                          <a:latin typeface="Century Gothic" pitchFamily="34" charset="0"/>
                          <a:cs typeface="Times New Roman" pitchFamily="18" charset="0"/>
                        </a:rPr>
                        <a:t>2</a:t>
                      </a:r>
                      <a:endParaRPr kumimoji="0" lang="en-US" sz="1400" b="0" i="0" u="none" strike="noStrike" cap="none" normalizeH="0" baseline="0">
                        <a:ln>
                          <a:noFill/>
                        </a:ln>
                        <a:solidFill>
                          <a:schemeClr val="bg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0</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7030A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2</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2D05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4</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6</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8</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10</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12</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14</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16</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18</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extLst>
                  <a:ext uri="{0D108BD9-81ED-4DB2-BD59-A6C34878D82A}">
                    <a16:rowId xmlns:a16="http://schemas.microsoft.com/office/drawing/2014/main" val="10003"/>
                  </a:ext>
                </a:extLst>
              </a:tr>
              <a:tr h="405319">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400" b="1" i="0" u="none" strike="noStrike" cap="none" normalizeH="0" baseline="0">
                          <a:ln>
                            <a:noFill/>
                          </a:ln>
                          <a:solidFill>
                            <a:schemeClr val="bg1"/>
                          </a:solidFill>
                          <a:effectLst/>
                          <a:latin typeface="Century Gothic" pitchFamily="34" charset="0"/>
                          <a:cs typeface="Times New Roman" pitchFamily="18" charset="0"/>
                        </a:rPr>
                        <a:t>3</a:t>
                      </a:r>
                      <a:endParaRPr kumimoji="0" lang="en-US" sz="1400" b="0" i="0" u="none" strike="noStrike" cap="none" normalizeH="0" baseline="0">
                        <a:ln>
                          <a:noFill/>
                        </a:ln>
                        <a:solidFill>
                          <a:schemeClr val="bg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rPr>
                        <a:t>0</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7030A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3</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2D05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6</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9</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12</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15</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930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18</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21</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24</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27</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0000"/>
                    </a:solidFill>
                  </a:tcPr>
                </a:tc>
                <a:extLst>
                  <a:ext uri="{0D108BD9-81ED-4DB2-BD59-A6C34878D82A}">
                    <a16:rowId xmlns:a16="http://schemas.microsoft.com/office/drawing/2014/main" val="10004"/>
                  </a:ext>
                </a:extLst>
              </a:tr>
              <a:tr h="405319">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400" b="1" i="0" u="none" strike="noStrike" cap="none" normalizeH="0" baseline="0">
                          <a:ln>
                            <a:noFill/>
                          </a:ln>
                          <a:solidFill>
                            <a:schemeClr val="bg1"/>
                          </a:solidFill>
                          <a:effectLst/>
                          <a:latin typeface="Century Gothic" pitchFamily="34" charset="0"/>
                          <a:cs typeface="Times New Roman" pitchFamily="18" charset="0"/>
                        </a:rPr>
                        <a:t>4</a:t>
                      </a:r>
                      <a:endParaRPr kumimoji="0" lang="en-US" sz="1400" b="0" i="0" u="none" strike="noStrike" cap="none" normalizeH="0" baseline="0">
                        <a:ln>
                          <a:noFill/>
                        </a:ln>
                        <a:solidFill>
                          <a:schemeClr val="bg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0</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7030A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4</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2D05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8</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12</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16</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20</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930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24</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28</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32</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36</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0000"/>
                    </a:solidFill>
                  </a:tcPr>
                </a:tc>
                <a:extLst>
                  <a:ext uri="{0D108BD9-81ED-4DB2-BD59-A6C34878D82A}">
                    <a16:rowId xmlns:a16="http://schemas.microsoft.com/office/drawing/2014/main" val="10005"/>
                  </a:ext>
                </a:extLst>
              </a:tr>
              <a:tr h="405319">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400" b="1" i="0" u="none" strike="noStrike" cap="none" normalizeH="0" baseline="0">
                          <a:ln>
                            <a:noFill/>
                          </a:ln>
                          <a:solidFill>
                            <a:schemeClr val="bg1"/>
                          </a:solidFill>
                          <a:effectLst/>
                          <a:latin typeface="Century Gothic" pitchFamily="34" charset="0"/>
                          <a:cs typeface="Times New Roman" pitchFamily="18" charset="0"/>
                        </a:rPr>
                        <a:t>5</a:t>
                      </a:r>
                      <a:endParaRPr kumimoji="0" lang="en-US" sz="1400" b="0" i="0" u="none" strike="noStrike" cap="none" normalizeH="0" baseline="0">
                        <a:ln>
                          <a:noFill/>
                        </a:ln>
                        <a:solidFill>
                          <a:schemeClr val="bg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0</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7030A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5</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2D05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10</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15</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930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20</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930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25</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930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30</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930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35</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930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40</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930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45</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9300"/>
                    </a:solidFill>
                  </a:tcPr>
                </a:tc>
                <a:extLst>
                  <a:ext uri="{0D108BD9-81ED-4DB2-BD59-A6C34878D82A}">
                    <a16:rowId xmlns:a16="http://schemas.microsoft.com/office/drawing/2014/main" val="10006"/>
                  </a:ext>
                </a:extLst>
              </a:tr>
              <a:tr h="405319">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400" b="1" i="0" u="none" strike="noStrike" cap="none" normalizeH="0" baseline="0">
                          <a:ln>
                            <a:noFill/>
                          </a:ln>
                          <a:solidFill>
                            <a:schemeClr val="bg1"/>
                          </a:solidFill>
                          <a:effectLst/>
                          <a:latin typeface="Century Gothic" pitchFamily="34" charset="0"/>
                          <a:cs typeface="Times New Roman" pitchFamily="18" charset="0"/>
                        </a:rPr>
                        <a:t>6</a:t>
                      </a:r>
                      <a:endParaRPr kumimoji="0" lang="en-US" sz="1400" b="0" i="0" u="none" strike="noStrike" cap="none" normalizeH="0" baseline="0">
                        <a:ln>
                          <a:noFill/>
                        </a:ln>
                        <a:solidFill>
                          <a:schemeClr val="bg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0</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7030A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6</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2D05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12</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18</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24</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30</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930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36</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42</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48</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54</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0000"/>
                    </a:solidFill>
                  </a:tcPr>
                </a:tc>
                <a:extLst>
                  <a:ext uri="{0D108BD9-81ED-4DB2-BD59-A6C34878D82A}">
                    <a16:rowId xmlns:a16="http://schemas.microsoft.com/office/drawing/2014/main" val="10007"/>
                  </a:ext>
                </a:extLst>
              </a:tr>
              <a:tr h="405319">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400" b="1" i="0" u="none" strike="noStrike" cap="none" normalizeH="0" baseline="0">
                          <a:ln>
                            <a:noFill/>
                          </a:ln>
                          <a:solidFill>
                            <a:schemeClr val="bg1"/>
                          </a:solidFill>
                          <a:effectLst/>
                          <a:latin typeface="Century Gothic" pitchFamily="34" charset="0"/>
                          <a:cs typeface="Times New Roman" pitchFamily="18" charset="0"/>
                        </a:rPr>
                        <a:t>7</a:t>
                      </a:r>
                      <a:endParaRPr kumimoji="0" lang="en-US" sz="1400" b="0" i="0" u="none" strike="noStrike" cap="none" normalizeH="0" baseline="0">
                        <a:ln>
                          <a:noFill/>
                        </a:ln>
                        <a:solidFill>
                          <a:schemeClr val="bg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0</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7030A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7</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2D05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14</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21</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28</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35</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930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42</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49</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56</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63</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0000"/>
                    </a:solidFill>
                  </a:tcPr>
                </a:tc>
                <a:extLst>
                  <a:ext uri="{0D108BD9-81ED-4DB2-BD59-A6C34878D82A}">
                    <a16:rowId xmlns:a16="http://schemas.microsoft.com/office/drawing/2014/main" val="10008"/>
                  </a:ext>
                </a:extLst>
              </a:tr>
              <a:tr h="405319">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400" b="1" i="0" u="none" strike="noStrike" cap="none" normalizeH="0" baseline="0">
                          <a:ln>
                            <a:noFill/>
                          </a:ln>
                          <a:solidFill>
                            <a:schemeClr val="bg1"/>
                          </a:solidFill>
                          <a:effectLst/>
                          <a:latin typeface="Century Gothic" pitchFamily="34" charset="0"/>
                          <a:cs typeface="Times New Roman" pitchFamily="18" charset="0"/>
                        </a:rPr>
                        <a:t>8</a:t>
                      </a:r>
                      <a:endParaRPr kumimoji="0" lang="en-US" sz="1400" b="0" i="0" u="none" strike="noStrike" cap="none" normalizeH="0" baseline="0">
                        <a:ln>
                          <a:noFill/>
                        </a:ln>
                        <a:solidFill>
                          <a:schemeClr val="bg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0</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7030A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8</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2D05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16</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24</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32</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40</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930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48</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56</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64</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72</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0000"/>
                    </a:solidFill>
                  </a:tcPr>
                </a:tc>
                <a:extLst>
                  <a:ext uri="{0D108BD9-81ED-4DB2-BD59-A6C34878D82A}">
                    <a16:rowId xmlns:a16="http://schemas.microsoft.com/office/drawing/2014/main" val="10009"/>
                  </a:ext>
                </a:extLst>
              </a:tr>
              <a:tr h="405319">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400" b="1" i="0" u="none" strike="noStrike" cap="none" normalizeH="0" baseline="0" dirty="0">
                          <a:ln>
                            <a:noFill/>
                          </a:ln>
                          <a:solidFill>
                            <a:schemeClr val="bg1"/>
                          </a:solidFill>
                          <a:effectLst/>
                          <a:latin typeface="Century Gothic" pitchFamily="34" charset="0"/>
                          <a:cs typeface="Times New Roman" pitchFamily="18" charset="0"/>
                        </a:rPr>
                        <a:t>9</a:t>
                      </a:r>
                      <a:endParaRPr kumimoji="0" lang="en-US" sz="1400" b="0" i="0" u="none" strike="noStrike" cap="none" normalizeH="0" baseline="0" dirty="0">
                        <a:ln>
                          <a:noFill/>
                        </a:ln>
                        <a:solidFill>
                          <a:schemeClr val="bg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0</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7030A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9</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2D05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18</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27</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000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36</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000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45</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930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54</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000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63</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000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72</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000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81</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0000"/>
                    </a:solidFill>
                  </a:tcPr>
                </a:tc>
                <a:extLst>
                  <a:ext uri="{0D108BD9-81ED-4DB2-BD59-A6C34878D82A}">
                    <a16:rowId xmlns:a16="http://schemas.microsoft.com/office/drawing/2014/main" val="10010"/>
                  </a:ext>
                </a:extLst>
              </a:tr>
            </a:tbl>
          </a:graphicData>
        </a:graphic>
      </p:graphicFrame>
    </p:spTree>
    <p:extLst>
      <p:ext uri="{BB962C8B-B14F-4D97-AF65-F5344CB8AC3E}">
        <p14:creationId xmlns:p14="http://schemas.microsoft.com/office/powerpoint/2010/main" val="264038171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normAutofit fontScale="90000"/>
          </a:bodyPr>
          <a:lstStyle/>
          <a:p>
            <a:pPr marL="514350" indent="-514350">
              <a:buFont typeface="+mj-lt"/>
              <a:buAutoNum type="arabicPeriod" startAt="2"/>
            </a:pPr>
            <a:r>
              <a:rPr lang="en-US" dirty="0"/>
              <a:t>Students should learn and use </a:t>
            </a:r>
            <a:r>
              <a:rPr lang="en-US" dirty="0">
                <a:solidFill>
                  <a:srgbClr val="92D050"/>
                </a:solidFill>
              </a:rPr>
              <a:t>strategies</a:t>
            </a:r>
            <a:r>
              <a:rPr lang="en-US" dirty="0">
                <a:solidFill>
                  <a:schemeClr val="accent4"/>
                </a:solidFill>
              </a:rPr>
              <a:t> </a:t>
            </a:r>
            <a:r>
              <a:rPr lang="en-US" dirty="0"/>
              <a:t>to solve the facts</a:t>
            </a:r>
            <a:br>
              <a:rPr lang="en-US" dirty="0"/>
            </a:br>
            <a:r>
              <a:rPr lang="en-US" dirty="0"/>
              <a:t> </a:t>
            </a:r>
          </a:p>
        </p:txBody>
      </p:sp>
      <p:sp>
        <p:nvSpPr>
          <p:cNvPr id="9" name="Title 2"/>
          <p:cNvSpPr txBox="1">
            <a:spLocks/>
          </p:cNvSpPr>
          <p:nvPr/>
        </p:nvSpPr>
        <p:spPr>
          <a:xfrm>
            <a:off x="228600" y="1493195"/>
            <a:ext cx="8686800" cy="731520"/>
          </a:xfrm>
          <a:prstGeom prst="rect">
            <a:avLst/>
          </a:prstGeom>
          <a:solidFill>
            <a:schemeClr val="accent5">
              <a:lumMod val="50000"/>
            </a:schemeClr>
          </a:solidFill>
        </p:spPr>
        <p:txBody>
          <a:bodyPr vert="horz" lIns="91440" tIns="45720" rIns="91440" bIns="45720" rtlCol="0" anchor="t" anchorCtr="0">
            <a:normAutofit/>
          </a:bodyPr>
          <a:lstStyle>
            <a:lvl1pPr algn="l" defTabSz="914400" rtl="0" eaLnBrk="1" latinLnBrk="0" hangingPunct="1">
              <a:lnSpc>
                <a:spcPct val="110000"/>
              </a:lnSpc>
              <a:spcBef>
                <a:spcPct val="0"/>
              </a:spcBef>
              <a:buNone/>
              <a:defRPr sz="3200" b="1" kern="1200">
                <a:solidFill>
                  <a:srgbClr val="FF9300"/>
                </a:solidFill>
                <a:latin typeface="+mj-lt"/>
                <a:ea typeface="Verdana" panose="020B0604030504040204" pitchFamily="34" charset="0"/>
                <a:cs typeface="Verdana" panose="020B0604030504040204" pitchFamily="34" charset="0"/>
              </a:defRPr>
            </a:lvl1pPr>
          </a:lstStyle>
          <a:p>
            <a:r>
              <a:rPr lang="en-US" dirty="0">
                <a:solidFill>
                  <a:schemeClr val="accent1"/>
                </a:solidFill>
              </a:rPr>
              <a:t>Squares</a:t>
            </a:r>
          </a:p>
        </p:txBody>
      </p:sp>
      <p:sp>
        <p:nvSpPr>
          <p:cNvPr id="10" name="Content Placeholder 1"/>
          <p:cNvSpPr>
            <a:spLocks noGrp="1"/>
          </p:cNvSpPr>
          <p:nvPr>
            <p:ph idx="1"/>
          </p:nvPr>
        </p:nvSpPr>
        <p:spPr>
          <a:xfrm>
            <a:off x="228600" y="2166295"/>
            <a:ext cx="3346317" cy="3530600"/>
          </a:xfrm>
        </p:spPr>
        <p:txBody>
          <a:bodyPr>
            <a:normAutofit/>
          </a:bodyPr>
          <a:lstStyle/>
          <a:p>
            <a:endParaRPr lang="en-US" altLang="en-US" sz="2400" dirty="0"/>
          </a:p>
          <a:p>
            <a:endParaRPr lang="en-US" altLang="en-US" sz="2400" dirty="0"/>
          </a:p>
          <a:p>
            <a:r>
              <a:rPr lang="en-US" altLang="en-US" sz="2400" dirty="0"/>
              <a:t>Facts remaining:  </a:t>
            </a:r>
            <a:br>
              <a:rPr lang="en-US" altLang="en-US" sz="2400" dirty="0"/>
            </a:br>
            <a:r>
              <a:rPr lang="en-US" altLang="en-US" sz="2400" dirty="0"/>
              <a:t>25 </a:t>
            </a:r>
            <a:r>
              <a:rPr lang="mr-IN" altLang="en-US" sz="2400" dirty="0"/>
              <a:t>–</a:t>
            </a:r>
            <a:r>
              <a:rPr lang="en-US" altLang="en-US" sz="2400" dirty="0"/>
              <a:t> 5 = 20</a:t>
            </a:r>
          </a:p>
          <a:p>
            <a:endParaRPr lang="en-US" sz="2400" dirty="0"/>
          </a:p>
        </p:txBody>
      </p:sp>
      <p:graphicFrame>
        <p:nvGraphicFramePr>
          <p:cNvPr id="6" name="Group 1504"/>
          <p:cNvGraphicFramePr>
            <a:graphicFrameLocks/>
          </p:cNvGraphicFramePr>
          <p:nvPr>
            <p:extLst>
              <p:ext uri="{D42A27DB-BD31-4B8C-83A1-F6EECF244321}">
                <p14:modId xmlns:p14="http://schemas.microsoft.com/office/powerpoint/2010/main" val="2843694105"/>
              </p:ext>
            </p:extLst>
          </p:nvPr>
        </p:nvGraphicFramePr>
        <p:xfrm>
          <a:off x="3574917" y="1493195"/>
          <a:ext cx="5340483" cy="4458509"/>
        </p:xfrm>
        <a:graphic>
          <a:graphicData uri="http://schemas.openxmlformats.org/drawingml/2006/table">
            <a:tbl>
              <a:tblPr firstRow="1"/>
              <a:tblGrid>
                <a:gridCol w="484927">
                  <a:extLst>
                    <a:ext uri="{9D8B030D-6E8A-4147-A177-3AD203B41FA5}">
                      <a16:colId xmlns:a16="http://schemas.microsoft.com/office/drawing/2014/main" val="20000"/>
                    </a:ext>
                  </a:extLst>
                </a:gridCol>
                <a:gridCol w="487025">
                  <a:extLst>
                    <a:ext uri="{9D8B030D-6E8A-4147-A177-3AD203B41FA5}">
                      <a16:colId xmlns:a16="http://schemas.microsoft.com/office/drawing/2014/main" val="20001"/>
                    </a:ext>
                  </a:extLst>
                </a:gridCol>
                <a:gridCol w="466033">
                  <a:extLst>
                    <a:ext uri="{9D8B030D-6E8A-4147-A177-3AD203B41FA5}">
                      <a16:colId xmlns:a16="http://schemas.microsoft.com/office/drawing/2014/main" val="20002"/>
                    </a:ext>
                  </a:extLst>
                </a:gridCol>
                <a:gridCol w="503819">
                  <a:extLst>
                    <a:ext uri="{9D8B030D-6E8A-4147-A177-3AD203B41FA5}">
                      <a16:colId xmlns:a16="http://schemas.microsoft.com/office/drawing/2014/main" val="20003"/>
                    </a:ext>
                  </a:extLst>
                </a:gridCol>
                <a:gridCol w="484925">
                  <a:extLst>
                    <a:ext uri="{9D8B030D-6E8A-4147-A177-3AD203B41FA5}">
                      <a16:colId xmlns:a16="http://schemas.microsoft.com/office/drawing/2014/main" val="20004"/>
                    </a:ext>
                  </a:extLst>
                </a:gridCol>
                <a:gridCol w="487025">
                  <a:extLst>
                    <a:ext uri="{9D8B030D-6E8A-4147-A177-3AD203B41FA5}">
                      <a16:colId xmlns:a16="http://schemas.microsoft.com/office/drawing/2014/main" val="20005"/>
                    </a:ext>
                  </a:extLst>
                </a:gridCol>
                <a:gridCol w="484927">
                  <a:extLst>
                    <a:ext uri="{9D8B030D-6E8A-4147-A177-3AD203B41FA5}">
                      <a16:colId xmlns:a16="http://schemas.microsoft.com/office/drawing/2014/main" val="20006"/>
                    </a:ext>
                  </a:extLst>
                </a:gridCol>
                <a:gridCol w="484925">
                  <a:extLst>
                    <a:ext uri="{9D8B030D-6E8A-4147-A177-3AD203B41FA5}">
                      <a16:colId xmlns:a16="http://schemas.microsoft.com/office/drawing/2014/main" val="20007"/>
                    </a:ext>
                  </a:extLst>
                </a:gridCol>
                <a:gridCol w="484927">
                  <a:extLst>
                    <a:ext uri="{9D8B030D-6E8A-4147-A177-3AD203B41FA5}">
                      <a16:colId xmlns:a16="http://schemas.microsoft.com/office/drawing/2014/main" val="20008"/>
                    </a:ext>
                  </a:extLst>
                </a:gridCol>
                <a:gridCol w="487025">
                  <a:extLst>
                    <a:ext uri="{9D8B030D-6E8A-4147-A177-3AD203B41FA5}">
                      <a16:colId xmlns:a16="http://schemas.microsoft.com/office/drawing/2014/main" val="20009"/>
                    </a:ext>
                  </a:extLst>
                </a:gridCol>
                <a:gridCol w="484925">
                  <a:extLst>
                    <a:ext uri="{9D8B030D-6E8A-4147-A177-3AD203B41FA5}">
                      <a16:colId xmlns:a16="http://schemas.microsoft.com/office/drawing/2014/main" val="20010"/>
                    </a:ext>
                  </a:extLst>
                </a:gridCol>
              </a:tblGrid>
              <a:tr h="405319">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400" b="1" i="0" u="none" strike="noStrike" cap="none" normalizeH="0" baseline="0" dirty="0">
                          <a:ln>
                            <a:noFill/>
                          </a:ln>
                          <a:solidFill>
                            <a:schemeClr val="bg1"/>
                          </a:solidFill>
                          <a:effectLst/>
                          <a:latin typeface="Century Gothic" pitchFamily="34" charset="0"/>
                          <a:cs typeface="Times New Roman" pitchFamily="18" charset="0"/>
                        </a:rPr>
                        <a:t>x</a:t>
                      </a:r>
                      <a:endParaRPr kumimoji="0" lang="en-US" sz="1400" b="0" i="0" u="none" strike="noStrike" cap="none" normalizeH="0" baseline="0" dirty="0">
                        <a:ln>
                          <a:noFill/>
                        </a:ln>
                        <a:solidFill>
                          <a:schemeClr val="bg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400" b="1" i="0" u="none" strike="noStrike" cap="none" normalizeH="0" baseline="0" dirty="0">
                          <a:ln>
                            <a:noFill/>
                          </a:ln>
                          <a:solidFill>
                            <a:schemeClr val="bg1"/>
                          </a:solidFill>
                          <a:effectLst/>
                          <a:latin typeface="Century Gothic" pitchFamily="34" charset="0"/>
                          <a:cs typeface="Times New Roman" pitchFamily="18" charset="0"/>
                        </a:rPr>
                        <a:t>0</a:t>
                      </a:r>
                      <a:endParaRPr kumimoji="0" lang="en-US" sz="1400" b="0" i="0" u="none" strike="noStrike" cap="none" normalizeH="0" baseline="0" dirty="0">
                        <a:ln>
                          <a:noFill/>
                        </a:ln>
                        <a:solidFill>
                          <a:schemeClr val="bg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400" b="1" i="0" u="none" strike="noStrike" cap="none" normalizeH="0" baseline="0">
                          <a:ln>
                            <a:noFill/>
                          </a:ln>
                          <a:solidFill>
                            <a:schemeClr val="bg1"/>
                          </a:solidFill>
                          <a:effectLst/>
                          <a:latin typeface="Century Gothic" pitchFamily="34" charset="0"/>
                          <a:cs typeface="Times New Roman" pitchFamily="18" charset="0"/>
                        </a:rPr>
                        <a:t>1</a:t>
                      </a:r>
                      <a:endParaRPr kumimoji="0" lang="en-US" sz="1400" b="0" i="0" u="none" strike="noStrike" cap="none" normalizeH="0" baseline="0">
                        <a:ln>
                          <a:noFill/>
                        </a:ln>
                        <a:solidFill>
                          <a:schemeClr val="bg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400" b="1" i="0" u="none" strike="noStrike" cap="none" normalizeH="0" baseline="0">
                          <a:ln>
                            <a:noFill/>
                          </a:ln>
                          <a:solidFill>
                            <a:schemeClr val="bg1"/>
                          </a:solidFill>
                          <a:effectLst/>
                          <a:latin typeface="Century Gothic" pitchFamily="34" charset="0"/>
                          <a:cs typeface="Times New Roman" pitchFamily="18" charset="0"/>
                        </a:rPr>
                        <a:t>2</a:t>
                      </a:r>
                      <a:endParaRPr kumimoji="0" lang="en-US" sz="1400" b="0" i="0" u="none" strike="noStrike" cap="none" normalizeH="0" baseline="0">
                        <a:ln>
                          <a:noFill/>
                        </a:ln>
                        <a:solidFill>
                          <a:schemeClr val="bg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400" b="1" i="0" u="none" strike="noStrike" cap="none" normalizeH="0" baseline="0">
                          <a:ln>
                            <a:noFill/>
                          </a:ln>
                          <a:solidFill>
                            <a:schemeClr val="bg1"/>
                          </a:solidFill>
                          <a:effectLst/>
                          <a:latin typeface="Century Gothic" pitchFamily="34" charset="0"/>
                          <a:cs typeface="Times New Roman" pitchFamily="18" charset="0"/>
                        </a:rPr>
                        <a:t>3</a:t>
                      </a:r>
                      <a:endParaRPr kumimoji="0" lang="en-US" sz="1400" b="0" i="0" u="none" strike="noStrike" cap="none" normalizeH="0" baseline="0">
                        <a:ln>
                          <a:noFill/>
                        </a:ln>
                        <a:solidFill>
                          <a:schemeClr val="bg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400" b="1" i="0" u="none" strike="noStrike" cap="none" normalizeH="0" baseline="0">
                          <a:ln>
                            <a:noFill/>
                          </a:ln>
                          <a:solidFill>
                            <a:schemeClr val="bg1"/>
                          </a:solidFill>
                          <a:effectLst/>
                          <a:latin typeface="Century Gothic" pitchFamily="34" charset="0"/>
                          <a:cs typeface="Times New Roman" pitchFamily="18" charset="0"/>
                        </a:rPr>
                        <a:t>4</a:t>
                      </a:r>
                      <a:endParaRPr kumimoji="0" lang="en-US" sz="1400" b="0" i="0" u="none" strike="noStrike" cap="none" normalizeH="0" baseline="0">
                        <a:ln>
                          <a:noFill/>
                        </a:ln>
                        <a:solidFill>
                          <a:schemeClr val="bg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400" b="1" i="0" u="none" strike="noStrike" cap="none" normalizeH="0" baseline="0">
                          <a:ln>
                            <a:noFill/>
                          </a:ln>
                          <a:solidFill>
                            <a:schemeClr val="bg1"/>
                          </a:solidFill>
                          <a:effectLst/>
                          <a:latin typeface="Century Gothic" pitchFamily="34" charset="0"/>
                          <a:cs typeface="Times New Roman" pitchFamily="18" charset="0"/>
                        </a:rPr>
                        <a:t>5</a:t>
                      </a:r>
                      <a:endParaRPr kumimoji="0" lang="en-US" sz="1400" b="0" i="0" u="none" strike="noStrike" cap="none" normalizeH="0" baseline="0">
                        <a:ln>
                          <a:noFill/>
                        </a:ln>
                        <a:solidFill>
                          <a:schemeClr val="bg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400" b="1" i="0" u="none" strike="noStrike" cap="none" normalizeH="0" baseline="0">
                          <a:ln>
                            <a:noFill/>
                          </a:ln>
                          <a:solidFill>
                            <a:schemeClr val="bg1"/>
                          </a:solidFill>
                          <a:effectLst/>
                          <a:latin typeface="Century Gothic" pitchFamily="34" charset="0"/>
                          <a:cs typeface="Times New Roman" pitchFamily="18" charset="0"/>
                        </a:rPr>
                        <a:t>6</a:t>
                      </a:r>
                      <a:endParaRPr kumimoji="0" lang="en-US" sz="1400" b="0" i="0" u="none" strike="noStrike" cap="none" normalizeH="0" baseline="0">
                        <a:ln>
                          <a:noFill/>
                        </a:ln>
                        <a:solidFill>
                          <a:schemeClr val="bg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400" b="1" i="0" u="none" strike="noStrike" cap="none" normalizeH="0" baseline="0">
                          <a:ln>
                            <a:noFill/>
                          </a:ln>
                          <a:solidFill>
                            <a:schemeClr val="bg1"/>
                          </a:solidFill>
                          <a:effectLst/>
                          <a:latin typeface="Century Gothic" pitchFamily="34" charset="0"/>
                          <a:cs typeface="Times New Roman" pitchFamily="18" charset="0"/>
                        </a:rPr>
                        <a:t>7</a:t>
                      </a:r>
                      <a:endParaRPr kumimoji="0" lang="en-US" sz="1400" b="0" i="0" u="none" strike="noStrike" cap="none" normalizeH="0" baseline="0">
                        <a:ln>
                          <a:noFill/>
                        </a:ln>
                        <a:solidFill>
                          <a:schemeClr val="bg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400" b="1" i="0" u="none" strike="noStrike" cap="none" normalizeH="0" baseline="0">
                          <a:ln>
                            <a:noFill/>
                          </a:ln>
                          <a:solidFill>
                            <a:schemeClr val="bg1"/>
                          </a:solidFill>
                          <a:effectLst/>
                          <a:latin typeface="Century Gothic" pitchFamily="34" charset="0"/>
                          <a:cs typeface="Times New Roman" pitchFamily="18" charset="0"/>
                        </a:rPr>
                        <a:t>8</a:t>
                      </a:r>
                      <a:endParaRPr kumimoji="0" lang="en-US" sz="1400" b="0" i="0" u="none" strike="noStrike" cap="none" normalizeH="0" baseline="0">
                        <a:ln>
                          <a:noFill/>
                        </a:ln>
                        <a:solidFill>
                          <a:schemeClr val="bg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400" b="1" i="0" u="none" strike="noStrike" cap="none" normalizeH="0" baseline="0" dirty="0">
                          <a:ln>
                            <a:noFill/>
                          </a:ln>
                          <a:solidFill>
                            <a:schemeClr val="bg1"/>
                          </a:solidFill>
                          <a:effectLst/>
                          <a:latin typeface="Century Gothic" pitchFamily="34" charset="0"/>
                          <a:cs typeface="Times New Roman" pitchFamily="18" charset="0"/>
                        </a:rPr>
                        <a:t>9</a:t>
                      </a:r>
                      <a:endParaRPr kumimoji="0" lang="en-US" sz="1400" b="0" i="0" u="none" strike="noStrike" cap="none" normalizeH="0" baseline="0" dirty="0">
                        <a:ln>
                          <a:noFill/>
                        </a:ln>
                        <a:solidFill>
                          <a:schemeClr val="bg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405319">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400" b="1" i="0" u="none" strike="noStrike" cap="none" normalizeH="0" baseline="0">
                          <a:ln>
                            <a:noFill/>
                          </a:ln>
                          <a:solidFill>
                            <a:schemeClr val="bg1"/>
                          </a:solidFill>
                          <a:effectLst/>
                          <a:latin typeface="Century Gothic" pitchFamily="34" charset="0"/>
                          <a:cs typeface="Times New Roman" pitchFamily="18" charset="0"/>
                        </a:rPr>
                        <a:t>0</a:t>
                      </a:r>
                      <a:endParaRPr kumimoji="0" lang="en-US" sz="1400" b="0" i="0" u="none" strike="noStrike" cap="none" normalizeH="0" baseline="0">
                        <a:ln>
                          <a:noFill/>
                        </a:ln>
                        <a:solidFill>
                          <a:schemeClr val="bg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0</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7030A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0</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7030A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0</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7030A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0</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7030A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0</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7030A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0</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7030A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0</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7030A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0</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7030A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0</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7030A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0</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7030A0"/>
                    </a:solidFill>
                  </a:tcPr>
                </a:tc>
                <a:extLst>
                  <a:ext uri="{0D108BD9-81ED-4DB2-BD59-A6C34878D82A}">
                    <a16:rowId xmlns:a16="http://schemas.microsoft.com/office/drawing/2014/main" val="10001"/>
                  </a:ext>
                </a:extLst>
              </a:tr>
              <a:tr h="405319">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400" b="1" i="0" u="none" strike="noStrike" cap="none" normalizeH="0" baseline="0">
                          <a:ln>
                            <a:noFill/>
                          </a:ln>
                          <a:solidFill>
                            <a:schemeClr val="bg1"/>
                          </a:solidFill>
                          <a:effectLst/>
                          <a:latin typeface="Century Gothic" pitchFamily="34" charset="0"/>
                          <a:cs typeface="Times New Roman" pitchFamily="18" charset="0"/>
                        </a:rPr>
                        <a:t>1</a:t>
                      </a:r>
                      <a:endParaRPr kumimoji="0" lang="en-US" sz="1400" b="0" i="0" u="none" strike="noStrike" cap="none" normalizeH="0" baseline="0">
                        <a:ln>
                          <a:noFill/>
                        </a:ln>
                        <a:solidFill>
                          <a:schemeClr val="bg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0</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7030A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rPr>
                        <a:t>1</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2D05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2</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2D05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3</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2D05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4</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2D05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5</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2D05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6</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2D05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7</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2D05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8</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2D05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9</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2D050"/>
                    </a:solidFill>
                  </a:tcPr>
                </a:tc>
                <a:extLst>
                  <a:ext uri="{0D108BD9-81ED-4DB2-BD59-A6C34878D82A}">
                    <a16:rowId xmlns:a16="http://schemas.microsoft.com/office/drawing/2014/main" val="10002"/>
                  </a:ext>
                </a:extLst>
              </a:tr>
              <a:tr h="405319">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400" b="1" i="0" u="none" strike="noStrike" cap="none" normalizeH="0" baseline="0">
                          <a:ln>
                            <a:noFill/>
                          </a:ln>
                          <a:solidFill>
                            <a:schemeClr val="bg1"/>
                          </a:solidFill>
                          <a:effectLst/>
                          <a:latin typeface="Century Gothic" pitchFamily="34" charset="0"/>
                          <a:cs typeface="Times New Roman" pitchFamily="18" charset="0"/>
                        </a:rPr>
                        <a:t>2</a:t>
                      </a:r>
                      <a:endParaRPr kumimoji="0" lang="en-US" sz="1400" b="0" i="0" u="none" strike="noStrike" cap="none" normalizeH="0" baseline="0">
                        <a:ln>
                          <a:noFill/>
                        </a:ln>
                        <a:solidFill>
                          <a:schemeClr val="bg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0</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7030A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2</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2D05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4</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6</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8</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10</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12</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14</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16</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18</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extLst>
                  <a:ext uri="{0D108BD9-81ED-4DB2-BD59-A6C34878D82A}">
                    <a16:rowId xmlns:a16="http://schemas.microsoft.com/office/drawing/2014/main" val="10003"/>
                  </a:ext>
                </a:extLst>
              </a:tr>
              <a:tr h="405319">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400" b="1" i="0" u="none" strike="noStrike" cap="none" normalizeH="0" baseline="0">
                          <a:ln>
                            <a:noFill/>
                          </a:ln>
                          <a:solidFill>
                            <a:schemeClr val="bg1"/>
                          </a:solidFill>
                          <a:effectLst/>
                          <a:latin typeface="Century Gothic" pitchFamily="34" charset="0"/>
                          <a:cs typeface="Times New Roman" pitchFamily="18" charset="0"/>
                        </a:rPr>
                        <a:t>3</a:t>
                      </a:r>
                      <a:endParaRPr kumimoji="0" lang="en-US" sz="1400" b="0" i="0" u="none" strike="noStrike" cap="none" normalizeH="0" baseline="0">
                        <a:ln>
                          <a:noFill/>
                        </a:ln>
                        <a:solidFill>
                          <a:schemeClr val="bg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rPr>
                        <a:t>0</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7030A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3</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2D05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6</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9</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8AD8"/>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12</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15</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930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18</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21</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24</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27</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0000"/>
                    </a:solidFill>
                  </a:tcPr>
                </a:tc>
                <a:extLst>
                  <a:ext uri="{0D108BD9-81ED-4DB2-BD59-A6C34878D82A}">
                    <a16:rowId xmlns:a16="http://schemas.microsoft.com/office/drawing/2014/main" val="10004"/>
                  </a:ext>
                </a:extLst>
              </a:tr>
              <a:tr h="405319">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400" b="1" i="0" u="none" strike="noStrike" cap="none" normalizeH="0" baseline="0">
                          <a:ln>
                            <a:noFill/>
                          </a:ln>
                          <a:solidFill>
                            <a:schemeClr val="bg1"/>
                          </a:solidFill>
                          <a:effectLst/>
                          <a:latin typeface="Century Gothic" pitchFamily="34" charset="0"/>
                          <a:cs typeface="Times New Roman" pitchFamily="18" charset="0"/>
                        </a:rPr>
                        <a:t>4</a:t>
                      </a:r>
                      <a:endParaRPr kumimoji="0" lang="en-US" sz="1400" b="0" i="0" u="none" strike="noStrike" cap="none" normalizeH="0" baseline="0">
                        <a:ln>
                          <a:noFill/>
                        </a:ln>
                        <a:solidFill>
                          <a:schemeClr val="bg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0</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7030A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4</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2D05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8</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12</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16</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8AD8"/>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20</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930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24</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28</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32</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36</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0000"/>
                    </a:solidFill>
                  </a:tcPr>
                </a:tc>
                <a:extLst>
                  <a:ext uri="{0D108BD9-81ED-4DB2-BD59-A6C34878D82A}">
                    <a16:rowId xmlns:a16="http://schemas.microsoft.com/office/drawing/2014/main" val="10005"/>
                  </a:ext>
                </a:extLst>
              </a:tr>
              <a:tr h="405319">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400" b="1" i="0" u="none" strike="noStrike" cap="none" normalizeH="0" baseline="0">
                          <a:ln>
                            <a:noFill/>
                          </a:ln>
                          <a:solidFill>
                            <a:schemeClr val="bg1"/>
                          </a:solidFill>
                          <a:effectLst/>
                          <a:latin typeface="Century Gothic" pitchFamily="34" charset="0"/>
                          <a:cs typeface="Times New Roman" pitchFamily="18" charset="0"/>
                        </a:rPr>
                        <a:t>5</a:t>
                      </a:r>
                      <a:endParaRPr kumimoji="0" lang="en-US" sz="1400" b="0" i="0" u="none" strike="noStrike" cap="none" normalizeH="0" baseline="0">
                        <a:ln>
                          <a:noFill/>
                        </a:ln>
                        <a:solidFill>
                          <a:schemeClr val="bg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0</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7030A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5</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2D05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10</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15</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930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20</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930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25</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930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30</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930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35</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930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40</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930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45</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9300"/>
                    </a:solidFill>
                  </a:tcPr>
                </a:tc>
                <a:extLst>
                  <a:ext uri="{0D108BD9-81ED-4DB2-BD59-A6C34878D82A}">
                    <a16:rowId xmlns:a16="http://schemas.microsoft.com/office/drawing/2014/main" val="10006"/>
                  </a:ext>
                </a:extLst>
              </a:tr>
              <a:tr h="405319">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400" b="1" i="0" u="none" strike="noStrike" cap="none" normalizeH="0" baseline="0">
                          <a:ln>
                            <a:noFill/>
                          </a:ln>
                          <a:solidFill>
                            <a:schemeClr val="bg1"/>
                          </a:solidFill>
                          <a:effectLst/>
                          <a:latin typeface="Century Gothic" pitchFamily="34" charset="0"/>
                          <a:cs typeface="Times New Roman" pitchFamily="18" charset="0"/>
                        </a:rPr>
                        <a:t>6</a:t>
                      </a:r>
                      <a:endParaRPr kumimoji="0" lang="en-US" sz="1400" b="0" i="0" u="none" strike="noStrike" cap="none" normalizeH="0" baseline="0">
                        <a:ln>
                          <a:noFill/>
                        </a:ln>
                        <a:solidFill>
                          <a:schemeClr val="bg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0</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7030A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6</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2D05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12</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18</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24</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30</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930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36</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8AD8"/>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42</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48</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54</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0000"/>
                    </a:solidFill>
                  </a:tcPr>
                </a:tc>
                <a:extLst>
                  <a:ext uri="{0D108BD9-81ED-4DB2-BD59-A6C34878D82A}">
                    <a16:rowId xmlns:a16="http://schemas.microsoft.com/office/drawing/2014/main" val="10007"/>
                  </a:ext>
                </a:extLst>
              </a:tr>
              <a:tr h="405319">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400" b="1" i="0" u="none" strike="noStrike" cap="none" normalizeH="0" baseline="0">
                          <a:ln>
                            <a:noFill/>
                          </a:ln>
                          <a:solidFill>
                            <a:schemeClr val="bg1"/>
                          </a:solidFill>
                          <a:effectLst/>
                          <a:latin typeface="Century Gothic" pitchFamily="34" charset="0"/>
                          <a:cs typeface="Times New Roman" pitchFamily="18" charset="0"/>
                        </a:rPr>
                        <a:t>7</a:t>
                      </a:r>
                      <a:endParaRPr kumimoji="0" lang="en-US" sz="1400" b="0" i="0" u="none" strike="noStrike" cap="none" normalizeH="0" baseline="0">
                        <a:ln>
                          <a:noFill/>
                        </a:ln>
                        <a:solidFill>
                          <a:schemeClr val="bg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0</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7030A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7</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2D05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14</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21</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28</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35</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930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42</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49</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8AD8"/>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56</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63</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0000"/>
                    </a:solidFill>
                  </a:tcPr>
                </a:tc>
                <a:extLst>
                  <a:ext uri="{0D108BD9-81ED-4DB2-BD59-A6C34878D82A}">
                    <a16:rowId xmlns:a16="http://schemas.microsoft.com/office/drawing/2014/main" val="10008"/>
                  </a:ext>
                </a:extLst>
              </a:tr>
              <a:tr h="405319">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400" b="1" i="0" u="none" strike="noStrike" cap="none" normalizeH="0" baseline="0">
                          <a:ln>
                            <a:noFill/>
                          </a:ln>
                          <a:solidFill>
                            <a:schemeClr val="bg1"/>
                          </a:solidFill>
                          <a:effectLst/>
                          <a:latin typeface="Century Gothic" pitchFamily="34" charset="0"/>
                          <a:cs typeface="Times New Roman" pitchFamily="18" charset="0"/>
                        </a:rPr>
                        <a:t>8</a:t>
                      </a:r>
                      <a:endParaRPr kumimoji="0" lang="en-US" sz="1400" b="0" i="0" u="none" strike="noStrike" cap="none" normalizeH="0" baseline="0">
                        <a:ln>
                          <a:noFill/>
                        </a:ln>
                        <a:solidFill>
                          <a:schemeClr val="bg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0</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7030A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8</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2D05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16</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24</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32</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40</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930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48</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56</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64</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8AD8"/>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72</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0000"/>
                    </a:solidFill>
                  </a:tcPr>
                </a:tc>
                <a:extLst>
                  <a:ext uri="{0D108BD9-81ED-4DB2-BD59-A6C34878D82A}">
                    <a16:rowId xmlns:a16="http://schemas.microsoft.com/office/drawing/2014/main" val="10009"/>
                  </a:ext>
                </a:extLst>
              </a:tr>
              <a:tr h="405319">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400" b="1" i="0" u="none" strike="noStrike" cap="none" normalizeH="0" baseline="0" dirty="0">
                          <a:ln>
                            <a:noFill/>
                          </a:ln>
                          <a:solidFill>
                            <a:schemeClr val="bg1"/>
                          </a:solidFill>
                          <a:effectLst/>
                          <a:latin typeface="Century Gothic" pitchFamily="34" charset="0"/>
                          <a:cs typeface="Times New Roman" pitchFamily="18" charset="0"/>
                        </a:rPr>
                        <a:t>9</a:t>
                      </a:r>
                      <a:endParaRPr kumimoji="0" lang="en-US" sz="1400" b="0" i="0" u="none" strike="noStrike" cap="none" normalizeH="0" baseline="0" dirty="0">
                        <a:ln>
                          <a:noFill/>
                        </a:ln>
                        <a:solidFill>
                          <a:schemeClr val="bg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0</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7030A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9</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2D05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18</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27</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000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36</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000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45</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930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54</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000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63</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000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72</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000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81</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0000"/>
                    </a:solidFill>
                  </a:tcPr>
                </a:tc>
                <a:extLst>
                  <a:ext uri="{0D108BD9-81ED-4DB2-BD59-A6C34878D82A}">
                    <a16:rowId xmlns:a16="http://schemas.microsoft.com/office/drawing/2014/main" val="10010"/>
                  </a:ext>
                </a:extLst>
              </a:tr>
            </a:tbl>
          </a:graphicData>
        </a:graphic>
      </p:graphicFrame>
    </p:spTree>
    <p:extLst>
      <p:ext uri="{BB962C8B-B14F-4D97-AF65-F5344CB8AC3E}">
        <p14:creationId xmlns:p14="http://schemas.microsoft.com/office/powerpoint/2010/main" val="109796798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normAutofit fontScale="90000"/>
          </a:bodyPr>
          <a:lstStyle/>
          <a:p>
            <a:pPr marL="514350" indent="-514350">
              <a:buFont typeface="+mj-lt"/>
              <a:buAutoNum type="arabicPeriod" startAt="2"/>
            </a:pPr>
            <a:r>
              <a:rPr lang="en-US" dirty="0"/>
              <a:t>Students should learn and use </a:t>
            </a:r>
            <a:r>
              <a:rPr lang="en-US" dirty="0">
                <a:solidFill>
                  <a:srgbClr val="92D050"/>
                </a:solidFill>
              </a:rPr>
              <a:t>strategies</a:t>
            </a:r>
            <a:r>
              <a:rPr lang="en-US" dirty="0">
                <a:solidFill>
                  <a:schemeClr val="accent4"/>
                </a:solidFill>
              </a:rPr>
              <a:t> </a:t>
            </a:r>
            <a:r>
              <a:rPr lang="en-US" dirty="0"/>
              <a:t>to solve the facts</a:t>
            </a:r>
            <a:br>
              <a:rPr lang="en-US" dirty="0"/>
            </a:br>
            <a:r>
              <a:rPr lang="en-US" dirty="0"/>
              <a:t> </a:t>
            </a:r>
          </a:p>
        </p:txBody>
      </p:sp>
      <p:sp>
        <p:nvSpPr>
          <p:cNvPr id="10" name="Content Placeholder 1"/>
          <p:cNvSpPr>
            <a:spLocks noGrp="1"/>
          </p:cNvSpPr>
          <p:nvPr>
            <p:ph idx="1"/>
          </p:nvPr>
        </p:nvSpPr>
        <p:spPr>
          <a:xfrm>
            <a:off x="228600" y="2166295"/>
            <a:ext cx="3629359" cy="3530600"/>
          </a:xfrm>
        </p:spPr>
        <p:txBody>
          <a:bodyPr>
            <a:normAutofit/>
          </a:bodyPr>
          <a:lstStyle/>
          <a:p>
            <a:r>
              <a:rPr lang="en-US" altLang="en-US" dirty="0"/>
              <a:t>Make sure students understand:</a:t>
            </a:r>
          </a:p>
          <a:p>
            <a:pPr marL="457200" indent="-457200">
              <a:buAutoNum type="arabicPeriod"/>
            </a:pPr>
            <a:r>
              <a:rPr lang="en-US" altLang="en-US" sz="2400" dirty="0"/>
              <a:t>The </a:t>
            </a:r>
            <a:r>
              <a:rPr lang="en-US" altLang="en-US" sz="2400" b="1" dirty="0"/>
              <a:t>commutative property</a:t>
            </a:r>
          </a:p>
          <a:p>
            <a:pPr marL="457200" indent="-457200">
              <a:buAutoNum type="arabicPeriod"/>
            </a:pPr>
            <a:r>
              <a:rPr lang="en-US" altLang="en-US" dirty="0"/>
              <a:t>That multiplication and division are </a:t>
            </a:r>
            <a:r>
              <a:rPr lang="en-US" altLang="en-US" b="1" dirty="0"/>
              <a:t>inverse operations </a:t>
            </a:r>
            <a:endParaRPr lang="en-US" altLang="en-US" sz="2400" b="1" dirty="0"/>
          </a:p>
          <a:p>
            <a:endParaRPr lang="en-US" sz="2400" dirty="0"/>
          </a:p>
        </p:txBody>
      </p:sp>
      <p:graphicFrame>
        <p:nvGraphicFramePr>
          <p:cNvPr id="5" name="Group 1504"/>
          <p:cNvGraphicFramePr>
            <a:graphicFrameLocks/>
          </p:cNvGraphicFramePr>
          <p:nvPr>
            <p:extLst>
              <p:ext uri="{D42A27DB-BD31-4B8C-83A1-F6EECF244321}">
                <p14:modId xmlns:p14="http://schemas.microsoft.com/office/powerpoint/2010/main" val="3805529823"/>
              </p:ext>
            </p:extLst>
          </p:nvPr>
        </p:nvGraphicFramePr>
        <p:xfrm>
          <a:off x="3574917" y="1493195"/>
          <a:ext cx="5340483" cy="4458509"/>
        </p:xfrm>
        <a:graphic>
          <a:graphicData uri="http://schemas.openxmlformats.org/drawingml/2006/table">
            <a:tbl>
              <a:tblPr firstRow="1"/>
              <a:tblGrid>
                <a:gridCol w="484927">
                  <a:extLst>
                    <a:ext uri="{9D8B030D-6E8A-4147-A177-3AD203B41FA5}">
                      <a16:colId xmlns:a16="http://schemas.microsoft.com/office/drawing/2014/main" val="20000"/>
                    </a:ext>
                  </a:extLst>
                </a:gridCol>
                <a:gridCol w="487025">
                  <a:extLst>
                    <a:ext uri="{9D8B030D-6E8A-4147-A177-3AD203B41FA5}">
                      <a16:colId xmlns:a16="http://schemas.microsoft.com/office/drawing/2014/main" val="20001"/>
                    </a:ext>
                  </a:extLst>
                </a:gridCol>
                <a:gridCol w="466033">
                  <a:extLst>
                    <a:ext uri="{9D8B030D-6E8A-4147-A177-3AD203B41FA5}">
                      <a16:colId xmlns:a16="http://schemas.microsoft.com/office/drawing/2014/main" val="20002"/>
                    </a:ext>
                  </a:extLst>
                </a:gridCol>
                <a:gridCol w="503819">
                  <a:extLst>
                    <a:ext uri="{9D8B030D-6E8A-4147-A177-3AD203B41FA5}">
                      <a16:colId xmlns:a16="http://schemas.microsoft.com/office/drawing/2014/main" val="20003"/>
                    </a:ext>
                  </a:extLst>
                </a:gridCol>
                <a:gridCol w="484925">
                  <a:extLst>
                    <a:ext uri="{9D8B030D-6E8A-4147-A177-3AD203B41FA5}">
                      <a16:colId xmlns:a16="http://schemas.microsoft.com/office/drawing/2014/main" val="20004"/>
                    </a:ext>
                  </a:extLst>
                </a:gridCol>
                <a:gridCol w="487025">
                  <a:extLst>
                    <a:ext uri="{9D8B030D-6E8A-4147-A177-3AD203B41FA5}">
                      <a16:colId xmlns:a16="http://schemas.microsoft.com/office/drawing/2014/main" val="20005"/>
                    </a:ext>
                  </a:extLst>
                </a:gridCol>
                <a:gridCol w="484927">
                  <a:extLst>
                    <a:ext uri="{9D8B030D-6E8A-4147-A177-3AD203B41FA5}">
                      <a16:colId xmlns:a16="http://schemas.microsoft.com/office/drawing/2014/main" val="20006"/>
                    </a:ext>
                  </a:extLst>
                </a:gridCol>
                <a:gridCol w="484925">
                  <a:extLst>
                    <a:ext uri="{9D8B030D-6E8A-4147-A177-3AD203B41FA5}">
                      <a16:colId xmlns:a16="http://schemas.microsoft.com/office/drawing/2014/main" val="20007"/>
                    </a:ext>
                  </a:extLst>
                </a:gridCol>
                <a:gridCol w="484927">
                  <a:extLst>
                    <a:ext uri="{9D8B030D-6E8A-4147-A177-3AD203B41FA5}">
                      <a16:colId xmlns:a16="http://schemas.microsoft.com/office/drawing/2014/main" val="20008"/>
                    </a:ext>
                  </a:extLst>
                </a:gridCol>
                <a:gridCol w="487025">
                  <a:extLst>
                    <a:ext uri="{9D8B030D-6E8A-4147-A177-3AD203B41FA5}">
                      <a16:colId xmlns:a16="http://schemas.microsoft.com/office/drawing/2014/main" val="20009"/>
                    </a:ext>
                  </a:extLst>
                </a:gridCol>
                <a:gridCol w="484925">
                  <a:extLst>
                    <a:ext uri="{9D8B030D-6E8A-4147-A177-3AD203B41FA5}">
                      <a16:colId xmlns:a16="http://schemas.microsoft.com/office/drawing/2014/main" val="20010"/>
                    </a:ext>
                  </a:extLst>
                </a:gridCol>
              </a:tblGrid>
              <a:tr h="405319">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400" b="1" i="0" u="none" strike="noStrike" cap="none" normalizeH="0" baseline="0" dirty="0">
                          <a:ln>
                            <a:noFill/>
                          </a:ln>
                          <a:solidFill>
                            <a:schemeClr val="bg1"/>
                          </a:solidFill>
                          <a:effectLst/>
                          <a:latin typeface="Century Gothic" pitchFamily="34" charset="0"/>
                          <a:cs typeface="Times New Roman" pitchFamily="18" charset="0"/>
                        </a:rPr>
                        <a:t>x</a:t>
                      </a:r>
                      <a:endParaRPr kumimoji="0" lang="en-US" sz="1400" b="0" i="0" u="none" strike="noStrike" cap="none" normalizeH="0" baseline="0" dirty="0">
                        <a:ln>
                          <a:noFill/>
                        </a:ln>
                        <a:solidFill>
                          <a:schemeClr val="bg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400" b="1" i="0" u="none" strike="noStrike" cap="none" normalizeH="0" baseline="0" dirty="0">
                          <a:ln>
                            <a:noFill/>
                          </a:ln>
                          <a:solidFill>
                            <a:schemeClr val="bg1"/>
                          </a:solidFill>
                          <a:effectLst/>
                          <a:latin typeface="Century Gothic" pitchFamily="34" charset="0"/>
                          <a:cs typeface="Times New Roman" pitchFamily="18" charset="0"/>
                        </a:rPr>
                        <a:t>0</a:t>
                      </a:r>
                      <a:endParaRPr kumimoji="0" lang="en-US" sz="1400" b="0" i="0" u="none" strike="noStrike" cap="none" normalizeH="0" baseline="0" dirty="0">
                        <a:ln>
                          <a:noFill/>
                        </a:ln>
                        <a:solidFill>
                          <a:schemeClr val="bg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400" b="1" i="0" u="none" strike="noStrike" cap="none" normalizeH="0" baseline="0">
                          <a:ln>
                            <a:noFill/>
                          </a:ln>
                          <a:solidFill>
                            <a:schemeClr val="bg1"/>
                          </a:solidFill>
                          <a:effectLst/>
                          <a:latin typeface="Century Gothic" pitchFamily="34" charset="0"/>
                          <a:cs typeface="Times New Roman" pitchFamily="18" charset="0"/>
                        </a:rPr>
                        <a:t>1</a:t>
                      </a:r>
                      <a:endParaRPr kumimoji="0" lang="en-US" sz="1400" b="0" i="0" u="none" strike="noStrike" cap="none" normalizeH="0" baseline="0">
                        <a:ln>
                          <a:noFill/>
                        </a:ln>
                        <a:solidFill>
                          <a:schemeClr val="bg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400" b="1" i="0" u="none" strike="noStrike" cap="none" normalizeH="0" baseline="0">
                          <a:ln>
                            <a:noFill/>
                          </a:ln>
                          <a:solidFill>
                            <a:schemeClr val="bg1"/>
                          </a:solidFill>
                          <a:effectLst/>
                          <a:latin typeface="Century Gothic" pitchFamily="34" charset="0"/>
                          <a:cs typeface="Times New Roman" pitchFamily="18" charset="0"/>
                        </a:rPr>
                        <a:t>2</a:t>
                      </a:r>
                      <a:endParaRPr kumimoji="0" lang="en-US" sz="1400" b="0" i="0" u="none" strike="noStrike" cap="none" normalizeH="0" baseline="0">
                        <a:ln>
                          <a:noFill/>
                        </a:ln>
                        <a:solidFill>
                          <a:schemeClr val="bg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400" b="1" i="0" u="none" strike="noStrike" cap="none" normalizeH="0" baseline="0">
                          <a:ln>
                            <a:noFill/>
                          </a:ln>
                          <a:solidFill>
                            <a:schemeClr val="bg1"/>
                          </a:solidFill>
                          <a:effectLst/>
                          <a:latin typeface="Century Gothic" pitchFamily="34" charset="0"/>
                          <a:cs typeface="Times New Roman" pitchFamily="18" charset="0"/>
                        </a:rPr>
                        <a:t>3</a:t>
                      </a:r>
                      <a:endParaRPr kumimoji="0" lang="en-US" sz="1400" b="0" i="0" u="none" strike="noStrike" cap="none" normalizeH="0" baseline="0">
                        <a:ln>
                          <a:noFill/>
                        </a:ln>
                        <a:solidFill>
                          <a:schemeClr val="bg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400" b="1" i="0" u="none" strike="noStrike" cap="none" normalizeH="0" baseline="0">
                          <a:ln>
                            <a:noFill/>
                          </a:ln>
                          <a:solidFill>
                            <a:schemeClr val="bg1"/>
                          </a:solidFill>
                          <a:effectLst/>
                          <a:latin typeface="Century Gothic" pitchFamily="34" charset="0"/>
                          <a:cs typeface="Times New Roman" pitchFamily="18" charset="0"/>
                        </a:rPr>
                        <a:t>4</a:t>
                      </a:r>
                      <a:endParaRPr kumimoji="0" lang="en-US" sz="1400" b="0" i="0" u="none" strike="noStrike" cap="none" normalizeH="0" baseline="0">
                        <a:ln>
                          <a:noFill/>
                        </a:ln>
                        <a:solidFill>
                          <a:schemeClr val="bg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400" b="1" i="0" u="none" strike="noStrike" cap="none" normalizeH="0" baseline="0">
                          <a:ln>
                            <a:noFill/>
                          </a:ln>
                          <a:solidFill>
                            <a:schemeClr val="bg1"/>
                          </a:solidFill>
                          <a:effectLst/>
                          <a:latin typeface="Century Gothic" pitchFamily="34" charset="0"/>
                          <a:cs typeface="Times New Roman" pitchFamily="18" charset="0"/>
                        </a:rPr>
                        <a:t>5</a:t>
                      </a:r>
                      <a:endParaRPr kumimoji="0" lang="en-US" sz="1400" b="0" i="0" u="none" strike="noStrike" cap="none" normalizeH="0" baseline="0">
                        <a:ln>
                          <a:noFill/>
                        </a:ln>
                        <a:solidFill>
                          <a:schemeClr val="bg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400" b="1" i="0" u="none" strike="noStrike" cap="none" normalizeH="0" baseline="0">
                          <a:ln>
                            <a:noFill/>
                          </a:ln>
                          <a:solidFill>
                            <a:schemeClr val="bg1"/>
                          </a:solidFill>
                          <a:effectLst/>
                          <a:latin typeface="Century Gothic" pitchFamily="34" charset="0"/>
                          <a:cs typeface="Times New Roman" pitchFamily="18" charset="0"/>
                        </a:rPr>
                        <a:t>6</a:t>
                      </a:r>
                      <a:endParaRPr kumimoji="0" lang="en-US" sz="1400" b="0" i="0" u="none" strike="noStrike" cap="none" normalizeH="0" baseline="0">
                        <a:ln>
                          <a:noFill/>
                        </a:ln>
                        <a:solidFill>
                          <a:schemeClr val="bg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400" b="1" i="0" u="none" strike="noStrike" cap="none" normalizeH="0" baseline="0">
                          <a:ln>
                            <a:noFill/>
                          </a:ln>
                          <a:solidFill>
                            <a:schemeClr val="bg1"/>
                          </a:solidFill>
                          <a:effectLst/>
                          <a:latin typeface="Century Gothic" pitchFamily="34" charset="0"/>
                          <a:cs typeface="Times New Roman" pitchFamily="18" charset="0"/>
                        </a:rPr>
                        <a:t>7</a:t>
                      </a:r>
                      <a:endParaRPr kumimoji="0" lang="en-US" sz="1400" b="0" i="0" u="none" strike="noStrike" cap="none" normalizeH="0" baseline="0">
                        <a:ln>
                          <a:noFill/>
                        </a:ln>
                        <a:solidFill>
                          <a:schemeClr val="bg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400" b="1" i="0" u="none" strike="noStrike" cap="none" normalizeH="0" baseline="0">
                          <a:ln>
                            <a:noFill/>
                          </a:ln>
                          <a:solidFill>
                            <a:schemeClr val="bg1"/>
                          </a:solidFill>
                          <a:effectLst/>
                          <a:latin typeface="Century Gothic" pitchFamily="34" charset="0"/>
                          <a:cs typeface="Times New Roman" pitchFamily="18" charset="0"/>
                        </a:rPr>
                        <a:t>8</a:t>
                      </a:r>
                      <a:endParaRPr kumimoji="0" lang="en-US" sz="1400" b="0" i="0" u="none" strike="noStrike" cap="none" normalizeH="0" baseline="0">
                        <a:ln>
                          <a:noFill/>
                        </a:ln>
                        <a:solidFill>
                          <a:schemeClr val="bg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400" b="1" i="0" u="none" strike="noStrike" cap="none" normalizeH="0" baseline="0" dirty="0">
                          <a:ln>
                            <a:noFill/>
                          </a:ln>
                          <a:solidFill>
                            <a:schemeClr val="bg1"/>
                          </a:solidFill>
                          <a:effectLst/>
                          <a:latin typeface="Century Gothic" pitchFamily="34" charset="0"/>
                          <a:cs typeface="Times New Roman" pitchFamily="18" charset="0"/>
                        </a:rPr>
                        <a:t>9</a:t>
                      </a:r>
                      <a:endParaRPr kumimoji="0" lang="en-US" sz="1400" b="0" i="0" u="none" strike="noStrike" cap="none" normalizeH="0" baseline="0" dirty="0">
                        <a:ln>
                          <a:noFill/>
                        </a:ln>
                        <a:solidFill>
                          <a:schemeClr val="bg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405319">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400" b="1" i="0" u="none" strike="noStrike" cap="none" normalizeH="0" baseline="0">
                          <a:ln>
                            <a:noFill/>
                          </a:ln>
                          <a:solidFill>
                            <a:schemeClr val="bg1"/>
                          </a:solidFill>
                          <a:effectLst/>
                          <a:latin typeface="Century Gothic" pitchFamily="34" charset="0"/>
                          <a:cs typeface="Times New Roman" pitchFamily="18" charset="0"/>
                        </a:rPr>
                        <a:t>0</a:t>
                      </a:r>
                      <a:endParaRPr kumimoji="0" lang="en-US" sz="1400" b="0" i="0" u="none" strike="noStrike" cap="none" normalizeH="0" baseline="0">
                        <a:ln>
                          <a:noFill/>
                        </a:ln>
                        <a:solidFill>
                          <a:schemeClr val="bg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0</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7030A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0</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7030A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0</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7030A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0</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7030A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0</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7030A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0</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7030A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0</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7030A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0</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7030A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0</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7030A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0</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7030A0"/>
                    </a:solidFill>
                  </a:tcPr>
                </a:tc>
                <a:extLst>
                  <a:ext uri="{0D108BD9-81ED-4DB2-BD59-A6C34878D82A}">
                    <a16:rowId xmlns:a16="http://schemas.microsoft.com/office/drawing/2014/main" val="10001"/>
                  </a:ext>
                </a:extLst>
              </a:tr>
              <a:tr h="405319">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400" b="1" i="0" u="none" strike="noStrike" cap="none" normalizeH="0" baseline="0">
                          <a:ln>
                            <a:noFill/>
                          </a:ln>
                          <a:solidFill>
                            <a:schemeClr val="bg1"/>
                          </a:solidFill>
                          <a:effectLst/>
                          <a:latin typeface="Century Gothic" pitchFamily="34" charset="0"/>
                          <a:cs typeface="Times New Roman" pitchFamily="18" charset="0"/>
                        </a:rPr>
                        <a:t>1</a:t>
                      </a:r>
                      <a:endParaRPr kumimoji="0" lang="en-US" sz="1400" b="0" i="0" u="none" strike="noStrike" cap="none" normalizeH="0" baseline="0">
                        <a:ln>
                          <a:noFill/>
                        </a:ln>
                        <a:solidFill>
                          <a:schemeClr val="bg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0</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7030A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rPr>
                        <a:t>1</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2D05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2</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2D05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3</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2D05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4</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2D05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5</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2D05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6</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2D05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7</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2D05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8</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2D05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9</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2D050"/>
                    </a:solidFill>
                  </a:tcPr>
                </a:tc>
                <a:extLst>
                  <a:ext uri="{0D108BD9-81ED-4DB2-BD59-A6C34878D82A}">
                    <a16:rowId xmlns:a16="http://schemas.microsoft.com/office/drawing/2014/main" val="10002"/>
                  </a:ext>
                </a:extLst>
              </a:tr>
              <a:tr h="405319">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400" b="1" i="0" u="none" strike="noStrike" cap="none" normalizeH="0" baseline="0">
                          <a:ln>
                            <a:noFill/>
                          </a:ln>
                          <a:solidFill>
                            <a:schemeClr val="bg1"/>
                          </a:solidFill>
                          <a:effectLst/>
                          <a:latin typeface="Century Gothic" pitchFamily="34" charset="0"/>
                          <a:cs typeface="Times New Roman" pitchFamily="18" charset="0"/>
                        </a:rPr>
                        <a:t>2</a:t>
                      </a:r>
                      <a:endParaRPr kumimoji="0" lang="en-US" sz="1400" b="0" i="0" u="none" strike="noStrike" cap="none" normalizeH="0" baseline="0">
                        <a:ln>
                          <a:noFill/>
                        </a:ln>
                        <a:solidFill>
                          <a:schemeClr val="bg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0</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7030A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2</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2D05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4</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6</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8</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10</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12</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14</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16</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18</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extLst>
                  <a:ext uri="{0D108BD9-81ED-4DB2-BD59-A6C34878D82A}">
                    <a16:rowId xmlns:a16="http://schemas.microsoft.com/office/drawing/2014/main" val="10003"/>
                  </a:ext>
                </a:extLst>
              </a:tr>
              <a:tr h="405319">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400" b="1" i="0" u="none" strike="noStrike" cap="none" normalizeH="0" baseline="0">
                          <a:ln>
                            <a:noFill/>
                          </a:ln>
                          <a:solidFill>
                            <a:schemeClr val="bg1"/>
                          </a:solidFill>
                          <a:effectLst/>
                          <a:latin typeface="Century Gothic" pitchFamily="34" charset="0"/>
                          <a:cs typeface="Times New Roman" pitchFamily="18" charset="0"/>
                        </a:rPr>
                        <a:t>3</a:t>
                      </a:r>
                      <a:endParaRPr kumimoji="0" lang="en-US" sz="1400" b="0" i="0" u="none" strike="noStrike" cap="none" normalizeH="0" baseline="0">
                        <a:ln>
                          <a:noFill/>
                        </a:ln>
                        <a:solidFill>
                          <a:schemeClr val="bg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rPr>
                        <a:t>0</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7030A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3</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2D05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6</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9</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8AD8"/>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12</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15</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930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18</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21</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24</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27</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0000"/>
                    </a:solidFill>
                  </a:tcPr>
                </a:tc>
                <a:extLst>
                  <a:ext uri="{0D108BD9-81ED-4DB2-BD59-A6C34878D82A}">
                    <a16:rowId xmlns:a16="http://schemas.microsoft.com/office/drawing/2014/main" val="10004"/>
                  </a:ext>
                </a:extLst>
              </a:tr>
              <a:tr h="405319">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400" b="1" i="0" u="none" strike="noStrike" cap="none" normalizeH="0" baseline="0">
                          <a:ln>
                            <a:noFill/>
                          </a:ln>
                          <a:solidFill>
                            <a:schemeClr val="bg1"/>
                          </a:solidFill>
                          <a:effectLst/>
                          <a:latin typeface="Century Gothic" pitchFamily="34" charset="0"/>
                          <a:cs typeface="Times New Roman" pitchFamily="18" charset="0"/>
                        </a:rPr>
                        <a:t>4</a:t>
                      </a:r>
                      <a:endParaRPr kumimoji="0" lang="en-US" sz="1400" b="0" i="0" u="none" strike="noStrike" cap="none" normalizeH="0" baseline="0">
                        <a:ln>
                          <a:noFill/>
                        </a:ln>
                        <a:solidFill>
                          <a:schemeClr val="bg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0</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7030A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4</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2D05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8</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12</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16</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8AD8"/>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20</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930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24</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28</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32</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36</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0000"/>
                    </a:solidFill>
                  </a:tcPr>
                </a:tc>
                <a:extLst>
                  <a:ext uri="{0D108BD9-81ED-4DB2-BD59-A6C34878D82A}">
                    <a16:rowId xmlns:a16="http://schemas.microsoft.com/office/drawing/2014/main" val="10005"/>
                  </a:ext>
                </a:extLst>
              </a:tr>
              <a:tr h="405319">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400" b="1" i="0" u="none" strike="noStrike" cap="none" normalizeH="0" baseline="0">
                          <a:ln>
                            <a:noFill/>
                          </a:ln>
                          <a:solidFill>
                            <a:schemeClr val="bg1"/>
                          </a:solidFill>
                          <a:effectLst/>
                          <a:latin typeface="Century Gothic" pitchFamily="34" charset="0"/>
                          <a:cs typeface="Times New Roman" pitchFamily="18" charset="0"/>
                        </a:rPr>
                        <a:t>5</a:t>
                      </a:r>
                      <a:endParaRPr kumimoji="0" lang="en-US" sz="1400" b="0" i="0" u="none" strike="noStrike" cap="none" normalizeH="0" baseline="0">
                        <a:ln>
                          <a:noFill/>
                        </a:ln>
                        <a:solidFill>
                          <a:schemeClr val="bg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0</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7030A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5</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2D05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10</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15</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930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20</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930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25</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930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30</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930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35</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930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40</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930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45</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9300"/>
                    </a:solidFill>
                  </a:tcPr>
                </a:tc>
                <a:extLst>
                  <a:ext uri="{0D108BD9-81ED-4DB2-BD59-A6C34878D82A}">
                    <a16:rowId xmlns:a16="http://schemas.microsoft.com/office/drawing/2014/main" val="10006"/>
                  </a:ext>
                </a:extLst>
              </a:tr>
              <a:tr h="405319">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400" b="1" i="0" u="none" strike="noStrike" cap="none" normalizeH="0" baseline="0">
                          <a:ln>
                            <a:noFill/>
                          </a:ln>
                          <a:solidFill>
                            <a:schemeClr val="bg1"/>
                          </a:solidFill>
                          <a:effectLst/>
                          <a:latin typeface="Century Gothic" pitchFamily="34" charset="0"/>
                          <a:cs typeface="Times New Roman" pitchFamily="18" charset="0"/>
                        </a:rPr>
                        <a:t>6</a:t>
                      </a:r>
                      <a:endParaRPr kumimoji="0" lang="en-US" sz="1400" b="0" i="0" u="none" strike="noStrike" cap="none" normalizeH="0" baseline="0">
                        <a:ln>
                          <a:noFill/>
                        </a:ln>
                        <a:solidFill>
                          <a:schemeClr val="bg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0</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7030A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6</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2D05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12</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18</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24</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30</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930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36</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8AD8"/>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42</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48</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54</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0000"/>
                    </a:solidFill>
                  </a:tcPr>
                </a:tc>
                <a:extLst>
                  <a:ext uri="{0D108BD9-81ED-4DB2-BD59-A6C34878D82A}">
                    <a16:rowId xmlns:a16="http://schemas.microsoft.com/office/drawing/2014/main" val="10007"/>
                  </a:ext>
                </a:extLst>
              </a:tr>
              <a:tr h="405319">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400" b="1" i="0" u="none" strike="noStrike" cap="none" normalizeH="0" baseline="0">
                          <a:ln>
                            <a:noFill/>
                          </a:ln>
                          <a:solidFill>
                            <a:schemeClr val="bg1"/>
                          </a:solidFill>
                          <a:effectLst/>
                          <a:latin typeface="Century Gothic" pitchFamily="34" charset="0"/>
                          <a:cs typeface="Times New Roman" pitchFamily="18" charset="0"/>
                        </a:rPr>
                        <a:t>7</a:t>
                      </a:r>
                      <a:endParaRPr kumimoji="0" lang="en-US" sz="1400" b="0" i="0" u="none" strike="noStrike" cap="none" normalizeH="0" baseline="0">
                        <a:ln>
                          <a:noFill/>
                        </a:ln>
                        <a:solidFill>
                          <a:schemeClr val="bg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0</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7030A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7</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2D05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14</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21</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28</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35</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930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42</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49</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8AD8"/>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56</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63</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0000"/>
                    </a:solidFill>
                  </a:tcPr>
                </a:tc>
                <a:extLst>
                  <a:ext uri="{0D108BD9-81ED-4DB2-BD59-A6C34878D82A}">
                    <a16:rowId xmlns:a16="http://schemas.microsoft.com/office/drawing/2014/main" val="10008"/>
                  </a:ext>
                </a:extLst>
              </a:tr>
              <a:tr h="405319">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400" b="1" i="0" u="none" strike="noStrike" cap="none" normalizeH="0" baseline="0">
                          <a:ln>
                            <a:noFill/>
                          </a:ln>
                          <a:solidFill>
                            <a:schemeClr val="bg1"/>
                          </a:solidFill>
                          <a:effectLst/>
                          <a:latin typeface="Century Gothic" pitchFamily="34" charset="0"/>
                          <a:cs typeface="Times New Roman" pitchFamily="18" charset="0"/>
                        </a:rPr>
                        <a:t>8</a:t>
                      </a:r>
                      <a:endParaRPr kumimoji="0" lang="en-US" sz="1400" b="0" i="0" u="none" strike="noStrike" cap="none" normalizeH="0" baseline="0">
                        <a:ln>
                          <a:noFill/>
                        </a:ln>
                        <a:solidFill>
                          <a:schemeClr val="bg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0</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7030A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8</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2D05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16</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24</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32</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40</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930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48</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56</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64</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8AD8"/>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72</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0000"/>
                    </a:solidFill>
                  </a:tcPr>
                </a:tc>
                <a:extLst>
                  <a:ext uri="{0D108BD9-81ED-4DB2-BD59-A6C34878D82A}">
                    <a16:rowId xmlns:a16="http://schemas.microsoft.com/office/drawing/2014/main" val="10009"/>
                  </a:ext>
                </a:extLst>
              </a:tr>
              <a:tr h="405319">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400" b="1" i="0" u="none" strike="noStrike" cap="none" normalizeH="0" baseline="0" dirty="0">
                          <a:ln>
                            <a:noFill/>
                          </a:ln>
                          <a:solidFill>
                            <a:schemeClr val="bg1"/>
                          </a:solidFill>
                          <a:effectLst/>
                          <a:latin typeface="Century Gothic" pitchFamily="34" charset="0"/>
                          <a:cs typeface="Times New Roman" pitchFamily="18" charset="0"/>
                        </a:rPr>
                        <a:t>9</a:t>
                      </a:r>
                      <a:endParaRPr kumimoji="0" lang="en-US" sz="1400" b="0" i="0" u="none" strike="noStrike" cap="none" normalizeH="0" baseline="0" dirty="0">
                        <a:ln>
                          <a:noFill/>
                        </a:ln>
                        <a:solidFill>
                          <a:schemeClr val="bg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0</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7030A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9</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2D05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18</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27</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000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36</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000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45</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930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54</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000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63</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000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72</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0000"/>
                    </a:solid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itchFamily="2" charset="2"/>
                        <a:buNone/>
                        <a:tabLst/>
                      </a:pPr>
                      <a:r>
                        <a:rPr kumimoji="0" lang="en-US" sz="1200" b="0" i="0" u="none" strike="noStrike" cap="none" normalizeH="0" baseline="0" dirty="0">
                          <a:ln>
                            <a:noFill/>
                          </a:ln>
                          <a:solidFill>
                            <a:schemeClr val="tx1"/>
                          </a:solidFill>
                          <a:effectLst/>
                          <a:latin typeface="Century Gothic" pitchFamily="34" charset="0"/>
                          <a:cs typeface="Times New Roman" pitchFamily="18" charset="0"/>
                        </a:rPr>
                        <a:t>81</a:t>
                      </a:r>
                      <a:endParaRPr kumimoji="0" lang="en-US" sz="1800" b="0" i="0" u="none" strike="noStrike" cap="none" normalizeH="0" baseline="0" dirty="0">
                        <a:ln>
                          <a:noFill/>
                        </a:ln>
                        <a:solidFill>
                          <a:schemeClr val="tx1"/>
                        </a:solidFill>
                        <a:effectLst/>
                        <a:latin typeface="Century Gothic"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0000"/>
                    </a:solidFill>
                  </a:tcPr>
                </a:tc>
                <a:extLst>
                  <a:ext uri="{0D108BD9-81ED-4DB2-BD59-A6C34878D82A}">
                    <a16:rowId xmlns:a16="http://schemas.microsoft.com/office/drawing/2014/main" val="10010"/>
                  </a:ext>
                </a:extLst>
              </a:tr>
            </a:tbl>
          </a:graphicData>
        </a:graphic>
      </p:graphicFrame>
    </p:spTree>
    <p:extLst>
      <p:ext uri="{BB962C8B-B14F-4D97-AF65-F5344CB8AC3E}">
        <p14:creationId xmlns:p14="http://schemas.microsoft.com/office/powerpoint/2010/main" val="128680638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a:spLocks noGrp="1" noChangeArrowheads="1"/>
          </p:cNvSpPr>
          <p:nvPr>
            <p:ph type="title"/>
          </p:nvPr>
        </p:nvSpPr>
        <p:spPr>
          <a:xfrm>
            <a:off x="228600" y="228600"/>
            <a:ext cx="8686800" cy="731520"/>
          </a:xfrm>
        </p:spPr>
        <p:txBody>
          <a:bodyPr>
            <a:normAutofit fontScale="90000"/>
          </a:bodyPr>
          <a:lstStyle/>
          <a:p>
            <a:pPr marL="514350" indent="-514350">
              <a:buFont typeface="+mj-lt"/>
              <a:buAutoNum type="arabicPeriod" startAt="2"/>
            </a:pPr>
            <a:r>
              <a:rPr lang="en-US" dirty="0"/>
              <a:t>Students should learn and use </a:t>
            </a:r>
            <a:r>
              <a:rPr lang="en-US" dirty="0">
                <a:solidFill>
                  <a:srgbClr val="92D050"/>
                </a:solidFill>
              </a:rPr>
              <a:t>strategies</a:t>
            </a:r>
            <a:r>
              <a:rPr lang="en-US" dirty="0">
                <a:solidFill>
                  <a:schemeClr val="accent4"/>
                </a:solidFill>
              </a:rPr>
              <a:t> </a:t>
            </a:r>
            <a:r>
              <a:rPr lang="en-US" dirty="0"/>
              <a:t>to solve the facts</a:t>
            </a:r>
            <a:br>
              <a:rPr lang="en-US" dirty="0"/>
            </a:br>
            <a:r>
              <a:rPr lang="en-US" dirty="0"/>
              <a:t> </a:t>
            </a:r>
          </a:p>
        </p:txBody>
      </p:sp>
      <p:pic>
        <p:nvPicPr>
          <p:cNvPr id="5" name="Picture 4" descr="multiplication table"/>
          <p:cNvPicPr>
            <a:picLocks noChangeAspect="1"/>
          </p:cNvPicPr>
          <p:nvPr/>
        </p:nvPicPr>
        <p:blipFill>
          <a:blip r:embed="rId2"/>
          <a:stretch>
            <a:fillRect/>
          </a:stretch>
        </p:blipFill>
        <p:spPr>
          <a:xfrm>
            <a:off x="2270344" y="1391054"/>
            <a:ext cx="4603311" cy="4496519"/>
          </a:xfrm>
          <a:prstGeom prst="rect">
            <a:avLst/>
          </a:prstGeom>
        </p:spPr>
      </p:pic>
    </p:spTree>
    <p:extLst>
      <p:ext uri="{BB962C8B-B14F-4D97-AF65-F5344CB8AC3E}">
        <p14:creationId xmlns:p14="http://schemas.microsoft.com/office/powerpoint/2010/main" val="132841250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normAutofit fontScale="90000"/>
          </a:bodyPr>
          <a:lstStyle/>
          <a:p>
            <a:pPr marL="514350" indent="-514350">
              <a:buFont typeface="+mj-lt"/>
              <a:buAutoNum type="arabicPeriod" startAt="3"/>
            </a:pPr>
            <a:r>
              <a:rPr lang="en-US" dirty="0"/>
              <a:t>Students should develop </a:t>
            </a:r>
            <a:r>
              <a:rPr lang="en-US" dirty="0">
                <a:solidFill>
                  <a:srgbClr val="92D050"/>
                </a:solidFill>
              </a:rPr>
              <a:t>fluency </a:t>
            </a:r>
            <a:r>
              <a:rPr lang="en-US" dirty="0"/>
              <a:t>with facts</a:t>
            </a:r>
            <a:br>
              <a:rPr lang="en-US" dirty="0"/>
            </a:br>
            <a:br>
              <a:rPr lang="en-US" dirty="0"/>
            </a:br>
            <a:r>
              <a:rPr lang="en-US" dirty="0"/>
              <a:t> </a:t>
            </a:r>
          </a:p>
        </p:txBody>
      </p:sp>
    </p:spTree>
    <p:extLst>
      <p:ext uri="{BB962C8B-B14F-4D97-AF65-F5344CB8AC3E}">
        <p14:creationId xmlns:p14="http://schemas.microsoft.com/office/powerpoint/2010/main" val="14724197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Activities</a:t>
            </a:r>
          </a:p>
        </p:txBody>
      </p:sp>
      <p:sp>
        <p:nvSpPr>
          <p:cNvPr id="3" name="Content Placeholder 2"/>
          <p:cNvSpPr>
            <a:spLocks noGrp="1"/>
          </p:cNvSpPr>
          <p:nvPr>
            <p:ph idx="1"/>
          </p:nvPr>
        </p:nvSpPr>
        <p:spPr>
          <a:xfrm>
            <a:off x="228600" y="817123"/>
            <a:ext cx="8686800" cy="1019459"/>
          </a:xfrm>
        </p:spPr>
        <p:txBody>
          <a:bodyPr>
            <a:normAutofit/>
          </a:bodyPr>
          <a:lstStyle/>
          <a:p>
            <a:pPr>
              <a:buClr>
                <a:srgbClr val="FF9300"/>
              </a:buClr>
            </a:pPr>
            <a:r>
              <a:rPr lang="en-US" dirty="0"/>
              <a:t>PART 1: How do you build fact fluency within intensive intervention?</a:t>
            </a:r>
          </a:p>
          <a:p>
            <a:endParaRPr lang="en-US" dirty="0"/>
          </a:p>
        </p:txBody>
      </p:sp>
      <p:sp>
        <p:nvSpPr>
          <p:cNvPr id="4" name="Content Placeholder 2"/>
          <p:cNvSpPr txBox="1">
            <a:spLocks/>
          </p:cNvSpPr>
          <p:nvPr/>
        </p:nvSpPr>
        <p:spPr>
          <a:xfrm>
            <a:off x="993936" y="1692613"/>
            <a:ext cx="7823494" cy="4208186"/>
          </a:xfrm>
          <a:prstGeom prst="rect">
            <a:avLst/>
          </a:prstGeom>
          <a:ln>
            <a:noFill/>
          </a:ln>
        </p:spPr>
        <p:txBody>
          <a:bodyPr vert="horz" lIns="91440" tIns="45720" rIns="91440" bIns="45720" rtlCol="0">
            <a:normAutofit/>
          </a:bodyPr>
          <a:lstStyle>
            <a:lvl1pPr marL="0" indent="0" algn="l" defTabSz="914400" rtl="0" eaLnBrk="1" latinLnBrk="0" hangingPunct="1">
              <a:lnSpc>
                <a:spcPct val="110000"/>
              </a:lnSpc>
              <a:spcBef>
                <a:spcPts val="600"/>
              </a:spcBef>
              <a:buClr>
                <a:schemeClr val="accent4">
                  <a:lumMod val="75000"/>
                </a:schemeClr>
              </a:buClr>
              <a:buFont typeface="Arial" panose="020B0604020202020204" pitchFamily="34" charset="0"/>
              <a:buNone/>
              <a:defRPr sz="2400" kern="1200">
                <a:solidFill>
                  <a:schemeClr val="bg1"/>
                </a:solidFill>
                <a:latin typeface="+mn-lt"/>
                <a:ea typeface="+mn-ea"/>
                <a:cs typeface="+mn-cs"/>
              </a:defRPr>
            </a:lvl1pPr>
            <a:lvl2pPr marL="230188" indent="-228600" algn="l" defTabSz="914400" rtl="0" eaLnBrk="1" latinLnBrk="0" hangingPunct="1">
              <a:lnSpc>
                <a:spcPct val="100000"/>
              </a:lnSpc>
              <a:spcBef>
                <a:spcPts val="600"/>
              </a:spcBef>
              <a:buClr>
                <a:schemeClr val="accent4">
                  <a:lumMod val="75000"/>
                </a:schemeClr>
              </a:buClr>
              <a:buFont typeface="Arial" panose="020B0604020202020204" pitchFamily="34" charset="0"/>
              <a:buChar char="•"/>
              <a:defRPr sz="2000" kern="1200">
                <a:solidFill>
                  <a:schemeClr val="bg1"/>
                </a:solidFill>
                <a:latin typeface="+mn-lt"/>
                <a:ea typeface="+mn-ea"/>
                <a:cs typeface="+mn-cs"/>
              </a:defRPr>
            </a:lvl2pPr>
            <a:lvl3pPr marL="457200" indent="-228600" algn="l" defTabSz="914400" rtl="0" eaLnBrk="1" latinLnBrk="0" hangingPunct="1">
              <a:lnSpc>
                <a:spcPct val="100000"/>
              </a:lnSpc>
              <a:spcBef>
                <a:spcPts val="600"/>
              </a:spcBef>
              <a:buClr>
                <a:schemeClr val="accent4">
                  <a:lumMod val="75000"/>
                </a:schemeClr>
              </a:buClr>
              <a:buFont typeface="Arial" panose="020B0604020202020204" pitchFamily="34" charset="0"/>
              <a:buChar char="•"/>
              <a:defRPr sz="2000" kern="1200">
                <a:solidFill>
                  <a:schemeClr val="bg1"/>
                </a:solidFill>
                <a:latin typeface="+mn-lt"/>
                <a:ea typeface="+mn-ea"/>
                <a:cs typeface="+mn-cs"/>
              </a:defRPr>
            </a:lvl3pPr>
            <a:lvl4pPr marL="684213" indent="-228600" algn="l" defTabSz="914400" rtl="0" eaLnBrk="1" latinLnBrk="0" hangingPunct="1">
              <a:lnSpc>
                <a:spcPct val="100000"/>
              </a:lnSpc>
              <a:spcBef>
                <a:spcPts val="600"/>
              </a:spcBef>
              <a:buClr>
                <a:schemeClr val="accent4">
                  <a:lumMod val="75000"/>
                </a:schemeClr>
              </a:buClr>
              <a:buFont typeface="Arial" panose="020B0604020202020204" pitchFamily="34" charset="0"/>
              <a:buChar char="•"/>
              <a:defRPr sz="2000" kern="1200">
                <a:solidFill>
                  <a:schemeClr val="bg1"/>
                </a:solidFill>
                <a:latin typeface="+mn-lt"/>
                <a:ea typeface="+mn-ea"/>
                <a:cs typeface="+mn-cs"/>
              </a:defRPr>
            </a:lvl4pPr>
            <a:lvl5pPr marL="914400" indent="-228600" algn="l" defTabSz="914400" rtl="0" eaLnBrk="1" latinLnBrk="0" hangingPunct="1">
              <a:lnSpc>
                <a:spcPct val="100000"/>
              </a:lnSpc>
              <a:spcBef>
                <a:spcPts val="600"/>
              </a:spcBef>
              <a:buClr>
                <a:schemeClr val="accent4">
                  <a:lumMod val="75000"/>
                </a:schemeClr>
              </a:buClr>
              <a:buSzPct val="100000"/>
              <a:buFont typeface="Arial" panose="020B0604020202020204" pitchFamily="34" charset="0"/>
              <a:buChar char="•"/>
              <a:defRPr sz="20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Identify and comment on a flash card routine</a:t>
            </a:r>
          </a:p>
          <a:p>
            <a:endParaRPr lang="en-US" dirty="0"/>
          </a:p>
          <a:p>
            <a:r>
              <a:rPr lang="en-US" dirty="0"/>
              <a:t>Determine set of facts for incremental rehearsal</a:t>
            </a:r>
          </a:p>
          <a:p>
            <a:endParaRPr lang="en-US" dirty="0"/>
          </a:p>
          <a:p>
            <a:r>
              <a:rPr lang="en-US" dirty="0"/>
              <a:t>Design a Cover, Copy, Compare or Taped Problems</a:t>
            </a:r>
          </a:p>
          <a:p>
            <a:endParaRPr lang="en-US" dirty="0"/>
          </a:p>
          <a:p>
            <a:r>
              <a:rPr lang="en-US" dirty="0"/>
              <a:t>Share a fluency-building activity that you use with your students</a:t>
            </a:r>
          </a:p>
        </p:txBody>
      </p:sp>
      <p:pic>
        <p:nvPicPr>
          <p:cNvPr id="8" name="Picture 7" descr="video icon"/>
          <p:cNvPicPr>
            <a:picLocks noChangeAspect="1"/>
          </p:cNvPicPr>
          <p:nvPr/>
        </p:nvPicPr>
        <p:blipFill>
          <a:blip r:embed="rId2"/>
          <a:stretch>
            <a:fillRect/>
          </a:stretch>
        </p:blipFill>
        <p:spPr>
          <a:xfrm>
            <a:off x="64934" y="1595338"/>
            <a:ext cx="710000" cy="731520"/>
          </a:xfrm>
          <a:prstGeom prst="rect">
            <a:avLst/>
          </a:prstGeom>
        </p:spPr>
      </p:pic>
      <p:pic>
        <p:nvPicPr>
          <p:cNvPr id="10" name="Picture 9" descr="journal icon"/>
          <p:cNvPicPr>
            <a:picLocks noChangeAspect="1"/>
          </p:cNvPicPr>
          <p:nvPr/>
        </p:nvPicPr>
        <p:blipFill>
          <a:blip r:embed="rId3">
            <a:clrChange>
              <a:clrFrom>
                <a:srgbClr val="000000"/>
              </a:clrFrom>
              <a:clrTo>
                <a:srgbClr val="000000">
                  <a:alpha val="0"/>
                </a:srgbClr>
              </a:clrTo>
            </a:clrChange>
          </a:blip>
          <a:stretch>
            <a:fillRect/>
          </a:stretch>
        </p:blipFill>
        <p:spPr>
          <a:xfrm>
            <a:off x="392266" y="1813714"/>
            <a:ext cx="765336" cy="731520"/>
          </a:xfrm>
          <a:prstGeom prst="rect">
            <a:avLst/>
          </a:prstGeom>
        </p:spPr>
      </p:pic>
      <p:pic>
        <p:nvPicPr>
          <p:cNvPr id="12" name="Picture 11" descr="journal icon"/>
          <p:cNvPicPr>
            <a:picLocks noChangeAspect="1"/>
          </p:cNvPicPr>
          <p:nvPr/>
        </p:nvPicPr>
        <p:blipFill>
          <a:blip r:embed="rId3">
            <a:clrChange>
              <a:clrFrom>
                <a:srgbClr val="000000"/>
              </a:clrFrom>
              <a:clrTo>
                <a:srgbClr val="000000">
                  <a:alpha val="0"/>
                </a:srgbClr>
              </a:clrTo>
            </a:clrChange>
          </a:blip>
          <a:stretch>
            <a:fillRect/>
          </a:stretch>
        </p:blipFill>
        <p:spPr>
          <a:xfrm>
            <a:off x="228600" y="2574897"/>
            <a:ext cx="765336" cy="731520"/>
          </a:xfrm>
          <a:prstGeom prst="rect">
            <a:avLst/>
          </a:prstGeom>
        </p:spPr>
      </p:pic>
      <p:pic>
        <p:nvPicPr>
          <p:cNvPr id="14" name="Picture 13" descr="journal icon"/>
          <p:cNvPicPr>
            <a:picLocks noChangeAspect="1"/>
          </p:cNvPicPr>
          <p:nvPr/>
        </p:nvPicPr>
        <p:blipFill>
          <a:blip r:embed="rId3">
            <a:clrChange>
              <a:clrFrom>
                <a:srgbClr val="000000"/>
              </a:clrFrom>
              <a:clrTo>
                <a:srgbClr val="000000">
                  <a:alpha val="0"/>
                </a:srgbClr>
              </a:clrTo>
            </a:clrChange>
          </a:blip>
          <a:stretch>
            <a:fillRect/>
          </a:stretch>
        </p:blipFill>
        <p:spPr>
          <a:xfrm>
            <a:off x="228600" y="3502930"/>
            <a:ext cx="765336" cy="731520"/>
          </a:xfrm>
          <a:prstGeom prst="rect">
            <a:avLst/>
          </a:prstGeom>
        </p:spPr>
      </p:pic>
      <p:pic>
        <p:nvPicPr>
          <p:cNvPr id="17" name="Picture 16" descr="discussion icon"/>
          <p:cNvPicPr>
            <a:picLocks noChangeAspect="1"/>
          </p:cNvPicPr>
          <p:nvPr/>
        </p:nvPicPr>
        <p:blipFill>
          <a:blip r:embed="rId4">
            <a:extLst>
              <a:ext uri="{BEBA8EAE-BF5A-486C-A8C5-ECC9F3942E4B}">
                <a14:imgProps xmlns:a14="http://schemas.microsoft.com/office/drawing/2010/main">
                  <a14:imgLayer r:embed="rId5">
                    <a14:imgEffect>
                      <a14:backgroundRemoval t="0" b="98913" l="0" r="100000"/>
                    </a14:imgEffect>
                  </a14:imgLayer>
                </a14:imgProps>
              </a:ext>
            </a:extLst>
          </a:blip>
          <a:stretch>
            <a:fillRect/>
          </a:stretch>
        </p:blipFill>
        <p:spPr>
          <a:xfrm>
            <a:off x="144470" y="4430963"/>
            <a:ext cx="914400" cy="886827"/>
          </a:xfrm>
          <a:prstGeom prst="rect">
            <a:avLst/>
          </a:prstGeom>
        </p:spPr>
      </p:pic>
    </p:spTree>
    <p:extLst>
      <p:ext uri="{BB962C8B-B14F-4D97-AF65-F5344CB8AC3E}">
        <p14:creationId xmlns:p14="http://schemas.microsoft.com/office/powerpoint/2010/main" val="19524347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normAutofit fontScale="90000"/>
          </a:bodyPr>
          <a:lstStyle/>
          <a:p>
            <a:pPr marL="514350" indent="-514350">
              <a:buFont typeface="+mj-lt"/>
              <a:buAutoNum type="arabicPeriod" startAt="3"/>
            </a:pPr>
            <a:r>
              <a:rPr lang="en-US" dirty="0"/>
              <a:t>Students should develop </a:t>
            </a:r>
            <a:r>
              <a:rPr lang="en-US" dirty="0">
                <a:solidFill>
                  <a:srgbClr val="92D050"/>
                </a:solidFill>
              </a:rPr>
              <a:t>fluency </a:t>
            </a:r>
            <a:r>
              <a:rPr lang="en-US" dirty="0"/>
              <a:t>with facts</a:t>
            </a:r>
            <a:br>
              <a:rPr lang="en-US" dirty="0"/>
            </a:br>
            <a:br>
              <a:rPr lang="en-US" dirty="0"/>
            </a:br>
            <a:r>
              <a:rPr lang="en-US" dirty="0"/>
              <a:t> </a:t>
            </a:r>
          </a:p>
        </p:txBody>
      </p:sp>
      <p:sp>
        <p:nvSpPr>
          <p:cNvPr id="3" name="Content Placeholder 1"/>
          <p:cNvSpPr>
            <a:spLocks noGrp="1"/>
          </p:cNvSpPr>
          <p:nvPr>
            <p:ph idx="1"/>
          </p:nvPr>
        </p:nvSpPr>
        <p:spPr>
          <a:xfrm>
            <a:off x="52287" y="1757934"/>
            <a:ext cx="3662463" cy="4895931"/>
          </a:xfrm>
        </p:spPr>
        <p:txBody>
          <a:bodyPr>
            <a:normAutofit/>
          </a:bodyPr>
          <a:lstStyle/>
          <a:p>
            <a:r>
              <a:rPr lang="en-US" sz="2200" dirty="0"/>
              <a:t>Student is presented with sheet of answered problems (10-12 problems)</a:t>
            </a:r>
          </a:p>
          <a:p>
            <a:pPr lvl="1"/>
            <a:r>
              <a:rPr lang="en-US" sz="2200" dirty="0"/>
              <a:t>1. Read fact and </a:t>
            </a:r>
            <a:r>
              <a:rPr lang="en-US" sz="2200" b="1" dirty="0"/>
              <a:t>COVER</a:t>
            </a:r>
            <a:r>
              <a:rPr lang="en-US" sz="2200" dirty="0"/>
              <a:t> it</a:t>
            </a:r>
          </a:p>
          <a:p>
            <a:pPr lvl="1"/>
            <a:r>
              <a:rPr lang="en-US" sz="2200" dirty="0"/>
              <a:t>2. </a:t>
            </a:r>
            <a:r>
              <a:rPr lang="en-US" sz="2200" b="1" dirty="0"/>
              <a:t>COPY</a:t>
            </a:r>
            <a:r>
              <a:rPr lang="en-US" sz="2200" dirty="0"/>
              <a:t> fact answer</a:t>
            </a:r>
          </a:p>
          <a:p>
            <a:pPr lvl="1"/>
            <a:r>
              <a:rPr lang="en-US" sz="2200" dirty="0"/>
              <a:t>3. Uncover and </a:t>
            </a:r>
            <a:r>
              <a:rPr lang="en-US" sz="2200" b="1" dirty="0"/>
              <a:t>COMPARE </a:t>
            </a:r>
            <a:r>
              <a:rPr lang="en-US" sz="2200" dirty="0"/>
              <a:t>answers</a:t>
            </a:r>
          </a:p>
          <a:p>
            <a:endParaRPr lang="en-US" sz="2200" dirty="0"/>
          </a:p>
        </p:txBody>
      </p:sp>
      <p:pic>
        <p:nvPicPr>
          <p:cNvPr id="4" name="Picture 3" descr="13-4 = 9"/>
          <p:cNvPicPr>
            <a:picLocks noChangeAspect="1"/>
          </p:cNvPicPr>
          <p:nvPr/>
        </p:nvPicPr>
        <p:blipFill>
          <a:blip r:embed="rId2"/>
          <a:stretch>
            <a:fillRect/>
          </a:stretch>
        </p:blipFill>
        <p:spPr>
          <a:xfrm>
            <a:off x="3714750" y="2947737"/>
            <a:ext cx="5200650" cy="3085965"/>
          </a:xfrm>
          <a:prstGeom prst="rect">
            <a:avLst/>
          </a:prstGeom>
        </p:spPr>
      </p:pic>
      <p:sp>
        <p:nvSpPr>
          <p:cNvPr id="5" name="Rectangle 4">
            <a:extLst>
              <a:ext uri="{C183D7F6-B498-43B3-948B-1728B52AA6E4}">
                <adec:decorative xmlns:adec="http://schemas.microsoft.com/office/drawing/2017/decorative" val="1"/>
              </a:ext>
            </a:extLst>
          </p:cNvPr>
          <p:cNvSpPr/>
          <p:nvPr/>
        </p:nvSpPr>
        <p:spPr>
          <a:xfrm>
            <a:off x="4657725" y="2947737"/>
            <a:ext cx="1657350" cy="30480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TextBox 5"/>
          <p:cNvSpPr txBox="1"/>
          <p:nvPr/>
        </p:nvSpPr>
        <p:spPr>
          <a:xfrm>
            <a:off x="6686550" y="3328737"/>
            <a:ext cx="1600200" cy="1754327"/>
          </a:xfrm>
          <a:prstGeom prst="rect">
            <a:avLst/>
          </a:prstGeom>
          <a:noFill/>
        </p:spPr>
        <p:txBody>
          <a:bodyPr wrap="square" rtlCol="0">
            <a:spAutoFit/>
          </a:bodyPr>
          <a:lstStyle/>
          <a:p>
            <a:pPr algn="r"/>
            <a:r>
              <a:rPr lang="en-US" sz="3600" dirty="0">
                <a:solidFill>
                  <a:srgbClr val="000000"/>
                </a:solidFill>
                <a:latin typeface="Chalkduster"/>
                <a:cs typeface="Chalkduster"/>
              </a:rPr>
              <a:t>13</a:t>
            </a:r>
          </a:p>
          <a:p>
            <a:pPr algn="r"/>
            <a:r>
              <a:rPr lang="en-US" sz="3600" u="sng" dirty="0">
                <a:solidFill>
                  <a:srgbClr val="000000"/>
                </a:solidFill>
                <a:latin typeface="Chalkduster"/>
                <a:cs typeface="Chalkduster"/>
              </a:rPr>
              <a:t>-  4</a:t>
            </a:r>
          </a:p>
          <a:p>
            <a:pPr algn="r"/>
            <a:r>
              <a:rPr lang="en-US" sz="3600" dirty="0">
                <a:solidFill>
                  <a:srgbClr val="000000"/>
                </a:solidFill>
                <a:latin typeface="Chalkduster"/>
                <a:cs typeface="Chalkduster"/>
              </a:rPr>
              <a:t>9</a:t>
            </a:r>
          </a:p>
        </p:txBody>
      </p:sp>
      <p:sp>
        <p:nvSpPr>
          <p:cNvPr id="9" name="Title 2"/>
          <p:cNvSpPr txBox="1">
            <a:spLocks/>
          </p:cNvSpPr>
          <p:nvPr/>
        </p:nvSpPr>
        <p:spPr>
          <a:xfrm>
            <a:off x="228600" y="904442"/>
            <a:ext cx="8686800" cy="731520"/>
          </a:xfrm>
          <a:prstGeom prst="rect">
            <a:avLst/>
          </a:prstGeom>
          <a:solidFill>
            <a:schemeClr val="accent5">
              <a:lumMod val="50000"/>
            </a:schemeClr>
          </a:solidFill>
        </p:spPr>
        <p:txBody>
          <a:bodyPr vert="horz" lIns="91440" tIns="45720" rIns="91440" bIns="45720" rtlCol="0" anchor="t" anchorCtr="0">
            <a:normAutofit/>
          </a:bodyPr>
          <a:lstStyle>
            <a:lvl1pPr algn="l" defTabSz="914400" rtl="0" eaLnBrk="1" latinLnBrk="0" hangingPunct="1">
              <a:lnSpc>
                <a:spcPct val="110000"/>
              </a:lnSpc>
              <a:spcBef>
                <a:spcPct val="0"/>
              </a:spcBef>
              <a:buNone/>
              <a:defRPr sz="3200" b="1" kern="1200">
                <a:solidFill>
                  <a:srgbClr val="FF9300"/>
                </a:solidFill>
                <a:latin typeface="+mj-lt"/>
                <a:ea typeface="Verdana" panose="020B0604030504040204" pitchFamily="34" charset="0"/>
                <a:cs typeface="Verdana" panose="020B0604030504040204" pitchFamily="34" charset="0"/>
              </a:defRPr>
            </a:lvl1pPr>
          </a:lstStyle>
          <a:p>
            <a:r>
              <a:rPr lang="en-US" dirty="0">
                <a:solidFill>
                  <a:schemeClr val="accent1"/>
                </a:solidFill>
              </a:rPr>
              <a:t>Cover, Copy, Compare</a:t>
            </a:r>
          </a:p>
        </p:txBody>
      </p:sp>
    </p:spTree>
    <p:extLst>
      <p:ext uri="{BB962C8B-B14F-4D97-AF65-F5344CB8AC3E}">
        <p14:creationId xmlns:p14="http://schemas.microsoft.com/office/powerpoint/2010/main" val="2654206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9"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dissolve">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xit" presetSubtype="4" fill="hold" grpId="1" nodeType="clickEffect">
                                  <p:stCondLst>
                                    <p:cond delay="0"/>
                                  </p:stCondLst>
                                  <p:childTnLst>
                                    <p:anim calcmode="lin" valueType="num">
                                      <p:cBhvr additive="base">
                                        <p:cTn id="17" dur="500"/>
                                        <p:tgtEl>
                                          <p:spTgt spid="5"/>
                                        </p:tgtEl>
                                        <p:attrNameLst>
                                          <p:attrName>ppt_x</p:attrName>
                                        </p:attrNameLst>
                                      </p:cBhvr>
                                      <p:tavLst>
                                        <p:tav tm="0">
                                          <p:val>
                                            <p:strVal val="ppt_x"/>
                                          </p:val>
                                        </p:tav>
                                        <p:tav tm="100000">
                                          <p:val>
                                            <p:strVal val="ppt_x"/>
                                          </p:val>
                                        </p:tav>
                                      </p:tavLst>
                                    </p:anim>
                                    <p:anim calcmode="lin" valueType="num">
                                      <p:cBhvr additive="base">
                                        <p:cTn id="18" dur="500"/>
                                        <p:tgtEl>
                                          <p:spTgt spid="5"/>
                                        </p:tgtEl>
                                        <p:attrNameLst>
                                          <p:attrName>ppt_y</p:attrName>
                                        </p:attrNameLst>
                                      </p:cBhvr>
                                      <p:tavLst>
                                        <p:tav tm="0">
                                          <p:val>
                                            <p:strVal val="ppt_y"/>
                                          </p:val>
                                        </p:tav>
                                        <p:tav tm="100000">
                                          <p:val>
                                            <p:strVal val="1+ppt_h/2"/>
                                          </p:val>
                                        </p:tav>
                                      </p:tavLst>
                                    </p:anim>
                                    <p:set>
                                      <p:cBhvr>
                                        <p:cTn id="19"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6"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normAutofit fontScale="90000"/>
          </a:bodyPr>
          <a:lstStyle/>
          <a:p>
            <a:pPr marL="514350" indent="-514350">
              <a:buFont typeface="+mj-lt"/>
              <a:buAutoNum type="arabicPeriod" startAt="3"/>
            </a:pPr>
            <a:r>
              <a:rPr lang="en-US" dirty="0"/>
              <a:t>Students should develop </a:t>
            </a:r>
            <a:r>
              <a:rPr lang="en-US" dirty="0">
                <a:solidFill>
                  <a:srgbClr val="92D050"/>
                </a:solidFill>
              </a:rPr>
              <a:t>fluency </a:t>
            </a:r>
            <a:r>
              <a:rPr lang="en-US" dirty="0"/>
              <a:t>with facts</a:t>
            </a:r>
            <a:br>
              <a:rPr lang="en-US" dirty="0"/>
            </a:br>
            <a:br>
              <a:rPr lang="en-US" dirty="0"/>
            </a:br>
            <a:r>
              <a:rPr lang="en-US" dirty="0"/>
              <a:t> </a:t>
            </a:r>
          </a:p>
        </p:txBody>
      </p:sp>
      <p:sp>
        <p:nvSpPr>
          <p:cNvPr id="3" name="Content Placeholder 1"/>
          <p:cNvSpPr>
            <a:spLocks noGrp="1"/>
          </p:cNvSpPr>
          <p:nvPr>
            <p:ph idx="1"/>
          </p:nvPr>
        </p:nvSpPr>
        <p:spPr>
          <a:xfrm>
            <a:off x="52287" y="1757934"/>
            <a:ext cx="3662463" cy="4895931"/>
          </a:xfrm>
        </p:spPr>
        <p:txBody>
          <a:bodyPr>
            <a:normAutofit/>
          </a:bodyPr>
          <a:lstStyle/>
          <a:p>
            <a:r>
              <a:rPr lang="en-US" sz="2200" dirty="0"/>
              <a:t>Student is presented with sheet of answered problems (10-12 problems)</a:t>
            </a:r>
          </a:p>
          <a:p>
            <a:pPr lvl="1"/>
            <a:r>
              <a:rPr lang="en-US" sz="2200" dirty="0"/>
              <a:t>1. Read fact and </a:t>
            </a:r>
            <a:r>
              <a:rPr lang="en-US" sz="2200" b="1" dirty="0"/>
              <a:t>COVER</a:t>
            </a:r>
            <a:r>
              <a:rPr lang="en-US" sz="2200" dirty="0"/>
              <a:t> it</a:t>
            </a:r>
          </a:p>
          <a:p>
            <a:pPr lvl="1"/>
            <a:r>
              <a:rPr lang="en-US" sz="2200" dirty="0"/>
              <a:t>2. </a:t>
            </a:r>
            <a:r>
              <a:rPr lang="en-US" sz="2200" b="1" dirty="0"/>
              <a:t>COPY</a:t>
            </a:r>
            <a:r>
              <a:rPr lang="en-US" sz="2200" dirty="0"/>
              <a:t> fact answer</a:t>
            </a:r>
          </a:p>
          <a:p>
            <a:pPr lvl="1"/>
            <a:r>
              <a:rPr lang="en-US" sz="2200" dirty="0"/>
              <a:t>3. Uncover and </a:t>
            </a:r>
            <a:r>
              <a:rPr lang="en-US" sz="2200" b="1" dirty="0"/>
              <a:t>COMPARE </a:t>
            </a:r>
            <a:r>
              <a:rPr lang="en-US" sz="2200" dirty="0"/>
              <a:t>answers</a:t>
            </a:r>
          </a:p>
          <a:p>
            <a:endParaRPr lang="en-US" sz="2200" dirty="0"/>
          </a:p>
        </p:txBody>
      </p:sp>
      <p:sp>
        <p:nvSpPr>
          <p:cNvPr id="9" name="Title 2"/>
          <p:cNvSpPr txBox="1">
            <a:spLocks/>
          </p:cNvSpPr>
          <p:nvPr/>
        </p:nvSpPr>
        <p:spPr>
          <a:xfrm>
            <a:off x="228600" y="904442"/>
            <a:ext cx="8686800" cy="731520"/>
          </a:xfrm>
          <a:prstGeom prst="rect">
            <a:avLst/>
          </a:prstGeom>
          <a:solidFill>
            <a:schemeClr val="accent5">
              <a:lumMod val="50000"/>
            </a:schemeClr>
          </a:solidFill>
        </p:spPr>
        <p:txBody>
          <a:bodyPr vert="horz" lIns="91440" tIns="45720" rIns="91440" bIns="45720" rtlCol="0" anchor="t" anchorCtr="0">
            <a:normAutofit/>
          </a:bodyPr>
          <a:lstStyle>
            <a:lvl1pPr algn="l" defTabSz="914400" rtl="0" eaLnBrk="1" latinLnBrk="0" hangingPunct="1">
              <a:lnSpc>
                <a:spcPct val="110000"/>
              </a:lnSpc>
              <a:spcBef>
                <a:spcPct val="0"/>
              </a:spcBef>
              <a:buNone/>
              <a:defRPr sz="3200" b="1" kern="1200">
                <a:solidFill>
                  <a:srgbClr val="FF9300"/>
                </a:solidFill>
                <a:latin typeface="+mj-lt"/>
                <a:ea typeface="Verdana" panose="020B0604030504040204" pitchFamily="34" charset="0"/>
                <a:cs typeface="Verdana" panose="020B0604030504040204" pitchFamily="34" charset="0"/>
              </a:defRPr>
            </a:lvl1pPr>
          </a:lstStyle>
          <a:p>
            <a:r>
              <a:rPr lang="en-US" dirty="0">
                <a:solidFill>
                  <a:schemeClr val="accent1"/>
                </a:solidFill>
              </a:rPr>
              <a:t>Cover, Copy, Compare</a:t>
            </a:r>
          </a:p>
        </p:txBody>
      </p:sp>
      <p:pic>
        <p:nvPicPr>
          <p:cNvPr id="2" name="Picture 1" descr="cover, copy and compare worksheet with multiplication probelms"/>
          <p:cNvPicPr>
            <a:picLocks noChangeAspect="1"/>
          </p:cNvPicPr>
          <p:nvPr/>
        </p:nvPicPr>
        <p:blipFill>
          <a:blip r:embed="rId2"/>
          <a:stretch>
            <a:fillRect/>
          </a:stretch>
        </p:blipFill>
        <p:spPr>
          <a:xfrm>
            <a:off x="4575859" y="904442"/>
            <a:ext cx="4339541" cy="5897880"/>
          </a:xfrm>
          <a:prstGeom prst="rect">
            <a:avLst/>
          </a:prstGeom>
        </p:spPr>
      </p:pic>
    </p:spTree>
    <p:extLst>
      <p:ext uri="{BB962C8B-B14F-4D97-AF65-F5344CB8AC3E}">
        <p14:creationId xmlns:p14="http://schemas.microsoft.com/office/powerpoint/2010/main" val="83240583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normAutofit fontScale="90000"/>
          </a:bodyPr>
          <a:lstStyle/>
          <a:p>
            <a:pPr marL="514350" indent="-514350">
              <a:buFont typeface="+mj-lt"/>
              <a:buAutoNum type="arabicPeriod" startAt="3"/>
            </a:pPr>
            <a:r>
              <a:rPr lang="en-US" dirty="0"/>
              <a:t>Students should develop </a:t>
            </a:r>
            <a:r>
              <a:rPr lang="en-US" dirty="0">
                <a:solidFill>
                  <a:srgbClr val="92D050"/>
                </a:solidFill>
              </a:rPr>
              <a:t>fluency </a:t>
            </a:r>
            <a:r>
              <a:rPr lang="en-US" dirty="0"/>
              <a:t>with facts</a:t>
            </a:r>
            <a:br>
              <a:rPr lang="en-US" dirty="0"/>
            </a:br>
            <a:br>
              <a:rPr lang="en-US" dirty="0"/>
            </a:br>
            <a:r>
              <a:rPr lang="en-US" dirty="0"/>
              <a:t> </a:t>
            </a:r>
          </a:p>
        </p:txBody>
      </p:sp>
      <p:sp>
        <p:nvSpPr>
          <p:cNvPr id="9" name="Title 2"/>
          <p:cNvSpPr txBox="1">
            <a:spLocks/>
          </p:cNvSpPr>
          <p:nvPr/>
        </p:nvSpPr>
        <p:spPr>
          <a:xfrm>
            <a:off x="228600" y="904442"/>
            <a:ext cx="8686800" cy="731520"/>
          </a:xfrm>
          <a:prstGeom prst="rect">
            <a:avLst/>
          </a:prstGeom>
          <a:solidFill>
            <a:schemeClr val="accent5">
              <a:lumMod val="50000"/>
            </a:schemeClr>
          </a:solidFill>
        </p:spPr>
        <p:txBody>
          <a:bodyPr vert="horz" lIns="91440" tIns="45720" rIns="91440" bIns="45720" rtlCol="0" anchor="t" anchorCtr="0">
            <a:normAutofit/>
          </a:bodyPr>
          <a:lstStyle>
            <a:lvl1pPr algn="l" defTabSz="914400" rtl="0" eaLnBrk="1" latinLnBrk="0" hangingPunct="1">
              <a:lnSpc>
                <a:spcPct val="110000"/>
              </a:lnSpc>
              <a:spcBef>
                <a:spcPct val="0"/>
              </a:spcBef>
              <a:buNone/>
              <a:defRPr sz="3200" b="1" kern="1200">
                <a:solidFill>
                  <a:srgbClr val="FF9300"/>
                </a:solidFill>
                <a:latin typeface="+mj-lt"/>
                <a:ea typeface="Verdana" panose="020B0604030504040204" pitchFamily="34" charset="0"/>
                <a:cs typeface="Verdana" panose="020B0604030504040204" pitchFamily="34" charset="0"/>
              </a:defRPr>
            </a:lvl1pPr>
          </a:lstStyle>
          <a:p>
            <a:r>
              <a:rPr lang="en-US" dirty="0">
                <a:solidFill>
                  <a:schemeClr val="accent1"/>
                </a:solidFill>
              </a:rPr>
              <a:t>Taped Problems</a:t>
            </a:r>
          </a:p>
        </p:txBody>
      </p:sp>
      <p:sp>
        <p:nvSpPr>
          <p:cNvPr id="10" name="Content Placeholder 1"/>
          <p:cNvSpPr txBox="1">
            <a:spLocks/>
          </p:cNvSpPr>
          <p:nvPr/>
        </p:nvSpPr>
        <p:spPr>
          <a:xfrm>
            <a:off x="228600" y="1635962"/>
            <a:ext cx="3293519" cy="4216400"/>
          </a:xfrm>
          <a:prstGeom prst="rect">
            <a:avLst/>
          </a:prstGeom>
        </p:spPr>
        <p:txBody>
          <a:bodyPr vert="horz" lIns="91440" tIns="45720" rIns="91440" bIns="45720" rtlCol="0">
            <a:normAutofit/>
          </a:bodyPr>
          <a:lstStyle>
            <a:lvl1pPr marL="0" indent="0" algn="l" defTabSz="914400" rtl="0" eaLnBrk="1" latinLnBrk="0" hangingPunct="1">
              <a:lnSpc>
                <a:spcPct val="110000"/>
              </a:lnSpc>
              <a:spcBef>
                <a:spcPts val="600"/>
              </a:spcBef>
              <a:buClr>
                <a:schemeClr val="accent4">
                  <a:lumMod val="75000"/>
                </a:schemeClr>
              </a:buClr>
              <a:buFont typeface="Arial" panose="020B0604020202020204" pitchFamily="34" charset="0"/>
              <a:buNone/>
              <a:defRPr sz="2400" kern="1200">
                <a:solidFill>
                  <a:schemeClr val="bg1"/>
                </a:solidFill>
                <a:latin typeface="+mj-lt"/>
                <a:ea typeface="Verdana" panose="020B0604030504040204" pitchFamily="34" charset="0"/>
                <a:cs typeface="Verdana" panose="020B0604030504040204" pitchFamily="34" charset="0"/>
              </a:defRPr>
            </a:lvl1pPr>
            <a:lvl2pPr marL="344488" indent="-342900" algn="l" defTabSz="914400" rtl="0" eaLnBrk="1" latinLnBrk="0" hangingPunct="1">
              <a:lnSpc>
                <a:spcPct val="100000"/>
              </a:lnSpc>
              <a:spcBef>
                <a:spcPts val="600"/>
              </a:spcBef>
              <a:buClr>
                <a:schemeClr val="bg1"/>
              </a:buClr>
              <a:buFont typeface="Arial" panose="020B0604020202020204" pitchFamily="34" charset="0"/>
              <a:buChar char="•"/>
              <a:defRPr sz="2400" kern="1200">
                <a:solidFill>
                  <a:schemeClr val="bg1"/>
                </a:solidFill>
                <a:latin typeface="+mj-lt"/>
                <a:ea typeface="Verdana" panose="020B0604030504040204" pitchFamily="34" charset="0"/>
                <a:cs typeface="Verdana" panose="020B0604030504040204" pitchFamily="34" charset="0"/>
              </a:defRPr>
            </a:lvl2pPr>
            <a:lvl3pPr marL="571500" indent="-342900" algn="l" defTabSz="914400" rtl="0" eaLnBrk="1" latinLnBrk="0" hangingPunct="1">
              <a:lnSpc>
                <a:spcPct val="100000"/>
              </a:lnSpc>
              <a:spcBef>
                <a:spcPts val="600"/>
              </a:spcBef>
              <a:buClr>
                <a:schemeClr val="bg1"/>
              </a:buClr>
              <a:buFont typeface="Arial" panose="020B0604020202020204" pitchFamily="34" charset="0"/>
              <a:buChar char="•"/>
              <a:defRPr sz="2400" kern="1200">
                <a:solidFill>
                  <a:schemeClr val="bg1"/>
                </a:solidFill>
                <a:latin typeface="+mj-lt"/>
                <a:ea typeface="Verdana" panose="020B0604030504040204" pitchFamily="34" charset="0"/>
                <a:cs typeface="Verdana" panose="020B0604030504040204" pitchFamily="34" charset="0"/>
              </a:defRPr>
            </a:lvl3pPr>
            <a:lvl4pPr marL="798513" indent="-342900" algn="l" defTabSz="914400" rtl="0" eaLnBrk="1" latinLnBrk="0" hangingPunct="1">
              <a:lnSpc>
                <a:spcPct val="100000"/>
              </a:lnSpc>
              <a:spcBef>
                <a:spcPts val="600"/>
              </a:spcBef>
              <a:buClr>
                <a:schemeClr val="bg1"/>
              </a:buClr>
              <a:buFont typeface="Arial" panose="020B0604020202020204" pitchFamily="34" charset="0"/>
              <a:buChar char="•"/>
              <a:defRPr sz="2400" kern="1200">
                <a:solidFill>
                  <a:schemeClr val="bg1"/>
                </a:solidFill>
                <a:latin typeface="+mj-lt"/>
                <a:ea typeface="Verdana" panose="020B0604030504040204" pitchFamily="34" charset="0"/>
                <a:cs typeface="Verdana" panose="020B0604030504040204" pitchFamily="34" charset="0"/>
              </a:defRPr>
            </a:lvl4pPr>
            <a:lvl5pPr marL="1028700" indent="-342900" algn="l" defTabSz="914400" rtl="0" eaLnBrk="1" latinLnBrk="0" hangingPunct="1">
              <a:lnSpc>
                <a:spcPct val="100000"/>
              </a:lnSpc>
              <a:spcBef>
                <a:spcPts val="600"/>
              </a:spcBef>
              <a:buClr>
                <a:schemeClr val="bg1"/>
              </a:buClr>
              <a:buSzPct val="100000"/>
              <a:buFont typeface="Arial" panose="020B0604020202020204" pitchFamily="34" charset="0"/>
              <a:buChar char="•"/>
              <a:defRPr sz="2400" kern="1200">
                <a:solidFill>
                  <a:schemeClr val="bg1"/>
                </a:solidFill>
                <a:latin typeface="+mj-lt"/>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Create a sheet of 12-24 problems</a:t>
            </a:r>
          </a:p>
          <a:p>
            <a:r>
              <a:rPr lang="en-US" dirty="0"/>
              <a:t>Make a recording</a:t>
            </a:r>
          </a:p>
          <a:p>
            <a:pPr lvl="1"/>
            <a:r>
              <a:rPr lang="en-US" dirty="0"/>
              <a:t>Read the problem</a:t>
            </a:r>
          </a:p>
          <a:p>
            <a:pPr lvl="1"/>
            <a:r>
              <a:rPr lang="en-US" dirty="0"/>
              <a:t>Pause (1-5 seconds)</a:t>
            </a:r>
          </a:p>
          <a:p>
            <a:pPr lvl="1"/>
            <a:r>
              <a:rPr lang="en-US" dirty="0"/>
              <a:t>Share the answer</a:t>
            </a:r>
          </a:p>
          <a:p>
            <a:r>
              <a:rPr lang="en-US" dirty="0"/>
              <a:t>Student listens</a:t>
            </a:r>
          </a:p>
          <a:p>
            <a:r>
              <a:rPr lang="en-US" dirty="0"/>
              <a:t>Student tries to “beat the tape”</a:t>
            </a:r>
          </a:p>
          <a:p>
            <a:pPr marL="109728"/>
            <a:endParaRPr lang="en-US" dirty="0"/>
          </a:p>
        </p:txBody>
      </p:sp>
      <p:pic>
        <p:nvPicPr>
          <p:cNvPr id="11" name="Picture 10" descr="taped problems with simple multiplication problems"/>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460132" y="960120"/>
            <a:ext cx="4455268" cy="5467880"/>
          </a:xfrm>
          <a:prstGeom prst="rect">
            <a:avLst/>
          </a:prstGeom>
        </p:spPr>
      </p:pic>
    </p:spTree>
    <p:extLst>
      <p:ext uri="{BB962C8B-B14F-4D97-AF65-F5344CB8AC3E}">
        <p14:creationId xmlns:p14="http://schemas.microsoft.com/office/powerpoint/2010/main" val="206696718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normAutofit fontScale="90000"/>
          </a:bodyPr>
          <a:lstStyle/>
          <a:p>
            <a:pPr marL="514350" indent="-514350">
              <a:buFont typeface="+mj-lt"/>
              <a:buAutoNum type="arabicPeriod" startAt="3"/>
            </a:pPr>
            <a:r>
              <a:rPr lang="en-US" dirty="0"/>
              <a:t>Students should develop </a:t>
            </a:r>
            <a:r>
              <a:rPr lang="en-US" dirty="0">
                <a:solidFill>
                  <a:srgbClr val="92D050"/>
                </a:solidFill>
              </a:rPr>
              <a:t>fluency </a:t>
            </a:r>
            <a:r>
              <a:rPr lang="en-US" dirty="0"/>
              <a:t>with facts</a:t>
            </a:r>
            <a:br>
              <a:rPr lang="en-US" dirty="0"/>
            </a:br>
            <a:br>
              <a:rPr lang="en-US" dirty="0"/>
            </a:br>
            <a:r>
              <a:rPr lang="en-US" dirty="0"/>
              <a:t> </a:t>
            </a:r>
          </a:p>
        </p:txBody>
      </p:sp>
      <p:sp>
        <p:nvSpPr>
          <p:cNvPr id="3" name="Content Placeholder 1"/>
          <p:cNvSpPr>
            <a:spLocks noGrp="1"/>
          </p:cNvSpPr>
          <p:nvPr>
            <p:ph idx="1"/>
          </p:nvPr>
        </p:nvSpPr>
        <p:spPr>
          <a:xfrm>
            <a:off x="52287" y="1699569"/>
            <a:ext cx="3662463" cy="4895931"/>
          </a:xfrm>
        </p:spPr>
        <p:txBody>
          <a:bodyPr>
            <a:normAutofit lnSpcReduction="10000"/>
          </a:bodyPr>
          <a:lstStyle/>
          <a:p>
            <a:r>
              <a:rPr lang="en-US" dirty="0"/>
              <a:t>Start with a small set of flash cards.</a:t>
            </a:r>
          </a:p>
          <a:p>
            <a:pPr marL="457200" indent="-457200">
              <a:buAutoNum type="arabicPeriod"/>
            </a:pPr>
            <a:r>
              <a:rPr lang="en-US" dirty="0"/>
              <a:t>Time for 1 minute.</a:t>
            </a:r>
          </a:p>
          <a:p>
            <a:pPr marL="457200" indent="-457200">
              <a:buAutoNum type="arabicPeriod"/>
            </a:pPr>
            <a:r>
              <a:rPr lang="en-US" dirty="0"/>
              <a:t>If student answers incorrectly, have them correct answer.</a:t>
            </a:r>
          </a:p>
          <a:p>
            <a:pPr marL="457200" indent="-457200">
              <a:buAutoNum type="arabicPeriod"/>
            </a:pPr>
            <a:r>
              <a:rPr lang="en-US" dirty="0"/>
              <a:t>Count correctly answered cards.</a:t>
            </a:r>
          </a:p>
          <a:p>
            <a:pPr marL="457200" indent="-457200">
              <a:buAutoNum type="arabicPeriod"/>
            </a:pPr>
            <a:r>
              <a:rPr lang="en-US" dirty="0"/>
              <a:t>Optional: Time for 1 minute to beat score.</a:t>
            </a:r>
          </a:p>
          <a:p>
            <a:pPr marL="457200" indent="-457200">
              <a:buAutoNum type="arabicPeriod"/>
            </a:pPr>
            <a:r>
              <a:rPr lang="en-US" dirty="0"/>
              <a:t>Graph highest score.</a:t>
            </a:r>
          </a:p>
          <a:p>
            <a:endParaRPr lang="en-US" sz="2200" dirty="0"/>
          </a:p>
        </p:txBody>
      </p:sp>
      <p:sp>
        <p:nvSpPr>
          <p:cNvPr id="9" name="Title 2"/>
          <p:cNvSpPr txBox="1">
            <a:spLocks/>
          </p:cNvSpPr>
          <p:nvPr/>
        </p:nvSpPr>
        <p:spPr>
          <a:xfrm>
            <a:off x="228600" y="904442"/>
            <a:ext cx="8686800" cy="731520"/>
          </a:xfrm>
          <a:prstGeom prst="rect">
            <a:avLst/>
          </a:prstGeom>
          <a:solidFill>
            <a:schemeClr val="accent5">
              <a:lumMod val="50000"/>
            </a:schemeClr>
          </a:solidFill>
        </p:spPr>
        <p:txBody>
          <a:bodyPr vert="horz" lIns="91440" tIns="45720" rIns="91440" bIns="45720" rtlCol="0" anchor="t" anchorCtr="0">
            <a:normAutofit/>
          </a:bodyPr>
          <a:lstStyle>
            <a:lvl1pPr algn="l" defTabSz="914400" rtl="0" eaLnBrk="1" latinLnBrk="0" hangingPunct="1">
              <a:lnSpc>
                <a:spcPct val="110000"/>
              </a:lnSpc>
              <a:spcBef>
                <a:spcPct val="0"/>
              </a:spcBef>
              <a:buNone/>
              <a:defRPr sz="3200" b="1" kern="1200">
                <a:solidFill>
                  <a:srgbClr val="FF9300"/>
                </a:solidFill>
                <a:latin typeface="+mj-lt"/>
                <a:ea typeface="Verdana" panose="020B0604030504040204" pitchFamily="34" charset="0"/>
                <a:cs typeface="Verdana" panose="020B0604030504040204" pitchFamily="34" charset="0"/>
              </a:defRPr>
            </a:lvl1pPr>
          </a:lstStyle>
          <a:p>
            <a:r>
              <a:rPr lang="en-US" dirty="0">
                <a:solidFill>
                  <a:schemeClr val="accent1"/>
                </a:solidFill>
              </a:rPr>
              <a:t>Flash Cards</a:t>
            </a:r>
          </a:p>
        </p:txBody>
      </p:sp>
      <p:pic>
        <p:nvPicPr>
          <p:cNvPr id="6" name="Picture 5" descr="flash card graph"/>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714751" y="1635962"/>
            <a:ext cx="5200650" cy="4336134"/>
          </a:xfrm>
          <a:prstGeom prst="rect">
            <a:avLst/>
          </a:prstGeom>
        </p:spPr>
      </p:pic>
    </p:spTree>
    <p:extLst>
      <p:ext uri="{BB962C8B-B14F-4D97-AF65-F5344CB8AC3E}">
        <p14:creationId xmlns:p14="http://schemas.microsoft.com/office/powerpoint/2010/main" val="123034689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18846" y="228600"/>
            <a:ext cx="7596553" cy="731520"/>
          </a:xfrm>
        </p:spPr>
        <p:txBody>
          <a:bodyPr/>
          <a:lstStyle/>
          <a:p>
            <a:r>
              <a:rPr lang="en-US" dirty="0"/>
              <a:t>Video</a:t>
            </a:r>
          </a:p>
        </p:txBody>
      </p:sp>
      <p:sp>
        <p:nvSpPr>
          <p:cNvPr id="3" name="Content Placeholder 2"/>
          <p:cNvSpPr>
            <a:spLocks noGrp="1"/>
          </p:cNvSpPr>
          <p:nvPr>
            <p:ph idx="1"/>
          </p:nvPr>
        </p:nvSpPr>
        <p:spPr>
          <a:xfrm>
            <a:off x="228600" y="2359152"/>
            <a:ext cx="8686800" cy="3725514"/>
          </a:xfrm>
        </p:spPr>
        <p:txBody>
          <a:bodyPr/>
          <a:lstStyle/>
          <a:p>
            <a:pPr>
              <a:buClr>
                <a:srgbClr val="FF9300"/>
              </a:buClr>
            </a:pPr>
            <a:r>
              <a:rPr lang="en-US" dirty="0"/>
              <a:t>Watch this tutor use a flash card routine.</a:t>
            </a:r>
          </a:p>
          <a:p>
            <a:pPr marL="457200" indent="-457200">
              <a:buClr>
                <a:srgbClr val="FF9300"/>
              </a:buClr>
              <a:buAutoNum type="arabicPeriod"/>
            </a:pPr>
            <a:r>
              <a:rPr lang="en-US" dirty="0"/>
              <a:t>What’s the routine?</a:t>
            </a:r>
          </a:p>
          <a:p>
            <a:pPr marL="457200" indent="-457200">
              <a:buClr>
                <a:srgbClr val="FF9300"/>
              </a:buClr>
              <a:buAutoNum type="arabicPeriod"/>
            </a:pPr>
            <a:r>
              <a:rPr lang="en-US" dirty="0"/>
              <a:t>How does the student practice?</a:t>
            </a:r>
          </a:p>
          <a:p>
            <a:pPr marL="457200" indent="-457200">
              <a:buClr>
                <a:srgbClr val="FF9300"/>
              </a:buClr>
              <a:buAutoNum type="arabicPeriod"/>
            </a:pPr>
            <a:r>
              <a:rPr lang="en-US" dirty="0"/>
              <a:t>How could you incorporate this strategy into your intensive intervention?</a:t>
            </a:r>
          </a:p>
          <a:p>
            <a:pPr>
              <a:buClr>
                <a:srgbClr val="FF9300"/>
              </a:buClr>
            </a:pPr>
            <a:endParaRPr lang="en-US" dirty="0"/>
          </a:p>
        </p:txBody>
      </p:sp>
      <p:pic>
        <p:nvPicPr>
          <p:cNvPr id="4" name="Picture 3" descr="video icon"/>
          <p:cNvPicPr>
            <a:picLocks noChangeAspect="1"/>
          </p:cNvPicPr>
          <p:nvPr/>
        </p:nvPicPr>
        <p:blipFill>
          <a:blip r:embed="rId2"/>
          <a:stretch>
            <a:fillRect/>
          </a:stretch>
        </p:blipFill>
        <p:spPr>
          <a:xfrm>
            <a:off x="228600" y="160509"/>
            <a:ext cx="914400" cy="942115"/>
          </a:xfrm>
          <a:prstGeom prst="rect">
            <a:avLst/>
          </a:prstGeom>
        </p:spPr>
      </p:pic>
      <p:sp>
        <p:nvSpPr>
          <p:cNvPr id="5" name="Title 1"/>
          <p:cNvSpPr txBox="1">
            <a:spLocks/>
          </p:cNvSpPr>
          <p:nvPr/>
        </p:nvSpPr>
        <p:spPr>
          <a:xfrm>
            <a:off x="1142999" y="1365141"/>
            <a:ext cx="7772400" cy="731520"/>
          </a:xfrm>
          <a:prstGeom prst="rect">
            <a:avLst/>
          </a:prstGeom>
        </p:spPr>
        <p:txBody>
          <a:bodyPr vert="horz" lIns="91440" tIns="45720" rIns="91440" bIns="45720" rtlCol="0" anchor="t" anchorCtr="0">
            <a:normAutofit/>
          </a:bodyPr>
          <a:lstStyle>
            <a:lvl1pPr algn="l" defTabSz="914400" rtl="0" eaLnBrk="1" latinLnBrk="0" hangingPunct="1">
              <a:lnSpc>
                <a:spcPct val="110000"/>
              </a:lnSpc>
              <a:spcBef>
                <a:spcPct val="0"/>
              </a:spcBef>
              <a:buNone/>
              <a:defRPr sz="3200" b="1" kern="1200">
                <a:solidFill>
                  <a:srgbClr val="FF9300"/>
                </a:solidFill>
                <a:latin typeface="+mj-lt"/>
                <a:ea typeface="Verdana" panose="020B0604030504040204" pitchFamily="34" charset="0"/>
                <a:cs typeface="Verdana" panose="020B0604030504040204" pitchFamily="34" charset="0"/>
              </a:defRPr>
            </a:lvl1pPr>
          </a:lstStyle>
          <a:p>
            <a:r>
              <a:rPr lang="en-US" dirty="0"/>
              <a:t>Workbook Activity #1</a:t>
            </a:r>
          </a:p>
        </p:txBody>
      </p:sp>
      <p:pic>
        <p:nvPicPr>
          <p:cNvPr id="6" name="Picture 5" descr="journal icon"/>
          <p:cNvPicPr>
            <a:picLocks noChangeAspect="1"/>
          </p:cNvPicPr>
          <p:nvPr/>
        </p:nvPicPr>
        <p:blipFill>
          <a:blip r:embed="rId3">
            <a:clrChange>
              <a:clrFrom>
                <a:srgbClr val="000000"/>
              </a:clrFrom>
              <a:clrTo>
                <a:srgbClr val="000000">
                  <a:alpha val="0"/>
                </a:srgbClr>
              </a:clrTo>
            </a:clrChange>
            <a:extLst>
              <a:ext uri="{BEBA8EAE-BF5A-486C-A8C5-ECC9F3942E4B}">
                <a14:imgProps xmlns:a14="http://schemas.microsoft.com/office/drawing/2010/main">
                  <a14:imgLayer r:embed="rId4">
                    <a14:imgEffect>
                      <a14:backgroundRemoval t="1423" b="98984" l="4904" r="95309"/>
                    </a14:imgEffect>
                  </a14:imgLayer>
                </a14:imgProps>
              </a:ext>
            </a:extLst>
          </a:blip>
          <a:stretch>
            <a:fillRect/>
          </a:stretch>
        </p:blipFill>
        <p:spPr>
          <a:xfrm>
            <a:off x="228599" y="1293902"/>
            <a:ext cx="914400" cy="873998"/>
          </a:xfrm>
          <a:prstGeom prst="rect">
            <a:avLst/>
          </a:prstGeom>
        </p:spPr>
      </p:pic>
      <p:sp>
        <p:nvSpPr>
          <p:cNvPr id="7" name="TextBox 6"/>
          <p:cNvSpPr txBox="1"/>
          <p:nvPr/>
        </p:nvSpPr>
        <p:spPr>
          <a:xfrm>
            <a:off x="228598" y="5086830"/>
            <a:ext cx="8225853" cy="523220"/>
          </a:xfrm>
          <a:prstGeom prst="rect">
            <a:avLst/>
          </a:prstGeom>
          <a:noFill/>
        </p:spPr>
        <p:txBody>
          <a:bodyPr wrap="square" rtlCol="0">
            <a:spAutoFit/>
          </a:bodyPr>
          <a:lstStyle/>
          <a:p>
            <a:r>
              <a:rPr lang="en-US" sz="2800" b="1" dirty="0">
                <a:solidFill>
                  <a:srgbClr val="FF9300"/>
                </a:solidFill>
              </a:rPr>
              <a:t>Link to Video: </a:t>
            </a:r>
            <a:r>
              <a:rPr lang="en-US" sz="2800" b="1" dirty="0">
                <a:solidFill>
                  <a:schemeClr val="bg1"/>
                </a:solidFill>
              </a:rPr>
              <a:t>https://youtu.be/hTLa2dxvzI8</a:t>
            </a:r>
            <a:endParaRPr lang="en-US" sz="2800" b="1" dirty="0">
              <a:solidFill>
                <a:srgbClr val="FF9300"/>
              </a:solidFill>
            </a:endParaRPr>
          </a:p>
        </p:txBody>
      </p:sp>
    </p:spTree>
    <p:extLst>
      <p:ext uri="{BB962C8B-B14F-4D97-AF65-F5344CB8AC3E}">
        <p14:creationId xmlns:p14="http://schemas.microsoft.com/office/powerpoint/2010/main" val="127338616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normAutofit fontScale="90000"/>
          </a:bodyPr>
          <a:lstStyle/>
          <a:p>
            <a:pPr marL="514350" indent="-514350">
              <a:buFont typeface="+mj-lt"/>
              <a:buAutoNum type="arabicPeriod" startAt="3"/>
            </a:pPr>
            <a:r>
              <a:rPr lang="en-US" dirty="0"/>
              <a:t>Students should develop </a:t>
            </a:r>
            <a:r>
              <a:rPr lang="en-US" dirty="0">
                <a:solidFill>
                  <a:srgbClr val="92D050"/>
                </a:solidFill>
              </a:rPr>
              <a:t>fluency </a:t>
            </a:r>
            <a:r>
              <a:rPr lang="en-US" dirty="0"/>
              <a:t>with facts</a:t>
            </a:r>
            <a:br>
              <a:rPr lang="en-US" dirty="0"/>
            </a:br>
            <a:br>
              <a:rPr lang="en-US" dirty="0"/>
            </a:br>
            <a:r>
              <a:rPr lang="en-US" dirty="0"/>
              <a:t> </a:t>
            </a:r>
          </a:p>
        </p:txBody>
      </p:sp>
      <p:sp>
        <p:nvSpPr>
          <p:cNvPr id="3" name="Content Placeholder 1"/>
          <p:cNvSpPr>
            <a:spLocks noGrp="1"/>
          </p:cNvSpPr>
          <p:nvPr>
            <p:ph idx="1"/>
          </p:nvPr>
        </p:nvSpPr>
        <p:spPr>
          <a:xfrm>
            <a:off x="52287" y="1757934"/>
            <a:ext cx="3662463" cy="4895931"/>
          </a:xfrm>
        </p:spPr>
        <p:txBody>
          <a:bodyPr>
            <a:normAutofit/>
          </a:bodyPr>
          <a:lstStyle/>
          <a:p>
            <a:r>
              <a:rPr lang="en-US" dirty="0"/>
              <a:t>Use a small set of facts</a:t>
            </a:r>
          </a:p>
          <a:p>
            <a:pPr lvl="1"/>
            <a:r>
              <a:rPr lang="en-US" dirty="0"/>
              <a:t>2-4 unknown</a:t>
            </a:r>
          </a:p>
          <a:p>
            <a:pPr lvl="1"/>
            <a:r>
              <a:rPr lang="en-US" dirty="0"/>
              <a:t>6-8 known</a:t>
            </a:r>
          </a:p>
          <a:p>
            <a:r>
              <a:rPr lang="en-US" dirty="0"/>
              <a:t>Work on set for 1-2 min</a:t>
            </a:r>
          </a:p>
          <a:p>
            <a:pPr lvl="1"/>
            <a:r>
              <a:rPr lang="en-US" dirty="0"/>
              <a:t>Acknowledge correct answer or state correct answer and have student repeat it</a:t>
            </a:r>
          </a:p>
          <a:p>
            <a:endParaRPr lang="en-US" sz="2200" dirty="0"/>
          </a:p>
        </p:txBody>
      </p:sp>
      <p:sp>
        <p:nvSpPr>
          <p:cNvPr id="9" name="Title 2"/>
          <p:cNvSpPr txBox="1">
            <a:spLocks/>
          </p:cNvSpPr>
          <p:nvPr/>
        </p:nvSpPr>
        <p:spPr>
          <a:xfrm>
            <a:off x="228600" y="904442"/>
            <a:ext cx="8686800" cy="731520"/>
          </a:xfrm>
          <a:prstGeom prst="rect">
            <a:avLst/>
          </a:prstGeom>
          <a:solidFill>
            <a:schemeClr val="accent5">
              <a:lumMod val="50000"/>
            </a:schemeClr>
          </a:solidFill>
        </p:spPr>
        <p:txBody>
          <a:bodyPr vert="horz" lIns="91440" tIns="45720" rIns="91440" bIns="45720" rtlCol="0" anchor="t" anchorCtr="0">
            <a:normAutofit/>
          </a:bodyPr>
          <a:lstStyle>
            <a:lvl1pPr algn="l" defTabSz="914400" rtl="0" eaLnBrk="1" latinLnBrk="0" hangingPunct="1">
              <a:lnSpc>
                <a:spcPct val="110000"/>
              </a:lnSpc>
              <a:spcBef>
                <a:spcPct val="0"/>
              </a:spcBef>
              <a:buNone/>
              <a:defRPr sz="3200" b="1" kern="1200">
                <a:solidFill>
                  <a:srgbClr val="FF9300"/>
                </a:solidFill>
                <a:latin typeface="+mj-lt"/>
                <a:ea typeface="Verdana" panose="020B0604030504040204" pitchFamily="34" charset="0"/>
                <a:cs typeface="Verdana" panose="020B0604030504040204" pitchFamily="34" charset="0"/>
              </a:defRPr>
            </a:lvl1pPr>
          </a:lstStyle>
          <a:p>
            <a:r>
              <a:rPr lang="en-US" dirty="0">
                <a:solidFill>
                  <a:schemeClr val="accent1"/>
                </a:solidFill>
              </a:rPr>
              <a:t>Flash Cards (Incremental Rehearsal)</a:t>
            </a:r>
          </a:p>
        </p:txBody>
      </p:sp>
      <p:pic>
        <p:nvPicPr>
          <p:cNvPr id="11" name="Picture 3" descr="12 - 4, 5 + 6 "/>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989073" y="2311804"/>
            <a:ext cx="3279438" cy="215265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1609759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7772400" cy="731520"/>
          </a:xfrm>
        </p:spPr>
        <p:txBody>
          <a:bodyPr/>
          <a:lstStyle/>
          <a:p>
            <a:r>
              <a:rPr lang="en-US" dirty="0"/>
              <a:t>Workbook Activity #2</a:t>
            </a:r>
          </a:p>
        </p:txBody>
      </p:sp>
      <p:sp>
        <p:nvSpPr>
          <p:cNvPr id="3" name="Content Placeholder 2"/>
          <p:cNvSpPr>
            <a:spLocks noGrp="1"/>
          </p:cNvSpPr>
          <p:nvPr>
            <p:ph idx="1"/>
          </p:nvPr>
        </p:nvSpPr>
        <p:spPr>
          <a:xfrm>
            <a:off x="228600" y="1245128"/>
            <a:ext cx="3818106" cy="4839538"/>
          </a:xfrm>
        </p:spPr>
        <p:txBody>
          <a:bodyPr/>
          <a:lstStyle/>
          <a:p>
            <a:pPr marL="457200" marR="0" lvl="0" indent="-457200" defTabSz="914400" eaLnBrk="1" fontAlgn="auto" latinLnBrk="0" hangingPunct="1">
              <a:lnSpc>
                <a:spcPct val="100000"/>
              </a:lnSpc>
              <a:spcBef>
                <a:spcPts val="0"/>
              </a:spcBef>
              <a:spcAft>
                <a:spcPts val="0"/>
              </a:spcAft>
              <a:buClrTx/>
              <a:buSzTx/>
              <a:buFont typeface="+mj-lt"/>
              <a:buNone/>
              <a:tabLst/>
              <a:defRPr/>
            </a:pPr>
            <a:r>
              <a:rPr lang="en-US" dirty="0"/>
              <a:t>Look at this student’s answers to a multiplication test.</a:t>
            </a:r>
          </a:p>
          <a:p>
            <a:pPr marL="457200" marR="0" lvl="0" indent="-457200" defTabSz="914400" eaLnBrk="1" fontAlgn="auto" latinLnBrk="0" hangingPunct="1">
              <a:lnSpc>
                <a:spcPct val="100000"/>
              </a:lnSpc>
              <a:spcBef>
                <a:spcPts val="0"/>
              </a:spcBef>
              <a:spcAft>
                <a:spcPts val="0"/>
              </a:spcAft>
              <a:buClrTx/>
              <a:buSzTx/>
              <a:buFont typeface="+mj-lt"/>
              <a:buNone/>
              <a:tabLst/>
              <a:defRPr/>
            </a:pPr>
            <a:r>
              <a:rPr lang="en-US" dirty="0"/>
              <a:t>Which facts would you select for Incremental Rehearsal?</a:t>
            </a:r>
          </a:p>
          <a:p>
            <a:pPr marL="457200" marR="0" lvl="0" indent="-457200" defTabSz="914400" eaLnBrk="1" fontAlgn="auto" latinLnBrk="0" hangingPunct="1">
              <a:lnSpc>
                <a:spcPct val="100000"/>
              </a:lnSpc>
              <a:spcBef>
                <a:spcPts val="0"/>
              </a:spcBef>
              <a:spcAft>
                <a:spcPts val="0"/>
              </a:spcAft>
              <a:buClrTx/>
              <a:buSzTx/>
              <a:buFont typeface="+mj-lt"/>
              <a:buNone/>
              <a:tabLst/>
              <a:defRPr/>
            </a:pPr>
            <a:endParaRPr lang="en-US" dirty="0"/>
          </a:p>
          <a:p>
            <a:pPr lvl="1"/>
            <a:r>
              <a:rPr lang="en-US" dirty="0"/>
              <a:t>2-4 unknown</a:t>
            </a:r>
          </a:p>
          <a:p>
            <a:pPr lvl="1"/>
            <a:r>
              <a:rPr lang="en-US" dirty="0"/>
              <a:t>6-8 known</a:t>
            </a:r>
          </a:p>
          <a:p>
            <a:pPr marL="457200" marR="0" lvl="0" indent="-457200" defTabSz="914400" eaLnBrk="1" fontAlgn="auto" latinLnBrk="0" hangingPunct="1">
              <a:lnSpc>
                <a:spcPct val="100000"/>
              </a:lnSpc>
              <a:spcBef>
                <a:spcPts val="0"/>
              </a:spcBef>
              <a:spcAft>
                <a:spcPts val="0"/>
              </a:spcAft>
              <a:buClrTx/>
              <a:buSzTx/>
              <a:buFont typeface="+mj-lt"/>
              <a:buNone/>
              <a:tabLst/>
              <a:defRPr/>
            </a:pPr>
            <a:endParaRPr lang="en-US" dirty="0"/>
          </a:p>
          <a:p>
            <a:pPr marL="457200" marR="0" lvl="0" indent="-457200" defTabSz="914400" eaLnBrk="1" fontAlgn="auto" latinLnBrk="0" hangingPunct="1">
              <a:lnSpc>
                <a:spcPct val="100000"/>
              </a:lnSpc>
              <a:spcBef>
                <a:spcPts val="0"/>
              </a:spcBef>
              <a:spcAft>
                <a:spcPts val="0"/>
              </a:spcAft>
              <a:buClrTx/>
              <a:buSzTx/>
              <a:buFont typeface="+mj-lt"/>
              <a:buNone/>
              <a:tabLst/>
              <a:defRPr/>
            </a:pPr>
            <a:endParaRPr lang="en-US" dirty="0"/>
          </a:p>
          <a:p>
            <a:pPr marL="457200" lvl="0" indent="-457200">
              <a:lnSpc>
                <a:spcPct val="100000"/>
              </a:lnSpc>
              <a:spcBef>
                <a:spcPts val="0"/>
              </a:spcBef>
              <a:buClrTx/>
              <a:defRPr/>
            </a:pPr>
            <a:r>
              <a:rPr lang="en-US" dirty="0"/>
              <a:t>				</a:t>
            </a:r>
          </a:p>
        </p:txBody>
      </p:sp>
      <p:pic>
        <p:nvPicPr>
          <p:cNvPr id="4" name="Picture 3" descr="jorunal icon"/>
          <p:cNvPicPr>
            <a:picLocks noChangeAspect="1"/>
          </p:cNvPicPr>
          <p:nvPr/>
        </p:nvPicPr>
        <p:blipFill>
          <a:blip r:embed="rId2">
            <a:clrChange>
              <a:clrFrom>
                <a:srgbClr val="000000"/>
              </a:clrFrom>
              <a:clrTo>
                <a:srgbClr val="000000">
                  <a:alpha val="0"/>
                </a:srgbClr>
              </a:clrTo>
            </a:clrChange>
            <a:extLst>
              <a:ext uri="{BEBA8EAE-BF5A-486C-A8C5-ECC9F3942E4B}">
                <a14:imgProps xmlns:a14="http://schemas.microsoft.com/office/drawing/2010/main">
                  <a14:imgLayer r:embed="rId3">
                    <a14:imgEffect>
                      <a14:backgroundRemoval t="1423" b="98984" l="4904" r="95309"/>
                    </a14:imgEffect>
                  </a14:imgLayer>
                </a14:imgProps>
              </a:ext>
            </a:extLst>
          </a:blip>
          <a:stretch>
            <a:fillRect/>
          </a:stretch>
        </p:blipFill>
        <p:spPr>
          <a:xfrm>
            <a:off x="228600" y="157361"/>
            <a:ext cx="914400" cy="873998"/>
          </a:xfrm>
          <a:prstGeom prst="rect">
            <a:avLst/>
          </a:prstGeom>
        </p:spPr>
      </p:pic>
      <p:pic>
        <p:nvPicPr>
          <p:cNvPr id="6" name="Picture 5" descr="multiplication problems with answers entered "/>
          <p:cNvPicPr/>
          <p:nvPr/>
        </p:nvPicPr>
        <p:blipFill>
          <a:blip r:embed="rId4"/>
          <a:stretch>
            <a:fillRect/>
          </a:stretch>
        </p:blipFill>
        <p:spPr>
          <a:xfrm>
            <a:off x="4470400" y="845497"/>
            <a:ext cx="4445000" cy="5638800"/>
          </a:xfrm>
          <a:prstGeom prst="rect">
            <a:avLst/>
          </a:prstGeom>
        </p:spPr>
      </p:pic>
    </p:spTree>
    <p:extLst>
      <p:ext uri="{BB962C8B-B14F-4D97-AF65-F5344CB8AC3E}">
        <p14:creationId xmlns:p14="http://schemas.microsoft.com/office/powerpoint/2010/main" val="31536919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normAutofit fontScale="90000"/>
          </a:bodyPr>
          <a:lstStyle/>
          <a:p>
            <a:pPr marL="514350" indent="-514350">
              <a:buFont typeface="+mj-lt"/>
              <a:buAutoNum type="arabicPeriod" startAt="3"/>
            </a:pPr>
            <a:r>
              <a:rPr lang="en-US" dirty="0"/>
              <a:t>Students should develop </a:t>
            </a:r>
            <a:r>
              <a:rPr lang="en-US" dirty="0">
                <a:solidFill>
                  <a:srgbClr val="92D050"/>
                </a:solidFill>
              </a:rPr>
              <a:t>fluency </a:t>
            </a:r>
            <a:r>
              <a:rPr lang="en-US" dirty="0"/>
              <a:t>with facts</a:t>
            </a:r>
            <a:br>
              <a:rPr lang="en-US" dirty="0"/>
            </a:br>
            <a:br>
              <a:rPr lang="en-US" dirty="0"/>
            </a:br>
            <a:r>
              <a:rPr lang="en-US" dirty="0"/>
              <a:t> </a:t>
            </a:r>
          </a:p>
        </p:txBody>
      </p:sp>
      <p:sp>
        <p:nvSpPr>
          <p:cNvPr id="9" name="Title 2"/>
          <p:cNvSpPr txBox="1">
            <a:spLocks/>
          </p:cNvSpPr>
          <p:nvPr/>
        </p:nvSpPr>
        <p:spPr>
          <a:xfrm>
            <a:off x="228600" y="904442"/>
            <a:ext cx="8686800" cy="731520"/>
          </a:xfrm>
          <a:prstGeom prst="rect">
            <a:avLst/>
          </a:prstGeom>
          <a:solidFill>
            <a:schemeClr val="accent5">
              <a:lumMod val="50000"/>
            </a:schemeClr>
          </a:solidFill>
        </p:spPr>
        <p:txBody>
          <a:bodyPr vert="horz" lIns="91440" tIns="45720" rIns="91440" bIns="45720" rtlCol="0" anchor="t" anchorCtr="0">
            <a:normAutofit/>
          </a:bodyPr>
          <a:lstStyle>
            <a:lvl1pPr algn="l" defTabSz="914400" rtl="0" eaLnBrk="1" latinLnBrk="0" hangingPunct="1">
              <a:lnSpc>
                <a:spcPct val="110000"/>
              </a:lnSpc>
              <a:spcBef>
                <a:spcPct val="0"/>
              </a:spcBef>
              <a:buNone/>
              <a:defRPr sz="3200" b="1" kern="1200">
                <a:solidFill>
                  <a:srgbClr val="FF9300"/>
                </a:solidFill>
                <a:latin typeface="+mj-lt"/>
                <a:ea typeface="Verdana" panose="020B0604030504040204" pitchFamily="34" charset="0"/>
                <a:cs typeface="Verdana" panose="020B0604030504040204" pitchFamily="34" charset="0"/>
              </a:defRPr>
            </a:lvl1pPr>
          </a:lstStyle>
          <a:p>
            <a:r>
              <a:rPr lang="en-US" dirty="0">
                <a:solidFill>
                  <a:schemeClr val="accent1"/>
                </a:solidFill>
              </a:rPr>
              <a:t>Magic Squares</a:t>
            </a:r>
          </a:p>
        </p:txBody>
      </p:sp>
      <p:pic>
        <p:nvPicPr>
          <p:cNvPr id="8" name="Content Placeholder 3" descr="photo of cards with numbers on them"/>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6407488" y="4654443"/>
            <a:ext cx="2400300" cy="1800225"/>
          </a:xfrm>
        </p:spPr>
      </p:pic>
      <p:pic>
        <p:nvPicPr>
          <p:cNvPr id="10" name="Picture 9" descr="magic square. 9 equally sized squares"/>
          <p:cNvPicPr>
            <a:picLocks noChangeAspect="1"/>
          </p:cNvPicPr>
          <p:nvPr/>
        </p:nvPicPr>
        <p:blipFill>
          <a:blip r:embed="rId3"/>
          <a:stretch>
            <a:fillRect/>
          </a:stretch>
        </p:blipFill>
        <p:spPr>
          <a:xfrm>
            <a:off x="1013025" y="1699862"/>
            <a:ext cx="3901875" cy="3671119"/>
          </a:xfrm>
          <a:prstGeom prst="rect">
            <a:avLst/>
          </a:prstGeom>
        </p:spPr>
      </p:pic>
      <p:sp>
        <p:nvSpPr>
          <p:cNvPr id="12" name="TextBox 11"/>
          <p:cNvSpPr txBox="1"/>
          <p:nvPr/>
        </p:nvSpPr>
        <p:spPr>
          <a:xfrm>
            <a:off x="5372100" y="1219200"/>
            <a:ext cx="685800" cy="553998"/>
          </a:xfrm>
          <a:prstGeom prst="rect">
            <a:avLst/>
          </a:prstGeom>
          <a:solidFill>
            <a:srgbClr val="31DB39"/>
          </a:solidFill>
        </p:spPr>
        <p:txBody>
          <a:bodyPr wrap="square" rtlCol="0">
            <a:spAutoFit/>
          </a:bodyPr>
          <a:lstStyle/>
          <a:p>
            <a:pPr algn="ctr"/>
            <a:r>
              <a:rPr lang="en-US" sz="3000" dirty="0">
                <a:latin typeface="Chalkduster"/>
                <a:cs typeface="Chalkduster"/>
              </a:rPr>
              <a:t>12</a:t>
            </a:r>
          </a:p>
        </p:txBody>
      </p:sp>
      <p:sp>
        <p:nvSpPr>
          <p:cNvPr id="13" name="TextBox 12"/>
          <p:cNvSpPr txBox="1"/>
          <p:nvPr/>
        </p:nvSpPr>
        <p:spPr>
          <a:xfrm>
            <a:off x="6115050" y="2133600"/>
            <a:ext cx="685800" cy="553998"/>
          </a:xfrm>
          <a:prstGeom prst="rect">
            <a:avLst/>
          </a:prstGeom>
          <a:solidFill>
            <a:srgbClr val="31DB39"/>
          </a:solidFill>
        </p:spPr>
        <p:txBody>
          <a:bodyPr wrap="square" rtlCol="0">
            <a:spAutoFit/>
          </a:bodyPr>
          <a:lstStyle/>
          <a:p>
            <a:pPr algn="ctr"/>
            <a:r>
              <a:rPr lang="en-US" sz="3000" dirty="0">
                <a:latin typeface="Chalkduster"/>
                <a:cs typeface="Chalkduster"/>
              </a:rPr>
              <a:t>6</a:t>
            </a:r>
          </a:p>
        </p:txBody>
      </p:sp>
      <p:sp>
        <p:nvSpPr>
          <p:cNvPr id="14" name="TextBox 13"/>
          <p:cNvSpPr txBox="1"/>
          <p:nvPr/>
        </p:nvSpPr>
        <p:spPr>
          <a:xfrm>
            <a:off x="5543550" y="3657600"/>
            <a:ext cx="685800" cy="553998"/>
          </a:xfrm>
          <a:prstGeom prst="rect">
            <a:avLst/>
          </a:prstGeom>
          <a:solidFill>
            <a:srgbClr val="31DB39"/>
          </a:solidFill>
        </p:spPr>
        <p:txBody>
          <a:bodyPr wrap="square" rtlCol="0">
            <a:spAutoFit/>
          </a:bodyPr>
          <a:lstStyle/>
          <a:p>
            <a:pPr algn="ctr"/>
            <a:r>
              <a:rPr lang="en-US" sz="3000" dirty="0">
                <a:latin typeface="Chalkduster"/>
                <a:cs typeface="Chalkduster"/>
              </a:rPr>
              <a:t>6</a:t>
            </a:r>
          </a:p>
        </p:txBody>
      </p:sp>
      <p:sp>
        <p:nvSpPr>
          <p:cNvPr id="15" name="TextBox 14"/>
          <p:cNvSpPr txBox="1"/>
          <p:nvPr/>
        </p:nvSpPr>
        <p:spPr>
          <a:xfrm>
            <a:off x="7400925" y="767342"/>
            <a:ext cx="685800" cy="553998"/>
          </a:xfrm>
          <a:prstGeom prst="rect">
            <a:avLst/>
          </a:prstGeom>
          <a:solidFill>
            <a:srgbClr val="31DB39"/>
          </a:solidFill>
        </p:spPr>
        <p:txBody>
          <a:bodyPr wrap="square" rtlCol="0">
            <a:spAutoFit/>
          </a:bodyPr>
          <a:lstStyle/>
          <a:p>
            <a:pPr algn="ctr"/>
            <a:r>
              <a:rPr lang="en-US" sz="3000" dirty="0">
                <a:latin typeface="Chalkduster"/>
                <a:cs typeface="Chalkduster"/>
              </a:rPr>
              <a:t>4</a:t>
            </a:r>
          </a:p>
        </p:txBody>
      </p:sp>
      <p:sp>
        <p:nvSpPr>
          <p:cNvPr id="16" name="TextBox 15"/>
          <p:cNvSpPr txBox="1"/>
          <p:nvPr/>
        </p:nvSpPr>
        <p:spPr>
          <a:xfrm>
            <a:off x="6572250" y="1295400"/>
            <a:ext cx="685800" cy="553998"/>
          </a:xfrm>
          <a:prstGeom prst="rect">
            <a:avLst/>
          </a:prstGeom>
          <a:solidFill>
            <a:srgbClr val="31DB39"/>
          </a:solidFill>
        </p:spPr>
        <p:txBody>
          <a:bodyPr wrap="square" rtlCol="0">
            <a:spAutoFit/>
          </a:bodyPr>
          <a:lstStyle/>
          <a:p>
            <a:pPr algn="ctr"/>
            <a:r>
              <a:rPr lang="en-US" sz="3000" dirty="0">
                <a:latin typeface="Chalkduster"/>
                <a:cs typeface="Chalkduster"/>
              </a:rPr>
              <a:t>8</a:t>
            </a:r>
          </a:p>
        </p:txBody>
      </p:sp>
      <p:sp>
        <p:nvSpPr>
          <p:cNvPr id="17" name="TextBox 16"/>
          <p:cNvSpPr txBox="1"/>
          <p:nvPr/>
        </p:nvSpPr>
        <p:spPr>
          <a:xfrm>
            <a:off x="6629400" y="3429000"/>
            <a:ext cx="685800" cy="553998"/>
          </a:xfrm>
          <a:prstGeom prst="rect">
            <a:avLst/>
          </a:prstGeom>
          <a:solidFill>
            <a:srgbClr val="31DB39"/>
          </a:solidFill>
        </p:spPr>
        <p:txBody>
          <a:bodyPr wrap="square" rtlCol="0">
            <a:spAutoFit/>
          </a:bodyPr>
          <a:lstStyle/>
          <a:p>
            <a:pPr algn="ctr"/>
            <a:r>
              <a:rPr lang="en-US" sz="3000" dirty="0">
                <a:latin typeface="Chalkduster"/>
                <a:cs typeface="Chalkduster"/>
              </a:rPr>
              <a:t>3</a:t>
            </a:r>
          </a:p>
        </p:txBody>
      </p:sp>
      <p:sp>
        <p:nvSpPr>
          <p:cNvPr id="18" name="TextBox 17"/>
          <p:cNvSpPr txBox="1"/>
          <p:nvPr/>
        </p:nvSpPr>
        <p:spPr>
          <a:xfrm>
            <a:off x="7200900" y="2438400"/>
            <a:ext cx="685800" cy="553998"/>
          </a:xfrm>
          <a:prstGeom prst="rect">
            <a:avLst/>
          </a:prstGeom>
          <a:solidFill>
            <a:srgbClr val="31DB39"/>
          </a:solidFill>
        </p:spPr>
        <p:txBody>
          <a:bodyPr wrap="square" rtlCol="0">
            <a:spAutoFit/>
          </a:bodyPr>
          <a:lstStyle/>
          <a:p>
            <a:pPr algn="ctr"/>
            <a:r>
              <a:rPr lang="en-US" sz="3000" dirty="0">
                <a:latin typeface="Chalkduster"/>
                <a:cs typeface="Chalkduster"/>
              </a:rPr>
              <a:t>1</a:t>
            </a:r>
          </a:p>
        </p:txBody>
      </p:sp>
      <p:sp>
        <p:nvSpPr>
          <p:cNvPr id="19" name="TextBox 18"/>
          <p:cNvSpPr txBox="1"/>
          <p:nvPr/>
        </p:nvSpPr>
        <p:spPr>
          <a:xfrm>
            <a:off x="7629525" y="1539599"/>
            <a:ext cx="685800" cy="553998"/>
          </a:xfrm>
          <a:prstGeom prst="rect">
            <a:avLst/>
          </a:prstGeom>
          <a:solidFill>
            <a:srgbClr val="31DB39"/>
          </a:solidFill>
        </p:spPr>
        <p:txBody>
          <a:bodyPr wrap="square" rtlCol="0">
            <a:spAutoFit/>
          </a:bodyPr>
          <a:lstStyle/>
          <a:p>
            <a:pPr algn="ctr"/>
            <a:r>
              <a:rPr lang="en-US" sz="3000" dirty="0">
                <a:latin typeface="Chalkduster"/>
                <a:cs typeface="Chalkduster"/>
              </a:rPr>
              <a:t>5</a:t>
            </a:r>
          </a:p>
        </p:txBody>
      </p:sp>
      <p:sp>
        <p:nvSpPr>
          <p:cNvPr id="20" name="TextBox 19"/>
          <p:cNvSpPr txBox="1"/>
          <p:nvPr/>
        </p:nvSpPr>
        <p:spPr>
          <a:xfrm>
            <a:off x="5257800" y="2667000"/>
            <a:ext cx="685800" cy="553998"/>
          </a:xfrm>
          <a:prstGeom prst="rect">
            <a:avLst/>
          </a:prstGeom>
          <a:solidFill>
            <a:srgbClr val="31DB39"/>
          </a:solidFill>
        </p:spPr>
        <p:txBody>
          <a:bodyPr wrap="square" rtlCol="0">
            <a:spAutoFit/>
          </a:bodyPr>
          <a:lstStyle/>
          <a:p>
            <a:pPr algn="ctr"/>
            <a:r>
              <a:rPr lang="en-US" sz="3000" dirty="0">
                <a:latin typeface="Chalkduster"/>
                <a:cs typeface="Chalkduster"/>
              </a:rPr>
              <a:t>3</a:t>
            </a:r>
          </a:p>
        </p:txBody>
      </p:sp>
    </p:spTree>
    <p:extLst>
      <p:ext uri="{BB962C8B-B14F-4D97-AF65-F5344CB8AC3E}">
        <p14:creationId xmlns:p14="http://schemas.microsoft.com/office/powerpoint/2010/main" val="1117286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3.33333E-6 0.04861 L -0.18334 0.45972 " pathEditMode="relative" ptsTypes="AA">
                                      <p:cBhvr>
                                        <p:cTn id="6" dur="2000" fill="hold"/>
                                        <p:tgtEl>
                                          <p:spTgt spid="12"/>
                                        </p:tgtEl>
                                        <p:attrNameLst>
                                          <p:attrName>ppt_x</p:attrName>
                                          <p:attrName>ppt_y</p:attrName>
                                        </p:attrNameLst>
                                      </p:cBhvr>
                                    </p:animMotion>
                                  </p:childTnLst>
                                </p:cTn>
                              </p:par>
                            </p:childTnLst>
                          </p:cTn>
                        </p:par>
                      </p:childTnLst>
                    </p:cTn>
                  </p:par>
                  <p:par>
                    <p:cTn id="7" fill="hold">
                      <p:stCondLst>
                        <p:cond delay="indefinite"/>
                      </p:stCondLst>
                      <p:childTnLst>
                        <p:par>
                          <p:cTn id="8" fill="hold">
                            <p:stCondLst>
                              <p:cond delay="0"/>
                            </p:stCondLst>
                            <p:childTnLst>
                              <p:par>
                                <p:cTn id="9" presetID="0" presetClass="path" presetSubtype="0" accel="50000" decel="50000" fill="hold" grpId="0" nodeType="clickEffect">
                                  <p:stCondLst>
                                    <p:cond delay="0"/>
                                  </p:stCondLst>
                                  <p:childTnLst>
                                    <p:animMotion origin="layout" path="M 0.03038 0.00301 L -0.24462 0.17384 " pathEditMode="relative" rAng="0" ptsTypes="AA">
                                      <p:cBhvr>
                                        <p:cTn id="10" dur="2000" fill="hold"/>
                                        <p:tgtEl>
                                          <p:spTgt spid="13"/>
                                        </p:tgtEl>
                                        <p:attrNameLst>
                                          <p:attrName>ppt_x</p:attrName>
                                          <p:attrName>ppt_y</p:attrName>
                                        </p:attrNameLst>
                                      </p:cBhvr>
                                      <p:rCtr x="-13750" y="8542"/>
                                    </p:animMotion>
                                  </p:childTnLst>
                                </p:cTn>
                              </p:par>
                            </p:childTnLst>
                          </p:cTn>
                        </p:par>
                      </p:childTnLst>
                    </p:cTn>
                  </p:par>
                  <p:par>
                    <p:cTn id="11" fill="hold">
                      <p:stCondLst>
                        <p:cond delay="indefinite"/>
                      </p:stCondLst>
                      <p:childTnLst>
                        <p:par>
                          <p:cTn id="12" fill="hold">
                            <p:stCondLst>
                              <p:cond delay="0"/>
                            </p:stCondLst>
                            <p:childTnLst>
                              <p:par>
                                <p:cTn id="13" presetID="0" presetClass="path" presetSubtype="0" accel="50000" decel="50000" fill="hold" grpId="0" nodeType="clickEffect">
                                  <p:stCondLst>
                                    <p:cond delay="0"/>
                                  </p:stCondLst>
                                  <p:childTnLst>
                                    <p:animMotion origin="layout" path="M -6.93889E-18 4.44444E-6 L -0.175 -0.23334 " pathEditMode="relative" ptsTypes="AA">
                                      <p:cBhvr>
                                        <p:cTn id="14" dur="2000" fill="hold"/>
                                        <p:tgtEl>
                                          <p:spTgt spid="14"/>
                                        </p:tgtEl>
                                        <p:attrNameLst>
                                          <p:attrName>ppt_x</p:attrName>
                                          <p:attrName>ppt_y</p:attrName>
                                        </p:attrNameLst>
                                      </p:cBhvr>
                                    </p:animMotion>
                                  </p:childTnLst>
                                </p:cTn>
                              </p:par>
                            </p:childTnLst>
                          </p:cTn>
                        </p:par>
                      </p:childTnLst>
                    </p:cTn>
                  </p:par>
                  <p:par>
                    <p:cTn id="15" fill="hold">
                      <p:stCondLst>
                        <p:cond delay="indefinite"/>
                      </p:stCondLst>
                      <p:childTnLst>
                        <p:par>
                          <p:cTn id="16" fill="hold">
                            <p:stCondLst>
                              <p:cond delay="0"/>
                            </p:stCondLst>
                            <p:childTnLst>
                              <p:par>
                                <p:cTn id="17" presetID="0" presetClass="path" presetSubtype="0" accel="50000" decel="50000" fill="hold" grpId="0" nodeType="clickEffect">
                                  <p:stCondLst>
                                    <p:cond delay="0"/>
                                  </p:stCondLst>
                                  <p:childTnLst>
                                    <p:animMotion origin="layout" path="M 1.11022E-16 3.33333E-6 L -0.56684 0.44953 " pathEditMode="relative" rAng="0" ptsTypes="AA">
                                      <p:cBhvr>
                                        <p:cTn id="18" dur="2000" fill="hold"/>
                                        <p:tgtEl>
                                          <p:spTgt spid="16"/>
                                        </p:tgtEl>
                                        <p:attrNameLst>
                                          <p:attrName>ppt_x</p:attrName>
                                          <p:attrName>ppt_y</p:attrName>
                                        </p:attrNameLst>
                                      </p:cBhvr>
                                      <p:rCtr x="-28351" y="22477"/>
                                    </p:animMotion>
                                  </p:childTnLst>
                                </p:cTn>
                              </p:par>
                            </p:childTnLst>
                          </p:cTn>
                        </p:par>
                      </p:childTnLst>
                    </p:cTn>
                  </p:par>
                  <p:par>
                    <p:cTn id="19" fill="hold">
                      <p:stCondLst>
                        <p:cond delay="indefinite"/>
                      </p:stCondLst>
                      <p:childTnLst>
                        <p:par>
                          <p:cTn id="20" fill="hold">
                            <p:stCondLst>
                              <p:cond delay="0"/>
                            </p:stCondLst>
                            <p:childTnLst>
                              <p:par>
                                <p:cTn id="21" presetID="0" presetClass="path" presetSubtype="0" accel="50000" decel="50000" fill="hold" grpId="0" nodeType="clickEffect">
                                  <p:stCondLst>
                                    <p:cond delay="0"/>
                                  </p:stCondLst>
                                  <p:childTnLst>
                                    <p:animMotion origin="layout" path="M 0.14046 0.05648 L -0.51285 0.54653 " pathEditMode="relative" rAng="0" ptsTypes="AA">
                                      <p:cBhvr>
                                        <p:cTn id="22" dur="2000" fill="hold"/>
                                        <p:tgtEl>
                                          <p:spTgt spid="15"/>
                                        </p:tgtEl>
                                        <p:attrNameLst>
                                          <p:attrName>ppt_x</p:attrName>
                                          <p:attrName>ppt_y</p:attrName>
                                        </p:attrNameLst>
                                      </p:cBhvr>
                                      <p:rCtr x="-32674" y="24491"/>
                                    </p:animMotion>
                                  </p:childTnLst>
                                </p:cTn>
                              </p:par>
                            </p:childTnLst>
                          </p:cTn>
                        </p:par>
                      </p:childTnLst>
                    </p:cTn>
                  </p:par>
                  <p:par>
                    <p:cTn id="23" fill="hold">
                      <p:stCondLst>
                        <p:cond delay="indefinite"/>
                      </p:stCondLst>
                      <p:childTnLst>
                        <p:par>
                          <p:cTn id="24" fill="hold">
                            <p:stCondLst>
                              <p:cond delay="0"/>
                            </p:stCondLst>
                            <p:childTnLst>
                              <p:par>
                                <p:cTn id="25" presetID="0" presetClass="path" presetSubtype="0" accel="50000" decel="50000" fill="hold" grpId="0" nodeType="clickEffect">
                                  <p:stCondLst>
                                    <p:cond delay="0"/>
                                  </p:stCondLst>
                                  <p:childTnLst>
                                    <p:animMotion origin="layout" path="M 5E-6 -4.81481E-6 L -0.66754 0.09075 " pathEditMode="relative" rAng="0" ptsTypes="AA">
                                      <p:cBhvr>
                                        <p:cTn id="26" dur="2000" fill="hold"/>
                                        <p:tgtEl>
                                          <p:spTgt spid="19"/>
                                        </p:tgtEl>
                                        <p:attrNameLst>
                                          <p:attrName>ppt_x</p:attrName>
                                          <p:attrName>ppt_y</p:attrName>
                                        </p:attrNameLst>
                                      </p:cBhvr>
                                      <p:rCtr x="-33385" y="4537"/>
                                    </p:animMotion>
                                  </p:childTnLst>
                                </p:cTn>
                              </p:par>
                            </p:childTnLst>
                          </p:cTn>
                        </p:par>
                      </p:childTnLst>
                    </p:cTn>
                  </p:par>
                  <p:par>
                    <p:cTn id="27" fill="hold">
                      <p:stCondLst>
                        <p:cond delay="indefinite"/>
                      </p:stCondLst>
                      <p:childTnLst>
                        <p:par>
                          <p:cTn id="28" fill="hold">
                            <p:stCondLst>
                              <p:cond delay="0"/>
                            </p:stCondLst>
                            <p:childTnLst>
                              <p:par>
                                <p:cTn id="29" presetID="0" presetClass="path" presetSubtype="0" accel="50000" decel="50000" fill="hold" grpId="0" nodeType="clickEffect">
                                  <p:stCondLst>
                                    <p:cond delay="0"/>
                                  </p:stCondLst>
                                  <p:childTnLst>
                                    <p:animMotion origin="layout" path="M 0.13125 0.00277 L -0.41892 0.08287 " pathEditMode="relative" rAng="0" ptsTypes="AA">
                                      <p:cBhvr>
                                        <p:cTn id="30" dur="2000" fill="hold"/>
                                        <p:tgtEl>
                                          <p:spTgt spid="20"/>
                                        </p:tgtEl>
                                        <p:attrNameLst>
                                          <p:attrName>ppt_x</p:attrName>
                                          <p:attrName>ppt_y</p:attrName>
                                        </p:attrNameLst>
                                      </p:cBhvr>
                                      <p:rCtr x="-27517" y="4005"/>
                                    </p:animMotion>
                                  </p:childTnLst>
                                </p:cTn>
                              </p:par>
                            </p:childTnLst>
                          </p:cTn>
                        </p:par>
                      </p:childTnLst>
                    </p:cTn>
                  </p:par>
                  <p:par>
                    <p:cTn id="31" fill="hold">
                      <p:stCondLst>
                        <p:cond delay="indefinite"/>
                      </p:stCondLst>
                      <p:childTnLst>
                        <p:par>
                          <p:cTn id="32" fill="hold">
                            <p:stCondLst>
                              <p:cond delay="0"/>
                            </p:stCondLst>
                            <p:childTnLst>
                              <p:par>
                                <p:cTn id="33" presetID="0" presetClass="path" presetSubtype="0" accel="50000" decel="50000" fill="hold" grpId="0" nodeType="clickEffect">
                                  <p:stCondLst>
                                    <p:cond delay="0"/>
                                  </p:stCondLst>
                                  <p:childTnLst>
                                    <p:animMotion origin="layout" path="M 0 -3.33333E-6 L -0.48889 -0.0537 " pathEditMode="relative" rAng="0" ptsTypes="AA">
                                      <p:cBhvr>
                                        <p:cTn id="34" dur="2000" fill="hold"/>
                                        <p:tgtEl>
                                          <p:spTgt spid="18"/>
                                        </p:tgtEl>
                                        <p:attrNameLst>
                                          <p:attrName>ppt_x</p:attrName>
                                          <p:attrName>ppt_y</p:attrName>
                                        </p:attrNameLst>
                                      </p:cBhvr>
                                      <p:rCtr x="-24444" y="-2685"/>
                                    </p:animMotion>
                                  </p:childTnLst>
                                </p:cTn>
                              </p:par>
                            </p:childTnLst>
                          </p:cTn>
                        </p:par>
                      </p:childTnLst>
                    </p:cTn>
                  </p:par>
                  <p:par>
                    <p:cTn id="35" fill="hold">
                      <p:stCondLst>
                        <p:cond delay="indefinite"/>
                      </p:stCondLst>
                      <p:childTnLst>
                        <p:par>
                          <p:cTn id="36" fill="hold">
                            <p:stCondLst>
                              <p:cond delay="0"/>
                            </p:stCondLst>
                            <p:childTnLst>
                              <p:par>
                                <p:cTn id="37" presetID="0" presetClass="path" presetSubtype="0" accel="50000" decel="50000" fill="hold" grpId="0" nodeType="clickEffect">
                                  <p:stCondLst>
                                    <p:cond delay="0"/>
                                  </p:stCondLst>
                                  <p:childTnLst>
                                    <p:animMotion origin="layout" path="M 0 2.22222E-6 L -0.43056 -0.02824 " pathEditMode="relative" rAng="0" ptsTypes="AA">
                                      <p:cBhvr>
                                        <p:cTn id="38" dur="2000" fill="hold"/>
                                        <p:tgtEl>
                                          <p:spTgt spid="17"/>
                                        </p:tgtEl>
                                        <p:attrNameLst>
                                          <p:attrName>ppt_x</p:attrName>
                                          <p:attrName>ppt_y</p:attrName>
                                        </p:attrNameLst>
                                      </p:cBhvr>
                                      <p:rCtr x="-21528" y="-141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P spid="16" grpId="0" animBg="1"/>
      <p:bldP spid="17" grpId="0" animBg="1"/>
      <p:bldP spid="18" grpId="0" animBg="1"/>
      <p:bldP spid="19" grpId="0" animBg="1"/>
      <p:bldP spid="20"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normAutofit fontScale="90000"/>
          </a:bodyPr>
          <a:lstStyle/>
          <a:p>
            <a:pPr marL="514350" indent="-514350">
              <a:buFont typeface="+mj-lt"/>
              <a:buAutoNum type="arabicPeriod" startAt="3"/>
            </a:pPr>
            <a:r>
              <a:rPr lang="en-US" dirty="0"/>
              <a:t>Students should develop </a:t>
            </a:r>
            <a:r>
              <a:rPr lang="en-US" dirty="0">
                <a:solidFill>
                  <a:srgbClr val="92D050"/>
                </a:solidFill>
              </a:rPr>
              <a:t>fluency </a:t>
            </a:r>
            <a:r>
              <a:rPr lang="en-US" dirty="0"/>
              <a:t>with facts</a:t>
            </a:r>
            <a:br>
              <a:rPr lang="en-US" dirty="0"/>
            </a:br>
            <a:br>
              <a:rPr lang="en-US" dirty="0"/>
            </a:br>
            <a:r>
              <a:rPr lang="en-US" dirty="0"/>
              <a:t> </a:t>
            </a:r>
          </a:p>
        </p:txBody>
      </p:sp>
      <p:sp>
        <p:nvSpPr>
          <p:cNvPr id="9" name="Title 2"/>
          <p:cNvSpPr txBox="1">
            <a:spLocks/>
          </p:cNvSpPr>
          <p:nvPr/>
        </p:nvSpPr>
        <p:spPr>
          <a:xfrm>
            <a:off x="228600" y="904442"/>
            <a:ext cx="8686800" cy="731520"/>
          </a:xfrm>
          <a:prstGeom prst="rect">
            <a:avLst/>
          </a:prstGeom>
          <a:solidFill>
            <a:schemeClr val="accent5">
              <a:lumMod val="50000"/>
            </a:schemeClr>
          </a:solidFill>
        </p:spPr>
        <p:txBody>
          <a:bodyPr vert="horz" lIns="91440" tIns="45720" rIns="91440" bIns="45720" rtlCol="0" anchor="t" anchorCtr="0">
            <a:normAutofit/>
          </a:bodyPr>
          <a:lstStyle>
            <a:lvl1pPr algn="l" defTabSz="914400" rtl="0" eaLnBrk="1" latinLnBrk="0" hangingPunct="1">
              <a:lnSpc>
                <a:spcPct val="110000"/>
              </a:lnSpc>
              <a:spcBef>
                <a:spcPct val="0"/>
              </a:spcBef>
              <a:buNone/>
              <a:defRPr sz="3200" b="1" kern="1200">
                <a:solidFill>
                  <a:srgbClr val="FF9300"/>
                </a:solidFill>
                <a:latin typeface="+mj-lt"/>
                <a:ea typeface="Verdana" panose="020B0604030504040204" pitchFamily="34" charset="0"/>
                <a:cs typeface="Verdana" panose="020B0604030504040204" pitchFamily="34" charset="0"/>
              </a:defRPr>
            </a:lvl1pPr>
          </a:lstStyle>
          <a:p>
            <a:r>
              <a:rPr lang="en-US" dirty="0">
                <a:solidFill>
                  <a:schemeClr val="accent1"/>
                </a:solidFill>
              </a:rPr>
              <a:t>Magic Squares</a:t>
            </a:r>
          </a:p>
        </p:txBody>
      </p:sp>
      <p:pic>
        <p:nvPicPr>
          <p:cNvPr id="10" name="Picture 9" descr="magic squares with numbers in the squares that add up on horizontal and vertical axis"/>
          <p:cNvPicPr>
            <a:picLocks noChangeAspect="1"/>
          </p:cNvPicPr>
          <p:nvPr/>
        </p:nvPicPr>
        <p:blipFill>
          <a:blip r:embed="rId2"/>
          <a:stretch>
            <a:fillRect/>
          </a:stretch>
        </p:blipFill>
        <p:spPr>
          <a:xfrm>
            <a:off x="312634" y="1797137"/>
            <a:ext cx="3901875" cy="3671119"/>
          </a:xfrm>
          <a:prstGeom prst="rect">
            <a:avLst/>
          </a:prstGeom>
        </p:spPr>
      </p:pic>
      <p:sp>
        <p:nvSpPr>
          <p:cNvPr id="12" name="TextBox 11"/>
          <p:cNvSpPr txBox="1"/>
          <p:nvPr/>
        </p:nvSpPr>
        <p:spPr>
          <a:xfrm>
            <a:off x="3148348" y="4474719"/>
            <a:ext cx="685800" cy="553998"/>
          </a:xfrm>
          <a:prstGeom prst="rect">
            <a:avLst/>
          </a:prstGeom>
          <a:solidFill>
            <a:srgbClr val="31DB39"/>
          </a:solidFill>
        </p:spPr>
        <p:txBody>
          <a:bodyPr wrap="square" rtlCol="0">
            <a:spAutoFit/>
          </a:bodyPr>
          <a:lstStyle/>
          <a:p>
            <a:pPr algn="ctr"/>
            <a:r>
              <a:rPr lang="en-US" sz="3000" dirty="0">
                <a:latin typeface="Chalkduster"/>
                <a:cs typeface="Chalkduster"/>
              </a:rPr>
              <a:t>12</a:t>
            </a:r>
          </a:p>
        </p:txBody>
      </p:sp>
      <p:sp>
        <p:nvSpPr>
          <p:cNvPr id="13" name="TextBox 12"/>
          <p:cNvSpPr txBox="1"/>
          <p:nvPr/>
        </p:nvSpPr>
        <p:spPr>
          <a:xfrm>
            <a:off x="3214384" y="3295051"/>
            <a:ext cx="685800" cy="553998"/>
          </a:xfrm>
          <a:prstGeom prst="rect">
            <a:avLst/>
          </a:prstGeom>
          <a:solidFill>
            <a:srgbClr val="31DB39"/>
          </a:solidFill>
        </p:spPr>
        <p:txBody>
          <a:bodyPr wrap="square" rtlCol="0">
            <a:spAutoFit/>
          </a:bodyPr>
          <a:lstStyle/>
          <a:p>
            <a:pPr algn="ctr"/>
            <a:r>
              <a:rPr lang="en-US" sz="3000" dirty="0">
                <a:latin typeface="Chalkduster"/>
                <a:cs typeface="Chalkduster"/>
              </a:rPr>
              <a:t>6</a:t>
            </a:r>
          </a:p>
        </p:txBody>
      </p:sp>
      <p:sp>
        <p:nvSpPr>
          <p:cNvPr id="14" name="TextBox 13"/>
          <p:cNvSpPr txBox="1"/>
          <p:nvPr/>
        </p:nvSpPr>
        <p:spPr>
          <a:xfrm>
            <a:off x="3214384" y="2204243"/>
            <a:ext cx="685800" cy="553998"/>
          </a:xfrm>
          <a:prstGeom prst="rect">
            <a:avLst/>
          </a:prstGeom>
          <a:solidFill>
            <a:srgbClr val="31DB39"/>
          </a:solidFill>
        </p:spPr>
        <p:txBody>
          <a:bodyPr wrap="square" rtlCol="0">
            <a:spAutoFit/>
          </a:bodyPr>
          <a:lstStyle/>
          <a:p>
            <a:pPr algn="ctr"/>
            <a:r>
              <a:rPr lang="en-US" sz="3000" dirty="0">
                <a:latin typeface="Chalkduster"/>
                <a:cs typeface="Chalkduster"/>
              </a:rPr>
              <a:t>6</a:t>
            </a:r>
          </a:p>
        </p:txBody>
      </p:sp>
      <p:sp>
        <p:nvSpPr>
          <p:cNvPr id="15" name="TextBox 14"/>
          <p:cNvSpPr txBox="1"/>
          <p:nvPr/>
        </p:nvSpPr>
        <p:spPr>
          <a:xfrm>
            <a:off x="1955868" y="4474719"/>
            <a:ext cx="685800" cy="553998"/>
          </a:xfrm>
          <a:prstGeom prst="rect">
            <a:avLst/>
          </a:prstGeom>
          <a:solidFill>
            <a:srgbClr val="31DB39"/>
          </a:solidFill>
        </p:spPr>
        <p:txBody>
          <a:bodyPr wrap="square" rtlCol="0">
            <a:spAutoFit/>
          </a:bodyPr>
          <a:lstStyle/>
          <a:p>
            <a:pPr algn="ctr"/>
            <a:r>
              <a:rPr lang="en-US" sz="3000" dirty="0">
                <a:latin typeface="Chalkduster"/>
                <a:cs typeface="Chalkduster"/>
              </a:rPr>
              <a:t>4</a:t>
            </a:r>
          </a:p>
        </p:txBody>
      </p:sp>
      <p:sp>
        <p:nvSpPr>
          <p:cNvPr id="16" name="TextBox 15"/>
          <p:cNvSpPr txBox="1"/>
          <p:nvPr/>
        </p:nvSpPr>
        <p:spPr>
          <a:xfrm>
            <a:off x="668960" y="4474719"/>
            <a:ext cx="685800" cy="553998"/>
          </a:xfrm>
          <a:prstGeom prst="rect">
            <a:avLst/>
          </a:prstGeom>
          <a:solidFill>
            <a:srgbClr val="31DB39"/>
          </a:solidFill>
        </p:spPr>
        <p:txBody>
          <a:bodyPr wrap="square" rtlCol="0">
            <a:spAutoFit/>
          </a:bodyPr>
          <a:lstStyle/>
          <a:p>
            <a:pPr algn="ctr"/>
            <a:r>
              <a:rPr lang="en-US" sz="3000" dirty="0">
                <a:latin typeface="Chalkduster"/>
                <a:cs typeface="Chalkduster"/>
              </a:rPr>
              <a:t>8</a:t>
            </a:r>
          </a:p>
        </p:txBody>
      </p:sp>
      <p:sp>
        <p:nvSpPr>
          <p:cNvPr id="17" name="TextBox 16"/>
          <p:cNvSpPr txBox="1"/>
          <p:nvPr/>
        </p:nvSpPr>
        <p:spPr>
          <a:xfrm>
            <a:off x="697352" y="3337102"/>
            <a:ext cx="685800" cy="553998"/>
          </a:xfrm>
          <a:prstGeom prst="rect">
            <a:avLst/>
          </a:prstGeom>
          <a:solidFill>
            <a:srgbClr val="31DB39"/>
          </a:solidFill>
        </p:spPr>
        <p:txBody>
          <a:bodyPr wrap="square" rtlCol="0">
            <a:spAutoFit/>
          </a:bodyPr>
          <a:lstStyle/>
          <a:p>
            <a:pPr algn="ctr"/>
            <a:r>
              <a:rPr lang="en-US" sz="3000" dirty="0">
                <a:latin typeface="Chalkduster"/>
                <a:cs typeface="Chalkduster"/>
              </a:rPr>
              <a:t>3</a:t>
            </a:r>
          </a:p>
        </p:txBody>
      </p:sp>
      <p:sp>
        <p:nvSpPr>
          <p:cNvPr id="18" name="TextBox 17"/>
          <p:cNvSpPr txBox="1"/>
          <p:nvPr/>
        </p:nvSpPr>
        <p:spPr>
          <a:xfrm>
            <a:off x="1955868" y="2132080"/>
            <a:ext cx="685800" cy="553998"/>
          </a:xfrm>
          <a:prstGeom prst="rect">
            <a:avLst/>
          </a:prstGeom>
          <a:solidFill>
            <a:srgbClr val="31DB39"/>
          </a:solidFill>
        </p:spPr>
        <p:txBody>
          <a:bodyPr wrap="square" rtlCol="0">
            <a:spAutoFit/>
          </a:bodyPr>
          <a:lstStyle/>
          <a:p>
            <a:pPr algn="ctr"/>
            <a:r>
              <a:rPr lang="en-US" sz="3000" dirty="0">
                <a:latin typeface="Chalkduster"/>
                <a:cs typeface="Chalkduster"/>
              </a:rPr>
              <a:t>1</a:t>
            </a:r>
          </a:p>
        </p:txBody>
      </p:sp>
      <p:sp>
        <p:nvSpPr>
          <p:cNvPr id="19" name="TextBox 18"/>
          <p:cNvSpPr txBox="1"/>
          <p:nvPr/>
        </p:nvSpPr>
        <p:spPr>
          <a:xfrm>
            <a:off x="697352" y="2173756"/>
            <a:ext cx="685800" cy="553998"/>
          </a:xfrm>
          <a:prstGeom prst="rect">
            <a:avLst/>
          </a:prstGeom>
          <a:solidFill>
            <a:srgbClr val="31DB39"/>
          </a:solidFill>
        </p:spPr>
        <p:txBody>
          <a:bodyPr wrap="square" rtlCol="0">
            <a:spAutoFit/>
          </a:bodyPr>
          <a:lstStyle/>
          <a:p>
            <a:pPr algn="ctr"/>
            <a:r>
              <a:rPr lang="en-US" sz="3000" dirty="0">
                <a:latin typeface="Chalkduster"/>
                <a:cs typeface="Chalkduster"/>
              </a:rPr>
              <a:t>5</a:t>
            </a:r>
          </a:p>
        </p:txBody>
      </p:sp>
      <p:sp>
        <p:nvSpPr>
          <p:cNvPr id="20" name="TextBox 19"/>
          <p:cNvSpPr txBox="1"/>
          <p:nvPr/>
        </p:nvSpPr>
        <p:spPr>
          <a:xfrm>
            <a:off x="1955868" y="3341113"/>
            <a:ext cx="685800" cy="553998"/>
          </a:xfrm>
          <a:prstGeom prst="rect">
            <a:avLst/>
          </a:prstGeom>
          <a:solidFill>
            <a:srgbClr val="31DB39"/>
          </a:solidFill>
        </p:spPr>
        <p:txBody>
          <a:bodyPr wrap="square" rtlCol="0">
            <a:spAutoFit/>
          </a:bodyPr>
          <a:lstStyle/>
          <a:p>
            <a:pPr algn="ctr"/>
            <a:r>
              <a:rPr lang="en-US" sz="3000" dirty="0">
                <a:latin typeface="Chalkduster"/>
                <a:cs typeface="Chalkduster"/>
              </a:rPr>
              <a:t>3</a:t>
            </a:r>
          </a:p>
        </p:txBody>
      </p:sp>
      <p:pic>
        <p:nvPicPr>
          <p:cNvPr id="3" name="Picture 2" descr="write the facts sheet"/>
          <p:cNvPicPr>
            <a:picLocks noChangeAspect="1"/>
          </p:cNvPicPr>
          <p:nvPr/>
        </p:nvPicPr>
        <p:blipFill>
          <a:blip r:embed="rId3"/>
          <a:stretch>
            <a:fillRect/>
          </a:stretch>
        </p:blipFill>
        <p:spPr>
          <a:xfrm>
            <a:off x="4478107" y="2270300"/>
            <a:ext cx="4445000" cy="2603500"/>
          </a:xfrm>
          <a:prstGeom prst="rect">
            <a:avLst/>
          </a:prstGeom>
        </p:spPr>
      </p:pic>
    </p:spTree>
    <p:extLst>
      <p:ext uri="{BB962C8B-B14F-4D97-AF65-F5344CB8AC3E}">
        <p14:creationId xmlns:p14="http://schemas.microsoft.com/office/powerpoint/2010/main" val="42069777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normAutofit fontScale="90000"/>
          </a:bodyPr>
          <a:lstStyle/>
          <a:p>
            <a:pPr marL="514350" indent="-514350">
              <a:buFont typeface="+mj-lt"/>
              <a:buAutoNum type="arabicPeriod" startAt="3"/>
            </a:pPr>
            <a:r>
              <a:rPr lang="en-US" dirty="0"/>
              <a:t>Students should develop </a:t>
            </a:r>
            <a:r>
              <a:rPr lang="en-US" dirty="0">
                <a:solidFill>
                  <a:srgbClr val="92D050"/>
                </a:solidFill>
              </a:rPr>
              <a:t>fluency </a:t>
            </a:r>
            <a:r>
              <a:rPr lang="en-US" dirty="0"/>
              <a:t>with facts</a:t>
            </a:r>
            <a:br>
              <a:rPr lang="en-US" dirty="0"/>
            </a:br>
            <a:br>
              <a:rPr lang="en-US" dirty="0"/>
            </a:br>
            <a:r>
              <a:rPr lang="en-US" dirty="0"/>
              <a:t> </a:t>
            </a:r>
          </a:p>
        </p:txBody>
      </p:sp>
      <p:sp>
        <p:nvSpPr>
          <p:cNvPr id="9" name="Title 2"/>
          <p:cNvSpPr txBox="1">
            <a:spLocks/>
          </p:cNvSpPr>
          <p:nvPr/>
        </p:nvSpPr>
        <p:spPr>
          <a:xfrm>
            <a:off x="228600" y="904442"/>
            <a:ext cx="8686800" cy="731520"/>
          </a:xfrm>
          <a:prstGeom prst="rect">
            <a:avLst/>
          </a:prstGeom>
          <a:solidFill>
            <a:schemeClr val="accent5">
              <a:lumMod val="50000"/>
            </a:schemeClr>
          </a:solidFill>
        </p:spPr>
        <p:txBody>
          <a:bodyPr vert="horz" lIns="91440" tIns="45720" rIns="91440" bIns="45720" rtlCol="0" anchor="t" anchorCtr="0">
            <a:normAutofit/>
          </a:bodyPr>
          <a:lstStyle>
            <a:lvl1pPr algn="l" defTabSz="914400" rtl="0" eaLnBrk="1" latinLnBrk="0" hangingPunct="1">
              <a:lnSpc>
                <a:spcPct val="110000"/>
              </a:lnSpc>
              <a:spcBef>
                <a:spcPct val="0"/>
              </a:spcBef>
              <a:buNone/>
              <a:defRPr sz="3200" b="1" kern="1200">
                <a:solidFill>
                  <a:srgbClr val="FF9300"/>
                </a:solidFill>
                <a:latin typeface="+mj-lt"/>
                <a:ea typeface="Verdana" panose="020B0604030504040204" pitchFamily="34" charset="0"/>
                <a:cs typeface="Verdana" panose="020B0604030504040204" pitchFamily="34" charset="0"/>
              </a:defRPr>
            </a:lvl1pPr>
          </a:lstStyle>
          <a:p>
            <a:r>
              <a:rPr lang="en-US" dirty="0">
                <a:solidFill>
                  <a:schemeClr val="accent1"/>
                </a:solidFill>
              </a:rPr>
              <a:t>Dice, Dominoes, Cards</a:t>
            </a:r>
          </a:p>
        </p:txBody>
      </p:sp>
      <p:pic>
        <p:nvPicPr>
          <p:cNvPr id="6" name="Picture 5" descr="role the dice,, dominos, and cards sheet"/>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777497" y="1635962"/>
            <a:ext cx="4137903" cy="4392082"/>
          </a:xfrm>
          <a:prstGeom prst="rect">
            <a:avLst/>
          </a:prstGeom>
        </p:spPr>
      </p:pic>
      <p:pic>
        <p:nvPicPr>
          <p:cNvPr id="4" name="Picture 3" descr="dice"/>
          <p:cNvPicPr>
            <a:picLocks noChangeAspect="1"/>
          </p:cNvPicPr>
          <p:nvPr/>
        </p:nvPicPr>
        <p:blipFill>
          <a:blip r:embed="rId3"/>
          <a:stretch>
            <a:fillRect/>
          </a:stretch>
        </p:blipFill>
        <p:spPr>
          <a:xfrm>
            <a:off x="435742" y="1743935"/>
            <a:ext cx="2204642" cy="1412226"/>
          </a:xfrm>
          <a:prstGeom prst="rect">
            <a:avLst/>
          </a:prstGeom>
        </p:spPr>
      </p:pic>
      <p:pic>
        <p:nvPicPr>
          <p:cNvPr id="5" name="Picture 4" descr="dominos"/>
          <p:cNvPicPr>
            <a:picLocks noChangeAspect="1"/>
          </p:cNvPicPr>
          <p:nvPr/>
        </p:nvPicPr>
        <p:blipFill>
          <a:blip r:embed="rId4"/>
          <a:stretch>
            <a:fillRect/>
          </a:stretch>
        </p:blipFill>
        <p:spPr>
          <a:xfrm>
            <a:off x="1538063" y="3482503"/>
            <a:ext cx="2793993" cy="2092798"/>
          </a:xfrm>
          <a:prstGeom prst="rect">
            <a:avLst/>
          </a:prstGeom>
        </p:spPr>
      </p:pic>
    </p:spTree>
    <p:extLst>
      <p:ext uri="{BB962C8B-B14F-4D97-AF65-F5344CB8AC3E}">
        <p14:creationId xmlns:p14="http://schemas.microsoft.com/office/powerpoint/2010/main" val="21150022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Activities</a:t>
            </a:r>
          </a:p>
        </p:txBody>
      </p:sp>
      <p:sp>
        <p:nvSpPr>
          <p:cNvPr id="3" name="Content Placeholder 2"/>
          <p:cNvSpPr>
            <a:spLocks noGrp="1"/>
          </p:cNvSpPr>
          <p:nvPr>
            <p:ph idx="1"/>
          </p:nvPr>
        </p:nvSpPr>
        <p:spPr>
          <a:xfrm>
            <a:off x="228600" y="817123"/>
            <a:ext cx="8686800" cy="5267543"/>
          </a:xfrm>
        </p:spPr>
        <p:txBody>
          <a:bodyPr/>
          <a:lstStyle/>
          <a:p>
            <a:pPr>
              <a:buClr>
                <a:srgbClr val="FF9300"/>
              </a:buClr>
            </a:pPr>
            <a:r>
              <a:rPr lang="en-US" dirty="0"/>
              <a:t>PART 2: How do you incorporate effective problem-solving strategies within intensive intervention?</a:t>
            </a:r>
          </a:p>
          <a:p>
            <a:endParaRPr lang="en-US" dirty="0"/>
          </a:p>
          <a:p>
            <a:endParaRPr lang="en-US" dirty="0"/>
          </a:p>
          <a:p>
            <a:r>
              <a:rPr lang="en-US" dirty="0"/>
              <a:t>	</a:t>
            </a:r>
          </a:p>
          <a:p>
            <a:endParaRPr lang="en-US" dirty="0"/>
          </a:p>
          <a:p>
            <a:endParaRPr lang="en-US" dirty="0"/>
          </a:p>
          <a:p>
            <a:endParaRPr lang="en-US" dirty="0"/>
          </a:p>
          <a:p>
            <a:endParaRPr lang="en-US" dirty="0"/>
          </a:p>
        </p:txBody>
      </p:sp>
      <p:sp>
        <p:nvSpPr>
          <p:cNvPr id="4" name="Content Placeholder 2"/>
          <p:cNvSpPr txBox="1">
            <a:spLocks/>
          </p:cNvSpPr>
          <p:nvPr/>
        </p:nvSpPr>
        <p:spPr>
          <a:xfrm>
            <a:off x="993936" y="1692612"/>
            <a:ext cx="7823494" cy="4392053"/>
          </a:xfrm>
          <a:prstGeom prst="rect">
            <a:avLst/>
          </a:prstGeom>
          <a:ln>
            <a:noFill/>
          </a:ln>
        </p:spPr>
        <p:txBody>
          <a:bodyPr vert="horz" lIns="91440" tIns="45720" rIns="91440" bIns="45720" rtlCol="0">
            <a:normAutofit/>
          </a:bodyPr>
          <a:lstStyle>
            <a:lvl1pPr marL="0" indent="0" algn="l" defTabSz="914400" rtl="0" eaLnBrk="1" latinLnBrk="0" hangingPunct="1">
              <a:lnSpc>
                <a:spcPct val="110000"/>
              </a:lnSpc>
              <a:spcBef>
                <a:spcPts val="600"/>
              </a:spcBef>
              <a:buClr>
                <a:schemeClr val="accent4">
                  <a:lumMod val="75000"/>
                </a:schemeClr>
              </a:buClr>
              <a:buFont typeface="Arial" panose="020B0604020202020204" pitchFamily="34" charset="0"/>
              <a:buNone/>
              <a:defRPr sz="2400" kern="1200">
                <a:solidFill>
                  <a:schemeClr val="bg1"/>
                </a:solidFill>
                <a:latin typeface="+mn-lt"/>
                <a:ea typeface="+mn-ea"/>
                <a:cs typeface="+mn-cs"/>
              </a:defRPr>
            </a:lvl1pPr>
            <a:lvl2pPr marL="230188" indent="-228600" algn="l" defTabSz="914400" rtl="0" eaLnBrk="1" latinLnBrk="0" hangingPunct="1">
              <a:lnSpc>
                <a:spcPct val="100000"/>
              </a:lnSpc>
              <a:spcBef>
                <a:spcPts val="600"/>
              </a:spcBef>
              <a:buClr>
                <a:schemeClr val="accent4">
                  <a:lumMod val="75000"/>
                </a:schemeClr>
              </a:buClr>
              <a:buFont typeface="Arial" panose="020B0604020202020204" pitchFamily="34" charset="0"/>
              <a:buChar char="•"/>
              <a:defRPr sz="2000" kern="1200">
                <a:solidFill>
                  <a:schemeClr val="bg1"/>
                </a:solidFill>
                <a:latin typeface="+mn-lt"/>
                <a:ea typeface="+mn-ea"/>
                <a:cs typeface="+mn-cs"/>
              </a:defRPr>
            </a:lvl2pPr>
            <a:lvl3pPr marL="457200" indent="-228600" algn="l" defTabSz="914400" rtl="0" eaLnBrk="1" latinLnBrk="0" hangingPunct="1">
              <a:lnSpc>
                <a:spcPct val="100000"/>
              </a:lnSpc>
              <a:spcBef>
                <a:spcPts val="600"/>
              </a:spcBef>
              <a:buClr>
                <a:schemeClr val="accent4">
                  <a:lumMod val="75000"/>
                </a:schemeClr>
              </a:buClr>
              <a:buFont typeface="Arial" panose="020B0604020202020204" pitchFamily="34" charset="0"/>
              <a:buChar char="•"/>
              <a:defRPr sz="2000" kern="1200">
                <a:solidFill>
                  <a:schemeClr val="bg1"/>
                </a:solidFill>
                <a:latin typeface="+mn-lt"/>
                <a:ea typeface="+mn-ea"/>
                <a:cs typeface="+mn-cs"/>
              </a:defRPr>
            </a:lvl3pPr>
            <a:lvl4pPr marL="684213" indent="-228600" algn="l" defTabSz="914400" rtl="0" eaLnBrk="1" latinLnBrk="0" hangingPunct="1">
              <a:lnSpc>
                <a:spcPct val="100000"/>
              </a:lnSpc>
              <a:spcBef>
                <a:spcPts val="600"/>
              </a:spcBef>
              <a:buClr>
                <a:schemeClr val="accent4">
                  <a:lumMod val="75000"/>
                </a:schemeClr>
              </a:buClr>
              <a:buFont typeface="Arial" panose="020B0604020202020204" pitchFamily="34" charset="0"/>
              <a:buChar char="•"/>
              <a:defRPr sz="2000" kern="1200">
                <a:solidFill>
                  <a:schemeClr val="bg1"/>
                </a:solidFill>
                <a:latin typeface="+mn-lt"/>
                <a:ea typeface="+mn-ea"/>
                <a:cs typeface="+mn-cs"/>
              </a:defRPr>
            </a:lvl4pPr>
            <a:lvl5pPr marL="914400" indent="-228600" algn="l" defTabSz="914400" rtl="0" eaLnBrk="1" latinLnBrk="0" hangingPunct="1">
              <a:lnSpc>
                <a:spcPct val="100000"/>
              </a:lnSpc>
              <a:spcBef>
                <a:spcPts val="600"/>
              </a:spcBef>
              <a:buClr>
                <a:schemeClr val="accent4">
                  <a:lumMod val="75000"/>
                </a:schemeClr>
              </a:buClr>
              <a:buSzPct val="100000"/>
              <a:buFont typeface="Arial" panose="020B0604020202020204" pitchFamily="34" charset="0"/>
              <a:buChar char="•"/>
              <a:defRPr sz="20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Identify key words within word problems</a:t>
            </a:r>
          </a:p>
          <a:p>
            <a:endParaRPr lang="en-US" dirty="0"/>
          </a:p>
          <a:p>
            <a:r>
              <a:rPr lang="en-US" dirty="0"/>
              <a:t>Identify schemas of additive word problems</a:t>
            </a:r>
          </a:p>
          <a:p>
            <a:endParaRPr lang="en-US" dirty="0"/>
          </a:p>
          <a:p>
            <a:r>
              <a:rPr lang="en-US" dirty="0"/>
              <a:t>Identify schemas of multiplicative word problems</a:t>
            </a:r>
          </a:p>
          <a:p>
            <a:endParaRPr lang="en-US" dirty="0"/>
          </a:p>
          <a:p>
            <a:r>
              <a:rPr lang="en-US" dirty="0"/>
              <a:t>Share word problem attack strategies</a:t>
            </a:r>
          </a:p>
          <a:p>
            <a:endParaRPr lang="en-US" dirty="0"/>
          </a:p>
        </p:txBody>
      </p:sp>
      <p:pic>
        <p:nvPicPr>
          <p:cNvPr id="6" name="Picture 5" descr="journal icon"/>
          <p:cNvPicPr>
            <a:picLocks noChangeAspect="1"/>
          </p:cNvPicPr>
          <p:nvPr/>
        </p:nvPicPr>
        <p:blipFill>
          <a:blip r:embed="rId2">
            <a:clrChange>
              <a:clrFrom>
                <a:srgbClr val="000000"/>
              </a:clrFrom>
              <a:clrTo>
                <a:srgbClr val="000000">
                  <a:alpha val="0"/>
                </a:srgbClr>
              </a:clrTo>
            </a:clrChange>
          </a:blip>
          <a:stretch>
            <a:fillRect/>
          </a:stretch>
        </p:blipFill>
        <p:spPr>
          <a:xfrm>
            <a:off x="297284" y="2538205"/>
            <a:ext cx="765336" cy="731520"/>
          </a:xfrm>
          <a:prstGeom prst="rect">
            <a:avLst/>
          </a:prstGeom>
        </p:spPr>
      </p:pic>
      <p:pic>
        <p:nvPicPr>
          <p:cNvPr id="11" name="Picture 10" descr="journal icon"/>
          <p:cNvPicPr>
            <a:picLocks noChangeAspect="1"/>
          </p:cNvPicPr>
          <p:nvPr/>
        </p:nvPicPr>
        <p:blipFill>
          <a:blip r:embed="rId2">
            <a:clrChange>
              <a:clrFrom>
                <a:srgbClr val="000000"/>
              </a:clrFrom>
              <a:clrTo>
                <a:srgbClr val="000000">
                  <a:alpha val="0"/>
                </a:srgbClr>
              </a:clrTo>
            </a:clrChange>
          </a:blip>
          <a:stretch>
            <a:fillRect/>
          </a:stretch>
        </p:blipFill>
        <p:spPr>
          <a:xfrm>
            <a:off x="297284" y="1622601"/>
            <a:ext cx="765336" cy="731520"/>
          </a:xfrm>
          <a:prstGeom prst="rect">
            <a:avLst/>
          </a:prstGeom>
        </p:spPr>
      </p:pic>
      <p:pic>
        <p:nvPicPr>
          <p:cNvPr id="10" name="Picture 9" descr="journal icon"/>
          <p:cNvPicPr>
            <a:picLocks noChangeAspect="1"/>
          </p:cNvPicPr>
          <p:nvPr/>
        </p:nvPicPr>
        <p:blipFill>
          <a:blip r:embed="rId2">
            <a:clrChange>
              <a:clrFrom>
                <a:srgbClr val="000000"/>
              </a:clrFrom>
              <a:clrTo>
                <a:srgbClr val="000000">
                  <a:alpha val="0"/>
                </a:srgbClr>
              </a:clrTo>
            </a:clrChange>
          </a:blip>
          <a:stretch>
            <a:fillRect/>
          </a:stretch>
        </p:blipFill>
        <p:spPr>
          <a:xfrm>
            <a:off x="297284" y="3485237"/>
            <a:ext cx="765336" cy="731520"/>
          </a:xfrm>
          <a:prstGeom prst="rect">
            <a:avLst/>
          </a:prstGeom>
        </p:spPr>
      </p:pic>
      <p:pic>
        <p:nvPicPr>
          <p:cNvPr id="12" name="Picture 11" descr="discussion icon"/>
          <p:cNvPicPr>
            <a:picLocks noChangeAspect="1"/>
          </p:cNvPicPr>
          <p:nvPr/>
        </p:nvPicPr>
        <p:blipFill>
          <a:blip r:embed="rId3">
            <a:extLst>
              <a:ext uri="{BEBA8EAE-BF5A-486C-A8C5-ECC9F3942E4B}">
                <a14:imgProps xmlns:a14="http://schemas.microsoft.com/office/drawing/2010/main">
                  <a14:imgLayer r:embed="rId4">
                    <a14:imgEffect>
                      <a14:backgroundRemoval t="0" b="98913" l="0" r="100000"/>
                    </a14:imgEffect>
                  </a14:imgLayer>
                </a14:imgProps>
              </a:ext>
            </a:extLst>
          </a:blip>
          <a:stretch>
            <a:fillRect/>
          </a:stretch>
        </p:blipFill>
        <p:spPr>
          <a:xfrm>
            <a:off x="167971" y="4432269"/>
            <a:ext cx="914400" cy="886827"/>
          </a:xfrm>
          <a:prstGeom prst="rect">
            <a:avLst/>
          </a:prstGeom>
        </p:spPr>
      </p:pic>
    </p:spTree>
    <p:extLst>
      <p:ext uri="{BB962C8B-B14F-4D97-AF65-F5344CB8AC3E}">
        <p14:creationId xmlns:p14="http://schemas.microsoft.com/office/powerpoint/2010/main" val="62306293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normAutofit fontScale="90000"/>
          </a:bodyPr>
          <a:lstStyle/>
          <a:p>
            <a:pPr marL="514350" indent="-514350">
              <a:buFont typeface="+mj-lt"/>
              <a:buAutoNum type="arabicPeriod" startAt="3"/>
            </a:pPr>
            <a:r>
              <a:rPr lang="en-US" dirty="0"/>
              <a:t>Students should develop </a:t>
            </a:r>
            <a:r>
              <a:rPr lang="en-US" dirty="0">
                <a:solidFill>
                  <a:srgbClr val="92D050"/>
                </a:solidFill>
              </a:rPr>
              <a:t>fluency </a:t>
            </a:r>
            <a:r>
              <a:rPr lang="en-US" dirty="0"/>
              <a:t>with facts</a:t>
            </a:r>
            <a:br>
              <a:rPr lang="en-US" dirty="0"/>
            </a:br>
            <a:br>
              <a:rPr lang="en-US" dirty="0"/>
            </a:br>
            <a:r>
              <a:rPr lang="en-US" dirty="0"/>
              <a:t> </a:t>
            </a:r>
          </a:p>
        </p:txBody>
      </p:sp>
      <p:sp>
        <p:nvSpPr>
          <p:cNvPr id="9" name="Title 2"/>
          <p:cNvSpPr txBox="1">
            <a:spLocks/>
          </p:cNvSpPr>
          <p:nvPr/>
        </p:nvSpPr>
        <p:spPr>
          <a:xfrm>
            <a:off x="228600" y="904442"/>
            <a:ext cx="8686800" cy="731520"/>
          </a:xfrm>
          <a:prstGeom prst="rect">
            <a:avLst/>
          </a:prstGeom>
          <a:solidFill>
            <a:schemeClr val="accent5">
              <a:lumMod val="50000"/>
            </a:schemeClr>
          </a:solidFill>
        </p:spPr>
        <p:txBody>
          <a:bodyPr vert="horz" lIns="91440" tIns="45720" rIns="91440" bIns="45720" rtlCol="0" anchor="t" anchorCtr="0">
            <a:normAutofit/>
          </a:bodyPr>
          <a:lstStyle>
            <a:lvl1pPr algn="l" defTabSz="914400" rtl="0" eaLnBrk="1" latinLnBrk="0" hangingPunct="1">
              <a:lnSpc>
                <a:spcPct val="110000"/>
              </a:lnSpc>
              <a:spcBef>
                <a:spcPct val="0"/>
              </a:spcBef>
              <a:buNone/>
              <a:defRPr sz="3200" b="1" kern="1200">
                <a:solidFill>
                  <a:srgbClr val="FF9300"/>
                </a:solidFill>
                <a:latin typeface="+mj-lt"/>
                <a:ea typeface="Verdana" panose="020B0604030504040204" pitchFamily="34" charset="0"/>
                <a:cs typeface="Verdana" panose="020B0604030504040204" pitchFamily="34" charset="0"/>
              </a:defRPr>
            </a:lvl1pPr>
          </a:lstStyle>
          <a:p>
            <a:r>
              <a:rPr lang="en-US" dirty="0">
                <a:solidFill>
                  <a:schemeClr val="accent1"/>
                </a:solidFill>
              </a:rPr>
              <a:t>Games</a:t>
            </a:r>
          </a:p>
        </p:txBody>
      </p:sp>
      <p:pic>
        <p:nvPicPr>
          <p:cNvPr id="22" name="Picture 21" descr="wrap us game"/>
          <p:cNvPicPr>
            <a:picLocks noChangeAspect="1"/>
          </p:cNvPicPr>
          <p:nvPr/>
        </p:nvPicPr>
        <p:blipFill>
          <a:blip r:embed="rId2"/>
          <a:stretch>
            <a:fillRect/>
          </a:stretch>
        </p:blipFill>
        <p:spPr>
          <a:xfrm>
            <a:off x="2028946" y="1635962"/>
            <a:ext cx="5086107" cy="4153464"/>
          </a:xfrm>
          <a:prstGeom prst="rect">
            <a:avLst/>
          </a:prstGeom>
        </p:spPr>
      </p:pic>
    </p:spTree>
    <p:extLst>
      <p:ext uri="{BB962C8B-B14F-4D97-AF65-F5344CB8AC3E}">
        <p14:creationId xmlns:p14="http://schemas.microsoft.com/office/powerpoint/2010/main" val="127868776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normAutofit fontScale="90000"/>
          </a:bodyPr>
          <a:lstStyle/>
          <a:p>
            <a:pPr marL="514350" indent="-514350">
              <a:buFont typeface="+mj-lt"/>
              <a:buAutoNum type="arabicPeriod" startAt="3"/>
            </a:pPr>
            <a:r>
              <a:rPr lang="en-US" dirty="0"/>
              <a:t>Students should develop </a:t>
            </a:r>
            <a:r>
              <a:rPr lang="en-US" dirty="0">
                <a:solidFill>
                  <a:srgbClr val="92D050"/>
                </a:solidFill>
              </a:rPr>
              <a:t>fluency </a:t>
            </a:r>
            <a:r>
              <a:rPr lang="en-US" dirty="0"/>
              <a:t>with facts</a:t>
            </a:r>
            <a:br>
              <a:rPr lang="en-US" dirty="0"/>
            </a:br>
            <a:br>
              <a:rPr lang="en-US" dirty="0"/>
            </a:br>
            <a:r>
              <a:rPr lang="en-US" dirty="0"/>
              <a:t> </a:t>
            </a:r>
          </a:p>
        </p:txBody>
      </p:sp>
      <p:sp>
        <p:nvSpPr>
          <p:cNvPr id="9" name="Title 2"/>
          <p:cNvSpPr txBox="1">
            <a:spLocks/>
          </p:cNvSpPr>
          <p:nvPr/>
        </p:nvSpPr>
        <p:spPr>
          <a:xfrm>
            <a:off x="228600" y="904442"/>
            <a:ext cx="8686800" cy="731520"/>
          </a:xfrm>
          <a:prstGeom prst="rect">
            <a:avLst/>
          </a:prstGeom>
          <a:solidFill>
            <a:schemeClr val="accent5">
              <a:lumMod val="50000"/>
            </a:schemeClr>
          </a:solidFill>
        </p:spPr>
        <p:txBody>
          <a:bodyPr vert="horz" lIns="91440" tIns="45720" rIns="91440" bIns="45720" rtlCol="0" anchor="t" anchorCtr="0">
            <a:normAutofit/>
          </a:bodyPr>
          <a:lstStyle>
            <a:lvl1pPr algn="l" defTabSz="914400" rtl="0" eaLnBrk="1" latinLnBrk="0" hangingPunct="1">
              <a:lnSpc>
                <a:spcPct val="110000"/>
              </a:lnSpc>
              <a:spcBef>
                <a:spcPct val="0"/>
              </a:spcBef>
              <a:buNone/>
              <a:defRPr sz="3200" b="1" kern="1200">
                <a:solidFill>
                  <a:srgbClr val="FF9300"/>
                </a:solidFill>
                <a:latin typeface="+mj-lt"/>
                <a:ea typeface="Verdana" panose="020B0604030504040204" pitchFamily="34" charset="0"/>
                <a:cs typeface="Verdana" panose="020B0604030504040204" pitchFamily="34" charset="0"/>
              </a:defRPr>
            </a:lvl1pPr>
          </a:lstStyle>
          <a:p>
            <a:r>
              <a:rPr lang="en-US" dirty="0">
                <a:solidFill>
                  <a:schemeClr val="accent1"/>
                </a:solidFill>
              </a:rPr>
              <a:t>Technology</a:t>
            </a:r>
          </a:p>
        </p:txBody>
      </p:sp>
      <p:pic>
        <p:nvPicPr>
          <p:cNvPr id="2" name="Picture 1" descr="computer"/>
          <p:cNvPicPr>
            <a:picLocks noChangeAspect="1"/>
          </p:cNvPicPr>
          <p:nvPr/>
        </p:nvPicPr>
        <p:blipFill>
          <a:blip r:embed="rId2"/>
          <a:stretch>
            <a:fillRect/>
          </a:stretch>
        </p:blipFill>
        <p:spPr>
          <a:xfrm>
            <a:off x="590843" y="1635962"/>
            <a:ext cx="4327532" cy="4327532"/>
          </a:xfrm>
          <a:prstGeom prst="rect">
            <a:avLst/>
          </a:prstGeom>
        </p:spPr>
      </p:pic>
      <p:sp>
        <p:nvSpPr>
          <p:cNvPr id="7" name="Content Placeholder 1"/>
          <p:cNvSpPr>
            <a:spLocks noGrp="1"/>
          </p:cNvSpPr>
          <p:nvPr>
            <p:ph idx="1"/>
          </p:nvPr>
        </p:nvSpPr>
        <p:spPr>
          <a:xfrm>
            <a:off x="5252937" y="1698227"/>
            <a:ext cx="3662463" cy="4895931"/>
          </a:xfrm>
        </p:spPr>
        <p:txBody>
          <a:bodyPr>
            <a:normAutofit/>
          </a:bodyPr>
          <a:lstStyle/>
          <a:p>
            <a:r>
              <a:rPr lang="en-US" dirty="0"/>
              <a:t>Use programs that track mastery.</a:t>
            </a:r>
          </a:p>
          <a:p>
            <a:endParaRPr lang="en-US" dirty="0"/>
          </a:p>
          <a:p>
            <a:r>
              <a:rPr lang="en-US" dirty="0"/>
              <a:t>Use programs that provide corrective feedback. </a:t>
            </a:r>
          </a:p>
          <a:p>
            <a:endParaRPr lang="en-US" sz="2200" dirty="0"/>
          </a:p>
        </p:txBody>
      </p:sp>
    </p:spTree>
    <p:extLst>
      <p:ext uri="{BB962C8B-B14F-4D97-AF65-F5344CB8AC3E}">
        <p14:creationId xmlns:p14="http://schemas.microsoft.com/office/powerpoint/2010/main" val="3602536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dissolv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7">
                                            <p:txEl>
                                              <p:pRg st="2" end="2"/>
                                            </p:txEl>
                                          </p:spTgt>
                                        </p:tgtEl>
                                        <p:attrNameLst>
                                          <p:attrName>style.visibility</p:attrName>
                                        </p:attrNameLst>
                                      </p:cBhvr>
                                      <p:to>
                                        <p:strVal val="visible"/>
                                      </p:to>
                                    </p:set>
                                    <p:animEffect transition="in" filter="dissolve">
                                      <p:cBhvr>
                                        <p:cTn id="12"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7772400" cy="731520"/>
          </a:xfrm>
        </p:spPr>
        <p:txBody>
          <a:bodyPr/>
          <a:lstStyle/>
          <a:p>
            <a:r>
              <a:rPr lang="en-US" dirty="0"/>
              <a:t>Workbook Activity #3</a:t>
            </a:r>
          </a:p>
        </p:txBody>
      </p:sp>
      <p:sp>
        <p:nvSpPr>
          <p:cNvPr id="3" name="Content Placeholder 2"/>
          <p:cNvSpPr>
            <a:spLocks noGrp="1"/>
          </p:cNvSpPr>
          <p:nvPr>
            <p:ph idx="1"/>
          </p:nvPr>
        </p:nvSpPr>
        <p:spPr>
          <a:xfrm>
            <a:off x="228599" y="1245128"/>
            <a:ext cx="8487383" cy="4839538"/>
          </a:xfrm>
        </p:spPr>
        <p:txBody>
          <a:bodyPr/>
          <a:lstStyle/>
          <a:p>
            <a:pPr marL="457200" marR="0" lvl="0" indent="-457200" defTabSz="914400" eaLnBrk="1" fontAlgn="auto" latinLnBrk="0" hangingPunct="1">
              <a:lnSpc>
                <a:spcPct val="100000"/>
              </a:lnSpc>
              <a:spcBef>
                <a:spcPts val="0"/>
              </a:spcBef>
              <a:spcAft>
                <a:spcPts val="0"/>
              </a:spcAft>
              <a:buClrTx/>
              <a:buSzTx/>
              <a:buFont typeface="+mj-lt"/>
              <a:buNone/>
              <a:tabLst/>
              <a:defRPr/>
            </a:pPr>
            <a:r>
              <a:rPr lang="en-US" dirty="0"/>
              <a:t>Design your own Cover, Copy, Compare or Taped Problems to use within intensive intervention.</a:t>
            </a:r>
          </a:p>
          <a:p>
            <a:pPr marL="457200" marR="0" lvl="0" indent="-457200" defTabSz="914400" eaLnBrk="1" fontAlgn="auto" latinLnBrk="0" hangingPunct="1">
              <a:lnSpc>
                <a:spcPct val="100000"/>
              </a:lnSpc>
              <a:spcBef>
                <a:spcPts val="0"/>
              </a:spcBef>
              <a:spcAft>
                <a:spcPts val="0"/>
              </a:spcAft>
              <a:buClrTx/>
              <a:buSzTx/>
              <a:buFont typeface="+mj-lt"/>
              <a:buNone/>
              <a:tabLst/>
              <a:defRPr/>
            </a:pPr>
            <a:endParaRPr lang="en-US" dirty="0"/>
          </a:p>
          <a:p>
            <a:pPr marL="457200" marR="0" lvl="0" indent="-457200" defTabSz="914400" eaLnBrk="1" fontAlgn="auto" latinLnBrk="0" hangingPunct="1">
              <a:lnSpc>
                <a:spcPct val="100000"/>
              </a:lnSpc>
              <a:spcBef>
                <a:spcPts val="0"/>
              </a:spcBef>
              <a:spcAft>
                <a:spcPts val="0"/>
              </a:spcAft>
              <a:buClrTx/>
              <a:buSzTx/>
              <a:buFont typeface="+mj-lt"/>
              <a:buNone/>
              <a:tabLst/>
              <a:defRPr/>
            </a:pPr>
            <a:endParaRPr lang="en-US" dirty="0"/>
          </a:p>
          <a:p>
            <a:pPr marL="457200" lvl="0" indent="-457200">
              <a:lnSpc>
                <a:spcPct val="100000"/>
              </a:lnSpc>
              <a:spcBef>
                <a:spcPts val="0"/>
              </a:spcBef>
              <a:buClrTx/>
              <a:defRPr/>
            </a:pPr>
            <a:r>
              <a:rPr lang="en-US" dirty="0"/>
              <a:t>				</a:t>
            </a:r>
          </a:p>
        </p:txBody>
      </p:sp>
      <p:pic>
        <p:nvPicPr>
          <p:cNvPr id="4" name="Picture 3" descr="workbook icon"/>
          <p:cNvPicPr>
            <a:picLocks noChangeAspect="1"/>
          </p:cNvPicPr>
          <p:nvPr/>
        </p:nvPicPr>
        <p:blipFill>
          <a:blip r:embed="rId2">
            <a:clrChange>
              <a:clrFrom>
                <a:srgbClr val="000000"/>
              </a:clrFrom>
              <a:clrTo>
                <a:srgbClr val="000000">
                  <a:alpha val="0"/>
                </a:srgbClr>
              </a:clrTo>
            </a:clrChange>
            <a:extLst>
              <a:ext uri="{BEBA8EAE-BF5A-486C-A8C5-ECC9F3942E4B}">
                <a14:imgProps xmlns:a14="http://schemas.microsoft.com/office/drawing/2010/main">
                  <a14:imgLayer r:embed="rId3">
                    <a14:imgEffect>
                      <a14:backgroundRemoval t="1423" b="98984" l="4904" r="95309"/>
                    </a14:imgEffect>
                  </a14:imgLayer>
                </a14:imgProps>
              </a:ext>
            </a:extLst>
          </a:blip>
          <a:stretch>
            <a:fillRect/>
          </a:stretch>
        </p:blipFill>
        <p:spPr>
          <a:xfrm>
            <a:off x="228600" y="157361"/>
            <a:ext cx="914400" cy="873998"/>
          </a:xfrm>
          <a:prstGeom prst="rect">
            <a:avLst/>
          </a:prstGeom>
        </p:spPr>
      </p:pic>
    </p:spTree>
    <p:extLst>
      <p:ext uri="{BB962C8B-B14F-4D97-AF65-F5344CB8AC3E}">
        <p14:creationId xmlns:p14="http://schemas.microsoft.com/office/powerpoint/2010/main" val="420363373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Few Considerations</a:t>
            </a:r>
          </a:p>
        </p:txBody>
      </p:sp>
      <p:sp>
        <p:nvSpPr>
          <p:cNvPr id="3" name="Content Placeholder 2"/>
          <p:cNvSpPr>
            <a:spLocks noGrp="1"/>
          </p:cNvSpPr>
          <p:nvPr>
            <p:ph idx="1"/>
          </p:nvPr>
        </p:nvSpPr>
        <p:spPr/>
        <p:txBody>
          <a:bodyPr/>
          <a:lstStyle/>
          <a:p>
            <a:r>
              <a:rPr lang="en-US" dirty="0"/>
              <a:t>Fact practice should occur </a:t>
            </a:r>
            <a:r>
              <a:rPr lang="en-US" b="1" dirty="0"/>
              <a:t>regularly</a:t>
            </a:r>
            <a:r>
              <a:rPr lang="en-US" dirty="0"/>
              <a:t> (i.e., every time intensive intervention occurs).</a:t>
            </a:r>
          </a:p>
          <a:p>
            <a:endParaRPr lang="en-US" dirty="0"/>
          </a:p>
          <a:p>
            <a:r>
              <a:rPr lang="en-US" dirty="0"/>
              <a:t>Facts practice can and should be </a:t>
            </a:r>
            <a:r>
              <a:rPr lang="en-US" b="1" dirty="0"/>
              <a:t>brief </a:t>
            </a:r>
            <a:r>
              <a:rPr lang="en-US" dirty="0"/>
              <a:t>(1-2 minutes).</a:t>
            </a:r>
          </a:p>
          <a:p>
            <a:endParaRPr lang="en-US" dirty="0"/>
          </a:p>
          <a:p>
            <a:r>
              <a:rPr lang="en-US" dirty="0"/>
              <a:t>Practice facts that students </a:t>
            </a:r>
            <a:r>
              <a:rPr lang="en-US" b="1" dirty="0"/>
              <a:t>need to learn</a:t>
            </a:r>
            <a:r>
              <a:rPr lang="en-US" dirty="0"/>
              <a:t>.</a:t>
            </a:r>
          </a:p>
          <a:p>
            <a:endParaRPr lang="en-US" dirty="0"/>
          </a:p>
          <a:p>
            <a:r>
              <a:rPr lang="en-US" dirty="0"/>
              <a:t>Practice facts in </a:t>
            </a:r>
            <a:r>
              <a:rPr lang="en-US" b="1" dirty="0"/>
              <a:t>small, meaningful sets</a:t>
            </a:r>
            <a:r>
              <a:rPr lang="en-US" dirty="0"/>
              <a:t>.</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25850054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Part 1’s Checklist:</a:t>
            </a:r>
            <a:br>
              <a:rPr lang="en-US" dirty="0"/>
            </a:br>
            <a:r>
              <a:rPr lang="en-US" dirty="0"/>
              <a:t>How to build fact fluency within intensive intervention?</a:t>
            </a:r>
          </a:p>
        </p:txBody>
      </p:sp>
      <p:sp>
        <p:nvSpPr>
          <p:cNvPr id="3" name="Content Placeholder 2"/>
          <p:cNvSpPr>
            <a:spLocks noGrp="1"/>
          </p:cNvSpPr>
          <p:nvPr>
            <p:ph idx="1"/>
          </p:nvPr>
        </p:nvSpPr>
        <p:spPr>
          <a:xfrm>
            <a:off x="228600" y="1882588"/>
            <a:ext cx="8686800" cy="4202077"/>
          </a:xfrm>
        </p:spPr>
        <p:txBody>
          <a:bodyPr/>
          <a:lstStyle/>
          <a:p>
            <a:pPr marL="342900" indent="-342900">
              <a:buFont typeface="Wingdings" charset="2"/>
              <a:buChar char="q"/>
            </a:pPr>
            <a:r>
              <a:rPr lang="en-US" dirty="0"/>
              <a:t>Teach the </a:t>
            </a:r>
            <a:r>
              <a:rPr lang="en-US" i="1" dirty="0"/>
              <a:t>concepts</a:t>
            </a:r>
            <a:r>
              <a:rPr lang="en-US" dirty="0"/>
              <a:t> of the operations </a:t>
            </a:r>
          </a:p>
          <a:p>
            <a:pPr marL="342900" indent="-342900">
              <a:buFont typeface="Wingdings" charset="2"/>
              <a:buChar char="q"/>
            </a:pPr>
            <a:r>
              <a:rPr lang="en-US" dirty="0"/>
              <a:t>Teach </a:t>
            </a:r>
            <a:r>
              <a:rPr lang="en-US" i="1" dirty="0"/>
              <a:t>strategies</a:t>
            </a:r>
            <a:r>
              <a:rPr lang="en-US" dirty="0"/>
              <a:t> to understand how facts fit together</a:t>
            </a:r>
          </a:p>
          <a:p>
            <a:pPr marL="342900" indent="-342900">
              <a:buFont typeface="Wingdings" charset="2"/>
              <a:buChar char="q"/>
            </a:pPr>
            <a:r>
              <a:rPr lang="en-US" dirty="0"/>
              <a:t>Practice building </a:t>
            </a:r>
            <a:r>
              <a:rPr lang="en-US" i="1" dirty="0"/>
              <a:t>fluency</a:t>
            </a:r>
            <a:r>
              <a:rPr lang="en-US" dirty="0"/>
              <a:t> with a variety of activities and games</a:t>
            </a:r>
          </a:p>
        </p:txBody>
      </p:sp>
    </p:spTree>
    <p:extLst>
      <p:ext uri="{BB962C8B-B14F-4D97-AF65-F5344CB8AC3E}">
        <p14:creationId xmlns:p14="http://schemas.microsoft.com/office/powerpoint/2010/main" val="398257320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7772400" cy="731520"/>
          </a:xfrm>
        </p:spPr>
        <p:txBody>
          <a:bodyPr/>
          <a:lstStyle/>
          <a:p>
            <a:r>
              <a:rPr lang="en-US" dirty="0"/>
              <a:t>Discussion Board</a:t>
            </a:r>
          </a:p>
        </p:txBody>
      </p:sp>
      <p:sp>
        <p:nvSpPr>
          <p:cNvPr id="3" name="Content Placeholder 2"/>
          <p:cNvSpPr>
            <a:spLocks noGrp="1"/>
          </p:cNvSpPr>
          <p:nvPr>
            <p:ph idx="1"/>
          </p:nvPr>
        </p:nvSpPr>
        <p:spPr/>
        <p:txBody>
          <a:bodyPr/>
          <a:lstStyle/>
          <a:p>
            <a:pPr marL="457200" marR="0" lvl="0" indent="-457200" defTabSz="914400" eaLnBrk="1" fontAlgn="auto" latinLnBrk="0" hangingPunct="1">
              <a:lnSpc>
                <a:spcPct val="100000"/>
              </a:lnSpc>
              <a:spcBef>
                <a:spcPts val="0"/>
              </a:spcBef>
              <a:spcAft>
                <a:spcPts val="0"/>
              </a:spcAft>
              <a:buClrTx/>
              <a:buSzTx/>
              <a:buFont typeface="+mj-lt"/>
              <a:buNone/>
              <a:tabLst/>
              <a:defRPr/>
            </a:pPr>
            <a:r>
              <a:rPr lang="en-US" dirty="0"/>
              <a:t>What are some of your favorite fluency building activities?</a:t>
            </a:r>
          </a:p>
          <a:p>
            <a:pPr marL="457200" marR="0" lvl="0" indent="-457200" defTabSz="914400" eaLnBrk="1" fontAlgn="auto" latinLnBrk="0" hangingPunct="1">
              <a:lnSpc>
                <a:spcPct val="100000"/>
              </a:lnSpc>
              <a:spcBef>
                <a:spcPts val="0"/>
              </a:spcBef>
              <a:spcAft>
                <a:spcPts val="0"/>
              </a:spcAft>
              <a:buClrTx/>
              <a:buSzTx/>
              <a:buFont typeface="+mj-lt"/>
              <a:buNone/>
              <a:tabLst/>
              <a:defRPr/>
            </a:pPr>
            <a:endParaRPr lang="en-US" dirty="0"/>
          </a:p>
        </p:txBody>
      </p:sp>
      <p:pic>
        <p:nvPicPr>
          <p:cNvPr id="5" name="Picture 4" descr="discussion icon"/>
          <p:cNvPicPr>
            <a:picLocks noChangeAspect="1"/>
          </p:cNvPicPr>
          <p:nvPr/>
        </p:nvPicPr>
        <p:blipFill>
          <a:blip r:embed="rId2">
            <a:extLst/>
          </a:blip>
          <a:stretch>
            <a:fillRect/>
          </a:stretch>
        </p:blipFill>
        <p:spPr>
          <a:xfrm>
            <a:off x="195942" y="166810"/>
            <a:ext cx="914400" cy="886827"/>
          </a:xfrm>
          <a:prstGeom prst="rect">
            <a:avLst/>
          </a:prstGeom>
        </p:spPr>
      </p:pic>
    </p:spTree>
    <p:extLst>
      <p:ext uri="{BB962C8B-B14F-4D97-AF65-F5344CB8AC3E}">
        <p14:creationId xmlns:p14="http://schemas.microsoft.com/office/powerpoint/2010/main" val="263403735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209414" y="1308632"/>
            <a:ext cx="2585836" cy="1215717"/>
          </a:xfrm>
          <a:prstGeom prst="rect">
            <a:avLst/>
          </a:prstGeom>
          <a:noFill/>
        </p:spPr>
        <p:txBody>
          <a:bodyPr wrap="none" rtlCol="0">
            <a:spAutoFit/>
          </a:bodyPr>
          <a:lstStyle/>
          <a:p>
            <a:pPr algn="ctr"/>
            <a:r>
              <a:rPr lang="en-US" sz="7300" dirty="0">
                <a:solidFill>
                  <a:srgbClr val="FF9300"/>
                </a:solidFill>
              </a:rPr>
              <a:t>Part 2</a:t>
            </a:r>
          </a:p>
        </p:txBody>
      </p:sp>
      <p:sp>
        <p:nvSpPr>
          <p:cNvPr id="3" name="Title 2" hidden="1">
            <a:extLst>
              <a:ext uri="{FF2B5EF4-FFF2-40B4-BE49-F238E27FC236}">
                <a16:creationId xmlns:a16="http://schemas.microsoft.com/office/drawing/2014/main" id="{F206EA7C-0BE9-4615-89B3-12C8C1FFAFD0}"/>
              </a:ext>
            </a:extLst>
          </p:cNvPr>
          <p:cNvSpPr>
            <a:spLocks noGrp="1"/>
          </p:cNvSpPr>
          <p:nvPr>
            <p:ph type="title"/>
          </p:nvPr>
        </p:nvSpPr>
        <p:spPr/>
        <p:txBody>
          <a:bodyPr/>
          <a:lstStyle/>
          <a:p>
            <a:r>
              <a:rPr lang="en-US" dirty="0"/>
              <a:t>Slide 66</a:t>
            </a:r>
          </a:p>
        </p:txBody>
      </p:sp>
    </p:spTree>
    <p:extLst>
      <p:ext uri="{BB962C8B-B14F-4D97-AF65-F5344CB8AC3E}">
        <p14:creationId xmlns:p14="http://schemas.microsoft.com/office/powerpoint/2010/main" val="395121114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a:solidFill>
                  <a:srgbClr val="FF9300"/>
                </a:solidFill>
              </a:rPr>
              <a:t>How do you incorporate effective problem-solving strategies within intensive intervention?</a:t>
            </a:r>
          </a:p>
        </p:txBody>
      </p:sp>
      <p:sp>
        <p:nvSpPr>
          <p:cNvPr id="3" name="Subtitle 2"/>
          <p:cNvSpPr>
            <a:spLocks noGrp="1"/>
          </p:cNvSpPr>
          <p:nvPr>
            <p:ph type="subTitle" idx="1"/>
          </p:nvPr>
        </p:nvSpPr>
        <p:spPr>
          <a:xfrm>
            <a:off x="228600" y="3287137"/>
            <a:ext cx="8686800" cy="694944"/>
          </a:xfrm>
        </p:spPr>
        <p:txBody>
          <a:bodyPr>
            <a:normAutofit/>
          </a:bodyPr>
          <a:lstStyle/>
          <a:p>
            <a:r>
              <a:rPr lang="en-US" sz="2400" dirty="0"/>
              <a:t>Module 5, Part 2</a:t>
            </a:r>
          </a:p>
          <a:p>
            <a:endParaRPr lang="en-US" sz="2400" dirty="0"/>
          </a:p>
        </p:txBody>
      </p:sp>
    </p:spTree>
    <p:extLst>
      <p:ext uri="{BB962C8B-B14F-4D97-AF65-F5344CB8AC3E}">
        <p14:creationId xmlns:p14="http://schemas.microsoft.com/office/powerpoint/2010/main" val="376348687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lstStyle/>
          <a:p>
            <a:r>
              <a:rPr lang="en-US" dirty="0">
                <a:solidFill>
                  <a:srgbClr val="FF9300"/>
                </a:solidFill>
              </a:rPr>
              <a:t>Part </a:t>
            </a:r>
            <a:r>
              <a:rPr lang="en-US" dirty="0"/>
              <a:t>2</a:t>
            </a:r>
            <a:r>
              <a:rPr lang="en-US" dirty="0">
                <a:solidFill>
                  <a:srgbClr val="FF9300"/>
                </a:solidFill>
              </a:rPr>
              <a:t> Objectives</a:t>
            </a:r>
          </a:p>
        </p:txBody>
      </p:sp>
      <p:sp>
        <p:nvSpPr>
          <p:cNvPr id="3" name="Content Placeholder 2"/>
          <p:cNvSpPr>
            <a:spLocks noGrp="1"/>
          </p:cNvSpPr>
          <p:nvPr>
            <p:ph idx="1"/>
          </p:nvPr>
        </p:nvSpPr>
        <p:spPr/>
        <p:txBody>
          <a:bodyPr>
            <a:normAutofit/>
          </a:bodyPr>
          <a:lstStyle/>
          <a:p>
            <a:r>
              <a:rPr lang="en-US" dirty="0"/>
              <a:t>In this part, you’ll learn—</a:t>
            </a:r>
          </a:p>
          <a:p>
            <a:pPr marL="457200" indent="-457200">
              <a:buClr>
                <a:srgbClr val="FF9300"/>
              </a:buClr>
              <a:buAutoNum type="arabicPeriod"/>
            </a:pPr>
            <a:r>
              <a:rPr lang="en-US" dirty="0"/>
              <a:t>Ineffective problem-solving strategies </a:t>
            </a:r>
          </a:p>
          <a:p>
            <a:pPr marL="457200" indent="-457200">
              <a:buClr>
                <a:srgbClr val="FF9300"/>
              </a:buClr>
              <a:buAutoNum type="arabicPeriod"/>
            </a:pPr>
            <a:r>
              <a:rPr lang="en-US" dirty="0"/>
              <a:t>Different types of </a:t>
            </a:r>
            <a:r>
              <a:rPr lang="en-US" i="1" dirty="0"/>
              <a:t>attack strategies</a:t>
            </a:r>
            <a:r>
              <a:rPr lang="en-US" dirty="0"/>
              <a:t> </a:t>
            </a:r>
          </a:p>
          <a:p>
            <a:pPr marL="457200" indent="-457200">
              <a:buClr>
                <a:srgbClr val="FF9300"/>
              </a:buClr>
              <a:buAutoNum type="arabicPeriod"/>
            </a:pPr>
            <a:r>
              <a:rPr lang="en-US" dirty="0"/>
              <a:t>Additive and multiplicative </a:t>
            </a:r>
            <a:r>
              <a:rPr lang="en-US" i="1" dirty="0"/>
              <a:t>schemas</a:t>
            </a:r>
            <a:endParaRPr lang="en-US" dirty="0"/>
          </a:p>
        </p:txBody>
      </p:sp>
    </p:spTree>
    <p:extLst>
      <p:ext uri="{BB962C8B-B14F-4D97-AF65-F5344CB8AC3E}">
        <p14:creationId xmlns:p14="http://schemas.microsoft.com/office/powerpoint/2010/main" val="36833498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Problem Solving?</a:t>
            </a:r>
          </a:p>
        </p:txBody>
      </p:sp>
      <p:sp>
        <p:nvSpPr>
          <p:cNvPr id="3" name="Content Placeholder 2"/>
          <p:cNvSpPr>
            <a:spLocks noGrp="1"/>
          </p:cNvSpPr>
          <p:nvPr>
            <p:ph idx="1"/>
          </p:nvPr>
        </p:nvSpPr>
        <p:spPr/>
        <p:txBody>
          <a:bodyPr>
            <a:normAutofit/>
          </a:bodyPr>
          <a:lstStyle/>
          <a:p>
            <a:r>
              <a:rPr lang="en-US" dirty="0"/>
              <a:t>Students have to </a:t>
            </a:r>
            <a:r>
              <a:rPr lang="en-US" i="1" dirty="0"/>
              <a:t>reason</a:t>
            </a:r>
            <a:r>
              <a:rPr lang="en-US" dirty="0"/>
              <a:t> and </a:t>
            </a:r>
            <a:r>
              <a:rPr lang="en-US" i="1" dirty="0"/>
              <a:t>problem solve</a:t>
            </a:r>
            <a:r>
              <a:rPr lang="en-US" dirty="0"/>
              <a:t> within mathematics.</a:t>
            </a:r>
          </a:p>
        </p:txBody>
      </p:sp>
      <p:pic>
        <p:nvPicPr>
          <p:cNvPr id="4" name="Picture 3" descr="multiple choice addition problem where you add up graph amounts"/>
          <p:cNvPicPr>
            <a:picLocks noChangeAspect="1"/>
          </p:cNvPicPr>
          <p:nvPr/>
        </p:nvPicPr>
        <p:blipFill>
          <a:blip r:embed="rId2"/>
          <a:stretch>
            <a:fillRect/>
          </a:stretch>
        </p:blipFill>
        <p:spPr>
          <a:xfrm>
            <a:off x="228600" y="1833297"/>
            <a:ext cx="4105836" cy="4294523"/>
          </a:xfrm>
          <a:prstGeom prst="rect">
            <a:avLst/>
          </a:prstGeom>
          <a:ln>
            <a:solidFill>
              <a:srgbClr val="FF9300"/>
            </a:solidFill>
          </a:ln>
          <a:effectLst>
            <a:outerShdw blurRad="50800" dist="76200" dir="2700000" algn="tl" rotWithShape="0">
              <a:prstClr val="black">
                <a:alpha val="40000"/>
              </a:prstClr>
            </a:outerShdw>
          </a:effectLst>
        </p:spPr>
      </p:pic>
      <p:sp>
        <p:nvSpPr>
          <p:cNvPr id="5" name="TextBox 4"/>
          <p:cNvSpPr txBox="1"/>
          <p:nvPr/>
        </p:nvSpPr>
        <p:spPr>
          <a:xfrm rot="16200000">
            <a:off x="6493150" y="3575825"/>
            <a:ext cx="5024702" cy="276999"/>
          </a:xfrm>
          <a:prstGeom prst="rect">
            <a:avLst/>
          </a:prstGeom>
          <a:noFill/>
        </p:spPr>
        <p:txBody>
          <a:bodyPr wrap="square" rtlCol="0">
            <a:spAutoFit/>
          </a:bodyPr>
          <a:lstStyle/>
          <a:p>
            <a:r>
              <a:rPr lang="en-US" sz="1200" dirty="0">
                <a:solidFill>
                  <a:srgbClr val="FF9300"/>
                </a:solidFill>
              </a:rPr>
              <a:t>PARCC third-grade release item (2015)</a:t>
            </a:r>
          </a:p>
        </p:txBody>
      </p:sp>
      <p:sp>
        <p:nvSpPr>
          <p:cNvPr id="6" name="Oval 5"/>
          <p:cNvSpPr/>
          <p:nvPr/>
        </p:nvSpPr>
        <p:spPr>
          <a:xfrm>
            <a:off x="3649415" y="2342992"/>
            <a:ext cx="3281210" cy="2643809"/>
          </a:xfrm>
          <a:prstGeom prst="ellipse">
            <a:avLst/>
          </a:prstGeom>
          <a:solidFill>
            <a:schemeClr val="accent2"/>
          </a:solidFill>
          <a:ln>
            <a:noFill/>
          </a:ln>
        </p:spPr>
        <p:style>
          <a:lnRef idx="3">
            <a:schemeClr val="lt1"/>
          </a:lnRef>
          <a:fillRef idx="1">
            <a:schemeClr val="accent4"/>
          </a:fillRef>
          <a:effectRef idx="1">
            <a:schemeClr val="accent4"/>
          </a:effectRef>
          <a:fontRef idx="minor">
            <a:schemeClr val="lt1"/>
          </a:fontRef>
        </p:style>
        <p:txBody>
          <a:bodyPr rtlCol="0" anchor="ctr"/>
          <a:lstStyle/>
          <a:p>
            <a:pPr algn="ctr"/>
            <a:r>
              <a:rPr lang="en-US" dirty="0"/>
              <a:t>Problem solving is the primary method in which students demonstrate </a:t>
            </a:r>
            <a:r>
              <a:rPr lang="en-US" b="1" i="1" dirty="0"/>
              <a:t>mathematical competency.</a:t>
            </a:r>
          </a:p>
        </p:txBody>
      </p:sp>
    </p:spTree>
    <p:extLst>
      <p:ext uri="{BB962C8B-B14F-4D97-AF65-F5344CB8AC3E}">
        <p14:creationId xmlns:p14="http://schemas.microsoft.com/office/powerpoint/2010/main" val="3331250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Activities</a:t>
            </a:r>
          </a:p>
        </p:txBody>
      </p:sp>
      <p:sp>
        <p:nvSpPr>
          <p:cNvPr id="3" name="Content Placeholder 2"/>
          <p:cNvSpPr>
            <a:spLocks noGrp="1"/>
          </p:cNvSpPr>
          <p:nvPr>
            <p:ph idx="1"/>
          </p:nvPr>
        </p:nvSpPr>
        <p:spPr>
          <a:xfrm>
            <a:off x="228600" y="817123"/>
            <a:ext cx="8686800" cy="5267543"/>
          </a:xfrm>
        </p:spPr>
        <p:txBody>
          <a:bodyPr/>
          <a:lstStyle/>
          <a:p>
            <a:pPr>
              <a:buClr>
                <a:srgbClr val="FF9300"/>
              </a:buClr>
            </a:pPr>
            <a:r>
              <a:rPr lang="en-US" dirty="0"/>
              <a:t>PART 3: How do you incorporate a motivational component within intensive intervention?</a:t>
            </a:r>
          </a:p>
          <a:p>
            <a:pPr>
              <a:buClr>
                <a:srgbClr val="FF9300"/>
              </a:buClr>
            </a:pPr>
            <a:endParaRPr lang="en-US" dirty="0"/>
          </a:p>
          <a:p>
            <a:endParaRPr lang="en-US" dirty="0"/>
          </a:p>
          <a:p>
            <a:endParaRPr lang="en-US" dirty="0"/>
          </a:p>
          <a:p>
            <a:endParaRPr lang="en-US" dirty="0"/>
          </a:p>
        </p:txBody>
      </p:sp>
      <p:sp>
        <p:nvSpPr>
          <p:cNvPr id="4" name="Content Placeholder 2"/>
          <p:cNvSpPr txBox="1">
            <a:spLocks/>
          </p:cNvSpPr>
          <p:nvPr/>
        </p:nvSpPr>
        <p:spPr>
          <a:xfrm>
            <a:off x="993936" y="1692613"/>
            <a:ext cx="7823494" cy="4208186"/>
          </a:xfrm>
          <a:prstGeom prst="rect">
            <a:avLst/>
          </a:prstGeom>
          <a:ln>
            <a:noFill/>
          </a:ln>
        </p:spPr>
        <p:txBody>
          <a:bodyPr vert="horz" lIns="91440" tIns="45720" rIns="91440" bIns="45720" rtlCol="0">
            <a:normAutofit/>
          </a:bodyPr>
          <a:lstStyle>
            <a:lvl1pPr marL="0" indent="0" algn="l" defTabSz="914400" rtl="0" eaLnBrk="1" latinLnBrk="0" hangingPunct="1">
              <a:lnSpc>
                <a:spcPct val="110000"/>
              </a:lnSpc>
              <a:spcBef>
                <a:spcPts val="600"/>
              </a:spcBef>
              <a:buClr>
                <a:schemeClr val="accent4">
                  <a:lumMod val="75000"/>
                </a:schemeClr>
              </a:buClr>
              <a:buFont typeface="Arial" panose="020B0604020202020204" pitchFamily="34" charset="0"/>
              <a:buNone/>
              <a:defRPr sz="2400" kern="1200">
                <a:solidFill>
                  <a:schemeClr val="bg1"/>
                </a:solidFill>
                <a:latin typeface="+mn-lt"/>
                <a:ea typeface="+mn-ea"/>
                <a:cs typeface="+mn-cs"/>
              </a:defRPr>
            </a:lvl1pPr>
            <a:lvl2pPr marL="230188" indent="-228600" algn="l" defTabSz="914400" rtl="0" eaLnBrk="1" latinLnBrk="0" hangingPunct="1">
              <a:lnSpc>
                <a:spcPct val="100000"/>
              </a:lnSpc>
              <a:spcBef>
                <a:spcPts val="600"/>
              </a:spcBef>
              <a:buClr>
                <a:schemeClr val="accent4">
                  <a:lumMod val="75000"/>
                </a:schemeClr>
              </a:buClr>
              <a:buFont typeface="Arial" panose="020B0604020202020204" pitchFamily="34" charset="0"/>
              <a:buChar char="•"/>
              <a:defRPr sz="2000" kern="1200">
                <a:solidFill>
                  <a:schemeClr val="bg1"/>
                </a:solidFill>
                <a:latin typeface="+mn-lt"/>
                <a:ea typeface="+mn-ea"/>
                <a:cs typeface="+mn-cs"/>
              </a:defRPr>
            </a:lvl2pPr>
            <a:lvl3pPr marL="457200" indent="-228600" algn="l" defTabSz="914400" rtl="0" eaLnBrk="1" latinLnBrk="0" hangingPunct="1">
              <a:lnSpc>
                <a:spcPct val="100000"/>
              </a:lnSpc>
              <a:spcBef>
                <a:spcPts val="600"/>
              </a:spcBef>
              <a:buClr>
                <a:schemeClr val="accent4">
                  <a:lumMod val="75000"/>
                </a:schemeClr>
              </a:buClr>
              <a:buFont typeface="Arial" panose="020B0604020202020204" pitchFamily="34" charset="0"/>
              <a:buChar char="•"/>
              <a:defRPr sz="2000" kern="1200">
                <a:solidFill>
                  <a:schemeClr val="bg1"/>
                </a:solidFill>
                <a:latin typeface="+mn-lt"/>
                <a:ea typeface="+mn-ea"/>
                <a:cs typeface="+mn-cs"/>
              </a:defRPr>
            </a:lvl3pPr>
            <a:lvl4pPr marL="684213" indent="-228600" algn="l" defTabSz="914400" rtl="0" eaLnBrk="1" latinLnBrk="0" hangingPunct="1">
              <a:lnSpc>
                <a:spcPct val="100000"/>
              </a:lnSpc>
              <a:spcBef>
                <a:spcPts val="600"/>
              </a:spcBef>
              <a:buClr>
                <a:schemeClr val="accent4">
                  <a:lumMod val="75000"/>
                </a:schemeClr>
              </a:buClr>
              <a:buFont typeface="Arial" panose="020B0604020202020204" pitchFamily="34" charset="0"/>
              <a:buChar char="•"/>
              <a:defRPr sz="2000" kern="1200">
                <a:solidFill>
                  <a:schemeClr val="bg1"/>
                </a:solidFill>
                <a:latin typeface="+mn-lt"/>
                <a:ea typeface="+mn-ea"/>
                <a:cs typeface="+mn-cs"/>
              </a:defRPr>
            </a:lvl4pPr>
            <a:lvl5pPr marL="914400" indent="-228600" algn="l" defTabSz="914400" rtl="0" eaLnBrk="1" latinLnBrk="0" hangingPunct="1">
              <a:lnSpc>
                <a:spcPct val="100000"/>
              </a:lnSpc>
              <a:spcBef>
                <a:spcPts val="600"/>
              </a:spcBef>
              <a:buClr>
                <a:schemeClr val="accent4">
                  <a:lumMod val="75000"/>
                </a:schemeClr>
              </a:buClr>
              <a:buSzPct val="100000"/>
              <a:buFont typeface="Arial" panose="020B0604020202020204" pitchFamily="34" charset="0"/>
              <a:buChar char="•"/>
              <a:defRPr sz="20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Identify motivational system within intervention</a:t>
            </a:r>
          </a:p>
          <a:p>
            <a:endParaRPr lang="en-US" dirty="0"/>
          </a:p>
          <a:p>
            <a:r>
              <a:rPr lang="en-US" dirty="0"/>
              <a:t>Helpful motivational tools</a:t>
            </a:r>
          </a:p>
        </p:txBody>
      </p:sp>
      <p:pic>
        <p:nvPicPr>
          <p:cNvPr id="5" name="Picture 4" descr="journal icon"/>
          <p:cNvPicPr>
            <a:picLocks noChangeAspect="1"/>
          </p:cNvPicPr>
          <p:nvPr/>
        </p:nvPicPr>
        <p:blipFill>
          <a:blip r:embed="rId2">
            <a:clrChange>
              <a:clrFrom>
                <a:srgbClr val="000000"/>
              </a:clrFrom>
              <a:clrTo>
                <a:srgbClr val="000000">
                  <a:alpha val="0"/>
                </a:srgbClr>
              </a:clrTo>
            </a:clrChange>
          </a:blip>
          <a:stretch>
            <a:fillRect/>
          </a:stretch>
        </p:blipFill>
        <p:spPr>
          <a:xfrm>
            <a:off x="228600" y="1637399"/>
            <a:ext cx="765336" cy="731520"/>
          </a:xfrm>
          <a:prstGeom prst="rect">
            <a:avLst/>
          </a:prstGeom>
        </p:spPr>
      </p:pic>
      <p:pic>
        <p:nvPicPr>
          <p:cNvPr id="8" name="Picture 7" descr="discussion icon"/>
          <p:cNvPicPr>
            <a:picLocks noChangeAspect="1"/>
          </p:cNvPicPr>
          <p:nvPr/>
        </p:nvPicPr>
        <p:blipFill>
          <a:blip r:embed="rId3">
            <a:extLst>
              <a:ext uri="{BEBA8EAE-BF5A-486C-A8C5-ECC9F3942E4B}">
                <a14:imgProps xmlns:a14="http://schemas.microsoft.com/office/drawing/2010/main">
                  <a14:imgLayer r:embed="rId4">
                    <a14:imgEffect>
                      <a14:backgroundRemoval t="0" b="98913" l="0" r="100000"/>
                    </a14:imgEffect>
                  </a14:imgLayer>
                </a14:imgProps>
              </a:ext>
            </a:extLst>
          </a:blip>
          <a:stretch>
            <a:fillRect/>
          </a:stretch>
        </p:blipFill>
        <p:spPr>
          <a:xfrm>
            <a:off x="154068" y="2657998"/>
            <a:ext cx="914400" cy="886827"/>
          </a:xfrm>
          <a:prstGeom prst="rect">
            <a:avLst/>
          </a:prstGeom>
        </p:spPr>
      </p:pic>
    </p:spTree>
    <p:extLst>
      <p:ext uri="{BB962C8B-B14F-4D97-AF65-F5344CB8AC3E}">
        <p14:creationId xmlns:p14="http://schemas.microsoft.com/office/powerpoint/2010/main" val="33962894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35106" y="1398494"/>
            <a:ext cx="7727576" cy="3012141"/>
          </a:xfrm>
          <a:prstGeom prst="rect">
            <a:avLst/>
          </a:prstGeom>
          <a:ln>
            <a:no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sz="3200" b="1" dirty="0"/>
          </a:p>
          <a:p>
            <a:pPr algn="ctr"/>
            <a:r>
              <a:rPr lang="en-US" sz="3200" b="1" dirty="0"/>
              <a:t>Note:</a:t>
            </a:r>
          </a:p>
          <a:p>
            <a:pPr algn="ctr"/>
            <a:endParaRPr lang="en-US" sz="3200" b="1" dirty="0"/>
          </a:p>
          <a:p>
            <a:pPr algn="ctr"/>
            <a:r>
              <a:rPr lang="en-US" sz="3200" dirty="0"/>
              <a:t>In this Module, our focus on problem solving involves </a:t>
            </a:r>
            <a:r>
              <a:rPr lang="en-US" sz="3200" i="1" dirty="0"/>
              <a:t>word problems</a:t>
            </a:r>
            <a:r>
              <a:rPr lang="en-US" sz="3200" dirty="0"/>
              <a:t>.</a:t>
            </a:r>
          </a:p>
          <a:p>
            <a:pPr algn="ctr"/>
            <a:endParaRPr lang="en-US" sz="3200" dirty="0"/>
          </a:p>
        </p:txBody>
      </p:sp>
      <p:sp>
        <p:nvSpPr>
          <p:cNvPr id="3" name="Title 2" hidden="1">
            <a:extLst>
              <a:ext uri="{FF2B5EF4-FFF2-40B4-BE49-F238E27FC236}">
                <a16:creationId xmlns:a16="http://schemas.microsoft.com/office/drawing/2014/main" id="{305C93AD-A74F-4560-BBD9-DF46ECE9BD96}"/>
              </a:ext>
            </a:extLst>
          </p:cNvPr>
          <p:cNvSpPr>
            <a:spLocks noGrp="1"/>
          </p:cNvSpPr>
          <p:nvPr>
            <p:ph type="title"/>
          </p:nvPr>
        </p:nvSpPr>
        <p:spPr/>
        <p:txBody>
          <a:bodyPr/>
          <a:lstStyle/>
          <a:p>
            <a:r>
              <a:rPr lang="en-US" dirty="0"/>
              <a:t>Slide 70</a:t>
            </a:r>
          </a:p>
        </p:txBody>
      </p:sp>
    </p:spTree>
    <p:extLst>
      <p:ext uri="{BB962C8B-B14F-4D97-AF65-F5344CB8AC3E}">
        <p14:creationId xmlns:p14="http://schemas.microsoft.com/office/powerpoint/2010/main" val="60899682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Do We Know About Word Problems?</a:t>
            </a:r>
          </a:p>
        </p:txBody>
      </p:sp>
      <p:sp>
        <p:nvSpPr>
          <p:cNvPr id="3" name="Content Placeholder 2"/>
          <p:cNvSpPr>
            <a:spLocks noGrp="1"/>
          </p:cNvSpPr>
          <p:nvPr>
            <p:ph idx="1"/>
          </p:nvPr>
        </p:nvSpPr>
        <p:spPr/>
        <p:txBody>
          <a:bodyPr/>
          <a:lstStyle/>
          <a:p>
            <a:r>
              <a:rPr lang="en-US" dirty="0"/>
              <a:t>Students with mathematics difficulty often find word problem </a:t>
            </a:r>
            <a:r>
              <a:rPr lang="en-US" b="1" dirty="0"/>
              <a:t>challenging.</a:t>
            </a:r>
          </a:p>
          <a:p>
            <a:endParaRPr lang="en-US" dirty="0"/>
          </a:p>
        </p:txBody>
      </p:sp>
      <p:sp>
        <p:nvSpPr>
          <p:cNvPr id="4" name="TextBox 3"/>
          <p:cNvSpPr txBox="1"/>
          <p:nvPr/>
        </p:nvSpPr>
        <p:spPr>
          <a:xfrm rot="16200000">
            <a:off x="6400817" y="3526646"/>
            <a:ext cx="5024702" cy="461665"/>
          </a:xfrm>
          <a:prstGeom prst="rect">
            <a:avLst/>
          </a:prstGeom>
          <a:noFill/>
        </p:spPr>
        <p:txBody>
          <a:bodyPr wrap="square" rtlCol="0">
            <a:spAutoFit/>
          </a:bodyPr>
          <a:lstStyle/>
          <a:p>
            <a:r>
              <a:rPr lang="en-US" sz="1200" dirty="0">
                <a:solidFill>
                  <a:srgbClr val="FF9300"/>
                </a:solidFill>
              </a:rPr>
              <a:t>Fuchs, Fuchs, Stuebing, Fletcher, Hamlett, &amp; Lambert (2008); Jitendra, Rodriguez, </a:t>
            </a:r>
            <a:r>
              <a:rPr lang="en-US" sz="1200" dirty="0" err="1">
                <a:solidFill>
                  <a:srgbClr val="FF9300"/>
                </a:solidFill>
              </a:rPr>
              <a:t>Kanive</a:t>
            </a:r>
            <a:r>
              <a:rPr lang="en-US" sz="1200" dirty="0">
                <a:solidFill>
                  <a:srgbClr val="FF9300"/>
                </a:solidFill>
              </a:rPr>
              <a:t>, Huang, Church, Corry, &amp; </a:t>
            </a:r>
            <a:r>
              <a:rPr lang="en-US" sz="1200" dirty="0" err="1">
                <a:solidFill>
                  <a:srgbClr val="FF9300"/>
                </a:solidFill>
              </a:rPr>
              <a:t>Zaslofksy</a:t>
            </a:r>
            <a:r>
              <a:rPr lang="en-US" sz="1200" dirty="0">
                <a:solidFill>
                  <a:srgbClr val="FF9300"/>
                </a:solidFill>
              </a:rPr>
              <a:t> (2013)</a:t>
            </a:r>
          </a:p>
        </p:txBody>
      </p:sp>
      <p:sp>
        <p:nvSpPr>
          <p:cNvPr id="5" name="Rectangle 4"/>
          <p:cNvSpPr/>
          <p:nvPr/>
        </p:nvSpPr>
        <p:spPr>
          <a:xfrm>
            <a:off x="2118437" y="1770840"/>
            <a:ext cx="2922494" cy="66281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i="1" dirty="0"/>
              <a:t>Reading</a:t>
            </a:r>
            <a:r>
              <a:rPr lang="en-US" sz="2200" b="1" dirty="0"/>
              <a:t> the problem</a:t>
            </a:r>
          </a:p>
        </p:txBody>
      </p:sp>
      <p:sp>
        <p:nvSpPr>
          <p:cNvPr id="6" name="Rectangle 5"/>
          <p:cNvSpPr/>
          <p:nvPr/>
        </p:nvSpPr>
        <p:spPr>
          <a:xfrm>
            <a:off x="2488732" y="2359829"/>
            <a:ext cx="2922494" cy="662815"/>
          </a:xfrm>
          <a:prstGeom prst="rect">
            <a:avLst/>
          </a:prstGeom>
          <a:solidFill>
            <a:srgbClr val="FF9300"/>
          </a:solidFill>
          <a:ln>
            <a:solidFill>
              <a:srgbClr val="FF9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t>Understanding </a:t>
            </a:r>
            <a:r>
              <a:rPr lang="en-US" sz="2200" i="1" dirty="0"/>
              <a:t>vocabulary</a:t>
            </a:r>
          </a:p>
        </p:txBody>
      </p:sp>
      <p:sp>
        <p:nvSpPr>
          <p:cNvPr id="7" name="Rectangle 6"/>
          <p:cNvSpPr/>
          <p:nvPr/>
        </p:nvSpPr>
        <p:spPr>
          <a:xfrm>
            <a:off x="2859027" y="2951932"/>
            <a:ext cx="2922494" cy="662815"/>
          </a:xfrm>
          <a:prstGeom prst="rect">
            <a:avLst/>
          </a:prstGeom>
          <a:solidFill>
            <a:srgbClr val="FF0000"/>
          </a:solidFill>
          <a:ln>
            <a:solidFill>
              <a:srgbClr val="FF2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t>Identifying </a:t>
            </a:r>
            <a:r>
              <a:rPr lang="en-US" sz="2200" i="1" dirty="0"/>
              <a:t>relevant</a:t>
            </a:r>
            <a:r>
              <a:rPr lang="en-US" sz="2200" dirty="0"/>
              <a:t> </a:t>
            </a:r>
            <a:r>
              <a:rPr lang="en-US" sz="2200" b="1" dirty="0"/>
              <a:t>information</a:t>
            </a:r>
          </a:p>
        </p:txBody>
      </p:sp>
      <p:sp>
        <p:nvSpPr>
          <p:cNvPr id="8" name="Rectangle 7"/>
          <p:cNvSpPr/>
          <p:nvPr/>
        </p:nvSpPr>
        <p:spPr>
          <a:xfrm>
            <a:off x="3304624" y="3535303"/>
            <a:ext cx="2922494" cy="662815"/>
          </a:xfrm>
          <a:prstGeom prst="rect">
            <a:avLst/>
          </a:prstGeom>
          <a:solidFill>
            <a:srgbClr val="009051"/>
          </a:solidFill>
          <a:ln>
            <a:solidFill>
              <a:srgbClr val="0090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t>Ignoring </a:t>
            </a:r>
            <a:r>
              <a:rPr lang="en-US" sz="2200" b="1" i="1" dirty="0"/>
              <a:t>irrelevant</a:t>
            </a:r>
            <a:r>
              <a:rPr lang="en-US" sz="2200" b="1" dirty="0"/>
              <a:t> information</a:t>
            </a:r>
          </a:p>
        </p:txBody>
      </p:sp>
      <p:sp>
        <p:nvSpPr>
          <p:cNvPr id="9" name="Rectangle 8"/>
          <p:cNvSpPr/>
          <p:nvPr/>
        </p:nvSpPr>
        <p:spPr>
          <a:xfrm>
            <a:off x="3660158" y="4127406"/>
            <a:ext cx="2922494" cy="662815"/>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t>Interpreting </a:t>
            </a:r>
            <a:r>
              <a:rPr lang="en-US" sz="2200" i="1" dirty="0"/>
              <a:t>charts and graphs</a:t>
            </a:r>
          </a:p>
        </p:txBody>
      </p:sp>
      <p:sp>
        <p:nvSpPr>
          <p:cNvPr id="10" name="Rectangle 9"/>
          <p:cNvSpPr/>
          <p:nvPr/>
        </p:nvSpPr>
        <p:spPr>
          <a:xfrm>
            <a:off x="4124287" y="4710777"/>
            <a:ext cx="2922494" cy="662815"/>
          </a:xfrm>
          <a:prstGeom prst="rect">
            <a:avLst/>
          </a:prstGeom>
          <a:solidFill>
            <a:srgbClr val="76D6FF"/>
          </a:solidFill>
          <a:ln>
            <a:solidFill>
              <a:srgbClr val="76D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t>Identifying appropriate </a:t>
            </a:r>
            <a:r>
              <a:rPr lang="en-US" sz="2200" i="1" dirty="0"/>
              <a:t>operation</a:t>
            </a:r>
            <a:endParaRPr lang="en-US" sz="2200" dirty="0"/>
          </a:p>
        </p:txBody>
      </p:sp>
      <p:sp>
        <p:nvSpPr>
          <p:cNvPr id="11" name="Rectangle 10"/>
          <p:cNvSpPr/>
          <p:nvPr/>
        </p:nvSpPr>
        <p:spPr>
          <a:xfrm>
            <a:off x="4532233" y="5302880"/>
            <a:ext cx="2922494" cy="662815"/>
          </a:xfrm>
          <a:prstGeom prst="rect">
            <a:avLst/>
          </a:prstGeom>
          <a:solidFill>
            <a:srgbClr val="FF8AD8"/>
          </a:solidFill>
          <a:ln>
            <a:solidFill>
              <a:srgbClr val="FF8AD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a:t>Performing </a:t>
            </a:r>
            <a:r>
              <a:rPr lang="en-US" sz="2200" i="1"/>
              <a:t>computations</a:t>
            </a:r>
            <a:endParaRPr lang="en-US" sz="2200" dirty="0"/>
          </a:p>
        </p:txBody>
      </p:sp>
    </p:spTree>
    <p:extLst>
      <p:ext uri="{BB962C8B-B14F-4D97-AF65-F5344CB8AC3E}">
        <p14:creationId xmlns:p14="http://schemas.microsoft.com/office/powerpoint/2010/main" val="2676727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ppt_x"/>
                                          </p:val>
                                        </p:tav>
                                        <p:tav tm="100000">
                                          <p:val>
                                            <p:strVal val="#ppt_x"/>
                                          </p:val>
                                        </p:tav>
                                      </p:tavLst>
                                    </p:anim>
                                    <p:anim calcmode="lin" valueType="num">
                                      <p:cBhvr additive="base">
                                        <p:cTn id="3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additive="base">
                                        <p:cTn id="37" dur="500" fill="hold"/>
                                        <p:tgtEl>
                                          <p:spTgt spid="10"/>
                                        </p:tgtEl>
                                        <p:attrNameLst>
                                          <p:attrName>ppt_x</p:attrName>
                                        </p:attrNameLst>
                                      </p:cBhvr>
                                      <p:tavLst>
                                        <p:tav tm="0">
                                          <p:val>
                                            <p:strVal val="#ppt_x"/>
                                          </p:val>
                                        </p:tav>
                                        <p:tav tm="100000">
                                          <p:val>
                                            <p:strVal val="#ppt_x"/>
                                          </p:val>
                                        </p:tav>
                                      </p:tavLst>
                                    </p:anim>
                                    <p:anim calcmode="lin" valueType="num">
                                      <p:cBhvr additive="base">
                                        <p:cTn id="3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anim calcmode="lin" valueType="num">
                                      <p:cBhvr additive="base">
                                        <p:cTn id="43" dur="500" fill="hold"/>
                                        <p:tgtEl>
                                          <p:spTgt spid="11"/>
                                        </p:tgtEl>
                                        <p:attrNameLst>
                                          <p:attrName>ppt_x</p:attrName>
                                        </p:attrNameLst>
                                      </p:cBhvr>
                                      <p:tavLst>
                                        <p:tav tm="0">
                                          <p:val>
                                            <p:strVal val="#ppt_x"/>
                                          </p:val>
                                        </p:tav>
                                        <p:tav tm="100000">
                                          <p:val>
                                            <p:strVal val="#ppt_x"/>
                                          </p:val>
                                        </p:tav>
                                      </p:tavLst>
                                    </p:anim>
                                    <p:anim calcmode="lin" valueType="num">
                                      <p:cBhvr additive="base">
                                        <p:cTn id="4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ultiple choice addition problem where you add up graph amounts"/>
          <p:cNvPicPr>
            <a:picLocks noChangeAspect="1"/>
          </p:cNvPicPr>
          <p:nvPr/>
        </p:nvPicPr>
        <p:blipFill>
          <a:blip r:embed="rId2"/>
          <a:stretch>
            <a:fillRect/>
          </a:stretch>
        </p:blipFill>
        <p:spPr>
          <a:xfrm>
            <a:off x="228600" y="262288"/>
            <a:ext cx="5257800" cy="5499426"/>
          </a:xfrm>
          <a:prstGeom prst="rect">
            <a:avLst/>
          </a:prstGeom>
          <a:ln>
            <a:solidFill>
              <a:srgbClr val="FF9300"/>
            </a:solidFill>
          </a:ln>
          <a:effectLst>
            <a:outerShdw blurRad="50800" dist="76200" dir="2700000" algn="tl" rotWithShape="0">
              <a:prstClr val="black">
                <a:alpha val="40000"/>
              </a:prstClr>
            </a:outerShdw>
          </a:effectLst>
        </p:spPr>
      </p:pic>
      <p:sp>
        <p:nvSpPr>
          <p:cNvPr id="7" name="Rectangle 6"/>
          <p:cNvSpPr/>
          <p:nvPr/>
        </p:nvSpPr>
        <p:spPr>
          <a:xfrm>
            <a:off x="4903403" y="1069647"/>
            <a:ext cx="2922494" cy="66281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i="1" dirty="0"/>
              <a:t>Reading</a:t>
            </a:r>
            <a:r>
              <a:rPr lang="en-US" sz="2200" b="1" dirty="0"/>
              <a:t> the problem</a:t>
            </a:r>
          </a:p>
        </p:txBody>
      </p:sp>
      <p:sp>
        <p:nvSpPr>
          <p:cNvPr id="8" name="Rectangle 7"/>
          <p:cNvSpPr/>
          <p:nvPr/>
        </p:nvSpPr>
        <p:spPr>
          <a:xfrm>
            <a:off x="5060276" y="1686062"/>
            <a:ext cx="2922494" cy="662815"/>
          </a:xfrm>
          <a:prstGeom prst="rect">
            <a:avLst/>
          </a:prstGeom>
          <a:solidFill>
            <a:srgbClr val="FF9300"/>
          </a:solidFill>
          <a:ln>
            <a:solidFill>
              <a:srgbClr val="FF9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t>Understanding </a:t>
            </a:r>
            <a:r>
              <a:rPr lang="en-US" sz="2200" i="1" dirty="0"/>
              <a:t>vocabulary</a:t>
            </a:r>
          </a:p>
        </p:txBody>
      </p:sp>
      <p:sp>
        <p:nvSpPr>
          <p:cNvPr id="9" name="Rectangle 8"/>
          <p:cNvSpPr/>
          <p:nvPr/>
        </p:nvSpPr>
        <p:spPr>
          <a:xfrm>
            <a:off x="5230524" y="2302477"/>
            <a:ext cx="2922494" cy="662815"/>
          </a:xfrm>
          <a:prstGeom prst="rect">
            <a:avLst/>
          </a:prstGeom>
          <a:solidFill>
            <a:srgbClr val="FF0000"/>
          </a:solidFill>
          <a:ln>
            <a:solidFill>
              <a:srgbClr val="FF2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t>Identifying </a:t>
            </a:r>
            <a:r>
              <a:rPr lang="en-US" sz="2200" i="1" dirty="0"/>
              <a:t>relevant</a:t>
            </a:r>
            <a:r>
              <a:rPr lang="en-US" sz="2200" dirty="0"/>
              <a:t> </a:t>
            </a:r>
            <a:r>
              <a:rPr lang="en-US" sz="2200" b="1" dirty="0"/>
              <a:t>information</a:t>
            </a:r>
          </a:p>
        </p:txBody>
      </p:sp>
      <p:sp>
        <p:nvSpPr>
          <p:cNvPr id="10" name="Rectangle 9"/>
          <p:cNvSpPr/>
          <p:nvPr/>
        </p:nvSpPr>
        <p:spPr>
          <a:xfrm>
            <a:off x="5400772" y="2914807"/>
            <a:ext cx="2922494" cy="662815"/>
          </a:xfrm>
          <a:prstGeom prst="rect">
            <a:avLst/>
          </a:prstGeom>
          <a:solidFill>
            <a:srgbClr val="009051"/>
          </a:solidFill>
          <a:ln>
            <a:solidFill>
              <a:srgbClr val="0090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t>Ignoring </a:t>
            </a:r>
            <a:r>
              <a:rPr lang="en-US" sz="2200" b="1" i="1" dirty="0"/>
              <a:t>irrelevant</a:t>
            </a:r>
            <a:r>
              <a:rPr lang="en-US" sz="2200" b="1" dirty="0"/>
              <a:t> information</a:t>
            </a:r>
          </a:p>
        </p:txBody>
      </p:sp>
      <p:sp>
        <p:nvSpPr>
          <p:cNvPr id="11" name="Rectangle 10"/>
          <p:cNvSpPr/>
          <p:nvPr/>
        </p:nvSpPr>
        <p:spPr>
          <a:xfrm>
            <a:off x="5571020" y="3527137"/>
            <a:ext cx="2922494" cy="662815"/>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t>Interpreting </a:t>
            </a:r>
            <a:r>
              <a:rPr lang="en-US" sz="2200" i="1" dirty="0"/>
              <a:t>charts and graphs</a:t>
            </a:r>
          </a:p>
        </p:txBody>
      </p:sp>
      <p:sp>
        <p:nvSpPr>
          <p:cNvPr id="12" name="Rectangle 11"/>
          <p:cNvSpPr/>
          <p:nvPr/>
        </p:nvSpPr>
        <p:spPr>
          <a:xfrm>
            <a:off x="5797579" y="4137609"/>
            <a:ext cx="2922494" cy="662815"/>
          </a:xfrm>
          <a:prstGeom prst="rect">
            <a:avLst/>
          </a:prstGeom>
          <a:solidFill>
            <a:srgbClr val="76D6FF"/>
          </a:solidFill>
          <a:ln>
            <a:solidFill>
              <a:srgbClr val="76D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t>Identifying appropriate </a:t>
            </a:r>
            <a:r>
              <a:rPr lang="en-US" sz="2200" i="1" dirty="0"/>
              <a:t>operation</a:t>
            </a:r>
            <a:endParaRPr lang="en-US" sz="2200" dirty="0"/>
          </a:p>
        </p:txBody>
      </p:sp>
      <p:sp>
        <p:nvSpPr>
          <p:cNvPr id="13" name="Rectangle 12"/>
          <p:cNvSpPr/>
          <p:nvPr/>
        </p:nvSpPr>
        <p:spPr>
          <a:xfrm>
            <a:off x="6015187" y="4794101"/>
            <a:ext cx="2922494" cy="662815"/>
          </a:xfrm>
          <a:prstGeom prst="rect">
            <a:avLst/>
          </a:prstGeom>
          <a:solidFill>
            <a:srgbClr val="FF8AD8"/>
          </a:solidFill>
          <a:ln>
            <a:solidFill>
              <a:srgbClr val="FF8AD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a:t>Performing </a:t>
            </a:r>
            <a:r>
              <a:rPr lang="en-US" sz="2200" i="1"/>
              <a:t>computations</a:t>
            </a:r>
            <a:endParaRPr lang="en-US" sz="2200" dirty="0"/>
          </a:p>
        </p:txBody>
      </p:sp>
      <p:sp>
        <p:nvSpPr>
          <p:cNvPr id="15" name="TextBox 14"/>
          <p:cNvSpPr txBox="1"/>
          <p:nvPr/>
        </p:nvSpPr>
        <p:spPr>
          <a:xfrm rot="16200000">
            <a:off x="6493150" y="4207149"/>
            <a:ext cx="5024702" cy="276999"/>
          </a:xfrm>
          <a:prstGeom prst="rect">
            <a:avLst/>
          </a:prstGeom>
          <a:noFill/>
        </p:spPr>
        <p:txBody>
          <a:bodyPr wrap="square" rtlCol="0">
            <a:spAutoFit/>
          </a:bodyPr>
          <a:lstStyle/>
          <a:p>
            <a:r>
              <a:rPr lang="en-US" sz="1200" dirty="0">
                <a:solidFill>
                  <a:srgbClr val="FF9300"/>
                </a:solidFill>
              </a:rPr>
              <a:t>PARCC third-grade </a:t>
            </a:r>
            <a:r>
              <a:rPr lang="en-US" sz="1200">
                <a:solidFill>
                  <a:srgbClr val="FF9300"/>
                </a:solidFill>
              </a:rPr>
              <a:t>release item (2015)</a:t>
            </a:r>
            <a:endParaRPr lang="en-US" sz="1200" dirty="0">
              <a:solidFill>
                <a:srgbClr val="FF9300"/>
              </a:solidFill>
            </a:endParaRPr>
          </a:p>
        </p:txBody>
      </p:sp>
      <p:sp>
        <p:nvSpPr>
          <p:cNvPr id="2" name="Title 1" hidden="1">
            <a:extLst>
              <a:ext uri="{FF2B5EF4-FFF2-40B4-BE49-F238E27FC236}">
                <a16:creationId xmlns:a16="http://schemas.microsoft.com/office/drawing/2014/main" id="{F2A95BA1-1FB5-4A8F-83C6-927C69B2D17B}"/>
              </a:ext>
            </a:extLst>
          </p:cNvPr>
          <p:cNvSpPr>
            <a:spLocks noGrp="1"/>
          </p:cNvSpPr>
          <p:nvPr>
            <p:ph type="title"/>
          </p:nvPr>
        </p:nvSpPr>
        <p:spPr/>
        <p:txBody>
          <a:bodyPr/>
          <a:lstStyle/>
          <a:p>
            <a:r>
              <a:rPr lang="en-US" dirty="0"/>
              <a:t>Slide 72</a:t>
            </a:r>
          </a:p>
        </p:txBody>
      </p:sp>
    </p:spTree>
    <p:extLst>
      <p:ext uri="{BB962C8B-B14F-4D97-AF65-F5344CB8AC3E}">
        <p14:creationId xmlns:p14="http://schemas.microsoft.com/office/powerpoint/2010/main" val="3622294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500" fill="hold"/>
                                        <p:tgtEl>
                                          <p:spTgt spid="11"/>
                                        </p:tgtEl>
                                        <p:attrNameLst>
                                          <p:attrName>ppt_x</p:attrName>
                                        </p:attrNameLst>
                                      </p:cBhvr>
                                      <p:tavLst>
                                        <p:tav tm="0">
                                          <p:val>
                                            <p:strVal val="#ppt_x"/>
                                          </p:val>
                                        </p:tav>
                                        <p:tav tm="100000">
                                          <p:val>
                                            <p:strVal val="#ppt_x"/>
                                          </p:val>
                                        </p:tav>
                                      </p:tavLst>
                                    </p:anim>
                                    <p:anim calcmode="lin" valueType="num">
                                      <p:cBhvr additive="base">
                                        <p:cTn id="3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additive="base">
                                        <p:cTn id="37" dur="500" fill="hold"/>
                                        <p:tgtEl>
                                          <p:spTgt spid="12"/>
                                        </p:tgtEl>
                                        <p:attrNameLst>
                                          <p:attrName>ppt_x</p:attrName>
                                        </p:attrNameLst>
                                      </p:cBhvr>
                                      <p:tavLst>
                                        <p:tav tm="0">
                                          <p:val>
                                            <p:strVal val="#ppt_x"/>
                                          </p:val>
                                        </p:tav>
                                        <p:tav tm="100000">
                                          <p:val>
                                            <p:strVal val="#ppt_x"/>
                                          </p:val>
                                        </p:tav>
                                      </p:tavLst>
                                    </p:anim>
                                    <p:anim calcmode="lin" valueType="num">
                                      <p:cBhvr additive="base">
                                        <p:cTn id="3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anim calcmode="lin" valueType="num">
                                      <p:cBhvr additive="base">
                                        <p:cTn id="43" dur="500" fill="hold"/>
                                        <p:tgtEl>
                                          <p:spTgt spid="13"/>
                                        </p:tgtEl>
                                        <p:attrNameLst>
                                          <p:attrName>ppt_x</p:attrName>
                                        </p:attrNameLst>
                                      </p:cBhvr>
                                      <p:tavLst>
                                        <p:tav tm="0">
                                          <p:val>
                                            <p:strVal val="#ppt_x"/>
                                          </p:val>
                                        </p:tav>
                                        <p:tav tm="100000">
                                          <p:val>
                                            <p:strVal val="#ppt_x"/>
                                          </p:val>
                                        </p:tav>
                                      </p:tavLst>
                                    </p:anim>
                                    <p:anim calcmode="lin" valueType="num">
                                      <p:cBhvr additive="base">
                                        <p:cTn id="4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P spid="13"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Should We Teach Problem Solving?</a:t>
            </a:r>
          </a:p>
        </p:txBody>
      </p:sp>
      <p:sp>
        <p:nvSpPr>
          <p:cNvPr id="3" name="Content Placeholder 2"/>
          <p:cNvSpPr>
            <a:spLocks noGrp="1"/>
          </p:cNvSpPr>
          <p:nvPr>
            <p:ph idx="1"/>
          </p:nvPr>
        </p:nvSpPr>
        <p:spPr/>
        <p:txBody>
          <a:bodyPr/>
          <a:lstStyle/>
          <a:p>
            <a:pPr marL="457200" indent="-457200">
              <a:buClr>
                <a:srgbClr val="FF9300"/>
              </a:buClr>
              <a:buAutoNum type="arabicPeriod"/>
            </a:pPr>
            <a:r>
              <a:rPr lang="en-US" b="1" dirty="0">
                <a:solidFill>
                  <a:srgbClr val="FF2600"/>
                </a:solidFill>
              </a:rPr>
              <a:t>Don’t</a:t>
            </a:r>
            <a:r>
              <a:rPr lang="en-US" dirty="0"/>
              <a:t> use key words tied to operations</a:t>
            </a:r>
          </a:p>
          <a:p>
            <a:pPr marL="457200" indent="-457200">
              <a:buClr>
                <a:srgbClr val="FF9300"/>
              </a:buClr>
              <a:buAutoNum type="arabicPeriod"/>
            </a:pPr>
            <a:r>
              <a:rPr lang="en-US" b="1" dirty="0">
                <a:solidFill>
                  <a:srgbClr val="009051"/>
                </a:solidFill>
              </a:rPr>
              <a:t>Do </a:t>
            </a:r>
            <a:r>
              <a:rPr lang="en-US" dirty="0"/>
              <a:t>teach students an </a:t>
            </a:r>
            <a:r>
              <a:rPr lang="en-US" i="1" dirty="0"/>
              <a:t>attack strategy</a:t>
            </a:r>
            <a:r>
              <a:rPr lang="en-US" dirty="0"/>
              <a:t> </a:t>
            </a:r>
          </a:p>
          <a:p>
            <a:pPr marL="457200" indent="-457200">
              <a:buClr>
                <a:srgbClr val="FF9300"/>
              </a:buClr>
              <a:buAutoNum type="arabicPeriod"/>
            </a:pPr>
            <a:r>
              <a:rPr lang="en-US" b="1" dirty="0">
                <a:solidFill>
                  <a:srgbClr val="009051"/>
                </a:solidFill>
              </a:rPr>
              <a:t>Do</a:t>
            </a:r>
            <a:r>
              <a:rPr lang="en-US" dirty="0"/>
              <a:t> teach students </a:t>
            </a:r>
            <a:r>
              <a:rPr lang="en-US" i="1" dirty="0"/>
              <a:t>schemas</a:t>
            </a:r>
            <a:endParaRPr lang="en-US" dirty="0"/>
          </a:p>
        </p:txBody>
      </p:sp>
    </p:spTree>
    <p:extLst>
      <p:ext uri="{BB962C8B-B14F-4D97-AF65-F5344CB8AC3E}">
        <p14:creationId xmlns:p14="http://schemas.microsoft.com/office/powerpoint/2010/main" val="162152166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457200" indent="-457200">
              <a:buClr>
                <a:srgbClr val="FF9300"/>
              </a:buClr>
              <a:buAutoNum type="arabicPeriod"/>
            </a:pPr>
            <a:r>
              <a:rPr lang="en-US" dirty="0">
                <a:solidFill>
                  <a:srgbClr val="FF2600"/>
                </a:solidFill>
              </a:rPr>
              <a:t>Don’t</a:t>
            </a:r>
            <a:r>
              <a:rPr lang="en-US" dirty="0"/>
              <a:t> use key words tied to operations</a:t>
            </a:r>
          </a:p>
        </p:txBody>
      </p:sp>
      <p:pic>
        <p:nvPicPr>
          <p:cNvPr id="16" name="Picture 15" descr="Key words examples for different operators"/>
          <p:cNvPicPr>
            <a:picLocks noChangeAspect="1"/>
          </p:cNvPicPr>
          <p:nvPr/>
        </p:nvPicPr>
        <p:blipFill>
          <a:blip r:embed="rId2"/>
          <a:stretch>
            <a:fillRect/>
          </a:stretch>
        </p:blipFill>
        <p:spPr>
          <a:xfrm>
            <a:off x="508000" y="960120"/>
            <a:ext cx="4064000" cy="3162300"/>
          </a:xfrm>
          <a:prstGeom prst="rect">
            <a:avLst/>
          </a:prstGeom>
          <a:ln>
            <a:solidFill>
              <a:srgbClr val="FF9300"/>
            </a:solidFill>
          </a:ln>
          <a:effectLst>
            <a:outerShdw blurRad="50800" dist="76200" dir="2700000" algn="tl" rotWithShape="0">
              <a:prstClr val="black">
                <a:alpha val="40000"/>
              </a:prstClr>
            </a:outerShdw>
          </a:effectLst>
        </p:spPr>
      </p:pic>
      <p:pic>
        <p:nvPicPr>
          <p:cNvPr id="17" name="Picture 16" descr="key words used in math word problems example"/>
          <p:cNvPicPr>
            <a:picLocks noChangeAspect="1"/>
          </p:cNvPicPr>
          <p:nvPr/>
        </p:nvPicPr>
        <p:blipFill>
          <a:blip r:embed="rId3"/>
          <a:stretch>
            <a:fillRect/>
          </a:stretch>
        </p:blipFill>
        <p:spPr>
          <a:xfrm>
            <a:off x="5016177" y="1451052"/>
            <a:ext cx="3455046" cy="4460150"/>
          </a:xfrm>
          <a:prstGeom prst="rect">
            <a:avLst/>
          </a:prstGeom>
          <a:ln>
            <a:solidFill>
              <a:srgbClr val="FF9300"/>
            </a:solidFill>
          </a:ln>
          <a:effectLst>
            <a:outerShdw blurRad="50800" dist="76200" dir="2700000" algn="tl" rotWithShape="0">
              <a:prstClr val="black">
                <a:alpha val="40000"/>
              </a:prstClr>
            </a:outerShdw>
          </a:effectLst>
        </p:spPr>
      </p:pic>
    </p:spTree>
    <p:extLst>
      <p:ext uri="{BB962C8B-B14F-4D97-AF65-F5344CB8AC3E}">
        <p14:creationId xmlns:p14="http://schemas.microsoft.com/office/powerpoint/2010/main" val="193188959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 </a:t>
            </a:r>
            <a:r>
              <a:rPr lang="en-US" dirty="0">
                <a:solidFill>
                  <a:srgbClr val="FF2600"/>
                </a:solidFill>
              </a:rPr>
              <a:t>Don’t</a:t>
            </a:r>
            <a:r>
              <a:rPr lang="en-US" dirty="0"/>
              <a:t> use key words tied to operations</a:t>
            </a:r>
          </a:p>
        </p:txBody>
      </p:sp>
      <p:graphicFrame>
        <p:nvGraphicFramePr>
          <p:cNvPr id="5" name="Content Placeholder 4"/>
          <p:cNvGraphicFramePr>
            <a:graphicFrameLocks noGrp="1"/>
          </p:cNvGraphicFramePr>
          <p:nvPr>
            <p:ph idx="1"/>
            <p:extLst/>
          </p:nvPr>
        </p:nvGraphicFramePr>
        <p:xfrm>
          <a:off x="228600" y="1254034"/>
          <a:ext cx="2031411" cy="4450080"/>
        </p:xfrm>
        <a:graphic>
          <a:graphicData uri="http://schemas.openxmlformats.org/drawingml/2006/table">
            <a:tbl>
              <a:tblPr firstRow="1" bandRow="1">
                <a:tableStyleId>{7DF18680-E054-41AD-8BC1-D1AEF772440D}</a:tableStyleId>
              </a:tblPr>
              <a:tblGrid>
                <a:gridCol w="2031411">
                  <a:extLst>
                    <a:ext uri="{9D8B030D-6E8A-4147-A177-3AD203B41FA5}">
                      <a16:colId xmlns:a16="http://schemas.microsoft.com/office/drawing/2014/main" val="20000"/>
                    </a:ext>
                  </a:extLst>
                </a:gridCol>
              </a:tblGrid>
              <a:tr h="370840">
                <a:tc>
                  <a:txBody>
                    <a:bodyPr/>
                    <a:lstStyle/>
                    <a:p>
                      <a:r>
                        <a:rPr lang="en-US" dirty="0"/>
                        <a:t>Addition</a:t>
                      </a:r>
                      <a:endParaRPr lang="en-US" dirty="0">
                        <a:latin typeface="Calibri" pitchFamily="34" charset="0"/>
                        <a:cs typeface="Calibri" pitchFamily="34" charset="0"/>
                      </a:endParaRPr>
                    </a:p>
                  </a:txBody>
                  <a:tcPr marL="493776" marR="493776">
                    <a:solidFill>
                      <a:schemeClr val="accent1"/>
                    </a:solidFill>
                  </a:tcPr>
                </a:tc>
                <a:extLst>
                  <a:ext uri="{0D108BD9-81ED-4DB2-BD59-A6C34878D82A}">
                    <a16:rowId xmlns:a16="http://schemas.microsoft.com/office/drawing/2014/main" val="10000"/>
                  </a:ext>
                </a:extLst>
              </a:tr>
              <a:tr h="370840">
                <a:tc>
                  <a:txBody>
                    <a:bodyPr/>
                    <a:lstStyle/>
                    <a:p>
                      <a:r>
                        <a:rPr lang="en-US" dirty="0"/>
                        <a:t>Sum</a:t>
                      </a:r>
                      <a:endParaRPr lang="en-US" dirty="0">
                        <a:latin typeface="Calibri" pitchFamily="34" charset="0"/>
                        <a:cs typeface="Calibri" pitchFamily="34" charset="0"/>
                      </a:endParaRPr>
                    </a:p>
                  </a:txBody>
                  <a:tcPr marL="493776" marR="493776">
                    <a:solidFill>
                      <a:schemeClr val="accent1"/>
                    </a:solidFill>
                  </a:tcPr>
                </a:tc>
                <a:extLst>
                  <a:ext uri="{0D108BD9-81ED-4DB2-BD59-A6C34878D82A}">
                    <a16:rowId xmlns:a16="http://schemas.microsoft.com/office/drawing/2014/main" val="10001"/>
                  </a:ext>
                </a:extLst>
              </a:tr>
              <a:tr h="370840">
                <a:tc>
                  <a:txBody>
                    <a:bodyPr/>
                    <a:lstStyle/>
                    <a:p>
                      <a:r>
                        <a:rPr lang="en-US" dirty="0"/>
                        <a:t>Plus</a:t>
                      </a:r>
                      <a:endParaRPr lang="en-US" dirty="0">
                        <a:latin typeface="Calibri" pitchFamily="34" charset="0"/>
                        <a:cs typeface="Calibri" pitchFamily="34" charset="0"/>
                      </a:endParaRPr>
                    </a:p>
                  </a:txBody>
                  <a:tcPr marL="493776" marR="493776">
                    <a:solidFill>
                      <a:schemeClr val="accent1"/>
                    </a:solidFill>
                  </a:tcPr>
                </a:tc>
                <a:extLst>
                  <a:ext uri="{0D108BD9-81ED-4DB2-BD59-A6C34878D82A}">
                    <a16:rowId xmlns:a16="http://schemas.microsoft.com/office/drawing/2014/main" val="10002"/>
                  </a:ext>
                </a:extLst>
              </a:tr>
              <a:tr h="370840">
                <a:tc>
                  <a:txBody>
                    <a:bodyPr/>
                    <a:lstStyle/>
                    <a:p>
                      <a:r>
                        <a:rPr lang="en-US" dirty="0"/>
                        <a:t>And</a:t>
                      </a:r>
                      <a:endParaRPr lang="en-US" dirty="0">
                        <a:latin typeface="Calibri" pitchFamily="34" charset="0"/>
                        <a:cs typeface="Calibri" pitchFamily="34" charset="0"/>
                      </a:endParaRPr>
                    </a:p>
                  </a:txBody>
                  <a:tcPr marL="493776" marR="493776">
                    <a:solidFill>
                      <a:schemeClr val="accent1"/>
                    </a:solidFill>
                  </a:tcPr>
                </a:tc>
                <a:extLst>
                  <a:ext uri="{0D108BD9-81ED-4DB2-BD59-A6C34878D82A}">
                    <a16:rowId xmlns:a16="http://schemas.microsoft.com/office/drawing/2014/main" val="10003"/>
                  </a:ext>
                </a:extLst>
              </a:tr>
              <a:tr h="370840">
                <a:tc>
                  <a:txBody>
                    <a:bodyPr/>
                    <a:lstStyle/>
                    <a:p>
                      <a:r>
                        <a:rPr lang="en-US" dirty="0"/>
                        <a:t>Total</a:t>
                      </a:r>
                      <a:endParaRPr lang="en-US" dirty="0">
                        <a:latin typeface="Calibri" pitchFamily="34" charset="0"/>
                        <a:cs typeface="Calibri" pitchFamily="34" charset="0"/>
                      </a:endParaRPr>
                    </a:p>
                  </a:txBody>
                  <a:tcPr marL="493776" marR="493776">
                    <a:solidFill>
                      <a:schemeClr val="accent1"/>
                    </a:solidFill>
                  </a:tcPr>
                </a:tc>
                <a:extLst>
                  <a:ext uri="{0D108BD9-81ED-4DB2-BD59-A6C34878D82A}">
                    <a16:rowId xmlns:a16="http://schemas.microsoft.com/office/drawing/2014/main" val="10004"/>
                  </a:ext>
                </a:extLst>
              </a:tr>
              <a:tr h="370840">
                <a:tc>
                  <a:txBody>
                    <a:bodyPr/>
                    <a:lstStyle/>
                    <a:p>
                      <a:r>
                        <a:rPr lang="en-US" dirty="0"/>
                        <a:t>Increase</a:t>
                      </a:r>
                      <a:endParaRPr lang="en-US" dirty="0">
                        <a:latin typeface="Calibri" pitchFamily="34" charset="0"/>
                        <a:cs typeface="Calibri" pitchFamily="34" charset="0"/>
                      </a:endParaRPr>
                    </a:p>
                  </a:txBody>
                  <a:tcPr marL="493776" marR="493776">
                    <a:solidFill>
                      <a:schemeClr val="accent1"/>
                    </a:solidFill>
                  </a:tcPr>
                </a:tc>
                <a:extLst>
                  <a:ext uri="{0D108BD9-81ED-4DB2-BD59-A6C34878D82A}">
                    <a16:rowId xmlns:a16="http://schemas.microsoft.com/office/drawing/2014/main" val="10005"/>
                  </a:ext>
                </a:extLst>
              </a:tr>
              <a:tr h="370840">
                <a:tc>
                  <a:txBody>
                    <a:bodyPr/>
                    <a:lstStyle/>
                    <a:p>
                      <a:r>
                        <a:rPr lang="en-US" dirty="0"/>
                        <a:t>More</a:t>
                      </a:r>
                      <a:endParaRPr lang="en-US" dirty="0">
                        <a:latin typeface="Calibri" pitchFamily="34" charset="0"/>
                        <a:cs typeface="Calibri" pitchFamily="34" charset="0"/>
                      </a:endParaRPr>
                    </a:p>
                  </a:txBody>
                  <a:tcPr marL="493776" marR="493776">
                    <a:solidFill>
                      <a:schemeClr val="accent1"/>
                    </a:solidFill>
                  </a:tcPr>
                </a:tc>
                <a:extLst>
                  <a:ext uri="{0D108BD9-81ED-4DB2-BD59-A6C34878D82A}">
                    <a16:rowId xmlns:a16="http://schemas.microsoft.com/office/drawing/2014/main" val="10006"/>
                  </a:ext>
                </a:extLst>
              </a:tr>
              <a:tr h="370840">
                <a:tc>
                  <a:txBody>
                    <a:bodyPr/>
                    <a:lstStyle/>
                    <a:p>
                      <a:r>
                        <a:rPr lang="en-US" dirty="0"/>
                        <a:t>Raise</a:t>
                      </a:r>
                      <a:endParaRPr lang="en-US" dirty="0">
                        <a:latin typeface="Calibri" pitchFamily="34" charset="0"/>
                        <a:cs typeface="Calibri" pitchFamily="34" charset="0"/>
                      </a:endParaRPr>
                    </a:p>
                  </a:txBody>
                  <a:tcPr marL="493776" marR="493776">
                    <a:solidFill>
                      <a:schemeClr val="accent1"/>
                    </a:solidFill>
                  </a:tcPr>
                </a:tc>
                <a:extLst>
                  <a:ext uri="{0D108BD9-81ED-4DB2-BD59-A6C34878D82A}">
                    <a16:rowId xmlns:a16="http://schemas.microsoft.com/office/drawing/2014/main" val="10007"/>
                  </a:ext>
                </a:extLst>
              </a:tr>
              <a:tr h="370840">
                <a:tc>
                  <a:txBody>
                    <a:bodyPr/>
                    <a:lstStyle/>
                    <a:p>
                      <a:r>
                        <a:rPr lang="en-US" dirty="0"/>
                        <a:t>Combined</a:t>
                      </a:r>
                      <a:endParaRPr lang="en-US" dirty="0">
                        <a:latin typeface="Calibri" pitchFamily="34" charset="0"/>
                        <a:cs typeface="Calibri" pitchFamily="34" charset="0"/>
                      </a:endParaRPr>
                    </a:p>
                  </a:txBody>
                  <a:tcPr marL="493776" marR="493776">
                    <a:solidFill>
                      <a:schemeClr val="accent1"/>
                    </a:solidFill>
                  </a:tcPr>
                </a:tc>
                <a:extLst>
                  <a:ext uri="{0D108BD9-81ED-4DB2-BD59-A6C34878D82A}">
                    <a16:rowId xmlns:a16="http://schemas.microsoft.com/office/drawing/2014/main" val="10008"/>
                  </a:ext>
                </a:extLst>
              </a:tr>
              <a:tr h="370840">
                <a:tc>
                  <a:txBody>
                    <a:bodyPr/>
                    <a:lstStyle/>
                    <a:p>
                      <a:r>
                        <a:rPr lang="en-US" dirty="0"/>
                        <a:t>In all</a:t>
                      </a:r>
                      <a:endParaRPr lang="en-US" dirty="0">
                        <a:latin typeface="Calibri" pitchFamily="34" charset="0"/>
                        <a:cs typeface="Calibri" pitchFamily="34" charset="0"/>
                      </a:endParaRPr>
                    </a:p>
                  </a:txBody>
                  <a:tcPr marL="493776" marR="493776">
                    <a:solidFill>
                      <a:schemeClr val="accent1"/>
                    </a:solidFill>
                  </a:tcPr>
                </a:tc>
                <a:extLst>
                  <a:ext uri="{0D108BD9-81ED-4DB2-BD59-A6C34878D82A}">
                    <a16:rowId xmlns:a16="http://schemas.microsoft.com/office/drawing/2014/main" val="10009"/>
                  </a:ext>
                </a:extLst>
              </a:tr>
              <a:tr h="370840">
                <a:tc>
                  <a:txBody>
                    <a:bodyPr/>
                    <a:lstStyle/>
                    <a:p>
                      <a:r>
                        <a:rPr lang="en-US" dirty="0"/>
                        <a:t>Altogether</a:t>
                      </a:r>
                      <a:endParaRPr lang="en-US" dirty="0">
                        <a:latin typeface="Calibri" pitchFamily="34" charset="0"/>
                        <a:cs typeface="Calibri" pitchFamily="34" charset="0"/>
                      </a:endParaRPr>
                    </a:p>
                  </a:txBody>
                  <a:tcPr marL="493776" marR="493776">
                    <a:solidFill>
                      <a:schemeClr val="accent1"/>
                    </a:solidFill>
                  </a:tcPr>
                </a:tc>
                <a:extLst>
                  <a:ext uri="{0D108BD9-81ED-4DB2-BD59-A6C34878D82A}">
                    <a16:rowId xmlns:a16="http://schemas.microsoft.com/office/drawing/2014/main" val="10010"/>
                  </a:ext>
                </a:extLst>
              </a:tr>
              <a:tr h="370840">
                <a:tc>
                  <a:txBody>
                    <a:bodyPr/>
                    <a:lstStyle/>
                    <a:p>
                      <a:r>
                        <a:rPr lang="en-US" dirty="0"/>
                        <a:t>Extra</a:t>
                      </a:r>
                      <a:endParaRPr lang="en-US" dirty="0">
                        <a:latin typeface="Calibri" pitchFamily="34" charset="0"/>
                        <a:cs typeface="Calibri" pitchFamily="34" charset="0"/>
                      </a:endParaRPr>
                    </a:p>
                  </a:txBody>
                  <a:tcPr marL="493776" marR="493776">
                    <a:solidFill>
                      <a:schemeClr val="accent1"/>
                    </a:solidFill>
                  </a:tcPr>
                </a:tc>
                <a:extLst>
                  <a:ext uri="{0D108BD9-81ED-4DB2-BD59-A6C34878D82A}">
                    <a16:rowId xmlns:a16="http://schemas.microsoft.com/office/drawing/2014/main" val="10011"/>
                  </a:ext>
                </a:extLst>
              </a:tr>
            </a:tbl>
          </a:graphicData>
        </a:graphic>
      </p:graphicFrame>
      <p:sp>
        <p:nvSpPr>
          <p:cNvPr id="4" name="Content Placeholder 3"/>
          <p:cNvSpPr>
            <a:spLocks noGrp="1"/>
          </p:cNvSpPr>
          <p:nvPr>
            <p:ph sz="half" idx="4294967295"/>
          </p:nvPr>
        </p:nvSpPr>
        <p:spPr>
          <a:xfrm>
            <a:off x="2536293" y="1254034"/>
            <a:ext cx="6379107" cy="2004479"/>
          </a:xfrm>
        </p:spPr>
        <p:txBody>
          <a:bodyPr>
            <a:normAutofit lnSpcReduction="10000"/>
          </a:bodyPr>
          <a:lstStyle/>
          <a:p>
            <a:r>
              <a:rPr lang="en-US" dirty="0"/>
              <a:t>Kasey made $42, and Mandy made $37. How much money did they make </a:t>
            </a:r>
            <a:r>
              <a:rPr lang="en-US" b="1" dirty="0">
                <a:solidFill>
                  <a:srgbClr val="00B050"/>
                </a:solidFill>
              </a:rPr>
              <a:t>altogether</a:t>
            </a:r>
            <a:r>
              <a:rPr lang="en-US" dirty="0"/>
              <a:t>?</a:t>
            </a:r>
          </a:p>
          <a:p>
            <a:r>
              <a:rPr lang="en-US" dirty="0"/>
              <a:t>Kasey and Mandy made $79 </a:t>
            </a:r>
            <a:r>
              <a:rPr lang="en-US" b="1" dirty="0">
                <a:solidFill>
                  <a:srgbClr val="FF0000"/>
                </a:solidFill>
              </a:rPr>
              <a:t>altogether</a:t>
            </a:r>
            <a:r>
              <a:rPr lang="en-US" dirty="0"/>
              <a:t>. If Kasey made $42, how much money did Mandy make?</a:t>
            </a:r>
          </a:p>
          <a:p>
            <a:endParaRPr lang="en-US" dirty="0"/>
          </a:p>
          <a:p>
            <a:endParaRPr lang="en-US" dirty="0"/>
          </a:p>
        </p:txBody>
      </p:sp>
    </p:spTree>
    <p:extLst>
      <p:ext uri="{BB962C8B-B14F-4D97-AF65-F5344CB8AC3E}">
        <p14:creationId xmlns:p14="http://schemas.microsoft.com/office/powerpoint/2010/main" val="4178097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 </a:t>
            </a:r>
            <a:r>
              <a:rPr lang="en-US" dirty="0">
                <a:solidFill>
                  <a:srgbClr val="FF2600"/>
                </a:solidFill>
              </a:rPr>
              <a:t>Don’t</a:t>
            </a:r>
            <a:r>
              <a:rPr lang="en-US" dirty="0"/>
              <a:t> use key words tied to operations</a:t>
            </a:r>
          </a:p>
        </p:txBody>
      </p:sp>
      <p:sp>
        <p:nvSpPr>
          <p:cNvPr id="4" name="Content Placeholder 3"/>
          <p:cNvSpPr>
            <a:spLocks noGrp="1"/>
          </p:cNvSpPr>
          <p:nvPr>
            <p:ph sz="half" idx="4294967295"/>
          </p:nvPr>
        </p:nvSpPr>
        <p:spPr>
          <a:xfrm>
            <a:off x="228600" y="1245128"/>
            <a:ext cx="6553200" cy="2004479"/>
          </a:xfrm>
        </p:spPr>
        <p:txBody>
          <a:bodyPr>
            <a:normAutofit/>
          </a:bodyPr>
          <a:lstStyle/>
          <a:p>
            <a:r>
              <a:rPr lang="en-US" dirty="0"/>
              <a:t>Becky has $70 </a:t>
            </a:r>
            <a:r>
              <a:rPr lang="en-US" b="1" dirty="0">
                <a:solidFill>
                  <a:srgbClr val="00B050"/>
                </a:solidFill>
              </a:rPr>
              <a:t>more than </a:t>
            </a:r>
            <a:r>
              <a:rPr lang="en-US" dirty="0"/>
              <a:t>Perla. If Becky has $120, how much money does Perla have?</a:t>
            </a:r>
          </a:p>
          <a:p>
            <a:r>
              <a:rPr lang="en-US" dirty="0"/>
              <a:t>Becky has $70 </a:t>
            </a:r>
            <a:r>
              <a:rPr lang="en-US" b="1" dirty="0">
                <a:solidFill>
                  <a:srgbClr val="FF0000"/>
                </a:solidFill>
              </a:rPr>
              <a:t>more than</a:t>
            </a:r>
            <a:r>
              <a:rPr lang="en-US" b="1" dirty="0"/>
              <a:t> </a:t>
            </a:r>
            <a:r>
              <a:rPr lang="en-US" dirty="0"/>
              <a:t>Perla. If Perla has $50, how much money does Becky have?</a:t>
            </a:r>
          </a:p>
          <a:p>
            <a:endParaRPr lang="en-US" dirty="0"/>
          </a:p>
        </p:txBody>
      </p:sp>
      <p:graphicFrame>
        <p:nvGraphicFramePr>
          <p:cNvPr id="6" name="Content Placeholder 4"/>
          <p:cNvGraphicFramePr>
            <a:graphicFrameLocks/>
          </p:cNvGraphicFramePr>
          <p:nvPr>
            <p:extLst/>
          </p:nvPr>
        </p:nvGraphicFramePr>
        <p:xfrm>
          <a:off x="6781800" y="1245128"/>
          <a:ext cx="2133600" cy="4450080"/>
        </p:xfrm>
        <a:graphic>
          <a:graphicData uri="http://schemas.openxmlformats.org/drawingml/2006/table">
            <a:tbl>
              <a:tblPr firstRow="1" bandRow="1">
                <a:tableStyleId>{5C22544A-7EE6-4342-B048-85BDC9FD1C3A}</a:tableStyleId>
              </a:tblPr>
              <a:tblGrid>
                <a:gridCol w="2133600">
                  <a:extLst>
                    <a:ext uri="{9D8B030D-6E8A-4147-A177-3AD203B41FA5}">
                      <a16:colId xmlns:a16="http://schemas.microsoft.com/office/drawing/2014/main" val="20000"/>
                    </a:ext>
                  </a:extLst>
                </a:gridCol>
              </a:tblGrid>
              <a:tr h="370840">
                <a:tc>
                  <a:txBody>
                    <a:bodyPr/>
                    <a:lstStyle/>
                    <a:p>
                      <a:r>
                        <a:rPr lang="en-US" dirty="0">
                          <a:latin typeface="Calibri" pitchFamily="34" charset="0"/>
                          <a:cs typeface="Calibri" pitchFamily="34" charset="0"/>
                        </a:rPr>
                        <a:t>Subtraction</a:t>
                      </a:r>
                    </a:p>
                  </a:txBody>
                  <a:tcPr marL="493776" marR="493776">
                    <a:solidFill>
                      <a:schemeClr val="accent1"/>
                    </a:solidFill>
                  </a:tcPr>
                </a:tc>
                <a:extLst>
                  <a:ext uri="{0D108BD9-81ED-4DB2-BD59-A6C34878D82A}">
                    <a16:rowId xmlns:a16="http://schemas.microsoft.com/office/drawing/2014/main" val="10000"/>
                  </a:ext>
                </a:extLst>
              </a:tr>
              <a:tr h="370840">
                <a:tc>
                  <a:txBody>
                    <a:bodyPr/>
                    <a:lstStyle/>
                    <a:p>
                      <a:r>
                        <a:rPr lang="en-US" dirty="0">
                          <a:latin typeface="Calibri" pitchFamily="34" charset="0"/>
                          <a:cs typeface="Calibri" pitchFamily="34" charset="0"/>
                        </a:rPr>
                        <a:t>More than</a:t>
                      </a:r>
                    </a:p>
                  </a:txBody>
                  <a:tcPr marL="493776" marR="493776">
                    <a:solidFill>
                      <a:schemeClr val="accent1"/>
                    </a:solidFill>
                  </a:tcPr>
                </a:tc>
                <a:extLst>
                  <a:ext uri="{0D108BD9-81ED-4DB2-BD59-A6C34878D82A}">
                    <a16:rowId xmlns:a16="http://schemas.microsoft.com/office/drawing/2014/main" val="10001"/>
                  </a:ext>
                </a:extLst>
              </a:tr>
              <a:tr h="370840">
                <a:tc>
                  <a:txBody>
                    <a:bodyPr/>
                    <a:lstStyle/>
                    <a:p>
                      <a:r>
                        <a:rPr lang="en-US" dirty="0">
                          <a:latin typeface="Calibri" pitchFamily="34" charset="0"/>
                          <a:cs typeface="Calibri" pitchFamily="34" charset="0"/>
                        </a:rPr>
                        <a:t>Less than</a:t>
                      </a:r>
                    </a:p>
                  </a:txBody>
                  <a:tcPr marL="493776" marR="493776">
                    <a:solidFill>
                      <a:schemeClr val="accent1"/>
                    </a:solidFill>
                  </a:tcPr>
                </a:tc>
                <a:extLst>
                  <a:ext uri="{0D108BD9-81ED-4DB2-BD59-A6C34878D82A}">
                    <a16:rowId xmlns:a16="http://schemas.microsoft.com/office/drawing/2014/main" val="10002"/>
                  </a:ext>
                </a:extLst>
              </a:tr>
              <a:tr h="370840">
                <a:tc>
                  <a:txBody>
                    <a:bodyPr/>
                    <a:lstStyle/>
                    <a:p>
                      <a:r>
                        <a:rPr lang="en-US" dirty="0">
                          <a:latin typeface="Calibri" pitchFamily="34" charset="0"/>
                          <a:cs typeface="Calibri" pitchFamily="34" charset="0"/>
                        </a:rPr>
                        <a:t>Decrease</a:t>
                      </a:r>
                    </a:p>
                  </a:txBody>
                  <a:tcPr marL="493776" marR="493776">
                    <a:solidFill>
                      <a:schemeClr val="accent1"/>
                    </a:solidFill>
                  </a:tcPr>
                </a:tc>
                <a:extLst>
                  <a:ext uri="{0D108BD9-81ED-4DB2-BD59-A6C34878D82A}">
                    <a16:rowId xmlns:a16="http://schemas.microsoft.com/office/drawing/2014/main" val="10003"/>
                  </a:ext>
                </a:extLst>
              </a:tr>
              <a:tr h="370840">
                <a:tc>
                  <a:txBody>
                    <a:bodyPr/>
                    <a:lstStyle/>
                    <a:p>
                      <a:r>
                        <a:rPr lang="en-US" dirty="0">
                          <a:latin typeface="Calibri" pitchFamily="34" charset="0"/>
                          <a:cs typeface="Calibri" pitchFamily="34" charset="0"/>
                        </a:rPr>
                        <a:t>Difference</a:t>
                      </a:r>
                    </a:p>
                  </a:txBody>
                  <a:tcPr marL="493776" marR="493776">
                    <a:solidFill>
                      <a:schemeClr val="accent1"/>
                    </a:solidFill>
                  </a:tcPr>
                </a:tc>
                <a:extLst>
                  <a:ext uri="{0D108BD9-81ED-4DB2-BD59-A6C34878D82A}">
                    <a16:rowId xmlns:a16="http://schemas.microsoft.com/office/drawing/2014/main" val="10004"/>
                  </a:ext>
                </a:extLst>
              </a:tr>
              <a:tr h="370840">
                <a:tc>
                  <a:txBody>
                    <a:bodyPr/>
                    <a:lstStyle/>
                    <a:p>
                      <a:r>
                        <a:rPr lang="en-US" dirty="0">
                          <a:latin typeface="Calibri" pitchFamily="34" charset="0"/>
                          <a:cs typeface="Calibri" pitchFamily="34" charset="0"/>
                        </a:rPr>
                        <a:t>Reduce</a:t>
                      </a:r>
                    </a:p>
                  </a:txBody>
                  <a:tcPr marL="493776" marR="493776">
                    <a:solidFill>
                      <a:schemeClr val="accent1"/>
                    </a:solidFill>
                  </a:tcPr>
                </a:tc>
                <a:extLst>
                  <a:ext uri="{0D108BD9-81ED-4DB2-BD59-A6C34878D82A}">
                    <a16:rowId xmlns:a16="http://schemas.microsoft.com/office/drawing/2014/main" val="10005"/>
                  </a:ext>
                </a:extLst>
              </a:tr>
              <a:tr h="370840">
                <a:tc>
                  <a:txBody>
                    <a:bodyPr/>
                    <a:lstStyle/>
                    <a:p>
                      <a:r>
                        <a:rPr lang="en-US" dirty="0">
                          <a:latin typeface="Calibri" pitchFamily="34" charset="0"/>
                          <a:cs typeface="Calibri" pitchFamily="34" charset="0"/>
                        </a:rPr>
                        <a:t>Change</a:t>
                      </a:r>
                    </a:p>
                  </a:txBody>
                  <a:tcPr marL="493776" marR="493776">
                    <a:solidFill>
                      <a:schemeClr val="accent1"/>
                    </a:solidFill>
                  </a:tcPr>
                </a:tc>
                <a:extLst>
                  <a:ext uri="{0D108BD9-81ED-4DB2-BD59-A6C34878D82A}">
                    <a16:rowId xmlns:a16="http://schemas.microsoft.com/office/drawing/2014/main" val="10006"/>
                  </a:ext>
                </a:extLst>
              </a:tr>
              <a:tr h="370840">
                <a:tc>
                  <a:txBody>
                    <a:bodyPr/>
                    <a:lstStyle/>
                    <a:p>
                      <a:r>
                        <a:rPr lang="en-US" dirty="0">
                          <a:latin typeface="Calibri" pitchFamily="34" charset="0"/>
                          <a:cs typeface="Calibri" pitchFamily="34" charset="0"/>
                        </a:rPr>
                        <a:t>Left</a:t>
                      </a:r>
                    </a:p>
                  </a:txBody>
                  <a:tcPr marL="493776" marR="493776">
                    <a:solidFill>
                      <a:schemeClr val="accent1"/>
                    </a:solidFill>
                  </a:tcPr>
                </a:tc>
                <a:extLst>
                  <a:ext uri="{0D108BD9-81ED-4DB2-BD59-A6C34878D82A}">
                    <a16:rowId xmlns:a16="http://schemas.microsoft.com/office/drawing/2014/main" val="10007"/>
                  </a:ext>
                </a:extLst>
              </a:tr>
              <a:tr h="370840">
                <a:tc>
                  <a:txBody>
                    <a:bodyPr/>
                    <a:lstStyle/>
                    <a:p>
                      <a:r>
                        <a:rPr lang="en-US" dirty="0">
                          <a:latin typeface="Calibri" pitchFamily="34" charset="0"/>
                          <a:cs typeface="Calibri" pitchFamily="34" charset="0"/>
                        </a:rPr>
                        <a:t>Remain</a:t>
                      </a:r>
                    </a:p>
                  </a:txBody>
                  <a:tcPr marL="493776" marR="493776">
                    <a:solidFill>
                      <a:schemeClr val="accent1"/>
                    </a:solidFill>
                  </a:tcPr>
                </a:tc>
                <a:extLst>
                  <a:ext uri="{0D108BD9-81ED-4DB2-BD59-A6C34878D82A}">
                    <a16:rowId xmlns:a16="http://schemas.microsoft.com/office/drawing/2014/main" val="10008"/>
                  </a:ext>
                </a:extLst>
              </a:tr>
              <a:tr h="370840">
                <a:tc>
                  <a:txBody>
                    <a:bodyPr/>
                    <a:lstStyle/>
                    <a:p>
                      <a:r>
                        <a:rPr lang="en-US" dirty="0">
                          <a:latin typeface="Calibri" pitchFamily="34" charset="0"/>
                          <a:cs typeface="Calibri" pitchFamily="34" charset="0"/>
                        </a:rPr>
                        <a:t>Dropped</a:t>
                      </a:r>
                    </a:p>
                  </a:txBody>
                  <a:tcPr marL="493776" marR="493776">
                    <a:solidFill>
                      <a:schemeClr val="accent1"/>
                    </a:solidFill>
                  </a:tcPr>
                </a:tc>
                <a:extLst>
                  <a:ext uri="{0D108BD9-81ED-4DB2-BD59-A6C34878D82A}">
                    <a16:rowId xmlns:a16="http://schemas.microsoft.com/office/drawing/2014/main" val="10009"/>
                  </a:ext>
                </a:extLst>
              </a:tr>
              <a:tr h="370840">
                <a:tc>
                  <a:txBody>
                    <a:bodyPr/>
                    <a:lstStyle/>
                    <a:p>
                      <a:r>
                        <a:rPr lang="en-US" dirty="0">
                          <a:latin typeface="Calibri" pitchFamily="34" charset="0"/>
                          <a:cs typeface="Calibri" pitchFamily="34" charset="0"/>
                        </a:rPr>
                        <a:t>Lost</a:t>
                      </a:r>
                    </a:p>
                  </a:txBody>
                  <a:tcPr marL="493776" marR="493776">
                    <a:solidFill>
                      <a:schemeClr val="accent1"/>
                    </a:solidFill>
                  </a:tcPr>
                </a:tc>
                <a:extLst>
                  <a:ext uri="{0D108BD9-81ED-4DB2-BD59-A6C34878D82A}">
                    <a16:rowId xmlns:a16="http://schemas.microsoft.com/office/drawing/2014/main" val="10010"/>
                  </a:ext>
                </a:extLst>
              </a:tr>
              <a:tr h="370840">
                <a:tc>
                  <a:txBody>
                    <a:bodyPr/>
                    <a:lstStyle/>
                    <a:p>
                      <a:r>
                        <a:rPr lang="en-US" dirty="0">
                          <a:latin typeface="Calibri" pitchFamily="34" charset="0"/>
                          <a:cs typeface="Calibri" pitchFamily="34" charset="0"/>
                        </a:rPr>
                        <a:t>Nearer</a:t>
                      </a:r>
                    </a:p>
                  </a:txBody>
                  <a:tcPr marL="493776" marR="493776">
                    <a:solidFill>
                      <a:schemeClr val="accent1"/>
                    </a:solidFill>
                  </a:tcPr>
                </a:tc>
                <a:extLst>
                  <a:ext uri="{0D108BD9-81ED-4DB2-BD59-A6C34878D82A}">
                    <a16:rowId xmlns:a16="http://schemas.microsoft.com/office/drawing/2014/main" val="10011"/>
                  </a:ext>
                </a:extLst>
              </a:tr>
            </a:tbl>
          </a:graphicData>
        </a:graphic>
      </p:graphicFrame>
    </p:spTree>
    <p:extLst>
      <p:ext uri="{BB962C8B-B14F-4D97-AF65-F5344CB8AC3E}">
        <p14:creationId xmlns:p14="http://schemas.microsoft.com/office/powerpoint/2010/main" val="1765256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 calcmode="lin" valueType="num">
                                      <p:cBhvr additive="base">
                                        <p:cTn id="7"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 </a:t>
            </a:r>
            <a:r>
              <a:rPr lang="en-US" dirty="0">
                <a:solidFill>
                  <a:srgbClr val="FF2600"/>
                </a:solidFill>
              </a:rPr>
              <a:t>Don’t</a:t>
            </a:r>
            <a:r>
              <a:rPr lang="en-US" dirty="0"/>
              <a:t> use key words tied to operations</a:t>
            </a:r>
          </a:p>
        </p:txBody>
      </p:sp>
      <p:graphicFrame>
        <p:nvGraphicFramePr>
          <p:cNvPr id="5" name="Content Placeholder 4"/>
          <p:cNvGraphicFramePr>
            <a:graphicFrameLocks noGrp="1"/>
          </p:cNvGraphicFramePr>
          <p:nvPr>
            <p:ph idx="1"/>
            <p:extLst/>
          </p:nvPr>
        </p:nvGraphicFramePr>
        <p:xfrm>
          <a:off x="228600" y="1309575"/>
          <a:ext cx="2438399" cy="4450080"/>
        </p:xfrm>
        <a:graphic>
          <a:graphicData uri="http://schemas.openxmlformats.org/drawingml/2006/table">
            <a:tbl>
              <a:tblPr firstRow="1" bandRow="1">
                <a:tableStyleId>{5C22544A-7EE6-4342-B048-85BDC9FD1C3A}</a:tableStyleId>
              </a:tblPr>
              <a:tblGrid>
                <a:gridCol w="2438399">
                  <a:extLst>
                    <a:ext uri="{9D8B030D-6E8A-4147-A177-3AD203B41FA5}">
                      <a16:colId xmlns:a16="http://schemas.microsoft.com/office/drawing/2014/main" val="20000"/>
                    </a:ext>
                  </a:extLst>
                </a:gridCol>
              </a:tblGrid>
              <a:tr h="370840">
                <a:tc>
                  <a:txBody>
                    <a:bodyPr/>
                    <a:lstStyle/>
                    <a:p>
                      <a:r>
                        <a:rPr lang="en-US" dirty="0">
                          <a:latin typeface="Calibri" pitchFamily="34" charset="0"/>
                          <a:cs typeface="Calibri" pitchFamily="34" charset="0"/>
                        </a:rPr>
                        <a:t>Multiplication</a:t>
                      </a:r>
                    </a:p>
                  </a:txBody>
                  <a:tcPr marL="493776" marR="493776">
                    <a:solidFill>
                      <a:schemeClr val="accent1"/>
                    </a:solidFill>
                  </a:tcPr>
                </a:tc>
                <a:extLst>
                  <a:ext uri="{0D108BD9-81ED-4DB2-BD59-A6C34878D82A}">
                    <a16:rowId xmlns:a16="http://schemas.microsoft.com/office/drawing/2014/main" val="10000"/>
                  </a:ext>
                </a:extLst>
              </a:tr>
              <a:tr h="370840">
                <a:tc>
                  <a:txBody>
                    <a:bodyPr/>
                    <a:lstStyle/>
                    <a:p>
                      <a:r>
                        <a:rPr lang="en-US" dirty="0">
                          <a:latin typeface="Calibri" pitchFamily="34" charset="0"/>
                          <a:cs typeface="Calibri" pitchFamily="34" charset="0"/>
                        </a:rPr>
                        <a:t>Product</a:t>
                      </a:r>
                    </a:p>
                  </a:txBody>
                  <a:tcPr marL="493776" marR="493776">
                    <a:solidFill>
                      <a:schemeClr val="accent1"/>
                    </a:solidFill>
                  </a:tcPr>
                </a:tc>
                <a:extLst>
                  <a:ext uri="{0D108BD9-81ED-4DB2-BD59-A6C34878D82A}">
                    <a16:rowId xmlns:a16="http://schemas.microsoft.com/office/drawing/2014/main" val="10001"/>
                  </a:ext>
                </a:extLst>
              </a:tr>
              <a:tr h="370840">
                <a:tc>
                  <a:txBody>
                    <a:bodyPr/>
                    <a:lstStyle/>
                    <a:p>
                      <a:r>
                        <a:rPr lang="en-US" dirty="0">
                          <a:latin typeface="Calibri" pitchFamily="34" charset="0"/>
                          <a:cs typeface="Calibri" pitchFamily="34" charset="0"/>
                        </a:rPr>
                        <a:t>Of</a:t>
                      </a:r>
                    </a:p>
                  </a:txBody>
                  <a:tcPr marL="493776" marR="493776">
                    <a:solidFill>
                      <a:schemeClr val="accent1"/>
                    </a:solidFill>
                  </a:tcPr>
                </a:tc>
                <a:extLst>
                  <a:ext uri="{0D108BD9-81ED-4DB2-BD59-A6C34878D82A}">
                    <a16:rowId xmlns:a16="http://schemas.microsoft.com/office/drawing/2014/main" val="10002"/>
                  </a:ext>
                </a:extLst>
              </a:tr>
              <a:tr h="370840">
                <a:tc>
                  <a:txBody>
                    <a:bodyPr/>
                    <a:lstStyle/>
                    <a:p>
                      <a:r>
                        <a:rPr lang="en-US" dirty="0">
                          <a:latin typeface="Calibri" pitchFamily="34" charset="0"/>
                          <a:cs typeface="Calibri" pitchFamily="34" charset="0"/>
                        </a:rPr>
                        <a:t>Multiplied</a:t>
                      </a:r>
                    </a:p>
                  </a:txBody>
                  <a:tcPr marL="493776" marR="493776">
                    <a:solidFill>
                      <a:schemeClr val="accent1"/>
                    </a:solidFill>
                  </a:tcPr>
                </a:tc>
                <a:extLst>
                  <a:ext uri="{0D108BD9-81ED-4DB2-BD59-A6C34878D82A}">
                    <a16:rowId xmlns:a16="http://schemas.microsoft.com/office/drawing/2014/main" val="10003"/>
                  </a:ext>
                </a:extLst>
              </a:tr>
              <a:tr h="370840">
                <a:tc>
                  <a:txBody>
                    <a:bodyPr/>
                    <a:lstStyle/>
                    <a:p>
                      <a:r>
                        <a:rPr lang="en-US" dirty="0">
                          <a:latin typeface="Calibri" pitchFamily="34" charset="0"/>
                          <a:cs typeface="Calibri" pitchFamily="34" charset="0"/>
                        </a:rPr>
                        <a:t>Times</a:t>
                      </a:r>
                    </a:p>
                  </a:txBody>
                  <a:tcPr marL="493776" marR="493776">
                    <a:solidFill>
                      <a:schemeClr val="accent1"/>
                    </a:solidFill>
                  </a:tcPr>
                </a:tc>
                <a:extLst>
                  <a:ext uri="{0D108BD9-81ED-4DB2-BD59-A6C34878D82A}">
                    <a16:rowId xmlns:a16="http://schemas.microsoft.com/office/drawing/2014/main" val="10004"/>
                  </a:ext>
                </a:extLst>
              </a:tr>
              <a:tr h="370840">
                <a:tc>
                  <a:txBody>
                    <a:bodyPr/>
                    <a:lstStyle/>
                    <a:p>
                      <a:r>
                        <a:rPr lang="en-US" dirty="0">
                          <a:latin typeface="Calibri" pitchFamily="34" charset="0"/>
                          <a:cs typeface="Calibri" pitchFamily="34" charset="0"/>
                        </a:rPr>
                        <a:t>As much</a:t>
                      </a:r>
                    </a:p>
                  </a:txBody>
                  <a:tcPr marL="493776" marR="493776">
                    <a:solidFill>
                      <a:schemeClr val="accent1"/>
                    </a:solidFill>
                  </a:tcPr>
                </a:tc>
                <a:extLst>
                  <a:ext uri="{0D108BD9-81ED-4DB2-BD59-A6C34878D82A}">
                    <a16:rowId xmlns:a16="http://schemas.microsoft.com/office/drawing/2014/main" val="10005"/>
                  </a:ext>
                </a:extLst>
              </a:tr>
              <a:tr h="370840">
                <a:tc>
                  <a:txBody>
                    <a:bodyPr/>
                    <a:lstStyle/>
                    <a:p>
                      <a:r>
                        <a:rPr lang="en-US" dirty="0">
                          <a:latin typeface="Calibri" pitchFamily="34" charset="0"/>
                          <a:cs typeface="Calibri" pitchFamily="34" charset="0"/>
                        </a:rPr>
                        <a:t>Lost</a:t>
                      </a:r>
                    </a:p>
                  </a:txBody>
                  <a:tcPr marL="493776" marR="493776">
                    <a:solidFill>
                      <a:schemeClr val="accent1"/>
                    </a:solidFill>
                  </a:tcPr>
                </a:tc>
                <a:extLst>
                  <a:ext uri="{0D108BD9-81ED-4DB2-BD59-A6C34878D82A}">
                    <a16:rowId xmlns:a16="http://schemas.microsoft.com/office/drawing/2014/main" val="10006"/>
                  </a:ext>
                </a:extLst>
              </a:tr>
              <a:tr h="370840">
                <a:tc>
                  <a:txBody>
                    <a:bodyPr/>
                    <a:lstStyle/>
                    <a:p>
                      <a:r>
                        <a:rPr lang="en-US" dirty="0">
                          <a:latin typeface="Calibri" pitchFamily="34" charset="0"/>
                          <a:cs typeface="Calibri" pitchFamily="34" charset="0"/>
                        </a:rPr>
                        <a:t>By</a:t>
                      </a:r>
                    </a:p>
                  </a:txBody>
                  <a:tcPr marL="493776" marR="493776">
                    <a:solidFill>
                      <a:schemeClr val="accent1"/>
                    </a:solidFill>
                  </a:tcPr>
                </a:tc>
                <a:extLst>
                  <a:ext uri="{0D108BD9-81ED-4DB2-BD59-A6C34878D82A}">
                    <a16:rowId xmlns:a16="http://schemas.microsoft.com/office/drawing/2014/main" val="10007"/>
                  </a:ext>
                </a:extLst>
              </a:tr>
              <a:tr h="370840">
                <a:tc>
                  <a:txBody>
                    <a:bodyPr/>
                    <a:lstStyle/>
                    <a:p>
                      <a:r>
                        <a:rPr lang="en-US" dirty="0">
                          <a:latin typeface="Calibri" pitchFamily="34" charset="0"/>
                          <a:cs typeface="Calibri" pitchFamily="34" charset="0"/>
                        </a:rPr>
                        <a:t>Twice</a:t>
                      </a:r>
                    </a:p>
                  </a:txBody>
                  <a:tcPr marL="493776" marR="493776">
                    <a:solidFill>
                      <a:schemeClr val="accent1"/>
                    </a:solidFill>
                  </a:tcPr>
                </a:tc>
                <a:extLst>
                  <a:ext uri="{0D108BD9-81ED-4DB2-BD59-A6C34878D82A}">
                    <a16:rowId xmlns:a16="http://schemas.microsoft.com/office/drawing/2014/main" val="10008"/>
                  </a:ext>
                </a:extLst>
              </a:tr>
              <a:tr h="370840">
                <a:tc>
                  <a:txBody>
                    <a:bodyPr/>
                    <a:lstStyle/>
                    <a:p>
                      <a:r>
                        <a:rPr lang="en-US" dirty="0">
                          <a:latin typeface="Calibri" pitchFamily="34" charset="0"/>
                          <a:cs typeface="Calibri" pitchFamily="34" charset="0"/>
                        </a:rPr>
                        <a:t>Multiplication</a:t>
                      </a:r>
                    </a:p>
                  </a:txBody>
                  <a:tcPr marL="493776" marR="493776">
                    <a:solidFill>
                      <a:schemeClr val="accent1"/>
                    </a:solidFill>
                  </a:tcPr>
                </a:tc>
                <a:extLst>
                  <a:ext uri="{0D108BD9-81ED-4DB2-BD59-A6C34878D82A}">
                    <a16:rowId xmlns:a16="http://schemas.microsoft.com/office/drawing/2014/main" val="10009"/>
                  </a:ext>
                </a:extLst>
              </a:tr>
              <a:tr h="370840">
                <a:tc>
                  <a:txBody>
                    <a:bodyPr/>
                    <a:lstStyle/>
                    <a:p>
                      <a:r>
                        <a:rPr lang="en-US" dirty="0">
                          <a:latin typeface="Calibri" pitchFamily="34" charset="0"/>
                          <a:cs typeface="Calibri" pitchFamily="34" charset="0"/>
                        </a:rPr>
                        <a:t>Product</a:t>
                      </a:r>
                    </a:p>
                  </a:txBody>
                  <a:tcPr marL="493776" marR="493776">
                    <a:solidFill>
                      <a:schemeClr val="accent1"/>
                    </a:solidFill>
                  </a:tcPr>
                </a:tc>
                <a:extLst>
                  <a:ext uri="{0D108BD9-81ED-4DB2-BD59-A6C34878D82A}">
                    <a16:rowId xmlns:a16="http://schemas.microsoft.com/office/drawing/2014/main" val="10010"/>
                  </a:ext>
                </a:extLst>
              </a:tr>
              <a:tr h="370840">
                <a:tc>
                  <a:txBody>
                    <a:bodyPr/>
                    <a:lstStyle/>
                    <a:p>
                      <a:r>
                        <a:rPr lang="en-US" dirty="0">
                          <a:latin typeface="Calibri" pitchFamily="34" charset="0"/>
                          <a:cs typeface="Calibri" pitchFamily="34" charset="0"/>
                        </a:rPr>
                        <a:t>Of</a:t>
                      </a:r>
                    </a:p>
                  </a:txBody>
                  <a:tcPr marL="493776" marR="493776">
                    <a:solidFill>
                      <a:schemeClr val="accent1"/>
                    </a:solidFill>
                  </a:tcPr>
                </a:tc>
                <a:extLst>
                  <a:ext uri="{0D108BD9-81ED-4DB2-BD59-A6C34878D82A}">
                    <a16:rowId xmlns:a16="http://schemas.microsoft.com/office/drawing/2014/main" val="10011"/>
                  </a:ext>
                </a:extLst>
              </a:tr>
            </a:tbl>
          </a:graphicData>
        </a:graphic>
      </p:graphicFrame>
      <p:sp>
        <p:nvSpPr>
          <p:cNvPr id="7" name="Content Placeholder 3"/>
          <p:cNvSpPr txBox="1">
            <a:spLocks/>
          </p:cNvSpPr>
          <p:nvPr/>
        </p:nvSpPr>
        <p:spPr>
          <a:xfrm>
            <a:off x="2841093" y="1309575"/>
            <a:ext cx="6074307" cy="4525962"/>
          </a:xfrm>
          <a:prstGeom prst="rect">
            <a:avLst/>
          </a:prstGeom>
        </p:spPr>
        <p:txBody>
          <a:bodyPr vert="horz" lIns="91440" tIns="45720" rIns="91440" bIns="45720" rtlCol="0">
            <a:normAutofit/>
          </a:bodyPr>
          <a:lstStyle>
            <a:lvl1pPr marL="0" indent="0" algn="l" defTabSz="914400" rtl="0" eaLnBrk="1" latinLnBrk="0" hangingPunct="1">
              <a:lnSpc>
                <a:spcPct val="110000"/>
              </a:lnSpc>
              <a:spcBef>
                <a:spcPts val="600"/>
              </a:spcBef>
              <a:buClr>
                <a:schemeClr val="accent4">
                  <a:lumMod val="75000"/>
                </a:schemeClr>
              </a:buClr>
              <a:buFont typeface="Arial" panose="020B0604020202020204" pitchFamily="34" charset="0"/>
              <a:buNone/>
              <a:defRPr sz="2400" kern="1200">
                <a:solidFill>
                  <a:schemeClr val="tx2">
                    <a:lumMod val="75000"/>
                  </a:schemeClr>
                </a:solidFill>
                <a:latin typeface="+mj-lt"/>
                <a:ea typeface="Verdana" panose="020B0604030504040204" pitchFamily="34" charset="0"/>
                <a:cs typeface="Verdana" panose="020B0604030504040204" pitchFamily="34" charset="0"/>
              </a:defRPr>
            </a:lvl1pPr>
            <a:lvl2pPr marL="344488" indent="-342900" algn="l" defTabSz="914400" rtl="0" eaLnBrk="1" latinLnBrk="0" hangingPunct="1">
              <a:lnSpc>
                <a:spcPct val="100000"/>
              </a:lnSpc>
              <a:spcBef>
                <a:spcPts val="600"/>
              </a:spcBef>
              <a:buClr>
                <a:schemeClr val="bg1"/>
              </a:buClr>
              <a:buFont typeface="Arial" panose="020B0604020202020204" pitchFamily="34" charset="0"/>
              <a:buChar char="•"/>
              <a:defRPr sz="2400" kern="1200">
                <a:solidFill>
                  <a:schemeClr val="tx2">
                    <a:lumMod val="75000"/>
                  </a:schemeClr>
                </a:solidFill>
                <a:latin typeface="+mj-lt"/>
                <a:ea typeface="Verdana" panose="020B0604030504040204" pitchFamily="34" charset="0"/>
                <a:cs typeface="Verdana" panose="020B0604030504040204" pitchFamily="34" charset="0"/>
              </a:defRPr>
            </a:lvl2pPr>
            <a:lvl3pPr marL="571500" indent="-342900" algn="l" defTabSz="914400" rtl="0" eaLnBrk="1" latinLnBrk="0" hangingPunct="1">
              <a:lnSpc>
                <a:spcPct val="100000"/>
              </a:lnSpc>
              <a:spcBef>
                <a:spcPts val="600"/>
              </a:spcBef>
              <a:buClr>
                <a:schemeClr val="bg1"/>
              </a:buClr>
              <a:buFont typeface="Arial" panose="020B0604020202020204" pitchFamily="34" charset="0"/>
              <a:buChar char="•"/>
              <a:defRPr sz="2400" kern="1200">
                <a:solidFill>
                  <a:schemeClr val="tx2">
                    <a:lumMod val="75000"/>
                  </a:schemeClr>
                </a:solidFill>
                <a:latin typeface="+mj-lt"/>
                <a:ea typeface="Verdana" panose="020B0604030504040204" pitchFamily="34" charset="0"/>
                <a:cs typeface="Verdana" panose="020B0604030504040204" pitchFamily="34" charset="0"/>
              </a:defRPr>
            </a:lvl3pPr>
            <a:lvl4pPr marL="798513" indent="-342900" algn="l" defTabSz="914400" rtl="0" eaLnBrk="1" latinLnBrk="0" hangingPunct="1">
              <a:lnSpc>
                <a:spcPct val="100000"/>
              </a:lnSpc>
              <a:spcBef>
                <a:spcPts val="600"/>
              </a:spcBef>
              <a:buClr>
                <a:schemeClr val="bg1"/>
              </a:buClr>
              <a:buFont typeface="Arial" panose="020B0604020202020204" pitchFamily="34" charset="0"/>
              <a:buChar char="•"/>
              <a:defRPr sz="2400" kern="1200">
                <a:solidFill>
                  <a:schemeClr val="tx2">
                    <a:lumMod val="75000"/>
                  </a:schemeClr>
                </a:solidFill>
                <a:latin typeface="+mj-lt"/>
                <a:ea typeface="Verdana" panose="020B0604030504040204" pitchFamily="34" charset="0"/>
                <a:cs typeface="Verdana" panose="020B0604030504040204" pitchFamily="34" charset="0"/>
              </a:defRPr>
            </a:lvl4pPr>
            <a:lvl5pPr marL="1028700" indent="-342900" algn="l" defTabSz="914400" rtl="0" eaLnBrk="1" latinLnBrk="0" hangingPunct="1">
              <a:lnSpc>
                <a:spcPct val="100000"/>
              </a:lnSpc>
              <a:spcBef>
                <a:spcPts val="600"/>
              </a:spcBef>
              <a:buClr>
                <a:schemeClr val="bg1"/>
              </a:buClr>
              <a:buSzPct val="100000"/>
              <a:buFont typeface="Arial" panose="020B0604020202020204" pitchFamily="34" charset="0"/>
              <a:buChar char="•"/>
              <a:defRPr sz="2400" kern="1200">
                <a:solidFill>
                  <a:schemeClr val="tx2">
                    <a:lumMod val="75000"/>
                  </a:schemeClr>
                </a:solidFill>
                <a:latin typeface="+mj-lt"/>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chemeClr val="bg1"/>
                </a:solidFill>
              </a:rPr>
              <a:t>Matt baked 18 cookies. His brother baked </a:t>
            </a:r>
            <a:r>
              <a:rPr lang="en-US" b="1" dirty="0">
                <a:solidFill>
                  <a:srgbClr val="00B050"/>
                </a:solidFill>
              </a:rPr>
              <a:t>twice</a:t>
            </a:r>
            <a:r>
              <a:rPr lang="en-US" dirty="0">
                <a:solidFill>
                  <a:schemeClr val="bg1"/>
                </a:solidFill>
              </a:rPr>
              <a:t> as many. How many cookies did his brother bake?</a:t>
            </a:r>
          </a:p>
          <a:p>
            <a:r>
              <a:rPr lang="en-US" dirty="0">
                <a:solidFill>
                  <a:schemeClr val="bg1"/>
                </a:solidFill>
              </a:rPr>
              <a:t>Matt’s brother baked </a:t>
            </a:r>
            <a:r>
              <a:rPr lang="en-US" b="1" dirty="0">
                <a:solidFill>
                  <a:srgbClr val="FF2600"/>
                </a:solidFill>
              </a:rPr>
              <a:t>twice</a:t>
            </a:r>
            <a:r>
              <a:rPr lang="en-US" dirty="0">
                <a:solidFill>
                  <a:schemeClr val="bg1"/>
                </a:solidFill>
              </a:rPr>
              <a:t> as many cookies as Matt. If Matt’s brother baked 36 cookies, how many did Matt bake?</a:t>
            </a:r>
          </a:p>
          <a:p>
            <a:endParaRPr lang="en-US" dirty="0">
              <a:solidFill>
                <a:schemeClr val="bg1"/>
              </a:solidFill>
            </a:endParaRPr>
          </a:p>
          <a:p>
            <a:endParaRPr lang="en-US" dirty="0"/>
          </a:p>
          <a:p>
            <a:endParaRPr lang="en-US" dirty="0"/>
          </a:p>
        </p:txBody>
      </p:sp>
    </p:spTree>
    <p:extLst>
      <p:ext uri="{BB962C8B-B14F-4D97-AF65-F5344CB8AC3E}">
        <p14:creationId xmlns:p14="http://schemas.microsoft.com/office/powerpoint/2010/main" val="1184137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anim calcmode="lin" valueType="num">
                                      <p:cBhvr additive="base">
                                        <p:cTn id="7"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 </a:t>
            </a:r>
            <a:r>
              <a:rPr lang="en-US" dirty="0">
                <a:solidFill>
                  <a:srgbClr val="FF2600"/>
                </a:solidFill>
              </a:rPr>
              <a:t>Don’t</a:t>
            </a:r>
            <a:r>
              <a:rPr lang="en-US" dirty="0"/>
              <a:t> use key words tied to operations</a:t>
            </a:r>
          </a:p>
        </p:txBody>
      </p:sp>
      <p:graphicFrame>
        <p:nvGraphicFramePr>
          <p:cNvPr id="6" name="Content Placeholder 4"/>
          <p:cNvGraphicFramePr>
            <a:graphicFrameLocks/>
          </p:cNvGraphicFramePr>
          <p:nvPr>
            <p:extLst/>
          </p:nvPr>
        </p:nvGraphicFramePr>
        <p:xfrm>
          <a:off x="6781800" y="1245128"/>
          <a:ext cx="2133600" cy="4450080"/>
        </p:xfrm>
        <a:graphic>
          <a:graphicData uri="http://schemas.openxmlformats.org/drawingml/2006/table">
            <a:tbl>
              <a:tblPr firstRow="1" bandRow="1">
                <a:tableStyleId>{5C22544A-7EE6-4342-B048-85BDC9FD1C3A}</a:tableStyleId>
              </a:tblPr>
              <a:tblGrid>
                <a:gridCol w="2133600">
                  <a:extLst>
                    <a:ext uri="{9D8B030D-6E8A-4147-A177-3AD203B41FA5}">
                      <a16:colId xmlns:a16="http://schemas.microsoft.com/office/drawing/2014/main" val="20000"/>
                    </a:ext>
                  </a:extLst>
                </a:gridCol>
              </a:tblGrid>
              <a:tr h="370840">
                <a:tc>
                  <a:txBody>
                    <a:bodyPr/>
                    <a:lstStyle/>
                    <a:p>
                      <a:r>
                        <a:rPr lang="en-US" dirty="0">
                          <a:latin typeface="Calibri" pitchFamily="34" charset="0"/>
                          <a:cs typeface="Calibri" pitchFamily="34" charset="0"/>
                        </a:rPr>
                        <a:t>Division</a:t>
                      </a:r>
                    </a:p>
                  </a:txBody>
                  <a:tcPr marL="493776" marR="493776">
                    <a:solidFill>
                      <a:schemeClr val="accent1"/>
                    </a:solidFill>
                  </a:tcPr>
                </a:tc>
                <a:extLst>
                  <a:ext uri="{0D108BD9-81ED-4DB2-BD59-A6C34878D82A}">
                    <a16:rowId xmlns:a16="http://schemas.microsoft.com/office/drawing/2014/main" val="10000"/>
                  </a:ext>
                </a:extLst>
              </a:tr>
              <a:tr h="370840">
                <a:tc>
                  <a:txBody>
                    <a:bodyPr/>
                    <a:lstStyle/>
                    <a:p>
                      <a:r>
                        <a:rPr lang="en-US" dirty="0">
                          <a:latin typeface="Calibri" pitchFamily="34" charset="0"/>
                          <a:cs typeface="Calibri" pitchFamily="34" charset="0"/>
                        </a:rPr>
                        <a:t>Divide</a:t>
                      </a:r>
                    </a:p>
                  </a:txBody>
                  <a:tcPr marL="493776" marR="493776">
                    <a:solidFill>
                      <a:schemeClr val="accent1"/>
                    </a:solidFill>
                  </a:tcPr>
                </a:tc>
                <a:extLst>
                  <a:ext uri="{0D108BD9-81ED-4DB2-BD59-A6C34878D82A}">
                    <a16:rowId xmlns:a16="http://schemas.microsoft.com/office/drawing/2014/main" val="10001"/>
                  </a:ext>
                </a:extLst>
              </a:tr>
              <a:tr h="370840">
                <a:tc>
                  <a:txBody>
                    <a:bodyPr/>
                    <a:lstStyle/>
                    <a:p>
                      <a:r>
                        <a:rPr lang="en-US" dirty="0">
                          <a:latin typeface="Calibri" pitchFamily="34" charset="0"/>
                          <a:cs typeface="Calibri" pitchFamily="34" charset="0"/>
                        </a:rPr>
                        <a:t>Evenly</a:t>
                      </a:r>
                    </a:p>
                  </a:txBody>
                  <a:tcPr marL="493776" marR="493776">
                    <a:solidFill>
                      <a:schemeClr val="accent1"/>
                    </a:solidFill>
                  </a:tcPr>
                </a:tc>
                <a:extLst>
                  <a:ext uri="{0D108BD9-81ED-4DB2-BD59-A6C34878D82A}">
                    <a16:rowId xmlns:a16="http://schemas.microsoft.com/office/drawing/2014/main" val="10002"/>
                  </a:ext>
                </a:extLst>
              </a:tr>
              <a:tr h="370840">
                <a:tc>
                  <a:txBody>
                    <a:bodyPr/>
                    <a:lstStyle/>
                    <a:p>
                      <a:r>
                        <a:rPr lang="en-US" dirty="0">
                          <a:latin typeface="Calibri" pitchFamily="34" charset="0"/>
                          <a:cs typeface="Calibri" pitchFamily="34" charset="0"/>
                        </a:rPr>
                        <a:t>Cut</a:t>
                      </a:r>
                    </a:p>
                  </a:txBody>
                  <a:tcPr marL="493776" marR="493776">
                    <a:solidFill>
                      <a:schemeClr val="accent1"/>
                    </a:solidFill>
                  </a:tcPr>
                </a:tc>
                <a:extLst>
                  <a:ext uri="{0D108BD9-81ED-4DB2-BD59-A6C34878D82A}">
                    <a16:rowId xmlns:a16="http://schemas.microsoft.com/office/drawing/2014/main" val="10003"/>
                  </a:ext>
                </a:extLst>
              </a:tr>
              <a:tr h="370840">
                <a:tc>
                  <a:txBody>
                    <a:bodyPr/>
                    <a:lstStyle/>
                    <a:p>
                      <a:r>
                        <a:rPr lang="en-US" dirty="0">
                          <a:latin typeface="Calibri" pitchFamily="34" charset="0"/>
                          <a:cs typeface="Calibri" pitchFamily="34" charset="0"/>
                        </a:rPr>
                        <a:t>Split</a:t>
                      </a:r>
                    </a:p>
                  </a:txBody>
                  <a:tcPr marL="493776" marR="493776">
                    <a:solidFill>
                      <a:schemeClr val="accent1"/>
                    </a:solidFill>
                  </a:tcPr>
                </a:tc>
                <a:extLst>
                  <a:ext uri="{0D108BD9-81ED-4DB2-BD59-A6C34878D82A}">
                    <a16:rowId xmlns:a16="http://schemas.microsoft.com/office/drawing/2014/main" val="10004"/>
                  </a:ext>
                </a:extLst>
              </a:tr>
              <a:tr h="370840">
                <a:tc>
                  <a:txBody>
                    <a:bodyPr/>
                    <a:lstStyle/>
                    <a:p>
                      <a:r>
                        <a:rPr lang="en-US" dirty="0">
                          <a:latin typeface="Calibri" pitchFamily="34" charset="0"/>
                          <a:cs typeface="Calibri" pitchFamily="34" charset="0"/>
                        </a:rPr>
                        <a:t>Each</a:t>
                      </a:r>
                    </a:p>
                  </a:txBody>
                  <a:tcPr marL="493776" marR="493776">
                    <a:solidFill>
                      <a:schemeClr val="accent1"/>
                    </a:solidFill>
                  </a:tcPr>
                </a:tc>
                <a:extLst>
                  <a:ext uri="{0D108BD9-81ED-4DB2-BD59-A6C34878D82A}">
                    <a16:rowId xmlns:a16="http://schemas.microsoft.com/office/drawing/2014/main" val="10005"/>
                  </a:ext>
                </a:extLst>
              </a:tr>
              <a:tr h="370840">
                <a:tc>
                  <a:txBody>
                    <a:bodyPr/>
                    <a:lstStyle/>
                    <a:p>
                      <a:r>
                        <a:rPr lang="en-US" dirty="0">
                          <a:latin typeface="Calibri" pitchFamily="34" charset="0"/>
                          <a:cs typeface="Calibri" pitchFamily="34" charset="0"/>
                        </a:rPr>
                        <a:t>Every</a:t>
                      </a:r>
                    </a:p>
                  </a:txBody>
                  <a:tcPr marL="493776" marR="493776">
                    <a:solidFill>
                      <a:schemeClr val="accent1"/>
                    </a:solidFill>
                  </a:tcPr>
                </a:tc>
                <a:extLst>
                  <a:ext uri="{0D108BD9-81ED-4DB2-BD59-A6C34878D82A}">
                    <a16:rowId xmlns:a16="http://schemas.microsoft.com/office/drawing/2014/main" val="10006"/>
                  </a:ext>
                </a:extLst>
              </a:tr>
              <a:tr h="370840">
                <a:tc>
                  <a:txBody>
                    <a:bodyPr/>
                    <a:lstStyle/>
                    <a:p>
                      <a:r>
                        <a:rPr lang="en-US" dirty="0">
                          <a:latin typeface="Calibri" pitchFamily="34" charset="0"/>
                          <a:cs typeface="Calibri" pitchFamily="34" charset="0"/>
                        </a:rPr>
                        <a:t>Out of</a:t>
                      </a:r>
                    </a:p>
                  </a:txBody>
                  <a:tcPr marL="493776" marR="493776">
                    <a:solidFill>
                      <a:schemeClr val="accent1"/>
                    </a:solidFill>
                  </a:tcPr>
                </a:tc>
                <a:extLst>
                  <a:ext uri="{0D108BD9-81ED-4DB2-BD59-A6C34878D82A}">
                    <a16:rowId xmlns:a16="http://schemas.microsoft.com/office/drawing/2014/main" val="10007"/>
                  </a:ext>
                </a:extLst>
              </a:tr>
              <a:tr h="370840">
                <a:tc>
                  <a:txBody>
                    <a:bodyPr/>
                    <a:lstStyle/>
                    <a:p>
                      <a:r>
                        <a:rPr lang="en-US" dirty="0">
                          <a:latin typeface="Calibri" pitchFamily="34" charset="0"/>
                          <a:cs typeface="Calibri" pitchFamily="34" charset="0"/>
                        </a:rPr>
                        <a:t>Shared</a:t>
                      </a:r>
                    </a:p>
                  </a:txBody>
                  <a:tcPr marL="493776" marR="493776">
                    <a:solidFill>
                      <a:schemeClr val="accent1"/>
                    </a:solidFill>
                  </a:tcPr>
                </a:tc>
                <a:extLst>
                  <a:ext uri="{0D108BD9-81ED-4DB2-BD59-A6C34878D82A}">
                    <a16:rowId xmlns:a16="http://schemas.microsoft.com/office/drawing/2014/main" val="10008"/>
                  </a:ext>
                </a:extLst>
              </a:tr>
              <a:tr h="370840">
                <a:tc>
                  <a:txBody>
                    <a:bodyPr/>
                    <a:lstStyle/>
                    <a:p>
                      <a:r>
                        <a:rPr lang="en-US" dirty="0">
                          <a:latin typeface="Calibri" pitchFamily="34" charset="0"/>
                          <a:cs typeface="Calibri" pitchFamily="34" charset="0"/>
                        </a:rPr>
                        <a:t>Average</a:t>
                      </a:r>
                    </a:p>
                  </a:txBody>
                  <a:tcPr marL="493776" marR="493776">
                    <a:solidFill>
                      <a:schemeClr val="accent1"/>
                    </a:solidFill>
                  </a:tcPr>
                </a:tc>
                <a:extLst>
                  <a:ext uri="{0D108BD9-81ED-4DB2-BD59-A6C34878D82A}">
                    <a16:rowId xmlns:a16="http://schemas.microsoft.com/office/drawing/2014/main" val="10009"/>
                  </a:ext>
                </a:extLst>
              </a:tr>
              <a:tr h="370840">
                <a:tc>
                  <a:txBody>
                    <a:bodyPr/>
                    <a:lstStyle/>
                    <a:p>
                      <a:r>
                        <a:rPr lang="en-US" dirty="0">
                          <a:latin typeface="Calibri" pitchFamily="34" charset="0"/>
                          <a:cs typeface="Calibri" pitchFamily="34" charset="0"/>
                        </a:rPr>
                        <a:t>Ratio</a:t>
                      </a:r>
                    </a:p>
                  </a:txBody>
                  <a:tcPr marL="493776" marR="493776">
                    <a:solidFill>
                      <a:schemeClr val="accent1"/>
                    </a:solidFill>
                  </a:tcPr>
                </a:tc>
                <a:extLst>
                  <a:ext uri="{0D108BD9-81ED-4DB2-BD59-A6C34878D82A}">
                    <a16:rowId xmlns:a16="http://schemas.microsoft.com/office/drawing/2014/main" val="10010"/>
                  </a:ext>
                </a:extLst>
              </a:tr>
              <a:tr h="370840">
                <a:tc>
                  <a:txBody>
                    <a:bodyPr/>
                    <a:lstStyle/>
                    <a:p>
                      <a:r>
                        <a:rPr lang="en-US" dirty="0">
                          <a:latin typeface="Calibri" pitchFamily="34" charset="0"/>
                          <a:cs typeface="Calibri" pitchFamily="34" charset="0"/>
                        </a:rPr>
                        <a:t>Quotient</a:t>
                      </a:r>
                    </a:p>
                  </a:txBody>
                  <a:tcPr marL="493776" marR="493776">
                    <a:solidFill>
                      <a:schemeClr val="accent1"/>
                    </a:solidFill>
                  </a:tcPr>
                </a:tc>
                <a:extLst>
                  <a:ext uri="{0D108BD9-81ED-4DB2-BD59-A6C34878D82A}">
                    <a16:rowId xmlns:a16="http://schemas.microsoft.com/office/drawing/2014/main" val="10011"/>
                  </a:ext>
                </a:extLst>
              </a:tr>
            </a:tbl>
          </a:graphicData>
        </a:graphic>
      </p:graphicFrame>
      <p:sp>
        <p:nvSpPr>
          <p:cNvPr id="8" name="Content Placeholder 3"/>
          <p:cNvSpPr>
            <a:spLocks noGrp="1"/>
          </p:cNvSpPr>
          <p:nvPr>
            <p:ph sz="half" idx="4294967295"/>
          </p:nvPr>
        </p:nvSpPr>
        <p:spPr>
          <a:xfrm>
            <a:off x="228600" y="1245128"/>
            <a:ext cx="6379107" cy="4525962"/>
          </a:xfrm>
        </p:spPr>
        <p:txBody>
          <a:bodyPr>
            <a:normAutofit/>
          </a:bodyPr>
          <a:lstStyle/>
          <a:p>
            <a:r>
              <a:rPr lang="en-US" dirty="0"/>
              <a:t>Rachel wants to </a:t>
            </a:r>
            <a:r>
              <a:rPr lang="en-US" b="1" dirty="0">
                <a:solidFill>
                  <a:srgbClr val="00B050"/>
                </a:solidFill>
              </a:rPr>
              <a:t>share</a:t>
            </a:r>
            <a:r>
              <a:rPr lang="en-US" dirty="0"/>
              <a:t> 36 brownies with 6 friends. How many brownies will </a:t>
            </a:r>
            <a:r>
              <a:rPr lang="en-US" b="1" dirty="0">
                <a:solidFill>
                  <a:srgbClr val="00B050"/>
                </a:solidFill>
              </a:rPr>
              <a:t>each</a:t>
            </a:r>
            <a:r>
              <a:rPr lang="en-US" dirty="0">
                <a:solidFill>
                  <a:srgbClr val="00B050"/>
                </a:solidFill>
              </a:rPr>
              <a:t> </a:t>
            </a:r>
            <a:r>
              <a:rPr lang="en-US" dirty="0"/>
              <a:t>friend receive?</a:t>
            </a:r>
          </a:p>
          <a:p>
            <a:r>
              <a:rPr lang="en-US" dirty="0"/>
              <a:t>Rachel </a:t>
            </a:r>
            <a:r>
              <a:rPr lang="en-US" b="1" dirty="0">
                <a:solidFill>
                  <a:srgbClr val="FF0000"/>
                </a:solidFill>
              </a:rPr>
              <a:t>shared</a:t>
            </a:r>
            <a:r>
              <a:rPr lang="en-US" dirty="0"/>
              <a:t> brownies with 6 friends. </a:t>
            </a:r>
            <a:r>
              <a:rPr lang="en-US" b="1" dirty="0">
                <a:solidFill>
                  <a:srgbClr val="FF0000"/>
                </a:solidFill>
              </a:rPr>
              <a:t>Each</a:t>
            </a:r>
            <a:r>
              <a:rPr lang="en-US" dirty="0"/>
              <a:t> friend ate 6 brownies. How many brownies did Rachel have to start with?</a:t>
            </a:r>
          </a:p>
          <a:p>
            <a:endParaRPr lang="en-US" dirty="0"/>
          </a:p>
          <a:p>
            <a:endParaRPr lang="en-US" dirty="0"/>
          </a:p>
          <a:p>
            <a:endParaRPr lang="en-US" dirty="0"/>
          </a:p>
        </p:txBody>
      </p:sp>
    </p:spTree>
    <p:extLst>
      <p:ext uri="{BB962C8B-B14F-4D97-AF65-F5344CB8AC3E}">
        <p14:creationId xmlns:p14="http://schemas.microsoft.com/office/powerpoint/2010/main" val="1829698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animEffect transition="in" filter="fade">
                                      <p:cBhvr>
                                        <p:cTn id="7" dur="5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35106" y="1398494"/>
            <a:ext cx="7727576" cy="3012141"/>
          </a:xfrm>
          <a:prstGeom prst="rect">
            <a:avLst/>
          </a:prstGeom>
          <a:solidFill>
            <a:srgbClr val="FF9300"/>
          </a:solidFill>
          <a:ln>
            <a:solidFill>
              <a:srgbClr val="FF9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dirty="0"/>
          </a:p>
          <a:p>
            <a:pPr algn="ctr"/>
            <a:r>
              <a:rPr lang="en-US" sz="3200" b="1" dirty="0"/>
              <a:t>Note:</a:t>
            </a:r>
          </a:p>
          <a:p>
            <a:pPr algn="ctr"/>
            <a:endParaRPr lang="en-US" sz="3200" b="1" dirty="0"/>
          </a:p>
          <a:p>
            <a:pPr algn="ctr"/>
            <a:r>
              <a:rPr lang="en-US" sz="3200" dirty="0"/>
              <a:t>Students need to understand </a:t>
            </a:r>
            <a:r>
              <a:rPr lang="en-US" sz="3200" i="1" dirty="0"/>
              <a:t>key words</a:t>
            </a:r>
            <a:r>
              <a:rPr lang="en-US" sz="3200" dirty="0"/>
              <a:t>. But, key words should not be directly tied to </a:t>
            </a:r>
            <a:r>
              <a:rPr lang="en-US" sz="3200" i="1" dirty="0"/>
              <a:t>operations</a:t>
            </a:r>
            <a:r>
              <a:rPr lang="en-US" sz="3200" dirty="0"/>
              <a:t>.</a:t>
            </a:r>
          </a:p>
          <a:p>
            <a:pPr algn="ctr"/>
            <a:endParaRPr lang="en-US" sz="3200" dirty="0"/>
          </a:p>
        </p:txBody>
      </p:sp>
      <p:sp>
        <p:nvSpPr>
          <p:cNvPr id="3" name="Title 2" hidden="1">
            <a:extLst>
              <a:ext uri="{FF2B5EF4-FFF2-40B4-BE49-F238E27FC236}">
                <a16:creationId xmlns:a16="http://schemas.microsoft.com/office/drawing/2014/main" id="{0FFC226B-DDD9-47CB-BBB6-E0BC1DAA49CF}"/>
              </a:ext>
            </a:extLst>
          </p:cNvPr>
          <p:cNvSpPr>
            <a:spLocks noGrp="1"/>
          </p:cNvSpPr>
          <p:nvPr>
            <p:ph type="title"/>
          </p:nvPr>
        </p:nvSpPr>
        <p:spPr/>
        <p:txBody>
          <a:bodyPr/>
          <a:lstStyle/>
          <a:p>
            <a:r>
              <a:rPr lang="en-US" dirty="0"/>
              <a:t>Slide 79</a:t>
            </a:r>
          </a:p>
        </p:txBody>
      </p:sp>
    </p:spTree>
    <p:extLst>
      <p:ext uri="{BB962C8B-B14F-4D97-AF65-F5344CB8AC3E}">
        <p14:creationId xmlns:p14="http://schemas.microsoft.com/office/powerpoint/2010/main" val="39240371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rot="16200000">
            <a:off x="-632093" y="5255339"/>
            <a:ext cx="1541191" cy="276999"/>
          </a:xfrm>
          <a:prstGeom prst="rect">
            <a:avLst/>
          </a:prstGeom>
          <a:noFill/>
        </p:spPr>
        <p:txBody>
          <a:bodyPr wrap="none" rtlCol="0">
            <a:spAutoFit/>
          </a:bodyPr>
          <a:lstStyle/>
          <a:p>
            <a:r>
              <a:rPr lang="en-US" sz="1200" dirty="0">
                <a:solidFill>
                  <a:schemeClr val="accent2"/>
                </a:solidFill>
              </a:rPr>
              <a:t>Gersten et al. (2009)</a:t>
            </a:r>
          </a:p>
        </p:txBody>
      </p:sp>
      <p:pic>
        <p:nvPicPr>
          <p:cNvPr id="2" name="Picture 1" descr="table 2. Recommendations and corresponding levels of evidence"/>
          <p:cNvPicPr>
            <a:picLocks noChangeAspect="1"/>
          </p:cNvPicPr>
          <p:nvPr/>
        </p:nvPicPr>
        <p:blipFill>
          <a:blip r:embed="rId2"/>
          <a:stretch>
            <a:fillRect/>
          </a:stretch>
        </p:blipFill>
        <p:spPr>
          <a:xfrm>
            <a:off x="424713" y="231242"/>
            <a:ext cx="4807917" cy="5900139"/>
          </a:xfrm>
          <a:prstGeom prst="rect">
            <a:avLst/>
          </a:prstGeom>
        </p:spPr>
      </p:pic>
      <p:sp>
        <p:nvSpPr>
          <p:cNvPr id="3" name="Oval 2"/>
          <p:cNvSpPr/>
          <p:nvPr/>
        </p:nvSpPr>
        <p:spPr>
          <a:xfrm>
            <a:off x="6037545" y="463463"/>
            <a:ext cx="2855934" cy="951978"/>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Explicit instruction</a:t>
            </a:r>
          </a:p>
        </p:txBody>
      </p:sp>
      <p:sp>
        <p:nvSpPr>
          <p:cNvPr id="16" name="Oval 15"/>
          <p:cNvSpPr/>
          <p:nvPr/>
        </p:nvSpPr>
        <p:spPr>
          <a:xfrm>
            <a:off x="6037545" y="1304795"/>
            <a:ext cx="2855934" cy="951978"/>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Multiple representations</a:t>
            </a:r>
          </a:p>
        </p:txBody>
      </p:sp>
      <p:sp>
        <p:nvSpPr>
          <p:cNvPr id="17" name="Oval 16"/>
          <p:cNvSpPr/>
          <p:nvPr/>
        </p:nvSpPr>
        <p:spPr>
          <a:xfrm>
            <a:off x="6037545" y="2146127"/>
            <a:ext cx="2855934" cy="951978"/>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Concise language</a:t>
            </a:r>
          </a:p>
        </p:txBody>
      </p:sp>
      <p:sp>
        <p:nvSpPr>
          <p:cNvPr id="18" name="Oval 17"/>
          <p:cNvSpPr/>
          <p:nvPr/>
        </p:nvSpPr>
        <p:spPr>
          <a:xfrm>
            <a:off x="6037545" y="3352802"/>
            <a:ext cx="2855934" cy="95197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Fluency building</a:t>
            </a:r>
          </a:p>
        </p:txBody>
      </p:sp>
      <p:sp>
        <p:nvSpPr>
          <p:cNvPr id="25" name="Oval 24"/>
          <p:cNvSpPr/>
          <p:nvPr/>
        </p:nvSpPr>
        <p:spPr>
          <a:xfrm>
            <a:off x="6037545" y="4180357"/>
            <a:ext cx="2855934" cy="951978"/>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Problem solving instruction</a:t>
            </a:r>
          </a:p>
        </p:txBody>
      </p:sp>
      <p:sp>
        <p:nvSpPr>
          <p:cNvPr id="26" name="Oval 25"/>
          <p:cNvSpPr/>
          <p:nvPr/>
        </p:nvSpPr>
        <p:spPr>
          <a:xfrm>
            <a:off x="6037545" y="5007912"/>
            <a:ext cx="2855934" cy="951978"/>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Motivation component</a:t>
            </a:r>
          </a:p>
        </p:txBody>
      </p:sp>
      <p:sp>
        <p:nvSpPr>
          <p:cNvPr id="4" name="Title 3" hidden="1">
            <a:extLst>
              <a:ext uri="{FF2B5EF4-FFF2-40B4-BE49-F238E27FC236}">
                <a16:creationId xmlns:a16="http://schemas.microsoft.com/office/drawing/2014/main" id="{344DEF9A-558A-4B8F-BABB-39F24A0539FE}"/>
              </a:ext>
            </a:extLst>
          </p:cNvPr>
          <p:cNvSpPr>
            <a:spLocks noGrp="1"/>
          </p:cNvSpPr>
          <p:nvPr>
            <p:ph type="title"/>
          </p:nvPr>
        </p:nvSpPr>
        <p:spPr/>
        <p:txBody>
          <a:bodyPr/>
          <a:lstStyle/>
          <a:p>
            <a:r>
              <a:rPr lang="en-US" dirty="0"/>
              <a:t>Slide 8</a:t>
            </a:r>
          </a:p>
        </p:txBody>
      </p:sp>
    </p:spTree>
    <p:extLst>
      <p:ext uri="{BB962C8B-B14F-4D97-AF65-F5344CB8AC3E}">
        <p14:creationId xmlns:p14="http://schemas.microsoft.com/office/powerpoint/2010/main" val="836063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dissolve">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dissolve">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dissolve">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dissolve">
                                      <p:cBhvr>
                                        <p:cTn id="27" dur="500"/>
                                        <p:tgtEl>
                                          <p:spTgt spid="25"/>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dissolve">
                                      <p:cBhvr>
                                        <p:cTn id="3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6" grpId="0" animBg="1"/>
      <p:bldP spid="17" grpId="0" animBg="1"/>
      <p:bldP spid="18" grpId="0" animBg="1"/>
      <p:bldP spid="25" grpId="0" animBg="1"/>
      <p:bldP spid="26"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word problem examples for subtraction "/>
          <p:cNvPicPr>
            <a:picLocks noChangeAspect="1"/>
          </p:cNvPicPr>
          <p:nvPr/>
        </p:nvPicPr>
        <p:blipFill>
          <a:blip r:embed="rId2"/>
          <a:stretch>
            <a:fillRect/>
          </a:stretch>
        </p:blipFill>
        <p:spPr>
          <a:xfrm>
            <a:off x="1881030" y="0"/>
            <a:ext cx="5381940" cy="6858000"/>
          </a:xfrm>
          <a:prstGeom prst="rect">
            <a:avLst/>
          </a:prstGeom>
        </p:spPr>
      </p:pic>
      <p:sp>
        <p:nvSpPr>
          <p:cNvPr id="3" name="Right Arrow 2">
            <a:extLst>
              <a:ext uri="{C183D7F6-B498-43B3-948B-1728B52AA6E4}">
                <adec:decorative xmlns:adec="http://schemas.microsoft.com/office/drawing/2017/decorative" val="1"/>
              </a:ext>
            </a:extLst>
          </p:cNvPr>
          <p:cNvSpPr/>
          <p:nvPr/>
        </p:nvSpPr>
        <p:spPr>
          <a:xfrm rot="813530" flipH="1">
            <a:off x="5550743" y="150360"/>
            <a:ext cx="1371019" cy="742950"/>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ight Arrow 4">
            <a:extLst>
              <a:ext uri="{C183D7F6-B498-43B3-948B-1728B52AA6E4}">
                <adec:decorative xmlns:adec="http://schemas.microsoft.com/office/drawing/2017/decorative" val="1"/>
              </a:ext>
            </a:extLst>
          </p:cNvPr>
          <p:cNvSpPr/>
          <p:nvPr/>
        </p:nvSpPr>
        <p:spPr>
          <a:xfrm rot="813530" flipH="1">
            <a:off x="7057732" y="931409"/>
            <a:ext cx="1371019" cy="742950"/>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hidden="1">
            <a:extLst>
              <a:ext uri="{FF2B5EF4-FFF2-40B4-BE49-F238E27FC236}">
                <a16:creationId xmlns:a16="http://schemas.microsoft.com/office/drawing/2014/main" id="{AA860A42-805F-4FA3-8B3F-B94DD24F6378}"/>
              </a:ext>
            </a:extLst>
          </p:cNvPr>
          <p:cNvSpPr>
            <a:spLocks noGrp="1"/>
          </p:cNvSpPr>
          <p:nvPr>
            <p:ph type="title"/>
          </p:nvPr>
        </p:nvSpPr>
        <p:spPr/>
        <p:txBody>
          <a:bodyPr/>
          <a:lstStyle/>
          <a:p>
            <a:r>
              <a:rPr lang="en-US" dirty="0"/>
              <a:t>Slide 80</a:t>
            </a:r>
          </a:p>
        </p:txBody>
      </p:sp>
    </p:spTree>
    <p:extLst>
      <p:ext uri="{BB962C8B-B14F-4D97-AF65-F5344CB8AC3E}">
        <p14:creationId xmlns:p14="http://schemas.microsoft.com/office/powerpoint/2010/main" val="425553986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7772400" cy="731520"/>
          </a:xfrm>
        </p:spPr>
        <p:txBody>
          <a:bodyPr/>
          <a:lstStyle/>
          <a:p>
            <a:r>
              <a:rPr lang="en-US" dirty="0"/>
              <a:t>Workbook Activity #4</a:t>
            </a:r>
          </a:p>
        </p:txBody>
      </p:sp>
      <p:sp>
        <p:nvSpPr>
          <p:cNvPr id="3" name="Content Placeholder 2"/>
          <p:cNvSpPr>
            <a:spLocks noGrp="1"/>
          </p:cNvSpPr>
          <p:nvPr>
            <p:ph idx="1"/>
          </p:nvPr>
        </p:nvSpPr>
        <p:spPr/>
        <p:txBody>
          <a:bodyPr/>
          <a:lstStyle/>
          <a:p>
            <a:pPr marL="457200" marR="0" lvl="0" indent="-457200" defTabSz="914400" eaLnBrk="1" fontAlgn="auto" latinLnBrk="0" hangingPunct="1">
              <a:lnSpc>
                <a:spcPct val="100000"/>
              </a:lnSpc>
              <a:spcBef>
                <a:spcPts val="0"/>
              </a:spcBef>
              <a:spcAft>
                <a:spcPts val="0"/>
              </a:spcAft>
              <a:buClrTx/>
              <a:buSzTx/>
              <a:buFont typeface="+mj-lt"/>
              <a:buNone/>
              <a:tabLst/>
              <a:defRPr/>
            </a:pPr>
            <a:r>
              <a:rPr lang="en-US" dirty="0"/>
              <a:t>Look at several problems.</a:t>
            </a:r>
          </a:p>
          <a:p>
            <a:pPr marL="457200" marR="0" lvl="0" indent="-457200" defTabSz="914400" eaLnBrk="1" fontAlgn="auto" latinLnBrk="0" hangingPunct="1">
              <a:lnSpc>
                <a:spcPct val="100000"/>
              </a:lnSpc>
              <a:spcBef>
                <a:spcPts val="0"/>
              </a:spcBef>
              <a:spcAft>
                <a:spcPts val="0"/>
              </a:spcAft>
              <a:buClr>
                <a:srgbClr val="FF9300"/>
              </a:buClr>
              <a:buSzTx/>
              <a:buFont typeface="+mj-lt"/>
              <a:buAutoNum type="arabicPeriod"/>
              <a:tabLst/>
              <a:defRPr/>
            </a:pPr>
            <a:r>
              <a:rPr lang="en-US" dirty="0"/>
              <a:t>Identify the </a:t>
            </a:r>
            <a:r>
              <a:rPr lang="en-US" i="1" dirty="0"/>
              <a:t>key words</a:t>
            </a:r>
            <a:r>
              <a:rPr lang="en-US" dirty="0"/>
              <a:t> used within each of the problems.</a:t>
            </a:r>
          </a:p>
          <a:p>
            <a:pPr marL="457200" marR="0" lvl="0" indent="-457200" defTabSz="914400" eaLnBrk="1" fontAlgn="auto" latinLnBrk="0" hangingPunct="1">
              <a:lnSpc>
                <a:spcPct val="100000"/>
              </a:lnSpc>
              <a:spcBef>
                <a:spcPts val="0"/>
              </a:spcBef>
              <a:spcAft>
                <a:spcPts val="0"/>
              </a:spcAft>
              <a:buClr>
                <a:srgbClr val="FF9300"/>
              </a:buClr>
              <a:buSzTx/>
              <a:buFont typeface="+mj-lt"/>
              <a:buAutoNum type="arabicPeriod"/>
              <a:tabLst/>
              <a:defRPr/>
            </a:pPr>
            <a:r>
              <a:rPr lang="en-US" dirty="0"/>
              <a:t>Describe how teaching students to identify these key words may be problematic.</a:t>
            </a:r>
          </a:p>
          <a:p>
            <a:pPr marL="457200" marR="0" lvl="0" indent="-457200" defTabSz="914400" eaLnBrk="1" fontAlgn="auto" latinLnBrk="0" hangingPunct="1">
              <a:lnSpc>
                <a:spcPct val="100000"/>
              </a:lnSpc>
              <a:spcBef>
                <a:spcPts val="0"/>
              </a:spcBef>
              <a:spcAft>
                <a:spcPts val="0"/>
              </a:spcAft>
              <a:buClrTx/>
              <a:buSzTx/>
              <a:buFont typeface="+mj-lt"/>
              <a:buNone/>
              <a:tabLst/>
              <a:defRPr/>
            </a:pPr>
            <a:endParaRPr lang="en-US" dirty="0"/>
          </a:p>
        </p:txBody>
      </p:sp>
      <p:pic>
        <p:nvPicPr>
          <p:cNvPr id="4" name="Picture 3" descr="workbook icon"/>
          <p:cNvPicPr>
            <a:picLocks noChangeAspect="1"/>
          </p:cNvPicPr>
          <p:nvPr/>
        </p:nvPicPr>
        <p:blipFill>
          <a:blip r:embed="rId2">
            <a:clrChange>
              <a:clrFrom>
                <a:srgbClr val="000000"/>
              </a:clrFrom>
              <a:clrTo>
                <a:srgbClr val="000000">
                  <a:alpha val="0"/>
                </a:srgbClr>
              </a:clrTo>
            </a:clrChange>
            <a:extLst>
              <a:ext uri="{BEBA8EAE-BF5A-486C-A8C5-ECC9F3942E4B}">
                <a14:imgProps xmlns:a14="http://schemas.microsoft.com/office/drawing/2010/main">
                  <a14:imgLayer r:embed="rId3">
                    <a14:imgEffect>
                      <a14:backgroundRemoval t="1423" b="98984" l="4904" r="95309"/>
                    </a14:imgEffect>
                  </a14:imgLayer>
                </a14:imgProps>
              </a:ext>
            </a:extLst>
          </a:blip>
          <a:stretch>
            <a:fillRect/>
          </a:stretch>
        </p:blipFill>
        <p:spPr>
          <a:xfrm>
            <a:off x="228600" y="157361"/>
            <a:ext cx="914400" cy="873998"/>
          </a:xfrm>
          <a:prstGeom prst="rect">
            <a:avLst/>
          </a:prstGeom>
        </p:spPr>
      </p:pic>
    </p:spTree>
    <p:extLst>
      <p:ext uri="{BB962C8B-B14F-4D97-AF65-F5344CB8AC3E}">
        <p14:creationId xmlns:p14="http://schemas.microsoft.com/office/powerpoint/2010/main" val="383372465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Should We Teach Problem Solving?</a:t>
            </a:r>
          </a:p>
        </p:txBody>
      </p:sp>
      <p:sp>
        <p:nvSpPr>
          <p:cNvPr id="3" name="Content Placeholder 2"/>
          <p:cNvSpPr>
            <a:spLocks noGrp="1"/>
          </p:cNvSpPr>
          <p:nvPr>
            <p:ph idx="1"/>
          </p:nvPr>
        </p:nvSpPr>
        <p:spPr/>
        <p:txBody>
          <a:bodyPr/>
          <a:lstStyle/>
          <a:p>
            <a:pPr marL="457200" indent="-457200">
              <a:buClr>
                <a:srgbClr val="FF9300"/>
              </a:buClr>
              <a:buAutoNum type="arabicPeriod"/>
            </a:pPr>
            <a:r>
              <a:rPr lang="en-US" b="1" dirty="0">
                <a:solidFill>
                  <a:srgbClr val="FF2600"/>
                </a:solidFill>
              </a:rPr>
              <a:t>Don’t</a:t>
            </a:r>
            <a:r>
              <a:rPr lang="en-US" dirty="0"/>
              <a:t> use key words tied to operations</a:t>
            </a:r>
          </a:p>
          <a:p>
            <a:pPr marL="457200" indent="-457200">
              <a:buClr>
                <a:srgbClr val="FF9300"/>
              </a:buClr>
              <a:buAutoNum type="arabicPeriod"/>
            </a:pPr>
            <a:r>
              <a:rPr lang="en-US" b="1" dirty="0">
                <a:solidFill>
                  <a:srgbClr val="009051"/>
                </a:solidFill>
              </a:rPr>
              <a:t>Do </a:t>
            </a:r>
            <a:r>
              <a:rPr lang="en-US" dirty="0"/>
              <a:t>teach students an </a:t>
            </a:r>
            <a:r>
              <a:rPr lang="en-US" i="1" dirty="0"/>
              <a:t>attack strategy</a:t>
            </a:r>
            <a:r>
              <a:rPr lang="en-US" dirty="0"/>
              <a:t> </a:t>
            </a:r>
          </a:p>
          <a:p>
            <a:pPr marL="457200" indent="-457200">
              <a:buClr>
                <a:srgbClr val="FF9300"/>
              </a:buClr>
              <a:buAutoNum type="arabicPeriod"/>
            </a:pPr>
            <a:r>
              <a:rPr lang="en-US" b="1" dirty="0">
                <a:solidFill>
                  <a:srgbClr val="009051"/>
                </a:solidFill>
              </a:rPr>
              <a:t>Do</a:t>
            </a:r>
            <a:r>
              <a:rPr lang="en-US" dirty="0"/>
              <a:t> teach students </a:t>
            </a:r>
            <a:r>
              <a:rPr lang="en-US" i="1" dirty="0"/>
              <a:t>schemas</a:t>
            </a:r>
            <a:endParaRPr lang="en-US" dirty="0"/>
          </a:p>
        </p:txBody>
      </p:sp>
    </p:spTree>
    <p:extLst>
      <p:ext uri="{BB962C8B-B14F-4D97-AF65-F5344CB8AC3E}">
        <p14:creationId xmlns:p14="http://schemas.microsoft.com/office/powerpoint/2010/main" val="305563507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2. </a:t>
            </a:r>
            <a:r>
              <a:rPr lang="en-US" dirty="0">
                <a:solidFill>
                  <a:srgbClr val="00B050"/>
                </a:solidFill>
              </a:rPr>
              <a:t>Do</a:t>
            </a:r>
            <a:r>
              <a:rPr lang="en-US" dirty="0">
                <a:solidFill>
                  <a:srgbClr val="009051"/>
                </a:solidFill>
              </a:rPr>
              <a:t> </a:t>
            </a:r>
            <a:r>
              <a:rPr lang="en-US" dirty="0"/>
              <a:t>teach students an </a:t>
            </a:r>
            <a:r>
              <a:rPr lang="en-US" i="1" dirty="0"/>
              <a:t>attack strategy</a:t>
            </a:r>
            <a:r>
              <a:rPr lang="en-US" dirty="0"/>
              <a:t> </a:t>
            </a:r>
          </a:p>
        </p:txBody>
      </p:sp>
      <p:sp>
        <p:nvSpPr>
          <p:cNvPr id="3" name="Content Placeholder 2"/>
          <p:cNvSpPr>
            <a:spLocks noGrp="1"/>
          </p:cNvSpPr>
          <p:nvPr>
            <p:ph idx="1"/>
          </p:nvPr>
        </p:nvSpPr>
        <p:spPr/>
        <p:txBody>
          <a:bodyPr>
            <a:normAutofit/>
          </a:bodyPr>
          <a:lstStyle/>
          <a:p>
            <a:r>
              <a:rPr lang="en-US" dirty="0"/>
              <a:t>Regardless of the word problem (i.e., routine word problems, instructional word problems), students need an </a:t>
            </a:r>
            <a:r>
              <a:rPr lang="en-US" b="1" i="1" dirty="0"/>
              <a:t>attack strategy </a:t>
            </a:r>
            <a:r>
              <a:rPr lang="en-US" dirty="0"/>
              <a:t>for working through the problem.</a:t>
            </a:r>
          </a:p>
        </p:txBody>
      </p:sp>
      <p:sp>
        <p:nvSpPr>
          <p:cNvPr id="4" name="TextBox 3"/>
          <p:cNvSpPr txBox="1"/>
          <p:nvPr/>
        </p:nvSpPr>
        <p:spPr>
          <a:xfrm rot="16200000">
            <a:off x="6498886" y="3526397"/>
            <a:ext cx="5024702" cy="276999"/>
          </a:xfrm>
          <a:prstGeom prst="rect">
            <a:avLst/>
          </a:prstGeom>
          <a:noFill/>
        </p:spPr>
        <p:txBody>
          <a:bodyPr wrap="square" rtlCol="0">
            <a:spAutoFit/>
          </a:bodyPr>
          <a:lstStyle/>
          <a:p>
            <a:r>
              <a:rPr lang="en-US" sz="1200" dirty="0">
                <a:solidFill>
                  <a:srgbClr val="FF9300"/>
                </a:solidFill>
              </a:rPr>
              <a:t>PARCC third-grade release items (2015)</a:t>
            </a:r>
          </a:p>
        </p:txBody>
      </p:sp>
      <p:pic>
        <p:nvPicPr>
          <p:cNvPr id="6" name="Picture 5" descr="carol plays a ball game. she gets 7 points each time her ball hits a target. if she its the target at least 5 times in a row, she gets an extra 25 points. What is the total number of points carol gets if she hits the target 5 times in a row? Enter your answer in the box."/>
          <p:cNvPicPr>
            <a:picLocks noChangeAspect="1"/>
          </p:cNvPicPr>
          <p:nvPr/>
        </p:nvPicPr>
        <p:blipFill>
          <a:blip r:embed="rId2"/>
          <a:stretch>
            <a:fillRect/>
          </a:stretch>
        </p:blipFill>
        <p:spPr>
          <a:xfrm>
            <a:off x="228600" y="2629736"/>
            <a:ext cx="5765800" cy="1536700"/>
          </a:xfrm>
          <a:prstGeom prst="rect">
            <a:avLst/>
          </a:prstGeom>
          <a:ln>
            <a:solidFill>
              <a:srgbClr val="FF9300"/>
            </a:solidFill>
          </a:ln>
          <a:effectLst>
            <a:outerShdw blurRad="50800" dist="76200" dir="2700000" algn="tl" rotWithShape="0">
              <a:prstClr val="black">
                <a:alpha val="40000"/>
              </a:prstClr>
            </a:outerShdw>
          </a:effectLst>
        </p:spPr>
      </p:pic>
      <p:pic>
        <p:nvPicPr>
          <p:cNvPr id="5" name="Picture 4" descr="which two statements can be represented by the expression 4 X 8? A. a teacher puts 8 chairs at each of the four tables. b. tom buys 4 red markers and8 black markers. c. marie shares her 8 marbles equally among 4 friends. d. there are 4 rows of flowers: there are 8 flowers in each row. E. There are 8 ducks in the pond. Then, 4 more ducks join them. "/>
          <p:cNvPicPr>
            <a:picLocks noChangeAspect="1"/>
          </p:cNvPicPr>
          <p:nvPr/>
        </p:nvPicPr>
        <p:blipFill>
          <a:blip r:embed="rId3"/>
          <a:stretch>
            <a:fillRect/>
          </a:stretch>
        </p:blipFill>
        <p:spPr>
          <a:xfrm>
            <a:off x="3187700" y="3976731"/>
            <a:ext cx="5613400" cy="2044700"/>
          </a:xfrm>
          <a:prstGeom prst="rect">
            <a:avLst/>
          </a:prstGeom>
          <a:ln>
            <a:solidFill>
              <a:srgbClr val="FF9300"/>
            </a:solidFill>
          </a:ln>
          <a:effectLst>
            <a:outerShdw blurRad="50800" dist="76200" dir="2700000" algn="tl" rotWithShape="0">
              <a:prstClr val="black">
                <a:alpha val="40000"/>
              </a:prstClr>
            </a:outerShdw>
          </a:effectLst>
        </p:spPr>
      </p:pic>
    </p:spTree>
    <p:extLst>
      <p:ext uri="{BB962C8B-B14F-4D97-AF65-F5344CB8AC3E}">
        <p14:creationId xmlns:p14="http://schemas.microsoft.com/office/powerpoint/2010/main" val="345646780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 </a:t>
            </a:r>
            <a:r>
              <a:rPr lang="en-US" dirty="0">
                <a:solidFill>
                  <a:srgbClr val="00B050"/>
                </a:solidFill>
              </a:rPr>
              <a:t>Do</a:t>
            </a:r>
            <a:r>
              <a:rPr lang="en-US" dirty="0">
                <a:solidFill>
                  <a:srgbClr val="009051"/>
                </a:solidFill>
              </a:rPr>
              <a:t> </a:t>
            </a:r>
            <a:r>
              <a:rPr lang="en-US" dirty="0"/>
              <a:t>teach students an </a:t>
            </a:r>
            <a:r>
              <a:rPr lang="en-US" i="1" dirty="0"/>
              <a:t>attack strategy</a:t>
            </a:r>
            <a:r>
              <a:rPr lang="en-US" dirty="0"/>
              <a:t> </a:t>
            </a:r>
          </a:p>
        </p:txBody>
      </p:sp>
      <p:sp>
        <p:nvSpPr>
          <p:cNvPr id="4" name="TextBox 3"/>
          <p:cNvSpPr txBox="1"/>
          <p:nvPr/>
        </p:nvSpPr>
        <p:spPr>
          <a:xfrm>
            <a:off x="694764" y="1507864"/>
            <a:ext cx="3561984" cy="3139321"/>
          </a:xfrm>
          <a:prstGeom prst="rect">
            <a:avLst/>
          </a:prstGeom>
          <a:solidFill>
            <a:srgbClr val="FF0000"/>
          </a:solidFill>
          <a:ln>
            <a:noFill/>
          </a:ln>
        </p:spPr>
        <p:style>
          <a:lnRef idx="3">
            <a:schemeClr val="lt1"/>
          </a:lnRef>
          <a:fillRef idx="1">
            <a:schemeClr val="accent2"/>
          </a:fillRef>
          <a:effectRef idx="1">
            <a:schemeClr val="accent2"/>
          </a:effectRef>
          <a:fontRef idx="minor">
            <a:schemeClr val="lt1"/>
          </a:fontRef>
        </p:style>
        <p:txBody>
          <a:bodyPr wrap="square" rtlCol="0">
            <a:spAutoFit/>
          </a:bodyPr>
          <a:lstStyle/>
          <a:p>
            <a:pPr algn="ctr" defTabSz="457200"/>
            <a:r>
              <a:rPr lang="en-US" sz="3000" b="1" dirty="0">
                <a:solidFill>
                  <a:prstClr val="white"/>
                </a:solidFill>
                <a:latin typeface="+mj-lt"/>
                <a:cs typeface="American Typewriter"/>
              </a:rPr>
              <a:t>RIDGES</a:t>
            </a:r>
          </a:p>
          <a:p>
            <a:pPr defTabSz="457200"/>
            <a:endParaRPr lang="en-US" sz="2400" dirty="0">
              <a:solidFill>
                <a:prstClr val="white"/>
              </a:solidFill>
              <a:latin typeface="+mj-lt"/>
              <a:cs typeface="American Typewriter"/>
            </a:endParaRPr>
          </a:p>
          <a:p>
            <a:pPr defTabSz="457200"/>
            <a:r>
              <a:rPr lang="en-US" sz="2400" b="1" dirty="0">
                <a:solidFill>
                  <a:prstClr val="white"/>
                </a:solidFill>
                <a:latin typeface="+mj-lt"/>
                <a:cs typeface="American Typewriter"/>
              </a:rPr>
              <a:t>R</a:t>
            </a:r>
            <a:r>
              <a:rPr lang="en-US" sz="2400" dirty="0">
                <a:solidFill>
                  <a:prstClr val="white"/>
                </a:solidFill>
                <a:latin typeface="+mj-lt"/>
                <a:cs typeface="American Typewriter"/>
              </a:rPr>
              <a:t>ead the problem.</a:t>
            </a:r>
          </a:p>
          <a:p>
            <a:pPr defTabSz="457200"/>
            <a:r>
              <a:rPr lang="en-US" sz="2400" b="1" dirty="0">
                <a:solidFill>
                  <a:prstClr val="white"/>
                </a:solidFill>
                <a:latin typeface="+mj-lt"/>
                <a:cs typeface="American Typewriter"/>
              </a:rPr>
              <a:t>I</a:t>
            </a:r>
            <a:r>
              <a:rPr lang="en-US" sz="2400" b="1" i="1" dirty="0">
                <a:solidFill>
                  <a:prstClr val="white"/>
                </a:solidFill>
                <a:latin typeface="+mj-lt"/>
                <a:cs typeface="American Typewriter"/>
              </a:rPr>
              <a:t> </a:t>
            </a:r>
            <a:r>
              <a:rPr lang="en-US" sz="2400" dirty="0">
                <a:solidFill>
                  <a:prstClr val="white"/>
                </a:solidFill>
                <a:latin typeface="+mj-lt"/>
                <a:cs typeface="American Typewriter"/>
              </a:rPr>
              <a:t>know statement.</a:t>
            </a:r>
          </a:p>
          <a:p>
            <a:pPr defTabSz="457200"/>
            <a:r>
              <a:rPr lang="en-US" sz="2400" b="1" dirty="0">
                <a:solidFill>
                  <a:prstClr val="white"/>
                </a:solidFill>
                <a:latin typeface="+mj-lt"/>
                <a:cs typeface="American Typewriter"/>
              </a:rPr>
              <a:t>D</a:t>
            </a:r>
            <a:r>
              <a:rPr lang="en-US" sz="2400" dirty="0">
                <a:solidFill>
                  <a:prstClr val="white"/>
                </a:solidFill>
                <a:latin typeface="+mj-lt"/>
                <a:cs typeface="American Typewriter"/>
              </a:rPr>
              <a:t>raw a picture.</a:t>
            </a:r>
          </a:p>
          <a:p>
            <a:pPr defTabSz="457200"/>
            <a:r>
              <a:rPr lang="en-US" sz="2400" b="1" dirty="0">
                <a:solidFill>
                  <a:prstClr val="white"/>
                </a:solidFill>
                <a:latin typeface="+mj-lt"/>
                <a:cs typeface="American Typewriter"/>
              </a:rPr>
              <a:t>G</a:t>
            </a:r>
            <a:r>
              <a:rPr lang="en-US" sz="2400" dirty="0">
                <a:solidFill>
                  <a:prstClr val="white"/>
                </a:solidFill>
                <a:latin typeface="+mj-lt"/>
                <a:cs typeface="American Typewriter"/>
              </a:rPr>
              <a:t>oal statement.</a:t>
            </a:r>
          </a:p>
          <a:p>
            <a:pPr defTabSz="457200"/>
            <a:r>
              <a:rPr lang="en-US" sz="2400" b="1" dirty="0">
                <a:solidFill>
                  <a:prstClr val="white"/>
                </a:solidFill>
                <a:latin typeface="+mj-lt"/>
                <a:cs typeface="American Typewriter"/>
              </a:rPr>
              <a:t>E</a:t>
            </a:r>
            <a:r>
              <a:rPr lang="en-US" sz="2400" dirty="0">
                <a:solidFill>
                  <a:prstClr val="white"/>
                </a:solidFill>
                <a:latin typeface="+mj-lt"/>
                <a:cs typeface="American Typewriter"/>
              </a:rPr>
              <a:t>quation development.</a:t>
            </a:r>
          </a:p>
          <a:p>
            <a:pPr defTabSz="457200"/>
            <a:r>
              <a:rPr lang="en-US" sz="2400" b="1" dirty="0">
                <a:solidFill>
                  <a:prstClr val="white"/>
                </a:solidFill>
                <a:latin typeface="+mj-lt"/>
                <a:cs typeface="American Typewriter"/>
              </a:rPr>
              <a:t>S</a:t>
            </a:r>
            <a:r>
              <a:rPr lang="en-US" sz="2400" dirty="0">
                <a:solidFill>
                  <a:prstClr val="white"/>
                </a:solidFill>
                <a:latin typeface="+mj-lt"/>
                <a:cs typeface="American Typewriter"/>
              </a:rPr>
              <a:t>olve the equation.</a:t>
            </a:r>
            <a:endParaRPr lang="en-US" dirty="0">
              <a:solidFill>
                <a:srgbClr val="002060"/>
              </a:solidFill>
              <a:latin typeface="+mj-lt"/>
              <a:cs typeface="American Typewriter"/>
            </a:endParaRPr>
          </a:p>
        </p:txBody>
      </p:sp>
      <p:sp>
        <p:nvSpPr>
          <p:cNvPr id="5" name="Rectangle 4"/>
          <p:cNvSpPr/>
          <p:nvPr/>
        </p:nvSpPr>
        <p:spPr>
          <a:xfrm>
            <a:off x="4882089" y="2664572"/>
            <a:ext cx="3561984" cy="3126726"/>
          </a:xfrm>
          <a:prstGeom prst="rect">
            <a:avLst/>
          </a:prstGeom>
          <a:solidFill>
            <a:srgbClr val="FF6600"/>
          </a:solidFill>
          <a:ln>
            <a:noFill/>
          </a:ln>
        </p:spPr>
        <p:style>
          <a:lnRef idx="3">
            <a:schemeClr val="lt1"/>
          </a:lnRef>
          <a:fillRef idx="1">
            <a:schemeClr val="accent6"/>
          </a:fillRef>
          <a:effectRef idx="1">
            <a:schemeClr val="accent6"/>
          </a:effectRef>
          <a:fontRef idx="minor">
            <a:schemeClr val="lt1"/>
          </a:fontRef>
        </p:style>
        <p:txBody>
          <a:bodyPr rtlCol="0" anchor="ctr"/>
          <a:lstStyle/>
          <a:p>
            <a:pPr algn="ctr" defTabSz="457200"/>
            <a:r>
              <a:rPr lang="en-US" sz="3000" b="1" dirty="0">
                <a:solidFill>
                  <a:prstClr val="white"/>
                </a:solidFill>
              </a:rPr>
              <a:t>R-CUBES</a:t>
            </a:r>
          </a:p>
          <a:p>
            <a:pPr algn="ctr" defTabSz="457200"/>
            <a:endParaRPr lang="en-US" sz="1200" b="1" dirty="0">
              <a:solidFill>
                <a:prstClr val="white"/>
              </a:solidFill>
            </a:endParaRPr>
          </a:p>
          <a:p>
            <a:pPr algn="ctr" defTabSz="457200"/>
            <a:r>
              <a:rPr lang="en-US" sz="2400" b="1" dirty="0">
                <a:solidFill>
                  <a:prstClr val="white"/>
                </a:solidFill>
              </a:rPr>
              <a:t>R</a:t>
            </a:r>
            <a:r>
              <a:rPr lang="en-US" sz="2400" dirty="0">
                <a:solidFill>
                  <a:prstClr val="white"/>
                </a:solidFill>
              </a:rPr>
              <a:t>ead the problem.</a:t>
            </a:r>
          </a:p>
          <a:p>
            <a:pPr algn="ctr" defTabSz="457200"/>
            <a:r>
              <a:rPr lang="en-US" sz="2400" b="1" dirty="0">
                <a:solidFill>
                  <a:prstClr val="white"/>
                </a:solidFill>
              </a:rPr>
              <a:t>C</a:t>
            </a:r>
            <a:r>
              <a:rPr lang="en-US" sz="2400" dirty="0">
                <a:solidFill>
                  <a:prstClr val="white"/>
                </a:solidFill>
              </a:rPr>
              <a:t>ircle key numbers.</a:t>
            </a:r>
          </a:p>
          <a:p>
            <a:pPr algn="ctr" defTabSz="457200"/>
            <a:r>
              <a:rPr lang="en-US" sz="2400" b="1" dirty="0">
                <a:solidFill>
                  <a:prstClr val="white"/>
                </a:solidFill>
              </a:rPr>
              <a:t>U</a:t>
            </a:r>
            <a:r>
              <a:rPr lang="en-US" sz="2400" dirty="0">
                <a:solidFill>
                  <a:prstClr val="white"/>
                </a:solidFill>
              </a:rPr>
              <a:t>nderline the question.</a:t>
            </a:r>
          </a:p>
          <a:p>
            <a:pPr algn="ctr" defTabSz="457200"/>
            <a:r>
              <a:rPr lang="en-US" sz="2400" b="1" dirty="0">
                <a:solidFill>
                  <a:prstClr val="white"/>
                </a:solidFill>
              </a:rPr>
              <a:t>B</a:t>
            </a:r>
            <a:r>
              <a:rPr lang="en-US" sz="2400" dirty="0">
                <a:solidFill>
                  <a:prstClr val="white"/>
                </a:solidFill>
              </a:rPr>
              <a:t>ox action words.</a:t>
            </a:r>
          </a:p>
          <a:p>
            <a:pPr algn="ctr" defTabSz="457200"/>
            <a:r>
              <a:rPr lang="en-US" sz="2400" b="1" dirty="0">
                <a:solidFill>
                  <a:prstClr val="white"/>
                </a:solidFill>
              </a:rPr>
              <a:t>E</a:t>
            </a:r>
            <a:r>
              <a:rPr lang="en-US" sz="2400" dirty="0">
                <a:solidFill>
                  <a:prstClr val="white"/>
                </a:solidFill>
              </a:rPr>
              <a:t>valuate steps.</a:t>
            </a:r>
          </a:p>
          <a:p>
            <a:pPr algn="ctr" defTabSz="457200"/>
            <a:r>
              <a:rPr lang="en-US" sz="2400" b="1" dirty="0">
                <a:solidFill>
                  <a:prstClr val="white"/>
                </a:solidFill>
              </a:rPr>
              <a:t>S</a:t>
            </a:r>
            <a:r>
              <a:rPr lang="en-US" sz="2400" dirty="0">
                <a:solidFill>
                  <a:prstClr val="white"/>
                </a:solidFill>
              </a:rPr>
              <a:t>olve and check.</a:t>
            </a:r>
            <a:endParaRPr lang="en-US" sz="3000" b="1" dirty="0">
              <a:solidFill>
                <a:prstClr val="white"/>
              </a:solidFill>
            </a:endParaRPr>
          </a:p>
          <a:p>
            <a:pPr algn="ctr" defTabSz="457200"/>
            <a:endParaRPr lang="en-US" sz="2400" dirty="0">
              <a:solidFill>
                <a:prstClr val="white"/>
              </a:solidFill>
            </a:endParaRPr>
          </a:p>
        </p:txBody>
      </p:sp>
    </p:spTree>
    <p:extLst>
      <p:ext uri="{BB962C8B-B14F-4D97-AF65-F5344CB8AC3E}">
        <p14:creationId xmlns:p14="http://schemas.microsoft.com/office/powerpoint/2010/main" val="286049433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 </a:t>
            </a:r>
            <a:r>
              <a:rPr lang="en-US" dirty="0">
                <a:solidFill>
                  <a:srgbClr val="00B050"/>
                </a:solidFill>
              </a:rPr>
              <a:t>Do</a:t>
            </a:r>
            <a:r>
              <a:rPr lang="en-US" dirty="0">
                <a:solidFill>
                  <a:srgbClr val="009051"/>
                </a:solidFill>
              </a:rPr>
              <a:t> </a:t>
            </a:r>
            <a:r>
              <a:rPr lang="en-US" dirty="0"/>
              <a:t>teach students an </a:t>
            </a:r>
            <a:r>
              <a:rPr lang="en-US" i="1" dirty="0"/>
              <a:t>attack strategy</a:t>
            </a:r>
            <a:r>
              <a:rPr lang="en-US" dirty="0"/>
              <a:t> </a:t>
            </a:r>
          </a:p>
        </p:txBody>
      </p:sp>
      <p:sp>
        <p:nvSpPr>
          <p:cNvPr id="7" name="TextBox 3"/>
          <p:cNvSpPr txBox="1"/>
          <p:nvPr/>
        </p:nvSpPr>
        <p:spPr>
          <a:xfrm>
            <a:off x="515415" y="1154819"/>
            <a:ext cx="4056585" cy="3600986"/>
          </a:xfrm>
          <a:prstGeom prst="rect">
            <a:avLst/>
          </a:prstGeom>
          <a:solidFill>
            <a:srgbClr val="008000"/>
          </a:solidFill>
          <a:ln>
            <a:noFill/>
          </a:ln>
        </p:spPr>
        <p:style>
          <a:lnRef idx="3">
            <a:schemeClr val="lt1"/>
          </a:lnRef>
          <a:fillRef idx="1">
            <a:schemeClr val="accent3"/>
          </a:fillRef>
          <a:effectRef idx="1">
            <a:schemeClr val="accent3"/>
          </a:effectRef>
          <a:fontRef idx="minor">
            <a:schemeClr val="lt1"/>
          </a:fontRef>
        </p:style>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3000" b="1" dirty="0">
                <a:solidFill>
                  <a:srgbClr val="FFFFFF"/>
                </a:solidFill>
                <a:latin typeface="Segoe UI Symbol" pitchFamily="34" charset="0"/>
                <a:ea typeface="Segoe UI Symbol" pitchFamily="34" charset="0"/>
              </a:rPr>
              <a:t>RIDE</a:t>
            </a:r>
          </a:p>
          <a:p>
            <a:pPr algn="ctr"/>
            <a:endParaRPr lang="en-US" sz="2000" b="1" dirty="0">
              <a:solidFill>
                <a:srgbClr val="FFFFFF"/>
              </a:solidFill>
              <a:latin typeface="Segoe UI Symbol" pitchFamily="34" charset="0"/>
              <a:ea typeface="Segoe UI Symbol" pitchFamily="34" charset="0"/>
            </a:endParaRPr>
          </a:p>
          <a:p>
            <a:r>
              <a:rPr lang="en-US" sz="3000" b="1" dirty="0">
                <a:solidFill>
                  <a:srgbClr val="FFFFFF"/>
                </a:solidFill>
                <a:latin typeface="Segoe UI Symbol" pitchFamily="34" charset="0"/>
                <a:ea typeface="Segoe UI Symbol" pitchFamily="34" charset="0"/>
              </a:rPr>
              <a:t>R</a:t>
            </a:r>
            <a:r>
              <a:rPr lang="en-US" sz="2000" dirty="0">
                <a:solidFill>
                  <a:srgbClr val="FFFFFF"/>
                </a:solidFill>
                <a:latin typeface="Segoe UI Symbol" pitchFamily="34" charset="0"/>
                <a:ea typeface="Segoe UI Symbol" pitchFamily="34" charset="0"/>
              </a:rPr>
              <a:t>ead the problem.</a:t>
            </a:r>
          </a:p>
          <a:p>
            <a:r>
              <a:rPr lang="en-US" sz="3000" b="1" dirty="0">
                <a:solidFill>
                  <a:srgbClr val="FFFFFF"/>
                </a:solidFill>
                <a:latin typeface="Segoe UI Symbol" pitchFamily="34" charset="0"/>
                <a:ea typeface="Segoe UI Symbol" pitchFamily="34" charset="0"/>
              </a:rPr>
              <a:t>I</a:t>
            </a:r>
            <a:r>
              <a:rPr lang="en-US" sz="2000" dirty="0">
                <a:solidFill>
                  <a:srgbClr val="FFFFFF"/>
                </a:solidFill>
                <a:latin typeface="Segoe UI Symbol" pitchFamily="34" charset="0"/>
                <a:ea typeface="Segoe UI Symbol" pitchFamily="34" charset="0"/>
              </a:rPr>
              <a:t>dentify the relevant information.</a:t>
            </a:r>
          </a:p>
          <a:p>
            <a:r>
              <a:rPr lang="en-US" sz="3000" b="1" dirty="0">
                <a:solidFill>
                  <a:srgbClr val="FFFFFF"/>
                </a:solidFill>
                <a:latin typeface="Segoe UI Symbol" pitchFamily="34" charset="0"/>
                <a:ea typeface="Segoe UI Symbol" pitchFamily="34" charset="0"/>
              </a:rPr>
              <a:t>D</a:t>
            </a:r>
            <a:r>
              <a:rPr lang="en-US" sz="2000" dirty="0">
                <a:solidFill>
                  <a:srgbClr val="FFFFFF"/>
                </a:solidFill>
                <a:latin typeface="Segoe UI Symbol" pitchFamily="34" charset="0"/>
                <a:ea typeface="Segoe UI Symbol" pitchFamily="34" charset="0"/>
              </a:rPr>
              <a:t>etermine the operation and unit for the answer.</a:t>
            </a:r>
          </a:p>
          <a:p>
            <a:r>
              <a:rPr lang="en-US" sz="3000" b="1" dirty="0">
                <a:solidFill>
                  <a:srgbClr val="FFFFFF"/>
                </a:solidFill>
                <a:latin typeface="Segoe UI Symbol" pitchFamily="34" charset="0"/>
                <a:ea typeface="Segoe UI Symbol" pitchFamily="34" charset="0"/>
              </a:rPr>
              <a:t>E</a:t>
            </a:r>
            <a:r>
              <a:rPr lang="en-US" sz="2000" dirty="0">
                <a:solidFill>
                  <a:srgbClr val="FFFFFF"/>
                </a:solidFill>
                <a:latin typeface="Segoe UI Symbol" pitchFamily="34" charset="0"/>
                <a:ea typeface="Segoe UI Symbol" pitchFamily="34" charset="0"/>
              </a:rPr>
              <a:t>nter the correct numbers and calculate, then check the answer.</a:t>
            </a:r>
            <a:endParaRPr lang="en-US" sz="2000" b="1" dirty="0">
              <a:solidFill>
                <a:srgbClr val="FFFFFF"/>
              </a:solidFill>
              <a:latin typeface="Segoe UI Symbol" pitchFamily="34" charset="0"/>
              <a:ea typeface="Segoe UI Symbol" pitchFamily="34" charset="0"/>
            </a:endParaRPr>
          </a:p>
          <a:p>
            <a:endParaRPr lang="en-US" dirty="0">
              <a:solidFill>
                <a:srgbClr val="FFFFFF"/>
              </a:solidFill>
            </a:endParaRPr>
          </a:p>
        </p:txBody>
      </p:sp>
      <p:sp>
        <p:nvSpPr>
          <p:cNvPr id="5" name="TextBox 4"/>
          <p:cNvSpPr txBox="1"/>
          <p:nvPr/>
        </p:nvSpPr>
        <p:spPr>
          <a:xfrm>
            <a:off x="4784976" y="2955312"/>
            <a:ext cx="3918547" cy="2677656"/>
          </a:xfrm>
          <a:prstGeom prst="rect">
            <a:avLst/>
          </a:prstGeom>
          <a:solidFill>
            <a:srgbClr val="FF6600"/>
          </a:solidFill>
          <a:ln>
            <a:noFill/>
          </a:ln>
        </p:spPr>
        <p:style>
          <a:lnRef idx="3">
            <a:schemeClr val="lt1"/>
          </a:lnRef>
          <a:fillRef idx="1">
            <a:schemeClr val="accent2"/>
          </a:fillRef>
          <a:effectRef idx="1">
            <a:schemeClr val="accent2"/>
          </a:effectRef>
          <a:fontRef idx="minor">
            <a:schemeClr val="lt1"/>
          </a:fontRef>
        </p:style>
        <p:txBody>
          <a:bodyPr wrap="square" rtlCol="0">
            <a:spAutoFit/>
          </a:bodyPr>
          <a:lstStyle/>
          <a:p>
            <a:pPr algn="ctr" defTabSz="457200"/>
            <a:r>
              <a:rPr lang="en-US" sz="3000" b="1" dirty="0">
                <a:solidFill>
                  <a:prstClr val="white"/>
                </a:solidFill>
                <a:latin typeface="+mj-lt"/>
                <a:ea typeface="Marker Felt Thin" charset="0"/>
                <a:cs typeface="Marker Felt Thin" charset="0"/>
              </a:rPr>
              <a:t>SOLVE</a:t>
            </a:r>
          </a:p>
          <a:p>
            <a:pPr algn="ctr" defTabSz="457200"/>
            <a:endParaRPr lang="en-US" sz="2000" b="1" dirty="0">
              <a:solidFill>
                <a:prstClr val="white"/>
              </a:solidFill>
              <a:latin typeface="+mj-lt"/>
              <a:ea typeface="Marker Felt Thin" charset="0"/>
              <a:cs typeface="Marker Felt Thin" charset="0"/>
            </a:endParaRPr>
          </a:p>
          <a:p>
            <a:pPr defTabSz="457200"/>
            <a:r>
              <a:rPr lang="en-US" sz="2000" b="1" dirty="0">
                <a:solidFill>
                  <a:prstClr val="white"/>
                </a:solidFill>
                <a:latin typeface="+mj-lt"/>
                <a:ea typeface="Marker Felt Thin" charset="0"/>
                <a:cs typeface="Marker Felt Thin" charset="0"/>
              </a:rPr>
              <a:t>S</a:t>
            </a:r>
            <a:r>
              <a:rPr lang="en-US" sz="2000" dirty="0">
                <a:solidFill>
                  <a:prstClr val="white"/>
                </a:solidFill>
                <a:latin typeface="+mj-lt"/>
                <a:ea typeface="Marker Felt Thin" charset="0"/>
                <a:cs typeface="Marker Felt Thin" charset="0"/>
              </a:rPr>
              <a:t>tudy the problem.</a:t>
            </a:r>
          </a:p>
          <a:p>
            <a:pPr defTabSz="457200"/>
            <a:r>
              <a:rPr lang="en-US" sz="2000" b="1" dirty="0">
                <a:solidFill>
                  <a:prstClr val="white"/>
                </a:solidFill>
                <a:latin typeface="+mj-lt"/>
                <a:ea typeface="Marker Felt Thin" charset="0"/>
                <a:cs typeface="Marker Felt Thin" charset="0"/>
              </a:rPr>
              <a:t>O</a:t>
            </a:r>
            <a:r>
              <a:rPr lang="en-US" sz="2000" dirty="0">
                <a:solidFill>
                  <a:prstClr val="white"/>
                </a:solidFill>
                <a:latin typeface="+mj-lt"/>
                <a:ea typeface="Marker Felt Thin" charset="0"/>
                <a:cs typeface="Marker Felt Thin" charset="0"/>
              </a:rPr>
              <a:t>rganize the facts.</a:t>
            </a:r>
          </a:p>
          <a:p>
            <a:pPr defTabSz="457200"/>
            <a:r>
              <a:rPr lang="en-US" sz="2000" b="1" dirty="0">
                <a:solidFill>
                  <a:prstClr val="white"/>
                </a:solidFill>
                <a:latin typeface="+mj-lt"/>
                <a:ea typeface="Marker Felt Thin" charset="0"/>
                <a:cs typeface="Marker Felt Thin" charset="0"/>
              </a:rPr>
              <a:t>L</a:t>
            </a:r>
            <a:r>
              <a:rPr lang="en-US" sz="2000" dirty="0">
                <a:solidFill>
                  <a:prstClr val="white"/>
                </a:solidFill>
                <a:latin typeface="+mj-lt"/>
                <a:ea typeface="Marker Felt Thin" charset="0"/>
                <a:cs typeface="Marker Felt Thin" charset="0"/>
              </a:rPr>
              <a:t>ine up the plan. </a:t>
            </a:r>
          </a:p>
          <a:p>
            <a:pPr defTabSz="457200"/>
            <a:r>
              <a:rPr lang="en-US" sz="2000" b="1" dirty="0">
                <a:solidFill>
                  <a:prstClr val="white"/>
                </a:solidFill>
                <a:latin typeface="+mj-lt"/>
                <a:ea typeface="Marker Felt Thin" charset="0"/>
                <a:cs typeface="Marker Felt Thin" charset="0"/>
              </a:rPr>
              <a:t>V</a:t>
            </a:r>
            <a:r>
              <a:rPr lang="en-US" sz="2000" dirty="0">
                <a:solidFill>
                  <a:prstClr val="white"/>
                </a:solidFill>
                <a:latin typeface="+mj-lt"/>
                <a:ea typeface="Marker Felt Thin" charset="0"/>
                <a:cs typeface="Marker Felt Thin" charset="0"/>
              </a:rPr>
              <a:t>erify the plan with computation.</a:t>
            </a:r>
          </a:p>
          <a:p>
            <a:pPr defTabSz="457200"/>
            <a:r>
              <a:rPr lang="en-US" sz="2000" b="1" dirty="0">
                <a:solidFill>
                  <a:prstClr val="white"/>
                </a:solidFill>
                <a:latin typeface="+mj-lt"/>
                <a:ea typeface="Marker Felt Thin" charset="0"/>
                <a:cs typeface="Marker Felt Thin" charset="0"/>
              </a:rPr>
              <a:t>E</a:t>
            </a:r>
            <a:r>
              <a:rPr lang="en-US" sz="2000" dirty="0">
                <a:solidFill>
                  <a:prstClr val="white"/>
                </a:solidFill>
                <a:latin typeface="+mj-lt"/>
                <a:ea typeface="Marker Felt Thin" charset="0"/>
                <a:cs typeface="Marker Felt Thin" charset="0"/>
              </a:rPr>
              <a:t>xamine the answer.</a:t>
            </a:r>
            <a:endParaRPr lang="en-US" sz="2000" b="1" dirty="0">
              <a:solidFill>
                <a:prstClr val="white"/>
              </a:solidFill>
              <a:latin typeface="+mj-lt"/>
              <a:ea typeface="Marker Felt Thin" charset="0"/>
              <a:cs typeface="Marker Felt Thin" charset="0"/>
            </a:endParaRPr>
          </a:p>
          <a:p>
            <a:pPr defTabSz="457200"/>
            <a:endParaRPr lang="en-US" dirty="0">
              <a:solidFill>
                <a:prstClr val="white"/>
              </a:solidFill>
              <a:latin typeface="Palatino"/>
              <a:cs typeface="Palatino"/>
            </a:endParaRPr>
          </a:p>
        </p:txBody>
      </p:sp>
    </p:spTree>
    <p:extLst>
      <p:ext uri="{BB962C8B-B14F-4D97-AF65-F5344CB8AC3E}">
        <p14:creationId xmlns:p14="http://schemas.microsoft.com/office/powerpoint/2010/main" val="45056960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 </a:t>
            </a:r>
            <a:r>
              <a:rPr lang="en-US" dirty="0">
                <a:solidFill>
                  <a:srgbClr val="00B050"/>
                </a:solidFill>
              </a:rPr>
              <a:t>Do</a:t>
            </a:r>
            <a:r>
              <a:rPr lang="en-US" dirty="0">
                <a:solidFill>
                  <a:srgbClr val="009051"/>
                </a:solidFill>
              </a:rPr>
              <a:t> </a:t>
            </a:r>
            <a:r>
              <a:rPr lang="en-US" dirty="0"/>
              <a:t>teach students an </a:t>
            </a:r>
            <a:r>
              <a:rPr lang="en-US" i="1" dirty="0"/>
              <a:t>attack strategy</a:t>
            </a:r>
            <a:r>
              <a:rPr lang="en-US" dirty="0"/>
              <a:t> </a:t>
            </a:r>
          </a:p>
        </p:txBody>
      </p:sp>
      <p:sp>
        <p:nvSpPr>
          <p:cNvPr id="8" name="Rectangle 7"/>
          <p:cNvSpPr/>
          <p:nvPr/>
        </p:nvSpPr>
        <p:spPr>
          <a:xfrm>
            <a:off x="747122" y="1483709"/>
            <a:ext cx="3667696" cy="3418724"/>
          </a:xfrm>
          <a:prstGeom prst="rect">
            <a:avLst/>
          </a:prstGeom>
          <a:solidFill>
            <a:srgbClr val="FF0000"/>
          </a:solidFill>
          <a:ln>
            <a:noFill/>
          </a:ln>
        </p:spPr>
        <p:style>
          <a:lnRef idx="3">
            <a:schemeClr val="lt1"/>
          </a:lnRef>
          <a:fillRef idx="1">
            <a:schemeClr val="accent4"/>
          </a:fillRef>
          <a:effectRef idx="1">
            <a:schemeClr val="accent4"/>
          </a:effectRef>
          <a:fontRef idx="minor">
            <a:schemeClr val="lt1"/>
          </a:fontRef>
        </p:style>
        <p:txBody>
          <a:bodyPr rtlCol="0" anchor="ctr"/>
          <a:lstStyle/>
          <a:p>
            <a:pPr algn="ctr" defTabSz="457200"/>
            <a:r>
              <a:rPr lang="en-US" sz="3000" b="1" dirty="0">
                <a:solidFill>
                  <a:prstClr val="white"/>
                </a:solidFill>
              </a:rPr>
              <a:t>SIGNS</a:t>
            </a:r>
            <a:endParaRPr lang="en-US" b="1" dirty="0">
              <a:solidFill>
                <a:prstClr val="white"/>
              </a:solidFill>
            </a:endParaRPr>
          </a:p>
          <a:p>
            <a:pPr marL="0" lvl="1" defTabSz="457200"/>
            <a:r>
              <a:rPr lang="en-US" sz="3600" dirty="0">
                <a:solidFill>
                  <a:prstClr val="white"/>
                </a:solidFill>
              </a:rPr>
              <a:t>S</a:t>
            </a:r>
            <a:r>
              <a:rPr lang="en-US" sz="2400" dirty="0">
                <a:solidFill>
                  <a:prstClr val="white"/>
                </a:solidFill>
              </a:rPr>
              <a:t>urvey questions</a:t>
            </a:r>
          </a:p>
          <a:p>
            <a:pPr marL="0" lvl="1" defTabSz="457200"/>
            <a:r>
              <a:rPr lang="en-US" sz="3600" dirty="0">
                <a:solidFill>
                  <a:prstClr val="white"/>
                </a:solidFill>
              </a:rPr>
              <a:t>I</a:t>
            </a:r>
            <a:r>
              <a:rPr lang="en-US" sz="2400" dirty="0">
                <a:solidFill>
                  <a:prstClr val="white"/>
                </a:solidFill>
              </a:rPr>
              <a:t>dentify key words</a:t>
            </a:r>
          </a:p>
          <a:p>
            <a:pPr marL="0" lvl="1" defTabSz="457200"/>
            <a:r>
              <a:rPr lang="en-US" sz="3600" dirty="0">
                <a:solidFill>
                  <a:prstClr val="white"/>
                </a:solidFill>
              </a:rPr>
              <a:t>G</a:t>
            </a:r>
            <a:r>
              <a:rPr lang="en-US" sz="2400" dirty="0">
                <a:solidFill>
                  <a:prstClr val="white"/>
                </a:solidFill>
              </a:rPr>
              <a:t>raphically draw problem</a:t>
            </a:r>
          </a:p>
          <a:p>
            <a:pPr marL="0" lvl="1" defTabSz="457200"/>
            <a:r>
              <a:rPr lang="en-US" sz="3600" dirty="0">
                <a:solidFill>
                  <a:prstClr val="white"/>
                </a:solidFill>
              </a:rPr>
              <a:t>N</a:t>
            </a:r>
            <a:r>
              <a:rPr lang="en-US" sz="2400" dirty="0">
                <a:solidFill>
                  <a:prstClr val="white"/>
                </a:solidFill>
              </a:rPr>
              <a:t>ote operations</a:t>
            </a:r>
          </a:p>
          <a:p>
            <a:pPr marL="0" lvl="1" defTabSz="457200"/>
            <a:r>
              <a:rPr lang="en-US" sz="3600" dirty="0">
                <a:solidFill>
                  <a:prstClr val="white"/>
                </a:solidFill>
              </a:rPr>
              <a:t>S</a:t>
            </a:r>
            <a:r>
              <a:rPr lang="en-US" sz="2400" dirty="0">
                <a:solidFill>
                  <a:prstClr val="white"/>
                </a:solidFill>
              </a:rPr>
              <a:t>olve and check</a:t>
            </a:r>
          </a:p>
          <a:p>
            <a:pPr algn="ctr" defTabSz="457200"/>
            <a:endParaRPr lang="en-US" dirty="0">
              <a:solidFill>
                <a:prstClr val="white"/>
              </a:solidFill>
            </a:endParaRPr>
          </a:p>
        </p:txBody>
      </p:sp>
      <p:sp>
        <p:nvSpPr>
          <p:cNvPr id="6" name="Rectangle 5"/>
          <p:cNvSpPr/>
          <p:nvPr/>
        </p:nvSpPr>
        <p:spPr>
          <a:xfrm>
            <a:off x="5342005" y="2201181"/>
            <a:ext cx="2994212" cy="3418724"/>
          </a:xfrm>
          <a:prstGeom prst="rect">
            <a:avLst/>
          </a:prstGeom>
          <a:solidFill>
            <a:srgbClr val="7030A0"/>
          </a:solidFill>
          <a:ln>
            <a:solidFill>
              <a:srgbClr val="7030A0"/>
            </a:solidFill>
          </a:ln>
        </p:spPr>
        <p:style>
          <a:lnRef idx="3">
            <a:schemeClr val="lt1"/>
          </a:lnRef>
          <a:fillRef idx="1">
            <a:schemeClr val="accent4"/>
          </a:fillRef>
          <a:effectRef idx="1">
            <a:schemeClr val="accent4"/>
          </a:effectRef>
          <a:fontRef idx="minor">
            <a:schemeClr val="lt1"/>
          </a:fontRef>
        </p:style>
        <p:txBody>
          <a:bodyPr rtlCol="0" anchor="ctr"/>
          <a:lstStyle/>
          <a:p>
            <a:pPr algn="ctr" defTabSz="457200"/>
            <a:r>
              <a:rPr lang="en-US" sz="3600" b="1" dirty="0" err="1">
                <a:solidFill>
                  <a:prstClr val="white"/>
                </a:solidFill>
              </a:rPr>
              <a:t>UPSCheck</a:t>
            </a:r>
            <a:endParaRPr lang="en-US" sz="3600" b="1" dirty="0">
              <a:solidFill>
                <a:prstClr val="white"/>
              </a:solidFill>
            </a:endParaRPr>
          </a:p>
          <a:p>
            <a:pPr marL="0" lvl="1" defTabSz="457200"/>
            <a:r>
              <a:rPr lang="en-US" sz="3600" dirty="0">
                <a:solidFill>
                  <a:prstClr val="white"/>
                </a:solidFill>
              </a:rPr>
              <a:t>U</a:t>
            </a:r>
            <a:r>
              <a:rPr lang="en-US" sz="2400" dirty="0">
                <a:solidFill>
                  <a:prstClr val="white"/>
                </a:solidFill>
              </a:rPr>
              <a:t>nderstand</a:t>
            </a:r>
          </a:p>
          <a:p>
            <a:pPr marL="0" lvl="1" defTabSz="457200"/>
            <a:r>
              <a:rPr lang="en-US" sz="3600" dirty="0">
                <a:solidFill>
                  <a:prstClr val="white"/>
                </a:solidFill>
              </a:rPr>
              <a:t>P</a:t>
            </a:r>
            <a:r>
              <a:rPr lang="en-US" sz="2400" dirty="0">
                <a:solidFill>
                  <a:prstClr val="white"/>
                </a:solidFill>
              </a:rPr>
              <a:t>lan</a:t>
            </a:r>
          </a:p>
          <a:p>
            <a:pPr marL="0" lvl="1" defTabSz="457200"/>
            <a:r>
              <a:rPr lang="en-US" sz="3600" dirty="0">
                <a:solidFill>
                  <a:prstClr val="white"/>
                </a:solidFill>
              </a:rPr>
              <a:t>S</a:t>
            </a:r>
            <a:r>
              <a:rPr lang="en-US" sz="2400" dirty="0">
                <a:solidFill>
                  <a:prstClr val="white"/>
                </a:solidFill>
              </a:rPr>
              <a:t>olve</a:t>
            </a:r>
          </a:p>
          <a:p>
            <a:pPr marL="0" lvl="1" defTabSz="457200"/>
            <a:r>
              <a:rPr lang="en-US" sz="3600" dirty="0">
                <a:solidFill>
                  <a:prstClr val="white"/>
                </a:solidFill>
              </a:rPr>
              <a:t>C</a:t>
            </a:r>
            <a:r>
              <a:rPr lang="en-US" sz="2400" dirty="0">
                <a:solidFill>
                  <a:prstClr val="white"/>
                </a:solidFill>
              </a:rPr>
              <a:t>heck</a:t>
            </a:r>
            <a:endParaRPr lang="en-US" dirty="0">
              <a:solidFill>
                <a:prstClr val="white"/>
              </a:solidFill>
            </a:endParaRPr>
          </a:p>
        </p:txBody>
      </p:sp>
    </p:spTree>
    <p:extLst>
      <p:ext uri="{BB962C8B-B14F-4D97-AF65-F5344CB8AC3E}">
        <p14:creationId xmlns:p14="http://schemas.microsoft.com/office/powerpoint/2010/main" val="2241849137"/>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Should We Teach Problem Solving?</a:t>
            </a:r>
          </a:p>
        </p:txBody>
      </p:sp>
      <p:sp>
        <p:nvSpPr>
          <p:cNvPr id="3" name="Content Placeholder 2"/>
          <p:cNvSpPr>
            <a:spLocks noGrp="1"/>
          </p:cNvSpPr>
          <p:nvPr>
            <p:ph idx="1"/>
          </p:nvPr>
        </p:nvSpPr>
        <p:spPr/>
        <p:txBody>
          <a:bodyPr/>
          <a:lstStyle/>
          <a:p>
            <a:pPr marL="457200" indent="-457200">
              <a:buClr>
                <a:srgbClr val="FF9300"/>
              </a:buClr>
              <a:buAutoNum type="arabicPeriod"/>
            </a:pPr>
            <a:r>
              <a:rPr lang="en-US" b="1" dirty="0">
                <a:solidFill>
                  <a:srgbClr val="FF2600"/>
                </a:solidFill>
              </a:rPr>
              <a:t>Don’t</a:t>
            </a:r>
            <a:r>
              <a:rPr lang="en-US" dirty="0"/>
              <a:t> use key words tied to operations</a:t>
            </a:r>
          </a:p>
          <a:p>
            <a:pPr marL="457200" indent="-457200">
              <a:buClr>
                <a:srgbClr val="FF9300"/>
              </a:buClr>
              <a:buAutoNum type="arabicPeriod"/>
            </a:pPr>
            <a:r>
              <a:rPr lang="en-US" b="1" dirty="0">
                <a:solidFill>
                  <a:srgbClr val="00B050"/>
                </a:solidFill>
              </a:rPr>
              <a:t>Do</a:t>
            </a:r>
            <a:r>
              <a:rPr lang="en-US" b="1" dirty="0">
                <a:solidFill>
                  <a:srgbClr val="009051"/>
                </a:solidFill>
              </a:rPr>
              <a:t> </a:t>
            </a:r>
            <a:r>
              <a:rPr lang="en-US" dirty="0"/>
              <a:t>teach students an </a:t>
            </a:r>
            <a:r>
              <a:rPr lang="en-US" i="1" dirty="0"/>
              <a:t>attack strategy</a:t>
            </a:r>
            <a:r>
              <a:rPr lang="en-US" dirty="0"/>
              <a:t> </a:t>
            </a:r>
          </a:p>
          <a:p>
            <a:pPr marL="457200" indent="-457200">
              <a:buClr>
                <a:srgbClr val="FF9300"/>
              </a:buClr>
              <a:buAutoNum type="arabicPeriod"/>
            </a:pPr>
            <a:r>
              <a:rPr lang="en-US" b="1" dirty="0">
                <a:solidFill>
                  <a:srgbClr val="00B050"/>
                </a:solidFill>
              </a:rPr>
              <a:t>Do</a:t>
            </a:r>
            <a:r>
              <a:rPr lang="en-US" dirty="0"/>
              <a:t> teach students </a:t>
            </a:r>
            <a:r>
              <a:rPr lang="en-US" i="1" dirty="0"/>
              <a:t>schemas</a:t>
            </a:r>
            <a:endParaRPr lang="en-US" dirty="0"/>
          </a:p>
        </p:txBody>
      </p:sp>
    </p:spTree>
    <p:extLst>
      <p:ext uri="{BB962C8B-B14F-4D97-AF65-F5344CB8AC3E}">
        <p14:creationId xmlns:p14="http://schemas.microsoft.com/office/powerpoint/2010/main" val="3934156443"/>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3. </a:t>
            </a:r>
            <a:r>
              <a:rPr lang="en-US" dirty="0">
                <a:solidFill>
                  <a:srgbClr val="00B050"/>
                </a:solidFill>
              </a:rPr>
              <a:t>Do</a:t>
            </a:r>
            <a:r>
              <a:rPr lang="en-US" dirty="0"/>
              <a:t> teach students </a:t>
            </a:r>
            <a:r>
              <a:rPr lang="en-US" i="1" dirty="0"/>
              <a:t>schemas</a:t>
            </a:r>
            <a:endParaRPr lang="en-US" dirty="0"/>
          </a:p>
        </p:txBody>
      </p:sp>
      <p:sp>
        <p:nvSpPr>
          <p:cNvPr id="3" name="Content Placeholder 2"/>
          <p:cNvSpPr>
            <a:spLocks noGrp="1"/>
          </p:cNvSpPr>
          <p:nvPr>
            <p:ph idx="1"/>
          </p:nvPr>
        </p:nvSpPr>
        <p:spPr/>
        <p:txBody>
          <a:bodyPr/>
          <a:lstStyle/>
          <a:p>
            <a:r>
              <a:rPr lang="en-US" dirty="0"/>
              <a:t>When teaching about word problems, students should learn the </a:t>
            </a:r>
            <a:r>
              <a:rPr lang="en-US" i="1" dirty="0"/>
              <a:t>schema</a:t>
            </a:r>
            <a:r>
              <a:rPr lang="en-US" dirty="0"/>
              <a:t> of the word problem.</a:t>
            </a:r>
          </a:p>
          <a:p>
            <a:pPr marL="342900" indent="-342900">
              <a:buClr>
                <a:srgbClr val="FF9300"/>
              </a:buClr>
              <a:buFont typeface="Arial" charset="0"/>
              <a:buChar char="•"/>
            </a:pPr>
            <a:r>
              <a:rPr lang="en-US" dirty="0"/>
              <a:t>Structure</a:t>
            </a:r>
          </a:p>
          <a:p>
            <a:pPr marL="342900" indent="-342900">
              <a:buClr>
                <a:srgbClr val="FF9300"/>
              </a:buClr>
              <a:buFont typeface="Arial" charset="0"/>
              <a:buChar char="•"/>
            </a:pPr>
            <a:r>
              <a:rPr lang="en-US" dirty="0"/>
              <a:t>Problem type</a:t>
            </a:r>
          </a:p>
          <a:p>
            <a:endParaRPr lang="en-US" dirty="0"/>
          </a:p>
        </p:txBody>
      </p:sp>
      <p:sp>
        <p:nvSpPr>
          <p:cNvPr id="4" name="Rectangle 3"/>
          <p:cNvSpPr/>
          <p:nvPr/>
        </p:nvSpPr>
        <p:spPr>
          <a:xfrm>
            <a:off x="633131" y="3138437"/>
            <a:ext cx="2974042" cy="7306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Additive</a:t>
            </a:r>
          </a:p>
        </p:txBody>
      </p:sp>
      <p:sp>
        <p:nvSpPr>
          <p:cNvPr id="7" name="Rectangle 6"/>
          <p:cNvSpPr/>
          <p:nvPr/>
        </p:nvSpPr>
        <p:spPr>
          <a:xfrm>
            <a:off x="5240990" y="3116025"/>
            <a:ext cx="2974042" cy="75303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Multiplicative</a:t>
            </a:r>
          </a:p>
        </p:txBody>
      </p:sp>
      <p:sp>
        <p:nvSpPr>
          <p:cNvPr id="9" name="TextBox 8"/>
          <p:cNvSpPr txBox="1"/>
          <p:nvPr/>
        </p:nvSpPr>
        <p:spPr>
          <a:xfrm rot="16200000">
            <a:off x="5818306" y="2855046"/>
            <a:ext cx="6338047" cy="276999"/>
          </a:xfrm>
          <a:prstGeom prst="rect">
            <a:avLst/>
          </a:prstGeom>
          <a:noFill/>
        </p:spPr>
        <p:txBody>
          <a:bodyPr wrap="square" rtlCol="0">
            <a:spAutoFit/>
          </a:bodyPr>
          <a:lstStyle/>
          <a:p>
            <a:r>
              <a:rPr lang="en-US" sz="1200" dirty="0">
                <a:solidFill>
                  <a:srgbClr val="FF9300"/>
                </a:solidFill>
              </a:rPr>
              <a:t>Jitendra </a:t>
            </a:r>
            <a:r>
              <a:rPr lang="en-US" sz="1200">
                <a:solidFill>
                  <a:srgbClr val="FF9300"/>
                </a:solidFill>
              </a:rPr>
              <a:t>&amp; Star (2011); Riley </a:t>
            </a:r>
            <a:r>
              <a:rPr lang="en-US" sz="1200" dirty="0">
                <a:solidFill>
                  <a:srgbClr val="FF9300"/>
                </a:solidFill>
              </a:rPr>
              <a:t>&amp; Greeno (1988); Van de </a:t>
            </a:r>
            <a:r>
              <a:rPr lang="en-US" sz="1200" dirty="0" err="1">
                <a:solidFill>
                  <a:srgbClr val="FF9300"/>
                </a:solidFill>
              </a:rPr>
              <a:t>Walle</a:t>
            </a:r>
            <a:r>
              <a:rPr lang="en-US" sz="1200" dirty="0">
                <a:solidFill>
                  <a:srgbClr val="FF9300"/>
                </a:solidFill>
              </a:rPr>
              <a:t>, Karp, &amp; Bay-Williams (2010)</a:t>
            </a:r>
          </a:p>
        </p:txBody>
      </p:sp>
      <p:sp>
        <p:nvSpPr>
          <p:cNvPr id="10" name="Rectangle 9"/>
          <p:cNvSpPr/>
          <p:nvPr/>
        </p:nvSpPr>
        <p:spPr>
          <a:xfrm>
            <a:off x="1036543" y="3840591"/>
            <a:ext cx="2167218" cy="730624"/>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Total</a:t>
            </a:r>
            <a:endParaRPr lang="en-US" sz="3200" dirty="0"/>
          </a:p>
        </p:txBody>
      </p:sp>
      <p:sp>
        <p:nvSpPr>
          <p:cNvPr id="11" name="Rectangle 10"/>
          <p:cNvSpPr/>
          <p:nvPr/>
        </p:nvSpPr>
        <p:spPr>
          <a:xfrm>
            <a:off x="1036543" y="4549639"/>
            <a:ext cx="2167218" cy="730624"/>
          </a:xfrm>
          <a:prstGeom prst="rect">
            <a:avLst/>
          </a:prstGeom>
          <a:solidFill>
            <a:srgbClr val="FF2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Difference</a:t>
            </a:r>
          </a:p>
        </p:txBody>
      </p:sp>
      <p:sp>
        <p:nvSpPr>
          <p:cNvPr id="12" name="Rectangle 11"/>
          <p:cNvSpPr/>
          <p:nvPr/>
        </p:nvSpPr>
        <p:spPr>
          <a:xfrm>
            <a:off x="1036543" y="5273369"/>
            <a:ext cx="2167218" cy="730624"/>
          </a:xfrm>
          <a:prstGeom prst="rect">
            <a:avLst/>
          </a:prstGeom>
          <a:solidFill>
            <a:srgbClr val="FF9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Change</a:t>
            </a:r>
          </a:p>
        </p:txBody>
      </p:sp>
      <p:sp>
        <p:nvSpPr>
          <p:cNvPr id="13" name="Rectangle 12"/>
          <p:cNvSpPr/>
          <p:nvPr/>
        </p:nvSpPr>
        <p:spPr>
          <a:xfrm>
            <a:off x="5438013" y="3856109"/>
            <a:ext cx="2550459" cy="730624"/>
          </a:xfrm>
          <a:prstGeom prst="rect">
            <a:avLst/>
          </a:prstGeom>
          <a:solidFill>
            <a:srgbClr val="FF2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Equal Groups</a:t>
            </a:r>
          </a:p>
        </p:txBody>
      </p:sp>
      <p:sp>
        <p:nvSpPr>
          <p:cNvPr id="14" name="Rectangle 13"/>
          <p:cNvSpPr/>
          <p:nvPr/>
        </p:nvSpPr>
        <p:spPr>
          <a:xfrm>
            <a:off x="5455583" y="4571215"/>
            <a:ext cx="2544856" cy="730624"/>
          </a:xfrm>
          <a:prstGeom prst="rect">
            <a:avLst/>
          </a:prstGeom>
          <a:solidFill>
            <a:srgbClr val="FF9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Comparison</a:t>
            </a:r>
          </a:p>
        </p:txBody>
      </p:sp>
      <p:sp>
        <p:nvSpPr>
          <p:cNvPr id="15" name="Rectangle 14"/>
          <p:cNvSpPr/>
          <p:nvPr/>
        </p:nvSpPr>
        <p:spPr>
          <a:xfrm>
            <a:off x="5449980" y="5308780"/>
            <a:ext cx="2550459" cy="1033561"/>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Ratios/</a:t>
            </a:r>
          </a:p>
          <a:p>
            <a:pPr algn="ctr"/>
            <a:r>
              <a:rPr lang="en-US" sz="3200" dirty="0"/>
              <a:t>Proportions</a:t>
            </a:r>
          </a:p>
        </p:txBody>
      </p:sp>
    </p:spTree>
    <p:extLst>
      <p:ext uri="{BB962C8B-B14F-4D97-AF65-F5344CB8AC3E}">
        <p14:creationId xmlns:p14="http://schemas.microsoft.com/office/powerpoint/2010/main" val="1928603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dissolv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dissolv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dissolve">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dissolve">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dissolve">
                                      <p:cBhvr>
                                        <p:cTn id="3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14" grpId="0" animBg="1"/>
      <p:bldP spid="15" grpId="0" animBg="1"/>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hidden="1">
            <a:extLst>
              <a:ext uri="{FF2B5EF4-FFF2-40B4-BE49-F238E27FC236}">
                <a16:creationId xmlns:a16="http://schemas.microsoft.com/office/drawing/2014/main" id="{BDD890E7-5E86-424B-9935-318941225C56}"/>
              </a:ext>
            </a:extLst>
          </p:cNvPr>
          <p:cNvSpPr>
            <a:spLocks noGrp="1"/>
          </p:cNvSpPr>
          <p:nvPr>
            <p:ph type="title"/>
          </p:nvPr>
        </p:nvSpPr>
        <p:spPr/>
        <p:txBody>
          <a:bodyPr/>
          <a:lstStyle/>
          <a:p>
            <a:r>
              <a:rPr lang="en-US" dirty="0"/>
              <a:t>Slide 89</a:t>
            </a:r>
          </a:p>
        </p:txBody>
      </p:sp>
      <p:sp>
        <p:nvSpPr>
          <p:cNvPr id="11267" name="Content Placeholder 2"/>
          <p:cNvSpPr>
            <a:spLocks noGrp="1"/>
          </p:cNvSpPr>
          <p:nvPr>
            <p:ph idx="4294967295"/>
          </p:nvPr>
        </p:nvSpPr>
        <p:spPr>
          <a:xfrm>
            <a:off x="209008" y="1244600"/>
            <a:ext cx="8686800" cy="4840288"/>
          </a:xfrm>
        </p:spPr>
        <p:txBody>
          <a:bodyPr>
            <a:noAutofit/>
          </a:bodyPr>
          <a:lstStyle/>
          <a:p>
            <a:pPr eaLnBrk="1" hangingPunct="1"/>
            <a:r>
              <a:rPr lang="en-US" sz="2800" b="1" dirty="0">
                <a:solidFill>
                  <a:schemeClr val="accent4"/>
                </a:solidFill>
              </a:rPr>
              <a:t>Parts</a:t>
            </a:r>
            <a:r>
              <a:rPr lang="en-US" sz="2800" dirty="0"/>
              <a:t> put together into a </a:t>
            </a:r>
            <a:r>
              <a:rPr lang="en-US" sz="2800" b="1" dirty="0">
                <a:solidFill>
                  <a:srgbClr val="00B050"/>
                </a:solidFill>
              </a:rPr>
              <a:t>total</a:t>
            </a:r>
            <a:endParaRPr lang="en-US" sz="2800" dirty="0">
              <a:solidFill>
                <a:srgbClr val="00B050"/>
              </a:solidFill>
            </a:endParaRPr>
          </a:p>
          <a:p>
            <a:pPr lvl="1"/>
            <a:r>
              <a:rPr lang="en-US" sz="2800" dirty="0"/>
              <a:t>Emily saw </a:t>
            </a:r>
            <a:r>
              <a:rPr lang="en-US" sz="2800" b="1" dirty="0">
                <a:solidFill>
                  <a:schemeClr val="accent4"/>
                </a:solidFill>
              </a:rPr>
              <a:t>4</a:t>
            </a:r>
            <a:r>
              <a:rPr lang="en-US" sz="2800" dirty="0"/>
              <a:t> cardinals and </a:t>
            </a:r>
            <a:r>
              <a:rPr lang="en-US" sz="2800" b="1" dirty="0">
                <a:solidFill>
                  <a:schemeClr val="accent4"/>
                </a:solidFill>
              </a:rPr>
              <a:t>5</a:t>
            </a:r>
            <a:r>
              <a:rPr lang="en-US" sz="2800" dirty="0"/>
              <a:t> blue jays. How many birds did Emily see?</a:t>
            </a:r>
          </a:p>
          <a:p>
            <a:pPr lvl="2" eaLnBrk="1" hangingPunct="1"/>
            <a:r>
              <a:rPr lang="en-US" sz="2800" b="1" dirty="0">
                <a:solidFill>
                  <a:schemeClr val="accent4"/>
                </a:solidFill>
              </a:rPr>
              <a:t>4</a:t>
            </a:r>
            <a:r>
              <a:rPr lang="en-US" sz="2800" dirty="0"/>
              <a:t> + </a:t>
            </a:r>
            <a:r>
              <a:rPr lang="en-US" sz="2800" b="1" dirty="0">
                <a:solidFill>
                  <a:schemeClr val="accent4"/>
                </a:solidFill>
              </a:rPr>
              <a:t>5</a:t>
            </a:r>
            <a:r>
              <a:rPr lang="en-US" sz="2800" dirty="0"/>
              <a:t> = </a:t>
            </a:r>
            <a:r>
              <a:rPr lang="en-US" sz="2800" b="1" dirty="0">
                <a:solidFill>
                  <a:srgbClr val="00B050"/>
                </a:solidFill>
              </a:rPr>
              <a:t>?</a:t>
            </a:r>
          </a:p>
          <a:p>
            <a:pPr lvl="1"/>
            <a:r>
              <a:rPr lang="en-US" sz="2800" dirty="0"/>
              <a:t>Emily saw </a:t>
            </a:r>
            <a:r>
              <a:rPr lang="en-US" sz="2800" b="1" dirty="0">
                <a:solidFill>
                  <a:srgbClr val="00B050"/>
                </a:solidFill>
              </a:rPr>
              <a:t>9</a:t>
            </a:r>
            <a:r>
              <a:rPr lang="en-US" sz="2800" dirty="0"/>
              <a:t> birds. If </a:t>
            </a:r>
            <a:r>
              <a:rPr lang="en-US" sz="2800" b="1" dirty="0">
                <a:solidFill>
                  <a:schemeClr val="accent4"/>
                </a:solidFill>
              </a:rPr>
              <a:t>4</a:t>
            </a:r>
            <a:r>
              <a:rPr lang="en-US" sz="2800" dirty="0"/>
              <a:t> of the birds were cardinals, how many were blue jays?</a:t>
            </a:r>
          </a:p>
          <a:p>
            <a:pPr lvl="2" eaLnBrk="1" hangingPunct="1"/>
            <a:r>
              <a:rPr lang="en-US" sz="2800" b="1" dirty="0">
                <a:solidFill>
                  <a:schemeClr val="accent4"/>
                </a:solidFill>
              </a:rPr>
              <a:t>4</a:t>
            </a:r>
            <a:r>
              <a:rPr lang="en-US" sz="2800" dirty="0"/>
              <a:t> + </a:t>
            </a:r>
            <a:r>
              <a:rPr lang="en-US" sz="2800" b="1" dirty="0">
                <a:solidFill>
                  <a:schemeClr val="accent4"/>
                </a:solidFill>
              </a:rPr>
              <a:t>?</a:t>
            </a:r>
            <a:r>
              <a:rPr lang="en-US" sz="2800" dirty="0"/>
              <a:t> = </a:t>
            </a:r>
            <a:r>
              <a:rPr lang="en-US" sz="2800" b="1" dirty="0">
                <a:solidFill>
                  <a:srgbClr val="00B050"/>
                </a:solidFill>
              </a:rPr>
              <a:t>9</a:t>
            </a:r>
          </a:p>
          <a:p>
            <a:pPr lvl="1"/>
            <a:r>
              <a:rPr lang="en-US" sz="2800" dirty="0"/>
              <a:t>Emily saw </a:t>
            </a:r>
            <a:r>
              <a:rPr lang="en-US" sz="2800" b="1" dirty="0">
                <a:solidFill>
                  <a:srgbClr val="00B050"/>
                </a:solidFill>
              </a:rPr>
              <a:t>9</a:t>
            </a:r>
            <a:r>
              <a:rPr lang="en-US" sz="2800" dirty="0"/>
              <a:t> birds. </a:t>
            </a:r>
            <a:r>
              <a:rPr lang="en-US" sz="2800" b="1" dirty="0">
                <a:solidFill>
                  <a:schemeClr val="accent4"/>
                </a:solidFill>
              </a:rPr>
              <a:t>5</a:t>
            </a:r>
            <a:r>
              <a:rPr lang="en-US" sz="2800" dirty="0">
                <a:solidFill>
                  <a:schemeClr val="accent4"/>
                </a:solidFill>
              </a:rPr>
              <a:t> </a:t>
            </a:r>
            <a:r>
              <a:rPr lang="en-US" sz="2800" dirty="0"/>
              <a:t>of the birds were blue jays, how many were cardinals?</a:t>
            </a:r>
          </a:p>
          <a:p>
            <a:pPr lvl="2" eaLnBrk="1" hangingPunct="1"/>
            <a:r>
              <a:rPr lang="en-US" sz="2800" b="1" dirty="0">
                <a:solidFill>
                  <a:schemeClr val="accent4"/>
                </a:solidFill>
              </a:rPr>
              <a:t>5</a:t>
            </a:r>
            <a:r>
              <a:rPr lang="en-US" sz="2800" dirty="0"/>
              <a:t> + </a:t>
            </a:r>
            <a:r>
              <a:rPr lang="en-US" sz="2800" b="1" dirty="0">
                <a:solidFill>
                  <a:schemeClr val="accent4"/>
                </a:solidFill>
              </a:rPr>
              <a:t>?</a:t>
            </a:r>
            <a:r>
              <a:rPr lang="en-US" sz="2800" dirty="0"/>
              <a:t> = </a:t>
            </a:r>
            <a:r>
              <a:rPr lang="en-US" sz="2800" b="1" dirty="0">
                <a:solidFill>
                  <a:srgbClr val="00B050"/>
                </a:solidFill>
              </a:rPr>
              <a:t>9</a:t>
            </a:r>
          </a:p>
        </p:txBody>
      </p:sp>
      <p:sp>
        <p:nvSpPr>
          <p:cNvPr id="7" name="Rectangle 6"/>
          <p:cNvSpPr/>
          <p:nvPr/>
        </p:nvSpPr>
        <p:spPr>
          <a:xfrm>
            <a:off x="3346077" y="82607"/>
            <a:ext cx="2167218" cy="730624"/>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bg1"/>
                </a:solidFill>
              </a:rPr>
              <a:t>Total</a:t>
            </a:r>
            <a:endParaRPr lang="en-US" sz="3200" dirty="0">
              <a:solidFill>
                <a:schemeClr val="bg1"/>
              </a:solidFill>
            </a:endParaRPr>
          </a:p>
        </p:txBody>
      </p:sp>
      <p:sp>
        <p:nvSpPr>
          <p:cNvPr id="9" name="Rectangle 8"/>
          <p:cNvSpPr/>
          <p:nvPr/>
        </p:nvSpPr>
        <p:spPr>
          <a:xfrm>
            <a:off x="228600" y="82607"/>
            <a:ext cx="2974042" cy="7306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Additive</a:t>
            </a:r>
          </a:p>
        </p:txBody>
      </p:sp>
    </p:spTree>
    <p:extLst>
      <p:ext uri="{BB962C8B-B14F-4D97-AF65-F5344CB8AC3E}">
        <p14:creationId xmlns:p14="http://schemas.microsoft.com/office/powerpoint/2010/main" val="216411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267">
                                            <p:txEl>
                                              <p:pRg st="1" end="1"/>
                                            </p:txEl>
                                          </p:spTgt>
                                        </p:tgtEl>
                                        <p:attrNameLst>
                                          <p:attrName>style.visibility</p:attrName>
                                        </p:attrNameLst>
                                      </p:cBhvr>
                                      <p:to>
                                        <p:strVal val="visible"/>
                                      </p:to>
                                    </p:set>
                                    <p:animEffect transition="in" filter="fade">
                                      <p:cBhvr>
                                        <p:cTn id="7" dur="500"/>
                                        <p:tgtEl>
                                          <p:spTgt spid="11267">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1267">
                                            <p:txEl>
                                              <p:pRg st="2" end="2"/>
                                            </p:txEl>
                                          </p:spTgt>
                                        </p:tgtEl>
                                        <p:attrNameLst>
                                          <p:attrName>style.visibility</p:attrName>
                                        </p:attrNameLst>
                                      </p:cBhvr>
                                      <p:to>
                                        <p:strVal val="visible"/>
                                      </p:to>
                                    </p:set>
                                    <p:animEffect transition="in" filter="fade">
                                      <p:cBhvr>
                                        <p:cTn id="10" dur="500"/>
                                        <p:tgtEl>
                                          <p:spTgt spid="11267">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1267">
                                            <p:txEl>
                                              <p:pRg st="3" end="3"/>
                                            </p:txEl>
                                          </p:spTgt>
                                        </p:tgtEl>
                                        <p:attrNameLst>
                                          <p:attrName>style.visibility</p:attrName>
                                        </p:attrNameLst>
                                      </p:cBhvr>
                                      <p:to>
                                        <p:strVal val="visible"/>
                                      </p:to>
                                    </p:set>
                                    <p:animEffect transition="in" filter="fade">
                                      <p:cBhvr>
                                        <p:cTn id="15" dur="500"/>
                                        <p:tgtEl>
                                          <p:spTgt spid="11267">
                                            <p:txEl>
                                              <p:pRg st="3" end="3"/>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11267">
                                            <p:txEl>
                                              <p:pRg st="4" end="4"/>
                                            </p:txEl>
                                          </p:spTgt>
                                        </p:tgtEl>
                                        <p:attrNameLst>
                                          <p:attrName>style.visibility</p:attrName>
                                        </p:attrNameLst>
                                      </p:cBhvr>
                                      <p:to>
                                        <p:strVal val="visible"/>
                                      </p:to>
                                    </p:set>
                                    <p:animEffect transition="in" filter="fade">
                                      <p:cBhvr>
                                        <p:cTn id="18" dur="500"/>
                                        <p:tgtEl>
                                          <p:spTgt spid="11267">
                                            <p:txEl>
                                              <p:pRg st="4" end="4"/>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1267">
                                            <p:txEl>
                                              <p:pRg st="5" end="5"/>
                                            </p:txEl>
                                          </p:spTgt>
                                        </p:tgtEl>
                                        <p:attrNameLst>
                                          <p:attrName>style.visibility</p:attrName>
                                        </p:attrNameLst>
                                      </p:cBhvr>
                                      <p:to>
                                        <p:strVal val="visible"/>
                                      </p:to>
                                    </p:set>
                                    <p:animEffect transition="in" filter="fade">
                                      <p:cBhvr>
                                        <p:cTn id="23" dur="500"/>
                                        <p:tgtEl>
                                          <p:spTgt spid="11267">
                                            <p:txEl>
                                              <p:pRg st="5" end="5"/>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11267">
                                            <p:txEl>
                                              <p:pRg st="6" end="6"/>
                                            </p:txEl>
                                          </p:spTgt>
                                        </p:tgtEl>
                                        <p:attrNameLst>
                                          <p:attrName>style.visibility</p:attrName>
                                        </p:attrNameLst>
                                      </p:cBhvr>
                                      <p:to>
                                        <p:strVal val="visible"/>
                                      </p:to>
                                    </p:set>
                                    <p:animEffect transition="in" filter="fade">
                                      <p:cBhvr>
                                        <p:cTn id="26" dur="500"/>
                                        <p:tgtEl>
                                          <p:spTgt spid="1126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Reading</a:t>
            </a:r>
          </a:p>
        </p:txBody>
      </p:sp>
      <p:sp>
        <p:nvSpPr>
          <p:cNvPr id="3" name="Content Placeholder 2"/>
          <p:cNvSpPr>
            <a:spLocks noGrp="1"/>
          </p:cNvSpPr>
          <p:nvPr>
            <p:ph idx="1"/>
          </p:nvPr>
        </p:nvSpPr>
        <p:spPr>
          <a:xfrm>
            <a:off x="1251284" y="1187116"/>
            <a:ext cx="7664115" cy="2983831"/>
          </a:xfrm>
        </p:spPr>
        <p:txBody>
          <a:bodyPr/>
          <a:lstStyle/>
          <a:p>
            <a:pPr indent="-457200"/>
            <a:r>
              <a:rPr lang="en-US" dirty="0"/>
              <a:t>Woodward, J., Beckmann, S., Driscoll, M., Franke, M., </a:t>
            </a:r>
            <a:r>
              <a:rPr lang="en-US" dirty="0" err="1"/>
              <a:t>Herzig</a:t>
            </a:r>
            <a:r>
              <a:rPr lang="en-US" dirty="0"/>
              <a:t>, P., Jitendra, A.,..</a:t>
            </a:r>
            <a:r>
              <a:rPr lang="en-US" dirty="0" err="1"/>
              <a:t>Ogbuehi</a:t>
            </a:r>
            <a:r>
              <a:rPr lang="en-US" dirty="0"/>
              <a:t>, P. (2012). </a:t>
            </a:r>
            <a:r>
              <a:rPr lang="en-US" i="1" dirty="0"/>
              <a:t>Improving mathematical problem solving in grades 4 through 8. </a:t>
            </a:r>
            <a:r>
              <a:rPr lang="en-US" dirty="0"/>
              <a:t>Washington, DC: National Center for Education Evaluation and Regional Assistance, Institute of Education Sciences, U.S. Department of Education. </a:t>
            </a:r>
          </a:p>
        </p:txBody>
      </p:sp>
      <p:pic>
        <p:nvPicPr>
          <p:cNvPr id="6" name="Picture 5" descr="further reading icon"/>
          <p:cNvPicPr>
            <a:picLocks/>
          </p:cNvPicPr>
          <p:nvPr/>
        </p:nvPicPr>
        <p:blipFill rotWithShape="1">
          <a:blip r:embed="rId2" cstate="hqprint">
            <a:extLst>
              <a:ext uri="{BEBA8EAE-BF5A-486C-A8C5-ECC9F3942E4B}">
                <a14:imgProps xmlns:a14="http://schemas.microsoft.com/office/drawing/2010/main">
                  <a14:imgLayer r:embed="rId3">
                    <a14:imgEffect>
                      <a14:backgroundRemoval t="7083" b="91667" l="8324" r="90563">
                        <a14:foregroundMark x1="45721" y1="40000" x2="57210" y2="75521"/>
                        <a14:foregroundMark x1="56975" y1="75104" x2="85698" y2="72396"/>
                        <a14:foregroundMark x1="45721" y1="40417" x2="69168" y2="45938"/>
                        <a14:foregroundMark x1="69285" y1="46146" x2="80715" y2="73646"/>
                        <a14:foregroundMark x1="67702" y1="61875" x2="67702" y2="61875"/>
                        <a14:foregroundMark x1="69168" y1="45938" x2="56624" y2="76354"/>
                        <a14:foregroundMark x1="46835" y1="45313" x2="62896" y2="55729"/>
                      </a14:backgroundRemoval>
                    </a14:imgEffect>
                  </a14:imgLayer>
                </a14:imgProps>
              </a:ext>
              <a:ext uri="{28A0092B-C50C-407E-A947-70E740481C1C}">
                <a14:useLocalDpi xmlns:a14="http://schemas.microsoft.com/office/drawing/2010/main" val="0"/>
              </a:ext>
            </a:extLst>
          </a:blip>
          <a:srcRect l="6128" t="5170" r="8180" b="6230"/>
          <a:stretch/>
        </p:blipFill>
        <p:spPr>
          <a:xfrm rot="18920520">
            <a:off x="259997" y="1066800"/>
            <a:ext cx="914400" cy="914400"/>
          </a:xfrm>
          <a:prstGeom prst="rect">
            <a:avLst/>
          </a:prstGeom>
        </p:spPr>
      </p:pic>
    </p:spTree>
    <p:extLst>
      <p:ext uri="{BB962C8B-B14F-4D97-AF65-F5344CB8AC3E}">
        <p14:creationId xmlns:p14="http://schemas.microsoft.com/office/powerpoint/2010/main" val="238104277"/>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87DE14ED-9B9D-4E5D-B4BF-E9017EF7125E}"/>
              </a:ext>
            </a:extLst>
          </p:cNvPr>
          <p:cNvSpPr>
            <a:spLocks noGrp="1"/>
          </p:cNvSpPr>
          <p:nvPr>
            <p:ph type="title"/>
          </p:nvPr>
        </p:nvSpPr>
        <p:spPr/>
        <p:txBody>
          <a:bodyPr/>
          <a:lstStyle/>
          <a:p>
            <a:r>
              <a:rPr lang="en-US" dirty="0"/>
              <a:t>Slide 90</a:t>
            </a:r>
          </a:p>
        </p:txBody>
      </p:sp>
      <p:sp>
        <p:nvSpPr>
          <p:cNvPr id="11267" name="Content Placeholder 2"/>
          <p:cNvSpPr>
            <a:spLocks noGrp="1"/>
          </p:cNvSpPr>
          <p:nvPr>
            <p:ph idx="4294967295"/>
          </p:nvPr>
        </p:nvSpPr>
        <p:spPr>
          <a:xfrm>
            <a:off x="114576" y="1181100"/>
            <a:ext cx="9382125" cy="3530600"/>
          </a:xfrm>
        </p:spPr>
        <p:txBody>
          <a:bodyPr>
            <a:noAutofit/>
          </a:bodyPr>
          <a:lstStyle/>
          <a:p>
            <a:pPr eaLnBrk="1" hangingPunct="1"/>
            <a:r>
              <a:rPr lang="en-US" dirty="0"/>
              <a:t>Total equation:</a:t>
            </a:r>
            <a:endParaRPr lang="en-US" sz="2400" dirty="0"/>
          </a:p>
          <a:p>
            <a:pPr marL="0" indent="0" eaLnBrk="1" hangingPunct="1">
              <a:buNone/>
            </a:pPr>
            <a:r>
              <a:rPr lang="en-US" sz="6000" b="1" dirty="0">
                <a:solidFill>
                  <a:schemeClr val="accent4"/>
                </a:solidFill>
              </a:rPr>
              <a:t>  P1</a:t>
            </a:r>
            <a:r>
              <a:rPr lang="en-US" sz="6000" b="1" dirty="0">
                <a:solidFill>
                  <a:srgbClr val="008000"/>
                </a:solidFill>
              </a:rPr>
              <a:t> </a:t>
            </a:r>
            <a:r>
              <a:rPr lang="en-US" sz="6000" b="1" dirty="0"/>
              <a:t>	 +		</a:t>
            </a:r>
            <a:r>
              <a:rPr lang="en-US" sz="6000" b="1" dirty="0">
                <a:solidFill>
                  <a:schemeClr val="accent4"/>
                </a:solidFill>
              </a:rPr>
              <a:t>P2</a:t>
            </a:r>
            <a:r>
              <a:rPr lang="en-US" sz="6000" b="1" dirty="0"/>
              <a:t>	=	  </a:t>
            </a:r>
            <a:r>
              <a:rPr lang="en-US" sz="6000" b="1" dirty="0">
                <a:solidFill>
                  <a:srgbClr val="00B050"/>
                </a:solidFill>
              </a:rPr>
              <a:t>T</a:t>
            </a:r>
          </a:p>
          <a:p>
            <a:pPr marL="0" indent="0" eaLnBrk="1" hangingPunct="1">
              <a:buNone/>
            </a:pPr>
            <a:endParaRPr lang="en-US" sz="6000" dirty="0"/>
          </a:p>
        </p:txBody>
      </p:sp>
      <p:sp>
        <p:nvSpPr>
          <p:cNvPr id="7" name="Rectangle 6"/>
          <p:cNvSpPr/>
          <p:nvPr/>
        </p:nvSpPr>
        <p:spPr>
          <a:xfrm>
            <a:off x="228600" y="82607"/>
            <a:ext cx="2974042" cy="7306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Additive</a:t>
            </a:r>
          </a:p>
        </p:txBody>
      </p:sp>
      <p:sp>
        <p:nvSpPr>
          <p:cNvPr id="8" name="TextBox 7"/>
          <p:cNvSpPr txBox="1"/>
          <p:nvPr/>
        </p:nvSpPr>
        <p:spPr>
          <a:xfrm rot="16200000">
            <a:off x="6493150" y="3456665"/>
            <a:ext cx="5024702" cy="276999"/>
          </a:xfrm>
          <a:prstGeom prst="rect">
            <a:avLst/>
          </a:prstGeom>
          <a:noFill/>
        </p:spPr>
        <p:txBody>
          <a:bodyPr wrap="square" rtlCol="0">
            <a:spAutoFit/>
          </a:bodyPr>
          <a:lstStyle/>
          <a:p>
            <a:r>
              <a:rPr lang="en-US" sz="1200" dirty="0">
                <a:solidFill>
                  <a:srgbClr val="FF9300"/>
                </a:solidFill>
              </a:rPr>
              <a:t>Fuchs et al. (2008); Griffin &amp; </a:t>
            </a:r>
            <a:r>
              <a:rPr lang="en-US" sz="1200" dirty="0" err="1">
                <a:solidFill>
                  <a:srgbClr val="FF9300"/>
                </a:solidFill>
              </a:rPr>
              <a:t>Jttendra</a:t>
            </a:r>
            <a:r>
              <a:rPr lang="en-US" sz="1200" dirty="0">
                <a:solidFill>
                  <a:srgbClr val="FF9300"/>
                </a:solidFill>
              </a:rPr>
              <a:t> (2009)</a:t>
            </a:r>
          </a:p>
        </p:txBody>
      </p:sp>
      <p:sp>
        <p:nvSpPr>
          <p:cNvPr id="9" name="Rectangle 8"/>
          <p:cNvSpPr/>
          <p:nvPr/>
        </p:nvSpPr>
        <p:spPr>
          <a:xfrm>
            <a:off x="117807" y="3753552"/>
            <a:ext cx="1388242" cy="1505180"/>
          </a:xfrm>
          <a:prstGeom prst="rect">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dirty="0">
                <a:solidFill>
                  <a:schemeClr val="accent5">
                    <a:lumMod val="50000"/>
                  </a:schemeClr>
                </a:solidFill>
              </a:rPr>
              <a:t>(part)</a:t>
            </a:r>
          </a:p>
        </p:txBody>
      </p:sp>
      <p:sp>
        <p:nvSpPr>
          <p:cNvPr id="10" name="Rectangle 9"/>
          <p:cNvSpPr/>
          <p:nvPr/>
        </p:nvSpPr>
        <p:spPr>
          <a:xfrm>
            <a:off x="2309957" y="3753552"/>
            <a:ext cx="1388242" cy="1505180"/>
          </a:xfrm>
          <a:prstGeom prst="rect">
            <a:avLst/>
          </a:prstGeom>
          <a:solidFill>
            <a:schemeClr val="accent4"/>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dirty="0">
                <a:solidFill>
                  <a:schemeClr val="accent5">
                    <a:lumMod val="50000"/>
                  </a:schemeClr>
                </a:solidFill>
              </a:rPr>
              <a:t>(part)</a:t>
            </a:r>
          </a:p>
        </p:txBody>
      </p:sp>
      <p:sp>
        <p:nvSpPr>
          <p:cNvPr id="11" name="Rectangle 10"/>
          <p:cNvSpPr/>
          <p:nvPr/>
        </p:nvSpPr>
        <p:spPr>
          <a:xfrm>
            <a:off x="4444379" y="3753552"/>
            <a:ext cx="1388242" cy="1505180"/>
          </a:xfrm>
          <a:prstGeom prst="rect">
            <a:avLst/>
          </a:prstGeom>
          <a:solidFill>
            <a:srgbClr val="00B05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dirty="0">
                <a:solidFill>
                  <a:prstClr val="white"/>
                </a:solidFill>
              </a:rPr>
              <a:t>(total)</a:t>
            </a:r>
          </a:p>
        </p:txBody>
      </p:sp>
      <p:sp>
        <p:nvSpPr>
          <p:cNvPr id="12" name="Plus 11" descr="plus"/>
          <p:cNvSpPr/>
          <p:nvPr/>
        </p:nvSpPr>
        <p:spPr>
          <a:xfrm>
            <a:off x="1688253" y="4253160"/>
            <a:ext cx="439500" cy="402294"/>
          </a:xfrm>
          <a:prstGeom prst="mathPlus">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13" name="Equal 12" descr="equals"/>
          <p:cNvSpPr/>
          <p:nvPr/>
        </p:nvSpPr>
        <p:spPr>
          <a:xfrm>
            <a:off x="3917865" y="4237500"/>
            <a:ext cx="397567" cy="442607"/>
          </a:xfrm>
          <a:prstGeom prst="mathEqual">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black"/>
              </a:solidFill>
            </a:endParaRPr>
          </a:p>
        </p:txBody>
      </p:sp>
      <p:sp>
        <p:nvSpPr>
          <p:cNvPr id="14" name="Content Placeholder 2"/>
          <p:cNvSpPr txBox="1">
            <a:spLocks/>
          </p:cNvSpPr>
          <p:nvPr/>
        </p:nvSpPr>
        <p:spPr>
          <a:xfrm>
            <a:off x="228599" y="3096378"/>
            <a:ext cx="9381565" cy="3530600"/>
          </a:xfrm>
          <a:prstGeom prst="rect">
            <a:avLst/>
          </a:prstGeom>
        </p:spPr>
        <p:txBody>
          <a:bodyPr vert="horz" lIns="91440" tIns="45720" rIns="91440" bIns="45720" rtlCol="0">
            <a:noAutofit/>
          </a:bodyPr>
          <a:lstStyle>
            <a:lvl1pPr marL="0" indent="0" algn="l" defTabSz="914400" rtl="0" eaLnBrk="1" latinLnBrk="0" hangingPunct="1">
              <a:lnSpc>
                <a:spcPct val="110000"/>
              </a:lnSpc>
              <a:spcBef>
                <a:spcPts val="600"/>
              </a:spcBef>
              <a:buClr>
                <a:schemeClr val="accent4">
                  <a:lumMod val="75000"/>
                </a:schemeClr>
              </a:buClr>
              <a:buFont typeface="Arial" panose="020B0604020202020204" pitchFamily="34" charset="0"/>
              <a:buNone/>
              <a:defRPr sz="2400" kern="1200">
                <a:solidFill>
                  <a:schemeClr val="tx2">
                    <a:lumMod val="75000"/>
                  </a:schemeClr>
                </a:solidFill>
                <a:latin typeface="+mj-lt"/>
                <a:ea typeface="Verdana" panose="020B0604030504040204" pitchFamily="34" charset="0"/>
                <a:cs typeface="Verdana" panose="020B0604030504040204" pitchFamily="34" charset="0"/>
              </a:defRPr>
            </a:lvl1pPr>
            <a:lvl2pPr marL="344488" indent="-342900" algn="l" defTabSz="914400" rtl="0" eaLnBrk="1" latinLnBrk="0" hangingPunct="1">
              <a:lnSpc>
                <a:spcPct val="100000"/>
              </a:lnSpc>
              <a:spcBef>
                <a:spcPts val="600"/>
              </a:spcBef>
              <a:buClr>
                <a:schemeClr val="bg1"/>
              </a:buClr>
              <a:buFont typeface="Arial" panose="020B0604020202020204" pitchFamily="34" charset="0"/>
              <a:buChar char="•"/>
              <a:defRPr sz="2400" kern="1200">
                <a:solidFill>
                  <a:schemeClr val="tx2">
                    <a:lumMod val="75000"/>
                  </a:schemeClr>
                </a:solidFill>
                <a:latin typeface="+mj-lt"/>
                <a:ea typeface="Verdana" panose="020B0604030504040204" pitchFamily="34" charset="0"/>
                <a:cs typeface="Verdana" panose="020B0604030504040204" pitchFamily="34" charset="0"/>
              </a:defRPr>
            </a:lvl2pPr>
            <a:lvl3pPr marL="571500" indent="-342900" algn="l" defTabSz="914400" rtl="0" eaLnBrk="1" latinLnBrk="0" hangingPunct="1">
              <a:lnSpc>
                <a:spcPct val="100000"/>
              </a:lnSpc>
              <a:spcBef>
                <a:spcPts val="600"/>
              </a:spcBef>
              <a:buClr>
                <a:schemeClr val="bg1"/>
              </a:buClr>
              <a:buFont typeface="Arial" panose="020B0604020202020204" pitchFamily="34" charset="0"/>
              <a:buChar char="•"/>
              <a:defRPr sz="2400" kern="1200">
                <a:solidFill>
                  <a:schemeClr val="tx2">
                    <a:lumMod val="75000"/>
                  </a:schemeClr>
                </a:solidFill>
                <a:latin typeface="+mj-lt"/>
                <a:ea typeface="Verdana" panose="020B0604030504040204" pitchFamily="34" charset="0"/>
                <a:cs typeface="Verdana" panose="020B0604030504040204" pitchFamily="34" charset="0"/>
              </a:defRPr>
            </a:lvl3pPr>
            <a:lvl4pPr marL="798513" indent="-342900" algn="l" defTabSz="914400" rtl="0" eaLnBrk="1" latinLnBrk="0" hangingPunct="1">
              <a:lnSpc>
                <a:spcPct val="100000"/>
              </a:lnSpc>
              <a:spcBef>
                <a:spcPts val="600"/>
              </a:spcBef>
              <a:buClr>
                <a:schemeClr val="bg1"/>
              </a:buClr>
              <a:buFont typeface="Arial" panose="020B0604020202020204" pitchFamily="34" charset="0"/>
              <a:buChar char="•"/>
              <a:defRPr sz="2400" kern="1200">
                <a:solidFill>
                  <a:schemeClr val="tx2">
                    <a:lumMod val="75000"/>
                  </a:schemeClr>
                </a:solidFill>
                <a:latin typeface="+mj-lt"/>
                <a:ea typeface="Verdana" panose="020B0604030504040204" pitchFamily="34" charset="0"/>
                <a:cs typeface="Verdana" panose="020B0604030504040204" pitchFamily="34" charset="0"/>
              </a:defRPr>
            </a:lvl4pPr>
            <a:lvl5pPr marL="1028700" indent="-342900" algn="l" defTabSz="914400" rtl="0" eaLnBrk="1" latinLnBrk="0" hangingPunct="1">
              <a:lnSpc>
                <a:spcPct val="100000"/>
              </a:lnSpc>
              <a:spcBef>
                <a:spcPts val="600"/>
              </a:spcBef>
              <a:buClr>
                <a:schemeClr val="bg1"/>
              </a:buClr>
              <a:buSzPct val="100000"/>
              <a:buFont typeface="Arial" panose="020B0604020202020204" pitchFamily="34" charset="0"/>
              <a:buChar char="•"/>
              <a:defRPr sz="2400" kern="1200">
                <a:solidFill>
                  <a:schemeClr val="tx2">
                    <a:lumMod val="75000"/>
                  </a:schemeClr>
                </a:solidFill>
                <a:latin typeface="+mj-lt"/>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chemeClr val="bg1"/>
                </a:solidFill>
              </a:rPr>
              <a:t>Total graphic organizer:</a:t>
            </a:r>
          </a:p>
        </p:txBody>
      </p:sp>
      <p:sp>
        <p:nvSpPr>
          <p:cNvPr id="15" name="Rectangle 14"/>
          <p:cNvSpPr/>
          <p:nvPr/>
        </p:nvSpPr>
        <p:spPr>
          <a:xfrm>
            <a:off x="3346077" y="82607"/>
            <a:ext cx="2167218" cy="730624"/>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bg1"/>
                </a:solidFill>
              </a:rPr>
              <a:t>Total</a:t>
            </a:r>
            <a:endParaRPr lang="en-US" sz="3200" dirty="0">
              <a:solidFill>
                <a:schemeClr val="bg1"/>
              </a:solidFill>
            </a:endParaRPr>
          </a:p>
        </p:txBody>
      </p:sp>
      <p:pic>
        <p:nvPicPr>
          <p:cNvPr id="16" name="Picture 15" descr="total? Part 20 part 16. "/>
          <p:cNvPicPr>
            <a:picLocks noChangeAspect="1"/>
          </p:cNvPicPr>
          <p:nvPr/>
        </p:nvPicPr>
        <p:blipFill>
          <a:blip r:embed="rId2"/>
          <a:stretch>
            <a:fillRect/>
          </a:stretch>
        </p:blipFill>
        <p:spPr>
          <a:xfrm>
            <a:off x="6391142" y="3521414"/>
            <a:ext cx="2420463" cy="2052958"/>
          </a:xfrm>
          <a:prstGeom prst="rect">
            <a:avLst/>
          </a:prstGeom>
        </p:spPr>
      </p:pic>
    </p:spTree>
    <p:extLst>
      <p:ext uri="{BB962C8B-B14F-4D97-AF65-F5344CB8AC3E}">
        <p14:creationId xmlns:p14="http://schemas.microsoft.com/office/powerpoint/2010/main" val="2108884106"/>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228600" y="82607"/>
            <a:ext cx="2974042" cy="7306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Additive</a:t>
            </a:r>
          </a:p>
        </p:txBody>
      </p:sp>
      <p:sp>
        <p:nvSpPr>
          <p:cNvPr id="15" name="Rectangle 14"/>
          <p:cNvSpPr/>
          <p:nvPr/>
        </p:nvSpPr>
        <p:spPr>
          <a:xfrm>
            <a:off x="3346077" y="82607"/>
            <a:ext cx="2167218" cy="730624"/>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bg1"/>
                </a:solidFill>
              </a:rPr>
              <a:t>Total</a:t>
            </a:r>
            <a:endParaRPr lang="en-US" sz="3200" dirty="0">
              <a:solidFill>
                <a:schemeClr val="bg1"/>
              </a:solidFill>
            </a:endParaRPr>
          </a:p>
        </p:txBody>
      </p:sp>
      <p:sp>
        <p:nvSpPr>
          <p:cNvPr id="2" name="Title 1" hidden="1">
            <a:extLst>
              <a:ext uri="{FF2B5EF4-FFF2-40B4-BE49-F238E27FC236}">
                <a16:creationId xmlns:a16="http://schemas.microsoft.com/office/drawing/2014/main" id="{293E69C3-15BC-4176-8652-E1BEE42EB061}"/>
              </a:ext>
            </a:extLst>
          </p:cNvPr>
          <p:cNvSpPr>
            <a:spLocks noGrp="1"/>
          </p:cNvSpPr>
          <p:nvPr>
            <p:ph type="title"/>
          </p:nvPr>
        </p:nvSpPr>
        <p:spPr/>
        <p:txBody>
          <a:bodyPr/>
          <a:lstStyle/>
          <a:p>
            <a:r>
              <a:rPr lang="en-US" dirty="0"/>
              <a:t>Slide 91</a:t>
            </a:r>
          </a:p>
        </p:txBody>
      </p:sp>
      <p:sp>
        <p:nvSpPr>
          <p:cNvPr id="3" name="Content Placeholder 2"/>
          <p:cNvSpPr>
            <a:spLocks noGrp="1"/>
          </p:cNvSpPr>
          <p:nvPr>
            <p:ph idx="4294967295"/>
          </p:nvPr>
        </p:nvSpPr>
        <p:spPr>
          <a:xfrm>
            <a:off x="222071" y="1244600"/>
            <a:ext cx="8686800" cy="4840288"/>
          </a:xfrm>
        </p:spPr>
        <p:txBody>
          <a:bodyPr/>
          <a:lstStyle/>
          <a:p>
            <a:r>
              <a:rPr lang="en-US" dirty="0"/>
              <a:t>Megan baked 28 sugar cookies and 24 chocolate chip cookies. Enter the total number of cookies Megan baked in all?</a:t>
            </a:r>
          </a:p>
          <a:p>
            <a:r>
              <a:rPr lang="en-US" dirty="0"/>
              <a:t> </a:t>
            </a:r>
          </a:p>
          <a:p>
            <a:r>
              <a:rPr lang="en-US" dirty="0"/>
              <a:t> </a:t>
            </a:r>
          </a:p>
        </p:txBody>
      </p:sp>
      <p:sp>
        <p:nvSpPr>
          <p:cNvPr id="5" name="TextBox 4"/>
          <p:cNvSpPr txBox="1"/>
          <p:nvPr/>
        </p:nvSpPr>
        <p:spPr>
          <a:xfrm rot="16200000">
            <a:off x="8097143" y="5157404"/>
            <a:ext cx="1816716" cy="276999"/>
          </a:xfrm>
          <a:prstGeom prst="rect">
            <a:avLst/>
          </a:prstGeom>
          <a:noFill/>
        </p:spPr>
        <p:txBody>
          <a:bodyPr wrap="none" rtlCol="0">
            <a:spAutoFit/>
          </a:bodyPr>
          <a:lstStyle/>
          <a:p>
            <a:r>
              <a:rPr lang="en-US" sz="1200" dirty="0">
                <a:solidFill>
                  <a:schemeClr val="accent2"/>
                </a:solidFill>
              </a:rPr>
              <a:t>Grade 3 Smarter Balanced</a:t>
            </a:r>
          </a:p>
        </p:txBody>
      </p:sp>
    </p:spTree>
    <p:extLst>
      <p:ext uri="{BB962C8B-B14F-4D97-AF65-F5344CB8AC3E}">
        <p14:creationId xmlns:p14="http://schemas.microsoft.com/office/powerpoint/2010/main" val="1716885179"/>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228600" y="82607"/>
            <a:ext cx="2974042" cy="7306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Additive</a:t>
            </a:r>
          </a:p>
        </p:txBody>
      </p:sp>
      <p:sp>
        <p:nvSpPr>
          <p:cNvPr id="15" name="Rectangle 14"/>
          <p:cNvSpPr/>
          <p:nvPr/>
        </p:nvSpPr>
        <p:spPr>
          <a:xfrm>
            <a:off x="3346077" y="82607"/>
            <a:ext cx="2167218" cy="730624"/>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bg1"/>
                </a:solidFill>
              </a:rPr>
              <a:t>Total</a:t>
            </a:r>
            <a:endParaRPr lang="en-US" sz="3200" dirty="0">
              <a:solidFill>
                <a:schemeClr val="bg1"/>
              </a:solidFill>
            </a:endParaRPr>
          </a:p>
        </p:txBody>
      </p:sp>
      <p:sp>
        <p:nvSpPr>
          <p:cNvPr id="2" name="Title 1" hidden="1">
            <a:extLst>
              <a:ext uri="{FF2B5EF4-FFF2-40B4-BE49-F238E27FC236}">
                <a16:creationId xmlns:a16="http://schemas.microsoft.com/office/drawing/2014/main" id="{B9524BCC-85CC-44BA-8F11-0D4DE249D0E3}"/>
              </a:ext>
            </a:extLst>
          </p:cNvPr>
          <p:cNvSpPr>
            <a:spLocks noGrp="1"/>
          </p:cNvSpPr>
          <p:nvPr>
            <p:ph type="title"/>
          </p:nvPr>
        </p:nvSpPr>
        <p:spPr/>
        <p:txBody>
          <a:bodyPr/>
          <a:lstStyle/>
          <a:p>
            <a:r>
              <a:rPr lang="en-US" dirty="0"/>
              <a:t>Slide 92</a:t>
            </a:r>
          </a:p>
        </p:txBody>
      </p:sp>
      <p:sp>
        <p:nvSpPr>
          <p:cNvPr id="3" name="Content Placeholder 2"/>
          <p:cNvSpPr>
            <a:spLocks noGrp="1"/>
          </p:cNvSpPr>
          <p:nvPr>
            <p:ph idx="4294967295"/>
          </p:nvPr>
        </p:nvSpPr>
        <p:spPr>
          <a:xfrm>
            <a:off x="222071" y="1244600"/>
            <a:ext cx="8686800" cy="4840288"/>
          </a:xfrm>
        </p:spPr>
        <p:txBody>
          <a:bodyPr/>
          <a:lstStyle/>
          <a:p>
            <a:r>
              <a:rPr lang="en-US" dirty="0"/>
              <a:t>A banana farm received a total of 12 millimeters of rain in March and April. If 11 millimeters of rain fell on the farm in March, how many millimeters of rain fell on the farm in April?</a:t>
            </a:r>
          </a:p>
          <a:p>
            <a:r>
              <a:rPr lang="en-US" dirty="0"/>
              <a:t> </a:t>
            </a:r>
          </a:p>
        </p:txBody>
      </p:sp>
      <p:sp>
        <p:nvSpPr>
          <p:cNvPr id="6" name="TextBox 5"/>
          <p:cNvSpPr txBox="1"/>
          <p:nvPr/>
        </p:nvSpPr>
        <p:spPr>
          <a:xfrm rot="16200000">
            <a:off x="8558039" y="5337018"/>
            <a:ext cx="894925" cy="276999"/>
          </a:xfrm>
          <a:prstGeom prst="rect">
            <a:avLst/>
          </a:prstGeom>
          <a:noFill/>
        </p:spPr>
        <p:txBody>
          <a:bodyPr wrap="none" rtlCol="0">
            <a:spAutoFit/>
          </a:bodyPr>
          <a:lstStyle/>
          <a:p>
            <a:r>
              <a:rPr lang="en-US" sz="1200" dirty="0">
                <a:solidFill>
                  <a:schemeClr val="accent2"/>
                </a:solidFill>
              </a:rPr>
              <a:t>Grade 2 IXL</a:t>
            </a:r>
          </a:p>
        </p:txBody>
      </p:sp>
    </p:spTree>
    <p:extLst>
      <p:ext uri="{BB962C8B-B14F-4D97-AF65-F5344CB8AC3E}">
        <p14:creationId xmlns:p14="http://schemas.microsoft.com/office/powerpoint/2010/main" val="3483343941"/>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39387" y="985653"/>
            <a:ext cx="6874061" cy="646331"/>
          </a:xfrm>
          <a:prstGeom prst="rect">
            <a:avLst/>
          </a:prstGeom>
          <a:noFill/>
        </p:spPr>
        <p:txBody>
          <a:bodyPr wrap="none" rtlCol="0">
            <a:spAutoFit/>
          </a:bodyPr>
          <a:lstStyle/>
          <a:p>
            <a:r>
              <a:rPr lang="en-US" sz="3600" dirty="0">
                <a:solidFill>
                  <a:schemeClr val="accent6"/>
                </a:solidFill>
              </a:rPr>
              <a:t>“Are parts put together for a total?”</a:t>
            </a:r>
          </a:p>
        </p:txBody>
      </p:sp>
      <p:sp>
        <p:nvSpPr>
          <p:cNvPr id="5" name="Rectangle 4"/>
          <p:cNvSpPr/>
          <p:nvPr/>
        </p:nvSpPr>
        <p:spPr>
          <a:xfrm>
            <a:off x="228600" y="82607"/>
            <a:ext cx="2974042" cy="7306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Additive</a:t>
            </a:r>
          </a:p>
        </p:txBody>
      </p:sp>
      <p:sp>
        <p:nvSpPr>
          <p:cNvPr id="6" name="Rectangle 5"/>
          <p:cNvSpPr/>
          <p:nvPr/>
        </p:nvSpPr>
        <p:spPr>
          <a:xfrm>
            <a:off x="3346077" y="82607"/>
            <a:ext cx="2167218" cy="730624"/>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bg1"/>
                </a:solidFill>
              </a:rPr>
              <a:t>Total</a:t>
            </a:r>
            <a:endParaRPr lang="en-US" sz="3200" dirty="0">
              <a:solidFill>
                <a:schemeClr val="bg1"/>
              </a:solidFill>
            </a:endParaRPr>
          </a:p>
        </p:txBody>
      </p:sp>
      <p:sp>
        <p:nvSpPr>
          <p:cNvPr id="2" name="Title 1" hidden="1">
            <a:extLst>
              <a:ext uri="{FF2B5EF4-FFF2-40B4-BE49-F238E27FC236}">
                <a16:creationId xmlns:a16="http://schemas.microsoft.com/office/drawing/2014/main" id="{115A1EB0-266D-49D1-B799-577372CD628A}"/>
              </a:ext>
            </a:extLst>
          </p:cNvPr>
          <p:cNvSpPr>
            <a:spLocks noGrp="1"/>
          </p:cNvSpPr>
          <p:nvPr>
            <p:ph type="title"/>
          </p:nvPr>
        </p:nvSpPr>
        <p:spPr/>
        <p:txBody>
          <a:bodyPr/>
          <a:lstStyle/>
          <a:p>
            <a:r>
              <a:rPr lang="en-US" dirty="0"/>
              <a:t>Slide 93</a:t>
            </a:r>
          </a:p>
        </p:txBody>
      </p:sp>
    </p:spTree>
    <p:extLst>
      <p:ext uri="{BB962C8B-B14F-4D97-AF65-F5344CB8AC3E}">
        <p14:creationId xmlns:p14="http://schemas.microsoft.com/office/powerpoint/2010/main" val="72818931"/>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63C50BC5-72DA-45A0-B28A-B3A247F5657C}"/>
              </a:ext>
            </a:extLst>
          </p:cNvPr>
          <p:cNvSpPr>
            <a:spLocks noGrp="1"/>
          </p:cNvSpPr>
          <p:nvPr>
            <p:ph type="title"/>
          </p:nvPr>
        </p:nvSpPr>
        <p:spPr/>
        <p:txBody>
          <a:bodyPr/>
          <a:lstStyle/>
          <a:p>
            <a:r>
              <a:rPr lang="en-US" dirty="0"/>
              <a:t>Slide 94</a:t>
            </a:r>
          </a:p>
        </p:txBody>
      </p:sp>
      <p:sp>
        <p:nvSpPr>
          <p:cNvPr id="11267" name="Content Placeholder 2"/>
          <p:cNvSpPr>
            <a:spLocks noGrp="1"/>
          </p:cNvSpPr>
          <p:nvPr>
            <p:ph idx="4294967295"/>
          </p:nvPr>
        </p:nvSpPr>
        <p:spPr>
          <a:xfrm>
            <a:off x="228600" y="1244600"/>
            <a:ext cx="8915400" cy="4840288"/>
          </a:xfrm>
        </p:spPr>
        <p:txBody>
          <a:bodyPr>
            <a:noAutofit/>
          </a:bodyPr>
          <a:lstStyle/>
          <a:p>
            <a:r>
              <a:rPr lang="en-US" sz="2800" dirty="0">
                <a:solidFill>
                  <a:schemeClr val="accent1"/>
                </a:solidFill>
              </a:rPr>
              <a:t>Greater</a:t>
            </a:r>
            <a:r>
              <a:rPr lang="en-US" sz="2800" dirty="0"/>
              <a:t> and </a:t>
            </a:r>
            <a:r>
              <a:rPr lang="en-US" sz="2800" dirty="0">
                <a:solidFill>
                  <a:schemeClr val="accent4"/>
                </a:solidFill>
              </a:rPr>
              <a:t>less</a:t>
            </a:r>
            <a:r>
              <a:rPr lang="en-US" sz="2800" dirty="0"/>
              <a:t> amounts compared for a </a:t>
            </a:r>
            <a:r>
              <a:rPr lang="en-US" sz="2800" dirty="0">
                <a:solidFill>
                  <a:srgbClr val="FF0000"/>
                </a:solidFill>
              </a:rPr>
              <a:t>difference</a:t>
            </a:r>
          </a:p>
          <a:p>
            <a:pPr lvl="1"/>
            <a:r>
              <a:rPr lang="en-US" sz="2800" dirty="0" err="1"/>
              <a:t>Shinead</a:t>
            </a:r>
            <a:r>
              <a:rPr lang="en-US" sz="2800" dirty="0"/>
              <a:t> has </a:t>
            </a:r>
            <a:r>
              <a:rPr lang="en-US" sz="2800" b="1" dirty="0">
                <a:solidFill>
                  <a:schemeClr val="accent1"/>
                </a:solidFill>
              </a:rPr>
              <a:t>9</a:t>
            </a:r>
            <a:r>
              <a:rPr lang="en-US" sz="2800" dirty="0"/>
              <a:t> apples. Amanda has </a:t>
            </a:r>
            <a:r>
              <a:rPr lang="en-US" sz="2800" b="1" dirty="0">
                <a:solidFill>
                  <a:schemeClr val="accent4"/>
                </a:solidFill>
              </a:rPr>
              <a:t>4</a:t>
            </a:r>
            <a:r>
              <a:rPr lang="en-US" sz="2800" dirty="0"/>
              <a:t> apples. How many more apples does </a:t>
            </a:r>
            <a:r>
              <a:rPr lang="en-US" sz="2800" dirty="0" err="1"/>
              <a:t>Shinead</a:t>
            </a:r>
            <a:r>
              <a:rPr lang="en-US" sz="2800" dirty="0"/>
              <a:t> have? (How many fewer?)</a:t>
            </a:r>
          </a:p>
          <a:p>
            <a:pPr lvl="2"/>
            <a:r>
              <a:rPr lang="en-US" sz="2800" b="1" dirty="0">
                <a:solidFill>
                  <a:schemeClr val="accent1"/>
                </a:solidFill>
              </a:rPr>
              <a:t>9</a:t>
            </a:r>
            <a:r>
              <a:rPr lang="en-US" sz="2800" dirty="0"/>
              <a:t> – </a:t>
            </a:r>
            <a:r>
              <a:rPr lang="en-US" sz="2800" b="1" dirty="0">
                <a:solidFill>
                  <a:schemeClr val="accent4"/>
                </a:solidFill>
              </a:rPr>
              <a:t>4</a:t>
            </a:r>
            <a:r>
              <a:rPr lang="en-US" sz="2800" dirty="0"/>
              <a:t> = </a:t>
            </a:r>
            <a:r>
              <a:rPr lang="en-US" sz="2800" b="1" dirty="0">
                <a:solidFill>
                  <a:srgbClr val="FF0000"/>
                </a:solidFill>
              </a:rPr>
              <a:t>?</a:t>
            </a:r>
          </a:p>
          <a:p>
            <a:pPr lvl="1"/>
            <a:r>
              <a:rPr lang="en-US" sz="2800" dirty="0" err="1"/>
              <a:t>Shinead</a:t>
            </a:r>
            <a:r>
              <a:rPr lang="en-US" sz="2800" dirty="0"/>
              <a:t> has </a:t>
            </a:r>
            <a:r>
              <a:rPr lang="en-US" sz="2800" b="1" dirty="0">
                <a:solidFill>
                  <a:srgbClr val="FF0000"/>
                </a:solidFill>
              </a:rPr>
              <a:t>5</a:t>
            </a:r>
            <a:r>
              <a:rPr lang="en-US" sz="2800" dirty="0"/>
              <a:t> more apples than Amanda. If Amanda has </a:t>
            </a:r>
            <a:r>
              <a:rPr lang="en-US" sz="2800" b="1" dirty="0">
                <a:solidFill>
                  <a:schemeClr val="accent4"/>
                </a:solidFill>
              </a:rPr>
              <a:t>4</a:t>
            </a:r>
            <a:r>
              <a:rPr lang="en-US" sz="2800" dirty="0"/>
              <a:t> apples, how many does </a:t>
            </a:r>
            <a:r>
              <a:rPr lang="en-US" sz="2800" dirty="0" err="1"/>
              <a:t>Shinead</a:t>
            </a:r>
            <a:r>
              <a:rPr lang="en-US" sz="2800" dirty="0"/>
              <a:t> have?</a:t>
            </a:r>
          </a:p>
          <a:p>
            <a:pPr lvl="2"/>
            <a:r>
              <a:rPr lang="en-US" sz="2800" b="1" dirty="0">
                <a:solidFill>
                  <a:schemeClr val="accent1"/>
                </a:solidFill>
              </a:rPr>
              <a:t>?</a:t>
            </a:r>
            <a:r>
              <a:rPr lang="en-US" sz="2800" dirty="0"/>
              <a:t> – </a:t>
            </a:r>
            <a:r>
              <a:rPr lang="en-US" sz="2800" b="1" dirty="0">
                <a:solidFill>
                  <a:schemeClr val="accent4"/>
                </a:solidFill>
              </a:rPr>
              <a:t>4</a:t>
            </a:r>
            <a:r>
              <a:rPr lang="en-US" sz="2800" dirty="0"/>
              <a:t> = </a:t>
            </a:r>
            <a:r>
              <a:rPr lang="en-US" sz="2800" b="1" dirty="0">
                <a:solidFill>
                  <a:srgbClr val="FF0000"/>
                </a:solidFill>
              </a:rPr>
              <a:t>5</a:t>
            </a:r>
          </a:p>
          <a:p>
            <a:pPr lvl="1"/>
            <a:r>
              <a:rPr lang="en-US" sz="2800" dirty="0"/>
              <a:t>Amanda has </a:t>
            </a:r>
            <a:r>
              <a:rPr lang="en-US" sz="2800" b="1" dirty="0">
                <a:solidFill>
                  <a:srgbClr val="FF0000"/>
                </a:solidFill>
              </a:rPr>
              <a:t>5</a:t>
            </a:r>
            <a:r>
              <a:rPr lang="en-US" sz="2800" dirty="0"/>
              <a:t> fewer apples than </a:t>
            </a:r>
            <a:r>
              <a:rPr lang="en-US" sz="2800" dirty="0" err="1"/>
              <a:t>Shinead</a:t>
            </a:r>
            <a:r>
              <a:rPr lang="en-US" sz="2800" dirty="0"/>
              <a:t>. </a:t>
            </a:r>
            <a:r>
              <a:rPr lang="en-US" sz="2800" dirty="0" err="1"/>
              <a:t>Shinead</a:t>
            </a:r>
            <a:r>
              <a:rPr lang="en-US" sz="2800" dirty="0"/>
              <a:t> has </a:t>
            </a:r>
            <a:r>
              <a:rPr lang="en-US" sz="2800" b="1" dirty="0">
                <a:solidFill>
                  <a:schemeClr val="accent1"/>
                </a:solidFill>
              </a:rPr>
              <a:t>9</a:t>
            </a:r>
            <a:r>
              <a:rPr lang="en-US" sz="2800" dirty="0"/>
              <a:t> apples. How many apples does Amanda have?</a:t>
            </a:r>
          </a:p>
          <a:p>
            <a:pPr lvl="2"/>
            <a:r>
              <a:rPr lang="en-US" sz="2800" b="1" dirty="0">
                <a:solidFill>
                  <a:schemeClr val="accent1"/>
                </a:solidFill>
              </a:rPr>
              <a:t>9</a:t>
            </a:r>
            <a:r>
              <a:rPr lang="en-US" sz="2800" dirty="0"/>
              <a:t> – </a:t>
            </a:r>
            <a:r>
              <a:rPr lang="en-US" sz="2800" b="1" dirty="0">
                <a:solidFill>
                  <a:schemeClr val="accent4"/>
                </a:solidFill>
              </a:rPr>
              <a:t>?</a:t>
            </a:r>
            <a:r>
              <a:rPr lang="en-US" sz="2800" b="1" dirty="0">
                <a:solidFill>
                  <a:srgbClr val="FF0000"/>
                </a:solidFill>
              </a:rPr>
              <a:t> </a:t>
            </a:r>
            <a:r>
              <a:rPr lang="en-US" sz="2800" dirty="0"/>
              <a:t>= </a:t>
            </a:r>
            <a:r>
              <a:rPr lang="en-US" sz="2800" b="1" dirty="0">
                <a:solidFill>
                  <a:srgbClr val="FF0000"/>
                </a:solidFill>
              </a:rPr>
              <a:t>5</a:t>
            </a:r>
          </a:p>
        </p:txBody>
      </p:sp>
      <p:sp>
        <p:nvSpPr>
          <p:cNvPr id="7" name="Rectangle 6"/>
          <p:cNvSpPr/>
          <p:nvPr/>
        </p:nvSpPr>
        <p:spPr>
          <a:xfrm>
            <a:off x="3346077" y="82607"/>
            <a:ext cx="2167218" cy="730624"/>
          </a:xfrm>
          <a:prstGeom prst="rect">
            <a:avLst/>
          </a:prstGeom>
          <a:solidFill>
            <a:srgbClr val="FF2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Difference</a:t>
            </a:r>
            <a:endParaRPr lang="en-US" sz="3200" dirty="0"/>
          </a:p>
        </p:txBody>
      </p:sp>
      <p:sp>
        <p:nvSpPr>
          <p:cNvPr id="9" name="Rectangle 8"/>
          <p:cNvSpPr/>
          <p:nvPr/>
        </p:nvSpPr>
        <p:spPr>
          <a:xfrm>
            <a:off x="228600" y="82607"/>
            <a:ext cx="2974042" cy="7306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Additive</a:t>
            </a:r>
          </a:p>
        </p:txBody>
      </p:sp>
    </p:spTree>
    <p:extLst>
      <p:ext uri="{BB962C8B-B14F-4D97-AF65-F5344CB8AC3E}">
        <p14:creationId xmlns:p14="http://schemas.microsoft.com/office/powerpoint/2010/main" val="2986276631"/>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093455B5-E2DD-493C-85E2-2D6559A5FEDD}"/>
              </a:ext>
            </a:extLst>
          </p:cNvPr>
          <p:cNvSpPr>
            <a:spLocks noGrp="1"/>
          </p:cNvSpPr>
          <p:nvPr>
            <p:ph type="title"/>
          </p:nvPr>
        </p:nvSpPr>
        <p:spPr/>
        <p:txBody>
          <a:bodyPr/>
          <a:lstStyle/>
          <a:p>
            <a:r>
              <a:rPr lang="en-US" dirty="0"/>
              <a:t>Slide 95</a:t>
            </a:r>
          </a:p>
        </p:txBody>
      </p:sp>
      <p:sp>
        <p:nvSpPr>
          <p:cNvPr id="11267" name="Content Placeholder 2"/>
          <p:cNvSpPr>
            <a:spLocks noGrp="1"/>
          </p:cNvSpPr>
          <p:nvPr>
            <p:ph idx="4294967295"/>
          </p:nvPr>
        </p:nvSpPr>
        <p:spPr>
          <a:xfrm>
            <a:off x="258262" y="1181100"/>
            <a:ext cx="9382125" cy="3530600"/>
          </a:xfrm>
        </p:spPr>
        <p:txBody>
          <a:bodyPr>
            <a:noAutofit/>
          </a:bodyPr>
          <a:lstStyle/>
          <a:p>
            <a:pPr eaLnBrk="1" hangingPunct="1"/>
            <a:r>
              <a:rPr lang="en-US" dirty="0"/>
              <a:t>Difference equation:</a:t>
            </a:r>
            <a:endParaRPr lang="en-US" sz="2400" dirty="0"/>
          </a:p>
          <a:p>
            <a:r>
              <a:rPr lang="en-US" sz="6000" b="1" dirty="0">
                <a:solidFill>
                  <a:schemeClr val="accent1"/>
                </a:solidFill>
              </a:rPr>
              <a:t>	G</a:t>
            </a:r>
            <a:r>
              <a:rPr lang="en-US" sz="6000" b="1" dirty="0">
                <a:solidFill>
                  <a:srgbClr val="008000"/>
                </a:solidFill>
              </a:rPr>
              <a:t> </a:t>
            </a:r>
            <a:r>
              <a:rPr lang="en-US" sz="6000" b="1" dirty="0"/>
              <a:t>	   </a:t>
            </a:r>
            <a:r>
              <a:rPr lang="en-US" sz="6000" dirty="0"/>
              <a:t>–</a:t>
            </a:r>
            <a:r>
              <a:rPr lang="en-US" sz="6000" b="1" dirty="0"/>
              <a:t>		</a:t>
            </a:r>
            <a:r>
              <a:rPr lang="en-US" sz="6000" b="1" dirty="0">
                <a:solidFill>
                  <a:schemeClr val="accent4"/>
                </a:solidFill>
              </a:rPr>
              <a:t>L</a:t>
            </a:r>
            <a:r>
              <a:rPr lang="en-US" sz="6000" b="1" dirty="0"/>
              <a:t>		=		</a:t>
            </a:r>
            <a:r>
              <a:rPr lang="en-US" sz="6000" b="1" dirty="0">
                <a:solidFill>
                  <a:srgbClr val="FF2600"/>
                </a:solidFill>
              </a:rPr>
              <a:t>D</a:t>
            </a:r>
            <a:endParaRPr lang="en-US" sz="6000" dirty="0">
              <a:solidFill>
                <a:srgbClr val="FF2600"/>
              </a:solidFill>
            </a:endParaRPr>
          </a:p>
        </p:txBody>
      </p:sp>
      <p:sp>
        <p:nvSpPr>
          <p:cNvPr id="6" name="Rectangle 5"/>
          <p:cNvSpPr/>
          <p:nvPr/>
        </p:nvSpPr>
        <p:spPr>
          <a:xfrm>
            <a:off x="3346077" y="82607"/>
            <a:ext cx="2167218" cy="730624"/>
          </a:xfrm>
          <a:prstGeom prst="rect">
            <a:avLst/>
          </a:prstGeom>
          <a:solidFill>
            <a:srgbClr val="FF2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Difference</a:t>
            </a:r>
            <a:endParaRPr lang="en-US" sz="3200" dirty="0"/>
          </a:p>
        </p:txBody>
      </p:sp>
      <p:sp>
        <p:nvSpPr>
          <p:cNvPr id="7" name="Rectangle 6"/>
          <p:cNvSpPr/>
          <p:nvPr/>
        </p:nvSpPr>
        <p:spPr>
          <a:xfrm>
            <a:off x="228600" y="82607"/>
            <a:ext cx="2974042" cy="7306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Additive</a:t>
            </a:r>
          </a:p>
        </p:txBody>
      </p:sp>
      <p:sp>
        <p:nvSpPr>
          <p:cNvPr id="8" name="TextBox 7"/>
          <p:cNvSpPr txBox="1"/>
          <p:nvPr/>
        </p:nvSpPr>
        <p:spPr>
          <a:xfrm rot="16200000">
            <a:off x="6493150" y="3554204"/>
            <a:ext cx="5024702" cy="276999"/>
          </a:xfrm>
          <a:prstGeom prst="rect">
            <a:avLst/>
          </a:prstGeom>
          <a:noFill/>
        </p:spPr>
        <p:txBody>
          <a:bodyPr wrap="square" rtlCol="0">
            <a:spAutoFit/>
          </a:bodyPr>
          <a:lstStyle/>
          <a:p>
            <a:r>
              <a:rPr lang="en-US" sz="1200" dirty="0">
                <a:solidFill>
                  <a:srgbClr val="FF9300"/>
                </a:solidFill>
              </a:rPr>
              <a:t>Fuchs et al. (2008); Griffin &amp; </a:t>
            </a:r>
            <a:r>
              <a:rPr lang="en-US" sz="1200" dirty="0" err="1">
                <a:solidFill>
                  <a:srgbClr val="FF9300"/>
                </a:solidFill>
              </a:rPr>
              <a:t>Jttendra</a:t>
            </a:r>
            <a:r>
              <a:rPr lang="en-US" sz="1200" dirty="0">
                <a:solidFill>
                  <a:srgbClr val="FF9300"/>
                </a:solidFill>
              </a:rPr>
              <a:t> (2009)</a:t>
            </a:r>
          </a:p>
        </p:txBody>
      </p:sp>
      <p:sp>
        <p:nvSpPr>
          <p:cNvPr id="14" name="Content Placeholder 2"/>
          <p:cNvSpPr txBox="1">
            <a:spLocks/>
          </p:cNvSpPr>
          <p:nvPr/>
        </p:nvSpPr>
        <p:spPr>
          <a:xfrm>
            <a:off x="228599" y="3096378"/>
            <a:ext cx="9381565" cy="3530600"/>
          </a:xfrm>
          <a:prstGeom prst="rect">
            <a:avLst/>
          </a:prstGeom>
        </p:spPr>
        <p:txBody>
          <a:bodyPr vert="horz" lIns="91440" tIns="45720" rIns="91440" bIns="45720" rtlCol="0">
            <a:noAutofit/>
          </a:bodyPr>
          <a:lstStyle>
            <a:lvl1pPr marL="0" indent="0" algn="l" defTabSz="914400" rtl="0" eaLnBrk="1" latinLnBrk="0" hangingPunct="1">
              <a:lnSpc>
                <a:spcPct val="110000"/>
              </a:lnSpc>
              <a:spcBef>
                <a:spcPts val="600"/>
              </a:spcBef>
              <a:buClr>
                <a:schemeClr val="accent4">
                  <a:lumMod val="75000"/>
                </a:schemeClr>
              </a:buClr>
              <a:buFont typeface="Arial" panose="020B0604020202020204" pitchFamily="34" charset="0"/>
              <a:buNone/>
              <a:defRPr sz="2400" kern="1200">
                <a:solidFill>
                  <a:schemeClr val="tx2">
                    <a:lumMod val="75000"/>
                  </a:schemeClr>
                </a:solidFill>
                <a:latin typeface="+mj-lt"/>
                <a:ea typeface="Verdana" panose="020B0604030504040204" pitchFamily="34" charset="0"/>
                <a:cs typeface="Verdana" panose="020B0604030504040204" pitchFamily="34" charset="0"/>
              </a:defRPr>
            </a:lvl1pPr>
            <a:lvl2pPr marL="344488" indent="-342900" algn="l" defTabSz="914400" rtl="0" eaLnBrk="1" latinLnBrk="0" hangingPunct="1">
              <a:lnSpc>
                <a:spcPct val="100000"/>
              </a:lnSpc>
              <a:spcBef>
                <a:spcPts val="600"/>
              </a:spcBef>
              <a:buClr>
                <a:schemeClr val="bg1"/>
              </a:buClr>
              <a:buFont typeface="Arial" panose="020B0604020202020204" pitchFamily="34" charset="0"/>
              <a:buChar char="•"/>
              <a:defRPr sz="2400" kern="1200">
                <a:solidFill>
                  <a:schemeClr val="tx2">
                    <a:lumMod val="75000"/>
                  </a:schemeClr>
                </a:solidFill>
                <a:latin typeface="+mj-lt"/>
                <a:ea typeface="Verdana" panose="020B0604030504040204" pitchFamily="34" charset="0"/>
                <a:cs typeface="Verdana" panose="020B0604030504040204" pitchFamily="34" charset="0"/>
              </a:defRPr>
            </a:lvl2pPr>
            <a:lvl3pPr marL="571500" indent="-342900" algn="l" defTabSz="914400" rtl="0" eaLnBrk="1" latinLnBrk="0" hangingPunct="1">
              <a:lnSpc>
                <a:spcPct val="100000"/>
              </a:lnSpc>
              <a:spcBef>
                <a:spcPts val="600"/>
              </a:spcBef>
              <a:buClr>
                <a:schemeClr val="bg1"/>
              </a:buClr>
              <a:buFont typeface="Arial" panose="020B0604020202020204" pitchFamily="34" charset="0"/>
              <a:buChar char="•"/>
              <a:defRPr sz="2400" kern="1200">
                <a:solidFill>
                  <a:schemeClr val="tx2">
                    <a:lumMod val="75000"/>
                  </a:schemeClr>
                </a:solidFill>
                <a:latin typeface="+mj-lt"/>
                <a:ea typeface="Verdana" panose="020B0604030504040204" pitchFamily="34" charset="0"/>
                <a:cs typeface="Verdana" panose="020B0604030504040204" pitchFamily="34" charset="0"/>
              </a:defRPr>
            </a:lvl3pPr>
            <a:lvl4pPr marL="798513" indent="-342900" algn="l" defTabSz="914400" rtl="0" eaLnBrk="1" latinLnBrk="0" hangingPunct="1">
              <a:lnSpc>
                <a:spcPct val="100000"/>
              </a:lnSpc>
              <a:spcBef>
                <a:spcPts val="600"/>
              </a:spcBef>
              <a:buClr>
                <a:schemeClr val="bg1"/>
              </a:buClr>
              <a:buFont typeface="Arial" panose="020B0604020202020204" pitchFamily="34" charset="0"/>
              <a:buChar char="•"/>
              <a:defRPr sz="2400" kern="1200">
                <a:solidFill>
                  <a:schemeClr val="tx2">
                    <a:lumMod val="75000"/>
                  </a:schemeClr>
                </a:solidFill>
                <a:latin typeface="+mj-lt"/>
                <a:ea typeface="Verdana" panose="020B0604030504040204" pitchFamily="34" charset="0"/>
                <a:cs typeface="Verdana" panose="020B0604030504040204" pitchFamily="34" charset="0"/>
              </a:defRPr>
            </a:lvl4pPr>
            <a:lvl5pPr marL="1028700" indent="-342900" algn="l" defTabSz="914400" rtl="0" eaLnBrk="1" latinLnBrk="0" hangingPunct="1">
              <a:lnSpc>
                <a:spcPct val="100000"/>
              </a:lnSpc>
              <a:spcBef>
                <a:spcPts val="600"/>
              </a:spcBef>
              <a:buClr>
                <a:schemeClr val="bg1"/>
              </a:buClr>
              <a:buSzPct val="100000"/>
              <a:buFont typeface="Arial" panose="020B0604020202020204" pitchFamily="34" charset="0"/>
              <a:buChar char="•"/>
              <a:defRPr sz="2400" kern="1200">
                <a:solidFill>
                  <a:schemeClr val="tx2">
                    <a:lumMod val="75000"/>
                  </a:schemeClr>
                </a:solidFill>
                <a:latin typeface="+mj-lt"/>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chemeClr val="bg1"/>
                </a:solidFill>
              </a:rPr>
              <a:t>Difference graphic organizer:</a:t>
            </a:r>
          </a:p>
        </p:txBody>
      </p:sp>
      <p:sp>
        <p:nvSpPr>
          <p:cNvPr id="15" name="Oval 14"/>
          <p:cNvSpPr/>
          <p:nvPr/>
        </p:nvSpPr>
        <p:spPr>
          <a:xfrm>
            <a:off x="47194" y="3888994"/>
            <a:ext cx="1502231" cy="1355273"/>
          </a:xfrm>
          <a:prstGeom prst="ellipse">
            <a:avLst/>
          </a:prstGeom>
          <a:solidFill>
            <a:schemeClr val="accent1"/>
          </a:solidFill>
          <a:ln>
            <a:noFill/>
          </a:ln>
        </p:spPr>
        <p:style>
          <a:lnRef idx="1">
            <a:schemeClr val="accent3"/>
          </a:lnRef>
          <a:fillRef idx="3">
            <a:schemeClr val="accent3"/>
          </a:fillRef>
          <a:effectRef idx="2">
            <a:schemeClr val="accent3"/>
          </a:effectRef>
          <a:fontRef idx="minor">
            <a:schemeClr val="lt1"/>
          </a:fontRef>
        </p:style>
        <p:txBody>
          <a:bodyPr rtlCol="0" anchor="ctr"/>
          <a:lstStyle/>
          <a:p>
            <a:pPr algn="ctr" defTabSz="457200"/>
            <a:r>
              <a:rPr lang="en-US" sz="1700" dirty="0">
                <a:solidFill>
                  <a:prstClr val="white"/>
                </a:solidFill>
              </a:rPr>
              <a:t>(greater)</a:t>
            </a:r>
          </a:p>
        </p:txBody>
      </p:sp>
      <p:sp>
        <p:nvSpPr>
          <p:cNvPr id="16" name="Oval 15"/>
          <p:cNvSpPr/>
          <p:nvPr/>
        </p:nvSpPr>
        <p:spPr>
          <a:xfrm>
            <a:off x="2299110" y="3905874"/>
            <a:ext cx="1551476" cy="1355273"/>
          </a:xfrm>
          <a:prstGeom prst="ellipse">
            <a:avLst/>
          </a:prstGeom>
          <a:solidFill>
            <a:schemeClr val="accent4"/>
          </a:solidFill>
          <a:ln>
            <a:noFill/>
          </a:ln>
        </p:spPr>
        <p:style>
          <a:lnRef idx="1">
            <a:schemeClr val="accent3"/>
          </a:lnRef>
          <a:fillRef idx="3">
            <a:schemeClr val="accent3"/>
          </a:fillRef>
          <a:effectRef idx="2">
            <a:schemeClr val="accent3"/>
          </a:effectRef>
          <a:fontRef idx="minor">
            <a:schemeClr val="lt1"/>
          </a:fontRef>
        </p:style>
        <p:txBody>
          <a:bodyPr rtlCol="0" anchor="ctr"/>
          <a:lstStyle/>
          <a:p>
            <a:pPr algn="ctr" defTabSz="457200"/>
            <a:r>
              <a:rPr lang="en-US" dirty="0">
                <a:solidFill>
                  <a:prstClr val="white"/>
                </a:solidFill>
              </a:rPr>
              <a:t>(less)</a:t>
            </a:r>
          </a:p>
        </p:txBody>
      </p:sp>
      <p:sp>
        <p:nvSpPr>
          <p:cNvPr id="17" name="Rectangle 16"/>
          <p:cNvSpPr/>
          <p:nvPr/>
        </p:nvSpPr>
        <p:spPr>
          <a:xfrm>
            <a:off x="4469173" y="3967289"/>
            <a:ext cx="1497503" cy="1110786"/>
          </a:xfrm>
          <a:prstGeom prst="rect">
            <a:avLst/>
          </a:prstGeom>
          <a:solidFill>
            <a:srgbClr val="FF2600"/>
          </a:solidFill>
          <a:ln>
            <a:noFill/>
          </a:ln>
        </p:spPr>
        <p:style>
          <a:lnRef idx="1">
            <a:schemeClr val="accent3"/>
          </a:lnRef>
          <a:fillRef idx="3">
            <a:schemeClr val="accent3"/>
          </a:fillRef>
          <a:effectRef idx="2">
            <a:schemeClr val="accent3"/>
          </a:effectRef>
          <a:fontRef idx="minor">
            <a:schemeClr val="lt1"/>
          </a:fontRef>
        </p:style>
        <p:txBody>
          <a:bodyPr rtlCol="0" anchor="ctr"/>
          <a:lstStyle/>
          <a:p>
            <a:pPr algn="ctr" defTabSz="457200"/>
            <a:r>
              <a:rPr lang="en-US" dirty="0">
                <a:solidFill>
                  <a:prstClr val="white"/>
                </a:solidFill>
              </a:rPr>
              <a:t>(difference)</a:t>
            </a:r>
          </a:p>
        </p:txBody>
      </p:sp>
      <p:sp>
        <p:nvSpPr>
          <p:cNvPr id="18" name="Equal 17" descr="equals"/>
          <p:cNvSpPr/>
          <p:nvPr/>
        </p:nvSpPr>
        <p:spPr>
          <a:xfrm>
            <a:off x="3961096" y="4368902"/>
            <a:ext cx="397567" cy="442607"/>
          </a:xfrm>
          <a:prstGeom prst="mathEqual">
            <a:avLst/>
          </a:prstGeom>
          <a:solidFill>
            <a:schemeClr val="bg1"/>
          </a:solidFill>
          <a:ln>
            <a:noFill/>
          </a:ln>
        </p:spPr>
        <p:style>
          <a:lnRef idx="1">
            <a:schemeClr val="accent3"/>
          </a:lnRef>
          <a:fillRef idx="3">
            <a:schemeClr val="accent3"/>
          </a:fillRef>
          <a:effectRef idx="2">
            <a:schemeClr val="accent3"/>
          </a:effectRef>
          <a:fontRef idx="minor">
            <a:schemeClr val="lt1"/>
          </a:fontRef>
        </p:style>
        <p:txBody>
          <a:bodyPr rtlCol="0" anchor="ctr"/>
          <a:lstStyle/>
          <a:p>
            <a:pPr algn="ctr" defTabSz="457200"/>
            <a:endParaRPr lang="en-US" dirty="0">
              <a:solidFill>
                <a:prstClr val="black"/>
              </a:solidFill>
            </a:endParaRPr>
          </a:p>
        </p:txBody>
      </p:sp>
      <p:sp>
        <p:nvSpPr>
          <p:cNvPr id="19" name="Minus 18" descr="minus"/>
          <p:cNvSpPr/>
          <p:nvPr/>
        </p:nvSpPr>
        <p:spPr>
          <a:xfrm>
            <a:off x="1670585" y="4368902"/>
            <a:ext cx="518015" cy="413741"/>
          </a:xfrm>
          <a:prstGeom prst="mathMinus">
            <a:avLst/>
          </a:prstGeom>
          <a:solidFill>
            <a:schemeClr val="bg1"/>
          </a:solidFill>
          <a:ln>
            <a:noFill/>
          </a:ln>
        </p:spPr>
        <p:style>
          <a:lnRef idx="1">
            <a:schemeClr val="accent3"/>
          </a:lnRef>
          <a:fillRef idx="3">
            <a:schemeClr val="accent3"/>
          </a:fillRef>
          <a:effectRef idx="2">
            <a:schemeClr val="accent3"/>
          </a:effectRef>
          <a:fontRef idx="minor">
            <a:schemeClr val="lt1"/>
          </a:fontRef>
        </p:style>
        <p:txBody>
          <a:bodyPr rtlCol="0" anchor="ctr"/>
          <a:lstStyle/>
          <a:p>
            <a:pPr algn="ctr" defTabSz="457200"/>
            <a:endParaRPr lang="en-US" dirty="0">
              <a:solidFill>
                <a:prstClr val="white"/>
              </a:solidFill>
            </a:endParaRPr>
          </a:p>
        </p:txBody>
      </p:sp>
      <p:pic>
        <p:nvPicPr>
          <p:cNvPr id="12" name="Picture 11" descr="quantity 12. quantity 5. difference is left blank"/>
          <p:cNvPicPr>
            <a:picLocks noChangeAspect="1"/>
          </p:cNvPicPr>
          <p:nvPr/>
        </p:nvPicPr>
        <p:blipFill>
          <a:blip r:embed="rId2"/>
          <a:stretch>
            <a:fillRect/>
          </a:stretch>
        </p:blipFill>
        <p:spPr>
          <a:xfrm>
            <a:off x="6219425" y="3692592"/>
            <a:ext cx="2647575" cy="1911607"/>
          </a:xfrm>
          <a:prstGeom prst="rect">
            <a:avLst/>
          </a:prstGeom>
        </p:spPr>
      </p:pic>
    </p:spTree>
    <p:extLst>
      <p:ext uri="{BB962C8B-B14F-4D97-AF65-F5344CB8AC3E}">
        <p14:creationId xmlns:p14="http://schemas.microsoft.com/office/powerpoint/2010/main" val="3768884370"/>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228600" y="82607"/>
            <a:ext cx="2974042" cy="7306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Additive</a:t>
            </a:r>
          </a:p>
        </p:txBody>
      </p:sp>
      <p:sp>
        <p:nvSpPr>
          <p:cNvPr id="2" name="Title 1" hidden="1">
            <a:extLst>
              <a:ext uri="{FF2B5EF4-FFF2-40B4-BE49-F238E27FC236}">
                <a16:creationId xmlns:a16="http://schemas.microsoft.com/office/drawing/2014/main" id="{4974772E-DBDC-4DE5-8CD7-B51D7CFCB10F}"/>
              </a:ext>
            </a:extLst>
          </p:cNvPr>
          <p:cNvSpPr>
            <a:spLocks noGrp="1"/>
          </p:cNvSpPr>
          <p:nvPr>
            <p:ph type="title"/>
          </p:nvPr>
        </p:nvSpPr>
        <p:spPr/>
        <p:txBody>
          <a:bodyPr/>
          <a:lstStyle/>
          <a:p>
            <a:r>
              <a:rPr lang="en-US" dirty="0"/>
              <a:t>Slide 96</a:t>
            </a:r>
          </a:p>
        </p:txBody>
      </p:sp>
      <p:sp>
        <p:nvSpPr>
          <p:cNvPr id="3" name="Content Placeholder 2"/>
          <p:cNvSpPr>
            <a:spLocks noGrp="1"/>
          </p:cNvSpPr>
          <p:nvPr>
            <p:ph idx="4294967295"/>
          </p:nvPr>
        </p:nvSpPr>
        <p:spPr>
          <a:xfrm>
            <a:off x="180201" y="1244378"/>
            <a:ext cx="8686800" cy="4840288"/>
          </a:xfrm>
        </p:spPr>
        <p:txBody>
          <a:bodyPr/>
          <a:lstStyle/>
          <a:p>
            <a:r>
              <a:rPr lang="en-US" dirty="0"/>
              <a:t>Jana has 107 wooden beads and 68 glass beads. How many more wooden beads than glass beads does Jana have?</a:t>
            </a:r>
          </a:p>
          <a:p>
            <a:r>
              <a:rPr lang="en-US" dirty="0"/>
              <a:t> </a:t>
            </a:r>
          </a:p>
        </p:txBody>
      </p:sp>
      <p:sp>
        <p:nvSpPr>
          <p:cNvPr id="5" name="Rectangle 4"/>
          <p:cNvSpPr/>
          <p:nvPr/>
        </p:nvSpPr>
        <p:spPr>
          <a:xfrm>
            <a:off x="3346077" y="82607"/>
            <a:ext cx="2167218" cy="730624"/>
          </a:xfrm>
          <a:prstGeom prst="rect">
            <a:avLst/>
          </a:prstGeom>
          <a:solidFill>
            <a:srgbClr val="FF2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Difference</a:t>
            </a:r>
          </a:p>
        </p:txBody>
      </p:sp>
      <p:sp>
        <p:nvSpPr>
          <p:cNvPr id="6" name="TextBox 5"/>
          <p:cNvSpPr txBox="1"/>
          <p:nvPr/>
        </p:nvSpPr>
        <p:spPr>
          <a:xfrm rot="16200000">
            <a:off x="8097143" y="5037808"/>
            <a:ext cx="1816716" cy="276999"/>
          </a:xfrm>
          <a:prstGeom prst="rect">
            <a:avLst/>
          </a:prstGeom>
          <a:noFill/>
        </p:spPr>
        <p:txBody>
          <a:bodyPr wrap="none" rtlCol="0">
            <a:spAutoFit/>
          </a:bodyPr>
          <a:lstStyle/>
          <a:p>
            <a:r>
              <a:rPr lang="en-US" sz="1200" dirty="0">
                <a:solidFill>
                  <a:schemeClr val="accent2"/>
                </a:solidFill>
              </a:rPr>
              <a:t>Grade 3 Smarter Balanced</a:t>
            </a:r>
          </a:p>
        </p:txBody>
      </p:sp>
    </p:spTree>
    <p:extLst>
      <p:ext uri="{BB962C8B-B14F-4D97-AF65-F5344CB8AC3E}">
        <p14:creationId xmlns:p14="http://schemas.microsoft.com/office/powerpoint/2010/main" val="33745122"/>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228600" y="82607"/>
            <a:ext cx="2974042" cy="7306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Additive</a:t>
            </a:r>
          </a:p>
        </p:txBody>
      </p:sp>
      <p:sp>
        <p:nvSpPr>
          <p:cNvPr id="2" name="Title 1" hidden="1">
            <a:extLst>
              <a:ext uri="{FF2B5EF4-FFF2-40B4-BE49-F238E27FC236}">
                <a16:creationId xmlns:a16="http://schemas.microsoft.com/office/drawing/2014/main" id="{C2485F0B-CCDE-4C6C-9F70-4273706500F1}"/>
              </a:ext>
            </a:extLst>
          </p:cNvPr>
          <p:cNvSpPr>
            <a:spLocks noGrp="1"/>
          </p:cNvSpPr>
          <p:nvPr>
            <p:ph type="title"/>
          </p:nvPr>
        </p:nvSpPr>
        <p:spPr/>
        <p:txBody>
          <a:bodyPr/>
          <a:lstStyle/>
          <a:p>
            <a:r>
              <a:rPr lang="en-US" dirty="0"/>
              <a:t>Slide 97</a:t>
            </a:r>
          </a:p>
        </p:txBody>
      </p:sp>
      <p:sp>
        <p:nvSpPr>
          <p:cNvPr id="3" name="Content Placeholder 2"/>
          <p:cNvSpPr>
            <a:spLocks noGrp="1"/>
          </p:cNvSpPr>
          <p:nvPr>
            <p:ph idx="4294967295"/>
          </p:nvPr>
        </p:nvSpPr>
        <p:spPr>
          <a:xfrm>
            <a:off x="228600" y="1244600"/>
            <a:ext cx="8686800" cy="4840288"/>
          </a:xfrm>
        </p:spPr>
        <p:txBody>
          <a:bodyPr/>
          <a:lstStyle/>
          <a:p>
            <a:r>
              <a:rPr lang="en-US" dirty="0"/>
              <a:t>Farmer Hank has 6 more cows than horses. He has 4 horses. He also has 9 chickens. How many cows does he have?</a:t>
            </a:r>
          </a:p>
          <a:p>
            <a:r>
              <a:rPr lang="en-US" dirty="0"/>
              <a:t> </a:t>
            </a:r>
          </a:p>
        </p:txBody>
      </p:sp>
      <p:sp>
        <p:nvSpPr>
          <p:cNvPr id="5" name="Rectangle 4"/>
          <p:cNvSpPr/>
          <p:nvPr/>
        </p:nvSpPr>
        <p:spPr>
          <a:xfrm>
            <a:off x="3346077" y="82607"/>
            <a:ext cx="2167218" cy="730624"/>
          </a:xfrm>
          <a:prstGeom prst="rect">
            <a:avLst/>
          </a:prstGeom>
          <a:solidFill>
            <a:srgbClr val="FF2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Difference</a:t>
            </a:r>
          </a:p>
        </p:txBody>
      </p:sp>
    </p:spTree>
    <p:extLst>
      <p:ext uri="{BB962C8B-B14F-4D97-AF65-F5344CB8AC3E}">
        <p14:creationId xmlns:p14="http://schemas.microsoft.com/office/powerpoint/2010/main" val="2669985580"/>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39387" y="985653"/>
            <a:ext cx="6874061" cy="646331"/>
          </a:xfrm>
          <a:prstGeom prst="rect">
            <a:avLst/>
          </a:prstGeom>
          <a:noFill/>
        </p:spPr>
        <p:txBody>
          <a:bodyPr wrap="none" rtlCol="0">
            <a:spAutoFit/>
          </a:bodyPr>
          <a:lstStyle/>
          <a:p>
            <a:r>
              <a:rPr lang="en-US" sz="3600" dirty="0">
                <a:solidFill>
                  <a:schemeClr val="accent6"/>
                </a:solidFill>
              </a:rPr>
              <a:t>“Are parts put together for a total?”</a:t>
            </a:r>
          </a:p>
        </p:txBody>
      </p:sp>
      <p:sp>
        <p:nvSpPr>
          <p:cNvPr id="5" name="Rectangle 4"/>
          <p:cNvSpPr/>
          <p:nvPr/>
        </p:nvSpPr>
        <p:spPr>
          <a:xfrm>
            <a:off x="3346077" y="2304780"/>
            <a:ext cx="2167218" cy="730624"/>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Difference</a:t>
            </a:r>
            <a:endParaRPr lang="en-US" sz="3200" dirty="0"/>
          </a:p>
        </p:txBody>
      </p:sp>
      <p:sp>
        <p:nvSpPr>
          <p:cNvPr id="6" name="TextBox 5"/>
          <p:cNvSpPr txBox="1"/>
          <p:nvPr/>
        </p:nvSpPr>
        <p:spPr>
          <a:xfrm>
            <a:off x="439386" y="3084937"/>
            <a:ext cx="8348567" cy="646331"/>
          </a:xfrm>
          <a:prstGeom prst="rect">
            <a:avLst/>
          </a:prstGeom>
          <a:noFill/>
        </p:spPr>
        <p:txBody>
          <a:bodyPr wrap="none" rtlCol="0">
            <a:spAutoFit/>
          </a:bodyPr>
          <a:lstStyle/>
          <a:p>
            <a:r>
              <a:rPr lang="en-US" sz="3600" dirty="0">
                <a:solidFill>
                  <a:srgbClr val="FF0000"/>
                </a:solidFill>
              </a:rPr>
              <a:t>“Are amounts compared for a difference?”</a:t>
            </a:r>
          </a:p>
        </p:txBody>
      </p:sp>
      <p:sp>
        <p:nvSpPr>
          <p:cNvPr id="7" name="Rectangle 6"/>
          <p:cNvSpPr/>
          <p:nvPr/>
        </p:nvSpPr>
        <p:spPr>
          <a:xfrm>
            <a:off x="228600" y="82607"/>
            <a:ext cx="2974042" cy="7306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Additive</a:t>
            </a:r>
          </a:p>
        </p:txBody>
      </p:sp>
      <p:sp>
        <p:nvSpPr>
          <p:cNvPr id="8" name="Rectangle 7"/>
          <p:cNvSpPr/>
          <p:nvPr/>
        </p:nvSpPr>
        <p:spPr>
          <a:xfrm>
            <a:off x="3346077" y="82607"/>
            <a:ext cx="2167218" cy="730624"/>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Total</a:t>
            </a:r>
          </a:p>
        </p:txBody>
      </p:sp>
      <p:sp>
        <p:nvSpPr>
          <p:cNvPr id="9" name="Rectangle 8"/>
          <p:cNvSpPr/>
          <p:nvPr/>
        </p:nvSpPr>
        <p:spPr>
          <a:xfrm>
            <a:off x="228600" y="2304780"/>
            <a:ext cx="2974042" cy="7306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Additive</a:t>
            </a:r>
          </a:p>
        </p:txBody>
      </p:sp>
      <p:sp>
        <p:nvSpPr>
          <p:cNvPr id="2" name="Title 1" hidden="1">
            <a:extLst>
              <a:ext uri="{FF2B5EF4-FFF2-40B4-BE49-F238E27FC236}">
                <a16:creationId xmlns:a16="http://schemas.microsoft.com/office/drawing/2014/main" id="{92824085-5334-4733-B701-AD3D84BB7E82}"/>
              </a:ext>
            </a:extLst>
          </p:cNvPr>
          <p:cNvSpPr>
            <a:spLocks noGrp="1"/>
          </p:cNvSpPr>
          <p:nvPr>
            <p:ph type="title"/>
          </p:nvPr>
        </p:nvSpPr>
        <p:spPr/>
        <p:txBody>
          <a:bodyPr/>
          <a:lstStyle/>
          <a:p>
            <a:r>
              <a:rPr lang="en-US" dirty="0"/>
              <a:t>Slide 98</a:t>
            </a:r>
          </a:p>
        </p:txBody>
      </p:sp>
    </p:spTree>
    <p:extLst>
      <p:ext uri="{BB962C8B-B14F-4D97-AF65-F5344CB8AC3E}">
        <p14:creationId xmlns:p14="http://schemas.microsoft.com/office/powerpoint/2010/main" val="4020435623"/>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F49D4A20-EBF7-4FEE-B3FE-DFA8C265A619}"/>
              </a:ext>
            </a:extLst>
          </p:cNvPr>
          <p:cNvSpPr>
            <a:spLocks noGrp="1"/>
          </p:cNvSpPr>
          <p:nvPr>
            <p:ph type="title"/>
          </p:nvPr>
        </p:nvSpPr>
        <p:spPr/>
        <p:txBody>
          <a:bodyPr/>
          <a:lstStyle/>
          <a:p>
            <a:r>
              <a:rPr lang="en-US" dirty="0"/>
              <a:t>Slide 99</a:t>
            </a:r>
          </a:p>
        </p:txBody>
      </p:sp>
      <p:sp>
        <p:nvSpPr>
          <p:cNvPr id="11267" name="Content Placeholder 2"/>
          <p:cNvSpPr>
            <a:spLocks noGrp="1"/>
          </p:cNvSpPr>
          <p:nvPr>
            <p:ph idx="4294967295"/>
          </p:nvPr>
        </p:nvSpPr>
        <p:spPr>
          <a:xfrm>
            <a:off x="228600" y="812800"/>
            <a:ext cx="8915400" cy="4840288"/>
          </a:xfrm>
        </p:spPr>
        <p:txBody>
          <a:bodyPr>
            <a:noAutofit/>
          </a:bodyPr>
          <a:lstStyle/>
          <a:p>
            <a:r>
              <a:rPr lang="en-US" sz="2800" dirty="0"/>
              <a:t>An amount that </a:t>
            </a:r>
            <a:r>
              <a:rPr lang="en-US" sz="2800" b="1" dirty="0"/>
              <a:t>increases</a:t>
            </a:r>
            <a:r>
              <a:rPr lang="en-US" sz="2800" dirty="0"/>
              <a:t> or decreases</a:t>
            </a:r>
          </a:p>
          <a:p>
            <a:pPr lvl="1"/>
            <a:r>
              <a:rPr lang="en-US" sz="2600" dirty="0" err="1"/>
              <a:t>Shannah</a:t>
            </a:r>
            <a:r>
              <a:rPr lang="en-US" sz="2600" dirty="0"/>
              <a:t> had $</a:t>
            </a:r>
            <a:r>
              <a:rPr lang="en-US" sz="2600" b="1" dirty="0">
                <a:solidFill>
                  <a:srgbClr val="00B050"/>
                </a:solidFill>
              </a:rPr>
              <a:t>4</a:t>
            </a:r>
            <a:r>
              <a:rPr lang="en-US" sz="2600" dirty="0"/>
              <a:t>. Then she got $</a:t>
            </a:r>
            <a:r>
              <a:rPr lang="en-US" sz="2600" b="1" dirty="0">
                <a:solidFill>
                  <a:srgbClr val="FF9300"/>
                </a:solidFill>
              </a:rPr>
              <a:t>3</a:t>
            </a:r>
            <a:r>
              <a:rPr lang="en-US" sz="2600" dirty="0"/>
              <a:t> for cleaning her room. How much money does </a:t>
            </a:r>
            <a:r>
              <a:rPr lang="en-US" sz="2600" dirty="0" err="1"/>
              <a:t>Shannah</a:t>
            </a:r>
            <a:r>
              <a:rPr lang="en-US" sz="2600" dirty="0"/>
              <a:t> have now? </a:t>
            </a:r>
          </a:p>
          <a:p>
            <a:pPr lvl="2"/>
            <a:r>
              <a:rPr lang="en-US" sz="2600" b="1" dirty="0">
                <a:solidFill>
                  <a:srgbClr val="00B050"/>
                </a:solidFill>
              </a:rPr>
              <a:t>4</a:t>
            </a:r>
            <a:r>
              <a:rPr lang="en-US" sz="2600" dirty="0"/>
              <a:t> + </a:t>
            </a:r>
            <a:r>
              <a:rPr lang="en-US" sz="2600" b="1" dirty="0">
                <a:solidFill>
                  <a:srgbClr val="FF9300"/>
                </a:solidFill>
              </a:rPr>
              <a:t>3</a:t>
            </a:r>
            <a:r>
              <a:rPr lang="en-US" sz="2600" dirty="0"/>
              <a:t> = </a:t>
            </a:r>
            <a:r>
              <a:rPr lang="en-US" sz="2600" dirty="0">
                <a:solidFill>
                  <a:schemeClr val="accent1"/>
                </a:solidFill>
              </a:rPr>
              <a:t>?</a:t>
            </a:r>
          </a:p>
          <a:p>
            <a:pPr lvl="1"/>
            <a:r>
              <a:rPr lang="en-US" sz="2600" dirty="0" err="1"/>
              <a:t>Shannah</a:t>
            </a:r>
            <a:r>
              <a:rPr lang="en-US" sz="2600" dirty="0"/>
              <a:t> has $</a:t>
            </a:r>
            <a:r>
              <a:rPr lang="en-US" sz="2600" b="1" dirty="0">
                <a:solidFill>
                  <a:srgbClr val="00B050"/>
                </a:solidFill>
              </a:rPr>
              <a:t>4</a:t>
            </a:r>
            <a:r>
              <a:rPr lang="en-US" sz="2600" dirty="0"/>
              <a:t>. Then she earned money for cleaning her room. Now </a:t>
            </a:r>
            <a:r>
              <a:rPr lang="en-US" sz="2600" dirty="0" err="1"/>
              <a:t>Shannah</a:t>
            </a:r>
            <a:r>
              <a:rPr lang="en-US" sz="2600" dirty="0"/>
              <a:t> has $</a:t>
            </a:r>
            <a:r>
              <a:rPr lang="en-US" sz="2600" b="1" dirty="0">
                <a:solidFill>
                  <a:schemeClr val="accent1"/>
                </a:solidFill>
              </a:rPr>
              <a:t>7</a:t>
            </a:r>
            <a:r>
              <a:rPr lang="en-US" sz="2600" dirty="0"/>
              <a:t>. How much money did she earn?</a:t>
            </a:r>
          </a:p>
          <a:p>
            <a:pPr lvl="2"/>
            <a:r>
              <a:rPr lang="en-US" sz="2600" b="1" dirty="0">
                <a:solidFill>
                  <a:srgbClr val="00B050"/>
                </a:solidFill>
              </a:rPr>
              <a:t>4</a:t>
            </a:r>
            <a:r>
              <a:rPr lang="en-US" sz="2600" dirty="0"/>
              <a:t> + </a:t>
            </a:r>
            <a:r>
              <a:rPr lang="en-US" sz="2600" b="1" dirty="0">
                <a:solidFill>
                  <a:srgbClr val="FF9300"/>
                </a:solidFill>
              </a:rPr>
              <a:t>?</a:t>
            </a:r>
            <a:r>
              <a:rPr lang="en-US" sz="2600" dirty="0"/>
              <a:t> = </a:t>
            </a:r>
            <a:r>
              <a:rPr lang="en-US" sz="2600" b="1" dirty="0">
                <a:solidFill>
                  <a:schemeClr val="accent1"/>
                </a:solidFill>
              </a:rPr>
              <a:t>7</a:t>
            </a:r>
          </a:p>
          <a:p>
            <a:pPr lvl="1"/>
            <a:r>
              <a:rPr lang="en-US" sz="2600" dirty="0" err="1"/>
              <a:t>Shannah</a:t>
            </a:r>
            <a:r>
              <a:rPr lang="en-US" sz="2600" dirty="0"/>
              <a:t> had some money. Then she made $</a:t>
            </a:r>
            <a:r>
              <a:rPr lang="en-US" sz="2600" b="1" dirty="0">
                <a:solidFill>
                  <a:srgbClr val="FF9300"/>
                </a:solidFill>
              </a:rPr>
              <a:t>3</a:t>
            </a:r>
            <a:r>
              <a:rPr lang="en-US" sz="2600" dirty="0"/>
              <a:t> for cleaning her room. Now she has $</a:t>
            </a:r>
            <a:r>
              <a:rPr lang="en-US" sz="2600" b="1" dirty="0">
                <a:solidFill>
                  <a:schemeClr val="accent1"/>
                </a:solidFill>
              </a:rPr>
              <a:t>7</a:t>
            </a:r>
            <a:r>
              <a:rPr lang="en-US" sz="2600" dirty="0"/>
              <a:t>. How much money did </a:t>
            </a:r>
            <a:r>
              <a:rPr lang="en-US" sz="2600" dirty="0" err="1"/>
              <a:t>Shannah</a:t>
            </a:r>
            <a:r>
              <a:rPr lang="en-US" sz="2600" dirty="0"/>
              <a:t> start with?</a:t>
            </a:r>
          </a:p>
          <a:p>
            <a:pPr lvl="2"/>
            <a:r>
              <a:rPr lang="en-US" sz="2600" b="1" dirty="0">
                <a:solidFill>
                  <a:srgbClr val="00B050"/>
                </a:solidFill>
              </a:rPr>
              <a:t>?</a:t>
            </a:r>
            <a:r>
              <a:rPr lang="en-US" sz="2600" dirty="0"/>
              <a:t> + </a:t>
            </a:r>
            <a:r>
              <a:rPr lang="en-US" sz="2600" b="1" dirty="0">
                <a:solidFill>
                  <a:srgbClr val="FF9300"/>
                </a:solidFill>
              </a:rPr>
              <a:t>3</a:t>
            </a:r>
            <a:r>
              <a:rPr lang="en-US" sz="2600" dirty="0"/>
              <a:t> = </a:t>
            </a:r>
            <a:r>
              <a:rPr lang="en-US" sz="2600" b="1" dirty="0">
                <a:solidFill>
                  <a:schemeClr val="accent1"/>
                </a:solidFill>
              </a:rPr>
              <a:t>7</a:t>
            </a:r>
          </a:p>
        </p:txBody>
      </p:sp>
      <p:sp>
        <p:nvSpPr>
          <p:cNvPr id="7" name="Rectangle 6"/>
          <p:cNvSpPr/>
          <p:nvPr/>
        </p:nvSpPr>
        <p:spPr>
          <a:xfrm>
            <a:off x="3346077" y="82607"/>
            <a:ext cx="2167218" cy="730624"/>
          </a:xfrm>
          <a:prstGeom prst="rect">
            <a:avLst/>
          </a:prstGeom>
          <a:solidFill>
            <a:srgbClr val="FF9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Change</a:t>
            </a:r>
            <a:endParaRPr lang="en-US" sz="3200" dirty="0"/>
          </a:p>
        </p:txBody>
      </p:sp>
      <p:sp>
        <p:nvSpPr>
          <p:cNvPr id="9" name="Rectangle 8"/>
          <p:cNvSpPr/>
          <p:nvPr/>
        </p:nvSpPr>
        <p:spPr>
          <a:xfrm>
            <a:off x="228600" y="82607"/>
            <a:ext cx="2974042" cy="7306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Additive</a:t>
            </a:r>
          </a:p>
        </p:txBody>
      </p:sp>
    </p:spTree>
    <p:extLst>
      <p:ext uri="{BB962C8B-B14F-4D97-AF65-F5344CB8AC3E}">
        <p14:creationId xmlns:p14="http://schemas.microsoft.com/office/powerpoint/2010/main" val="363731586"/>
      </p:ext>
    </p:extLst>
  </p:cSld>
  <p:clrMapOvr>
    <a:masterClrMapping/>
  </p:clrMapOvr>
</p:sld>
</file>

<file path=ppt/theme/theme1.xml><?xml version="1.0" encoding="utf-8"?>
<a:theme xmlns:a="http://schemas.openxmlformats.org/drawingml/2006/main" name="NCII-Ucon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NCII Math">
      <a:majorFont>
        <a:latin typeface="Cambria"/>
        <a:ea typeface=""/>
        <a:cs typeface=""/>
      </a:majorFont>
      <a:minorFont>
        <a:latin typeface="Cambria Math"/>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B0F050D9-9AA2-404C-B961-E0977648D0AC}" vid="{AB4D45C6-BB0D-4775-B63D-4A3801F8F5F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14671</TotalTime>
  <Words>7019</Words>
  <Application>Microsoft Office PowerPoint</Application>
  <PresentationFormat>On-screen Show (4:3)</PresentationFormat>
  <Paragraphs>3031</Paragraphs>
  <Slides>208</Slides>
  <Notes>7</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208</vt:i4>
      </vt:variant>
    </vt:vector>
  </HeadingPairs>
  <TitlesOfParts>
    <vt:vector size="222" baseType="lpstr">
      <vt:lpstr>American Typewriter</vt:lpstr>
      <vt:lpstr>Arial</vt:lpstr>
      <vt:lpstr>Calibri</vt:lpstr>
      <vt:lpstr>Cambria</vt:lpstr>
      <vt:lpstr>Cambria Math</vt:lpstr>
      <vt:lpstr>Century Gothic</vt:lpstr>
      <vt:lpstr>Chalkduster</vt:lpstr>
      <vt:lpstr>Marker Felt Thin</vt:lpstr>
      <vt:lpstr>Palatino</vt:lpstr>
      <vt:lpstr>Segoe UI Symbol</vt:lpstr>
      <vt:lpstr>Times New Roman</vt:lpstr>
      <vt:lpstr>Verdana</vt:lpstr>
      <vt:lpstr>Wingdings</vt:lpstr>
      <vt:lpstr>NCII-Uconn</vt:lpstr>
      <vt:lpstr>Module 5</vt:lpstr>
      <vt:lpstr>Slide 2</vt:lpstr>
      <vt:lpstr>Slide 3</vt:lpstr>
      <vt:lpstr>Objectives</vt:lpstr>
      <vt:lpstr>Activities</vt:lpstr>
      <vt:lpstr>Activities</vt:lpstr>
      <vt:lpstr>Activities</vt:lpstr>
      <vt:lpstr>Slide 8</vt:lpstr>
      <vt:lpstr>Reading</vt:lpstr>
      <vt:lpstr>Slide 10</vt:lpstr>
      <vt:lpstr>Classroom Application</vt:lpstr>
      <vt:lpstr>Welcome!</vt:lpstr>
      <vt:lpstr>Slide 13</vt:lpstr>
      <vt:lpstr>How do you build fact fluency within intensive intervention?</vt:lpstr>
      <vt:lpstr>Part 1 Objectives</vt:lpstr>
      <vt:lpstr>Facts</vt:lpstr>
      <vt:lpstr>Why Emphasize the Facts?</vt:lpstr>
      <vt:lpstr>Slide 18</vt:lpstr>
      <vt:lpstr>Slide 19</vt:lpstr>
      <vt:lpstr>Instruction on the Facts</vt:lpstr>
      <vt:lpstr>Students must understand the concepts of addition and subtraction</vt:lpstr>
      <vt:lpstr>Students should learn and use strategies to solve the facts  </vt:lpstr>
      <vt:lpstr>Students should learn and use strategies to solve the facts  </vt:lpstr>
      <vt:lpstr>Students should learn and use strategies to solve the facts  </vt:lpstr>
      <vt:lpstr>Students should learn and use strategies to solve the facts  </vt:lpstr>
      <vt:lpstr>Students should learn and use strategies to solve the facts  </vt:lpstr>
      <vt:lpstr>Students should learn and use strategies to solve the facts  </vt:lpstr>
      <vt:lpstr>Students should learn and use strategies to solve the facts  </vt:lpstr>
      <vt:lpstr>Students should learn and use strategies to solve the facts  </vt:lpstr>
      <vt:lpstr>Students should learn and use strategies to solve the facts  </vt:lpstr>
      <vt:lpstr>Slide 31</vt:lpstr>
      <vt:lpstr>Students should learn and use strategies to solve the facts  </vt:lpstr>
      <vt:lpstr>Slide 33</vt:lpstr>
      <vt:lpstr>Students should develop fluency with facts   </vt:lpstr>
      <vt:lpstr>Facts</vt:lpstr>
      <vt:lpstr>Slide 36</vt:lpstr>
      <vt:lpstr>Slide 37</vt:lpstr>
      <vt:lpstr>Instruction on the Facts</vt:lpstr>
      <vt:lpstr>Students must understand the concepts of multiplication and division</vt:lpstr>
      <vt:lpstr>Students should learn and use strategies to solve the facts  </vt:lpstr>
      <vt:lpstr>Students should learn and use strategies to solve the facts  </vt:lpstr>
      <vt:lpstr>Students should learn and use strategies to solve the facts  </vt:lpstr>
      <vt:lpstr>Students should learn and use strategies to solve the facts  </vt:lpstr>
      <vt:lpstr>Students should learn and use strategies to solve the facts  </vt:lpstr>
      <vt:lpstr>Students should learn and use strategies to solve the facts  </vt:lpstr>
      <vt:lpstr>Students should learn and use strategies to solve the facts  </vt:lpstr>
      <vt:lpstr>Students should learn and use strategies to solve the facts  </vt:lpstr>
      <vt:lpstr>Students should learn and use strategies to solve the facts  </vt:lpstr>
      <vt:lpstr>Students should develop fluency with facts   </vt:lpstr>
      <vt:lpstr>Students should develop fluency with facts   </vt:lpstr>
      <vt:lpstr>Students should develop fluency with facts   </vt:lpstr>
      <vt:lpstr>Students should develop fluency with facts   </vt:lpstr>
      <vt:lpstr>Students should develop fluency with facts   </vt:lpstr>
      <vt:lpstr>Video</vt:lpstr>
      <vt:lpstr>Students should develop fluency with facts   </vt:lpstr>
      <vt:lpstr>Workbook Activity #2</vt:lpstr>
      <vt:lpstr>Students should develop fluency with facts   </vt:lpstr>
      <vt:lpstr>Students should develop fluency with facts   </vt:lpstr>
      <vt:lpstr>Students should develop fluency with facts   </vt:lpstr>
      <vt:lpstr>Students should develop fluency with facts   </vt:lpstr>
      <vt:lpstr>Students should develop fluency with facts   </vt:lpstr>
      <vt:lpstr>Workbook Activity #3</vt:lpstr>
      <vt:lpstr>A Few Considerations</vt:lpstr>
      <vt:lpstr>Part 1’s Checklist: How to build fact fluency within intensive intervention?</vt:lpstr>
      <vt:lpstr>Discussion Board</vt:lpstr>
      <vt:lpstr>Slide 66</vt:lpstr>
      <vt:lpstr>How do you incorporate effective problem-solving strategies within intensive intervention?</vt:lpstr>
      <vt:lpstr>Part 2 Objectives</vt:lpstr>
      <vt:lpstr>Why Problem Solving?</vt:lpstr>
      <vt:lpstr>Slide 70</vt:lpstr>
      <vt:lpstr>What Do We Know About Word Problems?</vt:lpstr>
      <vt:lpstr>Slide 72</vt:lpstr>
      <vt:lpstr>How Should We Teach Problem Solving?</vt:lpstr>
      <vt:lpstr>Don’t use key words tied to operations</vt:lpstr>
      <vt:lpstr>1. Don’t use key words tied to operations</vt:lpstr>
      <vt:lpstr>1. Don’t use key words tied to operations</vt:lpstr>
      <vt:lpstr>1. Don’t use key words tied to operations</vt:lpstr>
      <vt:lpstr>1. Don’t use key words tied to operations</vt:lpstr>
      <vt:lpstr>Slide 79</vt:lpstr>
      <vt:lpstr>Slide 80</vt:lpstr>
      <vt:lpstr>Workbook Activity #4</vt:lpstr>
      <vt:lpstr>How Should We Teach Problem Solving?</vt:lpstr>
      <vt:lpstr>2. Do teach students an attack strategy </vt:lpstr>
      <vt:lpstr>2. Do teach students an attack strategy </vt:lpstr>
      <vt:lpstr>2. Do teach students an attack strategy </vt:lpstr>
      <vt:lpstr>2. Do teach students an attack strategy </vt:lpstr>
      <vt:lpstr>How Should We Teach Problem Solving?</vt:lpstr>
      <vt:lpstr>3. Do teach students schemas</vt:lpstr>
      <vt:lpstr>Slide 89</vt:lpstr>
      <vt:lpstr>Slide 90</vt:lpstr>
      <vt:lpstr>Slide 91</vt:lpstr>
      <vt:lpstr>Slide 92</vt:lpstr>
      <vt:lpstr>Slide 93</vt:lpstr>
      <vt:lpstr>Slide 94</vt:lpstr>
      <vt:lpstr>Slide 95</vt:lpstr>
      <vt:lpstr>Slide 96</vt:lpstr>
      <vt:lpstr>Slide 97</vt:lpstr>
      <vt:lpstr>Slide 98</vt:lpstr>
      <vt:lpstr>Slide 99</vt:lpstr>
      <vt:lpstr>Slide 100</vt:lpstr>
      <vt:lpstr>Slide 101</vt:lpstr>
      <vt:lpstr>Slide 102</vt:lpstr>
      <vt:lpstr>Slide 103</vt:lpstr>
      <vt:lpstr>Slide 104</vt:lpstr>
      <vt:lpstr>Slide 105</vt:lpstr>
      <vt:lpstr>Slide 106</vt:lpstr>
      <vt:lpstr>Slide 107</vt:lpstr>
      <vt:lpstr>Slide 108</vt:lpstr>
      <vt:lpstr>Slide 109</vt:lpstr>
      <vt:lpstr>Slide 110</vt:lpstr>
      <vt:lpstr>Slide 111</vt:lpstr>
      <vt:lpstr>Slide 112</vt:lpstr>
      <vt:lpstr>Slide 113</vt:lpstr>
      <vt:lpstr>Slide 114</vt:lpstr>
      <vt:lpstr>Slide 115</vt:lpstr>
      <vt:lpstr>Slide 116</vt:lpstr>
      <vt:lpstr>Slide 117</vt:lpstr>
      <vt:lpstr>Slide 118</vt:lpstr>
      <vt:lpstr>Slide 119</vt:lpstr>
      <vt:lpstr>Slide 120</vt:lpstr>
      <vt:lpstr>Slide 121</vt:lpstr>
      <vt:lpstr>Slide 122</vt:lpstr>
      <vt:lpstr>Slide 123</vt:lpstr>
      <vt:lpstr>Slide 124</vt:lpstr>
      <vt:lpstr>Slide 125</vt:lpstr>
      <vt:lpstr>Slide 126</vt:lpstr>
      <vt:lpstr>Workbook Activity #5</vt:lpstr>
      <vt:lpstr>Workbook Activity #5</vt:lpstr>
      <vt:lpstr>Workbook Activity #5</vt:lpstr>
      <vt:lpstr>Workbook Activity #5</vt:lpstr>
      <vt:lpstr>Workbook Activity #5</vt:lpstr>
      <vt:lpstr>Workbook Activity #5</vt:lpstr>
      <vt:lpstr>3. Do teach students schemas</vt:lpstr>
      <vt:lpstr>Slide 134</vt:lpstr>
      <vt:lpstr>Slide 135</vt:lpstr>
      <vt:lpstr>slide 136</vt:lpstr>
      <vt:lpstr>Slide 137</vt:lpstr>
      <vt:lpstr>Slide 138</vt:lpstr>
      <vt:lpstr>Slide 139</vt:lpstr>
      <vt:lpstr>Slide 140</vt:lpstr>
      <vt:lpstr>Slide 141</vt:lpstr>
      <vt:lpstr>Slide 142</vt:lpstr>
      <vt:lpstr>Slide 143</vt:lpstr>
      <vt:lpstr>Slide 144</vt:lpstr>
      <vt:lpstr>Slide 145</vt:lpstr>
      <vt:lpstr>Slide 146</vt:lpstr>
      <vt:lpstr>Slide 147</vt:lpstr>
      <vt:lpstr>Slide 148</vt:lpstr>
      <vt:lpstr>Slide 149</vt:lpstr>
      <vt:lpstr>Slide 150</vt:lpstr>
      <vt:lpstr>Slide 151</vt:lpstr>
      <vt:lpstr>Slide 152</vt:lpstr>
      <vt:lpstr>Slide 153</vt:lpstr>
      <vt:lpstr>Slide 154</vt:lpstr>
      <vt:lpstr>Slide 155</vt:lpstr>
      <vt:lpstr>Slide 156</vt:lpstr>
      <vt:lpstr>Slide 157</vt:lpstr>
      <vt:lpstr>Slide 158</vt:lpstr>
      <vt:lpstr>Slide 159</vt:lpstr>
      <vt:lpstr>Slide 160</vt:lpstr>
      <vt:lpstr>Slide 161</vt:lpstr>
      <vt:lpstr>Workbook Activity #6</vt:lpstr>
      <vt:lpstr>Workbook Activity #6</vt:lpstr>
      <vt:lpstr>Workbook Activity #6</vt:lpstr>
      <vt:lpstr>Workbook Activity #6</vt:lpstr>
      <vt:lpstr>Workbook Activity #6</vt:lpstr>
      <vt:lpstr>Workbook Activity #6</vt:lpstr>
      <vt:lpstr>Video</vt:lpstr>
      <vt:lpstr>Slide 169</vt:lpstr>
      <vt:lpstr>A Few Considerations</vt:lpstr>
      <vt:lpstr>A Few Considerations</vt:lpstr>
      <vt:lpstr>A Few Considerations</vt:lpstr>
      <vt:lpstr>Part 2’s Checklist: How do you incorporate effective problem-solving strategies within intensive intervention?</vt:lpstr>
      <vt:lpstr>Discussion Board</vt:lpstr>
      <vt:lpstr>Journal Entry</vt:lpstr>
      <vt:lpstr>Slide 176</vt:lpstr>
      <vt:lpstr>How do you incorporate a motivational component within intensive intervention?</vt:lpstr>
      <vt:lpstr>Part 3 Objectives</vt:lpstr>
      <vt:lpstr>Where Are We?</vt:lpstr>
      <vt:lpstr>Slide 180</vt:lpstr>
      <vt:lpstr>Slide 181</vt:lpstr>
      <vt:lpstr>Slide 182</vt:lpstr>
      <vt:lpstr>Slide 183</vt:lpstr>
      <vt:lpstr>Slide 184</vt:lpstr>
      <vt:lpstr>Slide 185</vt:lpstr>
      <vt:lpstr>Motivational Component</vt:lpstr>
      <vt:lpstr>Slide 187</vt:lpstr>
      <vt:lpstr>Part 3’s Checklist: How do you incorporate a motivational component within intensive intervention?</vt:lpstr>
      <vt:lpstr>Discussion Board</vt:lpstr>
      <vt:lpstr>Slide 190</vt:lpstr>
      <vt:lpstr>Objectives</vt:lpstr>
      <vt:lpstr>Slide 192</vt:lpstr>
      <vt:lpstr>Slide 193</vt:lpstr>
      <vt:lpstr>Part 1</vt:lpstr>
      <vt:lpstr>Part 1’s Checklist: How to build fact fluency within intensive intervention.</vt:lpstr>
      <vt:lpstr>Part 2</vt:lpstr>
      <vt:lpstr>Part 2</vt:lpstr>
      <vt:lpstr>Part 2’s Checklist: How do you incorporate effective problem-solving strategies within intensive intervention?</vt:lpstr>
      <vt:lpstr>Part 3</vt:lpstr>
      <vt:lpstr>Part 3’s Checklist: How do you incorporate a motivational component within intensive intervention?</vt:lpstr>
      <vt:lpstr>Slide 201</vt:lpstr>
      <vt:lpstr>Slide 202</vt:lpstr>
      <vt:lpstr>Slide 203</vt:lpstr>
      <vt:lpstr>Classroom Application</vt:lpstr>
      <vt:lpstr>Looking Ahead</vt:lpstr>
      <vt:lpstr>Slide 206</vt:lpstr>
      <vt:lpstr>Module 6</vt:lpstr>
      <vt:lpstr>See You Soon!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Explicit Instructional Delivery: Modeling Learning</dc:title>
  <dc:creator>Devin Kearns</dc:creator>
  <cp:lastModifiedBy>Peterson, Amy</cp:lastModifiedBy>
  <cp:revision>426</cp:revision>
  <dcterms:created xsi:type="dcterms:W3CDTF">2016-08-16T05:11:43Z</dcterms:created>
  <dcterms:modified xsi:type="dcterms:W3CDTF">2019-05-07T13:35:11Z</dcterms:modified>
</cp:coreProperties>
</file>