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notesSlides/notesSlide6.xml" ContentType="application/vnd.openxmlformats-officedocument.presentationml.notesSlide+xml"/>
  <Override PartName="/ppt/ink/ink1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12.xml" ContentType="application/vnd.openxmlformats-officedocument.presentationml.notesSlide+xml"/>
  <Override PartName="/ppt/ink/ink19.xml" ContentType="application/inkml+xml"/>
  <Override PartName="/ppt/ink/ink20.xml" ContentType="application/inkml+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21.xml" ContentType="application/inkml+xml"/>
  <Override PartName="/ppt/notesSlides/notesSlide17.xml" ContentType="application/vnd.openxmlformats-officedocument.presentationml.notesSlide+xml"/>
  <Override PartName="/ppt/ink/ink22.xml" ContentType="application/inkml+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703" r:id="rId2"/>
    <p:sldMasterId id="2147483747" r:id="rId3"/>
  </p:sldMasterIdLst>
  <p:notesMasterIdLst>
    <p:notesMasterId r:id="rId117"/>
  </p:notesMasterIdLst>
  <p:handoutMasterIdLst>
    <p:handoutMasterId r:id="rId118"/>
  </p:handoutMasterIdLst>
  <p:sldIdLst>
    <p:sldId id="745" r:id="rId4"/>
    <p:sldId id="657" r:id="rId5"/>
    <p:sldId id="817" r:id="rId6"/>
    <p:sldId id="517" r:id="rId7"/>
    <p:sldId id="768" r:id="rId8"/>
    <p:sldId id="818" r:id="rId9"/>
    <p:sldId id="589" r:id="rId10"/>
    <p:sldId id="743" r:id="rId11"/>
    <p:sldId id="744" r:id="rId12"/>
    <p:sldId id="676" r:id="rId13"/>
    <p:sldId id="714" r:id="rId14"/>
    <p:sldId id="590" r:id="rId15"/>
    <p:sldId id="661" r:id="rId16"/>
    <p:sldId id="708" r:id="rId17"/>
    <p:sldId id="717" r:id="rId18"/>
    <p:sldId id="719" r:id="rId19"/>
    <p:sldId id="720" r:id="rId20"/>
    <p:sldId id="721" r:id="rId21"/>
    <p:sldId id="723" r:id="rId22"/>
    <p:sldId id="724" r:id="rId23"/>
    <p:sldId id="663" r:id="rId24"/>
    <p:sldId id="725" r:id="rId25"/>
    <p:sldId id="726" r:id="rId26"/>
    <p:sldId id="727" r:id="rId27"/>
    <p:sldId id="728" r:id="rId28"/>
    <p:sldId id="729" r:id="rId29"/>
    <p:sldId id="730" r:id="rId30"/>
    <p:sldId id="667" r:id="rId31"/>
    <p:sldId id="731" r:id="rId32"/>
    <p:sldId id="830" r:id="rId33"/>
    <p:sldId id="831" r:id="rId34"/>
    <p:sldId id="733" r:id="rId35"/>
    <p:sldId id="832" r:id="rId36"/>
    <p:sldId id="732" r:id="rId37"/>
    <p:sldId id="734" r:id="rId38"/>
    <p:sldId id="735" r:id="rId39"/>
    <p:sldId id="736" r:id="rId40"/>
    <p:sldId id="738" r:id="rId41"/>
    <p:sldId id="739" r:id="rId42"/>
    <p:sldId id="740" r:id="rId43"/>
    <p:sldId id="741" r:id="rId44"/>
    <p:sldId id="742" r:id="rId45"/>
    <p:sldId id="756" r:id="rId46"/>
    <p:sldId id="819" r:id="rId47"/>
    <p:sldId id="820" r:id="rId48"/>
    <p:sldId id="833" r:id="rId49"/>
    <p:sldId id="759" r:id="rId50"/>
    <p:sldId id="760" r:id="rId51"/>
    <p:sldId id="821" r:id="rId52"/>
    <p:sldId id="822" r:id="rId53"/>
    <p:sldId id="677" r:id="rId54"/>
    <p:sldId id="748" r:id="rId55"/>
    <p:sldId id="679" r:id="rId56"/>
    <p:sldId id="827" r:id="rId57"/>
    <p:sldId id="753" r:id="rId58"/>
    <p:sldId id="754" r:id="rId59"/>
    <p:sldId id="755" r:id="rId60"/>
    <p:sldId id="762" r:id="rId61"/>
    <p:sldId id="763" r:id="rId62"/>
    <p:sldId id="764" r:id="rId63"/>
    <p:sldId id="765" r:id="rId64"/>
    <p:sldId id="767" r:id="rId65"/>
    <p:sldId id="695" r:id="rId66"/>
    <p:sldId id="769" r:id="rId67"/>
    <p:sldId id="770" r:id="rId68"/>
    <p:sldId id="771" r:id="rId69"/>
    <p:sldId id="772" r:id="rId70"/>
    <p:sldId id="773" r:id="rId71"/>
    <p:sldId id="774" r:id="rId72"/>
    <p:sldId id="775" r:id="rId73"/>
    <p:sldId id="776" r:id="rId74"/>
    <p:sldId id="704" r:id="rId75"/>
    <p:sldId id="777" r:id="rId76"/>
    <p:sldId id="778" r:id="rId77"/>
    <p:sldId id="779" r:id="rId78"/>
    <p:sldId id="823" r:id="rId79"/>
    <p:sldId id="824" r:id="rId80"/>
    <p:sldId id="705" r:id="rId81"/>
    <p:sldId id="782" r:id="rId82"/>
    <p:sldId id="787" r:id="rId83"/>
    <p:sldId id="788" r:id="rId84"/>
    <p:sldId id="792" r:id="rId85"/>
    <p:sldId id="793" r:id="rId86"/>
    <p:sldId id="783" r:id="rId87"/>
    <p:sldId id="794" r:id="rId88"/>
    <p:sldId id="795" r:id="rId89"/>
    <p:sldId id="784" r:id="rId90"/>
    <p:sldId id="785" r:id="rId91"/>
    <p:sldId id="707" r:id="rId92"/>
    <p:sldId id="786" r:id="rId93"/>
    <p:sldId id="796" r:id="rId94"/>
    <p:sldId id="797" r:id="rId95"/>
    <p:sldId id="798" r:id="rId96"/>
    <p:sldId id="799" r:id="rId97"/>
    <p:sldId id="800" r:id="rId98"/>
    <p:sldId id="801" r:id="rId99"/>
    <p:sldId id="802" r:id="rId100"/>
    <p:sldId id="803" r:id="rId101"/>
    <p:sldId id="804" r:id="rId102"/>
    <p:sldId id="805" r:id="rId103"/>
    <p:sldId id="806" r:id="rId104"/>
    <p:sldId id="807" r:id="rId105"/>
    <p:sldId id="811" r:id="rId106"/>
    <p:sldId id="808" r:id="rId107"/>
    <p:sldId id="809" r:id="rId108"/>
    <p:sldId id="825" r:id="rId109"/>
    <p:sldId id="826" r:id="rId110"/>
    <p:sldId id="834" r:id="rId111"/>
    <p:sldId id="836" r:id="rId112"/>
    <p:sldId id="840" r:id="rId113"/>
    <p:sldId id="839" r:id="rId114"/>
    <p:sldId id="814" r:id="rId115"/>
    <p:sldId id="838" r:id="rId1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9F95853A-BD46-40A4-BD2C-D43872C50B65}">
          <p14:sldIdLst>
            <p14:sldId id="745"/>
            <p14:sldId id="657"/>
            <p14:sldId id="817"/>
            <p14:sldId id="517"/>
            <p14:sldId id="768"/>
            <p14:sldId id="818"/>
            <p14:sldId id="589"/>
          </p14:sldIdLst>
        </p14:section>
        <p14:section name="Part 1" id="{491745E0-540F-4F15-8888-EF2996D4D98C}">
          <p14:sldIdLst>
            <p14:sldId id="743"/>
            <p14:sldId id="744"/>
            <p14:sldId id="676"/>
            <p14:sldId id="714"/>
            <p14:sldId id="590"/>
            <p14:sldId id="661"/>
            <p14:sldId id="708"/>
            <p14:sldId id="717"/>
            <p14:sldId id="719"/>
            <p14:sldId id="720"/>
            <p14:sldId id="721"/>
            <p14:sldId id="723"/>
            <p14:sldId id="724"/>
            <p14:sldId id="663"/>
            <p14:sldId id="725"/>
            <p14:sldId id="726"/>
            <p14:sldId id="727"/>
            <p14:sldId id="728"/>
            <p14:sldId id="729"/>
            <p14:sldId id="730"/>
            <p14:sldId id="667"/>
            <p14:sldId id="731"/>
            <p14:sldId id="830"/>
            <p14:sldId id="831"/>
            <p14:sldId id="733"/>
            <p14:sldId id="832"/>
            <p14:sldId id="732"/>
            <p14:sldId id="734"/>
            <p14:sldId id="735"/>
            <p14:sldId id="736"/>
            <p14:sldId id="738"/>
            <p14:sldId id="739"/>
            <p14:sldId id="740"/>
            <p14:sldId id="741"/>
            <p14:sldId id="742"/>
            <p14:sldId id="756"/>
            <p14:sldId id="819"/>
            <p14:sldId id="820"/>
            <p14:sldId id="833"/>
            <p14:sldId id="759"/>
            <p14:sldId id="760"/>
          </p14:sldIdLst>
        </p14:section>
        <p14:section name="Part 2" id="{393C6B20-4ACF-4BC5-A3A2-8C36708DF0C4}">
          <p14:sldIdLst>
            <p14:sldId id="821"/>
            <p14:sldId id="822"/>
            <p14:sldId id="677"/>
            <p14:sldId id="748"/>
            <p14:sldId id="679"/>
            <p14:sldId id="827"/>
            <p14:sldId id="753"/>
            <p14:sldId id="754"/>
            <p14:sldId id="755"/>
            <p14:sldId id="762"/>
            <p14:sldId id="763"/>
            <p14:sldId id="764"/>
            <p14:sldId id="765"/>
            <p14:sldId id="767"/>
            <p14:sldId id="695"/>
            <p14:sldId id="769"/>
            <p14:sldId id="770"/>
            <p14:sldId id="771"/>
            <p14:sldId id="772"/>
            <p14:sldId id="773"/>
            <p14:sldId id="774"/>
            <p14:sldId id="775"/>
            <p14:sldId id="776"/>
            <p14:sldId id="704"/>
            <p14:sldId id="777"/>
            <p14:sldId id="778"/>
            <p14:sldId id="779"/>
          </p14:sldIdLst>
        </p14:section>
        <p14:section name="Part 3" id="{ED753421-4930-4D64-8667-5D789514DD97}">
          <p14:sldIdLst>
            <p14:sldId id="823"/>
            <p14:sldId id="824"/>
            <p14:sldId id="705"/>
            <p14:sldId id="782"/>
            <p14:sldId id="787"/>
            <p14:sldId id="788"/>
            <p14:sldId id="792"/>
            <p14:sldId id="793"/>
            <p14:sldId id="783"/>
            <p14:sldId id="794"/>
            <p14:sldId id="795"/>
            <p14:sldId id="784"/>
            <p14:sldId id="785"/>
            <p14:sldId id="707"/>
            <p14:sldId id="786"/>
            <p14:sldId id="796"/>
            <p14:sldId id="797"/>
            <p14:sldId id="798"/>
            <p14:sldId id="799"/>
            <p14:sldId id="800"/>
            <p14:sldId id="801"/>
            <p14:sldId id="802"/>
            <p14:sldId id="803"/>
            <p14:sldId id="804"/>
            <p14:sldId id="805"/>
            <p14:sldId id="806"/>
            <p14:sldId id="807"/>
            <p14:sldId id="811"/>
            <p14:sldId id="808"/>
            <p14:sldId id="809"/>
          </p14:sldIdLst>
        </p14:section>
        <p14:section name="Closing" id="{64BA1A7C-8BB3-457D-8574-9C5EA0ADC09E}">
          <p14:sldIdLst>
            <p14:sldId id="825"/>
            <p14:sldId id="826"/>
            <p14:sldId id="834"/>
            <p14:sldId id="836"/>
            <p14:sldId id="840"/>
            <p14:sldId id="839"/>
            <p14:sldId id="814"/>
            <p14:sldId id="83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300F"/>
    <a:srgbClr val="D55816"/>
    <a:srgbClr val="C85337"/>
    <a:srgbClr val="84AA9F"/>
    <a:srgbClr val="FF66CC"/>
    <a:srgbClr val="F7EAE7"/>
    <a:srgbClr val="EFD1CC"/>
    <a:srgbClr val="202C59"/>
    <a:srgbClr val="7B2512"/>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81D68A-24F1-4113-8DF2-0668303D9197}" v="2641" dt="2018-07-11T15:09:12.7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953" autoAdjust="0"/>
  </p:normalViewPr>
  <p:slideViewPr>
    <p:cSldViewPr snapToGrid="0">
      <p:cViewPr varScale="1">
        <p:scale>
          <a:sx n="68" d="100"/>
          <a:sy n="68" d="100"/>
        </p:scale>
        <p:origin x="1219" y="58"/>
      </p:cViewPr>
      <p:guideLst/>
    </p:cSldViewPr>
  </p:slideViewPr>
  <p:outlineViewPr>
    <p:cViewPr>
      <p:scale>
        <a:sx n="33" d="100"/>
        <a:sy n="33" d="100"/>
      </p:scale>
      <p:origin x="0" y="-2772"/>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5" d="100"/>
          <a:sy n="85" d="100"/>
        </p:scale>
        <p:origin x="3804"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notesMaster" Target="notesMasters/notesMaster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microsoft.com/office/2015/10/relationships/revisionInfo" Target="revisionInfo.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7F2AB9-465A-41DE-97E7-C0AB471B6B81}" type="doc">
      <dgm:prSet loTypeId="urn:microsoft.com/office/officeart/2005/8/layout/cycle6" loCatId="cycle" qsTypeId="urn:microsoft.com/office/officeart/2005/8/quickstyle/simple1" qsCatId="simple" csTypeId="urn:microsoft.com/office/officeart/2005/8/colors/accent2_2" csCatId="accent2" phldr="1"/>
      <dgm:spPr/>
      <dgm:t>
        <a:bodyPr/>
        <a:lstStyle/>
        <a:p>
          <a:endParaRPr lang="en-US"/>
        </a:p>
      </dgm:t>
    </dgm:pt>
    <dgm:pt modelId="{49EBC2C7-C83E-4017-8720-B35D2D6877AA}">
      <dgm:prSet phldrT="[Text]" custT="1"/>
      <dgm:spPr/>
      <dgm:t>
        <a:bodyPr/>
        <a:lstStyle/>
        <a:p>
          <a:r>
            <a:rPr lang="en-US" sz="1400" dirty="0"/>
            <a:t>Whip Around</a:t>
          </a:r>
        </a:p>
      </dgm:t>
    </dgm:pt>
    <dgm:pt modelId="{CA20ACA6-B169-4036-A1A7-1E968742C4F4}" type="parTrans" cxnId="{A409327D-C040-4125-A35F-74BF7AD06D63}">
      <dgm:prSet/>
      <dgm:spPr/>
      <dgm:t>
        <a:bodyPr/>
        <a:lstStyle/>
        <a:p>
          <a:endParaRPr lang="en-US" sz="1400"/>
        </a:p>
      </dgm:t>
    </dgm:pt>
    <dgm:pt modelId="{FE90F8A5-6CAB-4895-AE08-C63A8C0C847E}" type="sibTrans" cxnId="{A409327D-C040-4125-A35F-74BF7AD06D63}">
      <dgm:prSet/>
      <dgm:spPr/>
      <dgm:t>
        <a:bodyPr/>
        <a:lstStyle/>
        <a:p>
          <a:endParaRPr lang="en-US" sz="1400"/>
        </a:p>
      </dgm:t>
    </dgm:pt>
    <dgm:pt modelId="{BBE9E728-997B-426A-80BD-FDBAAD329240}">
      <dgm:prSet phldrT="[Text]" custT="1"/>
      <dgm:spPr/>
      <dgm:t>
        <a:bodyPr/>
        <a:lstStyle/>
        <a:p>
          <a:r>
            <a:rPr lang="en-US" sz="1400" dirty="0"/>
            <a:t>Choral Response</a:t>
          </a:r>
        </a:p>
      </dgm:t>
    </dgm:pt>
    <dgm:pt modelId="{9F589F42-4978-4782-AFA7-1ECB0BB055DF}" type="parTrans" cxnId="{041ADDF0-EF43-4C19-8751-41811BFB67D1}">
      <dgm:prSet/>
      <dgm:spPr/>
      <dgm:t>
        <a:bodyPr/>
        <a:lstStyle/>
        <a:p>
          <a:endParaRPr lang="en-US" sz="1400"/>
        </a:p>
      </dgm:t>
    </dgm:pt>
    <dgm:pt modelId="{9978D4C2-7184-4C28-8233-1B7550DB7F42}" type="sibTrans" cxnId="{041ADDF0-EF43-4C19-8751-41811BFB67D1}">
      <dgm:prSet/>
      <dgm:spPr/>
      <dgm:t>
        <a:bodyPr/>
        <a:lstStyle/>
        <a:p>
          <a:endParaRPr lang="en-US" sz="1400"/>
        </a:p>
      </dgm:t>
    </dgm:pt>
    <dgm:pt modelId="{40FB8043-9F43-43A7-A9E3-C080FD17EC0D}">
      <dgm:prSet phldrT="[Text]" custT="1"/>
      <dgm:spPr/>
      <dgm:t>
        <a:bodyPr/>
        <a:lstStyle/>
        <a:p>
          <a:r>
            <a:rPr lang="en-US" sz="1400" dirty="0"/>
            <a:t>Hand Signals</a:t>
          </a:r>
        </a:p>
      </dgm:t>
    </dgm:pt>
    <dgm:pt modelId="{8C3C2DDE-3088-4CB7-BD00-C73265665F34}" type="parTrans" cxnId="{6ED46BD9-DDA0-4D9C-AC61-0C9907DA37BF}">
      <dgm:prSet/>
      <dgm:spPr/>
      <dgm:t>
        <a:bodyPr/>
        <a:lstStyle/>
        <a:p>
          <a:endParaRPr lang="en-US" sz="1400"/>
        </a:p>
      </dgm:t>
    </dgm:pt>
    <dgm:pt modelId="{07181931-9DFC-431F-B1B4-017BE693F142}" type="sibTrans" cxnId="{6ED46BD9-DDA0-4D9C-AC61-0C9907DA37BF}">
      <dgm:prSet/>
      <dgm:spPr/>
      <dgm:t>
        <a:bodyPr/>
        <a:lstStyle/>
        <a:p>
          <a:endParaRPr lang="en-US" sz="1400"/>
        </a:p>
      </dgm:t>
    </dgm:pt>
    <dgm:pt modelId="{8FA72AE9-C1B3-4ED0-8BCB-BBF4756BB0F5}">
      <dgm:prSet phldrT="[Text]" custT="1"/>
      <dgm:spPr/>
      <dgm:t>
        <a:bodyPr/>
        <a:lstStyle/>
        <a:p>
          <a:r>
            <a:rPr lang="en-US" sz="1400" dirty="0"/>
            <a:t>Cued Retell</a:t>
          </a:r>
        </a:p>
      </dgm:t>
    </dgm:pt>
    <dgm:pt modelId="{EA831AE2-04C6-4ECE-9600-DEDA29F45965}" type="parTrans" cxnId="{24450A30-49AD-4D28-A635-F30BDEA194A4}">
      <dgm:prSet/>
      <dgm:spPr/>
      <dgm:t>
        <a:bodyPr/>
        <a:lstStyle/>
        <a:p>
          <a:endParaRPr lang="en-US" sz="1400"/>
        </a:p>
      </dgm:t>
    </dgm:pt>
    <dgm:pt modelId="{3A19D3ED-CF6C-44F1-8713-4E4131D5FCA2}" type="sibTrans" cxnId="{24450A30-49AD-4D28-A635-F30BDEA194A4}">
      <dgm:prSet/>
      <dgm:spPr/>
      <dgm:t>
        <a:bodyPr/>
        <a:lstStyle/>
        <a:p>
          <a:endParaRPr lang="en-US" sz="1400"/>
        </a:p>
      </dgm:t>
    </dgm:pt>
    <dgm:pt modelId="{579C8B29-2642-435E-A455-487B8C5C2FFA}">
      <dgm:prSet phldrT="[Text]" custT="1"/>
      <dgm:spPr/>
      <dgm:t>
        <a:bodyPr/>
        <a:lstStyle/>
        <a:p>
          <a:r>
            <a:rPr lang="en-US" sz="1400" dirty="0"/>
            <a:t>White Boards</a:t>
          </a:r>
        </a:p>
      </dgm:t>
    </dgm:pt>
    <dgm:pt modelId="{258385E1-2989-4BDE-88E9-33F8E44139BC}" type="parTrans" cxnId="{A6206868-68DF-4D8C-A9E8-2A9244E21CB4}">
      <dgm:prSet/>
      <dgm:spPr/>
      <dgm:t>
        <a:bodyPr/>
        <a:lstStyle/>
        <a:p>
          <a:endParaRPr lang="en-US" sz="1400"/>
        </a:p>
      </dgm:t>
    </dgm:pt>
    <dgm:pt modelId="{D152F6E0-F66A-42F6-924E-11D2409F43B9}" type="sibTrans" cxnId="{A6206868-68DF-4D8C-A9E8-2A9244E21CB4}">
      <dgm:prSet/>
      <dgm:spPr/>
      <dgm:t>
        <a:bodyPr/>
        <a:lstStyle/>
        <a:p>
          <a:endParaRPr lang="en-US" sz="1400"/>
        </a:p>
      </dgm:t>
    </dgm:pt>
    <dgm:pt modelId="{10FDF80C-ED86-4404-A0CB-DEC2F6EF387C}">
      <dgm:prSet phldrT="[Text]" custT="1"/>
      <dgm:spPr/>
      <dgm:t>
        <a:bodyPr/>
        <a:lstStyle/>
        <a:p>
          <a:r>
            <a:rPr lang="en-US" sz="1400" dirty="0"/>
            <a:t>Response Cards</a:t>
          </a:r>
        </a:p>
      </dgm:t>
    </dgm:pt>
    <dgm:pt modelId="{9144C536-28B3-430D-B538-8E56B47079B3}" type="parTrans" cxnId="{3D4CDF47-090E-44A9-ABA1-2669D0037BF0}">
      <dgm:prSet/>
      <dgm:spPr/>
      <dgm:t>
        <a:bodyPr/>
        <a:lstStyle/>
        <a:p>
          <a:endParaRPr lang="en-US" sz="1400"/>
        </a:p>
      </dgm:t>
    </dgm:pt>
    <dgm:pt modelId="{234471E3-3791-4F33-A4FD-5029FC33C61D}" type="sibTrans" cxnId="{3D4CDF47-090E-44A9-ABA1-2669D0037BF0}">
      <dgm:prSet/>
      <dgm:spPr/>
      <dgm:t>
        <a:bodyPr/>
        <a:lstStyle/>
        <a:p>
          <a:endParaRPr lang="en-US" sz="1400"/>
        </a:p>
      </dgm:t>
    </dgm:pt>
    <dgm:pt modelId="{4E2F2BEA-5400-483F-A013-DCF6464FAD30}">
      <dgm:prSet phldrT="[Text]" custT="1"/>
      <dgm:spPr/>
      <dgm:t>
        <a:bodyPr/>
        <a:lstStyle/>
        <a:p>
          <a:r>
            <a:rPr lang="en-US" sz="1400" dirty="0"/>
            <a:t>Turn &amp; Talk</a:t>
          </a:r>
        </a:p>
      </dgm:t>
    </dgm:pt>
    <dgm:pt modelId="{F5F39645-1471-4486-8D15-9E563B81AC3F}" type="parTrans" cxnId="{C2F83567-9F74-408D-B31A-4DCCD40B00C6}">
      <dgm:prSet/>
      <dgm:spPr/>
      <dgm:t>
        <a:bodyPr/>
        <a:lstStyle/>
        <a:p>
          <a:endParaRPr lang="en-US" sz="1400"/>
        </a:p>
      </dgm:t>
    </dgm:pt>
    <dgm:pt modelId="{5C02652B-5848-427C-A262-EBE308061628}" type="sibTrans" cxnId="{C2F83567-9F74-408D-B31A-4DCCD40B00C6}">
      <dgm:prSet/>
      <dgm:spPr/>
      <dgm:t>
        <a:bodyPr/>
        <a:lstStyle/>
        <a:p>
          <a:endParaRPr lang="en-US" sz="1400"/>
        </a:p>
      </dgm:t>
    </dgm:pt>
    <dgm:pt modelId="{A8EFEBCE-DB3B-4B75-A538-8B61090306B4}">
      <dgm:prSet phldrT="[Text]" custT="1"/>
      <dgm:spPr/>
      <dgm:t>
        <a:bodyPr/>
        <a:lstStyle/>
        <a:p>
          <a:r>
            <a:rPr lang="en-US" sz="1400" dirty="0"/>
            <a:t>Stop &amp; Jot</a:t>
          </a:r>
        </a:p>
      </dgm:t>
    </dgm:pt>
    <dgm:pt modelId="{9A910212-AD9B-4968-A5CA-1E687C7135F3}" type="parTrans" cxnId="{5033D3DB-4140-4E17-9EEE-26647597A0BF}">
      <dgm:prSet/>
      <dgm:spPr/>
      <dgm:t>
        <a:bodyPr/>
        <a:lstStyle/>
        <a:p>
          <a:endParaRPr lang="en-US" sz="1400"/>
        </a:p>
      </dgm:t>
    </dgm:pt>
    <dgm:pt modelId="{820253B3-D31B-4EBB-B03D-4ACA36CB5005}" type="sibTrans" cxnId="{5033D3DB-4140-4E17-9EEE-26647597A0BF}">
      <dgm:prSet/>
      <dgm:spPr/>
      <dgm:t>
        <a:bodyPr/>
        <a:lstStyle/>
        <a:p>
          <a:endParaRPr lang="en-US" sz="1400"/>
        </a:p>
      </dgm:t>
    </dgm:pt>
    <dgm:pt modelId="{28330205-CC7F-4B0E-B07E-2C02409E77C8}">
      <dgm:prSet phldrT="[Text]" custT="1"/>
      <dgm:spPr/>
      <dgm:t>
        <a:bodyPr/>
        <a:lstStyle/>
        <a:p>
          <a:r>
            <a:rPr lang="en-US" sz="1400" dirty="0"/>
            <a:t>Individual Response</a:t>
          </a:r>
        </a:p>
      </dgm:t>
    </dgm:pt>
    <dgm:pt modelId="{5B0B576B-212A-4902-AACA-C43D9D008A4A}" type="parTrans" cxnId="{D41A1A94-62F1-45DC-8F11-38F42B3C1A8E}">
      <dgm:prSet/>
      <dgm:spPr/>
      <dgm:t>
        <a:bodyPr/>
        <a:lstStyle/>
        <a:p>
          <a:endParaRPr lang="en-US" sz="1400"/>
        </a:p>
      </dgm:t>
    </dgm:pt>
    <dgm:pt modelId="{21109820-1C1C-4615-B948-F70C07C3E549}" type="sibTrans" cxnId="{D41A1A94-62F1-45DC-8F11-38F42B3C1A8E}">
      <dgm:prSet/>
      <dgm:spPr/>
      <dgm:t>
        <a:bodyPr/>
        <a:lstStyle/>
        <a:p>
          <a:endParaRPr lang="en-US" sz="1400"/>
        </a:p>
      </dgm:t>
    </dgm:pt>
    <dgm:pt modelId="{B8B7F755-8F3E-4769-96EF-CE6D4F7B5261}" type="pres">
      <dgm:prSet presAssocID="{027F2AB9-465A-41DE-97E7-C0AB471B6B81}" presName="cycle" presStyleCnt="0">
        <dgm:presLayoutVars>
          <dgm:dir/>
          <dgm:resizeHandles val="exact"/>
        </dgm:presLayoutVars>
      </dgm:prSet>
      <dgm:spPr/>
    </dgm:pt>
    <dgm:pt modelId="{508131B3-2B2C-46CC-A303-DC7FBFC9AD1E}" type="pres">
      <dgm:prSet presAssocID="{49EBC2C7-C83E-4017-8720-B35D2D6877AA}" presName="node" presStyleLbl="node1" presStyleIdx="0" presStyleCnt="9" custScaleX="143831">
        <dgm:presLayoutVars>
          <dgm:bulletEnabled val="1"/>
        </dgm:presLayoutVars>
      </dgm:prSet>
      <dgm:spPr/>
    </dgm:pt>
    <dgm:pt modelId="{98A18F6C-8289-4422-8BA1-A383D2C26EAD}" type="pres">
      <dgm:prSet presAssocID="{49EBC2C7-C83E-4017-8720-B35D2D6877AA}" presName="spNode" presStyleCnt="0"/>
      <dgm:spPr/>
    </dgm:pt>
    <dgm:pt modelId="{88394CDD-1C98-4C5F-A728-5A3AFA5523DF}" type="pres">
      <dgm:prSet presAssocID="{FE90F8A5-6CAB-4895-AE08-C63A8C0C847E}" presName="sibTrans" presStyleLbl="sibTrans1D1" presStyleIdx="0" presStyleCnt="9"/>
      <dgm:spPr/>
    </dgm:pt>
    <dgm:pt modelId="{C3ECEAD3-1055-4097-B101-213CBC9C7752}" type="pres">
      <dgm:prSet presAssocID="{BBE9E728-997B-426A-80BD-FDBAAD329240}" presName="node" presStyleLbl="node1" presStyleIdx="1" presStyleCnt="9" custScaleX="155021" custRadScaleRad="99428" custRadScaleInc="54436">
        <dgm:presLayoutVars>
          <dgm:bulletEnabled val="1"/>
        </dgm:presLayoutVars>
      </dgm:prSet>
      <dgm:spPr/>
    </dgm:pt>
    <dgm:pt modelId="{F7552AB7-1391-4A14-AABB-7E656DED11EF}" type="pres">
      <dgm:prSet presAssocID="{BBE9E728-997B-426A-80BD-FDBAAD329240}" presName="spNode" presStyleCnt="0"/>
      <dgm:spPr/>
    </dgm:pt>
    <dgm:pt modelId="{14798873-6072-4D8F-9194-86FEF6967BFC}" type="pres">
      <dgm:prSet presAssocID="{9978D4C2-7184-4C28-8233-1B7550DB7F42}" presName="sibTrans" presStyleLbl="sibTrans1D1" presStyleIdx="1" presStyleCnt="9"/>
      <dgm:spPr/>
    </dgm:pt>
    <dgm:pt modelId="{A852152C-1117-4054-A8AA-98AC45D8FEFE}" type="pres">
      <dgm:prSet presAssocID="{40FB8043-9F43-43A7-A9E3-C080FD17EC0D}" presName="node" presStyleLbl="node1" presStyleIdx="2" presStyleCnt="9" custScaleX="166443">
        <dgm:presLayoutVars>
          <dgm:bulletEnabled val="1"/>
        </dgm:presLayoutVars>
      </dgm:prSet>
      <dgm:spPr/>
    </dgm:pt>
    <dgm:pt modelId="{40349470-D371-4730-98D5-44D1E87A02EE}" type="pres">
      <dgm:prSet presAssocID="{40FB8043-9F43-43A7-A9E3-C080FD17EC0D}" presName="spNode" presStyleCnt="0"/>
      <dgm:spPr/>
    </dgm:pt>
    <dgm:pt modelId="{EBF04CBA-3FE8-4A82-88D1-95A40F9D178A}" type="pres">
      <dgm:prSet presAssocID="{07181931-9DFC-431F-B1B4-017BE693F142}" presName="sibTrans" presStyleLbl="sibTrans1D1" presStyleIdx="2" presStyleCnt="9"/>
      <dgm:spPr/>
    </dgm:pt>
    <dgm:pt modelId="{654D1753-85C9-4DF0-BEB0-1D7DCBDBD853}" type="pres">
      <dgm:prSet presAssocID="{8FA72AE9-C1B3-4ED0-8BCB-BBF4756BB0F5}" presName="node" presStyleLbl="node1" presStyleIdx="3" presStyleCnt="9" custScaleX="154635">
        <dgm:presLayoutVars>
          <dgm:bulletEnabled val="1"/>
        </dgm:presLayoutVars>
      </dgm:prSet>
      <dgm:spPr/>
    </dgm:pt>
    <dgm:pt modelId="{34290868-700C-4B78-96A9-5988F014FC8D}" type="pres">
      <dgm:prSet presAssocID="{8FA72AE9-C1B3-4ED0-8BCB-BBF4756BB0F5}" presName="spNode" presStyleCnt="0"/>
      <dgm:spPr/>
    </dgm:pt>
    <dgm:pt modelId="{4211641B-D05B-41B9-8A68-EB6E2EB60834}" type="pres">
      <dgm:prSet presAssocID="{3A19D3ED-CF6C-44F1-8713-4E4131D5FCA2}" presName="sibTrans" presStyleLbl="sibTrans1D1" presStyleIdx="3" presStyleCnt="9"/>
      <dgm:spPr/>
    </dgm:pt>
    <dgm:pt modelId="{B429F08C-5D04-4109-A11F-076B666F1A78}" type="pres">
      <dgm:prSet presAssocID="{579C8B29-2642-435E-A455-487B8C5C2FFA}" presName="node" presStyleLbl="node1" presStyleIdx="4" presStyleCnt="9" custScaleX="156246" custRadScaleRad="102501" custRadScaleInc="-30521">
        <dgm:presLayoutVars>
          <dgm:bulletEnabled val="1"/>
        </dgm:presLayoutVars>
      </dgm:prSet>
      <dgm:spPr/>
    </dgm:pt>
    <dgm:pt modelId="{71DFCD52-5C9D-441E-89C1-A2F535DF53AD}" type="pres">
      <dgm:prSet presAssocID="{579C8B29-2642-435E-A455-487B8C5C2FFA}" presName="spNode" presStyleCnt="0"/>
      <dgm:spPr/>
    </dgm:pt>
    <dgm:pt modelId="{7D6C3B61-8288-4E31-88AD-6BA6254EDF66}" type="pres">
      <dgm:prSet presAssocID="{D152F6E0-F66A-42F6-924E-11D2409F43B9}" presName="sibTrans" presStyleLbl="sibTrans1D1" presStyleIdx="4" presStyleCnt="9"/>
      <dgm:spPr/>
    </dgm:pt>
    <dgm:pt modelId="{6F11CB33-BCA4-4055-B8D6-FD2D7AA7CF31}" type="pres">
      <dgm:prSet presAssocID="{10FDF80C-ED86-4404-A0CB-DEC2F6EF387C}" presName="node" presStyleLbl="node1" presStyleIdx="5" presStyleCnt="9" custScaleX="150974" custRadScaleRad="103518" custRadScaleInc="23476">
        <dgm:presLayoutVars>
          <dgm:bulletEnabled val="1"/>
        </dgm:presLayoutVars>
      </dgm:prSet>
      <dgm:spPr/>
    </dgm:pt>
    <dgm:pt modelId="{12856047-99CD-4F5C-A19D-84BA8F8E9F8F}" type="pres">
      <dgm:prSet presAssocID="{10FDF80C-ED86-4404-A0CB-DEC2F6EF387C}" presName="spNode" presStyleCnt="0"/>
      <dgm:spPr/>
    </dgm:pt>
    <dgm:pt modelId="{45888FEE-500D-4B6B-B273-72549980BDB1}" type="pres">
      <dgm:prSet presAssocID="{234471E3-3791-4F33-A4FD-5029FC33C61D}" presName="sibTrans" presStyleLbl="sibTrans1D1" presStyleIdx="5" presStyleCnt="9"/>
      <dgm:spPr/>
    </dgm:pt>
    <dgm:pt modelId="{36B884B1-4571-41CF-8819-492456B4D1E3}" type="pres">
      <dgm:prSet presAssocID="{4E2F2BEA-5400-483F-A013-DCF6464FAD30}" presName="node" presStyleLbl="node1" presStyleIdx="6" presStyleCnt="9" custScaleX="162633">
        <dgm:presLayoutVars>
          <dgm:bulletEnabled val="1"/>
        </dgm:presLayoutVars>
      </dgm:prSet>
      <dgm:spPr/>
    </dgm:pt>
    <dgm:pt modelId="{52A212D5-B27F-4CF4-B1B6-6108F9C07987}" type="pres">
      <dgm:prSet presAssocID="{4E2F2BEA-5400-483F-A013-DCF6464FAD30}" presName="spNode" presStyleCnt="0"/>
      <dgm:spPr/>
    </dgm:pt>
    <dgm:pt modelId="{BA0E199E-E766-421E-B036-1D8D12A4D781}" type="pres">
      <dgm:prSet presAssocID="{5C02652B-5848-427C-A262-EBE308061628}" presName="sibTrans" presStyleLbl="sibTrans1D1" presStyleIdx="6" presStyleCnt="9"/>
      <dgm:spPr/>
    </dgm:pt>
    <dgm:pt modelId="{DD598EBE-79C0-486D-AF03-C7B24106DB08}" type="pres">
      <dgm:prSet presAssocID="{A8EFEBCE-DB3B-4B75-A538-8B61090306B4}" presName="node" presStyleLbl="node1" presStyleIdx="7" presStyleCnt="9" custScaleX="158171">
        <dgm:presLayoutVars>
          <dgm:bulletEnabled val="1"/>
        </dgm:presLayoutVars>
      </dgm:prSet>
      <dgm:spPr/>
    </dgm:pt>
    <dgm:pt modelId="{D96A5D02-AF7C-4AB8-85F1-D4ED12A23E2F}" type="pres">
      <dgm:prSet presAssocID="{A8EFEBCE-DB3B-4B75-A538-8B61090306B4}" presName="spNode" presStyleCnt="0"/>
      <dgm:spPr/>
    </dgm:pt>
    <dgm:pt modelId="{A6373D8C-AFA5-4076-82EC-4A851424A1F2}" type="pres">
      <dgm:prSet presAssocID="{820253B3-D31B-4EBB-B03D-4ACA36CB5005}" presName="sibTrans" presStyleLbl="sibTrans1D1" presStyleIdx="7" presStyleCnt="9"/>
      <dgm:spPr/>
    </dgm:pt>
    <dgm:pt modelId="{67F129AB-89CE-489E-9379-EE43F839E385}" type="pres">
      <dgm:prSet presAssocID="{28330205-CC7F-4B0E-B07E-2C02409E77C8}" presName="node" presStyleLbl="node1" presStyleIdx="8" presStyleCnt="9" custScaleX="157288" custRadScaleRad="101752" custRadScaleInc="-67692">
        <dgm:presLayoutVars>
          <dgm:bulletEnabled val="1"/>
        </dgm:presLayoutVars>
      </dgm:prSet>
      <dgm:spPr/>
    </dgm:pt>
    <dgm:pt modelId="{F48D5962-255E-414D-B878-90A4A0107950}" type="pres">
      <dgm:prSet presAssocID="{28330205-CC7F-4B0E-B07E-2C02409E77C8}" presName="spNode" presStyleCnt="0"/>
      <dgm:spPr/>
    </dgm:pt>
    <dgm:pt modelId="{53D2FB62-35A6-4894-8061-513BB55D8FB2}" type="pres">
      <dgm:prSet presAssocID="{21109820-1C1C-4615-B948-F70C07C3E549}" presName="sibTrans" presStyleLbl="sibTrans1D1" presStyleIdx="8" presStyleCnt="9"/>
      <dgm:spPr/>
    </dgm:pt>
  </dgm:ptLst>
  <dgm:cxnLst>
    <dgm:cxn modelId="{48072C15-F1D6-4A7E-B7A2-DCA94FAAA0B2}" type="presOf" srcId="{3A19D3ED-CF6C-44F1-8713-4E4131D5FCA2}" destId="{4211641B-D05B-41B9-8A68-EB6E2EB60834}" srcOrd="0" destOrd="0" presId="urn:microsoft.com/office/officeart/2005/8/layout/cycle6"/>
    <dgm:cxn modelId="{3663E515-4AEE-4CE1-8075-0A89D12D0946}" type="presOf" srcId="{579C8B29-2642-435E-A455-487B8C5C2FFA}" destId="{B429F08C-5D04-4109-A11F-076B666F1A78}" srcOrd="0" destOrd="0" presId="urn:microsoft.com/office/officeart/2005/8/layout/cycle6"/>
    <dgm:cxn modelId="{09C56E1B-7696-40EB-AF3F-9E40FA32EBD3}" type="presOf" srcId="{9978D4C2-7184-4C28-8233-1B7550DB7F42}" destId="{14798873-6072-4D8F-9194-86FEF6967BFC}" srcOrd="0" destOrd="0" presId="urn:microsoft.com/office/officeart/2005/8/layout/cycle6"/>
    <dgm:cxn modelId="{31347E23-90D9-4E5B-88AA-EED640D3C9AE}" type="presOf" srcId="{BBE9E728-997B-426A-80BD-FDBAAD329240}" destId="{C3ECEAD3-1055-4097-B101-213CBC9C7752}" srcOrd="0" destOrd="0" presId="urn:microsoft.com/office/officeart/2005/8/layout/cycle6"/>
    <dgm:cxn modelId="{D7B95628-7D09-4680-85DE-5272B737B0C0}" type="presOf" srcId="{4E2F2BEA-5400-483F-A013-DCF6464FAD30}" destId="{36B884B1-4571-41CF-8819-492456B4D1E3}" srcOrd="0" destOrd="0" presId="urn:microsoft.com/office/officeart/2005/8/layout/cycle6"/>
    <dgm:cxn modelId="{1988D92F-293B-4CF8-9DC2-A1DBCBC7B5BC}" type="presOf" srcId="{820253B3-D31B-4EBB-B03D-4ACA36CB5005}" destId="{A6373D8C-AFA5-4076-82EC-4A851424A1F2}" srcOrd="0" destOrd="0" presId="urn:microsoft.com/office/officeart/2005/8/layout/cycle6"/>
    <dgm:cxn modelId="{24450A30-49AD-4D28-A635-F30BDEA194A4}" srcId="{027F2AB9-465A-41DE-97E7-C0AB471B6B81}" destId="{8FA72AE9-C1B3-4ED0-8BCB-BBF4756BB0F5}" srcOrd="3" destOrd="0" parTransId="{EA831AE2-04C6-4ECE-9600-DEDA29F45965}" sibTransId="{3A19D3ED-CF6C-44F1-8713-4E4131D5FCA2}"/>
    <dgm:cxn modelId="{0BD6093E-D6AC-4293-86F8-0158AA5D54C6}" type="presOf" srcId="{40FB8043-9F43-43A7-A9E3-C080FD17EC0D}" destId="{A852152C-1117-4054-A8AA-98AC45D8FEFE}" srcOrd="0" destOrd="0" presId="urn:microsoft.com/office/officeart/2005/8/layout/cycle6"/>
    <dgm:cxn modelId="{5B8B8346-944C-431D-AF5F-B8DF06E4D754}" type="presOf" srcId="{234471E3-3791-4F33-A4FD-5029FC33C61D}" destId="{45888FEE-500D-4B6B-B273-72549980BDB1}" srcOrd="0" destOrd="0" presId="urn:microsoft.com/office/officeart/2005/8/layout/cycle6"/>
    <dgm:cxn modelId="{E41A2E67-491B-4C6B-B8F2-9E56BBF10DC7}" type="presOf" srcId="{10FDF80C-ED86-4404-A0CB-DEC2F6EF387C}" destId="{6F11CB33-BCA4-4055-B8D6-FD2D7AA7CF31}" srcOrd="0" destOrd="0" presId="urn:microsoft.com/office/officeart/2005/8/layout/cycle6"/>
    <dgm:cxn modelId="{C2F83567-9F74-408D-B31A-4DCCD40B00C6}" srcId="{027F2AB9-465A-41DE-97E7-C0AB471B6B81}" destId="{4E2F2BEA-5400-483F-A013-DCF6464FAD30}" srcOrd="6" destOrd="0" parTransId="{F5F39645-1471-4486-8D15-9E563B81AC3F}" sibTransId="{5C02652B-5848-427C-A262-EBE308061628}"/>
    <dgm:cxn modelId="{3D4CDF47-090E-44A9-ABA1-2669D0037BF0}" srcId="{027F2AB9-465A-41DE-97E7-C0AB471B6B81}" destId="{10FDF80C-ED86-4404-A0CB-DEC2F6EF387C}" srcOrd="5" destOrd="0" parTransId="{9144C536-28B3-430D-B538-8E56B47079B3}" sibTransId="{234471E3-3791-4F33-A4FD-5029FC33C61D}"/>
    <dgm:cxn modelId="{A6206868-68DF-4D8C-A9E8-2A9244E21CB4}" srcId="{027F2AB9-465A-41DE-97E7-C0AB471B6B81}" destId="{579C8B29-2642-435E-A455-487B8C5C2FFA}" srcOrd="4" destOrd="0" parTransId="{258385E1-2989-4BDE-88E9-33F8E44139BC}" sibTransId="{D152F6E0-F66A-42F6-924E-11D2409F43B9}"/>
    <dgm:cxn modelId="{8B68AB7C-FFC8-4548-85AE-56AC5D635BFA}" type="presOf" srcId="{49EBC2C7-C83E-4017-8720-B35D2D6877AA}" destId="{508131B3-2B2C-46CC-A303-DC7FBFC9AD1E}" srcOrd="0" destOrd="0" presId="urn:microsoft.com/office/officeart/2005/8/layout/cycle6"/>
    <dgm:cxn modelId="{A409327D-C040-4125-A35F-74BF7AD06D63}" srcId="{027F2AB9-465A-41DE-97E7-C0AB471B6B81}" destId="{49EBC2C7-C83E-4017-8720-B35D2D6877AA}" srcOrd="0" destOrd="0" parTransId="{CA20ACA6-B169-4036-A1A7-1E968742C4F4}" sibTransId="{FE90F8A5-6CAB-4895-AE08-C63A8C0C847E}"/>
    <dgm:cxn modelId="{D41A1A94-62F1-45DC-8F11-38F42B3C1A8E}" srcId="{027F2AB9-465A-41DE-97E7-C0AB471B6B81}" destId="{28330205-CC7F-4B0E-B07E-2C02409E77C8}" srcOrd="8" destOrd="0" parTransId="{5B0B576B-212A-4902-AACA-C43D9D008A4A}" sibTransId="{21109820-1C1C-4615-B948-F70C07C3E549}"/>
    <dgm:cxn modelId="{A081DD94-0AE7-43CA-A616-8F4E36FC4BB9}" type="presOf" srcId="{8FA72AE9-C1B3-4ED0-8BCB-BBF4756BB0F5}" destId="{654D1753-85C9-4DF0-BEB0-1D7DCBDBD853}" srcOrd="0" destOrd="0" presId="urn:microsoft.com/office/officeart/2005/8/layout/cycle6"/>
    <dgm:cxn modelId="{D99F359C-6024-4DB4-B223-B08E8E990061}" type="presOf" srcId="{D152F6E0-F66A-42F6-924E-11D2409F43B9}" destId="{7D6C3B61-8288-4E31-88AD-6BA6254EDF66}" srcOrd="0" destOrd="0" presId="urn:microsoft.com/office/officeart/2005/8/layout/cycle6"/>
    <dgm:cxn modelId="{2683629D-9359-47F3-9A6E-BAA4E75103FE}" type="presOf" srcId="{5C02652B-5848-427C-A262-EBE308061628}" destId="{BA0E199E-E766-421E-B036-1D8D12A4D781}" srcOrd="0" destOrd="0" presId="urn:microsoft.com/office/officeart/2005/8/layout/cycle6"/>
    <dgm:cxn modelId="{A66425B6-43A0-4012-8BA0-BFC4053B3935}" type="presOf" srcId="{FE90F8A5-6CAB-4895-AE08-C63A8C0C847E}" destId="{88394CDD-1C98-4C5F-A728-5A3AFA5523DF}" srcOrd="0" destOrd="0" presId="urn:microsoft.com/office/officeart/2005/8/layout/cycle6"/>
    <dgm:cxn modelId="{AE00A2C1-518A-40D1-B26F-45F0E1515DC0}" type="presOf" srcId="{21109820-1C1C-4615-B948-F70C07C3E549}" destId="{53D2FB62-35A6-4894-8061-513BB55D8FB2}" srcOrd="0" destOrd="0" presId="urn:microsoft.com/office/officeart/2005/8/layout/cycle6"/>
    <dgm:cxn modelId="{5B8B64D3-F77B-4F29-81C8-8C197567CE38}" type="presOf" srcId="{027F2AB9-465A-41DE-97E7-C0AB471B6B81}" destId="{B8B7F755-8F3E-4769-96EF-CE6D4F7B5261}" srcOrd="0" destOrd="0" presId="urn:microsoft.com/office/officeart/2005/8/layout/cycle6"/>
    <dgm:cxn modelId="{6ED46BD9-DDA0-4D9C-AC61-0C9907DA37BF}" srcId="{027F2AB9-465A-41DE-97E7-C0AB471B6B81}" destId="{40FB8043-9F43-43A7-A9E3-C080FD17EC0D}" srcOrd="2" destOrd="0" parTransId="{8C3C2DDE-3088-4CB7-BD00-C73265665F34}" sibTransId="{07181931-9DFC-431F-B1B4-017BE693F142}"/>
    <dgm:cxn modelId="{5033D3DB-4140-4E17-9EEE-26647597A0BF}" srcId="{027F2AB9-465A-41DE-97E7-C0AB471B6B81}" destId="{A8EFEBCE-DB3B-4B75-A538-8B61090306B4}" srcOrd="7" destOrd="0" parTransId="{9A910212-AD9B-4968-A5CA-1E687C7135F3}" sibTransId="{820253B3-D31B-4EBB-B03D-4ACA36CB5005}"/>
    <dgm:cxn modelId="{A84099DD-1CB2-40F9-B5DC-9BF1ED6402B7}" type="presOf" srcId="{A8EFEBCE-DB3B-4B75-A538-8B61090306B4}" destId="{DD598EBE-79C0-486D-AF03-C7B24106DB08}" srcOrd="0" destOrd="0" presId="urn:microsoft.com/office/officeart/2005/8/layout/cycle6"/>
    <dgm:cxn modelId="{D95CE4DF-8853-44F2-B71F-1707B11F5F92}" type="presOf" srcId="{07181931-9DFC-431F-B1B4-017BE693F142}" destId="{EBF04CBA-3FE8-4A82-88D1-95A40F9D178A}" srcOrd="0" destOrd="0" presId="urn:microsoft.com/office/officeart/2005/8/layout/cycle6"/>
    <dgm:cxn modelId="{FAD94DE3-FA35-4FC6-962E-58760834FFF8}" type="presOf" srcId="{28330205-CC7F-4B0E-B07E-2C02409E77C8}" destId="{67F129AB-89CE-489E-9379-EE43F839E385}" srcOrd="0" destOrd="0" presId="urn:microsoft.com/office/officeart/2005/8/layout/cycle6"/>
    <dgm:cxn modelId="{041ADDF0-EF43-4C19-8751-41811BFB67D1}" srcId="{027F2AB9-465A-41DE-97E7-C0AB471B6B81}" destId="{BBE9E728-997B-426A-80BD-FDBAAD329240}" srcOrd="1" destOrd="0" parTransId="{9F589F42-4978-4782-AFA7-1ECB0BB055DF}" sibTransId="{9978D4C2-7184-4C28-8233-1B7550DB7F42}"/>
    <dgm:cxn modelId="{3500ABB4-5B80-47D1-9661-DE8F6175DE1A}" type="presParOf" srcId="{B8B7F755-8F3E-4769-96EF-CE6D4F7B5261}" destId="{508131B3-2B2C-46CC-A303-DC7FBFC9AD1E}" srcOrd="0" destOrd="0" presId="urn:microsoft.com/office/officeart/2005/8/layout/cycle6"/>
    <dgm:cxn modelId="{85E56DD6-E97A-4AA1-BCD4-0DD169585166}" type="presParOf" srcId="{B8B7F755-8F3E-4769-96EF-CE6D4F7B5261}" destId="{98A18F6C-8289-4422-8BA1-A383D2C26EAD}" srcOrd="1" destOrd="0" presId="urn:microsoft.com/office/officeart/2005/8/layout/cycle6"/>
    <dgm:cxn modelId="{0A0376DB-40A5-4472-9EF7-B03A5C6BB1AD}" type="presParOf" srcId="{B8B7F755-8F3E-4769-96EF-CE6D4F7B5261}" destId="{88394CDD-1C98-4C5F-A728-5A3AFA5523DF}" srcOrd="2" destOrd="0" presId="urn:microsoft.com/office/officeart/2005/8/layout/cycle6"/>
    <dgm:cxn modelId="{F190CA01-43FB-4F57-B4E0-1D3FCB3EA7FB}" type="presParOf" srcId="{B8B7F755-8F3E-4769-96EF-CE6D4F7B5261}" destId="{C3ECEAD3-1055-4097-B101-213CBC9C7752}" srcOrd="3" destOrd="0" presId="urn:microsoft.com/office/officeart/2005/8/layout/cycle6"/>
    <dgm:cxn modelId="{C8188E83-5745-4DBE-A4E6-C6A32C8B9D17}" type="presParOf" srcId="{B8B7F755-8F3E-4769-96EF-CE6D4F7B5261}" destId="{F7552AB7-1391-4A14-AABB-7E656DED11EF}" srcOrd="4" destOrd="0" presId="urn:microsoft.com/office/officeart/2005/8/layout/cycle6"/>
    <dgm:cxn modelId="{500EA8AB-4CB8-4E9C-BE75-A8B6F89227BB}" type="presParOf" srcId="{B8B7F755-8F3E-4769-96EF-CE6D4F7B5261}" destId="{14798873-6072-4D8F-9194-86FEF6967BFC}" srcOrd="5" destOrd="0" presId="urn:microsoft.com/office/officeart/2005/8/layout/cycle6"/>
    <dgm:cxn modelId="{6D2B5AEF-4217-4665-BB92-AB031BAB38DD}" type="presParOf" srcId="{B8B7F755-8F3E-4769-96EF-CE6D4F7B5261}" destId="{A852152C-1117-4054-A8AA-98AC45D8FEFE}" srcOrd="6" destOrd="0" presId="urn:microsoft.com/office/officeart/2005/8/layout/cycle6"/>
    <dgm:cxn modelId="{2A88CCA8-1E0B-4E26-A5A9-16182FBCD06A}" type="presParOf" srcId="{B8B7F755-8F3E-4769-96EF-CE6D4F7B5261}" destId="{40349470-D371-4730-98D5-44D1E87A02EE}" srcOrd="7" destOrd="0" presId="urn:microsoft.com/office/officeart/2005/8/layout/cycle6"/>
    <dgm:cxn modelId="{864BD330-1C36-4F1B-B12C-8B8C88EA770D}" type="presParOf" srcId="{B8B7F755-8F3E-4769-96EF-CE6D4F7B5261}" destId="{EBF04CBA-3FE8-4A82-88D1-95A40F9D178A}" srcOrd="8" destOrd="0" presId="urn:microsoft.com/office/officeart/2005/8/layout/cycle6"/>
    <dgm:cxn modelId="{9515B873-BCD4-4106-AFEA-11CD49B15EEB}" type="presParOf" srcId="{B8B7F755-8F3E-4769-96EF-CE6D4F7B5261}" destId="{654D1753-85C9-4DF0-BEB0-1D7DCBDBD853}" srcOrd="9" destOrd="0" presId="urn:microsoft.com/office/officeart/2005/8/layout/cycle6"/>
    <dgm:cxn modelId="{28119575-1209-4A01-ADC1-249E0F1699D5}" type="presParOf" srcId="{B8B7F755-8F3E-4769-96EF-CE6D4F7B5261}" destId="{34290868-700C-4B78-96A9-5988F014FC8D}" srcOrd="10" destOrd="0" presId="urn:microsoft.com/office/officeart/2005/8/layout/cycle6"/>
    <dgm:cxn modelId="{78E03BD6-1815-4D8D-AA2B-DBCEC4F2B0CC}" type="presParOf" srcId="{B8B7F755-8F3E-4769-96EF-CE6D4F7B5261}" destId="{4211641B-D05B-41B9-8A68-EB6E2EB60834}" srcOrd="11" destOrd="0" presId="urn:microsoft.com/office/officeart/2005/8/layout/cycle6"/>
    <dgm:cxn modelId="{3D965491-3B24-4B71-B8AD-1922784F536B}" type="presParOf" srcId="{B8B7F755-8F3E-4769-96EF-CE6D4F7B5261}" destId="{B429F08C-5D04-4109-A11F-076B666F1A78}" srcOrd="12" destOrd="0" presId="urn:microsoft.com/office/officeart/2005/8/layout/cycle6"/>
    <dgm:cxn modelId="{B5F3D0B8-4A00-4C78-BB0D-11802987989E}" type="presParOf" srcId="{B8B7F755-8F3E-4769-96EF-CE6D4F7B5261}" destId="{71DFCD52-5C9D-441E-89C1-A2F535DF53AD}" srcOrd="13" destOrd="0" presId="urn:microsoft.com/office/officeart/2005/8/layout/cycle6"/>
    <dgm:cxn modelId="{345D4C4E-ED0F-477D-8D53-1A2E334783A4}" type="presParOf" srcId="{B8B7F755-8F3E-4769-96EF-CE6D4F7B5261}" destId="{7D6C3B61-8288-4E31-88AD-6BA6254EDF66}" srcOrd="14" destOrd="0" presId="urn:microsoft.com/office/officeart/2005/8/layout/cycle6"/>
    <dgm:cxn modelId="{68523C7A-0432-4C2C-B8CD-88B8D8BD1AFE}" type="presParOf" srcId="{B8B7F755-8F3E-4769-96EF-CE6D4F7B5261}" destId="{6F11CB33-BCA4-4055-B8D6-FD2D7AA7CF31}" srcOrd="15" destOrd="0" presId="urn:microsoft.com/office/officeart/2005/8/layout/cycle6"/>
    <dgm:cxn modelId="{9E8FA3C2-067B-4903-9E85-53922E06CEFE}" type="presParOf" srcId="{B8B7F755-8F3E-4769-96EF-CE6D4F7B5261}" destId="{12856047-99CD-4F5C-A19D-84BA8F8E9F8F}" srcOrd="16" destOrd="0" presId="urn:microsoft.com/office/officeart/2005/8/layout/cycle6"/>
    <dgm:cxn modelId="{2208B842-75AB-42D8-B6F3-184229D859D0}" type="presParOf" srcId="{B8B7F755-8F3E-4769-96EF-CE6D4F7B5261}" destId="{45888FEE-500D-4B6B-B273-72549980BDB1}" srcOrd="17" destOrd="0" presId="urn:microsoft.com/office/officeart/2005/8/layout/cycle6"/>
    <dgm:cxn modelId="{9BEC027E-CF39-4679-A4D1-437DE7568157}" type="presParOf" srcId="{B8B7F755-8F3E-4769-96EF-CE6D4F7B5261}" destId="{36B884B1-4571-41CF-8819-492456B4D1E3}" srcOrd="18" destOrd="0" presId="urn:microsoft.com/office/officeart/2005/8/layout/cycle6"/>
    <dgm:cxn modelId="{FAFE1ECD-4578-447B-AB9F-8F223CE05C5A}" type="presParOf" srcId="{B8B7F755-8F3E-4769-96EF-CE6D4F7B5261}" destId="{52A212D5-B27F-4CF4-B1B6-6108F9C07987}" srcOrd="19" destOrd="0" presId="urn:microsoft.com/office/officeart/2005/8/layout/cycle6"/>
    <dgm:cxn modelId="{564D079A-5724-46D6-890B-42CB49B1A8A2}" type="presParOf" srcId="{B8B7F755-8F3E-4769-96EF-CE6D4F7B5261}" destId="{BA0E199E-E766-421E-B036-1D8D12A4D781}" srcOrd="20" destOrd="0" presId="urn:microsoft.com/office/officeart/2005/8/layout/cycle6"/>
    <dgm:cxn modelId="{301A93BC-5DC5-4FC0-B931-52F210E1F113}" type="presParOf" srcId="{B8B7F755-8F3E-4769-96EF-CE6D4F7B5261}" destId="{DD598EBE-79C0-486D-AF03-C7B24106DB08}" srcOrd="21" destOrd="0" presId="urn:microsoft.com/office/officeart/2005/8/layout/cycle6"/>
    <dgm:cxn modelId="{F2E3467E-DE64-4E77-9D4E-27D040BFEEA6}" type="presParOf" srcId="{B8B7F755-8F3E-4769-96EF-CE6D4F7B5261}" destId="{D96A5D02-AF7C-4AB8-85F1-D4ED12A23E2F}" srcOrd="22" destOrd="0" presId="urn:microsoft.com/office/officeart/2005/8/layout/cycle6"/>
    <dgm:cxn modelId="{3B932175-34BA-44E2-BCFE-6EDFACD1F221}" type="presParOf" srcId="{B8B7F755-8F3E-4769-96EF-CE6D4F7B5261}" destId="{A6373D8C-AFA5-4076-82EC-4A851424A1F2}" srcOrd="23" destOrd="0" presId="urn:microsoft.com/office/officeart/2005/8/layout/cycle6"/>
    <dgm:cxn modelId="{285215E5-996E-40B5-965A-0E51F9D404EB}" type="presParOf" srcId="{B8B7F755-8F3E-4769-96EF-CE6D4F7B5261}" destId="{67F129AB-89CE-489E-9379-EE43F839E385}" srcOrd="24" destOrd="0" presId="urn:microsoft.com/office/officeart/2005/8/layout/cycle6"/>
    <dgm:cxn modelId="{3B03354C-51CF-4760-9E60-B93707CD0383}" type="presParOf" srcId="{B8B7F755-8F3E-4769-96EF-CE6D4F7B5261}" destId="{F48D5962-255E-414D-B878-90A4A0107950}" srcOrd="25" destOrd="0" presId="urn:microsoft.com/office/officeart/2005/8/layout/cycle6"/>
    <dgm:cxn modelId="{2A7EB83F-4FC6-4B2E-9267-9FADF837C4C2}" type="presParOf" srcId="{B8B7F755-8F3E-4769-96EF-CE6D4F7B5261}" destId="{53D2FB62-35A6-4894-8061-513BB55D8FB2}" srcOrd="26"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131B3-2B2C-46CC-A303-DC7FBFC9AD1E}">
      <dsp:nvSpPr>
        <dsp:cNvPr id="0" name=""/>
        <dsp:cNvSpPr/>
      </dsp:nvSpPr>
      <dsp:spPr>
        <a:xfrm>
          <a:off x="3042314" y="1828"/>
          <a:ext cx="1206481" cy="54523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Whip Around</a:t>
          </a:r>
        </a:p>
      </dsp:txBody>
      <dsp:txXfrm>
        <a:off x="3068930" y="28444"/>
        <a:ext cx="1153249" cy="492000"/>
      </dsp:txXfrm>
    </dsp:sp>
    <dsp:sp modelId="{88394CDD-1C98-4C5F-A728-5A3AFA5523DF}">
      <dsp:nvSpPr>
        <dsp:cNvPr id="0" name=""/>
        <dsp:cNvSpPr/>
      </dsp:nvSpPr>
      <dsp:spPr>
        <a:xfrm>
          <a:off x="1518956" y="263615"/>
          <a:ext cx="4183495" cy="4183495"/>
        </a:xfrm>
        <a:custGeom>
          <a:avLst/>
          <a:gdLst/>
          <a:ahLst/>
          <a:cxnLst/>
          <a:rect l="0" t="0" r="0" b="0"/>
          <a:pathLst>
            <a:path>
              <a:moveTo>
                <a:pt x="2736449" y="101830"/>
              </a:moveTo>
              <a:arcTo wR="2091747" hR="2091747" stAng="17277090" swAng="1123880"/>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3ECEAD3-1055-4097-B101-213CBC9C7752}">
      <dsp:nvSpPr>
        <dsp:cNvPr id="0" name=""/>
        <dsp:cNvSpPr/>
      </dsp:nvSpPr>
      <dsp:spPr>
        <a:xfrm>
          <a:off x="4522813" y="682034"/>
          <a:ext cx="1300345" cy="54523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Choral Response</a:t>
          </a:r>
        </a:p>
      </dsp:txBody>
      <dsp:txXfrm>
        <a:off x="4549429" y="708650"/>
        <a:ext cx="1247113" cy="492000"/>
      </dsp:txXfrm>
    </dsp:sp>
    <dsp:sp modelId="{14798873-6072-4D8F-9194-86FEF6967BFC}">
      <dsp:nvSpPr>
        <dsp:cNvPr id="0" name=""/>
        <dsp:cNvSpPr/>
      </dsp:nvSpPr>
      <dsp:spPr>
        <a:xfrm>
          <a:off x="1567884" y="316983"/>
          <a:ext cx="4183495" cy="4183495"/>
        </a:xfrm>
        <a:custGeom>
          <a:avLst/>
          <a:gdLst/>
          <a:ahLst/>
          <a:cxnLst/>
          <a:rect l="0" t="0" r="0" b="0"/>
          <a:pathLst>
            <a:path>
              <a:moveTo>
                <a:pt x="3821058" y="914932"/>
              </a:moveTo>
              <a:arcTo wR="2091747" hR="2091747" stAng="19545857" swAng="909450"/>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852152C-1117-4054-A8AA-98AC45D8FEFE}">
      <dsp:nvSpPr>
        <dsp:cNvPr id="0" name=""/>
        <dsp:cNvSpPr/>
      </dsp:nvSpPr>
      <dsp:spPr>
        <a:xfrm>
          <a:off x="5007446" y="1730347"/>
          <a:ext cx="1396155" cy="54523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Hand Signals</a:t>
          </a:r>
        </a:p>
      </dsp:txBody>
      <dsp:txXfrm>
        <a:off x="5034062" y="1756963"/>
        <a:ext cx="1342923" cy="492000"/>
      </dsp:txXfrm>
    </dsp:sp>
    <dsp:sp modelId="{EBF04CBA-3FE8-4A82-88D1-95A40F9D178A}">
      <dsp:nvSpPr>
        <dsp:cNvPr id="0" name=""/>
        <dsp:cNvSpPr/>
      </dsp:nvSpPr>
      <dsp:spPr>
        <a:xfrm>
          <a:off x="1553807" y="274444"/>
          <a:ext cx="4183495" cy="4183495"/>
        </a:xfrm>
        <a:custGeom>
          <a:avLst/>
          <a:gdLst/>
          <a:ahLst/>
          <a:cxnLst/>
          <a:rect l="0" t="0" r="0" b="0"/>
          <a:pathLst>
            <a:path>
              <a:moveTo>
                <a:pt x="4181892" y="2009889"/>
              </a:moveTo>
              <a:arcTo wR="2091747" hR="2091747" stAng="21465434" swAng="1421885"/>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54D1753-85C9-4DF0-BEB0-1D7DCBDBD853}">
      <dsp:nvSpPr>
        <dsp:cNvPr id="0" name=""/>
        <dsp:cNvSpPr/>
      </dsp:nvSpPr>
      <dsp:spPr>
        <a:xfrm>
          <a:off x="4808507" y="3139449"/>
          <a:ext cx="1297107" cy="54523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Cued Retell</a:t>
          </a:r>
        </a:p>
      </dsp:txBody>
      <dsp:txXfrm>
        <a:off x="4835123" y="3166065"/>
        <a:ext cx="1243875" cy="492000"/>
      </dsp:txXfrm>
    </dsp:sp>
    <dsp:sp modelId="{4211641B-D05B-41B9-8A68-EB6E2EB60834}">
      <dsp:nvSpPr>
        <dsp:cNvPr id="0" name=""/>
        <dsp:cNvSpPr/>
      </dsp:nvSpPr>
      <dsp:spPr>
        <a:xfrm>
          <a:off x="1416217" y="464827"/>
          <a:ext cx="4183495" cy="4183495"/>
        </a:xfrm>
        <a:custGeom>
          <a:avLst/>
          <a:gdLst/>
          <a:ahLst/>
          <a:cxnLst/>
          <a:rect l="0" t="0" r="0" b="0"/>
          <a:pathLst>
            <a:path>
              <a:moveTo>
                <a:pt x="3850667" y="3223829"/>
              </a:moveTo>
              <a:arcTo wR="2091747" hR="2091747" stAng="1965978" swAng="762595"/>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429F08C-5D04-4109-A11F-076B666F1A78}">
      <dsp:nvSpPr>
        <dsp:cNvPr id="0" name=""/>
        <dsp:cNvSpPr/>
      </dsp:nvSpPr>
      <dsp:spPr>
        <a:xfrm>
          <a:off x="3864687" y="4051215"/>
          <a:ext cx="1310620" cy="54523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White Boards</a:t>
          </a:r>
        </a:p>
      </dsp:txBody>
      <dsp:txXfrm>
        <a:off x="3891303" y="4077831"/>
        <a:ext cx="1257388" cy="492000"/>
      </dsp:txXfrm>
    </dsp:sp>
    <dsp:sp modelId="{7D6C3B61-8288-4E31-88AD-6BA6254EDF66}">
      <dsp:nvSpPr>
        <dsp:cNvPr id="0" name=""/>
        <dsp:cNvSpPr/>
      </dsp:nvSpPr>
      <dsp:spPr>
        <a:xfrm>
          <a:off x="1556877" y="326720"/>
          <a:ext cx="4183495" cy="4183495"/>
        </a:xfrm>
        <a:custGeom>
          <a:avLst/>
          <a:gdLst/>
          <a:ahLst/>
          <a:cxnLst/>
          <a:rect l="0" t="0" r="0" b="0"/>
          <a:pathLst>
            <a:path>
              <a:moveTo>
                <a:pt x="2303467" y="4172752"/>
              </a:moveTo>
              <a:arcTo wR="2091747" hR="2091747" stAng="5051445" swAng="704376"/>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F11CB33-BCA4-4055-B8D6-FD2D7AA7CF31}">
      <dsp:nvSpPr>
        <dsp:cNvPr id="0" name=""/>
        <dsp:cNvSpPr/>
      </dsp:nvSpPr>
      <dsp:spPr>
        <a:xfrm>
          <a:off x="2161766" y="4061003"/>
          <a:ext cx="1266398" cy="54523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Response Cards</a:t>
          </a:r>
        </a:p>
      </dsp:txBody>
      <dsp:txXfrm>
        <a:off x="2188382" y="4087619"/>
        <a:ext cx="1213166" cy="492000"/>
      </dsp:txXfrm>
    </dsp:sp>
    <dsp:sp modelId="{45888FEE-500D-4B6B-B273-72549980BDB1}">
      <dsp:nvSpPr>
        <dsp:cNvPr id="0" name=""/>
        <dsp:cNvSpPr/>
      </dsp:nvSpPr>
      <dsp:spPr>
        <a:xfrm>
          <a:off x="1685710" y="455996"/>
          <a:ext cx="4183495" cy="4183495"/>
        </a:xfrm>
        <a:custGeom>
          <a:avLst/>
          <a:gdLst/>
          <a:ahLst/>
          <a:cxnLst/>
          <a:rect l="0" t="0" r="0" b="0"/>
          <a:pathLst>
            <a:path>
              <a:moveTo>
                <a:pt x="644106" y="3601629"/>
              </a:moveTo>
              <a:arcTo wR="2091747" hR="2091747" stAng="8027664" swAng="788831"/>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6B884B1-4571-41CF-8819-492456B4D1E3}">
      <dsp:nvSpPr>
        <dsp:cNvPr id="0" name=""/>
        <dsp:cNvSpPr/>
      </dsp:nvSpPr>
      <dsp:spPr>
        <a:xfrm>
          <a:off x="1151950" y="3139449"/>
          <a:ext cx="1364196" cy="54523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Turn &amp; Talk</a:t>
          </a:r>
        </a:p>
      </dsp:txBody>
      <dsp:txXfrm>
        <a:off x="1178566" y="3166065"/>
        <a:ext cx="1310964" cy="492000"/>
      </dsp:txXfrm>
    </dsp:sp>
    <dsp:sp modelId="{BA0E199E-E766-421E-B036-1D8D12A4D781}">
      <dsp:nvSpPr>
        <dsp:cNvPr id="0" name=""/>
        <dsp:cNvSpPr/>
      </dsp:nvSpPr>
      <dsp:spPr>
        <a:xfrm>
          <a:off x="1553807" y="274444"/>
          <a:ext cx="4183495" cy="4183495"/>
        </a:xfrm>
        <a:custGeom>
          <a:avLst/>
          <a:gdLst/>
          <a:ahLst/>
          <a:cxnLst/>
          <a:rect l="0" t="0" r="0" b="0"/>
          <a:pathLst>
            <a:path>
              <a:moveTo>
                <a:pt x="144951" y="2856857"/>
              </a:moveTo>
              <a:arcTo wR="2091747" hR="2091747" stAng="9512681" swAng="1421885"/>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D598EBE-79C0-486D-AF03-C7B24106DB08}">
      <dsp:nvSpPr>
        <dsp:cNvPr id="0" name=""/>
        <dsp:cNvSpPr/>
      </dsp:nvSpPr>
      <dsp:spPr>
        <a:xfrm>
          <a:off x="922201" y="1730347"/>
          <a:ext cx="1326768" cy="54523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Stop &amp; Jot</a:t>
          </a:r>
        </a:p>
      </dsp:txBody>
      <dsp:txXfrm>
        <a:off x="948817" y="1756963"/>
        <a:ext cx="1273536" cy="492000"/>
      </dsp:txXfrm>
    </dsp:sp>
    <dsp:sp modelId="{A6373D8C-AFA5-4076-82EC-4A851424A1F2}">
      <dsp:nvSpPr>
        <dsp:cNvPr id="0" name=""/>
        <dsp:cNvSpPr/>
      </dsp:nvSpPr>
      <dsp:spPr>
        <a:xfrm>
          <a:off x="1594017" y="130964"/>
          <a:ext cx="4183495" cy="4183495"/>
        </a:xfrm>
        <a:custGeom>
          <a:avLst/>
          <a:gdLst/>
          <a:ahLst/>
          <a:cxnLst/>
          <a:rect l="0" t="0" r="0" b="0"/>
          <a:pathLst>
            <a:path>
              <a:moveTo>
                <a:pt x="60005" y="1594320"/>
              </a:moveTo>
              <a:arcTo wR="2091747" hR="2091747" stAng="11625420" swAng="841409"/>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7F129AB-89CE-489E-9379-EE43F839E385}">
      <dsp:nvSpPr>
        <dsp:cNvPr id="0" name=""/>
        <dsp:cNvSpPr/>
      </dsp:nvSpPr>
      <dsp:spPr>
        <a:xfrm>
          <a:off x="1378930" y="697940"/>
          <a:ext cx="1319361" cy="54523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Individual Response</a:t>
          </a:r>
        </a:p>
      </dsp:txBody>
      <dsp:txXfrm>
        <a:off x="1405546" y="724556"/>
        <a:ext cx="1266129" cy="492000"/>
      </dsp:txXfrm>
    </dsp:sp>
    <dsp:sp modelId="{53D2FB62-35A6-4894-8061-513BB55D8FB2}">
      <dsp:nvSpPr>
        <dsp:cNvPr id="0" name=""/>
        <dsp:cNvSpPr/>
      </dsp:nvSpPr>
      <dsp:spPr>
        <a:xfrm>
          <a:off x="1458423" y="300728"/>
          <a:ext cx="4183495" cy="4183495"/>
        </a:xfrm>
        <a:custGeom>
          <a:avLst/>
          <a:gdLst/>
          <a:ahLst/>
          <a:cxnLst/>
          <a:rect l="0" t="0" r="0" b="0"/>
          <a:pathLst>
            <a:path>
              <a:moveTo>
                <a:pt x="871818" y="392577"/>
              </a:moveTo>
              <a:arcTo wR="2091747" hR="2091747" stAng="14059399" swAng="1284496"/>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7D69AF-38CB-8941-BAA1-8D12158CC4C3}" type="datetimeFigureOut">
              <a:rPr lang="en-US" smtClean="0"/>
              <a:t>1/22/2019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CD78CF-0C03-BB48-8CA1-4C2B5810D53F}" type="slidenum">
              <a:rPr lang="en-US" smtClean="0"/>
              <a:t>‹#›</a:t>
            </a:fld>
            <a:endParaRPr lang="en-US"/>
          </a:p>
        </p:txBody>
      </p:sp>
    </p:spTree>
    <p:extLst>
      <p:ext uri="{BB962C8B-B14F-4D97-AF65-F5344CB8AC3E}">
        <p14:creationId xmlns:p14="http://schemas.microsoft.com/office/powerpoint/2010/main" val="110173660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3472" units="cm"/>
          <inkml:channel name="Y" type="integer" max="1960" units="cm"/>
          <inkml:channel name="T" type="integer" max="2.14748E9" units="dev"/>
        </inkml:traceFormat>
        <inkml:channelProperties>
          <inkml:channelProperty channel="X" name="resolution" value="112.36246" units="1/cm"/>
          <inkml:channelProperty channel="Y" name="resolution" value="112.64368" units="1/cm"/>
          <inkml:channelProperty channel="T" name="resolution" value="1" units="1/dev"/>
        </inkml:channelProperties>
      </inkml:inkSource>
      <inkml:timestamp xml:id="ts0" timeString="2018-09-19T15:44:49.430"/>
    </inkml:context>
    <inkml:brush xml:id="br0">
      <inkml:brushProperty name="width" value="0.15875" units="cm"/>
      <inkml:brushProperty name="height" value="0.15875" units="cm"/>
      <inkml:brushProperty name="color" value="#FFFFFF"/>
      <inkml:brushProperty name="fitToCurve" value="1"/>
    </inkml:brush>
  </inkml:definitions>
  <inkml:trace contextRef="#ctx0" brushRef="#br0">216 0 0,'0'0'0,"0"0"15,0 0-15,0 0 0,0 0 16,0 0-16,0 0 16,0 0-1,0 0-15,0 0 16,0 0-16,0 0 15,0 0 1,0 0-16,-2 0 16,-1 0-1,1 0-15,-1 0 16,1 2-16,-1 1 16,1-1-1,-3 1-15,0-1 16,0 1-16,0-1 15,0 1 1,0-1-16,0 1 16,0-1-1,0 1-15,-3-1 16,3 1-16,0-1 16,0 1-1,0-1-15,0 1 16,0-1-16,0 1 15,0 2 1,0-1-16,0-1 16,0 2-16,0-3 15,0 3 1,0-2-16,0-1 16,0 3-1,0 0-15,0 0 16,2 0-16,1 0 15,-3 3 1,0-1-16,2-2 16,-2 3-16,3-3 15,-1 0 1,1 2-16,-1-2 16,1 3-16,-1-3 15,1 0 1,-1 0-16,1 0 15,-1 2 1,1-2-16,-1 3 16,1-3-16,2 2 15,0 1 1,0-1-16,0 1 16,0-1-16,0-2 15,0 3 1,0-3-16,0 2 15,0 1 1,0-3-16,2 0 16,1 0-16,-1 0 15,1-1 1,-1 1-16,1 0 16,-1 0-16,1 0 15,-1 0 1,1 0-16,-1 0 15,3 0-15,0 0 16,-2 0 0,2 0-16,-3 0 15,1 0 1,2 0-16,0-2 16,0 2-16,2 0 15,-2-3 1,0 1-16,0-1 15,3 3-15,-3-2 16,3 2 0,-1-3-16,1 3 15,-3-2-15,2-1 16,1 1 0,-1-1-16,1 1 15,-1-1 1,-2 1-16,3-1 15,-3 1-15,2-1 16,-2 1 0,3-1-16,-1 1 15,1-3-15,-1 0 16,1 0 0,-1 0-16,1 0 15,-1 0-15,1 0 16,-1 0-1,1 0-15,-1 0 16,1 0 0,-3-3-16,0 1 15,0 2-15,0-3 16,0 1 0,0-1-16,0 1 15,2-1-15,-2 1 16,0-1-1,0 1-15,0-1 16,0 1 0,0-1-16,0 1 15,0-1-15,0 1 16,0-1 0,0 1-16,0-1 15,0 1-15,-2-1 16,2 1-1,0-3-15,-3 2 16,1 1 0,2-3-16,-3 0 15,1 0-15,2 0 16,0 0 0,0 0-16,0-3 15,-2 1-15,-1-1 16,1 3-1,-1 0-15,1 0 16,-1 0-16,1 0 16,-1 1-1,1-1-15,-1 0 16,1 0 0,-3 0-16,0 0 15,0 0-15,0 0 16,0 0-1,0 0-15,0 0 16,0 0-16,0 0 16,0 0-1,0 0-15,0-3 16,0 3-16,0-2 16,0 2-1,0 0-15,0 0 16,0 0-1,0-3-15,0 1 16,0 2-16,0 0 16,0 0-1,-3 0-15,1 0 16,-1 0-16,1 0 16,-1 0-1,1 0-15,-1 0 16,1 0-16,-1 0 15,1 0 1,-1 0-16,1 0 16,-1 0-16,1 0 15,-1 0 1,0 0-16,1 0 16,-3 0-1,0 2-15,2-2 16,1 3-16,-3 0 15,0-3 1,0 0-16,0 0 16,0 2-16,0 1 15,0-1 1,0 1-16,0-1 16,0 1-16,0-1 15,0 1 1,-3-1-16,1 1 15,-1-1 1,1 3-16,-1 0 16,1 0-16,-1 0 15,3 0 1,-2 0-16,-1 0 16,1 0-16,-1 0 15,1 3 1,2-3-16,0 0 15,0 0-15,0 0 16,2 0 0,1 0-16,-1 0 15,3 0 1</inkml:trace>
</inkml:ink>
</file>

<file path=ppt/ink/ink10.xml><?xml version="1.0" encoding="utf-8"?>
<inkml:ink xmlns:inkml="http://www.w3.org/2003/InkML">
  <inkml:definitions>
    <inkml:context xml:id="ctx0">
      <inkml:inkSource xml:id="inkSrc0">
        <inkml:traceFormat>
          <inkml:channel name="X" type="integer" max="3472" units="cm"/>
          <inkml:channel name="Y" type="integer" max="1960" units="cm"/>
          <inkml:channel name="T" type="integer" max="2.14748E9" units="dev"/>
        </inkml:traceFormat>
        <inkml:channelProperties>
          <inkml:channelProperty channel="X" name="resolution" value="112.36246" units="1/cm"/>
          <inkml:channelProperty channel="Y" name="resolution" value="112.64368" units="1/cm"/>
          <inkml:channelProperty channel="T" name="resolution" value="1" units="1/dev"/>
        </inkml:channelProperties>
      </inkml:inkSource>
      <inkml:timestamp xml:id="ts0" timeString="2018-09-13T16:24:15.005"/>
    </inkml:context>
    <inkml:brush xml:id="br0">
      <inkml:brushProperty name="width" value="0.15875" units="cm"/>
      <inkml:brushProperty name="height" value="0.15875" units="cm"/>
      <inkml:brushProperty name="color" value="#FFFFFF"/>
      <inkml:brushProperty name="fitToCurve" value="1"/>
    </inkml:brush>
  </inkml:definitions>
  <inkml:trace contextRef="#ctx0" brushRef="#br0">216 0 0,'0'0'0,"0"0"15,0 0-15,0 0 0,0 0 16,0 0-16,0 0 16,0 0-1,0 0-15,0 0 16,0 0-16,0 0 15,0 0 1,0 0-16,-2 0 16,-1 0-1,1 0-15,-1 0 16,1 2-16,-1 1 16,1-1-1,-3 1-15,0-1 16,0 1-16,0-1 15,0 1 1,0-1-16,0 1 16,0-1-1,0 1-15,-3-1 16,3 1-16,0-1 16,0 1-1,0-1-15,0 1 16,0-1-16,0 1 15,0 2 1,0-1-16,0-1 16,0 2-16,0-3 15,0 3 1,0-2-16,0-1 16,0 3-1,0 0-15,0 0 16,2 0-16,1 0 15,-3 3 1,0-1-16,2-2 16,-2 3-16,3-3 15,-1 0 1,1 2-16,-1-2 16,1 3-16,-1-3 15,1 0 1,-1 0-16,1 0 15,-1 2 1,1-2-16,-1 3 16,1-3-16,2 2 15,0 1 1,0-1-16,0 1 16,0-1-16,0-2 15,0 3 1,0-3-16,0 2 15,0 1 1,0-3-16,2 0 16,1 0-16,-1 0 15,1-1 1,-1 1-16,1 0 16,-1 0-16,1 0 15,-1 0 1,1 0-16,-1 0 15,3 0-15,0 0 16,-2 0 0,2 0-16,-3 0 15,1 0 1,2 0-16,0-2 16,0 2-16,2 0 15,-2-3 1,0 1-16,0-1 15,3 3-15,-3-2 16,3 2 0,-1-3-16,1 3 15,-3-2-15,2-1 16,1 1 0,-1-1-16,1 1 15,-1-1 1,-2 1-16,3-1 15,-3 1-15,2-1 16,-2 1 0,3-1-16,-1 1 15,1-3-15,-1 0 16,1 0 0,-1 0-16,1 0 15,-1 0-15,1 0 16,-1 0-1,1 0-15,-1 0 16,1 0 0,-3-3-16,0 1 15,0 2-15,0-3 16,0 1 0,0-1-16,0 1 15,2-1-15,-2 1 16,0-1-1,0 1-15,0-1 16,0 1 0,0-1-16,0 1 15,0-1-15,0 1 16,0-1 0,0 1-16,0-1 15,0 1-15,-2-1 16,2 1-1,0-3-15,-3 2 16,1 1 0,2-3-16,-3 0 15,1 0-15,2 0 16,0 0 0,0 0-16,0-3 15,-2 1-15,-1-1 16,1 3-1,-1 0-15,1 0 16,-1 0-16,1 0 16,-1 1-1,1-1-15,-1 0 16,1 0 0,-3 0-16,0 0 15,0 0-15,0 0 16,0 0-1,0 0-15,0 0 16,0 0-16,0 0 16,0 0-1,0 0-15,0-3 16,0 3-16,0-2 16,0 2-1,0 0-15,0 0 16,0 0-1,0-3-15,0 1 16,0 2-16,0 0 16,0 0-1,-3 0-15,1 0 16,-1 0-16,1 0 16,-1 0-1,1 0-15,-1 0 16,1 0-16,-1 0 15,1 0 1,-1 0-16,1 0 16,-1 0-16,1 0 15,-1 0 1,0 0-16,1 0 16,-3 0-1,0 2-15,2-2 16,1 3-16,-3 0 15,0-3 1,0 0-16,0 0 16,0 2-16,0 1 15,0-1 1,0 1-16,0-1 16,0 1-16,0-1 15,0 1 1,-3-1-16,1 1 15,-1-1 1,1 3-16,-1 0 16,1 0-16,-1 0 15,3 0 1,-2 0-16,-1 0 16,1 0-16,-1 0 15,1 3 1,2-3-16,0 0 15,0 0-15,0 0 16,2 0 0,1 0-16,-1 0 15,3 0 1</inkml:trace>
</inkml:ink>
</file>

<file path=ppt/ink/ink11.xml><?xml version="1.0" encoding="utf-8"?>
<inkml:ink xmlns:inkml="http://www.w3.org/2003/InkML">
  <inkml:definitions>
    <inkml:context xml:id="ctx0">
      <inkml:inkSource xml:id="inkSrc0">
        <inkml:traceFormat>
          <inkml:channel name="X" type="integer" max="3472" units="cm"/>
          <inkml:channel name="Y" type="integer" max="1960" units="cm"/>
          <inkml:channel name="T" type="integer" max="2.14748E9" units="dev"/>
        </inkml:traceFormat>
        <inkml:channelProperties>
          <inkml:channelProperty channel="X" name="resolution" value="112.36246" units="1/cm"/>
          <inkml:channelProperty channel="Y" name="resolution" value="112.64368" units="1/cm"/>
          <inkml:channelProperty channel="T" name="resolution" value="1" units="1/dev"/>
        </inkml:channelProperties>
      </inkml:inkSource>
      <inkml:timestamp xml:id="ts0" timeString="2018-09-13T16:43:14.931"/>
    </inkml:context>
    <inkml:brush xml:id="br0">
      <inkml:brushProperty name="width" value="0.15875" units="cm"/>
      <inkml:brushProperty name="height" value="0.15875" units="cm"/>
      <inkml:brushProperty name="color" value="#FFFFFF"/>
      <inkml:brushProperty name="fitToCurve" value="1"/>
    </inkml:brush>
  </inkml:definitions>
  <inkml:trace contextRef="#ctx0" brushRef="#br0">216 0 0,'0'0'0,"0"0"15,0 0-15,0 0 0,0 0 16,0 0-16,0 0 16,0 0-1,0 0-15,0 0 16,0 0-16,0 0 15,0 0 1,0 0-16,-2 0 16,-1 0-1,1 0-15,-1 0 16,1 2-16,-1 1 16,1-1-1,-3 1-15,0-1 16,0 1-16,0-1 15,0 1 1,0-1-16,0 1 16,0-1-1,0 1-15,-3-1 16,3 1-16,0-1 16,0 1-1,0-1-15,0 1 16,0-1-16,0 1 15,0 2 1,0-1-16,0-1 16,0 2-16,0-3 15,0 3 1,0-2-16,0-1 16,0 3-1,0 0-15,0 0 16,2 0-16,1 0 15,-3 3 1,0-1-16,2-2 16,-2 3-16,3-3 15,-1 0 1,1 2-16,-1-2 16,1 3-16,-1-3 15,1 0 1,-1 0-16,1 0 15,-1 2 1,1-2-16,-1 3 16,1-3-16,2 2 15,0 1 1,0-1-16,0 1 16,0-1-16,0-2 15,0 3 1,0-3-16,0 2 15,0 1 1,0-3-16,2 0 16,1 0-16,-1 0 15,1-1 1,-1 1-16,1 0 16,-1 0-16,1 0 15,-1 0 1,1 0-16,-1 0 15,3 0-15,0 0 16,-2 0 0,2 0-16,-3 0 15,1 0 1,2 0-16,0-2 16,0 2-16,2 0 15,-2-3 1,0 1-16,0-1 15,3 3-15,-3-2 16,3 2 0,-1-3-16,1 3 15,-3-2-15,2-1 16,1 1 0,-1-1-16,1 1 15,-1-1 1,-2 1-16,3-1 15,-3 1-15,2-1 16,-2 1 0,3-1-16,-1 1 15,1-3-15,-1 0 16,1 0 0,-1 0-16,1 0 15,-1 0-15,1 0 16,-1 0-1,1 0-15,-1 0 16,1 0 0,-3-3-16,0 1 15,0 2-15,0-3 16,0 1 0,0-1-16,0 1 15,2-1-15,-2 1 16,0-1-1,0 1-15,0-1 16,0 1 0,0-1-16,0 1 15,0-1-15,0 1 16,0-1 0,0 1-16,0-1 15,0 1-15,-2-1 16,2 1-1,0-3-15,-3 2 16,1 1 0,2-3-16,-3 0 15,1 0-15,2 0 16,0 0 0,0 0-16,0-3 15,-2 1-15,-1-1 16,1 3-1,-1 0-15,1 0 16,-1 0-16,1 0 16,-1 1-1,1-1-15,-1 0 16,1 0 0,-3 0-16,0 0 15,0 0-15,0 0 16,0 0-1,0 0-15,0 0 16,0 0-16,0 0 16,0 0-1,0 0-15,0-3 16,0 3-16,0-2 16,0 2-1,0 0-15,0 0 16,0 0-1,0-3-15,0 1 16,0 2-16,0 0 16,0 0-1,-3 0-15,1 0 16,-1 0-16,1 0 16,-1 0-1,1 0-15,-1 0 16,1 0-16,-1 0 15,1 0 1,-1 0-16,1 0 16,-1 0-16,1 0 15,-1 0 1,0 0-16,1 0 16,-3 0-1,0 2-15,2-2 16,1 3-16,-3 0 15,0-3 1,0 0-16,0 0 16,0 2-16,0 1 15,0-1 1,0 1-16,0-1 16,0 1-16,0-1 15,0 1 1,-3-1-16,1 1 15,-1-1 1,1 3-16,-1 0 16,1 0-16,-1 0 15,3 0 1,-2 0-16,-1 0 16,1 0-16,-1 0 15,1 3 1,2-3-16,0 0 15,0 0-15,0 0 16,2 0 0,1 0-16,-1 0 15,3 0 1</inkml:trace>
</inkml:ink>
</file>

<file path=ppt/ink/ink12.xml><?xml version="1.0" encoding="utf-8"?>
<inkml:ink xmlns:inkml="http://www.w3.org/2003/InkML">
  <inkml:definitions>
    <inkml:context xml:id="ctx0">
      <inkml:inkSource xml:id="inkSrc0">
        <inkml:traceFormat>
          <inkml:channel name="X" type="integer" max="3472" units="cm"/>
          <inkml:channel name="Y" type="integer" max="1960" units="cm"/>
          <inkml:channel name="T" type="integer" max="2.14748E9" units="dev"/>
        </inkml:traceFormat>
        <inkml:channelProperties>
          <inkml:channelProperty channel="X" name="resolution" value="112.36246" units="1/cm"/>
          <inkml:channelProperty channel="Y" name="resolution" value="112.64368" units="1/cm"/>
          <inkml:channelProperty channel="T" name="resolution" value="1" units="1/dev"/>
        </inkml:channelProperties>
      </inkml:inkSource>
      <inkml:timestamp xml:id="ts0" timeString="2018-09-13T17:42:54.675"/>
    </inkml:context>
    <inkml:brush xml:id="br0">
      <inkml:brushProperty name="width" value="0.15875" units="cm"/>
      <inkml:brushProperty name="height" value="0.15875" units="cm"/>
      <inkml:brushProperty name="color" value="#FFFFFF"/>
      <inkml:brushProperty name="fitToCurve" value="1"/>
    </inkml:brush>
  </inkml:definitions>
  <inkml:trace contextRef="#ctx0" brushRef="#br0">216 0 0,'0'0'0,"0"0"15,0 0-15,0 0 0,0 0 16,0 0-16,0 0 16,0 0-1,0 0-15,0 0 16,0 0-16,0 0 15,0 0 1,0 0-16,-2 0 16,-1 0-1,1 0-15,-1 0 16,1 2-16,-1 1 16,1-1-1,-3 1-15,0-1 16,0 1-16,0-1 15,0 1 1,0-1-16,0 1 16,0-1-1,0 1-15,-3-1 16,3 1-16,0-1 16,0 1-1,0-1-15,0 1 16,0-1-16,0 1 15,0 2 1,0-1-16,0-1 16,0 2-16,0-3 15,0 3 1,0-2-16,0-1 16,0 3-1,0 0-15,0 0 16,2 0-16,1 0 15,-3 3 1,0-1-16,2-2 16,-2 3-16,3-3 15,-1 0 1,1 2-16,-1-2 16,1 3-16,-1-3 15,1 0 1,-1 0-16,1 0 15,-1 2 1,1-2-16,-1 3 16,1-3-16,2 2 15,0 1 1,0-1-16,0 1 16,0-1-16,0-2 15,0 3 1,0-3-16,0 2 15,0 1 1,0-3-16,2 0 16,1 0-16,-1 0 15,1-1 1,-1 1-16,1 0 16,-1 0-16,1 0 15,-1 0 1,1 0-16,-1 0 15,3 0-15,0 0 16,-2 0 0,2 0-16,-3 0 15,1 0 1,2 0-16,0-2 16,0 2-16,2 0 15,-2-3 1,0 1-16,0-1 15,3 3-15,-3-2 16,3 2 0,-1-3-16,1 3 15,-3-2-15,2-1 16,1 1 0,-1-1-16,1 1 15,-1-1 1,-2 1-16,3-1 15,-3 1-15,2-1 16,-2 1 0,3-1-16,-1 1 15,1-3-15,-1 0 16,1 0 0,-1 0-16,1 0 15,-1 0-15,1 0 16,-1 0-1,1 0-15,-1 0 16,1 0 0,-3-3-16,0 1 15,0 2-15,0-3 16,0 1 0,0-1-16,0 1 15,2-1-15,-2 1 16,0-1-1,0 1-15,0-1 16,0 1 0,0-1-16,0 1 15,0-1-15,0 1 16,0-1 0,0 1-16,0-1 15,0 1-15,-2-1 16,2 1-1,0-3-15,-3 2 16,1 1 0,2-3-16,-3 0 15,1 0-15,2 0 16,0 0 0,0 0-16,0-3 15,-2 1-15,-1-1 16,1 3-1,-1 0-15,1 0 16,-1 0-16,1 0 16,-1 1-1,1-1-15,-1 0 16,1 0 0,-3 0-16,0 0 15,0 0-15,0 0 16,0 0-1,0 0-15,0 0 16,0 0-16,0 0 16,0 0-1,0 0-15,0-3 16,0 3-16,0-2 16,0 2-1,0 0-15,0 0 16,0 0-1,0-3-15,0 1 16,0 2-16,0 0 16,0 0-1,-3 0-15,1 0 16,-1 0-16,1 0 16,-1 0-1,1 0-15,-1 0 16,1 0-16,-1 0 15,1 0 1,-1 0-16,1 0 16,-1 0-16,1 0 15,-1 0 1,0 0-16,1 0 16,-3 0-1,0 2-15,2-2 16,1 3-16,-3 0 15,0-3 1,0 0-16,0 0 16,0 2-16,0 1 15,0-1 1,0 1-16,0-1 16,0 1-16,0-1 15,0 1 1,-3-1-16,1 1 15,-1-1 1,1 3-16,-1 0 16,1 0-16,-1 0 15,3 0 1,-2 0-16,-1 0 16,1 0-16,-1 0 15,1 3 1,2-3-16,0 0 15,0 0-15,0 0 16,2 0 0,1 0-16,-1 0 15,3 0 1</inkml:trace>
</inkml:ink>
</file>

<file path=ppt/ink/ink13.xml><?xml version="1.0" encoding="utf-8"?>
<inkml:ink xmlns:inkml="http://www.w3.org/2003/InkML">
  <inkml:definitions>
    <inkml:context xml:id="ctx0">
      <inkml:inkSource xml:id="inkSrc0">
        <inkml:traceFormat>
          <inkml:channel name="X" type="integer" max="3472" units="cm"/>
          <inkml:channel name="Y" type="integer" max="1960" units="cm"/>
          <inkml:channel name="T" type="integer" max="2.14748E9" units="dev"/>
        </inkml:traceFormat>
        <inkml:channelProperties>
          <inkml:channelProperty channel="X" name="resolution" value="112.36246" units="1/cm"/>
          <inkml:channelProperty channel="Y" name="resolution" value="112.64368" units="1/cm"/>
          <inkml:channelProperty channel="T" name="resolution" value="1" units="1/dev"/>
        </inkml:channelProperties>
      </inkml:inkSource>
      <inkml:timestamp xml:id="ts0" timeString="2018-09-13T17:42:54.675"/>
    </inkml:context>
    <inkml:brush xml:id="br0">
      <inkml:brushProperty name="width" value="0.15875" units="cm"/>
      <inkml:brushProperty name="height" value="0.15875" units="cm"/>
      <inkml:brushProperty name="color" value="#FFFFFF"/>
      <inkml:brushProperty name="fitToCurve" value="1"/>
    </inkml:brush>
  </inkml:definitions>
  <inkml:trace contextRef="#ctx0" brushRef="#br0">216 0 0,'0'0'0,"0"0"15,0 0-15,0 0 0,0 0 16,0 0-16,0 0 16,0 0-1,0 0-15,0 0 16,0 0-16,0 0 15,0 0 1,0 0-16,-2 0 16,-1 0-1,1 0-15,-1 0 16,1 2-16,-1 1 16,1-1-1,-3 1-15,0-1 16,0 1-16,0-1 15,0 1 1,0-1-16,0 1 16,0-1-1,0 1-15,-3-1 16,3 1-16,0-1 16,0 1-1,0-1-15,0 1 16,0-1-16,0 1 15,0 2 1,0-1-16,0-1 16,0 2-16,0-3 15,0 3 1,0-2-16,0-1 16,0 3-1,0 0-15,0 0 16,2 0-16,1 0 15,-3 3 1,0-1-16,2-2 16,-2 3-16,3-3 15,-1 0 1,1 2-16,-1-2 16,1 3-16,-1-3 15,1 0 1,-1 0-16,1 0 15,-1 2 1,1-2-16,-1 3 16,1-3-16,2 2 15,0 1 1,0-1-16,0 1 16,0-1-16,0-2 15,0 3 1,0-3-16,0 2 15,0 1 1,0-3-16,2 0 16,1 0-16,-1 0 15,1-1 1,-1 1-16,1 0 16,-1 0-16,1 0 15,-1 0 1,1 0-16,-1 0 15,3 0-15,0 0 16,-2 0 0,2 0-16,-3 0 15,1 0 1,2 0-16,0-2 16,0 2-16,2 0 15,-2-3 1,0 1-16,0-1 15,3 3-15,-3-2 16,3 2 0,-1-3-16,1 3 15,-3-2-15,2-1 16,1 1 0,-1-1-16,1 1 15,-1-1 1,-2 1-16,3-1 15,-3 1-15,2-1 16,-2 1 0,3-1-16,-1 1 15,1-3-15,-1 0 16,1 0 0,-1 0-16,1 0 15,-1 0-15,1 0 16,-1 0-1,1 0-15,-1 0 16,1 0 0,-3-3-16,0 1 15,0 2-15,0-3 16,0 1 0,0-1-16,0 1 15,2-1-15,-2 1 16,0-1-1,0 1-15,0-1 16,0 1 0,0-1-16,0 1 15,0-1-15,0 1 16,0-1 0,0 1-16,0-1 15,0 1-15,-2-1 16,2 1-1,0-3-15,-3 2 16,1 1 0,2-3-16,-3 0 15,1 0-15,2 0 16,0 0 0,0 0-16,0-3 15,-2 1-15,-1-1 16,1 3-1,-1 0-15,1 0 16,-1 0-16,1 0 16,-1 1-1,1-1-15,-1 0 16,1 0 0,-3 0-16,0 0 15,0 0-15,0 0 16,0 0-1,0 0-15,0 0 16,0 0-16,0 0 16,0 0-1,0 0-15,0-3 16,0 3-16,0-2 16,0 2-1,0 0-15,0 0 16,0 0-1,0-3-15,0 1 16,0 2-16,0 0 16,0 0-1,-3 0-15,1 0 16,-1 0-16,1 0 16,-1 0-1,1 0-15,-1 0 16,1 0-16,-1 0 15,1 0 1,-1 0-16,1 0 16,-1 0-16,1 0 15,-1 0 1,0 0-16,1 0 16,-3 0-1,0 2-15,2-2 16,1 3-16,-3 0 15,0-3 1,0 0-16,0 0 16,0 2-16,0 1 15,0-1 1,0 1-16,0-1 16,0 1-16,0-1 15,0 1 1,-3-1-16,1 1 15,-1-1 1,1 3-16,-1 0 16,1 0-16,-1 0 15,3 0 1,-2 0-16,-1 0 16,1 0-16,-1 0 15,1 3 1,2-3-16,0 0 15,0 0-15,0 0 16,2 0 0,1 0-16,-1 0 15,3 0 1</inkml:trace>
</inkml:ink>
</file>

<file path=ppt/ink/ink14.xml><?xml version="1.0" encoding="utf-8"?>
<inkml:ink xmlns:inkml="http://www.w3.org/2003/InkML">
  <inkml:definitions>
    <inkml:context xml:id="ctx0">
      <inkml:inkSource xml:id="inkSrc0">
        <inkml:traceFormat>
          <inkml:channel name="X" type="integer" max="3472" units="cm"/>
          <inkml:channel name="Y" type="integer" max="1960" units="cm"/>
          <inkml:channel name="T" type="integer" max="2.14748E9" units="dev"/>
        </inkml:traceFormat>
        <inkml:channelProperties>
          <inkml:channelProperty channel="X" name="resolution" value="112.36246" units="1/cm"/>
          <inkml:channelProperty channel="Y" name="resolution" value="112.64368" units="1/cm"/>
          <inkml:channelProperty channel="T" name="resolution" value="1" units="1/dev"/>
        </inkml:channelProperties>
      </inkml:inkSource>
      <inkml:timestamp xml:id="ts0" timeString="2018-09-24T18:41:03.567"/>
    </inkml:context>
    <inkml:brush xml:id="br0">
      <inkml:brushProperty name="width" value="0.15875" units="cm"/>
      <inkml:brushProperty name="height" value="0.15875" units="cm"/>
      <inkml:brushProperty name="color" value="#FFFFFF"/>
      <inkml:brushProperty name="fitToCurve" value="1"/>
    </inkml:brush>
  </inkml:definitions>
  <inkml:trace contextRef="#ctx0" brushRef="#br0">216 0 0,'0'0'0,"0"0"15,0 0-15,0 0 0,0 0 16,0 0-16,0 0 16,0 0-1,0 0-15,0 0 16,0 0-16,0 0 15,0 0 1,0 0-16,-2 0 16,-1 0-1,1 0-15,-1 0 16,1 2-16,-1 1 16,1-1-1,-3 1-15,0-1 16,0 1-16,0-1 15,0 1 1,0-1-16,0 1 16,0-1-1,0 1-15,-3-1 16,3 1-16,0-1 16,0 1-1,0-1-15,0 1 16,0-1-16,0 1 15,0 2 1,0-1-16,0-1 16,0 2-16,0-3 15,0 3 1,0-2-16,0-1 16,0 3-1,0 0-15,0 0 16,2 0-16,1 0 15,-3 3 1,0-1-16,2-2 16,-2 3-16,3-3 15,-1 0 1,1 2-16,-1-2 16,1 3-16,-1-3 15,1 0 1,-1 0-16,1 0 15,-1 2 1,1-2-16,-1 3 16,1-3-16,2 2 15,0 1 1,0-1-16,0 1 16,0-1-16,0-2 15,0 3 1,0-3-16,0 2 15,0 1 1,0-3-16,2 0 16,1 0-16,-1 0 15,1-1 1,-1 1-16,1 0 16,-1 0-16,1 0 15,-1 0 1,1 0-16,-1 0 15,3 0-15,0 0 16,-2 0 0,2 0-16,-3 0 15,1 0 1,2 0-16,0-2 16,0 2-16,2 0 15,-2-3 1,0 1-16,0-1 15,3 3-15,-3-2 16,3 2 0,-1-3-16,1 3 15,-3-2-15,2-1 16,1 1 0,-1-1-16,1 1 15,-1-1 1,-2 1-16,3-1 15,-3 1-15,2-1 16,-2 1 0,3-1-16,-1 1 15,1-3-15,-1 0 16,1 0 0,-1 0-16,1 0 15,-1 0-15,1 0 16,-1 0-1,1 0-15,-1 0 16,1 0 0,-3-3-16,0 1 15,0 2-15,0-3 16,0 1 0,0-1-16,0 1 15,2-1-15,-2 1 16,0-1-1,0 1-15,0-1 16,0 1 0,0-1-16,0 1 15,0-1-15,0 1 16,0-1 0,0 1-16,0-1 15,0 1-15,-2-1 16,2 1-1,0-3-15,-3 2 16,1 1 0,2-3-16,-3 0 15,1 0-15,2 0 16,0 0 0,0 0-16,0-3 15,-2 1-15,-1-1 16,1 3-1,-1 0-15,1 0 16,-1 0-16,1 0 16,-1 1-1,1-1-15,-1 0 16,1 0 0,-3 0-16,0 0 15,0 0-15,0 0 16,0 0-1,0 0-15,0 0 16,0 0-16,0 0 16,0 0-1,0 0-15,0-3 16,0 3-16,0-2 16,0 2-1,0 0-15,0 0 16,0 0-1,0-3-15,0 1 16,0 2-16,0 0 16,0 0-1,-3 0-15,1 0 16,-1 0-16,1 0 16,-1 0-1,1 0-15,-1 0 16,1 0-16,-1 0 15,1 0 1,-1 0-16,1 0 16,-1 0-16,1 0 15,-1 0 1,0 0-16,1 0 16,-3 0-1,0 2-15,2-2 16,1 3-16,-3 0 15,0-3 1,0 0-16,0 0 16,0 2-16,0 1 15,0-1 1,0 1-16,0-1 16,0 1-16,0-1 15,0 1 1,-3-1-16,1 1 15,-1-1 1,1 3-16,-1 0 16,1 0-16,-1 0 15,3 0 1,-2 0-16,-1 0 16,1 0-16,-1 0 15,1 3 1,2-3-16,0 0 15,0 0-15,0 0 16,2 0 0,1 0-16,-1 0 15,3 0 1</inkml:trace>
</inkml:ink>
</file>

<file path=ppt/ink/ink15.xml><?xml version="1.0" encoding="utf-8"?>
<inkml:ink xmlns:inkml="http://www.w3.org/2003/InkML">
  <inkml:definitions>
    <inkml:context xml:id="ctx0">
      <inkml:inkSource xml:id="inkSrc0">
        <inkml:traceFormat>
          <inkml:channel name="X" type="integer" max="3472" units="cm"/>
          <inkml:channel name="Y" type="integer" max="1960" units="cm"/>
          <inkml:channel name="T" type="integer" max="2.14748E9" units="dev"/>
        </inkml:traceFormat>
        <inkml:channelProperties>
          <inkml:channelProperty channel="X" name="resolution" value="112.36246" units="1/cm"/>
          <inkml:channelProperty channel="Y" name="resolution" value="112.64368" units="1/cm"/>
          <inkml:channelProperty channel="T" name="resolution" value="1" units="1/dev"/>
        </inkml:channelProperties>
      </inkml:inkSource>
      <inkml:timestamp xml:id="ts0" timeString="2018-09-24T19:55:06.699"/>
    </inkml:context>
    <inkml:brush xml:id="br0">
      <inkml:brushProperty name="width" value="0.15875" units="cm"/>
      <inkml:brushProperty name="height" value="0.15875" units="cm"/>
      <inkml:brushProperty name="color" value="#FFFFFF"/>
      <inkml:brushProperty name="fitToCurve" value="1"/>
    </inkml:brush>
  </inkml:definitions>
  <inkml:trace contextRef="#ctx0" brushRef="#br0">216 0 0,'0'0'0,"0"0"15,0 0-15,0 0 0,0 0 16,0 0-16,0 0 16,0 0-1,0 0-15,0 0 16,0 0-16,0 0 15,0 0 1,0 0-16,-2 0 16,-1 0-1,1 0-15,-1 0 16,1 2-16,-1 1 16,1-1-1,-3 1-15,0-1 16,0 1-16,0-1 15,0 1 1,0-1-16,0 1 16,0-1-1,0 1-15,-3-1 16,3 1-16,0-1 16,0 1-1,0-1-15,0 1 16,0-1-16,0 1 15,0 2 1,0-1-16,0-1 16,0 2-16,0-3 15,0 3 1,0-2-16,0-1 16,0 3-1,0 0-15,0 0 16,2 0-16,1 0 15,-3 3 1,0-1-16,2-2 16,-2 3-16,3-3 15,-1 0 1,1 2-16,-1-2 16,1 3-16,-1-3 15,1 0 1,-1 0-16,1 0 15,-1 2 1,1-2-16,-1 3 16,1-3-16,2 2 15,0 1 1,0-1-16,0 1 16,0-1-16,0-2 15,0 3 1,0-3-16,0 2 15,0 1 1,0-3-16,2 0 16,1 0-16,-1 0 15,1-1 1,-1 1-16,1 0 16,-1 0-16,1 0 15,-1 0 1,1 0-16,-1 0 15,3 0-15,0 0 16,-2 0 0,2 0-16,-3 0 15,1 0 1,2 0-16,0-2 16,0 2-16,2 0 15,-2-3 1,0 1-16,0-1 15,3 3-15,-3-2 16,3 2 0,-1-3-16,1 3 15,-3-2-15,2-1 16,1 1 0,-1-1-16,1 1 15,-1-1 1,-2 1-16,3-1 15,-3 1-15,2-1 16,-2 1 0,3-1-16,-1 1 15,1-3-15,-1 0 16,1 0 0,-1 0-16,1 0 15,-1 0-15,1 0 16,-1 0-1,1 0-15,-1 0 16,1 0 0,-3-3-16,0 1 15,0 2-15,0-3 16,0 1 0,0-1-16,0 1 15,2-1-15,-2 1 16,0-1-1,0 1-15,0-1 16,0 1 0,0-1-16,0 1 15,0-1-15,0 1 16,0-1 0,0 1-16,0-1 15,0 1-15,-2-1 16,2 1-1,0-3-15,-3 2 16,1 1 0,2-3-16,-3 0 15,1 0-15,2 0 16,0 0 0,0 0-16,0-3 15,-2 1-15,-1-1 16,1 3-1,-1 0-15,1 0 16,-1 0-16,1 0 16,-1 1-1,1-1-15,-1 0 16,1 0 0,-3 0-16,0 0 15,0 0-15,0 0 16,0 0-1,0 0-15,0 0 16,0 0-16,0 0 16,0 0-1,0 0-15,0-3 16,0 3-16,0-2 16,0 2-1,0 0-15,0 0 16,0 0-1,0-3-15,0 1 16,0 2-16,0 0 16,0 0-1,-3 0-15,1 0 16,-1 0-16,1 0 16,-1 0-1,1 0-15,-1 0 16,1 0-16,-1 0 15,1 0 1,-1 0-16,1 0 16,-1 0-16,1 0 15,-1 0 1,0 0-16,1 0 16,-3 0-1,0 2-15,2-2 16,1 3-16,-3 0 15,0-3 1,0 0-16,0 0 16,0 2-16,0 1 15,0-1 1,0 1-16,0-1 16,0 1-16,0-1 15,0 1 1,-3-1-16,1 1 15,-1-1 1,1 3-16,-1 0 16,1 0-16,-1 0 15,3 0 1,-2 0-16,-1 0 16,1 0-16,-1 0 15,1 3 1,2-3-16,0 0 15,0 0-15,0 0 16,2 0 0,1 0-16,-1 0 15,3 0 1</inkml:trace>
</inkml:ink>
</file>

<file path=ppt/ink/ink16.xml><?xml version="1.0" encoding="utf-8"?>
<inkml:ink xmlns:inkml="http://www.w3.org/2003/InkML">
  <inkml:definitions>
    <inkml:context xml:id="ctx0">
      <inkml:inkSource xml:id="inkSrc0">
        <inkml:traceFormat>
          <inkml:channel name="X" type="integer" max="3472" units="cm"/>
          <inkml:channel name="Y" type="integer" max="1960" units="cm"/>
          <inkml:channel name="T" type="integer" max="2.14748E9" units="dev"/>
        </inkml:traceFormat>
        <inkml:channelProperties>
          <inkml:channelProperty channel="X" name="resolution" value="112.36246" units="1/cm"/>
          <inkml:channelProperty channel="Y" name="resolution" value="112.64368" units="1/cm"/>
          <inkml:channelProperty channel="T" name="resolution" value="1" units="1/dev"/>
        </inkml:channelProperties>
      </inkml:inkSource>
      <inkml:timestamp xml:id="ts0" timeString="2018-09-24T19:59:45.082"/>
    </inkml:context>
    <inkml:brush xml:id="br0">
      <inkml:brushProperty name="width" value="0.15875" units="cm"/>
      <inkml:brushProperty name="height" value="0.15875" units="cm"/>
      <inkml:brushProperty name="color" value="#FFFFFF"/>
      <inkml:brushProperty name="fitToCurve" value="1"/>
    </inkml:brush>
  </inkml:definitions>
  <inkml:trace contextRef="#ctx0" brushRef="#br0">216 0 0,'0'0'0,"0"0"15,0 0-15,0 0 0,0 0 16,0 0-16,0 0 16,0 0-1,0 0-15,0 0 16,0 0-16,0 0 15,0 0 1,0 0-16,-2 0 16,-1 0-1,1 0-15,-1 0 16,1 2-16,-1 1 16,1-1-1,-3 1-15,0-1 16,0 1-16,0-1 15,0 1 1,0-1-16,0 1 16,0-1-1,0 1-15,-3-1 16,3 1-16,0-1 16,0 1-1,0-1-15,0 1 16,0-1-16,0 1 15,0 2 1,0-1-16,0-1 16,0 2-16,0-3 15,0 3 1,0-2-16,0-1 16,0 3-1,0 0-15,0 0 16,2 0-16,1 0 15,-3 3 1,0-1-16,2-2 16,-2 3-16,3-3 15,-1 0 1,1 2-16,-1-2 16,1 3-16,-1-3 15,1 0 1,-1 0-16,1 0 15,-1 2 1,1-2-16,-1 3 16,1-3-16,2 2 15,0 1 1,0-1-16,0 1 16,0-1-16,0-2 15,0 3 1,0-3-16,0 2 15,0 1 1,0-3-16,2 0 16,1 0-16,-1 0 15,1-1 1,-1 1-16,1 0 16,-1 0-16,1 0 15,-1 0 1,1 0-16,-1 0 15,3 0-15,0 0 16,-2 0 0,2 0-16,-3 0 15,1 0 1,2 0-16,0-2 16,0 2-16,2 0 15,-2-3 1,0 1-16,0-1 15,3 3-15,-3-2 16,3 2 0,-1-3-16,1 3 15,-3-2-15,2-1 16,1 1 0,-1-1-16,1 1 15,-1-1 1,-2 1-16,3-1 15,-3 1-15,2-1 16,-2 1 0,3-1-16,-1 1 15,1-3-15,-1 0 16,1 0 0,-1 0-16,1 0 15,-1 0-15,1 0 16,-1 0-1,1 0-15,-1 0 16,1 0 0,-3-3-16,0 1 15,0 2-15,0-3 16,0 1 0,0-1-16,0 1 15,2-1-15,-2 1 16,0-1-1,0 1-15,0-1 16,0 1 0,0-1-16,0 1 15,0-1-15,0 1 16,0-1 0,0 1-16,0-1 15,0 1-15,-2-1 16,2 1-1,0-3-15,-3 2 16,1 1 0,2-3-16,-3 0 15,1 0-15,2 0 16,0 0 0,0 0-16,0-3 15,-2 1-15,-1-1 16,1 3-1,-1 0-15,1 0 16,-1 0-16,1 0 16,-1 1-1,1-1-15,-1 0 16,1 0 0,-3 0-16,0 0 15,0 0-15,0 0 16,0 0-1,0 0-15,0 0 16,0 0-16,0 0 16,0 0-1,0 0-15,0-3 16,0 3-16,0-2 16,0 2-1,0 0-15,0 0 16,0 0-1,0-3-15,0 1 16,0 2-16,0 0 16,0 0-1,-3 0-15,1 0 16,-1 0-16,1 0 16,-1 0-1,1 0-15,-1 0 16,1 0-16,-1 0 15,1 0 1,-1 0-16,1 0 16,-1 0-16,1 0 15,-1 0 1,0 0-16,1 0 16,-3 0-1,0 2-15,2-2 16,1 3-16,-3 0 15,0-3 1,0 0-16,0 0 16,0 2-16,0 1 15,0-1 1,0 1-16,0-1 16,0 1-16,0-1 15,0 1 1,-3-1-16,1 1 15,-1-1 1,1 3-16,-1 0 16,1 0-16,-1 0 15,3 0 1,-2 0-16,-1 0 16,1 0-16,-1 0 15,1 3 1,2-3-16,0 0 15,0 0-15,0 0 16,2 0 0,1 0-16,-1 0 15,3 0 1</inkml:trace>
</inkml:ink>
</file>

<file path=ppt/ink/ink17.xml><?xml version="1.0" encoding="utf-8"?>
<inkml:ink xmlns:inkml="http://www.w3.org/2003/InkML">
  <inkml:definitions>
    <inkml:context xml:id="ctx0">
      <inkml:inkSource xml:id="inkSrc0">
        <inkml:traceFormat>
          <inkml:channel name="X" type="integer" max="3472" units="cm"/>
          <inkml:channel name="Y" type="integer" max="1960" units="cm"/>
          <inkml:channel name="T" type="integer" max="2.14748E9" units="dev"/>
        </inkml:traceFormat>
        <inkml:channelProperties>
          <inkml:channelProperty channel="X" name="resolution" value="112.36246" units="1/cm"/>
          <inkml:channelProperty channel="Y" name="resolution" value="112.64368" units="1/cm"/>
          <inkml:channelProperty channel="T" name="resolution" value="1" units="1/dev"/>
        </inkml:channelProperties>
      </inkml:inkSource>
      <inkml:timestamp xml:id="ts0" timeString="2018-09-24T20:01:09.419"/>
    </inkml:context>
    <inkml:brush xml:id="br0">
      <inkml:brushProperty name="width" value="0.15875" units="cm"/>
      <inkml:brushProperty name="height" value="0.15875" units="cm"/>
      <inkml:brushProperty name="color" value="#FFFFFF"/>
      <inkml:brushProperty name="fitToCurve" value="1"/>
    </inkml:brush>
  </inkml:definitions>
  <inkml:trace contextRef="#ctx0" brushRef="#br0">216 0 0,'0'0'0,"0"0"15,0 0-15,0 0 0,0 0 16,0 0-16,0 0 16,0 0-1,0 0-15,0 0 16,0 0-16,0 0 15,0 0 1,0 0-16,-2 0 16,-1 0-1,1 0-15,-1 0 16,1 2-16,-1 1 16,1-1-1,-3 1-15,0-1 16,0 1-16,0-1 15,0 1 1,0-1-16,0 1 16,0-1-1,0 1-15,-3-1 16,3 1-16,0-1 16,0 1-1,0-1-15,0 1 16,0-1-16,0 1 15,0 2 1,0-1-16,0-1 16,0 2-16,0-3 15,0 3 1,0-2-16,0-1 16,0 3-1,0 0-15,0 0 16,2 0-16,1 0 15,-3 3 1,0-1-16,2-2 16,-2 3-16,3-3 15,-1 0 1,1 2-16,-1-2 16,1 3-16,-1-3 15,1 0 1,-1 0-16,1 0 15,-1 2 1,1-2-16,-1 3 16,1-3-16,2 2 15,0 1 1,0-1-16,0 1 16,0-1-16,0-2 15,0 3 1,0-3-16,0 2 15,0 1 1,0-3-16,2 0 16,1 0-16,-1 0 15,1-1 1,-1 1-16,1 0 16,-1 0-16,1 0 15,-1 0 1,1 0-16,-1 0 15,3 0-15,0 0 16,-2 0 0,2 0-16,-3 0 15,1 0 1,2 0-16,0-2 16,0 2-16,2 0 15,-2-3 1,0 1-16,0-1 15,3 3-15,-3-2 16,3 2 0,-1-3-16,1 3 15,-3-2-15,2-1 16,1 1 0,-1-1-16,1 1 15,-1-1 1,-2 1-16,3-1 15,-3 1-15,2-1 16,-2 1 0,3-1-16,-1 1 15,1-3-15,-1 0 16,1 0 0,-1 0-16,1 0 15,-1 0-15,1 0 16,-1 0-1,1 0-15,-1 0 16,1 0 0,-3-3-16,0 1 15,0 2-15,0-3 16,0 1 0,0-1-16,0 1 15,2-1-15,-2 1 16,0-1-1,0 1-15,0-1 16,0 1 0,0-1-16,0 1 15,0-1-15,0 1 16,0-1 0,0 1-16,0-1 15,0 1-15,-2-1 16,2 1-1,0-3-15,-3 2 16,1 1 0,2-3-16,-3 0 15,1 0-15,2 0 16,0 0 0,0 0-16,0-3 15,-2 1-15,-1-1 16,1 3-1,-1 0-15,1 0 16,-1 0-16,1 0 16,-1 1-1,1-1-15,-1 0 16,1 0 0,-3 0-16,0 0 15,0 0-15,0 0 16,0 0-1,0 0-15,0 0 16,0 0-16,0 0 16,0 0-1,0 0-15,0-3 16,0 3-16,0-2 16,0 2-1,0 0-15,0 0 16,0 0-1,0-3-15,0 1 16,0 2-16,0 0 16,0 0-1,-3 0-15,1 0 16,-1 0-16,1 0 16,-1 0-1,1 0-15,-1 0 16,1 0-16,-1 0 15,1 0 1,-1 0-16,1 0 16,-1 0-16,1 0 15,-1 0 1,0 0-16,1 0 16,-3 0-1,0 2-15,2-2 16,1 3-16,-3 0 15,0-3 1,0 0-16,0 0 16,0 2-16,0 1 15,0-1 1,0 1-16,0-1 16,0 1-16,0-1 15,0 1 1,-3-1-16,1 1 15,-1-1 1,1 3-16,-1 0 16,1 0-16,-1 0 15,3 0 1,-2 0-16,-1 0 16,1 0-16,-1 0 15,1 3 1,2-3-16,0 0 15,0 0-15,0 0 16,2 0 0,1 0-16,-1 0 15,3 0 1</inkml:trace>
</inkml:ink>
</file>

<file path=ppt/ink/ink18.xml><?xml version="1.0" encoding="utf-8"?>
<inkml:ink xmlns:inkml="http://www.w3.org/2003/InkML">
  <inkml:definitions>
    <inkml:context xml:id="ctx0">
      <inkml:inkSource xml:id="inkSrc0">
        <inkml:traceFormat>
          <inkml:channel name="X" type="integer" max="3472" units="cm"/>
          <inkml:channel name="Y" type="integer" max="1960" units="cm"/>
          <inkml:channel name="T" type="integer" max="2.14748E9" units="dev"/>
        </inkml:traceFormat>
        <inkml:channelProperties>
          <inkml:channelProperty channel="X" name="resolution" value="112.36246" units="1/cm"/>
          <inkml:channelProperty channel="Y" name="resolution" value="112.64368" units="1/cm"/>
          <inkml:channelProperty channel="T" name="resolution" value="1" units="1/dev"/>
        </inkml:channelProperties>
      </inkml:inkSource>
      <inkml:timestamp xml:id="ts0" timeString="2018-09-24T20:01:22.414"/>
    </inkml:context>
    <inkml:brush xml:id="br0">
      <inkml:brushProperty name="width" value="0.15875" units="cm"/>
      <inkml:brushProperty name="height" value="0.15875" units="cm"/>
      <inkml:brushProperty name="color" value="#FFFFFF"/>
      <inkml:brushProperty name="fitToCurve" value="1"/>
    </inkml:brush>
  </inkml:definitions>
  <inkml:trace contextRef="#ctx0" brushRef="#br0">216 0 0,'0'0'0,"0"0"15,0 0-15,0 0 0,0 0 16,0 0-16,0 0 16,0 0-1,0 0-15,0 0 16,0 0-16,0 0 15,0 0 1,0 0-16,-2 0 16,-1 0-1,1 0-15,-1 0 16,1 2-16,-1 1 16,1-1-1,-3 1-15,0-1 16,0 1-16,0-1 15,0 1 1,0-1-16,0 1 16,0-1-1,0 1-15,-3-1 16,3 1-16,0-1 16,0 1-1,0-1-15,0 1 16,0-1-16,0 1 15,0 2 1,0-1-16,0-1 16,0 2-16,0-3 15,0 3 1,0-2-16,0-1 16,0 3-1,0 0-15,0 0 16,2 0-16,1 0 15,-3 3 1,0-1-16,2-2 16,-2 3-16,3-3 15,-1 0 1,1 2-16,-1-2 16,1 3-16,-1-3 15,1 0 1,-1 0-16,1 0 15,-1 2 1,1-2-16,-1 3 16,1-3-16,2 2 15,0 1 1,0-1-16,0 1 16,0-1-16,0-2 15,0 3 1,0-3-16,0 2 15,0 1 1,0-3-16,2 0 16,1 0-16,-1 0 15,1-1 1,-1 1-16,1 0 16,-1 0-16,1 0 15,-1 0 1,1 0-16,-1 0 15,3 0-15,0 0 16,-2 0 0,2 0-16,-3 0 15,1 0 1,2 0-16,0-2 16,0 2-16,2 0 15,-2-3 1,0 1-16,0-1 15,3 3-15,-3-2 16,3 2 0,-1-3-16,1 3 15,-3-2-15,2-1 16,1 1 0,-1-1-16,1 1 15,-1-1 1,-2 1-16,3-1 15,-3 1-15,2-1 16,-2 1 0,3-1-16,-1 1 15,1-3-15,-1 0 16,1 0 0,-1 0-16,1 0 15,-1 0-15,1 0 16,-1 0-1,1 0-15,-1 0 16,1 0 0,-3-3-16,0 1 15,0 2-15,0-3 16,0 1 0,0-1-16,0 1 15,2-1-15,-2 1 16,0-1-1,0 1-15,0-1 16,0 1 0,0-1-16,0 1 15,0-1-15,0 1 16,0-1 0,0 1-16,0-1 15,0 1-15,-2-1 16,2 1-1,0-3-15,-3 2 16,1 1 0,2-3-16,-3 0 15,1 0-15,2 0 16,0 0 0,0 0-16,0-3 15,-2 1-15,-1-1 16,1 3-1,-1 0-15,1 0 16,-1 0-16,1 0 16,-1 1-1,1-1-15,-1 0 16,1 0 0,-3 0-16,0 0 15,0 0-15,0 0 16,0 0-1,0 0-15,0 0 16,0 0-16,0 0 16,0 0-1,0 0-15,0-3 16,0 3-16,0-2 16,0 2-1,0 0-15,0 0 16,0 0-1,0-3-15,0 1 16,0 2-16,0 0 16,0 0-1,-3 0-15,1 0 16,-1 0-16,1 0 16,-1 0-1,1 0-15,-1 0 16,1 0-16,-1 0 15,1 0 1,-1 0-16,1 0 16,-1 0-16,1 0 15,-1 0 1,0 0-16,1 0 16,-3 0-1,0 2-15,2-2 16,1 3-16,-3 0 15,0-3 1,0 0-16,0 0 16,0 2-16,0 1 15,0-1 1,0 1-16,0-1 16,0 1-16,0-1 15,0 1 1,-3-1-16,1 1 15,-1-1 1,1 3-16,-1 0 16,1 0-16,-1 0 15,3 0 1,-2 0-16,-1 0 16,1 0-16,-1 0 15,1 3 1,2-3-16,0 0 15,0 0-15,0 0 16,2 0 0,1 0-16,-1 0 15,3 0 1</inkml:trace>
</inkml:ink>
</file>

<file path=ppt/ink/ink19.xml><?xml version="1.0" encoding="utf-8"?>
<inkml:ink xmlns:inkml="http://www.w3.org/2003/InkML">
  <inkml:definitions>
    <inkml:context xml:id="ctx0">
      <inkml:inkSource xml:id="inkSrc0">
        <inkml:traceFormat>
          <inkml:channel name="X" type="integer" max="3472" units="cm"/>
          <inkml:channel name="Y" type="integer" max="1960" units="cm"/>
          <inkml:channel name="T" type="integer" max="2.14748E9" units="dev"/>
        </inkml:traceFormat>
        <inkml:channelProperties>
          <inkml:channelProperty channel="X" name="resolution" value="112.36246" units="1/cm"/>
          <inkml:channelProperty channel="Y" name="resolution" value="112.64368" units="1/cm"/>
          <inkml:channelProperty channel="T" name="resolution" value="1" units="1/dev"/>
        </inkml:channelProperties>
      </inkml:inkSource>
      <inkml:timestamp xml:id="ts0" timeString="2018-09-24T19:55:40.299"/>
    </inkml:context>
    <inkml:brush xml:id="br0">
      <inkml:brushProperty name="width" value="0.15875" units="cm"/>
      <inkml:brushProperty name="height" value="0.15875" units="cm"/>
      <inkml:brushProperty name="color" value="#FFFFFF"/>
      <inkml:brushProperty name="fitToCurve" value="1"/>
    </inkml:brush>
  </inkml:definitions>
  <inkml:trace contextRef="#ctx0" brushRef="#br0">216 0 0,'0'0'0,"0"0"15,0 0-15,0 0 0,0 0 16,0 0-16,0 0 16,0 0-1,0 0-15,0 0 16,0 0-16,0 0 15,0 0 1,0 0-16,-2 0 16,-1 0-1,1 0-15,-1 0 16,1 2-16,-1 1 16,1-1-1,-3 1-15,0-1 16,0 1-16,0-1 15,0 1 1,0-1-16,0 1 16,0-1-1,0 1-15,-3-1 16,3 1-16,0-1 16,0 1-1,0-1-15,0 1 16,0-1-16,0 1 15,0 2 1,0-1-16,0-1 16,0 2-16,0-3 15,0 3 1,0-2-16,0-1 16,0 3-1,0 0-15,0 0 16,2 0-16,1 0 15,-3 3 1,0-1-16,2-2 16,-2 3-16,3-3 15,-1 0 1,1 2-16,-1-2 16,1 3-16,-1-3 15,1 0 1,-1 0-16,1 0 15,-1 2 1,1-2-16,-1 3 16,1-3-16,2 2 15,0 1 1,0-1-16,0 1 16,0-1-16,0-2 15,0 3 1,0-3-16,0 2 15,0 1 1,0-3-16,2 0 16,1 0-16,-1 0 15,1-1 1,-1 1-16,1 0 16,-1 0-16,1 0 15,-1 0 1,1 0-16,-1 0 15,3 0-15,0 0 16,-2 0 0,2 0-16,-3 0 15,1 0 1,2 0-16,0-2 16,0 2-16,2 0 15,-2-3 1,0 1-16,0-1 15,3 3-15,-3-2 16,3 2 0,-1-3-16,1 3 15,-3-2-15,2-1 16,1 1 0,-1-1-16,1 1 15,-1-1 1,-2 1-16,3-1 15,-3 1-15,2-1 16,-2 1 0,3-1-16,-1 1 15,1-3-15,-1 0 16,1 0 0,-1 0-16,1 0 15,-1 0-15,1 0 16,-1 0-1,1 0-15,-1 0 16,1 0 0,-3-3-16,0 1 15,0 2-15,0-3 16,0 1 0,0-1-16,0 1 15,2-1-15,-2 1 16,0-1-1,0 1-15,0-1 16,0 1 0,0-1-16,0 1 15,0-1-15,0 1 16,0-1 0,0 1-16,0-1 15,0 1-15,-2-1 16,2 1-1,0-3-15,-3 2 16,1 1 0,2-3-16,-3 0 15,1 0-15,2 0 16,0 0 0,0 0-16,0-3 15,-2 1-15,-1-1 16,1 3-1,-1 0-15,1 0 16,-1 0-16,1 0 16,-1 1-1,1-1-15,-1 0 16,1 0 0,-3 0-16,0 0 15,0 0-15,0 0 16,0 0-1,0 0-15,0 0 16,0 0-16,0 0 16,0 0-1,0 0-15,0-3 16,0 3-16,0-2 16,0 2-1,0 0-15,0 0 16,0 0-1,0-3-15,0 1 16,0 2-16,0 0 16,0 0-1,-3 0-15,1 0 16,-1 0-16,1 0 16,-1 0-1,1 0-15,-1 0 16,1 0-16,-1 0 15,1 0 1,-1 0-16,1 0 16,-1 0-16,1 0 15,-1 0 1,0 0-16,1 0 16,-3 0-1,0 2-15,2-2 16,1 3-16,-3 0 15,0-3 1,0 0-16,0 0 16,0 2-16,0 1 15,0-1 1,0 1-16,0-1 16,0 1-16,0-1 15,0 1 1,-3-1-16,1 1 15,-1-1 1,1 3-16,-1 0 16,1 0-16,-1 0 15,3 0 1,-2 0-16,-1 0 16,1 0-16,-1 0 15,1 3 1,2-3-16,0 0 15,0 0-15,0 0 16,2 0 0,1 0-16,-1 0 15,3 0 1</inkml:trace>
</inkml:ink>
</file>

<file path=ppt/ink/ink2.xml><?xml version="1.0" encoding="utf-8"?>
<inkml:ink xmlns:inkml="http://www.w3.org/2003/InkML">
  <inkml:definitions>
    <inkml:context xml:id="ctx0">
      <inkml:inkSource xml:id="inkSrc0">
        <inkml:traceFormat>
          <inkml:channel name="X" type="integer" max="3472" units="cm"/>
          <inkml:channel name="Y" type="integer" max="1960" units="cm"/>
          <inkml:channel name="T" type="integer" max="2.14748E9" units="dev"/>
        </inkml:traceFormat>
        <inkml:channelProperties>
          <inkml:channelProperty channel="X" name="resolution" value="112.36246" units="1/cm"/>
          <inkml:channelProperty channel="Y" name="resolution" value="112.64368" units="1/cm"/>
          <inkml:channelProperty channel="T" name="resolution" value="1" units="1/dev"/>
        </inkml:channelProperties>
      </inkml:inkSource>
      <inkml:timestamp xml:id="ts0" timeString="2018-09-19T15:45:05.542"/>
    </inkml:context>
    <inkml:brush xml:id="br0">
      <inkml:brushProperty name="width" value="0.15875" units="cm"/>
      <inkml:brushProperty name="height" value="0.15875" units="cm"/>
      <inkml:brushProperty name="color" value="#FFFFFF"/>
      <inkml:brushProperty name="fitToCurve" value="1"/>
    </inkml:brush>
  </inkml:definitions>
  <inkml:trace contextRef="#ctx0" brushRef="#br0">216 0 0,'0'0'0,"0"0"15,0 0-15,0 0 0,0 0 16,0 0-16,0 0 16,0 0-1,0 0-15,0 0 16,0 0-16,0 0 15,0 0 1,0 0-16,-2 0 16,-1 0-1,1 0-15,-1 0 16,1 2-16,-1 1 16,1-1-1,-3 1-15,0-1 16,0 1-16,0-1 15,0 1 1,0-1-16,0 1 16,0-1-1,0 1-15,-3-1 16,3 1-16,0-1 16,0 1-1,0-1-15,0 1 16,0-1-16,0 1 15,0 2 1,0-1-16,0-1 16,0 2-16,0-3 15,0 3 1,0-2-16,0-1 16,0 3-1,0 0-15,0 0 16,2 0-16,1 0 15,-3 3 1,0-1-16,2-2 16,-2 3-16,3-3 15,-1 0 1,1 2-16,-1-2 16,1 3-16,-1-3 15,1 0 1,-1 0-16,1 0 15,-1 2 1,1-2-16,-1 3 16,1-3-16,2 2 15,0 1 1,0-1-16,0 1 16,0-1-16,0-2 15,0 3 1,0-3-16,0 2 15,0 1 1,0-3-16,2 0 16,1 0-16,-1 0 15,1-1 1,-1 1-16,1 0 16,-1 0-16,1 0 15,-1 0 1,1 0-16,-1 0 15,3 0-15,0 0 16,-2 0 0,2 0-16,-3 0 15,1 0 1,2 0-16,0-2 16,0 2-16,2 0 15,-2-3 1,0 1-16,0-1 15,3 3-15,-3-2 16,3 2 0,-1-3-16,1 3 15,-3-2-15,2-1 16,1 1 0,-1-1-16,1 1 15,-1-1 1,-2 1-16,3-1 15,-3 1-15,2-1 16,-2 1 0,3-1-16,-1 1 15,1-3-15,-1 0 16,1 0 0,-1 0-16,1 0 15,-1 0-15,1 0 16,-1 0-1,1 0-15,-1 0 16,1 0 0,-3-3-16,0 1 15,0 2-15,0-3 16,0 1 0,0-1-16,0 1 15,2-1-15,-2 1 16,0-1-1,0 1-15,0-1 16,0 1 0,0-1-16,0 1 15,0-1-15,0 1 16,0-1 0,0 1-16,0-1 15,0 1-15,-2-1 16,2 1-1,0-3-15,-3 2 16,1 1 0,2-3-16,-3 0 15,1 0-15,2 0 16,0 0 0,0 0-16,0-3 15,-2 1-15,-1-1 16,1 3-1,-1 0-15,1 0 16,-1 0-16,1 0 16,-1 1-1,1-1-15,-1 0 16,1 0 0,-3 0-16,0 0 15,0 0-15,0 0 16,0 0-1,0 0-15,0 0 16,0 0-16,0 0 16,0 0-1,0 0-15,0-3 16,0 3-16,0-2 16,0 2-1,0 0-15,0 0 16,0 0-1,0-3-15,0 1 16,0 2-16,0 0 16,0 0-1,-3 0-15,1 0 16,-1 0-16,1 0 16,-1 0-1,1 0-15,-1 0 16,1 0-16,-1 0 15,1 0 1,-1 0-16,1 0 16,-1 0-16,1 0 15,-1 0 1,0 0-16,1 0 16,-3 0-1,0 2-15,2-2 16,1 3-16,-3 0 15,0-3 1,0 0-16,0 0 16,0 2-16,0 1 15,0-1 1,0 1-16,0-1 16,0 1-16,0-1 15,0 1 1,-3-1-16,1 1 15,-1-1 1,1 3-16,-1 0 16,1 0-16,-1 0 15,3 0 1,-2 0-16,-1 0 16,1 0-16,-1 0 15,1 3 1,2-3-16,0 0 15,0 0-15,0 0 16,2 0 0,1 0-16,-1 0 15,3 0 1</inkml:trace>
</inkml:ink>
</file>

<file path=ppt/ink/ink20.xml><?xml version="1.0" encoding="utf-8"?>
<inkml:ink xmlns:inkml="http://www.w3.org/2003/InkML">
  <inkml:definitions>
    <inkml:context xml:id="ctx0">
      <inkml:inkSource xml:id="inkSrc0">
        <inkml:traceFormat>
          <inkml:channel name="X" type="integer" max="3472" units="cm"/>
          <inkml:channel name="Y" type="integer" max="1960" units="cm"/>
          <inkml:channel name="T" type="integer" max="2.14748E9" units="dev"/>
        </inkml:traceFormat>
        <inkml:channelProperties>
          <inkml:channelProperty channel="X" name="resolution" value="112.36246" units="1/cm"/>
          <inkml:channelProperty channel="Y" name="resolution" value="112.64368" units="1/cm"/>
          <inkml:channelProperty channel="T" name="resolution" value="1" units="1/dev"/>
        </inkml:channelProperties>
      </inkml:inkSource>
      <inkml:timestamp xml:id="ts0" timeString="2018-09-24T20:01:31.658"/>
    </inkml:context>
    <inkml:brush xml:id="br0">
      <inkml:brushProperty name="width" value="0.15875" units="cm"/>
      <inkml:brushProperty name="height" value="0.15875" units="cm"/>
      <inkml:brushProperty name="color" value="#FFFFFF"/>
      <inkml:brushProperty name="fitToCurve" value="1"/>
    </inkml:brush>
  </inkml:definitions>
  <inkml:trace contextRef="#ctx0" brushRef="#br0">216 0 0,'0'0'0,"0"0"15,0 0-15,0 0 0,0 0 16,0 0-16,0 0 16,0 0-1,0 0-15,0 0 16,0 0-16,0 0 15,0 0 1,0 0-16,-2 0 16,-1 0-1,1 0-15,-1 0 16,1 2-16,-1 1 16,1-1-1,-3 1-15,0-1 16,0 1-16,0-1 15,0 1 1,0-1-16,0 1 16,0-1-1,0 1-15,-3-1 16,3 1-16,0-1 16,0 1-1,0-1-15,0 1 16,0-1-16,0 1 15,0 2 1,0-1-16,0-1 16,0 2-16,0-3 15,0 3 1,0-2-16,0-1 16,0 3-1,0 0-15,0 0 16,2 0-16,1 0 15,-3 3 1,0-1-16,2-2 16,-2 3-16,3-3 15,-1 0 1,1 2-16,-1-2 16,1 3-16,-1-3 15,1 0 1,-1 0-16,1 0 15,-1 2 1,1-2-16,-1 3 16,1-3-16,2 2 15,0 1 1,0-1-16,0 1 16,0-1-16,0-2 15,0 3 1,0-3-16,0 2 15,0 1 1,0-3-16,2 0 16,1 0-16,-1 0 15,1-1 1,-1 1-16,1 0 16,-1 0-16,1 0 15,-1 0 1,1 0-16,-1 0 15,3 0-15,0 0 16,-2 0 0,2 0-16,-3 0 15,1 0 1,2 0-16,0-2 16,0 2-16,2 0 15,-2-3 1,0 1-16,0-1 15,3 3-15,-3-2 16,3 2 0,-1-3-16,1 3 15,-3-2-15,2-1 16,1 1 0,-1-1-16,1 1 15,-1-1 1,-2 1-16,3-1 15,-3 1-15,2-1 16,-2 1 0,3-1-16,-1 1 15,1-3-15,-1 0 16,1 0 0,-1 0-16,1 0 15,-1 0-15,1 0 16,-1 0-1,1 0-15,-1 0 16,1 0 0,-3-3-16,0 1 15,0 2-15,0-3 16,0 1 0,0-1-16,0 1 15,2-1-15,-2 1 16,0-1-1,0 1-15,0-1 16,0 1 0,0-1-16,0 1 15,0-1-15,0 1 16,0-1 0,0 1-16,0-1 15,0 1-15,-2-1 16,2 1-1,0-3-15,-3 2 16,1 1 0,2-3-16,-3 0 15,1 0-15,2 0 16,0 0 0,0 0-16,0-3 15,-2 1-15,-1-1 16,1 3-1,-1 0-15,1 0 16,-1 0-16,1 0 16,-1 1-1,1-1-15,-1 0 16,1 0 0,-3 0-16,0 0 15,0 0-15,0 0 16,0 0-1,0 0-15,0 0 16,0 0-16,0 0 16,0 0-1,0 0-15,0-3 16,0 3-16,0-2 16,0 2-1,0 0-15,0 0 16,0 0-1,0-3-15,0 1 16,0 2-16,0 0 16,0 0-1,-3 0-15,1 0 16,-1 0-16,1 0 16,-1 0-1,1 0-15,-1 0 16,1 0-16,-1 0 15,1 0 1,-1 0-16,1 0 16,-1 0-16,1 0 15,-1 0 1,0 0-16,1 0 16,-3 0-1,0 2-15,2-2 16,1 3-16,-3 0 15,0-3 1,0 0-16,0 0 16,0 2-16,0 1 15,0-1 1,0 1-16,0-1 16,0 1-16,0-1 15,0 1 1,-3-1-16,1 1 15,-1-1 1,1 3-16,-1 0 16,1 0-16,-1 0 15,3 0 1,-2 0-16,-1 0 16,1 0-16,-1 0 15,1 3 1,2-3-16,0 0 15,0 0-15,0 0 16,2 0 0,1 0-16,-1 0 15,3 0 1</inkml:trace>
</inkml:ink>
</file>

<file path=ppt/ink/ink21.xml><?xml version="1.0" encoding="utf-8"?>
<inkml:ink xmlns:inkml="http://www.w3.org/2003/InkML">
  <inkml:definitions>
    <inkml:context xml:id="ctx0">
      <inkml:inkSource xml:id="inkSrc0">
        <inkml:traceFormat>
          <inkml:channel name="X" type="integer" max="3472" units="cm"/>
          <inkml:channel name="Y" type="integer" max="1960" units="cm"/>
          <inkml:channel name="T" type="integer" max="2.14748E9" units="dev"/>
        </inkml:traceFormat>
        <inkml:channelProperties>
          <inkml:channelProperty channel="X" name="resolution" value="112.36246" units="1/cm"/>
          <inkml:channelProperty channel="Y" name="resolution" value="112.64368" units="1/cm"/>
          <inkml:channelProperty channel="T" name="resolution" value="1" units="1/dev"/>
        </inkml:channelProperties>
      </inkml:inkSource>
      <inkml:timestamp xml:id="ts0" timeString="2018-09-14T16:05:10.601"/>
    </inkml:context>
    <inkml:brush xml:id="br0">
      <inkml:brushProperty name="width" value="0.15875" units="cm"/>
      <inkml:brushProperty name="height" value="0.15875" units="cm"/>
      <inkml:brushProperty name="color" value="#FFFFFF"/>
      <inkml:brushProperty name="fitToCurve" value="1"/>
    </inkml:brush>
  </inkml:definitions>
  <inkml:trace contextRef="#ctx0" brushRef="#br0">216 0 0,'0'0'0,"0"0"15,0 0-15,0 0 0,0 0 16,0 0-16,0 0 16,0 0-1,0 0-15,0 0 16,0 0-16,0 0 15,0 0 1,0 0-16,-2 0 16,-1 0-1,1 0-15,-1 0 16,1 2-16,-1 1 16,1-1-1,-3 1-15,0-1 16,0 1-16,0-1 15,0 1 1,0-1-16,0 1 16,0-1-1,0 1-15,-3-1 16,3 1-16,0-1 16,0 1-1,0-1-15,0 1 16,0-1-16,0 1 15,0 2 1,0-1-16,0-1 16,0 2-16,0-3 15,0 3 1,0-2-16,0-1 16,0 3-1,0 0-15,0 0 16,2 0-16,1 0 15,-3 3 1,0-1-16,2-2 16,-2 3-16,3-3 15,-1 0 1,1 2-16,-1-2 16,1 3-16,-1-3 15,1 0 1,-1 0-16,1 0 15,-1 2 1,1-2-16,-1 3 16,1-3-16,2 2 15,0 1 1,0-1-16,0 1 16,0-1-16,0-2 15,0 3 1,0-3-16,0 2 15,0 1 1,0-3-16,2 0 16,1 0-16,-1 0 15,1-1 1,-1 1-16,1 0 16,-1 0-16,1 0 15,-1 0 1,1 0-16,-1 0 15,3 0-15,0 0 16,-2 0 0,2 0-16,-3 0 15,1 0 1,2 0-16,0-2 16,0 2-16,2 0 15,-2-3 1,0 1-16,0-1 15,3 3-15,-3-2 16,3 2 0,-1-3-16,1 3 15,-3-2-15,2-1 16,1 1 0,-1-1-16,1 1 15,-1-1 1,-2 1-16,3-1 15,-3 1-15,2-1 16,-2 1 0,3-1-16,-1 1 15,1-3-15,-1 0 16,1 0 0,-1 0-16,1 0 15,-1 0-15,1 0 16,-1 0-1,1 0-15,-1 0 16,1 0 0,-3-3-16,0 1 15,0 2-15,0-3 16,0 1 0,0-1-16,0 1 15,2-1-15,-2 1 16,0-1-1,0 1-15,0-1 16,0 1 0,0-1-16,0 1 15,0-1-15,0 1 16,0-1 0,0 1-16,0-1 15,0 1-15,-2-1 16,2 1-1,0-3-15,-3 2 16,1 1 0,2-3-16,-3 0 15,1 0-15,2 0 16,0 0 0,0 0-16,0-3 15,-2 1-15,-1-1 16,1 3-1,-1 0-15,1 0 16,-1 0-16,1 0 16,-1 1-1,1-1-15,-1 0 16,1 0 0,-3 0-16,0 0 15,0 0-15,0 0 16,0 0-1,0 0-15,0 0 16,0 0-16,0 0 16,0 0-1,0 0-15,0-3 16,0 3-16,0-2 16,0 2-1,0 0-15,0 0 16,0 0-1,0-3-15,0 1 16,0 2-16,0 0 16,0 0-1,-3 0-15,1 0 16,-1 0-16,1 0 16,-1 0-1,1 0-15,-1 0 16,1 0-16,-1 0 15,1 0 1,-1 0-16,1 0 16,-1 0-16,1 0 15,-1 0 1,0 0-16,1 0 16,-3 0-1,0 2-15,2-2 16,1 3-16,-3 0 15,0-3 1,0 0-16,0 0 16,0 2-16,0 1 15,0-1 1,0 1-16,0-1 16,0 1-16,0-1 15,0 1 1,-3-1-16,1 1 15,-1-1 1,1 3-16,-1 0 16,1 0-16,-1 0 15,3 0 1,-2 0-16,-1 0 16,1 0-16,-1 0 15,1 3 1,2-3-16,0 0 15,0 0-15,0 0 16,2 0 0,1 0-16,-1 0 15,3 0 1</inkml:trace>
</inkml:ink>
</file>

<file path=ppt/ink/ink22.xml><?xml version="1.0" encoding="utf-8"?>
<inkml:ink xmlns:inkml="http://www.w3.org/2003/InkML">
  <inkml:definitions>
    <inkml:context xml:id="ctx0">
      <inkml:inkSource xml:id="inkSrc0">
        <inkml:traceFormat>
          <inkml:channel name="X" type="integer" max="3472" units="cm"/>
          <inkml:channel name="Y" type="integer" max="1960" units="cm"/>
          <inkml:channel name="T" type="integer" max="2.14748E9" units="dev"/>
        </inkml:traceFormat>
        <inkml:channelProperties>
          <inkml:channelProperty channel="X" name="resolution" value="112.36246" units="1/cm"/>
          <inkml:channelProperty channel="Y" name="resolution" value="112.64368" units="1/cm"/>
          <inkml:channelProperty channel="T" name="resolution" value="1" units="1/dev"/>
        </inkml:channelProperties>
      </inkml:inkSource>
      <inkml:timestamp xml:id="ts0" timeString="2018-09-14T17:08:12.343"/>
    </inkml:context>
    <inkml:brush xml:id="br0">
      <inkml:brushProperty name="width" value="0.15875" units="cm"/>
      <inkml:brushProperty name="height" value="0.15875" units="cm"/>
      <inkml:brushProperty name="color" value="#FFFFFF"/>
      <inkml:brushProperty name="fitToCurve" value="1"/>
    </inkml:brush>
  </inkml:definitions>
  <inkml:trace contextRef="#ctx0" brushRef="#br0">172 0 0,'0'0'0,"0"0"15,0 0-15,0 0 0,0 0 16,0 0-16,0 0 16,0 0-1,0 0-15,0 0 16,0 0-16,0 0 15,0 0 1,0 0-16,-1 0 16,-2 0-1,2 0-15,-2 0 16,2 2-16,-2 1 16,2-2-1,-3 2-15,0-1 16,0 1-16,0-1 15,0 1 1,0-2-16,0 2 16,0-1-1,0 1-15,-3-1 16,3 0-16,0 0 16,0 1-1,0-1-15,0 1 16,0-1-16,0 0 15,0 3 1,0-1-16,0-2 16,0 3-16,0-3 15,0 3 1,1-3-16,-1 0 16,0 3-1,0 0-15,0-1 16,1 1-16,2-1 15,-3 4 1,0-2-16,1-1 16,-1 2-16,3-2 15,-2 0 1,2 1-16,-2-1 16,2 2-16,-2-2 15,2-1 1,-2 1-16,2 0 15,-2 1 1,2-1-16,-2 2 16,2-2-16,1 1 15,0 2 1,0-1-16,0 1 16,0-2-16,0-1 15,0 2 1,0-2-16,0 1 15,0 2 1,0-4-16,1 1 16,2 0-16,-2-1 15,2 0 1,-2 1-16,2-1 16,-2 1-16,2 0 15,-2-1 1,2 1-16,-2 0 15,3-1-15,0 1 16,-1-1 0,1 1-16,-3 0 15,2-1 1,1 1-16,0-2 16,0 1-16,1 1 15,-1-3 1,0 1-16,0-1 15,2 2-15,-2-1 16,3 2 0,-2-4-16,2 4 15,-3-2-15,1-1 16,2 1 0,-2-2-16,2 2 15,-2-1 1,-1 1-16,3-1 15,-3 0-15,1 0 16,-1 1 0,3-1-16,-2 1 15,2-3-15,-2 0 16,2 0 0,-1 0-16,1 0 15,-2 0-15,2 0 16,-2 0-1,2 0-15,-2 0 16,1 0 0,-2-3-16,0 1 15,0 2-15,0-3 16,0 1 0,0 0-16,0 0 15,2-1-15,-2 1 16,0-1-1,0 2-15,0-2 16,0 1 0,0-1-16,0 1 15,0-1-15,0 2 16,0-2 0,0 1-16,0-1 15,0 1-15,-2 0 16,2 0-1,0-3-15,-2 2 16,0 1 0,2-2-16,-2-1 15,0 1-15,2-1 16,0 0 0,0 1-16,0-4 15,-1 2-15,-2-2 16,2 4-1,-2-1-15,2 0 16,-2 1-16,2-1 16,-2 1-1,2 0-15,-2-1 16,2 0 0,-3 1-16,0-1 15,0 1-15,0-1 16,0 0-1,0 1-15,0-1 16,0 0-16,0 1 16,0-1-1,0 0-15,0-3 16,0 3-16,0-1 16,0 1-1,0 1-15,0-1 16,0 0-1,0-2-15,0 0 16,0 3-16,0-1 16,0 1-1,-3-1-15,2 0 16,-2 1-16,2-1 16,-2 0-1,2 1-15,-2-1 16,2 0-16,-2 1 15,2-1 1,-2 1-16,2-1 16,-2 0-16,2 1 15,-2-1 1,1 0-16,0 1 16,-2-1-1,0 2-15,2-1 16,0 2-16,-2 0 15,0-3 1,0 1-16,0-1 16,0 2-16,0 1 15,0 0 1,0 0-16,0-1 16,0 1-16,0-1 15,0 2 1,-2-2-16,0 1 15,0-1 1,0 3-16,0 0 16,0 0-16,0 0 15,2 0 1,-2 0-16,0 0 16,1 0-16,-2 0 15,2 3 1,1-3-16,0 0 15,0 0-15,0 0 16,1 0 0,1 0-16,-1 0 15,3 0 1</inkml:trace>
</inkml:ink>
</file>

<file path=ppt/ink/ink3.xml><?xml version="1.0" encoding="utf-8"?>
<inkml:ink xmlns:inkml="http://www.w3.org/2003/InkML">
  <inkml:definitions>
    <inkml:context xml:id="ctx0">
      <inkml:inkSource xml:id="inkSrc0">
        <inkml:traceFormat>
          <inkml:channel name="X" type="integer" max="3472" units="cm"/>
          <inkml:channel name="Y" type="integer" max="1960" units="cm"/>
          <inkml:channel name="T" type="integer" max="2.14748E9" units="dev"/>
        </inkml:traceFormat>
        <inkml:channelProperties>
          <inkml:channelProperty channel="X" name="resolution" value="112.36246" units="1/cm"/>
          <inkml:channelProperty channel="Y" name="resolution" value="112.64368" units="1/cm"/>
          <inkml:channelProperty channel="T" name="resolution" value="1" units="1/dev"/>
        </inkml:channelProperties>
      </inkml:inkSource>
      <inkml:timestamp xml:id="ts0" timeString="2018-09-21T14:32:48.291"/>
    </inkml:context>
    <inkml:brush xml:id="br0">
      <inkml:brushProperty name="width" value="0.15875" units="cm"/>
      <inkml:brushProperty name="height" value="0.15875" units="cm"/>
      <inkml:brushProperty name="color" value="#FFFFFF"/>
      <inkml:brushProperty name="fitToCurve" value="1"/>
    </inkml:brush>
  </inkml:definitions>
  <inkml:trace contextRef="#ctx0" brushRef="#br0">216 0 0,'0'0'0,"0"0"15,0 0-15,0 0 0,0 0 16,0 0-16,0 0 16,0 0-1,0 0-15,0 0 16,0 0-16,0 0 15,0 0 1,0 0-16,-2 0 16,-1 0-1,1 0-15,-1 0 16,1 2-16,-1 1 16,1-1-1,-3 1-15,0-1 16,0 1-16,0-1 15,0 1 1,0-1-16,0 1 16,0-1-1,0 1-15,-3-1 16,3 1-16,0-1 16,0 1-1,0-1-15,0 1 16,0-1-16,0 1 15,0 2 1,0-1-16,0-1 16,0 2-16,0-3 15,0 3 1,0-2-16,0-1 16,0 3-1,0 0-15,0 0 16,2 0-16,1 0 15,-3 3 1,0-1-16,2-2 16,-2 3-16,3-3 15,-1 0 1,1 2-16,-1-2 16,1 3-16,-1-3 15,1 0 1,-1 0-16,1 0 15,-1 2 1,1-2-16,-1 3 16,1-3-16,2 2 15,0 1 1,0-1-16,0 1 16,0-1-16,0-2 15,0 3 1,0-3-16,0 2 15,0 1 1,0-3-16,2 0 16,1 0-16,-1 0 15,1-1 1,-1 1-16,1 0 16,-1 0-16,1 0 15,-1 0 1,1 0-16,-1 0 15,3 0-15,0 0 16,-2 0 0,2 0-16,-3 0 15,1 0 1,2 0-16,0-2 16,0 2-16,2 0 15,-2-3 1,0 1-16,0-1 15,3 3-15,-3-2 16,3 2 0,-1-3-16,1 3 15,-3-2-15,2-1 16,1 1 0,-1-1-16,1 1 15,-1-1 1,-2 1-16,3-1 15,-3 1-15,2-1 16,-2 1 0,3-1-16,-1 1 15,1-3-15,-1 0 16,1 0 0,-1 0-16,1 0 15,-1 0-15,1 0 16,-1 0-1,1 0-15,-1 0 16,1 0 0,-3-3-16,0 1 15,0 2-15,0-3 16,0 1 0,0-1-16,0 1 15,2-1-15,-2 1 16,0-1-1,0 1-15,0-1 16,0 1 0,0-1-16,0 1 15,0-1-15,0 1 16,0-1 0,0 1-16,0-1 15,0 1-15,-2-1 16,2 1-1,0-3-15,-3 2 16,1 1 0,2-3-16,-3 0 15,1 0-15,2 0 16,0 0 0,0 0-16,0-3 15,-2 1-15,-1-1 16,1 3-1,-1 0-15,1 0 16,-1 0-16,1 0 16,-1 1-1,1-1-15,-1 0 16,1 0 0,-3 0-16,0 0 15,0 0-15,0 0 16,0 0-1,0 0-15,0 0 16,0 0-16,0 0 16,0 0-1,0 0-15,0-3 16,0 3-16,0-2 16,0 2-1,0 0-15,0 0 16,0 0-1,0-3-15,0 1 16,0 2-16,0 0 16,0 0-1,-3 0-15,1 0 16,-1 0-16,1 0 16,-1 0-1,1 0-15,-1 0 16,1 0-16,-1 0 15,1 0 1,-1 0-16,1 0 16,-1 0-16,1 0 15,-1 0 1,0 0-16,1 0 16,-3 0-1,0 2-15,2-2 16,1 3-16,-3 0 15,0-3 1,0 0-16,0 0 16,0 2-16,0 1 15,0-1 1,0 1-16,0-1 16,0 1-16,0-1 15,0 1 1,-3-1-16,1 1 15,-1-1 1,1 3-16,-1 0 16,1 0-16,-1 0 15,3 0 1,-2 0-16,-1 0 16,1 0-16,-1 0 15,1 3 1,2-3-16,0 0 15,0 0-15,0 0 16,2 0 0,1 0-16,-1 0 15,3 0 1</inkml:trace>
</inkml:ink>
</file>

<file path=ppt/ink/ink4.xml><?xml version="1.0" encoding="utf-8"?>
<inkml:ink xmlns:inkml="http://www.w3.org/2003/InkML">
  <inkml:definitions>
    <inkml:context xml:id="ctx0">
      <inkml:inkSource xml:id="inkSrc0">
        <inkml:traceFormat>
          <inkml:channel name="X" type="integer" max="3472" units="cm"/>
          <inkml:channel name="Y" type="integer" max="1960" units="cm"/>
          <inkml:channel name="T" type="integer" max="2.14748E9" units="dev"/>
        </inkml:traceFormat>
        <inkml:channelProperties>
          <inkml:channelProperty channel="X" name="resolution" value="112.36246" units="1/cm"/>
          <inkml:channelProperty channel="Y" name="resolution" value="112.64368" units="1/cm"/>
          <inkml:channelProperty channel="T" name="resolution" value="1" units="1/dev"/>
        </inkml:channelProperties>
      </inkml:inkSource>
      <inkml:timestamp xml:id="ts0" timeString="2018-09-19T15:45:30.562"/>
    </inkml:context>
    <inkml:brush xml:id="br0">
      <inkml:brushProperty name="width" value="0.15875" units="cm"/>
      <inkml:brushProperty name="height" value="0.15875" units="cm"/>
      <inkml:brushProperty name="color" value="#FFFFFF"/>
      <inkml:brushProperty name="fitToCurve" value="1"/>
    </inkml:brush>
  </inkml:definitions>
  <inkml:trace contextRef="#ctx0" brushRef="#br0">216 0 0,'0'0'0,"0"0"15,0 0-15,0 0 0,0 0 16,0 0-16,0 0 16,0 0-1,0 0-15,0 0 16,0 0-16,0 0 15,0 0 1,0 0-16,-2 0 16,-1 0-1,1 0-15,-1 0 16,1 2-16,-1 1 16,1-1-1,-3 1-15,0-1 16,0 1-16,0-1 15,0 1 1,0-1-16,0 1 16,0-1-1,0 1-15,-3-1 16,3 1-16,0-1 16,0 1-1,0-1-15,0 1 16,0-1-16,0 1 15,0 2 1,0-1-16,0-1 16,0 2-16,0-3 15,0 3 1,0-2-16,0-1 16,0 3-1,0 0-15,0 0 16,2 0-16,1 0 15,-3 3 1,0-1-16,2-2 16,-2 3-16,3-3 15,-1 0 1,1 2-16,-1-2 16,1 3-16,-1-3 15,1 0 1,-1 0-16,1 0 15,-1 2 1,1-2-16,-1 3 16,1-3-16,2 2 15,0 1 1,0-1-16,0 1 16,0-1-16,0-2 15,0 3 1,0-3-16,0 2 15,0 1 1,0-3-16,2 0 16,1 0-16,-1 0 15,1-1 1,-1 1-16,1 0 16,-1 0-16,1 0 15,-1 0 1,1 0-16,-1 0 15,3 0-15,0 0 16,-2 0 0,2 0-16,-3 0 15,1 0 1,2 0-16,0-2 16,0 2-16,2 0 15,-2-3 1,0 1-16,0-1 15,3 3-15,-3-2 16,3 2 0,-1-3-16,1 3 15,-3-2-15,2-1 16,1 1 0,-1-1-16,1 1 15,-1-1 1,-2 1-16,3-1 15,-3 1-15,2-1 16,-2 1 0,3-1-16,-1 1 15,1-3-15,-1 0 16,1 0 0,-1 0-16,1 0 15,-1 0-15,1 0 16,-1 0-1,1 0-15,-1 0 16,1 0 0,-3-3-16,0 1 15,0 2-15,0-3 16,0 1 0,0-1-16,0 1 15,2-1-15,-2 1 16,0-1-1,0 1-15,0-1 16,0 1 0,0-1-16,0 1 15,0-1-15,0 1 16,0-1 0,0 1-16,0-1 15,0 1-15,-2-1 16,2 1-1,0-3-15,-3 2 16,1 1 0,2-3-16,-3 0 15,1 0-15,2 0 16,0 0 0,0 0-16,0-3 15,-2 1-15,-1-1 16,1 3-1,-1 0-15,1 0 16,-1 0-16,1 0 16,-1 1-1,1-1-15,-1 0 16,1 0 0,-3 0-16,0 0 15,0 0-15,0 0 16,0 0-1,0 0-15,0 0 16,0 0-16,0 0 16,0 0-1,0 0-15,0-3 16,0 3-16,0-2 16,0 2-1,0 0-15,0 0 16,0 0-1,0-3-15,0 1 16,0 2-16,0 0 16,0 0-1,-3 0-15,1 0 16,-1 0-16,1 0 16,-1 0-1,1 0-15,-1 0 16,1 0-16,-1 0 15,1 0 1,-1 0-16,1 0 16,-1 0-16,1 0 15,-1 0 1,0 0-16,1 0 16,-3 0-1,0 2-15,2-2 16,1 3-16,-3 0 15,0-3 1,0 0-16,0 0 16,0 2-16,0 1 15,0-1 1,0 1-16,0-1 16,0 1-16,0-1 15,0 1 1,-3-1-16,1 1 15,-1-1 1,1 3-16,-1 0 16,1 0-16,-1 0 15,3 0 1,-2 0-16,-1 0 16,1 0-16,-1 0 15,1 3 1,2-3-16,0 0 15,0 0-15,0 0 16,2 0 0,1 0-16,-1 0 15,3 0 1</inkml:trace>
</inkml:ink>
</file>

<file path=ppt/ink/ink5.xml><?xml version="1.0" encoding="utf-8"?>
<inkml:ink xmlns:inkml="http://www.w3.org/2003/InkML">
  <inkml:definitions>
    <inkml:context xml:id="ctx0">
      <inkml:inkSource xml:id="inkSrc0">
        <inkml:traceFormat>
          <inkml:channel name="X" type="integer" max="3472" units="cm"/>
          <inkml:channel name="Y" type="integer" max="1960" units="cm"/>
          <inkml:channel name="T" type="integer" max="2.14748E9" units="dev"/>
        </inkml:traceFormat>
        <inkml:channelProperties>
          <inkml:channelProperty channel="X" name="resolution" value="112.36246" units="1/cm"/>
          <inkml:channelProperty channel="Y" name="resolution" value="112.64368" units="1/cm"/>
          <inkml:channelProperty channel="T" name="resolution" value="1" units="1/dev"/>
        </inkml:channelProperties>
      </inkml:inkSource>
      <inkml:timestamp xml:id="ts0" timeString="2018-09-21T14:33:26.275"/>
    </inkml:context>
    <inkml:brush xml:id="br0">
      <inkml:brushProperty name="width" value="0.15875" units="cm"/>
      <inkml:brushProperty name="height" value="0.15875" units="cm"/>
      <inkml:brushProperty name="color" value="#FFFFFF"/>
      <inkml:brushProperty name="fitToCurve" value="1"/>
    </inkml:brush>
  </inkml:definitions>
  <inkml:trace contextRef="#ctx0" brushRef="#br0">216 0 0,'0'0'0,"0"0"15,0 0-15,0 0 0,0 0 16,0 0-16,0 0 16,0 0-1,0 0-15,0 0 16,0 0-16,0 0 15,0 0 1,0 0-16,-2 0 16,-1 0-1,1 0-15,-1 0 16,1 2-16,-1 1 16,1-1-1,-3 1-15,0-1 16,0 1-16,0-1 15,0 1 1,0-1-16,0 1 16,0-1-1,0 1-15,-3-1 16,3 1-16,0-1 16,0 1-1,0-1-15,0 1 16,0-1-16,0 1 15,0 2 1,0-1-16,0-1 16,0 2-16,0-3 15,0 3 1,0-2-16,0-1 16,0 3-1,0 0-15,0 0 16,2 0-16,1 0 15,-3 3 1,0-1-16,2-2 16,-2 3-16,3-3 15,-1 0 1,1 2-16,-1-2 16,1 3-16,-1-3 15,1 0 1,-1 0-16,1 0 15,-1 2 1,1-2-16,-1 3 16,1-3-16,2 2 15,0 1 1,0-1-16,0 1 16,0-1-16,0-2 15,0 3 1,0-3-16,0 2 15,0 1 1,0-3-16,2 0 16,1 0-16,-1 0 15,1-1 1,-1 1-16,1 0 16,-1 0-16,1 0 15,-1 0 1,1 0-16,-1 0 15,3 0-15,0 0 16,-2 0 0,2 0-16,-3 0 15,1 0 1,2 0-16,0-2 16,0 2-16,2 0 15,-2-3 1,0 1-16,0-1 15,3 3-15,-3-2 16,3 2 0,-1-3-16,1 3 15,-3-2-15,2-1 16,1 1 0,-1-1-16,1 1 15,-1-1 1,-2 1-16,3-1 15,-3 1-15,2-1 16,-2 1 0,3-1-16,-1 1 15,1-3-15,-1 0 16,1 0 0,-1 0-16,1 0 15,-1 0-15,1 0 16,-1 0-1,1 0-15,-1 0 16,1 0 0,-3-3-16,0 1 15,0 2-15,0-3 16,0 1 0,0-1-16,0 1 15,2-1-15,-2 1 16,0-1-1,0 1-15,0-1 16,0 1 0,0-1-16,0 1 15,0-1-15,0 1 16,0-1 0,0 1-16,0-1 15,0 1-15,-2-1 16,2 1-1,0-3-15,-3 2 16,1 1 0,2-3-16,-3 0 15,1 0-15,2 0 16,0 0 0,0 0-16,0-3 15,-2 1-15,-1-1 16,1 3-1,-1 0-15,1 0 16,-1 0-16,1 0 16,-1 1-1,1-1-15,-1 0 16,1 0 0,-3 0-16,0 0 15,0 0-15,0 0 16,0 0-1,0 0-15,0 0 16,0 0-16,0 0 16,0 0-1,0 0-15,0-3 16,0 3-16,0-2 16,0 2-1,0 0-15,0 0 16,0 0-1,0-3-15,0 1 16,0 2-16,0 0 16,0 0-1,-3 0-15,1 0 16,-1 0-16,1 0 16,-1 0-1,1 0-15,-1 0 16,1 0-16,-1 0 15,1 0 1,-1 0-16,1 0 16,-1 0-16,1 0 15,-1 0 1,0 0-16,1 0 16,-3 0-1,0 2-15,2-2 16,1 3-16,-3 0 15,0-3 1,0 0-16,0 0 16,0 2-16,0 1 15,0-1 1,0 1-16,0-1 16,0 1-16,0-1 15,0 1 1,-3-1-16,1 1 15,-1-1 1,1 3-16,-1 0 16,1 0-16,-1 0 15,3 0 1,-2 0-16,-1 0 16,1 0-16,-1 0 15,1 3 1,2-3-16,0 0 15,0 0-15,0 0 16,2 0 0,1 0-16,-1 0 15,3 0 1</inkml:trace>
</inkml:ink>
</file>

<file path=ppt/ink/ink6.xml><?xml version="1.0" encoding="utf-8"?>
<inkml:ink xmlns:inkml="http://www.w3.org/2003/InkML">
  <inkml:definitions>
    <inkml:context xml:id="ctx0">
      <inkml:inkSource xml:id="inkSrc0">
        <inkml:traceFormat>
          <inkml:channel name="X" type="integer" max="3472" units="cm"/>
          <inkml:channel name="Y" type="integer" max="1960" units="cm"/>
          <inkml:channel name="T" type="integer" max="2.14748E9" units="dev"/>
        </inkml:traceFormat>
        <inkml:channelProperties>
          <inkml:channelProperty channel="X" name="resolution" value="112.36246" units="1/cm"/>
          <inkml:channelProperty channel="Y" name="resolution" value="112.64368" units="1/cm"/>
          <inkml:channelProperty channel="T" name="resolution" value="1" units="1/dev"/>
        </inkml:channelProperties>
      </inkml:inkSource>
      <inkml:timestamp xml:id="ts0" timeString="2018-09-19T15:46:03.845"/>
    </inkml:context>
    <inkml:brush xml:id="br0">
      <inkml:brushProperty name="width" value="0.15875" units="cm"/>
      <inkml:brushProperty name="height" value="0.15875" units="cm"/>
      <inkml:brushProperty name="color" value="#FFFFFF"/>
      <inkml:brushProperty name="fitToCurve" value="1"/>
    </inkml:brush>
  </inkml:definitions>
  <inkml:trace contextRef="#ctx0" brushRef="#br0">216 0 0,'0'0'0,"0"0"15,0 0-15,0 0 0,0 0 16,0 0-16,0 0 16,0 0-1,0 0-15,0 0 16,0 0-16,0 0 15,0 0 1,0 0-16,-2 0 16,-1 0-1,1 0-15,-1 0 16,1 2-16,-1 1 16,1-1-1,-3 1-15,0-1 16,0 1-16,0-1 15,0 1 1,0-1-16,0 1 16,0-1-1,0 1-15,-3-1 16,3 1-16,0-1 16,0 1-1,0-1-15,0 1 16,0-1-16,0 1 15,0 2 1,0-1-16,0-1 16,0 2-16,0-3 15,0 3 1,0-2-16,0-1 16,0 3-1,0 0-15,0 0 16,2 0-16,1 0 15,-3 3 1,0-1-16,2-2 16,-2 3-16,3-3 15,-1 0 1,1 2-16,-1-2 16,1 3-16,-1-3 15,1 0 1,-1 0-16,1 0 15,-1 2 1,1-2-16,-1 3 16,1-3-16,2 2 15,0 1 1,0-1-16,0 1 16,0-1-16,0-2 15,0 3 1,0-3-16,0 2 15,0 1 1,0-3-16,2 0 16,1 0-16,-1 0 15,1-1 1,-1 1-16,1 0 16,-1 0-16,1 0 15,-1 0 1,1 0-16,-1 0 15,3 0-15,0 0 16,-2 0 0,2 0-16,-3 0 15,1 0 1,2 0-16,0-2 16,0 2-16,2 0 15,-2-3 1,0 1-16,0-1 15,3 3-15,-3-2 16,3 2 0,-1-3-16,1 3 15,-3-2-15,2-1 16,1 1 0,-1-1-16,1 1 15,-1-1 1,-2 1-16,3-1 15,-3 1-15,2-1 16,-2 1 0,3-1-16,-1 1 15,1-3-15,-1 0 16,1 0 0,-1 0-16,1 0 15,-1 0-15,1 0 16,-1 0-1,1 0-15,-1 0 16,1 0 0,-3-3-16,0 1 15,0 2-15,0-3 16,0 1 0,0-1-16,0 1 15,2-1-15,-2 1 16,0-1-1,0 1-15,0-1 16,0 1 0,0-1-16,0 1 15,0-1-15,0 1 16,0-1 0,0 1-16,0-1 15,0 1-15,-2-1 16,2 1-1,0-3-15,-3 2 16,1 1 0,2-3-16,-3 0 15,1 0-15,2 0 16,0 0 0,0 0-16,0-3 15,-2 1-15,-1-1 16,1 3-1,-1 0-15,1 0 16,-1 0-16,1 0 16,-1 1-1,1-1-15,-1 0 16,1 0 0,-3 0-16,0 0 15,0 0-15,0 0 16,0 0-1,0 0-15,0 0 16,0 0-16,0 0 16,0 0-1,0 0-15,0-3 16,0 3-16,0-2 16,0 2-1,0 0-15,0 0 16,0 0-1,0-3-15,0 1 16,0 2-16,0 0 16,0 0-1,-3 0-15,1 0 16,-1 0-16,1 0 16,-1 0-1,1 0-15,-1 0 16,1 0-16,-1 0 15,1 0 1,-1 0-16,1 0 16,-1 0-16,1 0 15,-1 0 1,0 0-16,1 0 16,-3 0-1,0 2-15,2-2 16,1 3-16,-3 0 15,0-3 1,0 0-16,0 0 16,0 2-16,0 1 15,0-1 1,0 1-16,0-1 16,0 1-16,0-1 15,0 1 1,-3-1-16,1 1 15,-1-1 1,1 3-16,-1 0 16,1 0-16,-1 0 15,3 0 1,-2 0-16,-1 0 16,1 0-16,-1 0 15,1 3 1,2-3-16,0 0 15,0 0-15,0 0 16,2 0 0,1 0-16,-1 0 15,3 0 1</inkml:trace>
</inkml:ink>
</file>

<file path=ppt/ink/ink7.xml><?xml version="1.0" encoding="utf-8"?>
<inkml:ink xmlns:inkml="http://www.w3.org/2003/InkML">
  <inkml:definitions>
    <inkml:context xml:id="ctx0">
      <inkml:inkSource xml:id="inkSrc0">
        <inkml:traceFormat>
          <inkml:channel name="X" type="integer" max="3472" units="cm"/>
          <inkml:channel name="Y" type="integer" max="1960" units="cm"/>
          <inkml:channel name="T" type="integer" max="2.14748E9" units="dev"/>
        </inkml:traceFormat>
        <inkml:channelProperties>
          <inkml:channelProperty channel="X" name="resolution" value="112.36246" units="1/cm"/>
          <inkml:channelProperty channel="Y" name="resolution" value="112.64368" units="1/cm"/>
          <inkml:channelProperty channel="T" name="resolution" value="1" units="1/dev"/>
        </inkml:channelProperties>
      </inkml:inkSource>
      <inkml:timestamp xml:id="ts0" timeString="2018-09-21T14:33:37.843"/>
    </inkml:context>
    <inkml:brush xml:id="br0">
      <inkml:brushProperty name="width" value="0.15875" units="cm"/>
      <inkml:brushProperty name="height" value="0.15875" units="cm"/>
      <inkml:brushProperty name="color" value="#FFFFFF"/>
      <inkml:brushProperty name="fitToCurve" value="1"/>
    </inkml:brush>
  </inkml:definitions>
  <inkml:trace contextRef="#ctx0" brushRef="#br0">187 433 0,'0'0'0,"0"0"15,0 0-15,0 0 0,0 0 16,0 0-16,0 0 16,0 0-1,0 0-15,0 0 16,0 0-16,0 0 15,0 0 1,0 0-16,-1 0 16,-2 0-1,1 0-15,0 0 16,0-2-16,-1-1 16,2 1-1,-4-1-15,1 1 16,0-1-16,-1 1 15,1 0 1,0 0-16,-1-1 16,1 1-1,0-1-15,-3 1 16,2-1-16,1 1 16,0-1-1,-1 1-15,1-1 16,0 1-16,-1-1 15,1-2 1,0 2-16,-1 0 16,1-2-16,0 3 15,-1-3 1,1 2-16,0 1 16,-1-3-1,1 0-15,0 1 16,1-1-16,1 0 15,-2-3 1,0 1-16,1 2 16,-1-2-16,2 2 15,-1 0 1,2-2-16,-2 2 16,1-3-16,0 3 15,0 1 1,-1-1-16,2 0 15,-2-2 1,1 2-16,0-3 16,0 4-16,2-3 15,0-1 1,0 1-16,0-1 16,0 2-16,0 1 15,0-3 1,0 3-16,0-2 15,0-1 1,0 4-16,2-1 16,0 0-16,0 0 15,1 1 1,-2-1-16,2 0 16,-1 1-16,0-1 15,0 0 1,1 0-16,-2 0 15,4 0-15,-1 0 16,-1 0 0,1 1-16,-2-1 15,0 0 1,3 0-16,-1 2 16,0-2-16,2 0 15,-1 3 1,-1-1-16,0 2 15,3-4-15,-2 2 16,2-2 0,-1 3-16,1-3 15,-3 2-15,2 1 16,1-1 0,-1 1-16,1-1 15,-1 1 1,-2 0-16,3 0 15,-2-1-15,1 1 16,-2-1 0,3 1-16,-1-1 15,1 3-15,-1 0 16,1 0 0,-1 0-16,1 0 15,-1 0-15,1 0 16,-1 0-1,1 0-15,-1 0 16,1 0 0,-3 3-16,1-1 15,-1-2-15,0 3 16,1-1 0,-1 1-16,0-1 15,2 0-15,-1 0 16,-1 1-1,0-1-15,1 1 16,-1-1 0,0 1-16,1-1 15,-1 1-15,0-1 16,1 1 0,-1-1-16,0 1 15,1-1-15,-3 1 16,3-2-1,-1 4-15,-2-2 16,0-1 0,3 3-16,-4 0 15,2 0-15,1 0 16,1 0 0,-1-1-16,0 4 15,-1-1-15,-1 1 16,0-3-1,0 0-15,1-1 16,-2 1-16,2 0 16,-1-1-1,0 1-15,0 0 16,1 0 0,-3-1-16,0 1 15,0 0-15,0 0 16,0 0-1,0 0-15,0 0 16,0 0-16,0-1 16,0 1-1,0 0-15,0 3 16,0-3-16,0 2 16,0-3-1,0 1-15,0 0 16,0 0-1,0 3-15,0-1 16,0-3-16,0 1 16,0 0-1,-3 0-15,1 0 16,0 0-16,0 0 16,-1 0-1,2-1-15,-2 1 16,1 0-16,0 0 15,0 0 1,-1 0-16,2 0 16,-2-1-16,1 1 15,0 0 1,-1 0-16,1 0 16,-2 0-1,0-2-15,1 2 16,1-3-16,-2-1 15,0 4 1,-1 0-16,1 0 16,0-2-16,-1-1 15,1 1 1,0-1-16,-1 1 16,1-1-16,0 1 15,-1-1 1,-2 0-16,1 0 15,-1 1 1,1-3-16,-1 0 16,1 0-16,-1 0 15,3 0 1,-2 0-16,-1 0 16,1 0-16,-1 0 15,1-3 1,2 3-16,-1 0 15,1 0-15,0 0 16,1 0 0,1 0-16,0 0 15,2 0 1</inkml:trace>
</inkml:ink>
</file>

<file path=ppt/ink/ink8.xml><?xml version="1.0" encoding="utf-8"?>
<inkml:ink xmlns:inkml="http://www.w3.org/2003/InkML">
  <inkml:definitions>
    <inkml:context xml:id="ctx0">
      <inkml:inkSource xml:id="inkSrc0">
        <inkml:traceFormat>
          <inkml:channel name="X" type="integer" max="3472" units="cm"/>
          <inkml:channel name="Y" type="integer" max="1960" units="cm"/>
          <inkml:channel name="T" type="integer" max="2.14748E9" units="dev"/>
        </inkml:traceFormat>
        <inkml:channelProperties>
          <inkml:channelProperty channel="X" name="resolution" value="112.36246" units="1/cm"/>
          <inkml:channelProperty channel="Y" name="resolution" value="112.64368" units="1/cm"/>
          <inkml:channelProperty channel="T" name="resolution" value="1" units="1/dev"/>
        </inkml:channelProperties>
      </inkml:inkSource>
      <inkml:timestamp xml:id="ts0" timeString="2018-09-13T16:03:41.562"/>
    </inkml:context>
    <inkml:brush xml:id="br0">
      <inkml:brushProperty name="width" value="0.15875" units="cm"/>
      <inkml:brushProperty name="height" value="0.15875" units="cm"/>
      <inkml:brushProperty name="color" value="#FFFFFF"/>
      <inkml:brushProperty name="fitToCurve" value="1"/>
    </inkml:brush>
  </inkml:definitions>
  <inkml:traceGroup>
    <inkml:annotationXML>
      <emma:emma xmlns:emma="http://www.w3.org/2003/04/emma" version="1.0">
        <emma:interpretation id="{69C9FA66-D913-4C8F-A0CD-460499D8954F}" emma:medium="tactile" emma:mode="ink">
          <msink:context xmlns:msink="http://schemas.microsoft.com/ink/2010/main" type="writingRegion" rotatedBoundingBox="1857,10623 2333,10623 2333,11067 1857,11067"/>
        </emma:interpretation>
      </emma:emma>
    </inkml:annotationXML>
    <inkml:traceGroup>
      <inkml:annotationXML>
        <emma:emma xmlns:emma="http://www.w3.org/2003/04/emma" version="1.0">
          <emma:interpretation id="{D2618305-6352-4556-91AF-562311A98694}" emma:medium="tactile" emma:mode="ink">
            <msink:context xmlns:msink="http://schemas.microsoft.com/ink/2010/main" type="paragraph" rotatedBoundingBox="1857,10623 2333,10623 2333,11067 1857,11067" alignmentLevel="1"/>
          </emma:interpretation>
        </emma:emma>
      </inkml:annotationXML>
      <inkml:traceGroup>
        <inkml:annotationXML>
          <emma:emma xmlns:emma="http://www.w3.org/2003/04/emma" version="1.0">
            <emma:interpretation id="{A7936A47-82F1-4D06-8FE4-36FE533F3154}" emma:medium="tactile" emma:mode="ink">
              <msink:context xmlns:msink="http://schemas.microsoft.com/ink/2010/main" type="line" rotatedBoundingBox="1857,10623 2333,10623 2333,11067 1857,11067"/>
            </emma:interpretation>
          </emma:emma>
        </inkml:annotationXML>
        <inkml:traceGroup>
          <inkml:annotationXML>
            <emma:emma xmlns:emma="http://www.w3.org/2003/04/emma" version="1.0">
              <emma:interpretation id="{59A021CC-FF6B-4646-86F3-15E67C68E3F7}" emma:medium="tactile" emma:mode="ink">
                <msink:context xmlns:msink="http://schemas.microsoft.com/ink/2010/main" type="inkWord" rotatedBoundingBox="1857,10623 2333,10623 2333,11067 1857,11067"/>
              </emma:interpretation>
              <emma:one-of disjunction-type="recognition" id="oneOf0">
                <emma:interpretation id="interp0" emma:lang="" emma:confidence="0">
                  <emma:literal>O</emma:literal>
                </emma:interpretation>
                <emma:interpretation id="interp1" emma:lang="" emma:confidence="0">
                  <emma:literal>0</emma:literal>
                </emma:interpretation>
                <emma:interpretation id="interp2" emma:lang="" emma:confidence="0">
                  <emma:literal>o</emma:literal>
                </emma:interpretation>
                <emma:interpretation id="interp3" emma:lang="" emma:confidence="0">
                  <emma:literal>C</emma:literal>
                </emma:interpretation>
                <emma:interpretation id="interp4" emma:lang="" emma:confidence="0">
                  <emma:literal>°</emma:literal>
                </emma:interpretation>
              </emma:one-of>
            </emma:emma>
          </inkml:annotationXML>
          <inkml:trace contextRef="#ctx0" brushRef="#br0">216 0 0,'0'0'0,"0"0"15,0 0-15,0 0 0,0 0 16,0 0-16,0 0 16,0 0-1,0 0-15,0 0 16,0 0-16,0 0 15,0 0 1,0 0-16,-2 0 16,-1 0-1,1 0-15,-1 0 16,1 2-16,-1 1 16,1-1-1,-3 1-15,0-1 16,0 1-16,0-1 15,0 1 1,0-1-16,0 1 16,0-1-1,0 1-15,-3-1 16,3 1-16,0-1 16,0 1-1,0-1-15,0 1 16,0-1-16,0 1 15,0 2 1,0-1-16,0-1 16,0 2-16,0-3 15,0 3 1,0-2-16,0-1 16,0 3-1,0 0-15,0 0 16,2 0-16,1 0 15,-3 3 1,0-1-16,2-2 16,-2 3-16,3-3 15,-1 0 1,1 2-16,-1-2 16,1 3-16,-1-3 15,1 0 1,-1 0-16,1 0 15,-1 2 1,1-2-16,-1 3 16,1-3-16,2 2 15,0 1 1,0-1-16,0 1 16,0-1-16,0-2 15,0 3 1,0-3-16,0 2 15,0 1 1,0-3-16,2 0 16,1 0-16,-1 0 15,1-1 1,-1 1-16,1 0 16,-1 0-16,1 0 15,-1 0 1,1 0-16,-1 0 15,3 0-15,0 0 16,-2 0 0,2 0-16,-3 0 15,1 0 1,2 0-16,0-2 16,0 2-16,2 0 15,-2-3 1,0 1-16,0-1 15,3 3-15,-3-2 16,3 2 0,-1-3-16,1 3 15,-3-2-15,2-1 16,1 1 0,-1-1-16,1 1 15,-1-1 1,-2 1-16,3-1 15,-3 1-15,2-1 16,-2 1 0,3-1-16,-1 1 15,1-3-15,-1 0 16,1 0 0,-1 0-16,1 0 15,-1 0-15,1 0 16,-1 0-1,1 0-15,-1 0 16,1 0 0,-3-3-16,0 1 15,0 2-15,0-3 16,0 1 0,0-1-16,0 1 15,2-1-15,-2 1 16,0-1-1,0 1-15,0-1 16,0 1 0,0-1-16,0 1 15,0-1-15,0 1 16,0-1 0,0 1-16,0-1 15,0 1-15,-2-1 16,2 1-1,0-3-15,-3 2 16,1 1 0,2-3-16,-3 0 15,1 0-15,2 0 16,0 0 0,0 0-16,0-3 15,-2 1-15,-1-1 16,1 3-1,-1 0-15,1 0 16,-1 0-16,1 0 16,-1 1-1,1-1-15,-1 0 16,1 0 0,-3 0-16,0 0 15,0 0-15,0 0 16,0 0-1,0 0-15,0 0 16,0 0-16,0 0 16,0 0-1,0 0-15,0-3 16,0 3-16,0-2 16,0 2-1,0 0-15,0 0 16,0 0-1,0-3-15,0 1 16,0 2-16,0 0 16,0 0-1,-3 0-15,1 0 16,-1 0-16,1 0 16,-1 0-1,1 0-15,-1 0 16,1 0-16,-1 0 15,1 0 1,-1 0-16,1 0 16,-1 0-16,1 0 15,-1 0 1,0 0-16,1 0 16,-3 0-1,0 2-15,2-2 16,1 3-16,-3 0 15,0-3 1,0 0-16,0 0 16,0 2-16,0 1 15,0-1 1,0 1-16,0-1 16,0 1-16,0-1 15,0 1 1,-3-1-16,1 1 15,-1-1 1,1 3-16,-1 0 16,1 0-16,-1 0 15,3 0 1,-2 0-16,-1 0 16,1 0-16,-1 0 15,1 3 1,2-3-16,0 0 15,0 0-15,0 0 16,2 0 0,1 0-16,-1 0 15,3 0 1</inkml:trace>
        </inkml:traceGroup>
      </inkml:traceGroup>
    </inkml:traceGroup>
  </inkml:traceGroup>
</inkml:ink>
</file>

<file path=ppt/ink/ink9.xml><?xml version="1.0" encoding="utf-8"?>
<inkml:ink xmlns:inkml="http://www.w3.org/2003/InkML">
  <inkml:definitions>
    <inkml:context xml:id="ctx0">
      <inkml:inkSource xml:id="inkSrc0">
        <inkml:traceFormat>
          <inkml:channel name="X" type="integer" max="3472" units="cm"/>
          <inkml:channel name="Y" type="integer" max="1960" units="cm"/>
          <inkml:channel name="T" type="integer" max="2.14748E9" units="dev"/>
        </inkml:traceFormat>
        <inkml:channelProperties>
          <inkml:channelProperty channel="X" name="resolution" value="112.36246" units="1/cm"/>
          <inkml:channelProperty channel="Y" name="resolution" value="112.64368" units="1/cm"/>
          <inkml:channelProperty channel="T" name="resolution" value="1" units="1/dev"/>
        </inkml:channelProperties>
      </inkml:inkSource>
      <inkml:timestamp xml:id="ts0" timeString="2018-09-13T16:03:41.562"/>
    </inkml:context>
    <inkml:brush xml:id="br0">
      <inkml:brushProperty name="width" value="0.15875" units="cm"/>
      <inkml:brushProperty name="height" value="0.15875" units="cm"/>
      <inkml:brushProperty name="color" value="#FFFFFF"/>
      <inkml:brushProperty name="fitToCurve" value="1"/>
    </inkml:brush>
  </inkml:definitions>
  <inkml:trace contextRef="#ctx0" brushRef="#br0">216 0 0,'0'0'0,"0"0"15,0 0-15,0 0 0,0 0 16,0 0-16,0 0 16,0 0-1,0 0-15,0 0 16,0 0-16,0 0 15,0 0 1,0 0-16,-2 0 16,-1 0-1,1 0-15,-1 0 16,1 2-16,-1 1 16,1-1-1,-3 1-15,0-1 16,0 1-16,0-1 15,0 1 1,0-1-16,0 1 16,0-1-1,0 1-15,-3-1 16,3 1-16,0-1 16,0 1-1,0-1-15,0 1 16,0-1-16,0 1 15,0 2 1,0-1-16,0-1 16,0 2-16,0-3 15,0 3 1,0-2-16,0-1 16,0 3-1,0 0-15,0 0 16,2 0-16,1 0 15,-3 3 1,0-1-16,2-2 16,-2 3-16,3-3 15,-1 0 1,1 2-16,-1-2 16,1 3-16,-1-3 15,1 0 1,-1 0-16,1 0 15,-1 2 1,1-2-16,-1 3 16,1-3-16,2 2 15,0 1 1,0-1-16,0 1 16,0-1-16,0-2 15,0 3 1,0-3-16,0 2 15,0 1 1,0-3-16,2 0 16,1 0-16,-1 0 15,1-1 1,-1 1-16,1 0 16,-1 0-16,1 0 15,-1 0 1,1 0-16,-1 0 15,3 0-15,0 0 16,-2 0 0,2 0-16,-3 0 15,1 0 1,2 0-16,0-2 16,0 2-16,2 0 15,-2-3 1,0 1-16,0-1 15,3 3-15,-3-2 16,3 2 0,-1-3-16,1 3 15,-3-2-15,2-1 16,1 1 0,-1-1-16,1 1 15,-1-1 1,-2 1-16,3-1 15,-3 1-15,2-1 16,-2 1 0,3-1-16,-1 1 15,1-3-15,-1 0 16,1 0 0,-1 0-16,1 0 15,-1 0-15,1 0 16,-1 0-1,1 0-15,-1 0 16,1 0 0,-3-3-16,0 1 15,0 2-15,0-3 16,0 1 0,0-1-16,0 1 15,2-1-15,-2 1 16,0-1-1,0 1-15,0-1 16,0 1 0,0-1-16,0 1 15,0-1-15,0 1 16,0-1 0,0 1-16,0-1 15,0 1-15,-2-1 16,2 1-1,0-3-15,-3 2 16,1 1 0,2-3-16,-3 0 15,1 0-15,2 0 16,0 0 0,0 0-16,0-3 15,-2 1-15,-1-1 16,1 3-1,-1 0-15,1 0 16,-1 0-16,1 0 16,-1 1-1,1-1-15,-1 0 16,1 0 0,-3 0-16,0 0 15,0 0-15,0 0 16,0 0-1,0 0-15,0 0 16,0 0-16,0 0 16,0 0-1,0 0-15,0-3 16,0 3-16,0-2 16,0 2-1,0 0-15,0 0 16,0 0-1,0-3-15,0 1 16,0 2-16,0 0 16,0 0-1,-3 0-15,1 0 16,-1 0-16,1 0 16,-1 0-1,1 0-15,-1 0 16,1 0-16,-1 0 15,1 0 1,-1 0-16,1 0 16,-1 0-16,1 0 15,-1 0 1,0 0-16,1 0 16,-3 0-1,0 2-15,2-2 16,1 3-16,-3 0 15,0-3 1,0 0-16,0 0 16,0 2-16,0 1 15,0-1 1,0 1-16,0-1 16,0 1-16,0-1 15,0 1 1,-3-1-16,1 1 15,-1-1 1,1 3-16,-1 0 16,1 0-16,-1 0 15,3 0 1,-2 0-16,-1 0 16,1 0-16,-1 0 15,1 3 1,2-3-16,0 0 15,0 0-15,0 0 16,2 0 0,1 0-16,-1 0 15,3 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C46F8-1FCC-6A47-AA3A-F2A042B41DA9}" type="datetimeFigureOut">
              <a:rPr lang="en-US" smtClean="0"/>
              <a:t>1/22/2019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FDCAF6-DE6B-B747-8A48-57C50A74AE29}" type="slidenum">
              <a:rPr lang="en-US" smtClean="0"/>
              <a:t>‹#›</a:t>
            </a:fld>
            <a:endParaRPr lang="en-US" dirty="0"/>
          </a:p>
        </p:txBody>
      </p:sp>
    </p:spTree>
    <p:extLst>
      <p:ext uri="{BB962C8B-B14F-4D97-AF65-F5344CB8AC3E}">
        <p14:creationId xmlns:p14="http://schemas.microsoft.com/office/powerpoint/2010/main" val="544525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4</a:t>
            </a:fld>
            <a:endParaRPr lang="en-US" dirty="0"/>
          </a:p>
        </p:txBody>
      </p:sp>
    </p:spTree>
    <p:extLst>
      <p:ext uri="{BB962C8B-B14F-4D97-AF65-F5344CB8AC3E}">
        <p14:creationId xmlns:p14="http://schemas.microsoft.com/office/powerpoint/2010/main" val="4250334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videos are part of professional learning community (PLC) materials for the IES practice guide </a:t>
            </a:r>
            <a:r>
              <a:rPr lang="en-US" i="1" dirty="0"/>
              <a:t>Foundational Skills to Support Reading for Understanding in Kindergarten Through 3</a:t>
            </a:r>
            <a:r>
              <a:rPr lang="en-US" i="1" baseline="30000" dirty="0"/>
              <a:t>rd</a:t>
            </a:r>
            <a:r>
              <a:rPr lang="en-US" i="1" dirty="0"/>
              <a:t> Grade </a:t>
            </a:r>
            <a:r>
              <a:rPr lang="en-US" dirty="0"/>
              <a:t>prepared for the Institute of Education Sciences (IES) under Contract ED-IES-12-C-0011 by the Regional Educational Laboratory Southeast administered by Florida State University.</a:t>
            </a:r>
          </a:p>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62</a:t>
            </a:fld>
            <a:endParaRPr lang="en-US" dirty="0"/>
          </a:p>
        </p:txBody>
      </p:sp>
    </p:spTree>
    <p:extLst>
      <p:ext uri="{BB962C8B-B14F-4D97-AF65-F5344CB8AC3E}">
        <p14:creationId xmlns:p14="http://schemas.microsoft.com/office/powerpoint/2010/main" val="4093528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videos are part of professional learning community (PLC) materials for the IES practice guide </a:t>
            </a:r>
            <a:r>
              <a:rPr lang="en-US" i="1" dirty="0"/>
              <a:t>Foundational Skills to Support Reading for Understanding in Kindergarten Through 3</a:t>
            </a:r>
            <a:r>
              <a:rPr lang="en-US" i="1" baseline="30000" dirty="0"/>
              <a:t>rd</a:t>
            </a:r>
            <a:r>
              <a:rPr lang="en-US" i="1" dirty="0"/>
              <a:t> Grade </a:t>
            </a:r>
            <a:r>
              <a:rPr lang="en-US" dirty="0"/>
              <a:t>prepared for the Institute of Education Sciences (IES) under Contract ED-IES-12-C-0011 by the Regional Educational Laboratory Southeast administered by Florida State University.</a:t>
            </a:r>
          </a:p>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63</a:t>
            </a:fld>
            <a:endParaRPr lang="en-US" dirty="0"/>
          </a:p>
        </p:txBody>
      </p:sp>
    </p:spTree>
    <p:extLst>
      <p:ext uri="{BB962C8B-B14F-4D97-AF65-F5344CB8AC3E}">
        <p14:creationId xmlns:p14="http://schemas.microsoft.com/office/powerpoint/2010/main" val="1124368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videos are part of professional learning community (PLC) materials for the IES practice guide </a:t>
            </a:r>
            <a:r>
              <a:rPr lang="en-US" i="1" dirty="0"/>
              <a:t>Foundational Skills to Support Reading for Understanding in Kindergarten Through 3</a:t>
            </a:r>
            <a:r>
              <a:rPr lang="en-US" i="1" baseline="30000" dirty="0"/>
              <a:t>rd</a:t>
            </a:r>
            <a:r>
              <a:rPr lang="en-US" i="1" dirty="0"/>
              <a:t> Grade </a:t>
            </a:r>
            <a:r>
              <a:rPr lang="en-US" dirty="0"/>
              <a:t>prepared for the Institute of Education Sciences (IES) under Contract ED-IES-12-C-0011 by the Regional Educational Laboratory Southeast administered by Florida State University.</a:t>
            </a:r>
          </a:p>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72</a:t>
            </a:fld>
            <a:endParaRPr lang="en-US" dirty="0"/>
          </a:p>
        </p:txBody>
      </p:sp>
    </p:spTree>
    <p:extLst>
      <p:ext uri="{BB962C8B-B14F-4D97-AF65-F5344CB8AC3E}">
        <p14:creationId xmlns:p14="http://schemas.microsoft.com/office/powerpoint/2010/main" val="3662563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78</a:t>
            </a:fld>
            <a:endParaRPr lang="en-US" dirty="0"/>
          </a:p>
        </p:txBody>
      </p:sp>
    </p:spTree>
    <p:extLst>
      <p:ext uri="{BB962C8B-B14F-4D97-AF65-F5344CB8AC3E}">
        <p14:creationId xmlns:p14="http://schemas.microsoft.com/office/powerpoint/2010/main" val="3475252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bg1"/>
              </a:buClr>
            </a:pPr>
            <a:r>
              <a:rPr lang="en-US" sz="1200" b="1" dirty="0"/>
              <a:t>Get as many students involved as we can.</a:t>
            </a:r>
          </a:p>
          <a:p>
            <a:pPr>
              <a:buClr>
                <a:schemeClr val="bg1"/>
              </a:buClr>
            </a:pPr>
            <a:endParaRPr lang="en-US" sz="1200" b="1" dirty="0"/>
          </a:p>
          <a:p>
            <a:pPr>
              <a:buClr>
                <a:schemeClr val="bg1"/>
              </a:buClr>
            </a:pPr>
            <a:r>
              <a:rPr lang="en-US" sz="1200" b="1" dirty="0"/>
              <a:t>…. but we don’t always do this…</a:t>
            </a:r>
          </a:p>
          <a:p>
            <a:pPr>
              <a:buClr>
                <a:schemeClr val="bg1"/>
              </a:buClr>
            </a:pPr>
            <a:endParaRPr lang="en-US" sz="1200" b="1" dirty="0"/>
          </a:p>
          <a:p>
            <a:pPr>
              <a:buClr>
                <a:schemeClr val="bg1"/>
              </a:buClr>
            </a:pPr>
            <a:r>
              <a:rPr lang="en-US" sz="1200" b="1" dirty="0"/>
              <a:t>Some methods take more time than others, and time matters too…</a:t>
            </a:r>
          </a:p>
          <a:p>
            <a:endParaRPr lang="en-US" dirty="0"/>
          </a:p>
          <a:p>
            <a:r>
              <a:rPr lang="en-US" dirty="0"/>
              <a:t>Involve many students!</a:t>
            </a:r>
          </a:p>
          <a:p>
            <a:r>
              <a:rPr lang="en-US" baseline="0" dirty="0"/>
              <a:t>Students are more likely to pay attention when they are involved.</a:t>
            </a:r>
          </a:p>
          <a:p>
            <a:r>
              <a:rPr lang="en-US" baseline="0" dirty="0"/>
              <a:t>Ways to do this: (list on slide and review what each entails: call- and- response, partner responses, fist-to-five, holding up fingers, thumbs up/thumbs down, whip around-pass )</a:t>
            </a:r>
          </a:p>
          <a:p>
            <a:endParaRPr lang="en-US" baseline="0" dirty="0"/>
          </a:p>
          <a:p>
            <a:r>
              <a:rPr lang="en-US" dirty="0"/>
              <a:t>It is important to directly involve as many students as possible……because</a:t>
            </a:r>
          </a:p>
          <a:p>
            <a:pPr marL="342900" indent="-342900">
              <a:buFont typeface="Arial" panose="020B0604020202020204" pitchFamily="34" charset="0"/>
              <a:buChar char="•"/>
            </a:pPr>
            <a:r>
              <a:rPr lang="en-US" dirty="0"/>
              <a:t>more students will be involved in cognitively processing the lesson content!</a:t>
            </a:r>
          </a:p>
          <a:p>
            <a:pPr marL="342900" indent="-342900">
              <a:buFont typeface="Arial" panose="020B0604020202020204" pitchFamily="34" charset="0"/>
              <a:buChar char="•"/>
            </a:pPr>
            <a:endParaRPr lang="en-US" b="1" dirty="0"/>
          </a:p>
          <a:p>
            <a:pPr>
              <a:buClr>
                <a:schemeClr val="bg1"/>
              </a:buClr>
            </a:pPr>
            <a:endParaRPr lang="en-US" sz="1200" dirty="0"/>
          </a:p>
          <a:p>
            <a:pPr marL="342900" indent="-34290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a:xfrm>
            <a:off x="3332163" y="9019924"/>
            <a:ext cx="362465" cy="27648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CFD22B-BAA9-4BA7-96CC-852971994DE6}" type="slidenum">
              <a:rPr kumimoji="0" lang="en-US" sz="12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3564945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videos are part of professional learning community (PLC) materials for the IES practice guide </a:t>
            </a:r>
            <a:r>
              <a:rPr lang="en-US" i="1" dirty="0"/>
              <a:t>Foundational Skills to Support Reading for Understanding in Kindergarten Through 3</a:t>
            </a:r>
            <a:r>
              <a:rPr lang="en-US" i="1" baseline="30000" dirty="0"/>
              <a:t>rd</a:t>
            </a:r>
            <a:r>
              <a:rPr lang="en-US" i="1" dirty="0"/>
              <a:t> Grade </a:t>
            </a:r>
            <a:r>
              <a:rPr lang="en-US" dirty="0"/>
              <a:t>prepared for the Institute of Education Sciences (IES) under Contract ED-IES-12-C-0011 by the Regional Educational Laboratory Southeast administered by Florida State University.</a:t>
            </a:r>
          </a:p>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88</a:t>
            </a:fld>
            <a:endParaRPr lang="en-US" dirty="0"/>
          </a:p>
        </p:txBody>
      </p:sp>
    </p:spTree>
    <p:extLst>
      <p:ext uri="{BB962C8B-B14F-4D97-AF65-F5344CB8AC3E}">
        <p14:creationId xmlns:p14="http://schemas.microsoft.com/office/powerpoint/2010/main" val="2158109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videos are part of professional learning community (PLC) materials for the IES practice guide </a:t>
            </a:r>
            <a:r>
              <a:rPr lang="en-US" i="1" dirty="0"/>
              <a:t>Foundational Skills to Support Reading for Understanding in Kindergarten Through 3</a:t>
            </a:r>
            <a:r>
              <a:rPr lang="en-US" i="1" baseline="30000" dirty="0"/>
              <a:t>rd</a:t>
            </a:r>
            <a:r>
              <a:rPr lang="en-US" i="1" dirty="0"/>
              <a:t> Grade </a:t>
            </a:r>
            <a:r>
              <a:rPr lang="en-US" dirty="0"/>
              <a:t>prepared for the Institute of Education Sciences (IES) under Contract ED-IES-12-C-0011 by the Regional Educational Laboratory Southeast administered by Florida State University.</a:t>
            </a:r>
          </a:p>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89</a:t>
            </a:fld>
            <a:endParaRPr lang="en-US" dirty="0"/>
          </a:p>
        </p:txBody>
      </p:sp>
    </p:spTree>
    <p:extLst>
      <p:ext uri="{BB962C8B-B14F-4D97-AF65-F5344CB8AC3E}">
        <p14:creationId xmlns:p14="http://schemas.microsoft.com/office/powerpoint/2010/main" val="1253266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videos are part of professional learning community (PLC) materials for the IES practice guide </a:t>
            </a:r>
            <a:r>
              <a:rPr lang="en-US" i="1" dirty="0"/>
              <a:t>Foundational Skills to Support Reading for Understanding in Kindergarten Through 3</a:t>
            </a:r>
            <a:r>
              <a:rPr lang="en-US" i="1" baseline="30000" dirty="0"/>
              <a:t>rd</a:t>
            </a:r>
            <a:r>
              <a:rPr lang="en-US" i="1" dirty="0"/>
              <a:t> Grade </a:t>
            </a:r>
            <a:r>
              <a:rPr lang="en-US" dirty="0"/>
              <a:t>prepared for the Institute of Education Sciences (IES) under Contract ED-IES-12-C-0011 by the Regional Educational Laboratory Southeast administered by Florida State University.</a:t>
            </a:r>
          </a:p>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102</a:t>
            </a:fld>
            <a:endParaRPr lang="en-US" dirty="0"/>
          </a:p>
        </p:txBody>
      </p:sp>
    </p:spTree>
    <p:extLst>
      <p:ext uri="{BB962C8B-B14F-4D97-AF65-F5344CB8AC3E}">
        <p14:creationId xmlns:p14="http://schemas.microsoft.com/office/powerpoint/2010/main" val="156838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111</a:t>
            </a:fld>
            <a:endParaRPr lang="en-US" dirty="0"/>
          </a:p>
        </p:txBody>
      </p:sp>
    </p:spTree>
    <p:extLst>
      <p:ext uri="{BB962C8B-B14F-4D97-AF65-F5344CB8AC3E}">
        <p14:creationId xmlns:p14="http://schemas.microsoft.com/office/powerpoint/2010/main" val="3573011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10</a:t>
            </a:fld>
            <a:endParaRPr lang="en-US" dirty="0"/>
          </a:p>
        </p:txBody>
      </p:sp>
    </p:spTree>
    <p:extLst>
      <p:ext uri="{BB962C8B-B14F-4D97-AF65-F5344CB8AC3E}">
        <p14:creationId xmlns:p14="http://schemas.microsoft.com/office/powerpoint/2010/main" val="997751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review,</a:t>
            </a:r>
            <a:r>
              <a:rPr lang="en-US" baseline="0" dirty="0"/>
              <a:t> in Module 5 we talked about modelling Procedural Knowledge vs. Declarative Knowledge</a:t>
            </a:r>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21</a:t>
            </a:fld>
            <a:endParaRPr lang="en-US" dirty="0"/>
          </a:p>
        </p:txBody>
      </p:sp>
    </p:spTree>
    <p:extLst>
      <p:ext uri="{BB962C8B-B14F-4D97-AF65-F5344CB8AC3E}">
        <p14:creationId xmlns:p14="http://schemas.microsoft.com/office/powerpoint/2010/main" val="552704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videos are part of professional learning community (PLC) materials for the IES practice guide </a:t>
            </a:r>
            <a:r>
              <a:rPr lang="en-US" i="1" dirty="0"/>
              <a:t>Foundational Skills to Support Reading for Understanding in Kindergarten Through 3</a:t>
            </a:r>
            <a:r>
              <a:rPr lang="en-US" i="1" baseline="30000" dirty="0"/>
              <a:t>rd</a:t>
            </a:r>
            <a:r>
              <a:rPr lang="en-US" i="1" dirty="0"/>
              <a:t> Grade </a:t>
            </a:r>
            <a:r>
              <a:rPr lang="en-US" dirty="0"/>
              <a:t>prepared for the Institute of Education Sciences (IES) under Contract ED-IES-12-C-0011 by the Regional Educational Laboratory Southeast administered by Florida State University.</a:t>
            </a:r>
          </a:p>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26</a:t>
            </a:fld>
            <a:endParaRPr lang="en-US" dirty="0"/>
          </a:p>
        </p:txBody>
      </p:sp>
    </p:spTree>
    <p:extLst>
      <p:ext uri="{BB962C8B-B14F-4D97-AF65-F5344CB8AC3E}">
        <p14:creationId xmlns:p14="http://schemas.microsoft.com/office/powerpoint/2010/main" val="471180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videos are part of professional learning community (PLC) materials for the IES practice guide </a:t>
            </a:r>
            <a:r>
              <a:rPr lang="en-US" i="1" dirty="0"/>
              <a:t>Foundational Skills to Support Reading for Understanding in Kindergarten Through 3</a:t>
            </a:r>
            <a:r>
              <a:rPr lang="en-US" i="1" baseline="30000" dirty="0"/>
              <a:t>rd</a:t>
            </a:r>
            <a:r>
              <a:rPr lang="en-US" i="1" dirty="0"/>
              <a:t> Grade </a:t>
            </a:r>
            <a:r>
              <a:rPr lang="en-US" dirty="0"/>
              <a:t>prepared for the Institute of Education Sciences (IES) under Contract ED-IES-12-C-0011 by the Regional Educational Laboratory Southeast administered by Florida State University.</a:t>
            </a:r>
          </a:p>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28</a:t>
            </a:fld>
            <a:endParaRPr lang="en-US" dirty="0"/>
          </a:p>
        </p:txBody>
      </p:sp>
    </p:spTree>
    <p:extLst>
      <p:ext uri="{BB962C8B-B14F-4D97-AF65-F5344CB8AC3E}">
        <p14:creationId xmlns:p14="http://schemas.microsoft.com/office/powerpoint/2010/main" val="1612883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videos are part of professional learning community (PLC) materials for the IES practice guide </a:t>
            </a:r>
            <a:r>
              <a:rPr lang="en-US" i="1" dirty="0"/>
              <a:t>Foundational Skills to Support Reading for Understanding in Kindergarten Through 3</a:t>
            </a:r>
            <a:r>
              <a:rPr lang="en-US" i="1" baseline="30000" dirty="0"/>
              <a:t>rd</a:t>
            </a:r>
            <a:r>
              <a:rPr lang="en-US" i="1" dirty="0"/>
              <a:t> Grade </a:t>
            </a:r>
            <a:r>
              <a:rPr lang="en-US" dirty="0"/>
              <a:t>prepared for the Institute of Education Sciences (IES) under Contract ED-IES-12-C-0011 by the Regional Educational Laboratory Southeast administered by Florida State University.</a:t>
            </a:r>
          </a:p>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42</a:t>
            </a:fld>
            <a:endParaRPr lang="en-US" dirty="0"/>
          </a:p>
        </p:txBody>
      </p:sp>
    </p:spTree>
    <p:extLst>
      <p:ext uri="{BB962C8B-B14F-4D97-AF65-F5344CB8AC3E}">
        <p14:creationId xmlns:p14="http://schemas.microsoft.com/office/powerpoint/2010/main" val="79622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51</a:t>
            </a:fld>
            <a:endParaRPr lang="en-US" dirty="0"/>
          </a:p>
        </p:txBody>
      </p:sp>
    </p:spTree>
    <p:extLst>
      <p:ext uri="{BB962C8B-B14F-4D97-AF65-F5344CB8AC3E}">
        <p14:creationId xmlns:p14="http://schemas.microsoft.com/office/powerpoint/2010/main" val="1608407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videos are part of professional learning community (PLC) materials for the IES practice guide </a:t>
            </a:r>
            <a:r>
              <a:rPr lang="en-US" i="1" dirty="0"/>
              <a:t>Foundational Skills to Support Reading for Understanding in Kindergarten Through 3</a:t>
            </a:r>
            <a:r>
              <a:rPr lang="en-US" i="1" baseline="30000" dirty="0"/>
              <a:t>rd</a:t>
            </a:r>
            <a:r>
              <a:rPr lang="en-US" i="1" dirty="0"/>
              <a:t> Grade </a:t>
            </a:r>
            <a:r>
              <a:rPr lang="en-US" dirty="0"/>
              <a:t>prepared for the Institute of Education Sciences (IES) under Contract ED-IES-12-C-0011 by the Regional Educational Laboratory Southeast administered by Florida State University.</a:t>
            </a:r>
          </a:p>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52</a:t>
            </a:fld>
            <a:endParaRPr lang="en-US" dirty="0"/>
          </a:p>
        </p:txBody>
      </p:sp>
    </p:spTree>
    <p:extLst>
      <p:ext uri="{BB962C8B-B14F-4D97-AF65-F5344CB8AC3E}">
        <p14:creationId xmlns:p14="http://schemas.microsoft.com/office/powerpoint/2010/main" val="892325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videos are part of professional learning community (PLC) materials for the IES practice guide </a:t>
            </a:r>
            <a:r>
              <a:rPr lang="en-US" i="1" dirty="0"/>
              <a:t>Foundational Skills to Support Reading for Understanding in Kindergarten Through 3</a:t>
            </a:r>
            <a:r>
              <a:rPr lang="en-US" i="1" baseline="30000" dirty="0"/>
              <a:t>rd</a:t>
            </a:r>
            <a:r>
              <a:rPr lang="en-US" i="1" dirty="0"/>
              <a:t> Grade </a:t>
            </a:r>
            <a:r>
              <a:rPr lang="en-US" dirty="0"/>
              <a:t>prepared for the Institute of Education Sciences (IES) under Contract ED-IES-12-C-0011 by the Regional Educational Laboratory Southeast administered by Florida State University.</a:t>
            </a:r>
          </a:p>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53</a:t>
            </a:fld>
            <a:endParaRPr lang="en-US" dirty="0"/>
          </a:p>
        </p:txBody>
      </p:sp>
    </p:spTree>
    <p:extLst>
      <p:ext uri="{BB962C8B-B14F-4D97-AF65-F5344CB8AC3E}">
        <p14:creationId xmlns:p14="http://schemas.microsoft.com/office/powerpoint/2010/main" val="38205217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2.jpe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12.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12.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2.jpe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4.png"/><Relationship Id="rId14" Type="http://schemas.openxmlformats.org/officeDocument/2006/relationships/image" Target="../media/image16.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2.jpe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2.jpe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4.png"/><Relationship Id="rId14" Type="http://schemas.openxmlformats.org/officeDocument/2006/relationships/image" Target="../media/image16.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grpSp>
        <p:nvGrpSpPr>
          <p:cNvPr id="6" name="Group 5"/>
          <p:cNvGrpSpPr/>
          <p:nvPr userDrawn="1"/>
        </p:nvGrpSpPr>
        <p:grpSpPr>
          <a:xfrm>
            <a:off x="-1277796" y="-394249"/>
            <a:ext cx="11699593" cy="7646498"/>
            <a:chOff x="-1623140" y="-186249"/>
            <a:chExt cx="11699593" cy="7646498"/>
          </a:xfrm>
          <a:gradFill flip="none" rotWithShape="1">
            <a:gsLst>
              <a:gs pos="97000">
                <a:srgbClr val="202C59">
                  <a:alpha val="45000"/>
                </a:srgbClr>
              </a:gs>
              <a:gs pos="0">
                <a:schemeClr val="bg1">
                  <a:lumMod val="95000"/>
                  <a:lumOff val="5000"/>
                </a:schemeClr>
              </a:gs>
            </a:gsLst>
            <a:lin ang="10800000" scaled="1"/>
            <a:tileRect/>
          </a:gradFill>
        </p:grpSpPr>
        <p:grpSp>
          <p:nvGrpSpPr>
            <p:cNvPr id="9" name="Group 8"/>
            <p:cNvGrpSpPr/>
            <p:nvPr/>
          </p:nvGrpSpPr>
          <p:grpSpPr>
            <a:xfrm>
              <a:off x="-930710" y="-186249"/>
              <a:ext cx="11005420" cy="718056"/>
              <a:chOff x="-584499" y="-186249"/>
              <a:chExt cx="11005420" cy="718056"/>
            </a:xfrm>
            <a:grpFill/>
          </p:grpSpPr>
          <p:sp>
            <p:nvSpPr>
              <p:cNvPr id="199" name="Hexagon 19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0" name="Hexagon 19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1" name="Hexagon 20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2" name="Hexagon 20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3" name="Hexagon 20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4" name="Hexagon 20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5" name="Hexagon 20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6" name="Hexagon 20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7" name="Hexagon 20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8" name="Hexagon 20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9" name="Hexagon 20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0" name="Hexagon 20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1" name="Hexagon 21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2" name="Hexagon 21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3" name="Hexagon 21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4" name="Hexagon 21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2" name="Group 11"/>
            <p:cNvGrpSpPr/>
            <p:nvPr/>
          </p:nvGrpSpPr>
          <p:grpSpPr>
            <a:xfrm>
              <a:off x="-1276075" y="442161"/>
              <a:ext cx="11005420" cy="718056"/>
              <a:chOff x="-584499" y="-186249"/>
              <a:chExt cx="11005420" cy="718056"/>
            </a:xfrm>
            <a:grpFill/>
          </p:grpSpPr>
          <p:sp>
            <p:nvSpPr>
              <p:cNvPr id="183" name="Hexagon 18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4" name="Hexagon 18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5" name="Hexagon 18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6" name="Hexagon 18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7" name="Hexagon 18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8" name="Hexagon 18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9" name="Hexagon 18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0" name="Hexagon 18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1" name="Hexagon 19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2" name="Hexagon 19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3" name="Hexagon 19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4" name="Hexagon 19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5" name="Hexagon 19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6" name="Hexagon 19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7" name="Hexagon 19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8" name="Hexagon 19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3" name="Group 12"/>
            <p:cNvGrpSpPr/>
            <p:nvPr/>
          </p:nvGrpSpPr>
          <p:grpSpPr>
            <a:xfrm>
              <a:off x="-930710" y="1070570"/>
              <a:ext cx="11005420" cy="718056"/>
              <a:chOff x="-584499" y="-186249"/>
              <a:chExt cx="11005420" cy="718056"/>
            </a:xfrm>
            <a:grpFill/>
          </p:grpSpPr>
          <p:sp>
            <p:nvSpPr>
              <p:cNvPr id="167" name="Hexagon 16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8" name="Hexagon 16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9" name="Hexagon 16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0" name="Hexagon 16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1" name="Hexagon 17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2" name="Hexagon 17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3" name="Hexagon 17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4" name="Hexagon 17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5" name="Hexagon 17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6" name="Hexagon 17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7" name="Hexagon 17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8" name="Hexagon 17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9" name="Hexagon 17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0" name="Hexagon 17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1" name="Hexagon 18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2" name="Hexagon 18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4" name="Group 13"/>
            <p:cNvGrpSpPr/>
            <p:nvPr/>
          </p:nvGrpSpPr>
          <p:grpSpPr>
            <a:xfrm>
              <a:off x="-1276075" y="1698980"/>
              <a:ext cx="11005420" cy="718056"/>
              <a:chOff x="-584499" y="-186249"/>
              <a:chExt cx="11005420" cy="718056"/>
            </a:xfrm>
            <a:grpFill/>
          </p:grpSpPr>
          <p:sp>
            <p:nvSpPr>
              <p:cNvPr id="151" name="Hexagon 15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2" name="Hexagon 15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3" name="Hexagon 15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4" name="Hexagon 15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5" name="Hexagon 15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6" name="Hexagon 15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7" name="Hexagon 15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8" name="Hexagon 15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9" name="Hexagon 15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0" name="Hexagon 15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1" name="Hexagon 16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2" name="Hexagon 16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3" name="Hexagon 16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4" name="Hexagon 16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5" name="Hexagon 16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6" name="Hexagon 16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5" name="Group 14"/>
            <p:cNvGrpSpPr/>
            <p:nvPr/>
          </p:nvGrpSpPr>
          <p:grpSpPr>
            <a:xfrm>
              <a:off x="-928967" y="2324633"/>
              <a:ext cx="11005420" cy="718056"/>
              <a:chOff x="-584499" y="-186249"/>
              <a:chExt cx="11005420" cy="718056"/>
            </a:xfrm>
            <a:grpFill/>
          </p:grpSpPr>
          <p:sp>
            <p:nvSpPr>
              <p:cNvPr id="135" name="Hexagon 13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6" name="Hexagon 13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7" name="Hexagon 13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8" name="Hexagon 13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9" name="Hexagon 13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0" name="Hexagon 13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1" name="Hexagon 14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2" name="Hexagon 14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3" name="Hexagon 14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4" name="Hexagon 14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5" name="Hexagon 14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6" name="Hexagon 14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7" name="Hexagon 14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8" name="Hexagon 14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9" name="Hexagon 14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0" name="Hexagon 14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6" name="Group 15"/>
            <p:cNvGrpSpPr/>
            <p:nvPr/>
          </p:nvGrpSpPr>
          <p:grpSpPr>
            <a:xfrm>
              <a:off x="-1274332" y="2953043"/>
              <a:ext cx="11005420" cy="718056"/>
              <a:chOff x="-584499" y="-186249"/>
              <a:chExt cx="11005420" cy="718056"/>
            </a:xfrm>
            <a:grpFill/>
          </p:grpSpPr>
          <p:sp>
            <p:nvSpPr>
              <p:cNvPr id="119" name="Hexagon 11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0" name="Hexagon 11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1" name="Hexagon 12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2" name="Hexagon 12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3" name="Hexagon 12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4" name="Hexagon 12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5" name="Hexagon 12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6" name="Hexagon 12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7" name="Hexagon 12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8" name="Hexagon 12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9" name="Hexagon 12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0" name="Hexagon 12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1" name="Hexagon 13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2" name="Hexagon 13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3" name="Hexagon 13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4" name="Hexagon 13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7" name="Group 16"/>
            <p:cNvGrpSpPr/>
            <p:nvPr/>
          </p:nvGrpSpPr>
          <p:grpSpPr>
            <a:xfrm>
              <a:off x="-930710" y="3587728"/>
              <a:ext cx="11005420" cy="718056"/>
              <a:chOff x="-584499" y="-186249"/>
              <a:chExt cx="11005420" cy="718056"/>
            </a:xfrm>
            <a:grpFill/>
          </p:grpSpPr>
          <p:sp>
            <p:nvSpPr>
              <p:cNvPr id="103" name="Hexagon 10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4" name="Hexagon 10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5" name="Hexagon 10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6" name="Hexagon 10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7" name="Hexagon 10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8" name="Hexagon 10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9" name="Hexagon 10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0" name="Hexagon 10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1" name="Hexagon 11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2" name="Hexagon 11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3" name="Hexagon 11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4" name="Hexagon 11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5" name="Hexagon 11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6" name="Hexagon 11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7" name="Hexagon 11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8" name="Hexagon 11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8" name="Group 17"/>
            <p:cNvGrpSpPr/>
            <p:nvPr/>
          </p:nvGrpSpPr>
          <p:grpSpPr>
            <a:xfrm>
              <a:off x="-1276075" y="4216138"/>
              <a:ext cx="11005420" cy="718056"/>
              <a:chOff x="-584499" y="-186249"/>
              <a:chExt cx="11005420" cy="718056"/>
            </a:xfrm>
            <a:grpFill/>
          </p:grpSpPr>
          <p:sp>
            <p:nvSpPr>
              <p:cNvPr id="87" name="Hexagon 8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8" name="Hexagon 8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9" name="Hexagon 8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0" name="Hexagon 8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1" name="Hexagon 9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2" name="Hexagon 9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3" name="Hexagon 9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4" name="Hexagon 9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5" name="Hexagon 9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6" name="Hexagon 9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7" name="Hexagon 9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8" name="Hexagon 9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9" name="Hexagon 9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0" name="Hexagon 9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1" name="Hexagon 10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2" name="Hexagon 10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9" name="Group 18"/>
            <p:cNvGrpSpPr/>
            <p:nvPr/>
          </p:nvGrpSpPr>
          <p:grpSpPr>
            <a:xfrm>
              <a:off x="-930710" y="4835514"/>
              <a:ext cx="11005420" cy="718056"/>
              <a:chOff x="-584499" y="-186249"/>
              <a:chExt cx="11005420" cy="718056"/>
            </a:xfrm>
            <a:grpFill/>
          </p:grpSpPr>
          <p:sp>
            <p:nvSpPr>
              <p:cNvPr id="71" name="Hexagon 7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2" name="Hexagon 7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3" name="Hexagon 7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4" name="Hexagon 7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5" name="Hexagon 7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6" name="Hexagon 7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7" name="Hexagon 7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8" name="Hexagon 7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9" name="Hexagon 7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0" name="Hexagon 7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 name="Hexagon 8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2" name="Hexagon 8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3" name="Hexagon 8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4" name="Hexagon 8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Hexagon 8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6" name="Hexagon 8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0" name="Group 19"/>
            <p:cNvGrpSpPr/>
            <p:nvPr/>
          </p:nvGrpSpPr>
          <p:grpSpPr>
            <a:xfrm>
              <a:off x="-1276075" y="5463924"/>
              <a:ext cx="11005420" cy="718056"/>
              <a:chOff x="-584499" y="-186249"/>
              <a:chExt cx="11005420" cy="718056"/>
            </a:xfrm>
            <a:grpFill/>
          </p:grpSpPr>
          <p:sp>
            <p:nvSpPr>
              <p:cNvPr id="55" name="Hexagon 5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Hexagon 5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Hexagon 5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Hexagon 5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9" name="Hexagon 5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Hexagon 5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Hexagon 6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2" name="Hexagon 6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3" name="Hexagon 6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4" name="Hexagon 6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5" name="Hexagon 6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6" name="Hexagon 6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6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6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9" name="Hexagon 6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0" name="Hexagon 6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1" name="Group 20"/>
            <p:cNvGrpSpPr/>
            <p:nvPr/>
          </p:nvGrpSpPr>
          <p:grpSpPr>
            <a:xfrm>
              <a:off x="-1623140" y="6071637"/>
              <a:ext cx="11005420" cy="751306"/>
              <a:chOff x="-584499" y="-219499"/>
              <a:chExt cx="11005420" cy="751306"/>
            </a:xfrm>
            <a:grpFill/>
          </p:grpSpPr>
          <p:sp>
            <p:nvSpPr>
              <p:cNvPr id="39" name="Hexagon 3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Hexagon 3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Hexagon 40"/>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Hexagon 41"/>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3" name="Hexagon 42"/>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Hexagon 43"/>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Hexagon 44"/>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Hexagon 45"/>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Hexagon 46"/>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8" name="Hexagon 47"/>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Hexagon 48"/>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Hexagon 49"/>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Hexagon 50"/>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2" name="Hexagon 51"/>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Hexagon 52"/>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4" name="Hexagon 5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 name="Group 21"/>
            <p:cNvGrpSpPr/>
            <p:nvPr/>
          </p:nvGrpSpPr>
          <p:grpSpPr>
            <a:xfrm>
              <a:off x="-1276075" y="6708943"/>
              <a:ext cx="11005420" cy="751306"/>
              <a:chOff x="-584499" y="-219499"/>
              <a:chExt cx="11005420" cy="751306"/>
            </a:xfrm>
            <a:grpFill/>
          </p:grpSpPr>
          <p:sp>
            <p:nvSpPr>
              <p:cNvPr id="23" name="Hexagon 2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Hexagon 23"/>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 name="Hexagon 2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 name="Hexagon 2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Hexagon 2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Hexagon 2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Hexagon 2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Hexagon 2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Hexagon 3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Hexagon 3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Hexagon 3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Hexagon 3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Hexagon 3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Hexagon 3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Hexagon 3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Hexagon 3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216" name="Rectangle 215"/>
          <p:cNvSpPr/>
          <p:nvPr userDrawn="1"/>
        </p:nvSpPr>
        <p:spPr>
          <a:xfrm rot="5400000">
            <a:off x="298989" y="3380670"/>
            <a:ext cx="904332" cy="9665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18" name="Picture 217"/>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219" name="Picture 2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 name="Content Placeholder 2"/>
          <p:cNvSpPr>
            <a:spLocks noGrp="1"/>
          </p:cNvSpPr>
          <p:nvPr>
            <p:ph sz="quarter" idx="13" hasCustomPrompt="1"/>
          </p:nvPr>
        </p:nvSpPr>
        <p:spPr>
          <a:xfrm>
            <a:off x="1266487" y="2931753"/>
            <a:ext cx="7423346" cy="914017"/>
          </a:xfrm>
          <a:prstGeom prst="rect">
            <a:avLst/>
          </a:prstGeom>
        </p:spPr>
        <p:txBody>
          <a:bodyPr anchor="ctr">
            <a:normAutofit/>
          </a:bodyPr>
          <a:lstStyle>
            <a:lvl1pPr marL="0" indent="0">
              <a:buNone/>
              <a:defRPr sz="6600" b="1" baseline="0">
                <a:latin typeface="Arial" charset="0"/>
                <a:ea typeface="Arial" charset="0"/>
                <a:cs typeface="Arial" charset="0"/>
              </a:defRPr>
            </a:lvl1pPr>
          </a:lstStyle>
          <a:p>
            <a:pPr marL="285750" marR="0" lvl="0" indent="-285750" algn="l" defTabSz="914400" rtl="0" eaLnBrk="1" fontAlgn="auto" latinLnBrk="0" hangingPunct="1">
              <a:lnSpc>
                <a:spcPct val="90000"/>
              </a:lnSpc>
              <a:spcBef>
                <a:spcPts val="1000"/>
              </a:spcBef>
              <a:spcAft>
                <a:spcPts val="0"/>
              </a:spcAft>
              <a:buClr>
                <a:schemeClr val="accent2">
                  <a:lumMod val="75000"/>
                </a:schemeClr>
              </a:buClr>
              <a:buSzTx/>
              <a:tabLst/>
              <a:defRPr/>
            </a:pPr>
            <a:r>
              <a:rPr lang="en-US" dirty="0"/>
              <a:t>Main Title</a:t>
            </a:r>
          </a:p>
        </p:txBody>
      </p:sp>
      <p:sp>
        <p:nvSpPr>
          <p:cNvPr id="222" name="Content Placeholder 2"/>
          <p:cNvSpPr>
            <a:spLocks noGrp="1"/>
          </p:cNvSpPr>
          <p:nvPr>
            <p:ph sz="quarter" idx="14" hasCustomPrompt="1"/>
          </p:nvPr>
        </p:nvSpPr>
        <p:spPr>
          <a:xfrm>
            <a:off x="1266486" y="3914856"/>
            <a:ext cx="7423343" cy="626941"/>
          </a:xfrm>
          <a:prstGeom prst="rect">
            <a:avLst/>
          </a:prstGeom>
        </p:spPr>
        <p:txBody>
          <a:bodyPr anchor="ctr">
            <a:normAutofit/>
          </a:bodyPr>
          <a:lstStyle>
            <a:lvl1pPr marL="0" indent="0">
              <a:buNone/>
              <a:defRPr sz="4000" b="0" baseline="0">
                <a:latin typeface="Arial" charset="0"/>
                <a:ea typeface="Arial" charset="0"/>
                <a:cs typeface="Arial" charset="0"/>
              </a:defRPr>
            </a:lvl1pPr>
          </a:lstStyle>
          <a:p>
            <a:pPr marL="285750" marR="0" lvl="0" indent="-285750" algn="l" defTabSz="914400" rtl="0" eaLnBrk="1" fontAlgn="auto" latinLnBrk="0" hangingPunct="1">
              <a:lnSpc>
                <a:spcPct val="90000"/>
              </a:lnSpc>
              <a:spcBef>
                <a:spcPts val="1000"/>
              </a:spcBef>
              <a:spcAft>
                <a:spcPts val="0"/>
              </a:spcAft>
              <a:buClr>
                <a:schemeClr val="accent2">
                  <a:lumMod val="75000"/>
                </a:schemeClr>
              </a:buClr>
              <a:buSzTx/>
              <a:tabLst/>
              <a:defRPr/>
            </a:pPr>
            <a:r>
              <a:rPr lang="en-US" dirty="0"/>
              <a:t>Subtitle</a:t>
            </a:r>
          </a:p>
        </p:txBody>
      </p:sp>
      <p:sp>
        <p:nvSpPr>
          <p:cNvPr id="2" name="Title 1">
            <a:extLst>
              <a:ext uri="{FF2B5EF4-FFF2-40B4-BE49-F238E27FC236}">
                <a16:creationId xmlns:a16="http://schemas.microsoft.com/office/drawing/2014/main" id="{51A42D89-3319-4A86-8BBC-2E4056790EC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82013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odule part title">
    <p:spTree>
      <p:nvGrpSpPr>
        <p:cNvPr id="1" name=""/>
        <p:cNvGrpSpPr/>
        <p:nvPr/>
      </p:nvGrpSpPr>
      <p:grpSpPr>
        <a:xfrm>
          <a:off x="0" y="0"/>
          <a:ext cx="0" cy="0"/>
          <a:chOff x="0" y="0"/>
          <a:chExt cx="0" cy="0"/>
        </a:xfrm>
      </p:grpSpPr>
      <p:grpSp>
        <p:nvGrpSpPr>
          <p:cNvPr id="220" name="Group 219"/>
          <p:cNvGrpSpPr/>
          <p:nvPr userDrawn="1"/>
        </p:nvGrpSpPr>
        <p:grpSpPr>
          <a:xfrm>
            <a:off x="-1277796" y="-394249"/>
            <a:ext cx="11699593" cy="7646498"/>
            <a:chOff x="-1623140" y="-186249"/>
            <a:chExt cx="11699593" cy="7646498"/>
          </a:xfrm>
          <a:gradFill flip="none" rotWithShape="1">
            <a:gsLst>
              <a:gs pos="97000">
                <a:srgbClr val="202C59">
                  <a:alpha val="45000"/>
                </a:srgbClr>
              </a:gs>
              <a:gs pos="0">
                <a:schemeClr val="bg1">
                  <a:lumMod val="95000"/>
                  <a:lumOff val="5000"/>
                </a:schemeClr>
              </a:gs>
            </a:gsLst>
            <a:lin ang="10800000" scaled="1"/>
            <a:tileRect/>
          </a:gradFill>
        </p:grpSpPr>
        <p:grpSp>
          <p:nvGrpSpPr>
            <p:cNvPr id="221" name="Group 220"/>
            <p:cNvGrpSpPr/>
            <p:nvPr/>
          </p:nvGrpSpPr>
          <p:grpSpPr>
            <a:xfrm>
              <a:off x="-930710" y="-186249"/>
              <a:ext cx="11005420" cy="718056"/>
              <a:chOff x="-584499" y="-186249"/>
              <a:chExt cx="11005420" cy="718056"/>
            </a:xfrm>
            <a:grpFill/>
          </p:grpSpPr>
          <p:sp>
            <p:nvSpPr>
              <p:cNvPr id="409" name="Hexagon 40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0" name="Hexagon 40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1" name="Hexagon 41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2" name="Hexagon 41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3" name="Hexagon 41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4" name="Hexagon 41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5" name="Hexagon 41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6" name="Hexagon 41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7" name="Hexagon 41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8" name="Hexagon 41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9" name="Hexagon 41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0" name="Hexagon 41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1" name="Hexagon 42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2" name="Hexagon 42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3" name="Hexagon 42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4" name="Hexagon 42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2" name="Group 221"/>
            <p:cNvGrpSpPr/>
            <p:nvPr/>
          </p:nvGrpSpPr>
          <p:grpSpPr>
            <a:xfrm>
              <a:off x="-1276075" y="442161"/>
              <a:ext cx="11005420" cy="718056"/>
              <a:chOff x="-584499" y="-186249"/>
              <a:chExt cx="11005420" cy="718056"/>
            </a:xfrm>
            <a:grpFill/>
          </p:grpSpPr>
          <p:sp>
            <p:nvSpPr>
              <p:cNvPr id="393" name="Hexagon 39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4" name="Hexagon 39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5" name="Hexagon 39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6" name="Hexagon 39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7" name="Hexagon 39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8" name="Hexagon 39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9" name="Hexagon 39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0" name="Hexagon 39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1" name="Hexagon 40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2" name="Hexagon 40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3" name="Hexagon 40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4" name="Hexagon 40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5" name="Hexagon 40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6" name="Hexagon 40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7" name="Hexagon 40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8" name="Hexagon 40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3" name="Group 222"/>
            <p:cNvGrpSpPr/>
            <p:nvPr/>
          </p:nvGrpSpPr>
          <p:grpSpPr>
            <a:xfrm>
              <a:off x="-930710" y="1070570"/>
              <a:ext cx="11005420" cy="718056"/>
              <a:chOff x="-584499" y="-186249"/>
              <a:chExt cx="11005420" cy="718056"/>
            </a:xfrm>
            <a:grpFill/>
          </p:grpSpPr>
          <p:sp>
            <p:nvSpPr>
              <p:cNvPr id="377" name="Hexagon 37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8" name="Hexagon 37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9" name="Hexagon 37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0" name="Hexagon 37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1" name="Hexagon 38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2" name="Hexagon 38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3" name="Hexagon 38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4" name="Hexagon 38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5" name="Hexagon 38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6" name="Hexagon 38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7" name="Hexagon 38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8" name="Hexagon 38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9" name="Hexagon 38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0" name="Hexagon 38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1" name="Hexagon 39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2" name="Hexagon 39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4" name="Group 223"/>
            <p:cNvGrpSpPr/>
            <p:nvPr/>
          </p:nvGrpSpPr>
          <p:grpSpPr>
            <a:xfrm>
              <a:off x="-1276075" y="1698980"/>
              <a:ext cx="11005420" cy="718056"/>
              <a:chOff x="-584499" y="-186249"/>
              <a:chExt cx="11005420" cy="718056"/>
            </a:xfrm>
            <a:grpFill/>
          </p:grpSpPr>
          <p:sp>
            <p:nvSpPr>
              <p:cNvPr id="361" name="Hexagon 36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2" name="Hexagon 36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3" name="Hexagon 36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4" name="Hexagon 36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5" name="Hexagon 36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6" name="Hexagon 36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7" name="Hexagon 36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8" name="Hexagon 36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9" name="Hexagon 36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0" name="Hexagon 36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1" name="Hexagon 37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2" name="Hexagon 37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3" name="Hexagon 37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4" name="Hexagon 37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5" name="Hexagon 37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6" name="Hexagon 37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5" name="Group 224"/>
            <p:cNvGrpSpPr/>
            <p:nvPr/>
          </p:nvGrpSpPr>
          <p:grpSpPr>
            <a:xfrm>
              <a:off x="-928967" y="2324633"/>
              <a:ext cx="11005420" cy="718056"/>
              <a:chOff x="-584499" y="-186249"/>
              <a:chExt cx="11005420" cy="718056"/>
            </a:xfrm>
            <a:grpFill/>
          </p:grpSpPr>
          <p:sp>
            <p:nvSpPr>
              <p:cNvPr id="345" name="Hexagon 34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6" name="Hexagon 34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7" name="Hexagon 34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8" name="Hexagon 34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9" name="Hexagon 34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0" name="Hexagon 34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1" name="Hexagon 35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2" name="Hexagon 35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3" name="Hexagon 35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4" name="Hexagon 35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5" name="Hexagon 35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6" name="Hexagon 35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7" name="Hexagon 35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8" name="Hexagon 35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9" name="Hexagon 35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0" name="Hexagon 35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6" name="Group 225"/>
            <p:cNvGrpSpPr/>
            <p:nvPr/>
          </p:nvGrpSpPr>
          <p:grpSpPr>
            <a:xfrm>
              <a:off x="-1274332" y="2953043"/>
              <a:ext cx="11005420" cy="718056"/>
              <a:chOff x="-584499" y="-186249"/>
              <a:chExt cx="11005420" cy="718056"/>
            </a:xfrm>
            <a:grpFill/>
          </p:grpSpPr>
          <p:sp>
            <p:nvSpPr>
              <p:cNvPr id="329" name="Hexagon 32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0" name="Hexagon 32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1" name="Hexagon 33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2" name="Hexagon 33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3" name="Hexagon 33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4" name="Hexagon 33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5" name="Hexagon 33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6" name="Hexagon 33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7" name="Hexagon 33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8" name="Hexagon 33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9" name="Hexagon 33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0" name="Hexagon 33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1" name="Hexagon 34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2" name="Hexagon 34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3" name="Hexagon 34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4" name="Hexagon 34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7" name="Group 226"/>
            <p:cNvGrpSpPr/>
            <p:nvPr/>
          </p:nvGrpSpPr>
          <p:grpSpPr>
            <a:xfrm>
              <a:off x="-930710" y="3587728"/>
              <a:ext cx="11005420" cy="718056"/>
              <a:chOff x="-584499" y="-186249"/>
              <a:chExt cx="11005420" cy="718056"/>
            </a:xfrm>
            <a:grpFill/>
          </p:grpSpPr>
          <p:sp>
            <p:nvSpPr>
              <p:cNvPr id="313" name="Hexagon 31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4" name="Hexagon 31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5" name="Hexagon 31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6" name="Hexagon 31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7" name="Hexagon 31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8" name="Hexagon 31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9" name="Hexagon 31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0" name="Hexagon 31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1" name="Hexagon 32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2" name="Hexagon 32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3" name="Hexagon 32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4" name="Hexagon 32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5" name="Hexagon 32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6" name="Hexagon 32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7" name="Hexagon 32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8" name="Hexagon 32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8" name="Group 227"/>
            <p:cNvGrpSpPr/>
            <p:nvPr/>
          </p:nvGrpSpPr>
          <p:grpSpPr>
            <a:xfrm>
              <a:off x="-1276075" y="4216138"/>
              <a:ext cx="11005420" cy="718056"/>
              <a:chOff x="-584499" y="-186249"/>
              <a:chExt cx="11005420" cy="718056"/>
            </a:xfrm>
            <a:grpFill/>
          </p:grpSpPr>
          <p:sp>
            <p:nvSpPr>
              <p:cNvPr id="297" name="Hexagon 29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8" name="Hexagon 29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9" name="Hexagon 29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0" name="Hexagon 29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1" name="Hexagon 30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2" name="Hexagon 30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3" name="Hexagon 30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4" name="Hexagon 30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5" name="Hexagon 30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6" name="Hexagon 30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7" name="Hexagon 30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8" name="Hexagon 30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9" name="Hexagon 30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0" name="Hexagon 30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1" name="Hexagon 31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2" name="Hexagon 31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9" name="Group 228"/>
            <p:cNvGrpSpPr/>
            <p:nvPr/>
          </p:nvGrpSpPr>
          <p:grpSpPr>
            <a:xfrm>
              <a:off x="-930710" y="4835514"/>
              <a:ext cx="11005420" cy="718056"/>
              <a:chOff x="-584499" y="-186249"/>
              <a:chExt cx="11005420" cy="718056"/>
            </a:xfrm>
            <a:grpFill/>
          </p:grpSpPr>
          <p:sp>
            <p:nvSpPr>
              <p:cNvPr id="281" name="Hexagon 28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2" name="Hexagon 28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3" name="Hexagon 28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4" name="Hexagon 28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5" name="Hexagon 28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6" name="Hexagon 28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7" name="Hexagon 28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8" name="Hexagon 28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9" name="Hexagon 28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0" name="Hexagon 28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1" name="Hexagon 29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2" name="Hexagon 29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3" name="Hexagon 29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4" name="Hexagon 29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5" name="Hexagon 29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6" name="Hexagon 29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30" name="Group 229"/>
            <p:cNvGrpSpPr/>
            <p:nvPr/>
          </p:nvGrpSpPr>
          <p:grpSpPr>
            <a:xfrm>
              <a:off x="-1276075" y="5463924"/>
              <a:ext cx="11005420" cy="718056"/>
              <a:chOff x="-584499" y="-186249"/>
              <a:chExt cx="11005420" cy="718056"/>
            </a:xfrm>
            <a:grpFill/>
          </p:grpSpPr>
          <p:sp>
            <p:nvSpPr>
              <p:cNvPr id="265" name="Hexagon 26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6" name="Hexagon 26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7" name="Hexagon 26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8" name="Hexagon 26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9" name="Hexagon 26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0" name="Hexagon 26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1" name="Hexagon 27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2" name="Hexagon 27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3" name="Hexagon 27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4" name="Hexagon 27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5" name="Hexagon 27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6" name="Hexagon 27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7" name="Hexagon 27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8" name="Hexagon 27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9" name="Hexagon 27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0" name="Hexagon 27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31" name="Group 230"/>
            <p:cNvGrpSpPr/>
            <p:nvPr/>
          </p:nvGrpSpPr>
          <p:grpSpPr>
            <a:xfrm>
              <a:off x="-1623140" y="6071637"/>
              <a:ext cx="11005420" cy="751306"/>
              <a:chOff x="-584499" y="-219499"/>
              <a:chExt cx="11005420" cy="751306"/>
            </a:xfrm>
            <a:grpFill/>
          </p:grpSpPr>
          <p:sp>
            <p:nvSpPr>
              <p:cNvPr id="249" name="Hexagon 24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0" name="Hexagon 24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1" name="Hexagon 250"/>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2" name="Hexagon 251"/>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3" name="Hexagon 252"/>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4" name="Hexagon 253"/>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5" name="Hexagon 254"/>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6" name="Hexagon 255"/>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7" name="Hexagon 256"/>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8" name="Hexagon 257"/>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9" name="Hexagon 258"/>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0" name="Hexagon 259"/>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1" name="Hexagon 260"/>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2" name="Hexagon 261"/>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3" name="Hexagon 262"/>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4" name="Hexagon 26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32" name="Group 231"/>
            <p:cNvGrpSpPr/>
            <p:nvPr/>
          </p:nvGrpSpPr>
          <p:grpSpPr>
            <a:xfrm>
              <a:off x="-1276075" y="6708943"/>
              <a:ext cx="11005420" cy="751306"/>
              <a:chOff x="-584499" y="-219499"/>
              <a:chExt cx="11005420" cy="751306"/>
            </a:xfrm>
            <a:grpFill/>
          </p:grpSpPr>
          <p:sp>
            <p:nvSpPr>
              <p:cNvPr id="233" name="Hexagon 23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4" name="Hexagon 233"/>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5" name="Hexagon 23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6" name="Hexagon 23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7" name="Hexagon 23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8" name="Hexagon 23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9" name="Hexagon 23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0" name="Hexagon 23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1" name="Hexagon 24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2" name="Hexagon 24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3" name="Hexagon 24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4" name="Hexagon 24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5" name="Hexagon 24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6" name="Hexagon 24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7" name="Hexagon 24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8" name="Hexagon 24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218" name="Rectangle 217"/>
          <p:cNvSpPr/>
          <p:nvPr userDrawn="1"/>
        </p:nvSpPr>
        <p:spPr>
          <a:xfrm rot="5400000">
            <a:off x="298989" y="3380671"/>
            <a:ext cx="904332" cy="9665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Content Placeholder 2"/>
          <p:cNvSpPr>
            <a:spLocks noGrp="1"/>
          </p:cNvSpPr>
          <p:nvPr>
            <p:ph sz="quarter" idx="12" hasCustomPrompt="1"/>
          </p:nvPr>
        </p:nvSpPr>
        <p:spPr>
          <a:xfrm>
            <a:off x="1182145" y="2817184"/>
            <a:ext cx="7352025" cy="665162"/>
          </a:xfrm>
          <a:prstGeom prst="rect">
            <a:avLst/>
          </a:prstGeom>
        </p:spPr>
        <p:txBody>
          <a:bodyPr anchor="ctr">
            <a:normAutofit/>
          </a:bodyPr>
          <a:lstStyle>
            <a:lvl1pPr marL="0" indent="0">
              <a:buNone/>
              <a:defRPr sz="3200">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main module title</a:t>
            </a:r>
          </a:p>
        </p:txBody>
      </p:sp>
      <p:sp>
        <p:nvSpPr>
          <p:cNvPr id="215" name="Content Placeholder 2"/>
          <p:cNvSpPr>
            <a:spLocks noGrp="1"/>
          </p:cNvSpPr>
          <p:nvPr>
            <p:ph sz="quarter" idx="14" hasCustomPrompt="1"/>
          </p:nvPr>
        </p:nvSpPr>
        <p:spPr>
          <a:xfrm>
            <a:off x="1182144" y="3433176"/>
            <a:ext cx="7352026" cy="665162"/>
          </a:xfrm>
          <a:prstGeom prst="rect">
            <a:avLst/>
          </a:prstGeom>
        </p:spPr>
        <p:txBody>
          <a:bodyPr anchor="ctr">
            <a:normAutofit/>
          </a:bodyPr>
          <a:lstStyle>
            <a:lvl1pPr marL="0" indent="0">
              <a:buNone/>
              <a:defRPr sz="3200" b="1" baseline="0">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Part #: Add part title as a question</a:t>
            </a:r>
          </a:p>
        </p:txBody>
      </p:sp>
      <p:sp>
        <p:nvSpPr>
          <p:cNvPr id="2" name="Title 1">
            <a:extLst>
              <a:ext uri="{FF2B5EF4-FFF2-40B4-BE49-F238E27FC236}">
                <a16:creationId xmlns:a16="http://schemas.microsoft.com/office/drawing/2014/main" id="{6B112140-5EFE-4393-AD06-62B6A420EBA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294076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art DBI Context">
    <p:spTree>
      <p:nvGrpSpPr>
        <p:cNvPr id="1" name=""/>
        <p:cNvGrpSpPr/>
        <p:nvPr/>
      </p:nvGrpSpPr>
      <p:grpSpPr>
        <a:xfrm>
          <a:off x="0" y="0"/>
          <a:ext cx="0" cy="0"/>
          <a:chOff x="0" y="0"/>
          <a:chExt cx="0" cy="0"/>
        </a:xfrm>
      </p:grpSpPr>
      <p:sp>
        <p:nvSpPr>
          <p:cNvPr id="10" name="Rectangle 9"/>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7209" y="628032"/>
            <a:ext cx="3082169" cy="543351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4" name="Text Placeholder 226"/>
          <p:cNvSpPr>
            <a:spLocks noGrp="1"/>
          </p:cNvSpPr>
          <p:nvPr>
            <p:ph type="body" sz="quarter" idx="14" hasCustomPrompt="1"/>
          </p:nvPr>
        </p:nvSpPr>
        <p:spPr>
          <a:xfrm>
            <a:off x="575733" y="1685758"/>
            <a:ext cx="4842934" cy="4229197"/>
          </a:xfrm>
          <a:prstGeom prst="rect">
            <a:avLst/>
          </a:prstGeom>
        </p:spPr>
        <p:txBody>
          <a:bodyPr wrap="square" anchor="t" anchorCtr="0">
            <a:norm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20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type point of context</a:t>
            </a:r>
          </a:p>
          <a:p>
            <a:pPr lvl="1"/>
            <a:endParaRPr lang="en-US" dirty="0"/>
          </a:p>
        </p:txBody>
      </p:sp>
      <p:sp>
        <p:nvSpPr>
          <p:cNvPr id="15" name="Title 1"/>
          <p:cNvSpPr>
            <a:spLocks noGrp="1"/>
          </p:cNvSpPr>
          <p:nvPr>
            <p:ph type="title" hasCustomPrompt="1"/>
          </p:nvPr>
        </p:nvSpPr>
        <p:spPr>
          <a:xfrm>
            <a:off x="575733" y="423505"/>
            <a:ext cx="4842934"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a:t>This part </a:t>
            </a:r>
            <a:r>
              <a:rPr lang="en-US" dirty="0"/>
              <a:t>in the context of the DBI framework</a:t>
            </a:r>
          </a:p>
        </p:txBody>
      </p:sp>
    </p:spTree>
    <p:extLst>
      <p:ext uri="{BB962C8B-B14F-4D97-AF65-F5344CB8AC3E}">
        <p14:creationId xmlns:p14="http://schemas.microsoft.com/office/powerpoint/2010/main" val="9210491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9" name="Rectangle 8"/>
          <p:cNvSpPr/>
          <p:nvPr userDrawn="1"/>
        </p:nvSpPr>
        <p:spPr>
          <a:xfrm rot="5400000">
            <a:off x="-3312622" y="3312622"/>
            <a:ext cx="6858000" cy="232756"/>
          </a:xfrm>
          <a:prstGeom prst="rect">
            <a:avLst/>
          </a:prstGeom>
          <a:gradFill flip="none" rotWithShape="1">
            <a:gsLst>
              <a:gs pos="0">
                <a:schemeClr val="accent6">
                  <a:lumMod val="60000"/>
                  <a:lumOff val="40000"/>
                </a:schemeClr>
              </a:gs>
              <a:gs pos="100000">
                <a:schemeClr val="accent6">
                  <a:lumMod val="75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4" name="Hexagon 13"/>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Text Placeholder 226"/>
          <p:cNvSpPr>
            <a:spLocks noGrp="1"/>
          </p:cNvSpPr>
          <p:nvPr userDrawn="1">
            <p:ph type="body" sz="quarter" idx="13" hasCustomPrompt="1"/>
          </p:nvPr>
        </p:nvSpPr>
        <p:spPr>
          <a:xfrm>
            <a:off x="554476" y="1515946"/>
            <a:ext cx="8204754" cy="4469673"/>
          </a:xfrm>
          <a:prstGeom prst="rect">
            <a:avLst/>
          </a:prstGeom>
        </p:spPr>
        <p:txBody>
          <a:bodyPr wrap="square" anchor="t" anchorCtr="0">
            <a:normAutofit/>
          </a:bodyPr>
          <a:lstStyle>
            <a:lvl1pPr marL="285750" indent="-285750">
              <a:buClr>
                <a:schemeClr val="accent6">
                  <a:lumMod val="60000"/>
                  <a:lumOff val="40000"/>
                </a:schemeClr>
              </a:buClr>
              <a:buFont typeface="Wingdings" charset="2"/>
              <a:buChar char="q"/>
              <a:defRPr sz="2000" baseline="0">
                <a:latin typeface="Arial" charset="0"/>
                <a:ea typeface="Arial" charset="0"/>
                <a:cs typeface="Arial" charset="0"/>
              </a:defRPr>
            </a:lvl1pPr>
            <a:lvl2pPr marL="742950" indent="-285750">
              <a:buClr>
                <a:schemeClr val="accent6">
                  <a:lumMod val="20000"/>
                  <a:lumOff val="80000"/>
                </a:schemeClr>
              </a:buClr>
              <a:buFont typeface="Arial" charset="0"/>
              <a:buChar char="•"/>
              <a:defRPr sz="1800">
                <a:latin typeface="Arial" charset="0"/>
                <a:ea typeface="Arial" charset="0"/>
                <a:cs typeface="Arial" charset="0"/>
              </a:defRPr>
            </a:lvl2pPr>
            <a:lvl3pPr marL="1200150" indent="-285750">
              <a:buClr>
                <a:schemeClr val="accent6">
                  <a:lumMod val="20000"/>
                  <a:lumOff val="80000"/>
                </a:schemeClr>
              </a:buClr>
              <a:buFont typeface="Arial"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 Click to type checklist item</a:t>
            </a:r>
          </a:p>
          <a:p>
            <a:pPr lvl="1"/>
            <a:r>
              <a:rPr lang="en-US" dirty="0"/>
              <a:t>Sub-item for checklist (bullet, not box)</a:t>
            </a:r>
          </a:p>
          <a:p>
            <a:pPr lvl="2"/>
            <a:r>
              <a:rPr lang="en-US" dirty="0"/>
              <a:t>Sub-sub item (use rarely)</a:t>
            </a:r>
          </a:p>
        </p:txBody>
      </p:sp>
      <p:sp>
        <p:nvSpPr>
          <p:cNvPr id="18" name="Title 1"/>
          <p:cNvSpPr>
            <a:spLocks noGrp="1"/>
          </p:cNvSpPr>
          <p:nvPr userDrawn="1">
            <p:ph type="title" hasCustomPrompt="1"/>
          </p:nvPr>
        </p:nvSpPr>
        <p:spPr>
          <a:xfrm>
            <a:off x="1219018" y="324358"/>
            <a:ext cx="7540212"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Module Checklist: Description</a:t>
            </a: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244901">
            <a:off x="323211" y="540859"/>
            <a:ext cx="601035" cy="484363"/>
          </a:xfrm>
          <a:prstGeom prst="rect">
            <a:avLst/>
          </a:prstGeom>
        </p:spPr>
      </p:pic>
    </p:spTree>
    <p:extLst>
      <p:ext uri="{BB962C8B-B14F-4D97-AF65-F5344CB8AC3E}">
        <p14:creationId xmlns:p14="http://schemas.microsoft.com/office/powerpoint/2010/main" val="5629841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art rationale">
    <p:spTree>
      <p:nvGrpSpPr>
        <p:cNvPr id="1" name=""/>
        <p:cNvGrpSpPr/>
        <p:nvPr/>
      </p:nvGrpSpPr>
      <p:grpSpPr>
        <a:xfrm>
          <a:off x="0" y="0"/>
          <a:ext cx="0" cy="0"/>
          <a:chOff x="0" y="0"/>
          <a:chExt cx="0" cy="0"/>
        </a:xfrm>
      </p:grpSpPr>
      <p:sp>
        <p:nvSpPr>
          <p:cNvPr id="8" name="Rectangle 7"/>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4" name="Hexagon 13"/>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Text Placeholder 226"/>
          <p:cNvSpPr>
            <a:spLocks noGrp="1"/>
          </p:cNvSpPr>
          <p:nvPr userDrawn="1">
            <p:ph type="body" sz="quarter" idx="13" hasCustomPrompt="1"/>
          </p:nvPr>
        </p:nvSpPr>
        <p:spPr>
          <a:xfrm>
            <a:off x="554476" y="1515946"/>
            <a:ext cx="8204754" cy="4469673"/>
          </a:xfrm>
          <a:prstGeom prst="rect">
            <a:avLst/>
          </a:prstGeom>
        </p:spPr>
        <p:txBody>
          <a:bodyPr wrap="square" anchor="t" anchorCtr="0">
            <a:norm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type rationale point</a:t>
            </a:r>
          </a:p>
          <a:p>
            <a:pPr lvl="0"/>
            <a:r>
              <a:rPr lang="en-US" dirty="0"/>
              <a:t>If possible, use Ask the Expert video (or get one filmed)</a:t>
            </a:r>
          </a:p>
        </p:txBody>
      </p:sp>
      <p:sp>
        <p:nvSpPr>
          <p:cNvPr id="21" name="Title 1"/>
          <p:cNvSpPr>
            <a:spLocks noGrp="1"/>
          </p:cNvSpPr>
          <p:nvPr userDrawn="1">
            <p:ph type="title" hasCustomPrompt="1"/>
          </p:nvPr>
        </p:nvSpPr>
        <p:spPr>
          <a:xfrm>
            <a:off x="1219018" y="324358"/>
            <a:ext cx="7540212"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Write part rationale title here</a:t>
            </a: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1378" y="453631"/>
            <a:ext cx="416574" cy="667327"/>
          </a:xfrm>
          <a:prstGeom prst="rect">
            <a:avLst/>
          </a:prstGeom>
        </p:spPr>
      </p:pic>
    </p:spTree>
    <p:extLst>
      <p:ext uri="{BB962C8B-B14F-4D97-AF65-F5344CB8AC3E}">
        <p14:creationId xmlns:p14="http://schemas.microsoft.com/office/powerpoint/2010/main" val="7968182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lear explanation">
    <p:spTree>
      <p:nvGrpSpPr>
        <p:cNvPr id="1" name=""/>
        <p:cNvGrpSpPr/>
        <p:nvPr/>
      </p:nvGrpSpPr>
      <p:grpSpPr>
        <a:xfrm>
          <a:off x="0" y="0"/>
          <a:ext cx="0" cy="0"/>
          <a:chOff x="0" y="0"/>
          <a:chExt cx="0" cy="0"/>
        </a:xfrm>
      </p:grpSpPr>
      <p:sp>
        <p:nvSpPr>
          <p:cNvPr id="6" name="Rectangle 5"/>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Text Placeholder 226"/>
          <p:cNvSpPr>
            <a:spLocks noGrp="1"/>
          </p:cNvSpPr>
          <p:nvPr>
            <p:ph type="body" sz="quarter" idx="13" hasCustomPrompt="1"/>
          </p:nvPr>
        </p:nvSpPr>
        <p:spPr>
          <a:xfrm>
            <a:off x="575733" y="1562306"/>
            <a:ext cx="8204754" cy="4469673"/>
          </a:xfrm>
          <a:prstGeom prst="rect">
            <a:avLst/>
          </a:prstGeom>
        </p:spPr>
        <p:txBody>
          <a:bodyPr wrap="square" anchor="t" anchorCtr="0">
            <a:norm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575733" y="324358"/>
            <a:ext cx="8183497"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Click to add </a:t>
            </a:r>
            <a:r>
              <a:rPr lang="en-US"/>
              <a:t>clear explanation</a:t>
            </a:r>
            <a:endParaRPr lang="en-US" dirty="0"/>
          </a:p>
        </p:txBody>
      </p:sp>
    </p:spTree>
    <p:extLst>
      <p:ext uri="{BB962C8B-B14F-4D97-AF65-F5344CB8AC3E}">
        <p14:creationId xmlns:p14="http://schemas.microsoft.com/office/powerpoint/2010/main" val="6976568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Knowledge-building workbook activity">
    <p:spTree>
      <p:nvGrpSpPr>
        <p:cNvPr id="1" name=""/>
        <p:cNvGrpSpPr/>
        <p:nvPr/>
      </p:nvGrpSpPr>
      <p:grpSpPr>
        <a:xfrm>
          <a:off x="0" y="0"/>
          <a:ext cx="0" cy="0"/>
          <a:chOff x="0" y="0"/>
          <a:chExt cx="0" cy="0"/>
        </a:xfrm>
      </p:grpSpPr>
      <p:sp>
        <p:nvSpPr>
          <p:cNvPr id="11" name="Rectangle 10"/>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TextBox 5"/>
          <p:cNvSpPr txBox="1"/>
          <p:nvPr/>
        </p:nvSpPr>
        <p:spPr>
          <a:xfrm>
            <a:off x="3299167" y="6874200"/>
            <a:ext cx="2498042" cy="1815882"/>
          </a:xfrm>
          <a:prstGeom prst="rect">
            <a:avLst/>
          </a:prstGeom>
          <a:solidFill>
            <a:schemeClr val="accent5">
              <a:lumMod val="75000"/>
            </a:schemeClr>
          </a:solidFill>
        </p:spPr>
        <p:txBody>
          <a:bodyPr wrap="square" rtlCol="0">
            <a:spAutoFit/>
          </a:bodyPr>
          <a:lstStyle/>
          <a:p>
            <a:r>
              <a:rPr lang="en-US" sz="1400" dirty="0">
                <a:solidFill>
                  <a:schemeClr val="bg1"/>
                </a:solidFill>
              </a:rPr>
              <a:t>Workbook activities include:</a:t>
            </a:r>
          </a:p>
          <a:p>
            <a:pPr marL="285750" indent="-285750">
              <a:buFont typeface="Arial" panose="020B0604020202020204" pitchFamily="34" charset="0"/>
              <a:buChar char="•"/>
            </a:pPr>
            <a:r>
              <a:rPr lang="en-US" sz="1400" dirty="0">
                <a:solidFill>
                  <a:schemeClr val="bg1"/>
                </a:solidFill>
              </a:rPr>
              <a:t>Stop &amp; Jot (SJ) </a:t>
            </a:r>
          </a:p>
          <a:p>
            <a:pPr marL="285750" indent="-285750">
              <a:buFont typeface="Arial" panose="020B0604020202020204" pitchFamily="34" charset="0"/>
              <a:buChar char="•"/>
            </a:pPr>
            <a:r>
              <a:rPr lang="en-US" sz="1400" dirty="0">
                <a:solidFill>
                  <a:schemeClr val="bg1"/>
                </a:solidFill>
              </a:rPr>
              <a:t>Pause &amp; Process (PP) </a:t>
            </a:r>
          </a:p>
          <a:p>
            <a:pPr marL="285750" indent="-285750">
              <a:buFont typeface="Arial" panose="020B0604020202020204" pitchFamily="34" charset="0"/>
              <a:buChar char="•"/>
            </a:pPr>
            <a:r>
              <a:rPr lang="en-US" sz="1400" dirty="0">
                <a:solidFill>
                  <a:schemeClr val="bg1"/>
                </a:solidFill>
              </a:rPr>
              <a:t>Guided Notes (GN) </a:t>
            </a:r>
          </a:p>
          <a:p>
            <a:pPr marL="285750" indent="-285750">
              <a:buFont typeface="Arial" panose="020B0604020202020204" pitchFamily="34" charset="0"/>
              <a:buChar char="•"/>
            </a:pPr>
            <a:r>
              <a:rPr lang="en-US" sz="1400" dirty="0">
                <a:solidFill>
                  <a:schemeClr val="bg1"/>
                </a:solidFill>
              </a:rPr>
              <a:t>Reading &amp;</a:t>
            </a:r>
            <a:r>
              <a:rPr lang="en-US" sz="1400" baseline="0" dirty="0">
                <a:solidFill>
                  <a:schemeClr val="bg1"/>
                </a:solidFill>
              </a:rPr>
              <a:t> Reflection </a:t>
            </a:r>
            <a:r>
              <a:rPr lang="en-US" sz="1400" dirty="0">
                <a:solidFill>
                  <a:schemeClr val="bg1"/>
                </a:solidFill>
              </a:rPr>
              <a:t>(R) </a:t>
            </a:r>
          </a:p>
          <a:p>
            <a:pPr marL="285750" indent="-285750">
              <a:buFont typeface="Arial" panose="020B0604020202020204" pitchFamily="34" charset="0"/>
              <a:buChar char="•"/>
            </a:pPr>
            <a:r>
              <a:rPr lang="en-US" sz="1400" dirty="0">
                <a:solidFill>
                  <a:schemeClr val="bg1"/>
                </a:solidFill>
              </a:rPr>
              <a:t>Quiz (Q) </a:t>
            </a:r>
          </a:p>
          <a:p>
            <a:pPr marL="285750" indent="-285750">
              <a:buFont typeface="Arial" panose="020B0604020202020204" pitchFamily="34" charset="0"/>
              <a:buChar char="•"/>
            </a:pPr>
            <a:r>
              <a:rPr lang="en-US" sz="1400" dirty="0">
                <a:solidFill>
                  <a:schemeClr val="bg1"/>
                </a:solidFill>
              </a:rPr>
              <a:t>Evaluate an Example (EE) </a:t>
            </a:r>
          </a:p>
          <a:p>
            <a:pPr marL="285750" indent="-285750">
              <a:buFont typeface="Arial" panose="020B0604020202020204" pitchFamily="34" charset="0"/>
              <a:buChar char="•"/>
            </a:pPr>
            <a:r>
              <a:rPr lang="en-US" sz="1400" dirty="0">
                <a:solidFill>
                  <a:schemeClr val="bg1"/>
                </a:solidFill>
              </a:rPr>
              <a:t>We'll Start It (WS)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Text Placeholder 226"/>
          <p:cNvSpPr>
            <a:spLocks noGrp="1"/>
          </p:cNvSpPr>
          <p:nvPr>
            <p:ph type="body" sz="quarter" idx="13" hasCustomPrompt="1"/>
          </p:nvPr>
        </p:nvSpPr>
        <p:spPr>
          <a:xfrm>
            <a:off x="575733" y="1644308"/>
            <a:ext cx="8204754" cy="4469673"/>
          </a:xfrm>
          <a:prstGeom prst="rect">
            <a:avLst/>
          </a:prstGeom>
        </p:spPr>
        <p:txBody>
          <a:bodyPr wrap="square" anchor="t" anchorCtr="0">
            <a:normAutofit/>
          </a:bodyPr>
          <a:lstStyle>
            <a:lvl1pPr marL="285750" indent="-285750">
              <a:buClr>
                <a:srgbClr val="94B9AF"/>
              </a:buClr>
              <a:buFont typeface="AppleSymbols" charset="0"/>
              <a:buChar char="⎔"/>
              <a:defRPr sz="200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Hexagon 17"/>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Knowledge-Building Workbook Activity #: Activity type (see list)</a:t>
            </a: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7737" y="406485"/>
            <a:ext cx="403855" cy="699267"/>
          </a:xfrm>
          <a:prstGeom prst="rect">
            <a:avLst/>
          </a:prstGeom>
        </p:spPr>
      </p:pic>
    </p:spTree>
    <p:extLst>
      <p:ext uri="{BB962C8B-B14F-4D97-AF65-F5344CB8AC3E}">
        <p14:creationId xmlns:p14="http://schemas.microsoft.com/office/powerpoint/2010/main" val="7460109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Knowledge-building discussion activity">
    <p:spTree>
      <p:nvGrpSpPr>
        <p:cNvPr id="1" name=""/>
        <p:cNvGrpSpPr/>
        <p:nvPr/>
      </p:nvGrpSpPr>
      <p:grpSpPr>
        <a:xfrm>
          <a:off x="0" y="0"/>
          <a:ext cx="0" cy="0"/>
          <a:chOff x="0" y="0"/>
          <a:chExt cx="0" cy="0"/>
        </a:xfrm>
      </p:grpSpPr>
      <p:sp>
        <p:nvSpPr>
          <p:cNvPr id="17" name="Rectangle 16"/>
          <p:cNvSpPr/>
          <p:nvPr userDrawn="1"/>
        </p:nvSpPr>
        <p:spPr>
          <a:xfrm rot="5400000">
            <a:off x="-3312622" y="3312622"/>
            <a:ext cx="6858000" cy="232756"/>
          </a:xfrm>
          <a:prstGeom prst="rect">
            <a:avLst/>
          </a:prstGeom>
          <a:gradFill flip="none" rotWithShape="1">
            <a:gsLst>
              <a:gs pos="100000">
                <a:srgbClr val="386150"/>
              </a:gs>
              <a:gs pos="0">
                <a:srgbClr val="7A9F95"/>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TextBox 5"/>
          <p:cNvSpPr txBox="1"/>
          <p:nvPr/>
        </p:nvSpPr>
        <p:spPr>
          <a:xfrm>
            <a:off x="2740194" y="6858000"/>
            <a:ext cx="3663610" cy="738664"/>
          </a:xfrm>
          <a:prstGeom prst="rect">
            <a:avLst/>
          </a:prstGeom>
          <a:solidFill>
            <a:schemeClr val="accent5">
              <a:lumMod val="75000"/>
            </a:schemeClr>
          </a:solidFill>
        </p:spPr>
        <p:txBody>
          <a:bodyPr wrap="square" rtlCol="0">
            <a:spAutoFit/>
          </a:bodyPr>
          <a:lstStyle/>
          <a:p>
            <a:r>
              <a:rPr lang="en-US" sz="1400" dirty="0">
                <a:solidFill>
                  <a:schemeClr val="bg1"/>
                </a:solidFill>
              </a:rPr>
              <a:t>Partner</a:t>
            </a:r>
            <a:r>
              <a:rPr lang="en-US" sz="1400" baseline="0" dirty="0">
                <a:solidFill>
                  <a:schemeClr val="bg1"/>
                </a:solidFill>
              </a:rPr>
              <a:t> </a:t>
            </a:r>
            <a:r>
              <a:rPr lang="en-US" sz="1400" dirty="0">
                <a:solidFill>
                  <a:schemeClr val="bg1"/>
                </a:solidFill>
              </a:rPr>
              <a:t>activities include:</a:t>
            </a:r>
          </a:p>
          <a:p>
            <a:pPr marL="285750" indent="-285750">
              <a:buFont typeface="Arial" panose="020B0604020202020204" pitchFamily="34" charset="0"/>
              <a:buChar char="•"/>
            </a:pPr>
            <a:r>
              <a:rPr lang="en-US" sz="1400" dirty="0">
                <a:solidFill>
                  <a:schemeClr val="bg1"/>
                </a:solidFill>
              </a:rPr>
              <a:t>Partner Work - Processing (PW-P)</a:t>
            </a:r>
          </a:p>
          <a:p>
            <a:pPr marL="285750" indent="-285750">
              <a:buFont typeface="Arial" panose="020B0604020202020204" pitchFamily="34" charset="0"/>
              <a:buChar char="•"/>
            </a:pPr>
            <a:r>
              <a:rPr lang="en-US" sz="1400" dirty="0">
                <a:solidFill>
                  <a:schemeClr val="bg1"/>
                </a:solidFill>
              </a:rPr>
              <a:t>Partner Work - Example Eval (PW -E)</a:t>
            </a:r>
          </a:p>
        </p:txBody>
      </p:sp>
      <p:sp>
        <p:nvSpPr>
          <p:cNvPr id="10" name="Rectangle 9"/>
          <p:cNvSpPr/>
          <p:nvPr/>
        </p:nvSpPr>
        <p:spPr>
          <a:xfrm>
            <a:off x="633412" y="-1466864"/>
            <a:ext cx="7877175" cy="1323439"/>
          </a:xfrm>
          <a:prstGeom prst="rect">
            <a:avLst/>
          </a:prstGeom>
          <a:solidFill>
            <a:srgbClr val="FF0000"/>
          </a:solidFill>
        </p:spPr>
        <p:txBody>
          <a:bodyPr wrap="square">
            <a:spAutoFit/>
          </a:bodyPr>
          <a:lstStyle/>
          <a:p>
            <a:r>
              <a:rPr lang="en-US" sz="4000" dirty="0"/>
              <a:t>(DO NOT PUT THESE SLIDES IN THE MIDDLE OF  LECTURE SLIDES)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9" name="Text Placeholder 226"/>
          <p:cNvSpPr>
            <a:spLocks noGrp="1"/>
          </p:cNvSpPr>
          <p:nvPr>
            <p:ph type="body" sz="quarter" idx="14" hasCustomPrompt="1"/>
          </p:nvPr>
        </p:nvSpPr>
        <p:spPr>
          <a:xfrm>
            <a:off x="575733" y="1709508"/>
            <a:ext cx="4164709" cy="4352038"/>
          </a:xfrm>
          <a:prstGeom prst="rect">
            <a:avLst/>
          </a:prstGeom>
        </p:spPr>
        <p:txBody>
          <a:bodyPr wrap="square" anchor="t" anchorCtr="0">
            <a:normAutofit/>
          </a:bodyPr>
          <a:lstStyle>
            <a:lvl1pPr marL="285750" indent="-285750">
              <a:buClr>
                <a:srgbClr val="94B9AF"/>
              </a:buClr>
              <a:buFont typeface="AppleSymbols" charset="0"/>
              <a:buChar char="⎔"/>
              <a:defRPr sz="2000" baseline="0">
                <a:solidFill>
                  <a:schemeClr val="tx1"/>
                </a:solidFill>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Describe the goal for the discussion board</a:t>
            </a:r>
          </a:p>
          <a:p>
            <a:pPr lvl="0"/>
            <a:r>
              <a:rPr lang="en-US" dirty="0"/>
              <a:t>Provide specific guidelines</a:t>
            </a:r>
          </a:p>
          <a:p>
            <a:pPr lvl="0"/>
            <a:r>
              <a:rPr lang="en-US" dirty="0"/>
              <a:t>Refer to posting guide at right (should also be posted online)</a:t>
            </a:r>
          </a:p>
        </p:txBody>
      </p:sp>
      <p:sp>
        <p:nvSpPr>
          <p:cNvPr id="21" name="Hexagon 20"/>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Knowledge-Building Discussion Board (ideas; readings; pre-selected video)</a:t>
            </a:r>
          </a:p>
        </p:txBody>
      </p:sp>
      <p:sp>
        <p:nvSpPr>
          <p:cNvPr id="24" name="Rectangle 23"/>
          <p:cNvSpPr/>
          <p:nvPr userDrawn="1"/>
        </p:nvSpPr>
        <p:spPr>
          <a:xfrm rot="5400000" flipV="1">
            <a:off x="2832113" y="3866520"/>
            <a:ext cx="4359743" cy="45719"/>
          </a:xfrm>
          <a:prstGeom prst="rect">
            <a:avLst/>
          </a:prstGeom>
          <a:solidFill>
            <a:srgbClr val="94B9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TextBox 3"/>
          <p:cNvSpPr txBox="1"/>
          <p:nvPr userDrawn="1"/>
        </p:nvSpPr>
        <p:spPr>
          <a:xfrm>
            <a:off x="5252269" y="1599232"/>
            <a:ext cx="3465335" cy="4532010"/>
          </a:xfrm>
          <a:prstGeom prst="rect">
            <a:avLst/>
          </a:prstGeom>
          <a:noFill/>
        </p:spPr>
        <p:txBody>
          <a:bodyPr wrap="square" rtlCol="0">
            <a:spAutoFit/>
          </a:bodyPr>
          <a:lstStyle/>
          <a:p>
            <a:pPr algn="l"/>
            <a:r>
              <a:rPr lang="en-US" sz="1600" b="1" dirty="0">
                <a:solidFill>
                  <a:schemeClr val="tx2"/>
                </a:solidFill>
                <a:latin typeface="Arial" charset="0"/>
                <a:ea typeface="Arial" charset="0"/>
                <a:cs typeface="Arial" charset="0"/>
              </a:rPr>
              <a:t>Posting</a:t>
            </a:r>
            <a:r>
              <a:rPr lang="en-US" sz="1600" b="1" baseline="0" dirty="0">
                <a:solidFill>
                  <a:schemeClr val="tx2"/>
                </a:solidFill>
                <a:latin typeface="Arial" charset="0"/>
                <a:ea typeface="Arial" charset="0"/>
                <a:cs typeface="Arial" charset="0"/>
              </a:rPr>
              <a:t> on the discussion board</a:t>
            </a:r>
          </a:p>
          <a:p>
            <a:pPr algn="ctr"/>
            <a:endParaRPr lang="en-US" sz="1050" b="1" baseline="0" dirty="0">
              <a:solidFill>
                <a:schemeClr val="tx2"/>
              </a:solidFill>
              <a:latin typeface="Arial" charset="0"/>
              <a:ea typeface="Arial" charset="0"/>
              <a:cs typeface="Arial" charset="0"/>
            </a:endParaRPr>
          </a:p>
          <a:p>
            <a:pPr algn="l"/>
            <a:r>
              <a:rPr lang="en-US" sz="1600" b="0" baseline="0" dirty="0">
                <a:solidFill>
                  <a:schemeClr val="tx2"/>
                </a:solidFill>
                <a:latin typeface="Arial" charset="0"/>
                <a:ea typeface="Arial" charset="0"/>
                <a:cs typeface="Arial" charset="0"/>
              </a:rPr>
              <a:t>Use the discussion board to</a:t>
            </a:r>
          </a:p>
          <a:p>
            <a:pPr marL="285750" indent="-285750" algn="l">
              <a:buFont typeface="Arial" charset="0"/>
              <a:buChar char="•"/>
            </a:pPr>
            <a:r>
              <a:rPr lang="en-US" sz="1400" b="0" baseline="0" dirty="0">
                <a:solidFill>
                  <a:schemeClr val="tx2"/>
                </a:solidFill>
                <a:latin typeface="Arial" charset="0"/>
                <a:ea typeface="Arial" charset="0"/>
                <a:cs typeface="Arial" charset="0"/>
              </a:rPr>
              <a:t>Share information that you have and others do not</a:t>
            </a:r>
          </a:p>
          <a:p>
            <a:pPr marL="285750" indent="-285750" algn="l">
              <a:buFont typeface="Arial" charset="0"/>
              <a:buChar char="•"/>
            </a:pPr>
            <a:r>
              <a:rPr lang="en-US" sz="1400" b="0" baseline="0" dirty="0">
                <a:solidFill>
                  <a:schemeClr val="tx2"/>
                </a:solidFill>
                <a:latin typeface="Arial" charset="0"/>
                <a:ea typeface="Arial" charset="0"/>
                <a:cs typeface="Arial" charset="0"/>
              </a:rPr>
              <a:t>Get clarification</a:t>
            </a:r>
          </a:p>
          <a:p>
            <a:pPr marL="285750" indent="-285750" algn="l">
              <a:buFont typeface="Arial" charset="0"/>
              <a:buChar char="•"/>
            </a:pPr>
            <a:r>
              <a:rPr lang="en-US" sz="1400" b="0" baseline="0" dirty="0">
                <a:solidFill>
                  <a:schemeClr val="tx2"/>
                </a:solidFill>
                <a:latin typeface="Arial" charset="0"/>
                <a:ea typeface="Arial" charset="0"/>
                <a:cs typeface="Arial" charset="0"/>
              </a:rPr>
              <a:t>Extend the conversation beyond the specific module content</a:t>
            </a:r>
          </a:p>
          <a:p>
            <a:pPr marL="285750" indent="-285750" algn="l">
              <a:buFont typeface="Arial" charset="0"/>
              <a:buChar char="•"/>
            </a:pPr>
            <a:endParaRPr lang="en-US" sz="1600" b="0" baseline="0" dirty="0">
              <a:solidFill>
                <a:schemeClr val="tx2"/>
              </a:solidFill>
              <a:latin typeface="Arial" charset="0"/>
              <a:ea typeface="Arial" charset="0"/>
              <a:cs typeface="Arial" charset="0"/>
            </a:endParaRPr>
          </a:p>
          <a:p>
            <a:pPr marL="0" indent="0" algn="l">
              <a:buFont typeface="Arial" charset="0"/>
              <a:buNone/>
            </a:pPr>
            <a:r>
              <a:rPr lang="en-US" sz="1600" b="0" baseline="0" dirty="0">
                <a:solidFill>
                  <a:schemeClr val="tx2"/>
                </a:solidFill>
                <a:latin typeface="Arial" charset="0"/>
                <a:ea typeface="Arial" charset="0"/>
                <a:cs typeface="Arial" charset="0"/>
              </a:rPr>
              <a:t>Respond to others by</a:t>
            </a:r>
          </a:p>
          <a:p>
            <a:pPr marL="285750" indent="-285750" algn="l">
              <a:buFont typeface="Arial" charset="0"/>
              <a:buChar char="•"/>
            </a:pPr>
            <a:r>
              <a:rPr lang="en-US" sz="1400" b="0" baseline="0" dirty="0">
                <a:solidFill>
                  <a:schemeClr val="tx2"/>
                </a:solidFill>
                <a:latin typeface="Arial" charset="0"/>
                <a:ea typeface="Arial" charset="0"/>
                <a:cs typeface="Arial" charset="0"/>
              </a:rPr>
              <a:t>Asking for more information</a:t>
            </a:r>
          </a:p>
          <a:p>
            <a:pPr marL="285750" indent="-285750" algn="l">
              <a:buFont typeface="Arial" charset="0"/>
              <a:buChar char="•"/>
            </a:pPr>
            <a:r>
              <a:rPr lang="en-US" sz="1400" b="0" baseline="0" dirty="0">
                <a:solidFill>
                  <a:schemeClr val="tx2"/>
                </a:solidFill>
                <a:latin typeface="Arial" charset="0"/>
                <a:ea typeface="Arial" charset="0"/>
                <a:cs typeface="Arial" charset="0"/>
              </a:rPr>
              <a:t>Providing specific feedback why you agree or disagree with opinions</a:t>
            </a:r>
          </a:p>
          <a:p>
            <a:pPr marL="285750" indent="-285750" algn="l">
              <a:buFont typeface="Arial" charset="0"/>
              <a:buChar char="•"/>
            </a:pPr>
            <a:r>
              <a:rPr lang="en-US" sz="1400" b="0" baseline="0" dirty="0">
                <a:solidFill>
                  <a:schemeClr val="tx2"/>
                </a:solidFill>
                <a:latin typeface="Arial" charset="0"/>
                <a:ea typeface="Arial" charset="0"/>
                <a:cs typeface="Arial" charset="0"/>
              </a:rPr>
              <a:t>Correcting unintended errors</a:t>
            </a:r>
          </a:p>
          <a:p>
            <a:pPr marL="285750" indent="-285750" algn="l">
              <a:buFont typeface="Arial" charset="0"/>
              <a:buChar char="•"/>
            </a:pPr>
            <a:endParaRPr lang="en-US" sz="1600" b="0" baseline="0" dirty="0">
              <a:solidFill>
                <a:schemeClr val="tx2"/>
              </a:solidFill>
              <a:latin typeface="Arial" charset="0"/>
              <a:ea typeface="Arial" charset="0"/>
              <a:cs typeface="Arial" charset="0"/>
            </a:endParaRPr>
          </a:p>
          <a:p>
            <a:pPr marL="0" indent="0" algn="l">
              <a:buFont typeface="Arial" charset="0"/>
              <a:buNone/>
            </a:pPr>
            <a:r>
              <a:rPr lang="en-US" sz="1600" b="0" baseline="0" dirty="0">
                <a:solidFill>
                  <a:schemeClr val="tx2"/>
                </a:solidFill>
                <a:latin typeface="Arial" charset="0"/>
                <a:ea typeface="Arial" charset="0"/>
                <a:cs typeface="Arial" charset="0"/>
              </a:rPr>
              <a:t>Write</a:t>
            </a:r>
          </a:p>
          <a:p>
            <a:pPr marL="285750" indent="-285750" algn="l">
              <a:buFont typeface="Arial" charset="0"/>
              <a:buChar char="•"/>
            </a:pPr>
            <a:r>
              <a:rPr lang="en-US" sz="1400" b="0" baseline="0" dirty="0">
                <a:solidFill>
                  <a:schemeClr val="tx2"/>
                </a:solidFill>
                <a:latin typeface="Arial" charset="0"/>
                <a:ea typeface="Arial" charset="0"/>
                <a:cs typeface="Arial" charset="0"/>
              </a:rPr>
              <a:t>Short but content-filled responses</a:t>
            </a:r>
          </a:p>
          <a:p>
            <a:pPr marL="285750" indent="-285750" algn="l">
              <a:buFont typeface="Arial" charset="0"/>
              <a:buChar char="•"/>
            </a:pPr>
            <a:r>
              <a:rPr lang="en-US" sz="1400" b="0" baseline="0" dirty="0">
                <a:solidFill>
                  <a:schemeClr val="tx2"/>
                </a:solidFill>
                <a:latin typeface="Arial" charset="0"/>
                <a:ea typeface="Arial" charset="0"/>
                <a:cs typeface="Arial" charset="0"/>
              </a:rPr>
              <a:t>Clearly (after typing, briefly edit)</a:t>
            </a:r>
          </a:p>
          <a:p>
            <a:pPr marL="285750" indent="-285750" algn="l">
              <a:buFont typeface="Arial" charset="0"/>
              <a:buChar char="•"/>
            </a:pPr>
            <a:r>
              <a:rPr lang="en-US" sz="1400" b="0" baseline="0" dirty="0">
                <a:solidFill>
                  <a:schemeClr val="tx2"/>
                </a:solidFill>
                <a:latin typeface="Arial" charset="0"/>
                <a:ea typeface="Arial" charset="0"/>
                <a:cs typeface="Arial" charset="0"/>
              </a:rPr>
              <a:t>In a style that allows generosity of spirit (assuming the best of others)</a:t>
            </a:r>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9232" y="561476"/>
            <a:ext cx="632468" cy="443131"/>
          </a:xfrm>
          <a:prstGeom prst="rect">
            <a:avLst/>
          </a:prstGeom>
        </p:spPr>
      </p:pic>
    </p:spTree>
    <p:extLst>
      <p:ext uri="{BB962C8B-B14F-4D97-AF65-F5344CB8AC3E}">
        <p14:creationId xmlns:p14="http://schemas.microsoft.com/office/powerpoint/2010/main" val="23602079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Knowledge-building partner work">
    <p:spTree>
      <p:nvGrpSpPr>
        <p:cNvPr id="1" name=""/>
        <p:cNvGrpSpPr/>
        <p:nvPr/>
      </p:nvGrpSpPr>
      <p:grpSpPr>
        <a:xfrm>
          <a:off x="0" y="0"/>
          <a:ext cx="0" cy="0"/>
          <a:chOff x="0" y="0"/>
          <a:chExt cx="0" cy="0"/>
        </a:xfrm>
      </p:grpSpPr>
      <p:sp>
        <p:nvSpPr>
          <p:cNvPr id="18" name="Rectangle 17"/>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Rectangle 9"/>
          <p:cNvSpPr/>
          <p:nvPr/>
        </p:nvSpPr>
        <p:spPr>
          <a:xfrm>
            <a:off x="839288" y="-1351470"/>
            <a:ext cx="7877175" cy="1323439"/>
          </a:xfrm>
          <a:prstGeom prst="rect">
            <a:avLst/>
          </a:prstGeom>
          <a:solidFill>
            <a:srgbClr val="FF0000"/>
          </a:solidFill>
        </p:spPr>
        <p:txBody>
          <a:bodyPr wrap="square">
            <a:spAutoFit/>
          </a:bodyPr>
          <a:lstStyle/>
          <a:p>
            <a:r>
              <a:rPr lang="en-US" sz="4000" dirty="0"/>
              <a:t>(DO NOT PUT THESE SLIDES IN THE MIDDLE OF  LECTURE SLIDES)</a:t>
            </a:r>
          </a:p>
        </p:txBody>
      </p:sp>
      <p:sp>
        <p:nvSpPr>
          <p:cNvPr id="6" name="TextBox 5"/>
          <p:cNvSpPr txBox="1"/>
          <p:nvPr/>
        </p:nvSpPr>
        <p:spPr>
          <a:xfrm>
            <a:off x="3080091" y="6947657"/>
            <a:ext cx="3663610" cy="738664"/>
          </a:xfrm>
          <a:prstGeom prst="rect">
            <a:avLst/>
          </a:prstGeom>
          <a:solidFill>
            <a:schemeClr val="accent5">
              <a:lumMod val="75000"/>
            </a:schemeClr>
          </a:solidFill>
        </p:spPr>
        <p:txBody>
          <a:bodyPr wrap="square" rtlCol="0">
            <a:spAutoFit/>
          </a:bodyPr>
          <a:lstStyle/>
          <a:p>
            <a:r>
              <a:rPr lang="en-US" sz="1400" dirty="0">
                <a:solidFill>
                  <a:schemeClr val="bg1"/>
                </a:solidFill>
              </a:rPr>
              <a:t>Partner</a:t>
            </a:r>
            <a:r>
              <a:rPr lang="en-US" sz="1400" baseline="0" dirty="0">
                <a:solidFill>
                  <a:schemeClr val="bg1"/>
                </a:solidFill>
              </a:rPr>
              <a:t> </a:t>
            </a:r>
            <a:r>
              <a:rPr lang="en-US" sz="1400" dirty="0">
                <a:solidFill>
                  <a:schemeClr val="bg1"/>
                </a:solidFill>
              </a:rPr>
              <a:t>activities include:</a:t>
            </a:r>
          </a:p>
          <a:p>
            <a:pPr marL="285750" indent="-285750">
              <a:buFont typeface="Arial" panose="020B0604020202020204" pitchFamily="34" charset="0"/>
              <a:buChar char="•"/>
            </a:pPr>
            <a:r>
              <a:rPr lang="en-US" sz="1400" dirty="0">
                <a:solidFill>
                  <a:schemeClr val="bg1"/>
                </a:solidFill>
              </a:rPr>
              <a:t>Partner Work - Processing (PW-P)</a:t>
            </a:r>
          </a:p>
          <a:p>
            <a:pPr marL="285750" indent="-285750">
              <a:buFont typeface="Arial" panose="020B0604020202020204" pitchFamily="34" charset="0"/>
              <a:buChar char="•"/>
            </a:pPr>
            <a:r>
              <a:rPr lang="en-US" sz="1400" dirty="0">
                <a:solidFill>
                  <a:schemeClr val="bg1"/>
                </a:solidFill>
              </a:rPr>
              <a:t>Partner Work - Example Eval (PW -E)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Knowledge-Building Partner Work</a:t>
            </a:r>
          </a:p>
        </p:txBody>
      </p:sp>
      <p:sp>
        <p:nvSpPr>
          <p:cNvPr id="21" name="Text Placeholder 226"/>
          <p:cNvSpPr>
            <a:spLocks noGrp="1"/>
          </p:cNvSpPr>
          <p:nvPr userDrawn="1">
            <p:ph type="body" sz="quarter" idx="13" hasCustomPrompt="1"/>
          </p:nvPr>
        </p:nvSpPr>
        <p:spPr>
          <a:xfrm>
            <a:off x="575733" y="1644308"/>
            <a:ext cx="8204754" cy="4469673"/>
          </a:xfrm>
          <a:prstGeom prst="rect">
            <a:avLst/>
          </a:prstGeom>
        </p:spPr>
        <p:txBody>
          <a:bodyPr wrap="square" anchor="t" anchorCtr="0">
            <a:normAutofit/>
          </a:bodyPr>
          <a:lstStyle>
            <a:lvl1pPr marL="285750" indent="-285750">
              <a:buClr>
                <a:srgbClr val="94B9AF"/>
              </a:buClr>
              <a:buFont typeface="AppleSymbols" charset="0"/>
              <a:buChar char="⎔"/>
              <a:defRPr sz="200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7519" y="561731"/>
            <a:ext cx="796052" cy="447098"/>
          </a:xfrm>
          <a:prstGeom prst="rect">
            <a:avLst/>
          </a:prstGeom>
        </p:spPr>
      </p:pic>
    </p:spTree>
    <p:extLst>
      <p:ext uri="{BB962C8B-B14F-4D97-AF65-F5344CB8AC3E}">
        <p14:creationId xmlns:p14="http://schemas.microsoft.com/office/powerpoint/2010/main" val="32489142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Knowledge-building lead teacher demonstration">
    <p:spTree>
      <p:nvGrpSpPr>
        <p:cNvPr id="1" name=""/>
        <p:cNvGrpSpPr/>
        <p:nvPr/>
      </p:nvGrpSpPr>
      <p:grpSpPr>
        <a:xfrm>
          <a:off x="0" y="0"/>
          <a:ext cx="0" cy="0"/>
          <a:chOff x="0" y="0"/>
          <a:chExt cx="0" cy="0"/>
        </a:xfrm>
      </p:grpSpPr>
      <p:sp>
        <p:nvSpPr>
          <p:cNvPr id="17" name="Media Placeholder 16"/>
          <p:cNvSpPr>
            <a:spLocks noGrp="1"/>
          </p:cNvSpPr>
          <p:nvPr>
            <p:ph type="media" sz="quarter" idx="14" hasCustomPrompt="1"/>
          </p:nvPr>
        </p:nvSpPr>
        <p:spPr>
          <a:xfrm>
            <a:off x="637557" y="1653152"/>
            <a:ext cx="8142927" cy="4468813"/>
          </a:xfrm>
          <a:prstGeom prst="rect">
            <a:avLst/>
          </a:prstGeom>
        </p:spPr>
        <p:txBody>
          <a:bodyPr/>
          <a:lstStyle>
            <a:lvl1pPr marL="0" indent="0">
              <a:buNone/>
              <a:defRPr sz="2000" baseline="0">
                <a:latin typeface="Arial" charset="0"/>
                <a:ea typeface="Arial" charset="0"/>
                <a:cs typeface="Arial" charset="0"/>
              </a:defRPr>
            </a:lvl1pPr>
          </a:lstStyle>
          <a:p>
            <a:r>
              <a:rPr lang="en-US" dirty="0"/>
              <a:t>Insert Lead Teacher video here</a:t>
            </a:r>
          </a:p>
        </p:txBody>
      </p:sp>
      <p:sp>
        <p:nvSpPr>
          <p:cNvPr id="7" name="Rectangle 6"/>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199330" y="257403"/>
            <a:ext cx="7581155" cy="1147527"/>
          </a:xfrm>
          <a:prstGeom prst="rect">
            <a:avLst/>
          </a:prstGeom>
        </p:spPr>
        <p:txBody>
          <a:bodyPr anchor="ctr">
            <a:norm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Knowledge-Building Lead Teacher Demonstration: Write focus here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Hexagon 8"/>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385" y="571724"/>
            <a:ext cx="679580" cy="426403"/>
          </a:xfrm>
          <a:prstGeom prst="rect">
            <a:avLst/>
          </a:prstGeom>
        </p:spPr>
      </p:pic>
    </p:spTree>
    <p:extLst>
      <p:ext uri="{BB962C8B-B14F-4D97-AF65-F5344CB8AC3E}">
        <p14:creationId xmlns:p14="http://schemas.microsoft.com/office/powerpoint/2010/main" val="42406577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Knowledge-building curriculum">
    <p:spTree>
      <p:nvGrpSpPr>
        <p:cNvPr id="1" name=""/>
        <p:cNvGrpSpPr/>
        <p:nvPr/>
      </p:nvGrpSpPr>
      <p:grpSpPr>
        <a:xfrm>
          <a:off x="0" y="0"/>
          <a:ext cx="0" cy="0"/>
          <a:chOff x="0" y="0"/>
          <a:chExt cx="0" cy="0"/>
        </a:xfrm>
      </p:grpSpPr>
      <p:sp>
        <p:nvSpPr>
          <p:cNvPr id="8" name="Rectangle 7"/>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199329" y="256678"/>
            <a:ext cx="7581157" cy="1147527"/>
          </a:xfrm>
          <a:prstGeom prst="rect">
            <a:avLst/>
          </a:prstGeom>
        </p:spPr>
        <p:txBody>
          <a:bodyPr anchor="ctr">
            <a:noAutofit/>
          </a:bodyPr>
          <a:lstStyle>
            <a:lvl1pPr>
              <a:defRPr sz="3200" b="1" baseline="0">
                <a:ln w="3175">
                  <a:noFill/>
                </a:ln>
                <a:solidFill>
                  <a:schemeClr val="tx1"/>
                </a:solidFill>
                <a:latin typeface="Arial" charset="0"/>
                <a:ea typeface="Arial" charset="0"/>
                <a:cs typeface="Arial" charset="0"/>
              </a:defRPr>
            </a:lvl1pPr>
          </a:lstStyle>
          <a:p>
            <a:r>
              <a:rPr lang="en-US" dirty="0"/>
              <a:t>Knowledge-Building Curriculum Example: Description of example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3" name="Text Placeholder 226"/>
          <p:cNvSpPr>
            <a:spLocks noGrp="1"/>
          </p:cNvSpPr>
          <p:nvPr>
            <p:ph type="body" sz="quarter" idx="13" hasCustomPrompt="1"/>
          </p:nvPr>
        </p:nvSpPr>
        <p:spPr>
          <a:xfrm>
            <a:off x="625641" y="1644308"/>
            <a:ext cx="8154846" cy="4469673"/>
          </a:xfrm>
          <a:prstGeom prst="rect">
            <a:avLst/>
          </a:prstGeom>
        </p:spPr>
        <p:txBody>
          <a:bodyPr wrap="square" anchor="t" anchorCtr="0">
            <a:normAutofit/>
          </a:bodyPr>
          <a:lstStyle>
            <a:lvl1pPr marL="285750" indent="-285750">
              <a:buClr>
                <a:srgbClr val="94B9AF"/>
              </a:buClr>
              <a:buFont typeface="AppleSymbols" charset="0"/>
              <a:buChar char="⎔"/>
              <a:defRPr sz="2000" baseline="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Hexagon 6"/>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277" y="568262"/>
            <a:ext cx="560776" cy="433327"/>
          </a:xfrm>
          <a:prstGeom prst="rect">
            <a:avLst/>
          </a:prstGeom>
        </p:spPr>
      </p:pic>
    </p:spTree>
    <p:extLst>
      <p:ext uri="{BB962C8B-B14F-4D97-AF65-F5344CB8AC3E}">
        <p14:creationId xmlns:p14="http://schemas.microsoft.com/office/powerpoint/2010/main" val="16533574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Knowledge-building video">
    <p:spTree>
      <p:nvGrpSpPr>
        <p:cNvPr id="1" name=""/>
        <p:cNvGrpSpPr/>
        <p:nvPr/>
      </p:nvGrpSpPr>
      <p:grpSpPr>
        <a:xfrm>
          <a:off x="0" y="0"/>
          <a:ext cx="0" cy="0"/>
          <a:chOff x="0" y="0"/>
          <a:chExt cx="0" cy="0"/>
        </a:xfrm>
      </p:grpSpPr>
      <p:sp>
        <p:nvSpPr>
          <p:cNvPr id="20" name="Rectangle 19"/>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219018" y="324358"/>
            <a:ext cx="7540212" cy="917367"/>
          </a:xfrm>
          <a:prstGeom prst="rect">
            <a:avLst/>
          </a:prstGeom>
        </p:spPr>
        <p:txBody>
          <a:bodyPr anchor="ctr">
            <a:no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Knowledge-building Video Example: </a:t>
            </a:r>
            <a:br>
              <a:rPr lang="en-US" dirty="0"/>
            </a:br>
            <a:r>
              <a:rPr lang="en-US" dirty="0"/>
              <a:t>Description of video</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8" name="Hexagon 17"/>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Text Placeholder 226"/>
          <p:cNvSpPr>
            <a:spLocks noGrp="1"/>
          </p:cNvSpPr>
          <p:nvPr userDrawn="1">
            <p:ph type="body" sz="quarter" idx="14" hasCustomPrompt="1"/>
          </p:nvPr>
        </p:nvSpPr>
        <p:spPr>
          <a:xfrm>
            <a:off x="575733" y="1709508"/>
            <a:ext cx="4164709" cy="4247036"/>
          </a:xfrm>
          <a:prstGeom prst="rect">
            <a:avLst/>
          </a:prstGeom>
        </p:spPr>
        <p:txBody>
          <a:bodyPr wrap="square" anchor="t" anchorCtr="0">
            <a:normAutofit/>
          </a:bodyPr>
          <a:lstStyle>
            <a:lvl1pPr marL="285750" indent="-285750">
              <a:buClr>
                <a:srgbClr val="94B9AF"/>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Type description of the video</a:t>
            </a:r>
          </a:p>
          <a:p>
            <a:pPr lvl="0"/>
            <a:r>
              <a:rPr lang="en-US" dirty="0"/>
              <a:t>Type acknowledgement of copyright holder</a:t>
            </a:r>
          </a:p>
        </p:txBody>
      </p:sp>
      <p:sp>
        <p:nvSpPr>
          <p:cNvPr id="25" name="Picture Placeholder 10"/>
          <p:cNvSpPr>
            <a:spLocks noGrp="1"/>
          </p:cNvSpPr>
          <p:nvPr userDrawn="1">
            <p:ph type="pic" sz="quarter" idx="11" hasCustomPrompt="1"/>
          </p:nvPr>
        </p:nvSpPr>
        <p:spPr>
          <a:xfrm>
            <a:off x="5052505" y="1674912"/>
            <a:ext cx="3698423" cy="3549408"/>
          </a:xfrm>
          <a:prstGeom prst="rect">
            <a:avLst/>
          </a:prstGeom>
        </p:spPr>
        <p:txBody>
          <a:bodyPr/>
          <a:lstStyle>
            <a:lvl1pPr marL="0" indent="0">
              <a:buNone/>
              <a:defRPr sz="2000" baseline="0">
                <a:latin typeface="Arial" charset="0"/>
                <a:ea typeface="Arial" charset="0"/>
                <a:cs typeface="Arial" charset="0"/>
              </a:defRPr>
            </a:lvl1pPr>
          </a:lstStyle>
          <a:p>
            <a:r>
              <a:rPr lang="en-US" dirty="0"/>
              <a:t>Image of video screen capture</a:t>
            </a:r>
          </a:p>
        </p:txBody>
      </p:sp>
      <p:sp>
        <p:nvSpPr>
          <p:cNvPr id="26" name="Text Placeholder 2"/>
          <p:cNvSpPr>
            <a:spLocks noGrp="1"/>
          </p:cNvSpPr>
          <p:nvPr userDrawn="1">
            <p:ph idx="12" hasCustomPrompt="1"/>
          </p:nvPr>
        </p:nvSpPr>
        <p:spPr>
          <a:xfrm>
            <a:off x="5082062" y="5498296"/>
            <a:ext cx="3677168"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dirty="0"/>
              <a:t>Video copyright holder’s preferred citation</a:t>
            </a:r>
          </a:p>
          <a:p>
            <a:pPr lvl="0"/>
            <a:r>
              <a:rPr lang="en-US" dirty="0"/>
              <a:t>Hyperlink to copyright holder’s website if applicable</a:t>
            </a:r>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1786690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odule part objectives">
    <p:spTree>
      <p:nvGrpSpPr>
        <p:cNvPr id="1" name=""/>
        <p:cNvGrpSpPr/>
        <p:nvPr/>
      </p:nvGrpSpPr>
      <p:grpSpPr>
        <a:xfrm>
          <a:off x="0" y="0"/>
          <a:ext cx="0" cy="0"/>
          <a:chOff x="0" y="0"/>
          <a:chExt cx="0" cy="0"/>
        </a:xfrm>
      </p:grpSpPr>
      <p:grpSp>
        <p:nvGrpSpPr>
          <p:cNvPr id="14" name="Group 13"/>
          <p:cNvGrpSpPr/>
          <p:nvPr userDrawn="1"/>
        </p:nvGrpSpPr>
        <p:grpSpPr>
          <a:xfrm>
            <a:off x="-1277796" y="-394249"/>
            <a:ext cx="11699593" cy="7646498"/>
            <a:chOff x="-1623140" y="-186249"/>
            <a:chExt cx="11699593" cy="7646498"/>
          </a:xfrm>
          <a:gradFill flip="none" rotWithShape="1">
            <a:gsLst>
              <a:gs pos="100000">
                <a:srgbClr val="202C59">
                  <a:alpha val="45000"/>
                </a:srgbClr>
              </a:gs>
              <a:gs pos="40000">
                <a:schemeClr val="bg1">
                  <a:lumMod val="95000"/>
                  <a:lumOff val="5000"/>
                </a:schemeClr>
              </a:gs>
            </a:gsLst>
            <a:lin ang="10800000" scaled="1"/>
            <a:tileRect/>
          </a:gradFill>
        </p:grpSpPr>
        <p:grpSp>
          <p:nvGrpSpPr>
            <p:cNvPr id="15" name="Group 14"/>
            <p:cNvGrpSpPr/>
            <p:nvPr/>
          </p:nvGrpSpPr>
          <p:grpSpPr>
            <a:xfrm>
              <a:off x="-930710" y="-186249"/>
              <a:ext cx="11005420" cy="718056"/>
              <a:chOff x="-584499" y="-186249"/>
              <a:chExt cx="11005420" cy="718056"/>
            </a:xfrm>
            <a:grpFill/>
          </p:grpSpPr>
          <p:sp>
            <p:nvSpPr>
              <p:cNvPr id="203" name="Hexagon 20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4" name="Hexagon 20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5" name="Hexagon 20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6" name="Hexagon 20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7" name="Hexagon 20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8" name="Hexagon 20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9" name="Hexagon 20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0" name="Hexagon 20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1" name="Hexagon 21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2" name="Hexagon 21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3" name="Hexagon 21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4" name="Hexagon 21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5" name="Hexagon 21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6" name="Hexagon 21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7" name="Hexagon 21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8" name="Hexagon 21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6" name="Group 15"/>
            <p:cNvGrpSpPr/>
            <p:nvPr/>
          </p:nvGrpSpPr>
          <p:grpSpPr>
            <a:xfrm>
              <a:off x="-1276075" y="442161"/>
              <a:ext cx="11005420" cy="718056"/>
              <a:chOff x="-584499" y="-186249"/>
              <a:chExt cx="11005420" cy="718056"/>
            </a:xfrm>
            <a:grpFill/>
          </p:grpSpPr>
          <p:sp>
            <p:nvSpPr>
              <p:cNvPr id="187" name="Hexagon 18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8" name="Hexagon 18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9" name="Hexagon 18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0" name="Hexagon 18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1" name="Hexagon 19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2" name="Hexagon 19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3" name="Hexagon 19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4" name="Hexagon 19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5" name="Hexagon 19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6" name="Hexagon 19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7" name="Hexagon 19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8" name="Hexagon 19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9" name="Hexagon 19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0" name="Hexagon 19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1" name="Hexagon 20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2" name="Hexagon 20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7" name="Group 16"/>
            <p:cNvGrpSpPr/>
            <p:nvPr/>
          </p:nvGrpSpPr>
          <p:grpSpPr>
            <a:xfrm>
              <a:off x="-930710" y="1070570"/>
              <a:ext cx="11005420" cy="718056"/>
              <a:chOff x="-584499" y="-186249"/>
              <a:chExt cx="11005420" cy="718056"/>
            </a:xfrm>
            <a:grpFill/>
          </p:grpSpPr>
          <p:sp>
            <p:nvSpPr>
              <p:cNvPr id="171" name="Hexagon 17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2" name="Hexagon 17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3" name="Hexagon 17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4" name="Hexagon 17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5" name="Hexagon 17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6" name="Hexagon 17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7" name="Hexagon 17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8" name="Hexagon 17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9" name="Hexagon 17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0" name="Hexagon 17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1" name="Hexagon 18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2" name="Hexagon 18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3" name="Hexagon 18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4" name="Hexagon 18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5" name="Hexagon 18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6" name="Hexagon 18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8" name="Group 17"/>
            <p:cNvGrpSpPr/>
            <p:nvPr/>
          </p:nvGrpSpPr>
          <p:grpSpPr>
            <a:xfrm>
              <a:off x="-1276075" y="1698980"/>
              <a:ext cx="11005420" cy="718056"/>
              <a:chOff x="-584499" y="-186249"/>
              <a:chExt cx="11005420" cy="718056"/>
            </a:xfrm>
            <a:grpFill/>
          </p:grpSpPr>
          <p:sp>
            <p:nvSpPr>
              <p:cNvPr id="155" name="Hexagon 15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6" name="Hexagon 15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7" name="Hexagon 15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8" name="Hexagon 15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9" name="Hexagon 15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0" name="Hexagon 15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1" name="Hexagon 16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2" name="Hexagon 16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3" name="Hexagon 16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4" name="Hexagon 16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5" name="Hexagon 16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6" name="Hexagon 16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7" name="Hexagon 16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8" name="Hexagon 16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9" name="Hexagon 16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0" name="Hexagon 16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9" name="Group 18"/>
            <p:cNvGrpSpPr/>
            <p:nvPr/>
          </p:nvGrpSpPr>
          <p:grpSpPr>
            <a:xfrm>
              <a:off x="-928967" y="2324633"/>
              <a:ext cx="11005420" cy="718056"/>
              <a:chOff x="-584499" y="-186249"/>
              <a:chExt cx="11005420" cy="718056"/>
            </a:xfrm>
            <a:grpFill/>
          </p:grpSpPr>
          <p:sp>
            <p:nvSpPr>
              <p:cNvPr id="139" name="Hexagon 13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0" name="Hexagon 13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1" name="Hexagon 14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2" name="Hexagon 14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3" name="Hexagon 14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4" name="Hexagon 14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5" name="Hexagon 14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6" name="Hexagon 14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7" name="Hexagon 14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8" name="Hexagon 14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9" name="Hexagon 14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0" name="Hexagon 14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1" name="Hexagon 15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2" name="Hexagon 15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3" name="Hexagon 15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4" name="Hexagon 15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0" name="Group 19"/>
            <p:cNvGrpSpPr/>
            <p:nvPr/>
          </p:nvGrpSpPr>
          <p:grpSpPr>
            <a:xfrm>
              <a:off x="-1274332" y="2953043"/>
              <a:ext cx="11005420" cy="718056"/>
              <a:chOff x="-584499" y="-186249"/>
              <a:chExt cx="11005420" cy="718056"/>
            </a:xfrm>
            <a:grpFill/>
          </p:grpSpPr>
          <p:sp>
            <p:nvSpPr>
              <p:cNvPr id="123" name="Hexagon 12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4" name="Hexagon 12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5" name="Hexagon 12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6" name="Hexagon 12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7" name="Hexagon 12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8" name="Hexagon 12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9" name="Hexagon 12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0" name="Hexagon 12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1" name="Hexagon 13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2" name="Hexagon 13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3" name="Hexagon 13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4" name="Hexagon 13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5" name="Hexagon 13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6" name="Hexagon 13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7" name="Hexagon 13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8" name="Hexagon 13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1" name="Group 20"/>
            <p:cNvGrpSpPr/>
            <p:nvPr/>
          </p:nvGrpSpPr>
          <p:grpSpPr>
            <a:xfrm>
              <a:off x="-930710" y="3587728"/>
              <a:ext cx="11005420" cy="718056"/>
              <a:chOff x="-584499" y="-186249"/>
              <a:chExt cx="11005420" cy="718056"/>
            </a:xfrm>
            <a:grpFill/>
          </p:grpSpPr>
          <p:sp>
            <p:nvSpPr>
              <p:cNvPr id="107" name="Hexagon 10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8" name="Hexagon 10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9" name="Hexagon 10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0" name="Hexagon 10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1" name="Hexagon 11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2" name="Hexagon 11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3" name="Hexagon 11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4" name="Hexagon 11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5" name="Hexagon 11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6" name="Hexagon 11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7" name="Hexagon 11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8" name="Hexagon 11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9" name="Hexagon 11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0" name="Hexagon 11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1" name="Hexagon 12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2" name="Hexagon 12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 name="Group 21"/>
            <p:cNvGrpSpPr/>
            <p:nvPr/>
          </p:nvGrpSpPr>
          <p:grpSpPr>
            <a:xfrm>
              <a:off x="-1276075" y="4216138"/>
              <a:ext cx="11005420" cy="718056"/>
              <a:chOff x="-584499" y="-186249"/>
              <a:chExt cx="11005420" cy="718056"/>
            </a:xfrm>
            <a:grpFill/>
          </p:grpSpPr>
          <p:sp>
            <p:nvSpPr>
              <p:cNvPr id="91" name="Hexagon 9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2" name="Hexagon 9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3" name="Hexagon 9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4" name="Hexagon 9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5" name="Hexagon 9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6" name="Hexagon 9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7" name="Hexagon 9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8" name="Hexagon 9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9" name="Hexagon 9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0" name="Hexagon 9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1" name="Hexagon 10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2" name="Hexagon 10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3" name="Hexagon 10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4" name="Hexagon 10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5" name="Hexagon 10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6" name="Hexagon 10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3" name="Group 22"/>
            <p:cNvGrpSpPr/>
            <p:nvPr/>
          </p:nvGrpSpPr>
          <p:grpSpPr>
            <a:xfrm>
              <a:off x="-930710" y="4835514"/>
              <a:ext cx="11005420" cy="718056"/>
              <a:chOff x="-584499" y="-186249"/>
              <a:chExt cx="11005420" cy="718056"/>
            </a:xfrm>
            <a:grpFill/>
          </p:grpSpPr>
          <p:sp>
            <p:nvSpPr>
              <p:cNvPr id="75" name="Hexagon 7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6" name="Hexagon 7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7" name="Hexagon 7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8" name="Hexagon 7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9" name="Hexagon 7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0" name="Hexagon 7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 name="Hexagon 8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2" name="Hexagon 8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3" name="Hexagon 8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4" name="Hexagon 8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Hexagon 8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6" name="Hexagon 8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7" name="Hexagon 8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8" name="Hexagon 8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9" name="Hexagon 8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0" name="Hexagon 8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4" name="Group 23"/>
            <p:cNvGrpSpPr/>
            <p:nvPr/>
          </p:nvGrpSpPr>
          <p:grpSpPr>
            <a:xfrm>
              <a:off x="-1276075" y="5463924"/>
              <a:ext cx="11005420" cy="718056"/>
              <a:chOff x="-584499" y="-186249"/>
              <a:chExt cx="11005420" cy="718056"/>
            </a:xfrm>
            <a:grpFill/>
          </p:grpSpPr>
          <p:sp>
            <p:nvSpPr>
              <p:cNvPr id="59" name="Hexagon 5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Hexagon 5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Hexagon 6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2" name="Hexagon 6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3" name="Hexagon 6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4" name="Hexagon 6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5" name="Hexagon 6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6" name="Hexagon 6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6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6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9" name="Hexagon 6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0" name="Hexagon 6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Hexagon 7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2" name="Hexagon 7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3" name="Hexagon 7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4" name="Hexagon 7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5" name="Group 24"/>
            <p:cNvGrpSpPr/>
            <p:nvPr/>
          </p:nvGrpSpPr>
          <p:grpSpPr>
            <a:xfrm>
              <a:off x="-1623140" y="6071637"/>
              <a:ext cx="11005420" cy="751306"/>
              <a:chOff x="-584499" y="-219499"/>
              <a:chExt cx="11005420" cy="751306"/>
            </a:xfrm>
            <a:grpFill/>
          </p:grpSpPr>
          <p:sp>
            <p:nvSpPr>
              <p:cNvPr id="43" name="Hexagon 4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Hexagon 4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Hexagon 4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Hexagon 4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Hexagon 4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8" name="Hexagon 4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Hexagon 4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Hexagon 4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Hexagon 5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2" name="Hexagon 5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Hexagon 5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4" name="Hexagon 5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Hexagon 5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Hexagon 5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Hexagon 56"/>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Hexagon 5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6" name="Group 25"/>
            <p:cNvGrpSpPr/>
            <p:nvPr/>
          </p:nvGrpSpPr>
          <p:grpSpPr>
            <a:xfrm>
              <a:off x="-1276075" y="6708943"/>
              <a:ext cx="11005420" cy="751306"/>
              <a:chOff x="-584499" y="-219499"/>
              <a:chExt cx="11005420" cy="751306"/>
            </a:xfrm>
            <a:grpFill/>
          </p:grpSpPr>
          <p:sp>
            <p:nvSpPr>
              <p:cNvPr id="27" name="Hexagon 2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Hexagon 27"/>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Hexagon 28"/>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Hexagon 29"/>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Hexagon 30"/>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Hexagon 31"/>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Hexagon 32"/>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Hexagon 33"/>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Hexagon 34"/>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Hexagon 35"/>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Hexagon 36"/>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Hexagon 37"/>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 name="Hexagon 38"/>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Hexagon 39"/>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Hexagon 4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Hexagon 4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220" name="Rectangle 219"/>
          <p:cNvSpPr/>
          <p:nvPr userDrawn="1"/>
        </p:nvSpPr>
        <p:spPr>
          <a:xfrm rot="5400000">
            <a:off x="2113115" y="1754256"/>
            <a:ext cx="9144000" cy="4846991"/>
          </a:xfrm>
          <a:prstGeom prst="rect">
            <a:avLst/>
          </a:prstGeom>
          <a:solidFill>
            <a:schemeClr val="bg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7" name="Text Placeholder 226"/>
          <p:cNvSpPr>
            <a:spLocks noGrp="1"/>
          </p:cNvSpPr>
          <p:nvPr>
            <p:ph type="body" sz="quarter" idx="13" hasCustomPrompt="1"/>
          </p:nvPr>
        </p:nvSpPr>
        <p:spPr>
          <a:xfrm>
            <a:off x="4606925" y="2672895"/>
            <a:ext cx="4154488" cy="1512209"/>
          </a:xfrm>
          <a:prstGeom prst="rect">
            <a:avLst/>
          </a:prstGeom>
        </p:spPr>
        <p:txBody>
          <a:bodyPr anchor="ctr" anchorCtr="0">
            <a:sp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add part # objectives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9" name="Picture 2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221" name="Picture 2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 name="Text Placeholder 2"/>
          <p:cNvSpPr>
            <a:spLocks noGrp="1"/>
          </p:cNvSpPr>
          <p:nvPr>
            <p:ph type="body" sz="quarter" idx="14" hasCustomPrompt="1"/>
          </p:nvPr>
        </p:nvSpPr>
        <p:spPr>
          <a:xfrm>
            <a:off x="462470" y="2773436"/>
            <a:ext cx="3380371" cy="1311128"/>
          </a:xfrm>
          <a:prstGeom prst="rect">
            <a:avLst/>
          </a:prstGeom>
        </p:spPr>
        <p:txBody>
          <a:bodyPr anchor="ctr">
            <a:spAutoFit/>
          </a:bodyPr>
          <a:lstStyle>
            <a:lvl1pPr marL="0" indent="0">
              <a:buNone/>
              <a:defRPr sz="4400" b="1">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Part # Objectives</a:t>
            </a:r>
          </a:p>
        </p:txBody>
      </p:sp>
      <p:sp>
        <p:nvSpPr>
          <p:cNvPr id="2" name="Title 1">
            <a:extLst>
              <a:ext uri="{FF2B5EF4-FFF2-40B4-BE49-F238E27FC236}">
                <a16:creationId xmlns:a16="http://schemas.microsoft.com/office/drawing/2014/main" id="{FCD54A81-B1B9-4B75-B2C8-D1DB5A48631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Video and description">
    <p:spTree>
      <p:nvGrpSpPr>
        <p:cNvPr id="1" name=""/>
        <p:cNvGrpSpPr/>
        <p:nvPr/>
      </p:nvGrpSpPr>
      <p:grpSpPr>
        <a:xfrm>
          <a:off x="0" y="0"/>
          <a:ext cx="0" cy="0"/>
          <a:chOff x="0" y="0"/>
          <a:chExt cx="0" cy="0"/>
        </a:xfrm>
      </p:grpSpPr>
      <p:sp>
        <p:nvSpPr>
          <p:cNvPr id="18" name="Rectangle 17"/>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295400" y="264054"/>
            <a:ext cx="7485086" cy="1065167"/>
          </a:xfrm>
          <a:prstGeom prst="rect">
            <a:avLst/>
          </a:prstGeom>
        </p:spPr>
        <p:txBody>
          <a:bodyPr anchor="ctr">
            <a:no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Title of video and description of video focus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Media Placeholder 14"/>
          <p:cNvSpPr>
            <a:spLocks noGrp="1"/>
          </p:cNvSpPr>
          <p:nvPr userDrawn="1">
            <p:ph type="media" sz="quarter" idx="13" hasCustomPrompt="1"/>
          </p:nvPr>
        </p:nvSpPr>
        <p:spPr>
          <a:xfrm>
            <a:off x="554478" y="1515946"/>
            <a:ext cx="8204752" cy="3828395"/>
          </a:xfrm>
          <a:prstGeom prst="rect">
            <a:avLst/>
          </a:prstGeom>
        </p:spPr>
        <p:txBody>
          <a:bodyPr/>
          <a:lstStyle>
            <a:lvl1pPr marL="0" indent="0">
              <a:buNone/>
              <a:defRPr sz="2000">
                <a:latin typeface="Arial" charset="0"/>
                <a:ea typeface="Arial" charset="0"/>
                <a:cs typeface="Arial" charset="0"/>
              </a:defRPr>
            </a:lvl1pPr>
          </a:lstStyle>
          <a:p>
            <a:r>
              <a:rPr lang="en-US" dirty="0"/>
              <a:t>Insert video here</a:t>
            </a:r>
          </a:p>
        </p:txBody>
      </p:sp>
      <p:sp>
        <p:nvSpPr>
          <p:cNvPr id="21" name="Text Placeholder 2"/>
          <p:cNvSpPr>
            <a:spLocks noGrp="1"/>
          </p:cNvSpPr>
          <p:nvPr userDrawn="1">
            <p:ph idx="12" hasCustomPrompt="1"/>
          </p:nvPr>
        </p:nvSpPr>
        <p:spPr>
          <a:xfrm>
            <a:off x="5060807" y="5527371"/>
            <a:ext cx="3677168"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dirty="0"/>
              <a:t>Video copyright holder’s preferred citation</a:t>
            </a:r>
          </a:p>
          <a:p>
            <a:pPr lvl="0"/>
            <a:r>
              <a:rPr lang="en-US" dirty="0"/>
              <a:t>Hyperlink to copyright holder’s website if applicable</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35283993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Video telestration focus">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5053013" y="1674813"/>
            <a:ext cx="3727450" cy="3549650"/>
          </a:xfrm>
          <a:prstGeom prst="rect">
            <a:avLst/>
          </a:prstGeom>
        </p:spPr>
        <p:txBody>
          <a:bodyPr/>
          <a:lstStyle>
            <a:lvl1pPr marL="0" indent="0">
              <a:buNone/>
              <a:defRPr sz="2000" baseline="0">
                <a:latin typeface="Arial" charset="0"/>
                <a:ea typeface="Arial" charset="0"/>
                <a:cs typeface="Arial" charset="0"/>
              </a:defRPr>
            </a:lvl1pPr>
            <a:lvl2pPr marL="457200" indent="0">
              <a:buNone/>
              <a:defRPr sz="24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400">
                <a:latin typeface="Arial" charset="0"/>
                <a:ea typeface="Arial" charset="0"/>
                <a:cs typeface="Arial" charset="0"/>
              </a:defRPr>
            </a:lvl4pPr>
            <a:lvl5pPr marL="1828800" indent="0">
              <a:buNone/>
              <a:defRPr sz="2400">
                <a:latin typeface="Arial" charset="0"/>
                <a:ea typeface="Arial" charset="0"/>
                <a:cs typeface="Arial" charset="0"/>
              </a:defRPr>
            </a:lvl5pPr>
          </a:lstStyle>
          <a:p>
            <a:pPr lvl="0"/>
            <a:r>
              <a:rPr lang="en-US" dirty="0"/>
              <a:t>Clip from video to repeat or image to discuss</a:t>
            </a:r>
          </a:p>
        </p:txBody>
      </p:sp>
      <p:sp>
        <p:nvSpPr>
          <p:cNvPr id="20" name="Rectangle 19"/>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260272" y="422336"/>
            <a:ext cx="7457704" cy="721412"/>
          </a:xfrm>
          <a:prstGeom prst="rect">
            <a:avLst/>
          </a:prstGeom>
        </p:spPr>
        <p:txBody>
          <a:bodyPr anchor="ctr">
            <a:normAutofit/>
          </a:bodyPr>
          <a:lstStyle>
            <a:lvl1pPr>
              <a:defRPr lang="en-US" sz="3200" b="1" kern="1200" baseline="0" dirty="0">
                <a:ln w="3175">
                  <a:noFill/>
                </a:ln>
                <a:solidFill>
                  <a:schemeClr val="tx1"/>
                </a:solidFill>
                <a:latin typeface="Arial" charset="0"/>
                <a:ea typeface="Arial" charset="0"/>
                <a:cs typeface="Arial" charset="0"/>
              </a:defRPr>
            </a:lvl1pPr>
          </a:lstStyle>
          <a:p>
            <a:r>
              <a:rPr lang="en-US" dirty="0"/>
              <a:t>Video </a:t>
            </a:r>
            <a:r>
              <a:rPr lang="en-US" dirty="0" err="1"/>
              <a:t>Telestration</a:t>
            </a:r>
            <a:r>
              <a:rPr lang="en-US" dirty="0"/>
              <a:t> focus here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8" name="Hexagon 17"/>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Text Placeholder 2"/>
          <p:cNvSpPr>
            <a:spLocks noGrp="1"/>
          </p:cNvSpPr>
          <p:nvPr userDrawn="1">
            <p:ph idx="12" hasCustomPrompt="1"/>
          </p:nvPr>
        </p:nvSpPr>
        <p:spPr>
          <a:xfrm>
            <a:off x="5082062" y="5498296"/>
            <a:ext cx="3677168"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dirty="0"/>
              <a:t>Video copyright holder’s preferred citation</a:t>
            </a:r>
          </a:p>
          <a:p>
            <a:pPr lvl="0"/>
            <a:r>
              <a:rPr lang="en-US" dirty="0"/>
              <a:t>Hyperlink to copyright holder’s website if applicable</a:t>
            </a:r>
          </a:p>
        </p:txBody>
      </p:sp>
      <p:sp>
        <p:nvSpPr>
          <p:cNvPr id="23" name="Text Placeholder 226"/>
          <p:cNvSpPr>
            <a:spLocks noGrp="1"/>
          </p:cNvSpPr>
          <p:nvPr userDrawn="1">
            <p:ph type="body" sz="quarter" idx="15" hasCustomPrompt="1"/>
          </p:nvPr>
        </p:nvSpPr>
        <p:spPr>
          <a:xfrm>
            <a:off x="575733" y="1694010"/>
            <a:ext cx="4164709" cy="4247036"/>
          </a:xfrm>
          <a:prstGeom prst="rect">
            <a:avLst/>
          </a:prstGeom>
        </p:spPr>
        <p:txBody>
          <a:bodyPr wrap="square" anchor="t" anchorCtr="0">
            <a:normAutofit/>
          </a:bodyPr>
          <a:lstStyle>
            <a:lvl1pPr marL="285750" indent="-285750">
              <a:buClr>
                <a:srgbClr val="94B9AF"/>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Key points of </a:t>
            </a:r>
            <a:r>
              <a:rPr lang="en-US" dirty="0" err="1"/>
              <a:t>telestration</a:t>
            </a:r>
            <a:endParaRPr lang="en-US" dirty="0"/>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1966019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ctivity to link knowledge to practice">
    <p:spTree>
      <p:nvGrpSpPr>
        <p:cNvPr id="1" name=""/>
        <p:cNvGrpSpPr/>
        <p:nvPr/>
      </p:nvGrpSpPr>
      <p:grpSpPr>
        <a:xfrm>
          <a:off x="0" y="0"/>
          <a:ext cx="0" cy="0"/>
          <a:chOff x="0" y="0"/>
          <a:chExt cx="0" cy="0"/>
        </a:xfrm>
      </p:grpSpPr>
      <p:sp>
        <p:nvSpPr>
          <p:cNvPr id="10" name="Rectangle 9"/>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Text Placeholder 2"/>
          <p:cNvSpPr>
            <a:spLocks noGrp="1"/>
          </p:cNvSpPr>
          <p:nvPr>
            <p:ph idx="1" hasCustomPrompt="1"/>
          </p:nvPr>
        </p:nvSpPr>
        <p:spPr>
          <a:xfrm>
            <a:off x="504824" y="1689315"/>
            <a:ext cx="4284151" cy="4215540"/>
          </a:xfrm>
          <a:prstGeom prst="rect">
            <a:avLst/>
          </a:prstGeom>
        </p:spPr>
        <p:txBody>
          <a:bodyPr vert="horz" lIns="91440" tIns="45720" rIns="91440" bIns="45720" rtlCol="0">
            <a:normAutofit/>
          </a:bodyPr>
          <a:lstStyle>
            <a:lvl1pPr marL="285750" indent="-285750">
              <a:buFont typeface="AppleSymbols" charset="0"/>
              <a:buChar char="⎔"/>
              <a:defRPr sz="2000" baseline="0">
                <a:latin typeface="Arial" charset="0"/>
                <a:ea typeface="Arial" charset="0"/>
                <a:cs typeface="Arial" charset="0"/>
              </a:defRPr>
            </a:lvl1pPr>
            <a:lvl2pPr>
              <a:defRPr baseline="0"/>
            </a:lvl2pPr>
          </a:lstStyle>
          <a:p>
            <a:pPr lvl="0"/>
            <a:r>
              <a:rPr lang="en-US" dirty="0"/>
              <a:t>Provide a brief background on the curriculum example/video</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1" name="Content Placeholder 3"/>
          <p:cNvSpPr>
            <a:spLocks noGrp="1"/>
          </p:cNvSpPr>
          <p:nvPr>
            <p:ph sz="quarter" idx="10" hasCustomPrompt="1"/>
          </p:nvPr>
        </p:nvSpPr>
        <p:spPr>
          <a:xfrm>
            <a:off x="1302327" y="385763"/>
            <a:ext cx="7478136" cy="960437"/>
          </a:xfrm>
          <a:prstGeom prst="rect">
            <a:avLst/>
          </a:prstGeom>
        </p:spPr>
        <p:txBody>
          <a:bodyPr anchor="ctr">
            <a:noAutofit/>
          </a:bodyPr>
          <a:lstStyle>
            <a:lvl1pPr marL="0" indent="0">
              <a:buNone/>
              <a:defRPr sz="2400" b="1" baseline="0">
                <a:latin typeface="Arial" charset="0"/>
                <a:ea typeface="Arial" charset="0"/>
                <a:cs typeface="Arial" charset="0"/>
              </a:defRPr>
            </a:lvl1pPr>
            <a:lvl2pPr marL="457200" indent="0">
              <a:buNone/>
              <a:defRPr>
                <a:latin typeface="Arial" charset="0"/>
                <a:ea typeface="Arial" charset="0"/>
                <a:cs typeface="Arial" charset="0"/>
              </a:defRPr>
            </a:lvl2pPr>
            <a:lvl3pPr marL="914400" indent="0">
              <a:buNone/>
              <a:defRPr>
                <a:latin typeface="Arial" charset="0"/>
                <a:ea typeface="Arial" charset="0"/>
                <a:cs typeface="Arial" charset="0"/>
              </a:defRPr>
            </a:lvl3pPr>
            <a:lvl4pPr marL="1371600" indent="0">
              <a:buNone/>
              <a:defRPr>
                <a:latin typeface="Arial" charset="0"/>
                <a:ea typeface="Arial" charset="0"/>
                <a:cs typeface="Arial" charset="0"/>
              </a:defRPr>
            </a:lvl4pPr>
            <a:lvl5pPr marL="1828800" indent="0">
              <a:buNone/>
              <a:defRPr>
                <a:latin typeface="Arial" charset="0"/>
                <a:ea typeface="Arial" charset="0"/>
                <a:cs typeface="Arial" charset="0"/>
              </a:defRPr>
            </a:lvl5pPr>
          </a:lstStyle>
          <a:p>
            <a:pPr lvl="0"/>
            <a:r>
              <a:rPr lang="en-US" dirty="0"/>
              <a:t>Activity to Link Knowledge to Practice</a:t>
            </a:r>
          </a:p>
          <a:p>
            <a:pPr lvl="0"/>
            <a:r>
              <a:rPr lang="en-US" dirty="0"/>
              <a:t>Let Me Start It</a:t>
            </a:r>
            <a:r>
              <a:rPr lang="mr-IN" dirty="0"/>
              <a:t>…</a:t>
            </a:r>
            <a:endParaRPr lang="en-US" dirty="0"/>
          </a:p>
        </p:txBody>
      </p:sp>
      <p:sp>
        <p:nvSpPr>
          <p:cNvPr id="12" name="Rectangle 11"/>
          <p:cNvSpPr/>
          <p:nvPr userDrawn="1"/>
        </p:nvSpPr>
        <p:spPr>
          <a:xfrm rot="5400000" flipV="1">
            <a:off x="3581604" y="3774226"/>
            <a:ext cx="3367849" cy="45719"/>
          </a:xfrm>
          <a:prstGeom prst="rect">
            <a:avLst/>
          </a:prstGeom>
          <a:solidFill>
            <a:srgbClr val="7B251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TextBox 12"/>
          <p:cNvSpPr txBox="1"/>
          <p:nvPr userDrawn="1"/>
        </p:nvSpPr>
        <p:spPr>
          <a:xfrm>
            <a:off x="5742082" y="2148721"/>
            <a:ext cx="2827760" cy="3308598"/>
          </a:xfrm>
          <a:prstGeom prst="rect">
            <a:avLst/>
          </a:prstGeom>
          <a:noFill/>
        </p:spPr>
        <p:txBody>
          <a:bodyPr wrap="square" rtlCol="0">
            <a:spAutoFit/>
          </a:bodyPr>
          <a:lstStyle/>
          <a:p>
            <a:pPr algn="ctr"/>
            <a:r>
              <a:rPr lang="en-US" sz="1700" b="1" dirty="0">
                <a:latin typeface="Arial" charset="0"/>
                <a:ea typeface="Arial" charset="0"/>
                <a:cs typeface="Arial" charset="0"/>
              </a:rPr>
              <a:t>How </a:t>
            </a:r>
            <a:r>
              <a:rPr lang="en-US" sz="1700" b="1" i="1" dirty="0">
                <a:latin typeface="Arial" charset="0"/>
                <a:ea typeface="Arial" charset="0"/>
                <a:cs typeface="Arial" charset="0"/>
              </a:rPr>
              <a:t>Let Me Start It </a:t>
            </a:r>
            <a:r>
              <a:rPr lang="en-US" sz="1700" b="1" dirty="0">
                <a:latin typeface="Arial" charset="0"/>
                <a:ea typeface="Arial" charset="0"/>
                <a:cs typeface="Arial" charset="0"/>
              </a:rPr>
              <a:t>works</a:t>
            </a:r>
          </a:p>
          <a:p>
            <a:pPr algn="l"/>
            <a:endParaRPr lang="en-US" sz="1200" b="1" baseline="0" dirty="0">
              <a:latin typeface="Arial" charset="0"/>
              <a:ea typeface="Arial" charset="0"/>
              <a:cs typeface="Arial" charset="0"/>
            </a:endParaRPr>
          </a:p>
          <a:p>
            <a:pPr marL="285750" indent="-285750" algn="l">
              <a:buFont typeface="Arial" charset="0"/>
              <a:buChar char="•"/>
            </a:pPr>
            <a:r>
              <a:rPr lang="en-US" sz="1800" b="0" baseline="0" dirty="0">
                <a:latin typeface="Arial" charset="0"/>
                <a:ea typeface="Arial" charset="0"/>
                <a:cs typeface="Arial" charset="0"/>
              </a:rPr>
              <a:t>The goal is to improve the lesson using guidance from the checklist</a:t>
            </a:r>
          </a:p>
          <a:p>
            <a:pPr marL="285750" indent="-285750" algn="l">
              <a:buFont typeface="Arial" charset="0"/>
              <a:buChar char="•"/>
            </a:pPr>
            <a:r>
              <a:rPr lang="en-US" sz="1800" b="0" baseline="0" dirty="0">
                <a:latin typeface="Arial" charset="0"/>
                <a:ea typeface="Arial" charset="0"/>
                <a:cs typeface="Arial" charset="0"/>
              </a:rPr>
              <a:t>I’ll begin the process of improving the lesson</a:t>
            </a:r>
          </a:p>
          <a:p>
            <a:pPr marL="285750" indent="-285750" algn="l">
              <a:buFont typeface="Arial" charset="0"/>
              <a:buChar char="•"/>
            </a:pPr>
            <a:r>
              <a:rPr lang="en-US" sz="1800" b="0" baseline="0" dirty="0">
                <a:latin typeface="Arial" charset="0"/>
                <a:ea typeface="Arial" charset="0"/>
                <a:cs typeface="Arial" charset="0"/>
              </a:rPr>
              <a:t>You will finish the process</a:t>
            </a:r>
          </a:p>
          <a:p>
            <a:pPr marL="285750" indent="-285750" algn="l">
              <a:buFont typeface="Arial" charset="0"/>
              <a:buChar char="•"/>
            </a:pPr>
            <a:r>
              <a:rPr lang="en-US" sz="1800" b="0" baseline="0" dirty="0">
                <a:latin typeface="Arial" charset="0"/>
                <a:ea typeface="Arial" charset="0"/>
                <a:cs typeface="Arial" charset="0"/>
              </a:rPr>
              <a:t>I’ll return to discuss my thinking with you</a:t>
            </a:r>
          </a:p>
        </p:txBody>
      </p:sp>
      <p:sp>
        <p:nvSpPr>
          <p:cNvPr id="14" name="Hexagon 13"/>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0770" y="434406"/>
            <a:ext cx="479197" cy="645073"/>
          </a:xfrm>
          <a:prstGeom prst="rect">
            <a:avLst/>
          </a:prstGeom>
        </p:spPr>
      </p:pic>
    </p:spTree>
    <p:extLst>
      <p:ext uri="{BB962C8B-B14F-4D97-AF65-F5344CB8AC3E}">
        <p14:creationId xmlns:p14="http://schemas.microsoft.com/office/powerpoint/2010/main" val="19163850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Let me start">
    <p:spTree>
      <p:nvGrpSpPr>
        <p:cNvPr id="1" name=""/>
        <p:cNvGrpSpPr/>
        <p:nvPr/>
      </p:nvGrpSpPr>
      <p:grpSpPr>
        <a:xfrm>
          <a:off x="0" y="0"/>
          <a:ext cx="0" cy="0"/>
          <a:chOff x="0" y="0"/>
          <a:chExt cx="0" cy="0"/>
        </a:xfrm>
      </p:grpSpPr>
      <p:sp>
        <p:nvSpPr>
          <p:cNvPr id="9" name="Rectangle 8"/>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Text Placeholder 2"/>
          <p:cNvSpPr>
            <a:spLocks noGrp="1"/>
          </p:cNvSpPr>
          <p:nvPr>
            <p:ph idx="1" hasCustomPrompt="1"/>
          </p:nvPr>
        </p:nvSpPr>
        <p:spPr>
          <a:xfrm>
            <a:off x="575733" y="1580825"/>
            <a:ext cx="4771182" cy="4386021"/>
          </a:xfrm>
          <a:prstGeom prst="rect">
            <a:avLst/>
          </a:prstGeom>
        </p:spPr>
        <p:txBody>
          <a:bodyPr vert="horz" lIns="91440" tIns="45720" rIns="91440" bIns="45720" rtlCol="0">
            <a:normAutofit/>
          </a:bodyPr>
          <a:lstStyle>
            <a:lvl1pPr marL="0" indent="0">
              <a:buNone/>
              <a:defRPr sz="2000" baseline="0">
                <a:latin typeface="Arial" charset="0"/>
                <a:ea typeface="Arial" charset="0"/>
                <a:cs typeface="Arial" charset="0"/>
              </a:defRPr>
            </a:lvl1pPr>
            <a:lvl2pPr>
              <a:defRPr baseline="0"/>
            </a:lvl2pPr>
          </a:lstStyle>
          <a:p>
            <a:pPr lvl="0"/>
            <a:r>
              <a:rPr lang="en-US" dirty="0"/>
              <a:t>Example/video goes here</a:t>
            </a:r>
          </a:p>
        </p:txBody>
      </p:sp>
      <p:sp>
        <p:nvSpPr>
          <p:cNvPr id="10" name="Text Placeholder 2"/>
          <p:cNvSpPr>
            <a:spLocks noGrp="1"/>
          </p:cNvSpPr>
          <p:nvPr>
            <p:ph idx="11" hasCustomPrompt="1"/>
          </p:nvPr>
        </p:nvSpPr>
        <p:spPr>
          <a:xfrm>
            <a:off x="5540731" y="1580826"/>
            <a:ext cx="3171470" cy="4386021"/>
          </a:xfrm>
          <a:prstGeom prst="rect">
            <a:avLst/>
          </a:prstGeom>
        </p:spPr>
        <p:txBody>
          <a:bodyPr vert="horz" lIns="91440" tIns="45720" rIns="91440" bIns="45720" rtlCol="0">
            <a:normAutofit/>
          </a:bodyPr>
          <a:lstStyle>
            <a:lvl1pPr marL="292100" indent="-292100">
              <a:buClr>
                <a:srgbClr val="C85337"/>
              </a:buClr>
              <a:buFont typeface="AppleSymbols" charset="0"/>
              <a:buChar char="⎔"/>
              <a:defRPr sz="2000" baseline="0">
                <a:latin typeface="Arial" charset="0"/>
                <a:ea typeface="Arial" charset="0"/>
                <a:cs typeface="Arial" charset="0"/>
              </a:defRPr>
            </a:lvl1pPr>
            <a:lvl2pPr>
              <a:defRPr baseline="0"/>
            </a:lvl2pPr>
          </a:lstStyle>
          <a:p>
            <a:pPr lvl="0"/>
            <a:r>
              <a:rPr lang="en-US" dirty="0"/>
              <a:t>My start goes here (also in workbook)</a:t>
            </a:r>
          </a:p>
          <a:p>
            <a:pPr lvl="0"/>
            <a:r>
              <a:rPr lang="en-US" dirty="0"/>
              <a:t>May need an additional content slide (or to delete this and do only a content slide)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2" name="Title 1"/>
          <p:cNvSpPr>
            <a:spLocks noGrp="1"/>
          </p:cNvSpPr>
          <p:nvPr>
            <p:ph type="title" hasCustomPrompt="1"/>
          </p:nvPr>
        </p:nvSpPr>
        <p:spPr>
          <a:xfrm>
            <a:off x="1199330" y="324358"/>
            <a:ext cx="7559900"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Let me start it</a:t>
            </a:r>
            <a:r>
              <a:rPr lang="mr-IN" dirty="0"/>
              <a:t>…</a:t>
            </a:r>
            <a:endParaRPr lang="en-US" dirty="0"/>
          </a:p>
        </p:txBody>
      </p:sp>
      <p:sp>
        <p:nvSpPr>
          <p:cNvPr id="8" name="Hexagon 7"/>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0770" y="434406"/>
            <a:ext cx="479197" cy="645073"/>
          </a:xfrm>
          <a:prstGeom prst="rect">
            <a:avLst/>
          </a:prstGeom>
        </p:spPr>
      </p:pic>
    </p:spTree>
    <p:extLst>
      <p:ext uri="{BB962C8B-B14F-4D97-AF65-F5344CB8AC3E}">
        <p14:creationId xmlns:p14="http://schemas.microsoft.com/office/powerpoint/2010/main" val="30875869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Now you finishe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6" name="Rectangle 5"/>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Title 1"/>
          <p:cNvSpPr>
            <a:spLocks noGrp="1"/>
          </p:cNvSpPr>
          <p:nvPr>
            <p:ph type="title" hasCustomPrompt="1"/>
          </p:nvPr>
        </p:nvSpPr>
        <p:spPr>
          <a:xfrm>
            <a:off x="1199330" y="324358"/>
            <a:ext cx="7559900" cy="917367"/>
          </a:xfrm>
          <a:prstGeom prst="rect">
            <a:avLst/>
          </a:prstGeom>
        </p:spPr>
        <p:txBody>
          <a:bodyPr anchor="ctr" anchorCtr="0">
            <a:normAutofit/>
          </a:bodyPr>
          <a:lstStyle>
            <a:lvl1pPr>
              <a:defRPr sz="2800" b="1" i="0" spc="0" baseline="0">
                <a:latin typeface="Arial" charset="0"/>
                <a:ea typeface="Arial" charset="0"/>
                <a:cs typeface="Arial" charset="0"/>
              </a:defRPr>
            </a:lvl1pPr>
          </a:lstStyle>
          <a:p>
            <a:r>
              <a:rPr lang="en-US" dirty="0"/>
              <a:t>And now that you’ve finished it</a:t>
            </a:r>
            <a:r>
              <a:rPr lang="mr-IN" dirty="0"/>
              <a:t>…</a:t>
            </a:r>
            <a:endParaRPr lang="en-US" dirty="0"/>
          </a:p>
        </p:txBody>
      </p:sp>
      <p:sp>
        <p:nvSpPr>
          <p:cNvPr id="10" name="Text Placeholder 226"/>
          <p:cNvSpPr>
            <a:spLocks noGrp="1"/>
          </p:cNvSpPr>
          <p:nvPr>
            <p:ph type="body" sz="quarter" idx="13" hasCustomPrompt="1"/>
          </p:nvPr>
        </p:nvSpPr>
        <p:spPr>
          <a:xfrm>
            <a:off x="575733" y="1562306"/>
            <a:ext cx="8204754" cy="4469673"/>
          </a:xfrm>
          <a:prstGeom prst="rect">
            <a:avLst/>
          </a:prstGeom>
        </p:spPr>
        <p:txBody>
          <a:bodyPr wrap="square" anchor="t" anchorCtr="0">
            <a:norm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Provide information about how you would complete the example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Hexagon 7"/>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0770" y="434406"/>
            <a:ext cx="479197" cy="645073"/>
          </a:xfrm>
          <a:prstGeom prst="rect">
            <a:avLst/>
          </a:prstGeom>
        </p:spPr>
      </p:pic>
    </p:spTree>
    <p:extLst>
      <p:ext uri="{BB962C8B-B14F-4D97-AF65-F5344CB8AC3E}">
        <p14:creationId xmlns:p14="http://schemas.microsoft.com/office/powerpoint/2010/main" val="1078078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pplication activity">
    <p:spTree>
      <p:nvGrpSpPr>
        <p:cNvPr id="1" name=""/>
        <p:cNvGrpSpPr/>
        <p:nvPr/>
      </p:nvGrpSpPr>
      <p:grpSpPr>
        <a:xfrm>
          <a:off x="0" y="0"/>
          <a:ext cx="0" cy="0"/>
          <a:chOff x="0" y="0"/>
          <a:chExt cx="0" cy="0"/>
        </a:xfrm>
      </p:grpSpPr>
      <p:sp>
        <p:nvSpPr>
          <p:cNvPr id="9" name="Rectangle 8"/>
          <p:cNvSpPr/>
          <p:nvPr userDrawn="1"/>
        </p:nvSpPr>
        <p:spPr>
          <a:xfrm rot="5400000">
            <a:off x="-3312622" y="3312622"/>
            <a:ext cx="6858000" cy="232756"/>
          </a:xfrm>
          <a:prstGeom prst="rect">
            <a:avLst/>
          </a:prstGeom>
          <a:gradFill flip="none" rotWithShape="1">
            <a:gsLst>
              <a:gs pos="100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extBox 7"/>
          <p:cNvSpPr txBox="1"/>
          <p:nvPr/>
        </p:nvSpPr>
        <p:spPr>
          <a:xfrm>
            <a:off x="3182367" y="6877050"/>
            <a:ext cx="2920314" cy="1492716"/>
          </a:xfrm>
          <a:prstGeom prst="rect">
            <a:avLst/>
          </a:prstGeom>
          <a:solidFill>
            <a:schemeClr val="accent4"/>
          </a:solidFill>
        </p:spPr>
        <p:txBody>
          <a:bodyPr wrap="square" rtlCol="0">
            <a:spAutoFit/>
          </a:bodyPr>
          <a:lstStyle/>
          <a:p>
            <a:r>
              <a:rPr lang="en-US" sz="1400" dirty="0">
                <a:solidFill>
                  <a:schemeClr val="bg1"/>
                </a:solidFill>
              </a:rPr>
              <a:t>Application activities include:</a:t>
            </a:r>
          </a:p>
          <a:p>
            <a:pPr marL="228600" indent="-228600">
              <a:buFont typeface="Arial" panose="020B0604020202020204" pitchFamily="34" charset="0"/>
              <a:buChar char="•"/>
            </a:pPr>
            <a:r>
              <a:rPr lang="en-US" sz="1100" dirty="0">
                <a:solidFill>
                  <a:schemeClr val="bg1"/>
                </a:solidFill>
              </a:rPr>
              <a:t>Discussion Board - Teacher Video (DB - T) </a:t>
            </a:r>
          </a:p>
          <a:p>
            <a:pPr marL="228600" indent="-228600">
              <a:buFont typeface="Arial" panose="020B0604020202020204" pitchFamily="34" charset="0"/>
              <a:buChar char="•"/>
            </a:pPr>
            <a:r>
              <a:rPr lang="en-US" sz="1100" dirty="0">
                <a:solidFill>
                  <a:schemeClr val="bg1"/>
                </a:solidFill>
              </a:rPr>
              <a:t>Journal Entry - Video Eval (JE-V) </a:t>
            </a:r>
          </a:p>
          <a:p>
            <a:pPr marL="228600" indent="-228600">
              <a:buFont typeface="Arial" panose="020B0604020202020204" pitchFamily="34" charset="0"/>
              <a:buChar char="•"/>
            </a:pPr>
            <a:r>
              <a:rPr lang="en-US" sz="1100" dirty="0">
                <a:solidFill>
                  <a:schemeClr val="bg1"/>
                </a:solidFill>
              </a:rPr>
              <a:t>Partner Work - Example Eval (PW -E)</a:t>
            </a:r>
          </a:p>
          <a:p>
            <a:pPr marL="228600" indent="-228600">
              <a:buFont typeface="Arial" panose="020B0604020202020204" pitchFamily="34" charset="0"/>
              <a:buChar char="•"/>
            </a:pPr>
            <a:r>
              <a:rPr lang="en-US" sz="1100" dirty="0">
                <a:solidFill>
                  <a:schemeClr val="bg1"/>
                </a:solidFill>
              </a:rPr>
              <a:t>Partner Work - Microteacher (PW-M) </a:t>
            </a:r>
          </a:p>
          <a:p>
            <a:pPr marL="228600" indent="-228600">
              <a:buFont typeface="Arial" panose="020B0604020202020204" pitchFamily="34" charset="0"/>
              <a:buChar char="•"/>
            </a:pPr>
            <a:r>
              <a:rPr lang="en-US" sz="1100" dirty="0">
                <a:solidFill>
                  <a:schemeClr val="bg1"/>
                </a:solidFill>
              </a:rPr>
              <a:t>Partner Work - Teacher Application Eval</a:t>
            </a:r>
          </a:p>
          <a:p>
            <a:pPr marL="228600" indent="-228600">
              <a:buFont typeface="Arial" panose="020B0604020202020204" pitchFamily="34" charset="0"/>
              <a:buChar char="•"/>
            </a:pPr>
            <a:r>
              <a:rPr lang="en-US" sz="1100" i="1" dirty="0">
                <a:solidFill>
                  <a:schemeClr val="bg1"/>
                </a:solidFill>
              </a:rPr>
              <a:t>Note:</a:t>
            </a:r>
            <a:r>
              <a:rPr lang="en-US" sz="1100" i="1" baseline="0" dirty="0">
                <a:solidFill>
                  <a:schemeClr val="bg1"/>
                </a:solidFill>
              </a:rPr>
              <a:t> Codes are for reference only; do not share them with teachers</a:t>
            </a:r>
            <a:endParaRPr lang="en-US" sz="1100" i="1" dirty="0">
              <a:solidFill>
                <a:schemeClr val="bg1"/>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4" name="Content Placeholder 3"/>
          <p:cNvSpPr>
            <a:spLocks noGrp="1"/>
          </p:cNvSpPr>
          <p:nvPr>
            <p:ph sz="quarter" idx="10" hasCustomPrompt="1"/>
          </p:nvPr>
        </p:nvSpPr>
        <p:spPr>
          <a:xfrm>
            <a:off x="504825" y="385763"/>
            <a:ext cx="8275638" cy="960437"/>
          </a:xfrm>
          <a:prstGeom prst="rect">
            <a:avLst/>
          </a:prstGeom>
        </p:spPr>
        <p:txBody>
          <a:bodyPr anchor="ctr">
            <a:noAutofit/>
          </a:bodyPr>
          <a:lstStyle>
            <a:lvl1pPr marL="0" indent="0">
              <a:buNone/>
              <a:defRPr sz="2800" b="1" baseline="0">
                <a:latin typeface="Arial" charset="0"/>
                <a:ea typeface="Arial" charset="0"/>
                <a:cs typeface="Arial" charset="0"/>
              </a:defRPr>
            </a:lvl1pPr>
            <a:lvl2pPr marL="457200" indent="0">
              <a:buNone/>
              <a:defRPr>
                <a:latin typeface="Arial" charset="0"/>
                <a:ea typeface="Arial" charset="0"/>
                <a:cs typeface="Arial" charset="0"/>
              </a:defRPr>
            </a:lvl2pPr>
            <a:lvl3pPr marL="914400" indent="0">
              <a:buNone/>
              <a:defRPr>
                <a:latin typeface="Arial" charset="0"/>
                <a:ea typeface="Arial" charset="0"/>
                <a:cs typeface="Arial" charset="0"/>
              </a:defRPr>
            </a:lvl3pPr>
            <a:lvl4pPr marL="1371600" indent="0">
              <a:buNone/>
              <a:defRPr>
                <a:latin typeface="Arial" charset="0"/>
                <a:ea typeface="Arial" charset="0"/>
                <a:cs typeface="Arial" charset="0"/>
              </a:defRPr>
            </a:lvl4pPr>
            <a:lvl5pPr marL="1828800" indent="0">
              <a:buNone/>
              <a:defRPr>
                <a:latin typeface="Arial" charset="0"/>
                <a:ea typeface="Arial" charset="0"/>
                <a:cs typeface="Arial" charset="0"/>
              </a:defRPr>
            </a:lvl5pPr>
          </a:lstStyle>
          <a:p>
            <a:pPr lvl="0"/>
            <a:r>
              <a:rPr lang="en-US" dirty="0"/>
              <a:t>Application Activity:</a:t>
            </a:r>
          </a:p>
          <a:p>
            <a:pPr lvl="0"/>
            <a:r>
              <a:rPr lang="en-US" dirty="0"/>
              <a:t>Name of activity (see list below)</a:t>
            </a:r>
          </a:p>
        </p:txBody>
      </p:sp>
      <p:sp>
        <p:nvSpPr>
          <p:cNvPr id="11" name="Text Placeholder 226"/>
          <p:cNvSpPr>
            <a:spLocks noGrp="1"/>
          </p:cNvSpPr>
          <p:nvPr>
            <p:ph type="body" sz="quarter" idx="13" hasCustomPrompt="1"/>
          </p:nvPr>
        </p:nvSpPr>
        <p:spPr>
          <a:xfrm>
            <a:off x="575733" y="1722474"/>
            <a:ext cx="8204754" cy="4309505"/>
          </a:xfrm>
          <a:prstGeom prst="rect">
            <a:avLst/>
          </a:prstGeom>
        </p:spPr>
        <p:txBody>
          <a:bodyPr wrap="square" anchor="t" anchorCtr="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2000">
                <a:latin typeface="Arial" charset="0"/>
                <a:ea typeface="Arial" charset="0"/>
                <a:cs typeface="Arial" charset="0"/>
              </a:defRPr>
            </a:lvl2pPr>
            <a:lvl3pPr marL="1200150" indent="-285750">
              <a:buClr>
                <a:srgbClr val="C85337"/>
              </a:buClr>
              <a:buFont typeface="AppleSymbols" charset="0"/>
              <a:buChar char="⎔"/>
              <a:defRPr sz="1800">
                <a:latin typeface="Arial" charset="0"/>
                <a:ea typeface="Arial" charset="0"/>
                <a:cs typeface="Arial" charset="0"/>
              </a:defRPr>
            </a:lvl3pPr>
            <a:lvl4pPr marL="1657350" indent="-285750">
              <a:buClr>
                <a:srgbClr val="C85337"/>
              </a:buClr>
              <a:buFont typeface="AppleSymbols" charset="0"/>
              <a:buChar char="⎔"/>
              <a:defRPr sz="1600">
                <a:latin typeface="Arial" charset="0"/>
                <a:ea typeface="Arial" charset="0"/>
                <a:cs typeface="Arial" charset="0"/>
              </a:defRPr>
            </a:lvl4pPr>
            <a:lvl5pPr marL="2114550" indent="-285750">
              <a:buClr>
                <a:srgbClr val="C85337"/>
              </a:buClr>
              <a:buFont typeface="AppleSymbols" charset="0"/>
              <a:buChar char="⎔"/>
              <a:defRPr sz="1600">
                <a:latin typeface="Arial" charset="0"/>
                <a:ea typeface="Arial" charset="0"/>
                <a:cs typeface="Arial" charset="0"/>
              </a:defRPr>
            </a:lvl5pPr>
          </a:lstStyle>
          <a:p>
            <a:pPr lvl="0"/>
            <a:r>
              <a:rPr lang="en-US" dirty="0"/>
              <a:t>Description</a:t>
            </a:r>
          </a:p>
          <a:p>
            <a:pPr lvl="0"/>
            <a:r>
              <a:rPr lang="en-US" dirty="0"/>
              <a:t>Purpose</a:t>
            </a:r>
          </a:p>
          <a:p>
            <a:pPr lvl="0"/>
            <a:r>
              <a:rPr lang="en-US" dirty="0"/>
              <a:t>Product</a:t>
            </a:r>
          </a:p>
          <a:p>
            <a:pPr lvl="0"/>
            <a:r>
              <a:rPr lang="en-US" dirty="0"/>
              <a:t>Evaluation criteria</a:t>
            </a:r>
          </a:p>
        </p:txBody>
      </p:sp>
      <p:sp>
        <p:nvSpPr>
          <p:cNvPr id="2" name="Title 1">
            <a:extLst>
              <a:ext uri="{FF2B5EF4-FFF2-40B4-BE49-F238E27FC236}">
                <a16:creationId xmlns:a16="http://schemas.microsoft.com/office/drawing/2014/main" id="{674D9609-2A1F-4FE0-9F89-2BF4B88C51C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8654763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art # wrap-up">
    <p:spTree>
      <p:nvGrpSpPr>
        <p:cNvPr id="1" name=""/>
        <p:cNvGrpSpPr/>
        <p:nvPr/>
      </p:nvGrpSpPr>
      <p:grpSpPr>
        <a:xfrm>
          <a:off x="0" y="0"/>
          <a:ext cx="0" cy="0"/>
          <a:chOff x="0" y="0"/>
          <a:chExt cx="0" cy="0"/>
        </a:xfrm>
      </p:grpSpPr>
      <p:grpSp>
        <p:nvGrpSpPr>
          <p:cNvPr id="14" name="Group 13"/>
          <p:cNvGrpSpPr/>
          <p:nvPr userDrawn="1"/>
        </p:nvGrpSpPr>
        <p:grpSpPr>
          <a:xfrm>
            <a:off x="-1277796" y="-394249"/>
            <a:ext cx="11699593" cy="7646498"/>
            <a:chOff x="-1623140" y="-186249"/>
            <a:chExt cx="11699593" cy="7646498"/>
          </a:xfrm>
          <a:gradFill flip="none" rotWithShape="1">
            <a:gsLst>
              <a:gs pos="100000">
                <a:srgbClr val="202C59">
                  <a:alpha val="45000"/>
                </a:srgbClr>
              </a:gs>
              <a:gs pos="40000">
                <a:schemeClr val="bg1">
                  <a:lumMod val="95000"/>
                  <a:lumOff val="5000"/>
                </a:schemeClr>
              </a:gs>
            </a:gsLst>
            <a:lin ang="10800000" scaled="1"/>
            <a:tileRect/>
          </a:gradFill>
        </p:grpSpPr>
        <p:grpSp>
          <p:nvGrpSpPr>
            <p:cNvPr id="15" name="Group 14"/>
            <p:cNvGrpSpPr/>
            <p:nvPr/>
          </p:nvGrpSpPr>
          <p:grpSpPr>
            <a:xfrm>
              <a:off x="-930710" y="-186249"/>
              <a:ext cx="11005420" cy="718056"/>
              <a:chOff x="-584499" y="-186249"/>
              <a:chExt cx="11005420" cy="718056"/>
            </a:xfrm>
            <a:grpFill/>
          </p:grpSpPr>
          <p:sp>
            <p:nvSpPr>
              <p:cNvPr id="203" name="Hexagon 20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4" name="Hexagon 20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5" name="Hexagon 20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6" name="Hexagon 20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7" name="Hexagon 20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8" name="Hexagon 20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9" name="Hexagon 20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0" name="Hexagon 20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1" name="Hexagon 21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2" name="Hexagon 21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3" name="Hexagon 21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4" name="Hexagon 21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5" name="Hexagon 21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6" name="Hexagon 21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7" name="Hexagon 21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8" name="Hexagon 21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6" name="Group 15"/>
            <p:cNvGrpSpPr/>
            <p:nvPr/>
          </p:nvGrpSpPr>
          <p:grpSpPr>
            <a:xfrm>
              <a:off x="-1276075" y="442161"/>
              <a:ext cx="11005420" cy="718056"/>
              <a:chOff x="-584499" y="-186249"/>
              <a:chExt cx="11005420" cy="718056"/>
            </a:xfrm>
            <a:grpFill/>
          </p:grpSpPr>
          <p:sp>
            <p:nvSpPr>
              <p:cNvPr id="187" name="Hexagon 18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8" name="Hexagon 18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9" name="Hexagon 18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0" name="Hexagon 18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1" name="Hexagon 19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2" name="Hexagon 19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3" name="Hexagon 19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4" name="Hexagon 19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5" name="Hexagon 19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6" name="Hexagon 19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7" name="Hexagon 19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8" name="Hexagon 19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9" name="Hexagon 19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0" name="Hexagon 19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1" name="Hexagon 20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2" name="Hexagon 20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7" name="Group 16"/>
            <p:cNvGrpSpPr/>
            <p:nvPr/>
          </p:nvGrpSpPr>
          <p:grpSpPr>
            <a:xfrm>
              <a:off x="-930710" y="1070570"/>
              <a:ext cx="11005420" cy="718056"/>
              <a:chOff x="-584499" y="-186249"/>
              <a:chExt cx="11005420" cy="718056"/>
            </a:xfrm>
            <a:grpFill/>
          </p:grpSpPr>
          <p:sp>
            <p:nvSpPr>
              <p:cNvPr id="171" name="Hexagon 17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2" name="Hexagon 17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3" name="Hexagon 17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4" name="Hexagon 17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5" name="Hexagon 17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6" name="Hexagon 17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7" name="Hexagon 17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8" name="Hexagon 17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9" name="Hexagon 17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0" name="Hexagon 17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1" name="Hexagon 18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2" name="Hexagon 18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3" name="Hexagon 18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4" name="Hexagon 18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5" name="Hexagon 18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6" name="Hexagon 18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8" name="Group 17"/>
            <p:cNvGrpSpPr/>
            <p:nvPr/>
          </p:nvGrpSpPr>
          <p:grpSpPr>
            <a:xfrm>
              <a:off x="-1276075" y="1698980"/>
              <a:ext cx="11005420" cy="718056"/>
              <a:chOff x="-584499" y="-186249"/>
              <a:chExt cx="11005420" cy="718056"/>
            </a:xfrm>
            <a:grpFill/>
          </p:grpSpPr>
          <p:sp>
            <p:nvSpPr>
              <p:cNvPr id="155" name="Hexagon 15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6" name="Hexagon 15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7" name="Hexagon 15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8" name="Hexagon 15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9" name="Hexagon 15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0" name="Hexagon 15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1" name="Hexagon 16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2" name="Hexagon 16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3" name="Hexagon 16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4" name="Hexagon 16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5" name="Hexagon 16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6" name="Hexagon 16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7" name="Hexagon 16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8" name="Hexagon 16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9" name="Hexagon 16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0" name="Hexagon 16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9" name="Group 18"/>
            <p:cNvGrpSpPr/>
            <p:nvPr/>
          </p:nvGrpSpPr>
          <p:grpSpPr>
            <a:xfrm>
              <a:off x="-928967" y="2324633"/>
              <a:ext cx="11005420" cy="718056"/>
              <a:chOff x="-584499" y="-186249"/>
              <a:chExt cx="11005420" cy="718056"/>
            </a:xfrm>
            <a:grpFill/>
          </p:grpSpPr>
          <p:sp>
            <p:nvSpPr>
              <p:cNvPr id="139" name="Hexagon 13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0" name="Hexagon 13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1" name="Hexagon 14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2" name="Hexagon 14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3" name="Hexagon 14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4" name="Hexagon 14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5" name="Hexagon 14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6" name="Hexagon 14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7" name="Hexagon 14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8" name="Hexagon 14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9" name="Hexagon 14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0" name="Hexagon 14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1" name="Hexagon 15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2" name="Hexagon 15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3" name="Hexagon 15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4" name="Hexagon 15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0" name="Group 19"/>
            <p:cNvGrpSpPr/>
            <p:nvPr/>
          </p:nvGrpSpPr>
          <p:grpSpPr>
            <a:xfrm>
              <a:off x="-1274332" y="2953043"/>
              <a:ext cx="11005420" cy="718056"/>
              <a:chOff x="-584499" y="-186249"/>
              <a:chExt cx="11005420" cy="718056"/>
            </a:xfrm>
            <a:grpFill/>
          </p:grpSpPr>
          <p:sp>
            <p:nvSpPr>
              <p:cNvPr id="123" name="Hexagon 12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4" name="Hexagon 12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5" name="Hexagon 12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6" name="Hexagon 12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7" name="Hexagon 12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8" name="Hexagon 12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9" name="Hexagon 12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0" name="Hexagon 12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1" name="Hexagon 13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2" name="Hexagon 13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3" name="Hexagon 13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4" name="Hexagon 13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5" name="Hexagon 13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6" name="Hexagon 13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7" name="Hexagon 13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8" name="Hexagon 13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1" name="Group 20"/>
            <p:cNvGrpSpPr/>
            <p:nvPr/>
          </p:nvGrpSpPr>
          <p:grpSpPr>
            <a:xfrm>
              <a:off x="-930710" y="3587728"/>
              <a:ext cx="11005420" cy="718056"/>
              <a:chOff x="-584499" y="-186249"/>
              <a:chExt cx="11005420" cy="718056"/>
            </a:xfrm>
            <a:grpFill/>
          </p:grpSpPr>
          <p:sp>
            <p:nvSpPr>
              <p:cNvPr id="107" name="Hexagon 10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8" name="Hexagon 10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9" name="Hexagon 10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0" name="Hexagon 10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1" name="Hexagon 11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2" name="Hexagon 11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3" name="Hexagon 11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4" name="Hexagon 11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5" name="Hexagon 11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6" name="Hexagon 11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7" name="Hexagon 11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8" name="Hexagon 11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9" name="Hexagon 11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0" name="Hexagon 11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1" name="Hexagon 12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2" name="Hexagon 12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 name="Group 21"/>
            <p:cNvGrpSpPr/>
            <p:nvPr/>
          </p:nvGrpSpPr>
          <p:grpSpPr>
            <a:xfrm>
              <a:off x="-1276075" y="4216138"/>
              <a:ext cx="11005420" cy="718056"/>
              <a:chOff x="-584499" y="-186249"/>
              <a:chExt cx="11005420" cy="718056"/>
            </a:xfrm>
            <a:grpFill/>
          </p:grpSpPr>
          <p:sp>
            <p:nvSpPr>
              <p:cNvPr id="91" name="Hexagon 9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2" name="Hexagon 9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3" name="Hexagon 9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4" name="Hexagon 9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5" name="Hexagon 9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6" name="Hexagon 9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7" name="Hexagon 9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8" name="Hexagon 9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9" name="Hexagon 9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0" name="Hexagon 9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1" name="Hexagon 10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2" name="Hexagon 10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3" name="Hexagon 10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4" name="Hexagon 10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5" name="Hexagon 10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6" name="Hexagon 10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3" name="Group 22"/>
            <p:cNvGrpSpPr/>
            <p:nvPr/>
          </p:nvGrpSpPr>
          <p:grpSpPr>
            <a:xfrm>
              <a:off x="-930710" y="4835514"/>
              <a:ext cx="11005420" cy="718056"/>
              <a:chOff x="-584499" y="-186249"/>
              <a:chExt cx="11005420" cy="718056"/>
            </a:xfrm>
            <a:grpFill/>
          </p:grpSpPr>
          <p:sp>
            <p:nvSpPr>
              <p:cNvPr id="75" name="Hexagon 7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6" name="Hexagon 7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7" name="Hexagon 7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8" name="Hexagon 7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9" name="Hexagon 7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0" name="Hexagon 7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 name="Hexagon 8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2" name="Hexagon 8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3" name="Hexagon 8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4" name="Hexagon 8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Hexagon 8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6" name="Hexagon 8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7" name="Hexagon 8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8" name="Hexagon 8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9" name="Hexagon 8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0" name="Hexagon 8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4" name="Group 23"/>
            <p:cNvGrpSpPr/>
            <p:nvPr/>
          </p:nvGrpSpPr>
          <p:grpSpPr>
            <a:xfrm>
              <a:off x="-1276075" y="5463924"/>
              <a:ext cx="11005420" cy="718056"/>
              <a:chOff x="-584499" y="-186249"/>
              <a:chExt cx="11005420" cy="718056"/>
            </a:xfrm>
            <a:grpFill/>
          </p:grpSpPr>
          <p:sp>
            <p:nvSpPr>
              <p:cNvPr id="59" name="Hexagon 5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Hexagon 5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Hexagon 6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2" name="Hexagon 6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3" name="Hexagon 6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4" name="Hexagon 6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5" name="Hexagon 6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6" name="Hexagon 6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6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6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9" name="Hexagon 6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0" name="Hexagon 6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Hexagon 7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2" name="Hexagon 7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3" name="Hexagon 7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4" name="Hexagon 7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5" name="Group 24"/>
            <p:cNvGrpSpPr/>
            <p:nvPr/>
          </p:nvGrpSpPr>
          <p:grpSpPr>
            <a:xfrm>
              <a:off x="-1623140" y="6071637"/>
              <a:ext cx="11005420" cy="751306"/>
              <a:chOff x="-584499" y="-219499"/>
              <a:chExt cx="11005420" cy="751306"/>
            </a:xfrm>
            <a:grpFill/>
          </p:grpSpPr>
          <p:sp>
            <p:nvSpPr>
              <p:cNvPr id="43" name="Hexagon 4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Hexagon 4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Hexagon 4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Hexagon 4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Hexagon 4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8" name="Hexagon 4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Hexagon 4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Hexagon 4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Hexagon 5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2" name="Hexagon 5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Hexagon 5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4" name="Hexagon 5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Hexagon 5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Hexagon 5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Hexagon 56"/>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Hexagon 5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6" name="Group 25"/>
            <p:cNvGrpSpPr/>
            <p:nvPr/>
          </p:nvGrpSpPr>
          <p:grpSpPr>
            <a:xfrm>
              <a:off x="-1276075" y="6708943"/>
              <a:ext cx="11005420" cy="751306"/>
              <a:chOff x="-584499" y="-219499"/>
              <a:chExt cx="11005420" cy="751306"/>
            </a:xfrm>
            <a:grpFill/>
          </p:grpSpPr>
          <p:sp>
            <p:nvSpPr>
              <p:cNvPr id="27" name="Hexagon 2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Hexagon 27"/>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Hexagon 28"/>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Hexagon 29"/>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Hexagon 30"/>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Hexagon 31"/>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Hexagon 32"/>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Hexagon 33"/>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Hexagon 34"/>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Hexagon 35"/>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Hexagon 36"/>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Hexagon 37"/>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 name="Hexagon 38"/>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Hexagon 39"/>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Hexagon 4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Hexagon 4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220" name="Rectangle 219"/>
          <p:cNvSpPr/>
          <p:nvPr userDrawn="1"/>
        </p:nvSpPr>
        <p:spPr>
          <a:xfrm rot="5400000">
            <a:off x="2113115" y="1754256"/>
            <a:ext cx="9144000" cy="4846991"/>
          </a:xfrm>
          <a:prstGeom prst="rect">
            <a:avLst/>
          </a:prstGeom>
          <a:solidFill>
            <a:schemeClr val="bg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7" name="Text Placeholder 226"/>
          <p:cNvSpPr>
            <a:spLocks noGrp="1"/>
          </p:cNvSpPr>
          <p:nvPr>
            <p:ph type="body" sz="quarter" idx="13" hasCustomPrompt="1"/>
          </p:nvPr>
        </p:nvSpPr>
        <p:spPr>
          <a:xfrm>
            <a:off x="4606925" y="2686745"/>
            <a:ext cx="4154488" cy="1484509"/>
          </a:xfrm>
          <a:prstGeom prst="rect">
            <a:avLst/>
          </a:prstGeom>
        </p:spPr>
        <p:txBody>
          <a:bodyPr anchor="ctr" anchorCtr="0">
            <a:sp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add wrap up points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9" name="Picture 2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221" name="Picture 2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 name="Text Placeholder 2"/>
          <p:cNvSpPr>
            <a:spLocks noGrp="1"/>
          </p:cNvSpPr>
          <p:nvPr>
            <p:ph type="body" sz="quarter" idx="14" hasCustomPrompt="1"/>
          </p:nvPr>
        </p:nvSpPr>
        <p:spPr>
          <a:xfrm>
            <a:off x="415925" y="2723357"/>
            <a:ext cx="3433763" cy="1411287"/>
          </a:xfrm>
          <a:prstGeom prst="rect">
            <a:avLst/>
          </a:prstGeom>
        </p:spPr>
        <p:txBody>
          <a:bodyPr anchor="ctr"/>
          <a:lstStyle>
            <a:lvl1pPr marL="0" indent="0">
              <a:buNone/>
              <a:defRPr sz="4400" b="1">
                <a:latin typeface="Arial" charset="0"/>
                <a:ea typeface="Arial" charset="0"/>
                <a:cs typeface="Arial" charset="0"/>
              </a:defRPr>
            </a:lvl1pPr>
            <a:lvl2pPr marL="457200" indent="0">
              <a:buNone/>
              <a:defRPr sz="4400" b="1">
                <a:latin typeface="Arial" charset="0"/>
                <a:ea typeface="Arial" charset="0"/>
                <a:cs typeface="Arial" charset="0"/>
              </a:defRPr>
            </a:lvl2pPr>
            <a:lvl3pPr marL="914400" indent="0">
              <a:buNone/>
              <a:defRPr sz="4400" b="1">
                <a:latin typeface="Arial" charset="0"/>
                <a:ea typeface="Arial" charset="0"/>
                <a:cs typeface="Arial" charset="0"/>
              </a:defRPr>
            </a:lvl3pPr>
            <a:lvl4pPr marL="1371600" indent="0">
              <a:buNone/>
              <a:defRPr sz="4400" b="1">
                <a:latin typeface="Arial" charset="0"/>
                <a:ea typeface="Arial" charset="0"/>
                <a:cs typeface="Arial" charset="0"/>
              </a:defRPr>
            </a:lvl4pPr>
            <a:lvl5pPr marL="1828800" indent="0">
              <a:buNone/>
              <a:defRPr sz="4400" b="1">
                <a:latin typeface="Arial" charset="0"/>
                <a:ea typeface="Arial" charset="0"/>
                <a:cs typeface="Arial" charset="0"/>
              </a:defRPr>
            </a:lvl5pPr>
          </a:lstStyle>
          <a:p>
            <a:pPr lvl="0"/>
            <a:r>
              <a:rPr lang="en-US" dirty="0"/>
              <a:t>Part # Wrap-up</a:t>
            </a:r>
          </a:p>
        </p:txBody>
      </p:sp>
      <p:sp>
        <p:nvSpPr>
          <p:cNvPr id="2" name="Title 1">
            <a:extLst>
              <a:ext uri="{FF2B5EF4-FFF2-40B4-BE49-F238E27FC236}">
                <a16:creationId xmlns:a16="http://schemas.microsoft.com/office/drawing/2014/main" id="{7F26B904-C11F-46B6-9E4C-7B3EBB66A971}"/>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7877345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Module review and next steps">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643570" y="355798"/>
            <a:ext cx="8131175" cy="810563"/>
          </a:xfrm>
          <a:prstGeom prst="rect">
            <a:avLst/>
          </a:prstGeom>
        </p:spPr>
        <p:txBody>
          <a:bodyPr anchor="ctr">
            <a:normAutofit/>
          </a:bodyPr>
          <a:lstStyle>
            <a:lvl1pPr marL="0" indent="0">
              <a:buNone/>
              <a:defRPr sz="3200" b="1">
                <a:latin typeface="Arial" charset="0"/>
                <a:ea typeface="Arial" charset="0"/>
                <a:cs typeface="Arial" charset="0"/>
              </a:defRPr>
            </a:lvl1pPr>
            <a:lvl2pPr marL="457200" indent="0">
              <a:buNone/>
              <a:defRPr>
                <a:latin typeface="Arial" charset="0"/>
                <a:ea typeface="Arial" charset="0"/>
                <a:cs typeface="Arial" charset="0"/>
              </a:defRPr>
            </a:lvl2pPr>
            <a:lvl3pPr marL="914400" indent="0">
              <a:buNone/>
              <a:defRPr>
                <a:latin typeface="Arial" charset="0"/>
                <a:ea typeface="Arial" charset="0"/>
                <a:cs typeface="Arial" charset="0"/>
              </a:defRPr>
            </a:lvl3pPr>
            <a:lvl4pPr marL="1371600" indent="0">
              <a:buNone/>
              <a:defRPr>
                <a:latin typeface="Arial" charset="0"/>
                <a:ea typeface="Arial" charset="0"/>
                <a:cs typeface="Arial" charset="0"/>
              </a:defRPr>
            </a:lvl4pPr>
            <a:lvl5pPr marL="1828800" indent="0">
              <a:buNone/>
              <a:defRPr>
                <a:latin typeface="Arial" charset="0"/>
                <a:ea typeface="Arial" charset="0"/>
                <a:cs typeface="Arial" charset="0"/>
              </a:defRPr>
            </a:lvl5pPr>
          </a:lstStyle>
          <a:p>
            <a:pPr lvl="0"/>
            <a:r>
              <a:rPr lang="en-US" dirty="0"/>
              <a:t>Module Review and Next Steps</a:t>
            </a:r>
          </a:p>
        </p:txBody>
      </p:sp>
      <p:sp>
        <p:nvSpPr>
          <p:cNvPr id="7" name="Text Placeholder 2"/>
          <p:cNvSpPr>
            <a:spLocks noGrp="1"/>
          </p:cNvSpPr>
          <p:nvPr>
            <p:ph idx="1" hasCustomPrompt="1"/>
          </p:nvPr>
        </p:nvSpPr>
        <p:spPr>
          <a:xfrm>
            <a:off x="4983475" y="2584249"/>
            <a:ext cx="3791270" cy="3343275"/>
          </a:xfrm>
          <a:prstGeom prst="rect">
            <a:avLst/>
          </a:prstGeom>
        </p:spPr>
        <p:txBody>
          <a:bodyPr vert="horz" lIns="91440" tIns="45720" rIns="91440" bIns="45720" rtlCol="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chemeClr val="accent4"/>
              </a:buClr>
              <a:buFont typeface="AppleSymbols" charset="0"/>
              <a:buChar char="⎔"/>
              <a:defRPr sz="1800">
                <a:latin typeface="Arial" charset="0"/>
                <a:ea typeface="Arial" charset="0"/>
                <a:cs typeface="Arial" charset="0"/>
              </a:defRPr>
            </a:lvl2pPr>
            <a:lvl3pPr marL="1200150" indent="-285750">
              <a:buClr>
                <a:schemeClr val="accent4"/>
              </a:buClr>
              <a:buFont typeface="AppleSymbols" charset="0"/>
              <a:buChar char="⎔"/>
              <a:defRPr sz="1600">
                <a:latin typeface="Arial" charset="0"/>
                <a:ea typeface="Arial" charset="0"/>
                <a:cs typeface="Arial" charset="0"/>
              </a:defRPr>
            </a:lvl3pPr>
            <a:lvl4pPr marL="1657350" indent="-285750">
              <a:buClr>
                <a:schemeClr val="accent4"/>
              </a:buClr>
              <a:buFont typeface="AppleSymbols" charset="0"/>
              <a:buChar char="⎔"/>
              <a:defRPr sz="1400">
                <a:latin typeface="Arial" charset="0"/>
                <a:ea typeface="Arial" charset="0"/>
                <a:cs typeface="Arial" charset="0"/>
              </a:defRPr>
            </a:lvl4pPr>
            <a:lvl5pPr marL="2114550" indent="-285750">
              <a:buClr>
                <a:schemeClr val="accent4"/>
              </a:buClr>
              <a:buFont typeface="AppleSymbols" charset="0"/>
              <a:buChar char="⎔"/>
              <a:defRPr sz="1400">
                <a:latin typeface="Arial" charset="0"/>
                <a:ea typeface="Arial" charset="0"/>
                <a:cs typeface="Arial" charset="0"/>
              </a:defRPr>
            </a:lvl5pPr>
          </a:lstStyle>
          <a:p>
            <a:pPr lvl="0"/>
            <a:r>
              <a:rPr lang="en-US" dirty="0"/>
              <a:t>Click to type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1" hasCustomPrompt="1"/>
          </p:nvPr>
        </p:nvSpPr>
        <p:spPr>
          <a:xfrm>
            <a:off x="643570" y="1673003"/>
            <a:ext cx="3791270" cy="643140"/>
          </a:xfrm>
          <a:prstGeom prst="rect">
            <a:avLst/>
          </a:prstGeom>
          <a:noFill/>
        </p:spPr>
        <p:txBody>
          <a:bodyPr anchor="ctr" anchorCtr="0">
            <a:normAutofit/>
          </a:bodyPr>
          <a:lstStyle>
            <a:lvl1pPr marL="0" indent="0" algn="ctr">
              <a:buNone/>
              <a:defRPr sz="2000" b="1" baseline="0">
                <a:latin typeface="Arial" charset="0"/>
                <a:ea typeface="Arial" charset="0"/>
                <a:cs typeface="Arial" charset="0"/>
              </a:defRPr>
            </a:lvl1pPr>
            <a:lvl2pPr>
              <a:defRPr sz="1100"/>
            </a:lvl2pPr>
            <a:lvl3pPr>
              <a:defRPr sz="1050"/>
            </a:lvl3pPr>
            <a:lvl4pPr>
              <a:defRPr sz="1000"/>
            </a:lvl4pPr>
            <a:lvl5pPr>
              <a:defRPr sz="1000"/>
            </a:lvl5pPr>
          </a:lstStyle>
          <a:p>
            <a:pPr lvl="0"/>
            <a:r>
              <a:rPr lang="en-US" dirty="0"/>
              <a:t>Checklist Items</a:t>
            </a:r>
          </a:p>
        </p:txBody>
      </p:sp>
      <p:sp>
        <p:nvSpPr>
          <p:cNvPr id="12" name="Text Placeholder 10"/>
          <p:cNvSpPr>
            <a:spLocks noGrp="1"/>
          </p:cNvSpPr>
          <p:nvPr>
            <p:ph type="body" sz="quarter" idx="12" hasCustomPrompt="1"/>
          </p:nvPr>
        </p:nvSpPr>
        <p:spPr>
          <a:xfrm>
            <a:off x="4983475" y="1673003"/>
            <a:ext cx="3791270" cy="643140"/>
          </a:xfrm>
          <a:prstGeom prst="rect">
            <a:avLst/>
          </a:prstGeom>
          <a:noFill/>
        </p:spPr>
        <p:txBody>
          <a:bodyPr lIns="0" tIns="0" rIns="0" bIns="0" anchor="ctr" anchorCtr="0">
            <a:normAutofit/>
          </a:bodyPr>
          <a:lstStyle>
            <a:lvl1pPr marL="0" indent="0" algn="ctr">
              <a:buNone/>
              <a:defRPr sz="2000" b="1" baseline="0">
                <a:latin typeface="Arial" charset="0"/>
                <a:ea typeface="Arial" charset="0"/>
                <a:cs typeface="Arial" charset="0"/>
              </a:defRPr>
            </a:lvl1pPr>
            <a:lvl2pPr>
              <a:defRPr sz="1100"/>
            </a:lvl2pPr>
            <a:lvl3pPr>
              <a:defRPr sz="1050"/>
            </a:lvl3pPr>
            <a:lvl4pPr>
              <a:defRPr sz="1000"/>
            </a:lvl4pPr>
            <a:lvl5pPr>
              <a:defRPr sz="1000"/>
            </a:lvl5pPr>
          </a:lstStyle>
          <a:p>
            <a:pPr lvl="0"/>
            <a:r>
              <a:rPr lang="en-US" dirty="0"/>
              <a:t>Activities to Complete</a:t>
            </a:r>
          </a:p>
        </p:txBody>
      </p:sp>
      <p:sp>
        <p:nvSpPr>
          <p:cNvPr id="13" name="Text Placeholder 2"/>
          <p:cNvSpPr>
            <a:spLocks noGrp="1"/>
          </p:cNvSpPr>
          <p:nvPr>
            <p:ph idx="13" hasCustomPrompt="1"/>
          </p:nvPr>
        </p:nvSpPr>
        <p:spPr>
          <a:xfrm>
            <a:off x="643570" y="2584250"/>
            <a:ext cx="3791270" cy="3343275"/>
          </a:xfrm>
          <a:prstGeom prst="rect">
            <a:avLst/>
          </a:prstGeom>
        </p:spPr>
        <p:txBody>
          <a:bodyPr vert="horz" lIns="91440" tIns="45720" rIns="91440" bIns="45720" rtlCol="0">
            <a:normAutofit/>
          </a:bodyPr>
          <a:lstStyle>
            <a:lvl1pPr marL="285750" indent="-285750">
              <a:buClr>
                <a:schemeClr val="accent6">
                  <a:lumMod val="60000"/>
                  <a:lumOff val="40000"/>
                </a:schemeClr>
              </a:buClr>
              <a:buFont typeface="Wingdings" charset="2"/>
              <a:buChar char="q"/>
              <a:defRPr sz="2000">
                <a:latin typeface="Arial" charset="0"/>
                <a:ea typeface="Arial" charset="0"/>
                <a:cs typeface="Arial" charset="0"/>
              </a:defRPr>
            </a:lvl1pPr>
            <a:lvl2pPr marL="742950" indent="-285750">
              <a:buClr>
                <a:schemeClr val="accent6">
                  <a:lumMod val="60000"/>
                  <a:lumOff val="40000"/>
                </a:schemeClr>
              </a:buClr>
              <a:buFont typeface="Arial" charset="0"/>
              <a:buChar char="•"/>
              <a:defRPr sz="1800">
                <a:latin typeface="Arial" charset="0"/>
                <a:ea typeface="Arial" charset="0"/>
                <a:cs typeface="Arial" charset="0"/>
              </a:defRPr>
            </a:lvl2pPr>
            <a:lvl3pPr marL="1200150" indent="-285750">
              <a:buClr>
                <a:schemeClr val="accent6">
                  <a:lumMod val="60000"/>
                  <a:lumOff val="40000"/>
                </a:schemeClr>
              </a:buClr>
              <a:buFont typeface="Arial" charset="0"/>
              <a:buChar char="•"/>
              <a:defRPr sz="1600">
                <a:latin typeface="Arial" charset="0"/>
                <a:ea typeface="Arial" charset="0"/>
                <a:cs typeface="Arial" charset="0"/>
              </a:defRPr>
            </a:lvl3pPr>
            <a:lvl4pPr marL="1657350" indent="-285750">
              <a:buClr>
                <a:schemeClr val="accent6">
                  <a:lumMod val="60000"/>
                  <a:lumOff val="40000"/>
                </a:schemeClr>
              </a:buClr>
              <a:buFont typeface="Arial" charset="0"/>
              <a:buChar char="•"/>
              <a:defRPr sz="1400">
                <a:latin typeface="Arial" charset="0"/>
                <a:ea typeface="Arial" charset="0"/>
                <a:cs typeface="Arial" charset="0"/>
              </a:defRPr>
            </a:lvl4pPr>
            <a:lvl5pPr marL="2114550" indent="-285750">
              <a:buClr>
                <a:schemeClr val="accent6">
                  <a:lumMod val="60000"/>
                  <a:lumOff val="40000"/>
                </a:schemeClr>
              </a:buClr>
              <a:buFont typeface="Arial" charset="0"/>
              <a:buChar char="•"/>
              <a:defRPr sz="1400">
                <a:latin typeface="Arial" charset="0"/>
                <a:ea typeface="Arial" charset="0"/>
                <a:cs typeface="Arial" charset="0"/>
              </a:defRPr>
            </a:lvl5pPr>
          </a:lstStyle>
          <a:p>
            <a:pPr lvl="0"/>
            <a:r>
              <a:rPr lang="en-US" dirty="0"/>
              <a:t> Click to type bullet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5" name="Rectangle 14"/>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Rectangle 16"/>
          <p:cNvSpPr/>
          <p:nvPr userDrawn="1"/>
        </p:nvSpPr>
        <p:spPr>
          <a:xfrm>
            <a:off x="643570" y="2231002"/>
            <a:ext cx="3791269" cy="415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4983474" y="2231002"/>
            <a:ext cx="3791270" cy="41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F89B54-A2BD-4628-8092-7D3A792A05A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292696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lassroom application">
    <p:spTree>
      <p:nvGrpSpPr>
        <p:cNvPr id="1" name=""/>
        <p:cNvGrpSpPr/>
        <p:nvPr/>
      </p:nvGrpSpPr>
      <p:grpSpPr>
        <a:xfrm>
          <a:off x="0" y="0"/>
          <a:ext cx="0" cy="0"/>
          <a:chOff x="0" y="0"/>
          <a:chExt cx="0" cy="0"/>
        </a:xfrm>
      </p:grpSpPr>
      <p:sp>
        <p:nvSpPr>
          <p:cNvPr id="25" name="Rectangle 24"/>
          <p:cNvSpPr/>
          <p:nvPr userDrawn="1"/>
        </p:nvSpPr>
        <p:spPr>
          <a:xfrm rot="5400000">
            <a:off x="-3312622" y="3312622"/>
            <a:ext cx="6858000" cy="232756"/>
          </a:xfrm>
          <a:prstGeom prst="rect">
            <a:avLst/>
          </a:prstGeom>
          <a:gradFill flip="none" rotWithShape="1">
            <a:gsLst>
              <a:gs pos="99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26" name="Content Placeholder 4"/>
          <p:cNvSpPr>
            <a:spLocks noGrp="1"/>
          </p:cNvSpPr>
          <p:nvPr userDrawn="1">
            <p:ph sz="quarter" idx="14" hasCustomPrompt="1"/>
          </p:nvPr>
        </p:nvSpPr>
        <p:spPr>
          <a:xfrm>
            <a:off x="1199330" y="355798"/>
            <a:ext cx="7575416" cy="810563"/>
          </a:xfrm>
          <a:prstGeom prst="rect">
            <a:avLst/>
          </a:prstGeom>
        </p:spPr>
        <p:txBody>
          <a:bodyPr anchor="ctr">
            <a:normAutofit/>
          </a:bodyPr>
          <a:lstStyle>
            <a:lvl1pPr marL="0" indent="0">
              <a:buNone/>
              <a:defRPr sz="4000" b="1" baseline="0">
                <a:latin typeface="Arial" charset="0"/>
                <a:ea typeface="Arial" charset="0"/>
                <a:cs typeface="Arial" charset="0"/>
              </a:defRPr>
            </a:lvl1pPr>
            <a:lvl2pPr marL="457200" indent="0">
              <a:buNone/>
              <a:defRPr>
                <a:latin typeface="Arial" charset="0"/>
                <a:ea typeface="Arial" charset="0"/>
                <a:cs typeface="Arial" charset="0"/>
              </a:defRPr>
            </a:lvl2pPr>
            <a:lvl3pPr marL="914400" indent="0">
              <a:buNone/>
              <a:defRPr>
                <a:latin typeface="Arial" charset="0"/>
                <a:ea typeface="Arial" charset="0"/>
                <a:cs typeface="Arial" charset="0"/>
              </a:defRPr>
            </a:lvl3pPr>
            <a:lvl4pPr marL="1371600" indent="0">
              <a:buNone/>
              <a:defRPr>
                <a:latin typeface="Arial" charset="0"/>
                <a:ea typeface="Arial" charset="0"/>
                <a:cs typeface="Arial" charset="0"/>
              </a:defRPr>
            </a:lvl4pPr>
            <a:lvl5pPr marL="1828800" indent="0">
              <a:buNone/>
              <a:defRPr>
                <a:latin typeface="Arial" charset="0"/>
                <a:ea typeface="Arial" charset="0"/>
                <a:cs typeface="Arial" charset="0"/>
              </a:defRPr>
            </a:lvl5pPr>
          </a:lstStyle>
          <a:p>
            <a:pPr lvl="0"/>
            <a:r>
              <a:rPr lang="en-US" dirty="0"/>
              <a:t>Classroom Application</a:t>
            </a:r>
          </a:p>
        </p:txBody>
      </p:sp>
      <p:sp>
        <p:nvSpPr>
          <p:cNvPr id="27" name="Text Placeholder 2"/>
          <p:cNvSpPr>
            <a:spLocks noGrp="1"/>
          </p:cNvSpPr>
          <p:nvPr userDrawn="1">
            <p:ph idx="1" hasCustomPrompt="1"/>
          </p:nvPr>
        </p:nvSpPr>
        <p:spPr>
          <a:xfrm>
            <a:off x="4989124" y="2584249"/>
            <a:ext cx="3785621" cy="3343275"/>
          </a:xfrm>
          <a:prstGeom prst="rect">
            <a:avLst/>
          </a:prstGeom>
        </p:spPr>
        <p:txBody>
          <a:bodyPr vert="horz" lIns="91440" tIns="45720" rIns="91440" bIns="45720" rtlCol="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chemeClr val="accent4"/>
              </a:buClr>
              <a:buFont typeface="AppleSymbols" charset="0"/>
              <a:buChar char="⎔"/>
              <a:defRPr sz="1800">
                <a:latin typeface="Arial" charset="0"/>
                <a:ea typeface="Arial" charset="0"/>
                <a:cs typeface="Arial" charset="0"/>
              </a:defRPr>
            </a:lvl2pPr>
            <a:lvl3pPr marL="1200150" indent="-285750">
              <a:buClr>
                <a:schemeClr val="accent4"/>
              </a:buClr>
              <a:buFont typeface="AppleSymbols" charset="0"/>
              <a:buChar char="⎔"/>
              <a:defRPr sz="1600">
                <a:latin typeface="Arial" charset="0"/>
                <a:ea typeface="Arial" charset="0"/>
                <a:cs typeface="Arial" charset="0"/>
              </a:defRPr>
            </a:lvl3pPr>
            <a:lvl4pPr marL="1657350" indent="-285750">
              <a:buClr>
                <a:schemeClr val="accent4"/>
              </a:buClr>
              <a:buFont typeface="AppleSymbols" charset="0"/>
              <a:buChar char="⎔"/>
              <a:defRPr sz="1400">
                <a:latin typeface="Arial" charset="0"/>
                <a:ea typeface="Arial" charset="0"/>
                <a:cs typeface="Arial" charset="0"/>
              </a:defRPr>
            </a:lvl4pPr>
            <a:lvl5pPr marL="2114550" indent="-285750">
              <a:buClr>
                <a:schemeClr val="accent4"/>
              </a:buClr>
              <a:buFont typeface="AppleSymbols" charset="0"/>
              <a:buChar char="⎔"/>
              <a:defRPr sz="1400">
                <a:latin typeface="Arial" charset="0"/>
                <a:ea typeface="Arial" charset="0"/>
                <a:cs typeface="Arial" charset="0"/>
              </a:defRPr>
            </a:lvl5pPr>
          </a:lstStyle>
          <a:p>
            <a:pPr lvl="0"/>
            <a:r>
              <a:rPr lang="en-US" dirty="0"/>
              <a:t>Click to type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2"/>
          <p:cNvSpPr>
            <a:spLocks noGrp="1"/>
          </p:cNvSpPr>
          <p:nvPr userDrawn="1">
            <p:ph idx="13" hasCustomPrompt="1"/>
          </p:nvPr>
        </p:nvSpPr>
        <p:spPr>
          <a:xfrm>
            <a:off x="643570" y="2584250"/>
            <a:ext cx="3791270" cy="3343275"/>
          </a:xfrm>
          <a:prstGeom prst="rect">
            <a:avLst/>
          </a:prstGeom>
        </p:spPr>
        <p:txBody>
          <a:bodyPr vert="horz" lIns="91440" tIns="45720" rIns="91440" bIns="45720" rtlCol="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chemeClr val="accent4"/>
              </a:buClr>
              <a:buFont typeface="AppleSymbols" charset="0"/>
              <a:buChar char="⎔"/>
              <a:defRPr sz="1800">
                <a:latin typeface="Arial" charset="0"/>
                <a:ea typeface="Arial" charset="0"/>
                <a:cs typeface="Arial" charset="0"/>
              </a:defRPr>
            </a:lvl2pPr>
            <a:lvl3pPr marL="1200150" indent="-285750">
              <a:buClr>
                <a:schemeClr val="accent4"/>
              </a:buClr>
              <a:buFont typeface="AppleSymbols" charset="0"/>
              <a:buChar char="⎔"/>
              <a:defRPr sz="1600">
                <a:latin typeface="Arial" charset="0"/>
                <a:ea typeface="Arial" charset="0"/>
                <a:cs typeface="Arial" charset="0"/>
              </a:defRPr>
            </a:lvl3pPr>
            <a:lvl4pPr marL="1657350" indent="-285750">
              <a:buClr>
                <a:schemeClr val="accent4"/>
              </a:buClr>
              <a:buFont typeface="AppleSymbols" charset="0"/>
              <a:buChar char="⎔"/>
              <a:defRPr sz="1400">
                <a:latin typeface="Arial" charset="0"/>
                <a:ea typeface="Arial" charset="0"/>
                <a:cs typeface="Arial" charset="0"/>
              </a:defRPr>
            </a:lvl4pPr>
            <a:lvl5pPr marL="2114550" indent="-285750">
              <a:buClr>
                <a:schemeClr val="accent4"/>
              </a:buClr>
              <a:buFont typeface="AppleSymbols" charset="0"/>
              <a:buChar char="⎔"/>
              <a:defRPr sz="1400">
                <a:latin typeface="Arial" charset="0"/>
                <a:ea typeface="Arial" charset="0"/>
                <a:cs typeface="Arial" charset="0"/>
              </a:defRPr>
            </a:lvl5pPr>
          </a:lstStyle>
          <a:p>
            <a:pPr lvl="0"/>
            <a:r>
              <a:rPr lang="en-US" dirty="0"/>
              <a:t>Click to type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Rectangle 31"/>
          <p:cNvSpPr/>
          <p:nvPr userDrawn="1"/>
        </p:nvSpPr>
        <p:spPr>
          <a:xfrm>
            <a:off x="643570" y="2306995"/>
            <a:ext cx="379127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0"/>
          <p:cNvSpPr>
            <a:spLocks noGrp="1"/>
          </p:cNvSpPr>
          <p:nvPr userDrawn="1">
            <p:ph type="body" sz="quarter" idx="16" hasCustomPrompt="1"/>
          </p:nvPr>
        </p:nvSpPr>
        <p:spPr>
          <a:xfrm>
            <a:off x="5508221" y="1805859"/>
            <a:ext cx="3266524" cy="334977"/>
          </a:xfrm>
          <a:prstGeom prst="rect">
            <a:avLst/>
          </a:prstGeom>
          <a:noFill/>
        </p:spPr>
        <p:txBody>
          <a:bodyPr wrap="square" anchor="ctr" anchorCtr="1">
            <a:noAutofit/>
          </a:bodyPr>
          <a:lstStyle>
            <a:lvl1pPr marL="0" indent="0" algn="ctr">
              <a:buNone/>
              <a:defRPr sz="1800" b="1" baseline="0">
                <a:latin typeface="Arial" charset="0"/>
                <a:ea typeface="Arial" charset="0"/>
                <a:cs typeface="Arial" charset="0"/>
              </a:defRPr>
            </a:lvl1pPr>
            <a:lvl2pPr>
              <a:defRPr sz="1100"/>
            </a:lvl2pPr>
            <a:lvl3pPr>
              <a:defRPr sz="1050"/>
            </a:lvl3pPr>
            <a:lvl4pPr>
              <a:defRPr sz="1000"/>
            </a:lvl4pPr>
            <a:lvl5pPr>
              <a:defRPr sz="1000"/>
            </a:lvl5pPr>
          </a:lstStyle>
          <a:p>
            <a:pPr lvl="0"/>
            <a:r>
              <a:rPr lang="en-US" dirty="0"/>
              <a:t>Journal entry assignment</a:t>
            </a:r>
          </a:p>
        </p:txBody>
      </p:sp>
      <p:sp>
        <p:nvSpPr>
          <p:cNvPr id="35" name="Rectangle 34"/>
          <p:cNvSpPr/>
          <p:nvPr userDrawn="1"/>
        </p:nvSpPr>
        <p:spPr>
          <a:xfrm>
            <a:off x="4989124" y="2306995"/>
            <a:ext cx="379127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Text Placeholder 10"/>
          <p:cNvSpPr>
            <a:spLocks noGrp="1"/>
          </p:cNvSpPr>
          <p:nvPr userDrawn="1">
            <p:ph type="body" sz="quarter" idx="17" hasCustomPrompt="1"/>
          </p:nvPr>
        </p:nvSpPr>
        <p:spPr>
          <a:xfrm>
            <a:off x="1095089" y="1666515"/>
            <a:ext cx="3339751" cy="643140"/>
          </a:xfrm>
          <a:prstGeom prst="rect">
            <a:avLst/>
          </a:prstGeom>
          <a:noFill/>
        </p:spPr>
        <p:txBody>
          <a:bodyPr anchor="ctr" anchorCtr="0">
            <a:normAutofit/>
          </a:bodyPr>
          <a:lstStyle>
            <a:lvl1pPr marL="0" indent="0" algn="ctr">
              <a:buNone/>
              <a:defRPr sz="1800" b="1" baseline="0">
                <a:latin typeface="Arial" charset="0"/>
                <a:ea typeface="Arial" charset="0"/>
                <a:cs typeface="Arial" charset="0"/>
              </a:defRPr>
            </a:lvl1pPr>
            <a:lvl2pPr>
              <a:defRPr sz="1100"/>
            </a:lvl2pPr>
            <a:lvl3pPr>
              <a:defRPr sz="1050"/>
            </a:lvl3pPr>
            <a:lvl4pPr>
              <a:defRPr sz="1000"/>
            </a:lvl4pPr>
            <a:lvl5pPr>
              <a:defRPr sz="1000"/>
            </a:lvl5pPr>
          </a:lstStyle>
          <a:p>
            <a:pPr lvl="0"/>
            <a:r>
              <a:rPr lang="en-US" dirty="0"/>
              <a:t>What you will do</a:t>
            </a:r>
          </a:p>
        </p:txBody>
      </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6481" y="436304"/>
            <a:ext cx="286368" cy="697243"/>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4918" y="1768394"/>
            <a:ext cx="189324" cy="460962"/>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60776" y="1725391"/>
            <a:ext cx="423318" cy="498574"/>
          </a:xfrm>
          <a:prstGeom prst="rect">
            <a:avLst/>
          </a:prstGeom>
        </p:spPr>
      </p:pic>
      <p:sp>
        <p:nvSpPr>
          <p:cNvPr id="2" name="Title 1">
            <a:extLst>
              <a:ext uri="{FF2B5EF4-FFF2-40B4-BE49-F238E27FC236}">
                <a16:creationId xmlns:a16="http://schemas.microsoft.com/office/drawing/2014/main" id="{50D3691F-3221-42D2-9420-54A24E54E4D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26378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Generic bulleted slide">
    <p:spTree>
      <p:nvGrpSpPr>
        <p:cNvPr id="1" name=""/>
        <p:cNvGrpSpPr/>
        <p:nvPr/>
      </p:nvGrpSpPr>
      <p:grpSpPr>
        <a:xfrm>
          <a:off x="0" y="0"/>
          <a:ext cx="0" cy="0"/>
          <a:chOff x="0" y="0"/>
          <a:chExt cx="0" cy="0"/>
        </a:xfrm>
      </p:grpSpPr>
      <p:sp>
        <p:nvSpPr>
          <p:cNvPr id="6" name="Rectangle 5"/>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Text Placeholder 226"/>
          <p:cNvSpPr>
            <a:spLocks noGrp="1"/>
          </p:cNvSpPr>
          <p:nvPr>
            <p:ph type="body" sz="quarter" idx="13" hasCustomPrompt="1"/>
          </p:nvPr>
        </p:nvSpPr>
        <p:spPr>
          <a:xfrm>
            <a:off x="575733" y="1562306"/>
            <a:ext cx="8204754" cy="4469673"/>
          </a:xfrm>
          <a:prstGeom prst="rect">
            <a:avLst/>
          </a:prstGeom>
        </p:spPr>
        <p:txBody>
          <a:bodyPr wrap="square" anchor="t" anchorCtr="0">
            <a:norm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575733" y="324358"/>
            <a:ext cx="8183497"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Click to add </a:t>
            </a:r>
            <a:r>
              <a:rPr lang="en-US"/>
              <a:t>clear explanation</a:t>
            </a:r>
            <a:endParaRPr lang="en-US" dirty="0"/>
          </a:p>
        </p:txBody>
      </p:sp>
    </p:spTree>
    <p:extLst>
      <p:ext uri="{BB962C8B-B14F-4D97-AF65-F5344CB8AC3E}">
        <p14:creationId xmlns:p14="http://schemas.microsoft.com/office/powerpoint/2010/main" val="1287083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rt DBI Context">
    <p:spTree>
      <p:nvGrpSpPr>
        <p:cNvPr id="1" name=""/>
        <p:cNvGrpSpPr/>
        <p:nvPr/>
      </p:nvGrpSpPr>
      <p:grpSpPr>
        <a:xfrm>
          <a:off x="0" y="0"/>
          <a:ext cx="0" cy="0"/>
          <a:chOff x="0" y="0"/>
          <a:chExt cx="0" cy="0"/>
        </a:xfrm>
      </p:grpSpPr>
      <p:sp>
        <p:nvSpPr>
          <p:cNvPr id="10" name="Rectangle 9"/>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7209" y="628032"/>
            <a:ext cx="3082169" cy="543351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4" name="Text Placeholder 226"/>
          <p:cNvSpPr>
            <a:spLocks noGrp="1"/>
          </p:cNvSpPr>
          <p:nvPr>
            <p:ph type="body" sz="quarter" idx="14" hasCustomPrompt="1"/>
          </p:nvPr>
        </p:nvSpPr>
        <p:spPr>
          <a:xfrm>
            <a:off x="575733" y="1685758"/>
            <a:ext cx="4842934" cy="4229197"/>
          </a:xfrm>
          <a:prstGeom prst="rect">
            <a:avLst/>
          </a:prstGeom>
        </p:spPr>
        <p:txBody>
          <a:bodyPr wrap="square" anchor="t" anchorCtr="0">
            <a:norm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20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type point of context</a:t>
            </a:r>
          </a:p>
          <a:p>
            <a:pPr lvl="1"/>
            <a:endParaRPr lang="en-US" dirty="0"/>
          </a:p>
        </p:txBody>
      </p:sp>
      <p:sp>
        <p:nvSpPr>
          <p:cNvPr id="15" name="Title 1"/>
          <p:cNvSpPr>
            <a:spLocks noGrp="1"/>
          </p:cNvSpPr>
          <p:nvPr>
            <p:ph type="title" hasCustomPrompt="1"/>
          </p:nvPr>
        </p:nvSpPr>
        <p:spPr>
          <a:xfrm>
            <a:off x="575733" y="423505"/>
            <a:ext cx="4842934"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a:t>This part </a:t>
            </a:r>
            <a:r>
              <a:rPr lang="en-US" dirty="0"/>
              <a:t>in the context of the DBI framework</a:t>
            </a:r>
          </a:p>
        </p:txBody>
      </p:sp>
    </p:spTree>
    <p:extLst>
      <p:ext uri="{BB962C8B-B14F-4D97-AF65-F5344CB8AC3E}">
        <p14:creationId xmlns:p14="http://schemas.microsoft.com/office/powerpoint/2010/main" val="417795970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Knowledge-building quiz">
    <p:spTree>
      <p:nvGrpSpPr>
        <p:cNvPr id="1" name=""/>
        <p:cNvGrpSpPr/>
        <p:nvPr/>
      </p:nvGrpSpPr>
      <p:grpSpPr>
        <a:xfrm>
          <a:off x="0" y="0"/>
          <a:ext cx="0" cy="0"/>
          <a:chOff x="0" y="0"/>
          <a:chExt cx="0" cy="0"/>
        </a:xfrm>
      </p:grpSpPr>
      <p:sp>
        <p:nvSpPr>
          <p:cNvPr id="18" name="Rectangle 17"/>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Rectangle 9"/>
          <p:cNvSpPr/>
          <p:nvPr/>
        </p:nvSpPr>
        <p:spPr>
          <a:xfrm>
            <a:off x="839288" y="-1351470"/>
            <a:ext cx="7877175" cy="1323439"/>
          </a:xfrm>
          <a:prstGeom prst="rect">
            <a:avLst/>
          </a:prstGeom>
          <a:solidFill>
            <a:srgbClr val="FF0000"/>
          </a:solidFill>
        </p:spPr>
        <p:txBody>
          <a:bodyPr wrap="square">
            <a:spAutoFit/>
          </a:bodyPr>
          <a:lstStyle/>
          <a:p>
            <a:r>
              <a:rPr lang="en-US" sz="4000" dirty="0"/>
              <a:t>(DO NOT PUT THESE SLIDES IN THE MIDDLE OF  LECTURE SLIDES)</a:t>
            </a:r>
          </a:p>
        </p:txBody>
      </p:sp>
      <p:sp>
        <p:nvSpPr>
          <p:cNvPr id="6" name="TextBox 5"/>
          <p:cNvSpPr txBox="1"/>
          <p:nvPr/>
        </p:nvSpPr>
        <p:spPr>
          <a:xfrm>
            <a:off x="3080091" y="6947657"/>
            <a:ext cx="3663610" cy="738664"/>
          </a:xfrm>
          <a:prstGeom prst="rect">
            <a:avLst/>
          </a:prstGeom>
          <a:solidFill>
            <a:schemeClr val="accent5">
              <a:lumMod val="75000"/>
            </a:schemeClr>
          </a:solidFill>
        </p:spPr>
        <p:txBody>
          <a:bodyPr wrap="square" rtlCol="0">
            <a:spAutoFit/>
          </a:bodyPr>
          <a:lstStyle/>
          <a:p>
            <a:r>
              <a:rPr lang="en-US" sz="1400" dirty="0">
                <a:solidFill>
                  <a:schemeClr val="bg1"/>
                </a:solidFill>
              </a:rPr>
              <a:t>Partner</a:t>
            </a:r>
            <a:r>
              <a:rPr lang="en-US" sz="1400" baseline="0" dirty="0">
                <a:solidFill>
                  <a:schemeClr val="bg1"/>
                </a:solidFill>
              </a:rPr>
              <a:t> </a:t>
            </a:r>
            <a:r>
              <a:rPr lang="en-US" sz="1400" dirty="0">
                <a:solidFill>
                  <a:schemeClr val="bg1"/>
                </a:solidFill>
              </a:rPr>
              <a:t>activities include:</a:t>
            </a:r>
          </a:p>
          <a:p>
            <a:pPr marL="285750" indent="-285750">
              <a:buFont typeface="Arial" panose="020B0604020202020204" pitchFamily="34" charset="0"/>
              <a:buChar char="•"/>
            </a:pPr>
            <a:r>
              <a:rPr lang="en-US" sz="1400" dirty="0">
                <a:solidFill>
                  <a:schemeClr val="bg1"/>
                </a:solidFill>
              </a:rPr>
              <a:t>Partner Work - Processing (PW-P)</a:t>
            </a:r>
          </a:p>
          <a:p>
            <a:pPr marL="285750" indent="-285750">
              <a:buFont typeface="Arial" panose="020B0604020202020204" pitchFamily="34" charset="0"/>
              <a:buChar char="•"/>
            </a:pPr>
            <a:r>
              <a:rPr lang="en-US" sz="1400" dirty="0">
                <a:solidFill>
                  <a:schemeClr val="bg1"/>
                </a:solidFill>
              </a:rPr>
              <a:t>Partner Work - Example Eval (PW -E)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Knowledge-Building Quiz</a:t>
            </a:r>
          </a:p>
        </p:txBody>
      </p:sp>
      <p:sp>
        <p:nvSpPr>
          <p:cNvPr id="21" name="Text Placeholder 226"/>
          <p:cNvSpPr>
            <a:spLocks noGrp="1"/>
          </p:cNvSpPr>
          <p:nvPr userDrawn="1">
            <p:ph type="body" sz="quarter" idx="13" hasCustomPrompt="1"/>
          </p:nvPr>
        </p:nvSpPr>
        <p:spPr>
          <a:xfrm>
            <a:off x="575733" y="1644308"/>
            <a:ext cx="8204754" cy="4469673"/>
          </a:xfrm>
          <a:prstGeom prst="rect">
            <a:avLst/>
          </a:prstGeom>
        </p:spPr>
        <p:txBody>
          <a:bodyPr wrap="square" anchor="t" anchorCtr="0">
            <a:normAutofit/>
          </a:bodyPr>
          <a:lstStyle>
            <a:lvl1pPr marL="285750" indent="-285750">
              <a:buClr>
                <a:srgbClr val="94B9AF"/>
              </a:buClr>
              <a:buFont typeface="AppleSymbols" charset="0"/>
              <a:buChar char="⎔"/>
              <a:defRPr sz="200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4497" y="450798"/>
            <a:ext cx="430336" cy="631769"/>
          </a:xfrm>
          <a:prstGeom prst="rect">
            <a:avLst/>
          </a:prstGeom>
        </p:spPr>
      </p:pic>
    </p:spTree>
    <p:extLst>
      <p:ext uri="{BB962C8B-B14F-4D97-AF65-F5344CB8AC3E}">
        <p14:creationId xmlns:p14="http://schemas.microsoft.com/office/powerpoint/2010/main" val="14108495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8A82E-4800-4A96-906B-847F1897DA9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78452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9" name="Rectangle 8"/>
          <p:cNvSpPr/>
          <p:nvPr userDrawn="1"/>
        </p:nvSpPr>
        <p:spPr>
          <a:xfrm rot="5400000">
            <a:off x="-3312622" y="3312622"/>
            <a:ext cx="6858000" cy="232756"/>
          </a:xfrm>
          <a:prstGeom prst="rect">
            <a:avLst/>
          </a:prstGeom>
          <a:gradFill flip="none" rotWithShape="1">
            <a:gsLst>
              <a:gs pos="0">
                <a:schemeClr val="accent6">
                  <a:lumMod val="60000"/>
                  <a:lumOff val="40000"/>
                </a:schemeClr>
              </a:gs>
              <a:gs pos="100000">
                <a:schemeClr val="accent6">
                  <a:lumMod val="75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4" name="Hexagon 13"/>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Text Placeholder 226"/>
          <p:cNvSpPr>
            <a:spLocks noGrp="1"/>
          </p:cNvSpPr>
          <p:nvPr userDrawn="1">
            <p:ph type="body" sz="quarter" idx="13" hasCustomPrompt="1"/>
          </p:nvPr>
        </p:nvSpPr>
        <p:spPr>
          <a:xfrm>
            <a:off x="554476" y="1515946"/>
            <a:ext cx="8204754" cy="4469673"/>
          </a:xfrm>
          <a:prstGeom prst="rect">
            <a:avLst/>
          </a:prstGeom>
        </p:spPr>
        <p:txBody>
          <a:bodyPr wrap="square" anchor="t" anchorCtr="0">
            <a:normAutofit/>
          </a:bodyPr>
          <a:lstStyle>
            <a:lvl1pPr marL="282575" indent="-282575">
              <a:buClr>
                <a:schemeClr val="accent6">
                  <a:lumMod val="60000"/>
                  <a:lumOff val="40000"/>
                </a:schemeClr>
              </a:buClr>
              <a:buFont typeface="Wingdings" charset="2"/>
              <a:buChar char="q"/>
              <a:defRPr sz="2000" baseline="0">
                <a:latin typeface="Arial" charset="0"/>
                <a:ea typeface="Arial" charset="0"/>
                <a:cs typeface="Arial" charset="0"/>
              </a:defRPr>
            </a:lvl1pPr>
            <a:lvl2pPr marL="684213" indent="-227013">
              <a:buClr>
                <a:schemeClr val="accent6">
                  <a:lumMod val="20000"/>
                  <a:lumOff val="80000"/>
                </a:schemeClr>
              </a:buClr>
              <a:buFont typeface="Arial" charset="0"/>
              <a:buChar char="•"/>
              <a:defRPr sz="1800">
                <a:latin typeface="Arial" charset="0"/>
                <a:ea typeface="Arial" charset="0"/>
                <a:cs typeface="Arial" charset="0"/>
              </a:defRPr>
            </a:lvl2pPr>
            <a:lvl3pPr marL="1144588" indent="-230188">
              <a:buClr>
                <a:schemeClr val="accent6">
                  <a:lumMod val="20000"/>
                  <a:lumOff val="80000"/>
                </a:schemeClr>
              </a:buClr>
              <a:buFont typeface="Arial"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 Click to type checklist item</a:t>
            </a:r>
          </a:p>
          <a:p>
            <a:pPr lvl="1"/>
            <a:r>
              <a:rPr lang="en-US" dirty="0"/>
              <a:t>Sub-item for checklist (bullet, not box)</a:t>
            </a:r>
          </a:p>
          <a:p>
            <a:pPr lvl="2"/>
            <a:r>
              <a:rPr lang="en-US" dirty="0"/>
              <a:t>Sub-sub item (use rarely)</a:t>
            </a:r>
          </a:p>
        </p:txBody>
      </p:sp>
      <p:sp>
        <p:nvSpPr>
          <p:cNvPr id="18" name="Title 1"/>
          <p:cNvSpPr>
            <a:spLocks noGrp="1"/>
          </p:cNvSpPr>
          <p:nvPr userDrawn="1">
            <p:ph type="title" hasCustomPrompt="1"/>
          </p:nvPr>
        </p:nvSpPr>
        <p:spPr>
          <a:xfrm>
            <a:off x="1219018" y="324358"/>
            <a:ext cx="7540212"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Module Checklist: Description</a:t>
            </a: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244901">
            <a:off x="323211" y="540859"/>
            <a:ext cx="601035" cy="484363"/>
          </a:xfrm>
          <a:prstGeom prst="rect">
            <a:avLst/>
          </a:prstGeom>
        </p:spPr>
      </p:pic>
    </p:spTree>
    <p:extLst>
      <p:ext uri="{BB962C8B-B14F-4D97-AF65-F5344CB8AC3E}">
        <p14:creationId xmlns:p14="http://schemas.microsoft.com/office/powerpoint/2010/main" val="1599832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rt rationale">
    <p:spTree>
      <p:nvGrpSpPr>
        <p:cNvPr id="1" name=""/>
        <p:cNvGrpSpPr/>
        <p:nvPr/>
      </p:nvGrpSpPr>
      <p:grpSpPr>
        <a:xfrm>
          <a:off x="0" y="0"/>
          <a:ext cx="0" cy="0"/>
          <a:chOff x="0" y="0"/>
          <a:chExt cx="0" cy="0"/>
        </a:xfrm>
      </p:grpSpPr>
      <p:sp>
        <p:nvSpPr>
          <p:cNvPr id="8" name="Rectangle 7"/>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4" name="Hexagon 13"/>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Text Placeholder 226"/>
          <p:cNvSpPr>
            <a:spLocks noGrp="1"/>
          </p:cNvSpPr>
          <p:nvPr userDrawn="1">
            <p:ph type="body" sz="quarter" idx="13" hasCustomPrompt="1"/>
          </p:nvPr>
        </p:nvSpPr>
        <p:spPr>
          <a:xfrm>
            <a:off x="554476" y="1515946"/>
            <a:ext cx="8204754" cy="4469673"/>
          </a:xfrm>
          <a:prstGeom prst="rect">
            <a:avLst/>
          </a:prstGeom>
        </p:spPr>
        <p:txBody>
          <a:bodyPr wrap="square" anchor="t" anchorCtr="0">
            <a:norm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type rationale point</a:t>
            </a:r>
          </a:p>
          <a:p>
            <a:pPr lvl="0"/>
            <a:r>
              <a:rPr lang="en-US" dirty="0"/>
              <a:t>If possible, use Ask the Expert video (or get one filmed)</a:t>
            </a:r>
          </a:p>
        </p:txBody>
      </p:sp>
      <p:sp>
        <p:nvSpPr>
          <p:cNvPr id="21" name="Title 1"/>
          <p:cNvSpPr>
            <a:spLocks noGrp="1"/>
          </p:cNvSpPr>
          <p:nvPr userDrawn="1">
            <p:ph type="title" hasCustomPrompt="1"/>
          </p:nvPr>
        </p:nvSpPr>
        <p:spPr>
          <a:xfrm>
            <a:off x="1219018" y="324358"/>
            <a:ext cx="7540212"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Write part rationale title here</a:t>
            </a: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1378" y="453631"/>
            <a:ext cx="416574" cy="667327"/>
          </a:xfrm>
          <a:prstGeom prst="rect">
            <a:avLst/>
          </a:prstGeom>
        </p:spPr>
      </p:pic>
    </p:spTree>
    <p:extLst>
      <p:ext uri="{BB962C8B-B14F-4D97-AF65-F5344CB8AC3E}">
        <p14:creationId xmlns:p14="http://schemas.microsoft.com/office/powerpoint/2010/main" val="1404459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ear explanation">
    <p:spTree>
      <p:nvGrpSpPr>
        <p:cNvPr id="1" name=""/>
        <p:cNvGrpSpPr/>
        <p:nvPr/>
      </p:nvGrpSpPr>
      <p:grpSpPr>
        <a:xfrm>
          <a:off x="0" y="0"/>
          <a:ext cx="0" cy="0"/>
          <a:chOff x="0" y="0"/>
          <a:chExt cx="0" cy="0"/>
        </a:xfrm>
      </p:grpSpPr>
      <p:sp>
        <p:nvSpPr>
          <p:cNvPr id="6" name="Rectangle 5"/>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Text Placeholder 226"/>
          <p:cNvSpPr>
            <a:spLocks noGrp="1"/>
          </p:cNvSpPr>
          <p:nvPr>
            <p:ph type="body" sz="quarter" idx="13" hasCustomPrompt="1"/>
          </p:nvPr>
        </p:nvSpPr>
        <p:spPr>
          <a:xfrm>
            <a:off x="575733" y="1562306"/>
            <a:ext cx="8204754" cy="4469673"/>
          </a:xfrm>
          <a:prstGeom prst="rect">
            <a:avLst/>
          </a:prstGeom>
        </p:spPr>
        <p:txBody>
          <a:bodyPr wrap="square" anchor="t" anchorCtr="0">
            <a:norm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575733" y="324358"/>
            <a:ext cx="8183497"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Click to add </a:t>
            </a:r>
            <a:r>
              <a:rPr lang="en-US"/>
              <a:t>clear explanation</a:t>
            </a:r>
            <a:endParaRPr lang="en-US" dirty="0"/>
          </a:p>
        </p:txBody>
      </p:sp>
    </p:spTree>
    <p:extLst>
      <p:ext uri="{BB962C8B-B14F-4D97-AF65-F5344CB8AC3E}">
        <p14:creationId xmlns:p14="http://schemas.microsoft.com/office/powerpoint/2010/main" val="1025425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rriculum example">
    <p:spTree>
      <p:nvGrpSpPr>
        <p:cNvPr id="1" name=""/>
        <p:cNvGrpSpPr/>
        <p:nvPr/>
      </p:nvGrpSpPr>
      <p:grpSpPr>
        <a:xfrm>
          <a:off x="0" y="0"/>
          <a:ext cx="0" cy="0"/>
          <a:chOff x="0" y="0"/>
          <a:chExt cx="0" cy="0"/>
        </a:xfrm>
      </p:grpSpPr>
      <p:sp>
        <p:nvSpPr>
          <p:cNvPr id="10" name="Rectangle 9"/>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Hexagon 6"/>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199329" y="256678"/>
            <a:ext cx="7581157" cy="1147527"/>
          </a:xfrm>
          <a:prstGeom prst="rect">
            <a:avLst/>
          </a:prstGeom>
        </p:spPr>
        <p:txBody>
          <a:bodyPr anchor="ctr">
            <a:noAutofit/>
          </a:bodyPr>
          <a:lstStyle>
            <a:lvl1pPr>
              <a:defRPr sz="3200" b="1" baseline="0">
                <a:ln w="3175">
                  <a:noFill/>
                </a:ln>
                <a:solidFill>
                  <a:schemeClr val="tx1"/>
                </a:solidFill>
                <a:latin typeface="Arial" charset="0"/>
                <a:ea typeface="Arial" charset="0"/>
                <a:cs typeface="Arial" charset="0"/>
              </a:defRPr>
            </a:lvl1pPr>
          </a:lstStyle>
          <a:p>
            <a:r>
              <a:rPr lang="en-US" dirty="0"/>
              <a:t>Curriculum Example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3" name="Text Placeholder 226"/>
          <p:cNvSpPr>
            <a:spLocks noGrp="1"/>
          </p:cNvSpPr>
          <p:nvPr>
            <p:ph type="body" sz="quarter" idx="13" hasCustomPrompt="1"/>
          </p:nvPr>
        </p:nvSpPr>
        <p:spPr>
          <a:xfrm>
            <a:off x="4170348" y="1644308"/>
            <a:ext cx="4610139" cy="4469673"/>
          </a:xfrm>
          <a:prstGeom prst="rect">
            <a:avLst/>
          </a:prstGeom>
        </p:spPr>
        <p:txBody>
          <a:bodyPr wrap="square" anchor="t" anchorCtr="0">
            <a:normAutofit/>
          </a:bodyPr>
          <a:lstStyle>
            <a:lvl1pPr marL="285750" indent="-285750">
              <a:buClr>
                <a:schemeClr val="accent1">
                  <a:lumMod val="75000"/>
                </a:schemeClr>
              </a:buClr>
              <a:buFont typeface="AppleSymbols" charset="0"/>
              <a:buChar char="⎔"/>
              <a:defRPr sz="2000" baseline="0">
                <a:latin typeface="Arial" charset="0"/>
                <a:ea typeface="Arial" charset="0"/>
                <a:cs typeface="Arial" charset="0"/>
              </a:defRPr>
            </a:lvl1pPr>
            <a:lvl2pPr marL="742950" indent="-285750">
              <a:buClr>
                <a:schemeClr val="accent1">
                  <a:lumMod val="60000"/>
                  <a:lumOff val="40000"/>
                </a:schemeClr>
              </a:buClr>
              <a:buFont typeface="AppleSymbols" charset="0"/>
              <a:buChar char="⎔"/>
              <a:defRPr sz="1800">
                <a:latin typeface="Arial" charset="0"/>
                <a:ea typeface="Arial" charset="0"/>
                <a:cs typeface="Arial" charset="0"/>
              </a:defRPr>
            </a:lvl2pPr>
            <a:lvl3pPr marL="1200150" indent="-285750">
              <a:buClr>
                <a:schemeClr val="accent1">
                  <a:lumMod val="40000"/>
                  <a:lumOff val="60000"/>
                </a:schemeClr>
              </a:buClr>
              <a:buFont typeface="AppleSymbols" charset="0"/>
              <a:buChar char="⎔"/>
              <a:defRPr sz="1600">
                <a:latin typeface="Arial" charset="0"/>
                <a:ea typeface="Arial" charset="0"/>
                <a:cs typeface="Arial" charset="0"/>
              </a:defRPr>
            </a:lvl3pPr>
            <a:lvl4pPr marL="1657350" indent="-285750">
              <a:buClr>
                <a:schemeClr val="accent1">
                  <a:lumMod val="20000"/>
                  <a:lumOff val="80000"/>
                </a:schemeClr>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277" y="568262"/>
            <a:ext cx="560776" cy="433327"/>
          </a:xfrm>
          <a:prstGeom prst="rect">
            <a:avLst/>
          </a:prstGeom>
        </p:spPr>
      </p:pic>
      <p:sp>
        <p:nvSpPr>
          <p:cNvPr id="11" name="Text Placeholder 226">
            <a:extLst>
              <a:ext uri="{FF2B5EF4-FFF2-40B4-BE49-F238E27FC236}">
                <a16:creationId xmlns:a16="http://schemas.microsoft.com/office/drawing/2014/main" id="{4D59D2A9-36F9-4FDD-92E5-931C2B21D8E0}"/>
              </a:ext>
            </a:extLst>
          </p:cNvPr>
          <p:cNvSpPr>
            <a:spLocks noGrp="1"/>
          </p:cNvSpPr>
          <p:nvPr>
            <p:ph type="body" sz="quarter" idx="14" hasCustomPrompt="1"/>
          </p:nvPr>
        </p:nvSpPr>
        <p:spPr>
          <a:xfrm>
            <a:off x="429785" y="1649233"/>
            <a:ext cx="3543534" cy="5106871"/>
          </a:xfrm>
          <a:prstGeom prst="flowChartDocument">
            <a:avLst/>
          </a:prstGeom>
          <a:solidFill>
            <a:schemeClr val="accent2">
              <a:lumMod val="50000"/>
            </a:schemeClr>
          </a:solidFill>
          <a:ln>
            <a:solidFill>
              <a:schemeClr val="accent2">
                <a:lumMod val="75000"/>
              </a:schemeClr>
            </a:solidFill>
          </a:ln>
        </p:spPr>
        <p:txBody>
          <a:bodyPr wrap="square" anchor="t" anchorCtr="0">
            <a:normAutofit/>
          </a:bodyPr>
          <a:lstStyle>
            <a:lvl1pPr marL="285750" indent="-285750">
              <a:buClr>
                <a:schemeClr val="accent1"/>
              </a:buClr>
              <a:buFont typeface="AppleSymbols" charset="0"/>
              <a:buChar char="⎔"/>
              <a:defRPr sz="2000" baseline="0">
                <a:latin typeface="+mn-lt"/>
                <a:ea typeface="Arial" charset="0"/>
                <a:cs typeface="Arial" charset="0"/>
              </a:defRPr>
            </a:lvl1pPr>
            <a:lvl2pPr marL="742950" indent="-285750">
              <a:buClr>
                <a:schemeClr val="accent1">
                  <a:lumMod val="60000"/>
                  <a:lumOff val="40000"/>
                </a:schemeClr>
              </a:buClr>
              <a:buFont typeface="AppleSymbols" charset="0"/>
              <a:buChar char="⎔"/>
              <a:defRPr sz="1800">
                <a:latin typeface="+mn-lt"/>
                <a:ea typeface="Arial" charset="0"/>
                <a:cs typeface="Arial" charset="0"/>
              </a:defRPr>
            </a:lvl2pPr>
            <a:lvl3pPr marL="1200150" indent="-285750">
              <a:buClr>
                <a:srgbClr val="94B9AF"/>
              </a:buClr>
              <a:buFont typeface="AppleSymbols" charset="0"/>
              <a:buChar char="⎔"/>
              <a:defRPr sz="1600">
                <a:latin typeface="+mn-lt"/>
                <a:ea typeface="Arial" charset="0"/>
                <a:cs typeface="Arial" charset="0"/>
              </a:defRPr>
            </a:lvl3pPr>
            <a:lvl4pPr marL="1657350" indent="-285750">
              <a:buClr>
                <a:srgbClr val="94B9AF"/>
              </a:buClr>
              <a:buFont typeface="AppleSymbols" charset="0"/>
              <a:buChar char="⎔"/>
              <a:defRPr sz="1400">
                <a:latin typeface="+mn-lt"/>
                <a:ea typeface="Arial" charset="0"/>
                <a:cs typeface="Arial" charset="0"/>
              </a:defRPr>
            </a:lvl4pPr>
            <a:lvl5pPr marL="2114550" indent="-285750">
              <a:buClr>
                <a:srgbClr val="94B9AF"/>
              </a:buClr>
              <a:buFont typeface="AppleSymbols" charset="0"/>
              <a:buChar char="⎔"/>
              <a:defRPr sz="1400">
                <a:latin typeface="+mn-lt"/>
                <a:ea typeface="Arial" charset="0"/>
                <a:cs typeface="Arial"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4444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TD Intro &amp; Debrief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0E4C92-27B1-4041-8179-74D8F85ADB89}"/>
              </a:ext>
            </a:extLst>
          </p:cNvPr>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199330" y="257403"/>
            <a:ext cx="7581155" cy="1147527"/>
          </a:xfrm>
          <a:prstGeom prst="rect">
            <a:avLst/>
          </a:prstGeom>
        </p:spPr>
        <p:txBody>
          <a:bodyPr anchor="ctr">
            <a:norm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Knowledge-Building Lead Teacher Demonstration: Write focus here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Hexagon 8"/>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385" y="571724"/>
            <a:ext cx="679580" cy="426403"/>
          </a:xfrm>
          <a:prstGeom prst="rect">
            <a:avLst/>
          </a:prstGeom>
        </p:spPr>
      </p:pic>
      <p:sp>
        <p:nvSpPr>
          <p:cNvPr id="13" name="Text Placeholder 226">
            <a:extLst>
              <a:ext uri="{FF2B5EF4-FFF2-40B4-BE49-F238E27FC236}">
                <a16:creationId xmlns:a16="http://schemas.microsoft.com/office/drawing/2014/main" id="{7092F5DF-3EB9-4081-AD83-CB27C62B6E8F}"/>
              </a:ext>
            </a:extLst>
          </p:cNvPr>
          <p:cNvSpPr>
            <a:spLocks noGrp="1"/>
          </p:cNvSpPr>
          <p:nvPr>
            <p:ph type="body" sz="quarter" idx="13" hasCustomPrompt="1"/>
          </p:nvPr>
        </p:nvSpPr>
        <p:spPr>
          <a:xfrm>
            <a:off x="575733" y="1644308"/>
            <a:ext cx="4630968" cy="4469673"/>
          </a:xfrm>
          <a:prstGeom prst="rect">
            <a:avLst/>
          </a:prstGeom>
        </p:spPr>
        <p:txBody>
          <a:bodyPr wrap="square" anchor="t" anchorCtr="0">
            <a:normAutofit/>
          </a:bodyPr>
          <a:lstStyle>
            <a:lvl1pPr marL="285750" indent="-285750">
              <a:buClr>
                <a:schemeClr val="accent1">
                  <a:lumMod val="75000"/>
                </a:schemeClr>
              </a:buClr>
              <a:buFont typeface="AppleSymbols" charset="0"/>
              <a:buChar char="⎔"/>
              <a:defRPr sz="2000">
                <a:latin typeface="Arial" charset="0"/>
                <a:ea typeface="Arial" charset="0"/>
                <a:cs typeface="Arial" charset="0"/>
              </a:defRPr>
            </a:lvl1pPr>
            <a:lvl2pPr marL="742950" indent="-285750">
              <a:buClr>
                <a:schemeClr val="accent1">
                  <a:lumMod val="60000"/>
                  <a:lumOff val="40000"/>
                </a:schemeClr>
              </a:buClr>
              <a:buFont typeface="AppleSymbols" charset="0"/>
              <a:buChar char="⎔"/>
              <a:defRPr sz="1800">
                <a:latin typeface="Arial" charset="0"/>
                <a:ea typeface="Arial" charset="0"/>
                <a:cs typeface="Arial" charset="0"/>
              </a:defRPr>
            </a:lvl2pPr>
            <a:lvl3pPr marL="1200150" indent="-285750">
              <a:buClr>
                <a:schemeClr val="accent1">
                  <a:lumMod val="40000"/>
                  <a:lumOff val="60000"/>
                </a:schemeClr>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0">
            <a:extLst>
              <a:ext uri="{FF2B5EF4-FFF2-40B4-BE49-F238E27FC236}">
                <a16:creationId xmlns:a16="http://schemas.microsoft.com/office/drawing/2014/main" id="{738CC7C4-1209-4AE9-A58F-70B1D9392CA5}"/>
              </a:ext>
            </a:extLst>
          </p:cNvPr>
          <p:cNvSpPr>
            <a:spLocks noGrp="1"/>
          </p:cNvSpPr>
          <p:nvPr>
            <p:ph type="pic" sz="quarter" idx="11" hasCustomPrompt="1"/>
          </p:nvPr>
        </p:nvSpPr>
        <p:spPr>
          <a:xfrm>
            <a:off x="5332101" y="1674912"/>
            <a:ext cx="3418827" cy="3176787"/>
          </a:xfrm>
          <a:prstGeom prst="rect">
            <a:avLst/>
          </a:prstGeom>
        </p:spPr>
        <p:txBody>
          <a:bodyPr/>
          <a:lstStyle>
            <a:lvl1pPr marL="0" indent="0">
              <a:buNone/>
              <a:defRPr sz="2000" baseline="0">
                <a:latin typeface="Arial" charset="0"/>
                <a:ea typeface="Arial" charset="0"/>
                <a:cs typeface="Arial" charset="0"/>
              </a:defRPr>
            </a:lvl1pPr>
          </a:lstStyle>
          <a:p>
            <a:r>
              <a:rPr lang="en-US" dirty="0"/>
              <a:t>Image of video screen capture</a:t>
            </a:r>
          </a:p>
        </p:txBody>
      </p:sp>
    </p:spTree>
    <p:extLst>
      <p:ext uri="{BB962C8B-B14F-4D97-AF65-F5344CB8AC3E}">
        <p14:creationId xmlns:p14="http://schemas.microsoft.com/office/powerpoint/2010/main" val="153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TD">
    <p:spTree>
      <p:nvGrpSpPr>
        <p:cNvPr id="1" name=""/>
        <p:cNvGrpSpPr/>
        <p:nvPr/>
      </p:nvGrpSpPr>
      <p:grpSpPr>
        <a:xfrm>
          <a:off x="0" y="0"/>
          <a:ext cx="0" cy="0"/>
          <a:chOff x="0" y="0"/>
          <a:chExt cx="0" cy="0"/>
        </a:xfrm>
      </p:grpSpPr>
      <p:sp>
        <p:nvSpPr>
          <p:cNvPr id="17" name="Media Placeholder 16"/>
          <p:cNvSpPr>
            <a:spLocks noGrp="1"/>
          </p:cNvSpPr>
          <p:nvPr>
            <p:ph type="media" sz="quarter" idx="14" hasCustomPrompt="1"/>
          </p:nvPr>
        </p:nvSpPr>
        <p:spPr>
          <a:xfrm>
            <a:off x="637557" y="1653152"/>
            <a:ext cx="8142927" cy="4468813"/>
          </a:xfrm>
          <a:prstGeom prst="rect">
            <a:avLst/>
          </a:prstGeom>
        </p:spPr>
        <p:txBody>
          <a:bodyPr/>
          <a:lstStyle>
            <a:lvl1pPr marL="0" indent="0">
              <a:buNone/>
              <a:defRPr sz="2000" baseline="0">
                <a:latin typeface="Arial" charset="0"/>
                <a:ea typeface="Arial" charset="0"/>
                <a:cs typeface="Arial" charset="0"/>
              </a:defRPr>
            </a:lvl1pPr>
          </a:lstStyle>
          <a:p>
            <a:r>
              <a:rPr lang="en-US" dirty="0"/>
              <a:t>Insert Lead Teacher video here</a:t>
            </a:r>
          </a:p>
        </p:txBody>
      </p:sp>
      <p:sp>
        <p:nvSpPr>
          <p:cNvPr id="2" name="Title 1"/>
          <p:cNvSpPr>
            <a:spLocks noGrp="1"/>
          </p:cNvSpPr>
          <p:nvPr>
            <p:ph type="title" hasCustomPrompt="1"/>
          </p:nvPr>
        </p:nvSpPr>
        <p:spPr>
          <a:xfrm>
            <a:off x="1199330" y="257403"/>
            <a:ext cx="7581155" cy="1147527"/>
          </a:xfrm>
          <a:prstGeom prst="rect">
            <a:avLst/>
          </a:prstGeom>
        </p:spPr>
        <p:txBody>
          <a:bodyPr anchor="ctr">
            <a:norm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Lead Teacher Demo</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1" name="Rectangle 10"/>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Hexagon 8"/>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385" y="571724"/>
            <a:ext cx="679580" cy="426403"/>
          </a:xfrm>
          <a:prstGeom prst="rect">
            <a:avLst/>
          </a:prstGeom>
        </p:spPr>
      </p:pic>
    </p:spTree>
    <p:extLst>
      <p:ext uri="{BB962C8B-B14F-4D97-AF65-F5344CB8AC3E}">
        <p14:creationId xmlns:p14="http://schemas.microsoft.com/office/powerpoint/2010/main" val="1778323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deo Intr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D090487-9A26-419E-AB87-9EAC53DE69F2}"/>
              </a:ext>
            </a:extLst>
          </p:cNvPr>
          <p:cNvSpPr/>
          <p:nvPr userDrawn="1"/>
        </p:nvSpPr>
        <p:spPr>
          <a:xfrm rot="5400000">
            <a:off x="-3308490" y="3312583"/>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219018" y="324358"/>
            <a:ext cx="7540212" cy="917367"/>
          </a:xfrm>
          <a:prstGeom prst="rect">
            <a:avLst/>
          </a:prstGeom>
        </p:spPr>
        <p:txBody>
          <a:bodyPr anchor="ctr">
            <a:no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Knowledge-building Video Example: </a:t>
            </a:r>
            <a:br>
              <a:rPr lang="en-US" dirty="0"/>
            </a:br>
            <a:r>
              <a:rPr lang="en-US" dirty="0"/>
              <a:t>Description of video</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8" name="Hexagon 17"/>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Text Placeholder 226"/>
          <p:cNvSpPr>
            <a:spLocks noGrp="1"/>
          </p:cNvSpPr>
          <p:nvPr userDrawn="1">
            <p:ph type="body" sz="quarter" idx="14" hasCustomPrompt="1"/>
          </p:nvPr>
        </p:nvSpPr>
        <p:spPr>
          <a:xfrm>
            <a:off x="393072" y="1633603"/>
            <a:ext cx="4435301" cy="4322941"/>
          </a:xfrm>
          <a:prstGeom prst="rect">
            <a:avLst/>
          </a:prstGeom>
        </p:spPr>
        <p:txBody>
          <a:bodyPr wrap="square" anchor="t" anchorCtr="0">
            <a:normAutofit/>
          </a:bodyPr>
          <a:lstStyle>
            <a:lvl1pPr marL="285750" indent="-285750">
              <a:buClr>
                <a:schemeClr val="accent1">
                  <a:lumMod val="75000"/>
                </a:schemeClr>
              </a:buClr>
              <a:buFont typeface="AppleSymbols" charset="0"/>
              <a:buChar char="⎔"/>
              <a:defRPr sz="2000" baseline="0">
                <a:latin typeface="Arial" charset="0"/>
                <a:ea typeface="Arial" charset="0"/>
                <a:cs typeface="Arial" charset="0"/>
              </a:defRPr>
            </a:lvl1pPr>
            <a:lvl2pPr marL="631825" indent="-285750">
              <a:buClr>
                <a:schemeClr val="accent1">
                  <a:lumMod val="60000"/>
                  <a:lumOff val="40000"/>
                </a:schemeClr>
              </a:buClr>
              <a:buFont typeface="AppleSymbols" charset="0"/>
              <a:buChar char="⎔"/>
              <a:defRPr sz="1800">
                <a:latin typeface="Arial" charset="0"/>
                <a:ea typeface="Arial" charset="0"/>
                <a:cs typeface="Arial" charset="0"/>
              </a:defRPr>
            </a:lvl2pPr>
            <a:lvl3pPr marL="914400" indent="0">
              <a:buClr>
                <a:schemeClr val="accent1">
                  <a:lumMod val="40000"/>
                  <a:lumOff val="60000"/>
                </a:schemeClr>
              </a:buClr>
              <a:buFont typeface="AppleSymbols" charset="0"/>
              <a:buNone/>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Type description of the video</a:t>
            </a:r>
          </a:p>
          <a:p>
            <a:pPr lvl="1"/>
            <a:r>
              <a:rPr lang="en-US" dirty="0"/>
              <a:t>Type acknowledgement of copyright holder</a:t>
            </a:r>
          </a:p>
        </p:txBody>
      </p:sp>
      <p:sp>
        <p:nvSpPr>
          <p:cNvPr id="25" name="Picture Placeholder 10"/>
          <p:cNvSpPr>
            <a:spLocks noGrp="1"/>
          </p:cNvSpPr>
          <p:nvPr userDrawn="1">
            <p:ph type="pic" sz="quarter" idx="11" hasCustomPrompt="1"/>
          </p:nvPr>
        </p:nvSpPr>
        <p:spPr>
          <a:xfrm>
            <a:off x="5052505" y="1633603"/>
            <a:ext cx="3698423" cy="3590717"/>
          </a:xfrm>
          <a:prstGeom prst="rect">
            <a:avLst/>
          </a:prstGeom>
        </p:spPr>
        <p:txBody>
          <a:bodyPr/>
          <a:lstStyle>
            <a:lvl1pPr marL="0" indent="0">
              <a:buNone/>
              <a:defRPr sz="2000" baseline="0">
                <a:latin typeface="Arial" charset="0"/>
                <a:ea typeface="Arial" charset="0"/>
                <a:cs typeface="Arial" charset="0"/>
              </a:defRPr>
            </a:lvl1pPr>
          </a:lstStyle>
          <a:p>
            <a:r>
              <a:rPr lang="en-US" dirty="0"/>
              <a:t>Image of video screen capture</a:t>
            </a:r>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
        <p:nvSpPr>
          <p:cNvPr id="13" name="Text Placeholder 226">
            <a:extLst>
              <a:ext uri="{FF2B5EF4-FFF2-40B4-BE49-F238E27FC236}">
                <a16:creationId xmlns:a16="http://schemas.microsoft.com/office/drawing/2014/main" id="{AAC739ED-4A02-4840-B773-489B4B397A15}"/>
              </a:ext>
            </a:extLst>
          </p:cNvPr>
          <p:cNvSpPr>
            <a:spLocks noGrp="1"/>
          </p:cNvSpPr>
          <p:nvPr>
            <p:ph type="body" sz="quarter" idx="15" hasCustomPrompt="1"/>
          </p:nvPr>
        </p:nvSpPr>
        <p:spPr>
          <a:xfrm>
            <a:off x="5052505" y="5420916"/>
            <a:ext cx="3706725" cy="544174"/>
          </a:xfrm>
          <a:prstGeom prst="rect">
            <a:avLst/>
          </a:prstGeom>
        </p:spPr>
        <p:txBody>
          <a:bodyPr wrap="square" anchor="t" anchorCtr="0">
            <a:normAutofit/>
          </a:bodyPr>
          <a:lstStyle>
            <a:lvl1pPr marL="171450" indent="-171450">
              <a:buClr>
                <a:schemeClr val="accent1">
                  <a:lumMod val="75000"/>
                </a:schemeClr>
              </a:buClr>
              <a:buFont typeface="AppleSymbols" charset="0"/>
              <a:buChar char="⎔"/>
              <a:defRPr sz="1000" baseline="0">
                <a:latin typeface="Arial" charset="0"/>
                <a:ea typeface="Arial" charset="0"/>
                <a:cs typeface="Arial" charset="0"/>
              </a:defRPr>
            </a:lvl1pPr>
            <a:lvl2pPr marL="742950" indent="-285750">
              <a:buClr>
                <a:schemeClr val="accent1">
                  <a:lumMod val="60000"/>
                  <a:lumOff val="40000"/>
                </a:schemeClr>
              </a:buClr>
              <a:buFont typeface="AppleSymbols" charset="0"/>
              <a:buChar char="⎔"/>
              <a:defRPr sz="1800">
                <a:latin typeface="Arial" charset="0"/>
                <a:ea typeface="Arial" charset="0"/>
                <a:cs typeface="Arial" charset="0"/>
              </a:defRPr>
            </a:lvl2pPr>
            <a:lvl3pPr marL="914400" indent="0">
              <a:buClr>
                <a:schemeClr val="accent1">
                  <a:lumMod val="40000"/>
                  <a:lumOff val="60000"/>
                </a:schemeClr>
              </a:buClr>
              <a:buFont typeface="AppleSymbols" charset="0"/>
              <a:buNone/>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Video copyright holder’s preferred citation</a:t>
            </a:r>
          </a:p>
          <a:p>
            <a:pPr lvl="0"/>
            <a:r>
              <a:rPr lang="en-US" dirty="0"/>
              <a:t>Hyperlink to copyright holder’s website if applicable</a:t>
            </a:r>
          </a:p>
          <a:p>
            <a:pPr lvl="0"/>
            <a:endParaRPr lang="en-US" dirty="0"/>
          </a:p>
        </p:txBody>
      </p:sp>
    </p:spTree>
    <p:extLst>
      <p:ext uri="{BB962C8B-B14F-4D97-AF65-F5344CB8AC3E}">
        <p14:creationId xmlns:p14="http://schemas.microsoft.com/office/powerpoint/2010/main" val="4279017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odule Objectives">
    <p:spTree>
      <p:nvGrpSpPr>
        <p:cNvPr id="1" name=""/>
        <p:cNvGrpSpPr/>
        <p:nvPr/>
      </p:nvGrpSpPr>
      <p:grpSpPr>
        <a:xfrm>
          <a:off x="0" y="0"/>
          <a:ext cx="0" cy="0"/>
          <a:chOff x="0" y="0"/>
          <a:chExt cx="0" cy="0"/>
        </a:xfrm>
      </p:grpSpPr>
      <p:grpSp>
        <p:nvGrpSpPr>
          <p:cNvPr id="14" name="Group 13"/>
          <p:cNvGrpSpPr/>
          <p:nvPr userDrawn="1"/>
        </p:nvGrpSpPr>
        <p:grpSpPr>
          <a:xfrm>
            <a:off x="-1277796" y="-394249"/>
            <a:ext cx="11699593" cy="7646498"/>
            <a:chOff x="-1623140" y="-186249"/>
            <a:chExt cx="11699593" cy="7646498"/>
          </a:xfrm>
          <a:gradFill flip="none" rotWithShape="1">
            <a:gsLst>
              <a:gs pos="100000">
                <a:srgbClr val="202C59">
                  <a:alpha val="45000"/>
                </a:srgbClr>
              </a:gs>
              <a:gs pos="40000">
                <a:schemeClr val="bg1">
                  <a:lumMod val="95000"/>
                  <a:lumOff val="5000"/>
                </a:schemeClr>
              </a:gs>
            </a:gsLst>
            <a:lin ang="10800000" scaled="1"/>
            <a:tileRect/>
          </a:gradFill>
        </p:grpSpPr>
        <p:grpSp>
          <p:nvGrpSpPr>
            <p:cNvPr id="15" name="Group 14"/>
            <p:cNvGrpSpPr/>
            <p:nvPr/>
          </p:nvGrpSpPr>
          <p:grpSpPr>
            <a:xfrm>
              <a:off x="-930710" y="-186249"/>
              <a:ext cx="11005420" cy="718056"/>
              <a:chOff x="-584499" y="-186249"/>
              <a:chExt cx="11005420" cy="718056"/>
            </a:xfrm>
            <a:grpFill/>
          </p:grpSpPr>
          <p:sp>
            <p:nvSpPr>
              <p:cNvPr id="203" name="Hexagon 20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4" name="Hexagon 20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5" name="Hexagon 20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6" name="Hexagon 20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7" name="Hexagon 20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8" name="Hexagon 20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9" name="Hexagon 20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0" name="Hexagon 20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1" name="Hexagon 21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2" name="Hexagon 21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3" name="Hexagon 21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4" name="Hexagon 21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5" name="Hexagon 21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6" name="Hexagon 21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7" name="Hexagon 21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8" name="Hexagon 21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6" name="Group 15"/>
            <p:cNvGrpSpPr/>
            <p:nvPr/>
          </p:nvGrpSpPr>
          <p:grpSpPr>
            <a:xfrm>
              <a:off x="-1276075" y="442161"/>
              <a:ext cx="11005420" cy="718056"/>
              <a:chOff x="-584499" y="-186249"/>
              <a:chExt cx="11005420" cy="718056"/>
            </a:xfrm>
            <a:grpFill/>
          </p:grpSpPr>
          <p:sp>
            <p:nvSpPr>
              <p:cNvPr id="187" name="Hexagon 18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8" name="Hexagon 18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9" name="Hexagon 18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0" name="Hexagon 18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1" name="Hexagon 19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2" name="Hexagon 19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3" name="Hexagon 19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4" name="Hexagon 19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5" name="Hexagon 19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6" name="Hexagon 19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7" name="Hexagon 19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8" name="Hexagon 19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9" name="Hexagon 19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0" name="Hexagon 19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1" name="Hexagon 20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2" name="Hexagon 20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7" name="Group 16"/>
            <p:cNvGrpSpPr/>
            <p:nvPr/>
          </p:nvGrpSpPr>
          <p:grpSpPr>
            <a:xfrm>
              <a:off x="-930710" y="1070570"/>
              <a:ext cx="11005420" cy="718056"/>
              <a:chOff x="-584499" y="-186249"/>
              <a:chExt cx="11005420" cy="718056"/>
            </a:xfrm>
            <a:grpFill/>
          </p:grpSpPr>
          <p:sp>
            <p:nvSpPr>
              <p:cNvPr id="171" name="Hexagon 17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2" name="Hexagon 17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3" name="Hexagon 17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4" name="Hexagon 17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5" name="Hexagon 17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6" name="Hexagon 17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7" name="Hexagon 17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8" name="Hexagon 17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9" name="Hexagon 17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0" name="Hexagon 17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1" name="Hexagon 18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2" name="Hexagon 18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3" name="Hexagon 18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4" name="Hexagon 18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5" name="Hexagon 18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6" name="Hexagon 18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8" name="Group 17"/>
            <p:cNvGrpSpPr/>
            <p:nvPr/>
          </p:nvGrpSpPr>
          <p:grpSpPr>
            <a:xfrm>
              <a:off x="-1276075" y="1698980"/>
              <a:ext cx="11005420" cy="718056"/>
              <a:chOff x="-584499" y="-186249"/>
              <a:chExt cx="11005420" cy="718056"/>
            </a:xfrm>
            <a:grpFill/>
          </p:grpSpPr>
          <p:sp>
            <p:nvSpPr>
              <p:cNvPr id="155" name="Hexagon 15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6" name="Hexagon 15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7" name="Hexagon 15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8" name="Hexagon 15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9" name="Hexagon 15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0" name="Hexagon 15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1" name="Hexagon 16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2" name="Hexagon 16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3" name="Hexagon 16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4" name="Hexagon 16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5" name="Hexagon 16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6" name="Hexagon 16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7" name="Hexagon 16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8" name="Hexagon 16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9" name="Hexagon 16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0" name="Hexagon 16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9" name="Group 18"/>
            <p:cNvGrpSpPr/>
            <p:nvPr/>
          </p:nvGrpSpPr>
          <p:grpSpPr>
            <a:xfrm>
              <a:off x="-928967" y="2324633"/>
              <a:ext cx="11005420" cy="718056"/>
              <a:chOff x="-584499" y="-186249"/>
              <a:chExt cx="11005420" cy="718056"/>
            </a:xfrm>
            <a:grpFill/>
          </p:grpSpPr>
          <p:sp>
            <p:nvSpPr>
              <p:cNvPr id="139" name="Hexagon 13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0" name="Hexagon 13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1" name="Hexagon 14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2" name="Hexagon 14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3" name="Hexagon 14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4" name="Hexagon 14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5" name="Hexagon 14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6" name="Hexagon 14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7" name="Hexagon 14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8" name="Hexagon 14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9" name="Hexagon 14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0" name="Hexagon 14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1" name="Hexagon 15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2" name="Hexagon 15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3" name="Hexagon 15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4" name="Hexagon 15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0" name="Group 19"/>
            <p:cNvGrpSpPr/>
            <p:nvPr/>
          </p:nvGrpSpPr>
          <p:grpSpPr>
            <a:xfrm>
              <a:off x="-1274332" y="2953043"/>
              <a:ext cx="11005420" cy="718056"/>
              <a:chOff x="-584499" y="-186249"/>
              <a:chExt cx="11005420" cy="718056"/>
            </a:xfrm>
            <a:grpFill/>
          </p:grpSpPr>
          <p:sp>
            <p:nvSpPr>
              <p:cNvPr id="123" name="Hexagon 12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4" name="Hexagon 12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5" name="Hexagon 12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6" name="Hexagon 12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7" name="Hexagon 12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8" name="Hexagon 12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9" name="Hexagon 12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0" name="Hexagon 12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1" name="Hexagon 13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2" name="Hexagon 13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3" name="Hexagon 13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4" name="Hexagon 13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5" name="Hexagon 13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6" name="Hexagon 13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7" name="Hexagon 13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8" name="Hexagon 13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1" name="Group 20"/>
            <p:cNvGrpSpPr/>
            <p:nvPr/>
          </p:nvGrpSpPr>
          <p:grpSpPr>
            <a:xfrm>
              <a:off x="-930710" y="3587728"/>
              <a:ext cx="11005420" cy="718056"/>
              <a:chOff x="-584499" y="-186249"/>
              <a:chExt cx="11005420" cy="718056"/>
            </a:xfrm>
            <a:grpFill/>
          </p:grpSpPr>
          <p:sp>
            <p:nvSpPr>
              <p:cNvPr id="107" name="Hexagon 10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8" name="Hexagon 10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9" name="Hexagon 10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0" name="Hexagon 10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1" name="Hexagon 11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2" name="Hexagon 11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3" name="Hexagon 11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4" name="Hexagon 11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5" name="Hexagon 11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6" name="Hexagon 11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7" name="Hexagon 11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8" name="Hexagon 11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9" name="Hexagon 11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0" name="Hexagon 11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1" name="Hexagon 12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2" name="Hexagon 12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 name="Group 21"/>
            <p:cNvGrpSpPr/>
            <p:nvPr/>
          </p:nvGrpSpPr>
          <p:grpSpPr>
            <a:xfrm>
              <a:off x="-1276075" y="4216138"/>
              <a:ext cx="11005420" cy="718056"/>
              <a:chOff x="-584499" y="-186249"/>
              <a:chExt cx="11005420" cy="718056"/>
            </a:xfrm>
            <a:grpFill/>
          </p:grpSpPr>
          <p:sp>
            <p:nvSpPr>
              <p:cNvPr id="91" name="Hexagon 9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2" name="Hexagon 9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3" name="Hexagon 9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4" name="Hexagon 9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5" name="Hexagon 9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6" name="Hexagon 9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7" name="Hexagon 9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8" name="Hexagon 9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9" name="Hexagon 9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0" name="Hexagon 9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1" name="Hexagon 10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2" name="Hexagon 10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3" name="Hexagon 10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4" name="Hexagon 10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5" name="Hexagon 10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6" name="Hexagon 10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3" name="Group 22"/>
            <p:cNvGrpSpPr/>
            <p:nvPr/>
          </p:nvGrpSpPr>
          <p:grpSpPr>
            <a:xfrm>
              <a:off x="-930710" y="4835514"/>
              <a:ext cx="11005420" cy="718056"/>
              <a:chOff x="-584499" y="-186249"/>
              <a:chExt cx="11005420" cy="718056"/>
            </a:xfrm>
            <a:grpFill/>
          </p:grpSpPr>
          <p:sp>
            <p:nvSpPr>
              <p:cNvPr id="75" name="Hexagon 7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6" name="Hexagon 7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7" name="Hexagon 7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8" name="Hexagon 7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9" name="Hexagon 7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0" name="Hexagon 7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 name="Hexagon 8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2" name="Hexagon 8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3" name="Hexagon 8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4" name="Hexagon 8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Hexagon 8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6" name="Hexagon 8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7" name="Hexagon 8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8" name="Hexagon 8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9" name="Hexagon 8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0" name="Hexagon 8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4" name="Group 23"/>
            <p:cNvGrpSpPr/>
            <p:nvPr/>
          </p:nvGrpSpPr>
          <p:grpSpPr>
            <a:xfrm>
              <a:off x="-1276075" y="5463924"/>
              <a:ext cx="11005420" cy="718056"/>
              <a:chOff x="-584499" y="-186249"/>
              <a:chExt cx="11005420" cy="718056"/>
            </a:xfrm>
            <a:grpFill/>
          </p:grpSpPr>
          <p:sp>
            <p:nvSpPr>
              <p:cNvPr id="59" name="Hexagon 5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Hexagon 5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Hexagon 6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2" name="Hexagon 6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3" name="Hexagon 6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4" name="Hexagon 6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5" name="Hexagon 6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6" name="Hexagon 6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6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6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9" name="Hexagon 6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0" name="Hexagon 6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Hexagon 7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2" name="Hexagon 7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3" name="Hexagon 7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4" name="Hexagon 7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5" name="Group 24"/>
            <p:cNvGrpSpPr/>
            <p:nvPr/>
          </p:nvGrpSpPr>
          <p:grpSpPr>
            <a:xfrm>
              <a:off x="-1623140" y="6071637"/>
              <a:ext cx="11005420" cy="751306"/>
              <a:chOff x="-584499" y="-219499"/>
              <a:chExt cx="11005420" cy="751306"/>
            </a:xfrm>
            <a:grpFill/>
          </p:grpSpPr>
          <p:sp>
            <p:nvSpPr>
              <p:cNvPr id="43" name="Hexagon 4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Hexagon 4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Hexagon 4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Hexagon 4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Hexagon 4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8" name="Hexagon 4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Hexagon 4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Hexagon 4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Hexagon 5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2" name="Hexagon 5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Hexagon 5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4" name="Hexagon 5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Hexagon 5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Hexagon 5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Hexagon 56"/>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Hexagon 5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6" name="Group 25"/>
            <p:cNvGrpSpPr/>
            <p:nvPr/>
          </p:nvGrpSpPr>
          <p:grpSpPr>
            <a:xfrm>
              <a:off x="-1276075" y="6708943"/>
              <a:ext cx="11005420" cy="751306"/>
              <a:chOff x="-584499" y="-219499"/>
              <a:chExt cx="11005420" cy="751306"/>
            </a:xfrm>
            <a:grpFill/>
          </p:grpSpPr>
          <p:sp>
            <p:nvSpPr>
              <p:cNvPr id="27" name="Hexagon 2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Hexagon 27"/>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Hexagon 28"/>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Hexagon 29"/>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Hexagon 30"/>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Hexagon 31"/>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Hexagon 32"/>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Hexagon 33"/>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Hexagon 34"/>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Hexagon 35"/>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Hexagon 36"/>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Hexagon 37"/>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 name="Hexagon 38"/>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Hexagon 39"/>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Hexagon 4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Hexagon 4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220" name="Rectangle 219"/>
          <p:cNvSpPr/>
          <p:nvPr userDrawn="1"/>
        </p:nvSpPr>
        <p:spPr>
          <a:xfrm rot="5400000">
            <a:off x="2113115" y="1754256"/>
            <a:ext cx="9144000" cy="484699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7" name="Text Placeholder 226"/>
          <p:cNvSpPr>
            <a:spLocks noGrp="1"/>
          </p:cNvSpPr>
          <p:nvPr>
            <p:ph type="body" sz="quarter" idx="13" hasCustomPrompt="1"/>
          </p:nvPr>
        </p:nvSpPr>
        <p:spPr>
          <a:xfrm>
            <a:off x="4606925" y="2672895"/>
            <a:ext cx="4154488" cy="1512209"/>
          </a:xfrm>
          <a:prstGeom prst="rect">
            <a:avLst/>
          </a:prstGeom>
        </p:spPr>
        <p:txBody>
          <a:bodyPr anchor="ctr" anchorCtr="0">
            <a:sp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30" name="Picture 2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231" name="Picture 2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 name="Content Placeholder 2"/>
          <p:cNvSpPr>
            <a:spLocks noGrp="1"/>
          </p:cNvSpPr>
          <p:nvPr>
            <p:ph sz="quarter" idx="14" hasCustomPrompt="1"/>
          </p:nvPr>
        </p:nvSpPr>
        <p:spPr>
          <a:xfrm>
            <a:off x="381000" y="2773436"/>
            <a:ext cx="3535363" cy="1311128"/>
          </a:xfrm>
          <a:prstGeom prst="rect">
            <a:avLst/>
          </a:prstGeom>
        </p:spPr>
        <p:txBody>
          <a:bodyPr anchor="ctr">
            <a:spAutoFit/>
          </a:bodyPr>
          <a:lstStyle>
            <a:lvl1pPr marL="0" indent="0">
              <a:buNone/>
              <a:defRPr sz="4400" b="1">
                <a:latin typeface="Arial" charset="0"/>
                <a:ea typeface="Arial" charset="0"/>
                <a:cs typeface="Arial" charset="0"/>
              </a:defRPr>
            </a:lvl1pPr>
            <a:lvl2pPr marL="457200" indent="0">
              <a:buNone/>
              <a:defRPr b="1">
                <a:latin typeface="Arial" charset="0"/>
                <a:ea typeface="Arial" charset="0"/>
                <a:cs typeface="Arial" charset="0"/>
              </a:defRPr>
            </a:lvl2pPr>
            <a:lvl3pPr marL="914400" indent="0">
              <a:buNone/>
              <a:defRPr b="1">
                <a:latin typeface="Arial" charset="0"/>
                <a:ea typeface="Arial" charset="0"/>
                <a:cs typeface="Arial" charset="0"/>
              </a:defRPr>
            </a:lvl3pPr>
            <a:lvl4pPr marL="1371600" indent="0">
              <a:buNone/>
              <a:defRPr b="1">
                <a:latin typeface="Arial" charset="0"/>
                <a:ea typeface="Arial" charset="0"/>
                <a:cs typeface="Arial" charset="0"/>
              </a:defRPr>
            </a:lvl4pPr>
            <a:lvl5pPr marL="1828800" indent="0">
              <a:buNone/>
              <a:defRPr b="1">
                <a:latin typeface="Arial" charset="0"/>
                <a:ea typeface="Arial" charset="0"/>
                <a:cs typeface="Arial" charset="0"/>
              </a:defRPr>
            </a:lvl5pPr>
          </a:lstStyle>
          <a:p>
            <a:pPr lvl="0"/>
            <a:r>
              <a:rPr lang="en-US" dirty="0"/>
              <a:t>Module Objectives</a:t>
            </a:r>
          </a:p>
        </p:txBody>
      </p:sp>
      <p:sp>
        <p:nvSpPr>
          <p:cNvPr id="2" name="Title 1">
            <a:extLst>
              <a:ext uri="{FF2B5EF4-FFF2-40B4-BE49-F238E27FC236}">
                <a16:creationId xmlns:a16="http://schemas.microsoft.com/office/drawing/2014/main" id="{C6D3D918-B12B-4446-AC78-E7AB50F50D12}"/>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8162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787CD1E-E61C-4B31-85F0-7AB22761D0B6}"/>
              </a:ext>
            </a:extLst>
          </p:cNvPr>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295400" y="264054"/>
            <a:ext cx="7485086" cy="1065167"/>
          </a:xfrm>
          <a:prstGeom prst="rect">
            <a:avLst/>
          </a:prstGeom>
        </p:spPr>
        <p:txBody>
          <a:bodyPr anchor="ctr">
            <a:no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Title of video and description of video focus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Media Placeholder 14"/>
          <p:cNvSpPr>
            <a:spLocks noGrp="1"/>
          </p:cNvSpPr>
          <p:nvPr userDrawn="1">
            <p:ph type="media" sz="quarter" idx="13" hasCustomPrompt="1"/>
          </p:nvPr>
        </p:nvSpPr>
        <p:spPr>
          <a:xfrm>
            <a:off x="554478" y="1515946"/>
            <a:ext cx="8204752" cy="4542210"/>
          </a:xfrm>
          <a:prstGeom prst="rect">
            <a:avLst/>
          </a:prstGeom>
        </p:spPr>
        <p:txBody>
          <a:bodyPr/>
          <a:lstStyle>
            <a:lvl1pPr marL="0" indent="0">
              <a:buNone/>
              <a:defRPr sz="2000">
                <a:latin typeface="Arial" charset="0"/>
                <a:ea typeface="Arial" charset="0"/>
                <a:cs typeface="Arial" charset="0"/>
              </a:defRPr>
            </a:lvl1pPr>
          </a:lstStyle>
          <a:p>
            <a:r>
              <a:rPr lang="en-US" dirty="0"/>
              <a:t>Insert video here</a:t>
            </a:r>
          </a:p>
        </p:txBody>
      </p:sp>
      <p:sp>
        <p:nvSpPr>
          <p:cNvPr id="21" name="Text Placeholder 2"/>
          <p:cNvSpPr>
            <a:spLocks noGrp="1"/>
          </p:cNvSpPr>
          <p:nvPr userDrawn="1">
            <p:ph idx="12" hasCustomPrompt="1"/>
          </p:nvPr>
        </p:nvSpPr>
        <p:spPr>
          <a:xfrm>
            <a:off x="554478" y="6209161"/>
            <a:ext cx="4171346"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dirty="0"/>
              <a:t>Video copyright holder’s preferred citation</a:t>
            </a:r>
          </a:p>
          <a:p>
            <a:pPr lvl="0"/>
            <a:r>
              <a:rPr lang="en-US" dirty="0"/>
              <a:t>Hyperlink to copyright holder’s website if applicable</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2519238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nowBuild Readin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5C49F8-A52D-4374-94C3-2284BC768441}"/>
              </a:ext>
            </a:extLst>
          </p:cNvPr>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Hexagon 6"/>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199330" y="256678"/>
            <a:ext cx="5919927" cy="1147527"/>
          </a:xfrm>
          <a:prstGeom prst="rect">
            <a:avLst/>
          </a:prstGeom>
        </p:spPr>
        <p:txBody>
          <a:bodyPr anchor="ctr">
            <a:noAutofit/>
          </a:bodyPr>
          <a:lstStyle>
            <a:lvl1pPr>
              <a:defRPr sz="3200" b="1" baseline="0">
                <a:ln w="3175">
                  <a:noFill/>
                </a:ln>
                <a:solidFill>
                  <a:schemeClr val="tx1"/>
                </a:solidFill>
                <a:latin typeface="Arial" charset="0"/>
                <a:ea typeface="Arial" charset="0"/>
                <a:cs typeface="Arial" charset="0"/>
              </a:defRPr>
            </a:lvl1pPr>
          </a:lstStyle>
          <a:p>
            <a:r>
              <a:rPr lang="en-US" dirty="0"/>
              <a:t>Module Reading</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3" name="Text Placeholder 226"/>
          <p:cNvSpPr>
            <a:spLocks noGrp="1"/>
          </p:cNvSpPr>
          <p:nvPr>
            <p:ph type="body" sz="quarter" idx="13" hasCustomPrompt="1"/>
          </p:nvPr>
        </p:nvSpPr>
        <p:spPr>
          <a:xfrm>
            <a:off x="625640" y="2701053"/>
            <a:ext cx="8188159" cy="3412928"/>
          </a:xfrm>
          <a:prstGeom prst="rect">
            <a:avLst/>
          </a:prstGeom>
        </p:spPr>
        <p:txBody>
          <a:bodyPr wrap="square" anchor="t" anchorCtr="0">
            <a:normAutofit/>
          </a:bodyPr>
          <a:lstStyle>
            <a:lvl1pPr marL="285750" indent="-285750">
              <a:buClr>
                <a:srgbClr val="94B9AF"/>
              </a:buClr>
              <a:buFont typeface="AppleSymbols" charset="0"/>
              <a:buChar char="⎔"/>
              <a:defRPr sz="2000" baseline="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details and instructions for the reading</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close up of a logo&#10;&#10;Description generated with very high confidence">
            <a:extLst>
              <a:ext uri="{FF2B5EF4-FFF2-40B4-BE49-F238E27FC236}">
                <a16:creationId xmlns:a16="http://schemas.microsoft.com/office/drawing/2014/main" id="{FF2C5357-3A05-4C66-845E-E66D288809C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0470" y="437401"/>
            <a:ext cx="521232" cy="650560"/>
          </a:xfrm>
          <a:prstGeom prst="rect">
            <a:avLst/>
          </a:prstGeom>
        </p:spPr>
      </p:pic>
      <p:sp>
        <p:nvSpPr>
          <p:cNvPr id="11" name="Text Placeholder 226">
            <a:extLst>
              <a:ext uri="{FF2B5EF4-FFF2-40B4-BE49-F238E27FC236}">
                <a16:creationId xmlns:a16="http://schemas.microsoft.com/office/drawing/2014/main" id="{F7409A9E-D9E9-49D9-94B9-5C7FAAC61780}"/>
              </a:ext>
            </a:extLst>
          </p:cNvPr>
          <p:cNvSpPr>
            <a:spLocks noGrp="1"/>
          </p:cNvSpPr>
          <p:nvPr>
            <p:ph type="body" sz="quarter" idx="14" hasCustomPrompt="1"/>
          </p:nvPr>
        </p:nvSpPr>
        <p:spPr>
          <a:xfrm>
            <a:off x="625642" y="1664299"/>
            <a:ext cx="6493615" cy="890893"/>
          </a:xfrm>
          <a:prstGeom prst="rect">
            <a:avLst/>
          </a:prstGeom>
        </p:spPr>
        <p:txBody>
          <a:bodyPr wrap="square" anchor="ctr" anchorCtr="0">
            <a:normAutofit/>
          </a:bodyPr>
          <a:lstStyle>
            <a:lvl1pPr marL="285750" indent="-285750">
              <a:buClr>
                <a:srgbClr val="94B9AF"/>
              </a:buClr>
              <a:buFont typeface="AppleSymbols" charset="0"/>
              <a:buChar char="⎔"/>
              <a:defRPr sz="2000" baseline="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914400" indent="0">
              <a:buClr>
                <a:srgbClr val="94B9AF"/>
              </a:buClr>
              <a:buFont typeface="AppleSymbols" charset="0"/>
              <a:buNone/>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Complete reference for reading in APA format</a:t>
            </a:r>
          </a:p>
        </p:txBody>
      </p:sp>
      <p:sp>
        <p:nvSpPr>
          <p:cNvPr id="12" name="Picture Placeholder 11">
            <a:extLst>
              <a:ext uri="{FF2B5EF4-FFF2-40B4-BE49-F238E27FC236}">
                <a16:creationId xmlns:a16="http://schemas.microsoft.com/office/drawing/2014/main" id="{9C010939-8F3E-4DAD-B81D-1746C0206C5F}"/>
              </a:ext>
            </a:extLst>
          </p:cNvPr>
          <p:cNvSpPr>
            <a:spLocks noGrp="1"/>
          </p:cNvSpPr>
          <p:nvPr>
            <p:ph type="pic" sz="quarter" idx="15" hasCustomPrompt="1"/>
          </p:nvPr>
        </p:nvSpPr>
        <p:spPr>
          <a:xfrm>
            <a:off x="7187811" y="252412"/>
            <a:ext cx="1625989" cy="2302779"/>
          </a:xfrm>
          <a:prstGeom prst="rect">
            <a:avLst/>
          </a:prstGeom>
        </p:spPr>
        <p:txBody>
          <a:bodyPr/>
          <a:lstStyle>
            <a:lvl1pPr marL="0" indent="0">
              <a:buNone/>
              <a:defRPr sz="1800"/>
            </a:lvl1pPr>
          </a:lstStyle>
          <a:p>
            <a:r>
              <a:rPr lang="en-US" dirty="0"/>
              <a:t>Image of the reading</a:t>
            </a:r>
          </a:p>
        </p:txBody>
      </p:sp>
    </p:spTree>
    <p:extLst>
      <p:ext uri="{BB962C8B-B14F-4D97-AF65-F5344CB8AC3E}">
        <p14:creationId xmlns:p14="http://schemas.microsoft.com/office/powerpoint/2010/main" val="1406765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nowBuild workbook activity">
    <p:spTree>
      <p:nvGrpSpPr>
        <p:cNvPr id="1" name=""/>
        <p:cNvGrpSpPr/>
        <p:nvPr/>
      </p:nvGrpSpPr>
      <p:grpSpPr>
        <a:xfrm>
          <a:off x="0" y="0"/>
          <a:ext cx="0" cy="0"/>
          <a:chOff x="0" y="0"/>
          <a:chExt cx="0" cy="0"/>
        </a:xfrm>
      </p:grpSpPr>
      <p:sp>
        <p:nvSpPr>
          <p:cNvPr id="11" name="Rectangle 10"/>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TextBox 5"/>
          <p:cNvSpPr txBox="1"/>
          <p:nvPr/>
        </p:nvSpPr>
        <p:spPr>
          <a:xfrm>
            <a:off x="3299167" y="6874200"/>
            <a:ext cx="2498042" cy="1815882"/>
          </a:xfrm>
          <a:prstGeom prst="rect">
            <a:avLst/>
          </a:prstGeom>
          <a:solidFill>
            <a:schemeClr val="accent5">
              <a:lumMod val="75000"/>
            </a:schemeClr>
          </a:solidFill>
        </p:spPr>
        <p:txBody>
          <a:bodyPr wrap="square" rtlCol="0">
            <a:spAutoFit/>
          </a:bodyPr>
          <a:lstStyle/>
          <a:p>
            <a:r>
              <a:rPr lang="en-US" sz="1400" dirty="0">
                <a:solidFill>
                  <a:schemeClr val="bg1"/>
                </a:solidFill>
              </a:rPr>
              <a:t>Workbook activities include:</a:t>
            </a:r>
          </a:p>
          <a:p>
            <a:pPr marL="285750" indent="-285750">
              <a:buFont typeface="Arial" panose="020B0604020202020204" pitchFamily="34" charset="0"/>
              <a:buChar char="•"/>
            </a:pPr>
            <a:r>
              <a:rPr lang="en-US" sz="1400" dirty="0">
                <a:solidFill>
                  <a:schemeClr val="bg1"/>
                </a:solidFill>
              </a:rPr>
              <a:t>Stop &amp; Jot (SJ) </a:t>
            </a:r>
          </a:p>
          <a:p>
            <a:pPr marL="285750" indent="-285750">
              <a:buFont typeface="Arial" panose="020B0604020202020204" pitchFamily="34" charset="0"/>
              <a:buChar char="•"/>
            </a:pPr>
            <a:r>
              <a:rPr lang="en-US" sz="1400" dirty="0">
                <a:solidFill>
                  <a:schemeClr val="bg1"/>
                </a:solidFill>
              </a:rPr>
              <a:t>Pause &amp; Process (PP) </a:t>
            </a:r>
          </a:p>
          <a:p>
            <a:pPr marL="285750" indent="-285750">
              <a:buFont typeface="Arial" panose="020B0604020202020204" pitchFamily="34" charset="0"/>
              <a:buChar char="•"/>
            </a:pPr>
            <a:r>
              <a:rPr lang="en-US" sz="1400" dirty="0">
                <a:solidFill>
                  <a:schemeClr val="bg1"/>
                </a:solidFill>
              </a:rPr>
              <a:t>Guided Notes (GN) </a:t>
            </a:r>
          </a:p>
          <a:p>
            <a:pPr marL="285750" indent="-285750">
              <a:buFont typeface="Arial" panose="020B0604020202020204" pitchFamily="34" charset="0"/>
              <a:buChar char="•"/>
            </a:pPr>
            <a:r>
              <a:rPr lang="en-US" sz="1400" dirty="0">
                <a:solidFill>
                  <a:schemeClr val="bg1"/>
                </a:solidFill>
              </a:rPr>
              <a:t>Reading &amp;</a:t>
            </a:r>
            <a:r>
              <a:rPr lang="en-US" sz="1400" baseline="0" dirty="0">
                <a:solidFill>
                  <a:schemeClr val="bg1"/>
                </a:solidFill>
              </a:rPr>
              <a:t> Reflection </a:t>
            </a:r>
            <a:r>
              <a:rPr lang="en-US" sz="1400" dirty="0">
                <a:solidFill>
                  <a:schemeClr val="bg1"/>
                </a:solidFill>
              </a:rPr>
              <a:t>(R) </a:t>
            </a:r>
          </a:p>
          <a:p>
            <a:pPr marL="285750" indent="-285750">
              <a:buFont typeface="Arial" panose="020B0604020202020204" pitchFamily="34" charset="0"/>
              <a:buChar char="•"/>
            </a:pPr>
            <a:r>
              <a:rPr lang="en-US" sz="1400" dirty="0">
                <a:solidFill>
                  <a:schemeClr val="bg1"/>
                </a:solidFill>
              </a:rPr>
              <a:t>Quiz (Q) </a:t>
            </a:r>
          </a:p>
          <a:p>
            <a:pPr marL="285750" indent="-285750">
              <a:buFont typeface="Arial" panose="020B0604020202020204" pitchFamily="34" charset="0"/>
              <a:buChar char="•"/>
            </a:pPr>
            <a:r>
              <a:rPr lang="en-US" sz="1400" dirty="0">
                <a:solidFill>
                  <a:schemeClr val="bg1"/>
                </a:solidFill>
              </a:rPr>
              <a:t>Evaluate an Example (EE) </a:t>
            </a:r>
          </a:p>
          <a:p>
            <a:pPr marL="285750" indent="-285750">
              <a:buFont typeface="Arial" panose="020B0604020202020204" pitchFamily="34" charset="0"/>
              <a:buChar char="•"/>
            </a:pPr>
            <a:r>
              <a:rPr lang="en-US" sz="1400" dirty="0">
                <a:solidFill>
                  <a:schemeClr val="bg1"/>
                </a:solidFill>
              </a:rPr>
              <a:t>We'll Start It (WS)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Text Placeholder 226"/>
          <p:cNvSpPr>
            <a:spLocks noGrp="1"/>
          </p:cNvSpPr>
          <p:nvPr>
            <p:ph type="body" sz="quarter" idx="13" hasCustomPrompt="1"/>
          </p:nvPr>
        </p:nvSpPr>
        <p:spPr>
          <a:xfrm>
            <a:off x="575733" y="1644308"/>
            <a:ext cx="8204754" cy="4469673"/>
          </a:xfrm>
          <a:prstGeom prst="rect">
            <a:avLst/>
          </a:prstGeom>
        </p:spPr>
        <p:txBody>
          <a:bodyPr wrap="square" anchor="t" anchorCtr="0">
            <a:normAutofit/>
          </a:bodyPr>
          <a:lstStyle>
            <a:lvl1pPr marL="285750" indent="-285750">
              <a:buClr>
                <a:srgbClr val="94B9AF"/>
              </a:buClr>
              <a:buFont typeface="AppleSymbols" charset="0"/>
              <a:buChar char="⎔"/>
              <a:defRPr sz="200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Hexagon 17"/>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Activity #.#</a:t>
            </a:r>
            <a:br>
              <a:rPr lang="en-US" dirty="0"/>
            </a:br>
            <a:r>
              <a:rPr lang="en-US" dirty="0"/>
              <a:t>Knowledge-Building Workbook</a:t>
            </a: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7737" y="406485"/>
            <a:ext cx="403855" cy="699267"/>
          </a:xfrm>
          <a:prstGeom prst="rect">
            <a:avLst/>
          </a:prstGeom>
        </p:spPr>
      </p:pic>
    </p:spTree>
    <p:extLst>
      <p:ext uri="{BB962C8B-B14F-4D97-AF65-F5344CB8AC3E}">
        <p14:creationId xmlns:p14="http://schemas.microsoft.com/office/powerpoint/2010/main" val="563589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nowBuild discussion">
    <p:spTree>
      <p:nvGrpSpPr>
        <p:cNvPr id="1" name=""/>
        <p:cNvGrpSpPr/>
        <p:nvPr/>
      </p:nvGrpSpPr>
      <p:grpSpPr>
        <a:xfrm>
          <a:off x="0" y="0"/>
          <a:ext cx="0" cy="0"/>
          <a:chOff x="0" y="0"/>
          <a:chExt cx="0" cy="0"/>
        </a:xfrm>
      </p:grpSpPr>
      <p:sp>
        <p:nvSpPr>
          <p:cNvPr id="17" name="Rectangle 16"/>
          <p:cNvSpPr/>
          <p:nvPr userDrawn="1"/>
        </p:nvSpPr>
        <p:spPr>
          <a:xfrm rot="5400000">
            <a:off x="-3312622" y="3312622"/>
            <a:ext cx="6858000" cy="232756"/>
          </a:xfrm>
          <a:prstGeom prst="rect">
            <a:avLst/>
          </a:prstGeom>
          <a:gradFill flip="none" rotWithShape="1">
            <a:gsLst>
              <a:gs pos="100000">
                <a:srgbClr val="386150"/>
              </a:gs>
              <a:gs pos="0">
                <a:srgbClr val="7A9F95"/>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TextBox 5"/>
          <p:cNvSpPr txBox="1"/>
          <p:nvPr/>
        </p:nvSpPr>
        <p:spPr>
          <a:xfrm>
            <a:off x="2740194" y="6858000"/>
            <a:ext cx="3663610" cy="738664"/>
          </a:xfrm>
          <a:prstGeom prst="rect">
            <a:avLst/>
          </a:prstGeom>
          <a:solidFill>
            <a:schemeClr val="accent5">
              <a:lumMod val="75000"/>
            </a:schemeClr>
          </a:solidFill>
        </p:spPr>
        <p:txBody>
          <a:bodyPr wrap="square" rtlCol="0">
            <a:spAutoFit/>
          </a:bodyPr>
          <a:lstStyle/>
          <a:p>
            <a:r>
              <a:rPr lang="en-US" sz="1400" dirty="0">
                <a:solidFill>
                  <a:schemeClr val="bg1"/>
                </a:solidFill>
              </a:rPr>
              <a:t>Partner</a:t>
            </a:r>
            <a:r>
              <a:rPr lang="en-US" sz="1400" baseline="0" dirty="0">
                <a:solidFill>
                  <a:schemeClr val="bg1"/>
                </a:solidFill>
              </a:rPr>
              <a:t> </a:t>
            </a:r>
            <a:r>
              <a:rPr lang="en-US" sz="1400" dirty="0">
                <a:solidFill>
                  <a:schemeClr val="bg1"/>
                </a:solidFill>
              </a:rPr>
              <a:t>activities include:</a:t>
            </a:r>
          </a:p>
          <a:p>
            <a:pPr marL="285750" indent="-285750">
              <a:buFont typeface="Arial" panose="020B0604020202020204" pitchFamily="34" charset="0"/>
              <a:buChar char="•"/>
            </a:pPr>
            <a:r>
              <a:rPr lang="en-US" sz="1400" dirty="0">
                <a:solidFill>
                  <a:schemeClr val="bg1"/>
                </a:solidFill>
              </a:rPr>
              <a:t>Partner Work - Processing (PW-P)</a:t>
            </a:r>
          </a:p>
          <a:p>
            <a:pPr marL="285750" indent="-285750">
              <a:buFont typeface="Arial" panose="020B0604020202020204" pitchFamily="34" charset="0"/>
              <a:buChar char="•"/>
            </a:pPr>
            <a:r>
              <a:rPr lang="en-US" sz="1400" dirty="0">
                <a:solidFill>
                  <a:schemeClr val="bg1"/>
                </a:solidFill>
              </a:rPr>
              <a:t>Partner Work - Example Eval (PW -E)</a:t>
            </a:r>
          </a:p>
        </p:txBody>
      </p:sp>
      <p:sp>
        <p:nvSpPr>
          <p:cNvPr id="10" name="Rectangle 9"/>
          <p:cNvSpPr/>
          <p:nvPr/>
        </p:nvSpPr>
        <p:spPr>
          <a:xfrm>
            <a:off x="633412" y="-1466864"/>
            <a:ext cx="7877175" cy="1323439"/>
          </a:xfrm>
          <a:prstGeom prst="rect">
            <a:avLst/>
          </a:prstGeom>
          <a:solidFill>
            <a:srgbClr val="FF0000"/>
          </a:solidFill>
        </p:spPr>
        <p:txBody>
          <a:bodyPr wrap="square">
            <a:spAutoFit/>
          </a:bodyPr>
          <a:lstStyle/>
          <a:p>
            <a:r>
              <a:rPr lang="en-US" sz="4000" dirty="0"/>
              <a:t>(DO NOT PUT THESE SLIDES IN THE MIDDLE OF  LECTURE SLIDES)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9" name="Text Placeholder 226"/>
          <p:cNvSpPr>
            <a:spLocks noGrp="1"/>
          </p:cNvSpPr>
          <p:nvPr>
            <p:ph type="body" sz="quarter" idx="14" hasCustomPrompt="1"/>
          </p:nvPr>
        </p:nvSpPr>
        <p:spPr>
          <a:xfrm>
            <a:off x="575733" y="1709508"/>
            <a:ext cx="4164709" cy="4352038"/>
          </a:xfrm>
          <a:prstGeom prst="rect">
            <a:avLst/>
          </a:prstGeom>
        </p:spPr>
        <p:txBody>
          <a:bodyPr wrap="square" anchor="t" anchorCtr="0">
            <a:normAutofit/>
          </a:bodyPr>
          <a:lstStyle>
            <a:lvl1pPr marL="285750" indent="-285750">
              <a:buClr>
                <a:srgbClr val="94B9AF"/>
              </a:buClr>
              <a:buFont typeface="AppleSymbols" charset="0"/>
              <a:buChar char="⎔"/>
              <a:defRPr sz="2000" baseline="0">
                <a:solidFill>
                  <a:schemeClr val="tx1"/>
                </a:solidFill>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Describe the goal for the discussion board</a:t>
            </a:r>
          </a:p>
          <a:p>
            <a:pPr lvl="0"/>
            <a:r>
              <a:rPr lang="en-US" dirty="0"/>
              <a:t>Provide specific guidelines</a:t>
            </a:r>
          </a:p>
          <a:p>
            <a:pPr lvl="0"/>
            <a:r>
              <a:rPr lang="en-US" dirty="0"/>
              <a:t>Refer to posting guide at right (should also be posted online)</a:t>
            </a:r>
          </a:p>
        </p:txBody>
      </p:sp>
      <p:sp>
        <p:nvSpPr>
          <p:cNvPr id="21" name="Hexagon 20"/>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Knowledge-Building Discussion Board</a:t>
            </a:r>
          </a:p>
        </p:txBody>
      </p:sp>
      <p:sp>
        <p:nvSpPr>
          <p:cNvPr id="24" name="Rectangle 23"/>
          <p:cNvSpPr/>
          <p:nvPr userDrawn="1"/>
        </p:nvSpPr>
        <p:spPr>
          <a:xfrm rot="5400000" flipV="1">
            <a:off x="2832113" y="3866520"/>
            <a:ext cx="4359743" cy="45719"/>
          </a:xfrm>
          <a:prstGeom prst="rect">
            <a:avLst/>
          </a:prstGeom>
          <a:solidFill>
            <a:srgbClr val="94B9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TextBox 3"/>
          <p:cNvSpPr txBox="1"/>
          <p:nvPr userDrawn="1"/>
        </p:nvSpPr>
        <p:spPr>
          <a:xfrm>
            <a:off x="5252269" y="1599232"/>
            <a:ext cx="3465335" cy="4532010"/>
          </a:xfrm>
          <a:prstGeom prst="rect">
            <a:avLst/>
          </a:prstGeom>
          <a:noFill/>
        </p:spPr>
        <p:txBody>
          <a:bodyPr wrap="square" rtlCol="0">
            <a:spAutoFit/>
          </a:bodyPr>
          <a:lstStyle/>
          <a:p>
            <a:pPr algn="l"/>
            <a:r>
              <a:rPr lang="en-US" sz="1600" b="1" dirty="0">
                <a:solidFill>
                  <a:schemeClr val="tx2"/>
                </a:solidFill>
                <a:latin typeface="Arial" charset="0"/>
                <a:ea typeface="Arial" charset="0"/>
                <a:cs typeface="Arial" charset="0"/>
              </a:rPr>
              <a:t>Posting</a:t>
            </a:r>
            <a:r>
              <a:rPr lang="en-US" sz="1600" b="1" baseline="0" dirty="0">
                <a:solidFill>
                  <a:schemeClr val="tx2"/>
                </a:solidFill>
                <a:latin typeface="Arial" charset="0"/>
                <a:ea typeface="Arial" charset="0"/>
                <a:cs typeface="Arial" charset="0"/>
              </a:rPr>
              <a:t> on the discussion board</a:t>
            </a:r>
          </a:p>
          <a:p>
            <a:pPr algn="ctr"/>
            <a:endParaRPr lang="en-US" sz="1050" b="1" baseline="0" dirty="0">
              <a:solidFill>
                <a:schemeClr val="tx2"/>
              </a:solidFill>
              <a:latin typeface="Arial" charset="0"/>
              <a:ea typeface="Arial" charset="0"/>
              <a:cs typeface="Arial" charset="0"/>
            </a:endParaRPr>
          </a:p>
          <a:p>
            <a:pPr algn="l"/>
            <a:r>
              <a:rPr lang="en-US" sz="1600" b="0" baseline="0" dirty="0">
                <a:solidFill>
                  <a:schemeClr val="tx2"/>
                </a:solidFill>
                <a:latin typeface="Arial" charset="0"/>
                <a:ea typeface="Arial" charset="0"/>
                <a:cs typeface="Arial" charset="0"/>
              </a:rPr>
              <a:t>Use the discussion board to</a:t>
            </a:r>
          </a:p>
          <a:p>
            <a:pPr marL="285750" indent="-285750" algn="l">
              <a:buFont typeface="Arial" charset="0"/>
              <a:buChar char="•"/>
            </a:pPr>
            <a:r>
              <a:rPr lang="en-US" sz="1400" b="0" baseline="0" dirty="0">
                <a:solidFill>
                  <a:schemeClr val="tx2"/>
                </a:solidFill>
                <a:latin typeface="Arial" charset="0"/>
                <a:ea typeface="Arial" charset="0"/>
                <a:cs typeface="Arial" charset="0"/>
              </a:rPr>
              <a:t>Share information that you have and others do not</a:t>
            </a:r>
          </a:p>
          <a:p>
            <a:pPr marL="285750" indent="-285750" algn="l">
              <a:buFont typeface="Arial" charset="0"/>
              <a:buChar char="•"/>
            </a:pPr>
            <a:r>
              <a:rPr lang="en-US" sz="1400" b="0" baseline="0" dirty="0">
                <a:solidFill>
                  <a:schemeClr val="tx2"/>
                </a:solidFill>
                <a:latin typeface="Arial" charset="0"/>
                <a:ea typeface="Arial" charset="0"/>
                <a:cs typeface="Arial" charset="0"/>
              </a:rPr>
              <a:t>Get clarification</a:t>
            </a:r>
          </a:p>
          <a:p>
            <a:pPr marL="285750" indent="-285750" algn="l">
              <a:buFont typeface="Arial" charset="0"/>
              <a:buChar char="•"/>
            </a:pPr>
            <a:r>
              <a:rPr lang="en-US" sz="1400" b="0" baseline="0" dirty="0">
                <a:solidFill>
                  <a:schemeClr val="tx2"/>
                </a:solidFill>
                <a:latin typeface="Arial" charset="0"/>
                <a:ea typeface="Arial" charset="0"/>
                <a:cs typeface="Arial" charset="0"/>
              </a:rPr>
              <a:t>Extend the conversation beyond the specific module content</a:t>
            </a:r>
          </a:p>
          <a:p>
            <a:pPr marL="285750" indent="-285750" algn="l">
              <a:buFont typeface="Arial" charset="0"/>
              <a:buChar char="•"/>
            </a:pPr>
            <a:endParaRPr lang="en-US" sz="1600" b="0" baseline="0" dirty="0">
              <a:solidFill>
                <a:schemeClr val="tx2"/>
              </a:solidFill>
              <a:latin typeface="Arial" charset="0"/>
              <a:ea typeface="Arial" charset="0"/>
              <a:cs typeface="Arial" charset="0"/>
            </a:endParaRPr>
          </a:p>
          <a:p>
            <a:pPr marL="0" indent="0" algn="l">
              <a:buFont typeface="Arial" charset="0"/>
              <a:buNone/>
            </a:pPr>
            <a:r>
              <a:rPr lang="en-US" sz="1600" b="0" baseline="0" dirty="0">
                <a:solidFill>
                  <a:schemeClr val="tx2"/>
                </a:solidFill>
                <a:latin typeface="Arial" charset="0"/>
                <a:ea typeface="Arial" charset="0"/>
                <a:cs typeface="Arial" charset="0"/>
              </a:rPr>
              <a:t>Respond to others by</a:t>
            </a:r>
          </a:p>
          <a:p>
            <a:pPr marL="285750" indent="-285750" algn="l">
              <a:buFont typeface="Arial" charset="0"/>
              <a:buChar char="•"/>
            </a:pPr>
            <a:r>
              <a:rPr lang="en-US" sz="1400" b="0" baseline="0" dirty="0">
                <a:solidFill>
                  <a:schemeClr val="tx2"/>
                </a:solidFill>
                <a:latin typeface="Arial" charset="0"/>
                <a:ea typeface="Arial" charset="0"/>
                <a:cs typeface="Arial" charset="0"/>
              </a:rPr>
              <a:t>Asking for more information</a:t>
            </a:r>
          </a:p>
          <a:p>
            <a:pPr marL="285750" indent="-285750" algn="l">
              <a:buFont typeface="Arial" charset="0"/>
              <a:buChar char="•"/>
            </a:pPr>
            <a:r>
              <a:rPr lang="en-US" sz="1400" b="0" baseline="0" dirty="0">
                <a:solidFill>
                  <a:schemeClr val="tx2"/>
                </a:solidFill>
                <a:latin typeface="Arial" charset="0"/>
                <a:ea typeface="Arial" charset="0"/>
                <a:cs typeface="Arial" charset="0"/>
              </a:rPr>
              <a:t>Providing specific feedback why you agree or disagree with opinions</a:t>
            </a:r>
          </a:p>
          <a:p>
            <a:pPr marL="285750" indent="-285750" algn="l">
              <a:buFont typeface="Arial" charset="0"/>
              <a:buChar char="•"/>
            </a:pPr>
            <a:r>
              <a:rPr lang="en-US" sz="1400" b="0" baseline="0" dirty="0">
                <a:solidFill>
                  <a:schemeClr val="tx2"/>
                </a:solidFill>
                <a:latin typeface="Arial" charset="0"/>
                <a:ea typeface="Arial" charset="0"/>
                <a:cs typeface="Arial" charset="0"/>
              </a:rPr>
              <a:t>Correcting unintended errors</a:t>
            </a:r>
          </a:p>
          <a:p>
            <a:pPr marL="285750" indent="-285750" algn="l">
              <a:buFont typeface="Arial" charset="0"/>
              <a:buChar char="•"/>
            </a:pPr>
            <a:endParaRPr lang="en-US" sz="1600" b="0" baseline="0" dirty="0">
              <a:solidFill>
                <a:schemeClr val="tx2"/>
              </a:solidFill>
              <a:latin typeface="Arial" charset="0"/>
              <a:ea typeface="Arial" charset="0"/>
              <a:cs typeface="Arial" charset="0"/>
            </a:endParaRPr>
          </a:p>
          <a:p>
            <a:pPr marL="0" indent="0" algn="l">
              <a:buFont typeface="Arial" charset="0"/>
              <a:buNone/>
            </a:pPr>
            <a:r>
              <a:rPr lang="en-US" sz="1600" b="0" baseline="0" dirty="0">
                <a:solidFill>
                  <a:schemeClr val="tx2"/>
                </a:solidFill>
                <a:latin typeface="Arial" charset="0"/>
                <a:ea typeface="Arial" charset="0"/>
                <a:cs typeface="Arial" charset="0"/>
              </a:rPr>
              <a:t>Write</a:t>
            </a:r>
          </a:p>
          <a:p>
            <a:pPr marL="285750" indent="-285750" algn="l">
              <a:buFont typeface="Arial" charset="0"/>
              <a:buChar char="•"/>
            </a:pPr>
            <a:r>
              <a:rPr lang="en-US" sz="1400" b="0" baseline="0" dirty="0">
                <a:solidFill>
                  <a:schemeClr val="tx2"/>
                </a:solidFill>
                <a:latin typeface="Arial" charset="0"/>
                <a:ea typeface="Arial" charset="0"/>
                <a:cs typeface="Arial" charset="0"/>
              </a:rPr>
              <a:t>Short but content-filled responses</a:t>
            </a:r>
          </a:p>
          <a:p>
            <a:pPr marL="285750" indent="-285750" algn="l">
              <a:buFont typeface="Arial" charset="0"/>
              <a:buChar char="•"/>
            </a:pPr>
            <a:r>
              <a:rPr lang="en-US" sz="1400" b="0" baseline="0" dirty="0">
                <a:solidFill>
                  <a:schemeClr val="tx2"/>
                </a:solidFill>
                <a:latin typeface="Arial" charset="0"/>
                <a:ea typeface="Arial" charset="0"/>
                <a:cs typeface="Arial" charset="0"/>
              </a:rPr>
              <a:t>Clearly (after typing, briefly edit)</a:t>
            </a:r>
          </a:p>
          <a:p>
            <a:pPr marL="285750" indent="-285750" algn="l">
              <a:buFont typeface="Arial" charset="0"/>
              <a:buChar char="•"/>
            </a:pPr>
            <a:r>
              <a:rPr lang="en-US" sz="1400" b="0" baseline="0" dirty="0">
                <a:solidFill>
                  <a:schemeClr val="tx2"/>
                </a:solidFill>
                <a:latin typeface="Arial" charset="0"/>
                <a:ea typeface="Arial" charset="0"/>
                <a:cs typeface="Arial" charset="0"/>
              </a:rPr>
              <a:t>In a style that allows generosity of spirit (assuming the best of others)</a:t>
            </a:r>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9232" y="561476"/>
            <a:ext cx="632468" cy="443131"/>
          </a:xfrm>
          <a:prstGeom prst="rect">
            <a:avLst/>
          </a:prstGeom>
        </p:spPr>
      </p:pic>
    </p:spTree>
    <p:extLst>
      <p:ext uri="{BB962C8B-B14F-4D97-AF65-F5344CB8AC3E}">
        <p14:creationId xmlns:p14="http://schemas.microsoft.com/office/powerpoint/2010/main" val="3367207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nowBuild partner work">
    <p:spTree>
      <p:nvGrpSpPr>
        <p:cNvPr id="1" name=""/>
        <p:cNvGrpSpPr/>
        <p:nvPr/>
      </p:nvGrpSpPr>
      <p:grpSpPr>
        <a:xfrm>
          <a:off x="0" y="0"/>
          <a:ext cx="0" cy="0"/>
          <a:chOff x="0" y="0"/>
          <a:chExt cx="0" cy="0"/>
        </a:xfrm>
      </p:grpSpPr>
      <p:sp>
        <p:nvSpPr>
          <p:cNvPr id="18" name="Rectangle 17"/>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Rectangle 9"/>
          <p:cNvSpPr/>
          <p:nvPr/>
        </p:nvSpPr>
        <p:spPr>
          <a:xfrm>
            <a:off x="839288" y="-1351470"/>
            <a:ext cx="7877175" cy="1323439"/>
          </a:xfrm>
          <a:prstGeom prst="rect">
            <a:avLst/>
          </a:prstGeom>
          <a:solidFill>
            <a:srgbClr val="FF0000"/>
          </a:solidFill>
        </p:spPr>
        <p:txBody>
          <a:bodyPr wrap="square">
            <a:spAutoFit/>
          </a:bodyPr>
          <a:lstStyle/>
          <a:p>
            <a:r>
              <a:rPr lang="en-US" sz="4000" dirty="0"/>
              <a:t>(DO NOT PUT THESE SLIDES IN THE MIDDLE OF  LECTURE SLIDES)</a:t>
            </a:r>
          </a:p>
        </p:txBody>
      </p:sp>
      <p:sp>
        <p:nvSpPr>
          <p:cNvPr id="6" name="TextBox 5"/>
          <p:cNvSpPr txBox="1"/>
          <p:nvPr/>
        </p:nvSpPr>
        <p:spPr>
          <a:xfrm>
            <a:off x="3080091" y="6947657"/>
            <a:ext cx="3663610" cy="738664"/>
          </a:xfrm>
          <a:prstGeom prst="rect">
            <a:avLst/>
          </a:prstGeom>
          <a:solidFill>
            <a:schemeClr val="accent5">
              <a:lumMod val="75000"/>
            </a:schemeClr>
          </a:solidFill>
        </p:spPr>
        <p:txBody>
          <a:bodyPr wrap="square" rtlCol="0">
            <a:spAutoFit/>
          </a:bodyPr>
          <a:lstStyle/>
          <a:p>
            <a:r>
              <a:rPr lang="en-US" sz="1400" dirty="0">
                <a:solidFill>
                  <a:schemeClr val="bg1"/>
                </a:solidFill>
              </a:rPr>
              <a:t>Partner</a:t>
            </a:r>
            <a:r>
              <a:rPr lang="en-US" sz="1400" baseline="0" dirty="0">
                <a:solidFill>
                  <a:schemeClr val="bg1"/>
                </a:solidFill>
              </a:rPr>
              <a:t> </a:t>
            </a:r>
            <a:r>
              <a:rPr lang="en-US" sz="1400" dirty="0">
                <a:solidFill>
                  <a:schemeClr val="bg1"/>
                </a:solidFill>
              </a:rPr>
              <a:t>activities include:</a:t>
            </a:r>
          </a:p>
          <a:p>
            <a:pPr marL="285750" indent="-285750">
              <a:buFont typeface="Arial" panose="020B0604020202020204" pitchFamily="34" charset="0"/>
              <a:buChar char="•"/>
            </a:pPr>
            <a:r>
              <a:rPr lang="en-US" sz="1400" dirty="0">
                <a:solidFill>
                  <a:schemeClr val="bg1"/>
                </a:solidFill>
              </a:rPr>
              <a:t>Partner Work - Processing (PW-P)</a:t>
            </a:r>
          </a:p>
          <a:p>
            <a:pPr marL="285750" indent="-285750">
              <a:buFont typeface="Arial" panose="020B0604020202020204" pitchFamily="34" charset="0"/>
              <a:buChar char="•"/>
            </a:pPr>
            <a:r>
              <a:rPr lang="en-US" sz="1400" dirty="0">
                <a:solidFill>
                  <a:schemeClr val="bg1"/>
                </a:solidFill>
              </a:rPr>
              <a:t>Partner Work - Example Eval (PW -E)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Knowledge-Building Partner Work</a:t>
            </a:r>
          </a:p>
        </p:txBody>
      </p:sp>
      <p:sp>
        <p:nvSpPr>
          <p:cNvPr id="21" name="Text Placeholder 226"/>
          <p:cNvSpPr>
            <a:spLocks noGrp="1"/>
          </p:cNvSpPr>
          <p:nvPr userDrawn="1">
            <p:ph type="body" sz="quarter" idx="13" hasCustomPrompt="1"/>
          </p:nvPr>
        </p:nvSpPr>
        <p:spPr>
          <a:xfrm>
            <a:off x="575733" y="1644308"/>
            <a:ext cx="8204754" cy="4469673"/>
          </a:xfrm>
          <a:prstGeom prst="rect">
            <a:avLst/>
          </a:prstGeom>
        </p:spPr>
        <p:txBody>
          <a:bodyPr wrap="square" anchor="t" anchorCtr="0">
            <a:normAutofit/>
          </a:bodyPr>
          <a:lstStyle>
            <a:lvl1pPr marL="285750" indent="-285750">
              <a:buClr>
                <a:srgbClr val="94B9AF"/>
              </a:buClr>
              <a:buFont typeface="AppleSymbols" charset="0"/>
              <a:buChar char="⎔"/>
              <a:defRPr sz="200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7519" y="561731"/>
            <a:ext cx="796052" cy="447098"/>
          </a:xfrm>
          <a:prstGeom prst="rect">
            <a:avLst/>
          </a:prstGeom>
        </p:spPr>
      </p:pic>
    </p:spTree>
    <p:extLst>
      <p:ext uri="{BB962C8B-B14F-4D97-AF65-F5344CB8AC3E}">
        <p14:creationId xmlns:p14="http://schemas.microsoft.com/office/powerpoint/2010/main" val="15799892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nowBuild LTD Intro &amp; Debrief">
    <p:spTree>
      <p:nvGrpSpPr>
        <p:cNvPr id="1" name=""/>
        <p:cNvGrpSpPr/>
        <p:nvPr/>
      </p:nvGrpSpPr>
      <p:grpSpPr>
        <a:xfrm>
          <a:off x="0" y="0"/>
          <a:ext cx="0" cy="0"/>
          <a:chOff x="0" y="0"/>
          <a:chExt cx="0" cy="0"/>
        </a:xfrm>
      </p:grpSpPr>
      <p:sp>
        <p:nvSpPr>
          <p:cNvPr id="7" name="Rectangle 6"/>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199330" y="257403"/>
            <a:ext cx="7581155" cy="1147527"/>
          </a:xfrm>
          <a:prstGeom prst="rect">
            <a:avLst/>
          </a:prstGeom>
        </p:spPr>
        <p:txBody>
          <a:bodyPr anchor="ctr">
            <a:norm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Knowledge-Building Lead Teacher Demonstration: Write focus here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Hexagon 8"/>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385" y="571724"/>
            <a:ext cx="679580" cy="426403"/>
          </a:xfrm>
          <a:prstGeom prst="rect">
            <a:avLst/>
          </a:prstGeom>
        </p:spPr>
      </p:pic>
      <p:sp>
        <p:nvSpPr>
          <p:cNvPr id="13" name="Text Placeholder 226">
            <a:extLst>
              <a:ext uri="{FF2B5EF4-FFF2-40B4-BE49-F238E27FC236}">
                <a16:creationId xmlns:a16="http://schemas.microsoft.com/office/drawing/2014/main" id="{7092F5DF-3EB9-4081-AD83-CB27C62B6E8F}"/>
              </a:ext>
            </a:extLst>
          </p:cNvPr>
          <p:cNvSpPr>
            <a:spLocks noGrp="1"/>
          </p:cNvSpPr>
          <p:nvPr>
            <p:ph type="body" sz="quarter" idx="13" hasCustomPrompt="1"/>
          </p:nvPr>
        </p:nvSpPr>
        <p:spPr>
          <a:xfrm>
            <a:off x="575733" y="1644308"/>
            <a:ext cx="4630968" cy="4469673"/>
          </a:xfrm>
          <a:prstGeom prst="rect">
            <a:avLst/>
          </a:prstGeom>
        </p:spPr>
        <p:txBody>
          <a:bodyPr wrap="square" anchor="t" anchorCtr="0">
            <a:normAutofit/>
          </a:bodyPr>
          <a:lstStyle>
            <a:lvl1pPr marL="285750" indent="-285750">
              <a:buClr>
                <a:srgbClr val="94B9AF"/>
              </a:buClr>
              <a:buFont typeface="AppleSymbols" charset="0"/>
              <a:buChar char="⎔"/>
              <a:defRPr sz="200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0">
            <a:extLst>
              <a:ext uri="{FF2B5EF4-FFF2-40B4-BE49-F238E27FC236}">
                <a16:creationId xmlns:a16="http://schemas.microsoft.com/office/drawing/2014/main" id="{738CC7C4-1209-4AE9-A58F-70B1D9392CA5}"/>
              </a:ext>
            </a:extLst>
          </p:cNvPr>
          <p:cNvSpPr>
            <a:spLocks noGrp="1"/>
          </p:cNvSpPr>
          <p:nvPr>
            <p:ph type="pic" sz="quarter" idx="11" hasCustomPrompt="1"/>
          </p:nvPr>
        </p:nvSpPr>
        <p:spPr>
          <a:xfrm>
            <a:off x="5332101" y="1674912"/>
            <a:ext cx="3418827" cy="3176787"/>
          </a:xfrm>
          <a:prstGeom prst="rect">
            <a:avLst/>
          </a:prstGeom>
        </p:spPr>
        <p:txBody>
          <a:bodyPr/>
          <a:lstStyle>
            <a:lvl1pPr marL="0" indent="0">
              <a:buNone/>
              <a:defRPr sz="2000" baseline="0">
                <a:latin typeface="Arial" charset="0"/>
                <a:ea typeface="Arial" charset="0"/>
                <a:cs typeface="Arial" charset="0"/>
              </a:defRPr>
            </a:lvl1pPr>
          </a:lstStyle>
          <a:p>
            <a:r>
              <a:rPr lang="en-US" dirty="0"/>
              <a:t>Image of video screen capture</a:t>
            </a:r>
          </a:p>
        </p:txBody>
      </p:sp>
    </p:spTree>
    <p:extLst>
      <p:ext uri="{BB962C8B-B14F-4D97-AF65-F5344CB8AC3E}">
        <p14:creationId xmlns:p14="http://schemas.microsoft.com/office/powerpoint/2010/main" val="1937931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nowBuild LTD video">
    <p:spTree>
      <p:nvGrpSpPr>
        <p:cNvPr id="1" name=""/>
        <p:cNvGrpSpPr/>
        <p:nvPr/>
      </p:nvGrpSpPr>
      <p:grpSpPr>
        <a:xfrm>
          <a:off x="0" y="0"/>
          <a:ext cx="0" cy="0"/>
          <a:chOff x="0" y="0"/>
          <a:chExt cx="0" cy="0"/>
        </a:xfrm>
      </p:grpSpPr>
      <p:sp>
        <p:nvSpPr>
          <p:cNvPr id="17" name="Media Placeholder 16"/>
          <p:cNvSpPr>
            <a:spLocks noGrp="1"/>
          </p:cNvSpPr>
          <p:nvPr>
            <p:ph type="media" sz="quarter" idx="14" hasCustomPrompt="1"/>
          </p:nvPr>
        </p:nvSpPr>
        <p:spPr>
          <a:xfrm>
            <a:off x="637557" y="1653152"/>
            <a:ext cx="8142927" cy="4468813"/>
          </a:xfrm>
          <a:prstGeom prst="rect">
            <a:avLst/>
          </a:prstGeom>
        </p:spPr>
        <p:txBody>
          <a:bodyPr/>
          <a:lstStyle>
            <a:lvl1pPr marL="0" indent="0">
              <a:buNone/>
              <a:defRPr sz="2000" baseline="0">
                <a:latin typeface="Arial" charset="0"/>
                <a:ea typeface="Arial" charset="0"/>
                <a:cs typeface="Arial" charset="0"/>
              </a:defRPr>
            </a:lvl1pPr>
          </a:lstStyle>
          <a:p>
            <a:r>
              <a:rPr lang="en-US" dirty="0"/>
              <a:t>Insert Lead Teacher video here</a:t>
            </a:r>
          </a:p>
        </p:txBody>
      </p:sp>
      <p:sp>
        <p:nvSpPr>
          <p:cNvPr id="7" name="Rectangle 6"/>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199330" y="257403"/>
            <a:ext cx="7581155" cy="1147527"/>
          </a:xfrm>
          <a:prstGeom prst="rect">
            <a:avLst/>
          </a:prstGeom>
        </p:spPr>
        <p:txBody>
          <a:bodyPr anchor="ctr">
            <a:norm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Knowledge-Building Lead Teacher Demonstration: Write focus here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Hexagon 8"/>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385" y="571724"/>
            <a:ext cx="679580" cy="426403"/>
          </a:xfrm>
          <a:prstGeom prst="rect">
            <a:avLst/>
          </a:prstGeom>
        </p:spPr>
      </p:pic>
    </p:spTree>
    <p:extLst>
      <p:ext uri="{BB962C8B-B14F-4D97-AF65-F5344CB8AC3E}">
        <p14:creationId xmlns:p14="http://schemas.microsoft.com/office/powerpoint/2010/main" val="676848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nowBuild curriculum">
    <p:spTree>
      <p:nvGrpSpPr>
        <p:cNvPr id="1" name=""/>
        <p:cNvGrpSpPr/>
        <p:nvPr/>
      </p:nvGrpSpPr>
      <p:grpSpPr>
        <a:xfrm>
          <a:off x="0" y="0"/>
          <a:ext cx="0" cy="0"/>
          <a:chOff x="0" y="0"/>
          <a:chExt cx="0" cy="0"/>
        </a:xfrm>
      </p:grpSpPr>
      <p:sp>
        <p:nvSpPr>
          <p:cNvPr id="8" name="Rectangle 7"/>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199329" y="256678"/>
            <a:ext cx="7581157" cy="1147527"/>
          </a:xfrm>
          <a:prstGeom prst="rect">
            <a:avLst/>
          </a:prstGeom>
        </p:spPr>
        <p:txBody>
          <a:bodyPr anchor="ctr">
            <a:noAutofit/>
          </a:bodyPr>
          <a:lstStyle>
            <a:lvl1pPr>
              <a:defRPr sz="3200" b="1" baseline="0">
                <a:ln w="3175">
                  <a:noFill/>
                </a:ln>
                <a:solidFill>
                  <a:schemeClr val="tx1"/>
                </a:solidFill>
                <a:latin typeface="Arial" charset="0"/>
                <a:ea typeface="Arial" charset="0"/>
                <a:cs typeface="Arial" charset="0"/>
              </a:defRPr>
            </a:lvl1pPr>
          </a:lstStyle>
          <a:p>
            <a:r>
              <a:rPr lang="en-US" dirty="0"/>
              <a:t>Knowledge-Building Curriculum Example: Description of example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3" name="Text Placeholder 226"/>
          <p:cNvSpPr>
            <a:spLocks noGrp="1"/>
          </p:cNvSpPr>
          <p:nvPr>
            <p:ph type="body" sz="quarter" idx="13" hasCustomPrompt="1"/>
          </p:nvPr>
        </p:nvSpPr>
        <p:spPr>
          <a:xfrm>
            <a:off x="4255805" y="1644308"/>
            <a:ext cx="4524681" cy="4469673"/>
          </a:xfrm>
          <a:prstGeom prst="rect">
            <a:avLst/>
          </a:prstGeom>
        </p:spPr>
        <p:txBody>
          <a:bodyPr wrap="square" anchor="t" anchorCtr="0">
            <a:normAutofit/>
          </a:bodyPr>
          <a:lstStyle>
            <a:lvl1pPr marL="285750" indent="-285750">
              <a:buClr>
                <a:srgbClr val="94B9AF"/>
              </a:buClr>
              <a:buFont typeface="AppleSymbols" charset="0"/>
              <a:buChar char="⎔"/>
              <a:defRPr sz="2000" baseline="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Hexagon 6"/>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277" y="568262"/>
            <a:ext cx="560776" cy="433327"/>
          </a:xfrm>
          <a:prstGeom prst="rect">
            <a:avLst/>
          </a:prstGeom>
        </p:spPr>
      </p:pic>
      <p:sp>
        <p:nvSpPr>
          <p:cNvPr id="10" name="Text Placeholder 226">
            <a:extLst>
              <a:ext uri="{FF2B5EF4-FFF2-40B4-BE49-F238E27FC236}">
                <a16:creationId xmlns:a16="http://schemas.microsoft.com/office/drawing/2014/main" id="{1387A064-9B1C-4DBD-8AF0-7CFEC4BA4457}"/>
              </a:ext>
            </a:extLst>
          </p:cNvPr>
          <p:cNvSpPr>
            <a:spLocks noGrp="1"/>
          </p:cNvSpPr>
          <p:nvPr>
            <p:ph type="body" sz="quarter" idx="14" hasCustomPrompt="1"/>
          </p:nvPr>
        </p:nvSpPr>
        <p:spPr>
          <a:xfrm>
            <a:off x="464444" y="1644307"/>
            <a:ext cx="3543534" cy="5106871"/>
          </a:xfrm>
          <a:prstGeom prst="flowChartDocument">
            <a:avLst/>
          </a:prstGeom>
          <a:solidFill>
            <a:schemeClr val="accent5">
              <a:lumMod val="50000"/>
            </a:schemeClr>
          </a:solidFill>
          <a:ln>
            <a:solidFill>
              <a:schemeClr val="accent5">
                <a:lumMod val="75000"/>
              </a:schemeClr>
            </a:solidFill>
          </a:ln>
        </p:spPr>
        <p:txBody>
          <a:bodyPr wrap="square" anchor="t" anchorCtr="0">
            <a:normAutofit/>
          </a:bodyPr>
          <a:lstStyle>
            <a:lvl1pPr marL="285750" indent="-285750">
              <a:buClr>
                <a:srgbClr val="94B9AF"/>
              </a:buClr>
              <a:buFont typeface="AppleSymbols" charset="0"/>
              <a:buChar char="⎔"/>
              <a:defRPr sz="2000" baseline="0">
                <a:latin typeface="+mn-lt"/>
                <a:ea typeface="Arial" charset="0"/>
                <a:cs typeface="Arial" charset="0"/>
              </a:defRPr>
            </a:lvl1pPr>
            <a:lvl2pPr marL="742950" indent="-285750">
              <a:buClr>
                <a:srgbClr val="94B9AF"/>
              </a:buClr>
              <a:buFont typeface="AppleSymbols" charset="0"/>
              <a:buChar char="⎔"/>
              <a:defRPr sz="1800">
                <a:latin typeface="+mn-lt"/>
                <a:ea typeface="Arial" charset="0"/>
                <a:cs typeface="Arial" charset="0"/>
              </a:defRPr>
            </a:lvl2pPr>
            <a:lvl3pPr marL="1200150" indent="-285750">
              <a:buClr>
                <a:srgbClr val="94B9AF"/>
              </a:buClr>
              <a:buFont typeface="AppleSymbols" charset="0"/>
              <a:buChar char="⎔"/>
              <a:defRPr sz="1600">
                <a:latin typeface="+mn-lt"/>
                <a:ea typeface="Arial" charset="0"/>
                <a:cs typeface="Arial" charset="0"/>
              </a:defRPr>
            </a:lvl3pPr>
            <a:lvl4pPr marL="1657350" indent="-285750">
              <a:buClr>
                <a:srgbClr val="94B9AF"/>
              </a:buClr>
              <a:buFont typeface="AppleSymbols" charset="0"/>
              <a:buChar char="⎔"/>
              <a:defRPr sz="1400">
                <a:latin typeface="+mn-lt"/>
                <a:ea typeface="Arial" charset="0"/>
                <a:cs typeface="Arial" charset="0"/>
              </a:defRPr>
            </a:lvl4pPr>
            <a:lvl5pPr marL="2114550" indent="-285750">
              <a:buClr>
                <a:srgbClr val="94B9AF"/>
              </a:buClr>
              <a:buFont typeface="AppleSymbols" charset="0"/>
              <a:buChar char="⎔"/>
              <a:defRPr sz="1400">
                <a:latin typeface="+mn-lt"/>
                <a:ea typeface="Arial" charset="0"/>
                <a:cs typeface="Arial"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73634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nowBuild Video Intro">
    <p:spTree>
      <p:nvGrpSpPr>
        <p:cNvPr id="1" name=""/>
        <p:cNvGrpSpPr/>
        <p:nvPr/>
      </p:nvGrpSpPr>
      <p:grpSpPr>
        <a:xfrm>
          <a:off x="0" y="0"/>
          <a:ext cx="0" cy="0"/>
          <a:chOff x="0" y="0"/>
          <a:chExt cx="0" cy="0"/>
        </a:xfrm>
      </p:grpSpPr>
      <p:sp>
        <p:nvSpPr>
          <p:cNvPr id="20" name="Rectangle 19"/>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219018" y="324358"/>
            <a:ext cx="7540212" cy="917367"/>
          </a:xfrm>
          <a:prstGeom prst="rect">
            <a:avLst/>
          </a:prstGeom>
        </p:spPr>
        <p:txBody>
          <a:bodyPr anchor="ctr">
            <a:no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Knowledge-building Video Example: </a:t>
            </a:r>
            <a:br>
              <a:rPr lang="en-US" dirty="0"/>
            </a:br>
            <a:r>
              <a:rPr lang="en-US" dirty="0"/>
              <a:t>Description of video</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8" name="Hexagon 17"/>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Text Placeholder 226"/>
          <p:cNvSpPr>
            <a:spLocks noGrp="1"/>
          </p:cNvSpPr>
          <p:nvPr userDrawn="1">
            <p:ph type="body" sz="quarter" idx="14" hasCustomPrompt="1"/>
          </p:nvPr>
        </p:nvSpPr>
        <p:spPr>
          <a:xfrm>
            <a:off x="575733" y="1633603"/>
            <a:ext cx="4164709" cy="4322941"/>
          </a:xfrm>
          <a:prstGeom prst="rect">
            <a:avLst/>
          </a:prstGeom>
        </p:spPr>
        <p:txBody>
          <a:bodyPr wrap="square" anchor="t" anchorCtr="0">
            <a:normAutofit/>
          </a:bodyPr>
          <a:lstStyle>
            <a:lvl1pPr marL="285750" indent="-285750">
              <a:lnSpc>
                <a:spcPct val="100000"/>
              </a:lnSpc>
              <a:buClr>
                <a:schemeClr val="accent5">
                  <a:lumMod val="60000"/>
                  <a:lumOff val="40000"/>
                </a:schemeClr>
              </a:buClr>
              <a:buFont typeface="AppleSymbols" charset="0"/>
              <a:buChar char="⎔"/>
              <a:defRPr sz="1800" baseline="0">
                <a:latin typeface="Arial" charset="0"/>
                <a:ea typeface="Arial" charset="0"/>
                <a:cs typeface="Arial" charset="0"/>
              </a:defRPr>
            </a:lvl1pPr>
            <a:lvl2pPr marL="573088" indent="-285750">
              <a:buClr>
                <a:schemeClr val="accent5">
                  <a:lumMod val="40000"/>
                  <a:lumOff val="60000"/>
                </a:schemeClr>
              </a:buClr>
              <a:buFont typeface="AppleSymbols" charset="0"/>
              <a:buChar char="⎔"/>
              <a:defRPr sz="1600">
                <a:latin typeface="Arial" charset="0"/>
                <a:ea typeface="Arial" charset="0"/>
                <a:cs typeface="Arial" charset="0"/>
              </a:defRPr>
            </a:lvl2pPr>
            <a:lvl3pPr marL="914400" indent="-285750">
              <a:buClr>
                <a:schemeClr val="accent5">
                  <a:lumMod val="20000"/>
                  <a:lumOff val="80000"/>
                </a:schemeClr>
              </a:buClr>
              <a:buFont typeface="AppleSymbols" charset="0"/>
              <a:buChar char="⎔"/>
              <a:tabLst>
                <a:tab pos="914400" algn="l"/>
              </a:tabLst>
              <a:defRPr sz="14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Type description of the video</a:t>
            </a:r>
          </a:p>
          <a:p>
            <a:pPr lvl="0"/>
            <a:r>
              <a:rPr lang="en-US" dirty="0"/>
              <a:t>Type acknowledgement of copyright holder</a:t>
            </a:r>
          </a:p>
          <a:p>
            <a:pPr lvl="1"/>
            <a:endParaRPr lang="en-US" dirty="0"/>
          </a:p>
          <a:p>
            <a:pPr lvl="2"/>
            <a:endParaRPr lang="en-US" dirty="0"/>
          </a:p>
        </p:txBody>
      </p:sp>
      <p:sp>
        <p:nvSpPr>
          <p:cNvPr id="25" name="Picture Placeholder 10"/>
          <p:cNvSpPr>
            <a:spLocks noGrp="1"/>
          </p:cNvSpPr>
          <p:nvPr userDrawn="1">
            <p:ph type="pic" sz="quarter" idx="11" hasCustomPrompt="1"/>
          </p:nvPr>
        </p:nvSpPr>
        <p:spPr>
          <a:xfrm>
            <a:off x="5052505" y="1633603"/>
            <a:ext cx="3698423" cy="3590717"/>
          </a:xfrm>
          <a:prstGeom prst="rect">
            <a:avLst/>
          </a:prstGeom>
        </p:spPr>
        <p:txBody>
          <a:bodyPr/>
          <a:lstStyle>
            <a:lvl1pPr marL="0" indent="0">
              <a:buNone/>
              <a:defRPr sz="2000" baseline="0">
                <a:latin typeface="Arial" charset="0"/>
                <a:ea typeface="Arial" charset="0"/>
                <a:cs typeface="Arial" charset="0"/>
              </a:defRPr>
            </a:lvl1pPr>
          </a:lstStyle>
          <a:p>
            <a:r>
              <a:rPr lang="en-US" dirty="0"/>
              <a:t>Image of video screen capture</a:t>
            </a:r>
          </a:p>
        </p:txBody>
      </p:sp>
      <p:sp>
        <p:nvSpPr>
          <p:cNvPr id="26" name="Text Placeholder 2"/>
          <p:cNvSpPr>
            <a:spLocks noGrp="1"/>
          </p:cNvSpPr>
          <p:nvPr userDrawn="1">
            <p:ph idx="12" hasCustomPrompt="1"/>
          </p:nvPr>
        </p:nvSpPr>
        <p:spPr>
          <a:xfrm>
            <a:off x="5082062" y="5498296"/>
            <a:ext cx="3677168"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dirty="0"/>
              <a:t>Video copyright holder’s preferred citation</a:t>
            </a:r>
          </a:p>
          <a:p>
            <a:pPr lvl="0"/>
            <a:r>
              <a:rPr lang="en-US" dirty="0"/>
              <a:t>Hyperlink to copyright holder’s website if applicable</a:t>
            </a:r>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12276195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nowBuild Video">
    <p:spTree>
      <p:nvGrpSpPr>
        <p:cNvPr id="1" name=""/>
        <p:cNvGrpSpPr/>
        <p:nvPr/>
      </p:nvGrpSpPr>
      <p:grpSpPr>
        <a:xfrm>
          <a:off x="0" y="0"/>
          <a:ext cx="0" cy="0"/>
          <a:chOff x="0" y="0"/>
          <a:chExt cx="0" cy="0"/>
        </a:xfrm>
      </p:grpSpPr>
      <p:sp>
        <p:nvSpPr>
          <p:cNvPr id="18" name="Rectangle 17"/>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295400" y="264054"/>
            <a:ext cx="7485086" cy="1065167"/>
          </a:xfrm>
          <a:prstGeom prst="rect">
            <a:avLst/>
          </a:prstGeom>
        </p:spPr>
        <p:txBody>
          <a:bodyPr anchor="ctr">
            <a:no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Title of video and description of video focus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Media Placeholder 14"/>
          <p:cNvSpPr>
            <a:spLocks noGrp="1"/>
          </p:cNvSpPr>
          <p:nvPr userDrawn="1">
            <p:ph type="media" sz="quarter" idx="13" hasCustomPrompt="1"/>
          </p:nvPr>
        </p:nvSpPr>
        <p:spPr>
          <a:xfrm>
            <a:off x="554478" y="1515946"/>
            <a:ext cx="8204752" cy="3828395"/>
          </a:xfrm>
          <a:prstGeom prst="rect">
            <a:avLst/>
          </a:prstGeom>
        </p:spPr>
        <p:txBody>
          <a:bodyPr/>
          <a:lstStyle>
            <a:lvl1pPr marL="0" indent="0">
              <a:buNone/>
              <a:defRPr sz="2000">
                <a:latin typeface="Arial" charset="0"/>
                <a:ea typeface="Arial" charset="0"/>
                <a:cs typeface="Arial" charset="0"/>
              </a:defRPr>
            </a:lvl1pPr>
          </a:lstStyle>
          <a:p>
            <a:r>
              <a:rPr lang="en-US" dirty="0"/>
              <a:t>Insert video here</a:t>
            </a:r>
          </a:p>
        </p:txBody>
      </p:sp>
      <p:sp>
        <p:nvSpPr>
          <p:cNvPr id="21" name="Text Placeholder 2"/>
          <p:cNvSpPr>
            <a:spLocks noGrp="1"/>
          </p:cNvSpPr>
          <p:nvPr userDrawn="1">
            <p:ph idx="12" hasCustomPrompt="1"/>
          </p:nvPr>
        </p:nvSpPr>
        <p:spPr>
          <a:xfrm>
            <a:off x="5060807" y="5527371"/>
            <a:ext cx="3677168"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dirty="0"/>
              <a:t>Video copyright holder’s preferred citation</a:t>
            </a:r>
          </a:p>
          <a:p>
            <a:pPr lvl="0"/>
            <a:r>
              <a:rPr lang="en-US" dirty="0"/>
              <a:t>Hyperlink to copyright holder’s website if applicable</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3378938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odule overview">
    <p:spTree>
      <p:nvGrpSpPr>
        <p:cNvPr id="1" name=""/>
        <p:cNvGrpSpPr/>
        <p:nvPr/>
      </p:nvGrpSpPr>
      <p:grpSpPr>
        <a:xfrm>
          <a:off x="0" y="0"/>
          <a:ext cx="0" cy="0"/>
          <a:chOff x="0" y="0"/>
          <a:chExt cx="0" cy="0"/>
        </a:xfrm>
      </p:grpSpPr>
      <p:sp>
        <p:nvSpPr>
          <p:cNvPr id="10" name="Rectangle 9"/>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240274" y="361529"/>
            <a:ext cx="7540212" cy="843025"/>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Overview of module content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5" name="Text Placeholder 226"/>
          <p:cNvSpPr>
            <a:spLocks noGrp="1"/>
          </p:cNvSpPr>
          <p:nvPr>
            <p:ph type="body" sz="quarter" idx="13" hasCustomPrompt="1"/>
          </p:nvPr>
        </p:nvSpPr>
        <p:spPr>
          <a:xfrm>
            <a:off x="575733" y="1562306"/>
            <a:ext cx="8204754" cy="4469673"/>
          </a:xfrm>
          <a:prstGeom prst="rect">
            <a:avLst/>
          </a:prstGeom>
        </p:spPr>
        <p:txBody>
          <a:bodyPr wrap="square" anchor="t" anchorCtr="0">
            <a:norm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1792" y="443816"/>
            <a:ext cx="655746" cy="655746"/>
          </a:xfrm>
          <a:prstGeom prst="rect">
            <a:avLst/>
          </a:prstGeom>
        </p:spPr>
      </p:pic>
    </p:spTree>
    <p:extLst>
      <p:ext uri="{BB962C8B-B14F-4D97-AF65-F5344CB8AC3E}">
        <p14:creationId xmlns:p14="http://schemas.microsoft.com/office/powerpoint/2010/main" val="3187395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deo telestration focus">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5053013" y="1674813"/>
            <a:ext cx="3727450" cy="3549650"/>
          </a:xfrm>
          <a:prstGeom prst="rect">
            <a:avLst/>
          </a:prstGeom>
        </p:spPr>
        <p:txBody>
          <a:bodyPr/>
          <a:lstStyle>
            <a:lvl1pPr marL="0" indent="0">
              <a:buNone/>
              <a:defRPr sz="2000" baseline="0">
                <a:latin typeface="Arial" charset="0"/>
                <a:ea typeface="Arial" charset="0"/>
                <a:cs typeface="Arial" charset="0"/>
              </a:defRPr>
            </a:lvl1pPr>
            <a:lvl2pPr marL="457200" indent="0">
              <a:buNone/>
              <a:defRPr sz="24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400">
                <a:latin typeface="Arial" charset="0"/>
                <a:ea typeface="Arial" charset="0"/>
                <a:cs typeface="Arial" charset="0"/>
              </a:defRPr>
            </a:lvl4pPr>
            <a:lvl5pPr marL="1828800" indent="0">
              <a:buNone/>
              <a:defRPr sz="2400">
                <a:latin typeface="Arial" charset="0"/>
                <a:ea typeface="Arial" charset="0"/>
                <a:cs typeface="Arial" charset="0"/>
              </a:defRPr>
            </a:lvl5pPr>
          </a:lstStyle>
          <a:p>
            <a:pPr lvl="0"/>
            <a:r>
              <a:rPr lang="en-US" dirty="0"/>
              <a:t>Clip from video to repeat or image to discuss</a:t>
            </a:r>
          </a:p>
        </p:txBody>
      </p:sp>
      <p:sp>
        <p:nvSpPr>
          <p:cNvPr id="20" name="Rectangle 19"/>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260272" y="422336"/>
            <a:ext cx="7457704" cy="721412"/>
          </a:xfrm>
          <a:prstGeom prst="rect">
            <a:avLst/>
          </a:prstGeom>
        </p:spPr>
        <p:txBody>
          <a:bodyPr anchor="ctr">
            <a:normAutofit/>
          </a:bodyPr>
          <a:lstStyle>
            <a:lvl1pPr>
              <a:defRPr lang="en-US" sz="3200" b="1" kern="1200" baseline="0" dirty="0">
                <a:ln w="3175">
                  <a:noFill/>
                </a:ln>
                <a:solidFill>
                  <a:schemeClr val="tx1"/>
                </a:solidFill>
                <a:latin typeface="Arial" charset="0"/>
                <a:ea typeface="Arial" charset="0"/>
                <a:cs typeface="Arial" charset="0"/>
              </a:defRPr>
            </a:lvl1pPr>
          </a:lstStyle>
          <a:p>
            <a:r>
              <a:rPr lang="en-US" dirty="0"/>
              <a:t>Video </a:t>
            </a:r>
            <a:r>
              <a:rPr lang="en-US" dirty="0" err="1"/>
              <a:t>Telestration</a:t>
            </a:r>
            <a:r>
              <a:rPr lang="en-US" dirty="0"/>
              <a:t> focus here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8" name="Hexagon 17"/>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Text Placeholder 2"/>
          <p:cNvSpPr>
            <a:spLocks noGrp="1"/>
          </p:cNvSpPr>
          <p:nvPr userDrawn="1">
            <p:ph idx="12" hasCustomPrompt="1"/>
          </p:nvPr>
        </p:nvSpPr>
        <p:spPr>
          <a:xfrm>
            <a:off x="5082062" y="5498296"/>
            <a:ext cx="3677168"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dirty="0"/>
              <a:t>Video copyright holder’s preferred citation</a:t>
            </a:r>
          </a:p>
          <a:p>
            <a:pPr lvl="0"/>
            <a:r>
              <a:rPr lang="en-US" dirty="0"/>
              <a:t>Hyperlink to copyright holder’s website if applicable</a:t>
            </a:r>
          </a:p>
        </p:txBody>
      </p:sp>
      <p:sp>
        <p:nvSpPr>
          <p:cNvPr id="23" name="Text Placeholder 226"/>
          <p:cNvSpPr>
            <a:spLocks noGrp="1"/>
          </p:cNvSpPr>
          <p:nvPr userDrawn="1">
            <p:ph type="body" sz="quarter" idx="15" hasCustomPrompt="1"/>
          </p:nvPr>
        </p:nvSpPr>
        <p:spPr>
          <a:xfrm>
            <a:off x="575733" y="1694010"/>
            <a:ext cx="4164709" cy="4247036"/>
          </a:xfrm>
          <a:prstGeom prst="rect">
            <a:avLst/>
          </a:prstGeom>
        </p:spPr>
        <p:txBody>
          <a:bodyPr wrap="square" anchor="t" anchorCtr="0">
            <a:normAutofit/>
          </a:bodyPr>
          <a:lstStyle>
            <a:lvl1pPr marL="285750" indent="-285750">
              <a:buClr>
                <a:srgbClr val="94B9AF"/>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Key points of </a:t>
            </a:r>
            <a:r>
              <a:rPr lang="en-US" dirty="0" err="1"/>
              <a:t>telestration</a:t>
            </a:r>
            <a:endParaRPr lang="en-US" dirty="0"/>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37502417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et me start it ... Intro">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9E50CB3-FE97-4989-8EA2-C79D48FA17BE}"/>
              </a:ext>
            </a:extLst>
          </p:cNvPr>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1" name="Content Placeholder 3"/>
          <p:cNvSpPr>
            <a:spLocks noGrp="1"/>
          </p:cNvSpPr>
          <p:nvPr>
            <p:ph sz="quarter" idx="10" hasCustomPrompt="1"/>
          </p:nvPr>
        </p:nvSpPr>
        <p:spPr>
          <a:xfrm>
            <a:off x="1302327" y="385763"/>
            <a:ext cx="7478136" cy="960437"/>
          </a:xfrm>
          <a:prstGeom prst="rect">
            <a:avLst/>
          </a:prstGeom>
        </p:spPr>
        <p:txBody>
          <a:bodyPr anchor="ctr">
            <a:noAutofit/>
          </a:bodyPr>
          <a:lstStyle>
            <a:lvl1pPr marL="0" indent="0">
              <a:buNone/>
              <a:defRPr sz="3200" b="1" baseline="0">
                <a:latin typeface="Arial" charset="0"/>
                <a:ea typeface="Arial" charset="0"/>
                <a:cs typeface="Arial" charset="0"/>
              </a:defRPr>
            </a:lvl1pPr>
            <a:lvl2pPr marL="457200" indent="0">
              <a:buNone/>
              <a:defRPr>
                <a:latin typeface="Arial" charset="0"/>
                <a:ea typeface="Arial" charset="0"/>
                <a:cs typeface="Arial" charset="0"/>
              </a:defRPr>
            </a:lvl2pPr>
            <a:lvl3pPr marL="914400" indent="0">
              <a:buNone/>
              <a:defRPr>
                <a:latin typeface="Arial" charset="0"/>
                <a:ea typeface="Arial" charset="0"/>
                <a:cs typeface="Arial" charset="0"/>
              </a:defRPr>
            </a:lvl3pPr>
            <a:lvl4pPr marL="1371600" indent="0">
              <a:buNone/>
              <a:defRPr>
                <a:latin typeface="Arial" charset="0"/>
                <a:ea typeface="Arial" charset="0"/>
                <a:cs typeface="Arial" charset="0"/>
              </a:defRPr>
            </a:lvl4pPr>
            <a:lvl5pPr marL="1828800" indent="0">
              <a:buNone/>
              <a:defRPr>
                <a:latin typeface="Arial" charset="0"/>
                <a:ea typeface="Arial" charset="0"/>
                <a:cs typeface="Arial" charset="0"/>
              </a:defRPr>
            </a:lvl5pPr>
          </a:lstStyle>
          <a:p>
            <a:pPr lvl="0"/>
            <a:r>
              <a:rPr lang="en-US" dirty="0"/>
              <a:t>Activity #.#</a:t>
            </a:r>
          </a:p>
          <a:p>
            <a:pPr lvl="0"/>
            <a:r>
              <a:rPr lang="en-US" dirty="0"/>
              <a:t>Let Me Start It</a:t>
            </a:r>
            <a:r>
              <a:rPr lang="mr-IN" dirty="0"/>
              <a:t>…</a:t>
            </a:r>
            <a:endParaRPr lang="en-US" dirty="0"/>
          </a:p>
        </p:txBody>
      </p:sp>
      <p:sp>
        <p:nvSpPr>
          <p:cNvPr id="12" name="Rectangle 11"/>
          <p:cNvSpPr/>
          <p:nvPr userDrawn="1"/>
        </p:nvSpPr>
        <p:spPr>
          <a:xfrm rot="5400000" flipV="1">
            <a:off x="4786736" y="3652233"/>
            <a:ext cx="3367849" cy="45719"/>
          </a:xfrm>
          <a:prstGeom prst="rect">
            <a:avLst/>
          </a:prstGeom>
          <a:solidFill>
            <a:srgbClr val="7B251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TextBox 12"/>
          <p:cNvSpPr txBox="1"/>
          <p:nvPr userDrawn="1"/>
        </p:nvSpPr>
        <p:spPr>
          <a:xfrm>
            <a:off x="6634526" y="2213155"/>
            <a:ext cx="2145937" cy="2923877"/>
          </a:xfrm>
          <a:prstGeom prst="rect">
            <a:avLst/>
          </a:prstGeom>
          <a:noFill/>
        </p:spPr>
        <p:txBody>
          <a:bodyPr wrap="square" rtlCol="0">
            <a:spAutoFit/>
          </a:bodyPr>
          <a:lstStyle/>
          <a:p>
            <a:pPr algn="ctr"/>
            <a:r>
              <a:rPr lang="en-US" sz="1800" b="1" i="1" dirty="0">
                <a:latin typeface="Arial" charset="0"/>
                <a:ea typeface="Arial" charset="0"/>
                <a:cs typeface="Arial" charset="0"/>
              </a:rPr>
              <a:t>Let Me Start It …</a:t>
            </a:r>
            <a:endParaRPr lang="en-US" sz="1800" b="1" dirty="0">
              <a:latin typeface="Arial" charset="0"/>
              <a:ea typeface="Arial" charset="0"/>
              <a:cs typeface="Arial" charset="0"/>
            </a:endParaRPr>
          </a:p>
          <a:p>
            <a:pPr algn="l"/>
            <a:endParaRPr lang="en-US" sz="1200" b="1" baseline="0" dirty="0">
              <a:latin typeface="Arial" charset="0"/>
              <a:ea typeface="Arial" charset="0"/>
              <a:cs typeface="Arial" charset="0"/>
            </a:endParaRPr>
          </a:p>
          <a:p>
            <a:pPr marL="285750" indent="-285750" algn="l">
              <a:buFont typeface="Arial" charset="0"/>
              <a:buChar char="•"/>
            </a:pPr>
            <a:r>
              <a:rPr lang="en-US" sz="1400" b="0" baseline="0" dirty="0">
                <a:latin typeface="Arial" charset="0"/>
                <a:ea typeface="Arial" charset="0"/>
                <a:cs typeface="Arial" charset="0"/>
              </a:rPr>
              <a:t>The goal is to improve the lesson using guidance from the checklist</a:t>
            </a:r>
          </a:p>
          <a:p>
            <a:pPr marL="285750" indent="-285750" algn="l">
              <a:buFont typeface="Arial" charset="0"/>
              <a:buChar char="•"/>
            </a:pPr>
            <a:r>
              <a:rPr lang="en-US" sz="1400" b="0" baseline="0" dirty="0">
                <a:latin typeface="Arial" charset="0"/>
                <a:ea typeface="Arial" charset="0"/>
                <a:cs typeface="Arial" charset="0"/>
              </a:rPr>
              <a:t>I’ll begin the process of improving the lesson</a:t>
            </a:r>
          </a:p>
          <a:p>
            <a:pPr marL="285750" indent="-285750" algn="l">
              <a:buFont typeface="Arial" charset="0"/>
              <a:buChar char="•"/>
            </a:pPr>
            <a:r>
              <a:rPr lang="en-US" sz="1400" b="0" baseline="0" dirty="0">
                <a:latin typeface="Arial" charset="0"/>
                <a:ea typeface="Arial" charset="0"/>
                <a:cs typeface="Arial" charset="0"/>
              </a:rPr>
              <a:t>You will finish the process</a:t>
            </a:r>
          </a:p>
          <a:p>
            <a:pPr marL="285750" indent="-285750" algn="l">
              <a:buFont typeface="Arial" charset="0"/>
              <a:buChar char="•"/>
            </a:pPr>
            <a:r>
              <a:rPr lang="en-US" sz="1400" b="0" baseline="0" dirty="0">
                <a:latin typeface="Arial" charset="0"/>
                <a:ea typeface="Arial" charset="0"/>
                <a:cs typeface="Arial" charset="0"/>
              </a:rPr>
              <a:t>I’ll return to discuss my thinking with you</a:t>
            </a:r>
          </a:p>
        </p:txBody>
      </p:sp>
      <p:sp>
        <p:nvSpPr>
          <p:cNvPr id="14" name="Hexagon 13"/>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0770" y="434406"/>
            <a:ext cx="479197" cy="645073"/>
          </a:xfrm>
          <a:prstGeom prst="rect">
            <a:avLst/>
          </a:prstGeom>
        </p:spPr>
      </p:pic>
      <p:sp>
        <p:nvSpPr>
          <p:cNvPr id="15" name="Text Placeholder 226">
            <a:extLst>
              <a:ext uri="{FF2B5EF4-FFF2-40B4-BE49-F238E27FC236}">
                <a16:creationId xmlns:a16="http://schemas.microsoft.com/office/drawing/2014/main" id="{BE086A6E-7A9A-4600-916F-27B4344AAB3B}"/>
              </a:ext>
            </a:extLst>
          </p:cNvPr>
          <p:cNvSpPr>
            <a:spLocks noGrp="1"/>
          </p:cNvSpPr>
          <p:nvPr>
            <p:ph type="body" sz="quarter" idx="14" hasCustomPrompt="1"/>
          </p:nvPr>
        </p:nvSpPr>
        <p:spPr>
          <a:xfrm>
            <a:off x="575733" y="1709508"/>
            <a:ext cx="5731063" cy="4247036"/>
          </a:xfrm>
          <a:prstGeom prst="rect">
            <a:avLst/>
          </a:prstGeom>
        </p:spPr>
        <p:txBody>
          <a:bodyPr wrap="square" anchor="t" anchorCtr="0">
            <a:normAutofit/>
          </a:bodyPr>
          <a:lstStyle>
            <a:lvl1pPr marL="285750" indent="-285750">
              <a:buClr>
                <a:schemeClr val="accent1"/>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Description/details</a:t>
            </a:r>
          </a:p>
          <a:p>
            <a:pPr lvl="1"/>
            <a:r>
              <a:rPr lang="en-US" dirty="0"/>
              <a:t>Description Level 2</a:t>
            </a:r>
          </a:p>
          <a:p>
            <a:pPr lvl="2"/>
            <a:r>
              <a:rPr lang="en-US" dirty="0"/>
              <a:t>Description Level 3</a:t>
            </a:r>
          </a:p>
          <a:p>
            <a:pPr lvl="0"/>
            <a:endParaRPr lang="en-US" dirty="0"/>
          </a:p>
        </p:txBody>
      </p:sp>
    </p:spTree>
    <p:extLst>
      <p:ext uri="{BB962C8B-B14F-4D97-AF65-F5344CB8AC3E}">
        <p14:creationId xmlns:p14="http://schemas.microsoft.com/office/powerpoint/2010/main" val="13833703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et me start it... Detail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4676C08-F19C-4F91-B9A8-6D5552C340EE}"/>
              </a:ext>
            </a:extLst>
          </p:cNvPr>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Text Placeholder 2"/>
          <p:cNvSpPr>
            <a:spLocks noGrp="1"/>
          </p:cNvSpPr>
          <p:nvPr>
            <p:ph idx="1" hasCustomPrompt="1"/>
          </p:nvPr>
        </p:nvSpPr>
        <p:spPr>
          <a:xfrm>
            <a:off x="575733" y="1580825"/>
            <a:ext cx="3816805" cy="4386021"/>
          </a:xfrm>
          <a:prstGeom prst="rect">
            <a:avLst/>
          </a:prstGeom>
        </p:spPr>
        <p:txBody>
          <a:bodyPr vert="horz" lIns="91440" tIns="45720" rIns="91440" bIns="45720" rtlCol="0">
            <a:normAutofit/>
          </a:bodyPr>
          <a:lstStyle>
            <a:lvl1pPr marL="0" indent="0">
              <a:buNone/>
              <a:defRPr sz="2000" baseline="0">
                <a:latin typeface="Arial" charset="0"/>
                <a:ea typeface="Arial" charset="0"/>
                <a:cs typeface="Arial" charset="0"/>
              </a:defRPr>
            </a:lvl1pPr>
            <a:lvl2pPr>
              <a:defRPr baseline="0"/>
            </a:lvl2pPr>
          </a:lstStyle>
          <a:p>
            <a:pPr lvl="0"/>
            <a:r>
              <a:rPr lang="en-US" dirty="0"/>
              <a:t>Example/video goes here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2" name="Title 1"/>
          <p:cNvSpPr>
            <a:spLocks noGrp="1"/>
          </p:cNvSpPr>
          <p:nvPr>
            <p:ph type="title" hasCustomPrompt="1"/>
          </p:nvPr>
        </p:nvSpPr>
        <p:spPr>
          <a:xfrm>
            <a:off x="1199330" y="324358"/>
            <a:ext cx="7559900"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Activity #.#</a:t>
            </a:r>
            <a:br>
              <a:rPr lang="en-US" dirty="0"/>
            </a:br>
            <a:r>
              <a:rPr lang="en-US" dirty="0"/>
              <a:t>Let me start it</a:t>
            </a:r>
            <a:r>
              <a:rPr lang="mr-IN" dirty="0"/>
              <a:t>…</a:t>
            </a:r>
            <a:endParaRPr lang="en-US" dirty="0"/>
          </a:p>
        </p:txBody>
      </p:sp>
      <p:sp>
        <p:nvSpPr>
          <p:cNvPr id="8" name="Hexagon 7"/>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0770" y="434406"/>
            <a:ext cx="479197" cy="645073"/>
          </a:xfrm>
          <a:prstGeom prst="rect">
            <a:avLst/>
          </a:prstGeom>
        </p:spPr>
      </p:pic>
      <p:sp>
        <p:nvSpPr>
          <p:cNvPr id="13" name="Text Placeholder 226">
            <a:extLst>
              <a:ext uri="{FF2B5EF4-FFF2-40B4-BE49-F238E27FC236}">
                <a16:creationId xmlns:a16="http://schemas.microsoft.com/office/drawing/2014/main" id="{53278D01-C335-4F35-ACDA-0404F7A04899}"/>
              </a:ext>
            </a:extLst>
          </p:cNvPr>
          <p:cNvSpPr>
            <a:spLocks noGrp="1"/>
          </p:cNvSpPr>
          <p:nvPr>
            <p:ph type="body" sz="quarter" idx="14" hasCustomPrompt="1"/>
          </p:nvPr>
        </p:nvSpPr>
        <p:spPr>
          <a:xfrm>
            <a:off x="4520725" y="1562320"/>
            <a:ext cx="4238505" cy="4404526"/>
          </a:xfrm>
          <a:prstGeom prst="rect">
            <a:avLst/>
          </a:prstGeom>
        </p:spPr>
        <p:txBody>
          <a:bodyPr wrap="square" anchor="t" anchorCtr="0">
            <a:normAutofit/>
          </a:bodyPr>
          <a:lstStyle>
            <a:lvl1pPr marL="285750" indent="-285750">
              <a:buClr>
                <a:schemeClr val="accent1"/>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Description/details</a:t>
            </a:r>
          </a:p>
          <a:p>
            <a:pPr lvl="1"/>
            <a:r>
              <a:rPr lang="en-US" dirty="0"/>
              <a:t>Description Level 2</a:t>
            </a:r>
          </a:p>
          <a:p>
            <a:pPr lvl="2"/>
            <a:r>
              <a:rPr lang="en-US" dirty="0"/>
              <a:t>Description Level 3</a:t>
            </a:r>
          </a:p>
          <a:p>
            <a:pPr lvl="0"/>
            <a:endParaRPr lang="en-US" dirty="0"/>
          </a:p>
        </p:txBody>
      </p:sp>
    </p:spTree>
    <p:extLst>
      <p:ext uri="{BB962C8B-B14F-4D97-AF65-F5344CB8AC3E}">
        <p14:creationId xmlns:p14="http://schemas.microsoft.com/office/powerpoint/2010/main" val="975011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ow you finishe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FFE477E-38B7-4250-965E-5378E28777B9}"/>
              </a:ext>
            </a:extLst>
          </p:cNvPr>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7" name="Title 1"/>
          <p:cNvSpPr>
            <a:spLocks noGrp="1"/>
          </p:cNvSpPr>
          <p:nvPr>
            <p:ph type="title" hasCustomPrompt="1"/>
          </p:nvPr>
        </p:nvSpPr>
        <p:spPr>
          <a:xfrm>
            <a:off x="1199330" y="324358"/>
            <a:ext cx="7559900"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And now that you’ve finished it</a:t>
            </a:r>
            <a:r>
              <a:rPr lang="mr-IN" dirty="0"/>
              <a:t>…</a:t>
            </a:r>
            <a:endParaRPr lang="en-US" dirty="0"/>
          </a:p>
        </p:txBody>
      </p:sp>
      <p:sp>
        <p:nvSpPr>
          <p:cNvPr id="10" name="Text Placeholder 226"/>
          <p:cNvSpPr>
            <a:spLocks noGrp="1"/>
          </p:cNvSpPr>
          <p:nvPr>
            <p:ph type="body" sz="quarter" idx="13" hasCustomPrompt="1"/>
          </p:nvPr>
        </p:nvSpPr>
        <p:spPr>
          <a:xfrm>
            <a:off x="575733" y="1562306"/>
            <a:ext cx="8204754" cy="4469673"/>
          </a:xfrm>
          <a:prstGeom prst="rect">
            <a:avLst/>
          </a:prstGeom>
        </p:spPr>
        <p:txBody>
          <a:bodyPr wrap="square" anchor="t" anchorCtr="0">
            <a:norm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Provide information about how you would complete the example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Hexagon 7"/>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0770" y="434406"/>
            <a:ext cx="479197" cy="645073"/>
          </a:xfrm>
          <a:prstGeom prst="rect">
            <a:avLst/>
          </a:prstGeom>
        </p:spPr>
      </p:pic>
    </p:spTree>
    <p:extLst>
      <p:ext uri="{BB962C8B-B14F-4D97-AF65-F5344CB8AC3E}">
        <p14:creationId xmlns:p14="http://schemas.microsoft.com/office/powerpoint/2010/main" val="32901044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nowBuild quiz">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BC4B132-0901-4DB6-8943-AFDF6E5E19DF}"/>
              </a:ext>
            </a:extLst>
          </p:cNvPr>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Rectangle 9"/>
          <p:cNvSpPr/>
          <p:nvPr/>
        </p:nvSpPr>
        <p:spPr>
          <a:xfrm>
            <a:off x="839288" y="-1351470"/>
            <a:ext cx="7877175" cy="1323439"/>
          </a:xfrm>
          <a:prstGeom prst="rect">
            <a:avLst/>
          </a:prstGeom>
          <a:solidFill>
            <a:srgbClr val="FF0000"/>
          </a:solidFill>
        </p:spPr>
        <p:txBody>
          <a:bodyPr wrap="square">
            <a:spAutoFit/>
          </a:bodyPr>
          <a:lstStyle/>
          <a:p>
            <a:r>
              <a:rPr lang="en-US" sz="4000" dirty="0"/>
              <a:t>(DO NOT PUT THESE SLIDES IN THE MIDDLE OF  LECTURE SLIDES)</a:t>
            </a:r>
          </a:p>
        </p:txBody>
      </p:sp>
      <p:sp>
        <p:nvSpPr>
          <p:cNvPr id="6" name="TextBox 5"/>
          <p:cNvSpPr txBox="1"/>
          <p:nvPr/>
        </p:nvSpPr>
        <p:spPr>
          <a:xfrm>
            <a:off x="3080091" y="6947657"/>
            <a:ext cx="3663610" cy="738664"/>
          </a:xfrm>
          <a:prstGeom prst="rect">
            <a:avLst/>
          </a:prstGeom>
          <a:solidFill>
            <a:schemeClr val="accent5">
              <a:lumMod val="75000"/>
            </a:schemeClr>
          </a:solidFill>
        </p:spPr>
        <p:txBody>
          <a:bodyPr wrap="square" rtlCol="0">
            <a:spAutoFit/>
          </a:bodyPr>
          <a:lstStyle/>
          <a:p>
            <a:r>
              <a:rPr lang="en-US" sz="1400" dirty="0">
                <a:solidFill>
                  <a:schemeClr val="bg1"/>
                </a:solidFill>
              </a:rPr>
              <a:t>Partner</a:t>
            </a:r>
            <a:r>
              <a:rPr lang="en-US" sz="1400" baseline="0" dirty="0">
                <a:solidFill>
                  <a:schemeClr val="bg1"/>
                </a:solidFill>
              </a:rPr>
              <a:t> </a:t>
            </a:r>
            <a:r>
              <a:rPr lang="en-US" sz="1400" dirty="0">
                <a:solidFill>
                  <a:schemeClr val="bg1"/>
                </a:solidFill>
              </a:rPr>
              <a:t>activities include:</a:t>
            </a:r>
          </a:p>
          <a:p>
            <a:pPr marL="285750" indent="-285750">
              <a:buFont typeface="Arial" panose="020B0604020202020204" pitchFamily="34" charset="0"/>
              <a:buChar char="•"/>
            </a:pPr>
            <a:r>
              <a:rPr lang="en-US" sz="1400" dirty="0">
                <a:solidFill>
                  <a:schemeClr val="bg1"/>
                </a:solidFill>
              </a:rPr>
              <a:t>Partner Work - Processing (PW-P)</a:t>
            </a:r>
          </a:p>
          <a:p>
            <a:pPr marL="285750" indent="-285750">
              <a:buFont typeface="Arial" panose="020B0604020202020204" pitchFamily="34" charset="0"/>
              <a:buChar char="•"/>
            </a:pPr>
            <a:r>
              <a:rPr lang="en-US" sz="1400" dirty="0">
                <a:solidFill>
                  <a:schemeClr val="bg1"/>
                </a:solidFill>
              </a:rPr>
              <a:t>Partner Work - Example Eval (PW -E)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Knowledge-Building Quiz</a:t>
            </a:r>
          </a:p>
        </p:txBody>
      </p:sp>
      <p:sp>
        <p:nvSpPr>
          <p:cNvPr id="21" name="Text Placeholder 226"/>
          <p:cNvSpPr>
            <a:spLocks noGrp="1"/>
          </p:cNvSpPr>
          <p:nvPr userDrawn="1">
            <p:ph type="body" sz="quarter" idx="13" hasCustomPrompt="1"/>
          </p:nvPr>
        </p:nvSpPr>
        <p:spPr>
          <a:xfrm>
            <a:off x="575733" y="1644308"/>
            <a:ext cx="8204754" cy="4469673"/>
          </a:xfrm>
          <a:prstGeom prst="rect">
            <a:avLst/>
          </a:prstGeom>
        </p:spPr>
        <p:txBody>
          <a:bodyPr wrap="square" anchor="t" anchorCtr="0">
            <a:normAutofit/>
          </a:bodyPr>
          <a:lstStyle>
            <a:lvl1pPr marL="285750" indent="-285750">
              <a:buClr>
                <a:srgbClr val="94B9AF"/>
              </a:buClr>
              <a:buFont typeface="AppleSymbols" charset="0"/>
              <a:buChar char="⎔"/>
              <a:defRPr sz="200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4497" y="450798"/>
            <a:ext cx="430336" cy="631769"/>
          </a:xfrm>
          <a:prstGeom prst="rect">
            <a:avLst/>
          </a:prstGeom>
        </p:spPr>
      </p:pic>
    </p:spTree>
    <p:extLst>
      <p:ext uri="{BB962C8B-B14F-4D97-AF65-F5344CB8AC3E}">
        <p14:creationId xmlns:p14="http://schemas.microsoft.com/office/powerpoint/2010/main" val="30755649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pplication activity">
    <p:spTree>
      <p:nvGrpSpPr>
        <p:cNvPr id="1" name=""/>
        <p:cNvGrpSpPr/>
        <p:nvPr/>
      </p:nvGrpSpPr>
      <p:grpSpPr>
        <a:xfrm>
          <a:off x="0" y="0"/>
          <a:ext cx="0" cy="0"/>
          <a:chOff x="0" y="0"/>
          <a:chExt cx="0" cy="0"/>
        </a:xfrm>
      </p:grpSpPr>
      <p:sp>
        <p:nvSpPr>
          <p:cNvPr id="9" name="Rectangle 8"/>
          <p:cNvSpPr/>
          <p:nvPr userDrawn="1"/>
        </p:nvSpPr>
        <p:spPr>
          <a:xfrm rot="5400000">
            <a:off x="-3312622" y="3312622"/>
            <a:ext cx="6858000" cy="232756"/>
          </a:xfrm>
          <a:prstGeom prst="rect">
            <a:avLst/>
          </a:prstGeom>
          <a:gradFill flip="none" rotWithShape="1">
            <a:gsLst>
              <a:gs pos="100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extBox 7"/>
          <p:cNvSpPr txBox="1"/>
          <p:nvPr/>
        </p:nvSpPr>
        <p:spPr>
          <a:xfrm>
            <a:off x="3182367" y="6877050"/>
            <a:ext cx="2920314" cy="1492716"/>
          </a:xfrm>
          <a:prstGeom prst="rect">
            <a:avLst/>
          </a:prstGeom>
          <a:solidFill>
            <a:schemeClr val="accent4"/>
          </a:solidFill>
        </p:spPr>
        <p:txBody>
          <a:bodyPr wrap="square" rtlCol="0">
            <a:spAutoFit/>
          </a:bodyPr>
          <a:lstStyle/>
          <a:p>
            <a:r>
              <a:rPr lang="en-US" sz="1400" dirty="0">
                <a:solidFill>
                  <a:schemeClr val="bg1"/>
                </a:solidFill>
              </a:rPr>
              <a:t>Application activities include:</a:t>
            </a:r>
          </a:p>
          <a:p>
            <a:pPr marL="228600" indent="-228600">
              <a:buFont typeface="Arial" panose="020B0604020202020204" pitchFamily="34" charset="0"/>
              <a:buChar char="•"/>
            </a:pPr>
            <a:r>
              <a:rPr lang="en-US" sz="1100" dirty="0">
                <a:solidFill>
                  <a:schemeClr val="bg1"/>
                </a:solidFill>
              </a:rPr>
              <a:t>Discussion Board - Teacher Video (DB - T) </a:t>
            </a:r>
          </a:p>
          <a:p>
            <a:pPr marL="228600" indent="-228600">
              <a:buFont typeface="Arial" panose="020B0604020202020204" pitchFamily="34" charset="0"/>
              <a:buChar char="•"/>
            </a:pPr>
            <a:r>
              <a:rPr lang="en-US" sz="1100" dirty="0">
                <a:solidFill>
                  <a:schemeClr val="bg1"/>
                </a:solidFill>
              </a:rPr>
              <a:t>Journal Entry - Video Eval (JE-V) </a:t>
            </a:r>
          </a:p>
          <a:p>
            <a:pPr marL="228600" indent="-228600">
              <a:buFont typeface="Arial" panose="020B0604020202020204" pitchFamily="34" charset="0"/>
              <a:buChar char="•"/>
            </a:pPr>
            <a:r>
              <a:rPr lang="en-US" sz="1100" dirty="0">
                <a:solidFill>
                  <a:schemeClr val="bg1"/>
                </a:solidFill>
              </a:rPr>
              <a:t>Partner Work - Example Eval (PW -E)</a:t>
            </a:r>
          </a:p>
          <a:p>
            <a:pPr marL="228600" indent="-228600">
              <a:buFont typeface="Arial" panose="020B0604020202020204" pitchFamily="34" charset="0"/>
              <a:buChar char="•"/>
            </a:pPr>
            <a:r>
              <a:rPr lang="en-US" sz="1100" dirty="0">
                <a:solidFill>
                  <a:schemeClr val="bg1"/>
                </a:solidFill>
              </a:rPr>
              <a:t>Partner Work - Microteacher (PW-M) </a:t>
            </a:r>
          </a:p>
          <a:p>
            <a:pPr marL="228600" indent="-228600">
              <a:buFont typeface="Arial" panose="020B0604020202020204" pitchFamily="34" charset="0"/>
              <a:buChar char="•"/>
            </a:pPr>
            <a:r>
              <a:rPr lang="en-US" sz="1100" dirty="0">
                <a:solidFill>
                  <a:schemeClr val="bg1"/>
                </a:solidFill>
              </a:rPr>
              <a:t>Partner Work - Teacher Application Eval</a:t>
            </a:r>
          </a:p>
          <a:p>
            <a:pPr marL="228600" indent="-228600">
              <a:buFont typeface="Arial" panose="020B0604020202020204" pitchFamily="34" charset="0"/>
              <a:buChar char="•"/>
            </a:pPr>
            <a:r>
              <a:rPr lang="en-US" sz="1100" i="1" dirty="0">
                <a:solidFill>
                  <a:schemeClr val="bg1"/>
                </a:solidFill>
              </a:rPr>
              <a:t>Note:</a:t>
            </a:r>
            <a:r>
              <a:rPr lang="en-US" sz="1100" i="1" baseline="0" dirty="0">
                <a:solidFill>
                  <a:schemeClr val="bg1"/>
                </a:solidFill>
              </a:rPr>
              <a:t> Codes are for reference only; do not share them with teachers</a:t>
            </a:r>
            <a:endParaRPr lang="en-US" sz="1100" i="1" dirty="0">
              <a:solidFill>
                <a:schemeClr val="bg1"/>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4" name="Content Placeholder 3"/>
          <p:cNvSpPr>
            <a:spLocks noGrp="1"/>
          </p:cNvSpPr>
          <p:nvPr>
            <p:ph sz="quarter" idx="10" hasCustomPrompt="1"/>
          </p:nvPr>
        </p:nvSpPr>
        <p:spPr>
          <a:xfrm>
            <a:off x="504825" y="385763"/>
            <a:ext cx="8275638" cy="960437"/>
          </a:xfrm>
          <a:prstGeom prst="rect">
            <a:avLst/>
          </a:prstGeom>
        </p:spPr>
        <p:txBody>
          <a:bodyPr anchor="ctr">
            <a:noAutofit/>
          </a:bodyPr>
          <a:lstStyle>
            <a:lvl1pPr marL="0" indent="0">
              <a:buNone/>
              <a:defRPr sz="2800" b="1" baseline="0">
                <a:latin typeface="Arial" charset="0"/>
                <a:ea typeface="Arial" charset="0"/>
                <a:cs typeface="Arial" charset="0"/>
              </a:defRPr>
            </a:lvl1pPr>
            <a:lvl2pPr marL="457200" indent="0">
              <a:buNone/>
              <a:defRPr>
                <a:latin typeface="Arial" charset="0"/>
                <a:ea typeface="Arial" charset="0"/>
                <a:cs typeface="Arial" charset="0"/>
              </a:defRPr>
            </a:lvl2pPr>
            <a:lvl3pPr marL="914400" indent="0">
              <a:buNone/>
              <a:defRPr>
                <a:latin typeface="Arial" charset="0"/>
                <a:ea typeface="Arial" charset="0"/>
                <a:cs typeface="Arial" charset="0"/>
              </a:defRPr>
            </a:lvl3pPr>
            <a:lvl4pPr marL="1371600" indent="0">
              <a:buNone/>
              <a:defRPr>
                <a:latin typeface="Arial" charset="0"/>
                <a:ea typeface="Arial" charset="0"/>
                <a:cs typeface="Arial" charset="0"/>
              </a:defRPr>
            </a:lvl4pPr>
            <a:lvl5pPr marL="1828800" indent="0">
              <a:buNone/>
              <a:defRPr>
                <a:latin typeface="Arial" charset="0"/>
                <a:ea typeface="Arial" charset="0"/>
                <a:cs typeface="Arial" charset="0"/>
              </a:defRPr>
            </a:lvl5pPr>
          </a:lstStyle>
          <a:p>
            <a:pPr lvl="0"/>
            <a:r>
              <a:rPr lang="en-US" dirty="0"/>
              <a:t>Application Activity:</a:t>
            </a:r>
          </a:p>
          <a:p>
            <a:pPr lvl="0"/>
            <a:r>
              <a:rPr lang="en-US" dirty="0"/>
              <a:t>Name of activity (see list below)</a:t>
            </a:r>
          </a:p>
        </p:txBody>
      </p:sp>
      <p:sp>
        <p:nvSpPr>
          <p:cNvPr id="11" name="Text Placeholder 226"/>
          <p:cNvSpPr>
            <a:spLocks noGrp="1"/>
          </p:cNvSpPr>
          <p:nvPr>
            <p:ph type="body" sz="quarter" idx="13" hasCustomPrompt="1"/>
          </p:nvPr>
        </p:nvSpPr>
        <p:spPr>
          <a:xfrm>
            <a:off x="575733" y="1722474"/>
            <a:ext cx="8204754" cy="4309505"/>
          </a:xfrm>
          <a:prstGeom prst="rect">
            <a:avLst/>
          </a:prstGeom>
        </p:spPr>
        <p:txBody>
          <a:bodyPr wrap="square" anchor="t" anchorCtr="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2000">
                <a:latin typeface="Arial" charset="0"/>
                <a:ea typeface="Arial" charset="0"/>
                <a:cs typeface="Arial" charset="0"/>
              </a:defRPr>
            </a:lvl2pPr>
            <a:lvl3pPr marL="1200150" indent="-285750">
              <a:buClr>
                <a:srgbClr val="C85337"/>
              </a:buClr>
              <a:buFont typeface="AppleSymbols" charset="0"/>
              <a:buChar char="⎔"/>
              <a:defRPr sz="1800">
                <a:latin typeface="Arial" charset="0"/>
                <a:ea typeface="Arial" charset="0"/>
                <a:cs typeface="Arial" charset="0"/>
              </a:defRPr>
            </a:lvl3pPr>
            <a:lvl4pPr marL="1657350" indent="-285750">
              <a:buClr>
                <a:srgbClr val="C85337"/>
              </a:buClr>
              <a:buFont typeface="AppleSymbols" charset="0"/>
              <a:buChar char="⎔"/>
              <a:defRPr sz="1600">
                <a:latin typeface="Arial" charset="0"/>
                <a:ea typeface="Arial" charset="0"/>
                <a:cs typeface="Arial" charset="0"/>
              </a:defRPr>
            </a:lvl4pPr>
            <a:lvl5pPr marL="2114550" indent="-285750">
              <a:buClr>
                <a:srgbClr val="C85337"/>
              </a:buClr>
              <a:buFont typeface="AppleSymbols" charset="0"/>
              <a:buChar char="⎔"/>
              <a:defRPr sz="1600">
                <a:latin typeface="Arial" charset="0"/>
                <a:ea typeface="Arial" charset="0"/>
                <a:cs typeface="Arial" charset="0"/>
              </a:defRPr>
            </a:lvl5pPr>
          </a:lstStyle>
          <a:p>
            <a:pPr lvl="0"/>
            <a:r>
              <a:rPr lang="en-US" dirty="0"/>
              <a:t>Description</a:t>
            </a:r>
          </a:p>
          <a:p>
            <a:pPr lvl="0"/>
            <a:r>
              <a:rPr lang="en-US" dirty="0"/>
              <a:t>Purpose</a:t>
            </a:r>
          </a:p>
          <a:p>
            <a:pPr lvl="0"/>
            <a:r>
              <a:rPr lang="en-US" dirty="0"/>
              <a:t>Product</a:t>
            </a:r>
          </a:p>
          <a:p>
            <a:pPr lvl="0"/>
            <a:r>
              <a:rPr lang="en-US" dirty="0"/>
              <a:t>Evaluation criteria</a:t>
            </a:r>
          </a:p>
        </p:txBody>
      </p:sp>
    </p:spTree>
    <p:extLst>
      <p:ext uri="{BB962C8B-B14F-4D97-AF65-F5344CB8AC3E}">
        <p14:creationId xmlns:p14="http://schemas.microsoft.com/office/powerpoint/2010/main" val="29440021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B application">
    <p:spTree>
      <p:nvGrpSpPr>
        <p:cNvPr id="1" name=""/>
        <p:cNvGrpSpPr/>
        <p:nvPr/>
      </p:nvGrpSpPr>
      <p:grpSpPr>
        <a:xfrm>
          <a:off x="0" y="0"/>
          <a:ext cx="0" cy="0"/>
          <a:chOff x="0" y="0"/>
          <a:chExt cx="0" cy="0"/>
        </a:xfrm>
      </p:grpSpPr>
      <p:sp>
        <p:nvSpPr>
          <p:cNvPr id="6" name="TextBox 5"/>
          <p:cNvSpPr txBox="1"/>
          <p:nvPr/>
        </p:nvSpPr>
        <p:spPr>
          <a:xfrm>
            <a:off x="2740194" y="6858000"/>
            <a:ext cx="3663610" cy="738664"/>
          </a:xfrm>
          <a:prstGeom prst="rect">
            <a:avLst/>
          </a:prstGeom>
          <a:solidFill>
            <a:schemeClr val="accent5">
              <a:lumMod val="75000"/>
            </a:schemeClr>
          </a:solidFill>
        </p:spPr>
        <p:txBody>
          <a:bodyPr wrap="square" rtlCol="0">
            <a:spAutoFit/>
          </a:bodyPr>
          <a:lstStyle/>
          <a:p>
            <a:r>
              <a:rPr lang="en-US" sz="1400" dirty="0">
                <a:solidFill>
                  <a:schemeClr val="bg1"/>
                </a:solidFill>
              </a:rPr>
              <a:t>Partner</a:t>
            </a:r>
            <a:r>
              <a:rPr lang="en-US" sz="1400" baseline="0" dirty="0">
                <a:solidFill>
                  <a:schemeClr val="bg1"/>
                </a:solidFill>
              </a:rPr>
              <a:t> </a:t>
            </a:r>
            <a:r>
              <a:rPr lang="en-US" sz="1400" dirty="0">
                <a:solidFill>
                  <a:schemeClr val="bg1"/>
                </a:solidFill>
              </a:rPr>
              <a:t>activities include:</a:t>
            </a:r>
          </a:p>
          <a:p>
            <a:pPr marL="285750" indent="-285750">
              <a:buFont typeface="Arial" panose="020B0604020202020204" pitchFamily="34" charset="0"/>
              <a:buChar char="•"/>
            </a:pPr>
            <a:r>
              <a:rPr lang="en-US" sz="1400" dirty="0">
                <a:solidFill>
                  <a:schemeClr val="bg1"/>
                </a:solidFill>
              </a:rPr>
              <a:t>Partner Work - Processing (PW-P)</a:t>
            </a:r>
          </a:p>
          <a:p>
            <a:pPr marL="285750" indent="-285750">
              <a:buFont typeface="Arial" panose="020B0604020202020204" pitchFamily="34" charset="0"/>
              <a:buChar char="•"/>
            </a:pPr>
            <a:r>
              <a:rPr lang="en-US" sz="1400" dirty="0">
                <a:solidFill>
                  <a:schemeClr val="bg1"/>
                </a:solidFill>
              </a:rPr>
              <a:t>Partner Work - Example Eval (PW -E)</a:t>
            </a:r>
          </a:p>
        </p:txBody>
      </p:sp>
      <p:sp>
        <p:nvSpPr>
          <p:cNvPr id="10" name="Rectangle 9"/>
          <p:cNvSpPr/>
          <p:nvPr/>
        </p:nvSpPr>
        <p:spPr>
          <a:xfrm>
            <a:off x="633412" y="-1466864"/>
            <a:ext cx="7877175" cy="1323439"/>
          </a:xfrm>
          <a:prstGeom prst="rect">
            <a:avLst/>
          </a:prstGeom>
          <a:solidFill>
            <a:srgbClr val="FF0000"/>
          </a:solidFill>
        </p:spPr>
        <p:txBody>
          <a:bodyPr wrap="square">
            <a:spAutoFit/>
          </a:bodyPr>
          <a:lstStyle/>
          <a:p>
            <a:r>
              <a:rPr lang="en-US" sz="4000" dirty="0"/>
              <a:t>(DO NOT PUT THESE SLIDES IN THE MIDDLE OF  LECTURE SLIDES)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23"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Application: Discussion Board</a:t>
            </a:r>
          </a:p>
        </p:txBody>
      </p:sp>
      <p:sp>
        <p:nvSpPr>
          <p:cNvPr id="4" name="TextBox 3"/>
          <p:cNvSpPr txBox="1"/>
          <p:nvPr userDrawn="1"/>
        </p:nvSpPr>
        <p:spPr>
          <a:xfrm>
            <a:off x="5252269" y="1599232"/>
            <a:ext cx="3465335" cy="4532010"/>
          </a:xfrm>
          <a:prstGeom prst="rect">
            <a:avLst/>
          </a:prstGeom>
          <a:noFill/>
        </p:spPr>
        <p:txBody>
          <a:bodyPr wrap="square" rtlCol="0">
            <a:spAutoFit/>
          </a:bodyPr>
          <a:lstStyle/>
          <a:p>
            <a:pPr algn="l"/>
            <a:r>
              <a:rPr lang="en-US" sz="1600" b="1" dirty="0">
                <a:solidFill>
                  <a:schemeClr val="tx2"/>
                </a:solidFill>
                <a:latin typeface="Arial" charset="0"/>
                <a:ea typeface="Arial" charset="0"/>
                <a:cs typeface="Arial" charset="0"/>
              </a:rPr>
              <a:t>Posting</a:t>
            </a:r>
            <a:r>
              <a:rPr lang="en-US" sz="1600" b="1" baseline="0" dirty="0">
                <a:solidFill>
                  <a:schemeClr val="tx2"/>
                </a:solidFill>
                <a:latin typeface="Arial" charset="0"/>
                <a:ea typeface="Arial" charset="0"/>
                <a:cs typeface="Arial" charset="0"/>
              </a:rPr>
              <a:t> on the discussion board</a:t>
            </a:r>
          </a:p>
          <a:p>
            <a:pPr algn="ctr"/>
            <a:endParaRPr lang="en-US" sz="1050" b="1" baseline="0" dirty="0">
              <a:solidFill>
                <a:schemeClr val="tx2"/>
              </a:solidFill>
              <a:latin typeface="Arial" charset="0"/>
              <a:ea typeface="Arial" charset="0"/>
              <a:cs typeface="Arial" charset="0"/>
            </a:endParaRPr>
          </a:p>
          <a:p>
            <a:pPr algn="l"/>
            <a:r>
              <a:rPr lang="en-US" sz="1600" b="0" baseline="0" dirty="0">
                <a:solidFill>
                  <a:schemeClr val="tx2"/>
                </a:solidFill>
                <a:latin typeface="Arial" charset="0"/>
                <a:ea typeface="Arial" charset="0"/>
                <a:cs typeface="Arial" charset="0"/>
              </a:rPr>
              <a:t>Use the discussion board to</a:t>
            </a:r>
          </a:p>
          <a:p>
            <a:pPr marL="285750" indent="-285750" algn="l">
              <a:buFont typeface="Arial" charset="0"/>
              <a:buChar char="•"/>
            </a:pPr>
            <a:r>
              <a:rPr lang="en-US" sz="1400" b="0" baseline="0" dirty="0">
                <a:solidFill>
                  <a:schemeClr val="tx2"/>
                </a:solidFill>
                <a:latin typeface="Arial" charset="0"/>
                <a:ea typeface="Arial" charset="0"/>
                <a:cs typeface="Arial" charset="0"/>
              </a:rPr>
              <a:t>Share information that you have and others do not</a:t>
            </a:r>
          </a:p>
          <a:p>
            <a:pPr marL="285750" indent="-285750" algn="l">
              <a:buFont typeface="Arial" charset="0"/>
              <a:buChar char="•"/>
            </a:pPr>
            <a:r>
              <a:rPr lang="en-US" sz="1400" b="0" baseline="0" dirty="0">
                <a:solidFill>
                  <a:schemeClr val="tx2"/>
                </a:solidFill>
                <a:latin typeface="Arial" charset="0"/>
                <a:ea typeface="Arial" charset="0"/>
                <a:cs typeface="Arial" charset="0"/>
              </a:rPr>
              <a:t>Get clarification</a:t>
            </a:r>
          </a:p>
          <a:p>
            <a:pPr marL="285750" indent="-285750" algn="l">
              <a:buFont typeface="Arial" charset="0"/>
              <a:buChar char="•"/>
            </a:pPr>
            <a:r>
              <a:rPr lang="en-US" sz="1400" b="0" baseline="0" dirty="0">
                <a:solidFill>
                  <a:schemeClr val="tx2"/>
                </a:solidFill>
                <a:latin typeface="Arial" charset="0"/>
                <a:ea typeface="Arial" charset="0"/>
                <a:cs typeface="Arial" charset="0"/>
              </a:rPr>
              <a:t>Extend the conversation beyond the specific module content</a:t>
            </a:r>
          </a:p>
          <a:p>
            <a:pPr marL="285750" indent="-285750" algn="l">
              <a:buFont typeface="Arial" charset="0"/>
              <a:buChar char="•"/>
            </a:pPr>
            <a:endParaRPr lang="en-US" sz="1600" b="0" baseline="0" dirty="0">
              <a:solidFill>
                <a:schemeClr val="tx2"/>
              </a:solidFill>
              <a:latin typeface="Arial" charset="0"/>
              <a:ea typeface="Arial" charset="0"/>
              <a:cs typeface="Arial" charset="0"/>
            </a:endParaRPr>
          </a:p>
          <a:p>
            <a:pPr marL="0" indent="0" algn="l">
              <a:buFont typeface="Arial" charset="0"/>
              <a:buNone/>
            </a:pPr>
            <a:r>
              <a:rPr lang="en-US" sz="1600" b="0" baseline="0" dirty="0">
                <a:solidFill>
                  <a:schemeClr val="tx2"/>
                </a:solidFill>
                <a:latin typeface="Arial" charset="0"/>
                <a:ea typeface="Arial" charset="0"/>
                <a:cs typeface="Arial" charset="0"/>
              </a:rPr>
              <a:t>Respond to others by</a:t>
            </a:r>
          </a:p>
          <a:p>
            <a:pPr marL="285750" indent="-285750" algn="l">
              <a:buFont typeface="Arial" charset="0"/>
              <a:buChar char="•"/>
            </a:pPr>
            <a:r>
              <a:rPr lang="en-US" sz="1400" b="0" baseline="0" dirty="0">
                <a:solidFill>
                  <a:schemeClr val="tx2"/>
                </a:solidFill>
                <a:latin typeface="Arial" charset="0"/>
                <a:ea typeface="Arial" charset="0"/>
                <a:cs typeface="Arial" charset="0"/>
              </a:rPr>
              <a:t>Asking for more information</a:t>
            </a:r>
          </a:p>
          <a:p>
            <a:pPr marL="285750" indent="-285750" algn="l">
              <a:buFont typeface="Arial" charset="0"/>
              <a:buChar char="•"/>
            </a:pPr>
            <a:r>
              <a:rPr lang="en-US" sz="1400" b="0" baseline="0" dirty="0">
                <a:solidFill>
                  <a:schemeClr val="tx2"/>
                </a:solidFill>
                <a:latin typeface="Arial" charset="0"/>
                <a:ea typeface="Arial" charset="0"/>
                <a:cs typeface="Arial" charset="0"/>
              </a:rPr>
              <a:t>Providing specific feedback why you agree or disagree with opinions</a:t>
            </a:r>
          </a:p>
          <a:p>
            <a:pPr marL="285750" indent="-285750" algn="l">
              <a:buFont typeface="Arial" charset="0"/>
              <a:buChar char="•"/>
            </a:pPr>
            <a:r>
              <a:rPr lang="en-US" sz="1400" b="0" baseline="0" dirty="0">
                <a:solidFill>
                  <a:schemeClr val="tx2"/>
                </a:solidFill>
                <a:latin typeface="Arial" charset="0"/>
                <a:ea typeface="Arial" charset="0"/>
                <a:cs typeface="Arial" charset="0"/>
              </a:rPr>
              <a:t>Correcting unintended errors</a:t>
            </a:r>
          </a:p>
          <a:p>
            <a:pPr marL="285750" indent="-285750" algn="l">
              <a:buFont typeface="Arial" charset="0"/>
              <a:buChar char="•"/>
            </a:pPr>
            <a:endParaRPr lang="en-US" sz="1600" b="0" baseline="0" dirty="0">
              <a:solidFill>
                <a:schemeClr val="tx2"/>
              </a:solidFill>
              <a:latin typeface="Arial" charset="0"/>
              <a:ea typeface="Arial" charset="0"/>
              <a:cs typeface="Arial" charset="0"/>
            </a:endParaRPr>
          </a:p>
          <a:p>
            <a:pPr marL="0" indent="0" algn="l">
              <a:buFont typeface="Arial" charset="0"/>
              <a:buNone/>
            </a:pPr>
            <a:r>
              <a:rPr lang="en-US" sz="1600" b="0" baseline="0" dirty="0">
                <a:solidFill>
                  <a:schemeClr val="tx2"/>
                </a:solidFill>
                <a:latin typeface="Arial" charset="0"/>
                <a:ea typeface="Arial" charset="0"/>
                <a:cs typeface="Arial" charset="0"/>
              </a:rPr>
              <a:t>Write</a:t>
            </a:r>
          </a:p>
          <a:p>
            <a:pPr marL="285750" indent="-285750" algn="l">
              <a:buFont typeface="Arial" charset="0"/>
              <a:buChar char="•"/>
            </a:pPr>
            <a:r>
              <a:rPr lang="en-US" sz="1400" b="0" baseline="0" dirty="0">
                <a:solidFill>
                  <a:schemeClr val="tx2"/>
                </a:solidFill>
                <a:latin typeface="Arial" charset="0"/>
                <a:ea typeface="Arial" charset="0"/>
                <a:cs typeface="Arial" charset="0"/>
              </a:rPr>
              <a:t>Short but content-filled responses</a:t>
            </a:r>
          </a:p>
          <a:p>
            <a:pPr marL="285750" indent="-285750" algn="l">
              <a:buFont typeface="Arial" charset="0"/>
              <a:buChar char="•"/>
            </a:pPr>
            <a:r>
              <a:rPr lang="en-US" sz="1400" b="0" baseline="0" dirty="0">
                <a:solidFill>
                  <a:schemeClr val="tx2"/>
                </a:solidFill>
                <a:latin typeface="Arial" charset="0"/>
                <a:ea typeface="Arial" charset="0"/>
                <a:cs typeface="Arial" charset="0"/>
              </a:rPr>
              <a:t>Clearly (after typing, briefly edit)</a:t>
            </a:r>
          </a:p>
          <a:p>
            <a:pPr marL="285750" indent="-285750" algn="l">
              <a:buFont typeface="Arial" charset="0"/>
              <a:buChar char="•"/>
            </a:pPr>
            <a:r>
              <a:rPr lang="en-US" sz="1400" b="0" baseline="0" dirty="0">
                <a:solidFill>
                  <a:schemeClr val="tx2"/>
                </a:solidFill>
                <a:latin typeface="Arial" charset="0"/>
                <a:ea typeface="Arial" charset="0"/>
                <a:cs typeface="Arial" charset="0"/>
              </a:rPr>
              <a:t>In a style that allows generosity of spirit (assuming the best of others)</a:t>
            </a:r>
          </a:p>
        </p:txBody>
      </p:sp>
      <p:sp>
        <p:nvSpPr>
          <p:cNvPr id="15" name="Rectangle 14"/>
          <p:cNvSpPr/>
          <p:nvPr userDrawn="1"/>
        </p:nvSpPr>
        <p:spPr>
          <a:xfrm rot="5400000">
            <a:off x="-3312622" y="3312622"/>
            <a:ext cx="6858000" cy="232756"/>
          </a:xfrm>
          <a:prstGeom prst="rect">
            <a:avLst/>
          </a:prstGeom>
          <a:gradFill flip="none" rotWithShape="1">
            <a:gsLst>
              <a:gs pos="100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Hexagon 20"/>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9232" y="561476"/>
            <a:ext cx="632468" cy="443131"/>
          </a:xfrm>
          <a:prstGeom prst="rect">
            <a:avLst/>
          </a:prstGeom>
        </p:spPr>
      </p:pic>
      <p:sp>
        <p:nvSpPr>
          <p:cNvPr id="16" name="Text Placeholder 226"/>
          <p:cNvSpPr>
            <a:spLocks noGrp="1"/>
          </p:cNvSpPr>
          <p:nvPr>
            <p:ph type="body" sz="quarter" idx="13" hasCustomPrompt="1"/>
          </p:nvPr>
        </p:nvSpPr>
        <p:spPr>
          <a:xfrm>
            <a:off x="575733" y="1722474"/>
            <a:ext cx="4195967" cy="4309505"/>
          </a:xfrm>
          <a:prstGeom prst="rect">
            <a:avLst/>
          </a:prstGeom>
        </p:spPr>
        <p:txBody>
          <a:bodyPr wrap="square" anchor="t" anchorCtr="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2000">
                <a:latin typeface="Arial" charset="0"/>
                <a:ea typeface="Arial" charset="0"/>
                <a:cs typeface="Arial" charset="0"/>
              </a:defRPr>
            </a:lvl2pPr>
            <a:lvl3pPr marL="1200150" indent="-285750">
              <a:buClr>
                <a:srgbClr val="C85337"/>
              </a:buClr>
              <a:buFont typeface="AppleSymbols" charset="0"/>
              <a:buChar char="⎔"/>
              <a:defRPr sz="1800">
                <a:latin typeface="Arial" charset="0"/>
                <a:ea typeface="Arial" charset="0"/>
                <a:cs typeface="Arial" charset="0"/>
              </a:defRPr>
            </a:lvl3pPr>
            <a:lvl4pPr marL="1657350" indent="-285750">
              <a:buClr>
                <a:srgbClr val="C85337"/>
              </a:buClr>
              <a:buFont typeface="AppleSymbols" charset="0"/>
              <a:buChar char="⎔"/>
              <a:defRPr sz="1600">
                <a:latin typeface="Arial" charset="0"/>
                <a:ea typeface="Arial" charset="0"/>
                <a:cs typeface="Arial" charset="0"/>
              </a:defRPr>
            </a:lvl4pPr>
            <a:lvl5pPr marL="2114550" indent="-285750">
              <a:buClr>
                <a:srgbClr val="C85337"/>
              </a:buClr>
              <a:buFont typeface="AppleSymbols" charset="0"/>
              <a:buChar char="⎔"/>
              <a:defRPr sz="1600">
                <a:latin typeface="Arial" charset="0"/>
                <a:ea typeface="Arial" charset="0"/>
                <a:cs typeface="Arial" charset="0"/>
              </a:defRPr>
            </a:lvl5pPr>
          </a:lstStyle>
          <a:p>
            <a:pPr lvl="0"/>
            <a:r>
              <a:rPr lang="en-US" dirty="0"/>
              <a:t>Description</a:t>
            </a:r>
          </a:p>
          <a:p>
            <a:pPr lvl="0"/>
            <a:r>
              <a:rPr lang="en-US" dirty="0"/>
              <a:t>Purpose</a:t>
            </a:r>
          </a:p>
          <a:p>
            <a:pPr lvl="0"/>
            <a:r>
              <a:rPr lang="en-US" dirty="0"/>
              <a:t>Product</a:t>
            </a:r>
          </a:p>
          <a:p>
            <a:pPr lvl="0"/>
            <a:r>
              <a:rPr lang="en-US" dirty="0"/>
              <a:t>Evaluation criteria</a:t>
            </a:r>
          </a:p>
        </p:txBody>
      </p:sp>
      <p:sp>
        <p:nvSpPr>
          <p:cNvPr id="18" name="Rectangle 17"/>
          <p:cNvSpPr/>
          <p:nvPr userDrawn="1"/>
        </p:nvSpPr>
        <p:spPr>
          <a:xfrm rot="5400000" flipV="1">
            <a:off x="2870583" y="3866520"/>
            <a:ext cx="4359743" cy="45719"/>
          </a:xfrm>
          <a:prstGeom prst="rect">
            <a:avLst/>
          </a:prstGeom>
          <a:gradFill flip="none" rotWithShape="1">
            <a:gsLst>
              <a:gs pos="100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15186350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JE applic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99329" y="256678"/>
            <a:ext cx="7581157" cy="1147527"/>
          </a:xfrm>
          <a:prstGeom prst="rect">
            <a:avLst/>
          </a:prstGeom>
        </p:spPr>
        <p:txBody>
          <a:bodyPr anchor="ctr">
            <a:noAutofit/>
          </a:bodyPr>
          <a:lstStyle>
            <a:lvl1pPr>
              <a:defRPr sz="3200" b="1" baseline="0">
                <a:ln w="3175">
                  <a:noFill/>
                </a:ln>
                <a:solidFill>
                  <a:schemeClr val="tx1"/>
                </a:solidFill>
                <a:latin typeface="Arial" charset="0"/>
                <a:ea typeface="Arial" charset="0"/>
                <a:cs typeface="Arial" charset="0"/>
              </a:defRPr>
            </a:lvl1pPr>
          </a:lstStyle>
          <a:p>
            <a:r>
              <a:rPr lang="en-US" dirty="0"/>
              <a:t>Application: Journal Entry</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Rectangle 8"/>
          <p:cNvSpPr/>
          <p:nvPr userDrawn="1"/>
        </p:nvSpPr>
        <p:spPr>
          <a:xfrm rot="5400000">
            <a:off x="-3312622" y="3312622"/>
            <a:ext cx="6858000" cy="232756"/>
          </a:xfrm>
          <a:prstGeom prst="rect">
            <a:avLst/>
          </a:prstGeom>
          <a:gradFill flip="none" rotWithShape="1">
            <a:gsLst>
              <a:gs pos="100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Hexagon 6"/>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9212" y="478170"/>
            <a:ext cx="520906" cy="613511"/>
          </a:xfrm>
          <a:prstGeom prst="rect">
            <a:avLst/>
          </a:prstGeom>
        </p:spPr>
      </p:pic>
      <p:sp>
        <p:nvSpPr>
          <p:cNvPr id="11" name="Text Placeholder 226"/>
          <p:cNvSpPr>
            <a:spLocks noGrp="1"/>
          </p:cNvSpPr>
          <p:nvPr>
            <p:ph type="body" sz="quarter" idx="13" hasCustomPrompt="1"/>
          </p:nvPr>
        </p:nvSpPr>
        <p:spPr>
          <a:xfrm>
            <a:off x="575733" y="1722474"/>
            <a:ext cx="8204753" cy="4309505"/>
          </a:xfrm>
          <a:prstGeom prst="rect">
            <a:avLst/>
          </a:prstGeom>
        </p:spPr>
        <p:txBody>
          <a:bodyPr wrap="square" anchor="t" anchorCtr="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2000">
                <a:latin typeface="Arial" charset="0"/>
                <a:ea typeface="Arial" charset="0"/>
                <a:cs typeface="Arial" charset="0"/>
              </a:defRPr>
            </a:lvl2pPr>
            <a:lvl3pPr marL="1200150" indent="-285750">
              <a:buClr>
                <a:srgbClr val="C85337"/>
              </a:buClr>
              <a:buFont typeface="AppleSymbols" charset="0"/>
              <a:buChar char="⎔"/>
              <a:defRPr sz="1800">
                <a:latin typeface="Arial" charset="0"/>
                <a:ea typeface="Arial" charset="0"/>
                <a:cs typeface="Arial" charset="0"/>
              </a:defRPr>
            </a:lvl3pPr>
            <a:lvl4pPr marL="1657350" indent="-285750">
              <a:buClr>
                <a:srgbClr val="C85337"/>
              </a:buClr>
              <a:buFont typeface="AppleSymbols" charset="0"/>
              <a:buChar char="⎔"/>
              <a:defRPr sz="1600">
                <a:latin typeface="Arial" charset="0"/>
                <a:ea typeface="Arial" charset="0"/>
                <a:cs typeface="Arial" charset="0"/>
              </a:defRPr>
            </a:lvl4pPr>
            <a:lvl5pPr marL="2114550" indent="-285750">
              <a:buClr>
                <a:srgbClr val="C85337"/>
              </a:buClr>
              <a:buFont typeface="AppleSymbols" charset="0"/>
              <a:buChar char="⎔"/>
              <a:defRPr sz="1600">
                <a:latin typeface="Arial" charset="0"/>
                <a:ea typeface="Arial" charset="0"/>
                <a:cs typeface="Arial" charset="0"/>
              </a:defRPr>
            </a:lvl5pPr>
          </a:lstStyle>
          <a:p>
            <a:pPr lvl="0"/>
            <a:r>
              <a:rPr lang="en-US" dirty="0"/>
              <a:t>Description</a:t>
            </a:r>
          </a:p>
          <a:p>
            <a:pPr lvl="0"/>
            <a:r>
              <a:rPr lang="en-US" dirty="0"/>
              <a:t>Purpose</a:t>
            </a:r>
          </a:p>
          <a:p>
            <a:pPr lvl="0"/>
            <a:r>
              <a:rPr lang="en-US" dirty="0"/>
              <a:t>Product</a:t>
            </a:r>
          </a:p>
          <a:p>
            <a:pPr lvl="0"/>
            <a:r>
              <a:rPr lang="en-US" dirty="0"/>
              <a:t>Evaluation criteria</a:t>
            </a:r>
          </a:p>
        </p:txBody>
      </p:sp>
    </p:spTree>
    <p:extLst>
      <p:ext uri="{BB962C8B-B14F-4D97-AF65-F5344CB8AC3E}">
        <p14:creationId xmlns:p14="http://schemas.microsoft.com/office/powerpoint/2010/main" val="9963002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Knowledge-building partner work">
    <p:spTree>
      <p:nvGrpSpPr>
        <p:cNvPr id="1" name=""/>
        <p:cNvGrpSpPr/>
        <p:nvPr/>
      </p:nvGrpSpPr>
      <p:grpSpPr>
        <a:xfrm>
          <a:off x="0" y="0"/>
          <a:ext cx="0" cy="0"/>
          <a:chOff x="0" y="0"/>
          <a:chExt cx="0" cy="0"/>
        </a:xfrm>
      </p:grpSpPr>
      <p:sp>
        <p:nvSpPr>
          <p:cNvPr id="10" name="Rectangle 9"/>
          <p:cNvSpPr/>
          <p:nvPr/>
        </p:nvSpPr>
        <p:spPr>
          <a:xfrm>
            <a:off x="839288" y="-1351470"/>
            <a:ext cx="7877175" cy="1323439"/>
          </a:xfrm>
          <a:prstGeom prst="rect">
            <a:avLst/>
          </a:prstGeom>
          <a:solidFill>
            <a:srgbClr val="FF0000"/>
          </a:solidFill>
        </p:spPr>
        <p:txBody>
          <a:bodyPr wrap="square">
            <a:spAutoFit/>
          </a:bodyPr>
          <a:lstStyle/>
          <a:p>
            <a:r>
              <a:rPr lang="en-US" sz="4000" dirty="0"/>
              <a:t>(DO NOT PUT THESE SLIDES IN THE MIDDLE OF  LECTURE SLIDES)</a:t>
            </a:r>
          </a:p>
        </p:txBody>
      </p:sp>
      <p:sp>
        <p:nvSpPr>
          <p:cNvPr id="6" name="TextBox 5"/>
          <p:cNvSpPr txBox="1"/>
          <p:nvPr/>
        </p:nvSpPr>
        <p:spPr>
          <a:xfrm>
            <a:off x="3080091" y="6947657"/>
            <a:ext cx="3663610" cy="738664"/>
          </a:xfrm>
          <a:prstGeom prst="rect">
            <a:avLst/>
          </a:prstGeom>
          <a:solidFill>
            <a:schemeClr val="accent5">
              <a:lumMod val="75000"/>
            </a:schemeClr>
          </a:solidFill>
        </p:spPr>
        <p:txBody>
          <a:bodyPr wrap="square" rtlCol="0">
            <a:spAutoFit/>
          </a:bodyPr>
          <a:lstStyle/>
          <a:p>
            <a:r>
              <a:rPr lang="en-US" sz="1400" dirty="0">
                <a:solidFill>
                  <a:schemeClr val="bg1"/>
                </a:solidFill>
              </a:rPr>
              <a:t>Partner</a:t>
            </a:r>
            <a:r>
              <a:rPr lang="en-US" sz="1400" baseline="0" dirty="0">
                <a:solidFill>
                  <a:schemeClr val="bg1"/>
                </a:solidFill>
              </a:rPr>
              <a:t> </a:t>
            </a:r>
            <a:r>
              <a:rPr lang="en-US" sz="1400" dirty="0">
                <a:solidFill>
                  <a:schemeClr val="bg1"/>
                </a:solidFill>
              </a:rPr>
              <a:t>activities include:</a:t>
            </a:r>
          </a:p>
          <a:p>
            <a:pPr marL="285750" indent="-285750">
              <a:buFont typeface="Arial" panose="020B0604020202020204" pitchFamily="34" charset="0"/>
              <a:buChar char="•"/>
            </a:pPr>
            <a:r>
              <a:rPr lang="en-US" sz="1400" dirty="0">
                <a:solidFill>
                  <a:schemeClr val="bg1"/>
                </a:solidFill>
              </a:rPr>
              <a:t>Partner Work - Processing (PW-P)</a:t>
            </a:r>
          </a:p>
          <a:p>
            <a:pPr marL="285750" indent="-285750">
              <a:buFont typeface="Arial" panose="020B0604020202020204" pitchFamily="34" charset="0"/>
              <a:buChar char="•"/>
            </a:pPr>
            <a:r>
              <a:rPr lang="en-US" sz="1400" dirty="0">
                <a:solidFill>
                  <a:schemeClr val="bg1"/>
                </a:solidFill>
              </a:rPr>
              <a:t>Partner Work - Example Eval (PW -E)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20"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Application: Partner Work</a:t>
            </a:r>
          </a:p>
        </p:txBody>
      </p:sp>
      <p:sp>
        <p:nvSpPr>
          <p:cNvPr id="11" name="Rectangle 10"/>
          <p:cNvSpPr/>
          <p:nvPr userDrawn="1"/>
        </p:nvSpPr>
        <p:spPr>
          <a:xfrm rot="5400000">
            <a:off x="-3312622" y="3312622"/>
            <a:ext cx="6858000" cy="232756"/>
          </a:xfrm>
          <a:prstGeom prst="rect">
            <a:avLst/>
          </a:prstGeom>
          <a:gradFill flip="none" rotWithShape="1">
            <a:gsLst>
              <a:gs pos="99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7519" y="561731"/>
            <a:ext cx="796052" cy="447098"/>
          </a:xfrm>
          <a:prstGeom prst="rect">
            <a:avLst/>
          </a:prstGeom>
        </p:spPr>
      </p:pic>
      <p:sp>
        <p:nvSpPr>
          <p:cNvPr id="13" name="Text Placeholder 226"/>
          <p:cNvSpPr>
            <a:spLocks noGrp="1"/>
          </p:cNvSpPr>
          <p:nvPr>
            <p:ph type="body" sz="quarter" idx="13" hasCustomPrompt="1"/>
          </p:nvPr>
        </p:nvSpPr>
        <p:spPr>
          <a:xfrm>
            <a:off x="575733" y="1722474"/>
            <a:ext cx="8204753" cy="4309505"/>
          </a:xfrm>
          <a:prstGeom prst="rect">
            <a:avLst/>
          </a:prstGeom>
        </p:spPr>
        <p:txBody>
          <a:bodyPr wrap="square" anchor="t" anchorCtr="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2000">
                <a:latin typeface="Arial" charset="0"/>
                <a:ea typeface="Arial" charset="0"/>
                <a:cs typeface="Arial" charset="0"/>
              </a:defRPr>
            </a:lvl2pPr>
            <a:lvl3pPr marL="1200150" indent="-285750">
              <a:buClr>
                <a:srgbClr val="C85337"/>
              </a:buClr>
              <a:buFont typeface="AppleSymbols" charset="0"/>
              <a:buChar char="⎔"/>
              <a:defRPr sz="1800">
                <a:latin typeface="Arial" charset="0"/>
                <a:ea typeface="Arial" charset="0"/>
                <a:cs typeface="Arial" charset="0"/>
              </a:defRPr>
            </a:lvl3pPr>
            <a:lvl4pPr marL="1657350" indent="-285750">
              <a:buClr>
                <a:srgbClr val="C85337"/>
              </a:buClr>
              <a:buFont typeface="AppleSymbols" charset="0"/>
              <a:buChar char="⎔"/>
              <a:defRPr sz="1600">
                <a:latin typeface="Arial" charset="0"/>
                <a:ea typeface="Arial" charset="0"/>
                <a:cs typeface="Arial" charset="0"/>
              </a:defRPr>
            </a:lvl4pPr>
            <a:lvl5pPr marL="2114550" indent="-285750">
              <a:buClr>
                <a:srgbClr val="C85337"/>
              </a:buClr>
              <a:buFont typeface="AppleSymbols" charset="0"/>
              <a:buChar char="⎔"/>
              <a:defRPr sz="1600">
                <a:latin typeface="Arial" charset="0"/>
                <a:ea typeface="Arial" charset="0"/>
                <a:cs typeface="Arial" charset="0"/>
              </a:defRPr>
            </a:lvl5pPr>
          </a:lstStyle>
          <a:p>
            <a:pPr lvl="0"/>
            <a:r>
              <a:rPr lang="en-US" dirty="0"/>
              <a:t>Description</a:t>
            </a:r>
          </a:p>
          <a:p>
            <a:pPr lvl="0"/>
            <a:r>
              <a:rPr lang="en-US" dirty="0"/>
              <a:t>Purpose</a:t>
            </a:r>
          </a:p>
          <a:p>
            <a:pPr lvl="0"/>
            <a:r>
              <a:rPr lang="en-US" dirty="0"/>
              <a:t>Product</a:t>
            </a:r>
          </a:p>
          <a:p>
            <a:pPr lvl="0"/>
            <a:r>
              <a:rPr lang="en-US" dirty="0"/>
              <a:t>Evaluation criteria</a:t>
            </a:r>
          </a:p>
        </p:txBody>
      </p:sp>
    </p:spTree>
    <p:extLst>
      <p:ext uri="{BB962C8B-B14F-4D97-AF65-F5344CB8AC3E}">
        <p14:creationId xmlns:p14="http://schemas.microsoft.com/office/powerpoint/2010/main" val="31388622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art # wrap-up">
    <p:spTree>
      <p:nvGrpSpPr>
        <p:cNvPr id="1" name=""/>
        <p:cNvGrpSpPr/>
        <p:nvPr/>
      </p:nvGrpSpPr>
      <p:grpSpPr>
        <a:xfrm>
          <a:off x="0" y="0"/>
          <a:ext cx="0" cy="0"/>
          <a:chOff x="0" y="0"/>
          <a:chExt cx="0" cy="0"/>
        </a:xfrm>
      </p:grpSpPr>
      <p:grpSp>
        <p:nvGrpSpPr>
          <p:cNvPr id="14" name="Group 13"/>
          <p:cNvGrpSpPr/>
          <p:nvPr userDrawn="1"/>
        </p:nvGrpSpPr>
        <p:grpSpPr>
          <a:xfrm>
            <a:off x="-1277796" y="-394249"/>
            <a:ext cx="11699593" cy="7646498"/>
            <a:chOff x="-1623140" y="-186249"/>
            <a:chExt cx="11699593" cy="7646498"/>
          </a:xfrm>
          <a:gradFill flip="none" rotWithShape="1">
            <a:gsLst>
              <a:gs pos="100000">
                <a:srgbClr val="202C59">
                  <a:alpha val="45000"/>
                </a:srgbClr>
              </a:gs>
              <a:gs pos="40000">
                <a:schemeClr val="bg1">
                  <a:lumMod val="95000"/>
                  <a:lumOff val="5000"/>
                </a:schemeClr>
              </a:gs>
            </a:gsLst>
            <a:lin ang="10800000" scaled="1"/>
            <a:tileRect/>
          </a:gradFill>
        </p:grpSpPr>
        <p:grpSp>
          <p:nvGrpSpPr>
            <p:cNvPr id="15" name="Group 14"/>
            <p:cNvGrpSpPr/>
            <p:nvPr/>
          </p:nvGrpSpPr>
          <p:grpSpPr>
            <a:xfrm>
              <a:off x="-930710" y="-186249"/>
              <a:ext cx="11005420" cy="718056"/>
              <a:chOff x="-584499" y="-186249"/>
              <a:chExt cx="11005420" cy="718056"/>
            </a:xfrm>
            <a:grpFill/>
          </p:grpSpPr>
          <p:sp>
            <p:nvSpPr>
              <p:cNvPr id="203" name="Hexagon 20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4" name="Hexagon 20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5" name="Hexagon 20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6" name="Hexagon 20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7" name="Hexagon 20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8" name="Hexagon 20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9" name="Hexagon 20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0" name="Hexagon 20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1" name="Hexagon 21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2" name="Hexagon 21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3" name="Hexagon 21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4" name="Hexagon 21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5" name="Hexagon 21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6" name="Hexagon 21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7" name="Hexagon 21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8" name="Hexagon 21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6" name="Group 15"/>
            <p:cNvGrpSpPr/>
            <p:nvPr/>
          </p:nvGrpSpPr>
          <p:grpSpPr>
            <a:xfrm>
              <a:off x="-1276075" y="442161"/>
              <a:ext cx="11005420" cy="718056"/>
              <a:chOff x="-584499" y="-186249"/>
              <a:chExt cx="11005420" cy="718056"/>
            </a:xfrm>
            <a:grpFill/>
          </p:grpSpPr>
          <p:sp>
            <p:nvSpPr>
              <p:cNvPr id="187" name="Hexagon 18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8" name="Hexagon 18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9" name="Hexagon 18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0" name="Hexagon 18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1" name="Hexagon 19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2" name="Hexagon 19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3" name="Hexagon 19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4" name="Hexagon 19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5" name="Hexagon 19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6" name="Hexagon 19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7" name="Hexagon 19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8" name="Hexagon 19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9" name="Hexagon 19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0" name="Hexagon 19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1" name="Hexagon 20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2" name="Hexagon 20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7" name="Group 16"/>
            <p:cNvGrpSpPr/>
            <p:nvPr/>
          </p:nvGrpSpPr>
          <p:grpSpPr>
            <a:xfrm>
              <a:off x="-930710" y="1070570"/>
              <a:ext cx="11005420" cy="718056"/>
              <a:chOff x="-584499" y="-186249"/>
              <a:chExt cx="11005420" cy="718056"/>
            </a:xfrm>
            <a:grpFill/>
          </p:grpSpPr>
          <p:sp>
            <p:nvSpPr>
              <p:cNvPr id="171" name="Hexagon 17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2" name="Hexagon 17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3" name="Hexagon 17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4" name="Hexagon 17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5" name="Hexagon 17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6" name="Hexagon 17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7" name="Hexagon 17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8" name="Hexagon 17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9" name="Hexagon 17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0" name="Hexagon 17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1" name="Hexagon 18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2" name="Hexagon 18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3" name="Hexagon 18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4" name="Hexagon 18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5" name="Hexagon 18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6" name="Hexagon 18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8" name="Group 17"/>
            <p:cNvGrpSpPr/>
            <p:nvPr/>
          </p:nvGrpSpPr>
          <p:grpSpPr>
            <a:xfrm>
              <a:off x="-1276075" y="1698980"/>
              <a:ext cx="11005420" cy="718056"/>
              <a:chOff x="-584499" y="-186249"/>
              <a:chExt cx="11005420" cy="718056"/>
            </a:xfrm>
            <a:grpFill/>
          </p:grpSpPr>
          <p:sp>
            <p:nvSpPr>
              <p:cNvPr id="155" name="Hexagon 15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6" name="Hexagon 15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7" name="Hexagon 15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8" name="Hexagon 15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9" name="Hexagon 15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0" name="Hexagon 15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1" name="Hexagon 16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2" name="Hexagon 16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3" name="Hexagon 16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4" name="Hexagon 16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5" name="Hexagon 16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6" name="Hexagon 16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7" name="Hexagon 16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8" name="Hexagon 16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9" name="Hexagon 16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0" name="Hexagon 16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9" name="Group 18"/>
            <p:cNvGrpSpPr/>
            <p:nvPr/>
          </p:nvGrpSpPr>
          <p:grpSpPr>
            <a:xfrm>
              <a:off x="-928967" y="2324633"/>
              <a:ext cx="11005420" cy="718056"/>
              <a:chOff x="-584499" y="-186249"/>
              <a:chExt cx="11005420" cy="718056"/>
            </a:xfrm>
            <a:grpFill/>
          </p:grpSpPr>
          <p:sp>
            <p:nvSpPr>
              <p:cNvPr id="139" name="Hexagon 13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0" name="Hexagon 13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1" name="Hexagon 14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2" name="Hexagon 14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3" name="Hexagon 14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4" name="Hexagon 14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5" name="Hexagon 14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6" name="Hexagon 14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7" name="Hexagon 14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8" name="Hexagon 14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9" name="Hexagon 14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0" name="Hexagon 14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1" name="Hexagon 15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2" name="Hexagon 15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3" name="Hexagon 15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4" name="Hexagon 15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0" name="Group 19"/>
            <p:cNvGrpSpPr/>
            <p:nvPr/>
          </p:nvGrpSpPr>
          <p:grpSpPr>
            <a:xfrm>
              <a:off x="-1274332" y="2953043"/>
              <a:ext cx="11005420" cy="718056"/>
              <a:chOff x="-584499" y="-186249"/>
              <a:chExt cx="11005420" cy="718056"/>
            </a:xfrm>
            <a:grpFill/>
          </p:grpSpPr>
          <p:sp>
            <p:nvSpPr>
              <p:cNvPr id="123" name="Hexagon 12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4" name="Hexagon 12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5" name="Hexagon 12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6" name="Hexagon 12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7" name="Hexagon 12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8" name="Hexagon 12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9" name="Hexagon 12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0" name="Hexagon 12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1" name="Hexagon 13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2" name="Hexagon 13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3" name="Hexagon 13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4" name="Hexagon 13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5" name="Hexagon 13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6" name="Hexagon 13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7" name="Hexagon 13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8" name="Hexagon 13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1" name="Group 20"/>
            <p:cNvGrpSpPr/>
            <p:nvPr/>
          </p:nvGrpSpPr>
          <p:grpSpPr>
            <a:xfrm>
              <a:off x="-930710" y="3587728"/>
              <a:ext cx="11005420" cy="718056"/>
              <a:chOff x="-584499" y="-186249"/>
              <a:chExt cx="11005420" cy="718056"/>
            </a:xfrm>
            <a:grpFill/>
          </p:grpSpPr>
          <p:sp>
            <p:nvSpPr>
              <p:cNvPr id="107" name="Hexagon 10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8" name="Hexagon 10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9" name="Hexagon 10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0" name="Hexagon 10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1" name="Hexagon 11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2" name="Hexagon 11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3" name="Hexagon 11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4" name="Hexagon 11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5" name="Hexagon 11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6" name="Hexagon 11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7" name="Hexagon 11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8" name="Hexagon 11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9" name="Hexagon 11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0" name="Hexagon 11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1" name="Hexagon 12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2" name="Hexagon 12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 name="Group 21"/>
            <p:cNvGrpSpPr/>
            <p:nvPr/>
          </p:nvGrpSpPr>
          <p:grpSpPr>
            <a:xfrm>
              <a:off x="-1276075" y="4216138"/>
              <a:ext cx="11005420" cy="718056"/>
              <a:chOff x="-584499" y="-186249"/>
              <a:chExt cx="11005420" cy="718056"/>
            </a:xfrm>
            <a:grpFill/>
          </p:grpSpPr>
          <p:sp>
            <p:nvSpPr>
              <p:cNvPr id="91" name="Hexagon 9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2" name="Hexagon 9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3" name="Hexagon 9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4" name="Hexagon 9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5" name="Hexagon 9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6" name="Hexagon 9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7" name="Hexagon 9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8" name="Hexagon 9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9" name="Hexagon 9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0" name="Hexagon 9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1" name="Hexagon 10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2" name="Hexagon 10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3" name="Hexagon 10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4" name="Hexagon 10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5" name="Hexagon 10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6" name="Hexagon 10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3" name="Group 22"/>
            <p:cNvGrpSpPr/>
            <p:nvPr/>
          </p:nvGrpSpPr>
          <p:grpSpPr>
            <a:xfrm>
              <a:off x="-930710" y="4835514"/>
              <a:ext cx="11005420" cy="718056"/>
              <a:chOff x="-584499" y="-186249"/>
              <a:chExt cx="11005420" cy="718056"/>
            </a:xfrm>
            <a:grpFill/>
          </p:grpSpPr>
          <p:sp>
            <p:nvSpPr>
              <p:cNvPr id="75" name="Hexagon 7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6" name="Hexagon 7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7" name="Hexagon 7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8" name="Hexagon 7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9" name="Hexagon 7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0" name="Hexagon 7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 name="Hexagon 8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2" name="Hexagon 8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3" name="Hexagon 8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4" name="Hexagon 8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Hexagon 8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6" name="Hexagon 8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7" name="Hexagon 8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8" name="Hexagon 8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9" name="Hexagon 8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0" name="Hexagon 8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4" name="Group 23"/>
            <p:cNvGrpSpPr/>
            <p:nvPr/>
          </p:nvGrpSpPr>
          <p:grpSpPr>
            <a:xfrm>
              <a:off x="-1276075" y="5463924"/>
              <a:ext cx="11005420" cy="718056"/>
              <a:chOff x="-584499" y="-186249"/>
              <a:chExt cx="11005420" cy="718056"/>
            </a:xfrm>
            <a:grpFill/>
          </p:grpSpPr>
          <p:sp>
            <p:nvSpPr>
              <p:cNvPr id="59" name="Hexagon 5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Hexagon 5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Hexagon 6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2" name="Hexagon 6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3" name="Hexagon 6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4" name="Hexagon 6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5" name="Hexagon 6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6" name="Hexagon 6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6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6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9" name="Hexagon 6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0" name="Hexagon 6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Hexagon 7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2" name="Hexagon 7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3" name="Hexagon 7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4" name="Hexagon 7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5" name="Group 24"/>
            <p:cNvGrpSpPr/>
            <p:nvPr/>
          </p:nvGrpSpPr>
          <p:grpSpPr>
            <a:xfrm>
              <a:off x="-1623140" y="6071637"/>
              <a:ext cx="11005420" cy="751306"/>
              <a:chOff x="-584499" y="-219499"/>
              <a:chExt cx="11005420" cy="751306"/>
            </a:xfrm>
            <a:grpFill/>
          </p:grpSpPr>
          <p:sp>
            <p:nvSpPr>
              <p:cNvPr id="43" name="Hexagon 4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Hexagon 4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Hexagon 4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Hexagon 4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Hexagon 4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8" name="Hexagon 4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Hexagon 4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Hexagon 4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Hexagon 5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2" name="Hexagon 5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Hexagon 5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4" name="Hexagon 5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Hexagon 5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Hexagon 5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Hexagon 56"/>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Hexagon 5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6" name="Group 25"/>
            <p:cNvGrpSpPr/>
            <p:nvPr/>
          </p:nvGrpSpPr>
          <p:grpSpPr>
            <a:xfrm>
              <a:off x="-1276075" y="6708943"/>
              <a:ext cx="11005420" cy="751306"/>
              <a:chOff x="-584499" y="-219499"/>
              <a:chExt cx="11005420" cy="751306"/>
            </a:xfrm>
            <a:grpFill/>
          </p:grpSpPr>
          <p:sp>
            <p:nvSpPr>
              <p:cNvPr id="27" name="Hexagon 2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Hexagon 27"/>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Hexagon 28"/>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Hexagon 29"/>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Hexagon 30"/>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Hexagon 31"/>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Hexagon 32"/>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Hexagon 33"/>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Hexagon 34"/>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Hexagon 35"/>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Hexagon 36"/>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Hexagon 37"/>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 name="Hexagon 38"/>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Hexagon 39"/>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Hexagon 4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Hexagon 4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220" name="Rectangle 219"/>
          <p:cNvSpPr/>
          <p:nvPr userDrawn="1"/>
        </p:nvSpPr>
        <p:spPr>
          <a:xfrm rot="5400000">
            <a:off x="2113115" y="1754256"/>
            <a:ext cx="9144000" cy="4846991"/>
          </a:xfrm>
          <a:prstGeom prst="rect">
            <a:avLst/>
          </a:prstGeom>
          <a:solidFill>
            <a:schemeClr val="bg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7" name="Text Placeholder 226"/>
          <p:cNvSpPr>
            <a:spLocks noGrp="1"/>
          </p:cNvSpPr>
          <p:nvPr>
            <p:ph type="body" sz="quarter" idx="13" hasCustomPrompt="1"/>
          </p:nvPr>
        </p:nvSpPr>
        <p:spPr>
          <a:xfrm>
            <a:off x="4606925" y="2686745"/>
            <a:ext cx="4154488" cy="1484509"/>
          </a:xfrm>
          <a:prstGeom prst="rect">
            <a:avLst/>
          </a:prstGeom>
        </p:spPr>
        <p:txBody>
          <a:bodyPr anchor="ctr" anchorCtr="0">
            <a:sp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add wrap up points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9" name="Picture 2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221" name="Picture 2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 name="Text Placeholder 2"/>
          <p:cNvSpPr>
            <a:spLocks noGrp="1"/>
          </p:cNvSpPr>
          <p:nvPr>
            <p:ph type="body" sz="quarter" idx="14" hasCustomPrompt="1"/>
          </p:nvPr>
        </p:nvSpPr>
        <p:spPr>
          <a:xfrm>
            <a:off x="415925" y="2723357"/>
            <a:ext cx="3433763" cy="1411287"/>
          </a:xfrm>
          <a:prstGeom prst="rect">
            <a:avLst/>
          </a:prstGeom>
        </p:spPr>
        <p:txBody>
          <a:bodyPr anchor="ctr"/>
          <a:lstStyle>
            <a:lvl1pPr marL="0" indent="0">
              <a:buNone/>
              <a:defRPr sz="4400" b="1">
                <a:latin typeface="Arial" charset="0"/>
                <a:ea typeface="Arial" charset="0"/>
                <a:cs typeface="Arial" charset="0"/>
              </a:defRPr>
            </a:lvl1pPr>
            <a:lvl2pPr marL="457200" indent="0">
              <a:buNone/>
              <a:defRPr sz="4400" b="1">
                <a:latin typeface="Arial" charset="0"/>
                <a:ea typeface="Arial" charset="0"/>
                <a:cs typeface="Arial" charset="0"/>
              </a:defRPr>
            </a:lvl2pPr>
            <a:lvl3pPr marL="914400" indent="0">
              <a:buNone/>
              <a:defRPr sz="4400" b="1">
                <a:latin typeface="Arial" charset="0"/>
                <a:ea typeface="Arial" charset="0"/>
                <a:cs typeface="Arial" charset="0"/>
              </a:defRPr>
            </a:lvl3pPr>
            <a:lvl4pPr marL="1371600" indent="0">
              <a:buNone/>
              <a:defRPr sz="4400" b="1">
                <a:latin typeface="Arial" charset="0"/>
                <a:ea typeface="Arial" charset="0"/>
                <a:cs typeface="Arial" charset="0"/>
              </a:defRPr>
            </a:lvl4pPr>
            <a:lvl5pPr marL="1828800" indent="0">
              <a:buNone/>
              <a:defRPr sz="4400" b="1">
                <a:latin typeface="Arial" charset="0"/>
                <a:ea typeface="Arial" charset="0"/>
                <a:cs typeface="Arial" charset="0"/>
              </a:defRPr>
            </a:lvl5pPr>
          </a:lstStyle>
          <a:p>
            <a:pPr lvl="0"/>
            <a:r>
              <a:rPr lang="en-US" dirty="0"/>
              <a:t>Part # Wrap-up</a:t>
            </a:r>
          </a:p>
        </p:txBody>
      </p:sp>
      <p:sp>
        <p:nvSpPr>
          <p:cNvPr id="2" name="Title 1">
            <a:extLst>
              <a:ext uri="{FF2B5EF4-FFF2-40B4-BE49-F238E27FC236}">
                <a16:creationId xmlns:a16="http://schemas.microsoft.com/office/drawing/2014/main" id="{B7E4DB16-4210-43A5-9DCD-1E320BC7DBDA}"/>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deo representation intro">
    <p:spTree>
      <p:nvGrpSpPr>
        <p:cNvPr id="1" name=""/>
        <p:cNvGrpSpPr/>
        <p:nvPr/>
      </p:nvGrpSpPr>
      <p:grpSpPr>
        <a:xfrm>
          <a:off x="0" y="0"/>
          <a:ext cx="0" cy="0"/>
          <a:chOff x="0" y="0"/>
          <a:chExt cx="0" cy="0"/>
        </a:xfrm>
      </p:grpSpPr>
      <p:sp>
        <p:nvSpPr>
          <p:cNvPr id="13" name="Rectangle 12"/>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lide Number Placeholder 2"/>
          <p:cNvSpPr>
            <a:spLocks noGrp="1"/>
          </p:cNvSpPr>
          <p:nvPr>
            <p:ph type="sldNum" sz="quarter" idx="10"/>
          </p:nvPr>
        </p:nvSpPr>
        <p:spPr>
          <a:xfrm>
            <a:off x="8271165" y="6512330"/>
            <a:ext cx="644236" cy="169277"/>
          </a:xfrm>
          <a:prstGeom prst="rect">
            <a:avLst/>
          </a:prstGeom>
        </p:spPr>
        <p:txBody>
          <a:bodyPr/>
          <a:lstStyle/>
          <a:p>
            <a:fld id="{569CA132-ADD6-4B72-B5E1-B86F7979C603}" type="slidenum">
              <a:rPr lang="en-US" smtClean="0"/>
              <a:pPr/>
              <a:t>‹#›</a:t>
            </a:fld>
            <a:endParaRPr lang="en-US" dirty="0"/>
          </a:p>
        </p:txBody>
      </p:sp>
      <p:sp>
        <p:nvSpPr>
          <p:cNvPr id="11" name="Picture Placeholder 10"/>
          <p:cNvSpPr>
            <a:spLocks noGrp="1"/>
          </p:cNvSpPr>
          <p:nvPr>
            <p:ph type="pic" sz="quarter" idx="11" hasCustomPrompt="1"/>
          </p:nvPr>
        </p:nvSpPr>
        <p:spPr>
          <a:xfrm>
            <a:off x="5052505" y="1674912"/>
            <a:ext cx="3698423" cy="3549408"/>
          </a:xfrm>
          <a:prstGeom prst="rect">
            <a:avLst/>
          </a:prstGeom>
        </p:spPr>
        <p:txBody>
          <a:bodyPr/>
          <a:lstStyle>
            <a:lvl1pPr marL="0" indent="0">
              <a:buNone/>
              <a:defRPr sz="2000" baseline="0">
                <a:latin typeface="Arial" charset="0"/>
                <a:ea typeface="Arial" charset="0"/>
                <a:cs typeface="Arial" charset="0"/>
              </a:defRPr>
            </a:lvl1pPr>
          </a:lstStyle>
          <a:p>
            <a:r>
              <a:rPr lang="en-US" dirty="0"/>
              <a:t>Image of video screen capture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8" name="Text Placeholder 226"/>
          <p:cNvSpPr>
            <a:spLocks noGrp="1"/>
          </p:cNvSpPr>
          <p:nvPr>
            <p:ph type="body" sz="quarter" idx="13" hasCustomPrompt="1"/>
          </p:nvPr>
        </p:nvSpPr>
        <p:spPr>
          <a:xfrm>
            <a:off x="575732" y="1674912"/>
            <a:ext cx="4133796" cy="4281632"/>
          </a:xfrm>
          <a:prstGeom prst="rect">
            <a:avLst/>
          </a:prstGeom>
        </p:spPr>
        <p:txBody>
          <a:bodyPr wrap="square" anchor="t" anchorCtr="0">
            <a:norm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Type description of the video</a:t>
            </a:r>
          </a:p>
          <a:p>
            <a:pPr lvl="0"/>
            <a:r>
              <a:rPr lang="en-US" dirty="0"/>
              <a:t>Type acknowledgement of copyright holder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p:cNvSpPr>
            <a:spLocks noGrp="1"/>
          </p:cNvSpPr>
          <p:nvPr>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Representation of module concepts</a:t>
            </a:r>
          </a:p>
        </p:txBody>
      </p:sp>
      <p:sp>
        <p:nvSpPr>
          <p:cNvPr id="21" name="Hexagon 20"/>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Text Placeholder 3"/>
          <p:cNvSpPr>
            <a:spLocks noGrp="1"/>
          </p:cNvSpPr>
          <p:nvPr userDrawn="1">
            <p:ph type="body" sz="quarter" idx="14" hasCustomPrompt="1"/>
          </p:nvPr>
        </p:nvSpPr>
        <p:spPr>
          <a:xfrm>
            <a:off x="5053013" y="5437188"/>
            <a:ext cx="3706812" cy="519112"/>
          </a:xfrm>
          <a:prstGeom prst="rect">
            <a:avLst/>
          </a:prstGeom>
        </p:spPr>
        <p:txBody>
          <a:bodyPr anchor="ctr">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vl2pPr>
              <a:defRPr sz="1200">
                <a:latin typeface="Arial" charset="0"/>
                <a:ea typeface="Arial" charset="0"/>
                <a:cs typeface="Arial" charset="0"/>
              </a:defRPr>
            </a:lvl2pPr>
            <a:lvl3pPr>
              <a:defRPr sz="1200">
                <a:latin typeface="Arial" charset="0"/>
                <a:ea typeface="Arial" charset="0"/>
                <a:cs typeface="Arial" charset="0"/>
              </a:defRPr>
            </a:lvl3pPr>
            <a:lvl4pPr>
              <a:defRPr sz="1200">
                <a:latin typeface="Arial" charset="0"/>
                <a:ea typeface="Arial" charset="0"/>
                <a:cs typeface="Arial" charset="0"/>
              </a:defRPr>
            </a:lvl4pPr>
            <a:lvl5pPr>
              <a:defRPr sz="1200">
                <a:latin typeface="Arial" charset="0"/>
                <a:ea typeface="Arial" charset="0"/>
                <a:cs typeface="Arial" charset="0"/>
              </a:defRPr>
            </a:lvl5pPr>
          </a:lstStyle>
          <a:p>
            <a:pPr lvl="0"/>
            <a:r>
              <a:rPr lang="en-US" dirty="0"/>
              <a:t>Video copyright holder’s preferred citation</a:t>
            </a:r>
          </a:p>
          <a:p>
            <a:pPr lvl="0"/>
            <a:r>
              <a:rPr lang="en-US" dirty="0"/>
              <a:t>Hyperlink to copyright holder’s website if applicable</a:t>
            </a:r>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21596082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odule review and next steps">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643570" y="355798"/>
            <a:ext cx="8131175" cy="810563"/>
          </a:xfrm>
          <a:prstGeom prst="rect">
            <a:avLst/>
          </a:prstGeom>
        </p:spPr>
        <p:txBody>
          <a:bodyPr anchor="ctr">
            <a:normAutofit/>
          </a:bodyPr>
          <a:lstStyle>
            <a:lvl1pPr marL="0" indent="0">
              <a:buNone/>
              <a:defRPr sz="3200" b="1">
                <a:latin typeface="Arial" charset="0"/>
                <a:ea typeface="Arial" charset="0"/>
                <a:cs typeface="Arial" charset="0"/>
              </a:defRPr>
            </a:lvl1pPr>
            <a:lvl2pPr marL="457200" indent="0">
              <a:buNone/>
              <a:defRPr>
                <a:latin typeface="Arial" charset="0"/>
                <a:ea typeface="Arial" charset="0"/>
                <a:cs typeface="Arial" charset="0"/>
              </a:defRPr>
            </a:lvl2pPr>
            <a:lvl3pPr marL="914400" indent="0">
              <a:buNone/>
              <a:defRPr>
                <a:latin typeface="Arial" charset="0"/>
                <a:ea typeface="Arial" charset="0"/>
                <a:cs typeface="Arial" charset="0"/>
              </a:defRPr>
            </a:lvl3pPr>
            <a:lvl4pPr marL="1371600" indent="0">
              <a:buNone/>
              <a:defRPr>
                <a:latin typeface="Arial" charset="0"/>
                <a:ea typeface="Arial" charset="0"/>
                <a:cs typeface="Arial" charset="0"/>
              </a:defRPr>
            </a:lvl4pPr>
            <a:lvl5pPr marL="1828800" indent="0">
              <a:buNone/>
              <a:defRPr>
                <a:latin typeface="Arial" charset="0"/>
                <a:ea typeface="Arial" charset="0"/>
                <a:cs typeface="Arial" charset="0"/>
              </a:defRPr>
            </a:lvl5pPr>
          </a:lstStyle>
          <a:p>
            <a:pPr lvl="0"/>
            <a:r>
              <a:rPr lang="en-US" dirty="0"/>
              <a:t>Module Review and Next Steps</a:t>
            </a:r>
          </a:p>
        </p:txBody>
      </p:sp>
      <p:sp>
        <p:nvSpPr>
          <p:cNvPr id="7" name="Text Placeholder 2"/>
          <p:cNvSpPr>
            <a:spLocks noGrp="1"/>
          </p:cNvSpPr>
          <p:nvPr>
            <p:ph idx="1" hasCustomPrompt="1"/>
          </p:nvPr>
        </p:nvSpPr>
        <p:spPr>
          <a:xfrm>
            <a:off x="4983475" y="2584249"/>
            <a:ext cx="3791270" cy="3343275"/>
          </a:xfrm>
          <a:prstGeom prst="rect">
            <a:avLst/>
          </a:prstGeom>
        </p:spPr>
        <p:txBody>
          <a:bodyPr vert="horz" lIns="91440" tIns="45720" rIns="91440" bIns="45720" rtlCol="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chemeClr val="accent4"/>
              </a:buClr>
              <a:buFont typeface="AppleSymbols" charset="0"/>
              <a:buChar char="⎔"/>
              <a:defRPr sz="1800">
                <a:latin typeface="Arial" charset="0"/>
                <a:ea typeface="Arial" charset="0"/>
                <a:cs typeface="Arial" charset="0"/>
              </a:defRPr>
            </a:lvl2pPr>
            <a:lvl3pPr marL="1200150" indent="-285750">
              <a:buClr>
                <a:schemeClr val="accent4"/>
              </a:buClr>
              <a:buFont typeface="AppleSymbols" charset="0"/>
              <a:buChar char="⎔"/>
              <a:defRPr sz="1600">
                <a:latin typeface="Arial" charset="0"/>
                <a:ea typeface="Arial" charset="0"/>
                <a:cs typeface="Arial" charset="0"/>
              </a:defRPr>
            </a:lvl3pPr>
            <a:lvl4pPr marL="1657350" indent="-285750">
              <a:buClr>
                <a:schemeClr val="accent4"/>
              </a:buClr>
              <a:buFont typeface="AppleSymbols" charset="0"/>
              <a:buChar char="⎔"/>
              <a:defRPr sz="1400">
                <a:latin typeface="Arial" charset="0"/>
                <a:ea typeface="Arial" charset="0"/>
                <a:cs typeface="Arial" charset="0"/>
              </a:defRPr>
            </a:lvl4pPr>
            <a:lvl5pPr marL="2114550" indent="-285750">
              <a:buClr>
                <a:schemeClr val="accent4"/>
              </a:buClr>
              <a:buFont typeface="AppleSymbols" charset="0"/>
              <a:buChar char="⎔"/>
              <a:defRPr sz="1400">
                <a:latin typeface="Arial" charset="0"/>
                <a:ea typeface="Arial" charset="0"/>
                <a:cs typeface="Arial" charset="0"/>
              </a:defRPr>
            </a:lvl5pPr>
          </a:lstStyle>
          <a:p>
            <a:pPr lvl="0"/>
            <a:r>
              <a:rPr lang="en-US" dirty="0"/>
              <a:t>Click to type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1" hasCustomPrompt="1"/>
          </p:nvPr>
        </p:nvSpPr>
        <p:spPr>
          <a:xfrm>
            <a:off x="643570" y="1673003"/>
            <a:ext cx="3791270" cy="643140"/>
          </a:xfrm>
          <a:prstGeom prst="rect">
            <a:avLst/>
          </a:prstGeom>
          <a:noFill/>
        </p:spPr>
        <p:txBody>
          <a:bodyPr anchor="ctr" anchorCtr="0">
            <a:normAutofit/>
          </a:bodyPr>
          <a:lstStyle>
            <a:lvl1pPr marL="0" indent="0" algn="ctr">
              <a:buNone/>
              <a:defRPr sz="2000" b="1" baseline="0">
                <a:latin typeface="Arial" charset="0"/>
                <a:ea typeface="Arial" charset="0"/>
                <a:cs typeface="Arial" charset="0"/>
              </a:defRPr>
            </a:lvl1pPr>
            <a:lvl2pPr>
              <a:defRPr sz="1100"/>
            </a:lvl2pPr>
            <a:lvl3pPr>
              <a:defRPr sz="1050"/>
            </a:lvl3pPr>
            <a:lvl4pPr>
              <a:defRPr sz="1000"/>
            </a:lvl4pPr>
            <a:lvl5pPr>
              <a:defRPr sz="1000"/>
            </a:lvl5pPr>
          </a:lstStyle>
          <a:p>
            <a:pPr lvl="0"/>
            <a:r>
              <a:rPr lang="en-US" dirty="0"/>
              <a:t>Checklist Items</a:t>
            </a:r>
          </a:p>
        </p:txBody>
      </p:sp>
      <p:sp>
        <p:nvSpPr>
          <p:cNvPr id="12" name="Text Placeholder 10"/>
          <p:cNvSpPr>
            <a:spLocks noGrp="1"/>
          </p:cNvSpPr>
          <p:nvPr>
            <p:ph type="body" sz="quarter" idx="12" hasCustomPrompt="1"/>
          </p:nvPr>
        </p:nvSpPr>
        <p:spPr>
          <a:xfrm>
            <a:off x="4983475" y="1673003"/>
            <a:ext cx="3791270" cy="643140"/>
          </a:xfrm>
          <a:prstGeom prst="rect">
            <a:avLst/>
          </a:prstGeom>
          <a:noFill/>
        </p:spPr>
        <p:txBody>
          <a:bodyPr lIns="0" tIns="0" rIns="0" bIns="0" anchor="ctr" anchorCtr="0">
            <a:normAutofit/>
          </a:bodyPr>
          <a:lstStyle>
            <a:lvl1pPr marL="0" indent="0" algn="ctr">
              <a:buNone/>
              <a:defRPr sz="2000" b="1" baseline="0">
                <a:latin typeface="Arial" charset="0"/>
                <a:ea typeface="Arial" charset="0"/>
                <a:cs typeface="Arial" charset="0"/>
              </a:defRPr>
            </a:lvl1pPr>
            <a:lvl2pPr>
              <a:defRPr sz="1100"/>
            </a:lvl2pPr>
            <a:lvl3pPr>
              <a:defRPr sz="1050"/>
            </a:lvl3pPr>
            <a:lvl4pPr>
              <a:defRPr sz="1000"/>
            </a:lvl4pPr>
            <a:lvl5pPr>
              <a:defRPr sz="1000"/>
            </a:lvl5pPr>
          </a:lstStyle>
          <a:p>
            <a:pPr lvl="0"/>
            <a:r>
              <a:rPr lang="en-US" dirty="0"/>
              <a:t>Activities to Complete</a:t>
            </a:r>
          </a:p>
        </p:txBody>
      </p:sp>
      <p:sp>
        <p:nvSpPr>
          <p:cNvPr id="13" name="Text Placeholder 2"/>
          <p:cNvSpPr>
            <a:spLocks noGrp="1"/>
          </p:cNvSpPr>
          <p:nvPr>
            <p:ph idx="13" hasCustomPrompt="1"/>
          </p:nvPr>
        </p:nvSpPr>
        <p:spPr>
          <a:xfrm>
            <a:off x="643570" y="2584250"/>
            <a:ext cx="3791270" cy="3343275"/>
          </a:xfrm>
          <a:prstGeom prst="rect">
            <a:avLst/>
          </a:prstGeom>
        </p:spPr>
        <p:txBody>
          <a:bodyPr vert="horz" lIns="91440" tIns="45720" rIns="91440" bIns="45720" rtlCol="0">
            <a:normAutofit/>
          </a:bodyPr>
          <a:lstStyle>
            <a:lvl1pPr marL="285750" indent="-285750">
              <a:buClr>
                <a:schemeClr val="accent6">
                  <a:lumMod val="60000"/>
                  <a:lumOff val="40000"/>
                </a:schemeClr>
              </a:buClr>
              <a:buFont typeface="Wingdings" charset="2"/>
              <a:buChar char="q"/>
              <a:defRPr sz="2000">
                <a:latin typeface="Arial" charset="0"/>
                <a:ea typeface="Arial" charset="0"/>
                <a:cs typeface="Arial" charset="0"/>
              </a:defRPr>
            </a:lvl1pPr>
            <a:lvl2pPr marL="742950" indent="-285750">
              <a:buClr>
                <a:schemeClr val="accent6">
                  <a:lumMod val="60000"/>
                  <a:lumOff val="40000"/>
                </a:schemeClr>
              </a:buClr>
              <a:buFont typeface="Arial" charset="0"/>
              <a:buChar char="•"/>
              <a:defRPr sz="1800">
                <a:latin typeface="Arial" charset="0"/>
                <a:ea typeface="Arial" charset="0"/>
                <a:cs typeface="Arial" charset="0"/>
              </a:defRPr>
            </a:lvl2pPr>
            <a:lvl3pPr marL="1200150" indent="-285750">
              <a:buClr>
                <a:schemeClr val="accent6">
                  <a:lumMod val="60000"/>
                  <a:lumOff val="40000"/>
                </a:schemeClr>
              </a:buClr>
              <a:buFont typeface="Arial" charset="0"/>
              <a:buChar char="•"/>
              <a:defRPr sz="1600">
                <a:latin typeface="Arial" charset="0"/>
                <a:ea typeface="Arial" charset="0"/>
                <a:cs typeface="Arial" charset="0"/>
              </a:defRPr>
            </a:lvl3pPr>
            <a:lvl4pPr marL="1657350" indent="-285750">
              <a:buClr>
                <a:schemeClr val="accent6">
                  <a:lumMod val="60000"/>
                  <a:lumOff val="40000"/>
                </a:schemeClr>
              </a:buClr>
              <a:buFont typeface="Arial" charset="0"/>
              <a:buChar char="•"/>
              <a:defRPr sz="1400">
                <a:latin typeface="Arial" charset="0"/>
                <a:ea typeface="Arial" charset="0"/>
                <a:cs typeface="Arial" charset="0"/>
              </a:defRPr>
            </a:lvl4pPr>
            <a:lvl5pPr marL="2114550" indent="-285750">
              <a:buClr>
                <a:schemeClr val="accent6">
                  <a:lumMod val="60000"/>
                  <a:lumOff val="40000"/>
                </a:schemeClr>
              </a:buClr>
              <a:buFont typeface="Arial" charset="0"/>
              <a:buChar char="•"/>
              <a:defRPr sz="1400">
                <a:latin typeface="Arial" charset="0"/>
                <a:ea typeface="Arial" charset="0"/>
                <a:cs typeface="Arial" charset="0"/>
              </a:defRPr>
            </a:lvl5pPr>
          </a:lstStyle>
          <a:p>
            <a:pPr lvl="0"/>
            <a:r>
              <a:rPr lang="en-US" dirty="0"/>
              <a:t> Click to type bullet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5" name="Rectangle 14"/>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Rectangle 16"/>
          <p:cNvSpPr/>
          <p:nvPr userDrawn="1"/>
        </p:nvSpPr>
        <p:spPr>
          <a:xfrm>
            <a:off x="643570" y="2231002"/>
            <a:ext cx="3791269" cy="415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4983474" y="2231002"/>
            <a:ext cx="3791270" cy="41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57220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assroom application">
    <p:spTree>
      <p:nvGrpSpPr>
        <p:cNvPr id="1" name=""/>
        <p:cNvGrpSpPr/>
        <p:nvPr/>
      </p:nvGrpSpPr>
      <p:grpSpPr>
        <a:xfrm>
          <a:off x="0" y="0"/>
          <a:ext cx="0" cy="0"/>
          <a:chOff x="0" y="0"/>
          <a:chExt cx="0" cy="0"/>
        </a:xfrm>
      </p:grpSpPr>
      <p:sp>
        <p:nvSpPr>
          <p:cNvPr id="25" name="Rectangle 24"/>
          <p:cNvSpPr/>
          <p:nvPr userDrawn="1"/>
        </p:nvSpPr>
        <p:spPr>
          <a:xfrm rot="5400000">
            <a:off x="-3312622" y="3312622"/>
            <a:ext cx="6858000" cy="232756"/>
          </a:xfrm>
          <a:prstGeom prst="rect">
            <a:avLst/>
          </a:prstGeom>
          <a:gradFill flip="none" rotWithShape="1">
            <a:gsLst>
              <a:gs pos="99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26" name="Content Placeholder 4"/>
          <p:cNvSpPr>
            <a:spLocks noGrp="1"/>
          </p:cNvSpPr>
          <p:nvPr userDrawn="1">
            <p:ph sz="quarter" idx="14" hasCustomPrompt="1"/>
          </p:nvPr>
        </p:nvSpPr>
        <p:spPr>
          <a:xfrm>
            <a:off x="1199330" y="355798"/>
            <a:ext cx="7575416" cy="810563"/>
          </a:xfrm>
          <a:prstGeom prst="rect">
            <a:avLst/>
          </a:prstGeom>
        </p:spPr>
        <p:txBody>
          <a:bodyPr anchor="ctr">
            <a:normAutofit/>
          </a:bodyPr>
          <a:lstStyle>
            <a:lvl1pPr marL="0" indent="0">
              <a:buNone/>
              <a:defRPr sz="4000" b="1" baseline="0">
                <a:latin typeface="Arial" charset="0"/>
                <a:ea typeface="Arial" charset="0"/>
                <a:cs typeface="Arial" charset="0"/>
              </a:defRPr>
            </a:lvl1pPr>
            <a:lvl2pPr marL="457200" indent="0">
              <a:buNone/>
              <a:defRPr>
                <a:latin typeface="Arial" charset="0"/>
                <a:ea typeface="Arial" charset="0"/>
                <a:cs typeface="Arial" charset="0"/>
              </a:defRPr>
            </a:lvl2pPr>
            <a:lvl3pPr marL="914400" indent="0">
              <a:buNone/>
              <a:defRPr>
                <a:latin typeface="Arial" charset="0"/>
                <a:ea typeface="Arial" charset="0"/>
                <a:cs typeface="Arial" charset="0"/>
              </a:defRPr>
            </a:lvl3pPr>
            <a:lvl4pPr marL="1371600" indent="0">
              <a:buNone/>
              <a:defRPr>
                <a:latin typeface="Arial" charset="0"/>
                <a:ea typeface="Arial" charset="0"/>
                <a:cs typeface="Arial" charset="0"/>
              </a:defRPr>
            </a:lvl4pPr>
            <a:lvl5pPr marL="1828800" indent="0">
              <a:buNone/>
              <a:defRPr>
                <a:latin typeface="Arial" charset="0"/>
                <a:ea typeface="Arial" charset="0"/>
                <a:cs typeface="Arial" charset="0"/>
              </a:defRPr>
            </a:lvl5pPr>
          </a:lstStyle>
          <a:p>
            <a:pPr lvl="0"/>
            <a:r>
              <a:rPr lang="en-US" dirty="0"/>
              <a:t>Classroom Application</a:t>
            </a:r>
          </a:p>
        </p:txBody>
      </p:sp>
      <p:sp>
        <p:nvSpPr>
          <p:cNvPr id="27" name="Text Placeholder 2"/>
          <p:cNvSpPr>
            <a:spLocks noGrp="1"/>
          </p:cNvSpPr>
          <p:nvPr userDrawn="1">
            <p:ph idx="1" hasCustomPrompt="1"/>
          </p:nvPr>
        </p:nvSpPr>
        <p:spPr>
          <a:xfrm>
            <a:off x="4989124" y="2584249"/>
            <a:ext cx="3785621" cy="3343275"/>
          </a:xfrm>
          <a:prstGeom prst="rect">
            <a:avLst/>
          </a:prstGeom>
        </p:spPr>
        <p:txBody>
          <a:bodyPr vert="horz" lIns="91440" tIns="45720" rIns="91440" bIns="45720" rtlCol="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chemeClr val="accent4"/>
              </a:buClr>
              <a:buFont typeface="AppleSymbols" charset="0"/>
              <a:buChar char="⎔"/>
              <a:defRPr sz="1800">
                <a:latin typeface="Arial" charset="0"/>
                <a:ea typeface="Arial" charset="0"/>
                <a:cs typeface="Arial" charset="0"/>
              </a:defRPr>
            </a:lvl2pPr>
            <a:lvl3pPr marL="1200150" indent="-285750">
              <a:buClr>
                <a:schemeClr val="accent4"/>
              </a:buClr>
              <a:buFont typeface="AppleSymbols" charset="0"/>
              <a:buChar char="⎔"/>
              <a:defRPr sz="1600">
                <a:latin typeface="Arial" charset="0"/>
                <a:ea typeface="Arial" charset="0"/>
                <a:cs typeface="Arial" charset="0"/>
              </a:defRPr>
            </a:lvl3pPr>
            <a:lvl4pPr marL="1657350" indent="-285750">
              <a:buClr>
                <a:schemeClr val="accent4"/>
              </a:buClr>
              <a:buFont typeface="AppleSymbols" charset="0"/>
              <a:buChar char="⎔"/>
              <a:defRPr sz="1400">
                <a:latin typeface="Arial" charset="0"/>
                <a:ea typeface="Arial" charset="0"/>
                <a:cs typeface="Arial" charset="0"/>
              </a:defRPr>
            </a:lvl4pPr>
            <a:lvl5pPr marL="2114550" indent="-285750">
              <a:buClr>
                <a:schemeClr val="accent4"/>
              </a:buClr>
              <a:buFont typeface="AppleSymbols" charset="0"/>
              <a:buChar char="⎔"/>
              <a:defRPr sz="1400">
                <a:latin typeface="Arial" charset="0"/>
                <a:ea typeface="Arial" charset="0"/>
                <a:cs typeface="Arial" charset="0"/>
              </a:defRPr>
            </a:lvl5pPr>
          </a:lstStyle>
          <a:p>
            <a:pPr lvl="0"/>
            <a:r>
              <a:rPr lang="en-US" dirty="0"/>
              <a:t>Click to type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2"/>
          <p:cNvSpPr>
            <a:spLocks noGrp="1"/>
          </p:cNvSpPr>
          <p:nvPr userDrawn="1">
            <p:ph idx="13" hasCustomPrompt="1"/>
          </p:nvPr>
        </p:nvSpPr>
        <p:spPr>
          <a:xfrm>
            <a:off x="643570" y="2584250"/>
            <a:ext cx="3791270" cy="3343275"/>
          </a:xfrm>
          <a:prstGeom prst="rect">
            <a:avLst/>
          </a:prstGeom>
        </p:spPr>
        <p:txBody>
          <a:bodyPr vert="horz" lIns="91440" tIns="45720" rIns="91440" bIns="45720" rtlCol="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chemeClr val="accent4"/>
              </a:buClr>
              <a:buFont typeface="AppleSymbols" charset="0"/>
              <a:buChar char="⎔"/>
              <a:defRPr sz="1800">
                <a:latin typeface="Arial" charset="0"/>
                <a:ea typeface="Arial" charset="0"/>
                <a:cs typeface="Arial" charset="0"/>
              </a:defRPr>
            </a:lvl2pPr>
            <a:lvl3pPr marL="1200150" indent="-285750">
              <a:buClr>
                <a:schemeClr val="accent4"/>
              </a:buClr>
              <a:buFont typeface="AppleSymbols" charset="0"/>
              <a:buChar char="⎔"/>
              <a:defRPr sz="1600">
                <a:latin typeface="Arial" charset="0"/>
                <a:ea typeface="Arial" charset="0"/>
                <a:cs typeface="Arial" charset="0"/>
              </a:defRPr>
            </a:lvl3pPr>
            <a:lvl4pPr marL="1657350" indent="-285750">
              <a:buClr>
                <a:schemeClr val="accent4"/>
              </a:buClr>
              <a:buFont typeface="AppleSymbols" charset="0"/>
              <a:buChar char="⎔"/>
              <a:defRPr sz="1400">
                <a:latin typeface="Arial" charset="0"/>
                <a:ea typeface="Arial" charset="0"/>
                <a:cs typeface="Arial" charset="0"/>
              </a:defRPr>
            </a:lvl4pPr>
            <a:lvl5pPr marL="2114550" indent="-285750">
              <a:buClr>
                <a:schemeClr val="accent4"/>
              </a:buClr>
              <a:buFont typeface="AppleSymbols" charset="0"/>
              <a:buChar char="⎔"/>
              <a:defRPr sz="1400">
                <a:latin typeface="Arial" charset="0"/>
                <a:ea typeface="Arial" charset="0"/>
                <a:cs typeface="Arial" charset="0"/>
              </a:defRPr>
            </a:lvl5pPr>
          </a:lstStyle>
          <a:p>
            <a:pPr lvl="0"/>
            <a:r>
              <a:rPr lang="en-US" dirty="0"/>
              <a:t>Click to type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Rectangle 31"/>
          <p:cNvSpPr/>
          <p:nvPr userDrawn="1"/>
        </p:nvSpPr>
        <p:spPr>
          <a:xfrm>
            <a:off x="643570" y="2306995"/>
            <a:ext cx="379127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0"/>
          <p:cNvSpPr>
            <a:spLocks noGrp="1"/>
          </p:cNvSpPr>
          <p:nvPr userDrawn="1">
            <p:ph type="body" sz="quarter" idx="16" hasCustomPrompt="1"/>
          </p:nvPr>
        </p:nvSpPr>
        <p:spPr>
          <a:xfrm>
            <a:off x="1082953" y="1901880"/>
            <a:ext cx="3266524" cy="334977"/>
          </a:xfrm>
          <a:prstGeom prst="rect">
            <a:avLst/>
          </a:prstGeom>
          <a:noFill/>
        </p:spPr>
        <p:txBody>
          <a:bodyPr wrap="square" anchor="b" anchorCtr="1">
            <a:noAutofit/>
          </a:bodyPr>
          <a:lstStyle>
            <a:lvl1pPr marL="0" indent="0" algn="ctr">
              <a:buNone/>
              <a:defRPr sz="1800" b="1" baseline="0">
                <a:latin typeface="Arial" charset="0"/>
                <a:ea typeface="Arial" charset="0"/>
                <a:cs typeface="Arial" charset="0"/>
              </a:defRPr>
            </a:lvl1pPr>
            <a:lvl2pPr>
              <a:defRPr sz="1100"/>
            </a:lvl2pPr>
            <a:lvl3pPr>
              <a:defRPr sz="1050"/>
            </a:lvl3pPr>
            <a:lvl4pPr>
              <a:defRPr sz="1000"/>
            </a:lvl4pPr>
            <a:lvl5pPr>
              <a:defRPr sz="1000"/>
            </a:lvl5pPr>
          </a:lstStyle>
          <a:p>
            <a:pPr lvl="0"/>
            <a:r>
              <a:rPr lang="en-US" dirty="0"/>
              <a:t>Journal entry assignment</a:t>
            </a:r>
          </a:p>
        </p:txBody>
      </p:sp>
      <p:sp>
        <p:nvSpPr>
          <p:cNvPr id="35" name="Rectangle 34"/>
          <p:cNvSpPr/>
          <p:nvPr userDrawn="1"/>
        </p:nvSpPr>
        <p:spPr>
          <a:xfrm>
            <a:off x="4989124" y="2306995"/>
            <a:ext cx="379127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Text Placeholder 10"/>
          <p:cNvSpPr>
            <a:spLocks noGrp="1"/>
          </p:cNvSpPr>
          <p:nvPr userDrawn="1">
            <p:ph type="body" sz="quarter" idx="17" hasCustomPrompt="1"/>
          </p:nvPr>
        </p:nvSpPr>
        <p:spPr>
          <a:xfrm>
            <a:off x="5315061" y="1751330"/>
            <a:ext cx="3339751" cy="498574"/>
          </a:xfrm>
          <a:prstGeom prst="rect">
            <a:avLst/>
          </a:prstGeom>
          <a:noFill/>
        </p:spPr>
        <p:txBody>
          <a:bodyPr anchor="b" anchorCtr="0">
            <a:normAutofit/>
          </a:bodyPr>
          <a:lstStyle>
            <a:lvl1pPr marL="0" indent="0" algn="ctr">
              <a:buNone/>
              <a:defRPr sz="1800" b="1" baseline="0">
                <a:latin typeface="Arial" charset="0"/>
                <a:ea typeface="Arial" charset="0"/>
                <a:cs typeface="Arial" charset="0"/>
              </a:defRPr>
            </a:lvl1pPr>
            <a:lvl2pPr>
              <a:defRPr sz="1100"/>
            </a:lvl2pPr>
            <a:lvl3pPr>
              <a:defRPr sz="1050"/>
            </a:lvl3pPr>
            <a:lvl4pPr>
              <a:defRPr sz="1000"/>
            </a:lvl4pPr>
            <a:lvl5pPr>
              <a:defRPr sz="1000"/>
            </a:lvl5pPr>
          </a:lstStyle>
          <a:p>
            <a:pPr lvl="0"/>
            <a:r>
              <a:rPr lang="en-US" dirty="0"/>
              <a:t>What you will do</a:t>
            </a:r>
          </a:p>
        </p:txBody>
      </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6481" y="436304"/>
            <a:ext cx="286368" cy="697243"/>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34890" y="1775895"/>
            <a:ext cx="189324" cy="460962"/>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14212" y="1738283"/>
            <a:ext cx="423318" cy="498574"/>
          </a:xfrm>
          <a:prstGeom prst="rect">
            <a:avLst/>
          </a:prstGeom>
        </p:spPr>
      </p:pic>
      <p:sp>
        <p:nvSpPr>
          <p:cNvPr id="2" name="Title 1">
            <a:extLst>
              <a:ext uri="{FF2B5EF4-FFF2-40B4-BE49-F238E27FC236}">
                <a16:creationId xmlns:a16="http://schemas.microsoft.com/office/drawing/2014/main" id="{6ABA81E9-797C-4438-B43F-3B9E57D1E57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80254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only slide">
    <p:spTree>
      <p:nvGrpSpPr>
        <p:cNvPr id="1" name=""/>
        <p:cNvGrpSpPr/>
        <p:nvPr/>
      </p:nvGrpSpPr>
      <p:grpSpPr>
        <a:xfrm>
          <a:off x="0" y="0"/>
          <a:ext cx="0" cy="0"/>
          <a:chOff x="0" y="0"/>
          <a:chExt cx="0" cy="0"/>
        </a:xfrm>
      </p:grpSpPr>
      <p:sp>
        <p:nvSpPr>
          <p:cNvPr id="6" name="Rectangle 5"/>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0" name="Title 1"/>
          <p:cNvSpPr>
            <a:spLocks noGrp="1"/>
          </p:cNvSpPr>
          <p:nvPr>
            <p:ph type="title" hasCustomPrompt="1"/>
          </p:nvPr>
        </p:nvSpPr>
        <p:spPr>
          <a:xfrm>
            <a:off x="575733" y="324358"/>
            <a:ext cx="8183497"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Click to add title</a:t>
            </a:r>
          </a:p>
        </p:txBody>
      </p:sp>
    </p:spTree>
    <p:extLst>
      <p:ext uri="{BB962C8B-B14F-4D97-AF65-F5344CB8AC3E}">
        <p14:creationId xmlns:p14="http://schemas.microsoft.com/office/powerpoint/2010/main" val="17892821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9CB9A-363F-48E6-8335-1E4C4C8695B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847354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Reflection">
    <p:spTree>
      <p:nvGrpSpPr>
        <p:cNvPr id="1" name=""/>
        <p:cNvGrpSpPr/>
        <p:nvPr/>
      </p:nvGrpSpPr>
      <p:grpSpPr>
        <a:xfrm>
          <a:off x="0" y="0"/>
          <a:ext cx="0" cy="0"/>
          <a:chOff x="0" y="0"/>
          <a:chExt cx="0" cy="0"/>
        </a:xfrm>
      </p:grpSpPr>
      <p:sp>
        <p:nvSpPr>
          <p:cNvPr id="10" name="Rectangle 9"/>
          <p:cNvSpPr/>
          <p:nvPr/>
        </p:nvSpPr>
        <p:spPr>
          <a:xfrm>
            <a:off x="839288" y="-1351470"/>
            <a:ext cx="7877175" cy="1323439"/>
          </a:xfrm>
          <a:prstGeom prst="rect">
            <a:avLst/>
          </a:prstGeom>
          <a:solidFill>
            <a:srgbClr val="FF0000"/>
          </a:solidFill>
        </p:spPr>
        <p:txBody>
          <a:bodyPr wrap="square">
            <a:spAutoFit/>
          </a:bodyPr>
          <a:lstStyle/>
          <a:p>
            <a:r>
              <a:rPr lang="en-US" sz="4000" dirty="0"/>
              <a:t>(DO NOT PUT THESE SLIDES IN THE MIDDLE OF  LECTURE SLIDES)</a:t>
            </a:r>
          </a:p>
        </p:txBody>
      </p:sp>
      <p:sp>
        <p:nvSpPr>
          <p:cNvPr id="6" name="TextBox 5"/>
          <p:cNvSpPr txBox="1"/>
          <p:nvPr/>
        </p:nvSpPr>
        <p:spPr>
          <a:xfrm>
            <a:off x="3080091" y="6947657"/>
            <a:ext cx="3663610" cy="738664"/>
          </a:xfrm>
          <a:prstGeom prst="rect">
            <a:avLst/>
          </a:prstGeom>
          <a:solidFill>
            <a:schemeClr val="accent5">
              <a:lumMod val="75000"/>
            </a:schemeClr>
          </a:solidFill>
        </p:spPr>
        <p:txBody>
          <a:bodyPr wrap="square" rtlCol="0">
            <a:spAutoFit/>
          </a:bodyPr>
          <a:lstStyle/>
          <a:p>
            <a:r>
              <a:rPr lang="en-US" sz="1400" dirty="0">
                <a:solidFill>
                  <a:schemeClr val="bg1"/>
                </a:solidFill>
              </a:rPr>
              <a:t>Partner</a:t>
            </a:r>
            <a:r>
              <a:rPr lang="en-US" sz="1400" baseline="0" dirty="0">
                <a:solidFill>
                  <a:schemeClr val="bg1"/>
                </a:solidFill>
              </a:rPr>
              <a:t> </a:t>
            </a:r>
            <a:r>
              <a:rPr lang="en-US" sz="1400" dirty="0">
                <a:solidFill>
                  <a:schemeClr val="bg1"/>
                </a:solidFill>
              </a:rPr>
              <a:t>activities include:</a:t>
            </a:r>
          </a:p>
          <a:p>
            <a:pPr marL="285750" indent="-285750">
              <a:buFont typeface="Arial" panose="020B0604020202020204" pitchFamily="34" charset="0"/>
              <a:buChar char="•"/>
            </a:pPr>
            <a:r>
              <a:rPr lang="en-US" sz="1400" dirty="0">
                <a:solidFill>
                  <a:schemeClr val="bg1"/>
                </a:solidFill>
              </a:rPr>
              <a:t>Partner Work - Processing (PW-P)</a:t>
            </a:r>
          </a:p>
          <a:p>
            <a:pPr marL="285750" indent="-285750">
              <a:buFont typeface="Arial" panose="020B0604020202020204" pitchFamily="34" charset="0"/>
              <a:buChar char="•"/>
            </a:pPr>
            <a:r>
              <a:rPr lang="en-US" sz="1400" dirty="0">
                <a:solidFill>
                  <a:schemeClr val="bg1"/>
                </a:solidFill>
              </a:rPr>
              <a:t>Partner Work - Example Eval (PW -E)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20"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Reflection</a:t>
            </a:r>
          </a:p>
        </p:txBody>
      </p:sp>
      <p:sp>
        <p:nvSpPr>
          <p:cNvPr id="11" name="Rectangle 10"/>
          <p:cNvSpPr/>
          <p:nvPr userDrawn="1"/>
        </p:nvSpPr>
        <p:spPr>
          <a:xfrm rot="5400000">
            <a:off x="-3312622" y="3312622"/>
            <a:ext cx="6858000" cy="232756"/>
          </a:xfrm>
          <a:prstGeom prst="rect">
            <a:avLst/>
          </a:prstGeom>
          <a:gradFill flip="none" rotWithShape="1">
            <a:gsLst>
              <a:gs pos="99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Text Placeholder 226"/>
          <p:cNvSpPr>
            <a:spLocks noGrp="1"/>
          </p:cNvSpPr>
          <p:nvPr>
            <p:ph type="body" sz="quarter" idx="13" hasCustomPrompt="1"/>
          </p:nvPr>
        </p:nvSpPr>
        <p:spPr>
          <a:xfrm>
            <a:off x="575733" y="1722474"/>
            <a:ext cx="8204753" cy="4309505"/>
          </a:xfrm>
          <a:prstGeom prst="rect">
            <a:avLst/>
          </a:prstGeom>
        </p:spPr>
        <p:txBody>
          <a:bodyPr wrap="square" anchor="t" anchorCtr="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2000">
                <a:latin typeface="Arial" charset="0"/>
                <a:ea typeface="Arial" charset="0"/>
                <a:cs typeface="Arial" charset="0"/>
              </a:defRPr>
            </a:lvl2pPr>
            <a:lvl3pPr marL="1200150" indent="-285750">
              <a:buClr>
                <a:srgbClr val="C85337"/>
              </a:buClr>
              <a:buFont typeface="AppleSymbols" charset="0"/>
              <a:buChar char="⎔"/>
              <a:defRPr sz="1800">
                <a:latin typeface="Arial" charset="0"/>
                <a:ea typeface="Arial" charset="0"/>
                <a:cs typeface="Arial" charset="0"/>
              </a:defRPr>
            </a:lvl3pPr>
            <a:lvl4pPr marL="1657350" indent="-285750">
              <a:buClr>
                <a:srgbClr val="C85337"/>
              </a:buClr>
              <a:buFont typeface="AppleSymbols" charset="0"/>
              <a:buChar char="⎔"/>
              <a:defRPr sz="1600">
                <a:latin typeface="Arial" charset="0"/>
                <a:ea typeface="Arial" charset="0"/>
                <a:cs typeface="Arial" charset="0"/>
              </a:defRPr>
            </a:lvl4pPr>
            <a:lvl5pPr marL="2114550" indent="-285750">
              <a:buClr>
                <a:srgbClr val="C85337"/>
              </a:buClr>
              <a:buFont typeface="AppleSymbols" charset="0"/>
              <a:buChar char="⎔"/>
              <a:defRPr sz="1600">
                <a:latin typeface="Arial" charset="0"/>
                <a:ea typeface="Arial" charset="0"/>
                <a:cs typeface="Arial" charset="0"/>
              </a:defRPr>
            </a:lvl5pPr>
          </a:lstStyle>
          <a:p>
            <a:pPr lvl="0"/>
            <a:r>
              <a:rPr lang="en-US" dirty="0"/>
              <a:t>Description</a:t>
            </a:r>
          </a:p>
          <a:p>
            <a:pPr lvl="0"/>
            <a:r>
              <a:rPr lang="en-US" dirty="0"/>
              <a:t>Purpose</a:t>
            </a:r>
          </a:p>
          <a:p>
            <a:pPr lvl="0"/>
            <a:r>
              <a:rPr lang="en-US" dirty="0"/>
              <a:t>Product</a:t>
            </a:r>
          </a:p>
          <a:p>
            <a:pPr lvl="0"/>
            <a:r>
              <a:rPr lang="en-US" dirty="0"/>
              <a:t>Evaluation criteria</a:t>
            </a:r>
          </a:p>
        </p:txBody>
      </p:sp>
      <p:grpSp>
        <p:nvGrpSpPr>
          <p:cNvPr id="9" name="Group 8"/>
          <p:cNvGrpSpPr/>
          <p:nvPr userDrawn="1"/>
        </p:nvGrpSpPr>
        <p:grpSpPr>
          <a:xfrm>
            <a:off x="116377" y="252344"/>
            <a:ext cx="966575" cy="1065166"/>
            <a:chOff x="116377" y="252344"/>
            <a:chExt cx="966575" cy="1065166"/>
          </a:xfrm>
        </p:grpSpPr>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5" name="Group 4"/>
            <p:cNvGrpSpPr/>
            <p:nvPr userDrawn="1"/>
          </p:nvGrpSpPr>
          <p:grpSpPr>
            <a:xfrm>
              <a:off x="381748" y="589478"/>
              <a:ext cx="435833" cy="387125"/>
              <a:chOff x="1474150" y="3867827"/>
              <a:chExt cx="435833" cy="387125"/>
            </a:xfrm>
          </p:grpSpPr>
          <p:sp>
            <p:nvSpPr>
              <p:cNvPr id="2" name="Isosceles Triangle 1"/>
              <p:cNvSpPr/>
              <p:nvPr userDrawn="1"/>
            </p:nvSpPr>
            <p:spPr>
              <a:xfrm rot="5400000">
                <a:off x="1448513" y="3956705"/>
                <a:ext cx="260645" cy="209371"/>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userDrawn="1"/>
            </p:nvSpPr>
            <p:spPr>
              <a:xfrm rot="16200000">
                <a:off x="1674975" y="3956705"/>
                <a:ext cx="260645" cy="209371"/>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userDrawn="1"/>
            </p:nvCxnSpPr>
            <p:spPr>
              <a:xfrm>
                <a:off x="1692066" y="3867827"/>
                <a:ext cx="0" cy="38712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4145093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grpSp>
        <p:nvGrpSpPr>
          <p:cNvPr id="6" name="Group 5"/>
          <p:cNvGrpSpPr/>
          <p:nvPr userDrawn="1"/>
        </p:nvGrpSpPr>
        <p:grpSpPr>
          <a:xfrm>
            <a:off x="-1277796" y="-394249"/>
            <a:ext cx="11699593" cy="7646498"/>
            <a:chOff x="-1623140" y="-186249"/>
            <a:chExt cx="11699593" cy="7646498"/>
          </a:xfrm>
          <a:gradFill flip="none" rotWithShape="1">
            <a:gsLst>
              <a:gs pos="97000">
                <a:srgbClr val="202C59">
                  <a:alpha val="45000"/>
                </a:srgbClr>
              </a:gs>
              <a:gs pos="0">
                <a:schemeClr val="bg1">
                  <a:lumMod val="95000"/>
                  <a:lumOff val="5000"/>
                </a:schemeClr>
              </a:gs>
            </a:gsLst>
            <a:lin ang="10800000" scaled="1"/>
            <a:tileRect/>
          </a:gradFill>
        </p:grpSpPr>
        <p:grpSp>
          <p:nvGrpSpPr>
            <p:cNvPr id="9" name="Group 8"/>
            <p:cNvGrpSpPr/>
            <p:nvPr/>
          </p:nvGrpSpPr>
          <p:grpSpPr>
            <a:xfrm>
              <a:off x="-930710" y="-186249"/>
              <a:ext cx="11005420" cy="718056"/>
              <a:chOff x="-584499" y="-186249"/>
              <a:chExt cx="11005420" cy="718056"/>
            </a:xfrm>
            <a:grpFill/>
          </p:grpSpPr>
          <p:sp>
            <p:nvSpPr>
              <p:cNvPr id="199" name="Hexagon 19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0" name="Hexagon 19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1" name="Hexagon 20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2" name="Hexagon 20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3" name="Hexagon 20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4" name="Hexagon 20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5" name="Hexagon 20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6" name="Hexagon 20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7" name="Hexagon 20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8" name="Hexagon 20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9" name="Hexagon 20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0" name="Hexagon 20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1" name="Hexagon 21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2" name="Hexagon 21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3" name="Hexagon 21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4" name="Hexagon 21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2" name="Group 11"/>
            <p:cNvGrpSpPr/>
            <p:nvPr/>
          </p:nvGrpSpPr>
          <p:grpSpPr>
            <a:xfrm>
              <a:off x="-1276075" y="442161"/>
              <a:ext cx="11005420" cy="718056"/>
              <a:chOff x="-584499" y="-186249"/>
              <a:chExt cx="11005420" cy="718056"/>
            </a:xfrm>
            <a:grpFill/>
          </p:grpSpPr>
          <p:sp>
            <p:nvSpPr>
              <p:cNvPr id="183" name="Hexagon 18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4" name="Hexagon 18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5" name="Hexagon 18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6" name="Hexagon 18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7" name="Hexagon 18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8" name="Hexagon 18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9" name="Hexagon 18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0" name="Hexagon 18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1" name="Hexagon 19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2" name="Hexagon 19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3" name="Hexagon 19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4" name="Hexagon 19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5" name="Hexagon 19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6" name="Hexagon 19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7" name="Hexagon 19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8" name="Hexagon 19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3" name="Group 12"/>
            <p:cNvGrpSpPr/>
            <p:nvPr/>
          </p:nvGrpSpPr>
          <p:grpSpPr>
            <a:xfrm>
              <a:off x="-930710" y="1070570"/>
              <a:ext cx="11005420" cy="718056"/>
              <a:chOff x="-584499" y="-186249"/>
              <a:chExt cx="11005420" cy="718056"/>
            </a:xfrm>
            <a:grpFill/>
          </p:grpSpPr>
          <p:sp>
            <p:nvSpPr>
              <p:cNvPr id="167" name="Hexagon 16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8" name="Hexagon 16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9" name="Hexagon 16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0" name="Hexagon 16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1" name="Hexagon 17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2" name="Hexagon 17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3" name="Hexagon 17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4" name="Hexagon 17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5" name="Hexagon 17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6" name="Hexagon 17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7" name="Hexagon 17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8" name="Hexagon 17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9" name="Hexagon 17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0" name="Hexagon 17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1" name="Hexagon 18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2" name="Hexagon 18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4" name="Group 13"/>
            <p:cNvGrpSpPr/>
            <p:nvPr/>
          </p:nvGrpSpPr>
          <p:grpSpPr>
            <a:xfrm>
              <a:off x="-1276075" y="1698980"/>
              <a:ext cx="11005420" cy="718056"/>
              <a:chOff x="-584499" y="-186249"/>
              <a:chExt cx="11005420" cy="718056"/>
            </a:xfrm>
            <a:grpFill/>
          </p:grpSpPr>
          <p:sp>
            <p:nvSpPr>
              <p:cNvPr id="151" name="Hexagon 15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2" name="Hexagon 15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3" name="Hexagon 15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4" name="Hexagon 15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5" name="Hexagon 15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6" name="Hexagon 15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7" name="Hexagon 15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8" name="Hexagon 15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9" name="Hexagon 15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0" name="Hexagon 15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1" name="Hexagon 16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2" name="Hexagon 16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3" name="Hexagon 16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4" name="Hexagon 16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5" name="Hexagon 16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6" name="Hexagon 16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5" name="Group 14"/>
            <p:cNvGrpSpPr/>
            <p:nvPr/>
          </p:nvGrpSpPr>
          <p:grpSpPr>
            <a:xfrm>
              <a:off x="-928967" y="2324633"/>
              <a:ext cx="11005420" cy="718056"/>
              <a:chOff x="-584499" y="-186249"/>
              <a:chExt cx="11005420" cy="718056"/>
            </a:xfrm>
            <a:grpFill/>
          </p:grpSpPr>
          <p:sp>
            <p:nvSpPr>
              <p:cNvPr id="135" name="Hexagon 13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6" name="Hexagon 13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7" name="Hexagon 13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8" name="Hexagon 13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9" name="Hexagon 13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0" name="Hexagon 13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1" name="Hexagon 14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2" name="Hexagon 14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3" name="Hexagon 14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4" name="Hexagon 14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5" name="Hexagon 14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6" name="Hexagon 14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7" name="Hexagon 14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8" name="Hexagon 14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9" name="Hexagon 14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0" name="Hexagon 14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6" name="Group 15"/>
            <p:cNvGrpSpPr/>
            <p:nvPr/>
          </p:nvGrpSpPr>
          <p:grpSpPr>
            <a:xfrm>
              <a:off x="-1274332" y="2953043"/>
              <a:ext cx="11005420" cy="718056"/>
              <a:chOff x="-584499" y="-186249"/>
              <a:chExt cx="11005420" cy="718056"/>
            </a:xfrm>
            <a:grpFill/>
          </p:grpSpPr>
          <p:sp>
            <p:nvSpPr>
              <p:cNvPr id="119" name="Hexagon 11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0" name="Hexagon 11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1" name="Hexagon 12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2" name="Hexagon 12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3" name="Hexagon 12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4" name="Hexagon 12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5" name="Hexagon 12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6" name="Hexagon 12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7" name="Hexagon 12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8" name="Hexagon 12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9" name="Hexagon 12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0" name="Hexagon 12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1" name="Hexagon 13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2" name="Hexagon 13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3" name="Hexagon 13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4" name="Hexagon 13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7" name="Group 16"/>
            <p:cNvGrpSpPr/>
            <p:nvPr/>
          </p:nvGrpSpPr>
          <p:grpSpPr>
            <a:xfrm>
              <a:off x="-930710" y="3587728"/>
              <a:ext cx="11005420" cy="718056"/>
              <a:chOff x="-584499" y="-186249"/>
              <a:chExt cx="11005420" cy="718056"/>
            </a:xfrm>
            <a:grpFill/>
          </p:grpSpPr>
          <p:sp>
            <p:nvSpPr>
              <p:cNvPr id="103" name="Hexagon 10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4" name="Hexagon 10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5" name="Hexagon 10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6" name="Hexagon 10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7" name="Hexagon 10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8" name="Hexagon 10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9" name="Hexagon 10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0" name="Hexagon 10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1" name="Hexagon 11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2" name="Hexagon 11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3" name="Hexagon 11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4" name="Hexagon 11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5" name="Hexagon 11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6" name="Hexagon 11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7" name="Hexagon 11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8" name="Hexagon 11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8" name="Group 17"/>
            <p:cNvGrpSpPr/>
            <p:nvPr/>
          </p:nvGrpSpPr>
          <p:grpSpPr>
            <a:xfrm>
              <a:off x="-1276075" y="4216138"/>
              <a:ext cx="11005420" cy="718056"/>
              <a:chOff x="-584499" y="-186249"/>
              <a:chExt cx="11005420" cy="718056"/>
            </a:xfrm>
            <a:grpFill/>
          </p:grpSpPr>
          <p:sp>
            <p:nvSpPr>
              <p:cNvPr id="87" name="Hexagon 8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8" name="Hexagon 8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9" name="Hexagon 8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0" name="Hexagon 8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1" name="Hexagon 9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2" name="Hexagon 9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3" name="Hexagon 9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4" name="Hexagon 9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5" name="Hexagon 9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6" name="Hexagon 9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7" name="Hexagon 9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8" name="Hexagon 9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9" name="Hexagon 9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0" name="Hexagon 9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1" name="Hexagon 10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2" name="Hexagon 10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9" name="Group 18"/>
            <p:cNvGrpSpPr/>
            <p:nvPr/>
          </p:nvGrpSpPr>
          <p:grpSpPr>
            <a:xfrm>
              <a:off x="-930710" y="4835514"/>
              <a:ext cx="11005420" cy="718056"/>
              <a:chOff x="-584499" y="-186249"/>
              <a:chExt cx="11005420" cy="718056"/>
            </a:xfrm>
            <a:grpFill/>
          </p:grpSpPr>
          <p:sp>
            <p:nvSpPr>
              <p:cNvPr id="71" name="Hexagon 7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2" name="Hexagon 7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3" name="Hexagon 7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4" name="Hexagon 7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5" name="Hexagon 7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6" name="Hexagon 7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7" name="Hexagon 7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8" name="Hexagon 7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9" name="Hexagon 7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0" name="Hexagon 7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 name="Hexagon 8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2" name="Hexagon 8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3" name="Hexagon 8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4" name="Hexagon 8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Hexagon 8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6" name="Hexagon 8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0" name="Group 19"/>
            <p:cNvGrpSpPr/>
            <p:nvPr/>
          </p:nvGrpSpPr>
          <p:grpSpPr>
            <a:xfrm>
              <a:off x="-1276075" y="5463924"/>
              <a:ext cx="11005420" cy="718056"/>
              <a:chOff x="-584499" y="-186249"/>
              <a:chExt cx="11005420" cy="718056"/>
            </a:xfrm>
            <a:grpFill/>
          </p:grpSpPr>
          <p:sp>
            <p:nvSpPr>
              <p:cNvPr id="55" name="Hexagon 5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Hexagon 5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Hexagon 5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Hexagon 5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9" name="Hexagon 5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Hexagon 5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Hexagon 6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2" name="Hexagon 6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3" name="Hexagon 6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4" name="Hexagon 6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5" name="Hexagon 6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6" name="Hexagon 6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6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6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9" name="Hexagon 6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0" name="Hexagon 6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1" name="Group 20"/>
            <p:cNvGrpSpPr/>
            <p:nvPr/>
          </p:nvGrpSpPr>
          <p:grpSpPr>
            <a:xfrm>
              <a:off x="-1623140" y="6071637"/>
              <a:ext cx="11005420" cy="751306"/>
              <a:chOff x="-584499" y="-219499"/>
              <a:chExt cx="11005420" cy="751306"/>
            </a:xfrm>
            <a:grpFill/>
          </p:grpSpPr>
          <p:sp>
            <p:nvSpPr>
              <p:cNvPr id="39" name="Hexagon 3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Hexagon 3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Hexagon 40"/>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Hexagon 41"/>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3" name="Hexagon 42"/>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Hexagon 43"/>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Hexagon 44"/>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Hexagon 45"/>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Hexagon 46"/>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8" name="Hexagon 47"/>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Hexagon 48"/>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Hexagon 49"/>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Hexagon 50"/>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2" name="Hexagon 51"/>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Hexagon 52"/>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4" name="Hexagon 5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 name="Group 21"/>
            <p:cNvGrpSpPr/>
            <p:nvPr/>
          </p:nvGrpSpPr>
          <p:grpSpPr>
            <a:xfrm>
              <a:off x="-1276075" y="6708943"/>
              <a:ext cx="11005420" cy="751306"/>
              <a:chOff x="-584499" y="-219499"/>
              <a:chExt cx="11005420" cy="751306"/>
            </a:xfrm>
            <a:grpFill/>
          </p:grpSpPr>
          <p:sp>
            <p:nvSpPr>
              <p:cNvPr id="23" name="Hexagon 2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Hexagon 23"/>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 name="Hexagon 2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 name="Hexagon 2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Hexagon 2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Hexagon 2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Hexagon 2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Hexagon 2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Hexagon 3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Hexagon 3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Hexagon 3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Hexagon 3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Hexagon 3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Hexagon 3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Hexagon 3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Hexagon 3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216" name="Rectangle 215"/>
          <p:cNvSpPr/>
          <p:nvPr userDrawn="1"/>
        </p:nvSpPr>
        <p:spPr>
          <a:xfrm rot="5400000">
            <a:off x="298989" y="3380670"/>
            <a:ext cx="904332" cy="9665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18" name="Picture 2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219" name="Picture 2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 name="Content Placeholder 2"/>
          <p:cNvSpPr>
            <a:spLocks noGrp="1"/>
          </p:cNvSpPr>
          <p:nvPr>
            <p:ph sz="quarter" idx="13" hasCustomPrompt="1"/>
          </p:nvPr>
        </p:nvSpPr>
        <p:spPr>
          <a:xfrm>
            <a:off x="1266487" y="2931753"/>
            <a:ext cx="7423346" cy="914017"/>
          </a:xfrm>
          <a:prstGeom prst="rect">
            <a:avLst/>
          </a:prstGeom>
        </p:spPr>
        <p:txBody>
          <a:bodyPr anchor="ctr">
            <a:normAutofit/>
          </a:bodyPr>
          <a:lstStyle>
            <a:lvl1pPr marL="0" indent="0">
              <a:buNone/>
              <a:defRPr sz="6600" b="1" baseline="0">
                <a:latin typeface="Arial" charset="0"/>
                <a:ea typeface="Arial" charset="0"/>
                <a:cs typeface="Arial" charset="0"/>
              </a:defRPr>
            </a:lvl1pPr>
          </a:lstStyle>
          <a:p>
            <a:pPr marL="285750" marR="0" lvl="0" indent="-285750" algn="l" defTabSz="914400" rtl="0" eaLnBrk="1" fontAlgn="auto" latinLnBrk="0" hangingPunct="1">
              <a:lnSpc>
                <a:spcPct val="90000"/>
              </a:lnSpc>
              <a:spcBef>
                <a:spcPts val="1000"/>
              </a:spcBef>
              <a:spcAft>
                <a:spcPts val="0"/>
              </a:spcAft>
              <a:buClr>
                <a:schemeClr val="accent2">
                  <a:lumMod val="75000"/>
                </a:schemeClr>
              </a:buClr>
              <a:buSzTx/>
              <a:tabLst/>
              <a:defRPr/>
            </a:pPr>
            <a:r>
              <a:rPr lang="en-US" dirty="0"/>
              <a:t>Main Title</a:t>
            </a:r>
          </a:p>
        </p:txBody>
      </p:sp>
      <p:sp>
        <p:nvSpPr>
          <p:cNvPr id="222" name="Content Placeholder 2"/>
          <p:cNvSpPr>
            <a:spLocks noGrp="1"/>
          </p:cNvSpPr>
          <p:nvPr>
            <p:ph sz="quarter" idx="14" hasCustomPrompt="1"/>
          </p:nvPr>
        </p:nvSpPr>
        <p:spPr>
          <a:xfrm>
            <a:off x="1266486" y="3914856"/>
            <a:ext cx="7423343" cy="626941"/>
          </a:xfrm>
          <a:prstGeom prst="rect">
            <a:avLst/>
          </a:prstGeom>
        </p:spPr>
        <p:txBody>
          <a:bodyPr anchor="ctr">
            <a:normAutofit/>
          </a:bodyPr>
          <a:lstStyle>
            <a:lvl1pPr marL="0" indent="0">
              <a:buNone/>
              <a:defRPr sz="4000" b="0" baseline="0">
                <a:latin typeface="Arial" charset="0"/>
                <a:ea typeface="Arial" charset="0"/>
                <a:cs typeface="Arial" charset="0"/>
              </a:defRPr>
            </a:lvl1pPr>
          </a:lstStyle>
          <a:p>
            <a:pPr marL="285750" marR="0" lvl="0" indent="-285750" algn="l" defTabSz="914400" rtl="0" eaLnBrk="1" fontAlgn="auto" latinLnBrk="0" hangingPunct="1">
              <a:lnSpc>
                <a:spcPct val="90000"/>
              </a:lnSpc>
              <a:spcBef>
                <a:spcPts val="1000"/>
              </a:spcBef>
              <a:spcAft>
                <a:spcPts val="0"/>
              </a:spcAft>
              <a:buClr>
                <a:schemeClr val="accent2">
                  <a:lumMod val="75000"/>
                </a:schemeClr>
              </a:buClr>
              <a:buSzTx/>
              <a:tabLst/>
              <a:defRPr/>
            </a:pPr>
            <a:r>
              <a:rPr lang="en-US" dirty="0"/>
              <a:t>Subtitle</a:t>
            </a:r>
          </a:p>
        </p:txBody>
      </p:sp>
      <p:sp>
        <p:nvSpPr>
          <p:cNvPr id="2" name="Title 1">
            <a:extLst>
              <a:ext uri="{FF2B5EF4-FFF2-40B4-BE49-F238E27FC236}">
                <a16:creationId xmlns:a16="http://schemas.microsoft.com/office/drawing/2014/main" id="{8841E704-2E9F-4AA4-958C-04431E32181E}"/>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03005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odule Objectives">
    <p:spTree>
      <p:nvGrpSpPr>
        <p:cNvPr id="1" name=""/>
        <p:cNvGrpSpPr/>
        <p:nvPr/>
      </p:nvGrpSpPr>
      <p:grpSpPr>
        <a:xfrm>
          <a:off x="0" y="0"/>
          <a:ext cx="0" cy="0"/>
          <a:chOff x="0" y="0"/>
          <a:chExt cx="0" cy="0"/>
        </a:xfrm>
      </p:grpSpPr>
      <p:grpSp>
        <p:nvGrpSpPr>
          <p:cNvPr id="14" name="Group 13"/>
          <p:cNvGrpSpPr/>
          <p:nvPr userDrawn="1"/>
        </p:nvGrpSpPr>
        <p:grpSpPr>
          <a:xfrm>
            <a:off x="-1277796" y="-394249"/>
            <a:ext cx="11699593" cy="7646498"/>
            <a:chOff x="-1623140" y="-186249"/>
            <a:chExt cx="11699593" cy="7646498"/>
          </a:xfrm>
          <a:gradFill flip="none" rotWithShape="1">
            <a:gsLst>
              <a:gs pos="100000">
                <a:srgbClr val="202C59">
                  <a:alpha val="45000"/>
                </a:srgbClr>
              </a:gs>
              <a:gs pos="40000">
                <a:schemeClr val="bg1">
                  <a:lumMod val="95000"/>
                  <a:lumOff val="5000"/>
                </a:schemeClr>
              </a:gs>
            </a:gsLst>
            <a:lin ang="10800000" scaled="1"/>
            <a:tileRect/>
          </a:gradFill>
        </p:grpSpPr>
        <p:grpSp>
          <p:nvGrpSpPr>
            <p:cNvPr id="15" name="Group 14"/>
            <p:cNvGrpSpPr/>
            <p:nvPr/>
          </p:nvGrpSpPr>
          <p:grpSpPr>
            <a:xfrm>
              <a:off x="-930710" y="-186249"/>
              <a:ext cx="11005420" cy="718056"/>
              <a:chOff x="-584499" y="-186249"/>
              <a:chExt cx="11005420" cy="718056"/>
            </a:xfrm>
            <a:grpFill/>
          </p:grpSpPr>
          <p:sp>
            <p:nvSpPr>
              <p:cNvPr id="203" name="Hexagon 20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4" name="Hexagon 20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5" name="Hexagon 20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6" name="Hexagon 20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7" name="Hexagon 20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8" name="Hexagon 20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9" name="Hexagon 20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0" name="Hexagon 20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1" name="Hexagon 21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2" name="Hexagon 21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3" name="Hexagon 21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4" name="Hexagon 21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5" name="Hexagon 21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6" name="Hexagon 21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7" name="Hexagon 21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8" name="Hexagon 21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6" name="Group 15"/>
            <p:cNvGrpSpPr/>
            <p:nvPr/>
          </p:nvGrpSpPr>
          <p:grpSpPr>
            <a:xfrm>
              <a:off x="-1276075" y="442161"/>
              <a:ext cx="11005420" cy="718056"/>
              <a:chOff x="-584499" y="-186249"/>
              <a:chExt cx="11005420" cy="718056"/>
            </a:xfrm>
            <a:grpFill/>
          </p:grpSpPr>
          <p:sp>
            <p:nvSpPr>
              <p:cNvPr id="187" name="Hexagon 18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8" name="Hexagon 18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9" name="Hexagon 18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0" name="Hexagon 18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1" name="Hexagon 19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2" name="Hexagon 19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3" name="Hexagon 19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4" name="Hexagon 19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5" name="Hexagon 19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6" name="Hexagon 19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7" name="Hexagon 19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8" name="Hexagon 19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9" name="Hexagon 19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0" name="Hexagon 19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1" name="Hexagon 20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2" name="Hexagon 20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7" name="Group 16"/>
            <p:cNvGrpSpPr/>
            <p:nvPr/>
          </p:nvGrpSpPr>
          <p:grpSpPr>
            <a:xfrm>
              <a:off x="-930710" y="1070570"/>
              <a:ext cx="11005420" cy="718056"/>
              <a:chOff x="-584499" y="-186249"/>
              <a:chExt cx="11005420" cy="718056"/>
            </a:xfrm>
            <a:grpFill/>
          </p:grpSpPr>
          <p:sp>
            <p:nvSpPr>
              <p:cNvPr id="171" name="Hexagon 17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2" name="Hexagon 17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3" name="Hexagon 17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4" name="Hexagon 17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5" name="Hexagon 17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6" name="Hexagon 17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7" name="Hexagon 17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8" name="Hexagon 17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9" name="Hexagon 17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0" name="Hexagon 17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1" name="Hexagon 18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2" name="Hexagon 18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3" name="Hexagon 18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4" name="Hexagon 18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5" name="Hexagon 18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6" name="Hexagon 18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8" name="Group 17"/>
            <p:cNvGrpSpPr/>
            <p:nvPr/>
          </p:nvGrpSpPr>
          <p:grpSpPr>
            <a:xfrm>
              <a:off x="-1276075" y="1698980"/>
              <a:ext cx="11005420" cy="718056"/>
              <a:chOff x="-584499" y="-186249"/>
              <a:chExt cx="11005420" cy="718056"/>
            </a:xfrm>
            <a:grpFill/>
          </p:grpSpPr>
          <p:sp>
            <p:nvSpPr>
              <p:cNvPr id="155" name="Hexagon 15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6" name="Hexagon 15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7" name="Hexagon 15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8" name="Hexagon 15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9" name="Hexagon 15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0" name="Hexagon 15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1" name="Hexagon 16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2" name="Hexagon 16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3" name="Hexagon 16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4" name="Hexagon 16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5" name="Hexagon 16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6" name="Hexagon 16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7" name="Hexagon 16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8" name="Hexagon 16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9" name="Hexagon 16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0" name="Hexagon 16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9" name="Group 18"/>
            <p:cNvGrpSpPr/>
            <p:nvPr/>
          </p:nvGrpSpPr>
          <p:grpSpPr>
            <a:xfrm>
              <a:off x="-928967" y="2324633"/>
              <a:ext cx="11005420" cy="718056"/>
              <a:chOff x="-584499" y="-186249"/>
              <a:chExt cx="11005420" cy="718056"/>
            </a:xfrm>
            <a:grpFill/>
          </p:grpSpPr>
          <p:sp>
            <p:nvSpPr>
              <p:cNvPr id="139" name="Hexagon 13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0" name="Hexagon 13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1" name="Hexagon 14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2" name="Hexagon 14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3" name="Hexagon 14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4" name="Hexagon 14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5" name="Hexagon 14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6" name="Hexagon 14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7" name="Hexagon 14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8" name="Hexagon 14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9" name="Hexagon 14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0" name="Hexagon 14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1" name="Hexagon 15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2" name="Hexagon 15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3" name="Hexagon 15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4" name="Hexagon 15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0" name="Group 19"/>
            <p:cNvGrpSpPr/>
            <p:nvPr/>
          </p:nvGrpSpPr>
          <p:grpSpPr>
            <a:xfrm>
              <a:off x="-1274332" y="2953043"/>
              <a:ext cx="11005420" cy="718056"/>
              <a:chOff x="-584499" y="-186249"/>
              <a:chExt cx="11005420" cy="718056"/>
            </a:xfrm>
            <a:grpFill/>
          </p:grpSpPr>
          <p:sp>
            <p:nvSpPr>
              <p:cNvPr id="123" name="Hexagon 12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4" name="Hexagon 12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5" name="Hexagon 12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6" name="Hexagon 12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7" name="Hexagon 12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8" name="Hexagon 12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9" name="Hexagon 12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0" name="Hexagon 12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1" name="Hexagon 13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2" name="Hexagon 13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3" name="Hexagon 13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4" name="Hexagon 13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5" name="Hexagon 13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6" name="Hexagon 13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7" name="Hexagon 13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8" name="Hexagon 13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1" name="Group 20"/>
            <p:cNvGrpSpPr/>
            <p:nvPr/>
          </p:nvGrpSpPr>
          <p:grpSpPr>
            <a:xfrm>
              <a:off x="-930710" y="3587728"/>
              <a:ext cx="11005420" cy="718056"/>
              <a:chOff x="-584499" y="-186249"/>
              <a:chExt cx="11005420" cy="718056"/>
            </a:xfrm>
            <a:grpFill/>
          </p:grpSpPr>
          <p:sp>
            <p:nvSpPr>
              <p:cNvPr id="107" name="Hexagon 10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8" name="Hexagon 10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9" name="Hexagon 10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0" name="Hexagon 10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1" name="Hexagon 11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2" name="Hexagon 11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3" name="Hexagon 11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4" name="Hexagon 11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5" name="Hexagon 11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6" name="Hexagon 11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7" name="Hexagon 11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8" name="Hexagon 11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9" name="Hexagon 11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0" name="Hexagon 11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1" name="Hexagon 12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2" name="Hexagon 12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 name="Group 21"/>
            <p:cNvGrpSpPr/>
            <p:nvPr/>
          </p:nvGrpSpPr>
          <p:grpSpPr>
            <a:xfrm>
              <a:off x="-1276075" y="4216138"/>
              <a:ext cx="11005420" cy="718056"/>
              <a:chOff x="-584499" y="-186249"/>
              <a:chExt cx="11005420" cy="718056"/>
            </a:xfrm>
            <a:grpFill/>
          </p:grpSpPr>
          <p:sp>
            <p:nvSpPr>
              <p:cNvPr id="91" name="Hexagon 9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2" name="Hexagon 9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3" name="Hexagon 9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4" name="Hexagon 9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5" name="Hexagon 9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6" name="Hexagon 9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7" name="Hexagon 9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8" name="Hexagon 9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9" name="Hexagon 9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0" name="Hexagon 9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1" name="Hexagon 10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2" name="Hexagon 10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3" name="Hexagon 10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4" name="Hexagon 10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5" name="Hexagon 10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6" name="Hexagon 10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3" name="Group 22"/>
            <p:cNvGrpSpPr/>
            <p:nvPr/>
          </p:nvGrpSpPr>
          <p:grpSpPr>
            <a:xfrm>
              <a:off x="-930710" y="4835514"/>
              <a:ext cx="11005420" cy="718056"/>
              <a:chOff x="-584499" y="-186249"/>
              <a:chExt cx="11005420" cy="718056"/>
            </a:xfrm>
            <a:grpFill/>
          </p:grpSpPr>
          <p:sp>
            <p:nvSpPr>
              <p:cNvPr id="75" name="Hexagon 7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6" name="Hexagon 7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7" name="Hexagon 7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8" name="Hexagon 7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9" name="Hexagon 7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0" name="Hexagon 7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 name="Hexagon 8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2" name="Hexagon 8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3" name="Hexagon 8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4" name="Hexagon 8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Hexagon 8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6" name="Hexagon 8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7" name="Hexagon 8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8" name="Hexagon 8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9" name="Hexagon 8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0" name="Hexagon 8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4" name="Group 23"/>
            <p:cNvGrpSpPr/>
            <p:nvPr/>
          </p:nvGrpSpPr>
          <p:grpSpPr>
            <a:xfrm>
              <a:off x="-1276075" y="5463924"/>
              <a:ext cx="11005420" cy="718056"/>
              <a:chOff x="-584499" y="-186249"/>
              <a:chExt cx="11005420" cy="718056"/>
            </a:xfrm>
            <a:grpFill/>
          </p:grpSpPr>
          <p:sp>
            <p:nvSpPr>
              <p:cNvPr id="59" name="Hexagon 5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Hexagon 5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Hexagon 6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2" name="Hexagon 6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3" name="Hexagon 6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4" name="Hexagon 6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5" name="Hexagon 6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6" name="Hexagon 6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6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6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9" name="Hexagon 6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0" name="Hexagon 6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Hexagon 7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2" name="Hexagon 7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3" name="Hexagon 7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4" name="Hexagon 7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5" name="Group 24"/>
            <p:cNvGrpSpPr/>
            <p:nvPr/>
          </p:nvGrpSpPr>
          <p:grpSpPr>
            <a:xfrm>
              <a:off x="-1623140" y="6071637"/>
              <a:ext cx="11005420" cy="751306"/>
              <a:chOff x="-584499" y="-219499"/>
              <a:chExt cx="11005420" cy="751306"/>
            </a:xfrm>
            <a:grpFill/>
          </p:grpSpPr>
          <p:sp>
            <p:nvSpPr>
              <p:cNvPr id="43" name="Hexagon 4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Hexagon 4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Hexagon 4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Hexagon 4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Hexagon 4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8" name="Hexagon 4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Hexagon 4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Hexagon 4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Hexagon 5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2" name="Hexagon 5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Hexagon 5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4" name="Hexagon 5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Hexagon 5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Hexagon 5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Hexagon 56"/>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Hexagon 5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6" name="Group 25"/>
            <p:cNvGrpSpPr/>
            <p:nvPr/>
          </p:nvGrpSpPr>
          <p:grpSpPr>
            <a:xfrm>
              <a:off x="-1276075" y="6708943"/>
              <a:ext cx="11005420" cy="751306"/>
              <a:chOff x="-584499" y="-219499"/>
              <a:chExt cx="11005420" cy="751306"/>
            </a:xfrm>
            <a:grpFill/>
          </p:grpSpPr>
          <p:sp>
            <p:nvSpPr>
              <p:cNvPr id="27" name="Hexagon 2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Hexagon 27"/>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Hexagon 28"/>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Hexagon 29"/>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Hexagon 30"/>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Hexagon 31"/>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Hexagon 32"/>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Hexagon 33"/>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Hexagon 34"/>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Hexagon 35"/>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Hexagon 36"/>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Hexagon 37"/>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 name="Hexagon 38"/>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Hexagon 39"/>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Hexagon 4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Hexagon 4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220" name="Rectangle 219"/>
          <p:cNvSpPr/>
          <p:nvPr userDrawn="1"/>
        </p:nvSpPr>
        <p:spPr>
          <a:xfrm rot="5400000">
            <a:off x="2113115" y="1754256"/>
            <a:ext cx="9144000" cy="484699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7" name="Text Placeholder 226"/>
          <p:cNvSpPr>
            <a:spLocks noGrp="1"/>
          </p:cNvSpPr>
          <p:nvPr>
            <p:ph type="body" sz="quarter" idx="13" hasCustomPrompt="1"/>
          </p:nvPr>
        </p:nvSpPr>
        <p:spPr>
          <a:xfrm>
            <a:off x="4606925" y="2672895"/>
            <a:ext cx="4154488" cy="1512209"/>
          </a:xfrm>
          <a:prstGeom prst="rect">
            <a:avLst/>
          </a:prstGeom>
        </p:spPr>
        <p:txBody>
          <a:bodyPr anchor="ctr" anchorCtr="0">
            <a:sp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30" name="Picture 2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231" name="Picture 2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 name="Content Placeholder 2"/>
          <p:cNvSpPr>
            <a:spLocks noGrp="1"/>
          </p:cNvSpPr>
          <p:nvPr>
            <p:ph sz="quarter" idx="14" hasCustomPrompt="1"/>
          </p:nvPr>
        </p:nvSpPr>
        <p:spPr>
          <a:xfrm>
            <a:off x="381000" y="2773436"/>
            <a:ext cx="3535363" cy="1311128"/>
          </a:xfrm>
          <a:prstGeom prst="rect">
            <a:avLst/>
          </a:prstGeom>
        </p:spPr>
        <p:txBody>
          <a:bodyPr anchor="ctr">
            <a:spAutoFit/>
          </a:bodyPr>
          <a:lstStyle>
            <a:lvl1pPr marL="0" indent="0">
              <a:buNone/>
              <a:defRPr sz="4400" b="1">
                <a:latin typeface="Arial" charset="0"/>
                <a:ea typeface="Arial" charset="0"/>
                <a:cs typeface="Arial" charset="0"/>
              </a:defRPr>
            </a:lvl1pPr>
            <a:lvl2pPr marL="457200" indent="0">
              <a:buNone/>
              <a:defRPr b="1">
                <a:latin typeface="Arial" charset="0"/>
                <a:ea typeface="Arial" charset="0"/>
                <a:cs typeface="Arial" charset="0"/>
              </a:defRPr>
            </a:lvl2pPr>
            <a:lvl3pPr marL="914400" indent="0">
              <a:buNone/>
              <a:defRPr b="1">
                <a:latin typeface="Arial" charset="0"/>
                <a:ea typeface="Arial" charset="0"/>
                <a:cs typeface="Arial" charset="0"/>
              </a:defRPr>
            </a:lvl3pPr>
            <a:lvl4pPr marL="1371600" indent="0">
              <a:buNone/>
              <a:defRPr b="1">
                <a:latin typeface="Arial" charset="0"/>
                <a:ea typeface="Arial" charset="0"/>
                <a:cs typeface="Arial" charset="0"/>
              </a:defRPr>
            </a:lvl4pPr>
            <a:lvl5pPr marL="1828800" indent="0">
              <a:buNone/>
              <a:defRPr b="1">
                <a:latin typeface="Arial" charset="0"/>
                <a:ea typeface="Arial" charset="0"/>
                <a:cs typeface="Arial" charset="0"/>
              </a:defRPr>
            </a:lvl5pPr>
          </a:lstStyle>
          <a:p>
            <a:pPr lvl="0"/>
            <a:r>
              <a:rPr lang="en-US" dirty="0"/>
              <a:t>Module Objectives</a:t>
            </a:r>
          </a:p>
        </p:txBody>
      </p:sp>
      <p:sp>
        <p:nvSpPr>
          <p:cNvPr id="2" name="Title 1">
            <a:extLst>
              <a:ext uri="{FF2B5EF4-FFF2-40B4-BE49-F238E27FC236}">
                <a16:creationId xmlns:a16="http://schemas.microsoft.com/office/drawing/2014/main" id="{49F54416-F4A1-4670-B807-11FD1AC88111}"/>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509436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odule overview">
    <p:spTree>
      <p:nvGrpSpPr>
        <p:cNvPr id="1" name=""/>
        <p:cNvGrpSpPr/>
        <p:nvPr/>
      </p:nvGrpSpPr>
      <p:grpSpPr>
        <a:xfrm>
          <a:off x="0" y="0"/>
          <a:ext cx="0" cy="0"/>
          <a:chOff x="0" y="0"/>
          <a:chExt cx="0" cy="0"/>
        </a:xfrm>
      </p:grpSpPr>
      <p:sp>
        <p:nvSpPr>
          <p:cNvPr id="10" name="Rectangle 9"/>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240274" y="361529"/>
            <a:ext cx="7540212" cy="843025"/>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Overview of module content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5" name="Text Placeholder 226"/>
          <p:cNvSpPr>
            <a:spLocks noGrp="1"/>
          </p:cNvSpPr>
          <p:nvPr>
            <p:ph type="body" sz="quarter" idx="13" hasCustomPrompt="1"/>
          </p:nvPr>
        </p:nvSpPr>
        <p:spPr>
          <a:xfrm>
            <a:off x="575733" y="1562306"/>
            <a:ext cx="8204754" cy="4469673"/>
          </a:xfrm>
          <a:prstGeom prst="rect">
            <a:avLst/>
          </a:prstGeom>
        </p:spPr>
        <p:txBody>
          <a:bodyPr wrap="square" anchor="t" anchorCtr="0">
            <a:norm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1792" y="443816"/>
            <a:ext cx="655746" cy="655746"/>
          </a:xfrm>
          <a:prstGeom prst="rect">
            <a:avLst/>
          </a:prstGeom>
        </p:spPr>
      </p:pic>
    </p:spTree>
    <p:extLst>
      <p:ext uri="{BB962C8B-B14F-4D97-AF65-F5344CB8AC3E}">
        <p14:creationId xmlns:p14="http://schemas.microsoft.com/office/powerpoint/2010/main" val="24371481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ideo representation intro">
    <p:spTree>
      <p:nvGrpSpPr>
        <p:cNvPr id="1" name=""/>
        <p:cNvGrpSpPr/>
        <p:nvPr/>
      </p:nvGrpSpPr>
      <p:grpSpPr>
        <a:xfrm>
          <a:off x="0" y="0"/>
          <a:ext cx="0" cy="0"/>
          <a:chOff x="0" y="0"/>
          <a:chExt cx="0" cy="0"/>
        </a:xfrm>
      </p:grpSpPr>
      <p:sp>
        <p:nvSpPr>
          <p:cNvPr id="13" name="Rectangle 12"/>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lide Number Placeholder 2"/>
          <p:cNvSpPr>
            <a:spLocks noGrp="1"/>
          </p:cNvSpPr>
          <p:nvPr>
            <p:ph type="sldNum" sz="quarter" idx="10"/>
          </p:nvPr>
        </p:nvSpPr>
        <p:spPr>
          <a:xfrm>
            <a:off x="8271165" y="6512330"/>
            <a:ext cx="644236" cy="169277"/>
          </a:xfrm>
          <a:prstGeom prst="rect">
            <a:avLst/>
          </a:prstGeom>
        </p:spPr>
        <p:txBody>
          <a:bodyPr/>
          <a:lstStyle/>
          <a:p>
            <a:fld id="{569CA132-ADD6-4B72-B5E1-B86F7979C603}" type="slidenum">
              <a:rPr lang="en-US" smtClean="0"/>
              <a:pPr/>
              <a:t>‹#›</a:t>
            </a:fld>
            <a:endParaRPr lang="en-US" dirty="0"/>
          </a:p>
        </p:txBody>
      </p:sp>
      <p:sp>
        <p:nvSpPr>
          <p:cNvPr id="11" name="Picture Placeholder 10"/>
          <p:cNvSpPr>
            <a:spLocks noGrp="1"/>
          </p:cNvSpPr>
          <p:nvPr>
            <p:ph type="pic" sz="quarter" idx="11" hasCustomPrompt="1"/>
          </p:nvPr>
        </p:nvSpPr>
        <p:spPr>
          <a:xfrm>
            <a:off x="5052505" y="1674912"/>
            <a:ext cx="3698423" cy="3549408"/>
          </a:xfrm>
          <a:prstGeom prst="rect">
            <a:avLst/>
          </a:prstGeom>
        </p:spPr>
        <p:txBody>
          <a:bodyPr/>
          <a:lstStyle>
            <a:lvl1pPr marL="0" indent="0">
              <a:buNone/>
              <a:defRPr sz="2000" baseline="0">
                <a:latin typeface="Arial" charset="0"/>
                <a:ea typeface="Arial" charset="0"/>
                <a:cs typeface="Arial" charset="0"/>
              </a:defRPr>
            </a:lvl1pPr>
          </a:lstStyle>
          <a:p>
            <a:r>
              <a:rPr lang="en-US" dirty="0"/>
              <a:t>Image of video screen capture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8" name="Text Placeholder 226"/>
          <p:cNvSpPr>
            <a:spLocks noGrp="1"/>
          </p:cNvSpPr>
          <p:nvPr>
            <p:ph type="body" sz="quarter" idx="13" hasCustomPrompt="1"/>
          </p:nvPr>
        </p:nvSpPr>
        <p:spPr>
          <a:xfrm>
            <a:off x="575732" y="1674912"/>
            <a:ext cx="4133796" cy="4281632"/>
          </a:xfrm>
          <a:prstGeom prst="rect">
            <a:avLst/>
          </a:prstGeom>
        </p:spPr>
        <p:txBody>
          <a:bodyPr wrap="square" anchor="t" anchorCtr="0">
            <a:norm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Type description of the video</a:t>
            </a:r>
          </a:p>
          <a:p>
            <a:pPr lvl="0"/>
            <a:r>
              <a:rPr lang="en-US" dirty="0"/>
              <a:t>Type acknowledgement of copyright holder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p:cNvSpPr>
            <a:spLocks noGrp="1"/>
          </p:cNvSpPr>
          <p:nvPr>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Representation of module concepts</a:t>
            </a:r>
          </a:p>
        </p:txBody>
      </p:sp>
      <p:sp>
        <p:nvSpPr>
          <p:cNvPr id="21" name="Hexagon 20"/>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Text Placeholder 3"/>
          <p:cNvSpPr>
            <a:spLocks noGrp="1"/>
          </p:cNvSpPr>
          <p:nvPr userDrawn="1">
            <p:ph type="body" sz="quarter" idx="14" hasCustomPrompt="1"/>
          </p:nvPr>
        </p:nvSpPr>
        <p:spPr>
          <a:xfrm>
            <a:off x="5053013" y="5437188"/>
            <a:ext cx="3706812" cy="519112"/>
          </a:xfrm>
          <a:prstGeom prst="rect">
            <a:avLst/>
          </a:prstGeom>
        </p:spPr>
        <p:txBody>
          <a:bodyPr anchor="ctr">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vl2pPr>
              <a:defRPr sz="1200">
                <a:latin typeface="Arial" charset="0"/>
                <a:ea typeface="Arial" charset="0"/>
                <a:cs typeface="Arial" charset="0"/>
              </a:defRPr>
            </a:lvl2pPr>
            <a:lvl3pPr>
              <a:defRPr sz="1200">
                <a:latin typeface="Arial" charset="0"/>
                <a:ea typeface="Arial" charset="0"/>
                <a:cs typeface="Arial" charset="0"/>
              </a:defRPr>
            </a:lvl3pPr>
            <a:lvl4pPr>
              <a:defRPr sz="1200">
                <a:latin typeface="Arial" charset="0"/>
                <a:ea typeface="Arial" charset="0"/>
                <a:cs typeface="Arial" charset="0"/>
              </a:defRPr>
            </a:lvl4pPr>
            <a:lvl5pPr>
              <a:defRPr sz="1200">
                <a:latin typeface="Arial" charset="0"/>
                <a:ea typeface="Arial" charset="0"/>
                <a:cs typeface="Arial" charset="0"/>
              </a:defRPr>
            </a:lvl5pPr>
          </a:lstStyle>
          <a:p>
            <a:pPr lvl="0"/>
            <a:r>
              <a:rPr lang="en-US" dirty="0"/>
              <a:t>Video copyright holder’s preferred citation</a:t>
            </a:r>
          </a:p>
          <a:p>
            <a:pPr lvl="0"/>
            <a:r>
              <a:rPr lang="en-US" dirty="0"/>
              <a:t>Hyperlink to copyright holder’s website if applicable</a:t>
            </a:r>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12092859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ideo focus">
    <p:spTree>
      <p:nvGrpSpPr>
        <p:cNvPr id="1" name=""/>
        <p:cNvGrpSpPr/>
        <p:nvPr/>
      </p:nvGrpSpPr>
      <p:grpSpPr>
        <a:xfrm>
          <a:off x="0" y="0"/>
          <a:ext cx="0" cy="0"/>
          <a:chOff x="0" y="0"/>
          <a:chExt cx="0" cy="0"/>
        </a:xfrm>
      </p:grpSpPr>
      <p:sp>
        <p:nvSpPr>
          <p:cNvPr id="15" name="Media Placeholder 14"/>
          <p:cNvSpPr>
            <a:spLocks noGrp="1"/>
          </p:cNvSpPr>
          <p:nvPr>
            <p:ph type="media" sz="quarter" idx="13" hasCustomPrompt="1"/>
          </p:nvPr>
        </p:nvSpPr>
        <p:spPr>
          <a:xfrm>
            <a:off x="554478" y="1515946"/>
            <a:ext cx="8204752" cy="4311598"/>
          </a:xfrm>
          <a:prstGeom prst="rect">
            <a:avLst/>
          </a:prstGeom>
        </p:spPr>
        <p:txBody>
          <a:bodyPr/>
          <a:lstStyle>
            <a:lvl1pPr marL="0" indent="0">
              <a:buNone/>
              <a:defRPr sz="2000">
                <a:latin typeface="Arial" charset="0"/>
                <a:ea typeface="Arial" charset="0"/>
                <a:cs typeface="Arial" charset="0"/>
              </a:defRPr>
            </a:lvl1pPr>
          </a:lstStyle>
          <a:p>
            <a:r>
              <a:rPr lang="en-US" dirty="0"/>
              <a:t>Insert video here</a:t>
            </a:r>
          </a:p>
        </p:txBody>
      </p:sp>
      <p:sp>
        <p:nvSpPr>
          <p:cNvPr id="9" name="Rectangle 8"/>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4" name="Title 1"/>
          <p:cNvSpPr>
            <a:spLocks noGrp="1"/>
          </p:cNvSpPr>
          <p:nvPr>
            <p:ph type="title" hasCustomPrompt="1"/>
          </p:nvPr>
        </p:nvSpPr>
        <p:spPr>
          <a:xfrm>
            <a:off x="1219018" y="324358"/>
            <a:ext cx="7540212"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Description of video focus</a:t>
            </a:r>
          </a:p>
        </p:txBody>
      </p:sp>
      <p:sp>
        <p:nvSpPr>
          <p:cNvPr id="17" name="Text Placeholder 2"/>
          <p:cNvSpPr>
            <a:spLocks noGrp="1"/>
          </p:cNvSpPr>
          <p:nvPr>
            <p:ph idx="12" hasCustomPrompt="1"/>
          </p:nvPr>
        </p:nvSpPr>
        <p:spPr>
          <a:xfrm>
            <a:off x="554478" y="6147409"/>
            <a:ext cx="4017522"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dirty="0"/>
              <a:t>Video copyright holder’s preferred citation</a:t>
            </a:r>
          </a:p>
          <a:p>
            <a:pPr lvl="0"/>
            <a:r>
              <a:rPr lang="en-US" dirty="0"/>
              <a:t>Hyperlink to copyright holder’s website if applicable</a:t>
            </a:r>
          </a:p>
        </p:txBody>
      </p:sp>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2248201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focus">
    <p:spTree>
      <p:nvGrpSpPr>
        <p:cNvPr id="1" name=""/>
        <p:cNvGrpSpPr/>
        <p:nvPr/>
      </p:nvGrpSpPr>
      <p:grpSpPr>
        <a:xfrm>
          <a:off x="0" y="0"/>
          <a:ext cx="0" cy="0"/>
          <a:chOff x="0" y="0"/>
          <a:chExt cx="0" cy="0"/>
        </a:xfrm>
      </p:grpSpPr>
      <p:sp>
        <p:nvSpPr>
          <p:cNvPr id="15" name="Media Placeholder 14"/>
          <p:cNvSpPr>
            <a:spLocks noGrp="1"/>
          </p:cNvSpPr>
          <p:nvPr>
            <p:ph type="media" sz="quarter" idx="13" hasCustomPrompt="1"/>
          </p:nvPr>
        </p:nvSpPr>
        <p:spPr>
          <a:xfrm>
            <a:off x="554478" y="1515946"/>
            <a:ext cx="8204752" cy="4311598"/>
          </a:xfrm>
          <a:prstGeom prst="rect">
            <a:avLst/>
          </a:prstGeom>
        </p:spPr>
        <p:txBody>
          <a:bodyPr/>
          <a:lstStyle>
            <a:lvl1pPr marL="0" indent="0">
              <a:buNone/>
              <a:defRPr sz="2000">
                <a:latin typeface="Arial" charset="0"/>
                <a:ea typeface="Arial" charset="0"/>
                <a:cs typeface="Arial" charset="0"/>
              </a:defRPr>
            </a:lvl1pPr>
          </a:lstStyle>
          <a:p>
            <a:r>
              <a:rPr lang="en-US" dirty="0"/>
              <a:t>Insert video here</a:t>
            </a:r>
          </a:p>
        </p:txBody>
      </p:sp>
      <p:sp>
        <p:nvSpPr>
          <p:cNvPr id="9" name="Rectangle 8"/>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4" name="Title 1"/>
          <p:cNvSpPr>
            <a:spLocks noGrp="1"/>
          </p:cNvSpPr>
          <p:nvPr>
            <p:ph type="title" hasCustomPrompt="1"/>
          </p:nvPr>
        </p:nvSpPr>
        <p:spPr>
          <a:xfrm>
            <a:off x="1219018" y="324358"/>
            <a:ext cx="7540212"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Description of video focus</a:t>
            </a:r>
          </a:p>
        </p:txBody>
      </p:sp>
      <p:sp>
        <p:nvSpPr>
          <p:cNvPr id="17" name="Text Placeholder 2"/>
          <p:cNvSpPr>
            <a:spLocks noGrp="1"/>
          </p:cNvSpPr>
          <p:nvPr>
            <p:ph idx="12" hasCustomPrompt="1"/>
          </p:nvPr>
        </p:nvSpPr>
        <p:spPr>
          <a:xfrm>
            <a:off x="554478" y="6147409"/>
            <a:ext cx="4017522"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dirty="0"/>
              <a:t>Video copyright holder’s preferred citation</a:t>
            </a:r>
          </a:p>
          <a:p>
            <a:pPr lvl="0"/>
            <a:r>
              <a:rPr lang="en-US" dirty="0"/>
              <a:t>Hyperlink to copyright holder’s website if applicable</a:t>
            </a:r>
          </a:p>
        </p:txBody>
      </p:sp>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32644054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ideo telestration">
    <p:spTree>
      <p:nvGrpSpPr>
        <p:cNvPr id="1" name=""/>
        <p:cNvGrpSpPr/>
        <p:nvPr/>
      </p:nvGrpSpPr>
      <p:grpSpPr>
        <a:xfrm>
          <a:off x="0" y="0"/>
          <a:ext cx="0" cy="0"/>
          <a:chOff x="0" y="0"/>
          <a:chExt cx="0" cy="0"/>
        </a:xfrm>
      </p:grpSpPr>
      <p:sp>
        <p:nvSpPr>
          <p:cNvPr id="13" name="Rectangle 12"/>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Text Placeholder 2"/>
          <p:cNvSpPr>
            <a:spLocks noGrp="1"/>
          </p:cNvSpPr>
          <p:nvPr>
            <p:ph idx="13" hasCustomPrompt="1"/>
          </p:nvPr>
        </p:nvSpPr>
        <p:spPr>
          <a:xfrm>
            <a:off x="5052505" y="1674912"/>
            <a:ext cx="3698422" cy="3547633"/>
          </a:xfrm>
          <a:prstGeom prst="rect">
            <a:avLst/>
          </a:prstGeom>
        </p:spPr>
        <p:txBody>
          <a:bodyPr vert="horz" lIns="91440" tIns="45720" rIns="91440" bIns="45720" rtlCol="0">
            <a:normAutofit/>
          </a:bodyPr>
          <a:lstStyle>
            <a:lvl1pPr marL="0" indent="0">
              <a:spcBef>
                <a:spcPts val="1200"/>
              </a:spcBef>
              <a:buNone/>
              <a:defRPr sz="1800" baseline="0">
                <a:latin typeface="Arial" charset="0"/>
                <a:ea typeface="Arial" charset="0"/>
                <a:cs typeface="Arial" charset="0"/>
              </a:defRPr>
            </a:lvl1pPr>
          </a:lstStyle>
          <a:p>
            <a:pPr lvl="0"/>
            <a:r>
              <a:rPr lang="en-US" dirty="0"/>
              <a:t>Clip from video to repeat or image to discuss</a:t>
            </a:r>
          </a:p>
          <a:p>
            <a:pPr lvl="0"/>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7" name="Title 1"/>
          <p:cNvSpPr>
            <a:spLocks noGrp="1"/>
          </p:cNvSpPr>
          <p:nvPr>
            <p:ph type="title" hasCustomPrompt="1"/>
          </p:nvPr>
        </p:nvSpPr>
        <p:spPr>
          <a:xfrm>
            <a:off x="1219018" y="324358"/>
            <a:ext cx="7540212"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Write </a:t>
            </a:r>
            <a:r>
              <a:rPr lang="en-US" dirty="0" err="1"/>
              <a:t>telestration</a:t>
            </a:r>
            <a:r>
              <a:rPr lang="en-US" dirty="0"/>
              <a:t> focus here</a:t>
            </a:r>
          </a:p>
        </p:txBody>
      </p:sp>
      <p:sp>
        <p:nvSpPr>
          <p:cNvPr id="21" name="Text Placeholder 2"/>
          <p:cNvSpPr>
            <a:spLocks noGrp="1"/>
          </p:cNvSpPr>
          <p:nvPr>
            <p:ph idx="12" hasCustomPrompt="1"/>
          </p:nvPr>
        </p:nvSpPr>
        <p:spPr>
          <a:xfrm>
            <a:off x="5082062" y="5498296"/>
            <a:ext cx="3677168"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dirty="0"/>
              <a:t>Video copyright holder’s preferred citation</a:t>
            </a:r>
          </a:p>
          <a:p>
            <a:pPr lvl="0"/>
            <a:r>
              <a:rPr lang="en-US" dirty="0"/>
              <a:t>Hyperlink to copyright holder’s website if applicable</a:t>
            </a:r>
          </a:p>
        </p:txBody>
      </p:sp>
      <p:sp>
        <p:nvSpPr>
          <p:cNvPr id="22" name="Text Placeholder 226"/>
          <p:cNvSpPr>
            <a:spLocks noGrp="1"/>
          </p:cNvSpPr>
          <p:nvPr>
            <p:ph type="body" sz="quarter" idx="14" hasCustomPrompt="1"/>
          </p:nvPr>
        </p:nvSpPr>
        <p:spPr>
          <a:xfrm>
            <a:off x="575732" y="1674912"/>
            <a:ext cx="4133796" cy="4281632"/>
          </a:xfrm>
          <a:prstGeom prst="rect">
            <a:avLst/>
          </a:prstGeom>
        </p:spPr>
        <p:txBody>
          <a:bodyPr wrap="square" anchor="t" anchorCtr="0">
            <a:norm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Key points of </a:t>
            </a:r>
            <a:r>
              <a:rPr lang="en-US" dirty="0" err="1"/>
              <a:t>telestration</a:t>
            </a:r>
            <a:endParaRPr lang="en-US" dirty="0"/>
          </a:p>
        </p:txBody>
      </p:sp>
      <p:sp>
        <p:nvSpPr>
          <p:cNvPr id="19" name="Hexagon 18"/>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37413722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BI Context">
    <p:spTree>
      <p:nvGrpSpPr>
        <p:cNvPr id="1" name=""/>
        <p:cNvGrpSpPr/>
        <p:nvPr/>
      </p:nvGrpSpPr>
      <p:grpSpPr>
        <a:xfrm>
          <a:off x="0" y="0"/>
          <a:ext cx="0" cy="0"/>
          <a:chOff x="0" y="0"/>
          <a:chExt cx="0" cy="0"/>
        </a:xfrm>
      </p:grpSpPr>
      <p:sp>
        <p:nvSpPr>
          <p:cNvPr id="10" name="Rectangle 9"/>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7209" y="628032"/>
            <a:ext cx="3082169" cy="543351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1" name="Text Placeholder 226"/>
          <p:cNvSpPr>
            <a:spLocks noGrp="1"/>
          </p:cNvSpPr>
          <p:nvPr>
            <p:ph type="body" sz="quarter" idx="14" hasCustomPrompt="1"/>
          </p:nvPr>
        </p:nvSpPr>
        <p:spPr>
          <a:xfrm>
            <a:off x="575733" y="1956392"/>
            <a:ext cx="4842934" cy="3958564"/>
          </a:xfrm>
          <a:prstGeom prst="rect">
            <a:avLst/>
          </a:prstGeom>
        </p:spPr>
        <p:txBody>
          <a:bodyPr wrap="square" anchor="t" anchorCtr="0">
            <a:normAutofit/>
          </a:bodyPr>
          <a:lstStyle>
            <a:lvl1pPr marL="285750" indent="-285750">
              <a:lnSpc>
                <a:spcPct val="100000"/>
              </a:lnSpc>
              <a:buClr>
                <a:srgbClr val="C85337"/>
              </a:buClr>
              <a:buFont typeface="AppleSymbols" charset="0"/>
              <a:buChar char="⎔"/>
              <a:defRPr sz="1800" baseline="0">
                <a:latin typeface="Arial" charset="0"/>
                <a:ea typeface="Arial" charset="0"/>
                <a:cs typeface="Arial" charset="0"/>
              </a:defRPr>
            </a:lvl1pPr>
            <a:lvl2pPr marL="573088" indent="-285750">
              <a:lnSpc>
                <a:spcPct val="100000"/>
              </a:lnSpc>
              <a:buClr>
                <a:schemeClr val="accent1">
                  <a:lumMod val="60000"/>
                  <a:lumOff val="40000"/>
                </a:schemeClr>
              </a:buClr>
              <a:buFont typeface="AppleSymbols" charset="0"/>
              <a:buChar char="⎔"/>
              <a:defRPr sz="1600">
                <a:latin typeface="Arial" charset="0"/>
                <a:ea typeface="Arial" charset="0"/>
                <a:cs typeface="Arial" charset="0"/>
              </a:defRPr>
            </a:lvl2pPr>
            <a:lvl3pPr marL="803275" indent="-234950">
              <a:lnSpc>
                <a:spcPct val="100000"/>
              </a:lnSpc>
              <a:spcBef>
                <a:spcPts val="300"/>
              </a:spcBef>
              <a:buClr>
                <a:schemeClr val="accent1">
                  <a:lumMod val="40000"/>
                  <a:lumOff val="60000"/>
                </a:schemeClr>
              </a:buClr>
              <a:buFont typeface="AppleSymbols" charset="0"/>
              <a:buChar char="⎔"/>
              <a:defRPr sz="1400">
                <a:latin typeface="Arial" charset="0"/>
                <a:ea typeface="Arial" charset="0"/>
                <a:cs typeface="Arial" charset="0"/>
              </a:defRPr>
            </a:lvl3pPr>
            <a:lvl4pPr marL="1085850" indent="-227013">
              <a:buClr>
                <a:srgbClr val="C85337"/>
              </a:buClr>
              <a:buFont typeface="AppleSymbols" charset="0"/>
              <a:buChar char="⎔"/>
              <a:defRPr sz="12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type point of context</a:t>
            </a:r>
          </a:p>
          <a:p>
            <a:pPr lvl="1"/>
            <a:endParaRPr lang="en-US" dirty="0"/>
          </a:p>
          <a:p>
            <a:pPr lvl="2"/>
            <a:endParaRPr lang="en-US" dirty="0"/>
          </a:p>
          <a:p>
            <a:pPr lvl="3"/>
            <a:endParaRPr lang="en-US" dirty="0"/>
          </a:p>
        </p:txBody>
      </p:sp>
      <p:sp>
        <p:nvSpPr>
          <p:cNvPr id="12" name="Title 1"/>
          <p:cNvSpPr>
            <a:spLocks noGrp="1"/>
          </p:cNvSpPr>
          <p:nvPr>
            <p:ph type="title" hasCustomPrompt="1"/>
          </p:nvPr>
        </p:nvSpPr>
        <p:spPr>
          <a:xfrm>
            <a:off x="575734" y="338445"/>
            <a:ext cx="4842934" cy="1262253"/>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Module in the context of the DBI framework</a:t>
            </a:r>
          </a:p>
        </p:txBody>
      </p:sp>
    </p:spTree>
    <p:extLst>
      <p:ext uri="{BB962C8B-B14F-4D97-AF65-F5344CB8AC3E}">
        <p14:creationId xmlns:p14="http://schemas.microsoft.com/office/powerpoint/2010/main" val="34178011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ationale">
    <p:spTree>
      <p:nvGrpSpPr>
        <p:cNvPr id="1" name=""/>
        <p:cNvGrpSpPr/>
        <p:nvPr/>
      </p:nvGrpSpPr>
      <p:grpSpPr>
        <a:xfrm>
          <a:off x="0" y="0"/>
          <a:ext cx="0" cy="0"/>
          <a:chOff x="0" y="0"/>
          <a:chExt cx="0" cy="0"/>
        </a:xfrm>
      </p:grpSpPr>
      <p:sp>
        <p:nvSpPr>
          <p:cNvPr id="8" name="Rectangle 7"/>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5" name="Text Placeholder 226"/>
          <p:cNvSpPr>
            <a:spLocks noGrp="1"/>
          </p:cNvSpPr>
          <p:nvPr>
            <p:ph type="body" sz="quarter" idx="13" hasCustomPrompt="1"/>
          </p:nvPr>
        </p:nvSpPr>
        <p:spPr>
          <a:xfrm>
            <a:off x="554476" y="1515946"/>
            <a:ext cx="8204754" cy="4469673"/>
          </a:xfrm>
          <a:prstGeom prst="rect">
            <a:avLst/>
          </a:prstGeom>
        </p:spPr>
        <p:txBody>
          <a:bodyPr wrap="square" anchor="t" anchorCtr="0">
            <a:normAutofit/>
          </a:bodyPr>
          <a:lstStyle>
            <a:lvl1pPr marL="285750" indent="-285750">
              <a:buClr>
                <a:srgbClr val="C85337"/>
              </a:buClr>
              <a:buFont typeface="AppleSymbols" charset="0"/>
              <a:buChar char="⎔"/>
              <a:defRPr sz="18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type rationale point</a:t>
            </a:r>
          </a:p>
          <a:p>
            <a:pPr lvl="0"/>
            <a:r>
              <a:rPr lang="en-US" dirty="0"/>
              <a:t>If possible, use Ask the Expert video (or get one filmed)</a:t>
            </a:r>
          </a:p>
        </p:txBody>
      </p:sp>
      <p:sp>
        <p:nvSpPr>
          <p:cNvPr id="17" name="Title 1"/>
          <p:cNvSpPr>
            <a:spLocks noGrp="1"/>
          </p:cNvSpPr>
          <p:nvPr>
            <p:ph type="title" hasCustomPrompt="1"/>
          </p:nvPr>
        </p:nvSpPr>
        <p:spPr>
          <a:xfrm>
            <a:off x="1219018" y="324358"/>
            <a:ext cx="7540212" cy="917367"/>
          </a:xfrm>
          <a:prstGeom prst="rect">
            <a:avLst/>
          </a:prstGeom>
        </p:spPr>
        <p:txBody>
          <a:bodyPr anchor="ctr" anchorCtr="0">
            <a:normAutofit/>
          </a:bodyPr>
          <a:lstStyle>
            <a:lvl1pPr>
              <a:defRPr sz="3200" b="1" i="0" spc="0" baseline="0">
                <a:solidFill>
                  <a:schemeClr val="tx1"/>
                </a:solidFill>
                <a:latin typeface="Arial" charset="0"/>
                <a:ea typeface="Arial" charset="0"/>
                <a:cs typeface="Arial" charset="0"/>
              </a:defRPr>
            </a:lvl1pPr>
          </a:lstStyle>
          <a:p>
            <a:r>
              <a:rPr lang="en-US" dirty="0"/>
              <a:t>Write rationale title here</a:t>
            </a:r>
          </a:p>
        </p:txBody>
      </p:sp>
      <p:sp>
        <p:nvSpPr>
          <p:cNvPr id="19" name="Hexagon 18"/>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1378" y="453631"/>
            <a:ext cx="416574" cy="667327"/>
          </a:xfrm>
          <a:prstGeom prst="rect">
            <a:avLst/>
          </a:prstGeom>
        </p:spPr>
      </p:pic>
    </p:spTree>
    <p:extLst>
      <p:ext uri="{BB962C8B-B14F-4D97-AF65-F5344CB8AC3E}">
        <p14:creationId xmlns:p14="http://schemas.microsoft.com/office/powerpoint/2010/main" val="19337093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odule activity list">
    <p:spTree>
      <p:nvGrpSpPr>
        <p:cNvPr id="1" name=""/>
        <p:cNvGrpSpPr/>
        <p:nvPr/>
      </p:nvGrpSpPr>
      <p:grpSpPr>
        <a:xfrm>
          <a:off x="0" y="0"/>
          <a:ext cx="0" cy="0"/>
          <a:chOff x="0" y="0"/>
          <a:chExt cx="0" cy="0"/>
        </a:xfrm>
      </p:grpSpPr>
      <p:sp>
        <p:nvSpPr>
          <p:cNvPr id="28" name="Rectangle 27"/>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0" name="Title 1"/>
          <p:cNvSpPr>
            <a:spLocks noGrp="1"/>
          </p:cNvSpPr>
          <p:nvPr>
            <p:ph type="title" hasCustomPrompt="1"/>
          </p:nvPr>
        </p:nvSpPr>
        <p:spPr>
          <a:xfrm>
            <a:off x="577379" y="239130"/>
            <a:ext cx="7540212"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Module Activities</a:t>
            </a:r>
          </a:p>
        </p:txBody>
      </p:sp>
      <p:grpSp>
        <p:nvGrpSpPr>
          <p:cNvPr id="7" name="Group 6"/>
          <p:cNvGrpSpPr/>
          <p:nvPr userDrawn="1"/>
        </p:nvGrpSpPr>
        <p:grpSpPr>
          <a:xfrm>
            <a:off x="726537" y="3186809"/>
            <a:ext cx="3275750" cy="613511"/>
            <a:chOff x="5606243" y="2563437"/>
            <a:chExt cx="3275750" cy="613511"/>
          </a:xfrm>
        </p:grpSpPr>
        <p:sp>
          <p:nvSpPr>
            <p:cNvPr id="126" name="TextBox 125"/>
            <p:cNvSpPr txBox="1"/>
            <p:nvPr userDrawn="1"/>
          </p:nvSpPr>
          <p:spPr>
            <a:xfrm>
              <a:off x="6766106" y="2608583"/>
              <a:ext cx="2115887" cy="523220"/>
            </a:xfrm>
            <a:prstGeom prst="rect">
              <a:avLst/>
            </a:prstGeom>
            <a:noFill/>
          </p:spPr>
          <p:txBody>
            <a:bodyPr wrap="square" rtlCol="0">
              <a:spAutoFit/>
            </a:bodyPr>
            <a:lstStyle/>
            <a:p>
              <a:pPr algn="l"/>
              <a:r>
                <a:rPr lang="en-US" sz="1400" dirty="0">
                  <a:latin typeface="Arial" charset="0"/>
                  <a:ea typeface="Arial" charset="0"/>
                  <a:cs typeface="Arial" charset="0"/>
                </a:rPr>
                <a:t>Plan out how you will use explicit instruction</a:t>
              </a:r>
            </a:p>
          </p:txBody>
        </p:sp>
        <p:sp>
          <p:nvSpPr>
            <p:cNvPr id="128" name="Rectangle 127"/>
            <p:cNvSpPr/>
            <p:nvPr userDrawn="1"/>
          </p:nvSpPr>
          <p:spPr>
            <a:xfrm rot="5400000" flipV="1">
              <a:off x="6218653" y="2847334"/>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606243" y="2563437"/>
              <a:ext cx="520906" cy="613511"/>
            </a:xfrm>
            <a:prstGeom prst="rect">
              <a:avLst/>
            </a:prstGeom>
          </p:spPr>
        </p:pic>
      </p:grpSp>
      <p:grpSp>
        <p:nvGrpSpPr>
          <p:cNvPr id="4" name="Group 3"/>
          <p:cNvGrpSpPr/>
          <p:nvPr userDrawn="1"/>
        </p:nvGrpSpPr>
        <p:grpSpPr>
          <a:xfrm>
            <a:off x="647325" y="2338045"/>
            <a:ext cx="3616932" cy="523220"/>
            <a:chOff x="661180" y="3941277"/>
            <a:chExt cx="3616932" cy="523220"/>
          </a:xfrm>
        </p:grpSpPr>
        <p:sp>
          <p:nvSpPr>
            <p:cNvPr id="78" name="TextBox 77"/>
            <p:cNvSpPr txBox="1"/>
            <p:nvPr userDrawn="1"/>
          </p:nvSpPr>
          <p:spPr>
            <a:xfrm>
              <a:off x="1866426" y="3941277"/>
              <a:ext cx="2411686" cy="523220"/>
            </a:xfrm>
            <a:prstGeom prst="rect">
              <a:avLst/>
            </a:prstGeom>
            <a:noFill/>
          </p:spPr>
          <p:txBody>
            <a:bodyPr wrap="square" rtlCol="0">
              <a:spAutoFit/>
            </a:bodyPr>
            <a:lstStyle/>
            <a:p>
              <a:pPr algn="l"/>
              <a:r>
                <a:rPr lang="en-US" sz="1400" dirty="0">
                  <a:latin typeface="Arial" charset="0"/>
                  <a:ea typeface="Arial" charset="0"/>
                  <a:cs typeface="Arial" charset="0"/>
                </a:rPr>
                <a:t>Discussions</a:t>
              </a:r>
              <a:r>
                <a:rPr lang="en-US" sz="1400" baseline="0" dirty="0">
                  <a:latin typeface="Arial" charset="0"/>
                  <a:ea typeface="Arial" charset="0"/>
                  <a:cs typeface="Arial" charset="0"/>
                </a:rPr>
                <a:t> on evaluating explicit instruction</a:t>
              </a:r>
              <a:endParaRPr lang="en-US" sz="1400" dirty="0">
                <a:latin typeface="Arial" charset="0"/>
                <a:ea typeface="Arial" charset="0"/>
                <a:cs typeface="Arial" charset="0"/>
              </a:endParaRPr>
            </a:p>
          </p:txBody>
        </p:sp>
        <p:sp>
          <p:nvSpPr>
            <p:cNvPr id="80" name="Rectangle 79"/>
            <p:cNvSpPr/>
            <p:nvPr userDrawn="1"/>
          </p:nvSpPr>
          <p:spPr>
            <a:xfrm rot="5400000" flipV="1">
              <a:off x="1355152" y="4180028"/>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4" name="Picture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1180" y="3981321"/>
              <a:ext cx="632468" cy="443131"/>
            </a:xfrm>
            <a:prstGeom prst="rect">
              <a:avLst/>
            </a:prstGeom>
          </p:spPr>
        </p:pic>
      </p:grpSp>
      <p:grpSp>
        <p:nvGrpSpPr>
          <p:cNvPr id="2" name="Group 1"/>
          <p:cNvGrpSpPr/>
          <p:nvPr userDrawn="1"/>
        </p:nvGrpSpPr>
        <p:grpSpPr>
          <a:xfrm>
            <a:off x="667708" y="1460423"/>
            <a:ext cx="3596549" cy="738664"/>
            <a:chOff x="681563" y="1389775"/>
            <a:chExt cx="3596549" cy="738664"/>
          </a:xfrm>
        </p:grpSpPr>
        <p:sp>
          <p:nvSpPr>
            <p:cNvPr id="14" name="TextBox 13"/>
            <p:cNvSpPr txBox="1"/>
            <p:nvPr userDrawn="1"/>
          </p:nvSpPr>
          <p:spPr>
            <a:xfrm>
              <a:off x="1866426" y="1389775"/>
              <a:ext cx="2411686" cy="738664"/>
            </a:xfrm>
            <a:prstGeom prst="rect">
              <a:avLst/>
            </a:prstGeom>
            <a:noFill/>
          </p:spPr>
          <p:txBody>
            <a:bodyPr wrap="square" rtlCol="0">
              <a:spAutoFit/>
            </a:bodyPr>
            <a:lstStyle/>
            <a:p>
              <a:pPr algn="l"/>
              <a:r>
                <a:rPr lang="en-US" sz="1400" dirty="0">
                  <a:latin typeface="Arial" charset="0"/>
                  <a:ea typeface="Arial" charset="0"/>
                  <a:cs typeface="Arial" charset="0"/>
                </a:rPr>
                <a:t>Identify</a:t>
              </a:r>
              <a:r>
                <a:rPr lang="en-US" sz="1400" baseline="0" dirty="0">
                  <a:latin typeface="Arial" charset="0"/>
                  <a:ea typeface="Arial" charset="0"/>
                  <a:cs typeface="Arial" charset="0"/>
                </a:rPr>
                <a:t> and evaluate effective instruction in lesson clips</a:t>
              </a:r>
              <a:endParaRPr lang="en-US" sz="1400" dirty="0">
                <a:latin typeface="Arial" charset="0"/>
                <a:ea typeface="Arial" charset="0"/>
                <a:cs typeface="Arial" charset="0"/>
              </a:endParaRPr>
            </a:p>
          </p:txBody>
        </p:sp>
        <p:sp>
          <p:nvSpPr>
            <p:cNvPr id="34" name="Rectangle 33"/>
            <p:cNvSpPr/>
            <p:nvPr userDrawn="1"/>
          </p:nvSpPr>
          <p:spPr>
            <a:xfrm rot="5400000" flipV="1">
              <a:off x="1355152" y="1628526"/>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9" name="Picture 2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81563" y="1436781"/>
              <a:ext cx="679580" cy="429209"/>
            </a:xfrm>
            <a:prstGeom prst="rect">
              <a:avLst/>
            </a:prstGeom>
          </p:spPr>
        </p:pic>
      </p:grpSp>
      <p:grpSp>
        <p:nvGrpSpPr>
          <p:cNvPr id="9" name="Group 8"/>
          <p:cNvGrpSpPr/>
          <p:nvPr userDrawn="1"/>
        </p:nvGrpSpPr>
        <p:grpSpPr>
          <a:xfrm>
            <a:off x="5240397" y="1375442"/>
            <a:ext cx="3489080" cy="697243"/>
            <a:chOff x="5667731" y="5067130"/>
            <a:chExt cx="3489080" cy="697243"/>
          </a:xfrm>
        </p:grpSpPr>
        <p:sp>
          <p:nvSpPr>
            <p:cNvPr id="134" name="TextBox 133"/>
            <p:cNvSpPr txBox="1"/>
            <p:nvPr userDrawn="1"/>
          </p:nvSpPr>
          <p:spPr>
            <a:xfrm>
              <a:off x="6745125" y="5154141"/>
              <a:ext cx="2411686" cy="523220"/>
            </a:xfrm>
            <a:prstGeom prst="rect">
              <a:avLst/>
            </a:prstGeom>
            <a:noFill/>
          </p:spPr>
          <p:txBody>
            <a:bodyPr wrap="square" rtlCol="0">
              <a:spAutoFit/>
            </a:bodyPr>
            <a:lstStyle/>
            <a:p>
              <a:pPr algn="l"/>
              <a:r>
                <a:rPr lang="en-US" sz="1400" dirty="0">
                  <a:latin typeface="Arial" charset="0"/>
                  <a:ea typeface="Arial" charset="0"/>
                  <a:cs typeface="Arial" charset="0"/>
                </a:rPr>
                <a:t>Try out your lesson using explicit instruction</a:t>
              </a:r>
            </a:p>
          </p:txBody>
        </p:sp>
        <p:sp>
          <p:nvSpPr>
            <p:cNvPr id="136" name="Rectangle 135"/>
            <p:cNvSpPr/>
            <p:nvPr userDrawn="1"/>
          </p:nvSpPr>
          <p:spPr>
            <a:xfrm rot="5400000" flipV="1">
              <a:off x="6233851" y="5392892"/>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0" name="Picture 1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667731" y="5067130"/>
              <a:ext cx="286368" cy="697243"/>
            </a:xfrm>
            <a:prstGeom prst="rect">
              <a:avLst/>
            </a:prstGeom>
          </p:spPr>
        </p:pic>
      </p:grpSp>
      <p:grpSp>
        <p:nvGrpSpPr>
          <p:cNvPr id="33" name="Group 32"/>
          <p:cNvGrpSpPr/>
          <p:nvPr userDrawn="1"/>
        </p:nvGrpSpPr>
        <p:grpSpPr>
          <a:xfrm>
            <a:off x="5165664" y="2323636"/>
            <a:ext cx="3563813" cy="738664"/>
            <a:chOff x="5165664" y="2323636"/>
            <a:chExt cx="3563813" cy="738664"/>
          </a:xfrm>
        </p:grpSpPr>
        <p:grpSp>
          <p:nvGrpSpPr>
            <p:cNvPr id="59" name="Group 58"/>
            <p:cNvGrpSpPr/>
            <p:nvPr userDrawn="1"/>
          </p:nvGrpSpPr>
          <p:grpSpPr>
            <a:xfrm>
              <a:off x="6026841" y="2323636"/>
              <a:ext cx="2702636" cy="738664"/>
              <a:chOff x="6454175" y="5113450"/>
              <a:chExt cx="2702636" cy="738664"/>
            </a:xfrm>
          </p:grpSpPr>
          <p:sp>
            <p:nvSpPr>
              <p:cNvPr id="62" name="TextBox 61"/>
              <p:cNvSpPr txBox="1"/>
              <p:nvPr userDrawn="1"/>
            </p:nvSpPr>
            <p:spPr>
              <a:xfrm>
                <a:off x="6745125" y="5113450"/>
                <a:ext cx="2411686" cy="738664"/>
              </a:xfrm>
              <a:prstGeom prst="rect">
                <a:avLst/>
              </a:prstGeom>
              <a:noFill/>
            </p:spPr>
            <p:txBody>
              <a:bodyPr wrap="square" rtlCol="0">
                <a:spAutoFit/>
              </a:bodyPr>
              <a:lstStyle/>
              <a:p>
                <a:pPr algn="l"/>
                <a:r>
                  <a:rPr lang="en-US" sz="1400" dirty="0">
                    <a:latin typeface="Arial" charset="0"/>
                    <a:ea typeface="Arial" charset="0"/>
                    <a:cs typeface="Arial" charset="0"/>
                  </a:rPr>
                  <a:t>Reflect back on your lesson and evaluate your own use of explicit instruction</a:t>
                </a:r>
              </a:p>
            </p:txBody>
          </p:sp>
          <p:sp>
            <p:nvSpPr>
              <p:cNvPr id="63" name="Rectangle 62"/>
              <p:cNvSpPr/>
              <p:nvPr userDrawn="1"/>
            </p:nvSpPr>
            <p:spPr>
              <a:xfrm rot="5400000" flipV="1">
                <a:off x="6233851" y="5392892"/>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0" name="Group 9"/>
            <p:cNvGrpSpPr/>
            <p:nvPr userDrawn="1"/>
          </p:nvGrpSpPr>
          <p:grpSpPr>
            <a:xfrm>
              <a:off x="5165664" y="2455714"/>
              <a:ext cx="435833" cy="387125"/>
              <a:chOff x="381748" y="589478"/>
              <a:chExt cx="435833" cy="387125"/>
            </a:xfrm>
          </p:grpSpPr>
          <p:sp>
            <p:nvSpPr>
              <p:cNvPr id="66" name="Isosceles Triangle 65"/>
              <p:cNvSpPr/>
              <p:nvPr userDrawn="1"/>
            </p:nvSpPr>
            <p:spPr>
              <a:xfrm rot="5400000">
                <a:off x="356111" y="678356"/>
                <a:ext cx="260645" cy="209371"/>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Isosceles Triangle 66"/>
              <p:cNvSpPr/>
              <p:nvPr userDrawn="1"/>
            </p:nvSpPr>
            <p:spPr>
              <a:xfrm rot="16200000">
                <a:off x="582573" y="678356"/>
                <a:ext cx="260645" cy="209371"/>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p:cNvCxnSpPr/>
              <p:nvPr userDrawn="1"/>
            </p:nvCxnSpPr>
            <p:spPr>
              <a:xfrm>
                <a:off x="599664" y="589478"/>
                <a:ext cx="0" cy="38712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420743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odule part title">
    <p:spTree>
      <p:nvGrpSpPr>
        <p:cNvPr id="1" name=""/>
        <p:cNvGrpSpPr/>
        <p:nvPr/>
      </p:nvGrpSpPr>
      <p:grpSpPr>
        <a:xfrm>
          <a:off x="0" y="0"/>
          <a:ext cx="0" cy="0"/>
          <a:chOff x="0" y="0"/>
          <a:chExt cx="0" cy="0"/>
        </a:xfrm>
      </p:grpSpPr>
      <p:grpSp>
        <p:nvGrpSpPr>
          <p:cNvPr id="220" name="Group 219"/>
          <p:cNvGrpSpPr/>
          <p:nvPr userDrawn="1"/>
        </p:nvGrpSpPr>
        <p:grpSpPr>
          <a:xfrm>
            <a:off x="-1277796" y="-394249"/>
            <a:ext cx="11699593" cy="7646498"/>
            <a:chOff x="-1623140" y="-186249"/>
            <a:chExt cx="11699593" cy="7646498"/>
          </a:xfrm>
          <a:gradFill flip="none" rotWithShape="1">
            <a:gsLst>
              <a:gs pos="97000">
                <a:srgbClr val="202C59">
                  <a:alpha val="45000"/>
                </a:srgbClr>
              </a:gs>
              <a:gs pos="0">
                <a:schemeClr val="bg1">
                  <a:lumMod val="95000"/>
                  <a:lumOff val="5000"/>
                </a:schemeClr>
              </a:gs>
            </a:gsLst>
            <a:lin ang="10800000" scaled="1"/>
            <a:tileRect/>
          </a:gradFill>
        </p:grpSpPr>
        <p:grpSp>
          <p:nvGrpSpPr>
            <p:cNvPr id="221" name="Group 220"/>
            <p:cNvGrpSpPr/>
            <p:nvPr/>
          </p:nvGrpSpPr>
          <p:grpSpPr>
            <a:xfrm>
              <a:off x="-930710" y="-186249"/>
              <a:ext cx="11005420" cy="718056"/>
              <a:chOff x="-584499" y="-186249"/>
              <a:chExt cx="11005420" cy="718056"/>
            </a:xfrm>
            <a:grpFill/>
          </p:grpSpPr>
          <p:sp>
            <p:nvSpPr>
              <p:cNvPr id="409" name="Hexagon 40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0" name="Hexagon 40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1" name="Hexagon 41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2" name="Hexagon 41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3" name="Hexagon 41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4" name="Hexagon 41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5" name="Hexagon 41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6" name="Hexagon 41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7" name="Hexagon 41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8" name="Hexagon 41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9" name="Hexagon 41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0" name="Hexagon 41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1" name="Hexagon 42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2" name="Hexagon 42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3" name="Hexagon 42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4" name="Hexagon 42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2" name="Group 221"/>
            <p:cNvGrpSpPr/>
            <p:nvPr/>
          </p:nvGrpSpPr>
          <p:grpSpPr>
            <a:xfrm>
              <a:off x="-1276075" y="442161"/>
              <a:ext cx="11005420" cy="718056"/>
              <a:chOff x="-584499" y="-186249"/>
              <a:chExt cx="11005420" cy="718056"/>
            </a:xfrm>
            <a:grpFill/>
          </p:grpSpPr>
          <p:sp>
            <p:nvSpPr>
              <p:cNvPr id="393" name="Hexagon 39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4" name="Hexagon 39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5" name="Hexagon 39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6" name="Hexagon 39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7" name="Hexagon 39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8" name="Hexagon 39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9" name="Hexagon 39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0" name="Hexagon 39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1" name="Hexagon 40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2" name="Hexagon 40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3" name="Hexagon 40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4" name="Hexagon 40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5" name="Hexagon 40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6" name="Hexagon 40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7" name="Hexagon 40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8" name="Hexagon 40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3" name="Group 222"/>
            <p:cNvGrpSpPr/>
            <p:nvPr/>
          </p:nvGrpSpPr>
          <p:grpSpPr>
            <a:xfrm>
              <a:off x="-930710" y="1070570"/>
              <a:ext cx="11005420" cy="718056"/>
              <a:chOff x="-584499" y="-186249"/>
              <a:chExt cx="11005420" cy="718056"/>
            </a:xfrm>
            <a:grpFill/>
          </p:grpSpPr>
          <p:sp>
            <p:nvSpPr>
              <p:cNvPr id="377" name="Hexagon 37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8" name="Hexagon 37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9" name="Hexagon 37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0" name="Hexagon 37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1" name="Hexagon 38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2" name="Hexagon 38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3" name="Hexagon 38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4" name="Hexagon 38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5" name="Hexagon 38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6" name="Hexagon 38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7" name="Hexagon 38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8" name="Hexagon 38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9" name="Hexagon 38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0" name="Hexagon 38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1" name="Hexagon 39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2" name="Hexagon 39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4" name="Group 223"/>
            <p:cNvGrpSpPr/>
            <p:nvPr/>
          </p:nvGrpSpPr>
          <p:grpSpPr>
            <a:xfrm>
              <a:off x="-1276075" y="1698980"/>
              <a:ext cx="11005420" cy="718056"/>
              <a:chOff x="-584499" y="-186249"/>
              <a:chExt cx="11005420" cy="718056"/>
            </a:xfrm>
            <a:grpFill/>
          </p:grpSpPr>
          <p:sp>
            <p:nvSpPr>
              <p:cNvPr id="361" name="Hexagon 36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2" name="Hexagon 36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3" name="Hexagon 36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4" name="Hexagon 36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5" name="Hexagon 36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6" name="Hexagon 36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7" name="Hexagon 36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8" name="Hexagon 36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9" name="Hexagon 36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0" name="Hexagon 36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1" name="Hexagon 37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2" name="Hexagon 37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3" name="Hexagon 37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4" name="Hexagon 37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5" name="Hexagon 37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6" name="Hexagon 37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5" name="Group 224"/>
            <p:cNvGrpSpPr/>
            <p:nvPr/>
          </p:nvGrpSpPr>
          <p:grpSpPr>
            <a:xfrm>
              <a:off x="-928967" y="2324633"/>
              <a:ext cx="11005420" cy="718056"/>
              <a:chOff x="-584499" y="-186249"/>
              <a:chExt cx="11005420" cy="718056"/>
            </a:xfrm>
            <a:grpFill/>
          </p:grpSpPr>
          <p:sp>
            <p:nvSpPr>
              <p:cNvPr id="345" name="Hexagon 34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6" name="Hexagon 34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7" name="Hexagon 34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8" name="Hexagon 34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9" name="Hexagon 34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0" name="Hexagon 34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1" name="Hexagon 35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2" name="Hexagon 35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3" name="Hexagon 35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4" name="Hexagon 35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5" name="Hexagon 35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6" name="Hexagon 35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7" name="Hexagon 35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8" name="Hexagon 35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9" name="Hexagon 35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0" name="Hexagon 35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6" name="Group 225"/>
            <p:cNvGrpSpPr/>
            <p:nvPr/>
          </p:nvGrpSpPr>
          <p:grpSpPr>
            <a:xfrm>
              <a:off x="-1274332" y="2953043"/>
              <a:ext cx="11005420" cy="718056"/>
              <a:chOff x="-584499" y="-186249"/>
              <a:chExt cx="11005420" cy="718056"/>
            </a:xfrm>
            <a:grpFill/>
          </p:grpSpPr>
          <p:sp>
            <p:nvSpPr>
              <p:cNvPr id="329" name="Hexagon 32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0" name="Hexagon 32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1" name="Hexagon 33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2" name="Hexagon 33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3" name="Hexagon 33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4" name="Hexagon 33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5" name="Hexagon 33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6" name="Hexagon 33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7" name="Hexagon 33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8" name="Hexagon 33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9" name="Hexagon 33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0" name="Hexagon 33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1" name="Hexagon 34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2" name="Hexagon 34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3" name="Hexagon 34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4" name="Hexagon 34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7" name="Group 226"/>
            <p:cNvGrpSpPr/>
            <p:nvPr/>
          </p:nvGrpSpPr>
          <p:grpSpPr>
            <a:xfrm>
              <a:off x="-930710" y="3587728"/>
              <a:ext cx="11005420" cy="718056"/>
              <a:chOff x="-584499" y="-186249"/>
              <a:chExt cx="11005420" cy="718056"/>
            </a:xfrm>
            <a:grpFill/>
          </p:grpSpPr>
          <p:sp>
            <p:nvSpPr>
              <p:cNvPr id="313" name="Hexagon 31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4" name="Hexagon 31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5" name="Hexagon 31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6" name="Hexagon 31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7" name="Hexagon 31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8" name="Hexagon 31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9" name="Hexagon 31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0" name="Hexagon 31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1" name="Hexagon 32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2" name="Hexagon 32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3" name="Hexagon 32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4" name="Hexagon 32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5" name="Hexagon 32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6" name="Hexagon 32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7" name="Hexagon 32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8" name="Hexagon 32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8" name="Group 227"/>
            <p:cNvGrpSpPr/>
            <p:nvPr/>
          </p:nvGrpSpPr>
          <p:grpSpPr>
            <a:xfrm>
              <a:off x="-1276075" y="4216138"/>
              <a:ext cx="11005420" cy="718056"/>
              <a:chOff x="-584499" y="-186249"/>
              <a:chExt cx="11005420" cy="718056"/>
            </a:xfrm>
            <a:grpFill/>
          </p:grpSpPr>
          <p:sp>
            <p:nvSpPr>
              <p:cNvPr id="297" name="Hexagon 29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8" name="Hexagon 29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9" name="Hexagon 29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0" name="Hexagon 29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1" name="Hexagon 30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2" name="Hexagon 30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3" name="Hexagon 30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4" name="Hexagon 30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5" name="Hexagon 30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6" name="Hexagon 30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7" name="Hexagon 30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8" name="Hexagon 30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9" name="Hexagon 30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0" name="Hexagon 30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1" name="Hexagon 31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2" name="Hexagon 31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9" name="Group 228"/>
            <p:cNvGrpSpPr/>
            <p:nvPr/>
          </p:nvGrpSpPr>
          <p:grpSpPr>
            <a:xfrm>
              <a:off x="-930710" y="4835514"/>
              <a:ext cx="11005420" cy="718056"/>
              <a:chOff x="-584499" y="-186249"/>
              <a:chExt cx="11005420" cy="718056"/>
            </a:xfrm>
            <a:grpFill/>
          </p:grpSpPr>
          <p:sp>
            <p:nvSpPr>
              <p:cNvPr id="281" name="Hexagon 28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2" name="Hexagon 28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3" name="Hexagon 28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4" name="Hexagon 28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5" name="Hexagon 28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6" name="Hexagon 28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7" name="Hexagon 28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8" name="Hexagon 28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9" name="Hexagon 28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0" name="Hexagon 28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1" name="Hexagon 29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2" name="Hexagon 29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3" name="Hexagon 29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4" name="Hexagon 29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5" name="Hexagon 29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6" name="Hexagon 29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30" name="Group 229"/>
            <p:cNvGrpSpPr/>
            <p:nvPr/>
          </p:nvGrpSpPr>
          <p:grpSpPr>
            <a:xfrm>
              <a:off x="-1276075" y="5463924"/>
              <a:ext cx="11005420" cy="718056"/>
              <a:chOff x="-584499" y="-186249"/>
              <a:chExt cx="11005420" cy="718056"/>
            </a:xfrm>
            <a:grpFill/>
          </p:grpSpPr>
          <p:sp>
            <p:nvSpPr>
              <p:cNvPr id="265" name="Hexagon 26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6" name="Hexagon 26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7" name="Hexagon 26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8" name="Hexagon 26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9" name="Hexagon 26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0" name="Hexagon 26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1" name="Hexagon 27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2" name="Hexagon 27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3" name="Hexagon 27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4" name="Hexagon 27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5" name="Hexagon 27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6" name="Hexagon 27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7" name="Hexagon 27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8" name="Hexagon 27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9" name="Hexagon 27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0" name="Hexagon 27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31" name="Group 230"/>
            <p:cNvGrpSpPr/>
            <p:nvPr/>
          </p:nvGrpSpPr>
          <p:grpSpPr>
            <a:xfrm>
              <a:off x="-1623140" y="6071637"/>
              <a:ext cx="11005420" cy="751306"/>
              <a:chOff x="-584499" y="-219499"/>
              <a:chExt cx="11005420" cy="751306"/>
            </a:xfrm>
            <a:grpFill/>
          </p:grpSpPr>
          <p:sp>
            <p:nvSpPr>
              <p:cNvPr id="249" name="Hexagon 24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0" name="Hexagon 24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1" name="Hexagon 250"/>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2" name="Hexagon 251"/>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3" name="Hexagon 252"/>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4" name="Hexagon 253"/>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5" name="Hexagon 254"/>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6" name="Hexagon 255"/>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7" name="Hexagon 256"/>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8" name="Hexagon 257"/>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9" name="Hexagon 258"/>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0" name="Hexagon 259"/>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1" name="Hexagon 260"/>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2" name="Hexagon 261"/>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3" name="Hexagon 262"/>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4" name="Hexagon 26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32" name="Group 231"/>
            <p:cNvGrpSpPr/>
            <p:nvPr/>
          </p:nvGrpSpPr>
          <p:grpSpPr>
            <a:xfrm>
              <a:off x="-1276075" y="6708943"/>
              <a:ext cx="11005420" cy="751306"/>
              <a:chOff x="-584499" y="-219499"/>
              <a:chExt cx="11005420" cy="751306"/>
            </a:xfrm>
            <a:grpFill/>
          </p:grpSpPr>
          <p:sp>
            <p:nvSpPr>
              <p:cNvPr id="233" name="Hexagon 23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4" name="Hexagon 233"/>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5" name="Hexagon 23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6" name="Hexagon 23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7" name="Hexagon 23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8" name="Hexagon 23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9" name="Hexagon 23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0" name="Hexagon 23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1" name="Hexagon 24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2" name="Hexagon 24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3" name="Hexagon 24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4" name="Hexagon 24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5" name="Hexagon 24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6" name="Hexagon 24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7" name="Hexagon 24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8" name="Hexagon 24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218" name="Rectangle 217"/>
          <p:cNvSpPr/>
          <p:nvPr userDrawn="1"/>
        </p:nvSpPr>
        <p:spPr>
          <a:xfrm rot="5400000">
            <a:off x="298989" y="3380671"/>
            <a:ext cx="904332" cy="9665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Content Placeholder 2"/>
          <p:cNvSpPr>
            <a:spLocks noGrp="1"/>
          </p:cNvSpPr>
          <p:nvPr>
            <p:ph sz="quarter" idx="12" hasCustomPrompt="1"/>
          </p:nvPr>
        </p:nvSpPr>
        <p:spPr>
          <a:xfrm>
            <a:off x="1182145" y="2817184"/>
            <a:ext cx="7352025" cy="665162"/>
          </a:xfrm>
          <a:prstGeom prst="rect">
            <a:avLst/>
          </a:prstGeom>
        </p:spPr>
        <p:txBody>
          <a:bodyPr anchor="ctr">
            <a:normAutofit/>
          </a:bodyPr>
          <a:lstStyle>
            <a:lvl1pPr marL="0" indent="0">
              <a:buNone/>
              <a:defRPr sz="3200">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main module title</a:t>
            </a:r>
          </a:p>
        </p:txBody>
      </p:sp>
      <p:sp>
        <p:nvSpPr>
          <p:cNvPr id="215" name="Content Placeholder 2"/>
          <p:cNvSpPr>
            <a:spLocks noGrp="1"/>
          </p:cNvSpPr>
          <p:nvPr>
            <p:ph sz="quarter" idx="14" hasCustomPrompt="1"/>
          </p:nvPr>
        </p:nvSpPr>
        <p:spPr>
          <a:xfrm>
            <a:off x="1182144" y="3433176"/>
            <a:ext cx="7352026" cy="665162"/>
          </a:xfrm>
          <a:prstGeom prst="rect">
            <a:avLst/>
          </a:prstGeom>
        </p:spPr>
        <p:txBody>
          <a:bodyPr anchor="ctr">
            <a:normAutofit/>
          </a:bodyPr>
          <a:lstStyle>
            <a:lvl1pPr marL="0" indent="0">
              <a:buNone/>
              <a:defRPr sz="3200" b="1" baseline="0">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Part #: Add part title as a question</a:t>
            </a:r>
          </a:p>
        </p:txBody>
      </p:sp>
      <p:sp>
        <p:nvSpPr>
          <p:cNvPr id="2" name="Title 1">
            <a:extLst>
              <a:ext uri="{FF2B5EF4-FFF2-40B4-BE49-F238E27FC236}">
                <a16:creationId xmlns:a16="http://schemas.microsoft.com/office/drawing/2014/main" id="{4EFCFA16-4860-4D91-8DB5-18A3562B3B0A}"/>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943886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odule part objectives">
    <p:spTree>
      <p:nvGrpSpPr>
        <p:cNvPr id="1" name=""/>
        <p:cNvGrpSpPr/>
        <p:nvPr/>
      </p:nvGrpSpPr>
      <p:grpSpPr>
        <a:xfrm>
          <a:off x="0" y="0"/>
          <a:ext cx="0" cy="0"/>
          <a:chOff x="0" y="0"/>
          <a:chExt cx="0" cy="0"/>
        </a:xfrm>
      </p:grpSpPr>
      <p:grpSp>
        <p:nvGrpSpPr>
          <p:cNvPr id="14" name="Group 13"/>
          <p:cNvGrpSpPr/>
          <p:nvPr userDrawn="1"/>
        </p:nvGrpSpPr>
        <p:grpSpPr>
          <a:xfrm>
            <a:off x="-1277796" y="-394249"/>
            <a:ext cx="11699593" cy="7646498"/>
            <a:chOff x="-1623140" y="-186249"/>
            <a:chExt cx="11699593" cy="7646498"/>
          </a:xfrm>
          <a:gradFill flip="none" rotWithShape="1">
            <a:gsLst>
              <a:gs pos="100000">
                <a:srgbClr val="202C59">
                  <a:alpha val="45000"/>
                </a:srgbClr>
              </a:gs>
              <a:gs pos="40000">
                <a:schemeClr val="bg1">
                  <a:lumMod val="95000"/>
                  <a:lumOff val="5000"/>
                </a:schemeClr>
              </a:gs>
            </a:gsLst>
            <a:lin ang="10800000" scaled="1"/>
            <a:tileRect/>
          </a:gradFill>
        </p:grpSpPr>
        <p:grpSp>
          <p:nvGrpSpPr>
            <p:cNvPr id="15" name="Group 14"/>
            <p:cNvGrpSpPr/>
            <p:nvPr/>
          </p:nvGrpSpPr>
          <p:grpSpPr>
            <a:xfrm>
              <a:off x="-930710" y="-186249"/>
              <a:ext cx="11005420" cy="718056"/>
              <a:chOff x="-584499" y="-186249"/>
              <a:chExt cx="11005420" cy="718056"/>
            </a:xfrm>
            <a:grpFill/>
          </p:grpSpPr>
          <p:sp>
            <p:nvSpPr>
              <p:cNvPr id="203" name="Hexagon 20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4" name="Hexagon 20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5" name="Hexagon 20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6" name="Hexagon 20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7" name="Hexagon 20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8" name="Hexagon 20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9" name="Hexagon 20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0" name="Hexagon 20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1" name="Hexagon 21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2" name="Hexagon 21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3" name="Hexagon 21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4" name="Hexagon 21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5" name="Hexagon 21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6" name="Hexagon 21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7" name="Hexagon 21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8" name="Hexagon 21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6" name="Group 15"/>
            <p:cNvGrpSpPr/>
            <p:nvPr/>
          </p:nvGrpSpPr>
          <p:grpSpPr>
            <a:xfrm>
              <a:off x="-1276075" y="442161"/>
              <a:ext cx="11005420" cy="718056"/>
              <a:chOff x="-584499" y="-186249"/>
              <a:chExt cx="11005420" cy="718056"/>
            </a:xfrm>
            <a:grpFill/>
          </p:grpSpPr>
          <p:sp>
            <p:nvSpPr>
              <p:cNvPr id="187" name="Hexagon 18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8" name="Hexagon 18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9" name="Hexagon 18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0" name="Hexagon 18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1" name="Hexagon 19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2" name="Hexagon 19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3" name="Hexagon 19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4" name="Hexagon 19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5" name="Hexagon 19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6" name="Hexagon 19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7" name="Hexagon 19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8" name="Hexagon 19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9" name="Hexagon 19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0" name="Hexagon 19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1" name="Hexagon 20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2" name="Hexagon 20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7" name="Group 16"/>
            <p:cNvGrpSpPr/>
            <p:nvPr/>
          </p:nvGrpSpPr>
          <p:grpSpPr>
            <a:xfrm>
              <a:off x="-930710" y="1070570"/>
              <a:ext cx="11005420" cy="718056"/>
              <a:chOff x="-584499" y="-186249"/>
              <a:chExt cx="11005420" cy="718056"/>
            </a:xfrm>
            <a:grpFill/>
          </p:grpSpPr>
          <p:sp>
            <p:nvSpPr>
              <p:cNvPr id="171" name="Hexagon 17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2" name="Hexagon 17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3" name="Hexagon 17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4" name="Hexagon 17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5" name="Hexagon 17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6" name="Hexagon 17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7" name="Hexagon 17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8" name="Hexagon 17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9" name="Hexagon 17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0" name="Hexagon 17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1" name="Hexagon 18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2" name="Hexagon 18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3" name="Hexagon 18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4" name="Hexagon 18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5" name="Hexagon 18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6" name="Hexagon 18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8" name="Group 17"/>
            <p:cNvGrpSpPr/>
            <p:nvPr/>
          </p:nvGrpSpPr>
          <p:grpSpPr>
            <a:xfrm>
              <a:off x="-1276075" y="1698980"/>
              <a:ext cx="11005420" cy="718056"/>
              <a:chOff x="-584499" y="-186249"/>
              <a:chExt cx="11005420" cy="718056"/>
            </a:xfrm>
            <a:grpFill/>
          </p:grpSpPr>
          <p:sp>
            <p:nvSpPr>
              <p:cNvPr id="155" name="Hexagon 15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6" name="Hexagon 15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7" name="Hexagon 15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8" name="Hexagon 15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9" name="Hexagon 15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0" name="Hexagon 15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1" name="Hexagon 16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2" name="Hexagon 16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3" name="Hexagon 16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4" name="Hexagon 16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5" name="Hexagon 16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6" name="Hexagon 16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7" name="Hexagon 16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8" name="Hexagon 16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9" name="Hexagon 16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0" name="Hexagon 16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9" name="Group 18"/>
            <p:cNvGrpSpPr/>
            <p:nvPr/>
          </p:nvGrpSpPr>
          <p:grpSpPr>
            <a:xfrm>
              <a:off x="-928967" y="2324633"/>
              <a:ext cx="11005420" cy="718056"/>
              <a:chOff x="-584499" y="-186249"/>
              <a:chExt cx="11005420" cy="718056"/>
            </a:xfrm>
            <a:grpFill/>
          </p:grpSpPr>
          <p:sp>
            <p:nvSpPr>
              <p:cNvPr id="139" name="Hexagon 13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0" name="Hexagon 13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1" name="Hexagon 14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2" name="Hexagon 14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3" name="Hexagon 14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4" name="Hexagon 14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5" name="Hexagon 14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6" name="Hexagon 14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7" name="Hexagon 14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8" name="Hexagon 14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9" name="Hexagon 14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0" name="Hexagon 14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1" name="Hexagon 15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2" name="Hexagon 15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3" name="Hexagon 15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4" name="Hexagon 15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0" name="Group 19"/>
            <p:cNvGrpSpPr/>
            <p:nvPr/>
          </p:nvGrpSpPr>
          <p:grpSpPr>
            <a:xfrm>
              <a:off x="-1274332" y="2953043"/>
              <a:ext cx="11005420" cy="718056"/>
              <a:chOff x="-584499" y="-186249"/>
              <a:chExt cx="11005420" cy="718056"/>
            </a:xfrm>
            <a:grpFill/>
          </p:grpSpPr>
          <p:sp>
            <p:nvSpPr>
              <p:cNvPr id="123" name="Hexagon 12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4" name="Hexagon 12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5" name="Hexagon 12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6" name="Hexagon 12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7" name="Hexagon 12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8" name="Hexagon 12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9" name="Hexagon 12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0" name="Hexagon 12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1" name="Hexagon 13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2" name="Hexagon 13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3" name="Hexagon 13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4" name="Hexagon 13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5" name="Hexagon 13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6" name="Hexagon 13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7" name="Hexagon 13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8" name="Hexagon 13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1" name="Group 20"/>
            <p:cNvGrpSpPr/>
            <p:nvPr/>
          </p:nvGrpSpPr>
          <p:grpSpPr>
            <a:xfrm>
              <a:off x="-930710" y="3587728"/>
              <a:ext cx="11005420" cy="718056"/>
              <a:chOff x="-584499" y="-186249"/>
              <a:chExt cx="11005420" cy="718056"/>
            </a:xfrm>
            <a:grpFill/>
          </p:grpSpPr>
          <p:sp>
            <p:nvSpPr>
              <p:cNvPr id="107" name="Hexagon 10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8" name="Hexagon 10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9" name="Hexagon 10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0" name="Hexagon 10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1" name="Hexagon 11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2" name="Hexagon 11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3" name="Hexagon 11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4" name="Hexagon 11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5" name="Hexagon 11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6" name="Hexagon 11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7" name="Hexagon 11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8" name="Hexagon 11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9" name="Hexagon 11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0" name="Hexagon 11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1" name="Hexagon 12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2" name="Hexagon 12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 name="Group 21"/>
            <p:cNvGrpSpPr/>
            <p:nvPr/>
          </p:nvGrpSpPr>
          <p:grpSpPr>
            <a:xfrm>
              <a:off x="-1276075" y="4216138"/>
              <a:ext cx="11005420" cy="718056"/>
              <a:chOff x="-584499" y="-186249"/>
              <a:chExt cx="11005420" cy="718056"/>
            </a:xfrm>
            <a:grpFill/>
          </p:grpSpPr>
          <p:sp>
            <p:nvSpPr>
              <p:cNvPr id="91" name="Hexagon 9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2" name="Hexagon 9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3" name="Hexagon 9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4" name="Hexagon 9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5" name="Hexagon 9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6" name="Hexagon 9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7" name="Hexagon 9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8" name="Hexagon 9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9" name="Hexagon 9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0" name="Hexagon 9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1" name="Hexagon 10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2" name="Hexagon 10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3" name="Hexagon 10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4" name="Hexagon 10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5" name="Hexagon 10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6" name="Hexagon 10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3" name="Group 22"/>
            <p:cNvGrpSpPr/>
            <p:nvPr/>
          </p:nvGrpSpPr>
          <p:grpSpPr>
            <a:xfrm>
              <a:off x="-930710" y="4835514"/>
              <a:ext cx="11005420" cy="718056"/>
              <a:chOff x="-584499" y="-186249"/>
              <a:chExt cx="11005420" cy="718056"/>
            </a:xfrm>
            <a:grpFill/>
          </p:grpSpPr>
          <p:sp>
            <p:nvSpPr>
              <p:cNvPr id="75" name="Hexagon 7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6" name="Hexagon 7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7" name="Hexagon 7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8" name="Hexagon 7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9" name="Hexagon 7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0" name="Hexagon 7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 name="Hexagon 8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2" name="Hexagon 8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3" name="Hexagon 8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4" name="Hexagon 8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Hexagon 8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6" name="Hexagon 8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7" name="Hexagon 8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8" name="Hexagon 8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9" name="Hexagon 8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0" name="Hexagon 8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4" name="Group 23"/>
            <p:cNvGrpSpPr/>
            <p:nvPr/>
          </p:nvGrpSpPr>
          <p:grpSpPr>
            <a:xfrm>
              <a:off x="-1276075" y="5463924"/>
              <a:ext cx="11005420" cy="718056"/>
              <a:chOff x="-584499" y="-186249"/>
              <a:chExt cx="11005420" cy="718056"/>
            </a:xfrm>
            <a:grpFill/>
          </p:grpSpPr>
          <p:sp>
            <p:nvSpPr>
              <p:cNvPr id="59" name="Hexagon 5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Hexagon 5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Hexagon 6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2" name="Hexagon 6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3" name="Hexagon 6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4" name="Hexagon 6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5" name="Hexagon 6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6" name="Hexagon 6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6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6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9" name="Hexagon 6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0" name="Hexagon 6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Hexagon 7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2" name="Hexagon 7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3" name="Hexagon 7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4" name="Hexagon 7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5" name="Group 24"/>
            <p:cNvGrpSpPr/>
            <p:nvPr/>
          </p:nvGrpSpPr>
          <p:grpSpPr>
            <a:xfrm>
              <a:off x="-1623140" y="6071637"/>
              <a:ext cx="11005420" cy="751306"/>
              <a:chOff x="-584499" y="-219499"/>
              <a:chExt cx="11005420" cy="751306"/>
            </a:xfrm>
            <a:grpFill/>
          </p:grpSpPr>
          <p:sp>
            <p:nvSpPr>
              <p:cNvPr id="43" name="Hexagon 4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Hexagon 4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Hexagon 4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Hexagon 4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Hexagon 4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8" name="Hexagon 4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Hexagon 4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Hexagon 4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Hexagon 5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2" name="Hexagon 5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Hexagon 5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4" name="Hexagon 5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Hexagon 5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Hexagon 5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Hexagon 56"/>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Hexagon 5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6" name="Group 25"/>
            <p:cNvGrpSpPr/>
            <p:nvPr/>
          </p:nvGrpSpPr>
          <p:grpSpPr>
            <a:xfrm>
              <a:off x="-1276075" y="6708943"/>
              <a:ext cx="11005420" cy="751306"/>
              <a:chOff x="-584499" y="-219499"/>
              <a:chExt cx="11005420" cy="751306"/>
            </a:xfrm>
            <a:grpFill/>
          </p:grpSpPr>
          <p:sp>
            <p:nvSpPr>
              <p:cNvPr id="27" name="Hexagon 2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Hexagon 27"/>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Hexagon 28"/>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Hexagon 29"/>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Hexagon 30"/>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Hexagon 31"/>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Hexagon 32"/>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Hexagon 33"/>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Hexagon 34"/>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Hexagon 35"/>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Hexagon 36"/>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Hexagon 37"/>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 name="Hexagon 38"/>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Hexagon 39"/>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Hexagon 4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Hexagon 4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220" name="Rectangle 219"/>
          <p:cNvSpPr/>
          <p:nvPr userDrawn="1"/>
        </p:nvSpPr>
        <p:spPr>
          <a:xfrm rot="5400000">
            <a:off x="2113115" y="1754256"/>
            <a:ext cx="9144000" cy="4846991"/>
          </a:xfrm>
          <a:prstGeom prst="rect">
            <a:avLst/>
          </a:prstGeom>
          <a:solidFill>
            <a:schemeClr val="bg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7" name="Text Placeholder 226"/>
          <p:cNvSpPr>
            <a:spLocks noGrp="1"/>
          </p:cNvSpPr>
          <p:nvPr>
            <p:ph type="body" sz="quarter" idx="13" hasCustomPrompt="1"/>
          </p:nvPr>
        </p:nvSpPr>
        <p:spPr>
          <a:xfrm>
            <a:off x="4606925" y="2672895"/>
            <a:ext cx="4154488" cy="1512209"/>
          </a:xfrm>
          <a:prstGeom prst="rect">
            <a:avLst/>
          </a:prstGeom>
        </p:spPr>
        <p:txBody>
          <a:bodyPr anchor="ctr" anchorCtr="0">
            <a:sp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add part # objectives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9" name="Picture 2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221" name="Picture 2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 name="Text Placeholder 2"/>
          <p:cNvSpPr>
            <a:spLocks noGrp="1"/>
          </p:cNvSpPr>
          <p:nvPr>
            <p:ph type="body" sz="quarter" idx="14" hasCustomPrompt="1"/>
          </p:nvPr>
        </p:nvSpPr>
        <p:spPr>
          <a:xfrm>
            <a:off x="462470" y="2773436"/>
            <a:ext cx="3380371" cy="1311128"/>
          </a:xfrm>
          <a:prstGeom prst="rect">
            <a:avLst/>
          </a:prstGeom>
        </p:spPr>
        <p:txBody>
          <a:bodyPr anchor="ctr">
            <a:spAutoFit/>
          </a:bodyPr>
          <a:lstStyle>
            <a:lvl1pPr marL="0" indent="0">
              <a:buNone/>
              <a:defRPr sz="4400" b="1">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Part # Objectives</a:t>
            </a:r>
          </a:p>
        </p:txBody>
      </p:sp>
      <p:sp>
        <p:nvSpPr>
          <p:cNvPr id="2" name="Title 1">
            <a:extLst>
              <a:ext uri="{FF2B5EF4-FFF2-40B4-BE49-F238E27FC236}">
                <a16:creationId xmlns:a16="http://schemas.microsoft.com/office/drawing/2014/main" id="{31D73BBB-BD43-4AA2-A5FE-25DEAD398D5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437997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art DBI Context">
    <p:spTree>
      <p:nvGrpSpPr>
        <p:cNvPr id="1" name=""/>
        <p:cNvGrpSpPr/>
        <p:nvPr/>
      </p:nvGrpSpPr>
      <p:grpSpPr>
        <a:xfrm>
          <a:off x="0" y="0"/>
          <a:ext cx="0" cy="0"/>
          <a:chOff x="0" y="0"/>
          <a:chExt cx="0" cy="0"/>
        </a:xfrm>
      </p:grpSpPr>
      <p:sp>
        <p:nvSpPr>
          <p:cNvPr id="10" name="Rectangle 9"/>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7209" y="628032"/>
            <a:ext cx="3082169" cy="543351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4" name="Text Placeholder 226"/>
          <p:cNvSpPr>
            <a:spLocks noGrp="1"/>
          </p:cNvSpPr>
          <p:nvPr>
            <p:ph type="body" sz="quarter" idx="14" hasCustomPrompt="1"/>
          </p:nvPr>
        </p:nvSpPr>
        <p:spPr>
          <a:xfrm>
            <a:off x="575733" y="1685758"/>
            <a:ext cx="4842934" cy="4229197"/>
          </a:xfrm>
          <a:prstGeom prst="rect">
            <a:avLst/>
          </a:prstGeom>
        </p:spPr>
        <p:txBody>
          <a:bodyPr wrap="square" anchor="t" anchorCtr="0">
            <a:norm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20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type point of context</a:t>
            </a:r>
          </a:p>
          <a:p>
            <a:pPr lvl="1"/>
            <a:endParaRPr lang="en-US" dirty="0"/>
          </a:p>
        </p:txBody>
      </p:sp>
      <p:sp>
        <p:nvSpPr>
          <p:cNvPr id="15" name="Title 1"/>
          <p:cNvSpPr>
            <a:spLocks noGrp="1"/>
          </p:cNvSpPr>
          <p:nvPr>
            <p:ph type="title" hasCustomPrompt="1"/>
          </p:nvPr>
        </p:nvSpPr>
        <p:spPr>
          <a:xfrm>
            <a:off x="575733" y="423505"/>
            <a:ext cx="4842934"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a:t>This part </a:t>
            </a:r>
            <a:r>
              <a:rPr lang="en-US" dirty="0"/>
              <a:t>in the context of the DBI framework</a:t>
            </a:r>
          </a:p>
        </p:txBody>
      </p:sp>
    </p:spTree>
    <p:extLst>
      <p:ext uri="{BB962C8B-B14F-4D97-AF65-F5344CB8AC3E}">
        <p14:creationId xmlns:p14="http://schemas.microsoft.com/office/powerpoint/2010/main" val="17616498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9" name="Rectangle 8"/>
          <p:cNvSpPr/>
          <p:nvPr userDrawn="1"/>
        </p:nvSpPr>
        <p:spPr>
          <a:xfrm rot="5400000">
            <a:off x="-3312622" y="3312622"/>
            <a:ext cx="6858000" cy="232756"/>
          </a:xfrm>
          <a:prstGeom prst="rect">
            <a:avLst/>
          </a:prstGeom>
          <a:gradFill flip="none" rotWithShape="1">
            <a:gsLst>
              <a:gs pos="0">
                <a:schemeClr val="accent6">
                  <a:lumMod val="60000"/>
                  <a:lumOff val="40000"/>
                </a:schemeClr>
              </a:gs>
              <a:gs pos="100000">
                <a:schemeClr val="accent6">
                  <a:lumMod val="75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4" name="Hexagon 13"/>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Text Placeholder 226"/>
          <p:cNvSpPr>
            <a:spLocks noGrp="1"/>
          </p:cNvSpPr>
          <p:nvPr userDrawn="1">
            <p:ph type="body" sz="quarter" idx="13" hasCustomPrompt="1"/>
          </p:nvPr>
        </p:nvSpPr>
        <p:spPr>
          <a:xfrm>
            <a:off x="554476" y="1515946"/>
            <a:ext cx="8204754" cy="4469673"/>
          </a:xfrm>
          <a:prstGeom prst="rect">
            <a:avLst/>
          </a:prstGeom>
        </p:spPr>
        <p:txBody>
          <a:bodyPr wrap="square" anchor="t" anchorCtr="0">
            <a:normAutofit/>
          </a:bodyPr>
          <a:lstStyle>
            <a:lvl1pPr marL="282575" indent="-282575">
              <a:buClr>
                <a:schemeClr val="accent6">
                  <a:lumMod val="60000"/>
                  <a:lumOff val="40000"/>
                </a:schemeClr>
              </a:buClr>
              <a:buFont typeface="Wingdings" charset="2"/>
              <a:buChar char="q"/>
              <a:defRPr sz="2000" baseline="0">
                <a:latin typeface="Arial" charset="0"/>
                <a:ea typeface="Arial" charset="0"/>
                <a:cs typeface="Arial" charset="0"/>
              </a:defRPr>
            </a:lvl1pPr>
            <a:lvl2pPr marL="684213" indent="-227013">
              <a:buClr>
                <a:schemeClr val="accent6">
                  <a:lumMod val="20000"/>
                  <a:lumOff val="80000"/>
                </a:schemeClr>
              </a:buClr>
              <a:buFont typeface="Arial" charset="0"/>
              <a:buChar char="•"/>
              <a:defRPr sz="1800">
                <a:latin typeface="Arial" charset="0"/>
                <a:ea typeface="Arial" charset="0"/>
                <a:cs typeface="Arial" charset="0"/>
              </a:defRPr>
            </a:lvl2pPr>
            <a:lvl3pPr marL="1144588" indent="-230188">
              <a:buClr>
                <a:schemeClr val="accent6">
                  <a:lumMod val="20000"/>
                  <a:lumOff val="80000"/>
                </a:schemeClr>
              </a:buClr>
              <a:buFont typeface="Arial"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 Click to type checklist item</a:t>
            </a:r>
          </a:p>
          <a:p>
            <a:pPr lvl="1"/>
            <a:r>
              <a:rPr lang="en-US" dirty="0"/>
              <a:t>Sub-item for checklist (bullet, not box)</a:t>
            </a:r>
          </a:p>
          <a:p>
            <a:pPr lvl="2"/>
            <a:r>
              <a:rPr lang="en-US" dirty="0"/>
              <a:t>Sub-sub item (use rarely)</a:t>
            </a:r>
          </a:p>
        </p:txBody>
      </p:sp>
      <p:sp>
        <p:nvSpPr>
          <p:cNvPr id="18" name="Title 1"/>
          <p:cNvSpPr>
            <a:spLocks noGrp="1"/>
          </p:cNvSpPr>
          <p:nvPr userDrawn="1">
            <p:ph type="title" hasCustomPrompt="1"/>
          </p:nvPr>
        </p:nvSpPr>
        <p:spPr>
          <a:xfrm>
            <a:off x="1219018" y="324358"/>
            <a:ext cx="7540212"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Module Checklist: Description</a:t>
            </a: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244901">
            <a:off x="323211" y="540859"/>
            <a:ext cx="601035" cy="484363"/>
          </a:xfrm>
          <a:prstGeom prst="rect">
            <a:avLst/>
          </a:prstGeom>
        </p:spPr>
      </p:pic>
    </p:spTree>
    <p:extLst>
      <p:ext uri="{BB962C8B-B14F-4D97-AF65-F5344CB8AC3E}">
        <p14:creationId xmlns:p14="http://schemas.microsoft.com/office/powerpoint/2010/main" val="28900315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art rationale">
    <p:spTree>
      <p:nvGrpSpPr>
        <p:cNvPr id="1" name=""/>
        <p:cNvGrpSpPr/>
        <p:nvPr/>
      </p:nvGrpSpPr>
      <p:grpSpPr>
        <a:xfrm>
          <a:off x="0" y="0"/>
          <a:ext cx="0" cy="0"/>
          <a:chOff x="0" y="0"/>
          <a:chExt cx="0" cy="0"/>
        </a:xfrm>
      </p:grpSpPr>
      <p:sp>
        <p:nvSpPr>
          <p:cNvPr id="8" name="Rectangle 7"/>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4" name="Hexagon 13"/>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Text Placeholder 226"/>
          <p:cNvSpPr>
            <a:spLocks noGrp="1"/>
          </p:cNvSpPr>
          <p:nvPr userDrawn="1">
            <p:ph type="body" sz="quarter" idx="13" hasCustomPrompt="1"/>
          </p:nvPr>
        </p:nvSpPr>
        <p:spPr>
          <a:xfrm>
            <a:off x="554476" y="1515946"/>
            <a:ext cx="8204754" cy="4469673"/>
          </a:xfrm>
          <a:prstGeom prst="rect">
            <a:avLst/>
          </a:prstGeom>
        </p:spPr>
        <p:txBody>
          <a:bodyPr wrap="square" anchor="t" anchorCtr="0">
            <a:norm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type rationale point</a:t>
            </a:r>
          </a:p>
          <a:p>
            <a:pPr lvl="0"/>
            <a:r>
              <a:rPr lang="en-US" dirty="0"/>
              <a:t>If possible, use Ask the Expert video (or get one filmed)</a:t>
            </a:r>
          </a:p>
        </p:txBody>
      </p:sp>
      <p:sp>
        <p:nvSpPr>
          <p:cNvPr id="21" name="Title 1"/>
          <p:cNvSpPr>
            <a:spLocks noGrp="1"/>
          </p:cNvSpPr>
          <p:nvPr userDrawn="1">
            <p:ph type="title" hasCustomPrompt="1"/>
          </p:nvPr>
        </p:nvSpPr>
        <p:spPr>
          <a:xfrm>
            <a:off x="1219018" y="324358"/>
            <a:ext cx="7540212"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Write part rationale title here</a:t>
            </a: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1378" y="453631"/>
            <a:ext cx="416574" cy="667327"/>
          </a:xfrm>
          <a:prstGeom prst="rect">
            <a:avLst/>
          </a:prstGeom>
        </p:spPr>
      </p:pic>
    </p:spTree>
    <p:extLst>
      <p:ext uri="{BB962C8B-B14F-4D97-AF65-F5344CB8AC3E}">
        <p14:creationId xmlns:p14="http://schemas.microsoft.com/office/powerpoint/2010/main" val="32639147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ear explanation">
    <p:spTree>
      <p:nvGrpSpPr>
        <p:cNvPr id="1" name=""/>
        <p:cNvGrpSpPr/>
        <p:nvPr/>
      </p:nvGrpSpPr>
      <p:grpSpPr>
        <a:xfrm>
          <a:off x="0" y="0"/>
          <a:ext cx="0" cy="0"/>
          <a:chOff x="0" y="0"/>
          <a:chExt cx="0" cy="0"/>
        </a:xfrm>
      </p:grpSpPr>
      <p:sp>
        <p:nvSpPr>
          <p:cNvPr id="6" name="Rectangle 5"/>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Text Placeholder 226"/>
          <p:cNvSpPr>
            <a:spLocks noGrp="1"/>
          </p:cNvSpPr>
          <p:nvPr>
            <p:ph type="body" sz="quarter" idx="13" hasCustomPrompt="1"/>
          </p:nvPr>
        </p:nvSpPr>
        <p:spPr>
          <a:xfrm>
            <a:off x="575733" y="1562306"/>
            <a:ext cx="8204754" cy="4469673"/>
          </a:xfrm>
          <a:prstGeom prst="rect">
            <a:avLst/>
          </a:prstGeom>
        </p:spPr>
        <p:txBody>
          <a:bodyPr wrap="square" anchor="t" anchorCtr="0">
            <a:norm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575733" y="324358"/>
            <a:ext cx="8183497"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Click to add </a:t>
            </a:r>
            <a:r>
              <a:rPr lang="en-US"/>
              <a:t>clear explanation</a:t>
            </a:r>
            <a:endParaRPr lang="en-US" dirty="0"/>
          </a:p>
        </p:txBody>
      </p:sp>
    </p:spTree>
    <p:extLst>
      <p:ext uri="{BB962C8B-B14F-4D97-AF65-F5344CB8AC3E}">
        <p14:creationId xmlns:p14="http://schemas.microsoft.com/office/powerpoint/2010/main" val="1849828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telestration">
    <p:spTree>
      <p:nvGrpSpPr>
        <p:cNvPr id="1" name=""/>
        <p:cNvGrpSpPr/>
        <p:nvPr/>
      </p:nvGrpSpPr>
      <p:grpSpPr>
        <a:xfrm>
          <a:off x="0" y="0"/>
          <a:ext cx="0" cy="0"/>
          <a:chOff x="0" y="0"/>
          <a:chExt cx="0" cy="0"/>
        </a:xfrm>
      </p:grpSpPr>
      <p:sp>
        <p:nvSpPr>
          <p:cNvPr id="13" name="Rectangle 12"/>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Text Placeholder 2"/>
          <p:cNvSpPr>
            <a:spLocks noGrp="1"/>
          </p:cNvSpPr>
          <p:nvPr>
            <p:ph idx="13" hasCustomPrompt="1"/>
          </p:nvPr>
        </p:nvSpPr>
        <p:spPr>
          <a:xfrm>
            <a:off x="5052505" y="1674912"/>
            <a:ext cx="3698422" cy="3547633"/>
          </a:xfrm>
          <a:prstGeom prst="rect">
            <a:avLst/>
          </a:prstGeom>
        </p:spPr>
        <p:txBody>
          <a:bodyPr vert="horz" lIns="91440" tIns="45720" rIns="91440" bIns="45720" rtlCol="0">
            <a:normAutofit/>
          </a:bodyPr>
          <a:lstStyle>
            <a:lvl1pPr marL="0" indent="0">
              <a:spcBef>
                <a:spcPts val="1200"/>
              </a:spcBef>
              <a:buNone/>
              <a:defRPr sz="1800" baseline="0">
                <a:latin typeface="Arial" charset="0"/>
                <a:ea typeface="Arial" charset="0"/>
                <a:cs typeface="Arial" charset="0"/>
              </a:defRPr>
            </a:lvl1pPr>
          </a:lstStyle>
          <a:p>
            <a:pPr lvl="0"/>
            <a:r>
              <a:rPr lang="en-US" dirty="0"/>
              <a:t>Clip from video to repeat or image to discuss</a:t>
            </a:r>
          </a:p>
          <a:p>
            <a:pPr lvl="0"/>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7" name="Title 1"/>
          <p:cNvSpPr>
            <a:spLocks noGrp="1"/>
          </p:cNvSpPr>
          <p:nvPr>
            <p:ph type="title" hasCustomPrompt="1"/>
          </p:nvPr>
        </p:nvSpPr>
        <p:spPr>
          <a:xfrm>
            <a:off x="1219018" y="324358"/>
            <a:ext cx="7540212"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Write </a:t>
            </a:r>
            <a:r>
              <a:rPr lang="en-US" dirty="0" err="1"/>
              <a:t>telestration</a:t>
            </a:r>
            <a:r>
              <a:rPr lang="en-US" dirty="0"/>
              <a:t> focus here</a:t>
            </a:r>
          </a:p>
        </p:txBody>
      </p:sp>
      <p:sp>
        <p:nvSpPr>
          <p:cNvPr id="21" name="Text Placeholder 2"/>
          <p:cNvSpPr>
            <a:spLocks noGrp="1"/>
          </p:cNvSpPr>
          <p:nvPr>
            <p:ph idx="12" hasCustomPrompt="1"/>
          </p:nvPr>
        </p:nvSpPr>
        <p:spPr>
          <a:xfrm>
            <a:off x="5082062" y="5498296"/>
            <a:ext cx="3677168"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dirty="0"/>
              <a:t>Video copyright holder’s preferred citation</a:t>
            </a:r>
          </a:p>
          <a:p>
            <a:pPr lvl="0"/>
            <a:r>
              <a:rPr lang="en-US" dirty="0"/>
              <a:t>Hyperlink to copyright holder’s website if applicable</a:t>
            </a:r>
          </a:p>
        </p:txBody>
      </p:sp>
      <p:sp>
        <p:nvSpPr>
          <p:cNvPr id="22" name="Text Placeholder 226"/>
          <p:cNvSpPr>
            <a:spLocks noGrp="1"/>
          </p:cNvSpPr>
          <p:nvPr>
            <p:ph type="body" sz="quarter" idx="14" hasCustomPrompt="1"/>
          </p:nvPr>
        </p:nvSpPr>
        <p:spPr>
          <a:xfrm>
            <a:off x="575732" y="1674912"/>
            <a:ext cx="4133796" cy="4281632"/>
          </a:xfrm>
          <a:prstGeom prst="rect">
            <a:avLst/>
          </a:prstGeom>
        </p:spPr>
        <p:txBody>
          <a:bodyPr wrap="square" anchor="t" anchorCtr="0">
            <a:norm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Key points of </a:t>
            </a:r>
            <a:r>
              <a:rPr lang="en-US" dirty="0" err="1"/>
              <a:t>telestration</a:t>
            </a:r>
            <a:endParaRPr lang="en-US" dirty="0"/>
          </a:p>
        </p:txBody>
      </p:sp>
      <p:sp>
        <p:nvSpPr>
          <p:cNvPr id="19" name="Hexagon 18"/>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3628332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rriculum example">
    <p:spTree>
      <p:nvGrpSpPr>
        <p:cNvPr id="1" name=""/>
        <p:cNvGrpSpPr/>
        <p:nvPr/>
      </p:nvGrpSpPr>
      <p:grpSpPr>
        <a:xfrm>
          <a:off x="0" y="0"/>
          <a:ext cx="0" cy="0"/>
          <a:chOff x="0" y="0"/>
          <a:chExt cx="0" cy="0"/>
        </a:xfrm>
      </p:grpSpPr>
      <p:sp>
        <p:nvSpPr>
          <p:cNvPr id="10" name="Rectangle 9"/>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Hexagon 6"/>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199329" y="256678"/>
            <a:ext cx="7581157" cy="1147527"/>
          </a:xfrm>
          <a:prstGeom prst="rect">
            <a:avLst/>
          </a:prstGeom>
        </p:spPr>
        <p:txBody>
          <a:bodyPr anchor="ctr">
            <a:noAutofit/>
          </a:bodyPr>
          <a:lstStyle>
            <a:lvl1pPr>
              <a:defRPr sz="3200" b="1" baseline="0">
                <a:ln w="3175">
                  <a:noFill/>
                </a:ln>
                <a:solidFill>
                  <a:schemeClr val="tx1"/>
                </a:solidFill>
                <a:latin typeface="Arial" charset="0"/>
                <a:ea typeface="Arial" charset="0"/>
                <a:cs typeface="Arial" charset="0"/>
              </a:defRPr>
            </a:lvl1pPr>
          </a:lstStyle>
          <a:p>
            <a:r>
              <a:rPr lang="en-US" dirty="0"/>
              <a:t>Curriculum Example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3" name="Text Placeholder 226"/>
          <p:cNvSpPr>
            <a:spLocks noGrp="1"/>
          </p:cNvSpPr>
          <p:nvPr>
            <p:ph type="body" sz="quarter" idx="13" hasCustomPrompt="1"/>
          </p:nvPr>
        </p:nvSpPr>
        <p:spPr>
          <a:xfrm>
            <a:off x="4170348" y="1644308"/>
            <a:ext cx="4610139" cy="4469673"/>
          </a:xfrm>
          <a:prstGeom prst="rect">
            <a:avLst/>
          </a:prstGeom>
        </p:spPr>
        <p:txBody>
          <a:bodyPr wrap="square" anchor="t" anchorCtr="0">
            <a:normAutofit/>
          </a:bodyPr>
          <a:lstStyle>
            <a:lvl1pPr marL="285750" indent="-285750">
              <a:buClr>
                <a:schemeClr val="accent1">
                  <a:lumMod val="75000"/>
                </a:schemeClr>
              </a:buClr>
              <a:buFont typeface="AppleSymbols" charset="0"/>
              <a:buChar char="⎔"/>
              <a:defRPr sz="2000" baseline="0">
                <a:latin typeface="Arial" charset="0"/>
                <a:ea typeface="Arial" charset="0"/>
                <a:cs typeface="Arial" charset="0"/>
              </a:defRPr>
            </a:lvl1pPr>
            <a:lvl2pPr marL="742950" indent="-285750">
              <a:buClr>
                <a:schemeClr val="accent1">
                  <a:lumMod val="60000"/>
                  <a:lumOff val="40000"/>
                </a:schemeClr>
              </a:buClr>
              <a:buFont typeface="AppleSymbols" charset="0"/>
              <a:buChar char="⎔"/>
              <a:defRPr sz="1800">
                <a:latin typeface="Arial" charset="0"/>
                <a:ea typeface="Arial" charset="0"/>
                <a:cs typeface="Arial" charset="0"/>
              </a:defRPr>
            </a:lvl2pPr>
            <a:lvl3pPr marL="1200150" indent="-285750">
              <a:buClr>
                <a:schemeClr val="accent1">
                  <a:lumMod val="40000"/>
                  <a:lumOff val="60000"/>
                </a:schemeClr>
              </a:buClr>
              <a:buFont typeface="AppleSymbols" charset="0"/>
              <a:buChar char="⎔"/>
              <a:defRPr sz="1600">
                <a:latin typeface="Arial" charset="0"/>
                <a:ea typeface="Arial" charset="0"/>
                <a:cs typeface="Arial" charset="0"/>
              </a:defRPr>
            </a:lvl3pPr>
            <a:lvl4pPr marL="1657350" indent="-285750">
              <a:buClr>
                <a:schemeClr val="accent1">
                  <a:lumMod val="20000"/>
                  <a:lumOff val="80000"/>
                </a:schemeClr>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277" y="568262"/>
            <a:ext cx="560776" cy="433327"/>
          </a:xfrm>
          <a:prstGeom prst="rect">
            <a:avLst/>
          </a:prstGeom>
        </p:spPr>
      </p:pic>
      <p:sp>
        <p:nvSpPr>
          <p:cNvPr id="11" name="Text Placeholder 226">
            <a:extLst>
              <a:ext uri="{FF2B5EF4-FFF2-40B4-BE49-F238E27FC236}">
                <a16:creationId xmlns:a16="http://schemas.microsoft.com/office/drawing/2014/main" id="{4D59D2A9-36F9-4FDD-92E5-931C2B21D8E0}"/>
              </a:ext>
            </a:extLst>
          </p:cNvPr>
          <p:cNvSpPr>
            <a:spLocks noGrp="1"/>
          </p:cNvSpPr>
          <p:nvPr>
            <p:ph type="body" sz="quarter" idx="14" hasCustomPrompt="1"/>
          </p:nvPr>
        </p:nvSpPr>
        <p:spPr>
          <a:xfrm>
            <a:off x="429785" y="1649233"/>
            <a:ext cx="3543534" cy="5106871"/>
          </a:xfrm>
          <a:prstGeom prst="flowChartDocument">
            <a:avLst/>
          </a:prstGeom>
          <a:solidFill>
            <a:schemeClr val="accent2">
              <a:lumMod val="50000"/>
            </a:schemeClr>
          </a:solidFill>
          <a:ln>
            <a:solidFill>
              <a:schemeClr val="accent2">
                <a:lumMod val="75000"/>
              </a:schemeClr>
            </a:solidFill>
          </a:ln>
        </p:spPr>
        <p:txBody>
          <a:bodyPr wrap="square" anchor="t" anchorCtr="0">
            <a:normAutofit/>
          </a:bodyPr>
          <a:lstStyle>
            <a:lvl1pPr marL="285750" indent="-285750">
              <a:buClr>
                <a:schemeClr val="accent1"/>
              </a:buClr>
              <a:buFont typeface="AppleSymbols" charset="0"/>
              <a:buChar char="⎔"/>
              <a:defRPr sz="2000" baseline="0">
                <a:latin typeface="+mn-lt"/>
                <a:ea typeface="Arial" charset="0"/>
                <a:cs typeface="Arial" charset="0"/>
              </a:defRPr>
            </a:lvl1pPr>
            <a:lvl2pPr marL="742950" indent="-285750">
              <a:buClr>
                <a:schemeClr val="accent1">
                  <a:lumMod val="60000"/>
                  <a:lumOff val="40000"/>
                </a:schemeClr>
              </a:buClr>
              <a:buFont typeface="AppleSymbols" charset="0"/>
              <a:buChar char="⎔"/>
              <a:defRPr sz="1800">
                <a:latin typeface="+mn-lt"/>
                <a:ea typeface="Arial" charset="0"/>
                <a:cs typeface="Arial" charset="0"/>
              </a:defRPr>
            </a:lvl2pPr>
            <a:lvl3pPr marL="1200150" indent="-285750">
              <a:buClr>
                <a:srgbClr val="94B9AF"/>
              </a:buClr>
              <a:buFont typeface="AppleSymbols" charset="0"/>
              <a:buChar char="⎔"/>
              <a:defRPr sz="1600">
                <a:latin typeface="+mn-lt"/>
                <a:ea typeface="Arial" charset="0"/>
                <a:cs typeface="Arial" charset="0"/>
              </a:defRPr>
            </a:lvl3pPr>
            <a:lvl4pPr marL="1657350" indent="-285750">
              <a:buClr>
                <a:srgbClr val="94B9AF"/>
              </a:buClr>
              <a:buFont typeface="AppleSymbols" charset="0"/>
              <a:buChar char="⎔"/>
              <a:defRPr sz="1400">
                <a:latin typeface="+mn-lt"/>
                <a:ea typeface="Arial" charset="0"/>
                <a:cs typeface="Arial" charset="0"/>
              </a:defRPr>
            </a:lvl4pPr>
            <a:lvl5pPr marL="2114550" indent="-285750">
              <a:buClr>
                <a:srgbClr val="94B9AF"/>
              </a:buClr>
              <a:buFont typeface="AppleSymbols" charset="0"/>
              <a:buChar char="⎔"/>
              <a:defRPr sz="1400">
                <a:latin typeface="+mn-lt"/>
                <a:ea typeface="Arial" charset="0"/>
                <a:cs typeface="Arial"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18267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TD Intro &amp; Debrief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0E4C92-27B1-4041-8179-74D8F85ADB89}"/>
              </a:ext>
            </a:extLst>
          </p:cNvPr>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199330" y="257403"/>
            <a:ext cx="7581155" cy="1147527"/>
          </a:xfrm>
          <a:prstGeom prst="rect">
            <a:avLst/>
          </a:prstGeom>
        </p:spPr>
        <p:txBody>
          <a:bodyPr anchor="ctr">
            <a:norm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Knowledge-Building Lead Teacher Demonstration: Write focus here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Hexagon 8"/>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385" y="571724"/>
            <a:ext cx="679580" cy="426403"/>
          </a:xfrm>
          <a:prstGeom prst="rect">
            <a:avLst/>
          </a:prstGeom>
        </p:spPr>
      </p:pic>
      <p:sp>
        <p:nvSpPr>
          <p:cNvPr id="13" name="Text Placeholder 226">
            <a:extLst>
              <a:ext uri="{FF2B5EF4-FFF2-40B4-BE49-F238E27FC236}">
                <a16:creationId xmlns:a16="http://schemas.microsoft.com/office/drawing/2014/main" id="{7092F5DF-3EB9-4081-AD83-CB27C62B6E8F}"/>
              </a:ext>
            </a:extLst>
          </p:cNvPr>
          <p:cNvSpPr>
            <a:spLocks noGrp="1"/>
          </p:cNvSpPr>
          <p:nvPr>
            <p:ph type="body" sz="quarter" idx="13" hasCustomPrompt="1"/>
          </p:nvPr>
        </p:nvSpPr>
        <p:spPr>
          <a:xfrm>
            <a:off x="575733" y="1644308"/>
            <a:ext cx="4630968" cy="4469673"/>
          </a:xfrm>
          <a:prstGeom prst="rect">
            <a:avLst/>
          </a:prstGeom>
        </p:spPr>
        <p:txBody>
          <a:bodyPr wrap="square" anchor="t" anchorCtr="0">
            <a:normAutofit/>
          </a:bodyPr>
          <a:lstStyle>
            <a:lvl1pPr marL="285750" indent="-285750">
              <a:buClr>
                <a:schemeClr val="accent1">
                  <a:lumMod val="75000"/>
                </a:schemeClr>
              </a:buClr>
              <a:buFont typeface="AppleSymbols" charset="0"/>
              <a:buChar char="⎔"/>
              <a:defRPr sz="2000">
                <a:latin typeface="Arial" charset="0"/>
                <a:ea typeface="Arial" charset="0"/>
                <a:cs typeface="Arial" charset="0"/>
              </a:defRPr>
            </a:lvl1pPr>
            <a:lvl2pPr marL="742950" indent="-285750">
              <a:buClr>
                <a:schemeClr val="accent1">
                  <a:lumMod val="60000"/>
                  <a:lumOff val="40000"/>
                </a:schemeClr>
              </a:buClr>
              <a:buFont typeface="AppleSymbols" charset="0"/>
              <a:buChar char="⎔"/>
              <a:defRPr sz="1800">
                <a:latin typeface="Arial" charset="0"/>
                <a:ea typeface="Arial" charset="0"/>
                <a:cs typeface="Arial" charset="0"/>
              </a:defRPr>
            </a:lvl2pPr>
            <a:lvl3pPr marL="1200150" indent="-285750">
              <a:buClr>
                <a:schemeClr val="accent1">
                  <a:lumMod val="40000"/>
                  <a:lumOff val="60000"/>
                </a:schemeClr>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0">
            <a:extLst>
              <a:ext uri="{FF2B5EF4-FFF2-40B4-BE49-F238E27FC236}">
                <a16:creationId xmlns:a16="http://schemas.microsoft.com/office/drawing/2014/main" id="{738CC7C4-1209-4AE9-A58F-70B1D9392CA5}"/>
              </a:ext>
            </a:extLst>
          </p:cNvPr>
          <p:cNvSpPr>
            <a:spLocks noGrp="1"/>
          </p:cNvSpPr>
          <p:nvPr>
            <p:ph type="pic" sz="quarter" idx="11" hasCustomPrompt="1"/>
          </p:nvPr>
        </p:nvSpPr>
        <p:spPr>
          <a:xfrm>
            <a:off x="5332101" y="1674912"/>
            <a:ext cx="3418827" cy="3176787"/>
          </a:xfrm>
          <a:prstGeom prst="rect">
            <a:avLst/>
          </a:prstGeom>
        </p:spPr>
        <p:txBody>
          <a:bodyPr/>
          <a:lstStyle>
            <a:lvl1pPr marL="0" indent="0">
              <a:buNone/>
              <a:defRPr sz="2000" baseline="0">
                <a:latin typeface="Arial" charset="0"/>
                <a:ea typeface="Arial" charset="0"/>
                <a:cs typeface="Arial" charset="0"/>
              </a:defRPr>
            </a:lvl1pPr>
          </a:lstStyle>
          <a:p>
            <a:r>
              <a:rPr lang="en-US" dirty="0"/>
              <a:t>Image of video screen capture</a:t>
            </a:r>
          </a:p>
        </p:txBody>
      </p:sp>
    </p:spTree>
    <p:extLst>
      <p:ext uri="{BB962C8B-B14F-4D97-AF65-F5344CB8AC3E}">
        <p14:creationId xmlns:p14="http://schemas.microsoft.com/office/powerpoint/2010/main" val="33630842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TD">
    <p:spTree>
      <p:nvGrpSpPr>
        <p:cNvPr id="1" name=""/>
        <p:cNvGrpSpPr/>
        <p:nvPr/>
      </p:nvGrpSpPr>
      <p:grpSpPr>
        <a:xfrm>
          <a:off x="0" y="0"/>
          <a:ext cx="0" cy="0"/>
          <a:chOff x="0" y="0"/>
          <a:chExt cx="0" cy="0"/>
        </a:xfrm>
      </p:grpSpPr>
      <p:sp>
        <p:nvSpPr>
          <p:cNvPr id="17" name="Media Placeholder 16"/>
          <p:cNvSpPr>
            <a:spLocks noGrp="1"/>
          </p:cNvSpPr>
          <p:nvPr>
            <p:ph type="media" sz="quarter" idx="14" hasCustomPrompt="1"/>
          </p:nvPr>
        </p:nvSpPr>
        <p:spPr>
          <a:xfrm>
            <a:off x="637557" y="1653152"/>
            <a:ext cx="8142927" cy="4468813"/>
          </a:xfrm>
          <a:prstGeom prst="rect">
            <a:avLst/>
          </a:prstGeom>
        </p:spPr>
        <p:txBody>
          <a:bodyPr/>
          <a:lstStyle>
            <a:lvl1pPr marL="0" indent="0">
              <a:buNone/>
              <a:defRPr sz="2000" baseline="0">
                <a:latin typeface="Arial" charset="0"/>
                <a:ea typeface="Arial" charset="0"/>
                <a:cs typeface="Arial" charset="0"/>
              </a:defRPr>
            </a:lvl1pPr>
          </a:lstStyle>
          <a:p>
            <a:r>
              <a:rPr lang="en-US" dirty="0"/>
              <a:t>Insert Lead Teacher video here</a:t>
            </a:r>
          </a:p>
        </p:txBody>
      </p:sp>
      <p:sp>
        <p:nvSpPr>
          <p:cNvPr id="2" name="Title 1"/>
          <p:cNvSpPr>
            <a:spLocks noGrp="1"/>
          </p:cNvSpPr>
          <p:nvPr>
            <p:ph type="title" hasCustomPrompt="1"/>
          </p:nvPr>
        </p:nvSpPr>
        <p:spPr>
          <a:xfrm>
            <a:off x="1199330" y="257403"/>
            <a:ext cx="7581155" cy="1147527"/>
          </a:xfrm>
          <a:prstGeom prst="rect">
            <a:avLst/>
          </a:prstGeom>
        </p:spPr>
        <p:txBody>
          <a:bodyPr anchor="ctr">
            <a:norm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Lead Teacher Demo</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1" name="Rectangle 10"/>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Hexagon 8"/>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385" y="571724"/>
            <a:ext cx="679580" cy="426403"/>
          </a:xfrm>
          <a:prstGeom prst="rect">
            <a:avLst/>
          </a:prstGeom>
        </p:spPr>
      </p:pic>
    </p:spTree>
    <p:extLst>
      <p:ext uri="{BB962C8B-B14F-4D97-AF65-F5344CB8AC3E}">
        <p14:creationId xmlns:p14="http://schemas.microsoft.com/office/powerpoint/2010/main" val="36971355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ideo Intr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D090487-9A26-419E-AB87-9EAC53DE69F2}"/>
              </a:ext>
            </a:extLst>
          </p:cNvPr>
          <p:cNvSpPr/>
          <p:nvPr userDrawn="1"/>
        </p:nvSpPr>
        <p:spPr>
          <a:xfrm rot="5400000">
            <a:off x="-3308490" y="3312583"/>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219018" y="324358"/>
            <a:ext cx="7540212" cy="917367"/>
          </a:xfrm>
          <a:prstGeom prst="rect">
            <a:avLst/>
          </a:prstGeom>
        </p:spPr>
        <p:txBody>
          <a:bodyPr anchor="ctr">
            <a:no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Knowledge-building Video Example: </a:t>
            </a:r>
            <a:br>
              <a:rPr lang="en-US" dirty="0"/>
            </a:br>
            <a:r>
              <a:rPr lang="en-US" dirty="0"/>
              <a:t>Description of video</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8" name="Hexagon 17"/>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Text Placeholder 226"/>
          <p:cNvSpPr>
            <a:spLocks noGrp="1"/>
          </p:cNvSpPr>
          <p:nvPr userDrawn="1">
            <p:ph type="body" sz="quarter" idx="14" hasCustomPrompt="1"/>
          </p:nvPr>
        </p:nvSpPr>
        <p:spPr>
          <a:xfrm>
            <a:off x="393072" y="1633603"/>
            <a:ext cx="4435301" cy="4322941"/>
          </a:xfrm>
          <a:prstGeom prst="rect">
            <a:avLst/>
          </a:prstGeom>
        </p:spPr>
        <p:txBody>
          <a:bodyPr wrap="square" anchor="t" anchorCtr="0">
            <a:normAutofit/>
          </a:bodyPr>
          <a:lstStyle>
            <a:lvl1pPr marL="285750" indent="-285750">
              <a:buClr>
                <a:schemeClr val="accent1">
                  <a:lumMod val="75000"/>
                </a:schemeClr>
              </a:buClr>
              <a:buFont typeface="AppleSymbols" charset="0"/>
              <a:buChar char="⎔"/>
              <a:defRPr sz="2000" baseline="0">
                <a:latin typeface="Arial" charset="0"/>
                <a:ea typeface="Arial" charset="0"/>
                <a:cs typeface="Arial" charset="0"/>
              </a:defRPr>
            </a:lvl1pPr>
            <a:lvl2pPr marL="631825" indent="-285750">
              <a:buClr>
                <a:schemeClr val="accent1">
                  <a:lumMod val="60000"/>
                  <a:lumOff val="40000"/>
                </a:schemeClr>
              </a:buClr>
              <a:buFont typeface="AppleSymbols" charset="0"/>
              <a:buChar char="⎔"/>
              <a:defRPr sz="1800">
                <a:latin typeface="Arial" charset="0"/>
                <a:ea typeface="Arial" charset="0"/>
                <a:cs typeface="Arial" charset="0"/>
              </a:defRPr>
            </a:lvl2pPr>
            <a:lvl3pPr marL="914400" indent="0">
              <a:buClr>
                <a:schemeClr val="accent1">
                  <a:lumMod val="40000"/>
                  <a:lumOff val="60000"/>
                </a:schemeClr>
              </a:buClr>
              <a:buFont typeface="AppleSymbols" charset="0"/>
              <a:buNone/>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Type description of the video</a:t>
            </a:r>
          </a:p>
          <a:p>
            <a:pPr lvl="1"/>
            <a:r>
              <a:rPr lang="en-US" dirty="0"/>
              <a:t>Type acknowledgement of copyright holder</a:t>
            </a:r>
          </a:p>
        </p:txBody>
      </p:sp>
      <p:sp>
        <p:nvSpPr>
          <p:cNvPr id="25" name="Picture Placeholder 10"/>
          <p:cNvSpPr>
            <a:spLocks noGrp="1"/>
          </p:cNvSpPr>
          <p:nvPr userDrawn="1">
            <p:ph type="pic" sz="quarter" idx="11" hasCustomPrompt="1"/>
          </p:nvPr>
        </p:nvSpPr>
        <p:spPr>
          <a:xfrm>
            <a:off x="5052505" y="1633603"/>
            <a:ext cx="3698423" cy="3590717"/>
          </a:xfrm>
          <a:prstGeom prst="rect">
            <a:avLst/>
          </a:prstGeom>
        </p:spPr>
        <p:txBody>
          <a:bodyPr/>
          <a:lstStyle>
            <a:lvl1pPr marL="0" indent="0">
              <a:buNone/>
              <a:defRPr sz="2000" baseline="0">
                <a:latin typeface="Arial" charset="0"/>
                <a:ea typeface="Arial" charset="0"/>
                <a:cs typeface="Arial" charset="0"/>
              </a:defRPr>
            </a:lvl1pPr>
          </a:lstStyle>
          <a:p>
            <a:r>
              <a:rPr lang="en-US" dirty="0"/>
              <a:t>Image of video screen capture</a:t>
            </a:r>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
        <p:nvSpPr>
          <p:cNvPr id="13" name="Text Placeholder 226">
            <a:extLst>
              <a:ext uri="{FF2B5EF4-FFF2-40B4-BE49-F238E27FC236}">
                <a16:creationId xmlns:a16="http://schemas.microsoft.com/office/drawing/2014/main" id="{AAC739ED-4A02-4840-B773-489B4B397A15}"/>
              </a:ext>
            </a:extLst>
          </p:cNvPr>
          <p:cNvSpPr>
            <a:spLocks noGrp="1"/>
          </p:cNvSpPr>
          <p:nvPr>
            <p:ph type="body" sz="quarter" idx="15" hasCustomPrompt="1"/>
          </p:nvPr>
        </p:nvSpPr>
        <p:spPr>
          <a:xfrm>
            <a:off x="5052505" y="5420916"/>
            <a:ext cx="3706725" cy="544174"/>
          </a:xfrm>
          <a:prstGeom prst="rect">
            <a:avLst/>
          </a:prstGeom>
        </p:spPr>
        <p:txBody>
          <a:bodyPr wrap="square" anchor="t" anchorCtr="0">
            <a:normAutofit/>
          </a:bodyPr>
          <a:lstStyle>
            <a:lvl1pPr marL="171450" indent="-171450">
              <a:buClr>
                <a:schemeClr val="accent1">
                  <a:lumMod val="75000"/>
                </a:schemeClr>
              </a:buClr>
              <a:buFont typeface="AppleSymbols" charset="0"/>
              <a:buChar char="⎔"/>
              <a:defRPr sz="1000" baseline="0">
                <a:latin typeface="Arial" charset="0"/>
                <a:ea typeface="Arial" charset="0"/>
                <a:cs typeface="Arial" charset="0"/>
              </a:defRPr>
            </a:lvl1pPr>
            <a:lvl2pPr marL="742950" indent="-285750">
              <a:buClr>
                <a:schemeClr val="accent1">
                  <a:lumMod val="60000"/>
                  <a:lumOff val="40000"/>
                </a:schemeClr>
              </a:buClr>
              <a:buFont typeface="AppleSymbols" charset="0"/>
              <a:buChar char="⎔"/>
              <a:defRPr sz="1800">
                <a:latin typeface="Arial" charset="0"/>
                <a:ea typeface="Arial" charset="0"/>
                <a:cs typeface="Arial" charset="0"/>
              </a:defRPr>
            </a:lvl2pPr>
            <a:lvl3pPr marL="914400" indent="0">
              <a:buClr>
                <a:schemeClr val="accent1">
                  <a:lumMod val="40000"/>
                  <a:lumOff val="60000"/>
                </a:schemeClr>
              </a:buClr>
              <a:buFont typeface="AppleSymbols" charset="0"/>
              <a:buNone/>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Video copyright holder’s preferred citation</a:t>
            </a:r>
          </a:p>
          <a:p>
            <a:pPr lvl="0"/>
            <a:r>
              <a:rPr lang="en-US" dirty="0"/>
              <a:t>Hyperlink to copyright holder’s website if applicable</a:t>
            </a:r>
          </a:p>
          <a:p>
            <a:pPr lvl="0"/>
            <a:endParaRPr lang="en-US" dirty="0"/>
          </a:p>
        </p:txBody>
      </p:sp>
    </p:spTree>
    <p:extLst>
      <p:ext uri="{BB962C8B-B14F-4D97-AF65-F5344CB8AC3E}">
        <p14:creationId xmlns:p14="http://schemas.microsoft.com/office/powerpoint/2010/main" val="9104570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787CD1E-E61C-4B31-85F0-7AB22761D0B6}"/>
              </a:ext>
            </a:extLst>
          </p:cNvPr>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295400" y="264054"/>
            <a:ext cx="7485086" cy="1065167"/>
          </a:xfrm>
          <a:prstGeom prst="rect">
            <a:avLst/>
          </a:prstGeom>
        </p:spPr>
        <p:txBody>
          <a:bodyPr anchor="ctr">
            <a:no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Title of video and description of video focus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Media Placeholder 14"/>
          <p:cNvSpPr>
            <a:spLocks noGrp="1"/>
          </p:cNvSpPr>
          <p:nvPr userDrawn="1">
            <p:ph type="media" sz="quarter" idx="13" hasCustomPrompt="1"/>
          </p:nvPr>
        </p:nvSpPr>
        <p:spPr>
          <a:xfrm>
            <a:off x="554478" y="1515946"/>
            <a:ext cx="8204752" cy="4542210"/>
          </a:xfrm>
          <a:prstGeom prst="rect">
            <a:avLst/>
          </a:prstGeom>
        </p:spPr>
        <p:txBody>
          <a:bodyPr/>
          <a:lstStyle>
            <a:lvl1pPr marL="0" indent="0">
              <a:buNone/>
              <a:defRPr sz="2000">
                <a:latin typeface="Arial" charset="0"/>
                <a:ea typeface="Arial" charset="0"/>
                <a:cs typeface="Arial" charset="0"/>
              </a:defRPr>
            </a:lvl1pPr>
          </a:lstStyle>
          <a:p>
            <a:r>
              <a:rPr lang="en-US" dirty="0"/>
              <a:t>Insert video here</a:t>
            </a:r>
          </a:p>
        </p:txBody>
      </p:sp>
      <p:sp>
        <p:nvSpPr>
          <p:cNvPr id="21" name="Text Placeholder 2"/>
          <p:cNvSpPr>
            <a:spLocks noGrp="1"/>
          </p:cNvSpPr>
          <p:nvPr userDrawn="1">
            <p:ph idx="12" hasCustomPrompt="1"/>
          </p:nvPr>
        </p:nvSpPr>
        <p:spPr>
          <a:xfrm>
            <a:off x="554478" y="6209161"/>
            <a:ext cx="4171346"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dirty="0"/>
              <a:t>Video copyright holder’s preferred citation</a:t>
            </a:r>
          </a:p>
          <a:p>
            <a:pPr lvl="0"/>
            <a:r>
              <a:rPr lang="en-US" dirty="0"/>
              <a:t>Hyperlink to copyright holder’s website if applicable</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32108010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KnowBuild Readin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5C49F8-A52D-4374-94C3-2284BC768441}"/>
              </a:ext>
            </a:extLst>
          </p:cNvPr>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Hexagon 6"/>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199330" y="256678"/>
            <a:ext cx="5919927" cy="1147527"/>
          </a:xfrm>
          <a:prstGeom prst="rect">
            <a:avLst/>
          </a:prstGeom>
        </p:spPr>
        <p:txBody>
          <a:bodyPr anchor="ctr">
            <a:noAutofit/>
          </a:bodyPr>
          <a:lstStyle>
            <a:lvl1pPr>
              <a:defRPr sz="3200" b="1" baseline="0">
                <a:ln w="3175">
                  <a:noFill/>
                </a:ln>
                <a:solidFill>
                  <a:schemeClr val="tx1"/>
                </a:solidFill>
                <a:latin typeface="Arial" charset="0"/>
                <a:ea typeface="Arial" charset="0"/>
                <a:cs typeface="Arial" charset="0"/>
              </a:defRPr>
            </a:lvl1pPr>
          </a:lstStyle>
          <a:p>
            <a:r>
              <a:rPr lang="en-US" dirty="0"/>
              <a:t>Module Reading</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3" name="Text Placeholder 226"/>
          <p:cNvSpPr>
            <a:spLocks noGrp="1"/>
          </p:cNvSpPr>
          <p:nvPr>
            <p:ph type="body" sz="quarter" idx="13" hasCustomPrompt="1"/>
          </p:nvPr>
        </p:nvSpPr>
        <p:spPr>
          <a:xfrm>
            <a:off x="625640" y="2701053"/>
            <a:ext cx="8188159" cy="3412928"/>
          </a:xfrm>
          <a:prstGeom prst="rect">
            <a:avLst/>
          </a:prstGeom>
        </p:spPr>
        <p:txBody>
          <a:bodyPr wrap="square" anchor="t" anchorCtr="0">
            <a:normAutofit/>
          </a:bodyPr>
          <a:lstStyle>
            <a:lvl1pPr marL="285750" indent="-285750">
              <a:buClr>
                <a:srgbClr val="94B9AF"/>
              </a:buClr>
              <a:buFont typeface="AppleSymbols" charset="0"/>
              <a:buChar char="⎔"/>
              <a:defRPr sz="2000" baseline="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details and instructions for the reading</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close up of a logo&#10;&#10;Description generated with very high confidence">
            <a:extLst>
              <a:ext uri="{FF2B5EF4-FFF2-40B4-BE49-F238E27FC236}">
                <a16:creationId xmlns:a16="http://schemas.microsoft.com/office/drawing/2014/main" id="{FF2C5357-3A05-4C66-845E-E66D288809C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0470" y="437401"/>
            <a:ext cx="521232" cy="650560"/>
          </a:xfrm>
          <a:prstGeom prst="rect">
            <a:avLst/>
          </a:prstGeom>
        </p:spPr>
      </p:pic>
      <p:sp>
        <p:nvSpPr>
          <p:cNvPr id="11" name="Text Placeholder 226">
            <a:extLst>
              <a:ext uri="{FF2B5EF4-FFF2-40B4-BE49-F238E27FC236}">
                <a16:creationId xmlns:a16="http://schemas.microsoft.com/office/drawing/2014/main" id="{F7409A9E-D9E9-49D9-94B9-5C7FAAC61780}"/>
              </a:ext>
            </a:extLst>
          </p:cNvPr>
          <p:cNvSpPr>
            <a:spLocks noGrp="1"/>
          </p:cNvSpPr>
          <p:nvPr>
            <p:ph type="body" sz="quarter" idx="14" hasCustomPrompt="1"/>
          </p:nvPr>
        </p:nvSpPr>
        <p:spPr>
          <a:xfrm>
            <a:off x="625642" y="1664299"/>
            <a:ext cx="6493615" cy="890893"/>
          </a:xfrm>
          <a:prstGeom prst="rect">
            <a:avLst/>
          </a:prstGeom>
        </p:spPr>
        <p:txBody>
          <a:bodyPr wrap="square" anchor="ctr" anchorCtr="0">
            <a:normAutofit/>
          </a:bodyPr>
          <a:lstStyle>
            <a:lvl1pPr marL="285750" indent="-285750">
              <a:buClr>
                <a:srgbClr val="94B9AF"/>
              </a:buClr>
              <a:buFont typeface="AppleSymbols" charset="0"/>
              <a:buChar char="⎔"/>
              <a:defRPr sz="2000" baseline="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914400" indent="0">
              <a:buClr>
                <a:srgbClr val="94B9AF"/>
              </a:buClr>
              <a:buFont typeface="AppleSymbols" charset="0"/>
              <a:buNone/>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Complete reference for reading in APA format</a:t>
            </a:r>
          </a:p>
        </p:txBody>
      </p:sp>
      <p:sp>
        <p:nvSpPr>
          <p:cNvPr id="12" name="Picture Placeholder 11">
            <a:extLst>
              <a:ext uri="{FF2B5EF4-FFF2-40B4-BE49-F238E27FC236}">
                <a16:creationId xmlns:a16="http://schemas.microsoft.com/office/drawing/2014/main" id="{9C010939-8F3E-4DAD-B81D-1746C0206C5F}"/>
              </a:ext>
            </a:extLst>
          </p:cNvPr>
          <p:cNvSpPr>
            <a:spLocks noGrp="1"/>
          </p:cNvSpPr>
          <p:nvPr>
            <p:ph type="pic" sz="quarter" idx="15" hasCustomPrompt="1"/>
          </p:nvPr>
        </p:nvSpPr>
        <p:spPr>
          <a:xfrm>
            <a:off x="7187811" y="252412"/>
            <a:ext cx="1625989" cy="2302779"/>
          </a:xfrm>
          <a:prstGeom prst="rect">
            <a:avLst/>
          </a:prstGeom>
        </p:spPr>
        <p:txBody>
          <a:bodyPr/>
          <a:lstStyle>
            <a:lvl1pPr marL="0" indent="0">
              <a:buNone/>
              <a:defRPr sz="1800"/>
            </a:lvl1pPr>
          </a:lstStyle>
          <a:p>
            <a:r>
              <a:rPr lang="en-US" dirty="0"/>
              <a:t>Image of the reading</a:t>
            </a:r>
          </a:p>
        </p:txBody>
      </p:sp>
    </p:spTree>
    <p:extLst>
      <p:ext uri="{BB962C8B-B14F-4D97-AF65-F5344CB8AC3E}">
        <p14:creationId xmlns:p14="http://schemas.microsoft.com/office/powerpoint/2010/main" val="267972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KnowBuild workbook activity">
    <p:spTree>
      <p:nvGrpSpPr>
        <p:cNvPr id="1" name=""/>
        <p:cNvGrpSpPr/>
        <p:nvPr/>
      </p:nvGrpSpPr>
      <p:grpSpPr>
        <a:xfrm>
          <a:off x="0" y="0"/>
          <a:ext cx="0" cy="0"/>
          <a:chOff x="0" y="0"/>
          <a:chExt cx="0" cy="0"/>
        </a:xfrm>
      </p:grpSpPr>
      <p:sp>
        <p:nvSpPr>
          <p:cNvPr id="11" name="Rectangle 10"/>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TextBox 5"/>
          <p:cNvSpPr txBox="1"/>
          <p:nvPr/>
        </p:nvSpPr>
        <p:spPr>
          <a:xfrm>
            <a:off x="3299167" y="6874200"/>
            <a:ext cx="2498042" cy="1815882"/>
          </a:xfrm>
          <a:prstGeom prst="rect">
            <a:avLst/>
          </a:prstGeom>
          <a:solidFill>
            <a:schemeClr val="accent5">
              <a:lumMod val="75000"/>
            </a:schemeClr>
          </a:solidFill>
        </p:spPr>
        <p:txBody>
          <a:bodyPr wrap="square" rtlCol="0">
            <a:spAutoFit/>
          </a:bodyPr>
          <a:lstStyle/>
          <a:p>
            <a:r>
              <a:rPr lang="en-US" sz="1400" dirty="0">
                <a:solidFill>
                  <a:schemeClr val="bg1"/>
                </a:solidFill>
              </a:rPr>
              <a:t>Workbook activities include:</a:t>
            </a:r>
          </a:p>
          <a:p>
            <a:pPr marL="285750" indent="-285750">
              <a:buFont typeface="Arial" panose="020B0604020202020204" pitchFamily="34" charset="0"/>
              <a:buChar char="•"/>
            </a:pPr>
            <a:r>
              <a:rPr lang="en-US" sz="1400" dirty="0">
                <a:solidFill>
                  <a:schemeClr val="bg1"/>
                </a:solidFill>
              </a:rPr>
              <a:t>Stop &amp; Jot (SJ) </a:t>
            </a:r>
          </a:p>
          <a:p>
            <a:pPr marL="285750" indent="-285750">
              <a:buFont typeface="Arial" panose="020B0604020202020204" pitchFamily="34" charset="0"/>
              <a:buChar char="•"/>
            </a:pPr>
            <a:r>
              <a:rPr lang="en-US" sz="1400" dirty="0">
                <a:solidFill>
                  <a:schemeClr val="bg1"/>
                </a:solidFill>
              </a:rPr>
              <a:t>Pause &amp; Process (PP) </a:t>
            </a:r>
          </a:p>
          <a:p>
            <a:pPr marL="285750" indent="-285750">
              <a:buFont typeface="Arial" panose="020B0604020202020204" pitchFamily="34" charset="0"/>
              <a:buChar char="•"/>
            </a:pPr>
            <a:r>
              <a:rPr lang="en-US" sz="1400" dirty="0">
                <a:solidFill>
                  <a:schemeClr val="bg1"/>
                </a:solidFill>
              </a:rPr>
              <a:t>Guided Notes (GN) </a:t>
            </a:r>
          </a:p>
          <a:p>
            <a:pPr marL="285750" indent="-285750">
              <a:buFont typeface="Arial" panose="020B0604020202020204" pitchFamily="34" charset="0"/>
              <a:buChar char="•"/>
            </a:pPr>
            <a:r>
              <a:rPr lang="en-US" sz="1400" dirty="0">
                <a:solidFill>
                  <a:schemeClr val="bg1"/>
                </a:solidFill>
              </a:rPr>
              <a:t>Reading &amp;</a:t>
            </a:r>
            <a:r>
              <a:rPr lang="en-US" sz="1400" baseline="0" dirty="0">
                <a:solidFill>
                  <a:schemeClr val="bg1"/>
                </a:solidFill>
              </a:rPr>
              <a:t> Reflection </a:t>
            </a:r>
            <a:r>
              <a:rPr lang="en-US" sz="1400" dirty="0">
                <a:solidFill>
                  <a:schemeClr val="bg1"/>
                </a:solidFill>
              </a:rPr>
              <a:t>(R) </a:t>
            </a:r>
          </a:p>
          <a:p>
            <a:pPr marL="285750" indent="-285750">
              <a:buFont typeface="Arial" panose="020B0604020202020204" pitchFamily="34" charset="0"/>
              <a:buChar char="•"/>
            </a:pPr>
            <a:r>
              <a:rPr lang="en-US" sz="1400" dirty="0">
                <a:solidFill>
                  <a:schemeClr val="bg1"/>
                </a:solidFill>
              </a:rPr>
              <a:t>Quiz (Q) </a:t>
            </a:r>
          </a:p>
          <a:p>
            <a:pPr marL="285750" indent="-285750">
              <a:buFont typeface="Arial" panose="020B0604020202020204" pitchFamily="34" charset="0"/>
              <a:buChar char="•"/>
            </a:pPr>
            <a:r>
              <a:rPr lang="en-US" sz="1400" dirty="0">
                <a:solidFill>
                  <a:schemeClr val="bg1"/>
                </a:solidFill>
              </a:rPr>
              <a:t>Evaluate an Example (EE) </a:t>
            </a:r>
          </a:p>
          <a:p>
            <a:pPr marL="285750" indent="-285750">
              <a:buFont typeface="Arial" panose="020B0604020202020204" pitchFamily="34" charset="0"/>
              <a:buChar char="•"/>
            </a:pPr>
            <a:r>
              <a:rPr lang="en-US" sz="1400" dirty="0">
                <a:solidFill>
                  <a:schemeClr val="bg1"/>
                </a:solidFill>
              </a:rPr>
              <a:t>We'll Start It (WS)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Text Placeholder 226"/>
          <p:cNvSpPr>
            <a:spLocks noGrp="1"/>
          </p:cNvSpPr>
          <p:nvPr>
            <p:ph type="body" sz="quarter" idx="13" hasCustomPrompt="1"/>
          </p:nvPr>
        </p:nvSpPr>
        <p:spPr>
          <a:xfrm>
            <a:off x="575733" y="1644308"/>
            <a:ext cx="8204754" cy="4469673"/>
          </a:xfrm>
          <a:prstGeom prst="rect">
            <a:avLst/>
          </a:prstGeom>
        </p:spPr>
        <p:txBody>
          <a:bodyPr wrap="square" anchor="t" anchorCtr="0">
            <a:normAutofit/>
          </a:bodyPr>
          <a:lstStyle>
            <a:lvl1pPr marL="285750" indent="-285750">
              <a:buClr>
                <a:srgbClr val="94B9AF"/>
              </a:buClr>
              <a:buFont typeface="AppleSymbols" charset="0"/>
              <a:buChar char="⎔"/>
              <a:defRPr sz="200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Hexagon 17"/>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Activity #.#</a:t>
            </a:r>
            <a:br>
              <a:rPr lang="en-US" dirty="0"/>
            </a:br>
            <a:r>
              <a:rPr lang="en-US" dirty="0"/>
              <a:t>Knowledge-Building Workbook</a:t>
            </a: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7737" y="406485"/>
            <a:ext cx="403855" cy="699267"/>
          </a:xfrm>
          <a:prstGeom prst="rect">
            <a:avLst/>
          </a:prstGeom>
        </p:spPr>
      </p:pic>
    </p:spTree>
    <p:extLst>
      <p:ext uri="{BB962C8B-B14F-4D97-AF65-F5344CB8AC3E}">
        <p14:creationId xmlns:p14="http://schemas.microsoft.com/office/powerpoint/2010/main" val="6733809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KnowBuild discussion">
    <p:spTree>
      <p:nvGrpSpPr>
        <p:cNvPr id="1" name=""/>
        <p:cNvGrpSpPr/>
        <p:nvPr/>
      </p:nvGrpSpPr>
      <p:grpSpPr>
        <a:xfrm>
          <a:off x="0" y="0"/>
          <a:ext cx="0" cy="0"/>
          <a:chOff x="0" y="0"/>
          <a:chExt cx="0" cy="0"/>
        </a:xfrm>
      </p:grpSpPr>
      <p:sp>
        <p:nvSpPr>
          <p:cNvPr id="17" name="Rectangle 16"/>
          <p:cNvSpPr/>
          <p:nvPr userDrawn="1"/>
        </p:nvSpPr>
        <p:spPr>
          <a:xfrm rot="5400000">
            <a:off x="-3312622" y="3312622"/>
            <a:ext cx="6858000" cy="232756"/>
          </a:xfrm>
          <a:prstGeom prst="rect">
            <a:avLst/>
          </a:prstGeom>
          <a:gradFill flip="none" rotWithShape="1">
            <a:gsLst>
              <a:gs pos="100000">
                <a:srgbClr val="386150"/>
              </a:gs>
              <a:gs pos="0">
                <a:srgbClr val="7A9F95"/>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TextBox 5"/>
          <p:cNvSpPr txBox="1"/>
          <p:nvPr/>
        </p:nvSpPr>
        <p:spPr>
          <a:xfrm>
            <a:off x="2740194" y="6858000"/>
            <a:ext cx="3663610" cy="738664"/>
          </a:xfrm>
          <a:prstGeom prst="rect">
            <a:avLst/>
          </a:prstGeom>
          <a:solidFill>
            <a:schemeClr val="accent5">
              <a:lumMod val="75000"/>
            </a:schemeClr>
          </a:solidFill>
        </p:spPr>
        <p:txBody>
          <a:bodyPr wrap="square" rtlCol="0">
            <a:spAutoFit/>
          </a:bodyPr>
          <a:lstStyle/>
          <a:p>
            <a:r>
              <a:rPr lang="en-US" sz="1400" dirty="0">
                <a:solidFill>
                  <a:schemeClr val="bg1"/>
                </a:solidFill>
              </a:rPr>
              <a:t>Partner</a:t>
            </a:r>
            <a:r>
              <a:rPr lang="en-US" sz="1400" baseline="0" dirty="0">
                <a:solidFill>
                  <a:schemeClr val="bg1"/>
                </a:solidFill>
              </a:rPr>
              <a:t> </a:t>
            </a:r>
            <a:r>
              <a:rPr lang="en-US" sz="1400" dirty="0">
                <a:solidFill>
                  <a:schemeClr val="bg1"/>
                </a:solidFill>
              </a:rPr>
              <a:t>activities include:</a:t>
            </a:r>
          </a:p>
          <a:p>
            <a:pPr marL="285750" indent="-285750">
              <a:buFont typeface="Arial" panose="020B0604020202020204" pitchFamily="34" charset="0"/>
              <a:buChar char="•"/>
            </a:pPr>
            <a:r>
              <a:rPr lang="en-US" sz="1400" dirty="0">
                <a:solidFill>
                  <a:schemeClr val="bg1"/>
                </a:solidFill>
              </a:rPr>
              <a:t>Partner Work - Processing (PW-P)</a:t>
            </a:r>
          </a:p>
          <a:p>
            <a:pPr marL="285750" indent="-285750">
              <a:buFont typeface="Arial" panose="020B0604020202020204" pitchFamily="34" charset="0"/>
              <a:buChar char="•"/>
            </a:pPr>
            <a:r>
              <a:rPr lang="en-US" sz="1400" dirty="0">
                <a:solidFill>
                  <a:schemeClr val="bg1"/>
                </a:solidFill>
              </a:rPr>
              <a:t>Partner Work - Example Eval (PW -E)</a:t>
            </a:r>
          </a:p>
        </p:txBody>
      </p:sp>
      <p:sp>
        <p:nvSpPr>
          <p:cNvPr id="10" name="Rectangle 9"/>
          <p:cNvSpPr/>
          <p:nvPr/>
        </p:nvSpPr>
        <p:spPr>
          <a:xfrm>
            <a:off x="633412" y="-1466864"/>
            <a:ext cx="7877175" cy="1323439"/>
          </a:xfrm>
          <a:prstGeom prst="rect">
            <a:avLst/>
          </a:prstGeom>
          <a:solidFill>
            <a:srgbClr val="FF0000"/>
          </a:solidFill>
        </p:spPr>
        <p:txBody>
          <a:bodyPr wrap="square">
            <a:spAutoFit/>
          </a:bodyPr>
          <a:lstStyle/>
          <a:p>
            <a:r>
              <a:rPr lang="en-US" sz="4000" dirty="0"/>
              <a:t>(DO NOT PUT THESE SLIDES IN THE MIDDLE OF  LECTURE SLIDES)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9" name="Text Placeholder 226"/>
          <p:cNvSpPr>
            <a:spLocks noGrp="1"/>
          </p:cNvSpPr>
          <p:nvPr>
            <p:ph type="body" sz="quarter" idx="14" hasCustomPrompt="1"/>
          </p:nvPr>
        </p:nvSpPr>
        <p:spPr>
          <a:xfrm>
            <a:off x="575733" y="1709508"/>
            <a:ext cx="4164709" cy="4352038"/>
          </a:xfrm>
          <a:prstGeom prst="rect">
            <a:avLst/>
          </a:prstGeom>
        </p:spPr>
        <p:txBody>
          <a:bodyPr wrap="square" anchor="t" anchorCtr="0">
            <a:normAutofit/>
          </a:bodyPr>
          <a:lstStyle>
            <a:lvl1pPr marL="285750" indent="-285750">
              <a:buClr>
                <a:srgbClr val="94B9AF"/>
              </a:buClr>
              <a:buFont typeface="AppleSymbols" charset="0"/>
              <a:buChar char="⎔"/>
              <a:defRPr sz="2000" baseline="0">
                <a:solidFill>
                  <a:schemeClr val="tx1"/>
                </a:solidFill>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Describe the goal for the discussion board</a:t>
            </a:r>
          </a:p>
          <a:p>
            <a:pPr lvl="0"/>
            <a:r>
              <a:rPr lang="en-US" dirty="0"/>
              <a:t>Provide specific guidelines</a:t>
            </a:r>
          </a:p>
          <a:p>
            <a:pPr lvl="0"/>
            <a:r>
              <a:rPr lang="en-US" dirty="0"/>
              <a:t>Refer to posting guide at right (should also be posted online)</a:t>
            </a:r>
          </a:p>
        </p:txBody>
      </p:sp>
      <p:sp>
        <p:nvSpPr>
          <p:cNvPr id="21" name="Hexagon 20"/>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Knowledge-Building Discussion Board</a:t>
            </a:r>
          </a:p>
        </p:txBody>
      </p:sp>
      <p:sp>
        <p:nvSpPr>
          <p:cNvPr id="24" name="Rectangle 23"/>
          <p:cNvSpPr/>
          <p:nvPr userDrawn="1"/>
        </p:nvSpPr>
        <p:spPr>
          <a:xfrm rot="5400000" flipV="1">
            <a:off x="2832113" y="3866520"/>
            <a:ext cx="4359743" cy="45719"/>
          </a:xfrm>
          <a:prstGeom prst="rect">
            <a:avLst/>
          </a:prstGeom>
          <a:solidFill>
            <a:srgbClr val="94B9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TextBox 3"/>
          <p:cNvSpPr txBox="1"/>
          <p:nvPr userDrawn="1"/>
        </p:nvSpPr>
        <p:spPr>
          <a:xfrm>
            <a:off x="5252269" y="1599232"/>
            <a:ext cx="3465335" cy="4532010"/>
          </a:xfrm>
          <a:prstGeom prst="rect">
            <a:avLst/>
          </a:prstGeom>
          <a:noFill/>
        </p:spPr>
        <p:txBody>
          <a:bodyPr wrap="square" rtlCol="0">
            <a:spAutoFit/>
          </a:bodyPr>
          <a:lstStyle/>
          <a:p>
            <a:pPr algn="l"/>
            <a:r>
              <a:rPr lang="en-US" sz="1600" b="1" dirty="0">
                <a:solidFill>
                  <a:schemeClr val="tx2"/>
                </a:solidFill>
                <a:latin typeface="Arial" charset="0"/>
                <a:ea typeface="Arial" charset="0"/>
                <a:cs typeface="Arial" charset="0"/>
              </a:rPr>
              <a:t>Posting</a:t>
            </a:r>
            <a:r>
              <a:rPr lang="en-US" sz="1600" b="1" baseline="0" dirty="0">
                <a:solidFill>
                  <a:schemeClr val="tx2"/>
                </a:solidFill>
                <a:latin typeface="Arial" charset="0"/>
                <a:ea typeface="Arial" charset="0"/>
                <a:cs typeface="Arial" charset="0"/>
              </a:rPr>
              <a:t> on the discussion board</a:t>
            </a:r>
          </a:p>
          <a:p>
            <a:pPr algn="ctr"/>
            <a:endParaRPr lang="en-US" sz="1050" b="1" baseline="0" dirty="0">
              <a:solidFill>
                <a:schemeClr val="tx2"/>
              </a:solidFill>
              <a:latin typeface="Arial" charset="0"/>
              <a:ea typeface="Arial" charset="0"/>
              <a:cs typeface="Arial" charset="0"/>
            </a:endParaRPr>
          </a:p>
          <a:p>
            <a:pPr algn="l"/>
            <a:r>
              <a:rPr lang="en-US" sz="1600" b="0" baseline="0" dirty="0">
                <a:solidFill>
                  <a:schemeClr val="tx2"/>
                </a:solidFill>
                <a:latin typeface="Arial" charset="0"/>
                <a:ea typeface="Arial" charset="0"/>
                <a:cs typeface="Arial" charset="0"/>
              </a:rPr>
              <a:t>Use the discussion board to</a:t>
            </a:r>
          </a:p>
          <a:p>
            <a:pPr marL="285750" indent="-285750" algn="l">
              <a:buFont typeface="Arial" charset="0"/>
              <a:buChar char="•"/>
            </a:pPr>
            <a:r>
              <a:rPr lang="en-US" sz="1400" b="0" baseline="0" dirty="0">
                <a:solidFill>
                  <a:schemeClr val="tx2"/>
                </a:solidFill>
                <a:latin typeface="Arial" charset="0"/>
                <a:ea typeface="Arial" charset="0"/>
                <a:cs typeface="Arial" charset="0"/>
              </a:rPr>
              <a:t>Share information that you have and others do not</a:t>
            </a:r>
          </a:p>
          <a:p>
            <a:pPr marL="285750" indent="-285750" algn="l">
              <a:buFont typeface="Arial" charset="0"/>
              <a:buChar char="•"/>
            </a:pPr>
            <a:r>
              <a:rPr lang="en-US" sz="1400" b="0" baseline="0" dirty="0">
                <a:solidFill>
                  <a:schemeClr val="tx2"/>
                </a:solidFill>
                <a:latin typeface="Arial" charset="0"/>
                <a:ea typeface="Arial" charset="0"/>
                <a:cs typeface="Arial" charset="0"/>
              </a:rPr>
              <a:t>Get clarification</a:t>
            </a:r>
          </a:p>
          <a:p>
            <a:pPr marL="285750" indent="-285750" algn="l">
              <a:buFont typeface="Arial" charset="0"/>
              <a:buChar char="•"/>
            </a:pPr>
            <a:r>
              <a:rPr lang="en-US" sz="1400" b="0" baseline="0" dirty="0">
                <a:solidFill>
                  <a:schemeClr val="tx2"/>
                </a:solidFill>
                <a:latin typeface="Arial" charset="0"/>
                <a:ea typeface="Arial" charset="0"/>
                <a:cs typeface="Arial" charset="0"/>
              </a:rPr>
              <a:t>Extend the conversation beyond the specific module content</a:t>
            </a:r>
          </a:p>
          <a:p>
            <a:pPr marL="285750" indent="-285750" algn="l">
              <a:buFont typeface="Arial" charset="0"/>
              <a:buChar char="•"/>
            </a:pPr>
            <a:endParaRPr lang="en-US" sz="1600" b="0" baseline="0" dirty="0">
              <a:solidFill>
                <a:schemeClr val="tx2"/>
              </a:solidFill>
              <a:latin typeface="Arial" charset="0"/>
              <a:ea typeface="Arial" charset="0"/>
              <a:cs typeface="Arial" charset="0"/>
            </a:endParaRPr>
          </a:p>
          <a:p>
            <a:pPr marL="0" indent="0" algn="l">
              <a:buFont typeface="Arial" charset="0"/>
              <a:buNone/>
            </a:pPr>
            <a:r>
              <a:rPr lang="en-US" sz="1600" b="0" baseline="0" dirty="0">
                <a:solidFill>
                  <a:schemeClr val="tx2"/>
                </a:solidFill>
                <a:latin typeface="Arial" charset="0"/>
                <a:ea typeface="Arial" charset="0"/>
                <a:cs typeface="Arial" charset="0"/>
              </a:rPr>
              <a:t>Respond to others by</a:t>
            </a:r>
          </a:p>
          <a:p>
            <a:pPr marL="285750" indent="-285750" algn="l">
              <a:buFont typeface="Arial" charset="0"/>
              <a:buChar char="•"/>
            </a:pPr>
            <a:r>
              <a:rPr lang="en-US" sz="1400" b="0" baseline="0" dirty="0">
                <a:solidFill>
                  <a:schemeClr val="tx2"/>
                </a:solidFill>
                <a:latin typeface="Arial" charset="0"/>
                <a:ea typeface="Arial" charset="0"/>
                <a:cs typeface="Arial" charset="0"/>
              </a:rPr>
              <a:t>Asking for more information</a:t>
            </a:r>
          </a:p>
          <a:p>
            <a:pPr marL="285750" indent="-285750" algn="l">
              <a:buFont typeface="Arial" charset="0"/>
              <a:buChar char="•"/>
            </a:pPr>
            <a:r>
              <a:rPr lang="en-US" sz="1400" b="0" baseline="0" dirty="0">
                <a:solidFill>
                  <a:schemeClr val="tx2"/>
                </a:solidFill>
                <a:latin typeface="Arial" charset="0"/>
                <a:ea typeface="Arial" charset="0"/>
                <a:cs typeface="Arial" charset="0"/>
              </a:rPr>
              <a:t>Providing specific feedback why you agree or disagree with opinions</a:t>
            </a:r>
          </a:p>
          <a:p>
            <a:pPr marL="285750" indent="-285750" algn="l">
              <a:buFont typeface="Arial" charset="0"/>
              <a:buChar char="•"/>
            </a:pPr>
            <a:r>
              <a:rPr lang="en-US" sz="1400" b="0" baseline="0" dirty="0">
                <a:solidFill>
                  <a:schemeClr val="tx2"/>
                </a:solidFill>
                <a:latin typeface="Arial" charset="0"/>
                <a:ea typeface="Arial" charset="0"/>
                <a:cs typeface="Arial" charset="0"/>
              </a:rPr>
              <a:t>Correcting unintended errors</a:t>
            </a:r>
          </a:p>
          <a:p>
            <a:pPr marL="285750" indent="-285750" algn="l">
              <a:buFont typeface="Arial" charset="0"/>
              <a:buChar char="•"/>
            </a:pPr>
            <a:endParaRPr lang="en-US" sz="1600" b="0" baseline="0" dirty="0">
              <a:solidFill>
                <a:schemeClr val="tx2"/>
              </a:solidFill>
              <a:latin typeface="Arial" charset="0"/>
              <a:ea typeface="Arial" charset="0"/>
              <a:cs typeface="Arial" charset="0"/>
            </a:endParaRPr>
          </a:p>
          <a:p>
            <a:pPr marL="0" indent="0" algn="l">
              <a:buFont typeface="Arial" charset="0"/>
              <a:buNone/>
            </a:pPr>
            <a:r>
              <a:rPr lang="en-US" sz="1600" b="0" baseline="0" dirty="0">
                <a:solidFill>
                  <a:schemeClr val="tx2"/>
                </a:solidFill>
                <a:latin typeface="Arial" charset="0"/>
                <a:ea typeface="Arial" charset="0"/>
                <a:cs typeface="Arial" charset="0"/>
              </a:rPr>
              <a:t>Write</a:t>
            </a:r>
          </a:p>
          <a:p>
            <a:pPr marL="285750" indent="-285750" algn="l">
              <a:buFont typeface="Arial" charset="0"/>
              <a:buChar char="•"/>
            </a:pPr>
            <a:r>
              <a:rPr lang="en-US" sz="1400" b="0" baseline="0" dirty="0">
                <a:solidFill>
                  <a:schemeClr val="tx2"/>
                </a:solidFill>
                <a:latin typeface="Arial" charset="0"/>
                <a:ea typeface="Arial" charset="0"/>
                <a:cs typeface="Arial" charset="0"/>
              </a:rPr>
              <a:t>Short but content-filled responses</a:t>
            </a:r>
          </a:p>
          <a:p>
            <a:pPr marL="285750" indent="-285750" algn="l">
              <a:buFont typeface="Arial" charset="0"/>
              <a:buChar char="•"/>
            </a:pPr>
            <a:r>
              <a:rPr lang="en-US" sz="1400" b="0" baseline="0" dirty="0">
                <a:solidFill>
                  <a:schemeClr val="tx2"/>
                </a:solidFill>
                <a:latin typeface="Arial" charset="0"/>
                <a:ea typeface="Arial" charset="0"/>
                <a:cs typeface="Arial" charset="0"/>
              </a:rPr>
              <a:t>Clearly (after typing, briefly edit)</a:t>
            </a:r>
          </a:p>
          <a:p>
            <a:pPr marL="285750" indent="-285750" algn="l">
              <a:buFont typeface="Arial" charset="0"/>
              <a:buChar char="•"/>
            </a:pPr>
            <a:r>
              <a:rPr lang="en-US" sz="1400" b="0" baseline="0" dirty="0">
                <a:solidFill>
                  <a:schemeClr val="tx2"/>
                </a:solidFill>
                <a:latin typeface="Arial" charset="0"/>
                <a:ea typeface="Arial" charset="0"/>
                <a:cs typeface="Arial" charset="0"/>
              </a:rPr>
              <a:t>In a style that allows generosity of spirit (assuming the best of others)</a:t>
            </a:r>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9232" y="561476"/>
            <a:ext cx="632468" cy="443131"/>
          </a:xfrm>
          <a:prstGeom prst="rect">
            <a:avLst/>
          </a:prstGeom>
        </p:spPr>
      </p:pic>
    </p:spTree>
    <p:extLst>
      <p:ext uri="{BB962C8B-B14F-4D97-AF65-F5344CB8AC3E}">
        <p14:creationId xmlns:p14="http://schemas.microsoft.com/office/powerpoint/2010/main" val="24936515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KnowBuild partner work">
    <p:spTree>
      <p:nvGrpSpPr>
        <p:cNvPr id="1" name=""/>
        <p:cNvGrpSpPr/>
        <p:nvPr/>
      </p:nvGrpSpPr>
      <p:grpSpPr>
        <a:xfrm>
          <a:off x="0" y="0"/>
          <a:ext cx="0" cy="0"/>
          <a:chOff x="0" y="0"/>
          <a:chExt cx="0" cy="0"/>
        </a:xfrm>
      </p:grpSpPr>
      <p:sp>
        <p:nvSpPr>
          <p:cNvPr id="18" name="Rectangle 17"/>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Rectangle 9"/>
          <p:cNvSpPr/>
          <p:nvPr/>
        </p:nvSpPr>
        <p:spPr>
          <a:xfrm>
            <a:off x="839288" y="-1351470"/>
            <a:ext cx="7877175" cy="1323439"/>
          </a:xfrm>
          <a:prstGeom prst="rect">
            <a:avLst/>
          </a:prstGeom>
          <a:solidFill>
            <a:srgbClr val="FF0000"/>
          </a:solidFill>
        </p:spPr>
        <p:txBody>
          <a:bodyPr wrap="square">
            <a:spAutoFit/>
          </a:bodyPr>
          <a:lstStyle/>
          <a:p>
            <a:r>
              <a:rPr lang="en-US" sz="4000" dirty="0"/>
              <a:t>(DO NOT PUT THESE SLIDES IN THE MIDDLE OF  LECTURE SLIDES)</a:t>
            </a:r>
          </a:p>
        </p:txBody>
      </p:sp>
      <p:sp>
        <p:nvSpPr>
          <p:cNvPr id="6" name="TextBox 5"/>
          <p:cNvSpPr txBox="1"/>
          <p:nvPr/>
        </p:nvSpPr>
        <p:spPr>
          <a:xfrm>
            <a:off x="3080091" y="6947657"/>
            <a:ext cx="3663610" cy="738664"/>
          </a:xfrm>
          <a:prstGeom prst="rect">
            <a:avLst/>
          </a:prstGeom>
          <a:solidFill>
            <a:schemeClr val="accent5">
              <a:lumMod val="75000"/>
            </a:schemeClr>
          </a:solidFill>
        </p:spPr>
        <p:txBody>
          <a:bodyPr wrap="square" rtlCol="0">
            <a:spAutoFit/>
          </a:bodyPr>
          <a:lstStyle/>
          <a:p>
            <a:r>
              <a:rPr lang="en-US" sz="1400" dirty="0">
                <a:solidFill>
                  <a:schemeClr val="bg1"/>
                </a:solidFill>
              </a:rPr>
              <a:t>Partner</a:t>
            </a:r>
            <a:r>
              <a:rPr lang="en-US" sz="1400" baseline="0" dirty="0">
                <a:solidFill>
                  <a:schemeClr val="bg1"/>
                </a:solidFill>
              </a:rPr>
              <a:t> </a:t>
            </a:r>
            <a:r>
              <a:rPr lang="en-US" sz="1400" dirty="0">
                <a:solidFill>
                  <a:schemeClr val="bg1"/>
                </a:solidFill>
              </a:rPr>
              <a:t>activities include:</a:t>
            </a:r>
          </a:p>
          <a:p>
            <a:pPr marL="285750" indent="-285750">
              <a:buFont typeface="Arial" panose="020B0604020202020204" pitchFamily="34" charset="0"/>
              <a:buChar char="•"/>
            </a:pPr>
            <a:r>
              <a:rPr lang="en-US" sz="1400" dirty="0">
                <a:solidFill>
                  <a:schemeClr val="bg1"/>
                </a:solidFill>
              </a:rPr>
              <a:t>Partner Work - Processing (PW-P)</a:t>
            </a:r>
          </a:p>
          <a:p>
            <a:pPr marL="285750" indent="-285750">
              <a:buFont typeface="Arial" panose="020B0604020202020204" pitchFamily="34" charset="0"/>
              <a:buChar char="•"/>
            </a:pPr>
            <a:r>
              <a:rPr lang="en-US" sz="1400" dirty="0">
                <a:solidFill>
                  <a:schemeClr val="bg1"/>
                </a:solidFill>
              </a:rPr>
              <a:t>Partner Work - Example Eval (PW -E)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Knowledge-Building Partner Work</a:t>
            </a:r>
          </a:p>
        </p:txBody>
      </p:sp>
      <p:sp>
        <p:nvSpPr>
          <p:cNvPr id="21" name="Text Placeholder 226"/>
          <p:cNvSpPr>
            <a:spLocks noGrp="1"/>
          </p:cNvSpPr>
          <p:nvPr userDrawn="1">
            <p:ph type="body" sz="quarter" idx="13" hasCustomPrompt="1"/>
          </p:nvPr>
        </p:nvSpPr>
        <p:spPr>
          <a:xfrm>
            <a:off x="575733" y="1644308"/>
            <a:ext cx="8204754" cy="4469673"/>
          </a:xfrm>
          <a:prstGeom prst="rect">
            <a:avLst/>
          </a:prstGeom>
        </p:spPr>
        <p:txBody>
          <a:bodyPr wrap="square" anchor="t" anchorCtr="0">
            <a:normAutofit/>
          </a:bodyPr>
          <a:lstStyle>
            <a:lvl1pPr marL="285750" indent="-285750">
              <a:buClr>
                <a:srgbClr val="94B9AF"/>
              </a:buClr>
              <a:buFont typeface="AppleSymbols" charset="0"/>
              <a:buChar char="⎔"/>
              <a:defRPr sz="200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7519" y="561731"/>
            <a:ext cx="796052" cy="447098"/>
          </a:xfrm>
          <a:prstGeom prst="rect">
            <a:avLst/>
          </a:prstGeom>
        </p:spPr>
      </p:pic>
    </p:spTree>
    <p:extLst>
      <p:ext uri="{BB962C8B-B14F-4D97-AF65-F5344CB8AC3E}">
        <p14:creationId xmlns:p14="http://schemas.microsoft.com/office/powerpoint/2010/main" val="16760674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KnowBuild LTD Intro &amp; Debrief">
    <p:spTree>
      <p:nvGrpSpPr>
        <p:cNvPr id="1" name=""/>
        <p:cNvGrpSpPr/>
        <p:nvPr/>
      </p:nvGrpSpPr>
      <p:grpSpPr>
        <a:xfrm>
          <a:off x="0" y="0"/>
          <a:ext cx="0" cy="0"/>
          <a:chOff x="0" y="0"/>
          <a:chExt cx="0" cy="0"/>
        </a:xfrm>
      </p:grpSpPr>
      <p:sp>
        <p:nvSpPr>
          <p:cNvPr id="7" name="Rectangle 6"/>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199330" y="257403"/>
            <a:ext cx="7581155" cy="1147527"/>
          </a:xfrm>
          <a:prstGeom prst="rect">
            <a:avLst/>
          </a:prstGeom>
        </p:spPr>
        <p:txBody>
          <a:bodyPr anchor="ctr">
            <a:norm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Knowledge-Building Lead Teacher Demonstration: Write focus here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Hexagon 8"/>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385" y="571724"/>
            <a:ext cx="679580" cy="426403"/>
          </a:xfrm>
          <a:prstGeom prst="rect">
            <a:avLst/>
          </a:prstGeom>
        </p:spPr>
      </p:pic>
      <p:sp>
        <p:nvSpPr>
          <p:cNvPr id="13" name="Text Placeholder 226">
            <a:extLst>
              <a:ext uri="{FF2B5EF4-FFF2-40B4-BE49-F238E27FC236}">
                <a16:creationId xmlns:a16="http://schemas.microsoft.com/office/drawing/2014/main" id="{7092F5DF-3EB9-4081-AD83-CB27C62B6E8F}"/>
              </a:ext>
            </a:extLst>
          </p:cNvPr>
          <p:cNvSpPr>
            <a:spLocks noGrp="1"/>
          </p:cNvSpPr>
          <p:nvPr>
            <p:ph type="body" sz="quarter" idx="13" hasCustomPrompt="1"/>
          </p:nvPr>
        </p:nvSpPr>
        <p:spPr>
          <a:xfrm>
            <a:off x="575733" y="1644308"/>
            <a:ext cx="4630968" cy="4469673"/>
          </a:xfrm>
          <a:prstGeom prst="rect">
            <a:avLst/>
          </a:prstGeom>
        </p:spPr>
        <p:txBody>
          <a:bodyPr wrap="square" anchor="t" anchorCtr="0">
            <a:normAutofit/>
          </a:bodyPr>
          <a:lstStyle>
            <a:lvl1pPr marL="285750" indent="-285750">
              <a:buClr>
                <a:srgbClr val="94B9AF"/>
              </a:buClr>
              <a:buFont typeface="AppleSymbols" charset="0"/>
              <a:buChar char="⎔"/>
              <a:defRPr sz="200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0">
            <a:extLst>
              <a:ext uri="{FF2B5EF4-FFF2-40B4-BE49-F238E27FC236}">
                <a16:creationId xmlns:a16="http://schemas.microsoft.com/office/drawing/2014/main" id="{738CC7C4-1209-4AE9-A58F-70B1D9392CA5}"/>
              </a:ext>
            </a:extLst>
          </p:cNvPr>
          <p:cNvSpPr>
            <a:spLocks noGrp="1"/>
          </p:cNvSpPr>
          <p:nvPr>
            <p:ph type="pic" sz="quarter" idx="11" hasCustomPrompt="1"/>
          </p:nvPr>
        </p:nvSpPr>
        <p:spPr>
          <a:xfrm>
            <a:off x="5332101" y="1674912"/>
            <a:ext cx="3418827" cy="3176787"/>
          </a:xfrm>
          <a:prstGeom prst="rect">
            <a:avLst/>
          </a:prstGeom>
        </p:spPr>
        <p:txBody>
          <a:bodyPr/>
          <a:lstStyle>
            <a:lvl1pPr marL="0" indent="0">
              <a:buNone/>
              <a:defRPr sz="2000" baseline="0">
                <a:latin typeface="Arial" charset="0"/>
                <a:ea typeface="Arial" charset="0"/>
                <a:cs typeface="Arial" charset="0"/>
              </a:defRPr>
            </a:lvl1pPr>
          </a:lstStyle>
          <a:p>
            <a:r>
              <a:rPr lang="en-US" dirty="0"/>
              <a:t>Image of video screen capture</a:t>
            </a:r>
          </a:p>
        </p:txBody>
      </p:sp>
    </p:spTree>
    <p:extLst>
      <p:ext uri="{BB962C8B-B14F-4D97-AF65-F5344CB8AC3E}">
        <p14:creationId xmlns:p14="http://schemas.microsoft.com/office/powerpoint/2010/main" val="1625862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BI Context">
    <p:spTree>
      <p:nvGrpSpPr>
        <p:cNvPr id="1" name=""/>
        <p:cNvGrpSpPr/>
        <p:nvPr/>
      </p:nvGrpSpPr>
      <p:grpSpPr>
        <a:xfrm>
          <a:off x="0" y="0"/>
          <a:ext cx="0" cy="0"/>
          <a:chOff x="0" y="0"/>
          <a:chExt cx="0" cy="0"/>
        </a:xfrm>
      </p:grpSpPr>
      <p:sp>
        <p:nvSpPr>
          <p:cNvPr id="10" name="Rectangle 9"/>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7209" y="628032"/>
            <a:ext cx="3082169" cy="543351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1" name="Text Placeholder 226"/>
          <p:cNvSpPr>
            <a:spLocks noGrp="1"/>
          </p:cNvSpPr>
          <p:nvPr>
            <p:ph type="body" sz="quarter" idx="14" hasCustomPrompt="1"/>
          </p:nvPr>
        </p:nvSpPr>
        <p:spPr>
          <a:xfrm>
            <a:off x="575733" y="1956392"/>
            <a:ext cx="4842934" cy="3958564"/>
          </a:xfrm>
          <a:prstGeom prst="rect">
            <a:avLst/>
          </a:prstGeom>
        </p:spPr>
        <p:txBody>
          <a:bodyPr wrap="square" anchor="t" anchorCtr="0">
            <a:normAutofit/>
          </a:bodyPr>
          <a:lstStyle>
            <a:lvl1pPr marL="285750" indent="-285750">
              <a:lnSpc>
                <a:spcPct val="100000"/>
              </a:lnSpc>
              <a:buClr>
                <a:srgbClr val="C85337"/>
              </a:buClr>
              <a:buFont typeface="AppleSymbols" charset="0"/>
              <a:buChar char="⎔"/>
              <a:defRPr sz="1800" baseline="0">
                <a:latin typeface="Arial" charset="0"/>
                <a:ea typeface="Arial" charset="0"/>
                <a:cs typeface="Arial" charset="0"/>
              </a:defRPr>
            </a:lvl1pPr>
            <a:lvl2pPr marL="573088" indent="-285750">
              <a:lnSpc>
                <a:spcPct val="100000"/>
              </a:lnSpc>
              <a:buClr>
                <a:schemeClr val="accent1">
                  <a:lumMod val="60000"/>
                  <a:lumOff val="40000"/>
                </a:schemeClr>
              </a:buClr>
              <a:buFont typeface="AppleSymbols" charset="0"/>
              <a:buChar char="⎔"/>
              <a:defRPr sz="1600">
                <a:latin typeface="Arial" charset="0"/>
                <a:ea typeface="Arial" charset="0"/>
                <a:cs typeface="Arial" charset="0"/>
              </a:defRPr>
            </a:lvl2pPr>
            <a:lvl3pPr marL="803275" indent="-234950">
              <a:lnSpc>
                <a:spcPct val="100000"/>
              </a:lnSpc>
              <a:spcBef>
                <a:spcPts val="300"/>
              </a:spcBef>
              <a:buClr>
                <a:schemeClr val="accent1">
                  <a:lumMod val="40000"/>
                  <a:lumOff val="60000"/>
                </a:schemeClr>
              </a:buClr>
              <a:buFont typeface="AppleSymbols" charset="0"/>
              <a:buChar char="⎔"/>
              <a:defRPr sz="1400">
                <a:latin typeface="Arial" charset="0"/>
                <a:ea typeface="Arial" charset="0"/>
                <a:cs typeface="Arial" charset="0"/>
              </a:defRPr>
            </a:lvl3pPr>
            <a:lvl4pPr marL="1085850" indent="-227013">
              <a:buClr>
                <a:srgbClr val="C85337"/>
              </a:buClr>
              <a:buFont typeface="AppleSymbols" charset="0"/>
              <a:buChar char="⎔"/>
              <a:defRPr sz="12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type point of context</a:t>
            </a:r>
          </a:p>
          <a:p>
            <a:pPr lvl="1"/>
            <a:endParaRPr lang="en-US" dirty="0"/>
          </a:p>
          <a:p>
            <a:pPr lvl="2"/>
            <a:endParaRPr lang="en-US" dirty="0"/>
          </a:p>
          <a:p>
            <a:pPr lvl="3"/>
            <a:endParaRPr lang="en-US" dirty="0"/>
          </a:p>
        </p:txBody>
      </p:sp>
      <p:sp>
        <p:nvSpPr>
          <p:cNvPr id="12" name="Title 1"/>
          <p:cNvSpPr>
            <a:spLocks noGrp="1"/>
          </p:cNvSpPr>
          <p:nvPr>
            <p:ph type="title" hasCustomPrompt="1"/>
          </p:nvPr>
        </p:nvSpPr>
        <p:spPr>
          <a:xfrm>
            <a:off x="575734" y="338445"/>
            <a:ext cx="4842934" cy="1262253"/>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Module in the context of the DBI framework</a:t>
            </a:r>
          </a:p>
        </p:txBody>
      </p:sp>
    </p:spTree>
    <p:extLst>
      <p:ext uri="{BB962C8B-B14F-4D97-AF65-F5344CB8AC3E}">
        <p14:creationId xmlns:p14="http://schemas.microsoft.com/office/powerpoint/2010/main" val="1118470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KnowBuild LTD video">
    <p:spTree>
      <p:nvGrpSpPr>
        <p:cNvPr id="1" name=""/>
        <p:cNvGrpSpPr/>
        <p:nvPr/>
      </p:nvGrpSpPr>
      <p:grpSpPr>
        <a:xfrm>
          <a:off x="0" y="0"/>
          <a:ext cx="0" cy="0"/>
          <a:chOff x="0" y="0"/>
          <a:chExt cx="0" cy="0"/>
        </a:xfrm>
      </p:grpSpPr>
      <p:sp>
        <p:nvSpPr>
          <p:cNvPr id="17" name="Media Placeholder 16"/>
          <p:cNvSpPr>
            <a:spLocks noGrp="1"/>
          </p:cNvSpPr>
          <p:nvPr>
            <p:ph type="media" sz="quarter" idx="14" hasCustomPrompt="1"/>
          </p:nvPr>
        </p:nvSpPr>
        <p:spPr>
          <a:xfrm>
            <a:off x="637557" y="1653152"/>
            <a:ext cx="8142927" cy="4468813"/>
          </a:xfrm>
          <a:prstGeom prst="rect">
            <a:avLst/>
          </a:prstGeom>
        </p:spPr>
        <p:txBody>
          <a:bodyPr/>
          <a:lstStyle>
            <a:lvl1pPr marL="0" indent="0">
              <a:buNone/>
              <a:defRPr sz="2000" baseline="0">
                <a:latin typeface="Arial" charset="0"/>
                <a:ea typeface="Arial" charset="0"/>
                <a:cs typeface="Arial" charset="0"/>
              </a:defRPr>
            </a:lvl1pPr>
          </a:lstStyle>
          <a:p>
            <a:r>
              <a:rPr lang="en-US" dirty="0"/>
              <a:t>Insert Lead Teacher video here</a:t>
            </a:r>
          </a:p>
        </p:txBody>
      </p:sp>
      <p:sp>
        <p:nvSpPr>
          <p:cNvPr id="7" name="Rectangle 6"/>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199330" y="257403"/>
            <a:ext cx="7581155" cy="1147527"/>
          </a:xfrm>
          <a:prstGeom prst="rect">
            <a:avLst/>
          </a:prstGeom>
        </p:spPr>
        <p:txBody>
          <a:bodyPr anchor="ctr">
            <a:norm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Knowledge-Building Lead Teacher Demonstration: Write focus here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Hexagon 8"/>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385" y="571724"/>
            <a:ext cx="679580" cy="426403"/>
          </a:xfrm>
          <a:prstGeom prst="rect">
            <a:avLst/>
          </a:prstGeom>
        </p:spPr>
      </p:pic>
    </p:spTree>
    <p:extLst>
      <p:ext uri="{BB962C8B-B14F-4D97-AF65-F5344CB8AC3E}">
        <p14:creationId xmlns:p14="http://schemas.microsoft.com/office/powerpoint/2010/main" val="38281585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KnowBuild curriculum">
    <p:spTree>
      <p:nvGrpSpPr>
        <p:cNvPr id="1" name=""/>
        <p:cNvGrpSpPr/>
        <p:nvPr/>
      </p:nvGrpSpPr>
      <p:grpSpPr>
        <a:xfrm>
          <a:off x="0" y="0"/>
          <a:ext cx="0" cy="0"/>
          <a:chOff x="0" y="0"/>
          <a:chExt cx="0" cy="0"/>
        </a:xfrm>
      </p:grpSpPr>
      <p:sp>
        <p:nvSpPr>
          <p:cNvPr id="8" name="Rectangle 7"/>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199329" y="256678"/>
            <a:ext cx="7581157" cy="1147527"/>
          </a:xfrm>
          <a:prstGeom prst="rect">
            <a:avLst/>
          </a:prstGeom>
        </p:spPr>
        <p:txBody>
          <a:bodyPr anchor="ctr">
            <a:noAutofit/>
          </a:bodyPr>
          <a:lstStyle>
            <a:lvl1pPr>
              <a:defRPr sz="3200" b="1" baseline="0">
                <a:ln w="3175">
                  <a:noFill/>
                </a:ln>
                <a:solidFill>
                  <a:schemeClr val="tx1"/>
                </a:solidFill>
                <a:latin typeface="Arial" charset="0"/>
                <a:ea typeface="Arial" charset="0"/>
                <a:cs typeface="Arial" charset="0"/>
              </a:defRPr>
            </a:lvl1pPr>
          </a:lstStyle>
          <a:p>
            <a:r>
              <a:rPr lang="en-US" dirty="0"/>
              <a:t>Knowledge-Building Curriculum Example: Description of example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3" name="Text Placeholder 226"/>
          <p:cNvSpPr>
            <a:spLocks noGrp="1"/>
          </p:cNvSpPr>
          <p:nvPr>
            <p:ph type="body" sz="quarter" idx="13" hasCustomPrompt="1"/>
          </p:nvPr>
        </p:nvSpPr>
        <p:spPr>
          <a:xfrm>
            <a:off x="4255805" y="1644308"/>
            <a:ext cx="4524681" cy="4469673"/>
          </a:xfrm>
          <a:prstGeom prst="rect">
            <a:avLst/>
          </a:prstGeom>
        </p:spPr>
        <p:txBody>
          <a:bodyPr wrap="square" anchor="t" anchorCtr="0">
            <a:normAutofit/>
          </a:bodyPr>
          <a:lstStyle>
            <a:lvl1pPr marL="285750" indent="-285750">
              <a:buClr>
                <a:srgbClr val="94B9AF"/>
              </a:buClr>
              <a:buFont typeface="AppleSymbols" charset="0"/>
              <a:buChar char="⎔"/>
              <a:defRPr sz="2000" baseline="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Hexagon 6"/>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277" y="568262"/>
            <a:ext cx="560776" cy="433327"/>
          </a:xfrm>
          <a:prstGeom prst="rect">
            <a:avLst/>
          </a:prstGeom>
        </p:spPr>
      </p:pic>
      <p:sp>
        <p:nvSpPr>
          <p:cNvPr id="10" name="Text Placeholder 226">
            <a:extLst>
              <a:ext uri="{FF2B5EF4-FFF2-40B4-BE49-F238E27FC236}">
                <a16:creationId xmlns:a16="http://schemas.microsoft.com/office/drawing/2014/main" id="{1387A064-9B1C-4DBD-8AF0-7CFEC4BA4457}"/>
              </a:ext>
            </a:extLst>
          </p:cNvPr>
          <p:cNvSpPr>
            <a:spLocks noGrp="1"/>
          </p:cNvSpPr>
          <p:nvPr>
            <p:ph type="body" sz="quarter" idx="14" hasCustomPrompt="1"/>
          </p:nvPr>
        </p:nvSpPr>
        <p:spPr>
          <a:xfrm>
            <a:off x="464444" y="1644307"/>
            <a:ext cx="3543534" cy="5106871"/>
          </a:xfrm>
          <a:prstGeom prst="flowChartDocument">
            <a:avLst/>
          </a:prstGeom>
          <a:solidFill>
            <a:schemeClr val="accent5">
              <a:lumMod val="50000"/>
            </a:schemeClr>
          </a:solidFill>
          <a:ln>
            <a:solidFill>
              <a:schemeClr val="accent5">
                <a:lumMod val="75000"/>
              </a:schemeClr>
            </a:solidFill>
          </a:ln>
        </p:spPr>
        <p:txBody>
          <a:bodyPr wrap="square" anchor="t" anchorCtr="0">
            <a:normAutofit/>
          </a:bodyPr>
          <a:lstStyle>
            <a:lvl1pPr marL="285750" indent="-285750">
              <a:buClr>
                <a:srgbClr val="94B9AF"/>
              </a:buClr>
              <a:buFont typeface="AppleSymbols" charset="0"/>
              <a:buChar char="⎔"/>
              <a:defRPr sz="2000" baseline="0">
                <a:latin typeface="+mn-lt"/>
                <a:ea typeface="Arial" charset="0"/>
                <a:cs typeface="Arial" charset="0"/>
              </a:defRPr>
            </a:lvl1pPr>
            <a:lvl2pPr marL="742950" indent="-285750">
              <a:buClr>
                <a:srgbClr val="94B9AF"/>
              </a:buClr>
              <a:buFont typeface="AppleSymbols" charset="0"/>
              <a:buChar char="⎔"/>
              <a:defRPr sz="1800">
                <a:latin typeface="+mn-lt"/>
                <a:ea typeface="Arial" charset="0"/>
                <a:cs typeface="Arial" charset="0"/>
              </a:defRPr>
            </a:lvl2pPr>
            <a:lvl3pPr marL="1200150" indent="-285750">
              <a:buClr>
                <a:srgbClr val="94B9AF"/>
              </a:buClr>
              <a:buFont typeface="AppleSymbols" charset="0"/>
              <a:buChar char="⎔"/>
              <a:defRPr sz="1600">
                <a:latin typeface="+mn-lt"/>
                <a:ea typeface="Arial" charset="0"/>
                <a:cs typeface="Arial" charset="0"/>
              </a:defRPr>
            </a:lvl3pPr>
            <a:lvl4pPr marL="1657350" indent="-285750">
              <a:buClr>
                <a:srgbClr val="94B9AF"/>
              </a:buClr>
              <a:buFont typeface="AppleSymbols" charset="0"/>
              <a:buChar char="⎔"/>
              <a:defRPr sz="1400">
                <a:latin typeface="+mn-lt"/>
                <a:ea typeface="Arial" charset="0"/>
                <a:cs typeface="Arial" charset="0"/>
              </a:defRPr>
            </a:lvl4pPr>
            <a:lvl5pPr marL="2114550" indent="-285750">
              <a:buClr>
                <a:srgbClr val="94B9AF"/>
              </a:buClr>
              <a:buFont typeface="AppleSymbols" charset="0"/>
              <a:buChar char="⎔"/>
              <a:defRPr sz="1400">
                <a:latin typeface="+mn-lt"/>
                <a:ea typeface="Arial" charset="0"/>
                <a:cs typeface="Arial"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74042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KnowBuild Video Intro">
    <p:spTree>
      <p:nvGrpSpPr>
        <p:cNvPr id="1" name=""/>
        <p:cNvGrpSpPr/>
        <p:nvPr/>
      </p:nvGrpSpPr>
      <p:grpSpPr>
        <a:xfrm>
          <a:off x="0" y="0"/>
          <a:ext cx="0" cy="0"/>
          <a:chOff x="0" y="0"/>
          <a:chExt cx="0" cy="0"/>
        </a:xfrm>
      </p:grpSpPr>
      <p:sp>
        <p:nvSpPr>
          <p:cNvPr id="20" name="Rectangle 19"/>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219018" y="324358"/>
            <a:ext cx="7540212" cy="917367"/>
          </a:xfrm>
          <a:prstGeom prst="rect">
            <a:avLst/>
          </a:prstGeom>
        </p:spPr>
        <p:txBody>
          <a:bodyPr anchor="ctr">
            <a:no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Knowledge-building Video Example: </a:t>
            </a:r>
            <a:br>
              <a:rPr lang="en-US" dirty="0"/>
            </a:br>
            <a:r>
              <a:rPr lang="en-US" dirty="0"/>
              <a:t>Description of video</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8" name="Hexagon 17"/>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Text Placeholder 226"/>
          <p:cNvSpPr>
            <a:spLocks noGrp="1"/>
          </p:cNvSpPr>
          <p:nvPr userDrawn="1">
            <p:ph type="body" sz="quarter" idx="14" hasCustomPrompt="1"/>
          </p:nvPr>
        </p:nvSpPr>
        <p:spPr>
          <a:xfrm>
            <a:off x="575733" y="1633603"/>
            <a:ext cx="4164709" cy="4322941"/>
          </a:xfrm>
          <a:prstGeom prst="rect">
            <a:avLst/>
          </a:prstGeom>
        </p:spPr>
        <p:txBody>
          <a:bodyPr wrap="square" anchor="t" anchorCtr="0">
            <a:normAutofit/>
          </a:bodyPr>
          <a:lstStyle>
            <a:lvl1pPr marL="285750" indent="-285750">
              <a:lnSpc>
                <a:spcPct val="100000"/>
              </a:lnSpc>
              <a:buClr>
                <a:schemeClr val="accent5">
                  <a:lumMod val="60000"/>
                  <a:lumOff val="40000"/>
                </a:schemeClr>
              </a:buClr>
              <a:buFont typeface="AppleSymbols" charset="0"/>
              <a:buChar char="⎔"/>
              <a:defRPr sz="1800" baseline="0">
                <a:latin typeface="Arial" charset="0"/>
                <a:ea typeface="Arial" charset="0"/>
                <a:cs typeface="Arial" charset="0"/>
              </a:defRPr>
            </a:lvl1pPr>
            <a:lvl2pPr marL="573088" indent="-285750">
              <a:buClr>
                <a:schemeClr val="accent5">
                  <a:lumMod val="40000"/>
                  <a:lumOff val="60000"/>
                </a:schemeClr>
              </a:buClr>
              <a:buFont typeface="AppleSymbols" charset="0"/>
              <a:buChar char="⎔"/>
              <a:defRPr sz="1600">
                <a:latin typeface="Arial" charset="0"/>
                <a:ea typeface="Arial" charset="0"/>
                <a:cs typeface="Arial" charset="0"/>
              </a:defRPr>
            </a:lvl2pPr>
            <a:lvl3pPr marL="914400" indent="-285750">
              <a:buClr>
                <a:schemeClr val="accent5">
                  <a:lumMod val="20000"/>
                  <a:lumOff val="80000"/>
                </a:schemeClr>
              </a:buClr>
              <a:buFont typeface="AppleSymbols" charset="0"/>
              <a:buChar char="⎔"/>
              <a:tabLst>
                <a:tab pos="914400" algn="l"/>
              </a:tabLst>
              <a:defRPr sz="14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Type description of the video</a:t>
            </a:r>
          </a:p>
          <a:p>
            <a:pPr lvl="0"/>
            <a:r>
              <a:rPr lang="en-US" dirty="0"/>
              <a:t>Type acknowledgement of copyright holder</a:t>
            </a:r>
          </a:p>
          <a:p>
            <a:pPr lvl="1"/>
            <a:endParaRPr lang="en-US" dirty="0"/>
          </a:p>
          <a:p>
            <a:pPr lvl="2"/>
            <a:endParaRPr lang="en-US" dirty="0"/>
          </a:p>
        </p:txBody>
      </p:sp>
      <p:sp>
        <p:nvSpPr>
          <p:cNvPr id="25" name="Picture Placeholder 10"/>
          <p:cNvSpPr>
            <a:spLocks noGrp="1"/>
          </p:cNvSpPr>
          <p:nvPr userDrawn="1">
            <p:ph type="pic" sz="quarter" idx="11" hasCustomPrompt="1"/>
          </p:nvPr>
        </p:nvSpPr>
        <p:spPr>
          <a:xfrm>
            <a:off x="5052505" y="1633603"/>
            <a:ext cx="3698423" cy="3590717"/>
          </a:xfrm>
          <a:prstGeom prst="rect">
            <a:avLst/>
          </a:prstGeom>
        </p:spPr>
        <p:txBody>
          <a:bodyPr/>
          <a:lstStyle>
            <a:lvl1pPr marL="0" indent="0">
              <a:buNone/>
              <a:defRPr sz="2000" baseline="0">
                <a:latin typeface="Arial" charset="0"/>
                <a:ea typeface="Arial" charset="0"/>
                <a:cs typeface="Arial" charset="0"/>
              </a:defRPr>
            </a:lvl1pPr>
          </a:lstStyle>
          <a:p>
            <a:r>
              <a:rPr lang="en-US" dirty="0"/>
              <a:t>Image of video screen capture</a:t>
            </a:r>
          </a:p>
        </p:txBody>
      </p:sp>
      <p:sp>
        <p:nvSpPr>
          <p:cNvPr id="26" name="Text Placeholder 2"/>
          <p:cNvSpPr>
            <a:spLocks noGrp="1"/>
          </p:cNvSpPr>
          <p:nvPr userDrawn="1">
            <p:ph idx="12" hasCustomPrompt="1"/>
          </p:nvPr>
        </p:nvSpPr>
        <p:spPr>
          <a:xfrm>
            <a:off x="5082062" y="5498296"/>
            <a:ext cx="3677168"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dirty="0"/>
              <a:t>Video copyright holder’s preferred citation</a:t>
            </a:r>
          </a:p>
          <a:p>
            <a:pPr lvl="0"/>
            <a:r>
              <a:rPr lang="en-US" dirty="0"/>
              <a:t>Hyperlink to copyright holder’s website if applicable</a:t>
            </a:r>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29216642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KnowBuild Video">
    <p:spTree>
      <p:nvGrpSpPr>
        <p:cNvPr id="1" name=""/>
        <p:cNvGrpSpPr/>
        <p:nvPr/>
      </p:nvGrpSpPr>
      <p:grpSpPr>
        <a:xfrm>
          <a:off x="0" y="0"/>
          <a:ext cx="0" cy="0"/>
          <a:chOff x="0" y="0"/>
          <a:chExt cx="0" cy="0"/>
        </a:xfrm>
      </p:grpSpPr>
      <p:sp>
        <p:nvSpPr>
          <p:cNvPr id="18" name="Rectangle 17"/>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295400" y="264054"/>
            <a:ext cx="7485086" cy="1065167"/>
          </a:xfrm>
          <a:prstGeom prst="rect">
            <a:avLst/>
          </a:prstGeom>
        </p:spPr>
        <p:txBody>
          <a:bodyPr anchor="ctr">
            <a:no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Title of video and description of video focus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Media Placeholder 14"/>
          <p:cNvSpPr>
            <a:spLocks noGrp="1"/>
          </p:cNvSpPr>
          <p:nvPr userDrawn="1">
            <p:ph type="media" sz="quarter" idx="13" hasCustomPrompt="1"/>
          </p:nvPr>
        </p:nvSpPr>
        <p:spPr>
          <a:xfrm>
            <a:off x="554478" y="1515946"/>
            <a:ext cx="8204752" cy="3828395"/>
          </a:xfrm>
          <a:prstGeom prst="rect">
            <a:avLst/>
          </a:prstGeom>
        </p:spPr>
        <p:txBody>
          <a:bodyPr/>
          <a:lstStyle>
            <a:lvl1pPr marL="0" indent="0">
              <a:buNone/>
              <a:defRPr sz="2000">
                <a:latin typeface="Arial" charset="0"/>
                <a:ea typeface="Arial" charset="0"/>
                <a:cs typeface="Arial" charset="0"/>
              </a:defRPr>
            </a:lvl1pPr>
          </a:lstStyle>
          <a:p>
            <a:r>
              <a:rPr lang="en-US" dirty="0"/>
              <a:t>Insert video here</a:t>
            </a:r>
          </a:p>
        </p:txBody>
      </p:sp>
      <p:sp>
        <p:nvSpPr>
          <p:cNvPr id="21" name="Text Placeholder 2"/>
          <p:cNvSpPr>
            <a:spLocks noGrp="1"/>
          </p:cNvSpPr>
          <p:nvPr userDrawn="1">
            <p:ph idx="12" hasCustomPrompt="1"/>
          </p:nvPr>
        </p:nvSpPr>
        <p:spPr>
          <a:xfrm>
            <a:off x="5060807" y="5527371"/>
            <a:ext cx="3677168"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dirty="0"/>
              <a:t>Video copyright holder’s preferred citation</a:t>
            </a:r>
          </a:p>
          <a:p>
            <a:pPr lvl="0"/>
            <a:r>
              <a:rPr lang="en-US" dirty="0"/>
              <a:t>Hyperlink to copyright holder’s website if applicable</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9831839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ideo telestration focus">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5053013" y="1674813"/>
            <a:ext cx="3727450" cy="3549650"/>
          </a:xfrm>
          <a:prstGeom prst="rect">
            <a:avLst/>
          </a:prstGeom>
        </p:spPr>
        <p:txBody>
          <a:bodyPr/>
          <a:lstStyle>
            <a:lvl1pPr marL="0" indent="0">
              <a:buNone/>
              <a:defRPr sz="2000" baseline="0">
                <a:latin typeface="Arial" charset="0"/>
                <a:ea typeface="Arial" charset="0"/>
                <a:cs typeface="Arial" charset="0"/>
              </a:defRPr>
            </a:lvl1pPr>
            <a:lvl2pPr marL="457200" indent="0">
              <a:buNone/>
              <a:defRPr sz="24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400">
                <a:latin typeface="Arial" charset="0"/>
                <a:ea typeface="Arial" charset="0"/>
                <a:cs typeface="Arial" charset="0"/>
              </a:defRPr>
            </a:lvl4pPr>
            <a:lvl5pPr marL="1828800" indent="0">
              <a:buNone/>
              <a:defRPr sz="2400">
                <a:latin typeface="Arial" charset="0"/>
                <a:ea typeface="Arial" charset="0"/>
                <a:cs typeface="Arial" charset="0"/>
              </a:defRPr>
            </a:lvl5pPr>
          </a:lstStyle>
          <a:p>
            <a:pPr lvl="0"/>
            <a:r>
              <a:rPr lang="en-US" dirty="0"/>
              <a:t>Clip from video to repeat or image to discuss</a:t>
            </a:r>
          </a:p>
        </p:txBody>
      </p:sp>
      <p:sp>
        <p:nvSpPr>
          <p:cNvPr id="20" name="Rectangle 19"/>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260272" y="422336"/>
            <a:ext cx="7457704" cy="721412"/>
          </a:xfrm>
          <a:prstGeom prst="rect">
            <a:avLst/>
          </a:prstGeom>
        </p:spPr>
        <p:txBody>
          <a:bodyPr anchor="ctr">
            <a:normAutofit/>
          </a:bodyPr>
          <a:lstStyle>
            <a:lvl1pPr>
              <a:defRPr lang="en-US" sz="3200" b="1" kern="1200" baseline="0" dirty="0">
                <a:ln w="3175">
                  <a:noFill/>
                </a:ln>
                <a:solidFill>
                  <a:schemeClr val="tx1"/>
                </a:solidFill>
                <a:latin typeface="Arial" charset="0"/>
                <a:ea typeface="Arial" charset="0"/>
                <a:cs typeface="Arial" charset="0"/>
              </a:defRPr>
            </a:lvl1pPr>
          </a:lstStyle>
          <a:p>
            <a:r>
              <a:rPr lang="en-US" dirty="0"/>
              <a:t>Video </a:t>
            </a:r>
            <a:r>
              <a:rPr lang="en-US" dirty="0" err="1"/>
              <a:t>Telestration</a:t>
            </a:r>
            <a:r>
              <a:rPr lang="en-US" dirty="0"/>
              <a:t> focus here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8" name="Hexagon 17"/>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Text Placeholder 2"/>
          <p:cNvSpPr>
            <a:spLocks noGrp="1"/>
          </p:cNvSpPr>
          <p:nvPr userDrawn="1">
            <p:ph idx="12" hasCustomPrompt="1"/>
          </p:nvPr>
        </p:nvSpPr>
        <p:spPr>
          <a:xfrm>
            <a:off x="5082062" y="5498296"/>
            <a:ext cx="3677168"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dirty="0"/>
              <a:t>Video copyright holder’s preferred citation</a:t>
            </a:r>
          </a:p>
          <a:p>
            <a:pPr lvl="0"/>
            <a:r>
              <a:rPr lang="en-US" dirty="0"/>
              <a:t>Hyperlink to copyright holder’s website if applicable</a:t>
            </a:r>
          </a:p>
        </p:txBody>
      </p:sp>
      <p:sp>
        <p:nvSpPr>
          <p:cNvPr id="23" name="Text Placeholder 226"/>
          <p:cNvSpPr>
            <a:spLocks noGrp="1"/>
          </p:cNvSpPr>
          <p:nvPr userDrawn="1">
            <p:ph type="body" sz="quarter" idx="15" hasCustomPrompt="1"/>
          </p:nvPr>
        </p:nvSpPr>
        <p:spPr>
          <a:xfrm>
            <a:off x="575733" y="1694010"/>
            <a:ext cx="4164709" cy="4247036"/>
          </a:xfrm>
          <a:prstGeom prst="rect">
            <a:avLst/>
          </a:prstGeom>
        </p:spPr>
        <p:txBody>
          <a:bodyPr wrap="square" anchor="t" anchorCtr="0">
            <a:normAutofit/>
          </a:bodyPr>
          <a:lstStyle>
            <a:lvl1pPr marL="285750" indent="-285750">
              <a:buClr>
                <a:srgbClr val="94B9AF"/>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Key points of </a:t>
            </a:r>
            <a:r>
              <a:rPr lang="en-US" dirty="0" err="1"/>
              <a:t>telestration</a:t>
            </a:r>
            <a:endParaRPr lang="en-US" dirty="0"/>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14295468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et me start it ... Intro">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9E50CB3-FE97-4989-8EA2-C79D48FA17BE}"/>
              </a:ext>
            </a:extLst>
          </p:cNvPr>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1" name="Content Placeholder 3"/>
          <p:cNvSpPr>
            <a:spLocks noGrp="1"/>
          </p:cNvSpPr>
          <p:nvPr>
            <p:ph sz="quarter" idx="10" hasCustomPrompt="1"/>
          </p:nvPr>
        </p:nvSpPr>
        <p:spPr>
          <a:xfrm>
            <a:off x="1302327" y="385763"/>
            <a:ext cx="7478136" cy="960437"/>
          </a:xfrm>
          <a:prstGeom prst="rect">
            <a:avLst/>
          </a:prstGeom>
        </p:spPr>
        <p:txBody>
          <a:bodyPr anchor="ctr">
            <a:noAutofit/>
          </a:bodyPr>
          <a:lstStyle>
            <a:lvl1pPr marL="0" indent="0">
              <a:buNone/>
              <a:defRPr sz="3200" b="1" baseline="0">
                <a:latin typeface="Arial" charset="0"/>
                <a:ea typeface="Arial" charset="0"/>
                <a:cs typeface="Arial" charset="0"/>
              </a:defRPr>
            </a:lvl1pPr>
            <a:lvl2pPr marL="457200" indent="0">
              <a:buNone/>
              <a:defRPr>
                <a:latin typeface="Arial" charset="0"/>
                <a:ea typeface="Arial" charset="0"/>
                <a:cs typeface="Arial" charset="0"/>
              </a:defRPr>
            </a:lvl2pPr>
            <a:lvl3pPr marL="914400" indent="0">
              <a:buNone/>
              <a:defRPr>
                <a:latin typeface="Arial" charset="0"/>
                <a:ea typeface="Arial" charset="0"/>
                <a:cs typeface="Arial" charset="0"/>
              </a:defRPr>
            </a:lvl3pPr>
            <a:lvl4pPr marL="1371600" indent="0">
              <a:buNone/>
              <a:defRPr>
                <a:latin typeface="Arial" charset="0"/>
                <a:ea typeface="Arial" charset="0"/>
                <a:cs typeface="Arial" charset="0"/>
              </a:defRPr>
            </a:lvl4pPr>
            <a:lvl5pPr marL="1828800" indent="0">
              <a:buNone/>
              <a:defRPr>
                <a:latin typeface="Arial" charset="0"/>
                <a:ea typeface="Arial" charset="0"/>
                <a:cs typeface="Arial" charset="0"/>
              </a:defRPr>
            </a:lvl5pPr>
          </a:lstStyle>
          <a:p>
            <a:pPr lvl="0"/>
            <a:r>
              <a:rPr lang="en-US" dirty="0"/>
              <a:t>Activity #.#</a:t>
            </a:r>
          </a:p>
          <a:p>
            <a:pPr lvl="0"/>
            <a:r>
              <a:rPr lang="en-US" dirty="0"/>
              <a:t>Let Me Start It</a:t>
            </a:r>
            <a:r>
              <a:rPr lang="mr-IN" dirty="0"/>
              <a:t>…</a:t>
            </a:r>
            <a:endParaRPr lang="en-US" dirty="0"/>
          </a:p>
        </p:txBody>
      </p:sp>
      <p:sp>
        <p:nvSpPr>
          <p:cNvPr id="12" name="Rectangle 11"/>
          <p:cNvSpPr/>
          <p:nvPr userDrawn="1"/>
        </p:nvSpPr>
        <p:spPr>
          <a:xfrm rot="5400000" flipV="1">
            <a:off x="4786736" y="3652233"/>
            <a:ext cx="3367849" cy="45719"/>
          </a:xfrm>
          <a:prstGeom prst="rect">
            <a:avLst/>
          </a:prstGeom>
          <a:solidFill>
            <a:srgbClr val="7B251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TextBox 12"/>
          <p:cNvSpPr txBox="1"/>
          <p:nvPr userDrawn="1"/>
        </p:nvSpPr>
        <p:spPr>
          <a:xfrm>
            <a:off x="6634526" y="2213155"/>
            <a:ext cx="2145937" cy="2923877"/>
          </a:xfrm>
          <a:prstGeom prst="rect">
            <a:avLst/>
          </a:prstGeom>
          <a:noFill/>
        </p:spPr>
        <p:txBody>
          <a:bodyPr wrap="square" rtlCol="0">
            <a:spAutoFit/>
          </a:bodyPr>
          <a:lstStyle/>
          <a:p>
            <a:pPr algn="ctr"/>
            <a:r>
              <a:rPr lang="en-US" sz="1800" b="1" i="1" dirty="0">
                <a:latin typeface="Arial" charset="0"/>
                <a:ea typeface="Arial" charset="0"/>
                <a:cs typeface="Arial" charset="0"/>
              </a:rPr>
              <a:t>Let Me Start It …</a:t>
            </a:r>
            <a:endParaRPr lang="en-US" sz="1800" b="1" dirty="0">
              <a:latin typeface="Arial" charset="0"/>
              <a:ea typeface="Arial" charset="0"/>
              <a:cs typeface="Arial" charset="0"/>
            </a:endParaRPr>
          </a:p>
          <a:p>
            <a:pPr algn="l"/>
            <a:endParaRPr lang="en-US" sz="1200" b="1" baseline="0" dirty="0">
              <a:latin typeface="Arial" charset="0"/>
              <a:ea typeface="Arial" charset="0"/>
              <a:cs typeface="Arial" charset="0"/>
            </a:endParaRPr>
          </a:p>
          <a:p>
            <a:pPr marL="285750" indent="-285750" algn="l">
              <a:buFont typeface="Arial" charset="0"/>
              <a:buChar char="•"/>
            </a:pPr>
            <a:r>
              <a:rPr lang="en-US" sz="1400" b="0" baseline="0" dirty="0">
                <a:latin typeface="Arial" charset="0"/>
                <a:ea typeface="Arial" charset="0"/>
                <a:cs typeface="Arial" charset="0"/>
              </a:rPr>
              <a:t>The goal is to improve the lesson using guidance from the checklist</a:t>
            </a:r>
          </a:p>
          <a:p>
            <a:pPr marL="285750" indent="-285750" algn="l">
              <a:buFont typeface="Arial" charset="0"/>
              <a:buChar char="•"/>
            </a:pPr>
            <a:r>
              <a:rPr lang="en-US" sz="1400" b="0" baseline="0" dirty="0">
                <a:latin typeface="Arial" charset="0"/>
                <a:ea typeface="Arial" charset="0"/>
                <a:cs typeface="Arial" charset="0"/>
              </a:rPr>
              <a:t>I’ll begin the process of improving the lesson</a:t>
            </a:r>
          </a:p>
          <a:p>
            <a:pPr marL="285750" indent="-285750" algn="l">
              <a:buFont typeface="Arial" charset="0"/>
              <a:buChar char="•"/>
            </a:pPr>
            <a:r>
              <a:rPr lang="en-US" sz="1400" b="0" baseline="0" dirty="0">
                <a:latin typeface="Arial" charset="0"/>
                <a:ea typeface="Arial" charset="0"/>
                <a:cs typeface="Arial" charset="0"/>
              </a:rPr>
              <a:t>You will finish the process</a:t>
            </a:r>
          </a:p>
          <a:p>
            <a:pPr marL="285750" indent="-285750" algn="l">
              <a:buFont typeface="Arial" charset="0"/>
              <a:buChar char="•"/>
            </a:pPr>
            <a:r>
              <a:rPr lang="en-US" sz="1400" b="0" baseline="0" dirty="0">
                <a:latin typeface="Arial" charset="0"/>
                <a:ea typeface="Arial" charset="0"/>
                <a:cs typeface="Arial" charset="0"/>
              </a:rPr>
              <a:t>I’ll return to discuss my thinking with you</a:t>
            </a:r>
          </a:p>
        </p:txBody>
      </p:sp>
      <p:sp>
        <p:nvSpPr>
          <p:cNvPr id="14" name="Hexagon 13"/>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0770" y="434406"/>
            <a:ext cx="479197" cy="645073"/>
          </a:xfrm>
          <a:prstGeom prst="rect">
            <a:avLst/>
          </a:prstGeom>
        </p:spPr>
      </p:pic>
      <p:sp>
        <p:nvSpPr>
          <p:cNvPr id="15" name="Text Placeholder 226">
            <a:extLst>
              <a:ext uri="{FF2B5EF4-FFF2-40B4-BE49-F238E27FC236}">
                <a16:creationId xmlns:a16="http://schemas.microsoft.com/office/drawing/2014/main" id="{BE086A6E-7A9A-4600-916F-27B4344AAB3B}"/>
              </a:ext>
            </a:extLst>
          </p:cNvPr>
          <p:cNvSpPr>
            <a:spLocks noGrp="1"/>
          </p:cNvSpPr>
          <p:nvPr>
            <p:ph type="body" sz="quarter" idx="14" hasCustomPrompt="1"/>
          </p:nvPr>
        </p:nvSpPr>
        <p:spPr>
          <a:xfrm>
            <a:off x="575733" y="1709508"/>
            <a:ext cx="5731063" cy="4247036"/>
          </a:xfrm>
          <a:prstGeom prst="rect">
            <a:avLst/>
          </a:prstGeom>
        </p:spPr>
        <p:txBody>
          <a:bodyPr wrap="square" anchor="t" anchorCtr="0">
            <a:normAutofit/>
          </a:bodyPr>
          <a:lstStyle>
            <a:lvl1pPr marL="285750" indent="-285750">
              <a:buClr>
                <a:schemeClr val="accent1"/>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Description/details</a:t>
            </a:r>
          </a:p>
          <a:p>
            <a:pPr lvl="1"/>
            <a:r>
              <a:rPr lang="en-US" dirty="0"/>
              <a:t>Description Level 2</a:t>
            </a:r>
          </a:p>
          <a:p>
            <a:pPr lvl="2"/>
            <a:r>
              <a:rPr lang="en-US" dirty="0"/>
              <a:t>Description Level 3</a:t>
            </a:r>
          </a:p>
          <a:p>
            <a:pPr lvl="0"/>
            <a:endParaRPr lang="en-US" dirty="0"/>
          </a:p>
        </p:txBody>
      </p:sp>
    </p:spTree>
    <p:extLst>
      <p:ext uri="{BB962C8B-B14F-4D97-AF65-F5344CB8AC3E}">
        <p14:creationId xmlns:p14="http://schemas.microsoft.com/office/powerpoint/2010/main" val="29425074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et me start it... Detail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4676C08-F19C-4F91-B9A8-6D5552C340EE}"/>
              </a:ext>
            </a:extLst>
          </p:cNvPr>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Text Placeholder 2"/>
          <p:cNvSpPr>
            <a:spLocks noGrp="1"/>
          </p:cNvSpPr>
          <p:nvPr>
            <p:ph idx="1" hasCustomPrompt="1"/>
          </p:nvPr>
        </p:nvSpPr>
        <p:spPr>
          <a:xfrm>
            <a:off x="575733" y="1580825"/>
            <a:ext cx="3816805" cy="4386021"/>
          </a:xfrm>
          <a:prstGeom prst="rect">
            <a:avLst/>
          </a:prstGeom>
        </p:spPr>
        <p:txBody>
          <a:bodyPr vert="horz" lIns="91440" tIns="45720" rIns="91440" bIns="45720" rtlCol="0">
            <a:normAutofit/>
          </a:bodyPr>
          <a:lstStyle>
            <a:lvl1pPr marL="0" indent="0">
              <a:buNone/>
              <a:defRPr sz="2000" baseline="0">
                <a:latin typeface="Arial" charset="0"/>
                <a:ea typeface="Arial" charset="0"/>
                <a:cs typeface="Arial" charset="0"/>
              </a:defRPr>
            </a:lvl1pPr>
            <a:lvl2pPr>
              <a:defRPr baseline="0"/>
            </a:lvl2pPr>
          </a:lstStyle>
          <a:p>
            <a:pPr lvl="0"/>
            <a:r>
              <a:rPr lang="en-US" dirty="0"/>
              <a:t>Example/video goes here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2" name="Title 1"/>
          <p:cNvSpPr>
            <a:spLocks noGrp="1"/>
          </p:cNvSpPr>
          <p:nvPr>
            <p:ph type="title" hasCustomPrompt="1"/>
          </p:nvPr>
        </p:nvSpPr>
        <p:spPr>
          <a:xfrm>
            <a:off x="1199330" y="324358"/>
            <a:ext cx="7559900"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Activity #.#</a:t>
            </a:r>
            <a:br>
              <a:rPr lang="en-US" dirty="0"/>
            </a:br>
            <a:r>
              <a:rPr lang="en-US" dirty="0"/>
              <a:t>Let me start it</a:t>
            </a:r>
            <a:r>
              <a:rPr lang="mr-IN" dirty="0"/>
              <a:t>…</a:t>
            </a:r>
            <a:endParaRPr lang="en-US" dirty="0"/>
          </a:p>
        </p:txBody>
      </p:sp>
      <p:sp>
        <p:nvSpPr>
          <p:cNvPr id="8" name="Hexagon 7"/>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0770" y="434406"/>
            <a:ext cx="479197" cy="645073"/>
          </a:xfrm>
          <a:prstGeom prst="rect">
            <a:avLst/>
          </a:prstGeom>
        </p:spPr>
      </p:pic>
      <p:sp>
        <p:nvSpPr>
          <p:cNvPr id="13" name="Text Placeholder 226">
            <a:extLst>
              <a:ext uri="{FF2B5EF4-FFF2-40B4-BE49-F238E27FC236}">
                <a16:creationId xmlns:a16="http://schemas.microsoft.com/office/drawing/2014/main" id="{53278D01-C335-4F35-ACDA-0404F7A04899}"/>
              </a:ext>
            </a:extLst>
          </p:cNvPr>
          <p:cNvSpPr>
            <a:spLocks noGrp="1"/>
          </p:cNvSpPr>
          <p:nvPr>
            <p:ph type="body" sz="quarter" idx="14" hasCustomPrompt="1"/>
          </p:nvPr>
        </p:nvSpPr>
        <p:spPr>
          <a:xfrm>
            <a:off x="4520725" y="1562320"/>
            <a:ext cx="4238505" cy="4404526"/>
          </a:xfrm>
          <a:prstGeom prst="rect">
            <a:avLst/>
          </a:prstGeom>
        </p:spPr>
        <p:txBody>
          <a:bodyPr wrap="square" anchor="t" anchorCtr="0">
            <a:normAutofit/>
          </a:bodyPr>
          <a:lstStyle>
            <a:lvl1pPr marL="285750" indent="-285750">
              <a:buClr>
                <a:schemeClr val="accent1"/>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Description/details</a:t>
            </a:r>
          </a:p>
          <a:p>
            <a:pPr lvl="1"/>
            <a:r>
              <a:rPr lang="en-US" dirty="0"/>
              <a:t>Description Level 2</a:t>
            </a:r>
          </a:p>
          <a:p>
            <a:pPr lvl="2"/>
            <a:r>
              <a:rPr lang="en-US" dirty="0"/>
              <a:t>Description Level 3</a:t>
            </a:r>
          </a:p>
          <a:p>
            <a:pPr lvl="0"/>
            <a:endParaRPr lang="en-US" dirty="0"/>
          </a:p>
        </p:txBody>
      </p:sp>
    </p:spTree>
    <p:extLst>
      <p:ext uri="{BB962C8B-B14F-4D97-AF65-F5344CB8AC3E}">
        <p14:creationId xmlns:p14="http://schemas.microsoft.com/office/powerpoint/2010/main" val="18153055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Now you finishe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FFE477E-38B7-4250-965E-5378E28777B9}"/>
              </a:ext>
            </a:extLst>
          </p:cNvPr>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7" name="Title 1"/>
          <p:cNvSpPr>
            <a:spLocks noGrp="1"/>
          </p:cNvSpPr>
          <p:nvPr>
            <p:ph type="title" hasCustomPrompt="1"/>
          </p:nvPr>
        </p:nvSpPr>
        <p:spPr>
          <a:xfrm>
            <a:off x="1199330" y="324358"/>
            <a:ext cx="7559900"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And now that you’ve finished it</a:t>
            </a:r>
            <a:r>
              <a:rPr lang="mr-IN" dirty="0"/>
              <a:t>…</a:t>
            </a:r>
            <a:endParaRPr lang="en-US" dirty="0"/>
          </a:p>
        </p:txBody>
      </p:sp>
      <p:sp>
        <p:nvSpPr>
          <p:cNvPr id="10" name="Text Placeholder 226"/>
          <p:cNvSpPr>
            <a:spLocks noGrp="1"/>
          </p:cNvSpPr>
          <p:nvPr>
            <p:ph type="body" sz="quarter" idx="13" hasCustomPrompt="1"/>
          </p:nvPr>
        </p:nvSpPr>
        <p:spPr>
          <a:xfrm>
            <a:off x="575733" y="1562306"/>
            <a:ext cx="8204754" cy="4469673"/>
          </a:xfrm>
          <a:prstGeom prst="rect">
            <a:avLst/>
          </a:prstGeom>
        </p:spPr>
        <p:txBody>
          <a:bodyPr wrap="square" anchor="t" anchorCtr="0">
            <a:norm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Provide information about how you would complete the example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Hexagon 7"/>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0770" y="434406"/>
            <a:ext cx="479197" cy="645073"/>
          </a:xfrm>
          <a:prstGeom prst="rect">
            <a:avLst/>
          </a:prstGeom>
        </p:spPr>
      </p:pic>
    </p:spTree>
    <p:extLst>
      <p:ext uri="{BB962C8B-B14F-4D97-AF65-F5344CB8AC3E}">
        <p14:creationId xmlns:p14="http://schemas.microsoft.com/office/powerpoint/2010/main" val="27544162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KnowBuild quiz">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BC4B132-0901-4DB6-8943-AFDF6E5E19DF}"/>
              </a:ext>
            </a:extLst>
          </p:cNvPr>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Rectangle 9"/>
          <p:cNvSpPr/>
          <p:nvPr/>
        </p:nvSpPr>
        <p:spPr>
          <a:xfrm>
            <a:off x="839288" y="-1351470"/>
            <a:ext cx="7877175" cy="1323439"/>
          </a:xfrm>
          <a:prstGeom prst="rect">
            <a:avLst/>
          </a:prstGeom>
          <a:solidFill>
            <a:srgbClr val="FF0000"/>
          </a:solidFill>
        </p:spPr>
        <p:txBody>
          <a:bodyPr wrap="square">
            <a:spAutoFit/>
          </a:bodyPr>
          <a:lstStyle/>
          <a:p>
            <a:r>
              <a:rPr lang="en-US" sz="4000" dirty="0"/>
              <a:t>(DO NOT PUT THESE SLIDES IN THE MIDDLE OF  LECTURE SLIDES)</a:t>
            </a:r>
          </a:p>
        </p:txBody>
      </p:sp>
      <p:sp>
        <p:nvSpPr>
          <p:cNvPr id="6" name="TextBox 5"/>
          <p:cNvSpPr txBox="1"/>
          <p:nvPr/>
        </p:nvSpPr>
        <p:spPr>
          <a:xfrm>
            <a:off x="3080091" y="6947657"/>
            <a:ext cx="3663610" cy="738664"/>
          </a:xfrm>
          <a:prstGeom prst="rect">
            <a:avLst/>
          </a:prstGeom>
          <a:solidFill>
            <a:schemeClr val="accent5">
              <a:lumMod val="75000"/>
            </a:schemeClr>
          </a:solidFill>
        </p:spPr>
        <p:txBody>
          <a:bodyPr wrap="square" rtlCol="0">
            <a:spAutoFit/>
          </a:bodyPr>
          <a:lstStyle/>
          <a:p>
            <a:r>
              <a:rPr lang="en-US" sz="1400" dirty="0">
                <a:solidFill>
                  <a:schemeClr val="bg1"/>
                </a:solidFill>
              </a:rPr>
              <a:t>Partner</a:t>
            </a:r>
            <a:r>
              <a:rPr lang="en-US" sz="1400" baseline="0" dirty="0">
                <a:solidFill>
                  <a:schemeClr val="bg1"/>
                </a:solidFill>
              </a:rPr>
              <a:t> </a:t>
            </a:r>
            <a:r>
              <a:rPr lang="en-US" sz="1400" dirty="0">
                <a:solidFill>
                  <a:schemeClr val="bg1"/>
                </a:solidFill>
              </a:rPr>
              <a:t>activities include:</a:t>
            </a:r>
          </a:p>
          <a:p>
            <a:pPr marL="285750" indent="-285750">
              <a:buFont typeface="Arial" panose="020B0604020202020204" pitchFamily="34" charset="0"/>
              <a:buChar char="•"/>
            </a:pPr>
            <a:r>
              <a:rPr lang="en-US" sz="1400" dirty="0">
                <a:solidFill>
                  <a:schemeClr val="bg1"/>
                </a:solidFill>
              </a:rPr>
              <a:t>Partner Work - Processing (PW-P)</a:t>
            </a:r>
          </a:p>
          <a:p>
            <a:pPr marL="285750" indent="-285750">
              <a:buFont typeface="Arial" panose="020B0604020202020204" pitchFamily="34" charset="0"/>
              <a:buChar char="•"/>
            </a:pPr>
            <a:r>
              <a:rPr lang="en-US" sz="1400" dirty="0">
                <a:solidFill>
                  <a:schemeClr val="bg1"/>
                </a:solidFill>
              </a:rPr>
              <a:t>Partner Work - Example Eval (PW -E)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Knowledge-Building Quiz</a:t>
            </a:r>
          </a:p>
        </p:txBody>
      </p:sp>
      <p:sp>
        <p:nvSpPr>
          <p:cNvPr id="21" name="Text Placeholder 226"/>
          <p:cNvSpPr>
            <a:spLocks noGrp="1"/>
          </p:cNvSpPr>
          <p:nvPr userDrawn="1">
            <p:ph type="body" sz="quarter" idx="13" hasCustomPrompt="1"/>
          </p:nvPr>
        </p:nvSpPr>
        <p:spPr>
          <a:xfrm>
            <a:off x="575733" y="1644308"/>
            <a:ext cx="8204754" cy="4469673"/>
          </a:xfrm>
          <a:prstGeom prst="rect">
            <a:avLst/>
          </a:prstGeom>
        </p:spPr>
        <p:txBody>
          <a:bodyPr wrap="square" anchor="t" anchorCtr="0">
            <a:normAutofit/>
          </a:bodyPr>
          <a:lstStyle>
            <a:lvl1pPr marL="285750" indent="-285750">
              <a:buClr>
                <a:srgbClr val="94B9AF"/>
              </a:buClr>
              <a:buFont typeface="AppleSymbols" charset="0"/>
              <a:buChar char="⎔"/>
              <a:defRPr sz="200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4497" y="450798"/>
            <a:ext cx="430336" cy="631769"/>
          </a:xfrm>
          <a:prstGeom prst="rect">
            <a:avLst/>
          </a:prstGeom>
        </p:spPr>
      </p:pic>
    </p:spTree>
    <p:extLst>
      <p:ext uri="{BB962C8B-B14F-4D97-AF65-F5344CB8AC3E}">
        <p14:creationId xmlns:p14="http://schemas.microsoft.com/office/powerpoint/2010/main" val="24972506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pplication activity">
    <p:spTree>
      <p:nvGrpSpPr>
        <p:cNvPr id="1" name=""/>
        <p:cNvGrpSpPr/>
        <p:nvPr/>
      </p:nvGrpSpPr>
      <p:grpSpPr>
        <a:xfrm>
          <a:off x="0" y="0"/>
          <a:ext cx="0" cy="0"/>
          <a:chOff x="0" y="0"/>
          <a:chExt cx="0" cy="0"/>
        </a:xfrm>
      </p:grpSpPr>
      <p:sp>
        <p:nvSpPr>
          <p:cNvPr id="9" name="Rectangle 8"/>
          <p:cNvSpPr/>
          <p:nvPr userDrawn="1"/>
        </p:nvSpPr>
        <p:spPr>
          <a:xfrm rot="5400000">
            <a:off x="-3312622" y="3312622"/>
            <a:ext cx="6858000" cy="232756"/>
          </a:xfrm>
          <a:prstGeom prst="rect">
            <a:avLst/>
          </a:prstGeom>
          <a:gradFill flip="none" rotWithShape="1">
            <a:gsLst>
              <a:gs pos="100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extBox 7"/>
          <p:cNvSpPr txBox="1"/>
          <p:nvPr/>
        </p:nvSpPr>
        <p:spPr>
          <a:xfrm>
            <a:off x="3182367" y="6877050"/>
            <a:ext cx="2920314" cy="1492716"/>
          </a:xfrm>
          <a:prstGeom prst="rect">
            <a:avLst/>
          </a:prstGeom>
          <a:solidFill>
            <a:schemeClr val="accent4"/>
          </a:solidFill>
        </p:spPr>
        <p:txBody>
          <a:bodyPr wrap="square" rtlCol="0">
            <a:spAutoFit/>
          </a:bodyPr>
          <a:lstStyle/>
          <a:p>
            <a:r>
              <a:rPr lang="en-US" sz="1400" dirty="0">
                <a:solidFill>
                  <a:schemeClr val="bg1"/>
                </a:solidFill>
              </a:rPr>
              <a:t>Application activities include:</a:t>
            </a:r>
          </a:p>
          <a:p>
            <a:pPr marL="228600" indent="-228600">
              <a:buFont typeface="Arial" panose="020B0604020202020204" pitchFamily="34" charset="0"/>
              <a:buChar char="•"/>
            </a:pPr>
            <a:r>
              <a:rPr lang="en-US" sz="1100" dirty="0">
                <a:solidFill>
                  <a:schemeClr val="bg1"/>
                </a:solidFill>
              </a:rPr>
              <a:t>Discussion Board - Teacher Video (DB - T) </a:t>
            </a:r>
          </a:p>
          <a:p>
            <a:pPr marL="228600" indent="-228600">
              <a:buFont typeface="Arial" panose="020B0604020202020204" pitchFamily="34" charset="0"/>
              <a:buChar char="•"/>
            </a:pPr>
            <a:r>
              <a:rPr lang="en-US" sz="1100" dirty="0">
                <a:solidFill>
                  <a:schemeClr val="bg1"/>
                </a:solidFill>
              </a:rPr>
              <a:t>Journal Entry - Video Eval (JE-V) </a:t>
            </a:r>
          </a:p>
          <a:p>
            <a:pPr marL="228600" indent="-228600">
              <a:buFont typeface="Arial" panose="020B0604020202020204" pitchFamily="34" charset="0"/>
              <a:buChar char="•"/>
            </a:pPr>
            <a:r>
              <a:rPr lang="en-US" sz="1100" dirty="0">
                <a:solidFill>
                  <a:schemeClr val="bg1"/>
                </a:solidFill>
              </a:rPr>
              <a:t>Partner Work - Example Eval (PW -E)</a:t>
            </a:r>
          </a:p>
          <a:p>
            <a:pPr marL="228600" indent="-228600">
              <a:buFont typeface="Arial" panose="020B0604020202020204" pitchFamily="34" charset="0"/>
              <a:buChar char="•"/>
            </a:pPr>
            <a:r>
              <a:rPr lang="en-US" sz="1100" dirty="0">
                <a:solidFill>
                  <a:schemeClr val="bg1"/>
                </a:solidFill>
              </a:rPr>
              <a:t>Partner Work - Microteacher (PW-M) </a:t>
            </a:r>
          </a:p>
          <a:p>
            <a:pPr marL="228600" indent="-228600">
              <a:buFont typeface="Arial" panose="020B0604020202020204" pitchFamily="34" charset="0"/>
              <a:buChar char="•"/>
            </a:pPr>
            <a:r>
              <a:rPr lang="en-US" sz="1100" dirty="0">
                <a:solidFill>
                  <a:schemeClr val="bg1"/>
                </a:solidFill>
              </a:rPr>
              <a:t>Partner Work - Teacher Application Eval</a:t>
            </a:r>
          </a:p>
          <a:p>
            <a:pPr marL="228600" indent="-228600">
              <a:buFont typeface="Arial" panose="020B0604020202020204" pitchFamily="34" charset="0"/>
              <a:buChar char="•"/>
            </a:pPr>
            <a:r>
              <a:rPr lang="en-US" sz="1100" i="1" dirty="0">
                <a:solidFill>
                  <a:schemeClr val="bg1"/>
                </a:solidFill>
              </a:rPr>
              <a:t>Note:</a:t>
            </a:r>
            <a:r>
              <a:rPr lang="en-US" sz="1100" i="1" baseline="0" dirty="0">
                <a:solidFill>
                  <a:schemeClr val="bg1"/>
                </a:solidFill>
              </a:rPr>
              <a:t> Codes are for reference only; do not share them with teachers</a:t>
            </a:r>
            <a:endParaRPr lang="en-US" sz="1100" i="1" dirty="0">
              <a:solidFill>
                <a:schemeClr val="bg1"/>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4" name="Content Placeholder 3"/>
          <p:cNvSpPr>
            <a:spLocks noGrp="1"/>
          </p:cNvSpPr>
          <p:nvPr>
            <p:ph sz="quarter" idx="10" hasCustomPrompt="1"/>
          </p:nvPr>
        </p:nvSpPr>
        <p:spPr>
          <a:xfrm>
            <a:off x="504825" y="385763"/>
            <a:ext cx="8275638" cy="960437"/>
          </a:xfrm>
          <a:prstGeom prst="rect">
            <a:avLst/>
          </a:prstGeom>
        </p:spPr>
        <p:txBody>
          <a:bodyPr anchor="ctr">
            <a:noAutofit/>
          </a:bodyPr>
          <a:lstStyle>
            <a:lvl1pPr marL="0" indent="0">
              <a:buNone/>
              <a:defRPr sz="2800" b="1" baseline="0">
                <a:latin typeface="Arial" charset="0"/>
                <a:ea typeface="Arial" charset="0"/>
                <a:cs typeface="Arial" charset="0"/>
              </a:defRPr>
            </a:lvl1pPr>
            <a:lvl2pPr marL="457200" indent="0">
              <a:buNone/>
              <a:defRPr>
                <a:latin typeface="Arial" charset="0"/>
                <a:ea typeface="Arial" charset="0"/>
                <a:cs typeface="Arial" charset="0"/>
              </a:defRPr>
            </a:lvl2pPr>
            <a:lvl3pPr marL="914400" indent="0">
              <a:buNone/>
              <a:defRPr>
                <a:latin typeface="Arial" charset="0"/>
                <a:ea typeface="Arial" charset="0"/>
                <a:cs typeface="Arial" charset="0"/>
              </a:defRPr>
            </a:lvl3pPr>
            <a:lvl4pPr marL="1371600" indent="0">
              <a:buNone/>
              <a:defRPr>
                <a:latin typeface="Arial" charset="0"/>
                <a:ea typeface="Arial" charset="0"/>
                <a:cs typeface="Arial" charset="0"/>
              </a:defRPr>
            </a:lvl4pPr>
            <a:lvl5pPr marL="1828800" indent="0">
              <a:buNone/>
              <a:defRPr>
                <a:latin typeface="Arial" charset="0"/>
                <a:ea typeface="Arial" charset="0"/>
                <a:cs typeface="Arial" charset="0"/>
              </a:defRPr>
            </a:lvl5pPr>
          </a:lstStyle>
          <a:p>
            <a:pPr lvl="0"/>
            <a:r>
              <a:rPr lang="en-US" dirty="0"/>
              <a:t>Application Activity:</a:t>
            </a:r>
          </a:p>
          <a:p>
            <a:pPr lvl="0"/>
            <a:r>
              <a:rPr lang="en-US" dirty="0"/>
              <a:t>Name of activity (see list below)</a:t>
            </a:r>
          </a:p>
        </p:txBody>
      </p:sp>
      <p:sp>
        <p:nvSpPr>
          <p:cNvPr id="11" name="Text Placeholder 226"/>
          <p:cNvSpPr>
            <a:spLocks noGrp="1"/>
          </p:cNvSpPr>
          <p:nvPr>
            <p:ph type="body" sz="quarter" idx="13" hasCustomPrompt="1"/>
          </p:nvPr>
        </p:nvSpPr>
        <p:spPr>
          <a:xfrm>
            <a:off x="575733" y="1722474"/>
            <a:ext cx="8204754" cy="4309505"/>
          </a:xfrm>
          <a:prstGeom prst="rect">
            <a:avLst/>
          </a:prstGeom>
        </p:spPr>
        <p:txBody>
          <a:bodyPr wrap="square" anchor="t" anchorCtr="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2000">
                <a:latin typeface="Arial" charset="0"/>
                <a:ea typeface="Arial" charset="0"/>
                <a:cs typeface="Arial" charset="0"/>
              </a:defRPr>
            </a:lvl2pPr>
            <a:lvl3pPr marL="1200150" indent="-285750">
              <a:buClr>
                <a:srgbClr val="C85337"/>
              </a:buClr>
              <a:buFont typeface="AppleSymbols" charset="0"/>
              <a:buChar char="⎔"/>
              <a:defRPr sz="1800">
                <a:latin typeface="Arial" charset="0"/>
                <a:ea typeface="Arial" charset="0"/>
                <a:cs typeface="Arial" charset="0"/>
              </a:defRPr>
            </a:lvl3pPr>
            <a:lvl4pPr marL="1657350" indent="-285750">
              <a:buClr>
                <a:srgbClr val="C85337"/>
              </a:buClr>
              <a:buFont typeface="AppleSymbols" charset="0"/>
              <a:buChar char="⎔"/>
              <a:defRPr sz="1600">
                <a:latin typeface="Arial" charset="0"/>
                <a:ea typeface="Arial" charset="0"/>
                <a:cs typeface="Arial" charset="0"/>
              </a:defRPr>
            </a:lvl4pPr>
            <a:lvl5pPr marL="2114550" indent="-285750">
              <a:buClr>
                <a:srgbClr val="C85337"/>
              </a:buClr>
              <a:buFont typeface="AppleSymbols" charset="0"/>
              <a:buChar char="⎔"/>
              <a:defRPr sz="1600">
                <a:latin typeface="Arial" charset="0"/>
                <a:ea typeface="Arial" charset="0"/>
                <a:cs typeface="Arial" charset="0"/>
              </a:defRPr>
            </a:lvl5pPr>
          </a:lstStyle>
          <a:p>
            <a:pPr lvl="0"/>
            <a:r>
              <a:rPr lang="en-US" dirty="0"/>
              <a:t>Description</a:t>
            </a:r>
          </a:p>
          <a:p>
            <a:pPr lvl="0"/>
            <a:r>
              <a:rPr lang="en-US" dirty="0"/>
              <a:t>Purpose</a:t>
            </a:r>
          </a:p>
          <a:p>
            <a:pPr lvl="0"/>
            <a:r>
              <a:rPr lang="en-US" dirty="0"/>
              <a:t>Product</a:t>
            </a:r>
          </a:p>
          <a:p>
            <a:pPr lvl="0"/>
            <a:r>
              <a:rPr lang="en-US" dirty="0"/>
              <a:t>Evaluation criteria</a:t>
            </a:r>
          </a:p>
        </p:txBody>
      </p:sp>
    </p:spTree>
    <p:extLst>
      <p:ext uri="{BB962C8B-B14F-4D97-AF65-F5344CB8AC3E}">
        <p14:creationId xmlns:p14="http://schemas.microsoft.com/office/powerpoint/2010/main" val="27820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ationale">
    <p:spTree>
      <p:nvGrpSpPr>
        <p:cNvPr id="1" name=""/>
        <p:cNvGrpSpPr/>
        <p:nvPr/>
      </p:nvGrpSpPr>
      <p:grpSpPr>
        <a:xfrm>
          <a:off x="0" y="0"/>
          <a:ext cx="0" cy="0"/>
          <a:chOff x="0" y="0"/>
          <a:chExt cx="0" cy="0"/>
        </a:xfrm>
      </p:grpSpPr>
      <p:sp>
        <p:nvSpPr>
          <p:cNvPr id="8" name="Rectangle 7"/>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5" name="Text Placeholder 226"/>
          <p:cNvSpPr>
            <a:spLocks noGrp="1"/>
          </p:cNvSpPr>
          <p:nvPr>
            <p:ph type="body" sz="quarter" idx="13" hasCustomPrompt="1"/>
          </p:nvPr>
        </p:nvSpPr>
        <p:spPr>
          <a:xfrm>
            <a:off x="554476" y="1515946"/>
            <a:ext cx="8204754" cy="4469673"/>
          </a:xfrm>
          <a:prstGeom prst="rect">
            <a:avLst/>
          </a:prstGeom>
        </p:spPr>
        <p:txBody>
          <a:bodyPr wrap="square" anchor="t" anchorCtr="0">
            <a:normAutofit/>
          </a:bodyPr>
          <a:lstStyle>
            <a:lvl1pPr marL="285750" indent="-285750">
              <a:buClr>
                <a:srgbClr val="C85337"/>
              </a:buClr>
              <a:buFont typeface="AppleSymbols" charset="0"/>
              <a:buChar char="⎔"/>
              <a:defRPr sz="18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type rationale point</a:t>
            </a:r>
          </a:p>
          <a:p>
            <a:pPr lvl="0"/>
            <a:r>
              <a:rPr lang="en-US" dirty="0"/>
              <a:t>If possible, use Ask the Expert video (or get one filmed)</a:t>
            </a:r>
          </a:p>
        </p:txBody>
      </p:sp>
      <p:sp>
        <p:nvSpPr>
          <p:cNvPr id="17" name="Title 1"/>
          <p:cNvSpPr>
            <a:spLocks noGrp="1"/>
          </p:cNvSpPr>
          <p:nvPr>
            <p:ph type="title" hasCustomPrompt="1"/>
          </p:nvPr>
        </p:nvSpPr>
        <p:spPr>
          <a:xfrm>
            <a:off x="1219018" y="324358"/>
            <a:ext cx="7540212" cy="917367"/>
          </a:xfrm>
          <a:prstGeom prst="rect">
            <a:avLst/>
          </a:prstGeom>
        </p:spPr>
        <p:txBody>
          <a:bodyPr anchor="ctr" anchorCtr="0">
            <a:normAutofit/>
          </a:bodyPr>
          <a:lstStyle>
            <a:lvl1pPr>
              <a:defRPr sz="3200" b="1" i="0" spc="0" baseline="0">
                <a:solidFill>
                  <a:schemeClr val="tx1"/>
                </a:solidFill>
                <a:latin typeface="Arial" charset="0"/>
                <a:ea typeface="Arial" charset="0"/>
                <a:cs typeface="Arial" charset="0"/>
              </a:defRPr>
            </a:lvl1pPr>
          </a:lstStyle>
          <a:p>
            <a:r>
              <a:rPr lang="en-US" dirty="0"/>
              <a:t>Write rationale title here</a:t>
            </a:r>
          </a:p>
        </p:txBody>
      </p:sp>
      <p:sp>
        <p:nvSpPr>
          <p:cNvPr id="19" name="Hexagon 18"/>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1378" y="453631"/>
            <a:ext cx="416574" cy="667327"/>
          </a:xfrm>
          <a:prstGeom prst="rect">
            <a:avLst/>
          </a:prstGeom>
        </p:spPr>
      </p:pic>
    </p:spTree>
    <p:extLst>
      <p:ext uri="{BB962C8B-B14F-4D97-AF65-F5344CB8AC3E}">
        <p14:creationId xmlns:p14="http://schemas.microsoft.com/office/powerpoint/2010/main" val="29902104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B application">
    <p:spTree>
      <p:nvGrpSpPr>
        <p:cNvPr id="1" name=""/>
        <p:cNvGrpSpPr/>
        <p:nvPr/>
      </p:nvGrpSpPr>
      <p:grpSpPr>
        <a:xfrm>
          <a:off x="0" y="0"/>
          <a:ext cx="0" cy="0"/>
          <a:chOff x="0" y="0"/>
          <a:chExt cx="0" cy="0"/>
        </a:xfrm>
      </p:grpSpPr>
      <p:sp>
        <p:nvSpPr>
          <p:cNvPr id="6" name="TextBox 5"/>
          <p:cNvSpPr txBox="1"/>
          <p:nvPr/>
        </p:nvSpPr>
        <p:spPr>
          <a:xfrm>
            <a:off x="2740194" y="6858000"/>
            <a:ext cx="3663610" cy="738664"/>
          </a:xfrm>
          <a:prstGeom prst="rect">
            <a:avLst/>
          </a:prstGeom>
          <a:solidFill>
            <a:schemeClr val="accent5">
              <a:lumMod val="75000"/>
            </a:schemeClr>
          </a:solidFill>
        </p:spPr>
        <p:txBody>
          <a:bodyPr wrap="square" rtlCol="0">
            <a:spAutoFit/>
          </a:bodyPr>
          <a:lstStyle/>
          <a:p>
            <a:r>
              <a:rPr lang="en-US" sz="1400" dirty="0">
                <a:solidFill>
                  <a:schemeClr val="bg1"/>
                </a:solidFill>
              </a:rPr>
              <a:t>Partner</a:t>
            </a:r>
            <a:r>
              <a:rPr lang="en-US" sz="1400" baseline="0" dirty="0">
                <a:solidFill>
                  <a:schemeClr val="bg1"/>
                </a:solidFill>
              </a:rPr>
              <a:t> </a:t>
            </a:r>
            <a:r>
              <a:rPr lang="en-US" sz="1400" dirty="0">
                <a:solidFill>
                  <a:schemeClr val="bg1"/>
                </a:solidFill>
              </a:rPr>
              <a:t>activities include:</a:t>
            </a:r>
          </a:p>
          <a:p>
            <a:pPr marL="285750" indent="-285750">
              <a:buFont typeface="Arial" panose="020B0604020202020204" pitchFamily="34" charset="0"/>
              <a:buChar char="•"/>
            </a:pPr>
            <a:r>
              <a:rPr lang="en-US" sz="1400" dirty="0">
                <a:solidFill>
                  <a:schemeClr val="bg1"/>
                </a:solidFill>
              </a:rPr>
              <a:t>Partner Work - Processing (PW-P)</a:t>
            </a:r>
          </a:p>
          <a:p>
            <a:pPr marL="285750" indent="-285750">
              <a:buFont typeface="Arial" panose="020B0604020202020204" pitchFamily="34" charset="0"/>
              <a:buChar char="•"/>
            </a:pPr>
            <a:r>
              <a:rPr lang="en-US" sz="1400" dirty="0">
                <a:solidFill>
                  <a:schemeClr val="bg1"/>
                </a:solidFill>
              </a:rPr>
              <a:t>Partner Work - Example Eval (PW -E)</a:t>
            </a:r>
          </a:p>
        </p:txBody>
      </p:sp>
      <p:sp>
        <p:nvSpPr>
          <p:cNvPr id="10" name="Rectangle 9"/>
          <p:cNvSpPr/>
          <p:nvPr/>
        </p:nvSpPr>
        <p:spPr>
          <a:xfrm>
            <a:off x="633412" y="-1466864"/>
            <a:ext cx="7877175" cy="1323439"/>
          </a:xfrm>
          <a:prstGeom prst="rect">
            <a:avLst/>
          </a:prstGeom>
          <a:solidFill>
            <a:srgbClr val="FF0000"/>
          </a:solidFill>
        </p:spPr>
        <p:txBody>
          <a:bodyPr wrap="square">
            <a:spAutoFit/>
          </a:bodyPr>
          <a:lstStyle/>
          <a:p>
            <a:r>
              <a:rPr lang="en-US" sz="4000" dirty="0"/>
              <a:t>(DO NOT PUT THESE SLIDES IN THE MIDDLE OF  LECTURE SLIDES)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23"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Application: Discussion Board</a:t>
            </a:r>
          </a:p>
        </p:txBody>
      </p:sp>
      <p:sp>
        <p:nvSpPr>
          <p:cNvPr id="4" name="TextBox 3"/>
          <p:cNvSpPr txBox="1"/>
          <p:nvPr userDrawn="1"/>
        </p:nvSpPr>
        <p:spPr>
          <a:xfrm>
            <a:off x="5252269" y="1599232"/>
            <a:ext cx="3465335" cy="4532010"/>
          </a:xfrm>
          <a:prstGeom prst="rect">
            <a:avLst/>
          </a:prstGeom>
          <a:noFill/>
        </p:spPr>
        <p:txBody>
          <a:bodyPr wrap="square" rtlCol="0">
            <a:spAutoFit/>
          </a:bodyPr>
          <a:lstStyle/>
          <a:p>
            <a:pPr algn="l"/>
            <a:r>
              <a:rPr lang="en-US" sz="1600" b="1" dirty="0">
                <a:solidFill>
                  <a:schemeClr val="tx2"/>
                </a:solidFill>
                <a:latin typeface="Arial" charset="0"/>
                <a:ea typeface="Arial" charset="0"/>
                <a:cs typeface="Arial" charset="0"/>
              </a:rPr>
              <a:t>Posting</a:t>
            </a:r>
            <a:r>
              <a:rPr lang="en-US" sz="1600" b="1" baseline="0" dirty="0">
                <a:solidFill>
                  <a:schemeClr val="tx2"/>
                </a:solidFill>
                <a:latin typeface="Arial" charset="0"/>
                <a:ea typeface="Arial" charset="0"/>
                <a:cs typeface="Arial" charset="0"/>
              </a:rPr>
              <a:t> on the discussion board</a:t>
            </a:r>
          </a:p>
          <a:p>
            <a:pPr algn="ctr"/>
            <a:endParaRPr lang="en-US" sz="1050" b="1" baseline="0" dirty="0">
              <a:solidFill>
                <a:schemeClr val="tx2"/>
              </a:solidFill>
              <a:latin typeface="Arial" charset="0"/>
              <a:ea typeface="Arial" charset="0"/>
              <a:cs typeface="Arial" charset="0"/>
            </a:endParaRPr>
          </a:p>
          <a:p>
            <a:pPr algn="l"/>
            <a:r>
              <a:rPr lang="en-US" sz="1600" b="0" baseline="0" dirty="0">
                <a:solidFill>
                  <a:schemeClr val="tx2"/>
                </a:solidFill>
                <a:latin typeface="Arial" charset="0"/>
                <a:ea typeface="Arial" charset="0"/>
                <a:cs typeface="Arial" charset="0"/>
              </a:rPr>
              <a:t>Use the discussion board to</a:t>
            </a:r>
          </a:p>
          <a:p>
            <a:pPr marL="285750" indent="-285750" algn="l">
              <a:buFont typeface="Arial" charset="0"/>
              <a:buChar char="•"/>
            </a:pPr>
            <a:r>
              <a:rPr lang="en-US" sz="1400" b="0" baseline="0" dirty="0">
                <a:solidFill>
                  <a:schemeClr val="tx2"/>
                </a:solidFill>
                <a:latin typeface="Arial" charset="0"/>
                <a:ea typeface="Arial" charset="0"/>
                <a:cs typeface="Arial" charset="0"/>
              </a:rPr>
              <a:t>Share information that you have and others do not</a:t>
            </a:r>
          </a:p>
          <a:p>
            <a:pPr marL="285750" indent="-285750" algn="l">
              <a:buFont typeface="Arial" charset="0"/>
              <a:buChar char="•"/>
            </a:pPr>
            <a:r>
              <a:rPr lang="en-US" sz="1400" b="0" baseline="0" dirty="0">
                <a:solidFill>
                  <a:schemeClr val="tx2"/>
                </a:solidFill>
                <a:latin typeface="Arial" charset="0"/>
                <a:ea typeface="Arial" charset="0"/>
                <a:cs typeface="Arial" charset="0"/>
              </a:rPr>
              <a:t>Get clarification</a:t>
            </a:r>
          </a:p>
          <a:p>
            <a:pPr marL="285750" indent="-285750" algn="l">
              <a:buFont typeface="Arial" charset="0"/>
              <a:buChar char="•"/>
            </a:pPr>
            <a:r>
              <a:rPr lang="en-US" sz="1400" b="0" baseline="0" dirty="0">
                <a:solidFill>
                  <a:schemeClr val="tx2"/>
                </a:solidFill>
                <a:latin typeface="Arial" charset="0"/>
                <a:ea typeface="Arial" charset="0"/>
                <a:cs typeface="Arial" charset="0"/>
              </a:rPr>
              <a:t>Extend the conversation beyond the specific module content</a:t>
            </a:r>
          </a:p>
          <a:p>
            <a:pPr marL="285750" indent="-285750" algn="l">
              <a:buFont typeface="Arial" charset="0"/>
              <a:buChar char="•"/>
            </a:pPr>
            <a:endParaRPr lang="en-US" sz="1600" b="0" baseline="0" dirty="0">
              <a:solidFill>
                <a:schemeClr val="tx2"/>
              </a:solidFill>
              <a:latin typeface="Arial" charset="0"/>
              <a:ea typeface="Arial" charset="0"/>
              <a:cs typeface="Arial" charset="0"/>
            </a:endParaRPr>
          </a:p>
          <a:p>
            <a:pPr marL="0" indent="0" algn="l">
              <a:buFont typeface="Arial" charset="0"/>
              <a:buNone/>
            </a:pPr>
            <a:r>
              <a:rPr lang="en-US" sz="1600" b="0" baseline="0" dirty="0">
                <a:solidFill>
                  <a:schemeClr val="tx2"/>
                </a:solidFill>
                <a:latin typeface="Arial" charset="0"/>
                <a:ea typeface="Arial" charset="0"/>
                <a:cs typeface="Arial" charset="0"/>
              </a:rPr>
              <a:t>Respond to others by</a:t>
            </a:r>
          </a:p>
          <a:p>
            <a:pPr marL="285750" indent="-285750" algn="l">
              <a:buFont typeface="Arial" charset="0"/>
              <a:buChar char="•"/>
            </a:pPr>
            <a:r>
              <a:rPr lang="en-US" sz="1400" b="0" baseline="0" dirty="0">
                <a:solidFill>
                  <a:schemeClr val="tx2"/>
                </a:solidFill>
                <a:latin typeface="Arial" charset="0"/>
                <a:ea typeface="Arial" charset="0"/>
                <a:cs typeface="Arial" charset="0"/>
              </a:rPr>
              <a:t>Asking for more information</a:t>
            </a:r>
          </a:p>
          <a:p>
            <a:pPr marL="285750" indent="-285750" algn="l">
              <a:buFont typeface="Arial" charset="0"/>
              <a:buChar char="•"/>
            </a:pPr>
            <a:r>
              <a:rPr lang="en-US" sz="1400" b="0" baseline="0" dirty="0">
                <a:solidFill>
                  <a:schemeClr val="tx2"/>
                </a:solidFill>
                <a:latin typeface="Arial" charset="0"/>
                <a:ea typeface="Arial" charset="0"/>
                <a:cs typeface="Arial" charset="0"/>
              </a:rPr>
              <a:t>Providing specific feedback why you agree or disagree with opinions</a:t>
            </a:r>
          </a:p>
          <a:p>
            <a:pPr marL="285750" indent="-285750" algn="l">
              <a:buFont typeface="Arial" charset="0"/>
              <a:buChar char="•"/>
            </a:pPr>
            <a:r>
              <a:rPr lang="en-US" sz="1400" b="0" baseline="0" dirty="0">
                <a:solidFill>
                  <a:schemeClr val="tx2"/>
                </a:solidFill>
                <a:latin typeface="Arial" charset="0"/>
                <a:ea typeface="Arial" charset="0"/>
                <a:cs typeface="Arial" charset="0"/>
              </a:rPr>
              <a:t>Correcting unintended errors</a:t>
            </a:r>
          </a:p>
          <a:p>
            <a:pPr marL="285750" indent="-285750" algn="l">
              <a:buFont typeface="Arial" charset="0"/>
              <a:buChar char="•"/>
            </a:pPr>
            <a:endParaRPr lang="en-US" sz="1600" b="0" baseline="0" dirty="0">
              <a:solidFill>
                <a:schemeClr val="tx2"/>
              </a:solidFill>
              <a:latin typeface="Arial" charset="0"/>
              <a:ea typeface="Arial" charset="0"/>
              <a:cs typeface="Arial" charset="0"/>
            </a:endParaRPr>
          </a:p>
          <a:p>
            <a:pPr marL="0" indent="0" algn="l">
              <a:buFont typeface="Arial" charset="0"/>
              <a:buNone/>
            </a:pPr>
            <a:r>
              <a:rPr lang="en-US" sz="1600" b="0" baseline="0" dirty="0">
                <a:solidFill>
                  <a:schemeClr val="tx2"/>
                </a:solidFill>
                <a:latin typeface="Arial" charset="0"/>
                <a:ea typeface="Arial" charset="0"/>
                <a:cs typeface="Arial" charset="0"/>
              </a:rPr>
              <a:t>Write</a:t>
            </a:r>
          </a:p>
          <a:p>
            <a:pPr marL="285750" indent="-285750" algn="l">
              <a:buFont typeface="Arial" charset="0"/>
              <a:buChar char="•"/>
            </a:pPr>
            <a:r>
              <a:rPr lang="en-US" sz="1400" b="0" baseline="0" dirty="0">
                <a:solidFill>
                  <a:schemeClr val="tx2"/>
                </a:solidFill>
                <a:latin typeface="Arial" charset="0"/>
                <a:ea typeface="Arial" charset="0"/>
                <a:cs typeface="Arial" charset="0"/>
              </a:rPr>
              <a:t>Short but content-filled responses</a:t>
            </a:r>
          </a:p>
          <a:p>
            <a:pPr marL="285750" indent="-285750" algn="l">
              <a:buFont typeface="Arial" charset="0"/>
              <a:buChar char="•"/>
            </a:pPr>
            <a:r>
              <a:rPr lang="en-US" sz="1400" b="0" baseline="0" dirty="0">
                <a:solidFill>
                  <a:schemeClr val="tx2"/>
                </a:solidFill>
                <a:latin typeface="Arial" charset="0"/>
                <a:ea typeface="Arial" charset="0"/>
                <a:cs typeface="Arial" charset="0"/>
              </a:rPr>
              <a:t>Clearly (after typing, briefly edit)</a:t>
            </a:r>
          </a:p>
          <a:p>
            <a:pPr marL="285750" indent="-285750" algn="l">
              <a:buFont typeface="Arial" charset="0"/>
              <a:buChar char="•"/>
            </a:pPr>
            <a:r>
              <a:rPr lang="en-US" sz="1400" b="0" baseline="0" dirty="0">
                <a:solidFill>
                  <a:schemeClr val="tx2"/>
                </a:solidFill>
                <a:latin typeface="Arial" charset="0"/>
                <a:ea typeface="Arial" charset="0"/>
                <a:cs typeface="Arial" charset="0"/>
              </a:rPr>
              <a:t>In a style that allows generosity of spirit (assuming the best of others)</a:t>
            </a:r>
          </a:p>
        </p:txBody>
      </p:sp>
      <p:sp>
        <p:nvSpPr>
          <p:cNvPr id="15" name="Rectangle 14"/>
          <p:cNvSpPr/>
          <p:nvPr userDrawn="1"/>
        </p:nvSpPr>
        <p:spPr>
          <a:xfrm rot="5400000">
            <a:off x="-3312622" y="3312622"/>
            <a:ext cx="6858000" cy="232756"/>
          </a:xfrm>
          <a:prstGeom prst="rect">
            <a:avLst/>
          </a:prstGeom>
          <a:gradFill flip="none" rotWithShape="1">
            <a:gsLst>
              <a:gs pos="100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Hexagon 20"/>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9232" y="561476"/>
            <a:ext cx="632468" cy="443131"/>
          </a:xfrm>
          <a:prstGeom prst="rect">
            <a:avLst/>
          </a:prstGeom>
        </p:spPr>
      </p:pic>
      <p:sp>
        <p:nvSpPr>
          <p:cNvPr id="16" name="Text Placeholder 226"/>
          <p:cNvSpPr>
            <a:spLocks noGrp="1"/>
          </p:cNvSpPr>
          <p:nvPr>
            <p:ph type="body" sz="quarter" idx="13" hasCustomPrompt="1"/>
          </p:nvPr>
        </p:nvSpPr>
        <p:spPr>
          <a:xfrm>
            <a:off x="575733" y="1722474"/>
            <a:ext cx="4195967" cy="4309505"/>
          </a:xfrm>
          <a:prstGeom prst="rect">
            <a:avLst/>
          </a:prstGeom>
        </p:spPr>
        <p:txBody>
          <a:bodyPr wrap="square" anchor="t" anchorCtr="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2000">
                <a:latin typeface="Arial" charset="0"/>
                <a:ea typeface="Arial" charset="0"/>
                <a:cs typeface="Arial" charset="0"/>
              </a:defRPr>
            </a:lvl2pPr>
            <a:lvl3pPr marL="1200150" indent="-285750">
              <a:buClr>
                <a:srgbClr val="C85337"/>
              </a:buClr>
              <a:buFont typeface="AppleSymbols" charset="0"/>
              <a:buChar char="⎔"/>
              <a:defRPr sz="1800">
                <a:latin typeface="Arial" charset="0"/>
                <a:ea typeface="Arial" charset="0"/>
                <a:cs typeface="Arial" charset="0"/>
              </a:defRPr>
            </a:lvl3pPr>
            <a:lvl4pPr marL="1657350" indent="-285750">
              <a:buClr>
                <a:srgbClr val="C85337"/>
              </a:buClr>
              <a:buFont typeface="AppleSymbols" charset="0"/>
              <a:buChar char="⎔"/>
              <a:defRPr sz="1600">
                <a:latin typeface="Arial" charset="0"/>
                <a:ea typeface="Arial" charset="0"/>
                <a:cs typeface="Arial" charset="0"/>
              </a:defRPr>
            </a:lvl4pPr>
            <a:lvl5pPr marL="2114550" indent="-285750">
              <a:buClr>
                <a:srgbClr val="C85337"/>
              </a:buClr>
              <a:buFont typeface="AppleSymbols" charset="0"/>
              <a:buChar char="⎔"/>
              <a:defRPr sz="1600">
                <a:latin typeface="Arial" charset="0"/>
                <a:ea typeface="Arial" charset="0"/>
                <a:cs typeface="Arial" charset="0"/>
              </a:defRPr>
            </a:lvl5pPr>
          </a:lstStyle>
          <a:p>
            <a:pPr lvl="0"/>
            <a:r>
              <a:rPr lang="en-US" dirty="0"/>
              <a:t>Description</a:t>
            </a:r>
          </a:p>
          <a:p>
            <a:pPr lvl="0"/>
            <a:r>
              <a:rPr lang="en-US" dirty="0"/>
              <a:t>Purpose</a:t>
            </a:r>
          </a:p>
          <a:p>
            <a:pPr lvl="0"/>
            <a:r>
              <a:rPr lang="en-US" dirty="0"/>
              <a:t>Product</a:t>
            </a:r>
          </a:p>
          <a:p>
            <a:pPr lvl="0"/>
            <a:r>
              <a:rPr lang="en-US" dirty="0"/>
              <a:t>Evaluation criteria</a:t>
            </a:r>
          </a:p>
        </p:txBody>
      </p:sp>
      <p:sp>
        <p:nvSpPr>
          <p:cNvPr id="18" name="Rectangle 17"/>
          <p:cNvSpPr/>
          <p:nvPr userDrawn="1"/>
        </p:nvSpPr>
        <p:spPr>
          <a:xfrm rot="5400000" flipV="1">
            <a:off x="2870583" y="3866520"/>
            <a:ext cx="4359743" cy="45719"/>
          </a:xfrm>
          <a:prstGeom prst="rect">
            <a:avLst/>
          </a:prstGeom>
          <a:gradFill flip="none" rotWithShape="1">
            <a:gsLst>
              <a:gs pos="100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34196356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JE applic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99329" y="256678"/>
            <a:ext cx="7581157" cy="1147527"/>
          </a:xfrm>
          <a:prstGeom prst="rect">
            <a:avLst/>
          </a:prstGeom>
        </p:spPr>
        <p:txBody>
          <a:bodyPr anchor="ctr">
            <a:noAutofit/>
          </a:bodyPr>
          <a:lstStyle>
            <a:lvl1pPr>
              <a:defRPr sz="3200" b="1" baseline="0">
                <a:ln w="3175">
                  <a:noFill/>
                </a:ln>
                <a:solidFill>
                  <a:schemeClr val="tx1"/>
                </a:solidFill>
                <a:latin typeface="Arial" charset="0"/>
                <a:ea typeface="Arial" charset="0"/>
                <a:cs typeface="Arial" charset="0"/>
              </a:defRPr>
            </a:lvl1pPr>
          </a:lstStyle>
          <a:p>
            <a:r>
              <a:rPr lang="en-US" dirty="0"/>
              <a:t>Application: Journal Entry</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Rectangle 8"/>
          <p:cNvSpPr/>
          <p:nvPr userDrawn="1"/>
        </p:nvSpPr>
        <p:spPr>
          <a:xfrm rot="5400000">
            <a:off x="-3312622" y="3312622"/>
            <a:ext cx="6858000" cy="232756"/>
          </a:xfrm>
          <a:prstGeom prst="rect">
            <a:avLst/>
          </a:prstGeom>
          <a:gradFill flip="none" rotWithShape="1">
            <a:gsLst>
              <a:gs pos="100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Hexagon 6"/>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9212" y="478170"/>
            <a:ext cx="520906" cy="613511"/>
          </a:xfrm>
          <a:prstGeom prst="rect">
            <a:avLst/>
          </a:prstGeom>
        </p:spPr>
      </p:pic>
      <p:sp>
        <p:nvSpPr>
          <p:cNvPr id="11" name="Text Placeholder 226"/>
          <p:cNvSpPr>
            <a:spLocks noGrp="1"/>
          </p:cNvSpPr>
          <p:nvPr>
            <p:ph type="body" sz="quarter" idx="13" hasCustomPrompt="1"/>
          </p:nvPr>
        </p:nvSpPr>
        <p:spPr>
          <a:xfrm>
            <a:off x="575733" y="1722474"/>
            <a:ext cx="8204753" cy="4309505"/>
          </a:xfrm>
          <a:prstGeom prst="rect">
            <a:avLst/>
          </a:prstGeom>
        </p:spPr>
        <p:txBody>
          <a:bodyPr wrap="square" anchor="t" anchorCtr="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2000">
                <a:latin typeface="Arial" charset="0"/>
                <a:ea typeface="Arial" charset="0"/>
                <a:cs typeface="Arial" charset="0"/>
              </a:defRPr>
            </a:lvl2pPr>
            <a:lvl3pPr marL="1200150" indent="-285750">
              <a:buClr>
                <a:srgbClr val="C85337"/>
              </a:buClr>
              <a:buFont typeface="AppleSymbols" charset="0"/>
              <a:buChar char="⎔"/>
              <a:defRPr sz="1800">
                <a:latin typeface="Arial" charset="0"/>
                <a:ea typeface="Arial" charset="0"/>
                <a:cs typeface="Arial" charset="0"/>
              </a:defRPr>
            </a:lvl3pPr>
            <a:lvl4pPr marL="1657350" indent="-285750">
              <a:buClr>
                <a:srgbClr val="C85337"/>
              </a:buClr>
              <a:buFont typeface="AppleSymbols" charset="0"/>
              <a:buChar char="⎔"/>
              <a:defRPr sz="1600">
                <a:latin typeface="Arial" charset="0"/>
                <a:ea typeface="Arial" charset="0"/>
                <a:cs typeface="Arial" charset="0"/>
              </a:defRPr>
            </a:lvl4pPr>
            <a:lvl5pPr marL="2114550" indent="-285750">
              <a:buClr>
                <a:srgbClr val="C85337"/>
              </a:buClr>
              <a:buFont typeface="AppleSymbols" charset="0"/>
              <a:buChar char="⎔"/>
              <a:defRPr sz="1600">
                <a:latin typeface="Arial" charset="0"/>
                <a:ea typeface="Arial" charset="0"/>
                <a:cs typeface="Arial" charset="0"/>
              </a:defRPr>
            </a:lvl5pPr>
          </a:lstStyle>
          <a:p>
            <a:pPr lvl="0"/>
            <a:r>
              <a:rPr lang="en-US" dirty="0"/>
              <a:t>Description</a:t>
            </a:r>
          </a:p>
          <a:p>
            <a:pPr lvl="0"/>
            <a:r>
              <a:rPr lang="en-US" dirty="0"/>
              <a:t>Purpose</a:t>
            </a:r>
          </a:p>
          <a:p>
            <a:pPr lvl="0"/>
            <a:r>
              <a:rPr lang="en-US" dirty="0"/>
              <a:t>Product</a:t>
            </a:r>
          </a:p>
          <a:p>
            <a:pPr lvl="0"/>
            <a:r>
              <a:rPr lang="en-US" dirty="0"/>
              <a:t>Evaluation criteria</a:t>
            </a:r>
          </a:p>
        </p:txBody>
      </p:sp>
    </p:spTree>
    <p:extLst>
      <p:ext uri="{BB962C8B-B14F-4D97-AF65-F5344CB8AC3E}">
        <p14:creationId xmlns:p14="http://schemas.microsoft.com/office/powerpoint/2010/main" val="26014856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Knowledge-building partner work">
    <p:spTree>
      <p:nvGrpSpPr>
        <p:cNvPr id="1" name=""/>
        <p:cNvGrpSpPr/>
        <p:nvPr/>
      </p:nvGrpSpPr>
      <p:grpSpPr>
        <a:xfrm>
          <a:off x="0" y="0"/>
          <a:ext cx="0" cy="0"/>
          <a:chOff x="0" y="0"/>
          <a:chExt cx="0" cy="0"/>
        </a:xfrm>
      </p:grpSpPr>
      <p:sp>
        <p:nvSpPr>
          <p:cNvPr id="10" name="Rectangle 9"/>
          <p:cNvSpPr/>
          <p:nvPr/>
        </p:nvSpPr>
        <p:spPr>
          <a:xfrm>
            <a:off x="839288" y="-1351470"/>
            <a:ext cx="7877175" cy="1323439"/>
          </a:xfrm>
          <a:prstGeom prst="rect">
            <a:avLst/>
          </a:prstGeom>
          <a:solidFill>
            <a:srgbClr val="FF0000"/>
          </a:solidFill>
        </p:spPr>
        <p:txBody>
          <a:bodyPr wrap="square">
            <a:spAutoFit/>
          </a:bodyPr>
          <a:lstStyle/>
          <a:p>
            <a:r>
              <a:rPr lang="en-US" sz="4000" dirty="0"/>
              <a:t>(DO NOT PUT THESE SLIDES IN THE MIDDLE OF  LECTURE SLIDES)</a:t>
            </a:r>
          </a:p>
        </p:txBody>
      </p:sp>
      <p:sp>
        <p:nvSpPr>
          <p:cNvPr id="6" name="TextBox 5"/>
          <p:cNvSpPr txBox="1"/>
          <p:nvPr/>
        </p:nvSpPr>
        <p:spPr>
          <a:xfrm>
            <a:off x="3080091" y="6947657"/>
            <a:ext cx="3663610" cy="738664"/>
          </a:xfrm>
          <a:prstGeom prst="rect">
            <a:avLst/>
          </a:prstGeom>
          <a:solidFill>
            <a:schemeClr val="accent5">
              <a:lumMod val="75000"/>
            </a:schemeClr>
          </a:solidFill>
        </p:spPr>
        <p:txBody>
          <a:bodyPr wrap="square" rtlCol="0">
            <a:spAutoFit/>
          </a:bodyPr>
          <a:lstStyle/>
          <a:p>
            <a:r>
              <a:rPr lang="en-US" sz="1400" dirty="0">
                <a:solidFill>
                  <a:schemeClr val="bg1"/>
                </a:solidFill>
              </a:rPr>
              <a:t>Partner</a:t>
            </a:r>
            <a:r>
              <a:rPr lang="en-US" sz="1400" baseline="0" dirty="0">
                <a:solidFill>
                  <a:schemeClr val="bg1"/>
                </a:solidFill>
              </a:rPr>
              <a:t> </a:t>
            </a:r>
            <a:r>
              <a:rPr lang="en-US" sz="1400" dirty="0">
                <a:solidFill>
                  <a:schemeClr val="bg1"/>
                </a:solidFill>
              </a:rPr>
              <a:t>activities include:</a:t>
            </a:r>
          </a:p>
          <a:p>
            <a:pPr marL="285750" indent="-285750">
              <a:buFont typeface="Arial" panose="020B0604020202020204" pitchFamily="34" charset="0"/>
              <a:buChar char="•"/>
            </a:pPr>
            <a:r>
              <a:rPr lang="en-US" sz="1400" dirty="0">
                <a:solidFill>
                  <a:schemeClr val="bg1"/>
                </a:solidFill>
              </a:rPr>
              <a:t>Partner Work - Processing (PW-P)</a:t>
            </a:r>
          </a:p>
          <a:p>
            <a:pPr marL="285750" indent="-285750">
              <a:buFont typeface="Arial" panose="020B0604020202020204" pitchFamily="34" charset="0"/>
              <a:buChar char="•"/>
            </a:pPr>
            <a:r>
              <a:rPr lang="en-US" sz="1400" dirty="0">
                <a:solidFill>
                  <a:schemeClr val="bg1"/>
                </a:solidFill>
              </a:rPr>
              <a:t>Partner Work - Example Eval (PW -E)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20"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Application: Partner Work</a:t>
            </a:r>
          </a:p>
        </p:txBody>
      </p:sp>
      <p:sp>
        <p:nvSpPr>
          <p:cNvPr id="11" name="Rectangle 10"/>
          <p:cNvSpPr/>
          <p:nvPr userDrawn="1"/>
        </p:nvSpPr>
        <p:spPr>
          <a:xfrm rot="5400000">
            <a:off x="-3312622" y="3312622"/>
            <a:ext cx="6858000" cy="232756"/>
          </a:xfrm>
          <a:prstGeom prst="rect">
            <a:avLst/>
          </a:prstGeom>
          <a:gradFill flip="none" rotWithShape="1">
            <a:gsLst>
              <a:gs pos="99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7519" y="561731"/>
            <a:ext cx="796052" cy="447098"/>
          </a:xfrm>
          <a:prstGeom prst="rect">
            <a:avLst/>
          </a:prstGeom>
        </p:spPr>
      </p:pic>
      <p:sp>
        <p:nvSpPr>
          <p:cNvPr id="13" name="Text Placeholder 226"/>
          <p:cNvSpPr>
            <a:spLocks noGrp="1"/>
          </p:cNvSpPr>
          <p:nvPr>
            <p:ph type="body" sz="quarter" idx="13" hasCustomPrompt="1"/>
          </p:nvPr>
        </p:nvSpPr>
        <p:spPr>
          <a:xfrm>
            <a:off x="575733" y="1722474"/>
            <a:ext cx="8204753" cy="4309505"/>
          </a:xfrm>
          <a:prstGeom prst="rect">
            <a:avLst/>
          </a:prstGeom>
        </p:spPr>
        <p:txBody>
          <a:bodyPr wrap="square" anchor="t" anchorCtr="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2000">
                <a:latin typeface="Arial" charset="0"/>
                <a:ea typeface="Arial" charset="0"/>
                <a:cs typeface="Arial" charset="0"/>
              </a:defRPr>
            </a:lvl2pPr>
            <a:lvl3pPr marL="1200150" indent="-285750">
              <a:buClr>
                <a:srgbClr val="C85337"/>
              </a:buClr>
              <a:buFont typeface="AppleSymbols" charset="0"/>
              <a:buChar char="⎔"/>
              <a:defRPr sz="1800">
                <a:latin typeface="Arial" charset="0"/>
                <a:ea typeface="Arial" charset="0"/>
                <a:cs typeface="Arial" charset="0"/>
              </a:defRPr>
            </a:lvl3pPr>
            <a:lvl4pPr marL="1657350" indent="-285750">
              <a:buClr>
                <a:srgbClr val="C85337"/>
              </a:buClr>
              <a:buFont typeface="AppleSymbols" charset="0"/>
              <a:buChar char="⎔"/>
              <a:defRPr sz="1600">
                <a:latin typeface="Arial" charset="0"/>
                <a:ea typeface="Arial" charset="0"/>
                <a:cs typeface="Arial" charset="0"/>
              </a:defRPr>
            </a:lvl4pPr>
            <a:lvl5pPr marL="2114550" indent="-285750">
              <a:buClr>
                <a:srgbClr val="C85337"/>
              </a:buClr>
              <a:buFont typeface="AppleSymbols" charset="0"/>
              <a:buChar char="⎔"/>
              <a:defRPr sz="1600">
                <a:latin typeface="Arial" charset="0"/>
                <a:ea typeface="Arial" charset="0"/>
                <a:cs typeface="Arial" charset="0"/>
              </a:defRPr>
            </a:lvl5pPr>
          </a:lstStyle>
          <a:p>
            <a:pPr lvl="0"/>
            <a:r>
              <a:rPr lang="en-US" dirty="0"/>
              <a:t>Description</a:t>
            </a:r>
          </a:p>
          <a:p>
            <a:pPr lvl="0"/>
            <a:r>
              <a:rPr lang="en-US" dirty="0"/>
              <a:t>Purpose</a:t>
            </a:r>
          </a:p>
          <a:p>
            <a:pPr lvl="0"/>
            <a:r>
              <a:rPr lang="en-US" dirty="0"/>
              <a:t>Product</a:t>
            </a:r>
          </a:p>
          <a:p>
            <a:pPr lvl="0"/>
            <a:r>
              <a:rPr lang="en-US" dirty="0"/>
              <a:t>Evaluation criteria</a:t>
            </a:r>
          </a:p>
        </p:txBody>
      </p:sp>
    </p:spTree>
    <p:extLst>
      <p:ext uri="{BB962C8B-B14F-4D97-AF65-F5344CB8AC3E}">
        <p14:creationId xmlns:p14="http://schemas.microsoft.com/office/powerpoint/2010/main" val="5388804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Reflection">
    <p:spTree>
      <p:nvGrpSpPr>
        <p:cNvPr id="1" name=""/>
        <p:cNvGrpSpPr/>
        <p:nvPr/>
      </p:nvGrpSpPr>
      <p:grpSpPr>
        <a:xfrm>
          <a:off x="0" y="0"/>
          <a:ext cx="0" cy="0"/>
          <a:chOff x="0" y="0"/>
          <a:chExt cx="0" cy="0"/>
        </a:xfrm>
      </p:grpSpPr>
      <p:sp>
        <p:nvSpPr>
          <p:cNvPr id="10" name="Rectangle 9"/>
          <p:cNvSpPr/>
          <p:nvPr/>
        </p:nvSpPr>
        <p:spPr>
          <a:xfrm>
            <a:off x="839288" y="-1351470"/>
            <a:ext cx="7877175" cy="1323439"/>
          </a:xfrm>
          <a:prstGeom prst="rect">
            <a:avLst/>
          </a:prstGeom>
          <a:solidFill>
            <a:srgbClr val="FF0000"/>
          </a:solidFill>
        </p:spPr>
        <p:txBody>
          <a:bodyPr wrap="square">
            <a:spAutoFit/>
          </a:bodyPr>
          <a:lstStyle/>
          <a:p>
            <a:r>
              <a:rPr lang="en-US" sz="4000" dirty="0"/>
              <a:t>(DO NOT PUT THESE SLIDES IN THE MIDDLE OF  LECTURE SLIDES)</a:t>
            </a:r>
          </a:p>
        </p:txBody>
      </p:sp>
      <p:sp>
        <p:nvSpPr>
          <p:cNvPr id="6" name="TextBox 5"/>
          <p:cNvSpPr txBox="1"/>
          <p:nvPr/>
        </p:nvSpPr>
        <p:spPr>
          <a:xfrm>
            <a:off x="3080091" y="6947657"/>
            <a:ext cx="3663610" cy="738664"/>
          </a:xfrm>
          <a:prstGeom prst="rect">
            <a:avLst/>
          </a:prstGeom>
          <a:solidFill>
            <a:schemeClr val="accent5">
              <a:lumMod val="75000"/>
            </a:schemeClr>
          </a:solidFill>
        </p:spPr>
        <p:txBody>
          <a:bodyPr wrap="square" rtlCol="0">
            <a:spAutoFit/>
          </a:bodyPr>
          <a:lstStyle/>
          <a:p>
            <a:r>
              <a:rPr lang="en-US" sz="1400" dirty="0">
                <a:solidFill>
                  <a:schemeClr val="bg1"/>
                </a:solidFill>
              </a:rPr>
              <a:t>Partner</a:t>
            </a:r>
            <a:r>
              <a:rPr lang="en-US" sz="1400" baseline="0" dirty="0">
                <a:solidFill>
                  <a:schemeClr val="bg1"/>
                </a:solidFill>
              </a:rPr>
              <a:t> </a:t>
            </a:r>
            <a:r>
              <a:rPr lang="en-US" sz="1400" dirty="0">
                <a:solidFill>
                  <a:schemeClr val="bg1"/>
                </a:solidFill>
              </a:rPr>
              <a:t>activities include:</a:t>
            </a:r>
          </a:p>
          <a:p>
            <a:pPr marL="285750" indent="-285750">
              <a:buFont typeface="Arial" panose="020B0604020202020204" pitchFamily="34" charset="0"/>
              <a:buChar char="•"/>
            </a:pPr>
            <a:r>
              <a:rPr lang="en-US" sz="1400" dirty="0">
                <a:solidFill>
                  <a:schemeClr val="bg1"/>
                </a:solidFill>
              </a:rPr>
              <a:t>Partner Work - Processing (PW-P)</a:t>
            </a:r>
          </a:p>
          <a:p>
            <a:pPr marL="285750" indent="-285750">
              <a:buFont typeface="Arial" panose="020B0604020202020204" pitchFamily="34" charset="0"/>
              <a:buChar char="•"/>
            </a:pPr>
            <a:r>
              <a:rPr lang="en-US" sz="1400" dirty="0">
                <a:solidFill>
                  <a:schemeClr val="bg1"/>
                </a:solidFill>
              </a:rPr>
              <a:t>Partner Work - Example Eval (PW -E)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20"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Reflection</a:t>
            </a:r>
          </a:p>
        </p:txBody>
      </p:sp>
      <p:sp>
        <p:nvSpPr>
          <p:cNvPr id="11" name="Rectangle 10"/>
          <p:cNvSpPr/>
          <p:nvPr userDrawn="1"/>
        </p:nvSpPr>
        <p:spPr>
          <a:xfrm rot="5400000">
            <a:off x="-3312622" y="3312622"/>
            <a:ext cx="6858000" cy="232756"/>
          </a:xfrm>
          <a:prstGeom prst="rect">
            <a:avLst/>
          </a:prstGeom>
          <a:gradFill flip="none" rotWithShape="1">
            <a:gsLst>
              <a:gs pos="99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Text Placeholder 226"/>
          <p:cNvSpPr>
            <a:spLocks noGrp="1"/>
          </p:cNvSpPr>
          <p:nvPr>
            <p:ph type="body" sz="quarter" idx="13" hasCustomPrompt="1"/>
          </p:nvPr>
        </p:nvSpPr>
        <p:spPr>
          <a:xfrm>
            <a:off x="575733" y="1722474"/>
            <a:ext cx="8204753" cy="4309505"/>
          </a:xfrm>
          <a:prstGeom prst="rect">
            <a:avLst/>
          </a:prstGeom>
        </p:spPr>
        <p:txBody>
          <a:bodyPr wrap="square" anchor="t" anchorCtr="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2000">
                <a:latin typeface="Arial" charset="0"/>
                <a:ea typeface="Arial" charset="0"/>
                <a:cs typeface="Arial" charset="0"/>
              </a:defRPr>
            </a:lvl2pPr>
            <a:lvl3pPr marL="1200150" indent="-285750">
              <a:buClr>
                <a:srgbClr val="C85337"/>
              </a:buClr>
              <a:buFont typeface="AppleSymbols" charset="0"/>
              <a:buChar char="⎔"/>
              <a:defRPr sz="1800">
                <a:latin typeface="Arial" charset="0"/>
                <a:ea typeface="Arial" charset="0"/>
                <a:cs typeface="Arial" charset="0"/>
              </a:defRPr>
            </a:lvl3pPr>
            <a:lvl4pPr marL="1657350" indent="-285750">
              <a:buClr>
                <a:srgbClr val="C85337"/>
              </a:buClr>
              <a:buFont typeface="AppleSymbols" charset="0"/>
              <a:buChar char="⎔"/>
              <a:defRPr sz="1600">
                <a:latin typeface="Arial" charset="0"/>
                <a:ea typeface="Arial" charset="0"/>
                <a:cs typeface="Arial" charset="0"/>
              </a:defRPr>
            </a:lvl4pPr>
            <a:lvl5pPr marL="2114550" indent="-285750">
              <a:buClr>
                <a:srgbClr val="C85337"/>
              </a:buClr>
              <a:buFont typeface="AppleSymbols" charset="0"/>
              <a:buChar char="⎔"/>
              <a:defRPr sz="1600">
                <a:latin typeface="Arial" charset="0"/>
                <a:ea typeface="Arial" charset="0"/>
                <a:cs typeface="Arial" charset="0"/>
              </a:defRPr>
            </a:lvl5pPr>
          </a:lstStyle>
          <a:p>
            <a:pPr lvl="0"/>
            <a:r>
              <a:rPr lang="en-US" dirty="0"/>
              <a:t>Description</a:t>
            </a:r>
          </a:p>
          <a:p>
            <a:pPr lvl="0"/>
            <a:r>
              <a:rPr lang="en-US" dirty="0"/>
              <a:t>Purpose</a:t>
            </a:r>
          </a:p>
          <a:p>
            <a:pPr lvl="0"/>
            <a:r>
              <a:rPr lang="en-US" dirty="0"/>
              <a:t>Product</a:t>
            </a:r>
          </a:p>
          <a:p>
            <a:pPr lvl="0"/>
            <a:r>
              <a:rPr lang="en-US" dirty="0"/>
              <a:t>Evaluation criteria</a:t>
            </a:r>
          </a:p>
        </p:txBody>
      </p:sp>
      <p:grpSp>
        <p:nvGrpSpPr>
          <p:cNvPr id="9" name="Group 8"/>
          <p:cNvGrpSpPr/>
          <p:nvPr userDrawn="1"/>
        </p:nvGrpSpPr>
        <p:grpSpPr>
          <a:xfrm>
            <a:off x="116377" y="252344"/>
            <a:ext cx="966575" cy="1065166"/>
            <a:chOff x="116377" y="252344"/>
            <a:chExt cx="966575" cy="1065166"/>
          </a:xfrm>
        </p:grpSpPr>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5" name="Group 4"/>
            <p:cNvGrpSpPr/>
            <p:nvPr userDrawn="1"/>
          </p:nvGrpSpPr>
          <p:grpSpPr>
            <a:xfrm>
              <a:off x="381748" y="589478"/>
              <a:ext cx="435833" cy="387125"/>
              <a:chOff x="1474150" y="3867827"/>
              <a:chExt cx="435833" cy="387125"/>
            </a:xfrm>
          </p:grpSpPr>
          <p:sp>
            <p:nvSpPr>
              <p:cNvPr id="2" name="Isosceles Triangle 1"/>
              <p:cNvSpPr/>
              <p:nvPr userDrawn="1"/>
            </p:nvSpPr>
            <p:spPr>
              <a:xfrm rot="5400000">
                <a:off x="1448513" y="3956705"/>
                <a:ext cx="260645" cy="209371"/>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userDrawn="1"/>
            </p:nvSpPr>
            <p:spPr>
              <a:xfrm rot="16200000">
                <a:off x="1674975" y="3956705"/>
                <a:ext cx="260645" cy="209371"/>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userDrawn="1"/>
            </p:nvCxnSpPr>
            <p:spPr>
              <a:xfrm>
                <a:off x="1692066" y="3867827"/>
                <a:ext cx="0" cy="38712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5224804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art # wrap-up">
    <p:spTree>
      <p:nvGrpSpPr>
        <p:cNvPr id="1" name=""/>
        <p:cNvGrpSpPr/>
        <p:nvPr/>
      </p:nvGrpSpPr>
      <p:grpSpPr>
        <a:xfrm>
          <a:off x="0" y="0"/>
          <a:ext cx="0" cy="0"/>
          <a:chOff x="0" y="0"/>
          <a:chExt cx="0" cy="0"/>
        </a:xfrm>
      </p:grpSpPr>
      <p:grpSp>
        <p:nvGrpSpPr>
          <p:cNvPr id="14" name="Group 13"/>
          <p:cNvGrpSpPr/>
          <p:nvPr userDrawn="1"/>
        </p:nvGrpSpPr>
        <p:grpSpPr>
          <a:xfrm>
            <a:off x="-1277796" y="-394249"/>
            <a:ext cx="11699593" cy="7646498"/>
            <a:chOff x="-1623140" y="-186249"/>
            <a:chExt cx="11699593" cy="7646498"/>
          </a:xfrm>
          <a:gradFill flip="none" rotWithShape="1">
            <a:gsLst>
              <a:gs pos="100000">
                <a:srgbClr val="202C59">
                  <a:alpha val="45000"/>
                </a:srgbClr>
              </a:gs>
              <a:gs pos="40000">
                <a:schemeClr val="bg1">
                  <a:lumMod val="95000"/>
                  <a:lumOff val="5000"/>
                </a:schemeClr>
              </a:gs>
            </a:gsLst>
            <a:lin ang="10800000" scaled="1"/>
            <a:tileRect/>
          </a:gradFill>
        </p:grpSpPr>
        <p:grpSp>
          <p:nvGrpSpPr>
            <p:cNvPr id="15" name="Group 14"/>
            <p:cNvGrpSpPr/>
            <p:nvPr/>
          </p:nvGrpSpPr>
          <p:grpSpPr>
            <a:xfrm>
              <a:off x="-930710" y="-186249"/>
              <a:ext cx="11005420" cy="718056"/>
              <a:chOff x="-584499" y="-186249"/>
              <a:chExt cx="11005420" cy="718056"/>
            </a:xfrm>
            <a:grpFill/>
          </p:grpSpPr>
          <p:sp>
            <p:nvSpPr>
              <p:cNvPr id="203" name="Hexagon 20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4" name="Hexagon 20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5" name="Hexagon 20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6" name="Hexagon 20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7" name="Hexagon 20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8" name="Hexagon 20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9" name="Hexagon 20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0" name="Hexagon 20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1" name="Hexagon 21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2" name="Hexagon 21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3" name="Hexagon 21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4" name="Hexagon 21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5" name="Hexagon 21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6" name="Hexagon 21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7" name="Hexagon 21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8" name="Hexagon 21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6" name="Group 15"/>
            <p:cNvGrpSpPr/>
            <p:nvPr/>
          </p:nvGrpSpPr>
          <p:grpSpPr>
            <a:xfrm>
              <a:off x="-1276075" y="442161"/>
              <a:ext cx="11005420" cy="718056"/>
              <a:chOff x="-584499" y="-186249"/>
              <a:chExt cx="11005420" cy="718056"/>
            </a:xfrm>
            <a:grpFill/>
          </p:grpSpPr>
          <p:sp>
            <p:nvSpPr>
              <p:cNvPr id="187" name="Hexagon 18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8" name="Hexagon 18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9" name="Hexagon 18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0" name="Hexagon 18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1" name="Hexagon 19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2" name="Hexagon 19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3" name="Hexagon 19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4" name="Hexagon 19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5" name="Hexagon 19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6" name="Hexagon 19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7" name="Hexagon 19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8" name="Hexagon 19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9" name="Hexagon 19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0" name="Hexagon 19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1" name="Hexagon 20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2" name="Hexagon 20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7" name="Group 16"/>
            <p:cNvGrpSpPr/>
            <p:nvPr/>
          </p:nvGrpSpPr>
          <p:grpSpPr>
            <a:xfrm>
              <a:off x="-930710" y="1070570"/>
              <a:ext cx="11005420" cy="718056"/>
              <a:chOff x="-584499" y="-186249"/>
              <a:chExt cx="11005420" cy="718056"/>
            </a:xfrm>
            <a:grpFill/>
          </p:grpSpPr>
          <p:sp>
            <p:nvSpPr>
              <p:cNvPr id="171" name="Hexagon 17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2" name="Hexagon 17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3" name="Hexagon 17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4" name="Hexagon 17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5" name="Hexagon 17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6" name="Hexagon 17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7" name="Hexagon 17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8" name="Hexagon 17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9" name="Hexagon 17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0" name="Hexagon 17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1" name="Hexagon 18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2" name="Hexagon 18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3" name="Hexagon 18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4" name="Hexagon 18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5" name="Hexagon 18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6" name="Hexagon 18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8" name="Group 17"/>
            <p:cNvGrpSpPr/>
            <p:nvPr/>
          </p:nvGrpSpPr>
          <p:grpSpPr>
            <a:xfrm>
              <a:off x="-1276075" y="1698980"/>
              <a:ext cx="11005420" cy="718056"/>
              <a:chOff x="-584499" y="-186249"/>
              <a:chExt cx="11005420" cy="718056"/>
            </a:xfrm>
            <a:grpFill/>
          </p:grpSpPr>
          <p:sp>
            <p:nvSpPr>
              <p:cNvPr id="155" name="Hexagon 15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6" name="Hexagon 15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7" name="Hexagon 15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8" name="Hexagon 15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9" name="Hexagon 15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0" name="Hexagon 15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1" name="Hexagon 16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2" name="Hexagon 16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3" name="Hexagon 16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4" name="Hexagon 16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5" name="Hexagon 16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6" name="Hexagon 16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7" name="Hexagon 16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8" name="Hexagon 16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9" name="Hexagon 16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0" name="Hexagon 16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9" name="Group 18"/>
            <p:cNvGrpSpPr/>
            <p:nvPr/>
          </p:nvGrpSpPr>
          <p:grpSpPr>
            <a:xfrm>
              <a:off x="-928967" y="2324633"/>
              <a:ext cx="11005420" cy="718056"/>
              <a:chOff x="-584499" y="-186249"/>
              <a:chExt cx="11005420" cy="718056"/>
            </a:xfrm>
            <a:grpFill/>
          </p:grpSpPr>
          <p:sp>
            <p:nvSpPr>
              <p:cNvPr id="139" name="Hexagon 13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0" name="Hexagon 13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1" name="Hexagon 14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2" name="Hexagon 14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3" name="Hexagon 14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4" name="Hexagon 14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5" name="Hexagon 14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6" name="Hexagon 14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7" name="Hexagon 14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8" name="Hexagon 14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9" name="Hexagon 14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0" name="Hexagon 14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1" name="Hexagon 15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2" name="Hexagon 15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3" name="Hexagon 15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4" name="Hexagon 15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0" name="Group 19"/>
            <p:cNvGrpSpPr/>
            <p:nvPr/>
          </p:nvGrpSpPr>
          <p:grpSpPr>
            <a:xfrm>
              <a:off x="-1274332" y="2953043"/>
              <a:ext cx="11005420" cy="718056"/>
              <a:chOff x="-584499" y="-186249"/>
              <a:chExt cx="11005420" cy="718056"/>
            </a:xfrm>
            <a:grpFill/>
          </p:grpSpPr>
          <p:sp>
            <p:nvSpPr>
              <p:cNvPr id="123" name="Hexagon 12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4" name="Hexagon 12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5" name="Hexagon 12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6" name="Hexagon 12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7" name="Hexagon 12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8" name="Hexagon 12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9" name="Hexagon 12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0" name="Hexagon 12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1" name="Hexagon 13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2" name="Hexagon 13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3" name="Hexagon 13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4" name="Hexagon 13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5" name="Hexagon 13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6" name="Hexagon 13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7" name="Hexagon 13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8" name="Hexagon 13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1" name="Group 20"/>
            <p:cNvGrpSpPr/>
            <p:nvPr/>
          </p:nvGrpSpPr>
          <p:grpSpPr>
            <a:xfrm>
              <a:off x="-930710" y="3587728"/>
              <a:ext cx="11005420" cy="718056"/>
              <a:chOff x="-584499" y="-186249"/>
              <a:chExt cx="11005420" cy="718056"/>
            </a:xfrm>
            <a:grpFill/>
          </p:grpSpPr>
          <p:sp>
            <p:nvSpPr>
              <p:cNvPr id="107" name="Hexagon 10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8" name="Hexagon 10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9" name="Hexagon 10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0" name="Hexagon 10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1" name="Hexagon 11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2" name="Hexagon 11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3" name="Hexagon 11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4" name="Hexagon 11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5" name="Hexagon 11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6" name="Hexagon 11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7" name="Hexagon 11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8" name="Hexagon 11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9" name="Hexagon 11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0" name="Hexagon 11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1" name="Hexagon 12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2" name="Hexagon 12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 name="Group 21"/>
            <p:cNvGrpSpPr/>
            <p:nvPr/>
          </p:nvGrpSpPr>
          <p:grpSpPr>
            <a:xfrm>
              <a:off x="-1276075" y="4216138"/>
              <a:ext cx="11005420" cy="718056"/>
              <a:chOff x="-584499" y="-186249"/>
              <a:chExt cx="11005420" cy="718056"/>
            </a:xfrm>
            <a:grpFill/>
          </p:grpSpPr>
          <p:sp>
            <p:nvSpPr>
              <p:cNvPr id="91" name="Hexagon 9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2" name="Hexagon 9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3" name="Hexagon 9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4" name="Hexagon 9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5" name="Hexagon 9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6" name="Hexagon 9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7" name="Hexagon 9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8" name="Hexagon 9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9" name="Hexagon 9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0" name="Hexagon 9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1" name="Hexagon 10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2" name="Hexagon 10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3" name="Hexagon 10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4" name="Hexagon 10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5" name="Hexagon 10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6" name="Hexagon 10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3" name="Group 22"/>
            <p:cNvGrpSpPr/>
            <p:nvPr/>
          </p:nvGrpSpPr>
          <p:grpSpPr>
            <a:xfrm>
              <a:off x="-930710" y="4835514"/>
              <a:ext cx="11005420" cy="718056"/>
              <a:chOff x="-584499" y="-186249"/>
              <a:chExt cx="11005420" cy="718056"/>
            </a:xfrm>
            <a:grpFill/>
          </p:grpSpPr>
          <p:sp>
            <p:nvSpPr>
              <p:cNvPr id="75" name="Hexagon 7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6" name="Hexagon 7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7" name="Hexagon 7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8" name="Hexagon 7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9" name="Hexagon 7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0" name="Hexagon 7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 name="Hexagon 8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2" name="Hexagon 8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3" name="Hexagon 8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4" name="Hexagon 8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Hexagon 8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6" name="Hexagon 8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7" name="Hexagon 8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8" name="Hexagon 8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9" name="Hexagon 8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0" name="Hexagon 8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4" name="Group 23"/>
            <p:cNvGrpSpPr/>
            <p:nvPr/>
          </p:nvGrpSpPr>
          <p:grpSpPr>
            <a:xfrm>
              <a:off x="-1276075" y="5463924"/>
              <a:ext cx="11005420" cy="718056"/>
              <a:chOff x="-584499" y="-186249"/>
              <a:chExt cx="11005420" cy="718056"/>
            </a:xfrm>
            <a:grpFill/>
          </p:grpSpPr>
          <p:sp>
            <p:nvSpPr>
              <p:cNvPr id="59" name="Hexagon 5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Hexagon 5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Hexagon 6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2" name="Hexagon 6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3" name="Hexagon 6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4" name="Hexagon 6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5" name="Hexagon 6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6" name="Hexagon 6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6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6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9" name="Hexagon 6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0" name="Hexagon 6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Hexagon 7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2" name="Hexagon 7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3" name="Hexagon 7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4" name="Hexagon 7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5" name="Group 24"/>
            <p:cNvGrpSpPr/>
            <p:nvPr/>
          </p:nvGrpSpPr>
          <p:grpSpPr>
            <a:xfrm>
              <a:off x="-1623140" y="6071637"/>
              <a:ext cx="11005420" cy="751306"/>
              <a:chOff x="-584499" y="-219499"/>
              <a:chExt cx="11005420" cy="751306"/>
            </a:xfrm>
            <a:grpFill/>
          </p:grpSpPr>
          <p:sp>
            <p:nvSpPr>
              <p:cNvPr id="43" name="Hexagon 4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Hexagon 4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Hexagon 4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Hexagon 4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Hexagon 4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8" name="Hexagon 4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Hexagon 4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Hexagon 4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Hexagon 5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2" name="Hexagon 5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Hexagon 5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4" name="Hexagon 5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Hexagon 5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Hexagon 5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Hexagon 56"/>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Hexagon 5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6" name="Group 25"/>
            <p:cNvGrpSpPr/>
            <p:nvPr/>
          </p:nvGrpSpPr>
          <p:grpSpPr>
            <a:xfrm>
              <a:off x="-1276075" y="6708943"/>
              <a:ext cx="11005420" cy="751306"/>
              <a:chOff x="-584499" y="-219499"/>
              <a:chExt cx="11005420" cy="751306"/>
            </a:xfrm>
            <a:grpFill/>
          </p:grpSpPr>
          <p:sp>
            <p:nvSpPr>
              <p:cNvPr id="27" name="Hexagon 2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Hexagon 27"/>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Hexagon 28"/>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Hexagon 29"/>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Hexagon 30"/>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Hexagon 31"/>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Hexagon 32"/>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Hexagon 33"/>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Hexagon 34"/>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Hexagon 35"/>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Hexagon 36"/>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Hexagon 37"/>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 name="Hexagon 38"/>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Hexagon 39"/>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Hexagon 4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Hexagon 4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220" name="Rectangle 219"/>
          <p:cNvSpPr/>
          <p:nvPr userDrawn="1"/>
        </p:nvSpPr>
        <p:spPr>
          <a:xfrm rot="5400000">
            <a:off x="2113115" y="1754256"/>
            <a:ext cx="9144000" cy="4846991"/>
          </a:xfrm>
          <a:prstGeom prst="rect">
            <a:avLst/>
          </a:prstGeom>
          <a:solidFill>
            <a:schemeClr val="bg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7" name="Text Placeholder 226"/>
          <p:cNvSpPr>
            <a:spLocks noGrp="1"/>
          </p:cNvSpPr>
          <p:nvPr>
            <p:ph type="body" sz="quarter" idx="13" hasCustomPrompt="1"/>
          </p:nvPr>
        </p:nvSpPr>
        <p:spPr>
          <a:xfrm>
            <a:off x="4606925" y="2686745"/>
            <a:ext cx="4154488" cy="1484509"/>
          </a:xfrm>
          <a:prstGeom prst="rect">
            <a:avLst/>
          </a:prstGeom>
        </p:spPr>
        <p:txBody>
          <a:bodyPr anchor="ctr" anchorCtr="0">
            <a:sp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add wrap up points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9" name="Picture 2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221" name="Picture 2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 name="Text Placeholder 2"/>
          <p:cNvSpPr>
            <a:spLocks noGrp="1"/>
          </p:cNvSpPr>
          <p:nvPr>
            <p:ph type="body" sz="quarter" idx="14" hasCustomPrompt="1"/>
          </p:nvPr>
        </p:nvSpPr>
        <p:spPr>
          <a:xfrm>
            <a:off x="415925" y="2723357"/>
            <a:ext cx="3433763" cy="1411287"/>
          </a:xfrm>
          <a:prstGeom prst="rect">
            <a:avLst/>
          </a:prstGeom>
        </p:spPr>
        <p:txBody>
          <a:bodyPr anchor="ctr"/>
          <a:lstStyle>
            <a:lvl1pPr marL="0" indent="0">
              <a:buNone/>
              <a:defRPr sz="4400" b="1">
                <a:latin typeface="Arial" charset="0"/>
                <a:ea typeface="Arial" charset="0"/>
                <a:cs typeface="Arial" charset="0"/>
              </a:defRPr>
            </a:lvl1pPr>
            <a:lvl2pPr marL="457200" indent="0">
              <a:buNone/>
              <a:defRPr sz="4400" b="1">
                <a:latin typeface="Arial" charset="0"/>
                <a:ea typeface="Arial" charset="0"/>
                <a:cs typeface="Arial" charset="0"/>
              </a:defRPr>
            </a:lvl2pPr>
            <a:lvl3pPr marL="914400" indent="0">
              <a:buNone/>
              <a:defRPr sz="4400" b="1">
                <a:latin typeface="Arial" charset="0"/>
                <a:ea typeface="Arial" charset="0"/>
                <a:cs typeface="Arial" charset="0"/>
              </a:defRPr>
            </a:lvl3pPr>
            <a:lvl4pPr marL="1371600" indent="0">
              <a:buNone/>
              <a:defRPr sz="4400" b="1">
                <a:latin typeface="Arial" charset="0"/>
                <a:ea typeface="Arial" charset="0"/>
                <a:cs typeface="Arial" charset="0"/>
              </a:defRPr>
            </a:lvl4pPr>
            <a:lvl5pPr marL="1828800" indent="0">
              <a:buNone/>
              <a:defRPr sz="4400" b="1">
                <a:latin typeface="Arial" charset="0"/>
                <a:ea typeface="Arial" charset="0"/>
                <a:cs typeface="Arial" charset="0"/>
              </a:defRPr>
            </a:lvl5pPr>
          </a:lstStyle>
          <a:p>
            <a:pPr lvl="0"/>
            <a:r>
              <a:rPr lang="en-US" dirty="0"/>
              <a:t>Part # Wrap-up</a:t>
            </a:r>
          </a:p>
        </p:txBody>
      </p:sp>
      <p:sp>
        <p:nvSpPr>
          <p:cNvPr id="2" name="Title 1">
            <a:extLst>
              <a:ext uri="{FF2B5EF4-FFF2-40B4-BE49-F238E27FC236}">
                <a16:creationId xmlns:a16="http://schemas.microsoft.com/office/drawing/2014/main" id="{8E7E221F-D8AC-4898-A67E-EFADF5571B9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621953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Module review and next steps">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643570" y="355798"/>
            <a:ext cx="8131175" cy="810563"/>
          </a:xfrm>
          <a:prstGeom prst="rect">
            <a:avLst/>
          </a:prstGeom>
        </p:spPr>
        <p:txBody>
          <a:bodyPr anchor="ctr">
            <a:normAutofit/>
          </a:bodyPr>
          <a:lstStyle>
            <a:lvl1pPr marL="0" indent="0">
              <a:buNone/>
              <a:defRPr sz="3200" b="1">
                <a:latin typeface="Arial" charset="0"/>
                <a:ea typeface="Arial" charset="0"/>
                <a:cs typeface="Arial" charset="0"/>
              </a:defRPr>
            </a:lvl1pPr>
            <a:lvl2pPr marL="457200" indent="0">
              <a:buNone/>
              <a:defRPr>
                <a:latin typeface="Arial" charset="0"/>
                <a:ea typeface="Arial" charset="0"/>
                <a:cs typeface="Arial" charset="0"/>
              </a:defRPr>
            </a:lvl2pPr>
            <a:lvl3pPr marL="914400" indent="0">
              <a:buNone/>
              <a:defRPr>
                <a:latin typeface="Arial" charset="0"/>
                <a:ea typeface="Arial" charset="0"/>
                <a:cs typeface="Arial" charset="0"/>
              </a:defRPr>
            </a:lvl3pPr>
            <a:lvl4pPr marL="1371600" indent="0">
              <a:buNone/>
              <a:defRPr>
                <a:latin typeface="Arial" charset="0"/>
                <a:ea typeface="Arial" charset="0"/>
                <a:cs typeface="Arial" charset="0"/>
              </a:defRPr>
            </a:lvl4pPr>
            <a:lvl5pPr marL="1828800" indent="0">
              <a:buNone/>
              <a:defRPr>
                <a:latin typeface="Arial" charset="0"/>
                <a:ea typeface="Arial" charset="0"/>
                <a:cs typeface="Arial" charset="0"/>
              </a:defRPr>
            </a:lvl5pPr>
          </a:lstStyle>
          <a:p>
            <a:pPr lvl="0"/>
            <a:r>
              <a:rPr lang="en-US" dirty="0"/>
              <a:t>Module Review and Next Steps</a:t>
            </a:r>
          </a:p>
        </p:txBody>
      </p:sp>
      <p:sp>
        <p:nvSpPr>
          <p:cNvPr id="7" name="Text Placeholder 2"/>
          <p:cNvSpPr>
            <a:spLocks noGrp="1"/>
          </p:cNvSpPr>
          <p:nvPr>
            <p:ph idx="1" hasCustomPrompt="1"/>
          </p:nvPr>
        </p:nvSpPr>
        <p:spPr>
          <a:xfrm>
            <a:off x="4983475" y="2584249"/>
            <a:ext cx="3791270" cy="3343275"/>
          </a:xfrm>
          <a:prstGeom prst="rect">
            <a:avLst/>
          </a:prstGeom>
        </p:spPr>
        <p:txBody>
          <a:bodyPr vert="horz" lIns="91440" tIns="45720" rIns="91440" bIns="45720" rtlCol="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chemeClr val="accent4"/>
              </a:buClr>
              <a:buFont typeface="AppleSymbols" charset="0"/>
              <a:buChar char="⎔"/>
              <a:defRPr sz="1800">
                <a:latin typeface="Arial" charset="0"/>
                <a:ea typeface="Arial" charset="0"/>
                <a:cs typeface="Arial" charset="0"/>
              </a:defRPr>
            </a:lvl2pPr>
            <a:lvl3pPr marL="1200150" indent="-285750">
              <a:buClr>
                <a:schemeClr val="accent4"/>
              </a:buClr>
              <a:buFont typeface="AppleSymbols" charset="0"/>
              <a:buChar char="⎔"/>
              <a:defRPr sz="1600">
                <a:latin typeface="Arial" charset="0"/>
                <a:ea typeface="Arial" charset="0"/>
                <a:cs typeface="Arial" charset="0"/>
              </a:defRPr>
            </a:lvl3pPr>
            <a:lvl4pPr marL="1657350" indent="-285750">
              <a:buClr>
                <a:schemeClr val="accent4"/>
              </a:buClr>
              <a:buFont typeface="AppleSymbols" charset="0"/>
              <a:buChar char="⎔"/>
              <a:defRPr sz="1400">
                <a:latin typeface="Arial" charset="0"/>
                <a:ea typeface="Arial" charset="0"/>
                <a:cs typeface="Arial" charset="0"/>
              </a:defRPr>
            </a:lvl4pPr>
            <a:lvl5pPr marL="2114550" indent="-285750">
              <a:buClr>
                <a:schemeClr val="accent4"/>
              </a:buClr>
              <a:buFont typeface="AppleSymbols" charset="0"/>
              <a:buChar char="⎔"/>
              <a:defRPr sz="1400">
                <a:latin typeface="Arial" charset="0"/>
                <a:ea typeface="Arial" charset="0"/>
                <a:cs typeface="Arial" charset="0"/>
              </a:defRPr>
            </a:lvl5pPr>
          </a:lstStyle>
          <a:p>
            <a:pPr lvl="0"/>
            <a:r>
              <a:rPr lang="en-US" dirty="0"/>
              <a:t>Click to type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1" hasCustomPrompt="1"/>
          </p:nvPr>
        </p:nvSpPr>
        <p:spPr>
          <a:xfrm>
            <a:off x="643570" y="1673003"/>
            <a:ext cx="3791270" cy="643140"/>
          </a:xfrm>
          <a:prstGeom prst="rect">
            <a:avLst/>
          </a:prstGeom>
          <a:noFill/>
        </p:spPr>
        <p:txBody>
          <a:bodyPr anchor="ctr" anchorCtr="0">
            <a:normAutofit/>
          </a:bodyPr>
          <a:lstStyle>
            <a:lvl1pPr marL="0" indent="0" algn="ctr">
              <a:buNone/>
              <a:defRPr sz="2000" b="1" baseline="0">
                <a:latin typeface="Arial" charset="0"/>
                <a:ea typeface="Arial" charset="0"/>
                <a:cs typeface="Arial" charset="0"/>
              </a:defRPr>
            </a:lvl1pPr>
            <a:lvl2pPr>
              <a:defRPr sz="1100"/>
            </a:lvl2pPr>
            <a:lvl3pPr>
              <a:defRPr sz="1050"/>
            </a:lvl3pPr>
            <a:lvl4pPr>
              <a:defRPr sz="1000"/>
            </a:lvl4pPr>
            <a:lvl5pPr>
              <a:defRPr sz="1000"/>
            </a:lvl5pPr>
          </a:lstStyle>
          <a:p>
            <a:pPr lvl="0"/>
            <a:r>
              <a:rPr lang="en-US" dirty="0"/>
              <a:t>Checklist Items</a:t>
            </a:r>
          </a:p>
        </p:txBody>
      </p:sp>
      <p:sp>
        <p:nvSpPr>
          <p:cNvPr id="12" name="Text Placeholder 10"/>
          <p:cNvSpPr>
            <a:spLocks noGrp="1"/>
          </p:cNvSpPr>
          <p:nvPr>
            <p:ph type="body" sz="quarter" idx="12" hasCustomPrompt="1"/>
          </p:nvPr>
        </p:nvSpPr>
        <p:spPr>
          <a:xfrm>
            <a:off x="4983475" y="1673003"/>
            <a:ext cx="3791270" cy="643140"/>
          </a:xfrm>
          <a:prstGeom prst="rect">
            <a:avLst/>
          </a:prstGeom>
          <a:noFill/>
        </p:spPr>
        <p:txBody>
          <a:bodyPr lIns="0" tIns="0" rIns="0" bIns="0" anchor="ctr" anchorCtr="0">
            <a:normAutofit/>
          </a:bodyPr>
          <a:lstStyle>
            <a:lvl1pPr marL="0" indent="0" algn="ctr">
              <a:buNone/>
              <a:defRPr sz="2000" b="1" baseline="0">
                <a:latin typeface="Arial" charset="0"/>
                <a:ea typeface="Arial" charset="0"/>
                <a:cs typeface="Arial" charset="0"/>
              </a:defRPr>
            </a:lvl1pPr>
            <a:lvl2pPr>
              <a:defRPr sz="1100"/>
            </a:lvl2pPr>
            <a:lvl3pPr>
              <a:defRPr sz="1050"/>
            </a:lvl3pPr>
            <a:lvl4pPr>
              <a:defRPr sz="1000"/>
            </a:lvl4pPr>
            <a:lvl5pPr>
              <a:defRPr sz="1000"/>
            </a:lvl5pPr>
          </a:lstStyle>
          <a:p>
            <a:pPr lvl="0"/>
            <a:r>
              <a:rPr lang="en-US" dirty="0"/>
              <a:t>Activities to Complete</a:t>
            </a:r>
          </a:p>
        </p:txBody>
      </p:sp>
      <p:sp>
        <p:nvSpPr>
          <p:cNvPr id="13" name="Text Placeholder 2"/>
          <p:cNvSpPr>
            <a:spLocks noGrp="1"/>
          </p:cNvSpPr>
          <p:nvPr>
            <p:ph idx="13" hasCustomPrompt="1"/>
          </p:nvPr>
        </p:nvSpPr>
        <p:spPr>
          <a:xfrm>
            <a:off x="643570" y="2584250"/>
            <a:ext cx="3791270" cy="3343275"/>
          </a:xfrm>
          <a:prstGeom prst="rect">
            <a:avLst/>
          </a:prstGeom>
        </p:spPr>
        <p:txBody>
          <a:bodyPr vert="horz" lIns="91440" tIns="45720" rIns="91440" bIns="45720" rtlCol="0">
            <a:normAutofit/>
          </a:bodyPr>
          <a:lstStyle>
            <a:lvl1pPr marL="285750" indent="-285750">
              <a:buClr>
                <a:schemeClr val="accent6">
                  <a:lumMod val="60000"/>
                  <a:lumOff val="40000"/>
                </a:schemeClr>
              </a:buClr>
              <a:buFont typeface="Wingdings" charset="2"/>
              <a:buChar char="q"/>
              <a:defRPr sz="2000">
                <a:latin typeface="Arial" charset="0"/>
                <a:ea typeface="Arial" charset="0"/>
                <a:cs typeface="Arial" charset="0"/>
              </a:defRPr>
            </a:lvl1pPr>
            <a:lvl2pPr marL="742950" indent="-285750">
              <a:buClr>
                <a:schemeClr val="accent6">
                  <a:lumMod val="60000"/>
                  <a:lumOff val="40000"/>
                </a:schemeClr>
              </a:buClr>
              <a:buFont typeface="Arial" charset="0"/>
              <a:buChar char="•"/>
              <a:defRPr sz="1800">
                <a:latin typeface="Arial" charset="0"/>
                <a:ea typeface="Arial" charset="0"/>
                <a:cs typeface="Arial" charset="0"/>
              </a:defRPr>
            </a:lvl2pPr>
            <a:lvl3pPr marL="1200150" indent="-285750">
              <a:buClr>
                <a:schemeClr val="accent6">
                  <a:lumMod val="60000"/>
                  <a:lumOff val="40000"/>
                </a:schemeClr>
              </a:buClr>
              <a:buFont typeface="Arial" charset="0"/>
              <a:buChar char="•"/>
              <a:defRPr sz="1600">
                <a:latin typeface="Arial" charset="0"/>
                <a:ea typeface="Arial" charset="0"/>
                <a:cs typeface="Arial" charset="0"/>
              </a:defRPr>
            </a:lvl3pPr>
            <a:lvl4pPr marL="1657350" indent="-285750">
              <a:buClr>
                <a:schemeClr val="accent6">
                  <a:lumMod val="60000"/>
                  <a:lumOff val="40000"/>
                </a:schemeClr>
              </a:buClr>
              <a:buFont typeface="Arial" charset="0"/>
              <a:buChar char="•"/>
              <a:defRPr sz="1400">
                <a:latin typeface="Arial" charset="0"/>
                <a:ea typeface="Arial" charset="0"/>
                <a:cs typeface="Arial" charset="0"/>
              </a:defRPr>
            </a:lvl4pPr>
            <a:lvl5pPr marL="2114550" indent="-285750">
              <a:buClr>
                <a:schemeClr val="accent6">
                  <a:lumMod val="60000"/>
                  <a:lumOff val="40000"/>
                </a:schemeClr>
              </a:buClr>
              <a:buFont typeface="Arial" charset="0"/>
              <a:buChar char="•"/>
              <a:defRPr sz="1400">
                <a:latin typeface="Arial" charset="0"/>
                <a:ea typeface="Arial" charset="0"/>
                <a:cs typeface="Arial" charset="0"/>
              </a:defRPr>
            </a:lvl5pPr>
          </a:lstStyle>
          <a:p>
            <a:pPr lvl="0"/>
            <a:r>
              <a:rPr lang="en-US" dirty="0"/>
              <a:t> Click to type bullet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5" name="Rectangle 14"/>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Rectangle 16"/>
          <p:cNvSpPr/>
          <p:nvPr userDrawn="1"/>
        </p:nvSpPr>
        <p:spPr>
          <a:xfrm>
            <a:off x="643570" y="2231002"/>
            <a:ext cx="3791269" cy="415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4983474" y="2231002"/>
            <a:ext cx="3791270" cy="41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73031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lassroom application">
    <p:spTree>
      <p:nvGrpSpPr>
        <p:cNvPr id="1" name=""/>
        <p:cNvGrpSpPr/>
        <p:nvPr/>
      </p:nvGrpSpPr>
      <p:grpSpPr>
        <a:xfrm>
          <a:off x="0" y="0"/>
          <a:ext cx="0" cy="0"/>
          <a:chOff x="0" y="0"/>
          <a:chExt cx="0" cy="0"/>
        </a:xfrm>
      </p:grpSpPr>
      <p:sp>
        <p:nvSpPr>
          <p:cNvPr id="25" name="Rectangle 24"/>
          <p:cNvSpPr/>
          <p:nvPr userDrawn="1"/>
        </p:nvSpPr>
        <p:spPr>
          <a:xfrm rot="5400000">
            <a:off x="-3312622" y="3312622"/>
            <a:ext cx="6858000" cy="232756"/>
          </a:xfrm>
          <a:prstGeom prst="rect">
            <a:avLst/>
          </a:prstGeom>
          <a:gradFill flip="none" rotWithShape="1">
            <a:gsLst>
              <a:gs pos="99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26" name="Content Placeholder 4"/>
          <p:cNvSpPr>
            <a:spLocks noGrp="1"/>
          </p:cNvSpPr>
          <p:nvPr userDrawn="1">
            <p:ph sz="quarter" idx="14" hasCustomPrompt="1"/>
          </p:nvPr>
        </p:nvSpPr>
        <p:spPr>
          <a:xfrm>
            <a:off x="1199330" y="355798"/>
            <a:ext cx="7575416" cy="810563"/>
          </a:xfrm>
          <a:prstGeom prst="rect">
            <a:avLst/>
          </a:prstGeom>
        </p:spPr>
        <p:txBody>
          <a:bodyPr anchor="ctr">
            <a:normAutofit/>
          </a:bodyPr>
          <a:lstStyle>
            <a:lvl1pPr marL="0" indent="0">
              <a:buNone/>
              <a:defRPr sz="4000" b="1" baseline="0">
                <a:latin typeface="Arial" charset="0"/>
                <a:ea typeface="Arial" charset="0"/>
                <a:cs typeface="Arial" charset="0"/>
              </a:defRPr>
            </a:lvl1pPr>
            <a:lvl2pPr marL="457200" indent="0">
              <a:buNone/>
              <a:defRPr>
                <a:latin typeface="Arial" charset="0"/>
                <a:ea typeface="Arial" charset="0"/>
                <a:cs typeface="Arial" charset="0"/>
              </a:defRPr>
            </a:lvl2pPr>
            <a:lvl3pPr marL="914400" indent="0">
              <a:buNone/>
              <a:defRPr>
                <a:latin typeface="Arial" charset="0"/>
                <a:ea typeface="Arial" charset="0"/>
                <a:cs typeface="Arial" charset="0"/>
              </a:defRPr>
            </a:lvl3pPr>
            <a:lvl4pPr marL="1371600" indent="0">
              <a:buNone/>
              <a:defRPr>
                <a:latin typeface="Arial" charset="0"/>
                <a:ea typeface="Arial" charset="0"/>
                <a:cs typeface="Arial" charset="0"/>
              </a:defRPr>
            </a:lvl4pPr>
            <a:lvl5pPr marL="1828800" indent="0">
              <a:buNone/>
              <a:defRPr>
                <a:latin typeface="Arial" charset="0"/>
                <a:ea typeface="Arial" charset="0"/>
                <a:cs typeface="Arial" charset="0"/>
              </a:defRPr>
            </a:lvl5pPr>
          </a:lstStyle>
          <a:p>
            <a:pPr lvl="0"/>
            <a:r>
              <a:rPr lang="en-US" dirty="0"/>
              <a:t>Classroom Application</a:t>
            </a:r>
          </a:p>
        </p:txBody>
      </p:sp>
      <p:sp>
        <p:nvSpPr>
          <p:cNvPr id="27" name="Text Placeholder 2"/>
          <p:cNvSpPr>
            <a:spLocks noGrp="1"/>
          </p:cNvSpPr>
          <p:nvPr userDrawn="1">
            <p:ph idx="1" hasCustomPrompt="1"/>
          </p:nvPr>
        </p:nvSpPr>
        <p:spPr>
          <a:xfrm>
            <a:off x="4989124" y="2584249"/>
            <a:ext cx="3785621" cy="3343275"/>
          </a:xfrm>
          <a:prstGeom prst="rect">
            <a:avLst/>
          </a:prstGeom>
        </p:spPr>
        <p:txBody>
          <a:bodyPr vert="horz" lIns="91440" tIns="45720" rIns="91440" bIns="45720" rtlCol="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chemeClr val="accent4"/>
              </a:buClr>
              <a:buFont typeface="AppleSymbols" charset="0"/>
              <a:buChar char="⎔"/>
              <a:defRPr sz="1800">
                <a:latin typeface="Arial" charset="0"/>
                <a:ea typeface="Arial" charset="0"/>
                <a:cs typeface="Arial" charset="0"/>
              </a:defRPr>
            </a:lvl2pPr>
            <a:lvl3pPr marL="1200150" indent="-285750">
              <a:buClr>
                <a:schemeClr val="accent4"/>
              </a:buClr>
              <a:buFont typeface="AppleSymbols" charset="0"/>
              <a:buChar char="⎔"/>
              <a:defRPr sz="1600">
                <a:latin typeface="Arial" charset="0"/>
                <a:ea typeface="Arial" charset="0"/>
                <a:cs typeface="Arial" charset="0"/>
              </a:defRPr>
            </a:lvl3pPr>
            <a:lvl4pPr marL="1657350" indent="-285750">
              <a:buClr>
                <a:schemeClr val="accent4"/>
              </a:buClr>
              <a:buFont typeface="AppleSymbols" charset="0"/>
              <a:buChar char="⎔"/>
              <a:defRPr sz="1400">
                <a:latin typeface="Arial" charset="0"/>
                <a:ea typeface="Arial" charset="0"/>
                <a:cs typeface="Arial" charset="0"/>
              </a:defRPr>
            </a:lvl4pPr>
            <a:lvl5pPr marL="2114550" indent="-285750">
              <a:buClr>
                <a:schemeClr val="accent4"/>
              </a:buClr>
              <a:buFont typeface="AppleSymbols" charset="0"/>
              <a:buChar char="⎔"/>
              <a:defRPr sz="1400">
                <a:latin typeface="Arial" charset="0"/>
                <a:ea typeface="Arial" charset="0"/>
                <a:cs typeface="Arial" charset="0"/>
              </a:defRPr>
            </a:lvl5pPr>
          </a:lstStyle>
          <a:p>
            <a:pPr lvl="0"/>
            <a:r>
              <a:rPr lang="en-US" dirty="0"/>
              <a:t>Click to type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2"/>
          <p:cNvSpPr>
            <a:spLocks noGrp="1"/>
          </p:cNvSpPr>
          <p:nvPr userDrawn="1">
            <p:ph idx="13" hasCustomPrompt="1"/>
          </p:nvPr>
        </p:nvSpPr>
        <p:spPr>
          <a:xfrm>
            <a:off x="643570" y="2584250"/>
            <a:ext cx="3791270" cy="3343275"/>
          </a:xfrm>
          <a:prstGeom prst="rect">
            <a:avLst/>
          </a:prstGeom>
        </p:spPr>
        <p:txBody>
          <a:bodyPr vert="horz" lIns="91440" tIns="45720" rIns="91440" bIns="45720" rtlCol="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chemeClr val="accent4"/>
              </a:buClr>
              <a:buFont typeface="AppleSymbols" charset="0"/>
              <a:buChar char="⎔"/>
              <a:defRPr sz="1800">
                <a:latin typeface="Arial" charset="0"/>
                <a:ea typeface="Arial" charset="0"/>
                <a:cs typeface="Arial" charset="0"/>
              </a:defRPr>
            </a:lvl2pPr>
            <a:lvl3pPr marL="1200150" indent="-285750">
              <a:buClr>
                <a:schemeClr val="accent4"/>
              </a:buClr>
              <a:buFont typeface="AppleSymbols" charset="0"/>
              <a:buChar char="⎔"/>
              <a:defRPr sz="1600">
                <a:latin typeface="Arial" charset="0"/>
                <a:ea typeface="Arial" charset="0"/>
                <a:cs typeface="Arial" charset="0"/>
              </a:defRPr>
            </a:lvl3pPr>
            <a:lvl4pPr marL="1657350" indent="-285750">
              <a:buClr>
                <a:schemeClr val="accent4"/>
              </a:buClr>
              <a:buFont typeface="AppleSymbols" charset="0"/>
              <a:buChar char="⎔"/>
              <a:defRPr sz="1400">
                <a:latin typeface="Arial" charset="0"/>
                <a:ea typeface="Arial" charset="0"/>
                <a:cs typeface="Arial" charset="0"/>
              </a:defRPr>
            </a:lvl4pPr>
            <a:lvl5pPr marL="2114550" indent="-285750">
              <a:buClr>
                <a:schemeClr val="accent4"/>
              </a:buClr>
              <a:buFont typeface="AppleSymbols" charset="0"/>
              <a:buChar char="⎔"/>
              <a:defRPr sz="1400">
                <a:latin typeface="Arial" charset="0"/>
                <a:ea typeface="Arial" charset="0"/>
                <a:cs typeface="Arial" charset="0"/>
              </a:defRPr>
            </a:lvl5pPr>
          </a:lstStyle>
          <a:p>
            <a:pPr lvl="0"/>
            <a:r>
              <a:rPr lang="en-US" dirty="0"/>
              <a:t>Click to type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Rectangle 31"/>
          <p:cNvSpPr/>
          <p:nvPr userDrawn="1"/>
        </p:nvSpPr>
        <p:spPr>
          <a:xfrm>
            <a:off x="643570" y="2306995"/>
            <a:ext cx="379127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0"/>
          <p:cNvSpPr>
            <a:spLocks noGrp="1"/>
          </p:cNvSpPr>
          <p:nvPr userDrawn="1">
            <p:ph type="body" sz="quarter" idx="16" hasCustomPrompt="1"/>
          </p:nvPr>
        </p:nvSpPr>
        <p:spPr>
          <a:xfrm>
            <a:off x="1128377" y="1811571"/>
            <a:ext cx="2975915" cy="344275"/>
          </a:xfrm>
          <a:prstGeom prst="rect">
            <a:avLst/>
          </a:prstGeom>
          <a:noFill/>
        </p:spPr>
        <p:txBody>
          <a:bodyPr wrap="square" anchor="b" anchorCtr="1">
            <a:noAutofit/>
          </a:bodyPr>
          <a:lstStyle>
            <a:lvl1pPr marL="0" indent="0" algn="ctr">
              <a:buNone/>
              <a:defRPr sz="1800" b="1" baseline="0">
                <a:latin typeface="Arial" charset="0"/>
                <a:ea typeface="Arial" charset="0"/>
                <a:cs typeface="Arial" charset="0"/>
              </a:defRPr>
            </a:lvl1pPr>
            <a:lvl2pPr>
              <a:defRPr sz="1100"/>
            </a:lvl2pPr>
            <a:lvl3pPr>
              <a:defRPr sz="1050"/>
            </a:lvl3pPr>
            <a:lvl4pPr>
              <a:defRPr sz="1000"/>
            </a:lvl4pPr>
            <a:lvl5pPr>
              <a:defRPr sz="1000"/>
            </a:lvl5pPr>
          </a:lstStyle>
          <a:p>
            <a:pPr lvl="0"/>
            <a:r>
              <a:rPr lang="en-US" dirty="0"/>
              <a:t>Journal entry assignment</a:t>
            </a:r>
          </a:p>
        </p:txBody>
      </p:sp>
      <p:sp>
        <p:nvSpPr>
          <p:cNvPr id="35" name="Rectangle 34"/>
          <p:cNvSpPr/>
          <p:nvPr userDrawn="1"/>
        </p:nvSpPr>
        <p:spPr>
          <a:xfrm>
            <a:off x="4989124" y="2306995"/>
            <a:ext cx="379127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Text Placeholder 10"/>
          <p:cNvSpPr>
            <a:spLocks noGrp="1"/>
          </p:cNvSpPr>
          <p:nvPr userDrawn="1">
            <p:ph type="body" sz="quarter" idx="17" hasCustomPrompt="1"/>
          </p:nvPr>
        </p:nvSpPr>
        <p:spPr>
          <a:xfrm>
            <a:off x="5315061" y="1751330"/>
            <a:ext cx="1991901" cy="498574"/>
          </a:xfrm>
          <a:prstGeom prst="rect">
            <a:avLst/>
          </a:prstGeom>
          <a:noFill/>
        </p:spPr>
        <p:txBody>
          <a:bodyPr anchor="b" anchorCtr="0">
            <a:normAutofit/>
          </a:bodyPr>
          <a:lstStyle>
            <a:lvl1pPr marL="0" indent="0" algn="ctr">
              <a:buNone/>
              <a:defRPr sz="1800" b="1" baseline="0">
                <a:latin typeface="Arial" charset="0"/>
                <a:ea typeface="Arial" charset="0"/>
                <a:cs typeface="Arial" charset="0"/>
              </a:defRPr>
            </a:lvl1pPr>
            <a:lvl2pPr>
              <a:defRPr sz="1100"/>
            </a:lvl2pPr>
            <a:lvl3pPr>
              <a:defRPr sz="1050"/>
            </a:lvl3pPr>
            <a:lvl4pPr>
              <a:defRPr sz="1000"/>
            </a:lvl4pPr>
            <a:lvl5pPr>
              <a:defRPr sz="1000"/>
            </a:lvl5pPr>
          </a:lstStyle>
          <a:p>
            <a:pPr lvl="0"/>
            <a:r>
              <a:rPr lang="en-US" dirty="0"/>
              <a:t>What you will do</a:t>
            </a:r>
          </a:p>
        </p:txBody>
      </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6481" y="436304"/>
            <a:ext cx="286368" cy="697243"/>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34890" y="1775895"/>
            <a:ext cx="189324" cy="460962"/>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14212" y="1692653"/>
            <a:ext cx="423318" cy="498574"/>
          </a:xfrm>
          <a:prstGeom prst="rect">
            <a:avLst/>
          </a:prstGeom>
        </p:spPr>
      </p:pic>
      <p:sp>
        <p:nvSpPr>
          <p:cNvPr id="2" name="Title 1">
            <a:extLst>
              <a:ext uri="{FF2B5EF4-FFF2-40B4-BE49-F238E27FC236}">
                <a16:creationId xmlns:a16="http://schemas.microsoft.com/office/drawing/2014/main" id="{C3B414D6-AC9D-49BE-A3AA-47A907042D61}"/>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422524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only slide">
    <p:spTree>
      <p:nvGrpSpPr>
        <p:cNvPr id="1" name=""/>
        <p:cNvGrpSpPr/>
        <p:nvPr/>
      </p:nvGrpSpPr>
      <p:grpSpPr>
        <a:xfrm>
          <a:off x="0" y="0"/>
          <a:ext cx="0" cy="0"/>
          <a:chOff x="0" y="0"/>
          <a:chExt cx="0" cy="0"/>
        </a:xfrm>
      </p:grpSpPr>
      <p:sp>
        <p:nvSpPr>
          <p:cNvPr id="6" name="Rectangle 5"/>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0" name="Title 1"/>
          <p:cNvSpPr>
            <a:spLocks noGrp="1"/>
          </p:cNvSpPr>
          <p:nvPr>
            <p:ph type="title" hasCustomPrompt="1"/>
          </p:nvPr>
        </p:nvSpPr>
        <p:spPr>
          <a:xfrm>
            <a:off x="575733" y="324358"/>
            <a:ext cx="8183497"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Click to add title</a:t>
            </a:r>
          </a:p>
        </p:txBody>
      </p:sp>
    </p:spTree>
    <p:extLst>
      <p:ext uri="{BB962C8B-B14F-4D97-AF65-F5344CB8AC3E}">
        <p14:creationId xmlns:p14="http://schemas.microsoft.com/office/powerpoint/2010/main" val="3722601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6F22B-FAFC-4E00-97F8-DC2B3C3C98AC}"/>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603583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grpSp>
        <p:nvGrpSpPr>
          <p:cNvPr id="6" name="Group 5"/>
          <p:cNvGrpSpPr/>
          <p:nvPr userDrawn="1"/>
        </p:nvGrpSpPr>
        <p:grpSpPr>
          <a:xfrm>
            <a:off x="-1277796" y="-394249"/>
            <a:ext cx="11699593" cy="7646498"/>
            <a:chOff x="-1623140" y="-186249"/>
            <a:chExt cx="11699593" cy="7646498"/>
          </a:xfrm>
          <a:gradFill flip="none" rotWithShape="1">
            <a:gsLst>
              <a:gs pos="97000">
                <a:srgbClr val="202C59">
                  <a:alpha val="45000"/>
                </a:srgbClr>
              </a:gs>
              <a:gs pos="0">
                <a:schemeClr val="bg1">
                  <a:lumMod val="95000"/>
                  <a:lumOff val="5000"/>
                </a:schemeClr>
              </a:gs>
            </a:gsLst>
            <a:lin ang="10800000" scaled="1"/>
            <a:tileRect/>
          </a:gradFill>
        </p:grpSpPr>
        <p:grpSp>
          <p:nvGrpSpPr>
            <p:cNvPr id="9" name="Group 8"/>
            <p:cNvGrpSpPr/>
            <p:nvPr/>
          </p:nvGrpSpPr>
          <p:grpSpPr>
            <a:xfrm>
              <a:off x="-930710" y="-186249"/>
              <a:ext cx="11005420" cy="718056"/>
              <a:chOff x="-584499" y="-186249"/>
              <a:chExt cx="11005420" cy="718056"/>
            </a:xfrm>
            <a:grpFill/>
          </p:grpSpPr>
          <p:sp>
            <p:nvSpPr>
              <p:cNvPr id="199" name="Hexagon 19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0" name="Hexagon 19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1" name="Hexagon 20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2" name="Hexagon 20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3" name="Hexagon 20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4" name="Hexagon 20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5" name="Hexagon 20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6" name="Hexagon 20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7" name="Hexagon 20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8" name="Hexagon 20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9" name="Hexagon 20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0" name="Hexagon 20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1" name="Hexagon 21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2" name="Hexagon 21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3" name="Hexagon 21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4" name="Hexagon 21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2" name="Group 11"/>
            <p:cNvGrpSpPr/>
            <p:nvPr/>
          </p:nvGrpSpPr>
          <p:grpSpPr>
            <a:xfrm>
              <a:off x="-1276075" y="442161"/>
              <a:ext cx="11005420" cy="718056"/>
              <a:chOff x="-584499" y="-186249"/>
              <a:chExt cx="11005420" cy="718056"/>
            </a:xfrm>
            <a:grpFill/>
          </p:grpSpPr>
          <p:sp>
            <p:nvSpPr>
              <p:cNvPr id="183" name="Hexagon 18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4" name="Hexagon 18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5" name="Hexagon 18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6" name="Hexagon 18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7" name="Hexagon 18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8" name="Hexagon 18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9" name="Hexagon 18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0" name="Hexagon 18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1" name="Hexagon 19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2" name="Hexagon 19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3" name="Hexagon 19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4" name="Hexagon 19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5" name="Hexagon 19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6" name="Hexagon 19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7" name="Hexagon 19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8" name="Hexagon 19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3" name="Group 12"/>
            <p:cNvGrpSpPr/>
            <p:nvPr/>
          </p:nvGrpSpPr>
          <p:grpSpPr>
            <a:xfrm>
              <a:off x="-930710" y="1070570"/>
              <a:ext cx="11005420" cy="718056"/>
              <a:chOff x="-584499" y="-186249"/>
              <a:chExt cx="11005420" cy="718056"/>
            </a:xfrm>
            <a:grpFill/>
          </p:grpSpPr>
          <p:sp>
            <p:nvSpPr>
              <p:cNvPr id="167" name="Hexagon 16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8" name="Hexagon 16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9" name="Hexagon 16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0" name="Hexagon 16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1" name="Hexagon 17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2" name="Hexagon 17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3" name="Hexagon 17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4" name="Hexagon 17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5" name="Hexagon 17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6" name="Hexagon 17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7" name="Hexagon 17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8" name="Hexagon 17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9" name="Hexagon 17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0" name="Hexagon 17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1" name="Hexagon 18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2" name="Hexagon 18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4" name="Group 13"/>
            <p:cNvGrpSpPr/>
            <p:nvPr/>
          </p:nvGrpSpPr>
          <p:grpSpPr>
            <a:xfrm>
              <a:off x="-1276075" y="1698980"/>
              <a:ext cx="11005420" cy="718056"/>
              <a:chOff x="-584499" y="-186249"/>
              <a:chExt cx="11005420" cy="718056"/>
            </a:xfrm>
            <a:grpFill/>
          </p:grpSpPr>
          <p:sp>
            <p:nvSpPr>
              <p:cNvPr id="151" name="Hexagon 15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2" name="Hexagon 15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3" name="Hexagon 15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4" name="Hexagon 15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5" name="Hexagon 15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6" name="Hexagon 15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7" name="Hexagon 15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8" name="Hexagon 15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9" name="Hexagon 15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0" name="Hexagon 15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1" name="Hexagon 16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2" name="Hexagon 16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3" name="Hexagon 16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4" name="Hexagon 16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5" name="Hexagon 16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6" name="Hexagon 16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5" name="Group 14"/>
            <p:cNvGrpSpPr/>
            <p:nvPr/>
          </p:nvGrpSpPr>
          <p:grpSpPr>
            <a:xfrm>
              <a:off x="-928967" y="2324633"/>
              <a:ext cx="11005420" cy="718056"/>
              <a:chOff x="-584499" y="-186249"/>
              <a:chExt cx="11005420" cy="718056"/>
            </a:xfrm>
            <a:grpFill/>
          </p:grpSpPr>
          <p:sp>
            <p:nvSpPr>
              <p:cNvPr id="135" name="Hexagon 13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6" name="Hexagon 13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7" name="Hexagon 13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8" name="Hexagon 13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9" name="Hexagon 13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0" name="Hexagon 13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1" name="Hexagon 14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2" name="Hexagon 14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3" name="Hexagon 14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4" name="Hexagon 14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5" name="Hexagon 14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6" name="Hexagon 14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7" name="Hexagon 14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8" name="Hexagon 14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9" name="Hexagon 14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0" name="Hexagon 14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6" name="Group 15"/>
            <p:cNvGrpSpPr/>
            <p:nvPr/>
          </p:nvGrpSpPr>
          <p:grpSpPr>
            <a:xfrm>
              <a:off x="-1274332" y="2953043"/>
              <a:ext cx="11005420" cy="718056"/>
              <a:chOff x="-584499" y="-186249"/>
              <a:chExt cx="11005420" cy="718056"/>
            </a:xfrm>
            <a:grpFill/>
          </p:grpSpPr>
          <p:sp>
            <p:nvSpPr>
              <p:cNvPr id="119" name="Hexagon 11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0" name="Hexagon 11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1" name="Hexagon 12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2" name="Hexagon 12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3" name="Hexagon 12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4" name="Hexagon 12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5" name="Hexagon 12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6" name="Hexagon 12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7" name="Hexagon 12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8" name="Hexagon 12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9" name="Hexagon 12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0" name="Hexagon 12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1" name="Hexagon 13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2" name="Hexagon 13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3" name="Hexagon 13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4" name="Hexagon 13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7" name="Group 16"/>
            <p:cNvGrpSpPr/>
            <p:nvPr/>
          </p:nvGrpSpPr>
          <p:grpSpPr>
            <a:xfrm>
              <a:off x="-930710" y="3587728"/>
              <a:ext cx="11005420" cy="718056"/>
              <a:chOff x="-584499" y="-186249"/>
              <a:chExt cx="11005420" cy="718056"/>
            </a:xfrm>
            <a:grpFill/>
          </p:grpSpPr>
          <p:sp>
            <p:nvSpPr>
              <p:cNvPr id="103" name="Hexagon 10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4" name="Hexagon 10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5" name="Hexagon 10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6" name="Hexagon 10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7" name="Hexagon 10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8" name="Hexagon 10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9" name="Hexagon 10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0" name="Hexagon 10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1" name="Hexagon 11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2" name="Hexagon 11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3" name="Hexagon 11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4" name="Hexagon 11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5" name="Hexagon 11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6" name="Hexagon 11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7" name="Hexagon 11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8" name="Hexagon 11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8" name="Group 17"/>
            <p:cNvGrpSpPr/>
            <p:nvPr/>
          </p:nvGrpSpPr>
          <p:grpSpPr>
            <a:xfrm>
              <a:off x="-1276075" y="4216138"/>
              <a:ext cx="11005420" cy="718056"/>
              <a:chOff x="-584499" y="-186249"/>
              <a:chExt cx="11005420" cy="718056"/>
            </a:xfrm>
            <a:grpFill/>
          </p:grpSpPr>
          <p:sp>
            <p:nvSpPr>
              <p:cNvPr id="87" name="Hexagon 8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8" name="Hexagon 8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9" name="Hexagon 8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0" name="Hexagon 8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1" name="Hexagon 9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2" name="Hexagon 9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3" name="Hexagon 9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4" name="Hexagon 9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5" name="Hexagon 9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6" name="Hexagon 9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7" name="Hexagon 9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8" name="Hexagon 9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9" name="Hexagon 9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0" name="Hexagon 9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1" name="Hexagon 10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2" name="Hexagon 10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9" name="Group 18"/>
            <p:cNvGrpSpPr/>
            <p:nvPr/>
          </p:nvGrpSpPr>
          <p:grpSpPr>
            <a:xfrm>
              <a:off x="-930710" y="4835514"/>
              <a:ext cx="11005420" cy="718056"/>
              <a:chOff x="-584499" y="-186249"/>
              <a:chExt cx="11005420" cy="718056"/>
            </a:xfrm>
            <a:grpFill/>
          </p:grpSpPr>
          <p:sp>
            <p:nvSpPr>
              <p:cNvPr id="71" name="Hexagon 7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2" name="Hexagon 7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3" name="Hexagon 7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4" name="Hexagon 7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5" name="Hexagon 7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6" name="Hexagon 7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7" name="Hexagon 7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8" name="Hexagon 7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9" name="Hexagon 7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0" name="Hexagon 7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 name="Hexagon 8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2" name="Hexagon 8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3" name="Hexagon 8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4" name="Hexagon 8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Hexagon 8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6" name="Hexagon 8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0" name="Group 19"/>
            <p:cNvGrpSpPr/>
            <p:nvPr/>
          </p:nvGrpSpPr>
          <p:grpSpPr>
            <a:xfrm>
              <a:off x="-1276075" y="5463924"/>
              <a:ext cx="11005420" cy="718056"/>
              <a:chOff x="-584499" y="-186249"/>
              <a:chExt cx="11005420" cy="718056"/>
            </a:xfrm>
            <a:grpFill/>
          </p:grpSpPr>
          <p:sp>
            <p:nvSpPr>
              <p:cNvPr id="55" name="Hexagon 5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Hexagon 5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Hexagon 5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Hexagon 5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9" name="Hexagon 5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Hexagon 5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Hexagon 6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2" name="Hexagon 6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3" name="Hexagon 6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4" name="Hexagon 6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5" name="Hexagon 6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6" name="Hexagon 6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6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6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9" name="Hexagon 6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0" name="Hexagon 6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1" name="Group 20"/>
            <p:cNvGrpSpPr/>
            <p:nvPr/>
          </p:nvGrpSpPr>
          <p:grpSpPr>
            <a:xfrm>
              <a:off x="-1623140" y="6071637"/>
              <a:ext cx="11005420" cy="751306"/>
              <a:chOff x="-584499" y="-219499"/>
              <a:chExt cx="11005420" cy="751306"/>
            </a:xfrm>
            <a:grpFill/>
          </p:grpSpPr>
          <p:sp>
            <p:nvSpPr>
              <p:cNvPr id="39" name="Hexagon 3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Hexagon 3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Hexagon 40"/>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Hexagon 41"/>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3" name="Hexagon 42"/>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Hexagon 43"/>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Hexagon 44"/>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Hexagon 45"/>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Hexagon 46"/>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8" name="Hexagon 47"/>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Hexagon 48"/>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Hexagon 49"/>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Hexagon 50"/>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2" name="Hexagon 51"/>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Hexagon 52"/>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4" name="Hexagon 5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 name="Group 21"/>
            <p:cNvGrpSpPr/>
            <p:nvPr/>
          </p:nvGrpSpPr>
          <p:grpSpPr>
            <a:xfrm>
              <a:off x="-1276075" y="6708943"/>
              <a:ext cx="11005420" cy="751306"/>
              <a:chOff x="-584499" y="-219499"/>
              <a:chExt cx="11005420" cy="751306"/>
            </a:xfrm>
            <a:grpFill/>
          </p:grpSpPr>
          <p:sp>
            <p:nvSpPr>
              <p:cNvPr id="23" name="Hexagon 2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Hexagon 23"/>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 name="Hexagon 2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 name="Hexagon 2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Hexagon 2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Hexagon 2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Hexagon 2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Hexagon 2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Hexagon 3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Hexagon 3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Hexagon 3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Hexagon 3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Hexagon 3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Hexagon 3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Hexagon 3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Hexagon 3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216" name="Rectangle 215"/>
          <p:cNvSpPr/>
          <p:nvPr userDrawn="1"/>
        </p:nvSpPr>
        <p:spPr>
          <a:xfrm rot="5400000">
            <a:off x="298989" y="3380670"/>
            <a:ext cx="904332" cy="9665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18" name="Picture 2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219" name="Picture 2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 name="Content Placeholder 2"/>
          <p:cNvSpPr>
            <a:spLocks noGrp="1"/>
          </p:cNvSpPr>
          <p:nvPr>
            <p:ph sz="quarter" idx="13" hasCustomPrompt="1"/>
          </p:nvPr>
        </p:nvSpPr>
        <p:spPr>
          <a:xfrm>
            <a:off x="1266487" y="2931753"/>
            <a:ext cx="7423346" cy="914017"/>
          </a:xfrm>
          <a:prstGeom prst="rect">
            <a:avLst/>
          </a:prstGeom>
        </p:spPr>
        <p:txBody>
          <a:bodyPr anchor="ctr">
            <a:normAutofit/>
          </a:bodyPr>
          <a:lstStyle>
            <a:lvl1pPr marL="0" indent="0">
              <a:buNone/>
              <a:defRPr sz="6600" b="1" baseline="0">
                <a:latin typeface="Arial" charset="0"/>
                <a:ea typeface="Arial" charset="0"/>
                <a:cs typeface="Arial" charset="0"/>
              </a:defRPr>
            </a:lvl1pPr>
          </a:lstStyle>
          <a:p>
            <a:pPr marL="285750" marR="0" lvl="0" indent="-285750" algn="l" defTabSz="914400" rtl="0" eaLnBrk="1" fontAlgn="auto" latinLnBrk="0" hangingPunct="1">
              <a:lnSpc>
                <a:spcPct val="90000"/>
              </a:lnSpc>
              <a:spcBef>
                <a:spcPts val="1000"/>
              </a:spcBef>
              <a:spcAft>
                <a:spcPts val="0"/>
              </a:spcAft>
              <a:buClr>
                <a:schemeClr val="accent2">
                  <a:lumMod val="75000"/>
                </a:schemeClr>
              </a:buClr>
              <a:buSzTx/>
              <a:tabLst/>
              <a:defRPr/>
            </a:pPr>
            <a:r>
              <a:rPr lang="en-US" dirty="0"/>
              <a:t>Main Title</a:t>
            </a:r>
          </a:p>
        </p:txBody>
      </p:sp>
      <p:sp>
        <p:nvSpPr>
          <p:cNvPr id="222" name="Content Placeholder 2"/>
          <p:cNvSpPr>
            <a:spLocks noGrp="1"/>
          </p:cNvSpPr>
          <p:nvPr>
            <p:ph sz="quarter" idx="14" hasCustomPrompt="1"/>
          </p:nvPr>
        </p:nvSpPr>
        <p:spPr>
          <a:xfrm>
            <a:off x="1266486" y="3914856"/>
            <a:ext cx="7423343" cy="626941"/>
          </a:xfrm>
          <a:prstGeom prst="rect">
            <a:avLst/>
          </a:prstGeom>
        </p:spPr>
        <p:txBody>
          <a:bodyPr anchor="ctr">
            <a:normAutofit/>
          </a:bodyPr>
          <a:lstStyle>
            <a:lvl1pPr marL="0" indent="0">
              <a:buNone/>
              <a:defRPr sz="4000" b="0" baseline="0">
                <a:latin typeface="Arial" charset="0"/>
                <a:ea typeface="Arial" charset="0"/>
                <a:cs typeface="Arial" charset="0"/>
              </a:defRPr>
            </a:lvl1pPr>
          </a:lstStyle>
          <a:p>
            <a:pPr marL="285750" marR="0" lvl="0" indent="-285750" algn="l" defTabSz="914400" rtl="0" eaLnBrk="1" fontAlgn="auto" latinLnBrk="0" hangingPunct="1">
              <a:lnSpc>
                <a:spcPct val="90000"/>
              </a:lnSpc>
              <a:spcBef>
                <a:spcPts val="1000"/>
              </a:spcBef>
              <a:spcAft>
                <a:spcPts val="0"/>
              </a:spcAft>
              <a:buClr>
                <a:schemeClr val="accent2">
                  <a:lumMod val="75000"/>
                </a:schemeClr>
              </a:buClr>
              <a:buSzTx/>
              <a:tabLst/>
              <a:defRPr/>
            </a:pPr>
            <a:r>
              <a:rPr lang="en-US" dirty="0"/>
              <a:t>Subtitle</a:t>
            </a:r>
          </a:p>
        </p:txBody>
      </p:sp>
      <p:sp>
        <p:nvSpPr>
          <p:cNvPr id="2" name="Title 1">
            <a:extLst>
              <a:ext uri="{FF2B5EF4-FFF2-40B4-BE49-F238E27FC236}">
                <a16:creationId xmlns:a16="http://schemas.microsoft.com/office/drawing/2014/main" id="{2D66DE90-D8B2-40F0-BB01-685D6A5F2C8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24178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odule activity list">
    <p:spTree>
      <p:nvGrpSpPr>
        <p:cNvPr id="1" name=""/>
        <p:cNvGrpSpPr/>
        <p:nvPr/>
      </p:nvGrpSpPr>
      <p:grpSpPr>
        <a:xfrm>
          <a:off x="0" y="0"/>
          <a:ext cx="0" cy="0"/>
          <a:chOff x="0" y="0"/>
          <a:chExt cx="0" cy="0"/>
        </a:xfrm>
      </p:grpSpPr>
      <p:sp>
        <p:nvSpPr>
          <p:cNvPr id="28" name="Rectangle 27"/>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0" name="Title 1"/>
          <p:cNvSpPr>
            <a:spLocks noGrp="1"/>
          </p:cNvSpPr>
          <p:nvPr>
            <p:ph type="title" hasCustomPrompt="1"/>
          </p:nvPr>
        </p:nvSpPr>
        <p:spPr>
          <a:xfrm>
            <a:off x="577379" y="239130"/>
            <a:ext cx="7540212"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Module Activities</a:t>
            </a:r>
          </a:p>
        </p:txBody>
      </p:sp>
      <p:grpSp>
        <p:nvGrpSpPr>
          <p:cNvPr id="3" name="Group 2"/>
          <p:cNvGrpSpPr/>
          <p:nvPr userDrawn="1"/>
        </p:nvGrpSpPr>
        <p:grpSpPr>
          <a:xfrm>
            <a:off x="805571" y="2090994"/>
            <a:ext cx="3458686" cy="699267"/>
            <a:chOff x="819426" y="2577502"/>
            <a:chExt cx="3458686" cy="699267"/>
          </a:xfrm>
        </p:grpSpPr>
        <p:sp>
          <p:nvSpPr>
            <p:cNvPr id="74" name="TextBox 73"/>
            <p:cNvSpPr txBox="1"/>
            <p:nvPr userDrawn="1"/>
          </p:nvSpPr>
          <p:spPr>
            <a:xfrm>
              <a:off x="1866426" y="2665526"/>
              <a:ext cx="2411686" cy="523220"/>
            </a:xfrm>
            <a:prstGeom prst="rect">
              <a:avLst/>
            </a:prstGeom>
            <a:noFill/>
          </p:spPr>
          <p:txBody>
            <a:bodyPr wrap="square" rtlCol="0">
              <a:spAutoFit/>
            </a:bodyPr>
            <a:lstStyle/>
            <a:p>
              <a:pPr algn="l"/>
              <a:r>
                <a:rPr lang="en-US" sz="1400" dirty="0">
                  <a:latin typeface="Arial" charset="0"/>
                  <a:ea typeface="Arial" charset="0"/>
                  <a:cs typeface="Arial" charset="0"/>
                </a:rPr>
                <a:t>Brief</a:t>
              </a:r>
              <a:r>
                <a:rPr lang="en-US" sz="1400" baseline="0" dirty="0">
                  <a:latin typeface="Arial" charset="0"/>
                  <a:ea typeface="Arial" charset="0"/>
                  <a:cs typeface="Arial" charset="0"/>
                </a:rPr>
                <a:t> workbook</a:t>
              </a:r>
            </a:p>
            <a:p>
              <a:pPr algn="l"/>
              <a:r>
                <a:rPr lang="en-US" sz="1400" baseline="0" dirty="0">
                  <a:latin typeface="Arial" charset="0"/>
                  <a:ea typeface="Arial" charset="0"/>
                  <a:cs typeface="Arial" charset="0"/>
                </a:rPr>
                <a:t>activity description</a:t>
              </a:r>
              <a:endParaRPr lang="en-US" sz="1400" dirty="0">
                <a:latin typeface="Arial" charset="0"/>
                <a:ea typeface="Arial" charset="0"/>
                <a:cs typeface="Arial" charset="0"/>
              </a:endParaRPr>
            </a:p>
          </p:txBody>
        </p:sp>
        <p:sp>
          <p:nvSpPr>
            <p:cNvPr id="76" name="Rectangle 75"/>
            <p:cNvSpPr/>
            <p:nvPr userDrawn="1"/>
          </p:nvSpPr>
          <p:spPr>
            <a:xfrm rot="5400000" flipV="1">
              <a:off x="1355152" y="2904277"/>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9426" y="2577502"/>
              <a:ext cx="403855" cy="699267"/>
            </a:xfrm>
            <a:prstGeom prst="rect">
              <a:avLst/>
            </a:prstGeom>
          </p:spPr>
        </p:pic>
      </p:grpSp>
      <p:grpSp>
        <p:nvGrpSpPr>
          <p:cNvPr id="7" name="Group 6"/>
          <p:cNvGrpSpPr/>
          <p:nvPr userDrawn="1"/>
        </p:nvGrpSpPr>
        <p:grpSpPr>
          <a:xfrm>
            <a:off x="5536607" y="2133872"/>
            <a:ext cx="2757946" cy="613511"/>
            <a:chOff x="5550462" y="2563437"/>
            <a:chExt cx="2757946" cy="613511"/>
          </a:xfrm>
        </p:grpSpPr>
        <p:sp>
          <p:nvSpPr>
            <p:cNvPr id="126" name="TextBox 125"/>
            <p:cNvSpPr txBox="1"/>
            <p:nvPr userDrawn="1"/>
          </p:nvSpPr>
          <p:spPr>
            <a:xfrm>
              <a:off x="6729927" y="2608583"/>
              <a:ext cx="1578481" cy="523220"/>
            </a:xfrm>
            <a:prstGeom prst="rect">
              <a:avLst/>
            </a:prstGeom>
            <a:noFill/>
          </p:spPr>
          <p:txBody>
            <a:bodyPr wrap="square" rtlCol="0">
              <a:spAutoFit/>
            </a:bodyPr>
            <a:lstStyle/>
            <a:p>
              <a:pPr algn="l"/>
              <a:r>
                <a:rPr lang="en-US" sz="1400" dirty="0">
                  <a:latin typeface="Arial" charset="0"/>
                  <a:ea typeface="Arial" charset="0"/>
                  <a:cs typeface="Arial" charset="0"/>
                </a:rPr>
                <a:t>Brief journal</a:t>
              </a:r>
              <a:r>
                <a:rPr lang="en-US" sz="1400" baseline="0" dirty="0">
                  <a:latin typeface="Arial" charset="0"/>
                  <a:ea typeface="Arial" charset="0"/>
                  <a:cs typeface="Arial" charset="0"/>
                </a:rPr>
                <a:t> description</a:t>
              </a:r>
              <a:endParaRPr lang="en-US" sz="1400" dirty="0">
                <a:latin typeface="Arial" charset="0"/>
                <a:ea typeface="Arial" charset="0"/>
                <a:cs typeface="Arial" charset="0"/>
              </a:endParaRPr>
            </a:p>
          </p:txBody>
        </p:sp>
        <p:sp>
          <p:nvSpPr>
            <p:cNvPr id="128" name="Rectangle 127"/>
            <p:cNvSpPr/>
            <p:nvPr userDrawn="1"/>
          </p:nvSpPr>
          <p:spPr>
            <a:xfrm rot="5400000" flipV="1">
              <a:off x="6218653" y="2847334"/>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50462" y="2563437"/>
              <a:ext cx="520906" cy="613511"/>
            </a:xfrm>
            <a:prstGeom prst="rect">
              <a:avLst/>
            </a:prstGeom>
          </p:spPr>
        </p:pic>
      </p:grpSp>
      <p:grpSp>
        <p:nvGrpSpPr>
          <p:cNvPr id="8" name="Group 7"/>
          <p:cNvGrpSpPr/>
          <p:nvPr userDrawn="1"/>
        </p:nvGrpSpPr>
        <p:grpSpPr>
          <a:xfrm>
            <a:off x="5359153" y="3092989"/>
            <a:ext cx="3793531" cy="523220"/>
            <a:chOff x="5373008" y="3918551"/>
            <a:chExt cx="3793531" cy="523220"/>
          </a:xfrm>
        </p:grpSpPr>
        <p:sp>
          <p:nvSpPr>
            <p:cNvPr id="130" name="TextBox 129"/>
            <p:cNvSpPr txBox="1"/>
            <p:nvPr userDrawn="1"/>
          </p:nvSpPr>
          <p:spPr>
            <a:xfrm>
              <a:off x="6754853" y="3918551"/>
              <a:ext cx="2411686" cy="523220"/>
            </a:xfrm>
            <a:prstGeom prst="rect">
              <a:avLst/>
            </a:prstGeom>
            <a:noFill/>
          </p:spPr>
          <p:txBody>
            <a:bodyPr wrap="square" rtlCol="0">
              <a:spAutoFit/>
            </a:bodyPr>
            <a:lstStyle/>
            <a:p>
              <a:pPr algn="l"/>
              <a:r>
                <a:rPr lang="en-US" sz="1400" dirty="0">
                  <a:latin typeface="Arial" charset="0"/>
                  <a:ea typeface="Arial" charset="0"/>
                  <a:cs typeface="Arial" charset="0"/>
                </a:rPr>
                <a:t>Brief</a:t>
              </a:r>
              <a:r>
                <a:rPr lang="en-US" sz="1400" baseline="0" dirty="0">
                  <a:latin typeface="Arial" charset="0"/>
                  <a:ea typeface="Arial" charset="0"/>
                  <a:cs typeface="Arial" charset="0"/>
                </a:rPr>
                <a:t> partner work description</a:t>
              </a:r>
              <a:endParaRPr lang="en-US" sz="1400" dirty="0">
                <a:latin typeface="Arial" charset="0"/>
                <a:ea typeface="Arial" charset="0"/>
                <a:cs typeface="Arial" charset="0"/>
              </a:endParaRPr>
            </a:p>
          </p:txBody>
        </p:sp>
        <p:sp>
          <p:nvSpPr>
            <p:cNvPr id="132" name="Rectangle 131"/>
            <p:cNvSpPr/>
            <p:nvPr userDrawn="1"/>
          </p:nvSpPr>
          <p:spPr>
            <a:xfrm rot="5400000" flipV="1">
              <a:off x="6243579" y="4157302"/>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8" name="Picture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373008" y="3934213"/>
              <a:ext cx="875814" cy="491896"/>
            </a:xfrm>
            <a:prstGeom prst="rect">
              <a:avLst/>
            </a:prstGeom>
          </p:spPr>
        </p:pic>
      </p:grpSp>
      <p:grpSp>
        <p:nvGrpSpPr>
          <p:cNvPr id="4" name="Group 3"/>
          <p:cNvGrpSpPr/>
          <p:nvPr userDrawn="1"/>
        </p:nvGrpSpPr>
        <p:grpSpPr>
          <a:xfrm>
            <a:off x="691264" y="3092989"/>
            <a:ext cx="3572993" cy="523220"/>
            <a:chOff x="705119" y="3941277"/>
            <a:chExt cx="3572993" cy="523220"/>
          </a:xfrm>
        </p:grpSpPr>
        <p:sp>
          <p:nvSpPr>
            <p:cNvPr id="78" name="TextBox 77"/>
            <p:cNvSpPr txBox="1"/>
            <p:nvPr userDrawn="1"/>
          </p:nvSpPr>
          <p:spPr>
            <a:xfrm>
              <a:off x="1866426" y="3941277"/>
              <a:ext cx="2411686" cy="523220"/>
            </a:xfrm>
            <a:prstGeom prst="rect">
              <a:avLst/>
            </a:prstGeom>
            <a:noFill/>
          </p:spPr>
          <p:txBody>
            <a:bodyPr wrap="square" rtlCol="0">
              <a:spAutoFit/>
            </a:bodyPr>
            <a:lstStyle/>
            <a:p>
              <a:pPr algn="l"/>
              <a:r>
                <a:rPr lang="en-US" sz="1400" dirty="0">
                  <a:latin typeface="Arial" charset="0"/>
                  <a:ea typeface="Arial" charset="0"/>
                  <a:cs typeface="Arial" charset="0"/>
                </a:rPr>
                <a:t>Brief discussion</a:t>
              </a:r>
              <a:endParaRPr lang="en-US" sz="1400" baseline="0" dirty="0">
                <a:latin typeface="Arial" charset="0"/>
                <a:ea typeface="Arial" charset="0"/>
                <a:cs typeface="Arial" charset="0"/>
              </a:endParaRPr>
            </a:p>
            <a:p>
              <a:pPr algn="l"/>
              <a:r>
                <a:rPr lang="en-US" sz="1400" dirty="0">
                  <a:latin typeface="Arial" charset="0"/>
                  <a:ea typeface="Arial" charset="0"/>
                  <a:cs typeface="Arial" charset="0"/>
                </a:rPr>
                <a:t>board description</a:t>
              </a:r>
            </a:p>
          </p:txBody>
        </p:sp>
        <p:sp>
          <p:nvSpPr>
            <p:cNvPr id="80" name="Rectangle 79"/>
            <p:cNvSpPr/>
            <p:nvPr userDrawn="1"/>
          </p:nvSpPr>
          <p:spPr>
            <a:xfrm rot="5400000" flipV="1">
              <a:off x="1355152" y="4180028"/>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4" name="Picture 2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05119" y="3981322"/>
              <a:ext cx="632468" cy="443131"/>
            </a:xfrm>
            <a:prstGeom prst="rect">
              <a:avLst/>
            </a:prstGeom>
          </p:spPr>
        </p:pic>
      </p:grpSp>
      <p:grpSp>
        <p:nvGrpSpPr>
          <p:cNvPr id="6" name="Group 5"/>
          <p:cNvGrpSpPr/>
          <p:nvPr userDrawn="1"/>
        </p:nvGrpSpPr>
        <p:grpSpPr>
          <a:xfrm>
            <a:off x="5581892" y="1156497"/>
            <a:ext cx="3948902" cy="631769"/>
            <a:chOff x="5595747" y="1339975"/>
            <a:chExt cx="3948902" cy="631769"/>
          </a:xfrm>
        </p:grpSpPr>
        <p:sp>
          <p:nvSpPr>
            <p:cNvPr id="90" name="TextBox 89"/>
            <p:cNvSpPr txBox="1"/>
            <p:nvPr/>
          </p:nvSpPr>
          <p:spPr>
            <a:xfrm>
              <a:off x="6718244" y="1501972"/>
              <a:ext cx="2826405" cy="307777"/>
            </a:xfrm>
            <a:prstGeom prst="rect">
              <a:avLst/>
            </a:prstGeom>
            <a:noFill/>
          </p:spPr>
          <p:txBody>
            <a:bodyPr wrap="square" rtlCol="0" anchor="ctr">
              <a:spAutoFit/>
            </a:bodyPr>
            <a:lstStyle/>
            <a:p>
              <a:pPr algn="l"/>
              <a:r>
                <a:rPr lang="en-US" sz="1400" dirty="0">
                  <a:latin typeface="Arial" charset="0"/>
                  <a:ea typeface="Arial" charset="0"/>
                  <a:cs typeface="Arial" charset="0"/>
                </a:rPr>
                <a:t>Brief quiz description</a:t>
              </a:r>
            </a:p>
          </p:txBody>
        </p:sp>
        <p:sp>
          <p:nvSpPr>
            <p:cNvPr id="92" name="Rectangle 91"/>
            <p:cNvSpPr/>
            <p:nvPr userDrawn="1"/>
          </p:nvSpPr>
          <p:spPr>
            <a:xfrm rot="5400000" flipV="1">
              <a:off x="6206970" y="1633001"/>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6" name="Picture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595747" y="1339975"/>
              <a:ext cx="430336" cy="631769"/>
            </a:xfrm>
            <a:prstGeom prst="rect">
              <a:avLst/>
            </a:prstGeom>
          </p:spPr>
        </p:pic>
      </p:grpSp>
      <p:grpSp>
        <p:nvGrpSpPr>
          <p:cNvPr id="2" name="Group 1"/>
          <p:cNvGrpSpPr/>
          <p:nvPr userDrawn="1"/>
        </p:nvGrpSpPr>
        <p:grpSpPr>
          <a:xfrm>
            <a:off x="667708" y="1210771"/>
            <a:ext cx="3596549" cy="523220"/>
            <a:chOff x="681563" y="1389775"/>
            <a:chExt cx="3596549" cy="523220"/>
          </a:xfrm>
        </p:grpSpPr>
        <p:sp>
          <p:nvSpPr>
            <p:cNvPr id="14" name="TextBox 13"/>
            <p:cNvSpPr txBox="1"/>
            <p:nvPr userDrawn="1"/>
          </p:nvSpPr>
          <p:spPr>
            <a:xfrm>
              <a:off x="1866426" y="1389775"/>
              <a:ext cx="2411686" cy="523220"/>
            </a:xfrm>
            <a:prstGeom prst="rect">
              <a:avLst/>
            </a:prstGeom>
            <a:noFill/>
          </p:spPr>
          <p:txBody>
            <a:bodyPr wrap="square" rtlCol="0">
              <a:spAutoFit/>
            </a:bodyPr>
            <a:lstStyle/>
            <a:p>
              <a:pPr algn="l"/>
              <a:r>
                <a:rPr lang="en-US" sz="1400" dirty="0">
                  <a:latin typeface="Arial" charset="0"/>
                  <a:ea typeface="Arial" charset="0"/>
                  <a:cs typeface="Arial" charset="0"/>
                </a:rPr>
                <a:t>Brief</a:t>
              </a:r>
              <a:r>
                <a:rPr lang="en-US" sz="1400" baseline="0" dirty="0">
                  <a:latin typeface="Arial" charset="0"/>
                  <a:ea typeface="Arial" charset="0"/>
                  <a:cs typeface="Arial" charset="0"/>
                </a:rPr>
                <a:t> video</a:t>
              </a:r>
            </a:p>
            <a:p>
              <a:pPr algn="l"/>
              <a:r>
                <a:rPr lang="en-US" sz="1400" baseline="0" dirty="0">
                  <a:latin typeface="Arial" charset="0"/>
                  <a:ea typeface="Arial" charset="0"/>
                  <a:cs typeface="Arial" charset="0"/>
                </a:rPr>
                <a:t>activity description</a:t>
              </a:r>
              <a:endParaRPr lang="en-US" sz="1400" dirty="0">
                <a:latin typeface="Arial" charset="0"/>
                <a:ea typeface="Arial" charset="0"/>
                <a:cs typeface="Arial" charset="0"/>
              </a:endParaRPr>
            </a:p>
          </p:txBody>
        </p:sp>
        <p:sp>
          <p:nvSpPr>
            <p:cNvPr id="34" name="Rectangle 33"/>
            <p:cNvSpPr/>
            <p:nvPr userDrawn="1"/>
          </p:nvSpPr>
          <p:spPr>
            <a:xfrm rot="5400000" flipV="1">
              <a:off x="1355152" y="1628526"/>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9" name="Picture 2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81563" y="1436781"/>
              <a:ext cx="679580" cy="429209"/>
            </a:xfrm>
            <a:prstGeom prst="rect">
              <a:avLst/>
            </a:prstGeom>
          </p:spPr>
        </p:pic>
      </p:grpSp>
      <p:grpSp>
        <p:nvGrpSpPr>
          <p:cNvPr id="9" name="Group 8"/>
          <p:cNvGrpSpPr/>
          <p:nvPr userDrawn="1"/>
        </p:nvGrpSpPr>
        <p:grpSpPr>
          <a:xfrm>
            <a:off x="5653876" y="3918937"/>
            <a:ext cx="3489080" cy="697243"/>
            <a:chOff x="5667731" y="5067130"/>
            <a:chExt cx="3489080" cy="697243"/>
          </a:xfrm>
        </p:grpSpPr>
        <p:sp>
          <p:nvSpPr>
            <p:cNvPr id="134" name="TextBox 133"/>
            <p:cNvSpPr txBox="1"/>
            <p:nvPr userDrawn="1"/>
          </p:nvSpPr>
          <p:spPr>
            <a:xfrm>
              <a:off x="6745125" y="5154141"/>
              <a:ext cx="2411686" cy="523220"/>
            </a:xfrm>
            <a:prstGeom prst="rect">
              <a:avLst/>
            </a:prstGeom>
            <a:noFill/>
          </p:spPr>
          <p:txBody>
            <a:bodyPr wrap="square" rtlCol="0">
              <a:spAutoFit/>
            </a:bodyPr>
            <a:lstStyle/>
            <a:p>
              <a:pPr algn="l"/>
              <a:r>
                <a:rPr lang="en-US" sz="1400" dirty="0">
                  <a:latin typeface="Arial" charset="0"/>
                  <a:ea typeface="Arial" charset="0"/>
                  <a:cs typeface="Arial" charset="0"/>
                </a:rPr>
                <a:t>Classroom</a:t>
              </a:r>
              <a:r>
                <a:rPr lang="en-US" sz="1400" baseline="0" dirty="0">
                  <a:latin typeface="Arial" charset="0"/>
                  <a:ea typeface="Arial" charset="0"/>
                  <a:cs typeface="Arial" charset="0"/>
                </a:rPr>
                <a:t> application </a:t>
              </a:r>
              <a:r>
                <a:rPr lang="en-US" sz="1400" dirty="0">
                  <a:latin typeface="Arial" charset="0"/>
                  <a:ea typeface="Arial" charset="0"/>
                  <a:cs typeface="Arial" charset="0"/>
                </a:rPr>
                <a:t>description</a:t>
              </a:r>
            </a:p>
          </p:txBody>
        </p:sp>
        <p:sp>
          <p:nvSpPr>
            <p:cNvPr id="136" name="Rectangle 135"/>
            <p:cNvSpPr/>
            <p:nvPr userDrawn="1"/>
          </p:nvSpPr>
          <p:spPr>
            <a:xfrm rot="5400000" flipV="1">
              <a:off x="6233851" y="5392892"/>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0" name="Picture 19"/>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667731" y="5067130"/>
              <a:ext cx="286368" cy="697243"/>
            </a:xfrm>
            <a:prstGeom prst="rect">
              <a:avLst/>
            </a:prstGeom>
          </p:spPr>
        </p:pic>
      </p:grpSp>
      <p:grpSp>
        <p:nvGrpSpPr>
          <p:cNvPr id="5" name="Group 4"/>
          <p:cNvGrpSpPr/>
          <p:nvPr userDrawn="1"/>
        </p:nvGrpSpPr>
        <p:grpSpPr>
          <a:xfrm>
            <a:off x="749080" y="3945022"/>
            <a:ext cx="4497660" cy="645073"/>
            <a:chOff x="762935" y="5121429"/>
            <a:chExt cx="4497660" cy="645073"/>
          </a:xfrm>
        </p:grpSpPr>
        <p:sp>
          <p:nvSpPr>
            <p:cNvPr id="94" name="TextBox 93"/>
            <p:cNvSpPr txBox="1"/>
            <p:nvPr userDrawn="1"/>
          </p:nvSpPr>
          <p:spPr>
            <a:xfrm>
              <a:off x="1866426" y="5182355"/>
              <a:ext cx="3394169" cy="523220"/>
            </a:xfrm>
            <a:prstGeom prst="rect">
              <a:avLst/>
            </a:prstGeom>
            <a:noFill/>
          </p:spPr>
          <p:txBody>
            <a:bodyPr wrap="square" rtlCol="0" anchor="ctr">
              <a:spAutoFit/>
            </a:bodyPr>
            <a:lstStyle/>
            <a:p>
              <a:pPr algn="l"/>
              <a:r>
                <a:rPr lang="en-US" sz="1400" dirty="0">
                  <a:latin typeface="Arial" charset="0"/>
                  <a:ea typeface="Arial" charset="0"/>
                  <a:cs typeface="Arial" charset="0"/>
                </a:rPr>
                <a:t>Article reference</a:t>
              </a:r>
              <a:r>
                <a:rPr lang="en-US" sz="1400" baseline="0" dirty="0">
                  <a:latin typeface="Arial" charset="0"/>
                  <a:ea typeface="Arial" charset="0"/>
                  <a:cs typeface="Arial" charset="0"/>
                </a:rPr>
                <a:t> (APA format)</a:t>
              </a:r>
            </a:p>
            <a:p>
              <a:pPr algn="l"/>
              <a:r>
                <a:rPr lang="en-US" sz="1400" baseline="0" dirty="0">
                  <a:latin typeface="Arial" charset="0"/>
                  <a:ea typeface="Arial" charset="0"/>
                  <a:cs typeface="Arial" charset="0"/>
                </a:rPr>
                <a:t>Brief description of associated activity</a:t>
              </a:r>
            </a:p>
          </p:txBody>
        </p:sp>
        <p:sp>
          <p:nvSpPr>
            <p:cNvPr id="96" name="Rectangle 95"/>
            <p:cNvSpPr/>
            <p:nvPr userDrawn="1"/>
          </p:nvSpPr>
          <p:spPr>
            <a:xfrm rot="5400000" flipV="1">
              <a:off x="1355152" y="5421106"/>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1" name="Picture 3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62935" y="5121429"/>
              <a:ext cx="516836" cy="645073"/>
            </a:xfrm>
            <a:prstGeom prst="rect">
              <a:avLst/>
            </a:prstGeom>
          </p:spPr>
        </p:pic>
      </p:grpSp>
      <p:grpSp>
        <p:nvGrpSpPr>
          <p:cNvPr id="25" name="Group 24"/>
          <p:cNvGrpSpPr/>
          <p:nvPr userDrawn="1"/>
        </p:nvGrpSpPr>
        <p:grpSpPr>
          <a:xfrm>
            <a:off x="763263" y="5916208"/>
            <a:ext cx="4483477" cy="645073"/>
            <a:chOff x="763263" y="5916208"/>
            <a:chExt cx="4483477" cy="645073"/>
          </a:xfrm>
        </p:grpSpPr>
        <p:pic>
          <p:nvPicPr>
            <p:cNvPr id="56" name="Picture 5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63263" y="5916208"/>
              <a:ext cx="479197" cy="645073"/>
            </a:xfrm>
            <a:prstGeom prst="rect">
              <a:avLst/>
            </a:prstGeom>
          </p:spPr>
        </p:pic>
        <p:grpSp>
          <p:nvGrpSpPr>
            <p:cNvPr id="15" name="Group 14"/>
            <p:cNvGrpSpPr/>
            <p:nvPr userDrawn="1"/>
          </p:nvGrpSpPr>
          <p:grpSpPr>
            <a:xfrm>
              <a:off x="1561621" y="5998232"/>
              <a:ext cx="3685119" cy="486367"/>
              <a:chOff x="1561621" y="5998232"/>
              <a:chExt cx="3685119" cy="486367"/>
            </a:xfrm>
          </p:grpSpPr>
          <p:sp>
            <p:nvSpPr>
              <p:cNvPr id="60" name="TextBox 59"/>
              <p:cNvSpPr txBox="1"/>
              <p:nvPr userDrawn="1"/>
            </p:nvSpPr>
            <p:spPr>
              <a:xfrm>
                <a:off x="1852571" y="6087526"/>
                <a:ext cx="3394169" cy="307777"/>
              </a:xfrm>
              <a:prstGeom prst="rect">
                <a:avLst/>
              </a:prstGeom>
              <a:noFill/>
            </p:spPr>
            <p:txBody>
              <a:bodyPr wrap="square" rtlCol="0" anchor="ctr">
                <a:spAutoFit/>
              </a:bodyPr>
              <a:lstStyle/>
              <a:p>
                <a:pPr algn="l"/>
                <a:r>
                  <a:rPr lang="en-US" sz="1400" baseline="0" dirty="0">
                    <a:latin typeface="Arial" charset="0"/>
                    <a:ea typeface="Arial" charset="0"/>
                    <a:cs typeface="Arial" charset="0"/>
                  </a:rPr>
                  <a:t>“Let me start it” activity</a:t>
                </a:r>
              </a:p>
            </p:txBody>
          </p:sp>
          <p:sp>
            <p:nvSpPr>
              <p:cNvPr id="61" name="Rectangle 60"/>
              <p:cNvSpPr/>
              <p:nvPr userDrawn="1"/>
            </p:nvSpPr>
            <p:spPr>
              <a:xfrm rot="5400000" flipV="1">
                <a:off x="1341297" y="6218556"/>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grpSp>
        <p:nvGrpSpPr>
          <p:cNvPr id="21" name="Group 20"/>
          <p:cNvGrpSpPr/>
          <p:nvPr userDrawn="1"/>
        </p:nvGrpSpPr>
        <p:grpSpPr>
          <a:xfrm>
            <a:off x="5559009" y="5024346"/>
            <a:ext cx="3583947" cy="604855"/>
            <a:chOff x="5559009" y="5024346"/>
            <a:chExt cx="3583947" cy="604855"/>
          </a:xfrm>
        </p:grpSpPr>
        <p:sp>
          <p:nvSpPr>
            <p:cNvPr id="57" name="TextBox 56"/>
            <p:cNvSpPr txBox="1"/>
            <p:nvPr userDrawn="1"/>
          </p:nvSpPr>
          <p:spPr>
            <a:xfrm>
              <a:off x="6731270" y="5105981"/>
              <a:ext cx="2411686" cy="523220"/>
            </a:xfrm>
            <a:prstGeom prst="rect">
              <a:avLst/>
            </a:prstGeom>
            <a:noFill/>
          </p:spPr>
          <p:txBody>
            <a:bodyPr wrap="square" rtlCol="0">
              <a:spAutoFit/>
            </a:bodyPr>
            <a:lstStyle/>
            <a:p>
              <a:pPr algn="l"/>
              <a:r>
                <a:rPr lang="en-US" sz="1400" dirty="0">
                  <a:latin typeface="Arial" charset="0"/>
                  <a:ea typeface="Arial" charset="0"/>
                  <a:cs typeface="Arial" charset="0"/>
                </a:rPr>
                <a:t>Knowledge-building</a:t>
              </a:r>
              <a:r>
                <a:rPr lang="en-US" sz="1400" baseline="0" dirty="0">
                  <a:latin typeface="Arial" charset="0"/>
                  <a:ea typeface="Arial" charset="0"/>
                  <a:cs typeface="Arial" charset="0"/>
                </a:rPr>
                <a:t> c</a:t>
              </a:r>
              <a:r>
                <a:rPr lang="en-US" sz="1400" dirty="0">
                  <a:latin typeface="Arial" charset="0"/>
                  <a:ea typeface="Arial" charset="0"/>
                  <a:cs typeface="Arial" charset="0"/>
                </a:rPr>
                <a:t>urriculum</a:t>
              </a:r>
              <a:r>
                <a:rPr lang="en-US" sz="1400" baseline="0" dirty="0">
                  <a:latin typeface="Arial" charset="0"/>
                  <a:ea typeface="Arial" charset="0"/>
                  <a:cs typeface="Arial" charset="0"/>
                </a:rPr>
                <a:t> example</a:t>
              </a:r>
              <a:endParaRPr lang="en-US" sz="1400" dirty="0">
                <a:latin typeface="Arial" charset="0"/>
                <a:ea typeface="Arial" charset="0"/>
                <a:cs typeface="Arial" charset="0"/>
              </a:endParaRPr>
            </a:p>
          </p:txBody>
        </p:sp>
        <p:sp>
          <p:nvSpPr>
            <p:cNvPr id="58" name="Rectangle 57"/>
            <p:cNvSpPr/>
            <p:nvPr userDrawn="1"/>
          </p:nvSpPr>
          <p:spPr>
            <a:xfrm rot="5400000" flipV="1">
              <a:off x="6219996" y="5244670"/>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7" name="Picture 1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559009" y="5050865"/>
              <a:ext cx="560776" cy="433327"/>
            </a:xfrm>
            <a:prstGeom prst="rect">
              <a:avLst/>
            </a:prstGeom>
          </p:spPr>
        </p:pic>
      </p:grpSp>
      <p:grpSp>
        <p:nvGrpSpPr>
          <p:cNvPr id="22" name="Group 21"/>
          <p:cNvGrpSpPr/>
          <p:nvPr userDrawn="1"/>
        </p:nvGrpSpPr>
        <p:grpSpPr>
          <a:xfrm>
            <a:off x="663072" y="5005919"/>
            <a:ext cx="4583668" cy="523220"/>
            <a:chOff x="663072" y="5005919"/>
            <a:chExt cx="4583668" cy="523220"/>
          </a:xfrm>
        </p:grpSpPr>
        <p:sp>
          <p:nvSpPr>
            <p:cNvPr id="54" name="TextBox 53"/>
            <p:cNvSpPr txBox="1"/>
            <p:nvPr userDrawn="1"/>
          </p:nvSpPr>
          <p:spPr>
            <a:xfrm>
              <a:off x="1852571" y="5005919"/>
              <a:ext cx="3394169" cy="523220"/>
            </a:xfrm>
            <a:prstGeom prst="rect">
              <a:avLst/>
            </a:prstGeom>
            <a:noFill/>
          </p:spPr>
          <p:txBody>
            <a:bodyPr wrap="square" rtlCol="0" anchor="ctr">
              <a:spAutoFit/>
            </a:bodyPr>
            <a:lstStyle/>
            <a:p>
              <a:pPr algn="l"/>
              <a:r>
                <a:rPr lang="en-US" sz="1400" dirty="0">
                  <a:latin typeface="Arial" charset="0"/>
                  <a:ea typeface="Arial" charset="0"/>
                  <a:cs typeface="Arial" charset="0"/>
                </a:rPr>
                <a:t>Lead</a:t>
              </a:r>
              <a:r>
                <a:rPr lang="en-US" sz="1400" baseline="0" dirty="0">
                  <a:latin typeface="Arial" charset="0"/>
                  <a:ea typeface="Arial" charset="0"/>
                  <a:cs typeface="Arial" charset="0"/>
                </a:rPr>
                <a:t> teacher video</a:t>
              </a:r>
            </a:p>
            <a:p>
              <a:pPr algn="l"/>
              <a:r>
                <a:rPr lang="en-US" sz="1400" baseline="0" dirty="0">
                  <a:latin typeface="Arial" charset="0"/>
                  <a:ea typeface="Arial" charset="0"/>
                  <a:cs typeface="Arial" charset="0"/>
                </a:rPr>
                <a:t>demonstration</a:t>
              </a:r>
            </a:p>
          </p:txBody>
        </p:sp>
        <p:sp>
          <p:nvSpPr>
            <p:cNvPr id="55" name="Rectangle 54"/>
            <p:cNvSpPr/>
            <p:nvPr userDrawn="1"/>
          </p:nvSpPr>
          <p:spPr>
            <a:xfrm rot="5400000" flipV="1">
              <a:off x="1341297" y="5244670"/>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65" name="Picture 64"/>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63072" y="5052268"/>
              <a:ext cx="679580" cy="426403"/>
            </a:xfrm>
            <a:prstGeom prst="rect">
              <a:avLst/>
            </a:prstGeom>
          </p:spPr>
        </p:pic>
      </p:grpSp>
    </p:spTree>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Module Objectives">
    <p:spTree>
      <p:nvGrpSpPr>
        <p:cNvPr id="1" name=""/>
        <p:cNvGrpSpPr/>
        <p:nvPr/>
      </p:nvGrpSpPr>
      <p:grpSpPr>
        <a:xfrm>
          <a:off x="0" y="0"/>
          <a:ext cx="0" cy="0"/>
          <a:chOff x="0" y="0"/>
          <a:chExt cx="0" cy="0"/>
        </a:xfrm>
      </p:grpSpPr>
      <p:grpSp>
        <p:nvGrpSpPr>
          <p:cNvPr id="14" name="Group 13"/>
          <p:cNvGrpSpPr/>
          <p:nvPr userDrawn="1"/>
        </p:nvGrpSpPr>
        <p:grpSpPr>
          <a:xfrm>
            <a:off x="-1277796" y="-394249"/>
            <a:ext cx="11699593" cy="7646498"/>
            <a:chOff x="-1623140" y="-186249"/>
            <a:chExt cx="11699593" cy="7646498"/>
          </a:xfrm>
          <a:gradFill flip="none" rotWithShape="1">
            <a:gsLst>
              <a:gs pos="100000">
                <a:srgbClr val="202C59">
                  <a:alpha val="45000"/>
                </a:srgbClr>
              </a:gs>
              <a:gs pos="40000">
                <a:schemeClr val="bg1">
                  <a:lumMod val="95000"/>
                  <a:lumOff val="5000"/>
                </a:schemeClr>
              </a:gs>
            </a:gsLst>
            <a:lin ang="10800000" scaled="1"/>
            <a:tileRect/>
          </a:gradFill>
        </p:grpSpPr>
        <p:grpSp>
          <p:nvGrpSpPr>
            <p:cNvPr id="15" name="Group 14"/>
            <p:cNvGrpSpPr/>
            <p:nvPr/>
          </p:nvGrpSpPr>
          <p:grpSpPr>
            <a:xfrm>
              <a:off x="-930710" y="-186249"/>
              <a:ext cx="11005420" cy="718056"/>
              <a:chOff x="-584499" y="-186249"/>
              <a:chExt cx="11005420" cy="718056"/>
            </a:xfrm>
            <a:grpFill/>
          </p:grpSpPr>
          <p:sp>
            <p:nvSpPr>
              <p:cNvPr id="203" name="Hexagon 20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4" name="Hexagon 20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5" name="Hexagon 20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6" name="Hexagon 20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7" name="Hexagon 20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8" name="Hexagon 20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9" name="Hexagon 20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0" name="Hexagon 20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1" name="Hexagon 21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2" name="Hexagon 21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3" name="Hexagon 21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4" name="Hexagon 21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5" name="Hexagon 21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6" name="Hexagon 21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7" name="Hexagon 21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8" name="Hexagon 21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6" name="Group 15"/>
            <p:cNvGrpSpPr/>
            <p:nvPr/>
          </p:nvGrpSpPr>
          <p:grpSpPr>
            <a:xfrm>
              <a:off x="-1276075" y="442161"/>
              <a:ext cx="11005420" cy="718056"/>
              <a:chOff x="-584499" y="-186249"/>
              <a:chExt cx="11005420" cy="718056"/>
            </a:xfrm>
            <a:grpFill/>
          </p:grpSpPr>
          <p:sp>
            <p:nvSpPr>
              <p:cNvPr id="187" name="Hexagon 18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8" name="Hexagon 18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9" name="Hexagon 18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0" name="Hexagon 18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1" name="Hexagon 19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2" name="Hexagon 19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3" name="Hexagon 19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4" name="Hexagon 19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5" name="Hexagon 19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6" name="Hexagon 19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7" name="Hexagon 19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8" name="Hexagon 19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9" name="Hexagon 19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0" name="Hexagon 19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1" name="Hexagon 20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2" name="Hexagon 20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7" name="Group 16"/>
            <p:cNvGrpSpPr/>
            <p:nvPr/>
          </p:nvGrpSpPr>
          <p:grpSpPr>
            <a:xfrm>
              <a:off x="-930710" y="1070570"/>
              <a:ext cx="11005420" cy="718056"/>
              <a:chOff x="-584499" y="-186249"/>
              <a:chExt cx="11005420" cy="718056"/>
            </a:xfrm>
            <a:grpFill/>
          </p:grpSpPr>
          <p:sp>
            <p:nvSpPr>
              <p:cNvPr id="171" name="Hexagon 17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2" name="Hexagon 17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3" name="Hexagon 17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4" name="Hexagon 17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5" name="Hexagon 17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6" name="Hexagon 17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7" name="Hexagon 17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8" name="Hexagon 17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9" name="Hexagon 17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0" name="Hexagon 17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1" name="Hexagon 18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2" name="Hexagon 18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3" name="Hexagon 18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4" name="Hexagon 18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5" name="Hexagon 18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6" name="Hexagon 18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8" name="Group 17"/>
            <p:cNvGrpSpPr/>
            <p:nvPr/>
          </p:nvGrpSpPr>
          <p:grpSpPr>
            <a:xfrm>
              <a:off x="-1276075" y="1698980"/>
              <a:ext cx="11005420" cy="718056"/>
              <a:chOff x="-584499" y="-186249"/>
              <a:chExt cx="11005420" cy="718056"/>
            </a:xfrm>
            <a:grpFill/>
          </p:grpSpPr>
          <p:sp>
            <p:nvSpPr>
              <p:cNvPr id="155" name="Hexagon 15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6" name="Hexagon 15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7" name="Hexagon 15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8" name="Hexagon 15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9" name="Hexagon 15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0" name="Hexagon 15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1" name="Hexagon 16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2" name="Hexagon 16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3" name="Hexagon 16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4" name="Hexagon 16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5" name="Hexagon 16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6" name="Hexagon 16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7" name="Hexagon 16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8" name="Hexagon 16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9" name="Hexagon 16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0" name="Hexagon 16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9" name="Group 18"/>
            <p:cNvGrpSpPr/>
            <p:nvPr/>
          </p:nvGrpSpPr>
          <p:grpSpPr>
            <a:xfrm>
              <a:off x="-928967" y="2324633"/>
              <a:ext cx="11005420" cy="718056"/>
              <a:chOff x="-584499" y="-186249"/>
              <a:chExt cx="11005420" cy="718056"/>
            </a:xfrm>
            <a:grpFill/>
          </p:grpSpPr>
          <p:sp>
            <p:nvSpPr>
              <p:cNvPr id="139" name="Hexagon 13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0" name="Hexagon 13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1" name="Hexagon 14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2" name="Hexagon 14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3" name="Hexagon 14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4" name="Hexagon 14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5" name="Hexagon 14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6" name="Hexagon 14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7" name="Hexagon 14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8" name="Hexagon 14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9" name="Hexagon 14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0" name="Hexagon 14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1" name="Hexagon 15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2" name="Hexagon 15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3" name="Hexagon 15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4" name="Hexagon 15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0" name="Group 19"/>
            <p:cNvGrpSpPr/>
            <p:nvPr/>
          </p:nvGrpSpPr>
          <p:grpSpPr>
            <a:xfrm>
              <a:off x="-1274332" y="2953043"/>
              <a:ext cx="11005420" cy="718056"/>
              <a:chOff x="-584499" y="-186249"/>
              <a:chExt cx="11005420" cy="718056"/>
            </a:xfrm>
            <a:grpFill/>
          </p:grpSpPr>
          <p:sp>
            <p:nvSpPr>
              <p:cNvPr id="123" name="Hexagon 12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4" name="Hexagon 12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5" name="Hexagon 12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6" name="Hexagon 12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7" name="Hexagon 12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8" name="Hexagon 12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9" name="Hexagon 12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0" name="Hexagon 12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1" name="Hexagon 13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2" name="Hexagon 13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3" name="Hexagon 13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4" name="Hexagon 13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5" name="Hexagon 13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6" name="Hexagon 13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7" name="Hexagon 13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8" name="Hexagon 13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1" name="Group 20"/>
            <p:cNvGrpSpPr/>
            <p:nvPr/>
          </p:nvGrpSpPr>
          <p:grpSpPr>
            <a:xfrm>
              <a:off x="-930710" y="3587728"/>
              <a:ext cx="11005420" cy="718056"/>
              <a:chOff x="-584499" y="-186249"/>
              <a:chExt cx="11005420" cy="718056"/>
            </a:xfrm>
            <a:grpFill/>
          </p:grpSpPr>
          <p:sp>
            <p:nvSpPr>
              <p:cNvPr id="107" name="Hexagon 10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8" name="Hexagon 10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9" name="Hexagon 10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0" name="Hexagon 10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1" name="Hexagon 11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2" name="Hexagon 11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3" name="Hexagon 11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4" name="Hexagon 11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5" name="Hexagon 11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6" name="Hexagon 11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7" name="Hexagon 11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8" name="Hexagon 11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9" name="Hexagon 11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0" name="Hexagon 11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1" name="Hexagon 12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2" name="Hexagon 12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 name="Group 21"/>
            <p:cNvGrpSpPr/>
            <p:nvPr/>
          </p:nvGrpSpPr>
          <p:grpSpPr>
            <a:xfrm>
              <a:off x="-1276075" y="4216138"/>
              <a:ext cx="11005420" cy="718056"/>
              <a:chOff x="-584499" y="-186249"/>
              <a:chExt cx="11005420" cy="718056"/>
            </a:xfrm>
            <a:grpFill/>
          </p:grpSpPr>
          <p:sp>
            <p:nvSpPr>
              <p:cNvPr id="91" name="Hexagon 9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2" name="Hexagon 9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3" name="Hexagon 9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4" name="Hexagon 9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5" name="Hexagon 9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6" name="Hexagon 9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7" name="Hexagon 9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8" name="Hexagon 9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9" name="Hexagon 9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0" name="Hexagon 9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1" name="Hexagon 10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2" name="Hexagon 10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3" name="Hexagon 10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4" name="Hexagon 10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5" name="Hexagon 10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6" name="Hexagon 10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3" name="Group 22"/>
            <p:cNvGrpSpPr/>
            <p:nvPr/>
          </p:nvGrpSpPr>
          <p:grpSpPr>
            <a:xfrm>
              <a:off x="-930710" y="4835514"/>
              <a:ext cx="11005420" cy="718056"/>
              <a:chOff x="-584499" y="-186249"/>
              <a:chExt cx="11005420" cy="718056"/>
            </a:xfrm>
            <a:grpFill/>
          </p:grpSpPr>
          <p:sp>
            <p:nvSpPr>
              <p:cNvPr id="75" name="Hexagon 7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6" name="Hexagon 7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7" name="Hexagon 7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8" name="Hexagon 7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9" name="Hexagon 7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0" name="Hexagon 7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 name="Hexagon 8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2" name="Hexagon 8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3" name="Hexagon 8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4" name="Hexagon 8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Hexagon 8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6" name="Hexagon 8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7" name="Hexagon 8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8" name="Hexagon 8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9" name="Hexagon 8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0" name="Hexagon 8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4" name="Group 23"/>
            <p:cNvGrpSpPr/>
            <p:nvPr/>
          </p:nvGrpSpPr>
          <p:grpSpPr>
            <a:xfrm>
              <a:off x="-1276075" y="5463924"/>
              <a:ext cx="11005420" cy="718056"/>
              <a:chOff x="-584499" y="-186249"/>
              <a:chExt cx="11005420" cy="718056"/>
            </a:xfrm>
            <a:grpFill/>
          </p:grpSpPr>
          <p:sp>
            <p:nvSpPr>
              <p:cNvPr id="59" name="Hexagon 5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Hexagon 5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Hexagon 6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2" name="Hexagon 6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3" name="Hexagon 6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4" name="Hexagon 6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5" name="Hexagon 6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6" name="Hexagon 6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6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6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9" name="Hexagon 6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0" name="Hexagon 6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Hexagon 7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2" name="Hexagon 7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3" name="Hexagon 7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4" name="Hexagon 7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5" name="Group 24"/>
            <p:cNvGrpSpPr/>
            <p:nvPr/>
          </p:nvGrpSpPr>
          <p:grpSpPr>
            <a:xfrm>
              <a:off x="-1623140" y="6071637"/>
              <a:ext cx="11005420" cy="751306"/>
              <a:chOff x="-584499" y="-219499"/>
              <a:chExt cx="11005420" cy="751306"/>
            </a:xfrm>
            <a:grpFill/>
          </p:grpSpPr>
          <p:sp>
            <p:nvSpPr>
              <p:cNvPr id="43" name="Hexagon 4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Hexagon 4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Hexagon 4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Hexagon 4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Hexagon 4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8" name="Hexagon 4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Hexagon 4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Hexagon 4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Hexagon 5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2" name="Hexagon 5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Hexagon 5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4" name="Hexagon 5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Hexagon 5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Hexagon 5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Hexagon 56"/>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Hexagon 5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6" name="Group 25"/>
            <p:cNvGrpSpPr/>
            <p:nvPr/>
          </p:nvGrpSpPr>
          <p:grpSpPr>
            <a:xfrm>
              <a:off x="-1276075" y="6708943"/>
              <a:ext cx="11005420" cy="751306"/>
              <a:chOff x="-584499" y="-219499"/>
              <a:chExt cx="11005420" cy="751306"/>
            </a:xfrm>
            <a:grpFill/>
          </p:grpSpPr>
          <p:sp>
            <p:nvSpPr>
              <p:cNvPr id="27" name="Hexagon 2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Hexagon 27"/>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Hexagon 28"/>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Hexagon 29"/>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Hexagon 30"/>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Hexagon 31"/>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Hexagon 32"/>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Hexagon 33"/>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Hexagon 34"/>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Hexagon 35"/>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Hexagon 36"/>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Hexagon 37"/>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 name="Hexagon 38"/>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Hexagon 39"/>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Hexagon 4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Hexagon 4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220" name="Rectangle 219"/>
          <p:cNvSpPr/>
          <p:nvPr userDrawn="1"/>
        </p:nvSpPr>
        <p:spPr>
          <a:xfrm rot="5400000">
            <a:off x="2113115" y="1754256"/>
            <a:ext cx="9144000" cy="484699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7" name="Text Placeholder 226"/>
          <p:cNvSpPr>
            <a:spLocks noGrp="1"/>
          </p:cNvSpPr>
          <p:nvPr>
            <p:ph type="body" sz="quarter" idx="13" hasCustomPrompt="1"/>
          </p:nvPr>
        </p:nvSpPr>
        <p:spPr>
          <a:xfrm>
            <a:off x="4606925" y="2672895"/>
            <a:ext cx="4154488" cy="1512209"/>
          </a:xfrm>
          <a:prstGeom prst="rect">
            <a:avLst/>
          </a:prstGeom>
        </p:spPr>
        <p:txBody>
          <a:bodyPr anchor="ctr" anchorCtr="0">
            <a:sp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30" name="Picture 2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231" name="Picture 2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 name="Content Placeholder 2"/>
          <p:cNvSpPr>
            <a:spLocks noGrp="1"/>
          </p:cNvSpPr>
          <p:nvPr>
            <p:ph sz="quarter" idx="14" hasCustomPrompt="1"/>
          </p:nvPr>
        </p:nvSpPr>
        <p:spPr>
          <a:xfrm>
            <a:off x="381000" y="2773436"/>
            <a:ext cx="3535363" cy="1311128"/>
          </a:xfrm>
          <a:prstGeom prst="rect">
            <a:avLst/>
          </a:prstGeom>
        </p:spPr>
        <p:txBody>
          <a:bodyPr anchor="ctr">
            <a:spAutoFit/>
          </a:bodyPr>
          <a:lstStyle>
            <a:lvl1pPr marL="0" indent="0">
              <a:buNone/>
              <a:defRPr sz="4400" b="1">
                <a:latin typeface="Arial" charset="0"/>
                <a:ea typeface="Arial" charset="0"/>
                <a:cs typeface="Arial" charset="0"/>
              </a:defRPr>
            </a:lvl1pPr>
            <a:lvl2pPr marL="457200" indent="0">
              <a:buNone/>
              <a:defRPr b="1">
                <a:latin typeface="Arial" charset="0"/>
                <a:ea typeface="Arial" charset="0"/>
                <a:cs typeface="Arial" charset="0"/>
              </a:defRPr>
            </a:lvl2pPr>
            <a:lvl3pPr marL="914400" indent="0">
              <a:buNone/>
              <a:defRPr b="1">
                <a:latin typeface="Arial" charset="0"/>
                <a:ea typeface="Arial" charset="0"/>
                <a:cs typeface="Arial" charset="0"/>
              </a:defRPr>
            </a:lvl3pPr>
            <a:lvl4pPr marL="1371600" indent="0">
              <a:buNone/>
              <a:defRPr b="1">
                <a:latin typeface="Arial" charset="0"/>
                <a:ea typeface="Arial" charset="0"/>
                <a:cs typeface="Arial" charset="0"/>
              </a:defRPr>
            </a:lvl4pPr>
            <a:lvl5pPr marL="1828800" indent="0">
              <a:buNone/>
              <a:defRPr b="1">
                <a:latin typeface="Arial" charset="0"/>
                <a:ea typeface="Arial" charset="0"/>
                <a:cs typeface="Arial" charset="0"/>
              </a:defRPr>
            </a:lvl5pPr>
          </a:lstStyle>
          <a:p>
            <a:pPr lvl="0"/>
            <a:r>
              <a:rPr lang="en-US" dirty="0"/>
              <a:t>Module Objectives</a:t>
            </a:r>
          </a:p>
        </p:txBody>
      </p:sp>
      <p:sp>
        <p:nvSpPr>
          <p:cNvPr id="2" name="Title 1">
            <a:extLst>
              <a:ext uri="{FF2B5EF4-FFF2-40B4-BE49-F238E27FC236}">
                <a16:creationId xmlns:a16="http://schemas.microsoft.com/office/drawing/2014/main" id="{DB677769-2A69-4460-A83E-6FC815C0160E}"/>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895042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Module overview">
    <p:spTree>
      <p:nvGrpSpPr>
        <p:cNvPr id="1" name=""/>
        <p:cNvGrpSpPr/>
        <p:nvPr/>
      </p:nvGrpSpPr>
      <p:grpSpPr>
        <a:xfrm>
          <a:off x="0" y="0"/>
          <a:ext cx="0" cy="0"/>
          <a:chOff x="0" y="0"/>
          <a:chExt cx="0" cy="0"/>
        </a:xfrm>
      </p:grpSpPr>
      <p:sp>
        <p:nvSpPr>
          <p:cNvPr id="10" name="Rectangle 9"/>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240274" y="361529"/>
            <a:ext cx="7540212" cy="843025"/>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Overview of module content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5" name="Text Placeholder 226"/>
          <p:cNvSpPr>
            <a:spLocks noGrp="1"/>
          </p:cNvSpPr>
          <p:nvPr>
            <p:ph type="body" sz="quarter" idx="13" hasCustomPrompt="1"/>
          </p:nvPr>
        </p:nvSpPr>
        <p:spPr>
          <a:xfrm>
            <a:off x="575733" y="1562306"/>
            <a:ext cx="8204754" cy="4469673"/>
          </a:xfrm>
          <a:prstGeom prst="rect">
            <a:avLst/>
          </a:prstGeom>
        </p:spPr>
        <p:txBody>
          <a:bodyPr wrap="square" anchor="t" anchorCtr="0">
            <a:norm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1792" y="443816"/>
            <a:ext cx="655746" cy="655746"/>
          </a:xfrm>
          <a:prstGeom prst="rect">
            <a:avLst/>
          </a:prstGeom>
        </p:spPr>
      </p:pic>
    </p:spTree>
    <p:extLst>
      <p:ext uri="{BB962C8B-B14F-4D97-AF65-F5344CB8AC3E}">
        <p14:creationId xmlns:p14="http://schemas.microsoft.com/office/powerpoint/2010/main" val="40776431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Video representation intro">
    <p:spTree>
      <p:nvGrpSpPr>
        <p:cNvPr id="1" name=""/>
        <p:cNvGrpSpPr/>
        <p:nvPr/>
      </p:nvGrpSpPr>
      <p:grpSpPr>
        <a:xfrm>
          <a:off x="0" y="0"/>
          <a:ext cx="0" cy="0"/>
          <a:chOff x="0" y="0"/>
          <a:chExt cx="0" cy="0"/>
        </a:xfrm>
      </p:grpSpPr>
      <p:sp>
        <p:nvSpPr>
          <p:cNvPr id="13" name="Rectangle 12"/>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lide Number Placeholder 2"/>
          <p:cNvSpPr>
            <a:spLocks noGrp="1"/>
          </p:cNvSpPr>
          <p:nvPr>
            <p:ph type="sldNum" sz="quarter" idx="10"/>
          </p:nvPr>
        </p:nvSpPr>
        <p:spPr>
          <a:xfrm>
            <a:off x="8271165" y="6512330"/>
            <a:ext cx="644236" cy="169277"/>
          </a:xfrm>
          <a:prstGeom prst="rect">
            <a:avLst/>
          </a:prstGeom>
        </p:spPr>
        <p:txBody>
          <a:bodyPr/>
          <a:lstStyle/>
          <a:p>
            <a:fld id="{569CA132-ADD6-4B72-B5E1-B86F7979C603}" type="slidenum">
              <a:rPr lang="en-US" smtClean="0"/>
              <a:pPr/>
              <a:t>‹#›</a:t>
            </a:fld>
            <a:endParaRPr lang="en-US" dirty="0"/>
          </a:p>
        </p:txBody>
      </p:sp>
      <p:sp>
        <p:nvSpPr>
          <p:cNvPr id="11" name="Picture Placeholder 10"/>
          <p:cNvSpPr>
            <a:spLocks noGrp="1"/>
          </p:cNvSpPr>
          <p:nvPr>
            <p:ph type="pic" sz="quarter" idx="11" hasCustomPrompt="1"/>
          </p:nvPr>
        </p:nvSpPr>
        <p:spPr>
          <a:xfrm>
            <a:off x="5052505" y="1674912"/>
            <a:ext cx="3698423" cy="3549408"/>
          </a:xfrm>
          <a:prstGeom prst="rect">
            <a:avLst/>
          </a:prstGeom>
        </p:spPr>
        <p:txBody>
          <a:bodyPr/>
          <a:lstStyle>
            <a:lvl1pPr marL="0" indent="0">
              <a:buNone/>
              <a:defRPr sz="2000" baseline="0">
                <a:latin typeface="Arial" charset="0"/>
                <a:ea typeface="Arial" charset="0"/>
                <a:cs typeface="Arial" charset="0"/>
              </a:defRPr>
            </a:lvl1pPr>
          </a:lstStyle>
          <a:p>
            <a:r>
              <a:rPr lang="en-US" dirty="0"/>
              <a:t>Image of video screen capture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8" name="Text Placeholder 226"/>
          <p:cNvSpPr>
            <a:spLocks noGrp="1"/>
          </p:cNvSpPr>
          <p:nvPr>
            <p:ph type="body" sz="quarter" idx="13" hasCustomPrompt="1"/>
          </p:nvPr>
        </p:nvSpPr>
        <p:spPr>
          <a:xfrm>
            <a:off x="575732" y="1674912"/>
            <a:ext cx="4133796" cy="4281632"/>
          </a:xfrm>
          <a:prstGeom prst="rect">
            <a:avLst/>
          </a:prstGeom>
        </p:spPr>
        <p:txBody>
          <a:bodyPr wrap="square" anchor="t" anchorCtr="0">
            <a:norm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Type description of the video</a:t>
            </a:r>
          </a:p>
          <a:p>
            <a:pPr lvl="0"/>
            <a:r>
              <a:rPr lang="en-US" dirty="0"/>
              <a:t>Type acknowledgement of copyright holder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p:cNvSpPr>
            <a:spLocks noGrp="1"/>
          </p:cNvSpPr>
          <p:nvPr>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Representation of module concepts</a:t>
            </a:r>
          </a:p>
        </p:txBody>
      </p:sp>
      <p:sp>
        <p:nvSpPr>
          <p:cNvPr id="21" name="Hexagon 20"/>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Text Placeholder 3"/>
          <p:cNvSpPr>
            <a:spLocks noGrp="1"/>
          </p:cNvSpPr>
          <p:nvPr userDrawn="1">
            <p:ph type="body" sz="quarter" idx="14" hasCustomPrompt="1"/>
          </p:nvPr>
        </p:nvSpPr>
        <p:spPr>
          <a:xfrm>
            <a:off x="5053013" y="5437188"/>
            <a:ext cx="3706812" cy="519112"/>
          </a:xfrm>
          <a:prstGeom prst="rect">
            <a:avLst/>
          </a:prstGeom>
        </p:spPr>
        <p:txBody>
          <a:bodyPr anchor="ctr">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vl2pPr>
              <a:defRPr sz="1200">
                <a:latin typeface="Arial" charset="0"/>
                <a:ea typeface="Arial" charset="0"/>
                <a:cs typeface="Arial" charset="0"/>
              </a:defRPr>
            </a:lvl2pPr>
            <a:lvl3pPr>
              <a:defRPr sz="1200">
                <a:latin typeface="Arial" charset="0"/>
                <a:ea typeface="Arial" charset="0"/>
                <a:cs typeface="Arial" charset="0"/>
              </a:defRPr>
            </a:lvl3pPr>
            <a:lvl4pPr>
              <a:defRPr sz="1200">
                <a:latin typeface="Arial" charset="0"/>
                <a:ea typeface="Arial" charset="0"/>
                <a:cs typeface="Arial" charset="0"/>
              </a:defRPr>
            </a:lvl4pPr>
            <a:lvl5pPr>
              <a:defRPr sz="1200">
                <a:latin typeface="Arial" charset="0"/>
                <a:ea typeface="Arial" charset="0"/>
                <a:cs typeface="Arial" charset="0"/>
              </a:defRPr>
            </a:lvl5pPr>
          </a:lstStyle>
          <a:p>
            <a:pPr lvl="0"/>
            <a:r>
              <a:rPr lang="en-US" dirty="0"/>
              <a:t>Video copyright holder’s preferred citation</a:t>
            </a:r>
          </a:p>
          <a:p>
            <a:pPr lvl="0"/>
            <a:r>
              <a:rPr lang="en-US" dirty="0"/>
              <a:t>Hyperlink to copyright holder’s website if applicable</a:t>
            </a:r>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36393358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Video focus">
    <p:spTree>
      <p:nvGrpSpPr>
        <p:cNvPr id="1" name=""/>
        <p:cNvGrpSpPr/>
        <p:nvPr/>
      </p:nvGrpSpPr>
      <p:grpSpPr>
        <a:xfrm>
          <a:off x="0" y="0"/>
          <a:ext cx="0" cy="0"/>
          <a:chOff x="0" y="0"/>
          <a:chExt cx="0" cy="0"/>
        </a:xfrm>
      </p:grpSpPr>
      <p:sp>
        <p:nvSpPr>
          <p:cNvPr id="15" name="Media Placeholder 14"/>
          <p:cNvSpPr>
            <a:spLocks noGrp="1"/>
          </p:cNvSpPr>
          <p:nvPr>
            <p:ph type="media" sz="quarter" idx="13" hasCustomPrompt="1"/>
          </p:nvPr>
        </p:nvSpPr>
        <p:spPr>
          <a:xfrm>
            <a:off x="554478" y="1515946"/>
            <a:ext cx="8204752" cy="3828395"/>
          </a:xfrm>
          <a:prstGeom prst="rect">
            <a:avLst/>
          </a:prstGeom>
        </p:spPr>
        <p:txBody>
          <a:bodyPr/>
          <a:lstStyle>
            <a:lvl1pPr marL="0" indent="0">
              <a:buNone/>
              <a:defRPr sz="2000">
                <a:latin typeface="Arial" charset="0"/>
                <a:ea typeface="Arial" charset="0"/>
                <a:cs typeface="Arial" charset="0"/>
              </a:defRPr>
            </a:lvl1pPr>
          </a:lstStyle>
          <a:p>
            <a:r>
              <a:rPr lang="en-US" dirty="0"/>
              <a:t>Insert video here</a:t>
            </a:r>
          </a:p>
        </p:txBody>
      </p:sp>
      <p:sp>
        <p:nvSpPr>
          <p:cNvPr id="9" name="Rectangle 8"/>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4" name="Title 1"/>
          <p:cNvSpPr>
            <a:spLocks noGrp="1"/>
          </p:cNvSpPr>
          <p:nvPr>
            <p:ph type="title" hasCustomPrompt="1"/>
          </p:nvPr>
        </p:nvSpPr>
        <p:spPr>
          <a:xfrm>
            <a:off x="1219018" y="324358"/>
            <a:ext cx="7540212"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Description of video focus</a:t>
            </a:r>
          </a:p>
        </p:txBody>
      </p:sp>
      <p:sp>
        <p:nvSpPr>
          <p:cNvPr id="17" name="Text Placeholder 2"/>
          <p:cNvSpPr>
            <a:spLocks noGrp="1"/>
          </p:cNvSpPr>
          <p:nvPr>
            <p:ph idx="12" hasCustomPrompt="1"/>
          </p:nvPr>
        </p:nvSpPr>
        <p:spPr>
          <a:xfrm>
            <a:off x="5060807" y="5527371"/>
            <a:ext cx="3677168"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dirty="0"/>
              <a:t>Video copyright holder’s preferred citation</a:t>
            </a:r>
          </a:p>
          <a:p>
            <a:pPr lvl="0"/>
            <a:r>
              <a:rPr lang="en-US" dirty="0"/>
              <a:t>Hyperlink to copyright holder’s website if applicable</a:t>
            </a:r>
          </a:p>
        </p:txBody>
      </p:sp>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2818420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Video telestration">
    <p:spTree>
      <p:nvGrpSpPr>
        <p:cNvPr id="1" name=""/>
        <p:cNvGrpSpPr/>
        <p:nvPr/>
      </p:nvGrpSpPr>
      <p:grpSpPr>
        <a:xfrm>
          <a:off x="0" y="0"/>
          <a:ext cx="0" cy="0"/>
          <a:chOff x="0" y="0"/>
          <a:chExt cx="0" cy="0"/>
        </a:xfrm>
      </p:grpSpPr>
      <p:sp>
        <p:nvSpPr>
          <p:cNvPr id="13" name="Rectangle 12"/>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Text Placeholder 2"/>
          <p:cNvSpPr>
            <a:spLocks noGrp="1"/>
          </p:cNvSpPr>
          <p:nvPr>
            <p:ph idx="13" hasCustomPrompt="1"/>
          </p:nvPr>
        </p:nvSpPr>
        <p:spPr>
          <a:xfrm>
            <a:off x="5052505" y="1674912"/>
            <a:ext cx="3698422" cy="3547633"/>
          </a:xfrm>
          <a:prstGeom prst="rect">
            <a:avLst/>
          </a:prstGeom>
        </p:spPr>
        <p:txBody>
          <a:bodyPr vert="horz" lIns="91440" tIns="45720" rIns="91440" bIns="45720" rtlCol="0">
            <a:normAutofit/>
          </a:bodyPr>
          <a:lstStyle>
            <a:lvl1pPr marL="0" indent="0">
              <a:spcBef>
                <a:spcPts val="1200"/>
              </a:spcBef>
              <a:buNone/>
              <a:defRPr sz="1800" baseline="0">
                <a:latin typeface="Arial" charset="0"/>
                <a:ea typeface="Arial" charset="0"/>
                <a:cs typeface="Arial" charset="0"/>
              </a:defRPr>
            </a:lvl1pPr>
          </a:lstStyle>
          <a:p>
            <a:pPr lvl="0"/>
            <a:r>
              <a:rPr lang="en-US" dirty="0"/>
              <a:t>Clip from video to repeat or image to discuss</a:t>
            </a:r>
          </a:p>
          <a:p>
            <a:pPr lvl="0"/>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7" name="Title 1"/>
          <p:cNvSpPr>
            <a:spLocks noGrp="1"/>
          </p:cNvSpPr>
          <p:nvPr>
            <p:ph type="title" hasCustomPrompt="1"/>
          </p:nvPr>
        </p:nvSpPr>
        <p:spPr>
          <a:xfrm>
            <a:off x="1219018" y="324358"/>
            <a:ext cx="7540212"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Write </a:t>
            </a:r>
            <a:r>
              <a:rPr lang="en-US" dirty="0" err="1"/>
              <a:t>telestration</a:t>
            </a:r>
            <a:r>
              <a:rPr lang="en-US" dirty="0"/>
              <a:t> focus here</a:t>
            </a:r>
          </a:p>
        </p:txBody>
      </p:sp>
      <p:sp>
        <p:nvSpPr>
          <p:cNvPr id="21" name="Text Placeholder 2"/>
          <p:cNvSpPr>
            <a:spLocks noGrp="1"/>
          </p:cNvSpPr>
          <p:nvPr>
            <p:ph idx="12" hasCustomPrompt="1"/>
          </p:nvPr>
        </p:nvSpPr>
        <p:spPr>
          <a:xfrm>
            <a:off x="5082062" y="5498296"/>
            <a:ext cx="3677168"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dirty="0"/>
              <a:t>Video copyright holder’s preferred citation</a:t>
            </a:r>
          </a:p>
          <a:p>
            <a:pPr lvl="0"/>
            <a:r>
              <a:rPr lang="en-US" dirty="0"/>
              <a:t>Hyperlink to copyright holder’s website if applicable</a:t>
            </a:r>
          </a:p>
        </p:txBody>
      </p:sp>
      <p:sp>
        <p:nvSpPr>
          <p:cNvPr id="22" name="Text Placeholder 226"/>
          <p:cNvSpPr>
            <a:spLocks noGrp="1"/>
          </p:cNvSpPr>
          <p:nvPr>
            <p:ph type="body" sz="quarter" idx="14" hasCustomPrompt="1"/>
          </p:nvPr>
        </p:nvSpPr>
        <p:spPr>
          <a:xfrm>
            <a:off x="575732" y="1674912"/>
            <a:ext cx="4133796" cy="4281632"/>
          </a:xfrm>
          <a:prstGeom prst="rect">
            <a:avLst/>
          </a:prstGeom>
        </p:spPr>
        <p:txBody>
          <a:bodyPr wrap="square" anchor="t" anchorCtr="0">
            <a:norm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Key points of </a:t>
            </a:r>
            <a:r>
              <a:rPr lang="en-US" dirty="0" err="1"/>
              <a:t>telestration</a:t>
            </a:r>
            <a:endParaRPr lang="en-US" dirty="0"/>
          </a:p>
        </p:txBody>
      </p:sp>
      <p:sp>
        <p:nvSpPr>
          <p:cNvPr id="19" name="Hexagon 18"/>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33357678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BI Context">
    <p:spTree>
      <p:nvGrpSpPr>
        <p:cNvPr id="1" name=""/>
        <p:cNvGrpSpPr/>
        <p:nvPr/>
      </p:nvGrpSpPr>
      <p:grpSpPr>
        <a:xfrm>
          <a:off x="0" y="0"/>
          <a:ext cx="0" cy="0"/>
          <a:chOff x="0" y="0"/>
          <a:chExt cx="0" cy="0"/>
        </a:xfrm>
      </p:grpSpPr>
      <p:sp>
        <p:nvSpPr>
          <p:cNvPr id="10" name="Rectangle 9"/>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7209" y="628032"/>
            <a:ext cx="3082169" cy="543351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1" name="Text Placeholder 226"/>
          <p:cNvSpPr>
            <a:spLocks noGrp="1"/>
          </p:cNvSpPr>
          <p:nvPr>
            <p:ph type="body" sz="quarter" idx="14" hasCustomPrompt="1"/>
          </p:nvPr>
        </p:nvSpPr>
        <p:spPr>
          <a:xfrm>
            <a:off x="575733" y="1956392"/>
            <a:ext cx="4842934" cy="3958564"/>
          </a:xfrm>
          <a:prstGeom prst="rect">
            <a:avLst/>
          </a:prstGeom>
        </p:spPr>
        <p:txBody>
          <a:bodyPr wrap="square" anchor="t" anchorCtr="0">
            <a:norm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type point </a:t>
            </a:r>
            <a:r>
              <a:rPr lang="en-US"/>
              <a:t>of context</a:t>
            </a:r>
            <a:endParaRPr lang="en-US" dirty="0"/>
          </a:p>
        </p:txBody>
      </p:sp>
      <p:sp>
        <p:nvSpPr>
          <p:cNvPr id="12" name="Title 1"/>
          <p:cNvSpPr>
            <a:spLocks noGrp="1"/>
          </p:cNvSpPr>
          <p:nvPr>
            <p:ph type="title" hasCustomPrompt="1"/>
          </p:nvPr>
        </p:nvSpPr>
        <p:spPr>
          <a:xfrm>
            <a:off x="575734" y="338445"/>
            <a:ext cx="4842934" cy="1262253"/>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Module in the context of the DBI framework</a:t>
            </a:r>
          </a:p>
        </p:txBody>
      </p:sp>
    </p:spTree>
    <p:extLst>
      <p:ext uri="{BB962C8B-B14F-4D97-AF65-F5344CB8AC3E}">
        <p14:creationId xmlns:p14="http://schemas.microsoft.com/office/powerpoint/2010/main" val="13810084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Rationale">
    <p:spTree>
      <p:nvGrpSpPr>
        <p:cNvPr id="1" name=""/>
        <p:cNvGrpSpPr/>
        <p:nvPr/>
      </p:nvGrpSpPr>
      <p:grpSpPr>
        <a:xfrm>
          <a:off x="0" y="0"/>
          <a:ext cx="0" cy="0"/>
          <a:chOff x="0" y="0"/>
          <a:chExt cx="0" cy="0"/>
        </a:xfrm>
      </p:grpSpPr>
      <p:sp>
        <p:nvSpPr>
          <p:cNvPr id="8" name="Rectangle 7"/>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5" name="Text Placeholder 226"/>
          <p:cNvSpPr>
            <a:spLocks noGrp="1"/>
          </p:cNvSpPr>
          <p:nvPr>
            <p:ph type="body" sz="quarter" idx="13" hasCustomPrompt="1"/>
          </p:nvPr>
        </p:nvSpPr>
        <p:spPr>
          <a:xfrm>
            <a:off x="554476" y="1515946"/>
            <a:ext cx="8204754" cy="4469673"/>
          </a:xfrm>
          <a:prstGeom prst="rect">
            <a:avLst/>
          </a:prstGeom>
        </p:spPr>
        <p:txBody>
          <a:bodyPr wrap="square" anchor="t" anchorCtr="0">
            <a:normAutofit/>
          </a:bodyPr>
          <a:lstStyle>
            <a:lvl1pPr marL="285750" indent="-285750">
              <a:buClr>
                <a:srgbClr val="C85337"/>
              </a:buClr>
              <a:buFont typeface="AppleSymbols" charset="0"/>
              <a:buChar char="⎔"/>
              <a:defRPr sz="18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type rationale point</a:t>
            </a:r>
          </a:p>
          <a:p>
            <a:pPr lvl="0"/>
            <a:r>
              <a:rPr lang="en-US" dirty="0"/>
              <a:t>If possible, use Ask the Expert video (or get one filmed)</a:t>
            </a:r>
          </a:p>
        </p:txBody>
      </p:sp>
      <p:sp>
        <p:nvSpPr>
          <p:cNvPr id="17" name="Title 1"/>
          <p:cNvSpPr>
            <a:spLocks noGrp="1"/>
          </p:cNvSpPr>
          <p:nvPr>
            <p:ph type="title" hasCustomPrompt="1"/>
          </p:nvPr>
        </p:nvSpPr>
        <p:spPr>
          <a:xfrm>
            <a:off x="1219018" y="324358"/>
            <a:ext cx="7540212" cy="917367"/>
          </a:xfrm>
          <a:prstGeom prst="rect">
            <a:avLst/>
          </a:prstGeom>
        </p:spPr>
        <p:txBody>
          <a:bodyPr anchor="ctr" anchorCtr="0">
            <a:normAutofit/>
          </a:bodyPr>
          <a:lstStyle>
            <a:lvl1pPr>
              <a:defRPr sz="3200" b="1" i="0" spc="0" baseline="0">
                <a:solidFill>
                  <a:schemeClr val="tx1"/>
                </a:solidFill>
                <a:latin typeface="Arial" charset="0"/>
                <a:ea typeface="Arial" charset="0"/>
                <a:cs typeface="Arial" charset="0"/>
              </a:defRPr>
            </a:lvl1pPr>
          </a:lstStyle>
          <a:p>
            <a:r>
              <a:rPr lang="en-US" dirty="0"/>
              <a:t>Write rationale title here</a:t>
            </a:r>
          </a:p>
        </p:txBody>
      </p:sp>
      <p:sp>
        <p:nvSpPr>
          <p:cNvPr id="19" name="Hexagon 18"/>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1378" y="453631"/>
            <a:ext cx="416574" cy="667327"/>
          </a:xfrm>
          <a:prstGeom prst="rect">
            <a:avLst/>
          </a:prstGeom>
        </p:spPr>
      </p:pic>
    </p:spTree>
    <p:extLst>
      <p:ext uri="{BB962C8B-B14F-4D97-AF65-F5344CB8AC3E}">
        <p14:creationId xmlns:p14="http://schemas.microsoft.com/office/powerpoint/2010/main" val="15971205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Module activity list">
    <p:spTree>
      <p:nvGrpSpPr>
        <p:cNvPr id="1" name=""/>
        <p:cNvGrpSpPr/>
        <p:nvPr/>
      </p:nvGrpSpPr>
      <p:grpSpPr>
        <a:xfrm>
          <a:off x="0" y="0"/>
          <a:ext cx="0" cy="0"/>
          <a:chOff x="0" y="0"/>
          <a:chExt cx="0" cy="0"/>
        </a:xfrm>
      </p:grpSpPr>
      <p:sp>
        <p:nvSpPr>
          <p:cNvPr id="28" name="Rectangle 27"/>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0" name="Title 1"/>
          <p:cNvSpPr>
            <a:spLocks noGrp="1"/>
          </p:cNvSpPr>
          <p:nvPr>
            <p:ph type="title" hasCustomPrompt="1"/>
          </p:nvPr>
        </p:nvSpPr>
        <p:spPr>
          <a:xfrm>
            <a:off x="577379" y="239130"/>
            <a:ext cx="7540212"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Module Activities</a:t>
            </a:r>
          </a:p>
        </p:txBody>
      </p:sp>
      <p:grpSp>
        <p:nvGrpSpPr>
          <p:cNvPr id="13" name="Group 12"/>
          <p:cNvGrpSpPr/>
          <p:nvPr userDrawn="1"/>
        </p:nvGrpSpPr>
        <p:grpSpPr>
          <a:xfrm>
            <a:off x="805571" y="2090994"/>
            <a:ext cx="7488982" cy="699267"/>
            <a:chOff x="805571" y="2308915"/>
            <a:chExt cx="7488982" cy="699267"/>
          </a:xfrm>
        </p:grpSpPr>
        <p:grpSp>
          <p:nvGrpSpPr>
            <p:cNvPr id="3" name="Group 2"/>
            <p:cNvGrpSpPr/>
            <p:nvPr userDrawn="1"/>
          </p:nvGrpSpPr>
          <p:grpSpPr>
            <a:xfrm>
              <a:off x="805571" y="2308915"/>
              <a:ext cx="3458686" cy="699267"/>
              <a:chOff x="819426" y="2577502"/>
              <a:chExt cx="3458686" cy="699267"/>
            </a:xfrm>
          </p:grpSpPr>
          <p:sp>
            <p:nvSpPr>
              <p:cNvPr id="74" name="TextBox 73"/>
              <p:cNvSpPr txBox="1"/>
              <p:nvPr userDrawn="1"/>
            </p:nvSpPr>
            <p:spPr>
              <a:xfrm>
                <a:off x="1866426" y="2665526"/>
                <a:ext cx="2411686" cy="523220"/>
              </a:xfrm>
              <a:prstGeom prst="rect">
                <a:avLst/>
              </a:prstGeom>
              <a:noFill/>
            </p:spPr>
            <p:txBody>
              <a:bodyPr wrap="square" rtlCol="0">
                <a:spAutoFit/>
              </a:bodyPr>
              <a:lstStyle/>
              <a:p>
                <a:pPr algn="l"/>
                <a:r>
                  <a:rPr lang="en-US" sz="1400" dirty="0">
                    <a:latin typeface="Arial" charset="0"/>
                    <a:ea typeface="Arial" charset="0"/>
                    <a:cs typeface="Arial" charset="0"/>
                  </a:rPr>
                  <a:t>Brief</a:t>
                </a:r>
                <a:r>
                  <a:rPr lang="en-US" sz="1400" baseline="0" dirty="0">
                    <a:latin typeface="Arial" charset="0"/>
                    <a:ea typeface="Arial" charset="0"/>
                    <a:cs typeface="Arial" charset="0"/>
                  </a:rPr>
                  <a:t> workbook</a:t>
                </a:r>
              </a:p>
              <a:p>
                <a:pPr algn="l"/>
                <a:r>
                  <a:rPr lang="en-US" sz="1400" baseline="0" dirty="0">
                    <a:latin typeface="Arial" charset="0"/>
                    <a:ea typeface="Arial" charset="0"/>
                    <a:cs typeface="Arial" charset="0"/>
                  </a:rPr>
                  <a:t>activity description</a:t>
                </a:r>
                <a:endParaRPr lang="en-US" sz="1400" dirty="0">
                  <a:latin typeface="Arial" charset="0"/>
                  <a:ea typeface="Arial" charset="0"/>
                  <a:cs typeface="Arial" charset="0"/>
                </a:endParaRPr>
              </a:p>
            </p:txBody>
          </p:sp>
          <p:sp>
            <p:nvSpPr>
              <p:cNvPr id="76" name="Rectangle 75"/>
              <p:cNvSpPr/>
              <p:nvPr userDrawn="1"/>
            </p:nvSpPr>
            <p:spPr>
              <a:xfrm rot="5400000" flipV="1">
                <a:off x="1355152" y="2904277"/>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9426" y="2577502"/>
                <a:ext cx="403855" cy="699267"/>
              </a:xfrm>
              <a:prstGeom prst="rect">
                <a:avLst/>
              </a:prstGeom>
            </p:spPr>
          </p:pic>
        </p:grpSp>
        <p:grpSp>
          <p:nvGrpSpPr>
            <p:cNvPr id="7" name="Group 6"/>
            <p:cNvGrpSpPr/>
            <p:nvPr userDrawn="1"/>
          </p:nvGrpSpPr>
          <p:grpSpPr>
            <a:xfrm>
              <a:off x="5536607" y="2351793"/>
              <a:ext cx="2757946" cy="613511"/>
              <a:chOff x="5550462" y="2563437"/>
              <a:chExt cx="2757946" cy="613511"/>
            </a:xfrm>
          </p:grpSpPr>
          <p:sp>
            <p:nvSpPr>
              <p:cNvPr id="126" name="TextBox 125"/>
              <p:cNvSpPr txBox="1"/>
              <p:nvPr userDrawn="1"/>
            </p:nvSpPr>
            <p:spPr>
              <a:xfrm>
                <a:off x="6729927" y="2608583"/>
                <a:ext cx="1578481" cy="523220"/>
              </a:xfrm>
              <a:prstGeom prst="rect">
                <a:avLst/>
              </a:prstGeom>
              <a:noFill/>
            </p:spPr>
            <p:txBody>
              <a:bodyPr wrap="square" rtlCol="0">
                <a:spAutoFit/>
              </a:bodyPr>
              <a:lstStyle/>
              <a:p>
                <a:pPr algn="l"/>
                <a:r>
                  <a:rPr lang="en-US" sz="1400" dirty="0">
                    <a:latin typeface="Arial" charset="0"/>
                    <a:ea typeface="Arial" charset="0"/>
                    <a:cs typeface="Arial" charset="0"/>
                  </a:rPr>
                  <a:t>Brief journal</a:t>
                </a:r>
                <a:r>
                  <a:rPr lang="en-US" sz="1400" baseline="0" dirty="0">
                    <a:latin typeface="Arial" charset="0"/>
                    <a:ea typeface="Arial" charset="0"/>
                    <a:cs typeface="Arial" charset="0"/>
                  </a:rPr>
                  <a:t> description</a:t>
                </a:r>
                <a:endParaRPr lang="en-US" sz="1400" dirty="0">
                  <a:latin typeface="Arial" charset="0"/>
                  <a:ea typeface="Arial" charset="0"/>
                  <a:cs typeface="Arial" charset="0"/>
                </a:endParaRPr>
              </a:p>
            </p:txBody>
          </p:sp>
          <p:sp>
            <p:nvSpPr>
              <p:cNvPr id="128" name="Rectangle 127"/>
              <p:cNvSpPr/>
              <p:nvPr userDrawn="1"/>
            </p:nvSpPr>
            <p:spPr>
              <a:xfrm rot="5400000" flipV="1">
                <a:off x="6218653" y="2847334"/>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50462" y="2563437"/>
                <a:ext cx="520906" cy="613511"/>
              </a:xfrm>
              <a:prstGeom prst="rect">
                <a:avLst/>
              </a:prstGeom>
            </p:spPr>
          </p:pic>
        </p:grpSp>
      </p:grpSp>
      <p:grpSp>
        <p:nvGrpSpPr>
          <p:cNvPr id="12" name="Group 11"/>
          <p:cNvGrpSpPr/>
          <p:nvPr userDrawn="1"/>
        </p:nvGrpSpPr>
        <p:grpSpPr>
          <a:xfrm>
            <a:off x="691264" y="3092989"/>
            <a:ext cx="8461420" cy="523220"/>
            <a:chOff x="691264" y="3661326"/>
            <a:chExt cx="8461420" cy="523220"/>
          </a:xfrm>
        </p:grpSpPr>
        <p:grpSp>
          <p:nvGrpSpPr>
            <p:cNvPr id="8" name="Group 7"/>
            <p:cNvGrpSpPr/>
            <p:nvPr userDrawn="1"/>
          </p:nvGrpSpPr>
          <p:grpSpPr>
            <a:xfrm>
              <a:off x="5359153" y="3661326"/>
              <a:ext cx="3793531" cy="523220"/>
              <a:chOff x="5373008" y="3918551"/>
              <a:chExt cx="3793531" cy="523220"/>
            </a:xfrm>
          </p:grpSpPr>
          <p:sp>
            <p:nvSpPr>
              <p:cNvPr id="130" name="TextBox 129"/>
              <p:cNvSpPr txBox="1"/>
              <p:nvPr userDrawn="1"/>
            </p:nvSpPr>
            <p:spPr>
              <a:xfrm>
                <a:off x="6754853" y="3918551"/>
                <a:ext cx="2411686" cy="523220"/>
              </a:xfrm>
              <a:prstGeom prst="rect">
                <a:avLst/>
              </a:prstGeom>
              <a:noFill/>
            </p:spPr>
            <p:txBody>
              <a:bodyPr wrap="square" rtlCol="0">
                <a:spAutoFit/>
              </a:bodyPr>
              <a:lstStyle/>
              <a:p>
                <a:pPr algn="l"/>
                <a:r>
                  <a:rPr lang="en-US" sz="1400" dirty="0">
                    <a:latin typeface="Arial" charset="0"/>
                    <a:ea typeface="Arial" charset="0"/>
                    <a:cs typeface="Arial" charset="0"/>
                  </a:rPr>
                  <a:t>Brief</a:t>
                </a:r>
                <a:r>
                  <a:rPr lang="en-US" sz="1400" baseline="0" dirty="0">
                    <a:latin typeface="Arial" charset="0"/>
                    <a:ea typeface="Arial" charset="0"/>
                    <a:cs typeface="Arial" charset="0"/>
                  </a:rPr>
                  <a:t> partner work description</a:t>
                </a:r>
                <a:endParaRPr lang="en-US" sz="1400" dirty="0">
                  <a:latin typeface="Arial" charset="0"/>
                  <a:ea typeface="Arial" charset="0"/>
                  <a:cs typeface="Arial" charset="0"/>
                </a:endParaRPr>
              </a:p>
            </p:txBody>
          </p:sp>
          <p:sp>
            <p:nvSpPr>
              <p:cNvPr id="132" name="Rectangle 131"/>
              <p:cNvSpPr/>
              <p:nvPr userDrawn="1"/>
            </p:nvSpPr>
            <p:spPr>
              <a:xfrm rot="5400000" flipV="1">
                <a:off x="6243579" y="4157302"/>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8" name="Picture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373008" y="3934213"/>
                <a:ext cx="875814" cy="491896"/>
              </a:xfrm>
              <a:prstGeom prst="rect">
                <a:avLst/>
              </a:prstGeom>
            </p:spPr>
          </p:pic>
        </p:grpSp>
        <p:grpSp>
          <p:nvGrpSpPr>
            <p:cNvPr id="4" name="Group 3"/>
            <p:cNvGrpSpPr/>
            <p:nvPr userDrawn="1"/>
          </p:nvGrpSpPr>
          <p:grpSpPr>
            <a:xfrm>
              <a:off x="691264" y="3661326"/>
              <a:ext cx="3572993" cy="523220"/>
              <a:chOff x="705119" y="3941277"/>
              <a:chExt cx="3572993" cy="523220"/>
            </a:xfrm>
          </p:grpSpPr>
          <p:sp>
            <p:nvSpPr>
              <p:cNvPr id="78" name="TextBox 77"/>
              <p:cNvSpPr txBox="1"/>
              <p:nvPr userDrawn="1"/>
            </p:nvSpPr>
            <p:spPr>
              <a:xfrm>
                <a:off x="1866426" y="3941277"/>
                <a:ext cx="2411686" cy="523220"/>
              </a:xfrm>
              <a:prstGeom prst="rect">
                <a:avLst/>
              </a:prstGeom>
              <a:noFill/>
            </p:spPr>
            <p:txBody>
              <a:bodyPr wrap="square" rtlCol="0">
                <a:spAutoFit/>
              </a:bodyPr>
              <a:lstStyle/>
              <a:p>
                <a:pPr algn="l"/>
                <a:r>
                  <a:rPr lang="en-US" sz="1400" dirty="0">
                    <a:latin typeface="Arial" charset="0"/>
                    <a:ea typeface="Arial" charset="0"/>
                    <a:cs typeface="Arial" charset="0"/>
                  </a:rPr>
                  <a:t>Brief discussion</a:t>
                </a:r>
                <a:endParaRPr lang="en-US" sz="1400" baseline="0" dirty="0">
                  <a:latin typeface="Arial" charset="0"/>
                  <a:ea typeface="Arial" charset="0"/>
                  <a:cs typeface="Arial" charset="0"/>
                </a:endParaRPr>
              </a:p>
              <a:p>
                <a:pPr algn="l"/>
                <a:r>
                  <a:rPr lang="en-US" sz="1400" dirty="0">
                    <a:latin typeface="Arial" charset="0"/>
                    <a:ea typeface="Arial" charset="0"/>
                    <a:cs typeface="Arial" charset="0"/>
                  </a:rPr>
                  <a:t>board description</a:t>
                </a:r>
              </a:p>
            </p:txBody>
          </p:sp>
          <p:sp>
            <p:nvSpPr>
              <p:cNvPr id="80" name="Rectangle 79"/>
              <p:cNvSpPr/>
              <p:nvPr userDrawn="1"/>
            </p:nvSpPr>
            <p:spPr>
              <a:xfrm rot="5400000" flipV="1">
                <a:off x="1355152" y="4180028"/>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4" name="Picture 2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05119" y="3981322"/>
                <a:ext cx="632468" cy="443131"/>
              </a:xfrm>
              <a:prstGeom prst="rect">
                <a:avLst/>
              </a:prstGeom>
            </p:spPr>
          </p:pic>
        </p:grpSp>
      </p:grpSp>
      <p:grpSp>
        <p:nvGrpSpPr>
          <p:cNvPr id="10" name="Group 9"/>
          <p:cNvGrpSpPr/>
          <p:nvPr userDrawn="1"/>
        </p:nvGrpSpPr>
        <p:grpSpPr>
          <a:xfrm>
            <a:off x="667708" y="1156497"/>
            <a:ext cx="8863086" cy="631769"/>
            <a:chOff x="667708" y="1156497"/>
            <a:chExt cx="8863086" cy="631769"/>
          </a:xfrm>
        </p:grpSpPr>
        <p:grpSp>
          <p:nvGrpSpPr>
            <p:cNvPr id="6" name="Group 5"/>
            <p:cNvGrpSpPr/>
            <p:nvPr userDrawn="1"/>
          </p:nvGrpSpPr>
          <p:grpSpPr>
            <a:xfrm>
              <a:off x="5581892" y="1156497"/>
              <a:ext cx="3948902" cy="631769"/>
              <a:chOff x="5595747" y="1339975"/>
              <a:chExt cx="3948902" cy="631769"/>
            </a:xfrm>
          </p:grpSpPr>
          <p:sp>
            <p:nvSpPr>
              <p:cNvPr id="90" name="TextBox 89"/>
              <p:cNvSpPr txBox="1"/>
              <p:nvPr/>
            </p:nvSpPr>
            <p:spPr>
              <a:xfrm>
                <a:off x="6718244" y="1501972"/>
                <a:ext cx="2826405" cy="307777"/>
              </a:xfrm>
              <a:prstGeom prst="rect">
                <a:avLst/>
              </a:prstGeom>
              <a:noFill/>
            </p:spPr>
            <p:txBody>
              <a:bodyPr wrap="square" rtlCol="0" anchor="ctr">
                <a:spAutoFit/>
              </a:bodyPr>
              <a:lstStyle/>
              <a:p>
                <a:pPr algn="l"/>
                <a:r>
                  <a:rPr lang="en-US" sz="1400" dirty="0">
                    <a:latin typeface="Arial" charset="0"/>
                    <a:ea typeface="Arial" charset="0"/>
                    <a:cs typeface="Arial" charset="0"/>
                  </a:rPr>
                  <a:t>Brief quiz description</a:t>
                </a:r>
              </a:p>
            </p:txBody>
          </p:sp>
          <p:sp>
            <p:nvSpPr>
              <p:cNvPr id="92" name="Rectangle 91"/>
              <p:cNvSpPr/>
              <p:nvPr userDrawn="1"/>
            </p:nvSpPr>
            <p:spPr>
              <a:xfrm rot="5400000" flipV="1">
                <a:off x="6206970" y="1633001"/>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6" name="Picture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595747" y="1339975"/>
                <a:ext cx="430336" cy="631769"/>
              </a:xfrm>
              <a:prstGeom prst="rect">
                <a:avLst/>
              </a:prstGeom>
            </p:spPr>
          </p:pic>
        </p:grpSp>
        <p:grpSp>
          <p:nvGrpSpPr>
            <p:cNvPr id="2" name="Group 1"/>
            <p:cNvGrpSpPr/>
            <p:nvPr userDrawn="1"/>
          </p:nvGrpSpPr>
          <p:grpSpPr>
            <a:xfrm>
              <a:off x="667708" y="1210771"/>
              <a:ext cx="3596549" cy="523220"/>
              <a:chOff x="681563" y="1389775"/>
              <a:chExt cx="3596549" cy="523220"/>
            </a:xfrm>
          </p:grpSpPr>
          <p:sp>
            <p:nvSpPr>
              <p:cNvPr id="14" name="TextBox 13"/>
              <p:cNvSpPr txBox="1"/>
              <p:nvPr userDrawn="1"/>
            </p:nvSpPr>
            <p:spPr>
              <a:xfrm>
                <a:off x="1866426" y="1389775"/>
                <a:ext cx="2411686" cy="523220"/>
              </a:xfrm>
              <a:prstGeom prst="rect">
                <a:avLst/>
              </a:prstGeom>
              <a:noFill/>
            </p:spPr>
            <p:txBody>
              <a:bodyPr wrap="square" rtlCol="0">
                <a:spAutoFit/>
              </a:bodyPr>
              <a:lstStyle/>
              <a:p>
                <a:pPr algn="l"/>
                <a:r>
                  <a:rPr lang="en-US" sz="1400" dirty="0">
                    <a:latin typeface="Arial" charset="0"/>
                    <a:ea typeface="Arial" charset="0"/>
                    <a:cs typeface="Arial" charset="0"/>
                  </a:rPr>
                  <a:t>Brief</a:t>
                </a:r>
                <a:r>
                  <a:rPr lang="en-US" sz="1400" baseline="0" dirty="0">
                    <a:latin typeface="Arial" charset="0"/>
                    <a:ea typeface="Arial" charset="0"/>
                    <a:cs typeface="Arial" charset="0"/>
                  </a:rPr>
                  <a:t> video</a:t>
                </a:r>
              </a:p>
              <a:p>
                <a:pPr algn="l"/>
                <a:r>
                  <a:rPr lang="en-US" sz="1400" baseline="0" dirty="0">
                    <a:latin typeface="Arial" charset="0"/>
                    <a:ea typeface="Arial" charset="0"/>
                    <a:cs typeface="Arial" charset="0"/>
                  </a:rPr>
                  <a:t>activity description</a:t>
                </a:r>
                <a:endParaRPr lang="en-US" sz="1400" dirty="0">
                  <a:latin typeface="Arial" charset="0"/>
                  <a:ea typeface="Arial" charset="0"/>
                  <a:cs typeface="Arial" charset="0"/>
                </a:endParaRPr>
              </a:p>
            </p:txBody>
          </p:sp>
          <p:sp>
            <p:nvSpPr>
              <p:cNvPr id="34" name="Rectangle 33"/>
              <p:cNvSpPr/>
              <p:nvPr userDrawn="1"/>
            </p:nvSpPr>
            <p:spPr>
              <a:xfrm rot="5400000" flipV="1">
                <a:off x="1355152" y="1628526"/>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9" name="Picture 2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81563" y="1436781"/>
                <a:ext cx="679580" cy="429209"/>
              </a:xfrm>
              <a:prstGeom prst="rect">
                <a:avLst/>
              </a:prstGeom>
            </p:spPr>
          </p:pic>
        </p:grpSp>
      </p:grpSp>
      <p:grpSp>
        <p:nvGrpSpPr>
          <p:cNvPr id="11" name="Group 10"/>
          <p:cNvGrpSpPr/>
          <p:nvPr userDrawn="1"/>
        </p:nvGrpSpPr>
        <p:grpSpPr>
          <a:xfrm>
            <a:off x="749080" y="3918937"/>
            <a:ext cx="8393876" cy="697243"/>
            <a:chOff x="749080" y="4636965"/>
            <a:chExt cx="8393876" cy="697243"/>
          </a:xfrm>
        </p:grpSpPr>
        <p:grpSp>
          <p:nvGrpSpPr>
            <p:cNvPr id="9" name="Group 8"/>
            <p:cNvGrpSpPr/>
            <p:nvPr userDrawn="1"/>
          </p:nvGrpSpPr>
          <p:grpSpPr>
            <a:xfrm>
              <a:off x="5653876" y="4636965"/>
              <a:ext cx="3489080" cy="697243"/>
              <a:chOff x="5667731" y="5067130"/>
              <a:chExt cx="3489080" cy="697243"/>
            </a:xfrm>
          </p:grpSpPr>
          <p:sp>
            <p:nvSpPr>
              <p:cNvPr id="134" name="TextBox 133"/>
              <p:cNvSpPr txBox="1"/>
              <p:nvPr userDrawn="1"/>
            </p:nvSpPr>
            <p:spPr>
              <a:xfrm>
                <a:off x="6745125" y="5154141"/>
                <a:ext cx="2411686" cy="523220"/>
              </a:xfrm>
              <a:prstGeom prst="rect">
                <a:avLst/>
              </a:prstGeom>
              <a:noFill/>
            </p:spPr>
            <p:txBody>
              <a:bodyPr wrap="square" rtlCol="0">
                <a:spAutoFit/>
              </a:bodyPr>
              <a:lstStyle/>
              <a:p>
                <a:pPr algn="l"/>
                <a:r>
                  <a:rPr lang="en-US" sz="1400" dirty="0">
                    <a:latin typeface="Arial" charset="0"/>
                    <a:ea typeface="Arial" charset="0"/>
                    <a:cs typeface="Arial" charset="0"/>
                  </a:rPr>
                  <a:t>Classroom</a:t>
                </a:r>
                <a:r>
                  <a:rPr lang="en-US" sz="1400" baseline="0" dirty="0">
                    <a:latin typeface="Arial" charset="0"/>
                    <a:ea typeface="Arial" charset="0"/>
                    <a:cs typeface="Arial" charset="0"/>
                  </a:rPr>
                  <a:t> application </a:t>
                </a:r>
                <a:r>
                  <a:rPr lang="en-US" sz="1400" dirty="0">
                    <a:latin typeface="Arial" charset="0"/>
                    <a:ea typeface="Arial" charset="0"/>
                    <a:cs typeface="Arial" charset="0"/>
                  </a:rPr>
                  <a:t>description</a:t>
                </a:r>
              </a:p>
            </p:txBody>
          </p:sp>
          <p:sp>
            <p:nvSpPr>
              <p:cNvPr id="136" name="Rectangle 135"/>
              <p:cNvSpPr/>
              <p:nvPr userDrawn="1"/>
            </p:nvSpPr>
            <p:spPr>
              <a:xfrm rot="5400000" flipV="1">
                <a:off x="6233851" y="5392892"/>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0" name="Picture 19"/>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667731" y="5067130"/>
                <a:ext cx="286368" cy="697243"/>
              </a:xfrm>
              <a:prstGeom prst="rect">
                <a:avLst/>
              </a:prstGeom>
            </p:spPr>
          </p:pic>
        </p:grpSp>
        <p:grpSp>
          <p:nvGrpSpPr>
            <p:cNvPr id="5" name="Group 4"/>
            <p:cNvGrpSpPr/>
            <p:nvPr userDrawn="1"/>
          </p:nvGrpSpPr>
          <p:grpSpPr>
            <a:xfrm>
              <a:off x="749080" y="4663050"/>
              <a:ext cx="4497660" cy="645073"/>
              <a:chOff x="762935" y="5121429"/>
              <a:chExt cx="4497660" cy="645073"/>
            </a:xfrm>
          </p:grpSpPr>
          <p:sp>
            <p:nvSpPr>
              <p:cNvPr id="94" name="TextBox 93"/>
              <p:cNvSpPr txBox="1"/>
              <p:nvPr userDrawn="1"/>
            </p:nvSpPr>
            <p:spPr>
              <a:xfrm>
                <a:off x="1866426" y="5182355"/>
                <a:ext cx="3394169" cy="523220"/>
              </a:xfrm>
              <a:prstGeom prst="rect">
                <a:avLst/>
              </a:prstGeom>
              <a:noFill/>
            </p:spPr>
            <p:txBody>
              <a:bodyPr wrap="square" rtlCol="0" anchor="ctr">
                <a:spAutoFit/>
              </a:bodyPr>
              <a:lstStyle/>
              <a:p>
                <a:pPr algn="l"/>
                <a:r>
                  <a:rPr lang="en-US" sz="1400" dirty="0">
                    <a:latin typeface="Arial" charset="0"/>
                    <a:ea typeface="Arial" charset="0"/>
                    <a:cs typeface="Arial" charset="0"/>
                  </a:rPr>
                  <a:t>Article reference</a:t>
                </a:r>
                <a:r>
                  <a:rPr lang="en-US" sz="1400" baseline="0" dirty="0">
                    <a:latin typeface="Arial" charset="0"/>
                    <a:ea typeface="Arial" charset="0"/>
                    <a:cs typeface="Arial" charset="0"/>
                  </a:rPr>
                  <a:t> (APA format)</a:t>
                </a:r>
              </a:p>
              <a:p>
                <a:pPr algn="l"/>
                <a:r>
                  <a:rPr lang="en-US" sz="1400" baseline="0" dirty="0">
                    <a:latin typeface="Arial" charset="0"/>
                    <a:ea typeface="Arial" charset="0"/>
                    <a:cs typeface="Arial" charset="0"/>
                  </a:rPr>
                  <a:t>Brief description of associated activity</a:t>
                </a:r>
              </a:p>
            </p:txBody>
          </p:sp>
          <p:sp>
            <p:nvSpPr>
              <p:cNvPr id="96" name="Rectangle 95"/>
              <p:cNvSpPr/>
              <p:nvPr userDrawn="1"/>
            </p:nvSpPr>
            <p:spPr>
              <a:xfrm rot="5400000" flipV="1">
                <a:off x="1355152" y="5421106"/>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1" name="Picture 3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62935" y="5121429"/>
                <a:ext cx="516836" cy="645073"/>
              </a:xfrm>
              <a:prstGeom prst="rect">
                <a:avLst/>
              </a:prstGeom>
            </p:spPr>
          </p:pic>
        </p:grpSp>
      </p:grpSp>
      <p:grpSp>
        <p:nvGrpSpPr>
          <p:cNvPr id="25" name="Group 24"/>
          <p:cNvGrpSpPr/>
          <p:nvPr userDrawn="1"/>
        </p:nvGrpSpPr>
        <p:grpSpPr>
          <a:xfrm>
            <a:off x="763263" y="5916208"/>
            <a:ext cx="4483477" cy="645073"/>
            <a:chOff x="763263" y="5916208"/>
            <a:chExt cx="4483477" cy="645073"/>
          </a:xfrm>
        </p:grpSpPr>
        <p:pic>
          <p:nvPicPr>
            <p:cNvPr id="56" name="Picture 5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63263" y="5916208"/>
              <a:ext cx="479197" cy="645073"/>
            </a:xfrm>
            <a:prstGeom prst="rect">
              <a:avLst/>
            </a:prstGeom>
          </p:spPr>
        </p:pic>
        <p:grpSp>
          <p:nvGrpSpPr>
            <p:cNvPr id="15" name="Group 14"/>
            <p:cNvGrpSpPr/>
            <p:nvPr userDrawn="1"/>
          </p:nvGrpSpPr>
          <p:grpSpPr>
            <a:xfrm>
              <a:off x="1561621" y="5998232"/>
              <a:ext cx="3685119" cy="486367"/>
              <a:chOff x="1561621" y="5998232"/>
              <a:chExt cx="3685119" cy="486367"/>
            </a:xfrm>
          </p:grpSpPr>
          <p:sp>
            <p:nvSpPr>
              <p:cNvPr id="60" name="TextBox 59"/>
              <p:cNvSpPr txBox="1"/>
              <p:nvPr userDrawn="1"/>
            </p:nvSpPr>
            <p:spPr>
              <a:xfrm>
                <a:off x="1852571" y="6087526"/>
                <a:ext cx="3394169" cy="307777"/>
              </a:xfrm>
              <a:prstGeom prst="rect">
                <a:avLst/>
              </a:prstGeom>
              <a:noFill/>
            </p:spPr>
            <p:txBody>
              <a:bodyPr wrap="square" rtlCol="0" anchor="ctr">
                <a:spAutoFit/>
              </a:bodyPr>
              <a:lstStyle/>
              <a:p>
                <a:pPr algn="l"/>
                <a:r>
                  <a:rPr lang="en-US" sz="1400" baseline="0" dirty="0">
                    <a:latin typeface="Arial" charset="0"/>
                    <a:ea typeface="Arial" charset="0"/>
                    <a:cs typeface="Arial" charset="0"/>
                  </a:rPr>
                  <a:t>“Let me start it” activity</a:t>
                </a:r>
              </a:p>
            </p:txBody>
          </p:sp>
          <p:sp>
            <p:nvSpPr>
              <p:cNvPr id="61" name="Rectangle 60"/>
              <p:cNvSpPr/>
              <p:nvPr userDrawn="1"/>
            </p:nvSpPr>
            <p:spPr>
              <a:xfrm rot="5400000" flipV="1">
                <a:off x="1341297" y="6218556"/>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grpSp>
        <p:nvGrpSpPr>
          <p:cNvPr id="32" name="Group 31"/>
          <p:cNvGrpSpPr/>
          <p:nvPr userDrawn="1"/>
        </p:nvGrpSpPr>
        <p:grpSpPr>
          <a:xfrm>
            <a:off x="663072" y="5005919"/>
            <a:ext cx="8479884" cy="623282"/>
            <a:chOff x="663072" y="5005919"/>
            <a:chExt cx="8479884" cy="623282"/>
          </a:xfrm>
        </p:grpSpPr>
        <p:grpSp>
          <p:nvGrpSpPr>
            <p:cNvPr id="21" name="Group 20"/>
            <p:cNvGrpSpPr/>
            <p:nvPr userDrawn="1"/>
          </p:nvGrpSpPr>
          <p:grpSpPr>
            <a:xfrm>
              <a:off x="5559009" y="5024346"/>
              <a:ext cx="3583947" cy="604855"/>
              <a:chOff x="5559009" y="5024346"/>
              <a:chExt cx="3583947" cy="604855"/>
            </a:xfrm>
          </p:grpSpPr>
          <p:sp>
            <p:nvSpPr>
              <p:cNvPr id="57" name="TextBox 56"/>
              <p:cNvSpPr txBox="1"/>
              <p:nvPr userDrawn="1"/>
            </p:nvSpPr>
            <p:spPr>
              <a:xfrm>
                <a:off x="6731270" y="5105981"/>
                <a:ext cx="2411686" cy="523220"/>
              </a:xfrm>
              <a:prstGeom prst="rect">
                <a:avLst/>
              </a:prstGeom>
              <a:noFill/>
            </p:spPr>
            <p:txBody>
              <a:bodyPr wrap="square" rtlCol="0">
                <a:spAutoFit/>
              </a:bodyPr>
              <a:lstStyle/>
              <a:p>
                <a:pPr algn="l"/>
                <a:r>
                  <a:rPr lang="en-US" sz="1400" dirty="0">
                    <a:latin typeface="Arial" charset="0"/>
                    <a:ea typeface="Arial" charset="0"/>
                    <a:cs typeface="Arial" charset="0"/>
                  </a:rPr>
                  <a:t>Knowledge-building</a:t>
                </a:r>
                <a:r>
                  <a:rPr lang="en-US" sz="1400" baseline="0" dirty="0">
                    <a:latin typeface="Arial" charset="0"/>
                    <a:ea typeface="Arial" charset="0"/>
                    <a:cs typeface="Arial" charset="0"/>
                  </a:rPr>
                  <a:t> c</a:t>
                </a:r>
                <a:r>
                  <a:rPr lang="en-US" sz="1400" dirty="0">
                    <a:latin typeface="Arial" charset="0"/>
                    <a:ea typeface="Arial" charset="0"/>
                    <a:cs typeface="Arial" charset="0"/>
                  </a:rPr>
                  <a:t>urriculum</a:t>
                </a:r>
                <a:r>
                  <a:rPr lang="en-US" sz="1400" baseline="0" dirty="0">
                    <a:latin typeface="Arial" charset="0"/>
                    <a:ea typeface="Arial" charset="0"/>
                    <a:cs typeface="Arial" charset="0"/>
                  </a:rPr>
                  <a:t> example</a:t>
                </a:r>
                <a:endParaRPr lang="en-US" sz="1400" dirty="0">
                  <a:latin typeface="Arial" charset="0"/>
                  <a:ea typeface="Arial" charset="0"/>
                  <a:cs typeface="Arial" charset="0"/>
                </a:endParaRPr>
              </a:p>
            </p:txBody>
          </p:sp>
          <p:sp>
            <p:nvSpPr>
              <p:cNvPr id="58" name="Rectangle 57"/>
              <p:cNvSpPr/>
              <p:nvPr userDrawn="1"/>
            </p:nvSpPr>
            <p:spPr>
              <a:xfrm rot="5400000" flipV="1">
                <a:off x="6219996" y="5244670"/>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7" name="Picture 1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559009" y="5050865"/>
                <a:ext cx="560776" cy="433327"/>
              </a:xfrm>
              <a:prstGeom prst="rect">
                <a:avLst/>
              </a:prstGeom>
            </p:spPr>
          </p:pic>
        </p:grpSp>
        <p:grpSp>
          <p:nvGrpSpPr>
            <p:cNvPr id="22" name="Group 21"/>
            <p:cNvGrpSpPr/>
            <p:nvPr userDrawn="1"/>
          </p:nvGrpSpPr>
          <p:grpSpPr>
            <a:xfrm>
              <a:off x="663072" y="5005919"/>
              <a:ext cx="4583668" cy="523220"/>
              <a:chOff x="663072" y="5005919"/>
              <a:chExt cx="4583668" cy="523220"/>
            </a:xfrm>
          </p:grpSpPr>
          <p:sp>
            <p:nvSpPr>
              <p:cNvPr id="54" name="TextBox 53"/>
              <p:cNvSpPr txBox="1"/>
              <p:nvPr userDrawn="1"/>
            </p:nvSpPr>
            <p:spPr>
              <a:xfrm>
                <a:off x="1852571" y="5005919"/>
                <a:ext cx="3394169" cy="523220"/>
              </a:xfrm>
              <a:prstGeom prst="rect">
                <a:avLst/>
              </a:prstGeom>
              <a:noFill/>
            </p:spPr>
            <p:txBody>
              <a:bodyPr wrap="square" rtlCol="0" anchor="ctr">
                <a:spAutoFit/>
              </a:bodyPr>
              <a:lstStyle/>
              <a:p>
                <a:pPr algn="l"/>
                <a:r>
                  <a:rPr lang="en-US" sz="1400" dirty="0">
                    <a:latin typeface="Arial" charset="0"/>
                    <a:ea typeface="Arial" charset="0"/>
                    <a:cs typeface="Arial" charset="0"/>
                  </a:rPr>
                  <a:t>Lead</a:t>
                </a:r>
                <a:r>
                  <a:rPr lang="en-US" sz="1400" baseline="0" dirty="0">
                    <a:latin typeface="Arial" charset="0"/>
                    <a:ea typeface="Arial" charset="0"/>
                    <a:cs typeface="Arial" charset="0"/>
                  </a:rPr>
                  <a:t> teacher video</a:t>
                </a:r>
              </a:p>
              <a:p>
                <a:pPr algn="l"/>
                <a:r>
                  <a:rPr lang="en-US" sz="1400" baseline="0" dirty="0">
                    <a:latin typeface="Arial" charset="0"/>
                    <a:ea typeface="Arial" charset="0"/>
                    <a:cs typeface="Arial" charset="0"/>
                  </a:rPr>
                  <a:t>demonstration</a:t>
                </a:r>
              </a:p>
            </p:txBody>
          </p:sp>
          <p:sp>
            <p:nvSpPr>
              <p:cNvPr id="55" name="Rectangle 54"/>
              <p:cNvSpPr/>
              <p:nvPr userDrawn="1"/>
            </p:nvSpPr>
            <p:spPr>
              <a:xfrm rot="5400000" flipV="1">
                <a:off x="1341297" y="5244670"/>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65" name="Picture 64"/>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63072" y="5052268"/>
                <a:ext cx="679580" cy="426403"/>
              </a:xfrm>
              <a:prstGeom prst="rect">
                <a:avLst/>
              </a:prstGeom>
            </p:spPr>
          </p:pic>
        </p:grpSp>
      </p:grpSp>
    </p:spTree>
    <p:extLst>
      <p:ext uri="{BB962C8B-B14F-4D97-AF65-F5344CB8AC3E}">
        <p14:creationId xmlns:p14="http://schemas.microsoft.com/office/powerpoint/2010/main" val="25811364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Module part title">
    <p:spTree>
      <p:nvGrpSpPr>
        <p:cNvPr id="1" name=""/>
        <p:cNvGrpSpPr/>
        <p:nvPr/>
      </p:nvGrpSpPr>
      <p:grpSpPr>
        <a:xfrm>
          <a:off x="0" y="0"/>
          <a:ext cx="0" cy="0"/>
          <a:chOff x="0" y="0"/>
          <a:chExt cx="0" cy="0"/>
        </a:xfrm>
      </p:grpSpPr>
      <p:grpSp>
        <p:nvGrpSpPr>
          <p:cNvPr id="220" name="Group 219"/>
          <p:cNvGrpSpPr/>
          <p:nvPr userDrawn="1"/>
        </p:nvGrpSpPr>
        <p:grpSpPr>
          <a:xfrm>
            <a:off x="-1277796" y="-394249"/>
            <a:ext cx="11699593" cy="7646498"/>
            <a:chOff x="-1623140" y="-186249"/>
            <a:chExt cx="11699593" cy="7646498"/>
          </a:xfrm>
          <a:gradFill flip="none" rotWithShape="1">
            <a:gsLst>
              <a:gs pos="97000">
                <a:srgbClr val="202C59">
                  <a:alpha val="45000"/>
                </a:srgbClr>
              </a:gs>
              <a:gs pos="0">
                <a:schemeClr val="bg1">
                  <a:lumMod val="95000"/>
                  <a:lumOff val="5000"/>
                </a:schemeClr>
              </a:gs>
            </a:gsLst>
            <a:lin ang="10800000" scaled="1"/>
            <a:tileRect/>
          </a:gradFill>
        </p:grpSpPr>
        <p:grpSp>
          <p:nvGrpSpPr>
            <p:cNvPr id="221" name="Group 220"/>
            <p:cNvGrpSpPr/>
            <p:nvPr/>
          </p:nvGrpSpPr>
          <p:grpSpPr>
            <a:xfrm>
              <a:off x="-930710" y="-186249"/>
              <a:ext cx="11005420" cy="718056"/>
              <a:chOff x="-584499" y="-186249"/>
              <a:chExt cx="11005420" cy="718056"/>
            </a:xfrm>
            <a:grpFill/>
          </p:grpSpPr>
          <p:sp>
            <p:nvSpPr>
              <p:cNvPr id="409" name="Hexagon 40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0" name="Hexagon 40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1" name="Hexagon 41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2" name="Hexagon 41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3" name="Hexagon 41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4" name="Hexagon 41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5" name="Hexagon 41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6" name="Hexagon 41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7" name="Hexagon 41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8" name="Hexagon 41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9" name="Hexagon 41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0" name="Hexagon 41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1" name="Hexagon 42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2" name="Hexagon 42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3" name="Hexagon 42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4" name="Hexagon 42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2" name="Group 221"/>
            <p:cNvGrpSpPr/>
            <p:nvPr/>
          </p:nvGrpSpPr>
          <p:grpSpPr>
            <a:xfrm>
              <a:off x="-1276075" y="442161"/>
              <a:ext cx="11005420" cy="718056"/>
              <a:chOff x="-584499" y="-186249"/>
              <a:chExt cx="11005420" cy="718056"/>
            </a:xfrm>
            <a:grpFill/>
          </p:grpSpPr>
          <p:sp>
            <p:nvSpPr>
              <p:cNvPr id="393" name="Hexagon 39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4" name="Hexagon 39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5" name="Hexagon 39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6" name="Hexagon 39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7" name="Hexagon 39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8" name="Hexagon 39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9" name="Hexagon 39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0" name="Hexagon 39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1" name="Hexagon 40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2" name="Hexagon 40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3" name="Hexagon 40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4" name="Hexagon 40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5" name="Hexagon 40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6" name="Hexagon 40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7" name="Hexagon 40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8" name="Hexagon 40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3" name="Group 222"/>
            <p:cNvGrpSpPr/>
            <p:nvPr/>
          </p:nvGrpSpPr>
          <p:grpSpPr>
            <a:xfrm>
              <a:off x="-930710" y="1070570"/>
              <a:ext cx="11005420" cy="718056"/>
              <a:chOff x="-584499" y="-186249"/>
              <a:chExt cx="11005420" cy="718056"/>
            </a:xfrm>
            <a:grpFill/>
          </p:grpSpPr>
          <p:sp>
            <p:nvSpPr>
              <p:cNvPr id="377" name="Hexagon 37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8" name="Hexagon 37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9" name="Hexagon 37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0" name="Hexagon 37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1" name="Hexagon 38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2" name="Hexagon 38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3" name="Hexagon 38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4" name="Hexagon 38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5" name="Hexagon 38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6" name="Hexagon 38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7" name="Hexagon 38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8" name="Hexagon 38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9" name="Hexagon 38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0" name="Hexagon 38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1" name="Hexagon 39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2" name="Hexagon 39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4" name="Group 223"/>
            <p:cNvGrpSpPr/>
            <p:nvPr/>
          </p:nvGrpSpPr>
          <p:grpSpPr>
            <a:xfrm>
              <a:off x="-1276075" y="1698980"/>
              <a:ext cx="11005420" cy="718056"/>
              <a:chOff x="-584499" y="-186249"/>
              <a:chExt cx="11005420" cy="718056"/>
            </a:xfrm>
            <a:grpFill/>
          </p:grpSpPr>
          <p:sp>
            <p:nvSpPr>
              <p:cNvPr id="361" name="Hexagon 36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2" name="Hexagon 36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3" name="Hexagon 36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4" name="Hexagon 36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5" name="Hexagon 36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6" name="Hexagon 36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7" name="Hexagon 36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8" name="Hexagon 36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9" name="Hexagon 36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0" name="Hexagon 36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1" name="Hexagon 37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2" name="Hexagon 37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3" name="Hexagon 37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4" name="Hexagon 37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5" name="Hexagon 37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6" name="Hexagon 37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5" name="Group 224"/>
            <p:cNvGrpSpPr/>
            <p:nvPr/>
          </p:nvGrpSpPr>
          <p:grpSpPr>
            <a:xfrm>
              <a:off x="-928967" y="2324633"/>
              <a:ext cx="11005420" cy="718056"/>
              <a:chOff x="-584499" y="-186249"/>
              <a:chExt cx="11005420" cy="718056"/>
            </a:xfrm>
            <a:grpFill/>
          </p:grpSpPr>
          <p:sp>
            <p:nvSpPr>
              <p:cNvPr id="345" name="Hexagon 34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6" name="Hexagon 34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7" name="Hexagon 34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8" name="Hexagon 34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9" name="Hexagon 34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0" name="Hexagon 34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1" name="Hexagon 35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2" name="Hexagon 35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3" name="Hexagon 35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4" name="Hexagon 35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5" name="Hexagon 35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6" name="Hexagon 35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7" name="Hexagon 35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8" name="Hexagon 35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9" name="Hexagon 35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0" name="Hexagon 35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6" name="Group 225"/>
            <p:cNvGrpSpPr/>
            <p:nvPr/>
          </p:nvGrpSpPr>
          <p:grpSpPr>
            <a:xfrm>
              <a:off x="-1274332" y="2953043"/>
              <a:ext cx="11005420" cy="718056"/>
              <a:chOff x="-584499" y="-186249"/>
              <a:chExt cx="11005420" cy="718056"/>
            </a:xfrm>
            <a:grpFill/>
          </p:grpSpPr>
          <p:sp>
            <p:nvSpPr>
              <p:cNvPr id="329" name="Hexagon 32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0" name="Hexagon 32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1" name="Hexagon 33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2" name="Hexagon 33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3" name="Hexagon 33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4" name="Hexagon 33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5" name="Hexagon 33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6" name="Hexagon 33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7" name="Hexagon 33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8" name="Hexagon 33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9" name="Hexagon 33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0" name="Hexagon 33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1" name="Hexagon 34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2" name="Hexagon 34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3" name="Hexagon 34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4" name="Hexagon 34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7" name="Group 226"/>
            <p:cNvGrpSpPr/>
            <p:nvPr/>
          </p:nvGrpSpPr>
          <p:grpSpPr>
            <a:xfrm>
              <a:off x="-930710" y="3587728"/>
              <a:ext cx="11005420" cy="718056"/>
              <a:chOff x="-584499" y="-186249"/>
              <a:chExt cx="11005420" cy="718056"/>
            </a:xfrm>
            <a:grpFill/>
          </p:grpSpPr>
          <p:sp>
            <p:nvSpPr>
              <p:cNvPr id="313" name="Hexagon 31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4" name="Hexagon 31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5" name="Hexagon 31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6" name="Hexagon 31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7" name="Hexagon 31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8" name="Hexagon 31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9" name="Hexagon 31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0" name="Hexagon 31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1" name="Hexagon 32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2" name="Hexagon 32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3" name="Hexagon 32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4" name="Hexagon 32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5" name="Hexagon 32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6" name="Hexagon 32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7" name="Hexagon 32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8" name="Hexagon 32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8" name="Group 227"/>
            <p:cNvGrpSpPr/>
            <p:nvPr/>
          </p:nvGrpSpPr>
          <p:grpSpPr>
            <a:xfrm>
              <a:off x="-1276075" y="4216138"/>
              <a:ext cx="11005420" cy="718056"/>
              <a:chOff x="-584499" y="-186249"/>
              <a:chExt cx="11005420" cy="718056"/>
            </a:xfrm>
            <a:grpFill/>
          </p:grpSpPr>
          <p:sp>
            <p:nvSpPr>
              <p:cNvPr id="297" name="Hexagon 29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8" name="Hexagon 29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9" name="Hexagon 29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0" name="Hexagon 29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1" name="Hexagon 30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2" name="Hexagon 30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3" name="Hexagon 30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4" name="Hexagon 30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5" name="Hexagon 30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6" name="Hexagon 30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7" name="Hexagon 30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8" name="Hexagon 30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9" name="Hexagon 30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0" name="Hexagon 30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1" name="Hexagon 31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2" name="Hexagon 31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9" name="Group 228"/>
            <p:cNvGrpSpPr/>
            <p:nvPr/>
          </p:nvGrpSpPr>
          <p:grpSpPr>
            <a:xfrm>
              <a:off x="-930710" y="4835514"/>
              <a:ext cx="11005420" cy="718056"/>
              <a:chOff x="-584499" y="-186249"/>
              <a:chExt cx="11005420" cy="718056"/>
            </a:xfrm>
            <a:grpFill/>
          </p:grpSpPr>
          <p:sp>
            <p:nvSpPr>
              <p:cNvPr id="281" name="Hexagon 28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2" name="Hexagon 28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3" name="Hexagon 28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4" name="Hexagon 28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5" name="Hexagon 28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6" name="Hexagon 28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7" name="Hexagon 28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8" name="Hexagon 28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9" name="Hexagon 28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0" name="Hexagon 28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1" name="Hexagon 29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2" name="Hexagon 29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3" name="Hexagon 29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4" name="Hexagon 29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5" name="Hexagon 29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6" name="Hexagon 29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30" name="Group 229"/>
            <p:cNvGrpSpPr/>
            <p:nvPr/>
          </p:nvGrpSpPr>
          <p:grpSpPr>
            <a:xfrm>
              <a:off x="-1276075" y="5463924"/>
              <a:ext cx="11005420" cy="718056"/>
              <a:chOff x="-584499" y="-186249"/>
              <a:chExt cx="11005420" cy="718056"/>
            </a:xfrm>
            <a:grpFill/>
          </p:grpSpPr>
          <p:sp>
            <p:nvSpPr>
              <p:cNvPr id="265" name="Hexagon 26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6" name="Hexagon 26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7" name="Hexagon 26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8" name="Hexagon 26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9" name="Hexagon 26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0" name="Hexagon 26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1" name="Hexagon 27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2" name="Hexagon 27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3" name="Hexagon 27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4" name="Hexagon 27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5" name="Hexagon 27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6" name="Hexagon 27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7" name="Hexagon 27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8" name="Hexagon 27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9" name="Hexagon 27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0" name="Hexagon 27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31" name="Group 230"/>
            <p:cNvGrpSpPr/>
            <p:nvPr/>
          </p:nvGrpSpPr>
          <p:grpSpPr>
            <a:xfrm>
              <a:off x="-1623140" y="6071637"/>
              <a:ext cx="11005420" cy="751306"/>
              <a:chOff x="-584499" y="-219499"/>
              <a:chExt cx="11005420" cy="751306"/>
            </a:xfrm>
            <a:grpFill/>
          </p:grpSpPr>
          <p:sp>
            <p:nvSpPr>
              <p:cNvPr id="249" name="Hexagon 24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0" name="Hexagon 24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1" name="Hexagon 250"/>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2" name="Hexagon 251"/>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3" name="Hexagon 252"/>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4" name="Hexagon 253"/>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5" name="Hexagon 254"/>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6" name="Hexagon 255"/>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7" name="Hexagon 256"/>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8" name="Hexagon 257"/>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9" name="Hexagon 258"/>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0" name="Hexagon 259"/>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1" name="Hexagon 260"/>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2" name="Hexagon 261"/>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3" name="Hexagon 262"/>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4" name="Hexagon 26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32" name="Group 231"/>
            <p:cNvGrpSpPr/>
            <p:nvPr/>
          </p:nvGrpSpPr>
          <p:grpSpPr>
            <a:xfrm>
              <a:off x="-1276075" y="6708943"/>
              <a:ext cx="11005420" cy="751306"/>
              <a:chOff x="-584499" y="-219499"/>
              <a:chExt cx="11005420" cy="751306"/>
            </a:xfrm>
            <a:grpFill/>
          </p:grpSpPr>
          <p:sp>
            <p:nvSpPr>
              <p:cNvPr id="233" name="Hexagon 23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4" name="Hexagon 233"/>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5" name="Hexagon 23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6" name="Hexagon 23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7" name="Hexagon 23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8" name="Hexagon 23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9" name="Hexagon 23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0" name="Hexagon 23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1" name="Hexagon 24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2" name="Hexagon 24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3" name="Hexagon 24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4" name="Hexagon 24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5" name="Hexagon 24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6" name="Hexagon 24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7" name="Hexagon 24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8" name="Hexagon 24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218" name="Rectangle 217"/>
          <p:cNvSpPr/>
          <p:nvPr userDrawn="1"/>
        </p:nvSpPr>
        <p:spPr>
          <a:xfrm rot="5400000">
            <a:off x="298989" y="3380671"/>
            <a:ext cx="904332" cy="9665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Content Placeholder 2"/>
          <p:cNvSpPr>
            <a:spLocks noGrp="1"/>
          </p:cNvSpPr>
          <p:nvPr>
            <p:ph sz="quarter" idx="12" hasCustomPrompt="1"/>
          </p:nvPr>
        </p:nvSpPr>
        <p:spPr>
          <a:xfrm>
            <a:off x="1182145" y="2817184"/>
            <a:ext cx="7352025" cy="665162"/>
          </a:xfrm>
          <a:prstGeom prst="rect">
            <a:avLst/>
          </a:prstGeom>
        </p:spPr>
        <p:txBody>
          <a:bodyPr anchor="ctr">
            <a:normAutofit/>
          </a:bodyPr>
          <a:lstStyle>
            <a:lvl1pPr marL="0" indent="0">
              <a:buNone/>
              <a:defRPr sz="3200">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main module title</a:t>
            </a:r>
          </a:p>
        </p:txBody>
      </p:sp>
      <p:sp>
        <p:nvSpPr>
          <p:cNvPr id="215" name="Content Placeholder 2"/>
          <p:cNvSpPr>
            <a:spLocks noGrp="1"/>
          </p:cNvSpPr>
          <p:nvPr>
            <p:ph sz="quarter" idx="14" hasCustomPrompt="1"/>
          </p:nvPr>
        </p:nvSpPr>
        <p:spPr>
          <a:xfrm>
            <a:off x="1182144" y="3433176"/>
            <a:ext cx="7352026" cy="665162"/>
          </a:xfrm>
          <a:prstGeom prst="rect">
            <a:avLst/>
          </a:prstGeom>
        </p:spPr>
        <p:txBody>
          <a:bodyPr anchor="ctr">
            <a:normAutofit/>
          </a:bodyPr>
          <a:lstStyle>
            <a:lvl1pPr marL="0" indent="0">
              <a:buNone/>
              <a:defRPr sz="3200" b="1" baseline="0">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Part #: Add part title as a question</a:t>
            </a:r>
          </a:p>
        </p:txBody>
      </p:sp>
      <p:sp>
        <p:nvSpPr>
          <p:cNvPr id="2" name="Title 1">
            <a:extLst>
              <a:ext uri="{FF2B5EF4-FFF2-40B4-BE49-F238E27FC236}">
                <a16:creationId xmlns:a16="http://schemas.microsoft.com/office/drawing/2014/main" id="{819C2C42-1296-41E1-8F32-4ED3F7B08DDB}"/>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410652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Module part objectives">
    <p:spTree>
      <p:nvGrpSpPr>
        <p:cNvPr id="1" name=""/>
        <p:cNvGrpSpPr/>
        <p:nvPr/>
      </p:nvGrpSpPr>
      <p:grpSpPr>
        <a:xfrm>
          <a:off x="0" y="0"/>
          <a:ext cx="0" cy="0"/>
          <a:chOff x="0" y="0"/>
          <a:chExt cx="0" cy="0"/>
        </a:xfrm>
      </p:grpSpPr>
      <p:grpSp>
        <p:nvGrpSpPr>
          <p:cNvPr id="14" name="Group 13"/>
          <p:cNvGrpSpPr/>
          <p:nvPr userDrawn="1"/>
        </p:nvGrpSpPr>
        <p:grpSpPr>
          <a:xfrm>
            <a:off x="-1277796" y="-394249"/>
            <a:ext cx="11699593" cy="7646498"/>
            <a:chOff x="-1623140" y="-186249"/>
            <a:chExt cx="11699593" cy="7646498"/>
          </a:xfrm>
          <a:gradFill flip="none" rotWithShape="1">
            <a:gsLst>
              <a:gs pos="100000">
                <a:srgbClr val="202C59">
                  <a:alpha val="45000"/>
                </a:srgbClr>
              </a:gs>
              <a:gs pos="40000">
                <a:schemeClr val="bg1">
                  <a:lumMod val="95000"/>
                  <a:lumOff val="5000"/>
                </a:schemeClr>
              </a:gs>
            </a:gsLst>
            <a:lin ang="10800000" scaled="1"/>
            <a:tileRect/>
          </a:gradFill>
        </p:grpSpPr>
        <p:grpSp>
          <p:nvGrpSpPr>
            <p:cNvPr id="15" name="Group 14"/>
            <p:cNvGrpSpPr/>
            <p:nvPr/>
          </p:nvGrpSpPr>
          <p:grpSpPr>
            <a:xfrm>
              <a:off x="-930710" y="-186249"/>
              <a:ext cx="11005420" cy="718056"/>
              <a:chOff x="-584499" y="-186249"/>
              <a:chExt cx="11005420" cy="718056"/>
            </a:xfrm>
            <a:grpFill/>
          </p:grpSpPr>
          <p:sp>
            <p:nvSpPr>
              <p:cNvPr id="203" name="Hexagon 20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4" name="Hexagon 20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5" name="Hexagon 20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6" name="Hexagon 20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7" name="Hexagon 20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8" name="Hexagon 20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9" name="Hexagon 20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0" name="Hexagon 20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1" name="Hexagon 21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2" name="Hexagon 21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3" name="Hexagon 21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4" name="Hexagon 21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5" name="Hexagon 21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6" name="Hexagon 21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7" name="Hexagon 21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8" name="Hexagon 21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6" name="Group 15"/>
            <p:cNvGrpSpPr/>
            <p:nvPr/>
          </p:nvGrpSpPr>
          <p:grpSpPr>
            <a:xfrm>
              <a:off x="-1276075" y="442161"/>
              <a:ext cx="11005420" cy="718056"/>
              <a:chOff x="-584499" y="-186249"/>
              <a:chExt cx="11005420" cy="718056"/>
            </a:xfrm>
            <a:grpFill/>
          </p:grpSpPr>
          <p:sp>
            <p:nvSpPr>
              <p:cNvPr id="187" name="Hexagon 18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8" name="Hexagon 18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9" name="Hexagon 18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0" name="Hexagon 18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1" name="Hexagon 19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2" name="Hexagon 19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3" name="Hexagon 19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4" name="Hexagon 19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5" name="Hexagon 19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6" name="Hexagon 19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7" name="Hexagon 19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8" name="Hexagon 19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9" name="Hexagon 19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0" name="Hexagon 19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1" name="Hexagon 20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2" name="Hexagon 20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7" name="Group 16"/>
            <p:cNvGrpSpPr/>
            <p:nvPr/>
          </p:nvGrpSpPr>
          <p:grpSpPr>
            <a:xfrm>
              <a:off x="-930710" y="1070570"/>
              <a:ext cx="11005420" cy="718056"/>
              <a:chOff x="-584499" y="-186249"/>
              <a:chExt cx="11005420" cy="718056"/>
            </a:xfrm>
            <a:grpFill/>
          </p:grpSpPr>
          <p:sp>
            <p:nvSpPr>
              <p:cNvPr id="171" name="Hexagon 17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2" name="Hexagon 17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3" name="Hexagon 17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4" name="Hexagon 17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5" name="Hexagon 17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6" name="Hexagon 17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7" name="Hexagon 17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8" name="Hexagon 17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9" name="Hexagon 17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0" name="Hexagon 17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1" name="Hexagon 18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2" name="Hexagon 18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3" name="Hexagon 18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4" name="Hexagon 18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5" name="Hexagon 18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6" name="Hexagon 18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8" name="Group 17"/>
            <p:cNvGrpSpPr/>
            <p:nvPr/>
          </p:nvGrpSpPr>
          <p:grpSpPr>
            <a:xfrm>
              <a:off x="-1276075" y="1698980"/>
              <a:ext cx="11005420" cy="718056"/>
              <a:chOff x="-584499" y="-186249"/>
              <a:chExt cx="11005420" cy="718056"/>
            </a:xfrm>
            <a:grpFill/>
          </p:grpSpPr>
          <p:sp>
            <p:nvSpPr>
              <p:cNvPr id="155" name="Hexagon 15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6" name="Hexagon 15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7" name="Hexagon 15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8" name="Hexagon 15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9" name="Hexagon 15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0" name="Hexagon 15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1" name="Hexagon 16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2" name="Hexagon 16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3" name="Hexagon 16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4" name="Hexagon 16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5" name="Hexagon 16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6" name="Hexagon 16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7" name="Hexagon 16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8" name="Hexagon 16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9" name="Hexagon 16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0" name="Hexagon 16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9" name="Group 18"/>
            <p:cNvGrpSpPr/>
            <p:nvPr/>
          </p:nvGrpSpPr>
          <p:grpSpPr>
            <a:xfrm>
              <a:off x="-928967" y="2324633"/>
              <a:ext cx="11005420" cy="718056"/>
              <a:chOff x="-584499" y="-186249"/>
              <a:chExt cx="11005420" cy="718056"/>
            </a:xfrm>
            <a:grpFill/>
          </p:grpSpPr>
          <p:sp>
            <p:nvSpPr>
              <p:cNvPr id="139" name="Hexagon 13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0" name="Hexagon 13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1" name="Hexagon 14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2" name="Hexagon 14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3" name="Hexagon 14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4" name="Hexagon 14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5" name="Hexagon 14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6" name="Hexagon 14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7" name="Hexagon 14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8" name="Hexagon 14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9" name="Hexagon 14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0" name="Hexagon 14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1" name="Hexagon 15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2" name="Hexagon 15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3" name="Hexagon 15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4" name="Hexagon 15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0" name="Group 19"/>
            <p:cNvGrpSpPr/>
            <p:nvPr/>
          </p:nvGrpSpPr>
          <p:grpSpPr>
            <a:xfrm>
              <a:off x="-1274332" y="2953043"/>
              <a:ext cx="11005420" cy="718056"/>
              <a:chOff x="-584499" y="-186249"/>
              <a:chExt cx="11005420" cy="718056"/>
            </a:xfrm>
            <a:grpFill/>
          </p:grpSpPr>
          <p:sp>
            <p:nvSpPr>
              <p:cNvPr id="123" name="Hexagon 12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4" name="Hexagon 12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5" name="Hexagon 12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6" name="Hexagon 12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7" name="Hexagon 12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8" name="Hexagon 12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9" name="Hexagon 12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0" name="Hexagon 12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1" name="Hexagon 13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2" name="Hexagon 13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3" name="Hexagon 13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4" name="Hexagon 13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5" name="Hexagon 13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6" name="Hexagon 13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7" name="Hexagon 13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8" name="Hexagon 13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1" name="Group 20"/>
            <p:cNvGrpSpPr/>
            <p:nvPr/>
          </p:nvGrpSpPr>
          <p:grpSpPr>
            <a:xfrm>
              <a:off x="-930710" y="3587728"/>
              <a:ext cx="11005420" cy="718056"/>
              <a:chOff x="-584499" y="-186249"/>
              <a:chExt cx="11005420" cy="718056"/>
            </a:xfrm>
            <a:grpFill/>
          </p:grpSpPr>
          <p:sp>
            <p:nvSpPr>
              <p:cNvPr id="107" name="Hexagon 10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8" name="Hexagon 10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9" name="Hexagon 10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0" name="Hexagon 10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1" name="Hexagon 11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2" name="Hexagon 11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3" name="Hexagon 11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4" name="Hexagon 11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5" name="Hexagon 11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6" name="Hexagon 11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7" name="Hexagon 11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8" name="Hexagon 11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9" name="Hexagon 11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0" name="Hexagon 11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1" name="Hexagon 12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2" name="Hexagon 12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 name="Group 21"/>
            <p:cNvGrpSpPr/>
            <p:nvPr/>
          </p:nvGrpSpPr>
          <p:grpSpPr>
            <a:xfrm>
              <a:off x="-1276075" y="4216138"/>
              <a:ext cx="11005420" cy="718056"/>
              <a:chOff x="-584499" y="-186249"/>
              <a:chExt cx="11005420" cy="718056"/>
            </a:xfrm>
            <a:grpFill/>
          </p:grpSpPr>
          <p:sp>
            <p:nvSpPr>
              <p:cNvPr id="91" name="Hexagon 9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2" name="Hexagon 9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3" name="Hexagon 9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4" name="Hexagon 9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5" name="Hexagon 9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6" name="Hexagon 9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7" name="Hexagon 9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8" name="Hexagon 9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9" name="Hexagon 9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0" name="Hexagon 9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1" name="Hexagon 10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2" name="Hexagon 10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3" name="Hexagon 10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4" name="Hexagon 10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5" name="Hexagon 10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6" name="Hexagon 10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3" name="Group 22"/>
            <p:cNvGrpSpPr/>
            <p:nvPr/>
          </p:nvGrpSpPr>
          <p:grpSpPr>
            <a:xfrm>
              <a:off x="-930710" y="4835514"/>
              <a:ext cx="11005420" cy="718056"/>
              <a:chOff x="-584499" y="-186249"/>
              <a:chExt cx="11005420" cy="718056"/>
            </a:xfrm>
            <a:grpFill/>
          </p:grpSpPr>
          <p:sp>
            <p:nvSpPr>
              <p:cNvPr id="75" name="Hexagon 7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6" name="Hexagon 7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7" name="Hexagon 7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8" name="Hexagon 7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9" name="Hexagon 7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0" name="Hexagon 7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 name="Hexagon 8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2" name="Hexagon 8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3" name="Hexagon 8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4" name="Hexagon 8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Hexagon 8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6" name="Hexagon 8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7" name="Hexagon 8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8" name="Hexagon 8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9" name="Hexagon 8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0" name="Hexagon 8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4" name="Group 23"/>
            <p:cNvGrpSpPr/>
            <p:nvPr/>
          </p:nvGrpSpPr>
          <p:grpSpPr>
            <a:xfrm>
              <a:off x="-1276075" y="5463924"/>
              <a:ext cx="11005420" cy="718056"/>
              <a:chOff x="-584499" y="-186249"/>
              <a:chExt cx="11005420" cy="718056"/>
            </a:xfrm>
            <a:grpFill/>
          </p:grpSpPr>
          <p:sp>
            <p:nvSpPr>
              <p:cNvPr id="59" name="Hexagon 5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Hexagon 5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Hexagon 6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2" name="Hexagon 6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3" name="Hexagon 6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4" name="Hexagon 6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5" name="Hexagon 6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6" name="Hexagon 6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6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6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9" name="Hexagon 6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0" name="Hexagon 6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Hexagon 7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2" name="Hexagon 7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3" name="Hexagon 7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4" name="Hexagon 7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5" name="Group 24"/>
            <p:cNvGrpSpPr/>
            <p:nvPr/>
          </p:nvGrpSpPr>
          <p:grpSpPr>
            <a:xfrm>
              <a:off x="-1623140" y="6071637"/>
              <a:ext cx="11005420" cy="751306"/>
              <a:chOff x="-584499" y="-219499"/>
              <a:chExt cx="11005420" cy="751306"/>
            </a:xfrm>
            <a:grpFill/>
          </p:grpSpPr>
          <p:sp>
            <p:nvSpPr>
              <p:cNvPr id="43" name="Hexagon 4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Hexagon 4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Hexagon 4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Hexagon 4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Hexagon 4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8" name="Hexagon 4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Hexagon 4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Hexagon 4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Hexagon 5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2" name="Hexagon 5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Hexagon 5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4" name="Hexagon 5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Hexagon 5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Hexagon 5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Hexagon 56"/>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Hexagon 5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6" name="Group 25"/>
            <p:cNvGrpSpPr/>
            <p:nvPr/>
          </p:nvGrpSpPr>
          <p:grpSpPr>
            <a:xfrm>
              <a:off x="-1276075" y="6708943"/>
              <a:ext cx="11005420" cy="751306"/>
              <a:chOff x="-584499" y="-219499"/>
              <a:chExt cx="11005420" cy="751306"/>
            </a:xfrm>
            <a:grpFill/>
          </p:grpSpPr>
          <p:sp>
            <p:nvSpPr>
              <p:cNvPr id="27" name="Hexagon 2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Hexagon 27"/>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Hexagon 28"/>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Hexagon 29"/>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Hexagon 30"/>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Hexagon 31"/>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Hexagon 32"/>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Hexagon 33"/>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Hexagon 34"/>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Hexagon 35"/>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Hexagon 36"/>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Hexagon 37"/>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 name="Hexagon 38"/>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Hexagon 39"/>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Hexagon 4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Hexagon 4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220" name="Rectangle 219"/>
          <p:cNvSpPr/>
          <p:nvPr userDrawn="1"/>
        </p:nvSpPr>
        <p:spPr>
          <a:xfrm rot="5400000">
            <a:off x="2113115" y="1754256"/>
            <a:ext cx="9144000" cy="4846991"/>
          </a:xfrm>
          <a:prstGeom prst="rect">
            <a:avLst/>
          </a:prstGeom>
          <a:solidFill>
            <a:schemeClr val="bg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7" name="Text Placeholder 226"/>
          <p:cNvSpPr>
            <a:spLocks noGrp="1"/>
          </p:cNvSpPr>
          <p:nvPr>
            <p:ph type="body" sz="quarter" idx="13" hasCustomPrompt="1"/>
          </p:nvPr>
        </p:nvSpPr>
        <p:spPr>
          <a:xfrm>
            <a:off x="4606925" y="2672895"/>
            <a:ext cx="4154488" cy="1512209"/>
          </a:xfrm>
          <a:prstGeom prst="rect">
            <a:avLst/>
          </a:prstGeom>
        </p:spPr>
        <p:txBody>
          <a:bodyPr anchor="ctr" anchorCtr="0">
            <a:sp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add part # objectives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9" name="Picture 2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221" name="Picture 2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 name="Text Placeholder 2"/>
          <p:cNvSpPr>
            <a:spLocks noGrp="1"/>
          </p:cNvSpPr>
          <p:nvPr>
            <p:ph type="body" sz="quarter" idx="14" hasCustomPrompt="1"/>
          </p:nvPr>
        </p:nvSpPr>
        <p:spPr>
          <a:xfrm>
            <a:off x="462470" y="2773436"/>
            <a:ext cx="3380371" cy="1311128"/>
          </a:xfrm>
          <a:prstGeom prst="rect">
            <a:avLst/>
          </a:prstGeom>
        </p:spPr>
        <p:txBody>
          <a:bodyPr anchor="ctr">
            <a:spAutoFit/>
          </a:bodyPr>
          <a:lstStyle>
            <a:lvl1pPr marL="0" indent="0">
              <a:buNone/>
              <a:defRPr sz="4400" b="1">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Part # Objectives</a:t>
            </a:r>
          </a:p>
        </p:txBody>
      </p:sp>
      <p:sp>
        <p:nvSpPr>
          <p:cNvPr id="2" name="Title 1">
            <a:extLst>
              <a:ext uri="{FF2B5EF4-FFF2-40B4-BE49-F238E27FC236}">
                <a16:creationId xmlns:a16="http://schemas.microsoft.com/office/drawing/2014/main" id="{872424E3-1132-47EB-9F82-A9ABCB82A16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73789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41" Type="http://schemas.openxmlformats.org/officeDocument/2006/relationships/slideLayout" Target="../slideLayouts/slideLayout8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45" Type="http://schemas.openxmlformats.org/officeDocument/2006/relationships/theme" Target="../theme/theme2.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4" Type="http://schemas.openxmlformats.org/officeDocument/2006/relationships/slideLayout" Target="../slideLayouts/slideLayout88.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34" Type="http://schemas.openxmlformats.org/officeDocument/2006/relationships/theme" Target="../theme/theme3.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884256"/>
      </p:ext>
    </p:extLst>
  </p:cSld>
  <p:clrMap bg1="dk1" tx1="lt1" bg2="dk2" tx2="lt2" accent1="accent1" accent2="accent2" accent3="accent3" accent4="accent4" accent5="accent5" accent6="accent6" hlink="hlink" folHlink="folHlink"/>
  <p:sldLayoutIdLst>
    <p:sldLayoutId id="2147483652" r:id="rId1"/>
    <p:sldLayoutId id="2147483653" r:id="rId2"/>
    <p:sldLayoutId id="2147483663" r:id="rId3"/>
    <p:sldLayoutId id="2147483664" r:id="rId4"/>
    <p:sldLayoutId id="2147483667" r:id="rId5"/>
    <p:sldLayoutId id="2147483668" r:id="rId6"/>
    <p:sldLayoutId id="2147483658" r:id="rId7"/>
    <p:sldLayoutId id="2147483662" r:id="rId8"/>
    <p:sldLayoutId id="2147483689" r:id="rId9"/>
    <p:sldLayoutId id="2147483656" r:id="rId10"/>
    <p:sldLayoutId id="2147483687" r:id="rId11"/>
    <p:sldLayoutId id="2147483672" r:id="rId12"/>
    <p:sldLayoutId id="2147483661" r:id="rId13"/>
    <p:sldLayoutId id="2147483673" r:id="rId14"/>
    <p:sldLayoutId id="2147483670" r:id="rId15"/>
    <p:sldLayoutId id="2147483698" r:id="rId16"/>
    <p:sldLayoutId id="2147483702" r:id="rId17"/>
    <p:sldLayoutId id="2147483699" r:id="rId18"/>
    <p:sldLayoutId id="2147483700" r:id="rId19"/>
    <p:sldLayoutId id="2147483701" r:id="rId20"/>
    <p:sldLayoutId id="2147483693" r:id="rId21"/>
    <p:sldLayoutId id="2147483660" r:id="rId22"/>
    <p:sldLayoutId id="2147483682" r:id="rId23"/>
    <p:sldLayoutId id="2147483683" r:id="rId24"/>
    <p:sldLayoutId id="2147483694" r:id="rId25"/>
    <p:sldLayoutId id="2147483669" r:id="rId26"/>
    <p:sldLayoutId id="2147483674" r:id="rId27"/>
    <p:sldLayoutId id="2147483677" r:id="rId28"/>
    <p:sldLayoutId id="2147483675" r:id="rId29"/>
    <p:sldLayoutId id="2147483676" r:id="rId30"/>
    <p:sldLayoutId id="2147483678" r:id="rId31"/>
    <p:sldLayoutId id="2147483679" r:id="rId32"/>
    <p:sldLayoutId id="2147483680" r:id="rId33"/>
    <p:sldLayoutId id="2147483691" r:id="rId34"/>
    <p:sldLayoutId id="2147483681" r:id="rId35"/>
    <p:sldLayoutId id="2147483695" r:id="rId36"/>
    <p:sldLayoutId id="2147483696" r:id="rId37"/>
    <p:sldLayoutId id="2147483697" r:id="rId38"/>
    <p:sldLayoutId id="2147483688" r:id="rId39"/>
    <p:sldLayoutId id="2147483685" r:id="rId40"/>
    <p:sldLayoutId id="2147483686" r:id="rId41"/>
    <p:sldLayoutId id="2147483692" r:id="rId42"/>
    <p:sldLayoutId id="2147483657" r:id="rId43"/>
    <p:sldLayoutId id="2147483782" r:id="rId44"/>
  </p:sldLayoutIdLst>
  <p:txStyles>
    <p:titleStyle>
      <a:lvl1pPr algn="l" defTabSz="914400" rtl="0" eaLnBrk="1" latinLnBrk="0" hangingPunct="1">
        <a:lnSpc>
          <a:spcPct val="90000"/>
        </a:lnSpc>
        <a:spcBef>
          <a:spcPct val="0"/>
        </a:spcBef>
        <a:buNone/>
        <a:defRPr sz="5400" kern="1200">
          <a:solidFill>
            <a:schemeClr val="tx1"/>
          </a:solidFill>
          <a:latin typeface="Tw Cen MT Condensed Extra Bold" panose="020B0803020202020204" pitchFamily="34" charset="0"/>
          <a:ea typeface="+mj-ea"/>
          <a:cs typeface="+mj-cs"/>
        </a:defRPr>
      </a:lvl1pPr>
    </p:titleStyle>
    <p:bodyStyle>
      <a:lvl1pPr marL="285750" indent="-28575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3600" kern="1200">
          <a:solidFill>
            <a:schemeClr val="tx1"/>
          </a:solidFill>
          <a:latin typeface="Tw Cen MT" panose="020B0602020104020603" pitchFamily="34" charset="0"/>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009014"/>
      </p:ext>
    </p:extLst>
  </p:cSld>
  <p:clrMap bg1="dk1" tx1="lt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738" r:id="rId35"/>
    <p:sldLayoutId id="2147483739" r:id="rId36"/>
    <p:sldLayoutId id="2147483740" r:id="rId37"/>
    <p:sldLayoutId id="2147483741" r:id="rId38"/>
    <p:sldLayoutId id="2147483781" r:id="rId39"/>
    <p:sldLayoutId id="2147483742" r:id="rId40"/>
    <p:sldLayoutId id="2147483743" r:id="rId41"/>
    <p:sldLayoutId id="2147483744" r:id="rId42"/>
    <p:sldLayoutId id="2147483745" r:id="rId43"/>
    <p:sldLayoutId id="2147483746" r:id="rId44"/>
  </p:sldLayoutIdLst>
  <p:txStyles>
    <p:titleStyle>
      <a:lvl1pPr algn="l" defTabSz="914400" rtl="0" eaLnBrk="1" latinLnBrk="0" hangingPunct="1">
        <a:lnSpc>
          <a:spcPct val="90000"/>
        </a:lnSpc>
        <a:spcBef>
          <a:spcPct val="0"/>
        </a:spcBef>
        <a:buNone/>
        <a:defRPr sz="5400" kern="1200">
          <a:solidFill>
            <a:schemeClr val="tx1"/>
          </a:solidFill>
          <a:latin typeface="Tw Cen MT Condensed Extra Bold" panose="020B0803020202020204" pitchFamily="34" charset="0"/>
          <a:ea typeface="+mj-ea"/>
          <a:cs typeface="+mj-cs"/>
        </a:defRPr>
      </a:lvl1pPr>
    </p:titleStyle>
    <p:bodyStyle>
      <a:lvl1pPr marL="285750" indent="-28575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3600" kern="1200">
          <a:solidFill>
            <a:schemeClr val="tx1"/>
          </a:solidFill>
          <a:latin typeface="Tw Cen MT" panose="020B0602020104020603" pitchFamily="34" charset="0"/>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2285102"/>
      </p:ext>
    </p:extLst>
  </p:cSld>
  <p:clrMap bg1="dk1" tx1="lt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 id="2147483776" r:id="rId29"/>
    <p:sldLayoutId id="2147483777" r:id="rId30"/>
    <p:sldLayoutId id="2147483778" r:id="rId31"/>
    <p:sldLayoutId id="2147483779" r:id="rId32"/>
    <p:sldLayoutId id="2147483780" r:id="rId33"/>
  </p:sldLayoutIdLst>
  <p:txStyles>
    <p:titleStyle>
      <a:lvl1pPr algn="l" defTabSz="914400" rtl="0" eaLnBrk="1" latinLnBrk="0" hangingPunct="1">
        <a:lnSpc>
          <a:spcPct val="90000"/>
        </a:lnSpc>
        <a:spcBef>
          <a:spcPct val="0"/>
        </a:spcBef>
        <a:buNone/>
        <a:defRPr sz="5400" kern="1200">
          <a:solidFill>
            <a:schemeClr val="tx1"/>
          </a:solidFill>
          <a:latin typeface="Tw Cen MT Condensed Extra Bold" panose="020B0803020202020204" pitchFamily="34" charset="0"/>
          <a:ea typeface="+mj-ea"/>
          <a:cs typeface="+mj-cs"/>
        </a:defRPr>
      </a:lvl1pPr>
    </p:titleStyle>
    <p:bodyStyle>
      <a:lvl1pPr marL="285750" indent="-28575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3600" kern="1200">
          <a:solidFill>
            <a:schemeClr val="tx1"/>
          </a:solidFill>
          <a:latin typeface="Tw Cen MT" panose="020B0602020104020603" pitchFamily="34" charset="0"/>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2.emf"/><Relationship Id="rId5" Type="http://schemas.openxmlformats.org/officeDocument/2006/relationships/customXml" Target="../ink/ink22.xml"/><Relationship Id="rId4" Type="http://schemas.openxmlformats.org/officeDocument/2006/relationships/image" Target="../media/image3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6.xml"/></Relationships>
</file>

<file path=ppt/slides/_rels/slide1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video" Target="https://www.youtube.com/embed/XSvUhquKaCk?start=3" TargetMode="External"/><Relationship Id="rId7" Type="http://schemas.openxmlformats.org/officeDocument/2006/relationships/image" Target="../media/image2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hyperlink" Target="https://youtu.be/XSvUhquKaCk?t=3" TargetMode="External"/><Relationship Id="rId5" Type="http://schemas.openxmlformats.org/officeDocument/2006/relationships/image" Target="../media/image21.png"/><Relationship Id="rId4"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customXml" Target="../ink/ink1.xml"/><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customXml" Target="../ink/ink2.xml"/><Relationship Id="rId1" Type="http://schemas.openxmlformats.org/officeDocument/2006/relationships/slideLayout" Target="../slideLayouts/slideLayout63.xml"/><Relationship Id="rId4" Type="http://schemas.openxmlformats.org/officeDocument/2006/relationships/customXml" Target="../ink/ink3.xml"/></Relationships>
</file>

<file path=ppt/slides/_rels/slide24.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23.png"/><Relationship Id="rId1" Type="http://schemas.openxmlformats.org/officeDocument/2006/relationships/slideLayout" Target="../slideLayouts/slideLayout63.xml"/><Relationship Id="rId5" Type="http://schemas.openxmlformats.org/officeDocument/2006/relationships/customXml" Target="../ink/ink5.xml"/><Relationship Id="rId4" Type="http://schemas.openxmlformats.org/officeDocument/2006/relationships/image" Target="../media/image24.emf"/></Relationships>
</file>

<file path=ppt/slides/_rels/slide25.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5.png"/><Relationship Id="rId7" Type="http://schemas.openxmlformats.org/officeDocument/2006/relationships/customXml" Target="../ink/ink7.xml"/><Relationship Id="rId2" Type="http://schemas.openxmlformats.org/officeDocument/2006/relationships/image" Target="../media/image19.png"/><Relationship Id="rId1" Type="http://schemas.openxmlformats.org/officeDocument/2006/relationships/slideLayout" Target="../slideLayouts/slideLayout48.xml"/><Relationship Id="rId6" Type="http://schemas.openxmlformats.org/officeDocument/2006/relationships/image" Target="../media/image24.emf"/><Relationship Id="rId5" Type="http://schemas.openxmlformats.org/officeDocument/2006/relationships/customXml" Target="../ink/ink6.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video" Target="https://www.youtube.com/embed/3w3zLUBsF0k?start=157" TargetMode="External"/><Relationship Id="rId7" Type="http://schemas.openxmlformats.org/officeDocument/2006/relationships/hyperlink" Target="https://youtu.be/3w3zLUBsF0k?t=157" TargetMode="Externa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1.png"/><Relationship Id="rId5" Type="http://schemas.openxmlformats.org/officeDocument/2006/relationships/notesSlide" Target="../notesSlides/notesSlide5.xml"/><Relationship Id="rId4"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23.png"/><Relationship Id="rId1" Type="http://schemas.openxmlformats.org/officeDocument/2006/relationships/slideLayout" Target="../slideLayouts/slideLayout28.xml"/><Relationship Id="rId4" Type="http://schemas.openxmlformats.org/officeDocument/2006/relationships/image" Target="../media/image24.emf"/></Relationships>
</file>

<file path=ppt/slides/_rels/slide36.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23.png"/><Relationship Id="rId1" Type="http://schemas.openxmlformats.org/officeDocument/2006/relationships/slideLayout" Target="../slideLayouts/slideLayout28.xml"/><Relationship Id="rId5" Type="http://schemas.openxmlformats.org/officeDocument/2006/relationships/image" Target="../media/image24.png"/><Relationship Id="rId4" Type="http://schemas.openxmlformats.org/officeDocument/2006/relationships/image" Target="../media/image24.emf"/></Relationships>
</file>

<file path=ppt/slides/_rels/slide37.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23.png"/><Relationship Id="rId1" Type="http://schemas.openxmlformats.org/officeDocument/2006/relationships/slideLayout" Target="../slideLayouts/slideLayout28.xml"/><Relationship Id="rId5" Type="http://schemas.openxmlformats.org/officeDocument/2006/relationships/image" Target="../media/image24.png"/><Relationship Id="rId4" Type="http://schemas.openxmlformats.org/officeDocument/2006/relationships/image" Target="../media/image24.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customXml" Target="../ink/ink11.xml"/><Relationship Id="rId5" Type="http://schemas.openxmlformats.org/officeDocument/2006/relationships/image" Target="../media/image32.png"/><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video" Target="https://www.youtube.com/embed/MXLek726ww4?start=74" TargetMode="External"/><Relationship Id="rId7" Type="http://schemas.openxmlformats.org/officeDocument/2006/relationships/hyperlink" Target="https://youtu.be/MXLek726ww4?t=74" TargetMode="Externa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1.png"/><Relationship Id="rId5" Type="http://schemas.openxmlformats.org/officeDocument/2006/relationships/notesSlide" Target="../notesSlides/notesSlide9.xml"/><Relationship Id="rId4"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image" Target="../media/image32.png"/><Relationship Id="rId1" Type="http://schemas.openxmlformats.org/officeDocument/2006/relationships/slideLayout" Target="../slideLayouts/slideLayout19.xml"/><Relationship Id="rId4" Type="http://schemas.openxmlformats.org/officeDocument/2006/relationships/image" Target="../media/image24.emf"/></Relationships>
</file>

<file path=ppt/slides/_rels/slide57.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image" Target="../media/image32.png"/><Relationship Id="rId1" Type="http://schemas.openxmlformats.org/officeDocument/2006/relationships/slideLayout" Target="../slideLayouts/slideLayout19.xml"/><Relationship Id="rId5" Type="http://schemas.openxmlformats.org/officeDocument/2006/relationships/image" Target="../media/image24.png"/><Relationship Id="rId4" Type="http://schemas.openxmlformats.org/officeDocument/2006/relationships/image" Target="../media/image24.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image" Target="../media/image32.png"/><Relationship Id="rId1" Type="http://schemas.openxmlformats.org/officeDocument/2006/relationships/slideLayout" Target="../slideLayouts/slideLayout19.xml"/><Relationship Id="rId4" Type="http://schemas.openxmlformats.org/officeDocument/2006/relationships/image" Target="../media/image24.emf"/></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8" Type="http://schemas.openxmlformats.org/officeDocument/2006/relationships/hyperlink" Target="https://youtu.be/qJuj-UqKhJw?t=65" TargetMode="External"/><Relationship Id="rId3" Type="http://schemas.openxmlformats.org/officeDocument/2006/relationships/video" Target="https://www.youtube.com/embed/qJuj-UqKhJw?start=66" TargetMode="External"/><Relationship Id="rId7" Type="http://schemas.openxmlformats.org/officeDocument/2006/relationships/image" Target="../media/image2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1.png"/><Relationship Id="rId5" Type="http://schemas.openxmlformats.org/officeDocument/2006/relationships/notesSlide" Target="../notesSlides/notesSlide11.xml"/><Relationship Id="rId4"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image" Target="../media/image23.png"/><Relationship Id="rId1" Type="http://schemas.openxmlformats.org/officeDocument/2006/relationships/slideLayout" Target="../slideLayouts/slideLayout28.xml"/><Relationship Id="rId4" Type="http://schemas.openxmlformats.org/officeDocument/2006/relationships/image" Target="../media/image24.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customXml" Target="../ink/ink1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23.png"/><Relationship Id="rId1" Type="http://schemas.openxmlformats.org/officeDocument/2006/relationships/slideLayout" Target="../slideLayouts/slideLayout28.xml"/><Relationship Id="rId4" Type="http://schemas.openxmlformats.org/officeDocument/2006/relationships/image" Target="../media/image24.emf"/></Relationships>
</file>

<file path=ppt/slides/_rels/slide71.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image" Target="../media/image23.png"/><Relationship Id="rId1" Type="http://schemas.openxmlformats.org/officeDocument/2006/relationships/slideLayout" Target="../slideLayouts/slideLayout28.xml"/><Relationship Id="rId4" Type="http://schemas.openxmlformats.org/officeDocument/2006/relationships/image" Target="../media/image24.emf"/></Relationships>
</file>

<file path=ppt/slides/_rels/slide72.xml.rels><?xml version="1.0" encoding="UTF-8" standalone="yes"?>
<Relationships xmlns="http://schemas.openxmlformats.org/package/2006/relationships"><Relationship Id="rId8" Type="http://schemas.openxmlformats.org/officeDocument/2006/relationships/customXml" Target="../ink/ink20.xml"/><Relationship Id="rId3" Type="http://schemas.openxmlformats.org/officeDocument/2006/relationships/image" Target="../media/image38.jpeg"/><Relationship Id="rId7"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customXml" Target="../ink/ink19.xml"/><Relationship Id="rId5" Type="http://schemas.openxmlformats.org/officeDocument/2006/relationships/image" Target="../media/image39.png"/><Relationship Id="rId4" Type="http://schemas.openxmlformats.org/officeDocument/2006/relationships/image" Target="../media/image2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video" Target="https://www.youtube.com/embed/gaodKlCjwUg?start=60" TargetMode="External"/><Relationship Id="rId7" Type="http://schemas.openxmlformats.org/officeDocument/2006/relationships/hyperlink" Target="https://youtu.be/gaodKlCjwUg?t=60" TargetMode="Externa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1.png"/><Relationship Id="rId5" Type="http://schemas.openxmlformats.org/officeDocument/2006/relationships/notesSlide" Target="../notesSlides/notesSlide16.xml"/><Relationship Id="rId4"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customXml" Target="../ink/ink21.xml"/><Relationship Id="rId1" Type="http://schemas.openxmlformats.org/officeDocument/2006/relationships/slideLayout" Target="../slideLayouts/slideLayout19.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266487" y="2371725"/>
            <a:ext cx="7423346" cy="1474046"/>
          </a:xfrm>
        </p:spPr>
        <p:txBody>
          <a:bodyPr>
            <a:normAutofit fontScale="92500" lnSpcReduction="10000"/>
          </a:bodyPr>
          <a:lstStyle/>
          <a:p>
            <a:r>
              <a:rPr lang="en-US" sz="5400" dirty="0"/>
              <a:t>Explicit Instruction</a:t>
            </a:r>
          </a:p>
          <a:p>
            <a:r>
              <a:rPr lang="en-US" sz="2800" b="0" dirty="0"/>
              <a:t>Evaluating use of explicit instruction to support students’ academic needs</a:t>
            </a:r>
          </a:p>
        </p:txBody>
      </p:sp>
      <p:sp>
        <p:nvSpPr>
          <p:cNvPr id="3" name="Content Placeholder 2"/>
          <p:cNvSpPr>
            <a:spLocks noGrp="1"/>
          </p:cNvSpPr>
          <p:nvPr>
            <p:ph sz="quarter" idx="14"/>
          </p:nvPr>
        </p:nvSpPr>
        <p:spPr/>
        <p:txBody>
          <a:bodyPr>
            <a:normAutofit lnSpcReduction="10000"/>
          </a:bodyPr>
          <a:lstStyle/>
          <a:p>
            <a:r>
              <a:rPr lang="en-US" dirty="0"/>
              <a:t>Module 8</a:t>
            </a:r>
          </a:p>
        </p:txBody>
      </p:sp>
      <p:sp>
        <p:nvSpPr>
          <p:cNvPr id="5" name="Title 4" hidden="1">
            <a:extLst>
              <a:ext uri="{FF2B5EF4-FFF2-40B4-BE49-F238E27FC236}">
                <a16:creationId xmlns:a16="http://schemas.microsoft.com/office/drawing/2014/main" id="{AAC19BF0-F600-4D16-82D6-E20336C19C47}"/>
              </a:ext>
            </a:extLst>
          </p:cNvPr>
          <p:cNvSpPr>
            <a:spLocks noGrp="1"/>
          </p:cNvSpPr>
          <p:nvPr>
            <p:ph type="title"/>
          </p:nvPr>
        </p:nvSpPr>
        <p:spPr/>
        <p:txBody>
          <a:bodyPr/>
          <a:lstStyle/>
          <a:p>
            <a:r>
              <a:rPr lang="en-US" dirty="0"/>
              <a:t>Slide 1</a:t>
            </a:r>
          </a:p>
        </p:txBody>
      </p:sp>
    </p:spTree>
    <p:extLst>
      <p:ext uri="{BB962C8B-B14F-4D97-AF65-F5344CB8AC3E}">
        <p14:creationId xmlns:p14="http://schemas.microsoft.com/office/powerpoint/2010/main" val="3577447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Master Checklist</a:t>
            </a:r>
          </a:p>
        </p:txBody>
      </p:sp>
      <p:cxnSp>
        <p:nvCxnSpPr>
          <p:cNvPr id="9" name="Straight Connector 8" descr=" ">
            <a:extLst>
              <a:ext uri="{C183D7F6-B498-43B3-948B-1728B52AA6E4}">
                <adec:decorative xmlns:adec="http://schemas.microsoft.com/office/drawing/2017/decorative" val="1"/>
              </a:ext>
            </a:extLst>
          </p:cNvPr>
          <p:cNvCxnSpPr/>
          <p:nvPr/>
        </p:nvCxnSpPr>
        <p:spPr>
          <a:xfrm>
            <a:off x="224960" y="4721349"/>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1" name="Straight Connector 10" descr=" ">
            <a:extLst>
              <a:ext uri="{C183D7F6-B498-43B3-948B-1728B52AA6E4}">
                <adec:decorative xmlns:adec="http://schemas.microsoft.com/office/drawing/2017/decorative" val="1"/>
              </a:ext>
            </a:extLst>
          </p:cNvPr>
          <p:cNvCxnSpPr/>
          <p:nvPr/>
        </p:nvCxnSpPr>
        <p:spPr>
          <a:xfrm>
            <a:off x="235806" y="3625750"/>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4" name="Rectangle 3"/>
          <p:cNvSpPr/>
          <p:nvPr/>
        </p:nvSpPr>
        <p:spPr>
          <a:xfrm>
            <a:off x="1199392" y="1230514"/>
            <a:ext cx="2262158" cy="369332"/>
          </a:xfrm>
          <a:prstGeom prst="rect">
            <a:avLst/>
          </a:prstGeom>
        </p:spPr>
        <p:txBody>
          <a:bodyPr wrap="none">
            <a:spAutoFit/>
          </a:bodyPr>
          <a:lstStyle/>
          <a:p>
            <a:pPr lvl="0"/>
            <a:r>
              <a:rPr lang="en-US" b="1" dirty="0">
                <a:solidFill>
                  <a:schemeClr val="accent6"/>
                </a:solidFill>
                <a:latin typeface="Arial" panose="020B0604020202020204" pitchFamily="34" charset="0"/>
                <a:cs typeface="Arial" panose="020B0604020202020204" pitchFamily="34" charset="0"/>
              </a:rPr>
              <a:t>Explicit Instruction</a:t>
            </a:r>
          </a:p>
        </p:txBody>
      </p:sp>
      <p:sp>
        <p:nvSpPr>
          <p:cNvPr id="12" name="Rectangle 11"/>
          <p:cNvSpPr/>
          <p:nvPr/>
        </p:nvSpPr>
        <p:spPr>
          <a:xfrm>
            <a:off x="184870" y="1713200"/>
            <a:ext cx="4572000" cy="1846659"/>
          </a:xfrm>
          <a:prstGeom prst="rect">
            <a:avLst/>
          </a:prstGeom>
        </p:spPr>
        <p:txBody>
          <a:bodyPr>
            <a:spAutoFit/>
          </a:bodyPr>
          <a:lstStyle/>
          <a:p>
            <a:pPr marL="285750" lvl="0" indent="-285750">
              <a:buClr>
                <a:schemeClr val="accent6"/>
              </a:buClr>
              <a:buFont typeface="Wingdings" panose="05000000000000000000" pitchFamily="2" charset="2"/>
              <a:buChar char="q"/>
            </a:pPr>
            <a:r>
              <a:rPr lang="en-US" sz="1600" b="1" dirty="0">
                <a:latin typeface="Arial" panose="020B0604020202020204" pitchFamily="34" charset="0"/>
                <a:cs typeface="Arial" panose="020B0604020202020204" pitchFamily="34" charset="0"/>
              </a:rPr>
              <a:t>Create Objectives </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Select a goal from IEP or standards</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Choose an objective that is the next step toward the goal</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Limit the objective to one singular next step toward the goal</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Describe a learning outcome in behavioral term that assesses mastery of the objective</a:t>
            </a:r>
          </a:p>
        </p:txBody>
      </p:sp>
      <p:sp>
        <p:nvSpPr>
          <p:cNvPr id="13" name="Rectangle 12"/>
          <p:cNvSpPr/>
          <p:nvPr/>
        </p:nvSpPr>
        <p:spPr>
          <a:xfrm>
            <a:off x="184870" y="3707151"/>
            <a:ext cx="4572000" cy="984885"/>
          </a:xfrm>
          <a:prstGeom prst="rect">
            <a:avLst/>
          </a:prstGeom>
        </p:spPr>
        <p:txBody>
          <a:bodyPr>
            <a:spAutoFit/>
          </a:bodyPr>
          <a:lstStyle/>
          <a:p>
            <a:pPr marL="285750" indent="-285750">
              <a:buClr>
                <a:schemeClr val="accent6"/>
              </a:buClr>
              <a:buFont typeface="Wingdings" panose="05000000000000000000" pitchFamily="2" charset="2"/>
              <a:buChar char="q"/>
            </a:pPr>
            <a:r>
              <a:rPr lang="en-US" sz="1600" b="1" dirty="0">
                <a:latin typeface="Arial" panose="020B0604020202020204" pitchFamily="34" charset="0"/>
                <a:cs typeface="Arial" panose="020B0604020202020204" pitchFamily="34" charset="0"/>
              </a:rPr>
              <a:t>Provide Modeling</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Give clear explanations</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Model multiple planned examples</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Use supporting practices</a:t>
            </a:r>
          </a:p>
        </p:txBody>
      </p:sp>
      <p:sp>
        <p:nvSpPr>
          <p:cNvPr id="14" name="Rectangle 13"/>
          <p:cNvSpPr/>
          <p:nvPr/>
        </p:nvSpPr>
        <p:spPr>
          <a:xfrm>
            <a:off x="184870" y="4839328"/>
            <a:ext cx="4572000" cy="769441"/>
          </a:xfrm>
          <a:prstGeom prst="rect">
            <a:avLst/>
          </a:prstGeom>
        </p:spPr>
        <p:txBody>
          <a:bodyPr>
            <a:spAutoFit/>
          </a:bodyPr>
          <a:lstStyle/>
          <a:p>
            <a:pPr marL="285750" indent="-285750">
              <a:buClr>
                <a:schemeClr val="accent6"/>
              </a:buClr>
              <a:buFont typeface="Wingdings" panose="05000000000000000000" pitchFamily="2" charset="2"/>
              <a:buChar char="q"/>
            </a:pPr>
            <a:r>
              <a:rPr lang="en-US" sz="1600" b="1" dirty="0">
                <a:latin typeface="Arial" panose="020B0604020202020204" pitchFamily="34" charset="0"/>
                <a:cs typeface="Arial" panose="020B0604020202020204" pitchFamily="34" charset="0"/>
              </a:rPr>
              <a:t>Provide Practice</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Provide guided practice</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Provide independent practice</a:t>
            </a:r>
          </a:p>
        </p:txBody>
      </p:sp>
      <p:cxnSp>
        <p:nvCxnSpPr>
          <p:cNvPr id="16" name="Straight Connector 15" descr=" ">
            <a:extLst>
              <a:ext uri="{C183D7F6-B498-43B3-948B-1728B52AA6E4}">
                <adec:decorative xmlns:adec="http://schemas.microsoft.com/office/drawing/2017/decorative" val="1"/>
              </a:ext>
            </a:extLst>
          </p:cNvPr>
          <p:cNvCxnSpPr/>
          <p:nvPr/>
        </p:nvCxnSpPr>
        <p:spPr>
          <a:xfrm>
            <a:off x="224960" y="162211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7" name="Rectangle 16"/>
          <p:cNvSpPr/>
          <p:nvPr/>
        </p:nvSpPr>
        <p:spPr>
          <a:xfrm>
            <a:off x="5678442" y="1230514"/>
            <a:ext cx="2505814" cy="369332"/>
          </a:xfrm>
          <a:prstGeom prst="rect">
            <a:avLst/>
          </a:prstGeom>
        </p:spPr>
        <p:txBody>
          <a:bodyPr wrap="none">
            <a:spAutoFit/>
          </a:bodyPr>
          <a:lstStyle/>
          <a:p>
            <a:r>
              <a:rPr lang="en-US" b="1" dirty="0">
                <a:solidFill>
                  <a:schemeClr val="accent6"/>
                </a:solidFill>
                <a:latin typeface="Arial" panose="020B0604020202020204" pitchFamily="34" charset="0"/>
                <a:cs typeface="Arial" panose="020B0604020202020204" pitchFamily="34" charset="0"/>
              </a:rPr>
              <a:t>Supporting Practices</a:t>
            </a:r>
          </a:p>
        </p:txBody>
      </p:sp>
      <p:sp>
        <p:nvSpPr>
          <p:cNvPr id="18" name="Rectangle 17"/>
          <p:cNvSpPr/>
          <p:nvPr/>
        </p:nvSpPr>
        <p:spPr>
          <a:xfrm>
            <a:off x="4858744" y="1684113"/>
            <a:ext cx="4285256" cy="1415772"/>
          </a:xfrm>
          <a:prstGeom prst="rect">
            <a:avLst/>
          </a:prstGeom>
        </p:spPr>
        <p:txBody>
          <a:bodyPr wrap="square">
            <a:spAutoFit/>
          </a:bodyPr>
          <a:lstStyle/>
          <a:p>
            <a:pPr marL="342900" indent="-342900">
              <a:buClr>
                <a:schemeClr val="accent6"/>
              </a:buClr>
              <a:buFont typeface="Wingdings" panose="05000000000000000000" pitchFamily="2" charset="2"/>
              <a:buChar char="q"/>
            </a:pPr>
            <a:r>
              <a:rPr lang="en-US" sz="1600" b="1" dirty="0">
                <a:latin typeface="Arial" panose="020B0604020202020204" pitchFamily="34" charset="0"/>
                <a:cs typeface="Arial" panose="020B0604020202020204" pitchFamily="34" charset="0"/>
              </a:rPr>
              <a:t>Elicit a Response</a:t>
            </a:r>
          </a:p>
          <a:p>
            <a:pPr marL="800100" lvl="1" indent="-34290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Maintain or check accuracy of processing</a:t>
            </a:r>
          </a:p>
          <a:p>
            <a:pPr marL="800100" lvl="1" indent="-34290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Match the learning outcome</a:t>
            </a:r>
          </a:p>
          <a:p>
            <a:pPr marL="800100" lvl="1" indent="-34290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Match student abilities</a:t>
            </a:r>
          </a:p>
          <a:p>
            <a:pPr marL="800100" lvl="1" indent="-34290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Match the desired response format</a:t>
            </a:r>
          </a:p>
          <a:p>
            <a:pPr marL="800100" lvl="1" indent="-34290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Maximize student involvement</a:t>
            </a:r>
          </a:p>
        </p:txBody>
      </p:sp>
      <p:sp>
        <p:nvSpPr>
          <p:cNvPr id="19" name="Rectangle 18"/>
          <p:cNvSpPr/>
          <p:nvPr/>
        </p:nvSpPr>
        <p:spPr>
          <a:xfrm>
            <a:off x="4828675" y="3707151"/>
            <a:ext cx="4285257" cy="769441"/>
          </a:xfrm>
          <a:prstGeom prst="rect">
            <a:avLst/>
          </a:prstGeom>
        </p:spPr>
        <p:txBody>
          <a:bodyPr wrap="square">
            <a:spAutoFit/>
          </a:bodyPr>
          <a:lstStyle/>
          <a:p>
            <a:pPr marL="285750" indent="-285750">
              <a:buClr>
                <a:schemeClr val="accent6"/>
              </a:buClr>
              <a:buFont typeface="Wingdings" panose="05000000000000000000" pitchFamily="2" charset="2"/>
              <a:buChar char="q"/>
            </a:pPr>
            <a:r>
              <a:rPr lang="en-US" sz="1600" b="1" dirty="0">
                <a:latin typeface="Arial" panose="020B0604020202020204" pitchFamily="34" charset="0"/>
                <a:cs typeface="Arial" panose="020B0604020202020204" pitchFamily="34" charset="0"/>
              </a:rPr>
              <a:t>Provide Feedback</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Immediate: delivered as soon as possible</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Specific: tied directly to students’ actions</a:t>
            </a:r>
          </a:p>
        </p:txBody>
      </p:sp>
      <p:sp>
        <p:nvSpPr>
          <p:cNvPr id="20" name="Rectangle 19"/>
          <p:cNvSpPr/>
          <p:nvPr/>
        </p:nvSpPr>
        <p:spPr>
          <a:xfrm>
            <a:off x="4838698" y="4839327"/>
            <a:ext cx="4305302" cy="769441"/>
          </a:xfrm>
          <a:prstGeom prst="rect">
            <a:avLst/>
          </a:prstGeom>
        </p:spPr>
        <p:txBody>
          <a:bodyPr wrap="square">
            <a:spAutoFit/>
          </a:bodyPr>
          <a:lstStyle/>
          <a:p>
            <a:pPr marL="342900" indent="-342900">
              <a:buClr>
                <a:schemeClr val="accent6"/>
              </a:buClr>
              <a:buFont typeface="Wingdings" panose="05000000000000000000" pitchFamily="2" charset="2"/>
              <a:buChar char="q"/>
            </a:pPr>
            <a:r>
              <a:rPr lang="en-US" sz="1600" b="1" dirty="0">
                <a:latin typeface="Arial" panose="020B0604020202020204" pitchFamily="34" charset="0"/>
                <a:cs typeface="Arial" panose="020B0604020202020204" pitchFamily="34" charset="0"/>
              </a:rPr>
              <a:t>Maintain a Brisk Pace</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Move on when students are ready</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Use the supporting practices</a:t>
            </a:r>
          </a:p>
        </p:txBody>
      </p:sp>
      <p:cxnSp>
        <p:nvCxnSpPr>
          <p:cNvPr id="21" name="Straight Connector 20" descr=" ">
            <a:extLst>
              <a:ext uri="{C183D7F6-B498-43B3-948B-1728B52AA6E4}">
                <adec:decorative xmlns:adec="http://schemas.microsoft.com/office/drawing/2017/decorative" val="1"/>
              </a:ext>
            </a:extLst>
          </p:cNvPr>
          <p:cNvCxnSpPr/>
          <p:nvPr/>
        </p:nvCxnSpPr>
        <p:spPr>
          <a:xfrm>
            <a:off x="4838699" y="162211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22" name="Straight Connector 21" descr=" ">
            <a:extLst>
              <a:ext uri="{C183D7F6-B498-43B3-948B-1728B52AA6E4}">
                <adec:decorative xmlns:adec="http://schemas.microsoft.com/office/drawing/2017/decorative" val="1"/>
              </a:ext>
            </a:extLst>
          </p:cNvPr>
          <p:cNvCxnSpPr/>
          <p:nvPr/>
        </p:nvCxnSpPr>
        <p:spPr>
          <a:xfrm>
            <a:off x="4828675" y="3625750"/>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23" name="Straight Connector 22" descr=" ">
            <a:extLst>
              <a:ext uri="{C183D7F6-B498-43B3-948B-1728B52AA6E4}">
                <adec:decorative xmlns:adec="http://schemas.microsoft.com/office/drawing/2017/decorative" val="1"/>
              </a:ext>
            </a:extLst>
          </p:cNvPr>
          <p:cNvCxnSpPr/>
          <p:nvPr/>
        </p:nvCxnSpPr>
        <p:spPr>
          <a:xfrm>
            <a:off x="4828675" y="4721349"/>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64066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14">
                                            <p:txEl>
                                              <p:pRg st="0" end="0"/>
                                            </p:txEl>
                                          </p:spTgt>
                                        </p:tgtEl>
                                        <p:attrNameLst>
                                          <p:attrName>style.opacity</p:attrName>
                                        </p:attrNameLst>
                                      </p:cBhvr>
                                      <p:to>
                                        <p:strVal val="0.5"/>
                                      </p:to>
                                    </p:set>
                                    <p:animEffect filter="image" prLst="opacity: 0.5">
                                      <p:cBhvr rctx="IE">
                                        <p:cTn id="7" dur="indefinite"/>
                                        <p:tgtEl>
                                          <p:spTgt spid="14">
                                            <p:txEl>
                                              <p:pRg st="0" end="0"/>
                                            </p:txEl>
                                          </p:spTgt>
                                        </p:tgtEl>
                                      </p:cBhvr>
                                    </p:animEffect>
                                  </p:childTnLst>
                                </p:cTn>
                              </p:par>
                              <p:par>
                                <p:cTn id="8" presetID="9" presetClass="emph" presetSubtype="0" nodeType="withEffect">
                                  <p:stCondLst>
                                    <p:cond delay="0"/>
                                  </p:stCondLst>
                                  <p:childTnLst>
                                    <p:set>
                                      <p:cBhvr rctx="PPT">
                                        <p:cTn id="9" dur="indefinite"/>
                                        <p:tgtEl>
                                          <p:spTgt spid="14">
                                            <p:txEl>
                                              <p:pRg st="1" end="1"/>
                                            </p:txEl>
                                          </p:spTgt>
                                        </p:tgtEl>
                                        <p:attrNameLst>
                                          <p:attrName>style.opacity</p:attrName>
                                        </p:attrNameLst>
                                      </p:cBhvr>
                                      <p:to>
                                        <p:strVal val="0.5"/>
                                      </p:to>
                                    </p:set>
                                    <p:animEffect filter="image" prLst="opacity: 0.5">
                                      <p:cBhvr rctx="IE">
                                        <p:cTn id="10" dur="indefinite"/>
                                        <p:tgtEl>
                                          <p:spTgt spid="14">
                                            <p:txEl>
                                              <p:pRg st="1" end="1"/>
                                            </p:txEl>
                                          </p:spTgt>
                                        </p:tgtEl>
                                      </p:cBhvr>
                                    </p:animEffect>
                                  </p:childTnLst>
                                </p:cTn>
                              </p:par>
                              <p:par>
                                <p:cTn id="11" presetID="9" presetClass="emph" presetSubtype="0" nodeType="withEffect">
                                  <p:stCondLst>
                                    <p:cond delay="0"/>
                                  </p:stCondLst>
                                  <p:childTnLst>
                                    <p:set>
                                      <p:cBhvr rctx="PPT">
                                        <p:cTn id="12" dur="indefinite"/>
                                        <p:tgtEl>
                                          <p:spTgt spid="14">
                                            <p:txEl>
                                              <p:pRg st="2" end="2"/>
                                            </p:txEl>
                                          </p:spTgt>
                                        </p:tgtEl>
                                        <p:attrNameLst>
                                          <p:attrName>style.opacity</p:attrName>
                                        </p:attrNameLst>
                                      </p:cBhvr>
                                      <p:to>
                                        <p:strVal val="0.5"/>
                                      </p:to>
                                    </p:set>
                                    <p:animEffect filter="image" prLst="opacity: 0.5">
                                      <p:cBhvr rctx="IE">
                                        <p:cTn id="13" dur="indefinite"/>
                                        <p:tgtEl>
                                          <p:spTgt spid="14">
                                            <p:txEl>
                                              <p:pRg st="2" end="2"/>
                                            </p:txEl>
                                          </p:spTgt>
                                        </p:tgtEl>
                                      </p:cBhvr>
                                    </p:animEffect>
                                  </p:childTnLst>
                                </p:cTn>
                              </p:par>
                              <p:par>
                                <p:cTn id="14" presetID="9" presetClass="emph" presetSubtype="0" nodeType="withEffect">
                                  <p:stCondLst>
                                    <p:cond delay="0"/>
                                  </p:stCondLst>
                                  <p:childTnLst>
                                    <p:set>
                                      <p:cBhvr rctx="PPT">
                                        <p:cTn id="15" dur="indefinite"/>
                                        <p:tgtEl>
                                          <p:spTgt spid="18">
                                            <p:txEl>
                                              <p:pRg st="0" end="0"/>
                                            </p:txEl>
                                          </p:spTgt>
                                        </p:tgtEl>
                                        <p:attrNameLst>
                                          <p:attrName>style.opacity</p:attrName>
                                        </p:attrNameLst>
                                      </p:cBhvr>
                                      <p:to>
                                        <p:strVal val="0.5"/>
                                      </p:to>
                                    </p:set>
                                    <p:animEffect filter="image" prLst="opacity: 0.5">
                                      <p:cBhvr rctx="IE">
                                        <p:cTn id="16" dur="indefinite"/>
                                        <p:tgtEl>
                                          <p:spTgt spid="18">
                                            <p:txEl>
                                              <p:pRg st="0" end="0"/>
                                            </p:txEl>
                                          </p:spTgt>
                                        </p:tgtEl>
                                      </p:cBhvr>
                                    </p:animEffect>
                                  </p:childTnLst>
                                </p:cTn>
                              </p:par>
                              <p:par>
                                <p:cTn id="17" presetID="9" presetClass="emph" presetSubtype="0" nodeType="withEffect">
                                  <p:stCondLst>
                                    <p:cond delay="0"/>
                                  </p:stCondLst>
                                  <p:childTnLst>
                                    <p:set>
                                      <p:cBhvr rctx="PPT">
                                        <p:cTn id="18" dur="indefinite"/>
                                        <p:tgtEl>
                                          <p:spTgt spid="18">
                                            <p:txEl>
                                              <p:pRg st="1" end="1"/>
                                            </p:txEl>
                                          </p:spTgt>
                                        </p:tgtEl>
                                        <p:attrNameLst>
                                          <p:attrName>style.opacity</p:attrName>
                                        </p:attrNameLst>
                                      </p:cBhvr>
                                      <p:to>
                                        <p:strVal val="0.5"/>
                                      </p:to>
                                    </p:set>
                                    <p:animEffect filter="image" prLst="opacity: 0.5">
                                      <p:cBhvr rctx="IE">
                                        <p:cTn id="19" dur="indefinite"/>
                                        <p:tgtEl>
                                          <p:spTgt spid="18">
                                            <p:txEl>
                                              <p:pRg st="1" end="1"/>
                                            </p:txEl>
                                          </p:spTgt>
                                        </p:tgtEl>
                                      </p:cBhvr>
                                    </p:animEffect>
                                  </p:childTnLst>
                                </p:cTn>
                              </p:par>
                              <p:par>
                                <p:cTn id="20" presetID="9" presetClass="emph" presetSubtype="0" nodeType="withEffect">
                                  <p:stCondLst>
                                    <p:cond delay="0"/>
                                  </p:stCondLst>
                                  <p:childTnLst>
                                    <p:set>
                                      <p:cBhvr rctx="PPT">
                                        <p:cTn id="21" dur="indefinite"/>
                                        <p:tgtEl>
                                          <p:spTgt spid="18">
                                            <p:txEl>
                                              <p:pRg st="2" end="2"/>
                                            </p:txEl>
                                          </p:spTgt>
                                        </p:tgtEl>
                                        <p:attrNameLst>
                                          <p:attrName>style.opacity</p:attrName>
                                        </p:attrNameLst>
                                      </p:cBhvr>
                                      <p:to>
                                        <p:strVal val="0.5"/>
                                      </p:to>
                                    </p:set>
                                    <p:animEffect filter="image" prLst="opacity: 0.5">
                                      <p:cBhvr rctx="IE">
                                        <p:cTn id="22" dur="indefinite"/>
                                        <p:tgtEl>
                                          <p:spTgt spid="18">
                                            <p:txEl>
                                              <p:pRg st="2" end="2"/>
                                            </p:txEl>
                                          </p:spTgt>
                                        </p:tgtEl>
                                      </p:cBhvr>
                                    </p:animEffect>
                                  </p:childTnLst>
                                </p:cTn>
                              </p:par>
                              <p:par>
                                <p:cTn id="23" presetID="9" presetClass="emph" presetSubtype="0" nodeType="withEffect">
                                  <p:stCondLst>
                                    <p:cond delay="0"/>
                                  </p:stCondLst>
                                  <p:childTnLst>
                                    <p:set>
                                      <p:cBhvr rctx="PPT">
                                        <p:cTn id="24" dur="indefinite"/>
                                        <p:tgtEl>
                                          <p:spTgt spid="18">
                                            <p:txEl>
                                              <p:pRg st="3" end="3"/>
                                            </p:txEl>
                                          </p:spTgt>
                                        </p:tgtEl>
                                        <p:attrNameLst>
                                          <p:attrName>style.opacity</p:attrName>
                                        </p:attrNameLst>
                                      </p:cBhvr>
                                      <p:to>
                                        <p:strVal val="0.5"/>
                                      </p:to>
                                    </p:set>
                                    <p:animEffect filter="image" prLst="opacity: 0.5">
                                      <p:cBhvr rctx="IE">
                                        <p:cTn id="25" dur="indefinite"/>
                                        <p:tgtEl>
                                          <p:spTgt spid="18">
                                            <p:txEl>
                                              <p:pRg st="3" end="3"/>
                                            </p:txEl>
                                          </p:spTgt>
                                        </p:tgtEl>
                                      </p:cBhvr>
                                    </p:animEffect>
                                  </p:childTnLst>
                                </p:cTn>
                              </p:par>
                              <p:par>
                                <p:cTn id="26" presetID="9" presetClass="emph" presetSubtype="0" nodeType="withEffect">
                                  <p:stCondLst>
                                    <p:cond delay="0"/>
                                  </p:stCondLst>
                                  <p:childTnLst>
                                    <p:set>
                                      <p:cBhvr rctx="PPT">
                                        <p:cTn id="27" dur="indefinite"/>
                                        <p:tgtEl>
                                          <p:spTgt spid="18">
                                            <p:txEl>
                                              <p:pRg st="4" end="4"/>
                                            </p:txEl>
                                          </p:spTgt>
                                        </p:tgtEl>
                                        <p:attrNameLst>
                                          <p:attrName>style.opacity</p:attrName>
                                        </p:attrNameLst>
                                      </p:cBhvr>
                                      <p:to>
                                        <p:strVal val="0.5"/>
                                      </p:to>
                                    </p:set>
                                    <p:animEffect filter="image" prLst="opacity: 0.5">
                                      <p:cBhvr rctx="IE">
                                        <p:cTn id="28" dur="indefinite"/>
                                        <p:tgtEl>
                                          <p:spTgt spid="18">
                                            <p:txEl>
                                              <p:pRg st="4" end="4"/>
                                            </p:txEl>
                                          </p:spTgt>
                                        </p:tgtEl>
                                      </p:cBhvr>
                                    </p:animEffect>
                                  </p:childTnLst>
                                </p:cTn>
                              </p:par>
                              <p:par>
                                <p:cTn id="29" presetID="9" presetClass="emph" presetSubtype="0" nodeType="withEffect">
                                  <p:stCondLst>
                                    <p:cond delay="0"/>
                                  </p:stCondLst>
                                  <p:childTnLst>
                                    <p:set>
                                      <p:cBhvr rctx="PPT">
                                        <p:cTn id="30" dur="indefinite"/>
                                        <p:tgtEl>
                                          <p:spTgt spid="18">
                                            <p:txEl>
                                              <p:pRg st="5" end="5"/>
                                            </p:txEl>
                                          </p:spTgt>
                                        </p:tgtEl>
                                        <p:attrNameLst>
                                          <p:attrName>style.opacity</p:attrName>
                                        </p:attrNameLst>
                                      </p:cBhvr>
                                      <p:to>
                                        <p:strVal val="0.5"/>
                                      </p:to>
                                    </p:set>
                                    <p:animEffect filter="image" prLst="opacity: 0.5">
                                      <p:cBhvr rctx="IE">
                                        <p:cTn id="31" dur="indefinite"/>
                                        <p:tgtEl>
                                          <p:spTgt spid="18">
                                            <p:txEl>
                                              <p:pRg st="5" end="5"/>
                                            </p:txEl>
                                          </p:spTgt>
                                        </p:tgtEl>
                                      </p:cBhvr>
                                    </p:animEffect>
                                  </p:childTnLst>
                                </p:cTn>
                              </p:par>
                              <p:par>
                                <p:cTn id="32" presetID="9" presetClass="emph" presetSubtype="0" nodeType="withEffect">
                                  <p:stCondLst>
                                    <p:cond delay="0"/>
                                  </p:stCondLst>
                                  <p:childTnLst>
                                    <p:set>
                                      <p:cBhvr rctx="PPT">
                                        <p:cTn id="33" dur="indefinite"/>
                                        <p:tgtEl>
                                          <p:spTgt spid="19">
                                            <p:txEl>
                                              <p:pRg st="0" end="0"/>
                                            </p:txEl>
                                          </p:spTgt>
                                        </p:tgtEl>
                                        <p:attrNameLst>
                                          <p:attrName>style.opacity</p:attrName>
                                        </p:attrNameLst>
                                      </p:cBhvr>
                                      <p:to>
                                        <p:strVal val="0.5"/>
                                      </p:to>
                                    </p:set>
                                    <p:animEffect filter="image" prLst="opacity: 0.5">
                                      <p:cBhvr rctx="IE">
                                        <p:cTn id="34" dur="indefinite"/>
                                        <p:tgtEl>
                                          <p:spTgt spid="19">
                                            <p:txEl>
                                              <p:pRg st="0" end="0"/>
                                            </p:txEl>
                                          </p:spTgt>
                                        </p:tgtEl>
                                      </p:cBhvr>
                                    </p:animEffect>
                                  </p:childTnLst>
                                </p:cTn>
                              </p:par>
                              <p:par>
                                <p:cTn id="35" presetID="9" presetClass="emph" presetSubtype="0" nodeType="withEffect">
                                  <p:stCondLst>
                                    <p:cond delay="0"/>
                                  </p:stCondLst>
                                  <p:childTnLst>
                                    <p:set>
                                      <p:cBhvr rctx="PPT">
                                        <p:cTn id="36" dur="indefinite"/>
                                        <p:tgtEl>
                                          <p:spTgt spid="19">
                                            <p:txEl>
                                              <p:pRg st="1" end="1"/>
                                            </p:txEl>
                                          </p:spTgt>
                                        </p:tgtEl>
                                        <p:attrNameLst>
                                          <p:attrName>style.opacity</p:attrName>
                                        </p:attrNameLst>
                                      </p:cBhvr>
                                      <p:to>
                                        <p:strVal val="0.5"/>
                                      </p:to>
                                    </p:set>
                                    <p:animEffect filter="image" prLst="opacity: 0.5">
                                      <p:cBhvr rctx="IE">
                                        <p:cTn id="37" dur="indefinite"/>
                                        <p:tgtEl>
                                          <p:spTgt spid="19">
                                            <p:txEl>
                                              <p:pRg st="1" end="1"/>
                                            </p:txEl>
                                          </p:spTgt>
                                        </p:tgtEl>
                                      </p:cBhvr>
                                    </p:animEffect>
                                  </p:childTnLst>
                                </p:cTn>
                              </p:par>
                              <p:par>
                                <p:cTn id="38" presetID="9" presetClass="emph" presetSubtype="0" nodeType="withEffect">
                                  <p:stCondLst>
                                    <p:cond delay="0"/>
                                  </p:stCondLst>
                                  <p:childTnLst>
                                    <p:set>
                                      <p:cBhvr rctx="PPT">
                                        <p:cTn id="39" dur="indefinite"/>
                                        <p:tgtEl>
                                          <p:spTgt spid="19">
                                            <p:txEl>
                                              <p:pRg st="2" end="2"/>
                                            </p:txEl>
                                          </p:spTgt>
                                        </p:tgtEl>
                                        <p:attrNameLst>
                                          <p:attrName>style.opacity</p:attrName>
                                        </p:attrNameLst>
                                      </p:cBhvr>
                                      <p:to>
                                        <p:strVal val="0.5"/>
                                      </p:to>
                                    </p:set>
                                    <p:animEffect filter="image" prLst="opacity: 0.5">
                                      <p:cBhvr rctx="IE">
                                        <p:cTn id="40" dur="indefinite"/>
                                        <p:tgtEl>
                                          <p:spTgt spid="19">
                                            <p:txEl>
                                              <p:pRg st="2" end="2"/>
                                            </p:txEl>
                                          </p:spTgt>
                                        </p:tgtEl>
                                      </p:cBhvr>
                                    </p:animEffect>
                                  </p:childTnLst>
                                </p:cTn>
                              </p:par>
                              <p:par>
                                <p:cTn id="41" presetID="9" presetClass="emph" presetSubtype="0" nodeType="withEffect">
                                  <p:stCondLst>
                                    <p:cond delay="0"/>
                                  </p:stCondLst>
                                  <p:childTnLst>
                                    <p:set>
                                      <p:cBhvr rctx="PPT">
                                        <p:cTn id="42" dur="indefinite"/>
                                        <p:tgtEl>
                                          <p:spTgt spid="20">
                                            <p:txEl>
                                              <p:pRg st="0" end="0"/>
                                            </p:txEl>
                                          </p:spTgt>
                                        </p:tgtEl>
                                        <p:attrNameLst>
                                          <p:attrName>style.opacity</p:attrName>
                                        </p:attrNameLst>
                                      </p:cBhvr>
                                      <p:to>
                                        <p:strVal val="0.5"/>
                                      </p:to>
                                    </p:set>
                                    <p:animEffect filter="image" prLst="opacity: 0.5">
                                      <p:cBhvr rctx="IE">
                                        <p:cTn id="43" dur="indefinite"/>
                                        <p:tgtEl>
                                          <p:spTgt spid="20">
                                            <p:txEl>
                                              <p:pRg st="0" end="0"/>
                                            </p:txEl>
                                          </p:spTgt>
                                        </p:tgtEl>
                                      </p:cBhvr>
                                    </p:animEffect>
                                  </p:childTnLst>
                                </p:cTn>
                              </p:par>
                              <p:par>
                                <p:cTn id="44" presetID="9" presetClass="emph" presetSubtype="0" nodeType="withEffect">
                                  <p:stCondLst>
                                    <p:cond delay="0"/>
                                  </p:stCondLst>
                                  <p:childTnLst>
                                    <p:set>
                                      <p:cBhvr rctx="PPT">
                                        <p:cTn id="45" dur="indefinite"/>
                                        <p:tgtEl>
                                          <p:spTgt spid="20">
                                            <p:txEl>
                                              <p:pRg st="1" end="1"/>
                                            </p:txEl>
                                          </p:spTgt>
                                        </p:tgtEl>
                                        <p:attrNameLst>
                                          <p:attrName>style.opacity</p:attrName>
                                        </p:attrNameLst>
                                      </p:cBhvr>
                                      <p:to>
                                        <p:strVal val="0.5"/>
                                      </p:to>
                                    </p:set>
                                    <p:animEffect filter="image" prLst="opacity: 0.5">
                                      <p:cBhvr rctx="IE">
                                        <p:cTn id="46" dur="indefinite"/>
                                        <p:tgtEl>
                                          <p:spTgt spid="20">
                                            <p:txEl>
                                              <p:pRg st="1" end="1"/>
                                            </p:txEl>
                                          </p:spTgt>
                                        </p:tgtEl>
                                      </p:cBhvr>
                                    </p:animEffect>
                                  </p:childTnLst>
                                </p:cTn>
                              </p:par>
                              <p:par>
                                <p:cTn id="47" presetID="9" presetClass="emph" presetSubtype="0" nodeType="withEffect">
                                  <p:stCondLst>
                                    <p:cond delay="0"/>
                                  </p:stCondLst>
                                  <p:childTnLst>
                                    <p:set>
                                      <p:cBhvr rctx="PPT">
                                        <p:cTn id="48" dur="indefinite"/>
                                        <p:tgtEl>
                                          <p:spTgt spid="20">
                                            <p:txEl>
                                              <p:pRg st="2" end="2"/>
                                            </p:txEl>
                                          </p:spTgt>
                                        </p:tgtEl>
                                        <p:attrNameLst>
                                          <p:attrName>style.opacity</p:attrName>
                                        </p:attrNameLst>
                                      </p:cBhvr>
                                      <p:to>
                                        <p:strVal val="0.5"/>
                                      </p:to>
                                    </p:set>
                                    <p:animEffect filter="image" prLst="opacity: 0.5">
                                      <p:cBhvr rctx="IE">
                                        <p:cTn id="49" dur="indefinite"/>
                                        <p:tgtEl>
                                          <p:spTgt spid="20">
                                            <p:txEl>
                                              <p:pRg st="2" end="2"/>
                                            </p:txEl>
                                          </p:spTgt>
                                        </p:tgtEl>
                                      </p:cBhvr>
                                    </p:animEffect>
                                  </p:childTnLst>
                                </p:cTn>
                              </p:par>
                              <p:par>
                                <p:cTn id="50" presetID="9" presetClass="emph" presetSubtype="0" nodeType="withEffect">
                                  <p:stCondLst>
                                    <p:cond delay="0"/>
                                  </p:stCondLst>
                                  <p:childTnLst>
                                    <p:set>
                                      <p:cBhvr rctx="PPT">
                                        <p:cTn id="51" dur="indefinite"/>
                                        <p:tgtEl>
                                          <p:spTgt spid="17">
                                            <p:txEl>
                                              <p:pRg st="0" end="0"/>
                                            </p:txEl>
                                          </p:spTgt>
                                        </p:tgtEl>
                                        <p:attrNameLst>
                                          <p:attrName>style.opacity</p:attrName>
                                        </p:attrNameLst>
                                      </p:cBhvr>
                                      <p:to>
                                        <p:strVal val="0.5"/>
                                      </p:to>
                                    </p:set>
                                    <p:animEffect filter="image" prLst="opacity: 0.5">
                                      <p:cBhvr rctx="IE">
                                        <p:cTn id="52" dur="indefinite"/>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Evaluate a Lesson: Syllables</a:t>
            </a:r>
            <a:br>
              <a:rPr lang="en-US" dirty="0"/>
            </a:br>
            <a:r>
              <a:rPr lang="en-US" i="1" dirty="0"/>
              <a:t>Maintain a Brisk Pace</a:t>
            </a:r>
          </a:p>
        </p:txBody>
      </p:sp>
      <p:sp>
        <p:nvSpPr>
          <p:cNvPr id="6" name="Text Placeholder 5"/>
          <p:cNvSpPr>
            <a:spLocks noGrp="1"/>
          </p:cNvSpPr>
          <p:nvPr>
            <p:ph type="body" sz="quarter" idx="14"/>
          </p:nvPr>
        </p:nvSpPr>
        <p:spPr>
          <a:xfrm>
            <a:off x="393072" y="1633603"/>
            <a:ext cx="4435301" cy="1382430"/>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Maintain a Brisk Pace</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lvl="0">
              <a:lnSpc>
                <a:spcPct val="100000"/>
              </a:lnSpc>
              <a:buClr>
                <a:srgbClr val="7B628A">
                  <a:lumMod val="60000"/>
                  <a:lumOff val="40000"/>
                </a:srgbClr>
              </a:buClr>
              <a:buFont typeface="Wingdings" panose="05000000000000000000" pitchFamily="2" charset="2"/>
              <a:buChar char="q"/>
            </a:pPr>
            <a:r>
              <a:rPr lang="en-US" sz="1800" dirty="0">
                <a:solidFill>
                  <a:srgbClr val="FFFFFF"/>
                </a:solidFill>
              </a:rPr>
              <a:t>Move on when students are ready</a:t>
            </a:r>
          </a:p>
          <a:p>
            <a:pPr lvl="0">
              <a:lnSpc>
                <a:spcPct val="100000"/>
              </a:lnSpc>
              <a:buClr>
                <a:srgbClr val="7B628A">
                  <a:lumMod val="60000"/>
                  <a:lumOff val="40000"/>
                </a:srgbClr>
              </a:buClr>
              <a:buFont typeface="Wingdings" panose="05000000000000000000" pitchFamily="2" charset="2"/>
              <a:buChar char="q"/>
            </a:pPr>
            <a:r>
              <a:rPr lang="en-US" sz="1800" dirty="0">
                <a:solidFill>
                  <a:srgbClr val="FFFFFF"/>
                </a:solidFill>
              </a:rPr>
              <a:t>Use the other supporting practices</a:t>
            </a:r>
            <a:endParaRPr lang="en-US" sz="1400" dirty="0">
              <a:solidFill>
                <a:srgbClr val="FFFFFF"/>
              </a:solidFill>
            </a:endParaRP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1" name="TextBox 10" descr=" ">
            <a:extLst>
              <a:ext uri="{C183D7F6-B498-43B3-948B-1728B52AA6E4}">
                <adec:decorative xmlns:adec="http://schemas.microsoft.com/office/drawing/2017/decorative" val="1"/>
              </a:ext>
            </a:extLst>
          </p:cNvPr>
          <p:cNvSpPr txBox="1"/>
          <p:nvPr/>
        </p:nvSpPr>
        <p:spPr>
          <a:xfrm>
            <a:off x="3173506" y="2922793"/>
            <a:ext cx="5970495" cy="2716007"/>
          </a:xfrm>
          <a:prstGeom prst="cloudCallout">
            <a:avLst>
              <a:gd name="adj1" fmla="val -66000"/>
              <a:gd name="adj2" fmla="val -41569"/>
            </a:avLst>
          </a:prstGeom>
          <a:solidFill>
            <a:schemeClr val="accent2"/>
          </a:solidFill>
        </p:spPr>
        <p:txBody>
          <a:bodyPr wrap="square" lIns="0" tIns="0" rIns="0" bIns="0" rtlCol="0" anchor="ctr" anchorCtr="0">
            <a:spAutoFit/>
          </a:bodyPr>
          <a:lstStyle/>
          <a:p>
            <a:endParaRPr lang="en-US" sz="1600" i="1" dirty="0"/>
          </a:p>
        </p:txBody>
      </p:sp>
      <p:sp>
        <p:nvSpPr>
          <p:cNvPr id="12" name="Rectangle 11"/>
          <p:cNvSpPr/>
          <p:nvPr/>
        </p:nvSpPr>
        <p:spPr>
          <a:xfrm>
            <a:off x="3981083" y="3343384"/>
            <a:ext cx="4636218" cy="1569660"/>
          </a:xfrm>
          <a:prstGeom prst="rect">
            <a:avLst/>
          </a:prstGeom>
        </p:spPr>
        <p:txBody>
          <a:bodyPr wrap="square">
            <a:spAutoFit/>
          </a:bodyPr>
          <a:lstStyle/>
          <a:p>
            <a:r>
              <a:rPr lang="en-US" sz="1600" i="1" dirty="0"/>
              <a:t>This is an example of guided practice. But are the students ready for “You Do”? In the video, the students are able to replicate steps in the procedure with limited guidance or prompting. Although we do see at the end the students experience difficulty with “apple”. So, it seems like the teacher is moving at the right pace here.</a:t>
            </a:r>
          </a:p>
        </p:txBody>
      </p:sp>
      <p:pic>
        <p:nvPicPr>
          <p:cNvPr id="13"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696" y="2236418"/>
            <a:ext cx="209654" cy="209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45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Evaluate a Lesson: Syllables</a:t>
            </a:r>
            <a:br>
              <a:rPr lang="en-US" dirty="0"/>
            </a:br>
            <a:r>
              <a:rPr lang="en-US" i="1" dirty="0"/>
              <a:t>Maintain a Brisk Pace</a:t>
            </a:r>
          </a:p>
        </p:txBody>
      </p:sp>
      <p:sp>
        <p:nvSpPr>
          <p:cNvPr id="6" name="Text Placeholder 5"/>
          <p:cNvSpPr>
            <a:spLocks noGrp="1"/>
          </p:cNvSpPr>
          <p:nvPr>
            <p:ph type="body" sz="quarter" idx="14"/>
          </p:nvPr>
        </p:nvSpPr>
        <p:spPr>
          <a:xfrm>
            <a:off x="393072" y="1633603"/>
            <a:ext cx="4435301" cy="1382430"/>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Maintain a Brisk Pace</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lvl="0">
              <a:lnSpc>
                <a:spcPct val="100000"/>
              </a:lnSpc>
              <a:buClr>
                <a:srgbClr val="7B628A">
                  <a:lumMod val="60000"/>
                  <a:lumOff val="40000"/>
                </a:srgbClr>
              </a:buClr>
              <a:buFont typeface="Wingdings" panose="05000000000000000000" pitchFamily="2" charset="2"/>
              <a:buChar char="q"/>
            </a:pPr>
            <a:r>
              <a:rPr lang="en-US" sz="1800" dirty="0">
                <a:solidFill>
                  <a:srgbClr val="FFFFFF"/>
                </a:solidFill>
              </a:rPr>
              <a:t>Move on when students are ready</a:t>
            </a:r>
          </a:p>
          <a:p>
            <a:pPr lvl="0">
              <a:lnSpc>
                <a:spcPct val="100000"/>
              </a:lnSpc>
              <a:buClr>
                <a:srgbClr val="7B628A">
                  <a:lumMod val="60000"/>
                  <a:lumOff val="40000"/>
                </a:srgbClr>
              </a:buClr>
              <a:buFont typeface="Wingdings" panose="05000000000000000000" pitchFamily="2" charset="2"/>
              <a:buChar char="q"/>
            </a:pPr>
            <a:r>
              <a:rPr lang="en-US" sz="1800" dirty="0">
                <a:solidFill>
                  <a:srgbClr val="FFFFFF"/>
                </a:solidFill>
              </a:rPr>
              <a:t>Use the other supporting practices</a:t>
            </a:r>
            <a:endParaRPr lang="en-US" sz="1400" dirty="0">
              <a:solidFill>
                <a:srgbClr val="FFFFFF"/>
              </a:solidFill>
            </a:endParaRP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1" name="TextBox 10" descr=" ">
            <a:extLst>
              <a:ext uri="{C183D7F6-B498-43B3-948B-1728B52AA6E4}">
                <adec:decorative xmlns:adec="http://schemas.microsoft.com/office/drawing/2017/decorative" val="1"/>
              </a:ext>
            </a:extLst>
          </p:cNvPr>
          <p:cNvSpPr txBox="1"/>
          <p:nvPr/>
        </p:nvSpPr>
        <p:spPr>
          <a:xfrm>
            <a:off x="3426559" y="3016033"/>
            <a:ext cx="4883724" cy="2497261"/>
          </a:xfrm>
          <a:prstGeom prst="cloudCallout">
            <a:avLst>
              <a:gd name="adj1" fmla="val -66000"/>
              <a:gd name="adj2" fmla="val -41569"/>
            </a:avLst>
          </a:prstGeom>
          <a:solidFill>
            <a:schemeClr val="accent2"/>
          </a:solidFill>
        </p:spPr>
        <p:txBody>
          <a:bodyPr wrap="square" lIns="0" tIns="0" rIns="0" bIns="0" rtlCol="0" anchor="ctr" anchorCtr="0">
            <a:spAutoFit/>
          </a:bodyPr>
          <a:lstStyle/>
          <a:p>
            <a:endParaRPr lang="en-US" sz="1600" i="1" dirty="0"/>
          </a:p>
        </p:txBody>
      </p:sp>
      <p:sp>
        <p:nvSpPr>
          <p:cNvPr id="12" name="Rectangle 11"/>
          <p:cNvSpPr/>
          <p:nvPr/>
        </p:nvSpPr>
        <p:spPr>
          <a:xfrm>
            <a:off x="4113782" y="3493621"/>
            <a:ext cx="3630043" cy="1569660"/>
          </a:xfrm>
          <a:prstGeom prst="rect">
            <a:avLst/>
          </a:prstGeom>
        </p:spPr>
        <p:txBody>
          <a:bodyPr wrap="square">
            <a:spAutoFit/>
          </a:bodyPr>
          <a:lstStyle/>
          <a:p>
            <a:r>
              <a:rPr lang="en-US" sz="1600" i="1" dirty="0"/>
              <a:t>We already examined the other supporting practices so we know that the teacher does this. She elicits frequent responses, and she provides immediate feedback. Although, if you recall, her feedback can be more specific.</a:t>
            </a:r>
          </a:p>
        </p:txBody>
      </p:sp>
      <p:pic>
        <p:nvPicPr>
          <p:cNvPr id="13"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696" y="2236418"/>
            <a:ext cx="209654" cy="2096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652" y="2645113"/>
            <a:ext cx="209654" cy="209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36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564577" y="1471194"/>
            <a:ext cx="4133796" cy="4281632"/>
          </a:xfrm>
        </p:spPr>
        <p:txBody>
          <a:bodyPr>
            <a:normAutofit fontScale="92500" lnSpcReduction="10000"/>
          </a:bodyPr>
          <a:lstStyle/>
          <a:p>
            <a:pPr marL="0" lvl="1" indent="0" algn="ctr">
              <a:lnSpc>
                <a:spcPct val="110000"/>
              </a:lnSpc>
              <a:buClr>
                <a:schemeClr val="accent6"/>
              </a:buClr>
              <a:buNone/>
            </a:pPr>
            <a:r>
              <a:rPr lang="en-US" sz="1700" b="1" dirty="0">
                <a:latin typeface="Arial" panose="020B0604020202020204" pitchFamily="34" charset="0"/>
                <a:cs typeface="Arial" panose="020B0604020202020204" pitchFamily="34" charset="0"/>
              </a:rPr>
              <a:t>Elicit Frequent Responses</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285750" lvl="1">
              <a:buClr>
                <a:schemeClr val="accent6"/>
              </a:buClr>
              <a:buFont typeface="Wingdings" panose="05000000000000000000" pitchFamily="2" charset="2"/>
              <a:buChar char="q"/>
            </a:pPr>
            <a:r>
              <a:rPr lang="en-US" sz="1500" dirty="0">
                <a:latin typeface="Arial" panose="020B0604020202020204" pitchFamily="34" charset="0"/>
                <a:cs typeface="Arial" panose="020B0604020202020204" pitchFamily="34" charset="0"/>
              </a:rPr>
              <a:t>Maintain or check accuracy of processing</a:t>
            </a:r>
          </a:p>
          <a:p>
            <a:pPr marL="285750" lvl="1">
              <a:buClr>
                <a:schemeClr val="accent6"/>
              </a:buClr>
              <a:buFont typeface="Wingdings" panose="05000000000000000000" pitchFamily="2" charset="2"/>
              <a:buChar char="q"/>
            </a:pPr>
            <a:r>
              <a:rPr lang="en-US" sz="1500" dirty="0">
                <a:solidFill>
                  <a:srgbClr val="FFFFFF"/>
                </a:solidFill>
                <a:latin typeface="Arial" panose="020B0604020202020204" pitchFamily="34" charset="0"/>
                <a:cs typeface="Arial" panose="020B0604020202020204" pitchFamily="34" charset="0"/>
              </a:rPr>
              <a:t>Match the learning outcome</a:t>
            </a:r>
          </a:p>
          <a:p>
            <a:pPr marL="285750" lvl="1">
              <a:buClr>
                <a:schemeClr val="accent6"/>
              </a:buClr>
              <a:buFont typeface="Wingdings" panose="05000000000000000000" pitchFamily="2" charset="2"/>
              <a:buChar char="q"/>
            </a:pPr>
            <a:r>
              <a:rPr lang="en-US" sz="1500" dirty="0">
                <a:solidFill>
                  <a:srgbClr val="FFFFFF"/>
                </a:solidFill>
                <a:latin typeface="Arial" panose="020B0604020202020204" pitchFamily="34" charset="0"/>
                <a:cs typeface="Arial" panose="020B0604020202020204" pitchFamily="34" charset="0"/>
              </a:rPr>
              <a:t>Match the student abilities</a:t>
            </a:r>
          </a:p>
          <a:p>
            <a:pPr marL="285750" lvl="1">
              <a:buClr>
                <a:schemeClr val="accent6"/>
              </a:buClr>
              <a:buFont typeface="Wingdings" panose="05000000000000000000" pitchFamily="2" charset="2"/>
              <a:buChar char="q"/>
            </a:pPr>
            <a:r>
              <a:rPr lang="en-US" sz="1500" dirty="0">
                <a:solidFill>
                  <a:srgbClr val="FFFFFF"/>
                </a:solidFill>
                <a:latin typeface="Arial" panose="020B0604020202020204" pitchFamily="34" charset="0"/>
                <a:cs typeface="Arial" panose="020B0604020202020204" pitchFamily="34" charset="0"/>
              </a:rPr>
              <a:t>Match the desired response format</a:t>
            </a:r>
          </a:p>
          <a:p>
            <a:pPr marL="285750" lvl="1">
              <a:buClr>
                <a:schemeClr val="accent6"/>
              </a:buClr>
              <a:buFont typeface="Wingdings" panose="05000000000000000000" pitchFamily="2" charset="2"/>
              <a:buChar char="q"/>
            </a:pPr>
            <a:r>
              <a:rPr lang="en-US" sz="1500" dirty="0">
                <a:solidFill>
                  <a:srgbClr val="FFFFFF"/>
                </a:solidFill>
                <a:latin typeface="Arial" panose="020B0604020202020204" pitchFamily="34" charset="0"/>
                <a:cs typeface="Arial" panose="020B0604020202020204" pitchFamily="34" charset="0"/>
              </a:rPr>
              <a:t>Maximize student involvement</a:t>
            </a:r>
          </a:p>
          <a:p>
            <a:pPr marL="0" lvl="1" indent="0" algn="ctr">
              <a:buClr>
                <a:schemeClr val="accent6"/>
              </a:buClr>
              <a:buNone/>
            </a:pPr>
            <a:endParaRPr lang="en-US" sz="1600" b="1" dirty="0">
              <a:latin typeface="Arial" panose="020B0604020202020204" pitchFamily="34" charset="0"/>
              <a:cs typeface="Arial" panose="020B0604020202020204" pitchFamily="34" charset="0"/>
            </a:endParaRPr>
          </a:p>
          <a:p>
            <a:pPr marL="0" lvl="1" indent="0" algn="ctr">
              <a:buClr>
                <a:schemeClr val="accent6"/>
              </a:buClr>
              <a:buNone/>
            </a:pPr>
            <a:r>
              <a:rPr lang="en-US" sz="1700" b="1" dirty="0">
                <a:latin typeface="Arial" panose="020B0604020202020204" pitchFamily="34" charset="0"/>
                <a:cs typeface="Arial" panose="020B0604020202020204" pitchFamily="34" charset="0"/>
              </a:rPr>
              <a:t>Provide Feedback</a:t>
            </a:r>
          </a:p>
          <a:p>
            <a:pPr lvl="0">
              <a:lnSpc>
                <a:spcPct val="100000"/>
              </a:lnSpc>
              <a:buClr>
                <a:srgbClr val="7B628A">
                  <a:lumMod val="60000"/>
                  <a:lumOff val="40000"/>
                </a:srgbClr>
              </a:buClr>
              <a:buFont typeface="Wingdings" panose="05000000000000000000" pitchFamily="2" charset="2"/>
              <a:buChar char="q"/>
            </a:pPr>
            <a:r>
              <a:rPr lang="en-US" sz="1500" dirty="0">
                <a:solidFill>
                  <a:srgbClr val="FFFFFF"/>
                </a:solidFill>
              </a:rPr>
              <a:t>Immediate: delivered as soon as possible after response </a:t>
            </a:r>
          </a:p>
          <a:p>
            <a:pPr lvl="0">
              <a:lnSpc>
                <a:spcPct val="100000"/>
              </a:lnSpc>
              <a:buClr>
                <a:srgbClr val="7B628A">
                  <a:lumMod val="60000"/>
                  <a:lumOff val="40000"/>
                </a:srgbClr>
              </a:buClr>
              <a:buFont typeface="Wingdings" panose="05000000000000000000" pitchFamily="2" charset="2"/>
              <a:buChar char="q"/>
            </a:pPr>
            <a:r>
              <a:rPr lang="en-US" sz="1500" dirty="0">
                <a:solidFill>
                  <a:srgbClr val="FFFFFF"/>
                </a:solidFill>
              </a:rPr>
              <a:t>Specific: tied directly to students’ actions</a:t>
            </a:r>
          </a:p>
          <a:p>
            <a:pPr marL="0" lvl="1" indent="0">
              <a:buClr>
                <a:schemeClr val="accent6"/>
              </a:buClr>
              <a:buNone/>
            </a:pPr>
            <a:endParaRPr lang="en-US" sz="1500" dirty="0">
              <a:solidFill>
                <a:srgbClr val="FFFFFF"/>
              </a:solidFill>
            </a:endParaRPr>
          </a:p>
          <a:p>
            <a:pPr marL="0" lvl="1" indent="0" algn="ctr">
              <a:buClr>
                <a:schemeClr val="accent6"/>
              </a:buClr>
              <a:buNone/>
            </a:pPr>
            <a:r>
              <a:rPr lang="en-US" sz="1700" b="1" dirty="0">
                <a:latin typeface="Arial" panose="020B0604020202020204" pitchFamily="34" charset="0"/>
                <a:cs typeface="Arial" panose="020B0604020202020204" pitchFamily="34" charset="0"/>
              </a:rPr>
              <a:t>Maintain a Brisk Pace</a:t>
            </a:r>
          </a:p>
          <a:p>
            <a:pPr lvl="0">
              <a:lnSpc>
                <a:spcPct val="110000"/>
              </a:lnSpc>
              <a:buClr>
                <a:srgbClr val="7B628A">
                  <a:lumMod val="60000"/>
                  <a:lumOff val="40000"/>
                </a:srgbClr>
              </a:buClr>
              <a:buFont typeface="Wingdings" panose="05000000000000000000" pitchFamily="2" charset="2"/>
              <a:buChar char="q"/>
            </a:pPr>
            <a:r>
              <a:rPr lang="en-US" sz="1500" dirty="0">
                <a:solidFill>
                  <a:srgbClr val="FFFFFF"/>
                </a:solidFill>
              </a:rPr>
              <a:t>Move on when students are ready</a:t>
            </a:r>
          </a:p>
          <a:p>
            <a:pPr lvl="0">
              <a:lnSpc>
                <a:spcPct val="110000"/>
              </a:lnSpc>
              <a:buClr>
                <a:srgbClr val="7B628A">
                  <a:lumMod val="60000"/>
                  <a:lumOff val="40000"/>
                </a:srgbClr>
              </a:buClr>
              <a:buFont typeface="Wingdings" panose="05000000000000000000" pitchFamily="2" charset="2"/>
              <a:buChar char="q"/>
            </a:pPr>
            <a:r>
              <a:rPr lang="en-US" sz="1500" dirty="0">
                <a:solidFill>
                  <a:srgbClr val="FFFFFF"/>
                </a:solidFill>
              </a:rPr>
              <a:t>Use the other supporting practices</a:t>
            </a:r>
          </a:p>
          <a:p>
            <a:pPr marL="0" indent="0">
              <a:buNone/>
            </a:pPr>
            <a:endParaRPr lang="en-US" dirty="0"/>
          </a:p>
        </p:txBody>
      </p:sp>
      <p:sp>
        <p:nvSpPr>
          <p:cNvPr id="3" name="Title 2"/>
          <p:cNvSpPr>
            <a:spLocks noGrp="1"/>
          </p:cNvSpPr>
          <p:nvPr>
            <p:ph type="title"/>
          </p:nvPr>
        </p:nvSpPr>
        <p:spPr/>
        <p:txBody>
          <a:bodyPr/>
          <a:lstStyle/>
          <a:p>
            <a:r>
              <a:rPr lang="en-US" dirty="0"/>
              <a:t>Evaluate a Lesson: Syllables</a:t>
            </a:r>
            <a:br>
              <a:rPr lang="en-US" dirty="0"/>
            </a:br>
            <a:r>
              <a:rPr lang="en-US" i="1" dirty="0"/>
              <a:t>Review</a:t>
            </a:r>
            <a:endParaRPr lang="en-US" dirty="0"/>
          </a:p>
        </p:txBody>
      </p:sp>
      <p:pic>
        <p:nvPicPr>
          <p:cNvPr id="4" name="Picture Placeholder 3" descr=" ">
            <a:extLs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0705" r="20705"/>
          <a:stretch>
            <a:fillRect/>
          </a:stretch>
        </p:blipFill>
        <p:spPr/>
      </p:pic>
      <p:cxnSp>
        <p:nvCxnSpPr>
          <p:cNvPr id="8" name="Straight Connector 7" descr=" ">
            <a:extLst>
              <a:ext uri="{C183D7F6-B498-43B3-948B-1728B52AA6E4}">
                <adec:decorative xmlns:adec="http://schemas.microsoft.com/office/drawing/2017/decorative" val="1"/>
              </a:ext>
            </a:extLst>
          </p:cNvPr>
          <p:cNvCxnSpPr/>
          <p:nvPr/>
        </p:nvCxnSpPr>
        <p:spPr>
          <a:xfrm>
            <a:off x="312389" y="1839040"/>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9" name="Straight Connector 8" descr=" ">
            <a:extLst>
              <a:ext uri="{C183D7F6-B498-43B3-948B-1728B52AA6E4}">
                <adec:decorative xmlns:adec="http://schemas.microsoft.com/office/drawing/2017/decorative" val="1"/>
              </a:ext>
            </a:extLst>
          </p:cNvPr>
          <p:cNvCxnSpPr/>
          <p:nvPr/>
        </p:nvCxnSpPr>
        <p:spPr>
          <a:xfrm>
            <a:off x="312389" y="3676805"/>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0" name="Straight Connector 9" descr=" ">
            <a:extLst>
              <a:ext uri="{C183D7F6-B498-43B3-948B-1728B52AA6E4}">
                <adec:decorative xmlns:adec="http://schemas.microsoft.com/office/drawing/2017/decorative" val="1"/>
              </a:ext>
            </a:extLst>
          </p:cNvPr>
          <p:cNvCxnSpPr/>
          <p:nvPr/>
        </p:nvCxnSpPr>
        <p:spPr>
          <a:xfrm>
            <a:off x="312389" y="5030476"/>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pic>
        <p:nvPicPr>
          <p:cNvPr id="11" name="Picture 4" descr="Image result for white check mark transparent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061" y="1963683"/>
            <a:ext cx="209654" cy="2096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white check mark transparent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061" y="2185463"/>
            <a:ext cx="209654" cy="2096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white check mark transparent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061" y="2416208"/>
            <a:ext cx="209654" cy="2096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white check mark transparent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061" y="2646953"/>
            <a:ext cx="209654" cy="2096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white check mark transparent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6" y="2903300"/>
            <a:ext cx="209654" cy="2096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white check mark transparent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061" y="3738090"/>
            <a:ext cx="209654" cy="2096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result for white check mark transparent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6" y="5050292"/>
            <a:ext cx="209654" cy="2096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white check mark transparent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061" y="5384588"/>
            <a:ext cx="209654" cy="20965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19" name="Ink 18" descr=" ">
                <a:extLst>
                  <a:ext uri="{C183D7F6-B498-43B3-948B-1728B52AA6E4}">
                    <adec:decorative xmlns:adec="http://schemas.microsoft.com/office/drawing/2017/decorative" val="1"/>
                  </a:ext>
                </a:extLst>
              </p14:cNvPr>
              <p14:cNvContentPartPr/>
              <p14:nvPr/>
            </p14:nvContentPartPr>
            <p14:xfrm>
              <a:off x="650061" y="4301855"/>
              <a:ext cx="138833" cy="149123"/>
            </p14:xfrm>
          </p:contentPart>
        </mc:Choice>
        <mc:Fallback xmlns="">
          <p:pic>
            <p:nvPicPr>
              <p:cNvPr id="19" name="Ink 18" descr=" ">
                <a:extLst>
                  <a:ext uri="{C183D7F6-B498-43B3-948B-1728B52AA6E4}">
                    <adec:decorative xmlns:adec="http://schemas.microsoft.com/office/drawing/2017/decorative" val="1"/>
                  </a:ext>
                </a:extLst>
              </p:cNvPr>
              <p:cNvPicPr/>
              <p:nvPr/>
            </p:nvPicPr>
            <p:blipFill>
              <a:blip r:embed="rId6"/>
              <a:stretch>
                <a:fillRect/>
              </a:stretch>
            </p:blipFill>
            <p:spPr>
              <a:xfrm>
                <a:off x="621647" y="4273399"/>
                <a:ext cx="195661" cy="206035"/>
              </a:xfrm>
              <a:prstGeom prst="rect">
                <a:avLst/>
              </a:prstGeom>
            </p:spPr>
          </p:pic>
        </mc:Fallback>
      </mc:AlternateContent>
    </p:spTree>
    <p:extLst>
      <p:ext uri="{BB962C8B-B14F-4D97-AF65-F5344CB8AC3E}">
        <p14:creationId xmlns:p14="http://schemas.microsoft.com/office/powerpoint/2010/main" val="27848250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Reflect on your instruction and decide where you most need to improve</a:t>
            </a:r>
          </a:p>
          <a:p>
            <a:r>
              <a:rPr lang="en-US" dirty="0"/>
              <a:t>Increase your use of those practices and see how it goes</a:t>
            </a:r>
          </a:p>
          <a:p>
            <a:r>
              <a:rPr lang="en-US" dirty="0"/>
              <a:t>Iteratively build these skills</a:t>
            </a:r>
          </a:p>
        </p:txBody>
      </p:sp>
      <p:sp>
        <p:nvSpPr>
          <p:cNvPr id="3" name="Text Placeholder 2"/>
          <p:cNvSpPr>
            <a:spLocks noGrp="1"/>
          </p:cNvSpPr>
          <p:nvPr>
            <p:ph type="body" sz="quarter" idx="14"/>
          </p:nvPr>
        </p:nvSpPr>
        <p:spPr/>
        <p:txBody>
          <a:bodyPr/>
          <a:lstStyle/>
          <a:p>
            <a:r>
              <a:rPr lang="en-US" dirty="0"/>
              <a:t>Part 3 Wrap-Up</a:t>
            </a:r>
          </a:p>
        </p:txBody>
      </p:sp>
      <p:sp>
        <p:nvSpPr>
          <p:cNvPr id="4" name="Title 3" hidden="1">
            <a:extLst>
              <a:ext uri="{FF2B5EF4-FFF2-40B4-BE49-F238E27FC236}">
                <a16:creationId xmlns:a16="http://schemas.microsoft.com/office/drawing/2014/main" id="{FDDA7EF1-74E5-4412-836C-A9B8291216E3}"/>
              </a:ext>
            </a:extLst>
          </p:cNvPr>
          <p:cNvSpPr>
            <a:spLocks noGrp="1"/>
          </p:cNvSpPr>
          <p:nvPr>
            <p:ph type="title"/>
          </p:nvPr>
        </p:nvSpPr>
        <p:spPr/>
        <p:txBody>
          <a:bodyPr/>
          <a:lstStyle/>
          <a:p>
            <a:r>
              <a:rPr lang="en-US" dirty="0"/>
              <a:t>Slide 103</a:t>
            </a:r>
          </a:p>
        </p:txBody>
      </p:sp>
    </p:spTree>
    <p:extLst>
      <p:ext uri="{BB962C8B-B14F-4D97-AF65-F5344CB8AC3E}">
        <p14:creationId xmlns:p14="http://schemas.microsoft.com/office/powerpoint/2010/main" val="26490357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8.9 – Self-Reflect</a:t>
            </a:r>
          </a:p>
        </p:txBody>
      </p:sp>
      <p:sp>
        <p:nvSpPr>
          <p:cNvPr id="3" name="Text Placeholder 2"/>
          <p:cNvSpPr>
            <a:spLocks noGrp="1"/>
          </p:cNvSpPr>
          <p:nvPr>
            <p:ph type="body" sz="quarter" idx="13"/>
          </p:nvPr>
        </p:nvSpPr>
        <p:spPr>
          <a:xfrm>
            <a:off x="440561" y="1429176"/>
            <a:ext cx="4220384" cy="4309505"/>
          </a:xfrm>
        </p:spPr>
        <p:txBody>
          <a:bodyPr>
            <a:normAutofit/>
          </a:bodyPr>
          <a:lstStyle/>
          <a:p>
            <a:pPr marL="457200" indent="-457200">
              <a:lnSpc>
                <a:spcPct val="100000"/>
              </a:lnSpc>
              <a:buAutoNum type="arabicPeriod"/>
            </a:pPr>
            <a:r>
              <a:rPr lang="en-US" dirty="0"/>
              <a:t>Watch your video from Part 2.</a:t>
            </a:r>
          </a:p>
          <a:p>
            <a:pPr marL="457200" indent="-457200">
              <a:lnSpc>
                <a:spcPct val="100000"/>
              </a:lnSpc>
              <a:buAutoNum type="arabicPeriod"/>
            </a:pPr>
            <a:r>
              <a:rPr lang="en-US" dirty="0"/>
              <a:t>Record specific evidence of the supporting practices. </a:t>
            </a:r>
          </a:p>
          <a:p>
            <a:pPr marL="457200" indent="-457200">
              <a:lnSpc>
                <a:spcPct val="100000"/>
              </a:lnSpc>
              <a:buAutoNum type="arabicPeriod"/>
            </a:pPr>
            <a:r>
              <a:rPr lang="en-US" dirty="0"/>
              <a:t>Describe what you see.</a:t>
            </a:r>
          </a:p>
          <a:p>
            <a:pPr marL="457200" indent="-457200">
              <a:lnSpc>
                <a:spcPct val="100000"/>
              </a:lnSpc>
              <a:buAutoNum type="arabicPeriod"/>
            </a:pPr>
            <a:r>
              <a:rPr lang="en-US" dirty="0"/>
              <a:t>Evaluate the effective use of supporting practices.</a:t>
            </a:r>
          </a:p>
          <a:p>
            <a:pPr marL="457200" indent="-457200">
              <a:lnSpc>
                <a:spcPct val="100000"/>
              </a:lnSpc>
              <a:buAutoNum type="arabicPeriod"/>
            </a:pPr>
            <a:r>
              <a:rPr lang="en-US" dirty="0"/>
              <a:t>What did you notice? What do you think you need to work on? </a:t>
            </a:r>
          </a:p>
        </p:txBody>
      </p:sp>
      <p:pic>
        <p:nvPicPr>
          <p:cNvPr id="15" name="Picture 14" descr="screenshot of self reflection document. prompts such as record your observations, describe your observations, "/>
          <p:cNvPicPr>
            <a:picLocks noChangeAspect="1"/>
          </p:cNvPicPr>
          <p:nvPr/>
        </p:nvPicPr>
        <p:blipFill rotWithShape="1">
          <a:blip r:embed="rId2"/>
          <a:srcRect l="27204" t="28510" r="26908" b="11759"/>
          <a:stretch/>
        </p:blipFill>
        <p:spPr>
          <a:xfrm>
            <a:off x="4796117" y="1429176"/>
            <a:ext cx="3963113" cy="2901794"/>
          </a:xfrm>
          <a:prstGeom prst="rect">
            <a:avLst/>
          </a:prstGeom>
        </p:spPr>
      </p:pic>
      <p:pic>
        <p:nvPicPr>
          <p:cNvPr id="16" name="Picture 15" descr="and evaluate your lesson"/>
          <p:cNvPicPr>
            <a:picLocks noChangeAspect="1"/>
          </p:cNvPicPr>
          <p:nvPr/>
        </p:nvPicPr>
        <p:blipFill rotWithShape="1">
          <a:blip r:embed="rId3"/>
          <a:srcRect l="26218" t="38860" r="26118" b="35701"/>
          <a:stretch/>
        </p:blipFill>
        <p:spPr>
          <a:xfrm>
            <a:off x="4796117" y="4330970"/>
            <a:ext cx="3963113" cy="1189755"/>
          </a:xfrm>
          <a:prstGeom prst="rect">
            <a:avLst/>
          </a:prstGeom>
        </p:spPr>
      </p:pic>
    </p:spTree>
    <p:extLst>
      <p:ext uri="{BB962C8B-B14F-4D97-AF65-F5344CB8AC3E}">
        <p14:creationId xmlns:p14="http://schemas.microsoft.com/office/powerpoint/2010/main" val="25968917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p:txBody>
          <a:bodyPr>
            <a:normAutofit fontScale="62500" lnSpcReduction="20000"/>
          </a:bodyPr>
          <a:lstStyle/>
          <a:p>
            <a:r>
              <a:rPr lang="en-US" dirty="0"/>
              <a:t>Activity 8.10 – Prepare your lesson</a:t>
            </a:r>
          </a:p>
          <a:p>
            <a:r>
              <a:rPr lang="en-US" dirty="0"/>
              <a:t>Activity 8.11 – Try out your lesson</a:t>
            </a:r>
          </a:p>
        </p:txBody>
      </p:sp>
      <p:sp>
        <p:nvSpPr>
          <p:cNvPr id="3" name="Content Placeholder 2"/>
          <p:cNvSpPr>
            <a:spLocks noGrp="1"/>
          </p:cNvSpPr>
          <p:nvPr>
            <p:ph idx="1"/>
          </p:nvPr>
        </p:nvSpPr>
        <p:spPr/>
        <p:txBody>
          <a:bodyPr>
            <a:normAutofit/>
          </a:bodyPr>
          <a:lstStyle/>
          <a:p>
            <a:pPr marL="0" indent="0">
              <a:buNone/>
            </a:pPr>
            <a:r>
              <a:rPr lang="en-US" sz="1600" b="1" dirty="0"/>
              <a:t>Plan to do your lesson.</a:t>
            </a:r>
          </a:p>
          <a:p>
            <a:pPr>
              <a:buFont typeface="Arial" panose="020B0604020202020204" pitchFamily="34" charset="0"/>
              <a:buChar char="•"/>
            </a:pPr>
            <a:r>
              <a:rPr lang="en-US" sz="1600" dirty="0"/>
              <a:t>Review your plan</a:t>
            </a:r>
          </a:p>
          <a:p>
            <a:pPr>
              <a:buFont typeface="Arial" panose="020B0604020202020204" pitchFamily="34" charset="0"/>
              <a:buChar char="•"/>
            </a:pPr>
            <a:r>
              <a:rPr lang="en-US" sz="1600" dirty="0"/>
              <a:t>Adjust your plan so it is less than 10 minutes long</a:t>
            </a:r>
          </a:p>
          <a:p>
            <a:pPr marL="0" indent="0">
              <a:buNone/>
            </a:pPr>
            <a:r>
              <a:rPr lang="en-US" sz="1600" b="1" dirty="0"/>
              <a:t>Do the lesson</a:t>
            </a:r>
          </a:p>
          <a:p>
            <a:pPr>
              <a:buFont typeface="Arial" panose="020B0604020202020204" pitchFamily="34" charset="0"/>
              <a:buChar char="•"/>
            </a:pPr>
            <a:r>
              <a:rPr lang="en-US" sz="1600" dirty="0"/>
              <a:t>Videotape your lesson</a:t>
            </a:r>
          </a:p>
          <a:p>
            <a:pPr>
              <a:buFont typeface="Arial" panose="020B0604020202020204" pitchFamily="34" charset="0"/>
              <a:buChar char="•"/>
            </a:pPr>
            <a:r>
              <a:rPr lang="en-US" sz="1600" dirty="0"/>
              <a:t>Work from your written plan</a:t>
            </a:r>
          </a:p>
          <a:p>
            <a:pPr>
              <a:buFont typeface="Arial" panose="020B0604020202020204" pitchFamily="34" charset="0"/>
              <a:buChar char="•"/>
            </a:pPr>
            <a:r>
              <a:rPr lang="en-US" sz="1600" dirty="0"/>
              <a:t>Teach just 10 minutes</a:t>
            </a:r>
          </a:p>
        </p:txBody>
      </p:sp>
      <p:sp>
        <p:nvSpPr>
          <p:cNvPr id="4" name="Content Placeholder 3"/>
          <p:cNvSpPr>
            <a:spLocks noGrp="1"/>
          </p:cNvSpPr>
          <p:nvPr>
            <p:ph idx="13"/>
          </p:nvPr>
        </p:nvSpPr>
        <p:spPr/>
        <p:txBody>
          <a:bodyPr>
            <a:noAutofit/>
          </a:bodyPr>
          <a:lstStyle/>
          <a:p>
            <a:pPr marL="0" indent="0">
              <a:buNone/>
            </a:pPr>
            <a:r>
              <a:rPr lang="en-US" sz="1600" b="1" dirty="0"/>
              <a:t>Review your self-reflection in the previous activity.</a:t>
            </a:r>
          </a:p>
          <a:p>
            <a:pPr marL="0" indent="0">
              <a:buNone/>
            </a:pPr>
            <a:r>
              <a:rPr lang="en-US" sz="1600" b="1" dirty="0"/>
              <a:t>Review an upcoming lesson.</a:t>
            </a:r>
          </a:p>
          <a:p>
            <a:pPr marL="0" indent="0">
              <a:buNone/>
            </a:pPr>
            <a:r>
              <a:rPr lang="en-US" sz="1600" b="1" dirty="0"/>
              <a:t>Prepare a plan for using supporting practices.</a:t>
            </a:r>
          </a:p>
          <a:p>
            <a:pPr>
              <a:buFont typeface="Arial" panose="020B0604020202020204" pitchFamily="34" charset="0"/>
              <a:buChar char="•"/>
            </a:pPr>
            <a:r>
              <a:rPr lang="en-US" sz="1600" dirty="0"/>
              <a:t>How are you going to elicit responses, provide feedback, and maintain a brisk pace?</a:t>
            </a:r>
          </a:p>
          <a:p>
            <a:pPr marL="0" indent="0">
              <a:buNone/>
            </a:pPr>
            <a:r>
              <a:rPr lang="en-US" sz="1600" b="1" dirty="0"/>
              <a:t>Identify the areas you really want to focus on. </a:t>
            </a:r>
          </a:p>
        </p:txBody>
      </p:sp>
      <p:sp>
        <p:nvSpPr>
          <p:cNvPr id="5" name="Text Placeholder 4"/>
          <p:cNvSpPr>
            <a:spLocks noGrp="1"/>
          </p:cNvSpPr>
          <p:nvPr>
            <p:ph type="body" sz="quarter" idx="16"/>
          </p:nvPr>
        </p:nvSpPr>
        <p:spPr/>
        <p:txBody>
          <a:bodyPr/>
          <a:lstStyle/>
          <a:p>
            <a:r>
              <a:rPr lang="en-US" dirty="0"/>
              <a:t>Prepare your lesson</a:t>
            </a:r>
          </a:p>
        </p:txBody>
      </p:sp>
      <p:sp>
        <p:nvSpPr>
          <p:cNvPr id="6" name="Text Placeholder 5"/>
          <p:cNvSpPr>
            <a:spLocks noGrp="1"/>
          </p:cNvSpPr>
          <p:nvPr>
            <p:ph type="body" sz="quarter" idx="17"/>
          </p:nvPr>
        </p:nvSpPr>
        <p:spPr/>
        <p:txBody>
          <a:bodyPr/>
          <a:lstStyle/>
          <a:p>
            <a:r>
              <a:rPr lang="en-US" dirty="0"/>
              <a:t>Try out your lesson</a:t>
            </a:r>
          </a:p>
        </p:txBody>
      </p:sp>
      <p:sp>
        <p:nvSpPr>
          <p:cNvPr id="7" name="Title 6" hidden="1">
            <a:extLst>
              <a:ext uri="{FF2B5EF4-FFF2-40B4-BE49-F238E27FC236}">
                <a16:creationId xmlns:a16="http://schemas.microsoft.com/office/drawing/2014/main" id="{937344AE-C629-4514-8F25-0588CADCF605}"/>
              </a:ext>
            </a:extLst>
          </p:cNvPr>
          <p:cNvSpPr>
            <a:spLocks noGrp="1"/>
          </p:cNvSpPr>
          <p:nvPr>
            <p:ph type="title"/>
          </p:nvPr>
        </p:nvSpPr>
        <p:spPr/>
        <p:txBody>
          <a:bodyPr/>
          <a:lstStyle/>
          <a:p>
            <a:r>
              <a:rPr lang="en-US" dirty="0"/>
              <a:t>Slide 105</a:t>
            </a:r>
          </a:p>
        </p:txBody>
      </p:sp>
    </p:spTree>
    <p:extLst>
      <p:ext uri="{BB962C8B-B14F-4D97-AF65-F5344CB8AC3E}">
        <p14:creationId xmlns:p14="http://schemas.microsoft.com/office/powerpoint/2010/main" val="13179090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noAutofit/>
          </a:bodyPr>
          <a:lstStyle/>
          <a:p>
            <a:r>
              <a:rPr lang="en-US" sz="5000" dirty="0"/>
              <a:t>Explicit Instruction</a:t>
            </a:r>
          </a:p>
          <a:p>
            <a:r>
              <a:rPr lang="en-US" sz="2600" dirty="0"/>
              <a:t>Evaluating use of explicit instruction to support students’ academic needs</a:t>
            </a:r>
          </a:p>
        </p:txBody>
      </p:sp>
      <p:sp>
        <p:nvSpPr>
          <p:cNvPr id="3" name="Content Placeholder 2"/>
          <p:cNvSpPr>
            <a:spLocks noGrp="1"/>
          </p:cNvSpPr>
          <p:nvPr>
            <p:ph sz="quarter" idx="14"/>
          </p:nvPr>
        </p:nvSpPr>
        <p:spPr>
          <a:xfrm>
            <a:off x="1182144" y="3433176"/>
            <a:ext cx="7352026" cy="1977024"/>
          </a:xfrm>
        </p:spPr>
        <p:txBody>
          <a:bodyPr>
            <a:noAutofit/>
          </a:bodyPr>
          <a:lstStyle/>
          <a:p>
            <a:r>
              <a:rPr lang="en-US" sz="3000" dirty="0"/>
              <a:t>Closing: A final review and summary</a:t>
            </a:r>
          </a:p>
        </p:txBody>
      </p:sp>
      <p:sp>
        <p:nvSpPr>
          <p:cNvPr id="4" name="Title 3" hidden="1">
            <a:extLst>
              <a:ext uri="{FF2B5EF4-FFF2-40B4-BE49-F238E27FC236}">
                <a16:creationId xmlns:a16="http://schemas.microsoft.com/office/drawing/2014/main" id="{931CF67B-4B41-4FD7-98AB-8E0C8B106BB7}"/>
              </a:ext>
            </a:extLst>
          </p:cNvPr>
          <p:cNvSpPr>
            <a:spLocks noGrp="1"/>
          </p:cNvSpPr>
          <p:nvPr>
            <p:ph type="title"/>
          </p:nvPr>
        </p:nvSpPr>
        <p:spPr/>
        <p:txBody>
          <a:bodyPr/>
          <a:lstStyle/>
          <a:p>
            <a:r>
              <a:rPr lang="en-US" dirty="0"/>
              <a:t>Slide 106</a:t>
            </a:r>
          </a:p>
        </p:txBody>
      </p:sp>
    </p:spTree>
    <p:extLst>
      <p:ext uri="{BB962C8B-B14F-4D97-AF65-F5344CB8AC3E}">
        <p14:creationId xmlns:p14="http://schemas.microsoft.com/office/powerpoint/2010/main" val="17881992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indent="0">
              <a:buNone/>
            </a:pPr>
            <a:r>
              <a:rPr lang="en-US" dirty="0"/>
              <a:t>You will:</a:t>
            </a:r>
          </a:p>
          <a:p>
            <a:r>
              <a:rPr lang="en-US" dirty="0"/>
              <a:t>Reflect on effective explicit instructional practices in collaboration with others and on your own</a:t>
            </a:r>
          </a:p>
          <a:p>
            <a:r>
              <a:rPr lang="en-US" dirty="0"/>
              <a:t>Articulate why explicit instruction is important in the DBI framework</a:t>
            </a:r>
          </a:p>
          <a:p>
            <a:r>
              <a:rPr lang="en-US" dirty="0"/>
              <a:t>Review all of the elements of the explicit instruction checklist</a:t>
            </a:r>
          </a:p>
        </p:txBody>
      </p:sp>
      <p:sp>
        <p:nvSpPr>
          <p:cNvPr id="3" name="Text Placeholder 2"/>
          <p:cNvSpPr>
            <a:spLocks noGrp="1"/>
          </p:cNvSpPr>
          <p:nvPr>
            <p:ph type="body" sz="quarter" idx="14"/>
          </p:nvPr>
        </p:nvSpPr>
        <p:spPr/>
        <p:txBody>
          <a:bodyPr/>
          <a:lstStyle/>
          <a:p>
            <a:r>
              <a:rPr lang="en-US" dirty="0"/>
              <a:t>Closing</a:t>
            </a:r>
          </a:p>
          <a:p>
            <a:r>
              <a:rPr lang="en-US" dirty="0"/>
              <a:t>Objectives</a:t>
            </a:r>
          </a:p>
        </p:txBody>
      </p:sp>
      <p:sp>
        <p:nvSpPr>
          <p:cNvPr id="4" name="Title 3" hidden="1">
            <a:extLst>
              <a:ext uri="{FF2B5EF4-FFF2-40B4-BE49-F238E27FC236}">
                <a16:creationId xmlns:a16="http://schemas.microsoft.com/office/drawing/2014/main" id="{77F61B7A-649C-4E91-B2AD-8A0CCD2C1A93}"/>
              </a:ext>
            </a:extLst>
          </p:cNvPr>
          <p:cNvSpPr>
            <a:spLocks noGrp="1"/>
          </p:cNvSpPr>
          <p:nvPr>
            <p:ph type="title"/>
          </p:nvPr>
        </p:nvSpPr>
        <p:spPr/>
        <p:txBody>
          <a:bodyPr/>
          <a:lstStyle/>
          <a:p>
            <a:r>
              <a:rPr lang="en-US" dirty="0"/>
              <a:t>Slide 107</a:t>
            </a:r>
          </a:p>
        </p:txBody>
      </p:sp>
    </p:spTree>
    <p:extLst>
      <p:ext uri="{BB962C8B-B14F-4D97-AF65-F5344CB8AC3E}">
        <p14:creationId xmlns:p14="http://schemas.microsoft.com/office/powerpoint/2010/main" val="36029608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575733" y="1644308"/>
            <a:ext cx="5287185" cy="4469673"/>
          </a:xfrm>
        </p:spPr>
        <p:txBody>
          <a:bodyPr/>
          <a:lstStyle/>
          <a:p>
            <a:r>
              <a:rPr lang="en-US" dirty="0"/>
              <a:t>I’ve talked about explicit instruction in DBI for 3 9/10 modules… so it’s your turn…</a:t>
            </a:r>
          </a:p>
          <a:p>
            <a:r>
              <a:rPr lang="en-US" dirty="0"/>
              <a:t>Describe how explicit instruction fits into the DBI framework.</a:t>
            </a:r>
          </a:p>
        </p:txBody>
      </p:sp>
      <p:sp>
        <p:nvSpPr>
          <p:cNvPr id="4" name="Title 3"/>
          <p:cNvSpPr>
            <a:spLocks noGrp="1"/>
          </p:cNvSpPr>
          <p:nvPr>
            <p:ph type="title"/>
          </p:nvPr>
        </p:nvSpPr>
        <p:spPr/>
        <p:txBody>
          <a:bodyPr/>
          <a:lstStyle/>
          <a:p>
            <a:r>
              <a:rPr lang="en-US" dirty="0"/>
              <a:t>Activity 8.13 – Stop &amp; Jot</a:t>
            </a:r>
            <a:br>
              <a:rPr lang="en-US" dirty="0"/>
            </a:br>
            <a:endParaRPr lang="en-US" dirty="0"/>
          </a:p>
        </p:txBody>
      </p:sp>
      <p:pic>
        <p:nvPicPr>
          <p:cNvPr id="7" name="Picture 6" descr="DBI Diagra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2039" y="1165412"/>
            <a:ext cx="2777339" cy="4896134"/>
          </a:xfrm>
          <a:prstGeom prst="rect">
            <a:avLst/>
          </a:prstGeom>
        </p:spPr>
      </p:pic>
    </p:spTree>
    <p:extLst>
      <p:ext uri="{BB962C8B-B14F-4D97-AF65-F5344CB8AC3E}">
        <p14:creationId xmlns:p14="http://schemas.microsoft.com/office/powerpoint/2010/main" val="27323169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575733" y="1644308"/>
            <a:ext cx="5287185" cy="4469673"/>
          </a:xfrm>
        </p:spPr>
        <p:txBody>
          <a:bodyPr/>
          <a:lstStyle/>
          <a:p>
            <a:r>
              <a:rPr lang="en-US" dirty="0"/>
              <a:t>My thoughts:</a:t>
            </a:r>
          </a:p>
          <a:p>
            <a:pPr lvl="1"/>
            <a:r>
              <a:rPr lang="en-US" dirty="0"/>
              <a:t>Addressing explicit instruction is an adaptation made when students do not respond to instruction</a:t>
            </a:r>
          </a:p>
          <a:p>
            <a:pPr lvl="1"/>
            <a:r>
              <a:rPr lang="en-US" dirty="0"/>
              <a:t>When we review diagnostic data, we may see a pattern of errors </a:t>
            </a:r>
            <a:r>
              <a:rPr lang="en-US"/>
              <a:t>that reflects: </a:t>
            </a:r>
            <a:endParaRPr lang="en-US" dirty="0"/>
          </a:p>
          <a:p>
            <a:pPr lvl="2"/>
            <a:r>
              <a:rPr lang="en-US" dirty="0"/>
              <a:t>confusion about concepts </a:t>
            </a:r>
          </a:p>
          <a:p>
            <a:pPr lvl="2"/>
            <a:r>
              <a:rPr lang="en-US" dirty="0"/>
              <a:t>inability to perform tasks we think we taught</a:t>
            </a:r>
          </a:p>
          <a:p>
            <a:pPr lvl="1"/>
            <a:r>
              <a:rPr lang="en-US" dirty="0"/>
              <a:t>When we see these patterns, we ask whether we need to change our instruction to increase success</a:t>
            </a:r>
          </a:p>
          <a:p>
            <a:pPr lvl="2"/>
            <a:r>
              <a:rPr lang="en-US" dirty="0"/>
              <a:t>Often we need to increase explicitness</a:t>
            </a:r>
          </a:p>
          <a:p>
            <a:pPr lvl="1"/>
            <a:r>
              <a:rPr lang="en-US" dirty="0"/>
              <a:t>Then, we decide what elements of explicit instruction we should change first by comparing our instruction to the checklist</a:t>
            </a:r>
          </a:p>
        </p:txBody>
      </p:sp>
      <p:sp>
        <p:nvSpPr>
          <p:cNvPr id="4" name="Title 3"/>
          <p:cNvSpPr>
            <a:spLocks noGrp="1"/>
          </p:cNvSpPr>
          <p:nvPr>
            <p:ph type="title"/>
          </p:nvPr>
        </p:nvSpPr>
        <p:spPr/>
        <p:txBody>
          <a:bodyPr/>
          <a:lstStyle/>
          <a:p>
            <a:r>
              <a:rPr lang="en-US" dirty="0"/>
              <a:t>Activity 8.13 – Stop &amp; Jot</a:t>
            </a:r>
            <a:br>
              <a:rPr lang="en-US" dirty="0"/>
            </a:br>
            <a:r>
              <a:rPr lang="en-US" i="1" dirty="0"/>
              <a:t>Review</a:t>
            </a:r>
            <a:endParaRPr lang="en-US" dirty="0"/>
          </a:p>
        </p:txBody>
      </p:sp>
      <p:pic>
        <p:nvPicPr>
          <p:cNvPr id="7" name="Picture 6" descr="DBI framework diagra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2039" y="1165412"/>
            <a:ext cx="2777339" cy="4896134"/>
          </a:xfrm>
          <a:prstGeom prst="rect">
            <a:avLst/>
          </a:prstGeom>
        </p:spPr>
      </p:pic>
    </p:spTree>
    <p:extLst>
      <p:ext uri="{BB962C8B-B14F-4D97-AF65-F5344CB8AC3E}">
        <p14:creationId xmlns:p14="http://schemas.microsoft.com/office/powerpoint/2010/main" val="3667321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eacher presenting in front of class"/>
          <p:cNvPicPr>
            <a:picLocks noGrp="1" noChangeAspect="1"/>
          </p:cNvPicPr>
          <p:nvPr>
            <p:ph type="pic" sz="quarter" idx="11"/>
          </p:nvPr>
        </p:nvPicPr>
        <p:blipFill>
          <a:blip r:embed="rId2"/>
          <a:srcRect l="14291" r="14291"/>
          <a:stretch>
            <a:fillRect/>
          </a:stretch>
        </p:blipFill>
        <p:spPr>
          <a:prstGeom prst="rect">
            <a:avLst/>
          </a:prstGeom>
        </p:spPr>
      </p:pic>
      <p:sp>
        <p:nvSpPr>
          <p:cNvPr id="6" name="Text Placeholder 5"/>
          <p:cNvSpPr>
            <a:spLocks noGrp="1"/>
          </p:cNvSpPr>
          <p:nvPr>
            <p:ph type="body" sz="quarter" idx="13"/>
          </p:nvPr>
        </p:nvSpPr>
        <p:spPr/>
        <p:txBody>
          <a:bodyPr>
            <a:normAutofit fontScale="92500" lnSpcReduction="10000"/>
          </a:bodyPr>
          <a:lstStyle/>
          <a:p>
            <a:pPr marL="0" indent="0">
              <a:buNone/>
            </a:pPr>
            <a:r>
              <a:rPr lang="en-US" b="1" dirty="0"/>
              <a:t>Context: </a:t>
            </a:r>
            <a:r>
              <a:rPr lang="en-US" dirty="0"/>
              <a:t>6</a:t>
            </a:r>
            <a:r>
              <a:rPr lang="en-US" baseline="30000" dirty="0"/>
              <a:t>th</a:t>
            </a:r>
            <a:r>
              <a:rPr lang="en-US" dirty="0"/>
              <a:t> grade co-taught English Language Arts class</a:t>
            </a:r>
          </a:p>
          <a:p>
            <a:pPr>
              <a:buFont typeface="Arial" panose="020B0604020202020204" pitchFamily="34" charset="0"/>
              <a:buChar char="•"/>
            </a:pPr>
            <a:r>
              <a:rPr lang="en-US" dirty="0"/>
              <a:t>Text concerns Ellis Island</a:t>
            </a:r>
          </a:p>
          <a:p>
            <a:pPr>
              <a:buFont typeface="Arial" panose="020B0604020202020204" pitchFamily="34" charset="0"/>
              <a:buChar char="•"/>
            </a:pPr>
            <a:r>
              <a:rPr lang="en-US" dirty="0"/>
              <a:t>Text relates to teachers’ unit on immigration</a:t>
            </a:r>
          </a:p>
          <a:p>
            <a:pPr>
              <a:buFont typeface="Arial" panose="020B0604020202020204" pitchFamily="34" charset="0"/>
              <a:buChar char="•"/>
            </a:pPr>
            <a:r>
              <a:rPr lang="en-US" dirty="0"/>
              <a:t>Text follows their reading of </a:t>
            </a:r>
            <a:r>
              <a:rPr lang="en-US" i="1" dirty="0"/>
              <a:t>Travels with Charley, </a:t>
            </a:r>
            <a:r>
              <a:rPr lang="en-US" dirty="0"/>
              <a:t>a book that features a funny immigration anecdote.</a:t>
            </a:r>
          </a:p>
          <a:p>
            <a:pPr marL="0" indent="0">
              <a:buNone/>
            </a:pPr>
            <a:r>
              <a:rPr lang="en-US" b="1" dirty="0"/>
              <a:t>General purpose:</a:t>
            </a:r>
          </a:p>
          <a:p>
            <a:pPr>
              <a:buFont typeface="Arial" panose="020B0604020202020204" pitchFamily="34" charset="0"/>
              <a:buChar char="•"/>
            </a:pPr>
            <a:r>
              <a:rPr lang="en-US" dirty="0"/>
              <a:t>Provide students with essential background knowledge to support their reading of a text on Ellis Island</a:t>
            </a:r>
          </a:p>
          <a:p>
            <a:pPr marL="0" indent="0">
              <a:buNone/>
            </a:pPr>
            <a:endParaRPr lang="en-US" dirty="0"/>
          </a:p>
        </p:txBody>
      </p:sp>
      <p:sp>
        <p:nvSpPr>
          <p:cNvPr id="3" name="Title 2"/>
          <p:cNvSpPr>
            <a:spLocks noGrp="1"/>
          </p:cNvSpPr>
          <p:nvPr>
            <p:ph type="title"/>
          </p:nvPr>
        </p:nvSpPr>
        <p:spPr/>
        <p:txBody>
          <a:bodyPr/>
          <a:lstStyle/>
          <a:p>
            <a:r>
              <a:rPr lang="en-US" dirty="0"/>
              <a:t>Evaluate a Lesson: World Knowledge</a:t>
            </a:r>
          </a:p>
        </p:txBody>
      </p:sp>
    </p:spTree>
    <p:extLst>
      <p:ext uri="{BB962C8B-B14F-4D97-AF65-F5344CB8AC3E}">
        <p14:creationId xmlns:p14="http://schemas.microsoft.com/office/powerpoint/2010/main" val="150179440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Activity 8.14</a:t>
            </a:r>
            <a:br>
              <a:rPr lang="en-US" dirty="0"/>
            </a:br>
            <a:r>
              <a:rPr lang="en-US" dirty="0"/>
              <a:t>The Explicit Instruction Framework</a:t>
            </a:r>
          </a:p>
        </p:txBody>
      </p:sp>
      <p:sp>
        <p:nvSpPr>
          <p:cNvPr id="6" name="TextBox 5" descr=" ">
            <a:extLst>
              <a:ext uri="{FF2B5EF4-FFF2-40B4-BE49-F238E27FC236}">
                <a16:creationId xmlns:a16="http://schemas.microsoft.com/office/drawing/2014/main" id="{DF8E12D5-CF65-490C-B7C8-1F019501717B}"/>
              </a:ext>
              <a:ext uri="{C183D7F6-B498-43B3-948B-1728B52AA6E4}">
                <adec:decorative xmlns:adec="http://schemas.microsoft.com/office/drawing/2017/decorative" val="1"/>
              </a:ext>
            </a:extLst>
          </p:cNvPr>
          <p:cNvSpPr txBox="1"/>
          <p:nvPr/>
        </p:nvSpPr>
        <p:spPr>
          <a:xfrm>
            <a:off x="2756689" y="3047874"/>
            <a:ext cx="1828800" cy="822960"/>
          </a:xfrm>
          <a:prstGeom prst="rect">
            <a:avLst/>
          </a:prstGeom>
          <a:solidFill>
            <a:schemeClr val="accent3">
              <a:lumMod val="60000"/>
              <a:lumOff val="40000"/>
            </a:schemeClr>
          </a:solidFill>
          <a:ln>
            <a:no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Box 6" descr=" ">
            <a:extLst>
              <a:ext uri="{FF2B5EF4-FFF2-40B4-BE49-F238E27FC236}">
                <a16:creationId xmlns:a16="http://schemas.microsoft.com/office/drawing/2014/main" id="{91192012-ADC6-4EDE-A7A4-32CC4803B89D}"/>
              </a:ext>
              <a:ext uri="{C183D7F6-B498-43B3-948B-1728B52AA6E4}">
                <adec:decorative xmlns:adec="http://schemas.microsoft.com/office/drawing/2017/decorative" val="1"/>
              </a:ext>
            </a:extLst>
          </p:cNvPr>
          <p:cNvSpPr txBox="1"/>
          <p:nvPr/>
        </p:nvSpPr>
        <p:spPr>
          <a:xfrm>
            <a:off x="2756689" y="2233523"/>
            <a:ext cx="1828800" cy="822960"/>
          </a:xfrm>
          <a:prstGeom prst="rect">
            <a:avLst/>
          </a:prstGeom>
          <a:solidFill>
            <a:schemeClr val="accent3">
              <a:lumMod val="60000"/>
              <a:lumOff val="40000"/>
            </a:schemeClr>
          </a:solidFill>
          <a:ln>
            <a:no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xtBox 7" descr=" ">
            <a:extLst>
              <a:ext uri="{FF2B5EF4-FFF2-40B4-BE49-F238E27FC236}">
                <a16:creationId xmlns:a16="http://schemas.microsoft.com/office/drawing/2014/main" id="{D11DF419-9515-4A38-8230-C19D86BF839B}"/>
              </a:ext>
              <a:ext uri="{C183D7F6-B498-43B3-948B-1728B52AA6E4}">
                <adec:decorative xmlns:adec="http://schemas.microsoft.com/office/drawing/2017/decorative" val="1"/>
              </a:ext>
            </a:extLst>
          </p:cNvPr>
          <p:cNvSpPr txBox="1"/>
          <p:nvPr/>
        </p:nvSpPr>
        <p:spPr>
          <a:xfrm>
            <a:off x="4722649" y="3047874"/>
            <a:ext cx="1828800" cy="822960"/>
          </a:xfrm>
          <a:prstGeom prst="rect">
            <a:avLst/>
          </a:prstGeom>
          <a:solidFill>
            <a:schemeClr val="accent1">
              <a:lumMod val="75000"/>
            </a:schemeClr>
          </a:solidFill>
          <a:ln>
            <a:no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descr=" ">
            <a:extLst>
              <a:ext uri="{FF2B5EF4-FFF2-40B4-BE49-F238E27FC236}">
                <a16:creationId xmlns:a16="http://schemas.microsoft.com/office/drawing/2014/main" id="{A3704B53-E0A2-4994-8EA7-D60845A6080D}"/>
              </a:ext>
              <a:ext uri="{C183D7F6-B498-43B3-948B-1728B52AA6E4}">
                <adec:decorative xmlns:adec="http://schemas.microsoft.com/office/drawing/2017/decorative" val="1"/>
              </a:ext>
            </a:extLst>
          </p:cNvPr>
          <p:cNvSpPr txBox="1"/>
          <p:nvPr/>
        </p:nvSpPr>
        <p:spPr>
          <a:xfrm>
            <a:off x="4722649" y="2233523"/>
            <a:ext cx="1828800" cy="822960"/>
          </a:xfrm>
          <a:prstGeom prst="rect">
            <a:avLst/>
          </a:prstGeom>
          <a:solidFill>
            <a:schemeClr val="accent1">
              <a:lumMod val="75000"/>
            </a:schemeClr>
          </a:solidFill>
          <a:ln>
            <a:no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descr=" ">
            <a:extLst>
              <a:ext uri="{FF2B5EF4-FFF2-40B4-BE49-F238E27FC236}">
                <a16:creationId xmlns:a16="http://schemas.microsoft.com/office/drawing/2014/main" id="{63B392C8-B7E7-43D1-B93A-6EC323EED7C2}"/>
              </a:ext>
              <a:ext uri="{C183D7F6-B498-43B3-948B-1728B52AA6E4}">
                <adec:decorative xmlns:adec="http://schemas.microsoft.com/office/drawing/2017/decorative" val="1"/>
              </a:ext>
            </a:extLst>
          </p:cNvPr>
          <p:cNvSpPr txBox="1"/>
          <p:nvPr/>
        </p:nvSpPr>
        <p:spPr>
          <a:xfrm>
            <a:off x="2756689" y="1778210"/>
            <a:ext cx="1828800" cy="457200"/>
          </a:xfrm>
          <a:prstGeom prst="rect">
            <a:avLst/>
          </a:prstGeom>
          <a:solidFill>
            <a:schemeClr val="accent3">
              <a:lumMod val="75000"/>
            </a:schemeClr>
          </a:solidFill>
          <a:ln>
            <a:no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extBox 10" descr=" ">
            <a:extLst>
              <a:ext uri="{FF2B5EF4-FFF2-40B4-BE49-F238E27FC236}">
                <a16:creationId xmlns:a16="http://schemas.microsoft.com/office/drawing/2014/main" id="{4994798E-2BC9-4AFF-8AE9-5768DC2D7CD0}"/>
              </a:ext>
              <a:ext uri="{C183D7F6-B498-43B3-948B-1728B52AA6E4}">
                <adec:decorative xmlns:adec="http://schemas.microsoft.com/office/drawing/2017/decorative" val="1"/>
              </a:ext>
            </a:extLst>
          </p:cNvPr>
          <p:cNvSpPr txBox="1"/>
          <p:nvPr/>
        </p:nvSpPr>
        <p:spPr>
          <a:xfrm>
            <a:off x="4722649" y="1778210"/>
            <a:ext cx="1828800" cy="457200"/>
          </a:xfrm>
          <a:prstGeom prst="rect">
            <a:avLst/>
          </a:prstGeom>
          <a:solidFill>
            <a:schemeClr val="accent1">
              <a:lumMod val="50000"/>
            </a:schemeClr>
          </a:solidFill>
          <a:ln>
            <a:no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Rectangle 11" descr=" ">
            <a:extLst>
              <a:ext uri="{FF2B5EF4-FFF2-40B4-BE49-F238E27FC236}">
                <a16:creationId xmlns:a16="http://schemas.microsoft.com/office/drawing/2014/main" id="{19F342B3-BC0B-4EB7-9DFC-D489C7AA661F}"/>
              </a:ext>
              <a:ext uri="{C183D7F6-B498-43B3-948B-1728B52AA6E4}">
                <adec:decorative xmlns:adec="http://schemas.microsoft.com/office/drawing/2017/decorative" val="1"/>
              </a:ext>
            </a:extLst>
          </p:cNvPr>
          <p:cNvSpPr/>
          <p:nvPr/>
        </p:nvSpPr>
        <p:spPr>
          <a:xfrm>
            <a:off x="2756689" y="3999339"/>
            <a:ext cx="3793596" cy="437680"/>
          </a:xfrm>
          <a:prstGeom prst="rect">
            <a:avLst/>
          </a:prstGeom>
          <a:solidFill>
            <a:schemeClr val="bg1">
              <a:lumMod val="65000"/>
              <a:lumOff val="35000"/>
            </a:schemeClr>
          </a:solidFill>
        </p:spPr>
        <p:txBody>
          <a:bodyPr wrap="squar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Rectangle 12" descr=" ">
            <a:extLst>
              <a:ext uri="{FF2B5EF4-FFF2-40B4-BE49-F238E27FC236}">
                <a16:creationId xmlns:a16="http://schemas.microsoft.com/office/drawing/2014/main" id="{A3584FD9-79DB-44C5-A83C-8EE565F63BD3}"/>
              </a:ext>
              <a:ext uri="{C183D7F6-B498-43B3-948B-1728B52AA6E4}">
                <adec:decorative xmlns:adec="http://schemas.microsoft.com/office/drawing/2017/decorative" val="1"/>
              </a:ext>
            </a:extLst>
          </p:cNvPr>
          <p:cNvSpPr/>
          <p:nvPr/>
        </p:nvSpPr>
        <p:spPr>
          <a:xfrm>
            <a:off x="2756689" y="4434405"/>
            <a:ext cx="3793596" cy="895796"/>
          </a:xfrm>
          <a:prstGeom prst="rect">
            <a:avLst/>
          </a:prstGeom>
          <a:solidFill>
            <a:schemeClr val="tx1">
              <a:lumMod val="85000"/>
            </a:schemeClr>
          </a:solidFill>
        </p:spPr>
        <p:txBody>
          <a:bodyPr wrap="square" lIns="45720" rIns="45720" anchor="ctr">
            <a:noAutofit/>
          </a:bodyPr>
          <a:lstStyle/>
          <a:p>
            <a:pPr marL="115888" marR="0" lvl="0" indent="-115888" algn="l" defTabSz="457200" rtl="0" eaLnBrk="1" fontAlgn="auto" latinLnBrk="0" hangingPunct="1">
              <a:lnSpc>
                <a:spcPct val="100000"/>
              </a:lnSpc>
              <a:spcBef>
                <a:spcPts val="600"/>
              </a:spcBef>
              <a:spcAft>
                <a:spcPts val="0"/>
              </a:spcAft>
              <a:buClrTx/>
              <a:buSzTx/>
              <a:buFont typeface="Arial" panose="020B0604020202020204" pitchFamily="34" charset="0"/>
              <a:buChar char="•"/>
              <a:tabLst>
                <a:tab pos="53975" algn="l"/>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397188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Activity 8.15</a:t>
            </a:r>
            <a:br>
              <a:rPr lang="en-US" dirty="0"/>
            </a:br>
            <a:r>
              <a:rPr lang="en-US" dirty="0"/>
              <a:t>Now You Are the Master of the Checklist</a:t>
            </a:r>
          </a:p>
        </p:txBody>
      </p:sp>
      <p:cxnSp>
        <p:nvCxnSpPr>
          <p:cNvPr id="9" name="Straight Connector 8" descr=" ">
            <a:extLst>
              <a:ext uri="{C183D7F6-B498-43B3-948B-1728B52AA6E4}">
                <adec:decorative xmlns:adec="http://schemas.microsoft.com/office/drawing/2017/decorative" val="1"/>
              </a:ext>
            </a:extLst>
          </p:cNvPr>
          <p:cNvCxnSpPr/>
          <p:nvPr/>
        </p:nvCxnSpPr>
        <p:spPr>
          <a:xfrm>
            <a:off x="224960" y="4721349"/>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1" name="Straight Connector 10" descr=" ">
            <a:extLst>
              <a:ext uri="{C183D7F6-B498-43B3-948B-1728B52AA6E4}">
                <adec:decorative xmlns:adec="http://schemas.microsoft.com/office/drawing/2017/decorative" val="1"/>
              </a:ext>
            </a:extLst>
          </p:cNvPr>
          <p:cNvCxnSpPr/>
          <p:nvPr/>
        </p:nvCxnSpPr>
        <p:spPr>
          <a:xfrm>
            <a:off x="235806" y="3625750"/>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4" name="Rectangle 3"/>
          <p:cNvSpPr/>
          <p:nvPr/>
        </p:nvSpPr>
        <p:spPr>
          <a:xfrm>
            <a:off x="1199392" y="1230514"/>
            <a:ext cx="2262158" cy="369332"/>
          </a:xfrm>
          <a:prstGeom prst="rect">
            <a:avLst/>
          </a:prstGeom>
        </p:spPr>
        <p:txBody>
          <a:bodyPr wrap="none">
            <a:spAutoFit/>
          </a:bodyPr>
          <a:lstStyle/>
          <a:p>
            <a:pPr lvl="0"/>
            <a:r>
              <a:rPr lang="en-US" b="1" dirty="0">
                <a:solidFill>
                  <a:schemeClr val="accent6"/>
                </a:solidFill>
                <a:latin typeface="Arial" panose="020B0604020202020204" pitchFamily="34" charset="0"/>
                <a:cs typeface="Arial" panose="020B0604020202020204" pitchFamily="34" charset="0"/>
              </a:rPr>
              <a:t>Explicit Instruction</a:t>
            </a:r>
          </a:p>
        </p:txBody>
      </p:sp>
      <p:sp>
        <p:nvSpPr>
          <p:cNvPr id="12" name="Rectangle 11"/>
          <p:cNvSpPr/>
          <p:nvPr/>
        </p:nvSpPr>
        <p:spPr>
          <a:xfrm>
            <a:off x="184870" y="1713200"/>
            <a:ext cx="4572000" cy="338554"/>
          </a:xfrm>
          <a:prstGeom prst="rect">
            <a:avLst/>
          </a:prstGeom>
        </p:spPr>
        <p:txBody>
          <a:bodyPr>
            <a:spAutoFit/>
          </a:bodyPr>
          <a:lstStyle/>
          <a:p>
            <a:pPr marL="285750" lvl="0" indent="-285750">
              <a:buClr>
                <a:schemeClr val="accent6"/>
              </a:buClr>
              <a:buFont typeface="Wingdings" panose="05000000000000000000" pitchFamily="2" charset="2"/>
              <a:buChar char="q"/>
            </a:pPr>
            <a:r>
              <a:rPr lang="en-US" sz="1600" b="1" dirty="0">
                <a:latin typeface="Arial" panose="020B0604020202020204" pitchFamily="34" charset="0"/>
                <a:cs typeface="Arial" panose="020B0604020202020204" pitchFamily="34" charset="0"/>
              </a:rPr>
              <a:t>Create Objectives </a:t>
            </a:r>
          </a:p>
        </p:txBody>
      </p:sp>
      <p:sp>
        <p:nvSpPr>
          <p:cNvPr id="13" name="Rectangle 12"/>
          <p:cNvSpPr/>
          <p:nvPr/>
        </p:nvSpPr>
        <p:spPr>
          <a:xfrm>
            <a:off x="184870" y="3707151"/>
            <a:ext cx="4572000" cy="338554"/>
          </a:xfrm>
          <a:prstGeom prst="rect">
            <a:avLst/>
          </a:prstGeom>
        </p:spPr>
        <p:txBody>
          <a:bodyPr>
            <a:spAutoFit/>
          </a:bodyPr>
          <a:lstStyle/>
          <a:p>
            <a:pPr marL="285750" indent="-285750">
              <a:buClr>
                <a:schemeClr val="accent6"/>
              </a:buClr>
              <a:buFont typeface="Wingdings" panose="05000000000000000000" pitchFamily="2" charset="2"/>
              <a:buChar char="q"/>
            </a:pPr>
            <a:r>
              <a:rPr lang="en-US" sz="1600" b="1" dirty="0">
                <a:latin typeface="Arial" panose="020B0604020202020204" pitchFamily="34" charset="0"/>
                <a:cs typeface="Arial" panose="020B0604020202020204" pitchFamily="34" charset="0"/>
              </a:rPr>
              <a:t>Provide Modeling</a:t>
            </a:r>
          </a:p>
        </p:txBody>
      </p:sp>
      <p:sp>
        <p:nvSpPr>
          <p:cNvPr id="14" name="Rectangle 13"/>
          <p:cNvSpPr/>
          <p:nvPr/>
        </p:nvSpPr>
        <p:spPr>
          <a:xfrm>
            <a:off x="184870" y="4839328"/>
            <a:ext cx="4572000" cy="338554"/>
          </a:xfrm>
          <a:prstGeom prst="rect">
            <a:avLst/>
          </a:prstGeom>
        </p:spPr>
        <p:txBody>
          <a:bodyPr>
            <a:spAutoFit/>
          </a:bodyPr>
          <a:lstStyle/>
          <a:p>
            <a:pPr marL="285750" indent="-285750">
              <a:buClr>
                <a:schemeClr val="accent6"/>
              </a:buClr>
              <a:buFont typeface="Wingdings" panose="05000000000000000000" pitchFamily="2" charset="2"/>
              <a:buChar char="q"/>
            </a:pPr>
            <a:r>
              <a:rPr lang="en-US" sz="1600" b="1" dirty="0">
                <a:latin typeface="Arial" panose="020B0604020202020204" pitchFamily="34" charset="0"/>
                <a:cs typeface="Arial" panose="020B0604020202020204" pitchFamily="34" charset="0"/>
              </a:rPr>
              <a:t>Provide Practice</a:t>
            </a:r>
          </a:p>
        </p:txBody>
      </p:sp>
      <p:cxnSp>
        <p:nvCxnSpPr>
          <p:cNvPr id="16" name="Straight Connector 15" descr=" ">
            <a:extLst>
              <a:ext uri="{C183D7F6-B498-43B3-948B-1728B52AA6E4}">
                <adec:decorative xmlns:adec="http://schemas.microsoft.com/office/drawing/2017/decorative" val="1"/>
              </a:ext>
            </a:extLst>
          </p:cNvPr>
          <p:cNvCxnSpPr/>
          <p:nvPr/>
        </p:nvCxnSpPr>
        <p:spPr>
          <a:xfrm>
            <a:off x="224960" y="162211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7" name="Rectangle 16"/>
          <p:cNvSpPr/>
          <p:nvPr/>
        </p:nvSpPr>
        <p:spPr>
          <a:xfrm>
            <a:off x="5678442" y="1230514"/>
            <a:ext cx="2505814" cy="369332"/>
          </a:xfrm>
          <a:prstGeom prst="rect">
            <a:avLst/>
          </a:prstGeom>
        </p:spPr>
        <p:txBody>
          <a:bodyPr wrap="none">
            <a:spAutoFit/>
          </a:bodyPr>
          <a:lstStyle/>
          <a:p>
            <a:r>
              <a:rPr lang="en-US" b="1" dirty="0">
                <a:solidFill>
                  <a:schemeClr val="accent6"/>
                </a:solidFill>
                <a:latin typeface="Arial" panose="020B0604020202020204" pitchFamily="34" charset="0"/>
                <a:cs typeface="Arial" panose="020B0604020202020204" pitchFamily="34" charset="0"/>
              </a:rPr>
              <a:t>Supporting Practices</a:t>
            </a:r>
          </a:p>
        </p:txBody>
      </p:sp>
      <p:sp>
        <p:nvSpPr>
          <p:cNvPr id="18" name="Rectangle 17"/>
          <p:cNvSpPr/>
          <p:nvPr/>
        </p:nvSpPr>
        <p:spPr>
          <a:xfrm>
            <a:off x="4858744" y="1684113"/>
            <a:ext cx="4285256" cy="338554"/>
          </a:xfrm>
          <a:prstGeom prst="rect">
            <a:avLst/>
          </a:prstGeom>
        </p:spPr>
        <p:txBody>
          <a:bodyPr wrap="square">
            <a:spAutoFit/>
          </a:bodyPr>
          <a:lstStyle/>
          <a:p>
            <a:pPr marL="342900" indent="-342900">
              <a:buClr>
                <a:schemeClr val="accent6"/>
              </a:buClr>
              <a:buFont typeface="Wingdings" panose="05000000000000000000" pitchFamily="2" charset="2"/>
              <a:buChar char="q"/>
            </a:pPr>
            <a:r>
              <a:rPr lang="en-US" sz="1600" b="1" dirty="0">
                <a:latin typeface="Arial" panose="020B0604020202020204" pitchFamily="34" charset="0"/>
                <a:cs typeface="Arial" panose="020B0604020202020204" pitchFamily="34" charset="0"/>
              </a:rPr>
              <a:t>Elicit a Response</a:t>
            </a:r>
          </a:p>
        </p:txBody>
      </p:sp>
      <p:sp>
        <p:nvSpPr>
          <p:cNvPr id="19" name="Rectangle 18"/>
          <p:cNvSpPr/>
          <p:nvPr/>
        </p:nvSpPr>
        <p:spPr>
          <a:xfrm>
            <a:off x="4828675" y="3707151"/>
            <a:ext cx="4285257" cy="338554"/>
          </a:xfrm>
          <a:prstGeom prst="rect">
            <a:avLst/>
          </a:prstGeom>
        </p:spPr>
        <p:txBody>
          <a:bodyPr wrap="square">
            <a:spAutoFit/>
          </a:bodyPr>
          <a:lstStyle/>
          <a:p>
            <a:pPr marL="285750" indent="-285750">
              <a:buClr>
                <a:schemeClr val="accent6"/>
              </a:buClr>
              <a:buFont typeface="Wingdings" panose="05000000000000000000" pitchFamily="2" charset="2"/>
              <a:buChar char="q"/>
            </a:pPr>
            <a:r>
              <a:rPr lang="en-US" sz="1600" b="1" dirty="0">
                <a:latin typeface="Arial" panose="020B0604020202020204" pitchFamily="34" charset="0"/>
                <a:cs typeface="Arial" panose="020B0604020202020204" pitchFamily="34" charset="0"/>
              </a:rPr>
              <a:t>Provide Feedback</a:t>
            </a:r>
          </a:p>
        </p:txBody>
      </p:sp>
      <p:sp>
        <p:nvSpPr>
          <p:cNvPr id="20" name="Rectangle 19"/>
          <p:cNvSpPr/>
          <p:nvPr/>
        </p:nvSpPr>
        <p:spPr>
          <a:xfrm>
            <a:off x="4838698" y="4839327"/>
            <a:ext cx="4305302" cy="338554"/>
          </a:xfrm>
          <a:prstGeom prst="rect">
            <a:avLst/>
          </a:prstGeom>
        </p:spPr>
        <p:txBody>
          <a:bodyPr wrap="square">
            <a:spAutoFit/>
          </a:bodyPr>
          <a:lstStyle/>
          <a:p>
            <a:pPr marL="342900" indent="-342900">
              <a:buClr>
                <a:schemeClr val="accent6"/>
              </a:buClr>
              <a:buFont typeface="Wingdings" panose="05000000000000000000" pitchFamily="2" charset="2"/>
              <a:buChar char="q"/>
            </a:pPr>
            <a:r>
              <a:rPr lang="en-US" sz="1600" b="1" dirty="0">
                <a:latin typeface="Arial" panose="020B0604020202020204" pitchFamily="34" charset="0"/>
                <a:cs typeface="Arial" panose="020B0604020202020204" pitchFamily="34" charset="0"/>
              </a:rPr>
              <a:t>Maintain a Brisk Pace</a:t>
            </a:r>
          </a:p>
        </p:txBody>
      </p:sp>
      <p:cxnSp>
        <p:nvCxnSpPr>
          <p:cNvPr id="21" name="Straight Connector 20" descr=" ">
            <a:extLst>
              <a:ext uri="{C183D7F6-B498-43B3-948B-1728B52AA6E4}">
                <adec:decorative xmlns:adec="http://schemas.microsoft.com/office/drawing/2017/decorative" val="1"/>
              </a:ext>
            </a:extLst>
          </p:cNvPr>
          <p:cNvCxnSpPr/>
          <p:nvPr/>
        </p:nvCxnSpPr>
        <p:spPr>
          <a:xfrm>
            <a:off x="4838699" y="162211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22" name="Straight Connector 21" descr=" ">
            <a:extLst>
              <a:ext uri="{C183D7F6-B498-43B3-948B-1728B52AA6E4}">
                <adec:decorative xmlns:adec="http://schemas.microsoft.com/office/drawing/2017/decorative" val="1"/>
              </a:ext>
            </a:extLst>
          </p:cNvPr>
          <p:cNvCxnSpPr/>
          <p:nvPr/>
        </p:nvCxnSpPr>
        <p:spPr>
          <a:xfrm>
            <a:off x="4828675" y="3625750"/>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23" name="Straight Connector 22" descr=" ">
            <a:extLst>
              <a:ext uri="{C183D7F6-B498-43B3-948B-1728B52AA6E4}">
                <adec:decorative xmlns:adec="http://schemas.microsoft.com/office/drawing/2017/decorative" val="1"/>
              </a:ext>
            </a:extLst>
          </p:cNvPr>
          <p:cNvCxnSpPr/>
          <p:nvPr/>
        </p:nvCxnSpPr>
        <p:spPr>
          <a:xfrm>
            <a:off x="4828675" y="4721349"/>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1558829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8.16 – Discussion Board Post</a:t>
            </a:r>
          </a:p>
        </p:txBody>
      </p:sp>
      <p:sp>
        <p:nvSpPr>
          <p:cNvPr id="3" name="Text Placeholder 2"/>
          <p:cNvSpPr>
            <a:spLocks noGrp="1"/>
          </p:cNvSpPr>
          <p:nvPr>
            <p:ph type="body" sz="quarter" idx="13"/>
          </p:nvPr>
        </p:nvSpPr>
        <p:spPr>
          <a:xfrm>
            <a:off x="456463" y="1714523"/>
            <a:ext cx="4362027" cy="4309505"/>
          </a:xfrm>
        </p:spPr>
        <p:txBody>
          <a:bodyPr>
            <a:normAutofit fontScale="85000" lnSpcReduction="10000"/>
          </a:bodyPr>
          <a:lstStyle/>
          <a:p>
            <a:r>
              <a:rPr lang="en-US" dirty="0"/>
              <a:t>Post your video from Part 3</a:t>
            </a:r>
          </a:p>
          <a:p>
            <a:r>
              <a:rPr lang="en-US" dirty="0"/>
              <a:t>Provide context for your lesson</a:t>
            </a:r>
          </a:p>
          <a:p>
            <a:r>
              <a:rPr lang="en-US" dirty="0"/>
              <a:t>Evaluate a peer’s video using the checklists</a:t>
            </a:r>
          </a:p>
          <a:p>
            <a:pPr lvl="1"/>
            <a:r>
              <a:rPr lang="en-US" dirty="0"/>
              <a:t>Identify the objective</a:t>
            </a:r>
          </a:p>
          <a:p>
            <a:pPr lvl="1"/>
            <a:r>
              <a:rPr lang="en-US" dirty="0"/>
              <a:t>Find evidence of modeling and practice</a:t>
            </a:r>
          </a:p>
          <a:p>
            <a:pPr lvl="1"/>
            <a:r>
              <a:rPr lang="en-US" dirty="0"/>
              <a:t>Find evidence of supporting practices</a:t>
            </a:r>
          </a:p>
          <a:p>
            <a:r>
              <a:rPr lang="en-US" dirty="0"/>
              <a:t>Provide feedback about the explicitness of the instruction:</a:t>
            </a:r>
          </a:p>
          <a:p>
            <a:pPr lvl="1"/>
            <a:r>
              <a:rPr lang="en-US" dirty="0"/>
              <a:t>Where is there the most evidence?</a:t>
            </a:r>
          </a:p>
          <a:p>
            <a:r>
              <a:rPr lang="en-US" dirty="0"/>
              <a:t>After getting feedback, write your explicit instruction goals</a:t>
            </a:r>
          </a:p>
          <a:p>
            <a:r>
              <a:rPr lang="en-US" dirty="0"/>
              <a:t>Then, provide supportive feedback to peers about their goals</a:t>
            </a:r>
          </a:p>
        </p:txBody>
      </p:sp>
    </p:spTree>
    <p:extLst>
      <p:ext uri="{BB962C8B-B14F-4D97-AF65-F5344CB8AC3E}">
        <p14:creationId xmlns:p14="http://schemas.microsoft.com/office/powerpoint/2010/main" val="42330963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a:t>Goodbye and good luck</a:t>
            </a:r>
          </a:p>
        </p:txBody>
      </p:sp>
    </p:spTree>
    <p:extLst>
      <p:ext uri="{BB962C8B-B14F-4D97-AF65-F5344CB8AC3E}">
        <p14:creationId xmlns:p14="http://schemas.microsoft.com/office/powerpoint/2010/main" val="3374941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95399" y="264054"/>
            <a:ext cx="7914503" cy="1065167"/>
          </a:xfrm>
        </p:spPr>
        <p:txBody>
          <a:bodyPr/>
          <a:lstStyle/>
          <a:p>
            <a:r>
              <a:rPr lang="en-US" dirty="0"/>
              <a:t>Evaluate a Lesson: World Knowledge</a:t>
            </a:r>
          </a:p>
        </p:txBody>
      </p:sp>
      <p:sp>
        <p:nvSpPr>
          <p:cNvPr id="2" name="TextBox 1"/>
          <p:cNvSpPr txBox="1"/>
          <p:nvPr/>
        </p:nvSpPr>
        <p:spPr>
          <a:xfrm>
            <a:off x="1295399" y="1185706"/>
            <a:ext cx="6481186" cy="1631216"/>
          </a:xfrm>
          <a:prstGeom prst="rect">
            <a:avLst/>
          </a:prstGeom>
          <a:noFill/>
        </p:spPr>
        <p:txBody>
          <a:bodyPr wrap="square" rtlCol="0">
            <a:spAutoFit/>
          </a:bodyPr>
          <a:lstStyle/>
          <a:p>
            <a:r>
              <a:rPr lang="en-US" sz="2000" dirty="0"/>
              <a:t>As you watch the video, think about:</a:t>
            </a:r>
          </a:p>
          <a:p>
            <a:endParaRPr lang="en-US" sz="2000" dirty="0"/>
          </a:p>
          <a:p>
            <a:pPr marL="342900" indent="-342900">
              <a:buAutoNum type="arabicPeriod"/>
            </a:pPr>
            <a:r>
              <a:rPr lang="en-US" sz="2000" dirty="0"/>
              <a:t>What is the objective?</a:t>
            </a:r>
          </a:p>
          <a:p>
            <a:pPr marL="342900" indent="-342900">
              <a:buAutoNum type="arabicPeriod"/>
            </a:pPr>
            <a:endParaRPr lang="en-US" sz="2000" dirty="0"/>
          </a:p>
          <a:p>
            <a:pPr marL="342900" indent="-342900">
              <a:buAutoNum type="arabicPeriod"/>
            </a:pPr>
            <a:r>
              <a:rPr lang="en-US" sz="2000" dirty="0"/>
              <a:t>Where do you see evidence of modeling?</a:t>
            </a:r>
          </a:p>
        </p:txBody>
      </p:sp>
      <p:pic>
        <p:nvPicPr>
          <p:cNvPr id="7" name="Picture 6" descr="check mark=yes, observed in video&#10;circle=not sure, I think I observed, but maybe not completely&#10;x=no, I did not observe this in my video ">
            <a:extLst>
              <a:ext uri="{FF2B5EF4-FFF2-40B4-BE49-F238E27FC236}">
                <a16:creationId xmlns:a16="http://schemas.microsoft.com/office/drawing/2014/main" id="{86E259C0-D6A9-4D04-A2A5-43D086C40E88}"/>
              </a:ext>
            </a:extLst>
          </p:cNvPr>
          <p:cNvPicPr>
            <a:picLocks noChangeAspect="1"/>
          </p:cNvPicPr>
          <p:nvPr/>
        </p:nvPicPr>
        <p:blipFill>
          <a:blip r:embed="rId2"/>
          <a:stretch>
            <a:fillRect/>
          </a:stretch>
        </p:blipFill>
        <p:spPr>
          <a:xfrm>
            <a:off x="3453305" y="3937930"/>
            <a:ext cx="5600700" cy="1000125"/>
          </a:xfrm>
          <a:prstGeom prst="rect">
            <a:avLst/>
          </a:prstGeom>
        </p:spPr>
      </p:pic>
      <p:sp>
        <p:nvSpPr>
          <p:cNvPr id="4" name="Content Placeholder 3">
            <a:extLst>
              <a:ext uri="{FF2B5EF4-FFF2-40B4-BE49-F238E27FC236}">
                <a16:creationId xmlns:a16="http://schemas.microsoft.com/office/drawing/2014/main" id="{6AB17417-B9D1-4FE2-B43C-D10152B6DC6A}"/>
              </a:ext>
            </a:extLst>
          </p:cNvPr>
          <p:cNvSpPr>
            <a:spLocks noGrp="1"/>
          </p:cNvSpPr>
          <p:nvPr>
            <p:ph idx="12"/>
          </p:nvPr>
        </p:nvSpPr>
        <p:spPr/>
        <p:txBody>
          <a:bodyPr/>
          <a:lstStyle/>
          <a:p>
            <a:endParaRPr lang="en-US"/>
          </a:p>
        </p:txBody>
      </p:sp>
      <p:graphicFrame>
        <p:nvGraphicFramePr>
          <p:cNvPr id="8" name="Content Placeholder 4">
            <a:extLst>
              <a:ext uri="{FF2B5EF4-FFF2-40B4-BE49-F238E27FC236}">
                <a16:creationId xmlns:a16="http://schemas.microsoft.com/office/drawing/2014/main" id="{CE00C302-D8F3-4F34-953A-4E6CB2B9067A}"/>
              </a:ext>
            </a:extLst>
          </p:cNvPr>
          <p:cNvGraphicFramePr>
            <a:graphicFrameLocks/>
          </p:cNvGraphicFramePr>
          <p:nvPr>
            <p:extLst>
              <p:ext uri="{D42A27DB-BD31-4B8C-83A1-F6EECF244321}">
                <p14:modId xmlns:p14="http://schemas.microsoft.com/office/powerpoint/2010/main" val="925334884"/>
              </p:ext>
            </p:extLst>
          </p:nvPr>
        </p:nvGraphicFramePr>
        <p:xfrm>
          <a:off x="480423" y="3110375"/>
          <a:ext cx="2861866" cy="2952958"/>
        </p:xfrm>
        <a:graphic>
          <a:graphicData uri="http://schemas.openxmlformats.org/drawingml/2006/table">
            <a:tbl>
              <a:tblPr firstRow="1" bandRow="1">
                <a:tableStyleId>{5C22544A-7EE6-4342-B048-85BDC9FD1C3A}</a:tableStyleId>
              </a:tblPr>
              <a:tblGrid>
                <a:gridCol w="1430933">
                  <a:extLst>
                    <a:ext uri="{9D8B030D-6E8A-4147-A177-3AD203B41FA5}">
                      <a16:colId xmlns:a16="http://schemas.microsoft.com/office/drawing/2014/main" val="3430572004"/>
                    </a:ext>
                  </a:extLst>
                </a:gridCol>
                <a:gridCol w="1430933">
                  <a:extLst>
                    <a:ext uri="{9D8B030D-6E8A-4147-A177-3AD203B41FA5}">
                      <a16:colId xmlns:a16="http://schemas.microsoft.com/office/drawing/2014/main" val="833834473"/>
                    </a:ext>
                  </a:extLst>
                </a:gridCol>
              </a:tblGrid>
              <a:tr h="1124158">
                <a:tc>
                  <a:txBody>
                    <a:bodyPr/>
                    <a:lstStyle/>
                    <a:p>
                      <a:pPr algn="ctr"/>
                      <a:r>
                        <a:rPr lang="en-US" b="1" dirty="0"/>
                        <a:t>Time </a:t>
                      </a:r>
                    </a:p>
                    <a:p>
                      <a:pPr algn="ctr"/>
                      <a:r>
                        <a:rPr lang="en-US" b="1" dirty="0"/>
                        <a:t>(Estimate)</a:t>
                      </a:r>
                    </a:p>
                  </a:txBody>
                  <a:tcPr/>
                </a:tc>
                <a:tc>
                  <a:txBody>
                    <a:bodyPr/>
                    <a:lstStyle/>
                    <a:p>
                      <a:pPr algn="ctr"/>
                      <a:r>
                        <a:rPr lang="en-US" b="1" dirty="0"/>
                        <a:t>Observation (Modeling)</a:t>
                      </a:r>
                    </a:p>
                  </a:txBody>
                  <a:tcPr/>
                </a:tc>
                <a:extLst>
                  <a:ext uri="{0D108BD9-81ED-4DB2-BD59-A6C34878D82A}">
                    <a16:rowId xmlns:a16="http://schemas.microsoft.com/office/drawing/2014/main" val="3750343943"/>
                  </a:ext>
                </a:extLst>
              </a:tr>
              <a:tr h="345895">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560289208"/>
                  </a:ext>
                </a:extLst>
              </a:tr>
              <a:tr h="345895">
                <a:tc>
                  <a:txBody>
                    <a:bodyPr/>
                    <a:lstStyle/>
                    <a:p>
                      <a:endParaRPr lang="en-US"/>
                    </a:p>
                  </a:txBody>
                  <a:tcPr/>
                </a:tc>
                <a:tc>
                  <a:txBody>
                    <a:bodyPr/>
                    <a:lstStyle/>
                    <a:p>
                      <a:endParaRPr lang="en-US" dirty="0"/>
                    </a:p>
                  </a:txBody>
                  <a:tcPr/>
                </a:tc>
                <a:extLst>
                  <a:ext uri="{0D108BD9-81ED-4DB2-BD59-A6C34878D82A}">
                    <a16:rowId xmlns:a16="http://schemas.microsoft.com/office/drawing/2014/main" val="3176091914"/>
                  </a:ext>
                </a:extLst>
              </a:tr>
              <a:tr h="345895">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8588059"/>
                  </a:ext>
                </a:extLst>
              </a:tr>
              <a:tr h="345895">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466042561"/>
                  </a:ext>
                </a:extLst>
              </a:tr>
              <a:tr h="345895">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24899181"/>
                  </a:ext>
                </a:extLst>
              </a:tr>
            </a:tbl>
          </a:graphicData>
        </a:graphic>
      </p:graphicFrame>
    </p:spTree>
    <p:extLst>
      <p:ext uri="{BB962C8B-B14F-4D97-AF65-F5344CB8AC3E}">
        <p14:creationId xmlns:p14="http://schemas.microsoft.com/office/powerpoint/2010/main" val="2336887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Evaluate a Lesson: World Knowledge</a:t>
            </a:r>
          </a:p>
        </p:txBody>
      </p:sp>
      <p:pic>
        <p:nvPicPr>
          <p:cNvPr id="2" name="Stopwatch " descr="stopwatch">
            <a:hlinkClick r:id="" action="ppaction://media"/>
          </p:cNvPr>
          <p:cNvPicPr>
            <a:picLocks noChangeAspect="1"/>
          </p:cNvPicPr>
          <p:nvPr>
            <a:videoFile r:link="rId1"/>
            <p:extLst>
              <p:ext uri="{DAA4B4D4-6D71-4841-9C94-3DE7FCFB9230}">
                <p14:media xmlns:p14="http://schemas.microsoft.com/office/powerpoint/2010/main" r:embed="rId2">
                  <p14:trim end="1444080"/>
                </p14:media>
              </p:ext>
            </p:extLst>
          </p:nvPr>
        </p:nvPicPr>
        <p:blipFill>
          <a:blip r:embed="rId5"/>
          <a:stretch>
            <a:fillRect/>
          </a:stretch>
        </p:blipFill>
        <p:spPr>
          <a:xfrm>
            <a:off x="295835" y="5827713"/>
            <a:ext cx="1595717" cy="897590"/>
          </a:xfrm>
          <a:prstGeom prst="rect">
            <a:avLst/>
          </a:prstGeom>
        </p:spPr>
      </p:pic>
      <p:sp>
        <p:nvSpPr>
          <p:cNvPr id="5" name="Rectangle 4" descr=" ">
            <a:extLst>
              <a:ext uri="{C183D7F6-B498-43B3-948B-1728B52AA6E4}">
                <adec:decorative xmlns:adec="http://schemas.microsoft.com/office/drawing/2017/decorative" val="1"/>
              </a:ext>
            </a:extLst>
          </p:cNvPr>
          <p:cNvSpPr/>
          <p:nvPr/>
        </p:nvSpPr>
        <p:spPr>
          <a:xfrm>
            <a:off x="233081" y="5961529"/>
            <a:ext cx="439271" cy="6454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descr=" ">
            <a:extLst>
              <a:ext uri="{C183D7F6-B498-43B3-948B-1728B52AA6E4}">
                <adec:decorative xmlns:adec="http://schemas.microsoft.com/office/drawing/2017/decorative" val="1"/>
              </a:ext>
            </a:extLst>
          </p:cNvPr>
          <p:cNvSpPr/>
          <p:nvPr/>
        </p:nvSpPr>
        <p:spPr>
          <a:xfrm>
            <a:off x="1371599" y="5961529"/>
            <a:ext cx="582707" cy="6454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19018" y="1241725"/>
            <a:ext cx="5029201" cy="369332"/>
          </a:xfrm>
          <a:prstGeom prst="rect">
            <a:avLst/>
          </a:prstGeom>
          <a:noFill/>
        </p:spPr>
        <p:txBody>
          <a:bodyPr wrap="square" rtlCol="0">
            <a:spAutoFit/>
          </a:bodyPr>
          <a:lstStyle/>
          <a:p>
            <a:r>
              <a:rPr lang="en-US" b="1" dirty="0">
                <a:solidFill>
                  <a:schemeClr val="accent2"/>
                </a:solidFill>
              </a:rPr>
              <a:t>Link to Video: </a:t>
            </a:r>
            <a:r>
              <a:rPr lang="en-US" b="1" dirty="0">
                <a:solidFill>
                  <a:schemeClr val="accent2"/>
                </a:solidFill>
                <a:hlinkClick r:id="rId6"/>
              </a:rPr>
              <a:t>https://youtu.be/XSvUhquKaCk?t=3</a:t>
            </a:r>
            <a:r>
              <a:rPr lang="en-US" b="1" dirty="0">
                <a:solidFill>
                  <a:schemeClr val="accent2"/>
                </a:solidFill>
              </a:rPr>
              <a:t> </a:t>
            </a:r>
          </a:p>
        </p:txBody>
      </p:sp>
      <p:pic>
        <p:nvPicPr>
          <p:cNvPr id="6" name="XSvUhquKaCk"/>
          <p:cNvPicPr>
            <a:picLocks noRot="1" noChangeAspect="1"/>
          </p:cNvPicPr>
          <p:nvPr>
            <a:videoFile r:link="rId3"/>
          </p:nvPr>
        </p:nvPicPr>
        <p:blipFill>
          <a:blip r:embed="rId7"/>
          <a:stretch>
            <a:fillRect/>
          </a:stretch>
        </p:blipFill>
        <p:spPr>
          <a:xfrm>
            <a:off x="1371599" y="1869341"/>
            <a:ext cx="6340041" cy="3566273"/>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196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6000" fill="hold"/>
                                        <p:tgtEl>
                                          <p:spTgt spid="2"/>
                                        </p:tgtEl>
                                      </p:cBhvr>
                                    </p:cmd>
                                  </p:childTnLst>
                                </p:cTn>
                              </p:par>
                            </p:childTnLst>
                          </p:cTn>
                        </p:par>
                        <p:par>
                          <p:cTn id="7" fill="hold">
                            <p:stCondLst>
                              <p:cond delay="356000"/>
                            </p:stCondLst>
                            <p:childTnLst>
                              <p:par>
                                <p:cTn id="8" presetID="1" presetClass="mediacall" presetSubtype="0" fill="hold" nodeType="afterEffect">
                                  <p:stCondLst>
                                    <p:cond delay="0"/>
                                  </p:stCondLst>
                                  <p:childTnLs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p:cTn id="16"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Evaluate a Lesson: World Knowledge</a:t>
            </a:r>
            <a:br>
              <a:rPr lang="en-US" dirty="0"/>
            </a:br>
            <a:r>
              <a:rPr lang="en-US" i="1" dirty="0"/>
              <a:t>Objectives</a:t>
            </a:r>
          </a:p>
        </p:txBody>
      </p:sp>
      <p:sp>
        <p:nvSpPr>
          <p:cNvPr id="6" name="Text Placeholder 5"/>
          <p:cNvSpPr>
            <a:spLocks noGrp="1"/>
          </p:cNvSpPr>
          <p:nvPr>
            <p:ph type="body" sz="quarter" idx="14"/>
          </p:nvPr>
        </p:nvSpPr>
        <p:spPr>
          <a:xfrm>
            <a:off x="393072" y="1633603"/>
            <a:ext cx="4435301" cy="3089564"/>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Create Objectives</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0" lvl="1" indent="0">
              <a:buClr>
                <a:schemeClr val="accent6"/>
              </a:buClr>
              <a:buNone/>
            </a:pPr>
            <a:r>
              <a:rPr lang="en-US" sz="1400" b="1" dirty="0">
                <a:latin typeface="Arial" panose="020B0604020202020204" pitchFamily="34" charset="0"/>
                <a:cs typeface="Arial" panose="020B0604020202020204" pitchFamily="34" charset="0"/>
              </a:rPr>
              <a:t>Choose objectives based on student performance relative to goals.</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Select a goal from IEP or standards</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Choose an objective that is the next step toward the goal</a:t>
            </a:r>
          </a:p>
          <a:p>
            <a:pPr marL="0" lvl="1" indent="0">
              <a:buClr>
                <a:schemeClr val="accent6"/>
              </a:buClr>
              <a:buNone/>
            </a:pPr>
            <a:r>
              <a:rPr lang="en-US" sz="1400" b="1" dirty="0">
                <a:latin typeface="Arial" panose="020B0604020202020204" pitchFamily="34" charset="0"/>
                <a:cs typeface="Arial" panose="020B0604020202020204" pitchFamily="34" charset="0"/>
              </a:rPr>
              <a:t>Write focused objectives that describe the specific learning outcome.</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Limit the objective to one singular next step toward the goal</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Describe a learning outcome in behavioral term that assesses mastery of the objective</a:t>
            </a: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3" name="Folded Corner 2" descr="Folder corner"/>
          <p:cNvSpPr/>
          <p:nvPr/>
        </p:nvSpPr>
        <p:spPr>
          <a:xfrm>
            <a:off x="4828373" y="1633604"/>
            <a:ext cx="4028743" cy="2048710"/>
          </a:xfrm>
          <a:prstGeom prst="foldedCorne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904241" y="1633604"/>
            <a:ext cx="3952875" cy="1686736"/>
          </a:xfrm>
          <a:prstGeom prst="rect">
            <a:avLst/>
          </a:prstGeom>
          <a:noFill/>
        </p:spPr>
        <p:txBody>
          <a:bodyPr wrap="square" rtlCol="0">
            <a:spAutoFit/>
          </a:bodyPr>
          <a:lstStyle/>
          <a:p>
            <a:r>
              <a:rPr lang="en-US" b="1" dirty="0"/>
              <a:t>Lesson Objectives:</a:t>
            </a:r>
          </a:p>
          <a:p>
            <a:pPr marL="285750" indent="-285750">
              <a:lnSpc>
                <a:spcPct val="150000"/>
              </a:lnSpc>
              <a:buFont typeface="Arial" panose="020B0604020202020204" pitchFamily="34" charset="0"/>
              <a:buChar char="•"/>
            </a:pPr>
            <a:r>
              <a:rPr lang="en-US" sz="1400" dirty="0">
                <a:latin typeface="Kristen ITC" panose="03050502040202030202" pitchFamily="66" charset="0"/>
                <a:cs typeface="MV Boli" panose="02000500030200090000" pitchFamily="2" charset="0"/>
              </a:rPr>
              <a:t>SWBAT identify the purpose and key characteristics of Ellis Island </a:t>
            </a:r>
          </a:p>
          <a:p>
            <a:pPr marL="285750" indent="-285750">
              <a:lnSpc>
                <a:spcPct val="150000"/>
              </a:lnSpc>
              <a:buFont typeface="Arial" panose="020B0604020202020204" pitchFamily="34" charset="0"/>
              <a:buChar char="•"/>
            </a:pPr>
            <a:r>
              <a:rPr lang="en-US" sz="1400" dirty="0">
                <a:latin typeface="Kristen ITC" panose="03050502040202030202" pitchFamily="66" charset="0"/>
                <a:cs typeface="MV Boli" panose="02000500030200090000" pitchFamily="2" charset="0"/>
              </a:rPr>
              <a:t>SWBAT explain how families’ names could be changed when they came to Ellis Island</a:t>
            </a:r>
          </a:p>
        </p:txBody>
      </p:sp>
    </p:spTree>
    <p:extLst>
      <p:ext uri="{BB962C8B-B14F-4D97-AF65-F5344CB8AC3E}">
        <p14:creationId xmlns:p14="http://schemas.microsoft.com/office/powerpoint/2010/main" val="2440307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Evaluate a Lesson: World Knowledge</a:t>
            </a:r>
            <a:br>
              <a:rPr lang="en-US" dirty="0"/>
            </a:br>
            <a:r>
              <a:rPr lang="en-US" i="1" dirty="0"/>
              <a:t>Objectives</a:t>
            </a:r>
          </a:p>
        </p:txBody>
      </p:sp>
      <p:sp>
        <p:nvSpPr>
          <p:cNvPr id="6" name="Text Placeholder 5"/>
          <p:cNvSpPr>
            <a:spLocks noGrp="1"/>
          </p:cNvSpPr>
          <p:nvPr>
            <p:ph type="body" sz="quarter" idx="14"/>
          </p:nvPr>
        </p:nvSpPr>
        <p:spPr>
          <a:xfrm>
            <a:off x="393072" y="1633603"/>
            <a:ext cx="4435301" cy="3089564"/>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Create Objectives</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0" lvl="1" indent="0">
              <a:buClr>
                <a:schemeClr val="accent6"/>
              </a:buClr>
              <a:buNone/>
            </a:pPr>
            <a:r>
              <a:rPr lang="en-US" sz="1400" b="1" dirty="0">
                <a:latin typeface="Arial" panose="020B0604020202020204" pitchFamily="34" charset="0"/>
                <a:cs typeface="Arial" panose="020B0604020202020204" pitchFamily="34" charset="0"/>
              </a:rPr>
              <a:t>Choose objectives based on student performance relative to goals.</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Select a goal from IEP or standards</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Choose an objective that is the next step toward the goal</a:t>
            </a:r>
          </a:p>
          <a:p>
            <a:pPr marL="0" lvl="1" indent="0">
              <a:buClr>
                <a:schemeClr val="accent6"/>
              </a:buClr>
              <a:buNone/>
            </a:pPr>
            <a:r>
              <a:rPr lang="en-US" sz="1400" b="1" dirty="0">
                <a:latin typeface="Arial" panose="020B0604020202020204" pitchFamily="34" charset="0"/>
                <a:cs typeface="Arial" panose="020B0604020202020204" pitchFamily="34" charset="0"/>
              </a:rPr>
              <a:t>Write focused objectives that describe the specific learning outcome.</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Limit the objective to one singular next step toward the goal</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Describe a learning outcome in behavioral term that assesses mastery of the objective</a:t>
            </a: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pic>
        <p:nvPicPr>
          <p:cNvPr id="9"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410" y="2567702"/>
            <a:ext cx="298450" cy="2984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descr=" ">
            <a:extLst>
              <a:ext uri="{C183D7F6-B498-43B3-948B-1728B52AA6E4}">
                <adec:decorative xmlns:adec="http://schemas.microsoft.com/office/drawing/2017/decorative" val="1"/>
              </a:ext>
            </a:extLst>
          </p:cNvPr>
          <p:cNvSpPr txBox="1"/>
          <p:nvPr/>
        </p:nvSpPr>
        <p:spPr>
          <a:xfrm>
            <a:off x="4989124" y="2716927"/>
            <a:ext cx="3997555" cy="3481443"/>
          </a:xfrm>
          <a:prstGeom prst="cloudCallout">
            <a:avLst>
              <a:gd name="adj1" fmla="val -59450"/>
              <a:gd name="adj2" fmla="val -49408"/>
            </a:avLst>
          </a:prstGeom>
          <a:solidFill>
            <a:schemeClr val="accent2"/>
          </a:solidFill>
        </p:spPr>
        <p:txBody>
          <a:bodyPr wrap="square" lIns="0" tIns="0" rIns="0" bIns="0" rtlCol="0" anchor="ctr" anchorCtr="0">
            <a:spAutoFit/>
          </a:bodyPr>
          <a:lstStyle/>
          <a:p>
            <a:endParaRPr lang="en-US" sz="1600" i="1" dirty="0"/>
          </a:p>
        </p:txBody>
      </p:sp>
      <p:sp>
        <p:nvSpPr>
          <p:cNvPr id="11" name="Rectangle 10"/>
          <p:cNvSpPr/>
          <p:nvPr/>
        </p:nvSpPr>
        <p:spPr>
          <a:xfrm>
            <a:off x="5325014" y="3441985"/>
            <a:ext cx="3458609" cy="2031325"/>
          </a:xfrm>
          <a:prstGeom prst="rect">
            <a:avLst/>
          </a:prstGeom>
        </p:spPr>
        <p:txBody>
          <a:bodyPr wrap="square">
            <a:spAutoFit/>
          </a:bodyPr>
          <a:lstStyle/>
          <a:p>
            <a:pPr algn="ctr"/>
            <a:r>
              <a:rPr lang="en-US" i="1" dirty="0"/>
              <a:t>The goals of identifying Ellis Island’s purpose and role in changing names relates to the teachers’ unit on immigration and the specific text they have selected for this unit based on their ELA standards and needs of their students </a:t>
            </a:r>
          </a:p>
        </p:txBody>
      </p:sp>
    </p:spTree>
    <p:extLst>
      <p:ext uri="{BB962C8B-B14F-4D97-AF65-F5344CB8AC3E}">
        <p14:creationId xmlns:p14="http://schemas.microsoft.com/office/powerpoint/2010/main" val="71354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Evaluate a Lesson: World Knowledge</a:t>
            </a:r>
            <a:br>
              <a:rPr lang="en-US" dirty="0"/>
            </a:br>
            <a:r>
              <a:rPr lang="en-US" i="1" dirty="0"/>
              <a:t>Objectives</a:t>
            </a:r>
          </a:p>
        </p:txBody>
      </p:sp>
      <p:sp>
        <p:nvSpPr>
          <p:cNvPr id="6" name="Text Placeholder 5"/>
          <p:cNvSpPr>
            <a:spLocks noGrp="1"/>
          </p:cNvSpPr>
          <p:nvPr>
            <p:ph type="body" sz="quarter" idx="14"/>
          </p:nvPr>
        </p:nvSpPr>
        <p:spPr>
          <a:xfrm>
            <a:off x="393072" y="1633603"/>
            <a:ext cx="4435301" cy="3089564"/>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Create Objectives</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0" lvl="1" indent="0">
              <a:buClr>
                <a:schemeClr val="accent6"/>
              </a:buClr>
              <a:buNone/>
            </a:pPr>
            <a:r>
              <a:rPr lang="en-US" sz="1400" b="1" dirty="0">
                <a:latin typeface="Arial" panose="020B0604020202020204" pitchFamily="34" charset="0"/>
                <a:cs typeface="Arial" panose="020B0604020202020204" pitchFamily="34" charset="0"/>
              </a:rPr>
              <a:t>Choose objectives based on student performance relative to goals.</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Select a goal from IEP or standards</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Choose an objective that is the next step toward the goal</a:t>
            </a:r>
          </a:p>
          <a:p>
            <a:pPr marL="0" lvl="1" indent="0">
              <a:buClr>
                <a:schemeClr val="accent6"/>
              </a:buClr>
              <a:buNone/>
            </a:pPr>
            <a:r>
              <a:rPr lang="en-US" sz="1400" b="1" dirty="0">
                <a:latin typeface="Arial" panose="020B0604020202020204" pitchFamily="34" charset="0"/>
                <a:cs typeface="Arial" panose="020B0604020202020204" pitchFamily="34" charset="0"/>
              </a:rPr>
              <a:t>Write focused objectives that describe the specific learning outcome.</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Limit the objective to one singular next step toward the goal</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Describe a learning outcome in behavioral term that assesses mastery of the objective</a:t>
            </a: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pic>
        <p:nvPicPr>
          <p:cNvPr id="9"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410" y="2567702"/>
            <a:ext cx="298450" cy="2984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descr=" ">
            <a:extLst>
              <a:ext uri="{C183D7F6-B498-43B3-948B-1728B52AA6E4}">
                <adec:decorative xmlns:adec="http://schemas.microsoft.com/office/drawing/2017/decorative" val="1"/>
              </a:ext>
            </a:extLst>
          </p:cNvPr>
          <p:cNvSpPr txBox="1"/>
          <p:nvPr/>
        </p:nvSpPr>
        <p:spPr>
          <a:xfrm>
            <a:off x="4989124" y="2716927"/>
            <a:ext cx="3997555" cy="3481443"/>
          </a:xfrm>
          <a:prstGeom prst="cloudCallout">
            <a:avLst>
              <a:gd name="adj1" fmla="val -73275"/>
              <a:gd name="adj2" fmla="val -33822"/>
            </a:avLst>
          </a:prstGeom>
          <a:solidFill>
            <a:schemeClr val="accent2"/>
          </a:solidFill>
        </p:spPr>
        <p:txBody>
          <a:bodyPr wrap="square" lIns="0" tIns="0" rIns="0" bIns="0" rtlCol="0" anchor="ctr" anchorCtr="0">
            <a:spAutoFit/>
          </a:bodyPr>
          <a:lstStyle/>
          <a:p>
            <a:endParaRPr lang="en-US" sz="1600" i="1" dirty="0"/>
          </a:p>
        </p:txBody>
      </p:sp>
      <p:sp>
        <p:nvSpPr>
          <p:cNvPr id="12" name="Rectangle 11"/>
          <p:cNvSpPr/>
          <p:nvPr/>
        </p:nvSpPr>
        <p:spPr>
          <a:xfrm>
            <a:off x="5300621" y="3441985"/>
            <a:ext cx="3458609" cy="2031325"/>
          </a:xfrm>
          <a:prstGeom prst="rect">
            <a:avLst/>
          </a:prstGeom>
        </p:spPr>
        <p:txBody>
          <a:bodyPr wrap="square">
            <a:spAutoFit/>
          </a:bodyPr>
          <a:lstStyle/>
          <a:p>
            <a:pPr algn="ctr"/>
            <a:r>
              <a:rPr lang="en-US" i="1" dirty="0"/>
              <a:t>They are just beginning this text, so it is appropriate to be learning these new concepts. The objectives relate back to students’ prior experience with </a:t>
            </a:r>
            <a:r>
              <a:rPr lang="en-US" dirty="0"/>
              <a:t>Travels with Charley </a:t>
            </a:r>
            <a:r>
              <a:rPr lang="en-US" i="1" dirty="0"/>
              <a:t>as well, so learning these facts is a good next step relative to that.</a:t>
            </a:r>
          </a:p>
        </p:txBody>
      </p:sp>
      <p:pic>
        <p:nvPicPr>
          <p:cNvPr id="13"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595" y="2833476"/>
            <a:ext cx="298450" cy="29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64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Evaluate a Lesson: World Knowledge</a:t>
            </a:r>
            <a:br>
              <a:rPr lang="en-US" dirty="0"/>
            </a:br>
            <a:r>
              <a:rPr lang="en-US" i="1" dirty="0"/>
              <a:t>Objectives</a:t>
            </a:r>
          </a:p>
        </p:txBody>
      </p:sp>
      <p:sp>
        <p:nvSpPr>
          <p:cNvPr id="6" name="Text Placeholder 5"/>
          <p:cNvSpPr>
            <a:spLocks noGrp="1"/>
          </p:cNvSpPr>
          <p:nvPr>
            <p:ph type="body" sz="quarter" idx="14"/>
          </p:nvPr>
        </p:nvSpPr>
        <p:spPr>
          <a:xfrm>
            <a:off x="393072" y="1633603"/>
            <a:ext cx="4435301" cy="3089564"/>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Create Objectives</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0" lvl="1" indent="0">
              <a:buClr>
                <a:schemeClr val="accent6"/>
              </a:buClr>
              <a:buNone/>
            </a:pPr>
            <a:r>
              <a:rPr lang="en-US" sz="1400" b="1" dirty="0">
                <a:latin typeface="Arial" panose="020B0604020202020204" pitchFamily="34" charset="0"/>
                <a:cs typeface="Arial" panose="020B0604020202020204" pitchFamily="34" charset="0"/>
              </a:rPr>
              <a:t>Choose objectives based on student performance relative to goals.</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Select a goal from IEP or standards</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Choose an objective that is the next step toward the goal</a:t>
            </a:r>
          </a:p>
          <a:p>
            <a:pPr marL="0" lvl="1" indent="0">
              <a:buClr>
                <a:schemeClr val="accent6"/>
              </a:buClr>
              <a:buNone/>
            </a:pPr>
            <a:r>
              <a:rPr lang="en-US" sz="1400" b="1" dirty="0">
                <a:latin typeface="Arial" panose="020B0604020202020204" pitchFamily="34" charset="0"/>
                <a:cs typeface="Arial" panose="020B0604020202020204" pitchFamily="34" charset="0"/>
              </a:rPr>
              <a:t>Write focused objectives that describe the specific learning outcome.</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Limit the objective to one singular next step toward the goal</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Describe a learning outcome in behavioral term that assesses mastery of the objective</a:t>
            </a: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pic>
        <p:nvPicPr>
          <p:cNvPr id="9"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410" y="2567702"/>
            <a:ext cx="298450" cy="2984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595" y="2833476"/>
            <a:ext cx="298450" cy="2984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descr=" ">
            <a:extLst>
              <a:ext uri="{C183D7F6-B498-43B3-948B-1728B52AA6E4}">
                <adec:decorative xmlns:adec="http://schemas.microsoft.com/office/drawing/2017/decorative" val="1"/>
              </a:ext>
            </a:extLst>
          </p:cNvPr>
          <p:cNvSpPr txBox="1"/>
          <p:nvPr/>
        </p:nvSpPr>
        <p:spPr>
          <a:xfrm>
            <a:off x="5623619" y="1412142"/>
            <a:ext cx="2868687" cy="2100547"/>
          </a:xfrm>
          <a:prstGeom prst="cloudCallout">
            <a:avLst>
              <a:gd name="adj1" fmla="val -95594"/>
              <a:gd name="adj2" fmla="val 67400"/>
            </a:avLst>
          </a:prstGeom>
          <a:solidFill>
            <a:schemeClr val="accent2"/>
          </a:solidFill>
        </p:spPr>
        <p:txBody>
          <a:bodyPr wrap="square" lIns="0" tIns="0" rIns="0" bIns="0" rtlCol="0" anchor="ctr" anchorCtr="0">
            <a:spAutoFit/>
          </a:bodyPr>
          <a:lstStyle/>
          <a:p>
            <a:endParaRPr lang="en-US" sz="1600" i="1" dirty="0"/>
          </a:p>
        </p:txBody>
      </p:sp>
      <p:sp>
        <p:nvSpPr>
          <p:cNvPr id="11" name="Rectangle 10"/>
          <p:cNvSpPr/>
          <p:nvPr/>
        </p:nvSpPr>
        <p:spPr>
          <a:xfrm>
            <a:off x="5623619" y="1782372"/>
            <a:ext cx="2829204" cy="1200329"/>
          </a:xfrm>
          <a:prstGeom prst="rect">
            <a:avLst/>
          </a:prstGeom>
        </p:spPr>
        <p:txBody>
          <a:bodyPr wrap="square">
            <a:spAutoFit/>
          </a:bodyPr>
          <a:lstStyle/>
          <a:p>
            <a:pPr algn="ctr"/>
            <a:r>
              <a:rPr lang="en-US" i="1" dirty="0"/>
              <a:t>It simply is not singular. There’s no way around it. I tried to teach two separate things in the same lesson.</a:t>
            </a:r>
          </a:p>
        </p:txBody>
      </p:sp>
      <p:pic>
        <p:nvPicPr>
          <p:cNvPr id="1026" name="Picture 2" descr="Image result for white 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184" y="3751892"/>
            <a:ext cx="249271" cy="29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78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Evaluate a Lesson: World Knowledge</a:t>
            </a:r>
            <a:br>
              <a:rPr lang="en-US" dirty="0"/>
            </a:br>
            <a:r>
              <a:rPr lang="en-US" i="1" dirty="0"/>
              <a:t>Objectives</a:t>
            </a:r>
          </a:p>
        </p:txBody>
      </p:sp>
      <p:sp>
        <p:nvSpPr>
          <p:cNvPr id="6" name="Text Placeholder 5"/>
          <p:cNvSpPr>
            <a:spLocks noGrp="1"/>
          </p:cNvSpPr>
          <p:nvPr>
            <p:ph type="body" sz="quarter" idx="14"/>
          </p:nvPr>
        </p:nvSpPr>
        <p:spPr>
          <a:xfrm>
            <a:off x="393072" y="1633603"/>
            <a:ext cx="4435301" cy="3089564"/>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Create Objectives</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0" lvl="1" indent="0">
              <a:buClr>
                <a:schemeClr val="accent6"/>
              </a:buClr>
              <a:buNone/>
            </a:pPr>
            <a:r>
              <a:rPr lang="en-US" sz="1400" b="1" dirty="0">
                <a:latin typeface="Arial" panose="020B0604020202020204" pitchFamily="34" charset="0"/>
                <a:cs typeface="Arial" panose="020B0604020202020204" pitchFamily="34" charset="0"/>
              </a:rPr>
              <a:t>Choose objectives based on student performance relative to goals.</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Select a goal from IEP or standards</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Choose an objective that is the next step toward the goal</a:t>
            </a:r>
          </a:p>
          <a:p>
            <a:pPr marL="0" lvl="1" indent="0">
              <a:buClr>
                <a:schemeClr val="accent6"/>
              </a:buClr>
              <a:buNone/>
            </a:pPr>
            <a:r>
              <a:rPr lang="en-US" sz="1400" b="1" dirty="0">
                <a:latin typeface="Arial" panose="020B0604020202020204" pitchFamily="34" charset="0"/>
                <a:cs typeface="Arial" panose="020B0604020202020204" pitchFamily="34" charset="0"/>
              </a:rPr>
              <a:t>Write focused objectives that describe the specific learning outcome.</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Limit the objective to one singular next step toward the goal</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Describe a learning outcome in behavioral term that assesses mastery of the objective</a:t>
            </a: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pic>
        <p:nvPicPr>
          <p:cNvPr id="9"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410" y="2567702"/>
            <a:ext cx="298450" cy="2984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595" y="2833476"/>
            <a:ext cx="298450" cy="2984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white 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184" y="3751892"/>
            <a:ext cx="249271" cy="2957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descr=" ">
            <a:extLst>
              <a:ext uri="{C183D7F6-B498-43B3-948B-1728B52AA6E4}">
                <adec:decorative xmlns:adec="http://schemas.microsoft.com/office/drawing/2017/decorative" val="1"/>
              </a:ext>
            </a:extLst>
          </p:cNvPr>
          <p:cNvSpPr txBox="1"/>
          <p:nvPr/>
        </p:nvSpPr>
        <p:spPr>
          <a:xfrm>
            <a:off x="5131250" y="1006369"/>
            <a:ext cx="3862025" cy="3421115"/>
          </a:xfrm>
          <a:prstGeom prst="cloudCallout">
            <a:avLst>
              <a:gd name="adj1" fmla="val -70356"/>
              <a:gd name="adj2" fmla="val 59176"/>
            </a:avLst>
          </a:prstGeom>
          <a:solidFill>
            <a:schemeClr val="accent2"/>
          </a:solidFill>
        </p:spPr>
        <p:txBody>
          <a:bodyPr wrap="square" lIns="0" tIns="0" rIns="0" bIns="0" rtlCol="0" anchor="ctr" anchorCtr="0">
            <a:spAutoFit/>
          </a:bodyPr>
          <a:lstStyle/>
          <a:p>
            <a:endParaRPr lang="en-US" sz="1600" i="1" dirty="0"/>
          </a:p>
        </p:txBody>
      </p:sp>
      <p:sp>
        <p:nvSpPr>
          <p:cNvPr id="12" name="Rectangle 11"/>
          <p:cNvSpPr/>
          <p:nvPr/>
        </p:nvSpPr>
        <p:spPr>
          <a:xfrm>
            <a:off x="5574628" y="1587610"/>
            <a:ext cx="2829204" cy="2308324"/>
          </a:xfrm>
          <a:prstGeom prst="rect">
            <a:avLst/>
          </a:prstGeom>
        </p:spPr>
        <p:txBody>
          <a:bodyPr wrap="square">
            <a:spAutoFit/>
          </a:bodyPr>
          <a:lstStyle/>
          <a:p>
            <a:pPr algn="ctr"/>
            <a:r>
              <a:rPr lang="en-US" i="1" dirty="0"/>
              <a:t>The way that students will demonstrate mastery is not specified. So, this video—of my own teaching (and here I am teaching this course!)—does not have a clear learning outcome to show mastery. Big miss!</a:t>
            </a:r>
          </a:p>
        </p:txBody>
      </p:sp>
      <p:pic>
        <p:nvPicPr>
          <p:cNvPr id="14" name="Picture 2" descr="Image result for white 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595" y="4143770"/>
            <a:ext cx="249271" cy="29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6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Evaluate a Lesson: World Knowledge</a:t>
            </a:r>
            <a:br>
              <a:rPr lang="en-US" dirty="0"/>
            </a:br>
            <a:r>
              <a:rPr lang="en-US" i="1" dirty="0"/>
              <a:t>Objectives</a:t>
            </a:r>
          </a:p>
        </p:txBody>
      </p:sp>
      <p:sp>
        <p:nvSpPr>
          <p:cNvPr id="6" name="Text Placeholder 5"/>
          <p:cNvSpPr>
            <a:spLocks noGrp="1"/>
          </p:cNvSpPr>
          <p:nvPr>
            <p:ph type="body" sz="quarter" idx="14"/>
          </p:nvPr>
        </p:nvSpPr>
        <p:spPr>
          <a:xfrm>
            <a:off x="393072" y="1633603"/>
            <a:ext cx="4435301" cy="3089564"/>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Create Objectives</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0" lvl="1" indent="0">
              <a:buClr>
                <a:schemeClr val="accent6"/>
              </a:buClr>
              <a:buNone/>
            </a:pPr>
            <a:r>
              <a:rPr lang="en-US" sz="1400" b="1" dirty="0">
                <a:latin typeface="Arial" panose="020B0604020202020204" pitchFamily="34" charset="0"/>
                <a:cs typeface="Arial" panose="020B0604020202020204" pitchFamily="34" charset="0"/>
              </a:rPr>
              <a:t>Choose objectives based on student performance relative to goals.</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Select a goal from IEP or standards</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Choose an objective that is the next step toward the goal</a:t>
            </a:r>
          </a:p>
          <a:p>
            <a:pPr marL="0" lvl="1" indent="0">
              <a:buClr>
                <a:schemeClr val="accent6"/>
              </a:buClr>
              <a:buNone/>
            </a:pPr>
            <a:r>
              <a:rPr lang="en-US" sz="1400" b="1" dirty="0">
                <a:latin typeface="Arial" panose="020B0604020202020204" pitchFamily="34" charset="0"/>
                <a:cs typeface="Arial" panose="020B0604020202020204" pitchFamily="34" charset="0"/>
              </a:rPr>
              <a:t>Write focused objectives that describe the specific learning outcome.</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Limit the objective to one singular next step toward the goal</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Describe a learning outcome in behavioral term that assesses mastery of the objective</a:t>
            </a: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pic>
        <p:nvPicPr>
          <p:cNvPr id="9"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410" y="2567702"/>
            <a:ext cx="298450" cy="2984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595" y="2833476"/>
            <a:ext cx="298450" cy="2984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white 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184" y="3751892"/>
            <a:ext cx="249271" cy="2957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white 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595" y="4143770"/>
            <a:ext cx="249271" cy="295762"/>
          </a:xfrm>
          <a:prstGeom prst="rect">
            <a:avLst/>
          </a:prstGeom>
          <a:noFill/>
          <a:extLst>
            <a:ext uri="{909E8E84-426E-40DD-AFC4-6F175D3DCCD1}">
              <a14:hiddenFill xmlns:a14="http://schemas.microsoft.com/office/drawing/2010/main">
                <a:solidFill>
                  <a:srgbClr val="FFFFFF"/>
                </a:solidFill>
              </a14:hiddenFill>
            </a:ext>
          </a:extLst>
        </p:spPr>
      </p:pic>
      <p:sp>
        <p:nvSpPr>
          <p:cNvPr id="16" name="Folded Corner 15" descr=" ">
            <a:extLst>
              <a:ext uri="{C183D7F6-B498-43B3-948B-1728B52AA6E4}">
                <adec:decorative xmlns:adec="http://schemas.microsoft.com/office/drawing/2017/decorative" val="1"/>
              </a:ext>
            </a:extLst>
          </p:cNvPr>
          <p:cNvSpPr/>
          <p:nvPr/>
        </p:nvSpPr>
        <p:spPr>
          <a:xfrm>
            <a:off x="4828373" y="1633602"/>
            <a:ext cx="4028743" cy="1892193"/>
          </a:xfrm>
          <a:prstGeom prst="foldedCorne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828373" y="1656399"/>
            <a:ext cx="4028743" cy="1418668"/>
          </a:xfrm>
          <a:prstGeom prst="rect">
            <a:avLst/>
          </a:prstGeom>
        </p:spPr>
        <p:txBody>
          <a:bodyPr wrap="square">
            <a:spAutoFit/>
          </a:bodyPr>
          <a:lstStyle/>
          <a:p>
            <a:r>
              <a:rPr lang="en-US" b="1" dirty="0"/>
              <a:t>Better Objective (just one!):</a:t>
            </a:r>
          </a:p>
          <a:p>
            <a:pPr marL="285750" indent="-285750">
              <a:lnSpc>
                <a:spcPct val="150000"/>
              </a:lnSpc>
              <a:buFont typeface="Arial" panose="020B0604020202020204" pitchFamily="34" charset="0"/>
              <a:buChar char="•"/>
            </a:pPr>
            <a:r>
              <a:rPr lang="en-US" sz="1400" dirty="0">
                <a:latin typeface="Kristen ITC" panose="03050502040202030202" pitchFamily="66" charset="0"/>
                <a:cs typeface="MV Boli" panose="02000500030200090000" pitchFamily="2" charset="0"/>
              </a:rPr>
              <a:t>SWBAT explain the way in which immigrant families’ names were sometimes changed at Ellis Island (by explaining this to a partner).</a:t>
            </a:r>
          </a:p>
        </p:txBody>
      </p:sp>
      <p:pic>
        <p:nvPicPr>
          <p:cNvPr id="18"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005" y="3710910"/>
            <a:ext cx="298450" cy="2984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005" y="4097729"/>
            <a:ext cx="298450" cy="29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31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286250" y="2672895"/>
            <a:ext cx="4857749" cy="1512209"/>
          </a:xfrm>
        </p:spPr>
        <p:txBody>
          <a:bodyPr/>
          <a:lstStyle/>
          <a:p>
            <a:pPr marL="0" indent="0">
              <a:buNone/>
            </a:pPr>
            <a:r>
              <a:rPr lang="en-US" sz="2400" dirty="0"/>
              <a:t>You will learn how to:</a:t>
            </a:r>
          </a:p>
          <a:p>
            <a:r>
              <a:rPr lang="en-US" sz="1800" dirty="0"/>
              <a:t>Identify evidence of explicit instruction</a:t>
            </a:r>
          </a:p>
          <a:p>
            <a:r>
              <a:rPr lang="en-US" sz="1800" dirty="0"/>
              <a:t>Evaluate effective use of explicit instruction</a:t>
            </a:r>
          </a:p>
          <a:p>
            <a:r>
              <a:rPr lang="en-US" sz="1800" dirty="0"/>
              <a:t>Reflect on your own use of explicit instruction</a:t>
            </a:r>
          </a:p>
        </p:txBody>
      </p:sp>
      <p:sp>
        <p:nvSpPr>
          <p:cNvPr id="3" name="Content Placeholder 2"/>
          <p:cNvSpPr>
            <a:spLocks noGrp="1"/>
          </p:cNvSpPr>
          <p:nvPr>
            <p:ph sz="quarter" idx="14"/>
          </p:nvPr>
        </p:nvSpPr>
        <p:spPr/>
        <p:txBody>
          <a:bodyPr/>
          <a:lstStyle/>
          <a:p>
            <a:r>
              <a:rPr lang="en-US" dirty="0"/>
              <a:t>Module Objectives</a:t>
            </a:r>
          </a:p>
        </p:txBody>
      </p:sp>
      <p:sp>
        <p:nvSpPr>
          <p:cNvPr id="5" name="Title 4" hidden="1">
            <a:extLst>
              <a:ext uri="{FF2B5EF4-FFF2-40B4-BE49-F238E27FC236}">
                <a16:creationId xmlns:a16="http://schemas.microsoft.com/office/drawing/2014/main" id="{20DA5FB2-89F6-4D9A-87DF-819A04DAD097}"/>
              </a:ext>
            </a:extLst>
          </p:cNvPr>
          <p:cNvSpPr>
            <a:spLocks noGrp="1"/>
          </p:cNvSpPr>
          <p:nvPr>
            <p:ph type="title"/>
          </p:nvPr>
        </p:nvSpPr>
        <p:spPr/>
        <p:txBody>
          <a:bodyPr/>
          <a:lstStyle/>
          <a:p>
            <a:r>
              <a:rPr lang="en-US" dirty="0"/>
              <a:t>Slide 2</a:t>
            </a:r>
          </a:p>
        </p:txBody>
      </p:sp>
    </p:spTree>
    <p:extLst>
      <p:ext uri="{BB962C8B-B14F-4D97-AF65-F5344CB8AC3E}">
        <p14:creationId xmlns:p14="http://schemas.microsoft.com/office/powerpoint/2010/main" val="162057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Evaluate a Lesson: World Knowledge</a:t>
            </a:r>
            <a:br>
              <a:rPr lang="en-US" dirty="0"/>
            </a:br>
            <a:r>
              <a:rPr lang="en-US" i="1" dirty="0"/>
              <a:t>Modeling</a:t>
            </a:r>
          </a:p>
        </p:txBody>
      </p:sp>
      <p:sp>
        <p:nvSpPr>
          <p:cNvPr id="6" name="Text Placeholder 5"/>
          <p:cNvSpPr>
            <a:spLocks noGrp="1"/>
          </p:cNvSpPr>
          <p:nvPr>
            <p:ph type="body" sz="quarter" idx="14"/>
          </p:nvPr>
        </p:nvSpPr>
        <p:spPr>
          <a:xfrm>
            <a:off x="393072" y="1633603"/>
            <a:ext cx="4435301" cy="2866426"/>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Provide Modeling</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Give clear explanations</a:t>
            </a:r>
          </a:p>
          <a:p>
            <a:pPr marL="512763" lvl="2" indent="-171450">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Match the explanation to the learning outcome</a:t>
            </a:r>
          </a:p>
          <a:p>
            <a:pPr marL="512763" lvl="2" indent="-171450">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Design the explanation so that it is correct, clear and concise</a:t>
            </a:r>
          </a:p>
          <a:p>
            <a:pPr marL="512763" lvl="2" indent="-171450">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Use the explanation consistently</a:t>
            </a:r>
          </a:p>
          <a:p>
            <a:pPr marL="171450" lvl="2" indent="-171450">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 Model multiple planned examples</a:t>
            </a:r>
          </a:p>
          <a:p>
            <a:pPr marL="512763" lvl="3" indent="-171450">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Show all the steps or provide unique examples</a:t>
            </a:r>
          </a:p>
          <a:p>
            <a:pPr marL="512763" lvl="3" indent="-171450">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Verbalize your thinking</a:t>
            </a:r>
          </a:p>
          <a:p>
            <a:pPr marL="512763" lvl="3" indent="-171450">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Have students observe</a:t>
            </a:r>
          </a:p>
          <a:p>
            <a:pPr marL="171450" lvl="3" indent="-171450">
              <a:buClr>
                <a:schemeClr val="accent6"/>
              </a:buClr>
              <a:buFont typeface="Wingdings" panose="05000000000000000000" pitchFamily="2" charset="2"/>
              <a:buChar char="q"/>
            </a:pPr>
            <a:r>
              <a:rPr lang="en-US" dirty="0">
                <a:latin typeface="Arial" panose="020B0604020202020204" pitchFamily="34" charset="0"/>
                <a:cs typeface="Arial" panose="020B0604020202020204" pitchFamily="34" charset="0"/>
              </a:rPr>
              <a:t> Use supporting practices</a:t>
            </a: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graphicFrame>
        <p:nvGraphicFramePr>
          <p:cNvPr id="9" name="Table 8"/>
          <p:cNvGraphicFramePr>
            <a:graphicFrameLocks noGrp="1"/>
          </p:cNvGraphicFramePr>
          <p:nvPr>
            <p:extLst>
              <p:ext uri="{D42A27DB-BD31-4B8C-83A1-F6EECF244321}">
                <p14:modId xmlns:p14="http://schemas.microsoft.com/office/powerpoint/2010/main" val="2511214911"/>
              </p:ext>
            </p:extLst>
          </p:nvPr>
        </p:nvGraphicFramePr>
        <p:xfrm>
          <a:off x="4851694" y="1633603"/>
          <a:ext cx="3907536" cy="2194560"/>
        </p:xfrm>
        <a:graphic>
          <a:graphicData uri="http://schemas.openxmlformats.org/drawingml/2006/table">
            <a:tbl>
              <a:tblPr firstRow="1" bandRow="1">
                <a:tableStyleId>{5C22544A-7EE6-4342-B048-85BDC9FD1C3A}</a:tableStyleId>
              </a:tblPr>
              <a:tblGrid>
                <a:gridCol w="1953768">
                  <a:extLst>
                    <a:ext uri="{9D8B030D-6E8A-4147-A177-3AD203B41FA5}">
                      <a16:colId xmlns:a16="http://schemas.microsoft.com/office/drawing/2014/main" val="2090806196"/>
                    </a:ext>
                  </a:extLst>
                </a:gridCol>
                <a:gridCol w="1953768">
                  <a:extLst>
                    <a:ext uri="{9D8B030D-6E8A-4147-A177-3AD203B41FA5}">
                      <a16:colId xmlns:a16="http://schemas.microsoft.com/office/drawing/2014/main" val="2432459929"/>
                    </a:ext>
                  </a:extLst>
                </a:gridCol>
              </a:tblGrid>
              <a:tr h="337312">
                <a:tc>
                  <a:txBody>
                    <a:bodyPr/>
                    <a:lstStyle/>
                    <a:p>
                      <a:pPr algn="ctr"/>
                      <a:r>
                        <a:rPr lang="en-US" dirty="0"/>
                        <a:t>Time</a:t>
                      </a:r>
                    </a:p>
                  </a:txBody>
                  <a:tcPr/>
                </a:tc>
                <a:tc>
                  <a:txBody>
                    <a:bodyPr/>
                    <a:lstStyle/>
                    <a:p>
                      <a:pPr algn="ctr"/>
                      <a:r>
                        <a:rPr lang="en-US" dirty="0"/>
                        <a:t>Observation</a:t>
                      </a:r>
                    </a:p>
                  </a:txBody>
                  <a:tcPr/>
                </a:tc>
                <a:extLst>
                  <a:ext uri="{0D108BD9-81ED-4DB2-BD59-A6C34878D82A}">
                    <a16:rowId xmlns:a16="http://schemas.microsoft.com/office/drawing/2014/main" val="1734840438"/>
                  </a:ext>
                </a:extLst>
              </a:tr>
              <a:tr h="337312">
                <a:tc>
                  <a:txBody>
                    <a:bodyPr/>
                    <a:lstStyle/>
                    <a:p>
                      <a:pPr algn="ctr"/>
                      <a:r>
                        <a:rPr lang="en-US" dirty="0"/>
                        <a:t>:17 - :33</a:t>
                      </a:r>
                    </a:p>
                  </a:txBody>
                  <a:tcPr/>
                </a:tc>
                <a:tc>
                  <a:txBody>
                    <a:bodyPr/>
                    <a:lstStyle/>
                    <a:p>
                      <a:pPr algn="ctr"/>
                      <a:r>
                        <a:rPr lang="en-US" dirty="0"/>
                        <a:t>Clea</a:t>
                      </a:r>
                      <a:r>
                        <a:rPr lang="en-US" baseline="0" dirty="0"/>
                        <a:t>r Explanation</a:t>
                      </a:r>
                      <a:endParaRPr lang="en-US" dirty="0"/>
                    </a:p>
                  </a:txBody>
                  <a:tcPr/>
                </a:tc>
                <a:extLst>
                  <a:ext uri="{0D108BD9-81ED-4DB2-BD59-A6C34878D82A}">
                    <a16:rowId xmlns:a16="http://schemas.microsoft.com/office/drawing/2014/main" val="2877674990"/>
                  </a:ext>
                </a:extLst>
              </a:tr>
              <a:tr h="337312">
                <a:tc>
                  <a:txBody>
                    <a:bodyPr/>
                    <a:lstStyle/>
                    <a:p>
                      <a:pPr algn="ctr"/>
                      <a:r>
                        <a:rPr lang="en-US" dirty="0"/>
                        <a:t>1:39 – 2:00</a:t>
                      </a:r>
                    </a:p>
                  </a:txBody>
                  <a:tcPr/>
                </a:tc>
                <a:tc>
                  <a:txBody>
                    <a:bodyPr/>
                    <a:lstStyle/>
                    <a:p>
                      <a:pPr algn="ctr"/>
                      <a:r>
                        <a:rPr lang="en-US" dirty="0"/>
                        <a:t>Clear</a:t>
                      </a:r>
                      <a:r>
                        <a:rPr lang="en-US" baseline="0" dirty="0"/>
                        <a:t> Explanation?</a:t>
                      </a:r>
                      <a:endParaRPr lang="en-US" dirty="0"/>
                    </a:p>
                  </a:txBody>
                  <a:tcPr/>
                </a:tc>
                <a:extLst>
                  <a:ext uri="{0D108BD9-81ED-4DB2-BD59-A6C34878D82A}">
                    <a16:rowId xmlns:a16="http://schemas.microsoft.com/office/drawing/2014/main" val="2710332389"/>
                  </a:ext>
                </a:extLst>
              </a:tr>
              <a:tr h="337312">
                <a:tc>
                  <a:txBody>
                    <a:bodyPr/>
                    <a:lstStyle/>
                    <a:p>
                      <a:pPr algn="ctr"/>
                      <a:r>
                        <a:rPr lang="en-US" dirty="0"/>
                        <a:t>2:56 – 4:00</a:t>
                      </a:r>
                    </a:p>
                  </a:txBody>
                  <a:tcPr/>
                </a:tc>
                <a:tc>
                  <a:txBody>
                    <a:bodyPr/>
                    <a:lstStyle/>
                    <a:p>
                      <a:pPr algn="ctr"/>
                      <a:r>
                        <a:rPr lang="en-US" dirty="0"/>
                        <a:t>Planne</a:t>
                      </a:r>
                      <a:r>
                        <a:rPr lang="en-US" baseline="0" dirty="0"/>
                        <a:t>d Example?</a:t>
                      </a:r>
                      <a:endParaRPr lang="en-US" dirty="0"/>
                    </a:p>
                  </a:txBody>
                  <a:tcPr/>
                </a:tc>
                <a:extLst>
                  <a:ext uri="{0D108BD9-81ED-4DB2-BD59-A6C34878D82A}">
                    <a16:rowId xmlns:a16="http://schemas.microsoft.com/office/drawing/2014/main" val="2614799969"/>
                  </a:ext>
                </a:extLst>
              </a:tr>
              <a:tr h="337312">
                <a:tc>
                  <a:txBody>
                    <a:bodyPr/>
                    <a:lstStyle/>
                    <a:p>
                      <a:pPr algn="ctr"/>
                      <a:r>
                        <a:rPr lang="en-US" dirty="0"/>
                        <a:t>4:11 – 4:47</a:t>
                      </a:r>
                    </a:p>
                  </a:txBody>
                  <a:tcPr/>
                </a:tc>
                <a:tc>
                  <a:txBody>
                    <a:bodyPr/>
                    <a:lstStyle/>
                    <a:p>
                      <a:pPr algn="ctr"/>
                      <a:r>
                        <a:rPr lang="en-US" dirty="0"/>
                        <a:t>Clear Explanation</a:t>
                      </a:r>
                    </a:p>
                  </a:txBody>
                  <a:tcPr/>
                </a:tc>
                <a:extLst>
                  <a:ext uri="{0D108BD9-81ED-4DB2-BD59-A6C34878D82A}">
                    <a16:rowId xmlns:a16="http://schemas.microsoft.com/office/drawing/2014/main" val="3144734826"/>
                  </a:ext>
                </a:extLst>
              </a:tr>
              <a:tr h="337312">
                <a:tc>
                  <a:txBody>
                    <a:bodyPr/>
                    <a:lstStyle/>
                    <a:p>
                      <a:pPr algn="ctr"/>
                      <a:r>
                        <a:rPr lang="en-US" dirty="0"/>
                        <a:t>5:36</a:t>
                      </a:r>
                      <a:r>
                        <a:rPr lang="en-US" baseline="0" dirty="0"/>
                        <a:t> – end</a:t>
                      </a:r>
                      <a:endParaRPr lang="en-US" dirty="0"/>
                    </a:p>
                  </a:txBody>
                  <a:tcPr/>
                </a:tc>
                <a:tc>
                  <a:txBody>
                    <a:bodyPr/>
                    <a:lstStyle/>
                    <a:p>
                      <a:pPr algn="ctr"/>
                      <a:r>
                        <a:rPr lang="en-US" dirty="0"/>
                        <a:t>Clear Explanation</a:t>
                      </a:r>
                    </a:p>
                  </a:txBody>
                  <a:tcPr/>
                </a:tc>
                <a:extLst>
                  <a:ext uri="{0D108BD9-81ED-4DB2-BD59-A6C34878D82A}">
                    <a16:rowId xmlns:a16="http://schemas.microsoft.com/office/drawing/2014/main" val="4254727620"/>
                  </a:ext>
                </a:extLst>
              </a:tr>
            </a:tbl>
          </a:graphicData>
        </a:graphic>
      </p:graphicFrame>
      <p:sp>
        <p:nvSpPr>
          <p:cNvPr id="10" name="Rectangle 9"/>
          <p:cNvSpPr/>
          <p:nvPr/>
        </p:nvSpPr>
        <p:spPr>
          <a:xfrm>
            <a:off x="393072" y="5381314"/>
            <a:ext cx="3702680" cy="341632"/>
          </a:xfrm>
          <a:prstGeom prst="rect">
            <a:avLst/>
          </a:prstGeom>
        </p:spPr>
        <p:txBody>
          <a:bodyPr wrap="none">
            <a:spAutoFit/>
          </a:bodyPr>
          <a:lstStyle/>
          <a:p>
            <a:pPr lvl="0" defTabSz="914400">
              <a:lnSpc>
                <a:spcPct val="90000"/>
              </a:lnSpc>
              <a:spcBef>
                <a:spcPts val="1000"/>
              </a:spcBef>
              <a:buClr>
                <a:srgbClr val="7B628A"/>
              </a:buClr>
            </a:pPr>
            <a:r>
              <a:rPr lang="en-US" b="1" dirty="0">
                <a:solidFill>
                  <a:srgbClr val="FFFFFF"/>
                </a:solidFill>
                <a:latin typeface="Arial" charset="0"/>
                <a:cs typeface="Arial" charset="0"/>
              </a:rPr>
              <a:t>Let’s return to our time stamps..</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9826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850088-E42A-4DD2-A409-3C5D4FCADB1F}"/>
              </a:ext>
            </a:extLst>
          </p:cNvPr>
          <p:cNvSpPr>
            <a:spLocks noGrp="1"/>
          </p:cNvSpPr>
          <p:nvPr>
            <p:ph type="title"/>
          </p:nvPr>
        </p:nvSpPr>
        <p:spPr>
          <a:xfrm>
            <a:off x="584877" y="240538"/>
            <a:ext cx="8183497" cy="917367"/>
          </a:xfrm>
        </p:spPr>
        <p:txBody>
          <a:bodyPr>
            <a:normAutofit fontScale="90000"/>
          </a:bodyPr>
          <a:lstStyle/>
          <a:p>
            <a:r>
              <a:rPr lang="en-US" dirty="0"/>
              <a:t>Let’s Review:</a:t>
            </a:r>
            <a:br>
              <a:rPr lang="en-US" dirty="0"/>
            </a:br>
            <a:r>
              <a:rPr lang="en-US" dirty="0"/>
              <a:t>Modeling for different types of knowledge</a:t>
            </a:r>
          </a:p>
        </p:txBody>
      </p:sp>
      <p:graphicFrame>
        <p:nvGraphicFramePr>
          <p:cNvPr id="5" name="Table 4">
            <a:extLst>
              <a:ext uri="{FF2B5EF4-FFF2-40B4-BE49-F238E27FC236}">
                <a16:creationId xmlns:a16="http://schemas.microsoft.com/office/drawing/2014/main" id="{D85851B2-FF2C-4FE4-A6FC-9D9C085C250A}"/>
              </a:ext>
            </a:extLst>
          </p:cNvPr>
          <p:cNvGraphicFramePr>
            <a:graphicFrameLocks noGrp="1"/>
          </p:cNvGraphicFramePr>
          <p:nvPr>
            <p:extLst/>
          </p:nvPr>
        </p:nvGraphicFramePr>
        <p:xfrm>
          <a:off x="680224" y="1157905"/>
          <a:ext cx="7249103" cy="4907280"/>
        </p:xfrm>
        <a:graphic>
          <a:graphicData uri="http://schemas.openxmlformats.org/drawingml/2006/table">
            <a:tbl>
              <a:tblPr firstRow="1" bandRow="1">
                <a:tableStyleId>{5C22544A-7EE6-4342-B048-85BDC9FD1C3A}</a:tableStyleId>
              </a:tblPr>
              <a:tblGrid>
                <a:gridCol w="1395530">
                  <a:extLst>
                    <a:ext uri="{9D8B030D-6E8A-4147-A177-3AD203B41FA5}">
                      <a16:colId xmlns:a16="http://schemas.microsoft.com/office/drawing/2014/main" val="567841382"/>
                    </a:ext>
                  </a:extLst>
                </a:gridCol>
                <a:gridCol w="2775547">
                  <a:extLst>
                    <a:ext uri="{9D8B030D-6E8A-4147-A177-3AD203B41FA5}">
                      <a16:colId xmlns:a16="http://schemas.microsoft.com/office/drawing/2014/main" val="3376671959"/>
                    </a:ext>
                  </a:extLst>
                </a:gridCol>
                <a:gridCol w="3078026">
                  <a:extLst>
                    <a:ext uri="{9D8B030D-6E8A-4147-A177-3AD203B41FA5}">
                      <a16:colId xmlns:a16="http://schemas.microsoft.com/office/drawing/2014/main" val="3247289526"/>
                    </a:ext>
                  </a:extLst>
                </a:gridCol>
              </a:tblGrid>
              <a:tr h="357812">
                <a:tc>
                  <a:txBody>
                    <a:bodyPr/>
                    <a:lstStyle/>
                    <a:p>
                      <a:endParaRPr lang="en-US" sz="1600" dirty="0"/>
                    </a:p>
                  </a:txBody>
                  <a:tcPr>
                    <a:solidFill>
                      <a:schemeClr val="accent2">
                        <a:lumMod val="50000"/>
                      </a:schemeClr>
                    </a:solidFill>
                  </a:tcPr>
                </a:tc>
                <a:tc>
                  <a:txBody>
                    <a:bodyPr/>
                    <a:lstStyle/>
                    <a:p>
                      <a:r>
                        <a:rPr lang="en-US" sz="1800" dirty="0"/>
                        <a:t>Procedural Knowledge</a:t>
                      </a:r>
                    </a:p>
                  </a:txBody>
                  <a:tcPr>
                    <a:solidFill>
                      <a:schemeClr val="accent2">
                        <a:lumMod val="50000"/>
                      </a:schemeClr>
                    </a:solidFill>
                  </a:tcPr>
                </a:tc>
                <a:tc>
                  <a:txBody>
                    <a:bodyPr/>
                    <a:lstStyle/>
                    <a:p>
                      <a:r>
                        <a:rPr lang="en-US" sz="1800" dirty="0"/>
                        <a:t>Declarative Knowledge</a:t>
                      </a:r>
                    </a:p>
                  </a:txBody>
                  <a:tcPr>
                    <a:solidFill>
                      <a:schemeClr val="accent2">
                        <a:lumMod val="50000"/>
                      </a:schemeClr>
                    </a:solidFill>
                  </a:tcPr>
                </a:tc>
                <a:extLst>
                  <a:ext uri="{0D108BD9-81ED-4DB2-BD59-A6C34878D82A}">
                    <a16:rowId xmlns:a16="http://schemas.microsoft.com/office/drawing/2014/main" val="56913235"/>
                  </a:ext>
                </a:extLst>
              </a:tr>
              <a:tr h="457200">
                <a:tc>
                  <a:txBody>
                    <a:bodyPr/>
                    <a:lstStyle/>
                    <a:p>
                      <a:r>
                        <a:rPr lang="en-US" sz="1400" dirty="0"/>
                        <a:t>Are there multiple steps?</a:t>
                      </a:r>
                    </a:p>
                  </a:txBody>
                  <a:tcPr anchor="ctr"/>
                </a:tc>
                <a:tc>
                  <a:txBody>
                    <a:bodyPr/>
                    <a:lstStyle/>
                    <a:p>
                      <a:r>
                        <a:rPr lang="en-US" sz="1400" dirty="0"/>
                        <a:t>Yes</a:t>
                      </a:r>
                    </a:p>
                  </a:txBody>
                  <a:tcPr anchor="ctr"/>
                </a:tc>
                <a:tc>
                  <a:txBody>
                    <a:bodyPr/>
                    <a:lstStyle/>
                    <a:p>
                      <a:r>
                        <a:rPr lang="en-US" sz="1400" dirty="0"/>
                        <a:t>No</a:t>
                      </a:r>
                    </a:p>
                  </a:txBody>
                  <a:tcPr anchor="ctr"/>
                </a:tc>
                <a:extLst>
                  <a:ext uri="{0D108BD9-81ED-4DB2-BD59-A6C34878D82A}">
                    <a16:rowId xmlns:a16="http://schemas.microsoft.com/office/drawing/2014/main" val="1668833688"/>
                  </a:ext>
                </a:extLst>
              </a:tr>
              <a:tr h="457200">
                <a:tc>
                  <a:txBody>
                    <a:bodyPr/>
                    <a:lstStyle/>
                    <a:p>
                      <a:r>
                        <a:rPr lang="en-US" sz="1400" dirty="0"/>
                        <a:t>How long does the model take?</a:t>
                      </a:r>
                    </a:p>
                  </a:txBody>
                  <a:tcPr anchor="ctr"/>
                </a:tc>
                <a:tc>
                  <a:txBody>
                    <a:bodyPr/>
                    <a:lstStyle/>
                    <a:p>
                      <a:r>
                        <a:rPr lang="en-US" sz="1400" dirty="0"/>
                        <a:t>sometimes a few seconds </a:t>
                      </a:r>
                    </a:p>
                    <a:p>
                      <a:r>
                        <a:rPr lang="en-US" sz="1400" dirty="0"/>
                        <a:t>often multiple minutes</a:t>
                      </a:r>
                    </a:p>
                  </a:txBody>
                  <a:tcPr anchor="ctr"/>
                </a:tc>
                <a:tc>
                  <a:txBody>
                    <a:bodyPr/>
                    <a:lstStyle/>
                    <a:p>
                      <a:r>
                        <a:rPr lang="en-US" sz="1400" dirty="0"/>
                        <a:t>often a few seconds to a minute</a:t>
                      </a:r>
                    </a:p>
                  </a:txBody>
                  <a:tcPr anchor="ctr"/>
                </a:tc>
                <a:extLst>
                  <a:ext uri="{0D108BD9-81ED-4DB2-BD59-A6C34878D82A}">
                    <a16:rowId xmlns:a16="http://schemas.microsoft.com/office/drawing/2014/main" val="4043259695"/>
                  </a:ext>
                </a:extLst>
              </a:tr>
              <a:tr h="457200">
                <a:tc gridSpan="3">
                  <a:txBody>
                    <a:bodyPr/>
                    <a:lstStyle/>
                    <a:p>
                      <a:r>
                        <a:rPr lang="en-US" sz="1600" b="1" dirty="0">
                          <a:solidFill>
                            <a:schemeClr val="tx1"/>
                          </a:solidFill>
                        </a:rPr>
                        <a:t>Explanation</a:t>
                      </a:r>
                      <a:endParaRPr lang="en-US" sz="1400" b="1" dirty="0">
                        <a:solidFill>
                          <a:schemeClr val="tx1"/>
                        </a:solidFill>
                      </a:endParaRPr>
                    </a:p>
                  </a:txBody>
                  <a:tcPr anchor="ctr">
                    <a:solidFill>
                      <a:schemeClr val="accent2">
                        <a:lumMod val="75000"/>
                      </a:schemeClr>
                    </a:solidFill>
                  </a:tcPr>
                </a:tc>
                <a:tc hMerge="1">
                  <a:txBody>
                    <a:bodyPr/>
                    <a:lstStyle/>
                    <a:p>
                      <a:endParaRPr lang="en-US" sz="1400" dirty="0"/>
                    </a:p>
                  </a:txBody>
                  <a:tcPr anchor="ctr"/>
                </a:tc>
                <a:tc hMerge="1">
                  <a:txBody>
                    <a:bodyPr/>
                    <a:lstStyle/>
                    <a:p>
                      <a:endParaRPr lang="en-US"/>
                    </a:p>
                  </a:txBody>
                  <a:tcPr/>
                </a:tc>
                <a:extLst>
                  <a:ext uri="{0D108BD9-81ED-4DB2-BD59-A6C34878D82A}">
                    <a16:rowId xmlns:a16="http://schemas.microsoft.com/office/drawing/2014/main" val="2470844089"/>
                  </a:ext>
                </a:extLst>
              </a:tr>
              <a:tr h="457200">
                <a:tc>
                  <a:txBody>
                    <a:bodyPr/>
                    <a:lstStyle/>
                    <a:p>
                      <a:r>
                        <a:rPr lang="en-US" sz="1400" dirty="0"/>
                        <a:t>How is it designed?</a:t>
                      </a:r>
                    </a:p>
                  </a:txBody>
                  <a:tcPr anchor="ctr"/>
                </a:tc>
                <a:tc>
                  <a:txBody>
                    <a:bodyPr/>
                    <a:lstStyle/>
                    <a:p>
                      <a:r>
                        <a:rPr lang="en-US" sz="1400" dirty="0"/>
                        <a:t>Each step is described clearly and concisely (in bite-size “chunks”)</a:t>
                      </a:r>
                    </a:p>
                  </a:txBody>
                  <a:tcPr anchor="ctr"/>
                </a:tc>
                <a:tc>
                  <a:txBody>
                    <a:bodyPr/>
                    <a:lstStyle/>
                    <a:p>
                      <a:r>
                        <a:rPr lang="en-US" sz="1400" dirty="0"/>
                        <a:t>Key idea is described clearly and concisely</a:t>
                      </a:r>
                    </a:p>
                  </a:txBody>
                  <a:tcPr anchor="ctr"/>
                </a:tc>
                <a:extLst>
                  <a:ext uri="{0D108BD9-81ED-4DB2-BD59-A6C34878D82A}">
                    <a16:rowId xmlns:a16="http://schemas.microsoft.com/office/drawing/2014/main" val="868154964"/>
                  </a:ext>
                </a:extLst>
              </a:tr>
              <a:tr h="457200">
                <a:tc>
                  <a:txBody>
                    <a:bodyPr/>
                    <a:lstStyle/>
                    <a:p>
                      <a:r>
                        <a:rPr lang="en-US" sz="1400" dirty="0"/>
                        <a:t>How is it shown?</a:t>
                      </a:r>
                    </a:p>
                  </a:txBody>
                  <a:tcPr anchor="ctr"/>
                </a:tc>
                <a:tc>
                  <a:txBody>
                    <a:bodyPr/>
                    <a:lstStyle/>
                    <a:p>
                      <a:r>
                        <a:rPr lang="en-US" sz="1400" dirty="0"/>
                        <a:t>Steps are written out in order or stated as designed</a:t>
                      </a:r>
                    </a:p>
                  </a:txBody>
                  <a:tcPr anchor="ctr"/>
                </a:tc>
                <a:tc>
                  <a:txBody>
                    <a:bodyPr/>
                    <a:lstStyle/>
                    <a:p>
                      <a:r>
                        <a:rPr lang="en-US" sz="1400" dirty="0"/>
                        <a:t>The key idea is written out or stated as designed</a:t>
                      </a:r>
                    </a:p>
                  </a:txBody>
                  <a:tcPr anchor="ctr"/>
                </a:tc>
                <a:extLst>
                  <a:ext uri="{0D108BD9-81ED-4DB2-BD59-A6C34878D82A}">
                    <a16:rowId xmlns:a16="http://schemas.microsoft.com/office/drawing/2014/main" val="209971049"/>
                  </a:ext>
                </a:extLst>
              </a:tr>
              <a:tr h="457200">
                <a:tc gridSpan="3">
                  <a:txBody>
                    <a:bodyPr/>
                    <a:lstStyle/>
                    <a:p>
                      <a:r>
                        <a:rPr lang="en-US" sz="1600" b="1" dirty="0">
                          <a:solidFill>
                            <a:schemeClr val="tx1"/>
                          </a:solidFill>
                        </a:rPr>
                        <a:t>Planned Examples</a:t>
                      </a:r>
                    </a:p>
                  </a:txBody>
                  <a:tcPr anchor="ctr">
                    <a:solidFill>
                      <a:schemeClr val="accent2">
                        <a:lumMod val="75000"/>
                      </a:schemeClr>
                    </a:solidFill>
                  </a:tcPr>
                </a:tc>
                <a:tc hMerge="1">
                  <a:txBody>
                    <a:bodyPr/>
                    <a:lstStyle/>
                    <a:p>
                      <a:endParaRPr lang="en-US" sz="1400" dirty="0"/>
                    </a:p>
                  </a:txBody>
                  <a:tcPr anchor="ctr"/>
                </a:tc>
                <a:tc hMerge="1">
                  <a:txBody>
                    <a:bodyPr/>
                    <a:lstStyle/>
                    <a:p>
                      <a:endParaRPr lang="en-US"/>
                    </a:p>
                  </a:txBody>
                  <a:tcPr/>
                </a:tc>
                <a:extLst>
                  <a:ext uri="{0D108BD9-81ED-4DB2-BD59-A6C34878D82A}">
                    <a16:rowId xmlns:a16="http://schemas.microsoft.com/office/drawing/2014/main" val="2065900910"/>
                  </a:ext>
                </a:extLst>
              </a:tr>
              <a:tr h="457200">
                <a:tc>
                  <a:txBody>
                    <a:bodyPr/>
                    <a:lstStyle/>
                    <a:p>
                      <a:r>
                        <a:rPr lang="en-US" sz="1400" dirty="0"/>
                        <a:t>How are they used?</a:t>
                      </a:r>
                    </a:p>
                  </a:txBody>
                  <a:tcPr anchor="ctr"/>
                </a:tc>
                <a:tc>
                  <a:txBody>
                    <a:bodyPr/>
                    <a:lstStyle/>
                    <a:p>
                      <a:r>
                        <a:rPr lang="en-US" sz="1400" dirty="0"/>
                        <a:t>Teacher uses worked examples</a:t>
                      </a:r>
                    </a:p>
                  </a:txBody>
                  <a:tcPr anchor="ctr"/>
                </a:tc>
                <a:tc>
                  <a:txBody>
                    <a:bodyPr/>
                    <a:lstStyle/>
                    <a:p>
                      <a:r>
                        <a:rPr lang="en-US" sz="1400" dirty="0"/>
                        <a:t>Teacher elaborates or gives examples</a:t>
                      </a:r>
                    </a:p>
                  </a:txBody>
                  <a:tcPr anchor="ctr"/>
                </a:tc>
                <a:extLst>
                  <a:ext uri="{0D108BD9-81ED-4DB2-BD59-A6C34878D82A}">
                    <a16:rowId xmlns:a16="http://schemas.microsoft.com/office/drawing/2014/main" val="964611617"/>
                  </a:ext>
                </a:extLst>
              </a:tr>
              <a:tr h="457200">
                <a:tc>
                  <a:txBody>
                    <a:bodyPr/>
                    <a:lstStyle/>
                    <a:p>
                      <a:r>
                        <a:rPr lang="en-US" sz="1400" dirty="0"/>
                        <a:t>How are they shown?</a:t>
                      </a:r>
                    </a:p>
                  </a:txBody>
                  <a:tcPr anchor="ctr"/>
                </a:tc>
                <a:tc>
                  <a:txBody>
                    <a:bodyPr/>
                    <a:lstStyle/>
                    <a:p>
                      <a:r>
                        <a:rPr lang="en-US" sz="1400" dirty="0"/>
                        <a:t>Teacher illustrates worked examples </a:t>
                      </a:r>
                    </a:p>
                  </a:txBody>
                  <a:tcPr anchor="ctr"/>
                </a:tc>
                <a:tc>
                  <a:txBody>
                    <a:bodyPr/>
                    <a:lstStyle/>
                    <a:p>
                      <a:r>
                        <a:rPr lang="en-US" sz="1400" dirty="0"/>
                        <a:t>Teacher illustrates examples with images and words</a:t>
                      </a:r>
                    </a:p>
                  </a:txBody>
                  <a:tcPr anchor="ctr"/>
                </a:tc>
                <a:extLst>
                  <a:ext uri="{0D108BD9-81ED-4DB2-BD59-A6C34878D82A}">
                    <a16:rowId xmlns:a16="http://schemas.microsoft.com/office/drawing/2014/main" val="4201032766"/>
                  </a:ext>
                </a:extLst>
              </a:tr>
              <a:tr h="457200">
                <a:tc>
                  <a:txBody>
                    <a:bodyPr/>
                    <a:lstStyle/>
                    <a:p>
                      <a:r>
                        <a:rPr lang="en-US" sz="1400" dirty="0"/>
                        <a:t>How are multiple models used?</a:t>
                      </a:r>
                    </a:p>
                  </a:txBody>
                  <a:tcPr anchor="ctr"/>
                </a:tc>
                <a:tc>
                  <a:txBody>
                    <a:bodyPr/>
                    <a:lstStyle/>
                    <a:p>
                      <a:r>
                        <a:rPr lang="en-US" sz="1400" dirty="0"/>
                        <a:t>Teacher models multiple worked examples</a:t>
                      </a:r>
                    </a:p>
                  </a:txBody>
                  <a:tcPr anchor="ctr"/>
                </a:tc>
                <a:tc>
                  <a:txBody>
                    <a:bodyPr/>
                    <a:lstStyle/>
                    <a:p>
                      <a:r>
                        <a:rPr lang="en-US" sz="1400" dirty="0"/>
                        <a:t>Teacher gives multiple illustrative examples linked to key idea</a:t>
                      </a:r>
                    </a:p>
                  </a:txBody>
                  <a:tcPr anchor="ctr"/>
                </a:tc>
                <a:extLst>
                  <a:ext uri="{0D108BD9-81ED-4DB2-BD59-A6C34878D82A}">
                    <a16:rowId xmlns:a16="http://schemas.microsoft.com/office/drawing/2014/main" val="2633358688"/>
                  </a:ext>
                </a:extLst>
              </a:tr>
            </a:tbl>
          </a:graphicData>
        </a:graphic>
      </p:graphicFrame>
      <p:graphicFrame>
        <p:nvGraphicFramePr>
          <p:cNvPr id="4" name="Table 3">
            <a:extLst>
              <a:ext uri="{FF2B5EF4-FFF2-40B4-BE49-F238E27FC236}">
                <a16:creationId xmlns:a16="http://schemas.microsoft.com/office/drawing/2014/main" id="{D85851B2-FF2C-4FE4-A6FC-9D9C085C250A}"/>
              </a:ext>
            </a:extLst>
          </p:cNvPr>
          <p:cNvGraphicFramePr>
            <a:graphicFrameLocks noGrp="1"/>
          </p:cNvGraphicFramePr>
          <p:nvPr>
            <p:extLst>
              <p:ext uri="{D42A27DB-BD31-4B8C-83A1-F6EECF244321}">
                <p14:modId xmlns:p14="http://schemas.microsoft.com/office/powerpoint/2010/main" val="1947614985"/>
              </p:ext>
            </p:extLst>
          </p:nvPr>
        </p:nvGraphicFramePr>
        <p:xfrm>
          <a:off x="4828032" y="1145377"/>
          <a:ext cx="3101295" cy="4919806"/>
        </p:xfrm>
        <a:graphic>
          <a:graphicData uri="http://schemas.openxmlformats.org/drawingml/2006/table">
            <a:tbl>
              <a:tblPr firstRow="1" bandRow="1">
                <a:tableStyleId>{5C22544A-7EE6-4342-B048-85BDC9FD1C3A}</a:tableStyleId>
              </a:tblPr>
              <a:tblGrid>
                <a:gridCol w="3101295">
                  <a:extLst>
                    <a:ext uri="{9D8B030D-6E8A-4147-A177-3AD203B41FA5}">
                      <a16:colId xmlns:a16="http://schemas.microsoft.com/office/drawing/2014/main" val="3247289526"/>
                    </a:ext>
                  </a:extLst>
                </a:gridCol>
              </a:tblGrid>
              <a:tr h="374640">
                <a:tc>
                  <a:txBody>
                    <a:bodyPr/>
                    <a:lstStyle/>
                    <a:p>
                      <a:r>
                        <a:rPr lang="en-US" sz="1800" dirty="0"/>
                        <a:t>Declarative Knowledge</a:t>
                      </a:r>
                    </a:p>
                  </a:txBody>
                  <a:tcPr>
                    <a:solidFill>
                      <a:schemeClr val="accent2">
                        <a:lumMod val="50000"/>
                      </a:schemeClr>
                    </a:solidFill>
                  </a:tcPr>
                </a:tc>
                <a:extLst>
                  <a:ext uri="{0D108BD9-81ED-4DB2-BD59-A6C34878D82A}">
                    <a16:rowId xmlns:a16="http://schemas.microsoft.com/office/drawing/2014/main" val="56913235"/>
                  </a:ext>
                </a:extLst>
              </a:tr>
              <a:tr h="485308">
                <a:tc>
                  <a:txBody>
                    <a:bodyPr/>
                    <a:lstStyle/>
                    <a:p>
                      <a:r>
                        <a:rPr lang="en-US" sz="1400" dirty="0"/>
                        <a:t>No</a:t>
                      </a:r>
                    </a:p>
                  </a:txBody>
                  <a:tcPr anchor="ctr"/>
                </a:tc>
                <a:extLst>
                  <a:ext uri="{0D108BD9-81ED-4DB2-BD59-A6C34878D82A}">
                    <a16:rowId xmlns:a16="http://schemas.microsoft.com/office/drawing/2014/main" val="1668833688"/>
                  </a:ext>
                </a:extLst>
              </a:tr>
              <a:tr h="532001">
                <a:tc>
                  <a:txBody>
                    <a:bodyPr/>
                    <a:lstStyle/>
                    <a:p>
                      <a:r>
                        <a:rPr lang="en-US" sz="1400" dirty="0"/>
                        <a:t>often a few seconds to a minute</a:t>
                      </a:r>
                    </a:p>
                  </a:txBody>
                  <a:tcPr anchor="ctr"/>
                </a:tc>
                <a:extLst>
                  <a:ext uri="{0D108BD9-81ED-4DB2-BD59-A6C34878D82A}">
                    <a16:rowId xmlns:a16="http://schemas.microsoft.com/office/drawing/2014/main" val="4043259695"/>
                  </a:ext>
                </a:extLst>
              </a:tr>
              <a:tr h="468299">
                <a:tc>
                  <a:txBody>
                    <a:bodyPr/>
                    <a:lstStyle/>
                    <a:p>
                      <a:endParaRPr lang="en-US" sz="1400" b="1" dirty="0">
                        <a:solidFill>
                          <a:schemeClr val="tx1"/>
                        </a:solidFill>
                      </a:endParaRPr>
                    </a:p>
                  </a:txBody>
                  <a:tcPr anchor="ctr">
                    <a:solidFill>
                      <a:schemeClr val="accent2">
                        <a:lumMod val="75000"/>
                      </a:schemeClr>
                    </a:solidFill>
                  </a:tcPr>
                </a:tc>
                <a:extLst>
                  <a:ext uri="{0D108BD9-81ED-4DB2-BD59-A6C34878D82A}">
                    <a16:rowId xmlns:a16="http://schemas.microsoft.com/office/drawing/2014/main" val="2470844089"/>
                  </a:ext>
                </a:extLst>
              </a:tr>
              <a:tr h="530740">
                <a:tc>
                  <a:txBody>
                    <a:bodyPr/>
                    <a:lstStyle/>
                    <a:p>
                      <a:r>
                        <a:rPr lang="en-US" sz="1400" dirty="0"/>
                        <a:t>Key idea is described clearly and concisely</a:t>
                      </a:r>
                    </a:p>
                  </a:txBody>
                  <a:tcPr anchor="ctr"/>
                </a:tc>
                <a:extLst>
                  <a:ext uri="{0D108BD9-81ED-4DB2-BD59-A6C34878D82A}">
                    <a16:rowId xmlns:a16="http://schemas.microsoft.com/office/drawing/2014/main" val="868154964"/>
                  </a:ext>
                </a:extLst>
              </a:tr>
              <a:tr h="530740">
                <a:tc>
                  <a:txBody>
                    <a:bodyPr/>
                    <a:lstStyle/>
                    <a:p>
                      <a:r>
                        <a:rPr lang="en-US" sz="1400" dirty="0"/>
                        <a:t>The key idea is written out or stated as designed</a:t>
                      </a:r>
                    </a:p>
                  </a:txBody>
                  <a:tcPr anchor="ctr"/>
                </a:tc>
                <a:extLst>
                  <a:ext uri="{0D108BD9-81ED-4DB2-BD59-A6C34878D82A}">
                    <a16:rowId xmlns:a16="http://schemas.microsoft.com/office/drawing/2014/main" val="209971049"/>
                  </a:ext>
                </a:extLst>
              </a:tr>
              <a:tr h="468299">
                <a:tc>
                  <a:txBody>
                    <a:bodyPr/>
                    <a:lstStyle/>
                    <a:p>
                      <a:endParaRPr lang="en-US" sz="1600" b="1" dirty="0">
                        <a:solidFill>
                          <a:schemeClr val="tx1"/>
                        </a:solidFill>
                      </a:endParaRPr>
                    </a:p>
                  </a:txBody>
                  <a:tcPr anchor="ctr">
                    <a:solidFill>
                      <a:schemeClr val="accent2">
                        <a:lumMod val="75000"/>
                      </a:schemeClr>
                    </a:solidFill>
                  </a:tcPr>
                </a:tc>
                <a:extLst>
                  <a:ext uri="{0D108BD9-81ED-4DB2-BD59-A6C34878D82A}">
                    <a16:rowId xmlns:a16="http://schemas.microsoft.com/office/drawing/2014/main" val="2065900910"/>
                  </a:ext>
                </a:extLst>
              </a:tr>
              <a:tr h="468299">
                <a:tc>
                  <a:txBody>
                    <a:bodyPr/>
                    <a:lstStyle/>
                    <a:p>
                      <a:r>
                        <a:rPr lang="en-US" sz="1400" dirty="0"/>
                        <a:t>Teacher elaborates or gives examples</a:t>
                      </a:r>
                    </a:p>
                  </a:txBody>
                  <a:tcPr anchor="ctr"/>
                </a:tc>
                <a:extLst>
                  <a:ext uri="{0D108BD9-81ED-4DB2-BD59-A6C34878D82A}">
                    <a16:rowId xmlns:a16="http://schemas.microsoft.com/office/drawing/2014/main" val="964611617"/>
                  </a:ext>
                </a:extLst>
              </a:tr>
              <a:tr h="530740">
                <a:tc>
                  <a:txBody>
                    <a:bodyPr/>
                    <a:lstStyle/>
                    <a:p>
                      <a:r>
                        <a:rPr lang="en-US" sz="1400" dirty="0"/>
                        <a:t>Teacher illustrates examples with images and words</a:t>
                      </a:r>
                    </a:p>
                  </a:txBody>
                  <a:tcPr anchor="ctr"/>
                </a:tc>
                <a:extLst>
                  <a:ext uri="{0D108BD9-81ED-4DB2-BD59-A6C34878D82A}">
                    <a16:rowId xmlns:a16="http://schemas.microsoft.com/office/drawing/2014/main" val="4201032766"/>
                  </a:ext>
                </a:extLst>
              </a:tr>
              <a:tr h="530740">
                <a:tc>
                  <a:txBody>
                    <a:bodyPr/>
                    <a:lstStyle/>
                    <a:p>
                      <a:r>
                        <a:rPr lang="en-US" sz="1400" dirty="0"/>
                        <a:t>Teacher gives multiple illustrative examples linked to key idea</a:t>
                      </a:r>
                    </a:p>
                  </a:txBody>
                  <a:tcPr anchor="ctr"/>
                </a:tc>
                <a:extLst>
                  <a:ext uri="{0D108BD9-81ED-4DB2-BD59-A6C34878D82A}">
                    <a16:rowId xmlns:a16="http://schemas.microsoft.com/office/drawing/2014/main" val="2633358688"/>
                  </a:ext>
                </a:extLst>
              </a:tr>
            </a:tbl>
          </a:graphicData>
        </a:graphic>
      </p:graphicFrame>
    </p:spTree>
    <p:extLst>
      <p:ext uri="{BB962C8B-B14F-4D97-AF65-F5344CB8AC3E}">
        <p14:creationId xmlns:p14="http://schemas.microsoft.com/office/powerpoint/2010/main" val="27359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Evaluate a Lesson: World Knowledge</a:t>
            </a:r>
            <a:br>
              <a:rPr lang="en-US" dirty="0"/>
            </a:br>
            <a:r>
              <a:rPr lang="en-US" i="1" dirty="0"/>
              <a:t>Modeling</a:t>
            </a:r>
          </a:p>
        </p:txBody>
      </p:sp>
      <p:sp>
        <p:nvSpPr>
          <p:cNvPr id="6" name="Text Placeholder 5"/>
          <p:cNvSpPr>
            <a:spLocks noGrp="1"/>
          </p:cNvSpPr>
          <p:nvPr>
            <p:ph type="body" sz="quarter" idx="14"/>
          </p:nvPr>
        </p:nvSpPr>
        <p:spPr>
          <a:xfrm>
            <a:off x="393072" y="1633603"/>
            <a:ext cx="4435301" cy="3088025"/>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Provide Modeling</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Give clear explanations</a:t>
            </a:r>
          </a:p>
          <a:p>
            <a:pPr marL="512763" lvl="2" indent="-1714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Match the explanation to the learning outcome</a:t>
            </a:r>
          </a:p>
          <a:p>
            <a:pPr marL="512763" lvl="2" indent="-1714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Design the explanation so that it is correct, clear and concise</a:t>
            </a:r>
          </a:p>
          <a:p>
            <a:pPr marL="512763" lvl="2" indent="-1714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Use the explanation consistently</a:t>
            </a:r>
          </a:p>
          <a:p>
            <a:pPr marL="171450" lvl="2" indent="-171450">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 Model multiple planned examples</a:t>
            </a:r>
          </a:p>
          <a:p>
            <a:pPr marL="512763" lvl="3" indent="-171450">
              <a:buClr>
                <a:schemeClr val="accent6"/>
              </a:buClr>
              <a:buFont typeface="Arial" panose="020B0604020202020204" pitchFamily="34" charset="0"/>
              <a:buChar char="•"/>
            </a:pPr>
            <a:r>
              <a:rPr lang="en-US" dirty="0">
                <a:latin typeface="Arial" panose="020B0604020202020204" pitchFamily="34" charset="0"/>
                <a:cs typeface="Arial" panose="020B0604020202020204" pitchFamily="34" charset="0"/>
              </a:rPr>
              <a:t>Show all the steps or provide unique examples</a:t>
            </a:r>
          </a:p>
          <a:p>
            <a:pPr marL="512763" lvl="3" indent="-171450">
              <a:buClr>
                <a:schemeClr val="accent6"/>
              </a:buClr>
              <a:buFont typeface="Arial" panose="020B0604020202020204" pitchFamily="34" charset="0"/>
              <a:buChar char="•"/>
            </a:pPr>
            <a:r>
              <a:rPr lang="en-US" dirty="0">
                <a:latin typeface="Arial" panose="020B0604020202020204" pitchFamily="34" charset="0"/>
                <a:cs typeface="Arial" panose="020B0604020202020204" pitchFamily="34" charset="0"/>
              </a:rPr>
              <a:t>Verbalize your thinking</a:t>
            </a:r>
          </a:p>
          <a:p>
            <a:pPr marL="512763" lvl="3" indent="-171450">
              <a:buClr>
                <a:schemeClr val="accent6"/>
              </a:buClr>
              <a:buFont typeface="Arial" panose="020B0604020202020204" pitchFamily="34" charset="0"/>
              <a:buChar char="•"/>
            </a:pPr>
            <a:r>
              <a:rPr lang="en-US" dirty="0">
                <a:latin typeface="Arial" panose="020B0604020202020204" pitchFamily="34" charset="0"/>
                <a:cs typeface="Arial" panose="020B0604020202020204" pitchFamily="34" charset="0"/>
              </a:rPr>
              <a:t>Have students observe</a:t>
            </a:r>
          </a:p>
          <a:p>
            <a:pPr marL="171450" lvl="3" indent="-171450">
              <a:buClr>
                <a:schemeClr val="accent6"/>
              </a:buClr>
              <a:buFont typeface="Wingdings" panose="05000000000000000000" pitchFamily="2" charset="2"/>
              <a:buChar char="q"/>
            </a:pPr>
            <a:r>
              <a:rPr lang="en-US" dirty="0">
                <a:latin typeface="Arial" panose="020B0604020202020204" pitchFamily="34" charset="0"/>
                <a:cs typeface="Arial" panose="020B0604020202020204" pitchFamily="34" charset="0"/>
              </a:rPr>
              <a:t> Use supporting practices</a:t>
            </a: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8" name="TextBox 7" descr=" ">
            <a:extLst>
              <a:ext uri="{C183D7F6-B498-43B3-948B-1728B52AA6E4}">
                <adec:decorative xmlns:adec="http://schemas.microsoft.com/office/drawing/2017/decorative" val="1"/>
              </a:ext>
            </a:extLst>
          </p:cNvPr>
          <p:cNvSpPr txBox="1"/>
          <p:nvPr/>
        </p:nvSpPr>
        <p:spPr>
          <a:xfrm>
            <a:off x="4698373" y="1430657"/>
            <a:ext cx="4553093" cy="4890432"/>
          </a:xfrm>
          <a:prstGeom prst="cloudCallout">
            <a:avLst>
              <a:gd name="adj1" fmla="val -72404"/>
              <a:gd name="adj2" fmla="val -16013"/>
            </a:avLst>
          </a:prstGeom>
          <a:solidFill>
            <a:schemeClr val="accent2"/>
          </a:solidFill>
        </p:spPr>
        <p:txBody>
          <a:bodyPr wrap="square" lIns="0" tIns="0" rIns="0" bIns="0" rtlCol="0" anchor="ctr" anchorCtr="0">
            <a:spAutoFit/>
          </a:bodyPr>
          <a:lstStyle/>
          <a:p>
            <a:endParaRPr lang="en-US" sz="1600" i="1" dirty="0"/>
          </a:p>
        </p:txBody>
      </p:sp>
      <p:sp>
        <p:nvSpPr>
          <p:cNvPr id="11" name="Rectangle 10"/>
          <p:cNvSpPr/>
          <p:nvPr/>
        </p:nvSpPr>
        <p:spPr>
          <a:xfrm>
            <a:off x="5272522" y="2242758"/>
            <a:ext cx="3614222" cy="3139320"/>
          </a:xfrm>
          <a:prstGeom prst="rect">
            <a:avLst/>
          </a:prstGeom>
        </p:spPr>
        <p:txBody>
          <a:bodyPr wrap="square">
            <a:spAutoFit/>
          </a:bodyPr>
          <a:lstStyle/>
          <a:p>
            <a:r>
              <a:rPr lang="en-US" i="1" dirty="0"/>
              <a:t>The key idea was to introduce the students to the challenges immigrants often faced when they arrived at Ellis Island. This is a prelude to an upcoming text. </a:t>
            </a:r>
          </a:p>
          <a:p>
            <a:endParaRPr lang="en-US" i="1" dirty="0"/>
          </a:p>
          <a:p>
            <a:r>
              <a:rPr lang="en-US" i="1" dirty="0"/>
              <a:t>I do a good job of explaining what is going to be seen in each video example. But I don’t have a specific statement that represents the key idea that I can repeat again and again.</a:t>
            </a:r>
          </a:p>
        </p:txBody>
      </p:sp>
      <mc:AlternateContent xmlns:mc="http://schemas.openxmlformats.org/markup-compatibility/2006" xmlns:p14="http://schemas.microsoft.com/office/powerpoint/2010/main">
        <mc:Choice Requires="p14">
          <p:contentPart p14:bwMode="auto" r:id="rId2">
            <p14:nvContentPartPr>
              <p14:cNvPr id="10" name="Ink 9" descr=" ">
                <a:extLst>
                  <a:ext uri="{C183D7F6-B498-43B3-948B-1728B52AA6E4}">
                    <adec:decorative xmlns:adec="http://schemas.microsoft.com/office/drawing/2017/decorative" val="1"/>
                  </a:ext>
                </a:extLst>
              </p14:cNvPr>
              <p14:cNvContentPartPr/>
              <p14:nvPr/>
            </p14:nvContentPartPr>
            <p14:xfrm>
              <a:off x="466482" y="2242759"/>
              <a:ext cx="173520" cy="160560"/>
            </p14:xfrm>
          </p:contentPart>
        </mc:Choice>
        <mc:Fallback xmlns="">
          <p:pic>
            <p:nvPicPr>
              <p:cNvPr id="10" name="Ink 9" descr=" ">
                <a:extLst>
                  <a:ext uri="{C183D7F6-B498-43B3-948B-1728B52AA6E4}">
                    <adec:decorative xmlns:adec="http://schemas.microsoft.com/office/drawing/2017/decorative" val="1"/>
                  </a:ext>
                </a:extLst>
              </p:cNvPr>
              <p:cNvPicPr/>
              <p:nvPr/>
            </p:nvPicPr>
            <p:blipFill>
              <a:blip r:embed="rId3"/>
              <a:stretch>
                <a:fillRect/>
              </a:stretch>
            </p:blipFill>
            <p:spPr>
              <a:xfrm>
                <a:off x="438042" y="2214319"/>
                <a:ext cx="230400" cy="217440"/>
              </a:xfrm>
              <a:prstGeom prst="rect">
                <a:avLst/>
              </a:prstGeom>
            </p:spPr>
          </p:pic>
        </mc:Fallback>
      </mc:AlternateContent>
    </p:spTree>
    <p:extLst>
      <p:ext uri="{BB962C8B-B14F-4D97-AF65-F5344CB8AC3E}">
        <p14:creationId xmlns:p14="http://schemas.microsoft.com/office/powerpoint/2010/main" val="62643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Evaluate a Lesson: World Knowledge</a:t>
            </a:r>
            <a:br>
              <a:rPr lang="en-US" dirty="0"/>
            </a:br>
            <a:r>
              <a:rPr lang="en-US" i="1" dirty="0"/>
              <a:t>Modeling</a:t>
            </a:r>
          </a:p>
        </p:txBody>
      </p:sp>
      <p:sp>
        <p:nvSpPr>
          <p:cNvPr id="6" name="Text Placeholder 5"/>
          <p:cNvSpPr>
            <a:spLocks noGrp="1"/>
          </p:cNvSpPr>
          <p:nvPr>
            <p:ph type="body" sz="quarter" idx="14"/>
          </p:nvPr>
        </p:nvSpPr>
        <p:spPr>
          <a:xfrm>
            <a:off x="393072" y="1633603"/>
            <a:ext cx="4435301" cy="3088025"/>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Provide Modeling</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Give clear explanations</a:t>
            </a:r>
          </a:p>
          <a:p>
            <a:pPr marL="512763" lvl="2" indent="-1714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Match the explanation to the learning outcome</a:t>
            </a:r>
          </a:p>
          <a:p>
            <a:pPr marL="512763" lvl="2" indent="-1714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Design the explanation so that it is correct, clear and concise</a:t>
            </a:r>
          </a:p>
          <a:p>
            <a:pPr marL="512763" lvl="2" indent="-1714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Use the explanation consistently</a:t>
            </a:r>
          </a:p>
          <a:p>
            <a:pPr marL="171450" lvl="2" indent="-171450">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 Model multiple planned examples</a:t>
            </a:r>
          </a:p>
          <a:p>
            <a:pPr marL="512763" lvl="3" indent="-171450">
              <a:buClr>
                <a:schemeClr val="accent6"/>
              </a:buClr>
              <a:buFont typeface="Arial" panose="020B0604020202020204" pitchFamily="34" charset="0"/>
              <a:buChar char="•"/>
            </a:pPr>
            <a:r>
              <a:rPr lang="en-US" dirty="0">
                <a:latin typeface="Arial" panose="020B0604020202020204" pitchFamily="34" charset="0"/>
                <a:cs typeface="Arial" panose="020B0604020202020204" pitchFamily="34" charset="0"/>
              </a:rPr>
              <a:t>Show all the steps or provide unique examples</a:t>
            </a:r>
          </a:p>
          <a:p>
            <a:pPr marL="512763" lvl="3" indent="-171450">
              <a:buClr>
                <a:schemeClr val="accent6"/>
              </a:buClr>
              <a:buFont typeface="Arial" panose="020B0604020202020204" pitchFamily="34" charset="0"/>
              <a:buChar char="•"/>
            </a:pPr>
            <a:r>
              <a:rPr lang="en-US" dirty="0">
                <a:latin typeface="Arial" panose="020B0604020202020204" pitchFamily="34" charset="0"/>
                <a:cs typeface="Arial" panose="020B0604020202020204" pitchFamily="34" charset="0"/>
              </a:rPr>
              <a:t>Verbalize your thinking</a:t>
            </a:r>
          </a:p>
          <a:p>
            <a:pPr marL="512763" lvl="3" indent="-171450">
              <a:buClr>
                <a:schemeClr val="accent6"/>
              </a:buClr>
              <a:buFont typeface="Arial" panose="020B0604020202020204" pitchFamily="34" charset="0"/>
              <a:buChar char="•"/>
            </a:pPr>
            <a:r>
              <a:rPr lang="en-US" dirty="0">
                <a:latin typeface="Arial" panose="020B0604020202020204" pitchFamily="34" charset="0"/>
                <a:cs typeface="Arial" panose="020B0604020202020204" pitchFamily="34" charset="0"/>
              </a:rPr>
              <a:t>Have students observe</a:t>
            </a:r>
          </a:p>
          <a:p>
            <a:pPr marL="171450" lvl="3" indent="-171450">
              <a:buClr>
                <a:schemeClr val="accent6"/>
              </a:buClr>
              <a:buFont typeface="Wingdings" panose="05000000000000000000" pitchFamily="2" charset="2"/>
              <a:buChar char="q"/>
            </a:pPr>
            <a:r>
              <a:rPr lang="en-US" dirty="0">
                <a:latin typeface="Arial" panose="020B0604020202020204" pitchFamily="34" charset="0"/>
                <a:cs typeface="Arial" panose="020B0604020202020204" pitchFamily="34" charset="0"/>
              </a:rPr>
              <a:t> Use supporting practices</a:t>
            </a: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8" name="TextBox 7" descr=" ">
            <a:extLst>
              <a:ext uri="{C183D7F6-B498-43B3-948B-1728B52AA6E4}">
                <adec:decorative xmlns:adec="http://schemas.microsoft.com/office/drawing/2017/decorative" val="1"/>
              </a:ext>
            </a:extLst>
          </p:cNvPr>
          <p:cNvSpPr txBox="1"/>
          <p:nvPr/>
        </p:nvSpPr>
        <p:spPr>
          <a:xfrm>
            <a:off x="4828373" y="1375164"/>
            <a:ext cx="4300178" cy="3425436"/>
          </a:xfrm>
          <a:prstGeom prst="cloudCallout">
            <a:avLst>
              <a:gd name="adj1" fmla="val -77848"/>
              <a:gd name="adj2" fmla="val 10314"/>
            </a:avLst>
          </a:prstGeom>
          <a:solidFill>
            <a:schemeClr val="accent2"/>
          </a:solidFill>
        </p:spPr>
        <p:txBody>
          <a:bodyPr wrap="square" lIns="0" tIns="0" rIns="0" bIns="0" rtlCol="0" anchor="ctr" anchorCtr="0">
            <a:spAutoFit/>
          </a:bodyPr>
          <a:lstStyle/>
          <a:p>
            <a:endParaRPr lang="en-US" sz="1600" i="1" dirty="0"/>
          </a:p>
        </p:txBody>
      </p:sp>
      <p:sp>
        <p:nvSpPr>
          <p:cNvPr id="9" name="TextBox 8"/>
          <p:cNvSpPr txBox="1"/>
          <p:nvPr/>
        </p:nvSpPr>
        <p:spPr>
          <a:xfrm>
            <a:off x="5351603" y="1933720"/>
            <a:ext cx="3253718" cy="2308324"/>
          </a:xfrm>
          <a:prstGeom prst="rect">
            <a:avLst/>
          </a:prstGeom>
          <a:noFill/>
        </p:spPr>
        <p:txBody>
          <a:bodyPr wrap="square" rtlCol="0">
            <a:spAutoFit/>
          </a:bodyPr>
          <a:lstStyle/>
          <a:p>
            <a:r>
              <a:rPr lang="en-US" sz="1600" i="1" dirty="0"/>
              <a:t>When modeling, you should provide multiple planned examples. I really never completely modeled it! I presented an example with the video and asked students to identify the concept. However, it was highly </a:t>
            </a:r>
            <a:r>
              <a:rPr lang="en-US" sz="1600" i="1" dirty="0" err="1"/>
              <a:t>scaffolded</a:t>
            </a:r>
            <a:r>
              <a:rPr lang="en-US" sz="1600" i="1" dirty="0"/>
              <a:t>, so it was arguably a model that looked like practice. So… maybe one model. But not multiple!</a:t>
            </a:r>
          </a:p>
        </p:txBody>
      </p:sp>
      <mc:AlternateContent xmlns:mc="http://schemas.openxmlformats.org/markup-compatibility/2006" xmlns:p14="http://schemas.microsoft.com/office/powerpoint/2010/main">
        <mc:Choice Requires="p14">
          <p:contentPart p14:bwMode="auto" r:id="rId2">
            <p14:nvContentPartPr>
              <p14:cNvPr id="11" name="Ink 10" descr=" ">
                <a:extLst>
                  <a:ext uri="{C183D7F6-B498-43B3-948B-1728B52AA6E4}">
                    <adec:decorative xmlns:adec="http://schemas.microsoft.com/office/drawing/2017/decorative" val="1"/>
                  </a:ext>
                </a:extLst>
              </p14:cNvPr>
              <p14:cNvContentPartPr/>
              <p14:nvPr/>
            </p14:nvContentPartPr>
            <p14:xfrm>
              <a:off x="466482" y="2242759"/>
              <a:ext cx="173520" cy="160560"/>
            </p14:xfrm>
          </p:contentPart>
        </mc:Choice>
        <mc:Fallback xmlns="">
          <p:pic>
            <p:nvPicPr>
              <p:cNvPr id="11" name="Ink 10" descr=" ">
                <a:extLst>
                  <a:ext uri="{C183D7F6-B498-43B3-948B-1728B52AA6E4}">
                    <adec:decorative xmlns:adec="http://schemas.microsoft.com/office/drawing/2017/decorative" val="1"/>
                  </a:ext>
                </a:extLst>
              </p:cNvPr>
              <p:cNvPicPr/>
              <p:nvPr/>
            </p:nvPicPr>
            <p:blipFill>
              <a:blip r:embed="rId3"/>
              <a:stretch>
                <a:fillRect/>
              </a:stretch>
            </p:blipFill>
            <p:spPr>
              <a:xfrm>
                <a:off x="438042" y="2214319"/>
                <a:ext cx="230400" cy="2174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Ink 11" descr=" ">
                <a:extLst>
                  <a:ext uri="{C183D7F6-B498-43B3-948B-1728B52AA6E4}">
                    <adec:decorative xmlns:adec="http://schemas.microsoft.com/office/drawing/2017/decorative" val="1"/>
                  </a:ext>
                </a:extLst>
              </p14:cNvPr>
              <p14:cNvContentPartPr/>
              <p14:nvPr/>
            </p14:nvContentPartPr>
            <p14:xfrm>
              <a:off x="466482" y="3482193"/>
              <a:ext cx="173520" cy="160560"/>
            </p14:xfrm>
          </p:contentPart>
        </mc:Choice>
        <mc:Fallback xmlns="">
          <p:pic>
            <p:nvPicPr>
              <p:cNvPr id="12" name="Ink 11" descr=" ">
                <a:extLst>
                  <a:ext uri="{C183D7F6-B498-43B3-948B-1728B52AA6E4}">
                    <adec:decorative xmlns:adec="http://schemas.microsoft.com/office/drawing/2017/decorative" val="1"/>
                  </a:ext>
                </a:extLst>
              </p:cNvPr>
              <p:cNvPicPr/>
              <p:nvPr/>
            </p:nvPicPr>
            <p:blipFill>
              <a:blip r:embed="rId3"/>
              <a:stretch>
                <a:fillRect/>
              </a:stretch>
            </p:blipFill>
            <p:spPr>
              <a:xfrm>
                <a:off x="438042" y="3453753"/>
                <a:ext cx="230400" cy="217440"/>
              </a:xfrm>
              <a:prstGeom prst="rect">
                <a:avLst/>
              </a:prstGeom>
            </p:spPr>
          </p:pic>
        </mc:Fallback>
      </mc:AlternateContent>
    </p:spTree>
    <p:extLst>
      <p:ext uri="{BB962C8B-B14F-4D97-AF65-F5344CB8AC3E}">
        <p14:creationId xmlns:p14="http://schemas.microsoft.com/office/powerpoint/2010/main" val="39711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Evaluate a Lesson: World Knowledge</a:t>
            </a:r>
            <a:br>
              <a:rPr lang="en-US" dirty="0"/>
            </a:br>
            <a:r>
              <a:rPr lang="en-US" i="1" dirty="0"/>
              <a:t>Modeling</a:t>
            </a:r>
          </a:p>
        </p:txBody>
      </p:sp>
      <p:sp>
        <p:nvSpPr>
          <p:cNvPr id="6" name="Text Placeholder 5"/>
          <p:cNvSpPr>
            <a:spLocks noGrp="1"/>
          </p:cNvSpPr>
          <p:nvPr>
            <p:ph type="body" sz="quarter" idx="14"/>
          </p:nvPr>
        </p:nvSpPr>
        <p:spPr>
          <a:xfrm>
            <a:off x="393072" y="1633603"/>
            <a:ext cx="4435301" cy="3088025"/>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Provide Modeling</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Give clear explanations</a:t>
            </a:r>
          </a:p>
          <a:p>
            <a:pPr marL="512763" lvl="2" indent="-1714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Match the explanation to the learning outcome</a:t>
            </a:r>
          </a:p>
          <a:p>
            <a:pPr marL="512763" lvl="2" indent="-1714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Design the explanation so that it is correct, clear and concise</a:t>
            </a:r>
          </a:p>
          <a:p>
            <a:pPr marL="512763" lvl="2" indent="-1714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Use the explanation consistently</a:t>
            </a:r>
          </a:p>
          <a:p>
            <a:pPr marL="171450" lvl="2" indent="-171450">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 Model multiple planned examples</a:t>
            </a:r>
          </a:p>
          <a:p>
            <a:pPr marL="512763" lvl="3" indent="-171450">
              <a:buClr>
                <a:schemeClr val="accent6"/>
              </a:buClr>
              <a:buFont typeface="Arial" panose="020B0604020202020204" pitchFamily="34" charset="0"/>
              <a:buChar char="•"/>
            </a:pPr>
            <a:r>
              <a:rPr lang="en-US" dirty="0">
                <a:latin typeface="Arial" panose="020B0604020202020204" pitchFamily="34" charset="0"/>
                <a:cs typeface="Arial" panose="020B0604020202020204" pitchFamily="34" charset="0"/>
              </a:rPr>
              <a:t>Show all the steps or provide unique examples</a:t>
            </a:r>
          </a:p>
          <a:p>
            <a:pPr marL="512763" lvl="3" indent="-171450">
              <a:buClr>
                <a:schemeClr val="accent6"/>
              </a:buClr>
              <a:buFont typeface="Arial" panose="020B0604020202020204" pitchFamily="34" charset="0"/>
              <a:buChar char="•"/>
            </a:pPr>
            <a:r>
              <a:rPr lang="en-US" dirty="0">
                <a:latin typeface="Arial" panose="020B0604020202020204" pitchFamily="34" charset="0"/>
                <a:cs typeface="Arial" panose="020B0604020202020204" pitchFamily="34" charset="0"/>
              </a:rPr>
              <a:t>Verbalize your thinking</a:t>
            </a:r>
          </a:p>
          <a:p>
            <a:pPr marL="512763" lvl="3" indent="-171450">
              <a:buClr>
                <a:schemeClr val="accent6"/>
              </a:buClr>
              <a:buFont typeface="Arial" panose="020B0604020202020204" pitchFamily="34" charset="0"/>
              <a:buChar char="•"/>
            </a:pPr>
            <a:r>
              <a:rPr lang="en-US" dirty="0">
                <a:latin typeface="Arial" panose="020B0604020202020204" pitchFamily="34" charset="0"/>
                <a:cs typeface="Arial" panose="020B0604020202020204" pitchFamily="34" charset="0"/>
              </a:rPr>
              <a:t>Have students observe</a:t>
            </a:r>
          </a:p>
          <a:p>
            <a:pPr marL="171450" lvl="3" indent="-171450">
              <a:buClr>
                <a:schemeClr val="accent6"/>
              </a:buClr>
              <a:buFont typeface="Wingdings" panose="05000000000000000000" pitchFamily="2" charset="2"/>
              <a:buChar char="q"/>
            </a:pPr>
            <a:r>
              <a:rPr lang="en-US" dirty="0">
                <a:latin typeface="Arial" panose="020B0604020202020204" pitchFamily="34" charset="0"/>
                <a:cs typeface="Arial" panose="020B0604020202020204" pitchFamily="34" charset="0"/>
              </a:rPr>
              <a:t> Use supporting practices</a:t>
            </a: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pic>
        <p:nvPicPr>
          <p:cNvPr id="11"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803" y="4284384"/>
            <a:ext cx="298450" cy="2984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descr=" ">
            <a:extLst>
              <a:ext uri="{C183D7F6-B498-43B3-948B-1728B52AA6E4}">
                <adec:decorative xmlns:adec="http://schemas.microsoft.com/office/drawing/2017/decorative" val="1"/>
              </a:ext>
            </a:extLst>
          </p:cNvPr>
          <p:cNvSpPr txBox="1"/>
          <p:nvPr/>
        </p:nvSpPr>
        <p:spPr>
          <a:xfrm>
            <a:off x="5145272" y="1442029"/>
            <a:ext cx="3845070" cy="3205424"/>
          </a:xfrm>
          <a:prstGeom prst="cloudCallout">
            <a:avLst>
              <a:gd name="adj1" fmla="val -78783"/>
              <a:gd name="adj2" fmla="val 41219"/>
            </a:avLst>
          </a:prstGeom>
          <a:solidFill>
            <a:schemeClr val="accent2"/>
          </a:solidFill>
        </p:spPr>
        <p:txBody>
          <a:bodyPr wrap="square" lIns="0" tIns="0" rIns="0" bIns="0" rtlCol="0" anchor="ctr" anchorCtr="0">
            <a:spAutoFit/>
          </a:bodyPr>
          <a:lstStyle/>
          <a:p>
            <a:endParaRPr lang="en-US" sz="1600" i="1" dirty="0"/>
          </a:p>
        </p:txBody>
      </p:sp>
      <p:sp>
        <p:nvSpPr>
          <p:cNvPr id="13" name="TextBox 12"/>
          <p:cNvSpPr txBox="1"/>
          <p:nvPr/>
        </p:nvSpPr>
        <p:spPr>
          <a:xfrm>
            <a:off x="5393634" y="2054193"/>
            <a:ext cx="3596708" cy="1815882"/>
          </a:xfrm>
          <a:prstGeom prst="rect">
            <a:avLst/>
          </a:prstGeom>
          <a:noFill/>
        </p:spPr>
        <p:txBody>
          <a:bodyPr wrap="square" rtlCol="0">
            <a:spAutoFit/>
          </a:bodyPr>
          <a:lstStyle/>
          <a:p>
            <a:r>
              <a:rPr lang="en-US" sz="1600" i="1" dirty="0"/>
              <a:t>When modeling, you should use the supporting practices. Throughout the video clip, I elicit frequent responses with questions such as “what does it say?,” “where would they go?.” I also provided immediate feedback following partner discussions and video examples.</a:t>
            </a:r>
          </a:p>
        </p:txBody>
      </p:sp>
      <mc:AlternateContent xmlns:mc="http://schemas.openxmlformats.org/markup-compatibility/2006" xmlns:p14="http://schemas.microsoft.com/office/powerpoint/2010/main">
        <mc:Choice Requires="p14">
          <p:contentPart p14:bwMode="auto" r:id="rId3">
            <p14:nvContentPartPr>
              <p14:cNvPr id="14" name="Ink 13" descr="  ">
                <a:extLst>
                  <a:ext uri="{C183D7F6-B498-43B3-948B-1728B52AA6E4}">
                    <adec:decorative xmlns:adec="http://schemas.microsoft.com/office/drawing/2017/decorative" val="1"/>
                  </a:ext>
                </a:extLst>
              </p14:cNvPr>
              <p14:cNvContentPartPr/>
              <p14:nvPr/>
            </p14:nvContentPartPr>
            <p14:xfrm>
              <a:off x="466482" y="2242759"/>
              <a:ext cx="173520" cy="160560"/>
            </p14:xfrm>
          </p:contentPart>
        </mc:Choice>
        <mc:Fallback xmlns="">
          <p:pic>
            <p:nvPicPr>
              <p:cNvPr id="14" name="Ink 13" descr="  ">
                <a:extLst>
                  <a:ext uri="{C183D7F6-B498-43B3-948B-1728B52AA6E4}">
                    <adec:decorative xmlns:adec="http://schemas.microsoft.com/office/drawing/2017/decorative" val="1"/>
                  </a:ext>
                </a:extLst>
              </p:cNvPr>
              <p:cNvPicPr/>
              <p:nvPr/>
            </p:nvPicPr>
            <p:blipFill>
              <a:blip r:embed="rId4"/>
              <a:stretch>
                <a:fillRect/>
              </a:stretch>
            </p:blipFill>
            <p:spPr>
              <a:xfrm>
                <a:off x="438042" y="2214319"/>
                <a:ext cx="230400" cy="217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descr=" ">
                <a:extLst>
                  <a:ext uri="{C183D7F6-B498-43B3-948B-1728B52AA6E4}">
                    <adec:decorative xmlns:adec="http://schemas.microsoft.com/office/drawing/2017/decorative" val="1"/>
                  </a:ext>
                </a:extLst>
              </p14:cNvPr>
              <p14:cNvContentPartPr/>
              <p14:nvPr/>
            </p14:nvContentPartPr>
            <p14:xfrm>
              <a:off x="466482" y="3452434"/>
              <a:ext cx="173520" cy="160560"/>
            </p14:xfrm>
          </p:contentPart>
        </mc:Choice>
        <mc:Fallback xmlns="">
          <p:pic>
            <p:nvPicPr>
              <p:cNvPr id="12" name="Ink 11" descr=" ">
                <a:extLst>
                  <a:ext uri="{C183D7F6-B498-43B3-948B-1728B52AA6E4}">
                    <adec:decorative xmlns:adec="http://schemas.microsoft.com/office/drawing/2017/decorative" val="1"/>
                  </a:ext>
                </a:extLst>
              </p:cNvPr>
              <p:cNvPicPr/>
              <p:nvPr/>
            </p:nvPicPr>
            <p:blipFill>
              <a:blip r:embed="rId4"/>
              <a:stretch>
                <a:fillRect/>
              </a:stretch>
            </p:blipFill>
            <p:spPr>
              <a:xfrm>
                <a:off x="438042" y="3423994"/>
                <a:ext cx="230400" cy="217440"/>
              </a:xfrm>
              <a:prstGeom prst="rect">
                <a:avLst/>
              </a:prstGeom>
            </p:spPr>
          </p:pic>
        </mc:Fallback>
      </mc:AlternateContent>
    </p:spTree>
    <p:extLst>
      <p:ext uri="{BB962C8B-B14F-4D97-AF65-F5344CB8AC3E}">
        <p14:creationId xmlns:p14="http://schemas.microsoft.com/office/powerpoint/2010/main" val="128775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screenshot of teacher presneting in front of class"/>
          <p:cNvPicPr>
            <a:picLocks noGrp="1" noChangeAspect="1"/>
          </p:cNvPicPr>
          <p:nvPr>
            <p:ph type="pic" sz="quarter" idx="11"/>
          </p:nvPr>
        </p:nvPicPr>
        <p:blipFill>
          <a:blip r:embed="rId2"/>
          <a:srcRect l="14291" r="14291"/>
          <a:stretch>
            <a:fillRect/>
          </a:stretch>
        </p:blipFill>
        <p:spPr>
          <a:xfrm>
            <a:off x="5656751" y="1423703"/>
            <a:ext cx="3102479" cy="2977475"/>
          </a:xfrm>
          <a:prstGeom prst="rect">
            <a:avLst/>
          </a:prstGeom>
        </p:spPr>
      </p:pic>
      <p:sp>
        <p:nvSpPr>
          <p:cNvPr id="3" name="Title 2"/>
          <p:cNvSpPr>
            <a:spLocks noGrp="1"/>
          </p:cNvSpPr>
          <p:nvPr>
            <p:ph type="title"/>
          </p:nvPr>
        </p:nvSpPr>
        <p:spPr/>
        <p:txBody>
          <a:bodyPr/>
          <a:lstStyle/>
          <a:p>
            <a:r>
              <a:rPr lang="en-US" dirty="0"/>
              <a:t>Evaluate a Lesson: World Knowledge</a:t>
            </a:r>
            <a:br>
              <a:rPr lang="en-US" dirty="0"/>
            </a:br>
            <a:r>
              <a:rPr lang="en-US" i="1" dirty="0"/>
              <a:t>Review</a:t>
            </a:r>
            <a:endParaRPr lang="en-US" dirty="0"/>
          </a:p>
        </p:txBody>
      </p:sp>
      <p:sp>
        <p:nvSpPr>
          <p:cNvPr id="10" name="Text Placeholder 5"/>
          <p:cNvSpPr>
            <a:spLocks noGrp="1"/>
          </p:cNvSpPr>
          <p:nvPr>
            <p:ph type="body" sz="quarter" idx="14"/>
          </p:nvPr>
        </p:nvSpPr>
        <p:spPr>
          <a:xfrm>
            <a:off x="252395" y="1652027"/>
            <a:ext cx="5254102" cy="4423262"/>
          </a:xfrm>
          <a:prstGeom prst="rect">
            <a:avLst/>
          </a:prstGeom>
        </p:spPr>
        <p:txBody>
          <a:bodyPr wrap="square">
            <a:spAutoFit/>
          </a:bodyPr>
          <a:lstStyle/>
          <a:p>
            <a:pPr marL="0" lvl="1" indent="0" algn="ctr">
              <a:buClr>
                <a:schemeClr val="accent6"/>
              </a:buClr>
              <a:buNone/>
            </a:pPr>
            <a:r>
              <a:rPr lang="en-US" sz="1400" b="1" dirty="0">
                <a:latin typeface="Arial" panose="020B0604020202020204" pitchFamily="34" charset="0"/>
                <a:cs typeface="Arial" panose="020B0604020202020204" pitchFamily="34" charset="0"/>
              </a:rPr>
              <a:t>Create Objectives</a:t>
            </a:r>
          </a:p>
          <a:p>
            <a:pPr marL="0" lvl="1" indent="0">
              <a:buClr>
                <a:schemeClr val="accent6"/>
              </a:buClr>
              <a:buNone/>
            </a:pPr>
            <a:r>
              <a:rPr lang="en-US" b="1" dirty="0">
                <a:latin typeface="Arial" panose="020B0604020202020204" pitchFamily="34" charset="0"/>
                <a:cs typeface="Arial" panose="020B0604020202020204" pitchFamily="34" charset="0"/>
              </a:rPr>
              <a:t>Choose objectives based on student performance relative to goals.</a:t>
            </a:r>
          </a:p>
          <a:p>
            <a:pPr marL="285750" lvl="1">
              <a:buClr>
                <a:schemeClr val="accent6"/>
              </a:buClr>
              <a:buFont typeface="Wingdings" panose="05000000000000000000" pitchFamily="2" charset="2"/>
              <a:buChar char="q"/>
            </a:pPr>
            <a:r>
              <a:rPr lang="en-US" dirty="0">
                <a:latin typeface="Arial" panose="020B0604020202020204" pitchFamily="34" charset="0"/>
                <a:cs typeface="Arial" panose="020B0604020202020204" pitchFamily="34" charset="0"/>
              </a:rPr>
              <a:t>Select a goal from IEP or standards</a:t>
            </a:r>
          </a:p>
          <a:p>
            <a:pPr marL="285750" lvl="1">
              <a:buClr>
                <a:schemeClr val="accent6"/>
              </a:buClr>
              <a:buFont typeface="Wingdings" panose="05000000000000000000" pitchFamily="2" charset="2"/>
              <a:buChar char="q"/>
            </a:pPr>
            <a:r>
              <a:rPr lang="en-US" dirty="0">
                <a:latin typeface="Arial" panose="020B0604020202020204" pitchFamily="34" charset="0"/>
                <a:cs typeface="Arial" panose="020B0604020202020204" pitchFamily="34" charset="0"/>
              </a:rPr>
              <a:t>Choose an objective that is the next step toward the goal</a:t>
            </a:r>
          </a:p>
          <a:p>
            <a:pPr marL="0" lvl="1" indent="0">
              <a:buClr>
                <a:schemeClr val="accent6"/>
              </a:buClr>
              <a:buNone/>
            </a:pPr>
            <a:r>
              <a:rPr lang="en-US" b="1" dirty="0">
                <a:latin typeface="Arial" panose="020B0604020202020204" pitchFamily="34" charset="0"/>
                <a:cs typeface="Arial" panose="020B0604020202020204" pitchFamily="34" charset="0"/>
              </a:rPr>
              <a:t>Write focused objectives that describe the specific learning outcome.</a:t>
            </a:r>
          </a:p>
          <a:p>
            <a:pPr marL="285750" lvl="1">
              <a:buClr>
                <a:schemeClr val="accent6"/>
              </a:buClr>
              <a:buFont typeface="Wingdings" panose="05000000000000000000" pitchFamily="2" charset="2"/>
              <a:buChar char="q"/>
            </a:pPr>
            <a:r>
              <a:rPr lang="en-US" dirty="0">
                <a:latin typeface="Arial" panose="020B0604020202020204" pitchFamily="34" charset="0"/>
                <a:cs typeface="Arial" panose="020B0604020202020204" pitchFamily="34" charset="0"/>
              </a:rPr>
              <a:t>Limit the objective to one singular next step toward the goal</a:t>
            </a:r>
          </a:p>
          <a:p>
            <a:pPr marL="285750" lvl="1">
              <a:buClr>
                <a:schemeClr val="accent6"/>
              </a:buClr>
              <a:buFont typeface="Wingdings" panose="05000000000000000000" pitchFamily="2" charset="2"/>
              <a:buChar char="q"/>
            </a:pPr>
            <a:r>
              <a:rPr lang="en-US" dirty="0">
                <a:latin typeface="Arial" panose="020B0604020202020204" pitchFamily="34" charset="0"/>
                <a:cs typeface="Arial" panose="020B0604020202020204" pitchFamily="34" charset="0"/>
              </a:rPr>
              <a:t>Describe a learning outcome in behavioral term that assesses mastery of the objective</a:t>
            </a:r>
          </a:p>
          <a:p>
            <a:pPr marL="285750" lvl="1">
              <a:buClr>
                <a:schemeClr val="accent6"/>
              </a:buClr>
              <a:buFont typeface="Wingdings" panose="05000000000000000000" pitchFamily="2" charset="2"/>
              <a:buChar char="q"/>
            </a:pPr>
            <a:endParaRPr lang="en-US" sz="1400" dirty="0">
              <a:latin typeface="Arial" panose="020B0604020202020204" pitchFamily="34" charset="0"/>
              <a:cs typeface="Arial" panose="020B0604020202020204" pitchFamily="34" charset="0"/>
            </a:endParaRPr>
          </a:p>
          <a:p>
            <a:pPr marL="0" lvl="1" indent="0" algn="ctr">
              <a:buClr>
                <a:schemeClr val="accent6"/>
              </a:buClr>
              <a:buNone/>
            </a:pPr>
            <a:r>
              <a:rPr lang="en-US" sz="1400" b="1" dirty="0">
                <a:latin typeface="Arial" panose="020B0604020202020204" pitchFamily="34" charset="0"/>
                <a:cs typeface="Arial" panose="020B0604020202020204" pitchFamily="34" charset="0"/>
              </a:rPr>
              <a:t>Provide Modeling</a:t>
            </a:r>
          </a:p>
          <a:p>
            <a:pPr marL="285750" lvl="1">
              <a:buClr>
                <a:schemeClr val="accent6"/>
              </a:buClr>
              <a:buFont typeface="Wingdings" panose="05000000000000000000" pitchFamily="2" charset="2"/>
              <a:buChar char="q"/>
            </a:pPr>
            <a:r>
              <a:rPr lang="en-US" dirty="0">
                <a:latin typeface="Arial" panose="020B0604020202020204" pitchFamily="34" charset="0"/>
                <a:cs typeface="Arial" panose="020B0604020202020204" pitchFamily="34" charset="0"/>
              </a:rPr>
              <a:t>Give clear explanations</a:t>
            </a:r>
          </a:p>
          <a:p>
            <a:pPr marL="512763" lvl="2" indent="-171450">
              <a:buClr>
                <a:schemeClr val="accent6"/>
              </a:buClr>
            </a:pPr>
            <a:r>
              <a:rPr lang="en-US" dirty="0">
                <a:latin typeface="Arial" panose="020B0604020202020204" pitchFamily="34" charset="0"/>
                <a:cs typeface="Arial" panose="020B0604020202020204" pitchFamily="34" charset="0"/>
              </a:rPr>
              <a:t>Match the explanation to the learning outcome</a:t>
            </a:r>
          </a:p>
          <a:p>
            <a:pPr marL="512763" lvl="2" indent="-171450">
              <a:buClr>
                <a:schemeClr val="accent6"/>
              </a:buClr>
            </a:pPr>
            <a:r>
              <a:rPr lang="en-US" dirty="0">
                <a:latin typeface="Arial" panose="020B0604020202020204" pitchFamily="34" charset="0"/>
                <a:cs typeface="Arial" panose="020B0604020202020204" pitchFamily="34" charset="0"/>
              </a:rPr>
              <a:t>Design the explanation so that it is correct, clear and concise</a:t>
            </a:r>
          </a:p>
          <a:p>
            <a:pPr marL="512763" lvl="2" indent="-171450">
              <a:buClr>
                <a:schemeClr val="accent6"/>
              </a:buClr>
            </a:pPr>
            <a:r>
              <a:rPr lang="en-US" dirty="0">
                <a:latin typeface="Arial" panose="020B0604020202020204" pitchFamily="34" charset="0"/>
                <a:cs typeface="Arial" panose="020B0604020202020204" pitchFamily="34" charset="0"/>
              </a:rPr>
              <a:t>Use the explanation consistently</a:t>
            </a:r>
          </a:p>
          <a:p>
            <a:pPr marL="171450" lvl="2" indent="-171450">
              <a:buClr>
                <a:schemeClr val="accent6"/>
              </a:buClr>
              <a:buFont typeface="Wingdings" panose="05000000000000000000" pitchFamily="2" charset="2"/>
              <a:buChar char="q"/>
            </a:pPr>
            <a:r>
              <a:rPr lang="en-US" dirty="0">
                <a:latin typeface="Arial" panose="020B0604020202020204" pitchFamily="34" charset="0"/>
                <a:cs typeface="Arial" panose="020B0604020202020204" pitchFamily="34" charset="0"/>
              </a:rPr>
              <a:t> Model multiple planned examples</a:t>
            </a:r>
          </a:p>
          <a:p>
            <a:pPr marL="512763" lvl="3" indent="-171450">
              <a:buClr>
                <a:schemeClr val="accent6"/>
              </a:buClr>
            </a:pPr>
            <a:r>
              <a:rPr lang="en-US" dirty="0">
                <a:latin typeface="Arial" panose="020B0604020202020204" pitchFamily="34" charset="0"/>
                <a:cs typeface="Arial" panose="020B0604020202020204" pitchFamily="34" charset="0"/>
              </a:rPr>
              <a:t>Show all the steps or provide unique examples</a:t>
            </a:r>
          </a:p>
          <a:p>
            <a:pPr marL="512763" lvl="3" indent="-171450">
              <a:buClr>
                <a:schemeClr val="accent6"/>
              </a:buClr>
            </a:pPr>
            <a:r>
              <a:rPr lang="en-US" dirty="0">
                <a:latin typeface="Arial" panose="020B0604020202020204" pitchFamily="34" charset="0"/>
                <a:cs typeface="Arial" panose="020B0604020202020204" pitchFamily="34" charset="0"/>
              </a:rPr>
              <a:t>Verbalize your thinking</a:t>
            </a:r>
          </a:p>
          <a:p>
            <a:pPr marL="512763" lvl="3" indent="-171450">
              <a:buClr>
                <a:schemeClr val="accent6"/>
              </a:buClr>
            </a:pPr>
            <a:r>
              <a:rPr lang="en-US" dirty="0">
                <a:latin typeface="Arial" panose="020B0604020202020204" pitchFamily="34" charset="0"/>
                <a:cs typeface="Arial" panose="020B0604020202020204" pitchFamily="34" charset="0"/>
              </a:rPr>
              <a:t>Have students observe</a:t>
            </a:r>
          </a:p>
          <a:p>
            <a:pPr marL="171450" lvl="3" indent="-171450">
              <a:buClr>
                <a:schemeClr val="accent6"/>
              </a:buClr>
              <a:buFont typeface="Wingdings" panose="05000000000000000000" pitchFamily="2" charset="2"/>
              <a:buChar char="q"/>
            </a:pPr>
            <a:r>
              <a:rPr lang="en-US" dirty="0">
                <a:latin typeface="Arial" panose="020B0604020202020204" pitchFamily="34" charset="0"/>
                <a:cs typeface="Arial" panose="020B0604020202020204" pitchFamily="34" charset="0"/>
              </a:rPr>
              <a:t> Use supporting practices</a:t>
            </a:r>
          </a:p>
        </p:txBody>
      </p:sp>
      <p:cxnSp>
        <p:nvCxnSpPr>
          <p:cNvPr id="12" name="Straight Connector 11" descr=" ">
            <a:extLst>
              <a:ext uri="{C183D7F6-B498-43B3-948B-1728B52AA6E4}">
                <adec:decorative xmlns:adec="http://schemas.microsoft.com/office/drawing/2017/decorative" val="1"/>
              </a:ext>
            </a:extLst>
          </p:cNvPr>
          <p:cNvCxnSpPr/>
          <p:nvPr/>
        </p:nvCxnSpPr>
        <p:spPr>
          <a:xfrm>
            <a:off x="513024" y="3617541"/>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pic>
        <p:nvPicPr>
          <p:cNvPr id="13" name="Picture 4" descr="Image result for white check mark transparent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498" y="2128883"/>
            <a:ext cx="224526" cy="2245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white check mark transparent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675" y="2365552"/>
            <a:ext cx="224526" cy="2245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white check mark transparent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92" y="5784792"/>
            <a:ext cx="224526" cy="2245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white 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214" y="2845442"/>
            <a:ext cx="177094" cy="21012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white 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214" y="3100806"/>
            <a:ext cx="177094" cy="21012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14" name="Ink 13" descr=" ">
                <a:extLst>
                  <a:ext uri="{C183D7F6-B498-43B3-948B-1728B52AA6E4}">
                    <adec:decorative xmlns:adec="http://schemas.microsoft.com/office/drawing/2017/decorative" val="1"/>
                  </a:ext>
                </a:extLst>
              </p14:cNvPr>
              <p14:cNvContentPartPr/>
              <p14:nvPr/>
            </p14:nvContentPartPr>
            <p14:xfrm>
              <a:off x="350688" y="4006090"/>
              <a:ext cx="173520" cy="160560"/>
            </p14:xfrm>
          </p:contentPart>
        </mc:Choice>
        <mc:Fallback xmlns="">
          <p:pic>
            <p:nvPicPr>
              <p:cNvPr id="14" name="Ink 13" descr=" ">
                <a:extLst>
                  <a:ext uri="{C183D7F6-B498-43B3-948B-1728B52AA6E4}">
                    <adec:decorative xmlns:adec="http://schemas.microsoft.com/office/drawing/2017/decorative" val="1"/>
                  </a:ext>
                </a:extLst>
              </p:cNvPr>
              <p:cNvPicPr/>
              <p:nvPr/>
            </p:nvPicPr>
            <p:blipFill>
              <a:blip r:embed="rId6"/>
              <a:stretch>
                <a:fillRect/>
              </a:stretch>
            </p:blipFill>
            <p:spPr>
              <a:xfrm>
                <a:off x="322248" y="3977650"/>
                <a:ext cx="230400" cy="217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descr=" ">
                <a:extLst>
                  <a:ext uri="{C183D7F6-B498-43B3-948B-1728B52AA6E4}">
                    <adec:decorative xmlns:adec="http://schemas.microsoft.com/office/drawing/2017/decorative" val="1"/>
                  </a:ext>
                </a:extLst>
              </p14:cNvPr>
              <p14:cNvContentPartPr/>
              <p14:nvPr/>
            </p14:nvContentPartPr>
            <p14:xfrm flipV="1">
              <a:off x="325414" y="4920816"/>
              <a:ext cx="150694" cy="156427"/>
            </p14:xfrm>
          </p:contentPart>
        </mc:Choice>
        <mc:Fallback xmlns="">
          <p:pic>
            <p:nvPicPr>
              <p:cNvPr id="16" name="Ink 15" descr=" ">
                <a:extLst>
                  <a:ext uri="{C183D7F6-B498-43B3-948B-1728B52AA6E4}">
                    <adec:decorative xmlns:adec="http://schemas.microsoft.com/office/drawing/2017/decorative" val="1"/>
                  </a:ext>
                </a:extLst>
              </p:cNvPr>
              <p:cNvPicPr/>
              <p:nvPr/>
            </p:nvPicPr>
            <p:blipFill>
              <a:blip r:embed="rId8"/>
              <a:stretch>
                <a:fillRect/>
              </a:stretch>
            </p:blipFill>
            <p:spPr>
              <a:xfrm flipV="1">
                <a:off x="296934" y="4892407"/>
                <a:ext cx="207655" cy="213244"/>
              </a:xfrm>
              <a:prstGeom prst="rect">
                <a:avLst/>
              </a:prstGeom>
            </p:spPr>
          </p:pic>
        </mc:Fallback>
      </mc:AlternateContent>
    </p:spTree>
    <p:extLst>
      <p:ext uri="{BB962C8B-B14F-4D97-AF65-F5344CB8AC3E}">
        <p14:creationId xmlns:p14="http://schemas.microsoft.com/office/powerpoint/2010/main" val="4002896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Activity 8.1 – Evaluate a Lesson</a:t>
            </a:r>
          </a:p>
        </p:txBody>
      </p:sp>
      <p:sp>
        <p:nvSpPr>
          <p:cNvPr id="4" name="Text Placeholder 3"/>
          <p:cNvSpPr>
            <a:spLocks noGrp="1"/>
          </p:cNvSpPr>
          <p:nvPr>
            <p:ph type="body" sz="quarter" idx="14"/>
          </p:nvPr>
        </p:nvSpPr>
        <p:spPr/>
        <p:txBody>
          <a:bodyPr/>
          <a:lstStyle/>
          <a:p>
            <a:pPr marL="0" indent="0">
              <a:buNone/>
            </a:pPr>
            <a:r>
              <a:rPr lang="en-US" b="1" dirty="0"/>
              <a:t>Context: </a:t>
            </a:r>
            <a:r>
              <a:rPr lang="en-US" dirty="0"/>
              <a:t>3rd grade whole class</a:t>
            </a:r>
          </a:p>
          <a:p>
            <a:pPr>
              <a:buFont typeface="Arial" panose="020B0604020202020204" pitchFamily="34" charset="0"/>
              <a:buChar char="•"/>
            </a:pPr>
            <a:r>
              <a:rPr lang="en-US" dirty="0"/>
              <a:t>Students are using the text “Backpacks Mean Backaches” and a graphic organizer</a:t>
            </a:r>
          </a:p>
          <a:p>
            <a:pPr>
              <a:buFont typeface="Arial" panose="020B0604020202020204" pitchFamily="34" charset="0"/>
              <a:buChar char="•"/>
            </a:pPr>
            <a:r>
              <a:rPr lang="en-US" dirty="0"/>
              <a:t>Students have already learned the meaning of “cause” and “effect”</a:t>
            </a:r>
          </a:p>
          <a:p>
            <a:pPr>
              <a:buFont typeface="Arial" panose="020B0604020202020204" pitchFamily="34" charset="0"/>
              <a:buChar char="•"/>
            </a:pPr>
            <a:r>
              <a:rPr lang="en-US" dirty="0"/>
              <a:t>Students have already learned the list of clue words for both “cause” and “effect”</a:t>
            </a:r>
          </a:p>
          <a:p>
            <a:pPr marL="0" indent="0">
              <a:buNone/>
            </a:pPr>
            <a:r>
              <a:rPr lang="en-US" b="1" dirty="0"/>
              <a:t>General purpose:</a:t>
            </a:r>
          </a:p>
          <a:p>
            <a:pPr>
              <a:buFont typeface="Arial" panose="020B0604020202020204" pitchFamily="34" charset="0"/>
              <a:buChar char="•"/>
            </a:pPr>
            <a:r>
              <a:rPr lang="en-US" dirty="0"/>
              <a:t>Teach students how to use clue words to identify the cause and effect in text</a:t>
            </a:r>
          </a:p>
        </p:txBody>
      </p:sp>
      <p:pic>
        <p:nvPicPr>
          <p:cNvPr id="7" name="Picture Placeholder 6" descr="screenshot of woman presenting in front of class"/>
          <p:cNvPicPr>
            <a:picLocks noGrp="1" noChangeAspect="1"/>
          </p:cNvPicPr>
          <p:nvPr>
            <p:ph type="pic" sz="quarter" idx="11"/>
          </p:nvPr>
        </p:nvPicPr>
        <p:blipFill>
          <a:blip r:embed="rId3"/>
          <a:srcRect l="13666" r="13666"/>
          <a:stretch>
            <a:fillRect/>
          </a:stretch>
        </p:blipFill>
        <p:spPr>
          <a:xfrm>
            <a:off x="5082063" y="1633603"/>
            <a:ext cx="3677168" cy="3570081"/>
          </a:xfrm>
          <a:prstGeom prst="rect">
            <a:avLst/>
          </a:prstGeom>
        </p:spPr>
      </p:pic>
      <p:sp>
        <p:nvSpPr>
          <p:cNvPr id="6" name="Content Placeholder 5">
            <a:extLst>
              <a:ext uri="{FF2B5EF4-FFF2-40B4-BE49-F238E27FC236}">
                <a16:creationId xmlns:a16="http://schemas.microsoft.com/office/drawing/2014/main" id="{20419D71-635B-4373-9342-36BDDBE2B610}"/>
              </a:ext>
            </a:extLst>
          </p:cNvPr>
          <p:cNvSpPr>
            <a:spLocks noGrp="1"/>
          </p:cNvSpPr>
          <p:nvPr>
            <p:ph idx="12"/>
          </p:nvPr>
        </p:nvSpPr>
        <p:spPr/>
        <p:txBody>
          <a:bodyPr/>
          <a:lstStyle/>
          <a:p>
            <a:endParaRPr lang="en-US"/>
          </a:p>
        </p:txBody>
      </p:sp>
    </p:spTree>
    <p:extLst>
      <p:ext uri="{BB962C8B-B14F-4D97-AF65-F5344CB8AC3E}">
        <p14:creationId xmlns:p14="http://schemas.microsoft.com/office/powerpoint/2010/main" val="4057029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Activity 8.1 – Evaluate a Lesson</a:t>
            </a:r>
          </a:p>
        </p:txBody>
      </p:sp>
      <p:graphicFrame>
        <p:nvGraphicFramePr>
          <p:cNvPr id="5" name="Content Placeholder 4"/>
          <p:cNvGraphicFramePr>
            <a:graphicFrameLocks noGrp="1"/>
          </p:cNvGraphicFramePr>
          <p:nvPr>
            <p:ph idx="12"/>
            <p:extLst>
              <p:ext uri="{D42A27DB-BD31-4B8C-83A1-F6EECF244321}">
                <p14:modId xmlns:p14="http://schemas.microsoft.com/office/powerpoint/2010/main" val="2384858606"/>
              </p:ext>
            </p:extLst>
          </p:nvPr>
        </p:nvGraphicFramePr>
        <p:xfrm>
          <a:off x="2696760" y="3015570"/>
          <a:ext cx="3678464" cy="2530410"/>
        </p:xfrm>
        <a:graphic>
          <a:graphicData uri="http://schemas.openxmlformats.org/drawingml/2006/table">
            <a:tbl>
              <a:tblPr firstRow="1" bandRow="1">
                <a:tableStyleId>{5C22544A-7EE6-4342-B048-85BDC9FD1C3A}</a:tableStyleId>
              </a:tblPr>
              <a:tblGrid>
                <a:gridCol w="1839232">
                  <a:extLst>
                    <a:ext uri="{9D8B030D-6E8A-4147-A177-3AD203B41FA5}">
                      <a16:colId xmlns:a16="http://schemas.microsoft.com/office/drawing/2014/main" val="3430572004"/>
                    </a:ext>
                  </a:extLst>
                </a:gridCol>
                <a:gridCol w="1839232">
                  <a:extLst>
                    <a:ext uri="{9D8B030D-6E8A-4147-A177-3AD203B41FA5}">
                      <a16:colId xmlns:a16="http://schemas.microsoft.com/office/drawing/2014/main" val="833834473"/>
                    </a:ext>
                  </a:extLst>
                </a:gridCol>
              </a:tblGrid>
              <a:tr h="378066">
                <a:tc>
                  <a:txBody>
                    <a:bodyPr/>
                    <a:lstStyle/>
                    <a:p>
                      <a:pPr algn="ctr"/>
                      <a:r>
                        <a:rPr lang="en-US" b="1" dirty="0"/>
                        <a:t>Time </a:t>
                      </a:r>
                    </a:p>
                    <a:p>
                      <a:pPr algn="ctr"/>
                      <a:r>
                        <a:rPr lang="en-US" b="1" dirty="0"/>
                        <a:t>(Estimate)</a:t>
                      </a:r>
                    </a:p>
                  </a:txBody>
                  <a:tcPr marL="77352" marR="77352"/>
                </a:tc>
                <a:tc>
                  <a:txBody>
                    <a:bodyPr/>
                    <a:lstStyle/>
                    <a:p>
                      <a:pPr algn="ctr"/>
                      <a:r>
                        <a:rPr lang="en-US" b="1" dirty="0"/>
                        <a:t>Observation (Modeling)</a:t>
                      </a:r>
                    </a:p>
                  </a:txBody>
                  <a:tcPr marL="77352" marR="77352"/>
                </a:tc>
                <a:extLst>
                  <a:ext uri="{0D108BD9-81ED-4DB2-BD59-A6C34878D82A}">
                    <a16:rowId xmlns:a16="http://schemas.microsoft.com/office/drawing/2014/main" val="3750343943"/>
                  </a:ext>
                </a:extLst>
              </a:tr>
              <a:tr h="378066">
                <a:tc>
                  <a:txBody>
                    <a:bodyPr/>
                    <a:lstStyle/>
                    <a:p>
                      <a:endParaRPr lang="en-US" dirty="0"/>
                    </a:p>
                  </a:txBody>
                  <a:tcPr marL="77352" marR="77352"/>
                </a:tc>
                <a:tc>
                  <a:txBody>
                    <a:bodyPr/>
                    <a:lstStyle/>
                    <a:p>
                      <a:endParaRPr lang="en-US" dirty="0"/>
                    </a:p>
                  </a:txBody>
                  <a:tcPr marL="77352" marR="77352"/>
                </a:tc>
                <a:extLst>
                  <a:ext uri="{0D108BD9-81ED-4DB2-BD59-A6C34878D82A}">
                    <a16:rowId xmlns:a16="http://schemas.microsoft.com/office/drawing/2014/main" val="1560289208"/>
                  </a:ext>
                </a:extLst>
              </a:tr>
              <a:tr h="378066">
                <a:tc>
                  <a:txBody>
                    <a:bodyPr/>
                    <a:lstStyle/>
                    <a:p>
                      <a:endParaRPr lang="en-US"/>
                    </a:p>
                  </a:txBody>
                  <a:tcPr marL="77352" marR="77352"/>
                </a:tc>
                <a:tc>
                  <a:txBody>
                    <a:bodyPr/>
                    <a:lstStyle/>
                    <a:p>
                      <a:endParaRPr lang="en-US" dirty="0"/>
                    </a:p>
                  </a:txBody>
                  <a:tcPr marL="77352" marR="77352"/>
                </a:tc>
                <a:extLst>
                  <a:ext uri="{0D108BD9-81ED-4DB2-BD59-A6C34878D82A}">
                    <a16:rowId xmlns:a16="http://schemas.microsoft.com/office/drawing/2014/main" val="3176091914"/>
                  </a:ext>
                </a:extLst>
              </a:tr>
              <a:tr h="378066">
                <a:tc>
                  <a:txBody>
                    <a:bodyPr/>
                    <a:lstStyle/>
                    <a:p>
                      <a:endParaRPr lang="en-US" dirty="0"/>
                    </a:p>
                  </a:txBody>
                  <a:tcPr marL="77352" marR="77352"/>
                </a:tc>
                <a:tc>
                  <a:txBody>
                    <a:bodyPr/>
                    <a:lstStyle/>
                    <a:p>
                      <a:endParaRPr lang="en-US" dirty="0"/>
                    </a:p>
                  </a:txBody>
                  <a:tcPr marL="77352" marR="77352"/>
                </a:tc>
                <a:extLst>
                  <a:ext uri="{0D108BD9-81ED-4DB2-BD59-A6C34878D82A}">
                    <a16:rowId xmlns:a16="http://schemas.microsoft.com/office/drawing/2014/main" val="198588059"/>
                  </a:ext>
                </a:extLst>
              </a:tr>
              <a:tr h="378066">
                <a:tc>
                  <a:txBody>
                    <a:bodyPr/>
                    <a:lstStyle/>
                    <a:p>
                      <a:endParaRPr lang="en-US" dirty="0"/>
                    </a:p>
                  </a:txBody>
                  <a:tcPr marL="77352" marR="77352"/>
                </a:tc>
                <a:tc>
                  <a:txBody>
                    <a:bodyPr/>
                    <a:lstStyle/>
                    <a:p>
                      <a:endParaRPr lang="en-US" dirty="0"/>
                    </a:p>
                  </a:txBody>
                  <a:tcPr marL="77352" marR="77352"/>
                </a:tc>
                <a:extLst>
                  <a:ext uri="{0D108BD9-81ED-4DB2-BD59-A6C34878D82A}">
                    <a16:rowId xmlns:a16="http://schemas.microsoft.com/office/drawing/2014/main" val="2466042561"/>
                  </a:ext>
                </a:extLst>
              </a:tr>
              <a:tr h="378066">
                <a:tc>
                  <a:txBody>
                    <a:bodyPr/>
                    <a:lstStyle/>
                    <a:p>
                      <a:endParaRPr lang="en-US" dirty="0"/>
                    </a:p>
                  </a:txBody>
                  <a:tcPr marL="77352" marR="77352"/>
                </a:tc>
                <a:tc>
                  <a:txBody>
                    <a:bodyPr/>
                    <a:lstStyle/>
                    <a:p>
                      <a:endParaRPr lang="en-US" dirty="0"/>
                    </a:p>
                  </a:txBody>
                  <a:tcPr marL="77352" marR="77352"/>
                </a:tc>
                <a:extLst>
                  <a:ext uri="{0D108BD9-81ED-4DB2-BD59-A6C34878D82A}">
                    <a16:rowId xmlns:a16="http://schemas.microsoft.com/office/drawing/2014/main" val="424899181"/>
                  </a:ext>
                </a:extLst>
              </a:tr>
            </a:tbl>
          </a:graphicData>
        </a:graphic>
      </p:graphicFrame>
      <p:sp>
        <p:nvSpPr>
          <p:cNvPr id="2" name="TextBox 1"/>
          <p:cNvSpPr txBox="1"/>
          <p:nvPr/>
        </p:nvSpPr>
        <p:spPr>
          <a:xfrm>
            <a:off x="1295399" y="1185706"/>
            <a:ext cx="6481186" cy="1631216"/>
          </a:xfrm>
          <a:prstGeom prst="rect">
            <a:avLst/>
          </a:prstGeom>
          <a:noFill/>
        </p:spPr>
        <p:txBody>
          <a:bodyPr wrap="square" rtlCol="0">
            <a:spAutoFit/>
          </a:bodyPr>
          <a:lstStyle/>
          <a:p>
            <a:r>
              <a:rPr lang="en-US" sz="2000" dirty="0"/>
              <a:t>As you watch the video, think about:</a:t>
            </a:r>
          </a:p>
          <a:p>
            <a:endParaRPr lang="en-US" sz="2000" dirty="0"/>
          </a:p>
          <a:p>
            <a:pPr marL="342900" indent="-342900">
              <a:buAutoNum type="arabicPeriod"/>
            </a:pPr>
            <a:r>
              <a:rPr lang="en-US" sz="2000" dirty="0"/>
              <a:t>What is the objective?</a:t>
            </a:r>
          </a:p>
          <a:p>
            <a:pPr marL="342900" indent="-342900">
              <a:buAutoNum type="arabicPeriod"/>
            </a:pPr>
            <a:endParaRPr lang="en-US" sz="2000" dirty="0"/>
          </a:p>
          <a:p>
            <a:pPr marL="342900" indent="-342900">
              <a:buAutoNum type="arabicPeriod"/>
            </a:pPr>
            <a:r>
              <a:rPr lang="en-US" sz="2000" dirty="0"/>
              <a:t>Where do you see evidence of modeling?</a:t>
            </a:r>
          </a:p>
        </p:txBody>
      </p:sp>
    </p:spTree>
    <p:extLst>
      <p:ext uri="{BB962C8B-B14F-4D97-AF65-F5344CB8AC3E}">
        <p14:creationId xmlns:p14="http://schemas.microsoft.com/office/powerpoint/2010/main" val="2914871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Cause and Effect</a:t>
            </a:r>
          </a:p>
        </p:txBody>
      </p:sp>
      <p:pic>
        <p:nvPicPr>
          <p:cNvPr id="2" name="Stopwatch " descr="stopwatch">
            <a:hlinkClick r:id="" action="ppaction://media"/>
          </p:cNvPr>
          <p:cNvPicPr>
            <a:picLocks noChangeAspect="1"/>
          </p:cNvPicPr>
          <p:nvPr>
            <a:videoFile r:link="rId1"/>
            <p:extLst>
              <p:ext uri="{DAA4B4D4-6D71-4841-9C94-3DE7FCFB9230}">
                <p14:media xmlns:p14="http://schemas.microsoft.com/office/powerpoint/2010/main" r:embed="rId2">
                  <p14:trim end="1717080"/>
                </p14:media>
              </p:ext>
            </p:extLst>
          </p:nvPr>
        </p:nvPicPr>
        <p:blipFill>
          <a:blip r:embed="rId6"/>
          <a:stretch>
            <a:fillRect/>
          </a:stretch>
        </p:blipFill>
        <p:spPr>
          <a:xfrm>
            <a:off x="475129" y="5763742"/>
            <a:ext cx="1721223" cy="968189"/>
          </a:xfrm>
          <a:prstGeom prst="rect">
            <a:avLst/>
          </a:prstGeom>
        </p:spPr>
      </p:pic>
      <p:sp>
        <p:nvSpPr>
          <p:cNvPr id="7" name="Rectangle 6" descr=" ">
            <a:extLst>
              <a:ext uri="{C183D7F6-B498-43B3-948B-1728B52AA6E4}">
                <adec:decorative xmlns:adec="http://schemas.microsoft.com/office/drawing/2017/decorative" val="1"/>
              </a:ext>
            </a:extLst>
          </p:cNvPr>
          <p:cNvSpPr/>
          <p:nvPr/>
        </p:nvSpPr>
        <p:spPr>
          <a:xfrm>
            <a:off x="394446" y="5925106"/>
            <a:ext cx="457201" cy="6454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descr=" ">
            <a:extLst>
              <a:ext uri="{C183D7F6-B498-43B3-948B-1728B52AA6E4}">
                <adec:decorative xmlns:adec="http://schemas.microsoft.com/office/drawing/2017/decorative" val="1"/>
              </a:ext>
            </a:extLst>
          </p:cNvPr>
          <p:cNvSpPr/>
          <p:nvPr/>
        </p:nvSpPr>
        <p:spPr>
          <a:xfrm>
            <a:off x="1624968" y="5985619"/>
            <a:ext cx="714820" cy="6454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95399" y="1144555"/>
            <a:ext cx="6971145" cy="369332"/>
          </a:xfrm>
          <a:prstGeom prst="rect">
            <a:avLst/>
          </a:prstGeom>
          <a:noFill/>
        </p:spPr>
        <p:txBody>
          <a:bodyPr wrap="square" rtlCol="0">
            <a:spAutoFit/>
          </a:bodyPr>
          <a:lstStyle/>
          <a:p>
            <a:r>
              <a:rPr lang="en-US" b="1" dirty="0">
                <a:solidFill>
                  <a:schemeClr val="accent2"/>
                </a:solidFill>
              </a:rPr>
              <a:t>Link to Video: </a:t>
            </a:r>
            <a:r>
              <a:rPr lang="en-US" b="1" dirty="0">
                <a:solidFill>
                  <a:schemeClr val="accent2"/>
                </a:solidFill>
                <a:hlinkClick r:id="rId7"/>
              </a:rPr>
              <a:t>https://youtu.be/3w3zLUBsF0k?t=157</a:t>
            </a:r>
            <a:r>
              <a:rPr lang="en-US" b="1" dirty="0">
                <a:solidFill>
                  <a:schemeClr val="accent2"/>
                </a:solidFill>
              </a:rPr>
              <a:t> </a:t>
            </a:r>
            <a:r>
              <a:rPr lang="en-US" dirty="0">
                <a:solidFill>
                  <a:schemeClr val="tx2"/>
                </a:solidFill>
              </a:rPr>
              <a:t>(stop at 03:50)</a:t>
            </a:r>
          </a:p>
        </p:txBody>
      </p:sp>
      <p:pic>
        <p:nvPicPr>
          <p:cNvPr id="10" name="3w3zLUBsF0k"/>
          <p:cNvPicPr>
            <a:picLocks noRot="1" noChangeAspect="1"/>
          </p:cNvPicPr>
          <p:nvPr>
            <a:videoFile r:link="rId3"/>
          </p:nvPr>
        </p:nvPicPr>
        <p:blipFill>
          <a:blip r:embed="rId8"/>
          <a:stretch>
            <a:fillRect/>
          </a:stretch>
        </p:blipFill>
        <p:spPr>
          <a:xfrm>
            <a:off x="1530256" y="1909189"/>
            <a:ext cx="6149780" cy="3459251"/>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8896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000" fill="hold"/>
                                        <p:tgtEl>
                                          <p:spTgt spid="2"/>
                                        </p:tgtEl>
                                      </p:cBhvr>
                                    </p:cmd>
                                  </p:childTnLst>
                                </p:cTn>
                              </p:par>
                            </p:childTnLst>
                          </p:cTn>
                        </p:par>
                        <p:par>
                          <p:cTn id="7" fill="hold">
                            <p:stCondLst>
                              <p:cond delay="83000"/>
                            </p:stCondLst>
                            <p:childTnLst>
                              <p:par>
                                <p:cTn id="8" presetID="1" presetClass="mediacall" presetSubtype="0" fill="hold" nodeType="afterEffect">
                                  <p:stCondLst>
                                    <p:cond delay="0"/>
                                  </p:stCondLst>
                                  <p:childTnLs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p:cTn id="16" fill="hold" display="0">
                  <p:stCondLst>
                    <p:cond delay="indefinite"/>
                  </p:stCondLst>
                </p:cTn>
                <p:tgtEl>
                  <p:spTgt spid="10"/>
                </p:tgtEl>
              </p:cMediaNode>
            </p:video>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Activity 8.1 – Evaluate a Lesson</a:t>
            </a:r>
            <a:br>
              <a:rPr lang="en-US" dirty="0"/>
            </a:br>
            <a:r>
              <a:rPr lang="en-US" i="1" dirty="0"/>
              <a:t>Objectives</a:t>
            </a:r>
          </a:p>
        </p:txBody>
      </p:sp>
      <p:sp>
        <p:nvSpPr>
          <p:cNvPr id="6" name="Text Placeholder 5"/>
          <p:cNvSpPr>
            <a:spLocks noGrp="1"/>
          </p:cNvSpPr>
          <p:nvPr>
            <p:ph type="body" sz="quarter" idx="14"/>
          </p:nvPr>
        </p:nvSpPr>
        <p:spPr>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Create Objectives</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0" lvl="1" indent="0">
              <a:buClr>
                <a:schemeClr val="accent6"/>
              </a:buClr>
              <a:buNone/>
            </a:pPr>
            <a:r>
              <a:rPr lang="en-US" sz="1400" b="1" dirty="0">
                <a:latin typeface="Arial" panose="020B0604020202020204" pitchFamily="34" charset="0"/>
                <a:cs typeface="Arial" panose="020B0604020202020204" pitchFamily="34" charset="0"/>
              </a:rPr>
              <a:t>Choose objectives based on student performance relative to goals.</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Select a goal from IEP or standards</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Choose an objective that is the next step toward the goal</a:t>
            </a:r>
          </a:p>
          <a:p>
            <a:pPr marL="0" lvl="1" indent="0">
              <a:buClr>
                <a:schemeClr val="accent6"/>
              </a:buClr>
              <a:buNone/>
            </a:pPr>
            <a:r>
              <a:rPr lang="en-US" sz="1400" b="1" dirty="0">
                <a:latin typeface="Arial" panose="020B0604020202020204" pitchFamily="34" charset="0"/>
                <a:cs typeface="Arial" panose="020B0604020202020204" pitchFamily="34" charset="0"/>
              </a:rPr>
              <a:t>Write focused objectives that describe the specific learning outcome.</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Limit the objective to one singular next step toward the goal</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Describe a learning outcome in behavioral term that assesses mastery of the objective</a:t>
            </a: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3" name="Folded Corner 2" descr=" ">
            <a:extLst>
              <a:ext uri="{C183D7F6-B498-43B3-948B-1728B52AA6E4}">
                <adec:decorative xmlns:adec="http://schemas.microsoft.com/office/drawing/2017/decorative" val="1"/>
              </a:ext>
            </a:extLst>
          </p:cNvPr>
          <p:cNvSpPr/>
          <p:nvPr/>
        </p:nvSpPr>
        <p:spPr>
          <a:xfrm>
            <a:off x="4828373" y="1633604"/>
            <a:ext cx="4028743" cy="1450255"/>
          </a:xfrm>
          <a:prstGeom prst="foldedCorne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904241" y="1633604"/>
            <a:ext cx="3952875" cy="1290947"/>
          </a:xfrm>
          <a:prstGeom prst="rect">
            <a:avLst/>
          </a:prstGeom>
          <a:noFill/>
        </p:spPr>
        <p:txBody>
          <a:bodyPr wrap="square" rtlCol="0">
            <a:spAutoFit/>
          </a:bodyPr>
          <a:lstStyle/>
          <a:p>
            <a:r>
              <a:rPr lang="en-US" b="1" dirty="0"/>
              <a:t>Lesson Objective:</a:t>
            </a:r>
          </a:p>
          <a:p>
            <a:pPr marL="285750" indent="-285750">
              <a:lnSpc>
                <a:spcPct val="150000"/>
              </a:lnSpc>
              <a:buFont typeface="Arial" panose="020B0604020202020204" pitchFamily="34" charset="0"/>
              <a:buChar char="•"/>
            </a:pPr>
            <a:r>
              <a:rPr lang="en-US" sz="1400" dirty="0">
                <a:latin typeface="Kristen ITC" panose="03050502040202030202" pitchFamily="66" charset="0"/>
              </a:rPr>
              <a:t>Students can use clue words to help find and understand cause and effect while reading</a:t>
            </a:r>
          </a:p>
        </p:txBody>
      </p:sp>
    </p:spTree>
    <p:extLst>
      <p:ext uri="{BB962C8B-B14F-4D97-AF65-F5344CB8AC3E}">
        <p14:creationId xmlns:p14="http://schemas.microsoft.com/office/powerpoint/2010/main" val="2961103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Explicit Instruction Framework</a:t>
            </a:r>
          </a:p>
        </p:txBody>
      </p:sp>
      <p:sp>
        <p:nvSpPr>
          <p:cNvPr id="6" name="TextBox 5">
            <a:extLst>
              <a:ext uri="{FF2B5EF4-FFF2-40B4-BE49-F238E27FC236}">
                <a16:creationId xmlns:a16="http://schemas.microsoft.com/office/drawing/2014/main" id="{DF8E12D5-CF65-490C-B7C8-1F019501717B}"/>
              </a:ext>
            </a:extLst>
          </p:cNvPr>
          <p:cNvSpPr txBox="1"/>
          <p:nvPr/>
        </p:nvSpPr>
        <p:spPr>
          <a:xfrm>
            <a:off x="2756689" y="3047874"/>
            <a:ext cx="1828800" cy="822960"/>
          </a:xfrm>
          <a:prstGeom prst="rect">
            <a:avLst/>
          </a:prstGeom>
          <a:solidFill>
            <a:schemeClr val="accent3">
              <a:lumMod val="60000"/>
              <a:lumOff val="40000"/>
            </a:schemeClr>
          </a:solidFill>
          <a:ln>
            <a:noFill/>
          </a:ln>
        </p:spPr>
        <p:txBody>
          <a:bodyPr wrap="square" rtlCol="0" anchor="ctr" anchorCtr="0">
            <a:noAutofit/>
          </a:bodyPr>
          <a:lstStyle/>
          <a:p>
            <a:pPr algn="ctr"/>
            <a:r>
              <a:rPr lang="en-US" dirty="0">
                <a:solidFill>
                  <a:schemeClr val="bg1"/>
                </a:solidFill>
                <a:latin typeface="Arial" panose="020B0604020202020204" pitchFamily="34" charset="0"/>
                <a:cs typeface="Arial" panose="020B0604020202020204" pitchFamily="34" charset="0"/>
              </a:rPr>
              <a:t>Planned Examples</a:t>
            </a:r>
            <a:endParaRPr lang="en-US" sz="160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1192012-ADC6-4EDE-A7A4-32CC4803B89D}"/>
              </a:ext>
            </a:extLst>
          </p:cNvPr>
          <p:cNvSpPr txBox="1"/>
          <p:nvPr/>
        </p:nvSpPr>
        <p:spPr>
          <a:xfrm>
            <a:off x="2756689" y="2233523"/>
            <a:ext cx="1828800" cy="822960"/>
          </a:xfrm>
          <a:prstGeom prst="rect">
            <a:avLst/>
          </a:prstGeom>
          <a:solidFill>
            <a:schemeClr val="accent3">
              <a:lumMod val="60000"/>
              <a:lumOff val="40000"/>
            </a:schemeClr>
          </a:solidFill>
          <a:ln>
            <a:noFill/>
          </a:ln>
        </p:spPr>
        <p:txBody>
          <a:bodyPr wrap="square" rtlCol="0" anchor="ctr">
            <a:noAutofit/>
          </a:bodyPr>
          <a:lstStyle/>
          <a:p>
            <a:pPr algn="ctr"/>
            <a:r>
              <a:rPr lang="en-US" dirty="0">
                <a:solidFill>
                  <a:schemeClr val="bg1"/>
                </a:solidFill>
                <a:latin typeface="Arial" panose="020B0604020202020204" pitchFamily="34" charset="0"/>
                <a:cs typeface="Arial" panose="020B0604020202020204" pitchFamily="34" charset="0"/>
              </a:rPr>
              <a:t>Clear Explanation</a:t>
            </a:r>
          </a:p>
        </p:txBody>
      </p:sp>
      <p:sp>
        <p:nvSpPr>
          <p:cNvPr id="8" name="TextBox 7">
            <a:extLst>
              <a:ext uri="{FF2B5EF4-FFF2-40B4-BE49-F238E27FC236}">
                <a16:creationId xmlns:a16="http://schemas.microsoft.com/office/drawing/2014/main" id="{D11DF419-9515-4A38-8230-C19D86BF839B}"/>
              </a:ext>
            </a:extLst>
          </p:cNvPr>
          <p:cNvSpPr txBox="1"/>
          <p:nvPr/>
        </p:nvSpPr>
        <p:spPr>
          <a:xfrm>
            <a:off x="4722649" y="3047874"/>
            <a:ext cx="1828800" cy="822960"/>
          </a:xfrm>
          <a:prstGeom prst="rect">
            <a:avLst/>
          </a:prstGeom>
          <a:solidFill>
            <a:schemeClr val="accent1">
              <a:lumMod val="75000"/>
            </a:schemeClr>
          </a:solidFill>
          <a:ln>
            <a:noFill/>
          </a:ln>
        </p:spPr>
        <p:txBody>
          <a:bodyPr wrap="square" rtlCol="0" anchor="ctr">
            <a:noAutofit/>
          </a:bodyPr>
          <a:lstStyle/>
          <a:p>
            <a:pPr algn="ctr"/>
            <a:r>
              <a:rPr lang="en-US" dirty="0">
                <a:solidFill>
                  <a:schemeClr val="bg1"/>
                </a:solidFill>
                <a:latin typeface="Arial" panose="020B0604020202020204" pitchFamily="34" charset="0"/>
                <a:cs typeface="Arial" panose="020B0604020202020204" pitchFamily="34" charset="0"/>
              </a:rPr>
              <a:t>Independent Practice</a:t>
            </a:r>
          </a:p>
        </p:txBody>
      </p:sp>
      <p:sp>
        <p:nvSpPr>
          <p:cNvPr id="9" name="TextBox 8">
            <a:extLst>
              <a:ext uri="{FF2B5EF4-FFF2-40B4-BE49-F238E27FC236}">
                <a16:creationId xmlns:a16="http://schemas.microsoft.com/office/drawing/2014/main" id="{A3704B53-E0A2-4994-8EA7-D60845A6080D}"/>
              </a:ext>
            </a:extLst>
          </p:cNvPr>
          <p:cNvSpPr txBox="1"/>
          <p:nvPr/>
        </p:nvSpPr>
        <p:spPr>
          <a:xfrm>
            <a:off x="4722649" y="2233523"/>
            <a:ext cx="1828800" cy="822960"/>
          </a:xfrm>
          <a:prstGeom prst="rect">
            <a:avLst/>
          </a:prstGeom>
          <a:solidFill>
            <a:schemeClr val="accent1">
              <a:lumMod val="75000"/>
            </a:schemeClr>
          </a:solidFill>
          <a:ln>
            <a:noFill/>
          </a:ln>
        </p:spPr>
        <p:txBody>
          <a:bodyPr wrap="square" rtlCol="0" anchor="ctr">
            <a:noAutofit/>
          </a:bodyPr>
          <a:lstStyle/>
          <a:p>
            <a:pPr algn="ctr"/>
            <a:r>
              <a:rPr lang="en-US" dirty="0">
                <a:solidFill>
                  <a:schemeClr val="bg1"/>
                </a:solidFill>
                <a:latin typeface="Arial" panose="020B0604020202020204" pitchFamily="34" charset="0"/>
                <a:cs typeface="Arial" panose="020B0604020202020204" pitchFamily="34" charset="0"/>
              </a:rPr>
              <a:t>Guided </a:t>
            </a:r>
          </a:p>
          <a:p>
            <a:pPr algn="ctr"/>
            <a:r>
              <a:rPr lang="en-US" dirty="0">
                <a:solidFill>
                  <a:schemeClr val="bg1"/>
                </a:solidFill>
                <a:latin typeface="Arial" panose="020B0604020202020204" pitchFamily="34" charset="0"/>
                <a:cs typeface="Arial" panose="020B0604020202020204" pitchFamily="34" charset="0"/>
              </a:rPr>
              <a:t>Practice</a:t>
            </a:r>
          </a:p>
        </p:txBody>
      </p:sp>
      <p:sp>
        <p:nvSpPr>
          <p:cNvPr id="10" name="TextBox 9">
            <a:extLst>
              <a:ext uri="{FF2B5EF4-FFF2-40B4-BE49-F238E27FC236}">
                <a16:creationId xmlns:a16="http://schemas.microsoft.com/office/drawing/2014/main" id="{63B392C8-B7E7-43D1-B93A-6EC323EED7C2}"/>
              </a:ext>
            </a:extLst>
          </p:cNvPr>
          <p:cNvSpPr txBox="1"/>
          <p:nvPr/>
        </p:nvSpPr>
        <p:spPr>
          <a:xfrm>
            <a:off x="2756689" y="1778210"/>
            <a:ext cx="1828800" cy="457200"/>
          </a:xfrm>
          <a:prstGeom prst="rect">
            <a:avLst/>
          </a:prstGeom>
          <a:solidFill>
            <a:schemeClr val="accent3">
              <a:lumMod val="75000"/>
            </a:schemeClr>
          </a:solidFill>
          <a:ln>
            <a:noFill/>
          </a:ln>
        </p:spPr>
        <p:txBody>
          <a:bodyPr wrap="square" rtlCol="0" anchor="ctr">
            <a:noAutofit/>
          </a:bodyPr>
          <a:lstStyle/>
          <a:p>
            <a:pPr algn="ctr"/>
            <a:r>
              <a:rPr lang="en-US" sz="2000" b="1" dirty="0">
                <a:latin typeface="Arial" panose="020B0604020202020204" pitchFamily="34" charset="0"/>
                <a:cs typeface="Arial" panose="020B0604020202020204" pitchFamily="34" charset="0"/>
              </a:rPr>
              <a:t>Modeling</a:t>
            </a:r>
          </a:p>
        </p:txBody>
      </p:sp>
      <p:sp>
        <p:nvSpPr>
          <p:cNvPr id="11" name="TextBox 10">
            <a:extLst>
              <a:ext uri="{FF2B5EF4-FFF2-40B4-BE49-F238E27FC236}">
                <a16:creationId xmlns:a16="http://schemas.microsoft.com/office/drawing/2014/main" id="{4994798E-2BC9-4AFF-8AE9-5768DC2D7CD0}"/>
              </a:ext>
            </a:extLst>
          </p:cNvPr>
          <p:cNvSpPr txBox="1"/>
          <p:nvPr/>
        </p:nvSpPr>
        <p:spPr>
          <a:xfrm>
            <a:off x="4722649" y="1778210"/>
            <a:ext cx="1828800" cy="457200"/>
          </a:xfrm>
          <a:prstGeom prst="rect">
            <a:avLst/>
          </a:prstGeom>
          <a:solidFill>
            <a:schemeClr val="accent1">
              <a:lumMod val="50000"/>
            </a:schemeClr>
          </a:solidFill>
          <a:ln>
            <a:noFill/>
          </a:ln>
        </p:spPr>
        <p:txBody>
          <a:bodyPr wrap="square" rtlCol="0" anchor="ctr">
            <a:noAutofit/>
          </a:bodyPr>
          <a:lstStyle/>
          <a:p>
            <a:pPr algn="ctr"/>
            <a:r>
              <a:rPr lang="en-US" sz="2000" b="1" dirty="0">
                <a:latin typeface="Arial" panose="020B0604020202020204" pitchFamily="34" charset="0"/>
                <a:cs typeface="Arial" panose="020B0604020202020204" pitchFamily="34" charset="0"/>
              </a:rPr>
              <a:t>Practice</a:t>
            </a:r>
          </a:p>
        </p:txBody>
      </p:sp>
      <p:sp>
        <p:nvSpPr>
          <p:cNvPr id="12" name="Rectangle 11">
            <a:extLst>
              <a:ext uri="{FF2B5EF4-FFF2-40B4-BE49-F238E27FC236}">
                <a16:creationId xmlns:a16="http://schemas.microsoft.com/office/drawing/2014/main" id="{19F342B3-BC0B-4EB7-9DFC-D489C7AA661F}"/>
              </a:ext>
            </a:extLst>
          </p:cNvPr>
          <p:cNvSpPr/>
          <p:nvPr/>
        </p:nvSpPr>
        <p:spPr>
          <a:xfrm>
            <a:off x="2756689" y="3999339"/>
            <a:ext cx="3793596" cy="437680"/>
          </a:xfrm>
          <a:prstGeom prst="rect">
            <a:avLst/>
          </a:prstGeom>
          <a:solidFill>
            <a:schemeClr val="bg2">
              <a:lumMod val="90000"/>
              <a:lumOff val="10000"/>
            </a:schemeClr>
          </a:solidFill>
        </p:spPr>
        <p:txBody>
          <a:bodyPr wrap="square">
            <a:noAutofit/>
          </a:bodyPr>
          <a:lstStyle/>
          <a:p>
            <a:pPr algn="ctr"/>
            <a:r>
              <a:rPr lang="en-US" sz="2000" b="1" dirty="0">
                <a:latin typeface="Arial" panose="020B0604020202020204" pitchFamily="34" charset="0"/>
                <a:cs typeface="Arial" panose="020B0604020202020204" pitchFamily="34" charset="0"/>
              </a:rPr>
              <a:t>Supporting Practices</a:t>
            </a:r>
            <a:endParaRPr lang="en-US" sz="20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A3584FD9-79DB-44C5-A83C-8EE565F63BD3}"/>
              </a:ext>
            </a:extLst>
          </p:cNvPr>
          <p:cNvSpPr/>
          <p:nvPr/>
        </p:nvSpPr>
        <p:spPr>
          <a:xfrm>
            <a:off x="2756689" y="4434405"/>
            <a:ext cx="3793596" cy="895796"/>
          </a:xfrm>
          <a:prstGeom prst="rect">
            <a:avLst/>
          </a:prstGeom>
          <a:solidFill>
            <a:schemeClr val="bg2">
              <a:lumMod val="50000"/>
              <a:lumOff val="50000"/>
            </a:schemeClr>
          </a:solidFill>
        </p:spPr>
        <p:txBody>
          <a:bodyPr wrap="square" lIns="45720" rIns="45720" anchor="ctr">
            <a:noAutofit/>
          </a:bodyPr>
          <a:lstStyle/>
          <a:p>
            <a:pPr marL="115888" indent="-115888">
              <a:spcBef>
                <a:spcPts val="600"/>
              </a:spcBef>
              <a:buFont typeface="Arial" panose="020B0604020202020204" pitchFamily="34" charset="0"/>
              <a:buChar char="•"/>
              <a:tabLst>
                <a:tab pos="53975" algn="l"/>
              </a:tabLst>
            </a:pPr>
            <a:r>
              <a:rPr lang="en-US" sz="1200" dirty="0">
                <a:solidFill>
                  <a:schemeClr val="bg1"/>
                </a:solidFill>
                <a:latin typeface="Arial" panose="020B0604020202020204" pitchFamily="34" charset="0"/>
                <a:cs typeface="Arial" panose="020B0604020202020204" pitchFamily="34" charset="0"/>
              </a:rPr>
              <a:t>Using effective methods to elicit frequent responses</a:t>
            </a:r>
          </a:p>
          <a:p>
            <a:pPr marL="115888" indent="-115888">
              <a:spcBef>
                <a:spcPts val="600"/>
              </a:spcBef>
              <a:buFont typeface="Arial" panose="020B0604020202020204" pitchFamily="34" charset="0"/>
              <a:buChar char="•"/>
              <a:tabLst>
                <a:tab pos="53975" algn="l"/>
              </a:tabLst>
            </a:pPr>
            <a:r>
              <a:rPr lang="en-US" sz="1200" dirty="0">
                <a:solidFill>
                  <a:schemeClr val="bg1"/>
                </a:solidFill>
                <a:latin typeface="Arial" panose="020B0604020202020204" pitchFamily="34" charset="0"/>
                <a:cs typeface="Arial" panose="020B0604020202020204" pitchFamily="34" charset="0"/>
              </a:rPr>
              <a:t>Providing immediate specific feedback</a:t>
            </a:r>
          </a:p>
          <a:p>
            <a:pPr marL="115888" indent="-115888">
              <a:spcBef>
                <a:spcPts val="600"/>
              </a:spcBef>
              <a:buFont typeface="Arial" panose="020B0604020202020204" pitchFamily="34" charset="0"/>
              <a:buChar char="•"/>
              <a:tabLst>
                <a:tab pos="53975" algn="l"/>
              </a:tabLst>
            </a:pPr>
            <a:r>
              <a:rPr lang="en-US" sz="1200" dirty="0">
                <a:solidFill>
                  <a:schemeClr val="bg1"/>
                </a:solidFill>
                <a:latin typeface="Arial" panose="020B0604020202020204" pitchFamily="34" charset="0"/>
                <a:cs typeface="Arial" panose="020B0604020202020204" pitchFamily="34" charset="0"/>
              </a:rPr>
              <a:t>Maintaining a brisk pace</a:t>
            </a:r>
          </a:p>
        </p:txBody>
      </p:sp>
    </p:spTree>
    <p:extLst>
      <p:ext uri="{BB962C8B-B14F-4D97-AF65-F5344CB8AC3E}">
        <p14:creationId xmlns:p14="http://schemas.microsoft.com/office/powerpoint/2010/main" val="3993324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Activity 8.1 – Evaluate a Lesson</a:t>
            </a:r>
            <a:br>
              <a:rPr lang="en-US" dirty="0"/>
            </a:br>
            <a:r>
              <a:rPr lang="en-US" i="1" dirty="0"/>
              <a:t>Objectives</a:t>
            </a:r>
          </a:p>
        </p:txBody>
      </p:sp>
      <p:sp>
        <p:nvSpPr>
          <p:cNvPr id="6" name="Text Placeholder 5"/>
          <p:cNvSpPr>
            <a:spLocks noGrp="1"/>
          </p:cNvSpPr>
          <p:nvPr>
            <p:ph type="body" sz="quarter" idx="14"/>
          </p:nvPr>
        </p:nvSpPr>
        <p:spPr>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Create Objectives</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0" lvl="1" indent="0">
              <a:buClr>
                <a:schemeClr val="accent6"/>
              </a:buClr>
              <a:buNone/>
            </a:pPr>
            <a:r>
              <a:rPr lang="en-US" sz="1400" b="1" dirty="0">
                <a:latin typeface="Arial" panose="020B0604020202020204" pitchFamily="34" charset="0"/>
                <a:cs typeface="Arial" panose="020B0604020202020204" pitchFamily="34" charset="0"/>
              </a:rPr>
              <a:t>Choose objectives based on student performance relative to goals.</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Select a goal from IEP or standards</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Choose an objective that is the next step toward the goal</a:t>
            </a:r>
          </a:p>
          <a:p>
            <a:pPr marL="0" lvl="1" indent="0">
              <a:buClr>
                <a:schemeClr val="accent6"/>
              </a:buClr>
              <a:buNone/>
            </a:pPr>
            <a:r>
              <a:rPr lang="en-US" sz="1400" b="1" dirty="0">
                <a:latin typeface="Arial" panose="020B0604020202020204" pitchFamily="34" charset="0"/>
                <a:cs typeface="Arial" panose="020B0604020202020204" pitchFamily="34" charset="0"/>
              </a:rPr>
              <a:t>Write focused objectives that describe the specific learning outcome.</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Limit the objective to one singular next step toward the goal</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Describe a learning outcome in behavioral term that assesses mastery of the objective</a:t>
            </a: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515764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Activity 8.1 – Evaluate a Lesson</a:t>
            </a:r>
            <a:br>
              <a:rPr lang="en-US" dirty="0"/>
            </a:br>
            <a:r>
              <a:rPr lang="en-US" i="1" dirty="0"/>
              <a:t>Objectives</a:t>
            </a:r>
          </a:p>
        </p:txBody>
      </p:sp>
      <p:pic>
        <p:nvPicPr>
          <p:cNvPr id="9" name="Picture 8" descr="screenshot of common core standards for english language arts"/>
          <p:cNvPicPr>
            <a:picLocks noChangeAspect="1"/>
          </p:cNvPicPr>
          <p:nvPr/>
        </p:nvPicPr>
        <p:blipFill>
          <a:blip r:embed="rId2"/>
          <a:stretch>
            <a:fillRect/>
          </a:stretch>
        </p:blipFill>
        <p:spPr>
          <a:xfrm>
            <a:off x="577222" y="1467385"/>
            <a:ext cx="2736237" cy="2112593"/>
          </a:xfrm>
          <a:prstGeom prst="rect">
            <a:avLst/>
          </a:prstGeom>
        </p:spPr>
      </p:pic>
      <p:pic>
        <p:nvPicPr>
          <p:cNvPr id="5" name="Picture 4" descr="screenshot of reading standards for informational test k-5"/>
          <p:cNvPicPr>
            <a:picLocks noChangeAspect="1"/>
          </p:cNvPicPr>
          <p:nvPr/>
        </p:nvPicPr>
        <p:blipFill>
          <a:blip r:embed="rId3"/>
          <a:stretch>
            <a:fillRect/>
          </a:stretch>
        </p:blipFill>
        <p:spPr>
          <a:xfrm>
            <a:off x="2725269" y="2523681"/>
            <a:ext cx="2992729" cy="2145407"/>
          </a:xfrm>
          <a:prstGeom prst="rect">
            <a:avLst/>
          </a:prstGeom>
        </p:spPr>
      </p:pic>
      <p:pic>
        <p:nvPicPr>
          <p:cNvPr id="7" name="Picture 6" descr=" ">
            <a:extLst>
              <a:ext uri="{C183D7F6-B498-43B3-948B-1728B52AA6E4}">
                <adec:decorative xmlns:adec="http://schemas.microsoft.com/office/drawing/2017/decorative" val="1"/>
              </a:ext>
            </a:extLst>
          </p:cNvPr>
          <p:cNvPicPr>
            <a:picLocks noChangeAspect="1"/>
          </p:cNvPicPr>
          <p:nvPr/>
        </p:nvPicPr>
        <p:blipFill rotWithShape="1">
          <a:blip r:embed="rId3"/>
          <a:srcRect l="8100" t="68586" r="63727" b="24155"/>
          <a:stretch/>
        </p:blipFill>
        <p:spPr>
          <a:xfrm>
            <a:off x="3313459" y="4519303"/>
            <a:ext cx="1266506" cy="233941"/>
          </a:xfrm>
          <a:prstGeom prst="rect">
            <a:avLst/>
          </a:prstGeom>
        </p:spPr>
      </p:pic>
      <p:sp>
        <p:nvSpPr>
          <p:cNvPr id="8" name="Rectangle 7"/>
          <p:cNvSpPr/>
          <p:nvPr/>
        </p:nvSpPr>
        <p:spPr>
          <a:xfrm>
            <a:off x="2025022" y="4261769"/>
            <a:ext cx="4742085" cy="1200329"/>
          </a:xfrm>
          <a:prstGeom prst="rect">
            <a:avLst/>
          </a:prstGeom>
          <a:solidFill>
            <a:schemeClr val="accent2"/>
          </a:solidFill>
        </p:spPr>
        <p:txBody>
          <a:bodyPr wrap="square">
            <a:spAutoFit/>
          </a:bodyPr>
          <a:lstStyle/>
          <a:p>
            <a:r>
              <a:rPr lang="en-US" dirty="0">
                <a:latin typeface="Franklin Gothic Book" panose="020B0503020102020204" pitchFamily="34" charset="0"/>
                <a:cs typeface="Calibri" panose="020F0502020204030204" pitchFamily="34" charset="0"/>
              </a:rPr>
              <a:t>Describe the logical connection between particular sentences and paragraphs in a text (e.g., comparison, cause/effect, first/second/third in a sequence).</a:t>
            </a:r>
          </a:p>
        </p:txBody>
      </p:sp>
    </p:spTree>
    <p:extLst>
      <p:ext uri="{BB962C8B-B14F-4D97-AF65-F5344CB8AC3E}">
        <p14:creationId xmlns:p14="http://schemas.microsoft.com/office/powerpoint/2010/main" val="41787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42" presetClass="path" presetSubtype="0" accel="50000" decel="50000" fill="hold" nodeType="withEffect">
                                  <p:stCondLst>
                                    <p:cond delay="0"/>
                                  </p:stCondLst>
                                  <p:childTnLst>
                                    <p:animMotion origin="layout" path="M -0.2342 -0.15301 L 0.10018 0.06643 " pathEditMode="relative" rAng="0" ptsTypes="AA">
                                      <p:cBhvr>
                                        <p:cTn id="12" dur="2000" fill="hold"/>
                                        <p:tgtEl>
                                          <p:spTgt spid="5"/>
                                        </p:tgtEl>
                                        <p:attrNameLst>
                                          <p:attrName>ppt_x</p:attrName>
                                          <p:attrName>ppt_y</p:attrName>
                                        </p:attrNameLst>
                                      </p:cBhvr>
                                      <p:rCtr x="16719" y="10972"/>
                                    </p:animMotion>
                                  </p:childTnLst>
                                </p:cTn>
                              </p:par>
                              <p:par>
                                <p:cTn id="13" presetID="6" presetClass="emph" presetSubtype="0" fill="hold" nodeType="withEffect">
                                  <p:stCondLst>
                                    <p:cond delay="0"/>
                                  </p:stCondLst>
                                  <p:childTnLst>
                                    <p:animScale>
                                      <p:cBhvr>
                                        <p:cTn id="14" dur="2000" fill="hold"/>
                                        <p:tgtEl>
                                          <p:spTgt spid="5"/>
                                        </p:tgtEl>
                                      </p:cBhvr>
                                      <p:by x="200000" y="200000"/>
                                    </p:animScale>
                                  </p:childTnLst>
                                </p:cTn>
                              </p:par>
                              <p:par>
                                <p:cTn id="15" presetID="9" presetClass="emph" presetSubtype="0" nodeType="withEffect">
                                  <p:stCondLst>
                                    <p:cond delay="0"/>
                                  </p:stCondLst>
                                  <p:childTnLst>
                                    <p:set>
                                      <p:cBhvr rctx="PPT">
                                        <p:cTn id="16" dur="indefinite"/>
                                        <p:tgtEl>
                                          <p:spTgt spid="9"/>
                                        </p:tgtEl>
                                        <p:attrNameLst>
                                          <p:attrName>style.opacity</p:attrName>
                                        </p:attrNameLst>
                                      </p:cBhvr>
                                      <p:to>
                                        <p:strVal val="0.5"/>
                                      </p:to>
                                    </p:set>
                                    <p:animEffect filter="image" prLst="opacity: 0.5">
                                      <p:cBhvr rctx="IE">
                                        <p:cTn id="17" dur="indefinite"/>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6" presetClass="emph" presetSubtype="0" fill="hold" nodeType="withEffect">
                                  <p:stCondLst>
                                    <p:cond delay="0"/>
                                  </p:stCondLst>
                                  <p:childTnLst>
                                    <p:animScale>
                                      <p:cBhvr>
                                        <p:cTn id="23" dur="2000" fill="hold"/>
                                        <p:tgtEl>
                                          <p:spTgt spid="7"/>
                                        </p:tgtEl>
                                      </p:cBhvr>
                                      <p:by x="200000" y="200000"/>
                                    </p:animScale>
                                  </p:childTnLst>
                                </p:cTn>
                              </p:par>
                              <p:par>
                                <p:cTn id="24" presetID="9" presetClass="emph" presetSubtype="0" nodeType="withEffect">
                                  <p:stCondLst>
                                    <p:cond delay="0"/>
                                  </p:stCondLst>
                                  <p:childTnLst>
                                    <p:set>
                                      <p:cBhvr rctx="PPT">
                                        <p:cTn id="25" dur="indefinite"/>
                                        <p:tgtEl>
                                          <p:spTgt spid="5"/>
                                        </p:tgtEl>
                                        <p:attrNameLst>
                                          <p:attrName>style.opacity</p:attrName>
                                        </p:attrNameLst>
                                      </p:cBhvr>
                                      <p:to>
                                        <p:strVal val="0.5"/>
                                      </p:to>
                                    </p:set>
                                    <p:animEffect filter="image" prLst="opacity: 0.5">
                                      <p:cBhvr rctx="IE">
                                        <p:cTn id="26" dur="indefinite"/>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Activity 8.1 – Evaluate a Lesson</a:t>
            </a:r>
            <a:br>
              <a:rPr lang="en-US" dirty="0"/>
            </a:br>
            <a:r>
              <a:rPr lang="en-US" i="1" dirty="0"/>
              <a:t>Objectives</a:t>
            </a:r>
          </a:p>
        </p:txBody>
      </p:sp>
      <p:pic>
        <p:nvPicPr>
          <p:cNvPr id="13" name="Picture 12" descr="screenshot of 2017 english standards of learning curriculum framework"/>
          <p:cNvPicPr>
            <a:picLocks noChangeAspect="1"/>
          </p:cNvPicPr>
          <p:nvPr/>
        </p:nvPicPr>
        <p:blipFill>
          <a:blip r:embed="rId2"/>
          <a:stretch>
            <a:fillRect/>
          </a:stretch>
        </p:blipFill>
        <p:spPr>
          <a:xfrm>
            <a:off x="488172" y="1431782"/>
            <a:ext cx="2628408" cy="2018817"/>
          </a:xfrm>
          <a:prstGeom prst="rect">
            <a:avLst/>
          </a:prstGeom>
        </p:spPr>
      </p:pic>
      <p:pic>
        <p:nvPicPr>
          <p:cNvPr id="12" name="Picture 11" descr="screenshot of page in curriculum framework"/>
          <p:cNvPicPr>
            <a:picLocks noChangeAspect="1"/>
          </p:cNvPicPr>
          <p:nvPr/>
        </p:nvPicPr>
        <p:blipFill>
          <a:blip r:embed="rId3"/>
          <a:stretch>
            <a:fillRect/>
          </a:stretch>
        </p:blipFill>
        <p:spPr>
          <a:xfrm>
            <a:off x="3116580" y="2926973"/>
            <a:ext cx="2882698" cy="2228269"/>
          </a:xfrm>
          <a:prstGeom prst="rect">
            <a:avLst/>
          </a:prstGeom>
        </p:spPr>
      </p:pic>
      <p:pic>
        <p:nvPicPr>
          <p:cNvPr id="14" name="Picture 13" descr=" ">
            <a:extLst>
              <a:ext uri="{C183D7F6-B498-43B3-948B-1728B52AA6E4}">
                <adec:decorative xmlns:adec="http://schemas.microsoft.com/office/drawing/2017/decorative" val="1"/>
              </a:ext>
            </a:extLst>
          </p:cNvPr>
          <p:cNvPicPr>
            <a:picLocks noChangeAspect="1"/>
          </p:cNvPicPr>
          <p:nvPr/>
        </p:nvPicPr>
        <p:blipFill rotWithShape="1">
          <a:blip r:embed="rId3"/>
          <a:srcRect l="7635" t="37663" r="63788" b="59963"/>
          <a:stretch/>
        </p:blipFill>
        <p:spPr>
          <a:xfrm>
            <a:off x="3580775" y="4290535"/>
            <a:ext cx="1954307" cy="125506"/>
          </a:xfrm>
          <a:prstGeom prst="rect">
            <a:avLst/>
          </a:prstGeom>
        </p:spPr>
      </p:pic>
      <p:sp>
        <p:nvSpPr>
          <p:cNvPr id="16" name="Rectangle 15"/>
          <p:cNvSpPr/>
          <p:nvPr/>
        </p:nvSpPr>
        <p:spPr>
          <a:xfrm>
            <a:off x="2533346" y="4231375"/>
            <a:ext cx="3465932" cy="369332"/>
          </a:xfrm>
          <a:prstGeom prst="rect">
            <a:avLst/>
          </a:prstGeom>
          <a:solidFill>
            <a:schemeClr val="accent2"/>
          </a:solidFill>
        </p:spPr>
        <p:txBody>
          <a:bodyPr wrap="square">
            <a:spAutoFit/>
          </a:bodyPr>
          <a:lstStyle/>
          <a:p>
            <a:r>
              <a:rPr lang="en-US" dirty="0">
                <a:latin typeface="Times New Roman" panose="02020603050405020304" pitchFamily="18" charset="0"/>
                <a:cs typeface="Times New Roman" panose="02020603050405020304" pitchFamily="18" charset="0"/>
              </a:rPr>
              <a:t>Identify cause/effect relationships</a:t>
            </a:r>
          </a:p>
        </p:txBody>
      </p:sp>
    </p:spTree>
    <p:extLst>
      <p:ext uri="{BB962C8B-B14F-4D97-AF65-F5344CB8AC3E}">
        <p14:creationId xmlns:p14="http://schemas.microsoft.com/office/powerpoint/2010/main" val="394254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6" presetClass="emph" presetSubtype="0" fill="hold" nodeType="withEffect">
                                  <p:stCondLst>
                                    <p:cond delay="0"/>
                                  </p:stCondLst>
                                  <p:childTnLst>
                                    <p:animScale>
                                      <p:cBhvr>
                                        <p:cTn id="12" dur="2000" fill="hold"/>
                                        <p:tgtEl>
                                          <p:spTgt spid="12"/>
                                        </p:tgtEl>
                                      </p:cBhvr>
                                      <p:by x="200000" y="200000"/>
                                    </p:animScale>
                                  </p:childTnLst>
                                </p:cTn>
                              </p:par>
                              <p:par>
                                <p:cTn id="13" presetID="42" presetClass="path" presetSubtype="0" accel="50000" decel="50000" fill="hold" nodeType="withEffect">
                                  <p:stCondLst>
                                    <p:cond delay="0"/>
                                  </p:stCondLst>
                                  <p:childTnLst>
                                    <p:animMotion origin="layout" path="M -0.29254 -0.2162 L 0.0585 0.02407 " pathEditMode="relative" rAng="0" ptsTypes="AA">
                                      <p:cBhvr>
                                        <p:cTn id="14" dur="2000" fill="hold"/>
                                        <p:tgtEl>
                                          <p:spTgt spid="12"/>
                                        </p:tgtEl>
                                        <p:attrNameLst>
                                          <p:attrName>ppt_x</p:attrName>
                                          <p:attrName>ppt_y</p:attrName>
                                        </p:attrNameLst>
                                      </p:cBhvr>
                                      <p:rCtr x="17552" y="12014"/>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6" presetClass="emph" presetSubtype="0" fill="hold" nodeType="withEffect">
                                  <p:stCondLst>
                                    <p:cond delay="0"/>
                                  </p:stCondLst>
                                  <p:childTnLst>
                                    <p:animScale>
                                      <p:cBhvr>
                                        <p:cTn id="20" dur="2000" fill="hold"/>
                                        <p:tgtEl>
                                          <p:spTgt spid="14"/>
                                        </p:tgtEl>
                                      </p:cBhvr>
                                      <p:by x="200000" y="200000"/>
                                    </p:animScale>
                                  </p:childTnLst>
                                </p:cTn>
                              </p:par>
                              <p:par>
                                <p:cTn id="21" presetID="9" presetClass="emph" presetSubtype="0" nodeType="withEffect">
                                  <p:stCondLst>
                                    <p:cond delay="0"/>
                                  </p:stCondLst>
                                  <p:childTnLst>
                                    <p:set>
                                      <p:cBhvr rctx="PPT">
                                        <p:cTn id="22" dur="indefinite"/>
                                        <p:tgtEl>
                                          <p:spTgt spid="12"/>
                                        </p:tgtEl>
                                        <p:attrNameLst>
                                          <p:attrName>style.opacity</p:attrName>
                                        </p:attrNameLst>
                                      </p:cBhvr>
                                      <p:to>
                                        <p:strVal val="0.5"/>
                                      </p:to>
                                    </p:set>
                                    <p:animEffect filter="image" prLst="opacity: 0.5">
                                      <p:cBhvr rctx="IE">
                                        <p:cTn id="23" dur="indefinite"/>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Activity 8.1 – Evaluate a Lesson</a:t>
            </a:r>
            <a:br>
              <a:rPr lang="en-US" dirty="0"/>
            </a:br>
            <a:r>
              <a:rPr lang="en-US" i="1" dirty="0"/>
              <a:t>Objectives</a:t>
            </a:r>
          </a:p>
        </p:txBody>
      </p:sp>
      <p:sp>
        <p:nvSpPr>
          <p:cNvPr id="6" name="Text Placeholder 5"/>
          <p:cNvSpPr>
            <a:spLocks noGrp="1"/>
          </p:cNvSpPr>
          <p:nvPr>
            <p:ph type="body" sz="quarter" idx="14"/>
          </p:nvPr>
        </p:nvSpPr>
        <p:spPr>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Create Objectives</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0" lvl="1" indent="0">
              <a:buClr>
                <a:schemeClr val="accent6"/>
              </a:buClr>
              <a:buNone/>
            </a:pPr>
            <a:r>
              <a:rPr lang="en-US" sz="1400" b="1" dirty="0">
                <a:latin typeface="Arial" panose="020B0604020202020204" pitchFamily="34" charset="0"/>
                <a:cs typeface="Arial" panose="020B0604020202020204" pitchFamily="34" charset="0"/>
              </a:rPr>
              <a:t>Choose objectives based on student performance relative to goals.</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Select a goal from IEP or standards</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Choose an objective that is the next step toward the goal</a:t>
            </a:r>
          </a:p>
          <a:p>
            <a:pPr marL="0" lvl="1" indent="0">
              <a:buClr>
                <a:schemeClr val="accent6"/>
              </a:buClr>
              <a:buNone/>
            </a:pPr>
            <a:r>
              <a:rPr lang="en-US" sz="1400" b="1" dirty="0">
                <a:latin typeface="Arial" panose="020B0604020202020204" pitchFamily="34" charset="0"/>
                <a:cs typeface="Arial" panose="020B0604020202020204" pitchFamily="34" charset="0"/>
              </a:rPr>
              <a:t>Write focused objectives that describe the specific learning outcome.</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Limit the objective to one singular next step toward the goal</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Describe a learning outcome in behavioral term that assesses mastery of the objective</a:t>
            </a: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0" name="TextBox 9"/>
          <p:cNvSpPr txBox="1"/>
          <p:nvPr/>
        </p:nvSpPr>
        <p:spPr>
          <a:xfrm>
            <a:off x="4698372" y="2340557"/>
            <a:ext cx="4117967" cy="3279577"/>
          </a:xfrm>
          <a:prstGeom prst="cloudCallout">
            <a:avLst>
              <a:gd name="adj1" fmla="val -61779"/>
              <a:gd name="adj2" fmla="val -35826"/>
            </a:avLst>
          </a:prstGeom>
          <a:solidFill>
            <a:schemeClr val="accent2"/>
          </a:solidFill>
        </p:spPr>
        <p:txBody>
          <a:bodyPr wrap="square" lIns="0" tIns="0" rIns="0" bIns="0" rtlCol="0" anchor="ctr" anchorCtr="0">
            <a:spAutoFit/>
          </a:bodyPr>
          <a:lstStyle/>
          <a:p>
            <a:r>
              <a:rPr lang="en-US" sz="1400" i="1" dirty="0"/>
              <a:t>In this teacher’s state—which uses the Common Core State Standards—this is a 3</a:t>
            </a:r>
            <a:r>
              <a:rPr lang="en-US" sz="1400" i="1" baseline="30000" dirty="0"/>
              <a:t>rd</a:t>
            </a:r>
            <a:r>
              <a:rPr lang="en-US" sz="1400" i="1" dirty="0"/>
              <a:t> grade standard. If this teacher were in Virginia, this might be considered a fourth grade standard.</a:t>
            </a:r>
          </a:p>
          <a:p>
            <a:endParaRPr lang="en-US" sz="1400" i="1" dirty="0"/>
          </a:p>
          <a:p>
            <a:r>
              <a:rPr lang="en-US" sz="1400" i="1" dirty="0"/>
              <a:t>In this group of students, the objective matches the students’ instructional level, so it is appropriate for this group.</a:t>
            </a:r>
          </a:p>
        </p:txBody>
      </p:sp>
      <p:pic>
        <p:nvPicPr>
          <p:cNvPr id="3" name="Picture 2" descr="describe the logical connection between particular sentences and paragrahps in a text "/>
          <p:cNvPicPr>
            <a:picLocks noChangeAspect="1"/>
          </p:cNvPicPr>
          <p:nvPr/>
        </p:nvPicPr>
        <p:blipFill>
          <a:blip r:embed="rId2"/>
          <a:stretch>
            <a:fillRect/>
          </a:stretch>
        </p:blipFill>
        <p:spPr>
          <a:xfrm>
            <a:off x="744539" y="5109762"/>
            <a:ext cx="3602365" cy="989963"/>
          </a:xfrm>
          <a:prstGeom prst="rect">
            <a:avLst/>
          </a:prstGeom>
        </p:spPr>
      </p:pic>
      <p:pic>
        <p:nvPicPr>
          <p:cNvPr id="17" name="Picture 4" descr="Image result for white check mark transparent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067" y="2587173"/>
            <a:ext cx="298450" cy="29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37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Activity 8.1 – Evaluate a Lesson</a:t>
            </a:r>
            <a:br>
              <a:rPr lang="en-US" dirty="0"/>
            </a:br>
            <a:r>
              <a:rPr lang="en-US" i="1" dirty="0"/>
              <a:t>Objectives</a:t>
            </a:r>
          </a:p>
        </p:txBody>
      </p:sp>
      <p:sp>
        <p:nvSpPr>
          <p:cNvPr id="6" name="Text Placeholder 5"/>
          <p:cNvSpPr>
            <a:spLocks noGrp="1"/>
          </p:cNvSpPr>
          <p:nvPr>
            <p:ph type="body" sz="quarter" idx="14"/>
          </p:nvPr>
        </p:nvSpPr>
        <p:spPr>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Create Objectives</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0" lvl="1" indent="0">
              <a:buClr>
                <a:schemeClr val="accent6"/>
              </a:buClr>
              <a:buNone/>
            </a:pPr>
            <a:r>
              <a:rPr lang="en-US" sz="1400" b="1" dirty="0">
                <a:latin typeface="Arial" panose="020B0604020202020204" pitchFamily="34" charset="0"/>
                <a:cs typeface="Arial" panose="020B0604020202020204" pitchFamily="34" charset="0"/>
              </a:rPr>
              <a:t>Choose objectives based on student performance relative to goals.</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Select a goal from IEP or standards</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Choose an objective that is the next step toward the goal</a:t>
            </a:r>
          </a:p>
          <a:p>
            <a:pPr marL="0" lvl="1" indent="0">
              <a:buClr>
                <a:schemeClr val="accent6"/>
              </a:buClr>
              <a:buNone/>
            </a:pPr>
            <a:r>
              <a:rPr lang="en-US" sz="1400" b="1" dirty="0">
                <a:latin typeface="Arial" panose="020B0604020202020204" pitchFamily="34" charset="0"/>
                <a:cs typeface="Arial" panose="020B0604020202020204" pitchFamily="34" charset="0"/>
              </a:rPr>
              <a:t>Write focused objectives that describe the specific learning outcome.</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Limit the objective to one singular next step toward the goal</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Describe a learning outcome in behavioral term that assesses mastery of the objective</a:t>
            </a: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0" name="TextBox 9" descr=" ">
            <a:extLst>
              <a:ext uri="{C183D7F6-B498-43B3-948B-1728B52AA6E4}">
                <adec:decorative xmlns:adec="http://schemas.microsoft.com/office/drawing/2017/decorative" val="1"/>
              </a:ext>
            </a:extLst>
          </p:cNvPr>
          <p:cNvSpPr txBox="1"/>
          <p:nvPr/>
        </p:nvSpPr>
        <p:spPr>
          <a:xfrm>
            <a:off x="4989124" y="2716927"/>
            <a:ext cx="3997555" cy="3481443"/>
          </a:xfrm>
          <a:prstGeom prst="cloudCallout">
            <a:avLst>
              <a:gd name="adj1" fmla="val -66991"/>
              <a:gd name="adj2" fmla="val -36131"/>
            </a:avLst>
          </a:prstGeom>
          <a:solidFill>
            <a:schemeClr val="accent2"/>
          </a:solidFill>
        </p:spPr>
        <p:txBody>
          <a:bodyPr wrap="square" lIns="0" tIns="0" rIns="0" bIns="0" rtlCol="0" anchor="ctr" anchorCtr="0">
            <a:spAutoFit/>
          </a:bodyPr>
          <a:lstStyle/>
          <a:p>
            <a:endParaRPr lang="en-US" sz="1600" i="1" dirty="0"/>
          </a:p>
        </p:txBody>
      </p:sp>
      <p:sp>
        <p:nvSpPr>
          <p:cNvPr id="11" name="Rectangle 10"/>
          <p:cNvSpPr/>
          <p:nvPr/>
        </p:nvSpPr>
        <p:spPr>
          <a:xfrm>
            <a:off x="5445595" y="3164986"/>
            <a:ext cx="3197474" cy="2585323"/>
          </a:xfrm>
          <a:prstGeom prst="rect">
            <a:avLst/>
          </a:prstGeom>
        </p:spPr>
        <p:txBody>
          <a:bodyPr wrap="square">
            <a:spAutoFit/>
          </a:bodyPr>
          <a:lstStyle/>
          <a:p>
            <a:r>
              <a:rPr lang="en-US" i="1" dirty="0"/>
              <a:t>The teacher’s objective is a good next step toward the goal. Students have already learned the meaning of “cause” and “effect” as well as the list of clue words for each. Now, the students are going to identify cause and effect examples in text. This is a way to check understanding.</a:t>
            </a:r>
          </a:p>
        </p:txBody>
      </p:sp>
      <p:pic>
        <p:nvPicPr>
          <p:cNvPr id="12"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586" y="2790348"/>
            <a:ext cx="298450" cy="2984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702" y="2567702"/>
            <a:ext cx="298450" cy="29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81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Activity 8.1 – Evaluate a Lesson</a:t>
            </a:r>
            <a:br>
              <a:rPr lang="en-US" dirty="0"/>
            </a:br>
            <a:r>
              <a:rPr lang="en-US" i="1" dirty="0"/>
              <a:t>Objectives</a:t>
            </a:r>
          </a:p>
        </p:txBody>
      </p:sp>
      <p:sp>
        <p:nvSpPr>
          <p:cNvPr id="6" name="Text Placeholder 5"/>
          <p:cNvSpPr>
            <a:spLocks noGrp="1"/>
          </p:cNvSpPr>
          <p:nvPr>
            <p:ph type="body" sz="quarter" idx="14"/>
          </p:nvPr>
        </p:nvSpPr>
        <p:spPr>
          <a:xfrm>
            <a:off x="575733" y="1623443"/>
            <a:ext cx="4164709" cy="4322941"/>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Create Objectives</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0" lvl="1" indent="0">
              <a:buClr>
                <a:schemeClr val="accent6"/>
              </a:buClr>
              <a:buNone/>
            </a:pPr>
            <a:r>
              <a:rPr lang="en-US" sz="1400" b="1" dirty="0">
                <a:latin typeface="Arial" panose="020B0604020202020204" pitchFamily="34" charset="0"/>
                <a:cs typeface="Arial" panose="020B0604020202020204" pitchFamily="34" charset="0"/>
              </a:rPr>
              <a:t>Choose objectives based on student performance relative to goals.</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Select a goal from IEP or standards</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Choose an objective that is the next step toward the goal</a:t>
            </a:r>
          </a:p>
          <a:p>
            <a:pPr marL="0" lvl="1" indent="0">
              <a:buClr>
                <a:schemeClr val="accent6"/>
              </a:buClr>
              <a:buNone/>
            </a:pPr>
            <a:r>
              <a:rPr lang="en-US" sz="1400" b="1" dirty="0">
                <a:latin typeface="Arial" panose="020B0604020202020204" pitchFamily="34" charset="0"/>
                <a:cs typeface="Arial" panose="020B0604020202020204" pitchFamily="34" charset="0"/>
              </a:rPr>
              <a:t>Write focused objectives that describe the specific learning outcome.</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Limit the objective to one singular next step toward the goal</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Describe a learning outcome in behavioral term that assesses mastery of the objective</a:t>
            </a: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0" name="TextBox 9" descr=" ">
            <a:extLst>
              <a:ext uri="{C183D7F6-B498-43B3-948B-1728B52AA6E4}">
                <adec:decorative xmlns:adec="http://schemas.microsoft.com/office/drawing/2017/decorative" val="1"/>
              </a:ext>
            </a:extLst>
          </p:cNvPr>
          <p:cNvSpPr txBox="1"/>
          <p:nvPr/>
        </p:nvSpPr>
        <p:spPr>
          <a:xfrm>
            <a:off x="4501662" y="874208"/>
            <a:ext cx="4642338" cy="4252953"/>
          </a:xfrm>
          <a:prstGeom prst="cloudCallout">
            <a:avLst>
              <a:gd name="adj1" fmla="val -52489"/>
              <a:gd name="adj2" fmla="val 35223"/>
            </a:avLst>
          </a:prstGeom>
          <a:solidFill>
            <a:schemeClr val="accent2"/>
          </a:solidFill>
        </p:spPr>
        <p:txBody>
          <a:bodyPr wrap="square" lIns="0" tIns="0" rIns="0" bIns="0" rtlCol="0" anchor="ctr" anchorCtr="0">
            <a:spAutoFit/>
          </a:bodyPr>
          <a:lstStyle/>
          <a:p>
            <a:endParaRPr lang="en-US" sz="1600" i="1" dirty="0"/>
          </a:p>
        </p:txBody>
      </p:sp>
      <p:sp>
        <p:nvSpPr>
          <p:cNvPr id="11" name="Rectangle 10"/>
          <p:cNvSpPr/>
          <p:nvPr/>
        </p:nvSpPr>
        <p:spPr>
          <a:xfrm>
            <a:off x="5148007" y="1285471"/>
            <a:ext cx="3518364" cy="3850409"/>
          </a:xfrm>
          <a:prstGeom prst="rect">
            <a:avLst/>
          </a:prstGeom>
        </p:spPr>
        <p:txBody>
          <a:bodyPr wrap="square">
            <a:spAutoFit/>
          </a:bodyPr>
          <a:lstStyle/>
          <a:p>
            <a:r>
              <a:rPr lang="en-US" sz="1600" i="1" dirty="0"/>
              <a:t>The objective is probably one singular next step, but—as written—it has three parts, (1) using clue words, (2) finding causes and effects, and (3) understanding cause and effect.</a:t>
            </a:r>
          </a:p>
          <a:p>
            <a:endParaRPr lang="en-US" sz="1600" i="1" dirty="0"/>
          </a:p>
          <a:p>
            <a:r>
              <a:rPr lang="en-US" sz="1600" i="1" dirty="0"/>
              <a:t>The third part should be mastered already based on prior lessons. The first two parts can probably be combined—the lesson is about finding causes and effects using clue words and categorizing. … but maybe this is still two things… a bit tricky…</a:t>
            </a:r>
          </a:p>
        </p:txBody>
      </p:sp>
      <p:pic>
        <p:nvPicPr>
          <p:cNvPr id="12"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586" y="2790348"/>
            <a:ext cx="298450" cy="2984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3" name="Ink 2" descr=" ">
                <a:extLst>
                  <a:ext uri="{C183D7F6-B498-43B3-948B-1728B52AA6E4}">
                    <adec:decorative xmlns:adec="http://schemas.microsoft.com/office/drawing/2017/decorative" val="1"/>
                  </a:ext>
                </a:extLst>
              </p14:cNvPr>
              <p14:cNvContentPartPr/>
              <p14:nvPr/>
            </p14:nvContentPartPr>
            <p14:xfrm>
              <a:off x="668501" y="3824515"/>
              <a:ext cx="173520" cy="160560"/>
            </p14:xfrm>
          </p:contentPart>
        </mc:Choice>
        <mc:Fallback xmlns="">
          <p:pic>
            <p:nvPicPr>
              <p:cNvPr id="3" name="Ink 2" descr=" ">
                <a:extLst>
                  <a:ext uri="{C183D7F6-B498-43B3-948B-1728B52AA6E4}">
                    <adec:decorative xmlns:adec="http://schemas.microsoft.com/office/drawing/2017/decorative" val="1"/>
                  </a:ext>
                </a:extLst>
              </p:cNvPr>
              <p:cNvPicPr/>
              <p:nvPr/>
            </p:nvPicPr>
            <p:blipFill>
              <a:blip r:embed="rId4"/>
              <a:stretch>
                <a:fillRect/>
              </a:stretch>
            </p:blipFill>
            <p:spPr>
              <a:xfrm>
                <a:off x="640061" y="3796075"/>
                <a:ext cx="230400" cy="217440"/>
              </a:xfrm>
              <a:prstGeom prst="rect">
                <a:avLst/>
              </a:prstGeom>
            </p:spPr>
          </p:pic>
        </mc:Fallback>
      </mc:AlternateContent>
      <p:pic>
        <p:nvPicPr>
          <p:cNvPr id="13"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067" y="2587173"/>
            <a:ext cx="298450" cy="29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57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Activity 8.1 – Evaluate a Lesson</a:t>
            </a:r>
            <a:br>
              <a:rPr lang="en-US" dirty="0"/>
            </a:br>
            <a:r>
              <a:rPr lang="en-US" i="1" dirty="0"/>
              <a:t>Objectives</a:t>
            </a:r>
          </a:p>
        </p:txBody>
      </p:sp>
      <p:sp>
        <p:nvSpPr>
          <p:cNvPr id="6" name="Text Placeholder 5"/>
          <p:cNvSpPr>
            <a:spLocks noGrp="1"/>
          </p:cNvSpPr>
          <p:nvPr>
            <p:ph type="body" sz="quarter" idx="14"/>
          </p:nvPr>
        </p:nvSpPr>
        <p:spPr>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Create Objectives</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0" lvl="1" indent="0">
              <a:buClr>
                <a:schemeClr val="accent6"/>
              </a:buClr>
              <a:buNone/>
            </a:pPr>
            <a:r>
              <a:rPr lang="en-US" sz="1400" b="1" dirty="0">
                <a:latin typeface="Arial" panose="020B0604020202020204" pitchFamily="34" charset="0"/>
                <a:cs typeface="Arial" panose="020B0604020202020204" pitchFamily="34" charset="0"/>
              </a:rPr>
              <a:t>Choose objectives based on student performance relative to goals.</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Select a goal from IEP or standards</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Choose an objective that is the next step toward the goal</a:t>
            </a:r>
          </a:p>
          <a:p>
            <a:pPr marL="0" lvl="1" indent="0">
              <a:buClr>
                <a:schemeClr val="accent6"/>
              </a:buClr>
              <a:buNone/>
            </a:pPr>
            <a:r>
              <a:rPr lang="en-US" sz="1400" b="1" dirty="0">
                <a:latin typeface="Arial" panose="020B0604020202020204" pitchFamily="34" charset="0"/>
                <a:cs typeface="Arial" panose="020B0604020202020204" pitchFamily="34" charset="0"/>
              </a:rPr>
              <a:t>Write focused objectives that describe the specific learning outcome.</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Limit the objective to one singular next step toward the goal</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Describe a learning outcome in behavioral term that assesses mastery of the objective</a:t>
            </a: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0" name="TextBox 9" descr=" ">
            <a:extLst>
              <a:ext uri="{C183D7F6-B498-43B3-948B-1728B52AA6E4}">
                <adec:decorative xmlns:adec="http://schemas.microsoft.com/office/drawing/2017/decorative" val="1"/>
              </a:ext>
            </a:extLst>
          </p:cNvPr>
          <p:cNvSpPr txBox="1"/>
          <p:nvPr/>
        </p:nvSpPr>
        <p:spPr>
          <a:xfrm>
            <a:off x="4501662" y="874208"/>
            <a:ext cx="4642338" cy="2632667"/>
          </a:xfrm>
          <a:prstGeom prst="cloudCallout">
            <a:avLst>
              <a:gd name="adj1" fmla="val -49026"/>
              <a:gd name="adj2" fmla="val 85223"/>
            </a:avLst>
          </a:prstGeom>
          <a:solidFill>
            <a:schemeClr val="accent2"/>
          </a:solidFill>
        </p:spPr>
        <p:txBody>
          <a:bodyPr wrap="square" lIns="0" tIns="0" rIns="0" bIns="0" rtlCol="0" anchor="ctr" anchorCtr="0">
            <a:spAutoFit/>
          </a:bodyPr>
          <a:lstStyle/>
          <a:p>
            <a:endParaRPr lang="en-US" sz="1600" i="1" dirty="0"/>
          </a:p>
        </p:txBody>
      </p:sp>
      <p:sp>
        <p:nvSpPr>
          <p:cNvPr id="11" name="Rectangle 10"/>
          <p:cNvSpPr/>
          <p:nvPr/>
        </p:nvSpPr>
        <p:spPr>
          <a:xfrm>
            <a:off x="5148007" y="1241725"/>
            <a:ext cx="3518364" cy="1219275"/>
          </a:xfrm>
          <a:prstGeom prst="rect">
            <a:avLst/>
          </a:prstGeom>
        </p:spPr>
        <p:txBody>
          <a:bodyPr wrap="square">
            <a:spAutoFit/>
          </a:bodyPr>
          <a:lstStyle/>
          <a:p>
            <a:r>
              <a:rPr lang="en-US" sz="1600" i="1" dirty="0"/>
              <a:t>The objective says that students will “use” clue words, but it is not clear what it means to use them. It is also unclear what it means to “understand” cause and effect. It seems that they should already know this based on the prior lesson. It is probably extraneous then, but it is confusing. </a:t>
            </a:r>
          </a:p>
        </p:txBody>
      </p:sp>
      <p:pic>
        <p:nvPicPr>
          <p:cNvPr id="12"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586" y="2790348"/>
            <a:ext cx="298450" cy="2984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3" name="Ink 2" descr=" ">
                <a:extLst>
                  <a:ext uri="{C183D7F6-B498-43B3-948B-1728B52AA6E4}">
                    <adec:decorative xmlns:adec="http://schemas.microsoft.com/office/drawing/2017/decorative" val="1"/>
                  </a:ext>
                </a:extLst>
              </p14:cNvPr>
              <p14:cNvContentPartPr/>
              <p14:nvPr/>
            </p14:nvContentPartPr>
            <p14:xfrm>
              <a:off x="668501" y="3824515"/>
              <a:ext cx="173520" cy="160560"/>
            </p14:xfrm>
          </p:contentPart>
        </mc:Choice>
        <mc:Fallback xmlns="">
          <p:pic>
            <p:nvPicPr>
              <p:cNvPr id="3" name="Ink 2" descr=" ">
                <a:extLst>
                  <a:ext uri="{C183D7F6-B498-43B3-948B-1728B52AA6E4}">
                    <adec:decorative xmlns:adec="http://schemas.microsoft.com/office/drawing/2017/decorative" val="1"/>
                  </a:ext>
                </a:extLst>
              </p:cNvPr>
              <p:cNvPicPr/>
              <p:nvPr/>
            </p:nvPicPr>
            <p:blipFill>
              <a:blip r:embed="rId4"/>
              <a:stretch>
                <a:fillRect/>
              </a:stretch>
            </p:blipFill>
            <p:spPr>
              <a:xfrm>
                <a:off x="640061" y="3796075"/>
                <a:ext cx="230400" cy="217440"/>
              </a:xfrm>
              <a:prstGeom prst="rect">
                <a:avLst/>
              </a:prstGeom>
            </p:spPr>
          </p:pic>
        </mc:Fallback>
      </mc:AlternateContent>
      <p:pic>
        <p:nvPicPr>
          <p:cNvPr id="13" name="Picture 2" descr="Image result for white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059" y="4218447"/>
            <a:ext cx="256403" cy="3042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067" y="2587173"/>
            <a:ext cx="298450" cy="29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97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Activity 8.1 – Evaluate a Lesson</a:t>
            </a:r>
            <a:br>
              <a:rPr lang="en-US" dirty="0"/>
            </a:br>
            <a:r>
              <a:rPr lang="en-US" i="1" dirty="0"/>
              <a:t>Objectives</a:t>
            </a:r>
          </a:p>
        </p:txBody>
      </p:sp>
      <p:sp>
        <p:nvSpPr>
          <p:cNvPr id="6" name="Text Placeholder 5"/>
          <p:cNvSpPr>
            <a:spLocks noGrp="1"/>
          </p:cNvSpPr>
          <p:nvPr>
            <p:ph type="body" sz="quarter" idx="14"/>
          </p:nvPr>
        </p:nvSpPr>
        <p:spPr>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Create Objectives</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0" lvl="1" indent="0">
              <a:buClr>
                <a:schemeClr val="accent6"/>
              </a:buClr>
              <a:buNone/>
            </a:pPr>
            <a:r>
              <a:rPr lang="en-US" sz="1400" b="1" dirty="0">
                <a:latin typeface="Arial" panose="020B0604020202020204" pitchFamily="34" charset="0"/>
                <a:cs typeface="Arial" panose="020B0604020202020204" pitchFamily="34" charset="0"/>
              </a:rPr>
              <a:t>Choose objectives based on student performance relative to goals.</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Select a goal from IEP or standards</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Choose an objective that is the next step toward the goal</a:t>
            </a:r>
          </a:p>
          <a:p>
            <a:pPr marL="0" lvl="1" indent="0">
              <a:buClr>
                <a:schemeClr val="accent6"/>
              </a:buClr>
              <a:buNone/>
            </a:pPr>
            <a:r>
              <a:rPr lang="en-US" sz="1400" b="1" dirty="0">
                <a:latin typeface="Arial" panose="020B0604020202020204" pitchFamily="34" charset="0"/>
                <a:cs typeface="Arial" panose="020B0604020202020204" pitchFamily="34" charset="0"/>
              </a:rPr>
              <a:t>Write focused objectives that describe the specific learning outcome.</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Limit the objective to one singular next step toward the goal</a:t>
            </a: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Describe a learning outcome in behavioral term that assesses mastery of the objective</a:t>
            </a: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3" name="Folded Corner 2" descr=" ">
            <a:extLst>
              <a:ext uri="{C183D7F6-B498-43B3-948B-1728B52AA6E4}">
                <adec:decorative xmlns:adec="http://schemas.microsoft.com/office/drawing/2017/decorative" val="1"/>
              </a:ext>
            </a:extLst>
          </p:cNvPr>
          <p:cNvSpPr/>
          <p:nvPr/>
        </p:nvSpPr>
        <p:spPr>
          <a:xfrm>
            <a:off x="4828373" y="1633603"/>
            <a:ext cx="4028743" cy="2515915"/>
          </a:xfrm>
          <a:prstGeom prst="foldedCorne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904241" y="1633603"/>
            <a:ext cx="3952875" cy="2584844"/>
          </a:xfrm>
          <a:prstGeom prst="rect">
            <a:avLst/>
          </a:prstGeom>
          <a:noFill/>
        </p:spPr>
        <p:txBody>
          <a:bodyPr wrap="square" rtlCol="0">
            <a:spAutoFit/>
          </a:bodyPr>
          <a:lstStyle/>
          <a:p>
            <a:r>
              <a:rPr lang="en-US" b="1" dirty="0"/>
              <a:t>Better Objectives: </a:t>
            </a:r>
          </a:p>
          <a:p>
            <a:pPr marL="285750" indent="-285750">
              <a:lnSpc>
                <a:spcPct val="150000"/>
              </a:lnSpc>
              <a:buFont typeface="Arial" panose="020B0604020202020204" pitchFamily="34" charset="0"/>
              <a:buChar char="•"/>
            </a:pPr>
            <a:r>
              <a:rPr lang="en-US" sz="1400" dirty="0">
                <a:latin typeface="Kristen ITC" panose="03050502040202030202" pitchFamily="66" charset="0"/>
              </a:rPr>
              <a:t>SWBAT categorize sentence components as causes and effects using clue words like </a:t>
            </a:r>
            <a:r>
              <a:rPr lang="en-US" sz="1400" i="1" dirty="0">
                <a:latin typeface="Kristen ITC" panose="03050502040202030202" pitchFamily="66" charset="0"/>
              </a:rPr>
              <a:t>because </a:t>
            </a:r>
            <a:r>
              <a:rPr lang="en-US" sz="1400" dirty="0">
                <a:latin typeface="Kristen ITC" panose="03050502040202030202" pitchFamily="66" charset="0"/>
              </a:rPr>
              <a:t>and </a:t>
            </a:r>
            <a:r>
              <a:rPr lang="en-US" sz="1400" i="1" dirty="0">
                <a:latin typeface="Kristen ITC" panose="03050502040202030202" pitchFamily="66" charset="0"/>
              </a:rPr>
              <a:t>since. </a:t>
            </a:r>
          </a:p>
          <a:p>
            <a:pPr marL="285750" indent="-285750">
              <a:lnSpc>
                <a:spcPct val="150000"/>
              </a:lnSpc>
              <a:buFont typeface="Arial" panose="020B0604020202020204" pitchFamily="34" charset="0"/>
              <a:buChar char="•"/>
            </a:pPr>
            <a:r>
              <a:rPr lang="en-US" sz="1400" dirty="0">
                <a:latin typeface="Kristen ITC" panose="03050502040202030202" pitchFamily="66" charset="0"/>
              </a:rPr>
              <a:t>SWBAT locate cause and effect statements in texts using clue words.</a:t>
            </a:r>
          </a:p>
        </p:txBody>
      </p:sp>
      <p:pic>
        <p:nvPicPr>
          <p:cNvPr id="9"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586" y="2790348"/>
            <a:ext cx="298450" cy="2984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10" name="Ink 9" descr=" ">
                <a:extLst>
                  <a:ext uri="{C183D7F6-B498-43B3-948B-1728B52AA6E4}">
                    <adec:decorative xmlns:adec="http://schemas.microsoft.com/office/drawing/2017/decorative" val="1"/>
                  </a:ext>
                </a:extLst>
              </p14:cNvPr>
              <p14:cNvContentPartPr/>
              <p14:nvPr/>
            </p14:nvContentPartPr>
            <p14:xfrm>
              <a:off x="668501" y="3824515"/>
              <a:ext cx="173520" cy="160560"/>
            </p14:xfrm>
          </p:contentPart>
        </mc:Choice>
        <mc:Fallback xmlns="">
          <p:pic>
            <p:nvPicPr>
              <p:cNvPr id="10" name="Ink 9" descr=" ">
                <a:extLst>
                  <a:ext uri="{C183D7F6-B498-43B3-948B-1728B52AA6E4}">
                    <adec:decorative xmlns:adec="http://schemas.microsoft.com/office/drawing/2017/decorative" val="1"/>
                  </a:ext>
                </a:extLst>
              </p:cNvPr>
              <p:cNvPicPr/>
              <p:nvPr/>
            </p:nvPicPr>
            <p:blipFill>
              <a:blip r:embed="rId4"/>
              <a:stretch>
                <a:fillRect/>
              </a:stretch>
            </p:blipFill>
            <p:spPr>
              <a:xfrm>
                <a:off x="640061" y="3796075"/>
                <a:ext cx="230400" cy="217440"/>
              </a:xfrm>
              <a:prstGeom prst="rect">
                <a:avLst/>
              </a:prstGeom>
            </p:spPr>
          </p:pic>
        </mc:Fallback>
      </mc:AlternateContent>
      <p:pic>
        <p:nvPicPr>
          <p:cNvPr id="11" name="Picture 2" descr="Image result for white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059" y="4218447"/>
            <a:ext cx="256403" cy="3042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059" y="3731147"/>
            <a:ext cx="298450" cy="2984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059" y="4173925"/>
            <a:ext cx="298450" cy="2984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067" y="2587173"/>
            <a:ext cx="298450" cy="29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06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Activity 8.1 – Evaluate a Lesson</a:t>
            </a:r>
            <a:br>
              <a:rPr lang="en-US" dirty="0"/>
            </a:br>
            <a:r>
              <a:rPr lang="en-US" i="1" dirty="0"/>
              <a:t>Modeling</a:t>
            </a:r>
          </a:p>
        </p:txBody>
      </p:sp>
      <p:sp>
        <p:nvSpPr>
          <p:cNvPr id="6" name="Text Placeholder 5"/>
          <p:cNvSpPr>
            <a:spLocks noGrp="1"/>
          </p:cNvSpPr>
          <p:nvPr>
            <p:ph type="body" sz="quarter" idx="14"/>
          </p:nvPr>
        </p:nvSpPr>
        <p:spPr>
          <a:xfrm>
            <a:off x="314476" y="1633603"/>
            <a:ext cx="4164709" cy="4322941"/>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Provide Modeling</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Give clear explanations</a:t>
            </a:r>
          </a:p>
          <a:p>
            <a:pPr marL="512763" lvl="2" indent="-171450">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Match the explanation to the learning outcome</a:t>
            </a:r>
          </a:p>
          <a:p>
            <a:pPr marL="512763" lvl="2" indent="-171450">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Design the explanation so that it is correct, clear and concise</a:t>
            </a:r>
          </a:p>
          <a:p>
            <a:pPr marL="512763" lvl="2" indent="-171450">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Use the explanation consistently</a:t>
            </a:r>
          </a:p>
          <a:p>
            <a:pPr marL="171450" lvl="2" indent="-171450">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 Model multiple planned examples</a:t>
            </a:r>
          </a:p>
          <a:p>
            <a:pPr marL="512763" lvl="3" indent="-171450">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Show all the steps or provide unique examples</a:t>
            </a:r>
          </a:p>
          <a:p>
            <a:pPr marL="512763" lvl="3" indent="-171450">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Verbalize your thinking</a:t>
            </a:r>
          </a:p>
          <a:p>
            <a:pPr marL="512763" lvl="3" indent="-171450">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Have students observe</a:t>
            </a:r>
          </a:p>
          <a:p>
            <a:pPr marL="171450" lvl="3" indent="-171450">
              <a:buClr>
                <a:schemeClr val="accent6"/>
              </a:buClr>
              <a:buFont typeface="Wingdings" panose="05000000000000000000" pitchFamily="2" charset="2"/>
              <a:buChar char="q"/>
            </a:pPr>
            <a:r>
              <a:rPr lang="en-US" dirty="0">
                <a:latin typeface="Arial" panose="020B0604020202020204" pitchFamily="34" charset="0"/>
                <a:cs typeface="Arial" panose="020B0604020202020204" pitchFamily="34" charset="0"/>
              </a:rPr>
              <a:t> Use supporting practices</a:t>
            </a: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0" name="Rectangle 9"/>
          <p:cNvSpPr/>
          <p:nvPr/>
        </p:nvSpPr>
        <p:spPr>
          <a:xfrm>
            <a:off x="393072" y="5381314"/>
            <a:ext cx="3702680" cy="341632"/>
          </a:xfrm>
          <a:prstGeom prst="rect">
            <a:avLst/>
          </a:prstGeom>
        </p:spPr>
        <p:txBody>
          <a:bodyPr wrap="none">
            <a:spAutoFit/>
          </a:bodyPr>
          <a:lstStyle/>
          <a:p>
            <a:pPr lvl="0" defTabSz="914400">
              <a:lnSpc>
                <a:spcPct val="90000"/>
              </a:lnSpc>
              <a:spcBef>
                <a:spcPts val="1000"/>
              </a:spcBef>
              <a:buClr>
                <a:srgbClr val="7B628A"/>
              </a:buClr>
            </a:pPr>
            <a:r>
              <a:rPr lang="en-US" b="1" dirty="0">
                <a:solidFill>
                  <a:srgbClr val="FFFFFF"/>
                </a:solidFill>
                <a:latin typeface="Arial" charset="0"/>
                <a:cs typeface="Arial" charset="0"/>
              </a:rPr>
              <a:t>Let’s return to our time stamps..</a:t>
            </a:r>
            <a:endParaRPr lang="en-US" dirty="0">
              <a:solidFill>
                <a:srgbClr val="FFFFFF"/>
              </a:solidFill>
              <a:latin typeface="Arial" charset="0"/>
              <a:cs typeface="Arial"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2141351586"/>
              </p:ext>
            </p:extLst>
          </p:nvPr>
        </p:nvGraphicFramePr>
        <p:xfrm>
          <a:off x="4928974" y="1633603"/>
          <a:ext cx="3830256" cy="1097280"/>
        </p:xfrm>
        <a:graphic>
          <a:graphicData uri="http://schemas.openxmlformats.org/drawingml/2006/table">
            <a:tbl>
              <a:tblPr firstRow="1" bandRow="1">
                <a:tableStyleId>{5C22544A-7EE6-4342-B048-85BDC9FD1C3A}</a:tableStyleId>
              </a:tblPr>
              <a:tblGrid>
                <a:gridCol w="1915128">
                  <a:extLst>
                    <a:ext uri="{9D8B030D-6E8A-4147-A177-3AD203B41FA5}">
                      <a16:colId xmlns:a16="http://schemas.microsoft.com/office/drawing/2014/main" val="2090806196"/>
                    </a:ext>
                  </a:extLst>
                </a:gridCol>
                <a:gridCol w="1915128">
                  <a:extLst>
                    <a:ext uri="{9D8B030D-6E8A-4147-A177-3AD203B41FA5}">
                      <a16:colId xmlns:a16="http://schemas.microsoft.com/office/drawing/2014/main" val="2432459929"/>
                    </a:ext>
                  </a:extLst>
                </a:gridCol>
              </a:tblGrid>
              <a:tr h="337312">
                <a:tc>
                  <a:txBody>
                    <a:bodyPr/>
                    <a:lstStyle/>
                    <a:p>
                      <a:pPr algn="ctr"/>
                      <a:r>
                        <a:rPr lang="en-US" dirty="0"/>
                        <a:t>Time</a:t>
                      </a:r>
                    </a:p>
                  </a:txBody>
                  <a:tcPr/>
                </a:tc>
                <a:tc>
                  <a:txBody>
                    <a:bodyPr/>
                    <a:lstStyle/>
                    <a:p>
                      <a:pPr algn="ctr"/>
                      <a:r>
                        <a:rPr lang="en-US" dirty="0"/>
                        <a:t>Observation</a:t>
                      </a:r>
                    </a:p>
                  </a:txBody>
                  <a:tcPr/>
                </a:tc>
                <a:extLst>
                  <a:ext uri="{0D108BD9-81ED-4DB2-BD59-A6C34878D82A}">
                    <a16:rowId xmlns:a16="http://schemas.microsoft.com/office/drawing/2014/main" val="1734840438"/>
                  </a:ext>
                </a:extLst>
              </a:tr>
              <a:tr h="337312">
                <a:tc>
                  <a:txBody>
                    <a:bodyPr/>
                    <a:lstStyle/>
                    <a:p>
                      <a:pPr algn="ctr"/>
                      <a:r>
                        <a:rPr lang="en-US" dirty="0"/>
                        <a:t>:09 - :31</a:t>
                      </a:r>
                    </a:p>
                  </a:txBody>
                  <a:tcPr/>
                </a:tc>
                <a:tc>
                  <a:txBody>
                    <a:bodyPr/>
                    <a:lstStyle/>
                    <a:p>
                      <a:pPr algn="ctr"/>
                      <a:r>
                        <a:rPr lang="en-US" dirty="0"/>
                        <a:t>Clear</a:t>
                      </a:r>
                      <a:r>
                        <a:rPr lang="en-US" baseline="0" dirty="0"/>
                        <a:t> Explanation?</a:t>
                      </a:r>
                      <a:endParaRPr lang="en-US" dirty="0"/>
                    </a:p>
                  </a:txBody>
                  <a:tcPr/>
                </a:tc>
                <a:extLst>
                  <a:ext uri="{0D108BD9-81ED-4DB2-BD59-A6C34878D82A}">
                    <a16:rowId xmlns:a16="http://schemas.microsoft.com/office/drawing/2014/main" val="2877674990"/>
                  </a:ext>
                </a:extLst>
              </a:tr>
              <a:tr h="337312">
                <a:tc>
                  <a:txBody>
                    <a:bodyPr/>
                    <a:lstStyle/>
                    <a:p>
                      <a:pPr algn="ctr"/>
                      <a:r>
                        <a:rPr lang="en-US" dirty="0"/>
                        <a:t>:33 – end</a:t>
                      </a:r>
                    </a:p>
                  </a:txBody>
                  <a:tcPr/>
                </a:tc>
                <a:tc>
                  <a:txBody>
                    <a:bodyPr/>
                    <a:lstStyle/>
                    <a:p>
                      <a:pPr algn="ctr"/>
                      <a:r>
                        <a:rPr lang="en-US" dirty="0"/>
                        <a:t>Planned Example?</a:t>
                      </a:r>
                    </a:p>
                  </a:txBody>
                  <a:tcPr/>
                </a:tc>
                <a:extLst>
                  <a:ext uri="{0D108BD9-81ED-4DB2-BD59-A6C34878D82A}">
                    <a16:rowId xmlns:a16="http://schemas.microsoft.com/office/drawing/2014/main" val="2710332389"/>
                  </a:ext>
                </a:extLst>
              </a:tr>
            </a:tbl>
          </a:graphicData>
        </a:graphic>
      </p:graphicFrame>
    </p:spTree>
    <p:extLst>
      <p:ext uri="{BB962C8B-B14F-4D97-AF65-F5344CB8AC3E}">
        <p14:creationId xmlns:p14="http://schemas.microsoft.com/office/powerpoint/2010/main" val="332167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Activity 8.1 – Evaluate a Lesson</a:t>
            </a:r>
            <a:br>
              <a:rPr lang="en-US" dirty="0"/>
            </a:br>
            <a:r>
              <a:rPr lang="en-US" i="1" dirty="0"/>
              <a:t>Modeling</a:t>
            </a:r>
          </a:p>
        </p:txBody>
      </p:sp>
      <p:sp>
        <p:nvSpPr>
          <p:cNvPr id="6" name="Text Placeholder 5"/>
          <p:cNvSpPr>
            <a:spLocks noGrp="1"/>
          </p:cNvSpPr>
          <p:nvPr>
            <p:ph type="body" sz="quarter" idx="14"/>
          </p:nvPr>
        </p:nvSpPr>
        <p:spPr>
          <a:xfrm>
            <a:off x="314476" y="1633603"/>
            <a:ext cx="4164709" cy="4322941"/>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Provide Modeling</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Give clear explanations</a:t>
            </a:r>
          </a:p>
          <a:p>
            <a:pPr marL="512763" lvl="2" indent="-171450">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Match the explanation to the learning outcome</a:t>
            </a:r>
          </a:p>
          <a:p>
            <a:pPr marL="512763" lvl="2" indent="-171450">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Design the explanation so that it is correct, clear and concise</a:t>
            </a:r>
          </a:p>
          <a:p>
            <a:pPr marL="512763" lvl="2" indent="-171450">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Use the explanation consistently</a:t>
            </a:r>
          </a:p>
          <a:p>
            <a:pPr marL="171450" lvl="2" indent="-171450">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 Model multiple planned examples</a:t>
            </a:r>
          </a:p>
          <a:p>
            <a:pPr marL="512763" lvl="3" indent="-171450">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Show all the steps or provide unique examples</a:t>
            </a:r>
          </a:p>
          <a:p>
            <a:pPr marL="512763" lvl="3" indent="-171450">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Verbalize your thinking</a:t>
            </a:r>
          </a:p>
          <a:p>
            <a:pPr marL="512763" lvl="3" indent="-171450">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Have students observe</a:t>
            </a:r>
          </a:p>
          <a:p>
            <a:pPr marL="171450" lvl="3" indent="-171450">
              <a:buClr>
                <a:schemeClr val="accent6"/>
              </a:buClr>
              <a:buFont typeface="Wingdings" panose="05000000000000000000" pitchFamily="2" charset="2"/>
              <a:buChar char="q"/>
            </a:pPr>
            <a:r>
              <a:rPr lang="en-US" dirty="0">
                <a:latin typeface="Arial" panose="020B0604020202020204" pitchFamily="34" charset="0"/>
                <a:cs typeface="Arial" panose="020B0604020202020204" pitchFamily="34" charset="0"/>
              </a:rPr>
              <a:t> Use supporting practices</a:t>
            </a: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9" name="TextBox 8" descr=" ">
            <a:extLst>
              <a:ext uri="{C183D7F6-B498-43B3-948B-1728B52AA6E4}">
                <adec:decorative xmlns:adec="http://schemas.microsoft.com/office/drawing/2017/decorative" val="1"/>
              </a:ext>
            </a:extLst>
          </p:cNvPr>
          <p:cNvSpPr txBox="1"/>
          <p:nvPr/>
        </p:nvSpPr>
        <p:spPr>
          <a:xfrm>
            <a:off x="4290645" y="3114989"/>
            <a:ext cx="4909013" cy="3122360"/>
          </a:xfrm>
          <a:prstGeom prst="cloudCallout">
            <a:avLst>
              <a:gd name="adj1" fmla="val -59864"/>
              <a:gd name="adj2" fmla="val -50018"/>
            </a:avLst>
          </a:prstGeom>
          <a:solidFill>
            <a:schemeClr val="accent2"/>
          </a:solidFill>
        </p:spPr>
        <p:txBody>
          <a:bodyPr wrap="square" lIns="0" tIns="0" rIns="0" bIns="0" rtlCol="0" anchor="ctr" anchorCtr="0">
            <a:spAutoFit/>
          </a:bodyPr>
          <a:lstStyle/>
          <a:p>
            <a:endParaRPr lang="en-US" sz="1600" i="1" dirty="0"/>
          </a:p>
        </p:txBody>
      </p:sp>
      <p:sp>
        <p:nvSpPr>
          <p:cNvPr id="12" name="Rectangle 11"/>
          <p:cNvSpPr/>
          <p:nvPr/>
        </p:nvSpPr>
        <p:spPr>
          <a:xfrm>
            <a:off x="5012070" y="3398896"/>
            <a:ext cx="3550905" cy="2554545"/>
          </a:xfrm>
          <a:prstGeom prst="rect">
            <a:avLst/>
          </a:prstGeom>
        </p:spPr>
        <p:txBody>
          <a:bodyPr wrap="square">
            <a:spAutoFit/>
          </a:bodyPr>
          <a:lstStyle/>
          <a:p>
            <a:r>
              <a:rPr lang="en-US" sz="1600" i="1" dirty="0"/>
              <a:t>When modeling, you should give a clear explanation. In the beginning, the teacher tells the students that they will use blue to mark the “cause” and green to mark the “effect”. However, she does not state how students are to do this. For example, she does not say “circle the cause in blue”. She also does not list finding the clue words as an initial step. It is unclear exactly what the exact steps are.</a:t>
            </a:r>
          </a:p>
        </p:txBody>
      </p:sp>
      <p:pic>
        <p:nvPicPr>
          <p:cNvPr id="14" name="Picture 2" descr="Image result for white 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072" y="2151832"/>
            <a:ext cx="243156" cy="288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04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Master Checklist</a:t>
            </a:r>
          </a:p>
        </p:txBody>
      </p:sp>
      <p:cxnSp>
        <p:nvCxnSpPr>
          <p:cNvPr id="9" name="Straight Connector 8">
            <a:extLst>
              <a:ext uri="{C183D7F6-B498-43B3-948B-1728B52AA6E4}">
                <adec:decorative xmlns:adec="http://schemas.microsoft.com/office/drawing/2017/decorative" val="1"/>
              </a:ext>
            </a:extLst>
          </p:cNvPr>
          <p:cNvCxnSpPr/>
          <p:nvPr/>
        </p:nvCxnSpPr>
        <p:spPr>
          <a:xfrm>
            <a:off x="224960" y="4721349"/>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1" name="Straight Connector 10" descr=" ">
            <a:extLst>
              <a:ext uri="{C183D7F6-B498-43B3-948B-1728B52AA6E4}">
                <adec:decorative xmlns:adec="http://schemas.microsoft.com/office/drawing/2017/decorative" val="1"/>
              </a:ext>
            </a:extLst>
          </p:cNvPr>
          <p:cNvCxnSpPr/>
          <p:nvPr/>
        </p:nvCxnSpPr>
        <p:spPr>
          <a:xfrm>
            <a:off x="235806" y="3625750"/>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4" name="Rectangle 3"/>
          <p:cNvSpPr/>
          <p:nvPr/>
        </p:nvSpPr>
        <p:spPr>
          <a:xfrm>
            <a:off x="1199392" y="1230514"/>
            <a:ext cx="2262158" cy="369332"/>
          </a:xfrm>
          <a:prstGeom prst="rect">
            <a:avLst/>
          </a:prstGeom>
        </p:spPr>
        <p:txBody>
          <a:bodyPr wrap="none">
            <a:spAutoFit/>
          </a:bodyPr>
          <a:lstStyle/>
          <a:p>
            <a:pPr lvl="0"/>
            <a:r>
              <a:rPr lang="en-US" b="1" dirty="0">
                <a:solidFill>
                  <a:schemeClr val="accent6"/>
                </a:solidFill>
                <a:latin typeface="Arial" panose="020B0604020202020204" pitchFamily="34" charset="0"/>
                <a:cs typeface="Arial" panose="020B0604020202020204" pitchFamily="34" charset="0"/>
              </a:rPr>
              <a:t>Explicit Instruction</a:t>
            </a:r>
          </a:p>
        </p:txBody>
      </p:sp>
      <p:sp>
        <p:nvSpPr>
          <p:cNvPr id="12" name="Rectangle 11"/>
          <p:cNvSpPr/>
          <p:nvPr/>
        </p:nvSpPr>
        <p:spPr>
          <a:xfrm>
            <a:off x="184870" y="1713200"/>
            <a:ext cx="4572000" cy="1846659"/>
          </a:xfrm>
          <a:prstGeom prst="rect">
            <a:avLst/>
          </a:prstGeom>
        </p:spPr>
        <p:txBody>
          <a:bodyPr>
            <a:spAutoFit/>
          </a:bodyPr>
          <a:lstStyle/>
          <a:p>
            <a:pPr marL="285750" lvl="0" indent="-285750">
              <a:buClr>
                <a:schemeClr val="accent6"/>
              </a:buClr>
              <a:buFont typeface="Wingdings" panose="05000000000000000000" pitchFamily="2" charset="2"/>
              <a:buChar char="q"/>
            </a:pPr>
            <a:r>
              <a:rPr lang="en-US" sz="1600" b="1" dirty="0">
                <a:latin typeface="Arial" panose="020B0604020202020204" pitchFamily="34" charset="0"/>
                <a:cs typeface="Arial" panose="020B0604020202020204" pitchFamily="34" charset="0"/>
              </a:rPr>
              <a:t>Create Objectives </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Select a goal from IEP or standards</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Choose an objective that is the next step toward the goal</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Limit the objective to one singular next step toward the goal</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Describe a learning outcome in behavioral term that assesses mastery of the objective</a:t>
            </a:r>
          </a:p>
        </p:txBody>
      </p:sp>
      <p:sp>
        <p:nvSpPr>
          <p:cNvPr id="13" name="Rectangle 12" descr=" "/>
          <p:cNvSpPr/>
          <p:nvPr/>
        </p:nvSpPr>
        <p:spPr>
          <a:xfrm>
            <a:off x="184870" y="3707151"/>
            <a:ext cx="4572000" cy="984885"/>
          </a:xfrm>
          <a:prstGeom prst="rect">
            <a:avLst/>
          </a:prstGeom>
        </p:spPr>
        <p:txBody>
          <a:bodyPr>
            <a:spAutoFit/>
          </a:bodyPr>
          <a:lstStyle/>
          <a:p>
            <a:pPr marL="285750" indent="-285750">
              <a:buClr>
                <a:schemeClr val="accent6"/>
              </a:buClr>
              <a:buFont typeface="Wingdings" panose="05000000000000000000" pitchFamily="2" charset="2"/>
              <a:buChar char="q"/>
            </a:pPr>
            <a:r>
              <a:rPr lang="en-US" sz="1600" b="1" dirty="0">
                <a:latin typeface="Arial" panose="020B0604020202020204" pitchFamily="34" charset="0"/>
                <a:cs typeface="Arial" panose="020B0604020202020204" pitchFamily="34" charset="0"/>
              </a:rPr>
              <a:t>Provide Modeling</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Give clear explanations</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Model multiple planned examples</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Use supporting practices</a:t>
            </a:r>
          </a:p>
        </p:txBody>
      </p:sp>
      <p:sp>
        <p:nvSpPr>
          <p:cNvPr id="14" name="Rectangle 13"/>
          <p:cNvSpPr/>
          <p:nvPr/>
        </p:nvSpPr>
        <p:spPr>
          <a:xfrm>
            <a:off x="184870" y="4839328"/>
            <a:ext cx="4572000" cy="769441"/>
          </a:xfrm>
          <a:prstGeom prst="rect">
            <a:avLst/>
          </a:prstGeom>
        </p:spPr>
        <p:txBody>
          <a:bodyPr>
            <a:spAutoFit/>
          </a:bodyPr>
          <a:lstStyle/>
          <a:p>
            <a:pPr marL="285750" indent="-285750">
              <a:buClr>
                <a:schemeClr val="accent6"/>
              </a:buClr>
              <a:buFont typeface="Wingdings" panose="05000000000000000000" pitchFamily="2" charset="2"/>
              <a:buChar char="q"/>
            </a:pPr>
            <a:r>
              <a:rPr lang="en-US" sz="1600" b="1" dirty="0">
                <a:latin typeface="Arial" panose="020B0604020202020204" pitchFamily="34" charset="0"/>
                <a:cs typeface="Arial" panose="020B0604020202020204" pitchFamily="34" charset="0"/>
              </a:rPr>
              <a:t>Provide Practice</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Provide guided practice</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Provide independent practice</a:t>
            </a:r>
          </a:p>
        </p:txBody>
      </p:sp>
      <p:cxnSp>
        <p:nvCxnSpPr>
          <p:cNvPr id="16" name="Straight Connector 15" descr=" ">
            <a:extLst>
              <a:ext uri="{C183D7F6-B498-43B3-948B-1728B52AA6E4}">
                <adec:decorative xmlns:adec="http://schemas.microsoft.com/office/drawing/2017/decorative" val="1"/>
              </a:ext>
            </a:extLst>
          </p:cNvPr>
          <p:cNvCxnSpPr/>
          <p:nvPr/>
        </p:nvCxnSpPr>
        <p:spPr>
          <a:xfrm>
            <a:off x="224960" y="162211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7" name="Rectangle 16"/>
          <p:cNvSpPr/>
          <p:nvPr/>
        </p:nvSpPr>
        <p:spPr>
          <a:xfrm>
            <a:off x="5678442" y="1230514"/>
            <a:ext cx="2505814" cy="369332"/>
          </a:xfrm>
          <a:prstGeom prst="rect">
            <a:avLst/>
          </a:prstGeom>
        </p:spPr>
        <p:txBody>
          <a:bodyPr wrap="none">
            <a:spAutoFit/>
          </a:bodyPr>
          <a:lstStyle/>
          <a:p>
            <a:r>
              <a:rPr lang="en-US" b="1" dirty="0">
                <a:solidFill>
                  <a:schemeClr val="accent6"/>
                </a:solidFill>
                <a:latin typeface="Arial" panose="020B0604020202020204" pitchFamily="34" charset="0"/>
                <a:cs typeface="Arial" panose="020B0604020202020204" pitchFamily="34" charset="0"/>
              </a:rPr>
              <a:t>Supporting Practices</a:t>
            </a:r>
          </a:p>
        </p:txBody>
      </p:sp>
      <p:sp>
        <p:nvSpPr>
          <p:cNvPr id="18" name="Rectangle 17"/>
          <p:cNvSpPr/>
          <p:nvPr/>
        </p:nvSpPr>
        <p:spPr>
          <a:xfrm>
            <a:off x="4858744" y="1684113"/>
            <a:ext cx="4285256" cy="1415772"/>
          </a:xfrm>
          <a:prstGeom prst="rect">
            <a:avLst/>
          </a:prstGeom>
        </p:spPr>
        <p:txBody>
          <a:bodyPr wrap="square">
            <a:spAutoFit/>
          </a:bodyPr>
          <a:lstStyle/>
          <a:p>
            <a:pPr marL="342900" indent="-342900">
              <a:buClr>
                <a:schemeClr val="accent6"/>
              </a:buClr>
              <a:buFont typeface="Wingdings" panose="05000000000000000000" pitchFamily="2" charset="2"/>
              <a:buChar char="q"/>
            </a:pPr>
            <a:r>
              <a:rPr lang="en-US" sz="1600" b="1" dirty="0">
                <a:latin typeface="Arial" panose="020B0604020202020204" pitchFamily="34" charset="0"/>
                <a:cs typeface="Arial" panose="020B0604020202020204" pitchFamily="34" charset="0"/>
              </a:rPr>
              <a:t>Elicit a Response</a:t>
            </a:r>
          </a:p>
          <a:p>
            <a:pPr marL="800100" lvl="1" indent="-34290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Maintain or check accuracy of processing</a:t>
            </a:r>
          </a:p>
          <a:p>
            <a:pPr marL="800100" lvl="1" indent="-34290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Match the learning outcome</a:t>
            </a:r>
          </a:p>
          <a:p>
            <a:pPr marL="800100" lvl="1" indent="-34290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Match student abilities</a:t>
            </a:r>
          </a:p>
          <a:p>
            <a:pPr marL="800100" lvl="1" indent="-34290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Match the desired response format</a:t>
            </a:r>
          </a:p>
          <a:p>
            <a:pPr marL="800100" lvl="1" indent="-34290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Maximize student involvement</a:t>
            </a:r>
          </a:p>
        </p:txBody>
      </p:sp>
      <p:sp>
        <p:nvSpPr>
          <p:cNvPr id="19" name="Rectangle 18"/>
          <p:cNvSpPr/>
          <p:nvPr/>
        </p:nvSpPr>
        <p:spPr>
          <a:xfrm>
            <a:off x="4828675" y="3707151"/>
            <a:ext cx="4285257" cy="769441"/>
          </a:xfrm>
          <a:prstGeom prst="rect">
            <a:avLst/>
          </a:prstGeom>
        </p:spPr>
        <p:txBody>
          <a:bodyPr wrap="square">
            <a:spAutoFit/>
          </a:bodyPr>
          <a:lstStyle/>
          <a:p>
            <a:pPr marL="285750" indent="-285750">
              <a:buClr>
                <a:schemeClr val="accent6"/>
              </a:buClr>
              <a:buFont typeface="Wingdings" panose="05000000000000000000" pitchFamily="2" charset="2"/>
              <a:buChar char="q"/>
            </a:pPr>
            <a:r>
              <a:rPr lang="en-US" sz="1600" b="1" dirty="0">
                <a:latin typeface="Arial" panose="020B0604020202020204" pitchFamily="34" charset="0"/>
                <a:cs typeface="Arial" panose="020B0604020202020204" pitchFamily="34" charset="0"/>
              </a:rPr>
              <a:t>Provide Feedback</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Immediate: delivered as soon as possible</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Specific: tied directly to students’ actions</a:t>
            </a:r>
          </a:p>
        </p:txBody>
      </p:sp>
      <p:sp>
        <p:nvSpPr>
          <p:cNvPr id="20" name="Rectangle 19"/>
          <p:cNvSpPr/>
          <p:nvPr/>
        </p:nvSpPr>
        <p:spPr>
          <a:xfrm>
            <a:off x="4838698" y="4839327"/>
            <a:ext cx="4305302" cy="769441"/>
          </a:xfrm>
          <a:prstGeom prst="rect">
            <a:avLst/>
          </a:prstGeom>
        </p:spPr>
        <p:txBody>
          <a:bodyPr wrap="square">
            <a:spAutoFit/>
          </a:bodyPr>
          <a:lstStyle/>
          <a:p>
            <a:pPr marL="342900" indent="-342900">
              <a:buClr>
                <a:schemeClr val="accent6"/>
              </a:buClr>
              <a:buFont typeface="Wingdings" panose="05000000000000000000" pitchFamily="2" charset="2"/>
              <a:buChar char="q"/>
            </a:pPr>
            <a:r>
              <a:rPr lang="en-US" sz="1600" b="1" dirty="0">
                <a:latin typeface="Arial" panose="020B0604020202020204" pitchFamily="34" charset="0"/>
                <a:cs typeface="Arial" panose="020B0604020202020204" pitchFamily="34" charset="0"/>
              </a:rPr>
              <a:t>Maintain a Brisk Pace</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Move on when students are ready</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Use the supporting practices</a:t>
            </a:r>
          </a:p>
        </p:txBody>
      </p:sp>
      <p:cxnSp>
        <p:nvCxnSpPr>
          <p:cNvPr id="21" name="Straight Connector 20" descr=" ">
            <a:extLst>
              <a:ext uri="{C183D7F6-B498-43B3-948B-1728B52AA6E4}">
                <adec:decorative xmlns:adec="http://schemas.microsoft.com/office/drawing/2017/decorative" val="1"/>
              </a:ext>
            </a:extLst>
          </p:cNvPr>
          <p:cNvCxnSpPr/>
          <p:nvPr/>
        </p:nvCxnSpPr>
        <p:spPr>
          <a:xfrm>
            <a:off x="4838699" y="162211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22" name="Straight Connector 21" descr=" ">
            <a:extLst>
              <a:ext uri="{C183D7F6-B498-43B3-948B-1728B52AA6E4}">
                <adec:decorative xmlns:adec="http://schemas.microsoft.com/office/drawing/2017/decorative" val="1"/>
              </a:ext>
            </a:extLst>
          </p:cNvPr>
          <p:cNvCxnSpPr/>
          <p:nvPr/>
        </p:nvCxnSpPr>
        <p:spPr>
          <a:xfrm>
            <a:off x="4828675" y="3625750"/>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23" name="Straight Connector 22" descr=" ">
            <a:extLst>
              <a:ext uri="{C183D7F6-B498-43B3-948B-1728B52AA6E4}">
                <adec:decorative xmlns:adec="http://schemas.microsoft.com/office/drawing/2017/decorative" val="1"/>
              </a:ext>
            </a:extLst>
          </p:cNvPr>
          <p:cNvCxnSpPr/>
          <p:nvPr/>
        </p:nvCxnSpPr>
        <p:spPr>
          <a:xfrm>
            <a:off x="4828675" y="4721349"/>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594480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Activity 8.1 – Evaluate a Lesson</a:t>
            </a:r>
            <a:br>
              <a:rPr lang="en-US" dirty="0"/>
            </a:br>
            <a:r>
              <a:rPr lang="en-US" i="1" dirty="0"/>
              <a:t>Modeling</a:t>
            </a:r>
          </a:p>
        </p:txBody>
      </p:sp>
      <p:sp>
        <p:nvSpPr>
          <p:cNvPr id="6" name="Text Placeholder 5"/>
          <p:cNvSpPr>
            <a:spLocks noGrp="1"/>
          </p:cNvSpPr>
          <p:nvPr>
            <p:ph type="body" sz="quarter" idx="14"/>
          </p:nvPr>
        </p:nvSpPr>
        <p:spPr>
          <a:xfrm>
            <a:off x="314476" y="1633603"/>
            <a:ext cx="4164709" cy="4322941"/>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Provide Modeling</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Give clear explanations</a:t>
            </a:r>
          </a:p>
          <a:p>
            <a:pPr marL="512763" lvl="2" indent="-171450">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Match the explanation to the learning outcome</a:t>
            </a:r>
          </a:p>
          <a:p>
            <a:pPr marL="512763" lvl="2" indent="-171450">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Design the explanation so that it is correct, clear and concise</a:t>
            </a:r>
          </a:p>
          <a:p>
            <a:pPr marL="512763" lvl="2" indent="-171450">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Use the explanation consistently</a:t>
            </a:r>
          </a:p>
          <a:p>
            <a:pPr marL="171450" lvl="2" indent="-171450">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 Model multiple planned examples</a:t>
            </a:r>
          </a:p>
          <a:p>
            <a:pPr marL="512763" lvl="3" indent="-171450">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Show all the steps or provide unique examples</a:t>
            </a:r>
          </a:p>
          <a:p>
            <a:pPr marL="512763" lvl="3" indent="-171450">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Verbalize your thinking</a:t>
            </a:r>
          </a:p>
          <a:p>
            <a:pPr marL="512763" lvl="3" indent="-171450">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Have students observe</a:t>
            </a:r>
          </a:p>
          <a:p>
            <a:pPr marL="171450" lvl="3" indent="-171450">
              <a:buClr>
                <a:schemeClr val="accent6"/>
              </a:buClr>
              <a:buFont typeface="Wingdings" panose="05000000000000000000" pitchFamily="2" charset="2"/>
              <a:buChar char="q"/>
            </a:pPr>
            <a:r>
              <a:rPr lang="en-US" dirty="0">
                <a:latin typeface="Arial" panose="020B0604020202020204" pitchFamily="34" charset="0"/>
                <a:cs typeface="Arial" panose="020B0604020202020204" pitchFamily="34" charset="0"/>
              </a:rPr>
              <a:t> Use supporting practices</a:t>
            </a: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9" name="TextBox 8" descr=" ">
            <a:extLst>
              <a:ext uri="{C183D7F6-B498-43B3-948B-1728B52AA6E4}">
                <adec:decorative xmlns:adec="http://schemas.microsoft.com/office/drawing/2017/decorative" val="1"/>
              </a:ext>
            </a:extLst>
          </p:cNvPr>
          <p:cNvSpPr txBox="1"/>
          <p:nvPr/>
        </p:nvSpPr>
        <p:spPr>
          <a:xfrm>
            <a:off x="4401179" y="1145512"/>
            <a:ext cx="4923692" cy="5547379"/>
          </a:xfrm>
          <a:prstGeom prst="cloudCallout">
            <a:avLst>
              <a:gd name="adj1" fmla="val -69119"/>
              <a:gd name="adj2" fmla="val 6792"/>
            </a:avLst>
          </a:prstGeom>
          <a:solidFill>
            <a:schemeClr val="accent2"/>
          </a:solidFill>
        </p:spPr>
        <p:txBody>
          <a:bodyPr wrap="square" lIns="0" tIns="0" rIns="0" bIns="0" rtlCol="0" anchor="ctr" anchorCtr="0">
            <a:spAutoFit/>
          </a:bodyPr>
          <a:lstStyle/>
          <a:p>
            <a:endParaRPr lang="en-US" sz="1600" i="1" dirty="0"/>
          </a:p>
        </p:txBody>
      </p:sp>
      <p:sp>
        <p:nvSpPr>
          <p:cNvPr id="12" name="Rectangle 11"/>
          <p:cNvSpPr/>
          <p:nvPr/>
        </p:nvSpPr>
        <p:spPr>
          <a:xfrm>
            <a:off x="5007559" y="1854354"/>
            <a:ext cx="3788937" cy="3785652"/>
          </a:xfrm>
          <a:prstGeom prst="rect">
            <a:avLst/>
          </a:prstGeom>
        </p:spPr>
        <p:txBody>
          <a:bodyPr wrap="square">
            <a:spAutoFit/>
          </a:bodyPr>
          <a:lstStyle/>
          <a:p>
            <a:r>
              <a:rPr lang="en-US" sz="1600" i="1" dirty="0"/>
              <a:t>The teacher provides </a:t>
            </a:r>
            <a:r>
              <a:rPr lang="en-US" sz="1600" i="1" u="sng" dirty="0"/>
              <a:t>one</a:t>
            </a:r>
            <a:r>
              <a:rPr lang="en-US" sz="1600" i="1" dirty="0"/>
              <a:t> example sentence on the board. She tells students to find the clue words, but she does not model doing this herself. </a:t>
            </a:r>
          </a:p>
          <a:p>
            <a:endParaRPr lang="en-US" sz="1600" i="1" dirty="0"/>
          </a:p>
          <a:p>
            <a:r>
              <a:rPr lang="en-US" sz="1600" i="1" dirty="0">
                <a:solidFill>
                  <a:srgbClr val="FFFFFF"/>
                </a:solidFill>
              </a:rPr>
              <a:t>She does not lead step-by-step. She states, “I am going to circle it [the clue word] in blue”. But this is the </a:t>
            </a:r>
            <a:r>
              <a:rPr lang="en-US" sz="1600" i="1" u="sng" dirty="0">
                <a:solidFill>
                  <a:srgbClr val="FFFFFF"/>
                </a:solidFill>
              </a:rPr>
              <a:t>only</a:t>
            </a:r>
            <a:r>
              <a:rPr lang="en-US" sz="1600" i="1" dirty="0">
                <a:solidFill>
                  <a:srgbClr val="FFFFFF"/>
                </a:solidFill>
              </a:rPr>
              <a:t> step she verbalizes.</a:t>
            </a:r>
          </a:p>
          <a:p>
            <a:endParaRPr lang="en-US" sz="1600" i="1" dirty="0">
              <a:solidFill>
                <a:srgbClr val="FFFFFF"/>
              </a:solidFill>
            </a:endParaRPr>
          </a:p>
          <a:p>
            <a:r>
              <a:rPr lang="en-US" sz="1600" i="1" dirty="0">
                <a:solidFill>
                  <a:srgbClr val="FFFFFF"/>
                </a:solidFill>
              </a:rPr>
              <a:t>She does not verbalize her thinking. We do not get to see </a:t>
            </a:r>
            <a:r>
              <a:rPr lang="en-US" sz="1600" i="1" u="sng" dirty="0">
                <a:solidFill>
                  <a:srgbClr val="FFFFFF"/>
                </a:solidFill>
              </a:rPr>
              <a:t>how</a:t>
            </a:r>
            <a:r>
              <a:rPr lang="en-US" sz="1600" i="1" dirty="0">
                <a:solidFill>
                  <a:srgbClr val="FFFFFF"/>
                </a:solidFill>
              </a:rPr>
              <a:t> the cause was identified. She says what the cause is, and she underlines it, but does not explain why. Students are providing her with the answer without getting the opportunity to sit back and truly observe.</a:t>
            </a:r>
          </a:p>
        </p:txBody>
      </p:sp>
      <p:pic>
        <p:nvPicPr>
          <p:cNvPr id="11" name="Picture 2" descr="Image result for white 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072" y="2151832"/>
            <a:ext cx="243156" cy="2885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white 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072" y="3248777"/>
            <a:ext cx="243156" cy="288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95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Activity 8.1 – Evaluate a Lesson</a:t>
            </a:r>
            <a:br>
              <a:rPr lang="en-US" dirty="0"/>
            </a:br>
            <a:r>
              <a:rPr lang="en-US" i="1" dirty="0"/>
              <a:t>Modeling</a:t>
            </a:r>
          </a:p>
        </p:txBody>
      </p:sp>
      <p:sp>
        <p:nvSpPr>
          <p:cNvPr id="6" name="Text Placeholder 5"/>
          <p:cNvSpPr>
            <a:spLocks noGrp="1"/>
          </p:cNvSpPr>
          <p:nvPr>
            <p:ph type="body" sz="quarter" idx="14"/>
          </p:nvPr>
        </p:nvSpPr>
        <p:spPr>
          <a:xfrm>
            <a:off x="314476" y="1633603"/>
            <a:ext cx="4164709" cy="4322941"/>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Provide Modeling</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Give clear explanations</a:t>
            </a:r>
          </a:p>
          <a:p>
            <a:pPr marL="512763" lvl="2" indent="-171450">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Match the explanation to the learning outcome</a:t>
            </a:r>
          </a:p>
          <a:p>
            <a:pPr marL="512763" lvl="2" indent="-171450">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Design the explanation so that it is correct, clear and concise</a:t>
            </a:r>
          </a:p>
          <a:p>
            <a:pPr marL="512763" lvl="2" indent="-171450">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Use the explanation consistently</a:t>
            </a:r>
          </a:p>
          <a:p>
            <a:pPr marL="171450" lvl="2" indent="-171450">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 Model multiple planned examples</a:t>
            </a:r>
          </a:p>
          <a:p>
            <a:pPr marL="512763" lvl="3" indent="-171450">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Show all the steps or provide unique examples</a:t>
            </a:r>
          </a:p>
          <a:p>
            <a:pPr marL="512763" lvl="3" indent="-171450">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Verbalize your thinking</a:t>
            </a:r>
          </a:p>
          <a:p>
            <a:pPr marL="512763" lvl="3" indent="-171450">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Have students observe</a:t>
            </a:r>
          </a:p>
          <a:p>
            <a:pPr marL="171450" lvl="3" indent="-171450">
              <a:buClr>
                <a:schemeClr val="accent6"/>
              </a:buClr>
              <a:buFont typeface="Wingdings" panose="05000000000000000000" pitchFamily="2" charset="2"/>
              <a:buChar char="q"/>
            </a:pPr>
            <a:r>
              <a:rPr lang="en-US" dirty="0">
                <a:latin typeface="Arial" panose="020B0604020202020204" pitchFamily="34" charset="0"/>
                <a:cs typeface="Arial" panose="020B0604020202020204" pitchFamily="34" charset="0"/>
              </a:rPr>
              <a:t> Use supporting practices</a:t>
            </a: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9" name="TextBox 8"/>
          <p:cNvSpPr txBox="1"/>
          <p:nvPr/>
        </p:nvSpPr>
        <p:spPr>
          <a:xfrm>
            <a:off x="4099457" y="2296085"/>
            <a:ext cx="4599270" cy="4122896"/>
          </a:xfrm>
          <a:prstGeom prst="cloudCallout">
            <a:avLst>
              <a:gd name="adj1" fmla="val -75692"/>
              <a:gd name="adj2" fmla="val 699"/>
            </a:avLst>
          </a:prstGeom>
          <a:solidFill>
            <a:schemeClr val="accent2"/>
          </a:solidFill>
        </p:spPr>
        <p:txBody>
          <a:bodyPr wrap="square" lIns="0" tIns="0" rIns="0" bIns="0" rtlCol="0" anchor="ctr" anchorCtr="0">
            <a:spAutoFit/>
          </a:bodyPr>
          <a:lstStyle/>
          <a:p>
            <a:r>
              <a:rPr lang="en-US" sz="1600" i="1" dirty="0"/>
              <a:t>We do not see much use of the supporting practices. The teacher attempts to elicit response by asking questions, but for majority of the time, students are quiet. At other times, only 1 child responds at a time.</a:t>
            </a:r>
          </a:p>
          <a:p>
            <a:endParaRPr lang="en-US" sz="1600" i="1" dirty="0"/>
          </a:p>
          <a:p>
            <a:r>
              <a:rPr lang="en-US" sz="1600" i="1" dirty="0"/>
              <a:t>The teacher provides the answer by stating “this word is the clue word” or “this is the cause,” but she does not provide an explanation. </a:t>
            </a:r>
          </a:p>
        </p:txBody>
      </p:sp>
      <p:pic>
        <p:nvPicPr>
          <p:cNvPr id="11" name="Picture 2" descr="Image result for white 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072" y="2151832"/>
            <a:ext cx="243156" cy="2885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white 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072" y="3248777"/>
            <a:ext cx="243156" cy="2885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white 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463" y="4213280"/>
            <a:ext cx="243156" cy="288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99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Activity 8.1 – Evaluate a Lesson</a:t>
            </a:r>
            <a:br>
              <a:rPr lang="en-US" dirty="0"/>
            </a:br>
            <a:r>
              <a:rPr lang="en-US" i="1" dirty="0"/>
              <a:t>Review</a:t>
            </a:r>
            <a:endParaRPr lang="en-US" dirty="0"/>
          </a:p>
        </p:txBody>
      </p:sp>
      <p:pic>
        <p:nvPicPr>
          <p:cNvPr id="5" name="Picture Placeholder 4" descr="screenshot of woman presenting in front of class"/>
          <p:cNvPicPr>
            <a:picLocks noGrp="1" noChangeAspect="1"/>
          </p:cNvPicPr>
          <p:nvPr>
            <p:ph type="pic" sz="quarter" idx="11"/>
          </p:nvPr>
        </p:nvPicPr>
        <p:blipFill>
          <a:blip r:embed="rId3"/>
          <a:srcRect l="13666" r="13666"/>
          <a:stretch>
            <a:fillRect/>
          </a:stretch>
        </p:blipFill>
        <p:spPr>
          <a:xfrm>
            <a:off x="5787851" y="1633603"/>
            <a:ext cx="2792255" cy="2710939"/>
          </a:xfrm>
          <a:prstGeom prst="rect">
            <a:avLst/>
          </a:prstGeom>
        </p:spPr>
      </p:pic>
      <p:sp>
        <p:nvSpPr>
          <p:cNvPr id="23" name="Text Placeholder 5"/>
          <p:cNvSpPr txBox="1">
            <a:spLocks/>
          </p:cNvSpPr>
          <p:nvPr/>
        </p:nvSpPr>
        <p:spPr>
          <a:xfrm>
            <a:off x="212202" y="1633603"/>
            <a:ext cx="5254102" cy="4423262"/>
          </a:xfrm>
          <a:prstGeom prst="rect">
            <a:avLst/>
          </a:prstGeom>
        </p:spPr>
        <p:txBody>
          <a:bodyPr wrap="square" anchor="ctr">
            <a:spAutoFit/>
          </a:bodyPr>
          <a:lstStyle>
            <a:lvl1pPr marL="171450" indent="-171450" algn="l" defTabSz="914400" rtl="0" eaLnBrk="1" latinLnBrk="0" hangingPunct="1">
              <a:lnSpc>
                <a:spcPct val="100000"/>
              </a:lnSpc>
              <a:spcBef>
                <a:spcPts val="0"/>
              </a:spcBef>
              <a:buClr>
                <a:schemeClr val="accent2">
                  <a:lumMod val="75000"/>
                </a:schemeClr>
              </a:buClr>
              <a:buFont typeface="Arial" charset="0"/>
              <a:buChar char="•"/>
              <a:defRPr sz="1050" kern="1200" baseline="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1200" kern="1200">
                <a:solidFill>
                  <a:schemeClr val="tx1"/>
                </a:solidFill>
                <a:latin typeface="Arial" charset="0"/>
                <a:ea typeface="Arial" charset="0"/>
                <a:cs typeface="Arial" charset="0"/>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1200" kern="1200">
                <a:solidFill>
                  <a:schemeClr val="tx1"/>
                </a:solidFill>
                <a:latin typeface="Arial" charset="0"/>
                <a:ea typeface="Arial" charset="0"/>
                <a:cs typeface="Arial" charset="0"/>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1200" kern="1200">
                <a:solidFill>
                  <a:schemeClr val="tx1"/>
                </a:solidFill>
                <a:latin typeface="Arial" charset="0"/>
                <a:ea typeface="Arial" charset="0"/>
                <a:cs typeface="Arial" charset="0"/>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Clr>
                <a:schemeClr val="accent6"/>
              </a:buClr>
              <a:buFont typeface="Arial" panose="020B0604020202020204" pitchFamily="34" charset="0"/>
              <a:buNone/>
            </a:pPr>
            <a:r>
              <a:rPr lang="en-US" sz="1400" b="1" dirty="0">
                <a:latin typeface="Arial" panose="020B0604020202020204" pitchFamily="34" charset="0"/>
                <a:cs typeface="Arial" panose="020B0604020202020204" pitchFamily="34" charset="0"/>
              </a:rPr>
              <a:t>Create Objectives</a:t>
            </a:r>
          </a:p>
          <a:p>
            <a:pPr marL="0" lvl="1" indent="0">
              <a:buClr>
                <a:schemeClr val="accent6"/>
              </a:buClr>
              <a:buFont typeface="Arial" panose="020B0604020202020204" pitchFamily="34" charset="0"/>
              <a:buNone/>
            </a:pPr>
            <a:r>
              <a:rPr lang="en-US" b="1" dirty="0">
                <a:latin typeface="Arial" panose="020B0604020202020204" pitchFamily="34" charset="0"/>
                <a:cs typeface="Arial" panose="020B0604020202020204" pitchFamily="34" charset="0"/>
              </a:rPr>
              <a:t>Choose objectives based on student performance relative to goals.</a:t>
            </a:r>
          </a:p>
          <a:p>
            <a:pPr marL="285750" lvl="1">
              <a:buClr>
                <a:schemeClr val="accent6"/>
              </a:buClr>
              <a:buFont typeface="Wingdings" panose="05000000000000000000" pitchFamily="2" charset="2"/>
              <a:buChar char="q"/>
            </a:pPr>
            <a:r>
              <a:rPr lang="en-US" dirty="0">
                <a:latin typeface="Arial" panose="020B0604020202020204" pitchFamily="34" charset="0"/>
                <a:cs typeface="Arial" panose="020B0604020202020204" pitchFamily="34" charset="0"/>
              </a:rPr>
              <a:t>Select a goal from IEP or standards</a:t>
            </a:r>
          </a:p>
          <a:p>
            <a:pPr marL="285750" lvl="1">
              <a:buClr>
                <a:schemeClr val="accent6"/>
              </a:buClr>
              <a:buFont typeface="Wingdings" panose="05000000000000000000" pitchFamily="2" charset="2"/>
              <a:buChar char="q"/>
            </a:pPr>
            <a:r>
              <a:rPr lang="en-US" dirty="0">
                <a:latin typeface="Arial" panose="020B0604020202020204" pitchFamily="34" charset="0"/>
                <a:cs typeface="Arial" panose="020B0604020202020204" pitchFamily="34" charset="0"/>
              </a:rPr>
              <a:t>Choose an objective that is the next step toward the goal</a:t>
            </a:r>
          </a:p>
          <a:p>
            <a:pPr marL="0" lvl="1" indent="0">
              <a:buClr>
                <a:schemeClr val="accent6"/>
              </a:buClr>
              <a:buFont typeface="Arial" panose="020B0604020202020204" pitchFamily="34" charset="0"/>
              <a:buNone/>
            </a:pPr>
            <a:r>
              <a:rPr lang="en-US" b="1" dirty="0">
                <a:latin typeface="Arial" panose="020B0604020202020204" pitchFamily="34" charset="0"/>
                <a:cs typeface="Arial" panose="020B0604020202020204" pitchFamily="34" charset="0"/>
              </a:rPr>
              <a:t>Write focused objectives that describe the specific learning outcome.</a:t>
            </a:r>
          </a:p>
          <a:p>
            <a:pPr marL="285750" lvl="1">
              <a:buClr>
                <a:schemeClr val="accent6"/>
              </a:buClr>
              <a:buFont typeface="Wingdings" panose="05000000000000000000" pitchFamily="2" charset="2"/>
              <a:buChar char="q"/>
            </a:pPr>
            <a:r>
              <a:rPr lang="en-US" dirty="0">
                <a:latin typeface="Arial" panose="020B0604020202020204" pitchFamily="34" charset="0"/>
                <a:cs typeface="Arial" panose="020B0604020202020204" pitchFamily="34" charset="0"/>
              </a:rPr>
              <a:t>Limit the objective to one singular next step toward the goal</a:t>
            </a:r>
          </a:p>
          <a:p>
            <a:pPr marL="285750" lvl="1">
              <a:buClr>
                <a:schemeClr val="accent6"/>
              </a:buClr>
              <a:buFont typeface="Wingdings" panose="05000000000000000000" pitchFamily="2" charset="2"/>
              <a:buChar char="q"/>
            </a:pPr>
            <a:r>
              <a:rPr lang="en-US" dirty="0">
                <a:latin typeface="Arial" panose="020B0604020202020204" pitchFamily="34" charset="0"/>
                <a:cs typeface="Arial" panose="020B0604020202020204" pitchFamily="34" charset="0"/>
              </a:rPr>
              <a:t>Describe a learning outcome in behavioral term that assesses mastery of the objective</a:t>
            </a:r>
          </a:p>
          <a:p>
            <a:pPr marL="285750" lvl="1">
              <a:buClr>
                <a:schemeClr val="accent6"/>
              </a:buClr>
              <a:buFont typeface="Wingdings" panose="05000000000000000000" pitchFamily="2" charset="2"/>
              <a:buChar char="q"/>
            </a:pPr>
            <a:endParaRPr lang="en-US" sz="1400" dirty="0">
              <a:latin typeface="Arial" panose="020B0604020202020204" pitchFamily="34" charset="0"/>
              <a:cs typeface="Arial" panose="020B0604020202020204" pitchFamily="34" charset="0"/>
            </a:endParaRPr>
          </a:p>
          <a:p>
            <a:pPr marL="0" lvl="1" indent="0" algn="ctr">
              <a:buClr>
                <a:schemeClr val="accent6"/>
              </a:buClr>
              <a:buFont typeface="Arial" panose="020B0604020202020204" pitchFamily="34" charset="0"/>
              <a:buNone/>
            </a:pPr>
            <a:r>
              <a:rPr lang="en-US" sz="1400" b="1" dirty="0">
                <a:latin typeface="Arial" panose="020B0604020202020204" pitchFamily="34" charset="0"/>
                <a:cs typeface="Arial" panose="020B0604020202020204" pitchFamily="34" charset="0"/>
              </a:rPr>
              <a:t>Provide Modeling</a:t>
            </a:r>
          </a:p>
          <a:p>
            <a:pPr marL="285750" lvl="1">
              <a:buClr>
                <a:schemeClr val="accent6"/>
              </a:buClr>
              <a:buFont typeface="Wingdings" panose="05000000000000000000" pitchFamily="2" charset="2"/>
              <a:buChar char="q"/>
            </a:pPr>
            <a:r>
              <a:rPr lang="en-US" dirty="0">
                <a:latin typeface="Arial" panose="020B0604020202020204" pitchFamily="34" charset="0"/>
                <a:cs typeface="Arial" panose="020B0604020202020204" pitchFamily="34" charset="0"/>
              </a:rPr>
              <a:t>Give clear explanations</a:t>
            </a:r>
          </a:p>
          <a:p>
            <a:pPr marL="512763" lvl="2" indent="-171450">
              <a:buClr>
                <a:schemeClr val="accent6"/>
              </a:buClr>
            </a:pPr>
            <a:r>
              <a:rPr lang="en-US" dirty="0">
                <a:latin typeface="Arial" panose="020B0604020202020204" pitchFamily="34" charset="0"/>
                <a:cs typeface="Arial" panose="020B0604020202020204" pitchFamily="34" charset="0"/>
              </a:rPr>
              <a:t>Match the explanation to the learning outcome</a:t>
            </a:r>
          </a:p>
          <a:p>
            <a:pPr marL="512763" lvl="2" indent="-171450">
              <a:buClr>
                <a:schemeClr val="accent6"/>
              </a:buClr>
            </a:pPr>
            <a:r>
              <a:rPr lang="en-US" dirty="0">
                <a:latin typeface="Arial" panose="020B0604020202020204" pitchFamily="34" charset="0"/>
                <a:cs typeface="Arial" panose="020B0604020202020204" pitchFamily="34" charset="0"/>
              </a:rPr>
              <a:t>Design the explanation so that it is correct, clear and concise</a:t>
            </a:r>
          </a:p>
          <a:p>
            <a:pPr marL="512763" lvl="2" indent="-171450">
              <a:buClr>
                <a:schemeClr val="accent6"/>
              </a:buClr>
            </a:pPr>
            <a:r>
              <a:rPr lang="en-US" dirty="0">
                <a:latin typeface="Arial" panose="020B0604020202020204" pitchFamily="34" charset="0"/>
                <a:cs typeface="Arial" panose="020B0604020202020204" pitchFamily="34" charset="0"/>
              </a:rPr>
              <a:t>Use the explanation consistently</a:t>
            </a:r>
          </a:p>
          <a:p>
            <a:pPr marL="171450" lvl="2" indent="-171450">
              <a:buClr>
                <a:schemeClr val="accent6"/>
              </a:buClr>
              <a:buFont typeface="Wingdings" panose="05000000000000000000" pitchFamily="2" charset="2"/>
              <a:buChar char="q"/>
            </a:pPr>
            <a:r>
              <a:rPr lang="en-US" dirty="0">
                <a:latin typeface="Arial" panose="020B0604020202020204" pitchFamily="34" charset="0"/>
                <a:cs typeface="Arial" panose="020B0604020202020204" pitchFamily="34" charset="0"/>
              </a:rPr>
              <a:t> Model multiple planned examples</a:t>
            </a:r>
          </a:p>
          <a:p>
            <a:pPr marL="512763" lvl="3" indent="-171450">
              <a:buClr>
                <a:schemeClr val="accent6"/>
              </a:buClr>
            </a:pPr>
            <a:r>
              <a:rPr lang="en-US" dirty="0">
                <a:latin typeface="Arial" panose="020B0604020202020204" pitchFamily="34" charset="0"/>
                <a:cs typeface="Arial" panose="020B0604020202020204" pitchFamily="34" charset="0"/>
              </a:rPr>
              <a:t>Show all the steps or provide unique examples</a:t>
            </a:r>
          </a:p>
          <a:p>
            <a:pPr marL="512763" lvl="3" indent="-171450">
              <a:buClr>
                <a:schemeClr val="accent6"/>
              </a:buClr>
            </a:pPr>
            <a:r>
              <a:rPr lang="en-US" dirty="0">
                <a:latin typeface="Arial" panose="020B0604020202020204" pitchFamily="34" charset="0"/>
                <a:cs typeface="Arial" panose="020B0604020202020204" pitchFamily="34" charset="0"/>
              </a:rPr>
              <a:t>Verbalize your thinking</a:t>
            </a:r>
          </a:p>
          <a:p>
            <a:pPr marL="512763" lvl="3" indent="-171450">
              <a:buClr>
                <a:schemeClr val="accent6"/>
              </a:buClr>
            </a:pPr>
            <a:r>
              <a:rPr lang="en-US" dirty="0">
                <a:latin typeface="Arial" panose="020B0604020202020204" pitchFamily="34" charset="0"/>
                <a:cs typeface="Arial" panose="020B0604020202020204" pitchFamily="34" charset="0"/>
              </a:rPr>
              <a:t>Have students observe</a:t>
            </a:r>
          </a:p>
          <a:p>
            <a:pPr marL="171450" lvl="3" indent="-171450">
              <a:buClr>
                <a:schemeClr val="accent6"/>
              </a:buClr>
              <a:buFont typeface="Wingdings" panose="05000000000000000000" pitchFamily="2" charset="2"/>
              <a:buChar char="q"/>
            </a:pPr>
            <a:r>
              <a:rPr lang="en-US" dirty="0">
                <a:latin typeface="Arial" panose="020B0604020202020204" pitchFamily="34" charset="0"/>
                <a:cs typeface="Arial" panose="020B0604020202020204" pitchFamily="34" charset="0"/>
              </a:rPr>
              <a:t> Use supporting practices</a:t>
            </a:r>
          </a:p>
        </p:txBody>
      </p:sp>
      <p:pic>
        <p:nvPicPr>
          <p:cNvPr id="24" name="Picture 2" descr="Image result for white 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540" y="3940438"/>
            <a:ext cx="210471" cy="2497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white 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133" y="4873788"/>
            <a:ext cx="210471" cy="2497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result for white 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540" y="5772192"/>
            <a:ext cx="210471" cy="24972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Image result for white check mark transparent backgrou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2540" y="2358409"/>
            <a:ext cx="254303" cy="25430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6">
            <p14:nvContentPartPr>
              <p14:cNvPr id="28" name="Ink 27" descr=" ">
                <a:extLst>
                  <a:ext uri="{C183D7F6-B498-43B3-948B-1728B52AA6E4}">
                    <adec:decorative xmlns:adec="http://schemas.microsoft.com/office/drawing/2017/decorative" val="1"/>
                  </a:ext>
                </a:extLst>
              </p14:cNvPr>
              <p14:cNvContentPartPr/>
              <p14:nvPr/>
            </p14:nvContentPartPr>
            <p14:xfrm>
              <a:off x="282540" y="2874244"/>
              <a:ext cx="173520" cy="160560"/>
            </p14:xfrm>
          </p:contentPart>
        </mc:Choice>
        <mc:Fallback xmlns="">
          <p:pic>
            <p:nvPicPr>
              <p:cNvPr id="28" name="Ink 27" descr=" ">
                <a:extLst>
                  <a:ext uri="{C183D7F6-B498-43B3-948B-1728B52AA6E4}">
                    <adec:decorative xmlns:adec="http://schemas.microsoft.com/office/drawing/2017/decorative" val="1"/>
                  </a:ext>
                </a:extLst>
              </p:cNvPr>
              <p:cNvPicPr/>
              <p:nvPr/>
            </p:nvPicPr>
            <p:blipFill>
              <a:blip r:embed="rId7"/>
              <a:stretch>
                <a:fillRect/>
              </a:stretch>
            </p:blipFill>
            <p:spPr>
              <a:xfrm>
                <a:off x="254100" y="2845804"/>
                <a:ext cx="230400" cy="217440"/>
              </a:xfrm>
              <a:prstGeom prst="rect">
                <a:avLst/>
              </a:prstGeom>
            </p:spPr>
          </p:pic>
        </mc:Fallback>
      </mc:AlternateContent>
      <p:pic>
        <p:nvPicPr>
          <p:cNvPr id="29" name="Picture 2" descr="Image result for white 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540" y="3097842"/>
            <a:ext cx="210471" cy="2497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white check mark transparent backgroun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9322" y="2147202"/>
            <a:ext cx="223690" cy="22873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ABA49C01-BD52-4836-9E29-43FF933EDFF6}"/>
              </a:ext>
            </a:extLst>
          </p:cNvPr>
          <p:cNvSpPr>
            <a:spLocks noGrp="1"/>
          </p:cNvSpPr>
          <p:nvPr>
            <p:ph idx="12"/>
          </p:nvPr>
        </p:nvSpPr>
        <p:spPr/>
        <p:txBody>
          <a:bodyPr/>
          <a:lstStyle/>
          <a:p>
            <a:endParaRPr lang="en-US"/>
          </a:p>
        </p:txBody>
      </p:sp>
    </p:spTree>
    <p:extLst>
      <p:ext uri="{BB962C8B-B14F-4D97-AF65-F5344CB8AC3E}">
        <p14:creationId xmlns:p14="http://schemas.microsoft.com/office/powerpoint/2010/main" val="13935555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indent="0">
              <a:buNone/>
            </a:pPr>
            <a:r>
              <a:rPr lang="en-US" dirty="0"/>
              <a:t>Key Points:</a:t>
            </a:r>
          </a:p>
          <a:p>
            <a:r>
              <a:rPr lang="en-US" dirty="0"/>
              <a:t>Craft your objective carefully</a:t>
            </a:r>
          </a:p>
          <a:p>
            <a:r>
              <a:rPr lang="en-US" dirty="0"/>
              <a:t>Plan a precise explanation and well-aligned examples</a:t>
            </a:r>
          </a:p>
          <a:p>
            <a:r>
              <a:rPr lang="en-US" dirty="0"/>
              <a:t>Self-reflect</a:t>
            </a:r>
          </a:p>
        </p:txBody>
      </p:sp>
      <p:sp>
        <p:nvSpPr>
          <p:cNvPr id="3" name="Text Placeholder 2"/>
          <p:cNvSpPr>
            <a:spLocks noGrp="1"/>
          </p:cNvSpPr>
          <p:nvPr>
            <p:ph type="body" sz="quarter" idx="14"/>
          </p:nvPr>
        </p:nvSpPr>
        <p:spPr/>
        <p:txBody>
          <a:bodyPr/>
          <a:lstStyle/>
          <a:p>
            <a:r>
              <a:rPr lang="en-US" dirty="0"/>
              <a:t>Part 1 Wrap-Up</a:t>
            </a:r>
          </a:p>
        </p:txBody>
      </p:sp>
      <p:sp>
        <p:nvSpPr>
          <p:cNvPr id="4" name="Title 3" hidden="1">
            <a:extLst>
              <a:ext uri="{FF2B5EF4-FFF2-40B4-BE49-F238E27FC236}">
                <a16:creationId xmlns:a16="http://schemas.microsoft.com/office/drawing/2014/main" id="{968B5FE9-8540-457C-8B20-8A75567E0E2E}"/>
              </a:ext>
            </a:extLst>
          </p:cNvPr>
          <p:cNvSpPr>
            <a:spLocks noGrp="1"/>
          </p:cNvSpPr>
          <p:nvPr>
            <p:ph type="title"/>
          </p:nvPr>
        </p:nvSpPr>
        <p:spPr/>
        <p:txBody>
          <a:bodyPr/>
          <a:lstStyle/>
          <a:p>
            <a:r>
              <a:rPr lang="en-US" dirty="0"/>
              <a:t>Slide 43</a:t>
            </a:r>
          </a:p>
        </p:txBody>
      </p:sp>
    </p:spTree>
    <p:extLst>
      <p:ext uri="{BB962C8B-B14F-4D97-AF65-F5344CB8AC3E}">
        <p14:creationId xmlns:p14="http://schemas.microsoft.com/office/powerpoint/2010/main" val="10817056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D399455-E521-4233-A209-7252BC36ADE8}"/>
              </a:ext>
            </a:extLst>
          </p:cNvPr>
          <p:cNvSpPr>
            <a:spLocks noGrp="1"/>
          </p:cNvSpPr>
          <p:nvPr>
            <p:ph type="body" sz="quarter" idx="13"/>
          </p:nvPr>
        </p:nvSpPr>
        <p:spPr/>
        <p:txBody>
          <a:bodyPr/>
          <a:lstStyle/>
          <a:p>
            <a:pPr marL="0" indent="0">
              <a:buNone/>
            </a:pPr>
            <a:r>
              <a:rPr lang="en-US" b="1" dirty="0"/>
              <a:t>Choose objectives based on student performance relative to goals.</a:t>
            </a:r>
          </a:p>
          <a:p>
            <a:r>
              <a:rPr lang="en-US" dirty="0"/>
              <a:t>Select a goal from IEP or standards </a:t>
            </a:r>
          </a:p>
          <a:p>
            <a:r>
              <a:rPr lang="en-US" dirty="0"/>
              <a:t>Choose an objective that is the next step toward the goal</a:t>
            </a:r>
          </a:p>
          <a:p>
            <a:pPr marL="0" indent="0">
              <a:buNone/>
            </a:pPr>
            <a:r>
              <a:rPr lang="en-US" b="1" dirty="0"/>
              <a:t>Write focused objectives that describe the specific learning outcome. </a:t>
            </a:r>
          </a:p>
          <a:p>
            <a:r>
              <a:rPr lang="en-US" dirty="0"/>
              <a:t>Limit the objective to one singular next step toward the goal</a:t>
            </a:r>
          </a:p>
          <a:p>
            <a:r>
              <a:rPr lang="en-US" dirty="0"/>
              <a:t>Describe a learning outcome in behavioral terms that assesses mastery of the objective</a:t>
            </a:r>
          </a:p>
        </p:txBody>
      </p:sp>
      <p:sp>
        <p:nvSpPr>
          <p:cNvPr id="4" name="Title 3">
            <a:extLst>
              <a:ext uri="{FF2B5EF4-FFF2-40B4-BE49-F238E27FC236}">
                <a16:creationId xmlns:a16="http://schemas.microsoft.com/office/drawing/2014/main" id="{BB2B0306-5313-48BE-9276-58989F3D28F8}"/>
              </a:ext>
            </a:extLst>
          </p:cNvPr>
          <p:cNvSpPr>
            <a:spLocks noGrp="1"/>
          </p:cNvSpPr>
          <p:nvPr>
            <p:ph type="title"/>
          </p:nvPr>
        </p:nvSpPr>
        <p:spPr/>
        <p:txBody>
          <a:bodyPr/>
          <a:lstStyle/>
          <a:p>
            <a:r>
              <a:rPr lang="en-US" dirty="0"/>
              <a:t>Checklist for Objectives</a:t>
            </a:r>
          </a:p>
        </p:txBody>
      </p:sp>
    </p:spTree>
    <p:extLst>
      <p:ext uri="{BB962C8B-B14F-4D97-AF65-F5344CB8AC3E}">
        <p14:creationId xmlns:p14="http://schemas.microsoft.com/office/powerpoint/2010/main" val="13398163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r>
              <a:rPr lang="en-US" dirty="0"/>
              <a:t>Give clear explanations </a:t>
            </a:r>
            <a:endParaRPr lang="en-US" sz="1800" dirty="0"/>
          </a:p>
          <a:p>
            <a:pPr lvl="1"/>
            <a:r>
              <a:rPr lang="en-US" dirty="0"/>
              <a:t>Match the explanation to the learning outcome</a:t>
            </a:r>
          </a:p>
          <a:p>
            <a:pPr lvl="1"/>
            <a:r>
              <a:rPr lang="en-US" dirty="0"/>
              <a:t>Design the explanation so that it is correct, clear, and concise</a:t>
            </a:r>
            <a:endParaRPr lang="en-US" sz="2600" dirty="0"/>
          </a:p>
          <a:p>
            <a:pPr lvl="1"/>
            <a:r>
              <a:rPr lang="en-US" dirty="0"/>
              <a:t>Use the explanation consistently</a:t>
            </a:r>
          </a:p>
          <a:p>
            <a:r>
              <a:rPr lang="en-US" dirty="0"/>
              <a:t>Model multiple planned examples</a:t>
            </a:r>
          </a:p>
          <a:p>
            <a:pPr lvl="1"/>
            <a:r>
              <a:rPr lang="en-US" dirty="0"/>
              <a:t>Show all the steps or provide unique examples</a:t>
            </a:r>
          </a:p>
          <a:p>
            <a:pPr lvl="1"/>
            <a:r>
              <a:rPr lang="en-US" dirty="0"/>
              <a:t>Verbalize your thinking</a:t>
            </a:r>
          </a:p>
          <a:p>
            <a:pPr lvl="1"/>
            <a:r>
              <a:rPr lang="en-US" dirty="0"/>
              <a:t>Have students observe</a:t>
            </a:r>
          </a:p>
          <a:p>
            <a:r>
              <a:rPr lang="en-US" dirty="0"/>
              <a:t>Use supporting practices</a:t>
            </a:r>
          </a:p>
        </p:txBody>
      </p:sp>
      <p:sp>
        <p:nvSpPr>
          <p:cNvPr id="3" name="Title 2"/>
          <p:cNvSpPr>
            <a:spLocks noGrp="1"/>
          </p:cNvSpPr>
          <p:nvPr>
            <p:ph type="title"/>
          </p:nvPr>
        </p:nvSpPr>
        <p:spPr/>
        <p:txBody>
          <a:bodyPr/>
          <a:lstStyle/>
          <a:p>
            <a:r>
              <a:rPr lang="en-US" dirty="0"/>
              <a:t>Checklist: Modeling</a:t>
            </a:r>
          </a:p>
        </p:txBody>
      </p:sp>
    </p:spTree>
    <p:extLst>
      <p:ext uri="{BB962C8B-B14F-4D97-AF65-F5344CB8AC3E}">
        <p14:creationId xmlns:p14="http://schemas.microsoft.com/office/powerpoint/2010/main" val="31149281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p:txBody>
          <a:bodyPr/>
          <a:lstStyle/>
          <a:p>
            <a:r>
              <a:rPr lang="en-US" dirty="0"/>
              <a:t>Self-Reflect</a:t>
            </a:r>
          </a:p>
        </p:txBody>
      </p:sp>
      <p:sp>
        <p:nvSpPr>
          <p:cNvPr id="2" name="Text Placeholder 1"/>
          <p:cNvSpPr>
            <a:spLocks noGrp="1"/>
          </p:cNvSpPr>
          <p:nvPr>
            <p:ph type="body" sz="quarter" idx="13"/>
          </p:nvPr>
        </p:nvSpPr>
        <p:spPr/>
        <p:txBody>
          <a:bodyPr>
            <a:normAutofit/>
          </a:bodyPr>
          <a:lstStyle/>
          <a:p>
            <a:r>
              <a:rPr lang="en-US" dirty="0"/>
              <a:t>Don’t expect that you will be perfect the first time you try</a:t>
            </a:r>
          </a:p>
          <a:p>
            <a:r>
              <a:rPr lang="en-US" dirty="0"/>
              <a:t>So, when you plan,</a:t>
            </a:r>
          </a:p>
          <a:p>
            <a:pPr lvl="1"/>
            <a:r>
              <a:rPr lang="en-US" dirty="0"/>
              <a:t>Try your best</a:t>
            </a:r>
          </a:p>
          <a:p>
            <a:pPr lvl="1"/>
            <a:r>
              <a:rPr lang="en-US" dirty="0"/>
              <a:t>Use the checklist to guide you</a:t>
            </a:r>
          </a:p>
          <a:p>
            <a:pPr lvl="1"/>
            <a:r>
              <a:rPr lang="en-US" dirty="0"/>
              <a:t>Set goals</a:t>
            </a:r>
          </a:p>
          <a:p>
            <a:r>
              <a:rPr lang="en-US" dirty="0"/>
              <a:t>When you reflect on your lesson,</a:t>
            </a:r>
          </a:p>
          <a:p>
            <a:pPr lvl="1"/>
            <a:r>
              <a:rPr lang="en-US" dirty="0"/>
              <a:t>Use the checklist to help you review your lesson without judgment</a:t>
            </a:r>
          </a:p>
          <a:p>
            <a:pPr lvl="2"/>
            <a:r>
              <a:rPr lang="en-US" dirty="0"/>
              <a:t>“Did I follow the checklist?” – good!</a:t>
            </a:r>
          </a:p>
          <a:p>
            <a:pPr lvl="2"/>
            <a:r>
              <a:rPr lang="en-US" dirty="0"/>
              <a:t>“Was that lesson good?” – bad!</a:t>
            </a:r>
          </a:p>
          <a:p>
            <a:pPr lvl="1"/>
            <a:r>
              <a:rPr lang="en-US" dirty="0"/>
              <a:t>Remember that there is always room to grow</a:t>
            </a:r>
          </a:p>
        </p:txBody>
      </p:sp>
      <p:sp>
        <p:nvSpPr>
          <p:cNvPr id="3" name="Title 2" hidden="1">
            <a:extLst>
              <a:ext uri="{FF2B5EF4-FFF2-40B4-BE49-F238E27FC236}">
                <a16:creationId xmlns:a16="http://schemas.microsoft.com/office/drawing/2014/main" id="{E16CA6F8-3012-4EEF-93A8-D413B93D7F3E}"/>
              </a:ext>
            </a:extLst>
          </p:cNvPr>
          <p:cNvSpPr>
            <a:spLocks noGrp="1"/>
          </p:cNvSpPr>
          <p:nvPr>
            <p:ph type="title"/>
          </p:nvPr>
        </p:nvSpPr>
        <p:spPr/>
        <p:txBody>
          <a:bodyPr/>
          <a:lstStyle/>
          <a:p>
            <a:r>
              <a:rPr lang="en-US" dirty="0"/>
              <a:t>Slide 46</a:t>
            </a:r>
          </a:p>
        </p:txBody>
      </p:sp>
    </p:spTree>
    <p:extLst>
      <p:ext uri="{BB962C8B-B14F-4D97-AF65-F5344CB8AC3E}">
        <p14:creationId xmlns:p14="http://schemas.microsoft.com/office/powerpoint/2010/main" val="172987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p:txBody>
          <a:bodyPr>
            <a:normAutofit fontScale="62500" lnSpcReduction="20000"/>
          </a:bodyPr>
          <a:lstStyle/>
          <a:p>
            <a:r>
              <a:rPr lang="en-US" dirty="0"/>
              <a:t>Activity 8.2 – Prepare your lesson</a:t>
            </a:r>
          </a:p>
          <a:p>
            <a:r>
              <a:rPr lang="en-US" dirty="0"/>
              <a:t>Activity 8.3 – Try out your lesson</a:t>
            </a:r>
          </a:p>
        </p:txBody>
      </p:sp>
      <p:sp>
        <p:nvSpPr>
          <p:cNvPr id="3" name="Content Placeholder 2"/>
          <p:cNvSpPr>
            <a:spLocks noGrp="1"/>
          </p:cNvSpPr>
          <p:nvPr>
            <p:ph idx="1"/>
          </p:nvPr>
        </p:nvSpPr>
        <p:spPr/>
        <p:txBody>
          <a:bodyPr>
            <a:normAutofit fontScale="85000" lnSpcReduction="20000"/>
          </a:bodyPr>
          <a:lstStyle/>
          <a:p>
            <a:pPr marL="0" indent="0">
              <a:buNone/>
            </a:pPr>
            <a:r>
              <a:rPr lang="en-US" b="1" dirty="0"/>
              <a:t>Plan to do your lesson.</a:t>
            </a:r>
          </a:p>
          <a:p>
            <a:pPr>
              <a:buFont typeface="Arial" panose="020B0604020202020204" pitchFamily="34" charset="0"/>
              <a:buChar char="•"/>
            </a:pPr>
            <a:r>
              <a:rPr lang="en-US" dirty="0"/>
              <a:t>Review your clear objective</a:t>
            </a:r>
          </a:p>
          <a:p>
            <a:pPr>
              <a:buFont typeface="Arial" panose="020B0604020202020204" pitchFamily="34" charset="0"/>
              <a:buChar char="•"/>
            </a:pPr>
            <a:r>
              <a:rPr lang="en-US" dirty="0"/>
              <a:t>Review your clear explanation and write it out to review as you teach</a:t>
            </a:r>
          </a:p>
          <a:p>
            <a:pPr>
              <a:buFont typeface="Arial" panose="020B0604020202020204" pitchFamily="34" charset="0"/>
              <a:buChar char="•"/>
            </a:pPr>
            <a:r>
              <a:rPr lang="en-US" dirty="0"/>
              <a:t>Adjust your plan so it is less than 10 minutes long</a:t>
            </a:r>
          </a:p>
          <a:p>
            <a:pPr marL="0" indent="0">
              <a:buNone/>
            </a:pPr>
            <a:r>
              <a:rPr lang="en-US" b="1" dirty="0"/>
              <a:t>Do the lesson</a:t>
            </a:r>
          </a:p>
          <a:p>
            <a:pPr>
              <a:buFont typeface="Arial" panose="020B0604020202020204" pitchFamily="34" charset="0"/>
              <a:buChar char="•"/>
            </a:pPr>
            <a:r>
              <a:rPr lang="en-US" dirty="0"/>
              <a:t>Videotape your lesson</a:t>
            </a:r>
          </a:p>
          <a:p>
            <a:pPr>
              <a:buFont typeface="Arial" panose="020B0604020202020204" pitchFamily="34" charset="0"/>
              <a:buChar char="•"/>
            </a:pPr>
            <a:r>
              <a:rPr lang="en-US" dirty="0"/>
              <a:t>Work from your written plan</a:t>
            </a:r>
          </a:p>
          <a:p>
            <a:pPr>
              <a:buFont typeface="Arial" panose="020B0604020202020204" pitchFamily="34" charset="0"/>
              <a:buChar char="•"/>
            </a:pPr>
            <a:r>
              <a:rPr lang="en-US" dirty="0"/>
              <a:t>Focus on the explanation and teacher-led model</a:t>
            </a:r>
          </a:p>
          <a:p>
            <a:pPr>
              <a:buFont typeface="Arial" panose="020B0604020202020204" pitchFamily="34" charset="0"/>
              <a:buChar char="•"/>
            </a:pPr>
            <a:r>
              <a:rPr lang="en-US" dirty="0"/>
              <a:t>Teach just 10 minutes</a:t>
            </a:r>
          </a:p>
        </p:txBody>
      </p:sp>
      <p:sp>
        <p:nvSpPr>
          <p:cNvPr id="4" name="Content Placeholder 3"/>
          <p:cNvSpPr>
            <a:spLocks noGrp="1"/>
          </p:cNvSpPr>
          <p:nvPr>
            <p:ph idx="13"/>
          </p:nvPr>
        </p:nvSpPr>
        <p:spPr/>
        <p:txBody>
          <a:bodyPr>
            <a:noAutofit/>
          </a:bodyPr>
          <a:lstStyle/>
          <a:p>
            <a:pPr marL="0" indent="0">
              <a:buNone/>
            </a:pPr>
            <a:r>
              <a:rPr lang="en-US" sz="1700" b="1" dirty="0"/>
              <a:t>Review an upcoming lesson.</a:t>
            </a:r>
          </a:p>
          <a:p>
            <a:pPr marL="0" indent="0">
              <a:buNone/>
            </a:pPr>
            <a:r>
              <a:rPr lang="en-US" sz="1700" b="1" dirty="0"/>
              <a:t>Create your objective(s)</a:t>
            </a:r>
          </a:p>
          <a:p>
            <a:pPr>
              <a:buFont typeface="Arial" panose="020B0604020202020204" pitchFamily="34" charset="0"/>
              <a:buChar char="•"/>
            </a:pPr>
            <a:r>
              <a:rPr lang="en-US" sz="1700" dirty="0"/>
              <a:t>Write a clear objective with a specific learning outcome</a:t>
            </a:r>
          </a:p>
          <a:p>
            <a:pPr marL="0" indent="0">
              <a:buNone/>
            </a:pPr>
            <a:r>
              <a:rPr lang="en-US" sz="1700" b="1" dirty="0"/>
              <a:t>Prepare a good model</a:t>
            </a:r>
          </a:p>
          <a:p>
            <a:pPr>
              <a:buFont typeface="Arial" panose="020B0604020202020204" pitchFamily="34" charset="0"/>
              <a:buChar char="•"/>
            </a:pPr>
            <a:r>
              <a:rPr lang="en-US" sz="1700" dirty="0"/>
              <a:t>Write a clear explanation of the procedure or information</a:t>
            </a:r>
          </a:p>
          <a:p>
            <a:pPr>
              <a:buFont typeface="Arial" panose="020B0604020202020204" pitchFamily="34" charset="0"/>
              <a:buChar char="•"/>
            </a:pPr>
            <a:r>
              <a:rPr lang="en-US" sz="1700" dirty="0"/>
              <a:t>Write a description of the models used</a:t>
            </a:r>
          </a:p>
        </p:txBody>
      </p:sp>
      <p:sp>
        <p:nvSpPr>
          <p:cNvPr id="5" name="Text Placeholder 4"/>
          <p:cNvSpPr>
            <a:spLocks noGrp="1"/>
          </p:cNvSpPr>
          <p:nvPr>
            <p:ph type="body" sz="quarter" idx="16"/>
          </p:nvPr>
        </p:nvSpPr>
        <p:spPr/>
        <p:txBody>
          <a:bodyPr/>
          <a:lstStyle/>
          <a:p>
            <a:r>
              <a:rPr lang="en-US" dirty="0"/>
              <a:t>Prepare your lesson</a:t>
            </a:r>
          </a:p>
        </p:txBody>
      </p:sp>
      <p:sp>
        <p:nvSpPr>
          <p:cNvPr id="6" name="Text Placeholder 5"/>
          <p:cNvSpPr>
            <a:spLocks noGrp="1"/>
          </p:cNvSpPr>
          <p:nvPr>
            <p:ph type="body" sz="quarter" idx="17"/>
          </p:nvPr>
        </p:nvSpPr>
        <p:spPr/>
        <p:txBody>
          <a:bodyPr>
            <a:normAutofit fontScale="92500" lnSpcReduction="20000"/>
          </a:bodyPr>
          <a:lstStyle/>
          <a:p>
            <a:r>
              <a:rPr lang="en-US" dirty="0"/>
              <a:t>Try out your lesson</a:t>
            </a:r>
          </a:p>
        </p:txBody>
      </p:sp>
      <p:sp>
        <p:nvSpPr>
          <p:cNvPr id="7" name="Title 6" hidden="1">
            <a:extLst>
              <a:ext uri="{FF2B5EF4-FFF2-40B4-BE49-F238E27FC236}">
                <a16:creationId xmlns:a16="http://schemas.microsoft.com/office/drawing/2014/main" id="{A452921C-CFB5-4C8A-B802-1C5E5E37E985}"/>
              </a:ext>
            </a:extLst>
          </p:cNvPr>
          <p:cNvSpPr>
            <a:spLocks noGrp="1"/>
          </p:cNvSpPr>
          <p:nvPr>
            <p:ph type="title"/>
          </p:nvPr>
        </p:nvSpPr>
        <p:spPr/>
        <p:txBody>
          <a:bodyPr/>
          <a:lstStyle/>
          <a:p>
            <a:r>
              <a:rPr lang="en-US" dirty="0"/>
              <a:t>Slide 49</a:t>
            </a:r>
          </a:p>
        </p:txBody>
      </p:sp>
    </p:spTree>
    <p:extLst>
      <p:ext uri="{BB962C8B-B14F-4D97-AF65-F5344CB8AC3E}">
        <p14:creationId xmlns:p14="http://schemas.microsoft.com/office/powerpoint/2010/main" val="21721396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8.4 – Self-Reflect</a:t>
            </a:r>
          </a:p>
        </p:txBody>
      </p:sp>
      <p:sp>
        <p:nvSpPr>
          <p:cNvPr id="3" name="Text Placeholder 2"/>
          <p:cNvSpPr>
            <a:spLocks noGrp="1"/>
          </p:cNvSpPr>
          <p:nvPr>
            <p:ph type="body" sz="quarter" idx="13"/>
          </p:nvPr>
        </p:nvSpPr>
        <p:spPr>
          <a:xfrm>
            <a:off x="424658" y="1443020"/>
            <a:ext cx="4106830" cy="4309505"/>
          </a:xfrm>
        </p:spPr>
        <p:txBody>
          <a:bodyPr/>
          <a:lstStyle/>
          <a:p>
            <a:pPr marL="457200" indent="-457200">
              <a:lnSpc>
                <a:spcPct val="100000"/>
              </a:lnSpc>
              <a:buAutoNum type="arabicPeriod"/>
            </a:pPr>
            <a:r>
              <a:rPr lang="en-US" dirty="0"/>
              <a:t>Watch your video.</a:t>
            </a:r>
          </a:p>
          <a:p>
            <a:pPr marL="457200" indent="-457200">
              <a:lnSpc>
                <a:spcPct val="100000"/>
              </a:lnSpc>
              <a:buAutoNum type="arabicPeriod"/>
            </a:pPr>
            <a:r>
              <a:rPr lang="en-US" dirty="0"/>
              <a:t>Record specific evidence of objectives and modeling. </a:t>
            </a:r>
          </a:p>
          <a:p>
            <a:pPr marL="457200" indent="-457200">
              <a:lnSpc>
                <a:spcPct val="100000"/>
              </a:lnSpc>
              <a:buAutoNum type="arabicPeriod"/>
            </a:pPr>
            <a:r>
              <a:rPr lang="en-US" dirty="0"/>
              <a:t>Describe what you see.</a:t>
            </a:r>
          </a:p>
          <a:p>
            <a:pPr marL="457200" indent="-457200">
              <a:lnSpc>
                <a:spcPct val="100000"/>
              </a:lnSpc>
              <a:buAutoNum type="arabicPeriod"/>
            </a:pPr>
            <a:r>
              <a:rPr lang="en-US" dirty="0"/>
              <a:t>Evaluate the effective use of objectives and modeling.</a:t>
            </a:r>
          </a:p>
          <a:p>
            <a:pPr marL="457200" indent="-457200">
              <a:lnSpc>
                <a:spcPct val="100000"/>
              </a:lnSpc>
              <a:buAutoNum type="arabicPeriod"/>
            </a:pPr>
            <a:r>
              <a:rPr lang="en-US" dirty="0"/>
              <a:t>Meet to discuss your self-reflection. </a:t>
            </a:r>
          </a:p>
        </p:txBody>
      </p:sp>
      <p:pic>
        <p:nvPicPr>
          <p:cNvPr id="14" name="Picture 13" descr="screenshot of self reflection document. prompts such as record your observations, describe your observations, "/>
          <p:cNvPicPr>
            <a:picLocks noChangeAspect="1"/>
          </p:cNvPicPr>
          <p:nvPr/>
        </p:nvPicPr>
        <p:blipFill rotWithShape="1">
          <a:blip r:embed="rId2"/>
          <a:srcRect l="27204" t="28510" r="26908" b="11759"/>
          <a:stretch/>
        </p:blipFill>
        <p:spPr>
          <a:xfrm>
            <a:off x="4682563" y="1429176"/>
            <a:ext cx="3963113" cy="2901794"/>
          </a:xfrm>
          <a:prstGeom prst="rect">
            <a:avLst/>
          </a:prstGeom>
        </p:spPr>
      </p:pic>
      <p:pic>
        <p:nvPicPr>
          <p:cNvPr id="15" name="Picture 14" descr="and evaluate your lesson"/>
          <p:cNvPicPr>
            <a:picLocks noChangeAspect="1"/>
          </p:cNvPicPr>
          <p:nvPr/>
        </p:nvPicPr>
        <p:blipFill rotWithShape="1">
          <a:blip r:embed="rId3"/>
          <a:srcRect l="26218" t="38860" r="26118" b="35701"/>
          <a:stretch/>
        </p:blipFill>
        <p:spPr>
          <a:xfrm>
            <a:off x="4682563" y="4330970"/>
            <a:ext cx="3963113" cy="1189755"/>
          </a:xfrm>
          <a:prstGeom prst="rect">
            <a:avLst/>
          </a:prstGeom>
        </p:spPr>
      </p:pic>
    </p:spTree>
    <p:extLst>
      <p:ext uri="{BB962C8B-B14F-4D97-AF65-F5344CB8AC3E}">
        <p14:creationId xmlns:p14="http://schemas.microsoft.com/office/powerpoint/2010/main" val="33056836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noAutofit/>
          </a:bodyPr>
          <a:lstStyle/>
          <a:p>
            <a:r>
              <a:rPr lang="en-US" sz="5000" dirty="0"/>
              <a:t>Explicit Instruction</a:t>
            </a:r>
          </a:p>
          <a:p>
            <a:r>
              <a:rPr lang="en-US" sz="2600" dirty="0"/>
              <a:t>Evaluating use of explicit instruction to support students’ academic needs</a:t>
            </a:r>
          </a:p>
        </p:txBody>
      </p:sp>
      <p:sp>
        <p:nvSpPr>
          <p:cNvPr id="3" name="Content Placeholder 2"/>
          <p:cNvSpPr>
            <a:spLocks noGrp="1"/>
          </p:cNvSpPr>
          <p:nvPr>
            <p:ph sz="quarter" idx="14"/>
          </p:nvPr>
        </p:nvSpPr>
        <p:spPr>
          <a:xfrm>
            <a:off x="1182144" y="3433175"/>
            <a:ext cx="7352026" cy="2367550"/>
          </a:xfrm>
        </p:spPr>
        <p:txBody>
          <a:bodyPr>
            <a:noAutofit/>
          </a:bodyPr>
          <a:lstStyle/>
          <a:p>
            <a:r>
              <a:rPr lang="en-US" sz="3000" dirty="0"/>
              <a:t>Part 2: How do you know you have effectively implemented practice?</a:t>
            </a:r>
          </a:p>
        </p:txBody>
      </p:sp>
      <p:sp>
        <p:nvSpPr>
          <p:cNvPr id="4" name="Title 3" hidden="1">
            <a:extLst>
              <a:ext uri="{FF2B5EF4-FFF2-40B4-BE49-F238E27FC236}">
                <a16:creationId xmlns:a16="http://schemas.microsoft.com/office/drawing/2014/main" id="{CBCD1631-1E43-46D0-BD8C-657BC8106FF3}"/>
              </a:ext>
            </a:extLst>
          </p:cNvPr>
          <p:cNvSpPr>
            <a:spLocks noGrp="1"/>
          </p:cNvSpPr>
          <p:nvPr>
            <p:ph type="title"/>
          </p:nvPr>
        </p:nvSpPr>
        <p:spPr/>
        <p:txBody>
          <a:bodyPr/>
          <a:lstStyle/>
          <a:p>
            <a:r>
              <a:rPr lang="en-US" dirty="0"/>
              <a:t>Slide 49</a:t>
            </a:r>
          </a:p>
        </p:txBody>
      </p:sp>
    </p:spTree>
    <p:extLst>
      <p:ext uri="{BB962C8B-B14F-4D97-AF65-F5344CB8AC3E}">
        <p14:creationId xmlns:p14="http://schemas.microsoft.com/office/powerpoint/2010/main" val="2645561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dirty="0"/>
              <a:t>If </a:t>
            </a:r>
          </a:p>
          <a:p>
            <a:pPr lvl="1"/>
            <a:r>
              <a:rPr lang="en-US" dirty="0"/>
              <a:t>students do not respond…</a:t>
            </a:r>
          </a:p>
          <a:p>
            <a:r>
              <a:rPr lang="en-US" dirty="0"/>
              <a:t>And </a:t>
            </a:r>
          </a:p>
          <a:p>
            <a:pPr lvl="1"/>
            <a:r>
              <a:rPr lang="en-US" dirty="0"/>
              <a:t>you diagnose the problem relates to the absence of explicit instruction…</a:t>
            </a:r>
          </a:p>
          <a:p>
            <a:r>
              <a:rPr lang="en-US" dirty="0"/>
              <a:t>How do you know what type of explicit instruction adaptation to make?</a:t>
            </a:r>
          </a:p>
        </p:txBody>
      </p:sp>
      <p:sp>
        <p:nvSpPr>
          <p:cNvPr id="3" name="Title 2"/>
          <p:cNvSpPr>
            <a:spLocks noGrp="1"/>
          </p:cNvSpPr>
          <p:nvPr>
            <p:ph type="title"/>
          </p:nvPr>
        </p:nvSpPr>
        <p:spPr/>
        <p:txBody>
          <a:bodyPr>
            <a:normAutofit fontScale="90000"/>
          </a:bodyPr>
          <a:lstStyle/>
          <a:p>
            <a:r>
              <a:rPr lang="en-US" dirty="0"/>
              <a:t>Why is it important to identify elements of explicit instruction?</a:t>
            </a:r>
          </a:p>
        </p:txBody>
      </p:sp>
    </p:spTree>
    <p:extLst>
      <p:ext uri="{BB962C8B-B14F-4D97-AF65-F5344CB8AC3E}">
        <p14:creationId xmlns:p14="http://schemas.microsoft.com/office/powerpoint/2010/main" val="25509629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352926" y="2672895"/>
            <a:ext cx="4791074" cy="1512209"/>
          </a:xfrm>
        </p:spPr>
        <p:txBody>
          <a:bodyPr/>
          <a:lstStyle/>
          <a:p>
            <a:pPr marL="0" indent="0">
              <a:buNone/>
            </a:pPr>
            <a:r>
              <a:rPr lang="en-US" dirty="0"/>
              <a:t>You’ll learn how to:</a:t>
            </a:r>
          </a:p>
          <a:p>
            <a:r>
              <a:rPr lang="en-US" dirty="0"/>
              <a:t>Identify practice</a:t>
            </a:r>
          </a:p>
          <a:p>
            <a:r>
              <a:rPr lang="en-US" dirty="0"/>
              <a:t>Evaluate practice</a:t>
            </a:r>
          </a:p>
          <a:p>
            <a:r>
              <a:rPr lang="en-US" dirty="0"/>
              <a:t>Reflect upon your own use of practice</a:t>
            </a:r>
          </a:p>
        </p:txBody>
      </p:sp>
      <p:sp>
        <p:nvSpPr>
          <p:cNvPr id="3" name="Text Placeholder 2"/>
          <p:cNvSpPr>
            <a:spLocks noGrp="1"/>
          </p:cNvSpPr>
          <p:nvPr>
            <p:ph type="body" sz="quarter" idx="14"/>
          </p:nvPr>
        </p:nvSpPr>
        <p:spPr/>
        <p:txBody>
          <a:bodyPr/>
          <a:lstStyle/>
          <a:p>
            <a:r>
              <a:rPr lang="en-US" dirty="0"/>
              <a:t>Part 2 Objectives</a:t>
            </a:r>
          </a:p>
        </p:txBody>
      </p:sp>
      <p:sp>
        <p:nvSpPr>
          <p:cNvPr id="4" name="Title 3" hidden="1">
            <a:extLst>
              <a:ext uri="{FF2B5EF4-FFF2-40B4-BE49-F238E27FC236}">
                <a16:creationId xmlns:a16="http://schemas.microsoft.com/office/drawing/2014/main" id="{986B2666-B45D-4FD9-AD0A-0CC1AE9EB71B}"/>
              </a:ext>
            </a:extLst>
          </p:cNvPr>
          <p:cNvSpPr>
            <a:spLocks noGrp="1"/>
          </p:cNvSpPr>
          <p:nvPr>
            <p:ph type="title"/>
          </p:nvPr>
        </p:nvSpPr>
        <p:spPr/>
        <p:txBody>
          <a:bodyPr/>
          <a:lstStyle/>
          <a:p>
            <a:r>
              <a:rPr lang="en-US" dirty="0"/>
              <a:t>Slide 50</a:t>
            </a:r>
          </a:p>
        </p:txBody>
      </p:sp>
    </p:spTree>
    <p:extLst>
      <p:ext uri="{BB962C8B-B14F-4D97-AF65-F5344CB8AC3E}">
        <p14:creationId xmlns:p14="http://schemas.microsoft.com/office/powerpoint/2010/main" val="7182267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Master Checklist</a:t>
            </a:r>
          </a:p>
        </p:txBody>
      </p:sp>
      <p:cxnSp>
        <p:nvCxnSpPr>
          <p:cNvPr id="9" name="Straight Connector 8" descr=" ">
            <a:extLst>
              <a:ext uri="{C183D7F6-B498-43B3-948B-1728B52AA6E4}">
                <adec:decorative xmlns:adec="http://schemas.microsoft.com/office/drawing/2017/decorative" val="1"/>
              </a:ext>
            </a:extLst>
          </p:cNvPr>
          <p:cNvCxnSpPr/>
          <p:nvPr/>
        </p:nvCxnSpPr>
        <p:spPr>
          <a:xfrm>
            <a:off x="224960" y="4721349"/>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1" name="Straight Connector 10" descr=" ">
            <a:extLst>
              <a:ext uri="{C183D7F6-B498-43B3-948B-1728B52AA6E4}">
                <adec:decorative xmlns:adec="http://schemas.microsoft.com/office/drawing/2017/decorative" val="1"/>
              </a:ext>
            </a:extLst>
          </p:cNvPr>
          <p:cNvCxnSpPr/>
          <p:nvPr/>
        </p:nvCxnSpPr>
        <p:spPr>
          <a:xfrm>
            <a:off x="235806" y="3625750"/>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4" name="Rectangle 3"/>
          <p:cNvSpPr/>
          <p:nvPr/>
        </p:nvSpPr>
        <p:spPr>
          <a:xfrm>
            <a:off x="1199392" y="1230514"/>
            <a:ext cx="2262158" cy="369332"/>
          </a:xfrm>
          <a:prstGeom prst="rect">
            <a:avLst/>
          </a:prstGeom>
        </p:spPr>
        <p:txBody>
          <a:bodyPr wrap="none">
            <a:spAutoFit/>
          </a:bodyPr>
          <a:lstStyle/>
          <a:p>
            <a:pPr lvl="0"/>
            <a:r>
              <a:rPr lang="en-US" b="1" dirty="0">
                <a:solidFill>
                  <a:schemeClr val="accent6"/>
                </a:solidFill>
                <a:latin typeface="Arial" panose="020B0604020202020204" pitchFamily="34" charset="0"/>
                <a:cs typeface="Arial" panose="020B0604020202020204" pitchFamily="34" charset="0"/>
              </a:rPr>
              <a:t>Explicit Instruction</a:t>
            </a:r>
          </a:p>
        </p:txBody>
      </p:sp>
      <p:sp>
        <p:nvSpPr>
          <p:cNvPr id="12" name="Rectangle 11"/>
          <p:cNvSpPr/>
          <p:nvPr/>
        </p:nvSpPr>
        <p:spPr>
          <a:xfrm>
            <a:off x="184870" y="1713200"/>
            <a:ext cx="4572000" cy="1846659"/>
          </a:xfrm>
          <a:prstGeom prst="rect">
            <a:avLst/>
          </a:prstGeom>
        </p:spPr>
        <p:txBody>
          <a:bodyPr>
            <a:spAutoFit/>
          </a:bodyPr>
          <a:lstStyle/>
          <a:p>
            <a:pPr marL="285750" lvl="0" indent="-285750">
              <a:buClr>
                <a:schemeClr val="accent6"/>
              </a:buClr>
              <a:buFont typeface="Wingdings" panose="05000000000000000000" pitchFamily="2" charset="2"/>
              <a:buChar char="q"/>
            </a:pPr>
            <a:r>
              <a:rPr lang="en-US" sz="1600" b="1" dirty="0">
                <a:latin typeface="Arial" panose="020B0604020202020204" pitchFamily="34" charset="0"/>
                <a:cs typeface="Arial" panose="020B0604020202020204" pitchFamily="34" charset="0"/>
              </a:rPr>
              <a:t>Create Objectives </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Select a goal from IEP or standards</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Choose an objective that is the next step toward the goal</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Limit the objective to one singular next step toward the goal</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Describe a learning outcome in behavioral term that assesses mastery of the objective</a:t>
            </a:r>
          </a:p>
        </p:txBody>
      </p:sp>
      <p:sp>
        <p:nvSpPr>
          <p:cNvPr id="13" name="Rectangle 12"/>
          <p:cNvSpPr/>
          <p:nvPr/>
        </p:nvSpPr>
        <p:spPr>
          <a:xfrm>
            <a:off x="184870" y="3707151"/>
            <a:ext cx="4572000" cy="984885"/>
          </a:xfrm>
          <a:prstGeom prst="rect">
            <a:avLst/>
          </a:prstGeom>
        </p:spPr>
        <p:txBody>
          <a:bodyPr>
            <a:spAutoFit/>
          </a:bodyPr>
          <a:lstStyle/>
          <a:p>
            <a:pPr marL="285750" indent="-285750">
              <a:buClr>
                <a:schemeClr val="accent6"/>
              </a:buClr>
              <a:buFont typeface="Wingdings" panose="05000000000000000000" pitchFamily="2" charset="2"/>
              <a:buChar char="q"/>
            </a:pPr>
            <a:r>
              <a:rPr lang="en-US" sz="1600" b="1" dirty="0">
                <a:latin typeface="Arial" panose="020B0604020202020204" pitchFamily="34" charset="0"/>
                <a:cs typeface="Arial" panose="020B0604020202020204" pitchFamily="34" charset="0"/>
              </a:rPr>
              <a:t>Provide Modeling</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Give clear explanations</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Model multiple planned examples</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Use supporting practices</a:t>
            </a:r>
          </a:p>
        </p:txBody>
      </p:sp>
      <p:sp>
        <p:nvSpPr>
          <p:cNvPr id="14" name="Rectangle 13"/>
          <p:cNvSpPr/>
          <p:nvPr/>
        </p:nvSpPr>
        <p:spPr>
          <a:xfrm>
            <a:off x="184870" y="4839328"/>
            <a:ext cx="4572000" cy="769441"/>
          </a:xfrm>
          <a:prstGeom prst="rect">
            <a:avLst/>
          </a:prstGeom>
        </p:spPr>
        <p:txBody>
          <a:bodyPr>
            <a:spAutoFit/>
          </a:bodyPr>
          <a:lstStyle/>
          <a:p>
            <a:pPr marL="285750" indent="-285750">
              <a:buClr>
                <a:schemeClr val="accent6"/>
              </a:buClr>
              <a:buFont typeface="Wingdings" panose="05000000000000000000" pitchFamily="2" charset="2"/>
              <a:buChar char="q"/>
            </a:pPr>
            <a:r>
              <a:rPr lang="en-US" sz="1600" b="1" dirty="0">
                <a:latin typeface="Arial" panose="020B0604020202020204" pitchFamily="34" charset="0"/>
                <a:cs typeface="Arial" panose="020B0604020202020204" pitchFamily="34" charset="0"/>
              </a:rPr>
              <a:t>Provide Practice</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Provide guided practice</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Provide independent practice</a:t>
            </a:r>
          </a:p>
        </p:txBody>
      </p:sp>
      <p:cxnSp>
        <p:nvCxnSpPr>
          <p:cNvPr id="16" name="Straight Connector 15" descr=" ">
            <a:extLst>
              <a:ext uri="{C183D7F6-B498-43B3-948B-1728B52AA6E4}">
                <adec:decorative xmlns:adec="http://schemas.microsoft.com/office/drawing/2017/decorative" val="1"/>
              </a:ext>
            </a:extLst>
          </p:cNvPr>
          <p:cNvCxnSpPr/>
          <p:nvPr/>
        </p:nvCxnSpPr>
        <p:spPr>
          <a:xfrm>
            <a:off x="224960" y="162211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7" name="Rectangle 16"/>
          <p:cNvSpPr/>
          <p:nvPr/>
        </p:nvSpPr>
        <p:spPr>
          <a:xfrm>
            <a:off x="5678442" y="1230514"/>
            <a:ext cx="2505814" cy="369332"/>
          </a:xfrm>
          <a:prstGeom prst="rect">
            <a:avLst/>
          </a:prstGeom>
        </p:spPr>
        <p:txBody>
          <a:bodyPr wrap="none">
            <a:spAutoFit/>
          </a:bodyPr>
          <a:lstStyle/>
          <a:p>
            <a:r>
              <a:rPr lang="en-US" b="1" dirty="0">
                <a:solidFill>
                  <a:schemeClr val="accent6"/>
                </a:solidFill>
                <a:latin typeface="Arial" panose="020B0604020202020204" pitchFamily="34" charset="0"/>
                <a:cs typeface="Arial" panose="020B0604020202020204" pitchFamily="34" charset="0"/>
              </a:rPr>
              <a:t>Supporting Practices</a:t>
            </a:r>
          </a:p>
        </p:txBody>
      </p:sp>
      <p:sp>
        <p:nvSpPr>
          <p:cNvPr id="18" name="Rectangle 17"/>
          <p:cNvSpPr/>
          <p:nvPr/>
        </p:nvSpPr>
        <p:spPr>
          <a:xfrm>
            <a:off x="4858744" y="1684113"/>
            <a:ext cx="4285256" cy="1415772"/>
          </a:xfrm>
          <a:prstGeom prst="rect">
            <a:avLst/>
          </a:prstGeom>
        </p:spPr>
        <p:txBody>
          <a:bodyPr wrap="square">
            <a:spAutoFit/>
          </a:bodyPr>
          <a:lstStyle/>
          <a:p>
            <a:pPr marL="342900" indent="-342900">
              <a:buClr>
                <a:schemeClr val="accent6"/>
              </a:buClr>
              <a:buFont typeface="Wingdings" panose="05000000000000000000" pitchFamily="2" charset="2"/>
              <a:buChar char="q"/>
            </a:pPr>
            <a:r>
              <a:rPr lang="en-US" sz="1600" b="1" dirty="0">
                <a:latin typeface="Arial" panose="020B0604020202020204" pitchFamily="34" charset="0"/>
                <a:cs typeface="Arial" panose="020B0604020202020204" pitchFamily="34" charset="0"/>
              </a:rPr>
              <a:t>Elicit a Response</a:t>
            </a:r>
          </a:p>
          <a:p>
            <a:pPr marL="800100" lvl="1" indent="-34290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Maintain or check accuracy of processing</a:t>
            </a:r>
          </a:p>
          <a:p>
            <a:pPr marL="800100" lvl="1" indent="-34290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Match the learning outcome</a:t>
            </a:r>
          </a:p>
          <a:p>
            <a:pPr marL="800100" lvl="1" indent="-34290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Match student abilities</a:t>
            </a:r>
          </a:p>
          <a:p>
            <a:pPr marL="800100" lvl="1" indent="-34290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Match the desired response format</a:t>
            </a:r>
          </a:p>
          <a:p>
            <a:pPr marL="800100" lvl="1" indent="-34290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Maximize student involvement</a:t>
            </a:r>
          </a:p>
        </p:txBody>
      </p:sp>
      <p:sp>
        <p:nvSpPr>
          <p:cNvPr id="19" name="Rectangle 18"/>
          <p:cNvSpPr/>
          <p:nvPr/>
        </p:nvSpPr>
        <p:spPr>
          <a:xfrm>
            <a:off x="4828675" y="3707151"/>
            <a:ext cx="4285257" cy="769441"/>
          </a:xfrm>
          <a:prstGeom prst="rect">
            <a:avLst/>
          </a:prstGeom>
        </p:spPr>
        <p:txBody>
          <a:bodyPr wrap="square">
            <a:spAutoFit/>
          </a:bodyPr>
          <a:lstStyle/>
          <a:p>
            <a:pPr marL="285750" indent="-285750">
              <a:buClr>
                <a:schemeClr val="accent6"/>
              </a:buClr>
              <a:buFont typeface="Wingdings" panose="05000000000000000000" pitchFamily="2" charset="2"/>
              <a:buChar char="q"/>
            </a:pPr>
            <a:r>
              <a:rPr lang="en-US" sz="1600" b="1" dirty="0">
                <a:latin typeface="Arial" panose="020B0604020202020204" pitchFamily="34" charset="0"/>
                <a:cs typeface="Arial" panose="020B0604020202020204" pitchFamily="34" charset="0"/>
              </a:rPr>
              <a:t>Provide Feedback</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Immediate: delivered as soon as possible</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Specific: tied directly to students’ actions</a:t>
            </a:r>
          </a:p>
        </p:txBody>
      </p:sp>
      <p:sp>
        <p:nvSpPr>
          <p:cNvPr id="20" name="Rectangle 19"/>
          <p:cNvSpPr/>
          <p:nvPr/>
        </p:nvSpPr>
        <p:spPr>
          <a:xfrm>
            <a:off x="4838698" y="4839327"/>
            <a:ext cx="4305302" cy="769441"/>
          </a:xfrm>
          <a:prstGeom prst="rect">
            <a:avLst/>
          </a:prstGeom>
        </p:spPr>
        <p:txBody>
          <a:bodyPr wrap="square">
            <a:spAutoFit/>
          </a:bodyPr>
          <a:lstStyle/>
          <a:p>
            <a:pPr marL="342900" indent="-342900">
              <a:buClr>
                <a:schemeClr val="accent6"/>
              </a:buClr>
              <a:buFont typeface="Wingdings" panose="05000000000000000000" pitchFamily="2" charset="2"/>
              <a:buChar char="q"/>
            </a:pPr>
            <a:r>
              <a:rPr lang="en-US" sz="1600" b="1" dirty="0">
                <a:latin typeface="Arial" panose="020B0604020202020204" pitchFamily="34" charset="0"/>
                <a:cs typeface="Arial" panose="020B0604020202020204" pitchFamily="34" charset="0"/>
              </a:rPr>
              <a:t>Maintain a Brisk Pace</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Move on when students are ready</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Use the supporting practices</a:t>
            </a:r>
          </a:p>
        </p:txBody>
      </p:sp>
      <p:cxnSp>
        <p:nvCxnSpPr>
          <p:cNvPr id="21" name="Straight Connector 20" descr=" ">
            <a:extLst>
              <a:ext uri="{C183D7F6-B498-43B3-948B-1728B52AA6E4}">
                <adec:decorative xmlns:adec="http://schemas.microsoft.com/office/drawing/2017/decorative" val="1"/>
              </a:ext>
            </a:extLst>
          </p:cNvPr>
          <p:cNvCxnSpPr/>
          <p:nvPr/>
        </p:nvCxnSpPr>
        <p:spPr>
          <a:xfrm>
            <a:off x="4838699" y="162211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22" name="Straight Connector 21" descr=" ">
            <a:extLst>
              <a:ext uri="{C183D7F6-B498-43B3-948B-1728B52AA6E4}">
                <adec:decorative xmlns:adec="http://schemas.microsoft.com/office/drawing/2017/decorative" val="1"/>
              </a:ext>
            </a:extLst>
          </p:cNvPr>
          <p:cNvCxnSpPr/>
          <p:nvPr/>
        </p:nvCxnSpPr>
        <p:spPr>
          <a:xfrm>
            <a:off x="4828675" y="3625750"/>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23" name="Straight Connector 22" descr=" ">
            <a:extLst>
              <a:ext uri="{C183D7F6-B498-43B3-948B-1728B52AA6E4}">
                <adec:decorative xmlns:adec="http://schemas.microsoft.com/office/drawing/2017/decorative" val="1"/>
              </a:ext>
            </a:extLst>
          </p:cNvPr>
          <p:cNvCxnSpPr/>
          <p:nvPr/>
        </p:nvCxnSpPr>
        <p:spPr>
          <a:xfrm>
            <a:off x="4828675" y="4721349"/>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07322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12">
                                            <p:txEl>
                                              <p:pRg st="0" end="0"/>
                                            </p:txEl>
                                          </p:spTgt>
                                        </p:tgtEl>
                                        <p:attrNameLst>
                                          <p:attrName>style.opacity</p:attrName>
                                        </p:attrNameLst>
                                      </p:cBhvr>
                                      <p:to>
                                        <p:strVal val="0.5"/>
                                      </p:to>
                                    </p:set>
                                    <p:animEffect filter="image" prLst="opacity: 0.5">
                                      <p:cBhvr rctx="IE">
                                        <p:cTn id="7" dur="indefinite"/>
                                        <p:tgtEl>
                                          <p:spTgt spid="12">
                                            <p:txEl>
                                              <p:pRg st="0" end="0"/>
                                            </p:txEl>
                                          </p:spTgt>
                                        </p:tgtEl>
                                      </p:cBhvr>
                                    </p:animEffect>
                                  </p:childTnLst>
                                </p:cTn>
                              </p:par>
                              <p:par>
                                <p:cTn id="8" presetID="9" presetClass="emph" presetSubtype="0" nodeType="withEffect">
                                  <p:stCondLst>
                                    <p:cond delay="0"/>
                                  </p:stCondLst>
                                  <p:childTnLst>
                                    <p:set>
                                      <p:cBhvr rctx="PPT">
                                        <p:cTn id="9" dur="indefinite"/>
                                        <p:tgtEl>
                                          <p:spTgt spid="12">
                                            <p:txEl>
                                              <p:pRg st="1" end="1"/>
                                            </p:txEl>
                                          </p:spTgt>
                                        </p:tgtEl>
                                        <p:attrNameLst>
                                          <p:attrName>style.opacity</p:attrName>
                                        </p:attrNameLst>
                                      </p:cBhvr>
                                      <p:to>
                                        <p:strVal val="0.5"/>
                                      </p:to>
                                    </p:set>
                                    <p:animEffect filter="image" prLst="opacity: 0.5">
                                      <p:cBhvr rctx="IE">
                                        <p:cTn id="10" dur="indefinite"/>
                                        <p:tgtEl>
                                          <p:spTgt spid="12">
                                            <p:txEl>
                                              <p:pRg st="1" end="1"/>
                                            </p:txEl>
                                          </p:spTgt>
                                        </p:tgtEl>
                                      </p:cBhvr>
                                    </p:animEffect>
                                  </p:childTnLst>
                                </p:cTn>
                              </p:par>
                              <p:par>
                                <p:cTn id="11" presetID="9" presetClass="emph" presetSubtype="0" nodeType="withEffect">
                                  <p:stCondLst>
                                    <p:cond delay="0"/>
                                  </p:stCondLst>
                                  <p:childTnLst>
                                    <p:set>
                                      <p:cBhvr rctx="PPT">
                                        <p:cTn id="12" dur="indefinite"/>
                                        <p:tgtEl>
                                          <p:spTgt spid="12">
                                            <p:txEl>
                                              <p:pRg st="2" end="2"/>
                                            </p:txEl>
                                          </p:spTgt>
                                        </p:tgtEl>
                                        <p:attrNameLst>
                                          <p:attrName>style.opacity</p:attrName>
                                        </p:attrNameLst>
                                      </p:cBhvr>
                                      <p:to>
                                        <p:strVal val="0.5"/>
                                      </p:to>
                                    </p:set>
                                    <p:animEffect filter="image" prLst="opacity: 0.5">
                                      <p:cBhvr rctx="IE">
                                        <p:cTn id="13" dur="indefinite"/>
                                        <p:tgtEl>
                                          <p:spTgt spid="12">
                                            <p:txEl>
                                              <p:pRg st="2" end="2"/>
                                            </p:txEl>
                                          </p:spTgt>
                                        </p:tgtEl>
                                      </p:cBhvr>
                                    </p:animEffect>
                                  </p:childTnLst>
                                </p:cTn>
                              </p:par>
                              <p:par>
                                <p:cTn id="14" presetID="9" presetClass="emph" presetSubtype="0" nodeType="withEffect">
                                  <p:stCondLst>
                                    <p:cond delay="0"/>
                                  </p:stCondLst>
                                  <p:childTnLst>
                                    <p:set>
                                      <p:cBhvr rctx="PPT">
                                        <p:cTn id="15" dur="indefinite"/>
                                        <p:tgtEl>
                                          <p:spTgt spid="12">
                                            <p:txEl>
                                              <p:pRg st="3" end="3"/>
                                            </p:txEl>
                                          </p:spTgt>
                                        </p:tgtEl>
                                        <p:attrNameLst>
                                          <p:attrName>style.opacity</p:attrName>
                                        </p:attrNameLst>
                                      </p:cBhvr>
                                      <p:to>
                                        <p:strVal val="0.5"/>
                                      </p:to>
                                    </p:set>
                                    <p:animEffect filter="image" prLst="opacity: 0.5">
                                      <p:cBhvr rctx="IE">
                                        <p:cTn id="16" dur="indefinite"/>
                                        <p:tgtEl>
                                          <p:spTgt spid="12">
                                            <p:txEl>
                                              <p:pRg st="3" end="3"/>
                                            </p:txEl>
                                          </p:spTgt>
                                        </p:tgtEl>
                                      </p:cBhvr>
                                    </p:animEffect>
                                  </p:childTnLst>
                                </p:cTn>
                              </p:par>
                              <p:par>
                                <p:cTn id="17" presetID="9" presetClass="emph" presetSubtype="0" nodeType="withEffect">
                                  <p:stCondLst>
                                    <p:cond delay="0"/>
                                  </p:stCondLst>
                                  <p:childTnLst>
                                    <p:set>
                                      <p:cBhvr rctx="PPT">
                                        <p:cTn id="18" dur="indefinite"/>
                                        <p:tgtEl>
                                          <p:spTgt spid="12">
                                            <p:txEl>
                                              <p:pRg st="4" end="4"/>
                                            </p:txEl>
                                          </p:spTgt>
                                        </p:tgtEl>
                                        <p:attrNameLst>
                                          <p:attrName>style.opacity</p:attrName>
                                        </p:attrNameLst>
                                      </p:cBhvr>
                                      <p:to>
                                        <p:strVal val="0.5"/>
                                      </p:to>
                                    </p:set>
                                    <p:animEffect filter="image" prLst="opacity: 0.5">
                                      <p:cBhvr rctx="IE">
                                        <p:cTn id="19" dur="indefinite"/>
                                        <p:tgtEl>
                                          <p:spTgt spid="12">
                                            <p:txEl>
                                              <p:pRg st="4" end="4"/>
                                            </p:txEl>
                                          </p:spTgt>
                                        </p:tgtEl>
                                      </p:cBhvr>
                                    </p:animEffect>
                                  </p:childTnLst>
                                </p:cTn>
                              </p:par>
                              <p:par>
                                <p:cTn id="20" presetID="9" presetClass="emph" presetSubtype="0" nodeType="withEffect">
                                  <p:stCondLst>
                                    <p:cond delay="0"/>
                                  </p:stCondLst>
                                  <p:childTnLst>
                                    <p:set>
                                      <p:cBhvr rctx="PPT">
                                        <p:cTn id="21" dur="indefinite"/>
                                        <p:tgtEl>
                                          <p:spTgt spid="18">
                                            <p:txEl>
                                              <p:pRg st="0" end="0"/>
                                            </p:txEl>
                                          </p:spTgt>
                                        </p:tgtEl>
                                        <p:attrNameLst>
                                          <p:attrName>style.opacity</p:attrName>
                                        </p:attrNameLst>
                                      </p:cBhvr>
                                      <p:to>
                                        <p:strVal val="0.5"/>
                                      </p:to>
                                    </p:set>
                                    <p:animEffect filter="image" prLst="opacity: 0.5">
                                      <p:cBhvr rctx="IE">
                                        <p:cTn id="22" dur="indefinite"/>
                                        <p:tgtEl>
                                          <p:spTgt spid="18">
                                            <p:txEl>
                                              <p:pRg st="0" end="0"/>
                                            </p:txEl>
                                          </p:spTgt>
                                        </p:tgtEl>
                                      </p:cBhvr>
                                    </p:animEffect>
                                  </p:childTnLst>
                                </p:cTn>
                              </p:par>
                              <p:par>
                                <p:cTn id="23" presetID="9" presetClass="emph" presetSubtype="0" nodeType="withEffect">
                                  <p:stCondLst>
                                    <p:cond delay="0"/>
                                  </p:stCondLst>
                                  <p:childTnLst>
                                    <p:set>
                                      <p:cBhvr rctx="PPT">
                                        <p:cTn id="24" dur="indefinite"/>
                                        <p:tgtEl>
                                          <p:spTgt spid="18">
                                            <p:txEl>
                                              <p:pRg st="1" end="1"/>
                                            </p:txEl>
                                          </p:spTgt>
                                        </p:tgtEl>
                                        <p:attrNameLst>
                                          <p:attrName>style.opacity</p:attrName>
                                        </p:attrNameLst>
                                      </p:cBhvr>
                                      <p:to>
                                        <p:strVal val="0.5"/>
                                      </p:to>
                                    </p:set>
                                    <p:animEffect filter="image" prLst="opacity: 0.5">
                                      <p:cBhvr rctx="IE">
                                        <p:cTn id="25" dur="indefinite"/>
                                        <p:tgtEl>
                                          <p:spTgt spid="18">
                                            <p:txEl>
                                              <p:pRg st="1" end="1"/>
                                            </p:txEl>
                                          </p:spTgt>
                                        </p:tgtEl>
                                      </p:cBhvr>
                                    </p:animEffect>
                                  </p:childTnLst>
                                </p:cTn>
                              </p:par>
                              <p:par>
                                <p:cTn id="26" presetID="9" presetClass="emph" presetSubtype="0" nodeType="withEffect">
                                  <p:stCondLst>
                                    <p:cond delay="0"/>
                                  </p:stCondLst>
                                  <p:childTnLst>
                                    <p:set>
                                      <p:cBhvr rctx="PPT">
                                        <p:cTn id="27" dur="indefinite"/>
                                        <p:tgtEl>
                                          <p:spTgt spid="18">
                                            <p:txEl>
                                              <p:pRg st="2" end="2"/>
                                            </p:txEl>
                                          </p:spTgt>
                                        </p:tgtEl>
                                        <p:attrNameLst>
                                          <p:attrName>style.opacity</p:attrName>
                                        </p:attrNameLst>
                                      </p:cBhvr>
                                      <p:to>
                                        <p:strVal val="0.5"/>
                                      </p:to>
                                    </p:set>
                                    <p:animEffect filter="image" prLst="opacity: 0.5">
                                      <p:cBhvr rctx="IE">
                                        <p:cTn id="28" dur="indefinite"/>
                                        <p:tgtEl>
                                          <p:spTgt spid="18">
                                            <p:txEl>
                                              <p:pRg st="2" end="2"/>
                                            </p:txEl>
                                          </p:spTgt>
                                        </p:tgtEl>
                                      </p:cBhvr>
                                    </p:animEffect>
                                  </p:childTnLst>
                                </p:cTn>
                              </p:par>
                              <p:par>
                                <p:cTn id="29" presetID="9" presetClass="emph" presetSubtype="0" nodeType="withEffect">
                                  <p:stCondLst>
                                    <p:cond delay="0"/>
                                  </p:stCondLst>
                                  <p:childTnLst>
                                    <p:set>
                                      <p:cBhvr rctx="PPT">
                                        <p:cTn id="30" dur="indefinite"/>
                                        <p:tgtEl>
                                          <p:spTgt spid="18">
                                            <p:txEl>
                                              <p:pRg st="3" end="3"/>
                                            </p:txEl>
                                          </p:spTgt>
                                        </p:tgtEl>
                                        <p:attrNameLst>
                                          <p:attrName>style.opacity</p:attrName>
                                        </p:attrNameLst>
                                      </p:cBhvr>
                                      <p:to>
                                        <p:strVal val="0.5"/>
                                      </p:to>
                                    </p:set>
                                    <p:animEffect filter="image" prLst="opacity: 0.5">
                                      <p:cBhvr rctx="IE">
                                        <p:cTn id="31" dur="indefinite"/>
                                        <p:tgtEl>
                                          <p:spTgt spid="18">
                                            <p:txEl>
                                              <p:pRg st="3" end="3"/>
                                            </p:txEl>
                                          </p:spTgt>
                                        </p:tgtEl>
                                      </p:cBhvr>
                                    </p:animEffect>
                                  </p:childTnLst>
                                </p:cTn>
                              </p:par>
                              <p:par>
                                <p:cTn id="32" presetID="9" presetClass="emph" presetSubtype="0" nodeType="withEffect">
                                  <p:stCondLst>
                                    <p:cond delay="0"/>
                                  </p:stCondLst>
                                  <p:childTnLst>
                                    <p:set>
                                      <p:cBhvr rctx="PPT">
                                        <p:cTn id="33" dur="indefinite"/>
                                        <p:tgtEl>
                                          <p:spTgt spid="18">
                                            <p:txEl>
                                              <p:pRg st="4" end="4"/>
                                            </p:txEl>
                                          </p:spTgt>
                                        </p:tgtEl>
                                        <p:attrNameLst>
                                          <p:attrName>style.opacity</p:attrName>
                                        </p:attrNameLst>
                                      </p:cBhvr>
                                      <p:to>
                                        <p:strVal val="0.5"/>
                                      </p:to>
                                    </p:set>
                                    <p:animEffect filter="image" prLst="opacity: 0.5">
                                      <p:cBhvr rctx="IE">
                                        <p:cTn id="34" dur="indefinite"/>
                                        <p:tgtEl>
                                          <p:spTgt spid="18">
                                            <p:txEl>
                                              <p:pRg st="4" end="4"/>
                                            </p:txEl>
                                          </p:spTgt>
                                        </p:tgtEl>
                                      </p:cBhvr>
                                    </p:animEffect>
                                  </p:childTnLst>
                                </p:cTn>
                              </p:par>
                              <p:par>
                                <p:cTn id="35" presetID="9" presetClass="emph" presetSubtype="0" nodeType="withEffect">
                                  <p:stCondLst>
                                    <p:cond delay="0"/>
                                  </p:stCondLst>
                                  <p:childTnLst>
                                    <p:set>
                                      <p:cBhvr rctx="PPT">
                                        <p:cTn id="36" dur="indefinite"/>
                                        <p:tgtEl>
                                          <p:spTgt spid="18">
                                            <p:txEl>
                                              <p:pRg st="5" end="5"/>
                                            </p:txEl>
                                          </p:spTgt>
                                        </p:tgtEl>
                                        <p:attrNameLst>
                                          <p:attrName>style.opacity</p:attrName>
                                        </p:attrNameLst>
                                      </p:cBhvr>
                                      <p:to>
                                        <p:strVal val="0.5"/>
                                      </p:to>
                                    </p:set>
                                    <p:animEffect filter="image" prLst="opacity: 0.5">
                                      <p:cBhvr rctx="IE">
                                        <p:cTn id="37" dur="indefinite"/>
                                        <p:tgtEl>
                                          <p:spTgt spid="18">
                                            <p:txEl>
                                              <p:pRg st="5" end="5"/>
                                            </p:txEl>
                                          </p:spTgt>
                                        </p:tgtEl>
                                      </p:cBhvr>
                                    </p:animEffect>
                                  </p:childTnLst>
                                </p:cTn>
                              </p:par>
                              <p:par>
                                <p:cTn id="38" presetID="9" presetClass="emph" presetSubtype="0" nodeType="withEffect">
                                  <p:stCondLst>
                                    <p:cond delay="0"/>
                                  </p:stCondLst>
                                  <p:childTnLst>
                                    <p:set>
                                      <p:cBhvr rctx="PPT">
                                        <p:cTn id="39" dur="indefinite"/>
                                        <p:tgtEl>
                                          <p:spTgt spid="17">
                                            <p:txEl>
                                              <p:pRg st="0" end="0"/>
                                            </p:txEl>
                                          </p:spTgt>
                                        </p:tgtEl>
                                        <p:attrNameLst>
                                          <p:attrName>style.opacity</p:attrName>
                                        </p:attrNameLst>
                                      </p:cBhvr>
                                      <p:to>
                                        <p:strVal val="0.5"/>
                                      </p:to>
                                    </p:set>
                                    <p:animEffect filter="image" prLst="opacity: 0.5">
                                      <p:cBhvr rctx="IE">
                                        <p:cTn id="40" dur="indefinite"/>
                                        <p:tgtEl>
                                          <p:spTgt spid="17">
                                            <p:txEl>
                                              <p:pRg st="0" end="0"/>
                                            </p:txEl>
                                          </p:spTgt>
                                        </p:tgtEl>
                                      </p:cBhvr>
                                    </p:animEffect>
                                  </p:childTnLst>
                                </p:cTn>
                              </p:par>
                              <p:par>
                                <p:cTn id="41" presetID="9" presetClass="emph" presetSubtype="0" nodeType="withEffect">
                                  <p:stCondLst>
                                    <p:cond delay="0"/>
                                  </p:stCondLst>
                                  <p:childTnLst>
                                    <p:set>
                                      <p:cBhvr rctx="PPT">
                                        <p:cTn id="42" dur="indefinite"/>
                                        <p:tgtEl>
                                          <p:spTgt spid="19">
                                            <p:txEl>
                                              <p:pRg st="0" end="0"/>
                                            </p:txEl>
                                          </p:spTgt>
                                        </p:tgtEl>
                                        <p:attrNameLst>
                                          <p:attrName>style.opacity</p:attrName>
                                        </p:attrNameLst>
                                      </p:cBhvr>
                                      <p:to>
                                        <p:strVal val="0.5"/>
                                      </p:to>
                                    </p:set>
                                    <p:animEffect filter="image" prLst="opacity: 0.5">
                                      <p:cBhvr rctx="IE">
                                        <p:cTn id="43" dur="indefinite"/>
                                        <p:tgtEl>
                                          <p:spTgt spid="19">
                                            <p:txEl>
                                              <p:pRg st="0" end="0"/>
                                            </p:txEl>
                                          </p:spTgt>
                                        </p:tgtEl>
                                      </p:cBhvr>
                                    </p:animEffect>
                                  </p:childTnLst>
                                </p:cTn>
                              </p:par>
                              <p:par>
                                <p:cTn id="44" presetID="9" presetClass="emph" presetSubtype="0" nodeType="withEffect">
                                  <p:stCondLst>
                                    <p:cond delay="0"/>
                                  </p:stCondLst>
                                  <p:childTnLst>
                                    <p:set>
                                      <p:cBhvr rctx="PPT">
                                        <p:cTn id="45" dur="indefinite"/>
                                        <p:tgtEl>
                                          <p:spTgt spid="19">
                                            <p:txEl>
                                              <p:pRg st="1" end="1"/>
                                            </p:txEl>
                                          </p:spTgt>
                                        </p:tgtEl>
                                        <p:attrNameLst>
                                          <p:attrName>style.opacity</p:attrName>
                                        </p:attrNameLst>
                                      </p:cBhvr>
                                      <p:to>
                                        <p:strVal val="0.5"/>
                                      </p:to>
                                    </p:set>
                                    <p:animEffect filter="image" prLst="opacity: 0.5">
                                      <p:cBhvr rctx="IE">
                                        <p:cTn id="46" dur="indefinite"/>
                                        <p:tgtEl>
                                          <p:spTgt spid="19">
                                            <p:txEl>
                                              <p:pRg st="1" end="1"/>
                                            </p:txEl>
                                          </p:spTgt>
                                        </p:tgtEl>
                                      </p:cBhvr>
                                    </p:animEffect>
                                  </p:childTnLst>
                                </p:cTn>
                              </p:par>
                              <p:par>
                                <p:cTn id="47" presetID="9" presetClass="emph" presetSubtype="0" nodeType="withEffect">
                                  <p:stCondLst>
                                    <p:cond delay="0"/>
                                  </p:stCondLst>
                                  <p:childTnLst>
                                    <p:set>
                                      <p:cBhvr rctx="PPT">
                                        <p:cTn id="48" dur="indefinite"/>
                                        <p:tgtEl>
                                          <p:spTgt spid="19">
                                            <p:txEl>
                                              <p:pRg st="2" end="2"/>
                                            </p:txEl>
                                          </p:spTgt>
                                        </p:tgtEl>
                                        <p:attrNameLst>
                                          <p:attrName>style.opacity</p:attrName>
                                        </p:attrNameLst>
                                      </p:cBhvr>
                                      <p:to>
                                        <p:strVal val="0.5"/>
                                      </p:to>
                                    </p:set>
                                    <p:animEffect filter="image" prLst="opacity: 0.5">
                                      <p:cBhvr rctx="IE">
                                        <p:cTn id="49" dur="indefinite"/>
                                        <p:tgtEl>
                                          <p:spTgt spid="19">
                                            <p:txEl>
                                              <p:pRg st="2" end="2"/>
                                            </p:txEl>
                                          </p:spTgt>
                                        </p:tgtEl>
                                      </p:cBhvr>
                                    </p:animEffect>
                                  </p:childTnLst>
                                </p:cTn>
                              </p:par>
                              <p:par>
                                <p:cTn id="50" presetID="9" presetClass="emph" presetSubtype="0" nodeType="withEffect">
                                  <p:stCondLst>
                                    <p:cond delay="0"/>
                                  </p:stCondLst>
                                  <p:childTnLst>
                                    <p:set>
                                      <p:cBhvr rctx="PPT">
                                        <p:cTn id="51" dur="indefinite"/>
                                        <p:tgtEl>
                                          <p:spTgt spid="20">
                                            <p:txEl>
                                              <p:pRg st="0" end="0"/>
                                            </p:txEl>
                                          </p:spTgt>
                                        </p:tgtEl>
                                        <p:attrNameLst>
                                          <p:attrName>style.opacity</p:attrName>
                                        </p:attrNameLst>
                                      </p:cBhvr>
                                      <p:to>
                                        <p:strVal val="0.5"/>
                                      </p:to>
                                    </p:set>
                                    <p:animEffect filter="image" prLst="opacity: 0.5">
                                      <p:cBhvr rctx="IE">
                                        <p:cTn id="52" dur="indefinite"/>
                                        <p:tgtEl>
                                          <p:spTgt spid="20">
                                            <p:txEl>
                                              <p:pRg st="0" end="0"/>
                                            </p:txEl>
                                          </p:spTgt>
                                        </p:tgtEl>
                                      </p:cBhvr>
                                    </p:animEffect>
                                  </p:childTnLst>
                                </p:cTn>
                              </p:par>
                              <p:par>
                                <p:cTn id="53" presetID="9" presetClass="emph" presetSubtype="0" nodeType="withEffect">
                                  <p:stCondLst>
                                    <p:cond delay="0"/>
                                  </p:stCondLst>
                                  <p:childTnLst>
                                    <p:set>
                                      <p:cBhvr rctx="PPT">
                                        <p:cTn id="54" dur="indefinite"/>
                                        <p:tgtEl>
                                          <p:spTgt spid="20">
                                            <p:txEl>
                                              <p:pRg st="1" end="1"/>
                                            </p:txEl>
                                          </p:spTgt>
                                        </p:tgtEl>
                                        <p:attrNameLst>
                                          <p:attrName>style.opacity</p:attrName>
                                        </p:attrNameLst>
                                      </p:cBhvr>
                                      <p:to>
                                        <p:strVal val="0.5"/>
                                      </p:to>
                                    </p:set>
                                    <p:animEffect filter="image" prLst="opacity: 0.5">
                                      <p:cBhvr rctx="IE">
                                        <p:cTn id="55" dur="indefinite"/>
                                        <p:tgtEl>
                                          <p:spTgt spid="20">
                                            <p:txEl>
                                              <p:pRg st="1" end="1"/>
                                            </p:txEl>
                                          </p:spTgt>
                                        </p:tgtEl>
                                      </p:cBhvr>
                                    </p:animEffect>
                                  </p:childTnLst>
                                </p:cTn>
                              </p:par>
                              <p:par>
                                <p:cTn id="56" presetID="9" presetClass="emph" presetSubtype="0" nodeType="withEffect">
                                  <p:stCondLst>
                                    <p:cond delay="0"/>
                                  </p:stCondLst>
                                  <p:childTnLst>
                                    <p:set>
                                      <p:cBhvr rctx="PPT">
                                        <p:cTn id="57" dur="indefinite"/>
                                        <p:tgtEl>
                                          <p:spTgt spid="20">
                                            <p:txEl>
                                              <p:pRg st="2" end="2"/>
                                            </p:txEl>
                                          </p:spTgt>
                                        </p:tgtEl>
                                        <p:attrNameLst>
                                          <p:attrName>style.opacity</p:attrName>
                                        </p:attrNameLst>
                                      </p:cBhvr>
                                      <p:to>
                                        <p:strVal val="0.5"/>
                                      </p:to>
                                    </p:set>
                                    <p:animEffect filter="image" prLst="opacity: 0.5">
                                      <p:cBhvr rctx="IE">
                                        <p:cTn id="58" dur="indefinite"/>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 a Lesson: Main Idea</a:t>
            </a:r>
          </a:p>
        </p:txBody>
      </p:sp>
      <p:sp>
        <p:nvSpPr>
          <p:cNvPr id="3" name="Text Placeholder 2"/>
          <p:cNvSpPr>
            <a:spLocks noGrp="1"/>
          </p:cNvSpPr>
          <p:nvPr>
            <p:ph type="body" sz="quarter" idx="14"/>
          </p:nvPr>
        </p:nvSpPr>
        <p:spPr>
          <a:xfrm>
            <a:off x="552098" y="1633603"/>
            <a:ext cx="4059659" cy="4322941"/>
          </a:xfrm>
        </p:spPr>
        <p:txBody>
          <a:bodyPr/>
          <a:lstStyle/>
          <a:p>
            <a:pPr marL="0" indent="0">
              <a:buNone/>
            </a:pPr>
            <a:r>
              <a:rPr lang="en-US" b="1" dirty="0"/>
              <a:t>Context: </a:t>
            </a:r>
            <a:r>
              <a:rPr lang="en-US" dirty="0"/>
              <a:t>1</a:t>
            </a:r>
            <a:r>
              <a:rPr lang="en-US" baseline="30000" dirty="0"/>
              <a:t>st</a:t>
            </a:r>
            <a:r>
              <a:rPr lang="en-US" dirty="0"/>
              <a:t> grade whole class</a:t>
            </a:r>
          </a:p>
          <a:p>
            <a:pPr>
              <a:buFont typeface="Arial" panose="020B0604020202020204" pitchFamily="34" charset="0"/>
              <a:buChar char="•"/>
            </a:pPr>
            <a:r>
              <a:rPr lang="en-US" dirty="0"/>
              <a:t>Engaging in a main idea activity</a:t>
            </a:r>
          </a:p>
          <a:p>
            <a:pPr>
              <a:buFont typeface="Arial" panose="020B0604020202020204" pitchFamily="34" charset="0"/>
              <a:buChar char="•"/>
            </a:pPr>
            <a:r>
              <a:rPr lang="en-US" dirty="0"/>
              <a:t>Students use pictures and a smart board</a:t>
            </a:r>
          </a:p>
          <a:p>
            <a:pPr marL="0" indent="0">
              <a:buNone/>
            </a:pPr>
            <a:r>
              <a:rPr lang="en-US" b="1" dirty="0"/>
              <a:t>General purpose:</a:t>
            </a:r>
          </a:p>
          <a:p>
            <a:pPr>
              <a:buFont typeface="Arial" panose="020B0604020202020204" pitchFamily="34" charset="0"/>
              <a:buChar char="•"/>
            </a:pPr>
            <a:r>
              <a:rPr lang="en-US" dirty="0"/>
              <a:t>SWBAT identify the main idea in a story using steps</a:t>
            </a:r>
          </a:p>
        </p:txBody>
      </p:sp>
      <p:pic>
        <p:nvPicPr>
          <p:cNvPr id="6" name="Picture Placeholder 5" descr="screenshot of woman teaching in front of elementary school class"/>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21042" r="21042"/>
          <a:stretch/>
        </p:blipFill>
        <p:spPr>
          <a:prstGeom prst="rect">
            <a:avLst/>
          </a:prstGeom>
        </p:spPr>
      </p:pic>
      <p:sp>
        <p:nvSpPr>
          <p:cNvPr id="5" name="Text Placeholder 4">
            <a:extLst>
              <a:ext uri="{FF2B5EF4-FFF2-40B4-BE49-F238E27FC236}">
                <a16:creationId xmlns:a16="http://schemas.microsoft.com/office/drawing/2014/main" id="{8F8FB9B6-0366-41A1-9AB2-B42250DF0E0B}"/>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7809425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Idea</a:t>
            </a:r>
          </a:p>
        </p:txBody>
      </p:sp>
      <p:pic>
        <p:nvPicPr>
          <p:cNvPr id="3" name="Stopwatch " descr="stopwatch">
            <a:hlinkClick r:id="" action="ppaction://media"/>
          </p:cNvPr>
          <p:cNvPicPr>
            <a:picLocks noChangeAspect="1"/>
          </p:cNvPicPr>
          <p:nvPr>
            <a:videoFile r:link="rId1"/>
            <p:extLst>
              <p:ext uri="{DAA4B4D4-6D71-4841-9C94-3DE7FCFB9230}">
                <p14:media xmlns:p14="http://schemas.microsoft.com/office/powerpoint/2010/main" r:embed="rId2">
                  <p14:trim end="1566080"/>
                </p14:media>
              </p:ext>
            </p:extLst>
          </p:nvPr>
        </p:nvPicPr>
        <p:blipFill>
          <a:blip r:embed="rId6"/>
          <a:stretch>
            <a:fillRect/>
          </a:stretch>
        </p:blipFill>
        <p:spPr>
          <a:xfrm>
            <a:off x="619646" y="5854882"/>
            <a:ext cx="1601165" cy="900655"/>
          </a:xfrm>
          <a:prstGeom prst="rect">
            <a:avLst/>
          </a:prstGeom>
        </p:spPr>
      </p:pic>
      <p:sp>
        <p:nvSpPr>
          <p:cNvPr id="6" name="Rectangle 5" descr=" ">
            <a:extLst>
              <a:ext uri="{C183D7F6-B498-43B3-948B-1728B52AA6E4}">
                <adec:decorative xmlns:adec="http://schemas.microsoft.com/office/drawing/2017/decorative" val="1"/>
              </a:ext>
            </a:extLst>
          </p:cNvPr>
          <p:cNvSpPr/>
          <p:nvPr/>
        </p:nvSpPr>
        <p:spPr>
          <a:xfrm>
            <a:off x="528917" y="5982479"/>
            <a:ext cx="457201" cy="6454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descr=" ">
            <a:extLst>
              <a:ext uri="{C183D7F6-B498-43B3-948B-1728B52AA6E4}">
                <adec:decorative xmlns:adec="http://schemas.microsoft.com/office/drawing/2017/decorative" val="1"/>
              </a:ext>
            </a:extLst>
          </p:cNvPr>
          <p:cNvSpPr/>
          <p:nvPr/>
        </p:nvSpPr>
        <p:spPr>
          <a:xfrm>
            <a:off x="1712259" y="5889502"/>
            <a:ext cx="599281" cy="6454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95400" y="1179175"/>
            <a:ext cx="5846618" cy="369332"/>
          </a:xfrm>
          <a:prstGeom prst="rect">
            <a:avLst/>
          </a:prstGeom>
          <a:noFill/>
        </p:spPr>
        <p:txBody>
          <a:bodyPr wrap="square" rtlCol="0">
            <a:spAutoFit/>
          </a:bodyPr>
          <a:lstStyle/>
          <a:p>
            <a:r>
              <a:rPr lang="en-US" b="1" dirty="0">
                <a:solidFill>
                  <a:schemeClr val="accent2"/>
                </a:solidFill>
              </a:rPr>
              <a:t>Link to Video: </a:t>
            </a:r>
            <a:r>
              <a:rPr lang="en-US" b="1" dirty="0">
                <a:solidFill>
                  <a:schemeClr val="accent2"/>
                </a:solidFill>
                <a:hlinkClick r:id="rId7"/>
              </a:rPr>
              <a:t>https://youtu.be/MXLek726ww4?t=74</a:t>
            </a:r>
            <a:endParaRPr lang="en-US" b="1" dirty="0">
              <a:solidFill>
                <a:schemeClr val="accent2"/>
              </a:solidFill>
            </a:endParaRPr>
          </a:p>
        </p:txBody>
      </p:sp>
      <p:pic>
        <p:nvPicPr>
          <p:cNvPr id="5" name="MXLek726ww4"/>
          <p:cNvPicPr>
            <a:picLocks noRot="1" noChangeAspect="1"/>
          </p:cNvPicPr>
          <p:nvPr>
            <a:videoFile r:link="rId3"/>
          </p:nvPr>
        </p:nvPicPr>
        <p:blipFill>
          <a:blip r:embed="rId8"/>
          <a:stretch>
            <a:fillRect/>
          </a:stretch>
        </p:blipFill>
        <p:spPr>
          <a:xfrm>
            <a:off x="1420228" y="1921484"/>
            <a:ext cx="6268091" cy="3525801"/>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8174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4000" fill="hold"/>
                                        <p:tgtEl>
                                          <p:spTgt spid="3"/>
                                        </p:tgtEl>
                                      </p:cBhvr>
                                    </p:cmd>
                                  </p:childTnLst>
                                </p:cTn>
                              </p:par>
                            </p:childTnLst>
                          </p:cTn>
                        </p:par>
                        <p:par>
                          <p:cTn id="7" fill="hold">
                            <p:stCondLst>
                              <p:cond delay="23400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p:cTn id="16"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Evaluate a Lesson: Main Idea</a:t>
            </a:r>
            <a:br>
              <a:rPr lang="en-US" dirty="0"/>
            </a:br>
            <a:r>
              <a:rPr lang="en-US" i="1" dirty="0"/>
              <a:t>Guided Practice</a:t>
            </a:r>
          </a:p>
        </p:txBody>
      </p:sp>
      <p:sp>
        <p:nvSpPr>
          <p:cNvPr id="6" name="Text Placeholder 5"/>
          <p:cNvSpPr>
            <a:spLocks noGrp="1"/>
          </p:cNvSpPr>
          <p:nvPr>
            <p:ph type="body" sz="quarter" idx="14"/>
          </p:nvPr>
        </p:nvSpPr>
        <p:spPr>
          <a:xfrm>
            <a:off x="393072" y="1633603"/>
            <a:ext cx="4435301" cy="3714863"/>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Provide Guided Practice</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Lead students in steps toward learning outcome</a:t>
            </a:r>
          </a:p>
          <a:p>
            <a:pPr marL="517525" lvl="1">
              <a:buClr>
                <a:schemeClr val="accent6"/>
              </a:buClr>
              <a:buFont typeface="Arial" panose="020B0604020202020204" pitchFamily="34" charset="0"/>
              <a:buChar char="•"/>
            </a:pPr>
            <a:r>
              <a:rPr lang="en-US" sz="1200" dirty="0">
                <a:solidFill>
                  <a:srgbClr val="FFFFFF"/>
                </a:solidFill>
              </a:rPr>
              <a:t>Procedural task: execute each step separately</a:t>
            </a:r>
          </a:p>
          <a:p>
            <a:pPr marL="517525" lvl="1">
              <a:buClr>
                <a:schemeClr val="accent6"/>
              </a:buClr>
              <a:buFont typeface="Arial" panose="020B0604020202020204" pitchFamily="34" charset="0"/>
              <a:buChar char="•"/>
            </a:pPr>
            <a:r>
              <a:rPr lang="en-US" sz="1200" dirty="0">
                <a:solidFill>
                  <a:srgbClr val="FFFFFF"/>
                </a:solidFill>
              </a:rPr>
              <a:t>Knowledge task: address each unit (e.g. vocabulary word) one at a time</a:t>
            </a:r>
          </a:p>
          <a:p>
            <a:pPr marL="227013" lvl="1" indent="-227013">
              <a:buClr>
                <a:schemeClr val="accent6"/>
              </a:buClr>
              <a:buFont typeface="Wingdings" panose="05000000000000000000" pitchFamily="2" charset="2"/>
              <a:buChar char="q"/>
            </a:pPr>
            <a:r>
              <a:rPr lang="en-US" sz="1400" dirty="0">
                <a:solidFill>
                  <a:srgbClr val="FFFFFF"/>
                </a:solidFill>
              </a:rPr>
              <a:t>Provide appropriate prompts</a:t>
            </a:r>
          </a:p>
          <a:p>
            <a:pPr marL="517525" lvl="2" indent="-285750">
              <a:buClr>
                <a:schemeClr val="accent6"/>
              </a:buClr>
              <a:buFont typeface="Arial" panose="020B0604020202020204" pitchFamily="34" charset="0"/>
              <a:buChar char="•"/>
            </a:pPr>
            <a:r>
              <a:rPr lang="en-US" sz="1200" dirty="0">
                <a:solidFill>
                  <a:srgbClr val="FFFFFF"/>
                </a:solidFill>
              </a:rPr>
              <a:t>Design a variety of prompt types linked to task and likely student need</a:t>
            </a:r>
          </a:p>
          <a:p>
            <a:pPr marL="517525" lvl="2" indent="-285750">
              <a:buClr>
                <a:schemeClr val="accent6"/>
              </a:buClr>
              <a:buFont typeface="Arial" panose="020B0604020202020204" pitchFamily="34" charset="0"/>
              <a:buChar char="•"/>
            </a:pPr>
            <a:r>
              <a:rPr lang="en-US" sz="1200" dirty="0">
                <a:solidFill>
                  <a:srgbClr val="FFFFFF"/>
                </a:solidFill>
              </a:rPr>
              <a:t>Change level of prompting in response to student’s progress</a:t>
            </a:r>
          </a:p>
          <a:p>
            <a:pPr marL="227013" lvl="1" indent="-227013">
              <a:buClr>
                <a:schemeClr val="accent6"/>
              </a:buClr>
              <a:buFont typeface="Wingdings" panose="05000000000000000000" pitchFamily="2" charset="2"/>
              <a:buChar char="q"/>
            </a:pPr>
            <a:r>
              <a:rPr lang="en-US" sz="1400" dirty="0">
                <a:solidFill>
                  <a:srgbClr val="FFFFFF"/>
                </a:solidFill>
              </a:rPr>
              <a:t>Observe and provide immediate feedback</a:t>
            </a:r>
          </a:p>
          <a:p>
            <a:pPr marL="517525" lvl="1">
              <a:buClr>
                <a:schemeClr val="accent6"/>
              </a:buClr>
              <a:buFont typeface="Arial" panose="020B0604020202020204" pitchFamily="34" charset="0"/>
              <a:buChar char="•"/>
            </a:pPr>
            <a:r>
              <a:rPr lang="en-US" sz="1200" dirty="0">
                <a:solidFill>
                  <a:srgbClr val="FFFFFF"/>
                </a:solidFill>
              </a:rPr>
              <a:t>Watch students carefully</a:t>
            </a:r>
          </a:p>
          <a:p>
            <a:pPr marL="517525" lvl="1">
              <a:buClr>
                <a:schemeClr val="accent6"/>
              </a:buClr>
              <a:buFont typeface="Arial" panose="020B0604020202020204" pitchFamily="34" charset="0"/>
              <a:buChar char="•"/>
            </a:pPr>
            <a:r>
              <a:rPr lang="en-US" sz="1200" dirty="0">
                <a:solidFill>
                  <a:srgbClr val="FFFFFF"/>
                </a:solidFill>
              </a:rPr>
              <a:t>Interpret the meaning of errors</a:t>
            </a:r>
          </a:p>
          <a:p>
            <a:pPr marL="517525" lvl="1">
              <a:buClr>
                <a:schemeClr val="accent6"/>
              </a:buClr>
              <a:buFont typeface="Arial" panose="020B0604020202020204" pitchFamily="34" charset="0"/>
              <a:buChar char="•"/>
            </a:pPr>
            <a:r>
              <a:rPr lang="en-US" sz="1200" dirty="0">
                <a:solidFill>
                  <a:srgbClr val="FFFFFF"/>
                </a:solidFill>
              </a:rPr>
              <a:t>Provide feedback that aligns with the type of error</a:t>
            </a:r>
          </a:p>
          <a:p>
            <a:pPr marL="285750" lvl="1">
              <a:buClr>
                <a:schemeClr val="accent6"/>
              </a:buClr>
              <a:buFont typeface="Wingdings" panose="05000000000000000000" pitchFamily="2" charset="2"/>
              <a:buChar char="q"/>
            </a:pPr>
            <a:endParaRPr lang="en-US" sz="1400" dirty="0">
              <a:latin typeface="Arial" panose="020B0604020202020204" pitchFamily="34" charset="0"/>
              <a:cs typeface="Arial" panose="020B0604020202020204" pitchFamily="34" charset="0"/>
            </a:endParaRP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3" name="Rectangle 12"/>
          <p:cNvSpPr/>
          <p:nvPr/>
        </p:nvSpPr>
        <p:spPr>
          <a:xfrm>
            <a:off x="393072" y="5381314"/>
            <a:ext cx="3702680" cy="341632"/>
          </a:xfrm>
          <a:prstGeom prst="rect">
            <a:avLst/>
          </a:prstGeom>
        </p:spPr>
        <p:txBody>
          <a:bodyPr wrap="none">
            <a:spAutoFit/>
          </a:bodyPr>
          <a:lstStyle/>
          <a:p>
            <a:pPr lvl="0" defTabSz="914400">
              <a:lnSpc>
                <a:spcPct val="90000"/>
              </a:lnSpc>
              <a:spcBef>
                <a:spcPts val="1000"/>
              </a:spcBef>
              <a:buClr>
                <a:srgbClr val="7B628A"/>
              </a:buClr>
            </a:pPr>
            <a:r>
              <a:rPr lang="en-US" b="1" dirty="0">
                <a:solidFill>
                  <a:srgbClr val="FFFFFF"/>
                </a:solidFill>
                <a:latin typeface="Arial" charset="0"/>
                <a:cs typeface="Arial" charset="0"/>
              </a:rPr>
              <a:t>Let’s return to our time stamps..</a:t>
            </a:r>
            <a:endParaRPr lang="en-US" dirty="0">
              <a:solidFill>
                <a:srgbClr val="FFFFFF"/>
              </a:solidFill>
              <a:latin typeface="Arial" charset="0"/>
              <a:cs typeface="Arial"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217634327"/>
              </p:ext>
            </p:extLst>
          </p:nvPr>
        </p:nvGraphicFramePr>
        <p:xfrm>
          <a:off x="4928974" y="1633603"/>
          <a:ext cx="3830256" cy="1097280"/>
        </p:xfrm>
        <a:graphic>
          <a:graphicData uri="http://schemas.openxmlformats.org/drawingml/2006/table">
            <a:tbl>
              <a:tblPr firstRow="1" bandRow="1">
                <a:tableStyleId>{5C22544A-7EE6-4342-B048-85BDC9FD1C3A}</a:tableStyleId>
              </a:tblPr>
              <a:tblGrid>
                <a:gridCol w="1915128">
                  <a:extLst>
                    <a:ext uri="{9D8B030D-6E8A-4147-A177-3AD203B41FA5}">
                      <a16:colId xmlns:a16="http://schemas.microsoft.com/office/drawing/2014/main" val="2090806196"/>
                    </a:ext>
                  </a:extLst>
                </a:gridCol>
                <a:gridCol w="1915128">
                  <a:extLst>
                    <a:ext uri="{9D8B030D-6E8A-4147-A177-3AD203B41FA5}">
                      <a16:colId xmlns:a16="http://schemas.microsoft.com/office/drawing/2014/main" val="2432459929"/>
                    </a:ext>
                  </a:extLst>
                </a:gridCol>
              </a:tblGrid>
              <a:tr h="337312">
                <a:tc>
                  <a:txBody>
                    <a:bodyPr/>
                    <a:lstStyle/>
                    <a:p>
                      <a:pPr algn="ctr"/>
                      <a:r>
                        <a:rPr lang="en-US" dirty="0"/>
                        <a:t>Time</a:t>
                      </a:r>
                    </a:p>
                  </a:txBody>
                  <a:tcPr/>
                </a:tc>
                <a:tc>
                  <a:txBody>
                    <a:bodyPr/>
                    <a:lstStyle/>
                    <a:p>
                      <a:pPr algn="ctr"/>
                      <a:r>
                        <a:rPr lang="en-US" dirty="0"/>
                        <a:t>Observation</a:t>
                      </a:r>
                    </a:p>
                  </a:txBody>
                  <a:tcPr/>
                </a:tc>
                <a:extLst>
                  <a:ext uri="{0D108BD9-81ED-4DB2-BD59-A6C34878D82A}">
                    <a16:rowId xmlns:a16="http://schemas.microsoft.com/office/drawing/2014/main" val="1734840438"/>
                  </a:ext>
                </a:extLst>
              </a:tr>
              <a:tr h="337312">
                <a:tc>
                  <a:txBody>
                    <a:bodyPr/>
                    <a:lstStyle/>
                    <a:p>
                      <a:pPr algn="ctr"/>
                      <a:r>
                        <a:rPr lang="en-US" dirty="0"/>
                        <a:t>Beg</a:t>
                      </a:r>
                      <a:r>
                        <a:rPr lang="en-US" baseline="0" dirty="0"/>
                        <a:t> – 1:23</a:t>
                      </a:r>
                      <a:endParaRPr lang="en-US" dirty="0"/>
                    </a:p>
                  </a:txBody>
                  <a:tcPr/>
                </a:tc>
                <a:tc>
                  <a:txBody>
                    <a:bodyPr/>
                    <a:lstStyle/>
                    <a:p>
                      <a:pPr algn="ctr"/>
                      <a:r>
                        <a:rPr lang="en-US" dirty="0"/>
                        <a:t>Guided</a:t>
                      </a:r>
                    </a:p>
                  </a:txBody>
                  <a:tcPr/>
                </a:tc>
                <a:extLst>
                  <a:ext uri="{0D108BD9-81ED-4DB2-BD59-A6C34878D82A}">
                    <a16:rowId xmlns:a16="http://schemas.microsoft.com/office/drawing/2014/main" val="2877674990"/>
                  </a:ext>
                </a:extLst>
              </a:tr>
              <a:tr h="337312">
                <a:tc>
                  <a:txBody>
                    <a:bodyPr/>
                    <a:lstStyle/>
                    <a:p>
                      <a:pPr algn="ctr"/>
                      <a:r>
                        <a:rPr lang="en-US" dirty="0"/>
                        <a:t>1:33 – End</a:t>
                      </a:r>
                    </a:p>
                  </a:txBody>
                  <a:tcPr/>
                </a:tc>
                <a:tc>
                  <a:txBody>
                    <a:bodyPr/>
                    <a:lstStyle/>
                    <a:p>
                      <a:pPr algn="ctr"/>
                      <a:r>
                        <a:rPr lang="en-US" dirty="0"/>
                        <a:t>Independent?</a:t>
                      </a:r>
                    </a:p>
                  </a:txBody>
                  <a:tcPr/>
                </a:tc>
                <a:extLst>
                  <a:ext uri="{0D108BD9-81ED-4DB2-BD59-A6C34878D82A}">
                    <a16:rowId xmlns:a16="http://schemas.microsoft.com/office/drawing/2014/main" val="2710332389"/>
                  </a:ext>
                </a:extLst>
              </a:tr>
            </a:tbl>
          </a:graphicData>
        </a:graphic>
      </p:graphicFrame>
    </p:spTree>
    <p:extLst>
      <p:ext uri="{BB962C8B-B14F-4D97-AF65-F5344CB8AC3E}">
        <p14:creationId xmlns:p14="http://schemas.microsoft.com/office/powerpoint/2010/main" val="58274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Evaluate a Lesson: Main Idea</a:t>
            </a:r>
            <a:br>
              <a:rPr lang="en-US" dirty="0"/>
            </a:br>
            <a:r>
              <a:rPr lang="en-US" i="1" dirty="0"/>
              <a:t>Guided Practice</a:t>
            </a:r>
          </a:p>
        </p:txBody>
      </p:sp>
      <p:sp>
        <p:nvSpPr>
          <p:cNvPr id="6" name="Text Placeholder 5"/>
          <p:cNvSpPr>
            <a:spLocks noGrp="1"/>
          </p:cNvSpPr>
          <p:nvPr>
            <p:ph type="body" sz="quarter" idx="14"/>
          </p:nvPr>
        </p:nvSpPr>
        <p:spPr>
          <a:xfrm>
            <a:off x="393072" y="1633603"/>
            <a:ext cx="4435301" cy="3714863"/>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Provide Guided Practice</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Lead students in steps toward learning outcome</a:t>
            </a:r>
          </a:p>
          <a:p>
            <a:pPr marL="517525" lvl="1">
              <a:buClr>
                <a:schemeClr val="accent6"/>
              </a:buClr>
              <a:buFont typeface="Arial" panose="020B0604020202020204" pitchFamily="34" charset="0"/>
              <a:buChar char="•"/>
            </a:pPr>
            <a:r>
              <a:rPr lang="en-US" sz="1200" dirty="0">
                <a:solidFill>
                  <a:srgbClr val="FFFFFF"/>
                </a:solidFill>
              </a:rPr>
              <a:t>Procedural task: execute each step separately</a:t>
            </a:r>
          </a:p>
          <a:p>
            <a:pPr marL="517525" lvl="1">
              <a:buClr>
                <a:schemeClr val="accent6"/>
              </a:buClr>
              <a:buFont typeface="Arial" panose="020B0604020202020204" pitchFamily="34" charset="0"/>
              <a:buChar char="•"/>
            </a:pPr>
            <a:r>
              <a:rPr lang="en-US" sz="1200" dirty="0">
                <a:solidFill>
                  <a:srgbClr val="FFFFFF"/>
                </a:solidFill>
              </a:rPr>
              <a:t>Knowledge task: address each unit (e.g. vocabulary word) one at a time</a:t>
            </a:r>
          </a:p>
          <a:p>
            <a:pPr marL="227013" lvl="1" indent="-227013">
              <a:buClr>
                <a:schemeClr val="accent6"/>
              </a:buClr>
              <a:buFont typeface="Wingdings" panose="05000000000000000000" pitchFamily="2" charset="2"/>
              <a:buChar char="q"/>
            </a:pPr>
            <a:r>
              <a:rPr lang="en-US" sz="1400" dirty="0">
                <a:solidFill>
                  <a:srgbClr val="FFFFFF"/>
                </a:solidFill>
              </a:rPr>
              <a:t>Provide appropriate prompts</a:t>
            </a:r>
          </a:p>
          <a:p>
            <a:pPr marL="517525" lvl="2" indent="-285750">
              <a:buClr>
                <a:schemeClr val="accent6"/>
              </a:buClr>
              <a:buFont typeface="Arial" panose="020B0604020202020204" pitchFamily="34" charset="0"/>
              <a:buChar char="•"/>
            </a:pPr>
            <a:r>
              <a:rPr lang="en-US" sz="1200" dirty="0">
                <a:solidFill>
                  <a:srgbClr val="FFFFFF"/>
                </a:solidFill>
              </a:rPr>
              <a:t>Design a variety of prompt types linked to task and likely student need</a:t>
            </a:r>
          </a:p>
          <a:p>
            <a:pPr marL="517525" lvl="2" indent="-285750">
              <a:buClr>
                <a:schemeClr val="accent6"/>
              </a:buClr>
              <a:buFont typeface="Arial" panose="020B0604020202020204" pitchFamily="34" charset="0"/>
              <a:buChar char="•"/>
            </a:pPr>
            <a:r>
              <a:rPr lang="en-US" sz="1200" dirty="0">
                <a:solidFill>
                  <a:srgbClr val="FFFFFF"/>
                </a:solidFill>
              </a:rPr>
              <a:t>Change level of prompting in response to student’s progress</a:t>
            </a:r>
          </a:p>
          <a:p>
            <a:pPr marL="227013" lvl="1" indent="-227013">
              <a:buClr>
                <a:schemeClr val="accent6"/>
              </a:buClr>
              <a:buFont typeface="Wingdings" panose="05000000000000000000" pitchFamily="2" charset="2"/>
              <a:buChar char="q"/>
            </a:pPr>
            <a:r>
              <a:rPr lang="en-US" sz="1400" dirty="0">
                <a:solidFill>
                  <a:srgbClr val="FFFFFF"/>
                </a:solidFill>
              </a:rPr>
              <a:t>Observe and provide immediate feedback</a:t>
            </a:r>
          </a:p>
          <a:p>
            <a:pPr marL="517525" lvl="1">
              <a:buClr>
                <a:schemeClr val="accent6"/>
              </a:buClr>
              <a:buFont typeface="Arial" panose="020B0604020202020204" pitchFamily="34" charset="0"/>
              <a:buChar char="•"/>
            </a:pPr>
            <a:r>
              <a:rPr lang="en-US" sz="1200" dirty="0">
                <a:solidFill>
                  <a:srgbClr val="FFFFFF"/>
                </a:solidFill>
              </a:rPr>
              <a:t>Watch students carefully</a:t>
            </a:r>
          </a:p>
          <a:p>
            <a:pPr marL="517525" lvl="1">
              <a:buClr>
                <a:schemeClr val="accent6"/>
              </a:buClr>
              <a:buFont typeface="Arial" panose="020B0604020202020204" pitchFamily="34" charset="0"/>
              <a:buChar char="•"/>
            </a:pPr>
            <a:r>
              <a:rPr lang="en-US" sz="1200" dirty="0">
                <a:solidFill>
                  <a:srgbClr val="FFFFFF"/>
                </a:solidFill>
              </a:rPr>
              <a:t>Interpret the meaning of errors</a:t>
            </a:r>
          </a:p>
          <a:p>
            <a:pPr marL="517525" lvl="1">
              <a:buClr>
                <a:schemeClr val="accent6"/>
              </a:buClr>
              <a:buFont typeface="Arial" panose="020B0604020202020204" pitchFamily="34" charset="0"/>
              <a:buChar char="•"/>
            </a:pPr>
            <a:r>
              <a:rPr lang="en-US" sz="1200" dirty="0">
                <a:solidFill>
                  <a:srgbClr val="FFFFFF"/>
                </a:solidFill>
              </a:rPr>
              <a:t>Provide feedback that aligns with the type of error</a:t>
            </a:r>
          </a:p>
          <a:p>
            <a:pPr marL="285750" lvl="1">
              <a:buClr>
                <a:schemeClr val="accent6"/>
              </a:buClr>
              <a:buFont typeface="Wingdings" panose="05000000000000000000" pitchFamily="2" charset="2"/>
              <a:buChar char="q"/>
            </a:pPr>
            <a:endParaRPr lang="en-US" sz="1400" dirty="0">
              <a:latin typeface="Arial" panose="020B0604020202020204" pitchFamily="34" charset="0"/>
              <a:cs typeface="Arial" panose="020B0604020202020204" pitchFamily="34" charset="0"/>
            </a:endParaRP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0" name="TextBox 9" descr=" ">
            <a:extLst>
              <a:ext uri="{C183D7F6-B498-43B3-948B-1728B52AA6E4}">
                <adec:decorative xmlns:adec="http://schemas.microsoft.com/office/drawing/2017/decorative" val="1"/>
              </a:ext>
            </a:extLst>
          </p:cNvPr>
          <p:cNvSpPr txBox="1"/>
          <p:nvPr/>
        </p:nvSpPr>
        <p:spPr>
          <a:xfrm>
            <a:off x="5124090" y="2054192"/>
            <a:ext cx="3493698" cy="2259015"/>
          </a:xfrm>
          <a:prstGeom prst="cloudCallout">
            <a:avLst>
              <a:gd name="adj1" fmla="val -70021"/>
              <a:gd name="adj2" fmla="val -29702"/>
            </a:avLst>
          </a:prstGeom>
          <a:solidFill>
            <a:schemeClr val="accent2"/>
          </a:solidFill>
        </p:spPr>
        <p:txBody>
          <a:bodyPr wrap="square" lIns="0" tIns="0" rIns="0" bIns="0" rtlCol="0" anchor="ctr" anchorCtr="0">
            <a:spAutoFit/>
          </a:bodyPr>
          <a:lstStyle/>
          <a:p>
            <a:endParaRPr lang="en-US" sz="1600" i="1" dirty="0"/>
          </a:p>
        </p:txBody>
      </p:sp>
      <p:sp>
        <p:nvSpPr>
          <p:cNvPr id="11" name="Rectangle 10"/>
          <p:cNvSpPr/>
          <p:nvPr/>
        </p:nvSpPr>
        <p:spPr>
          <a:xfrm>
            <a:off x="5599200" y="2348668"/>
            <a:ext cx="2809618" cy="779363"/>
          </a:xfrm>
          <a:prstGeom prst="rect">
            <a:avLst/>
          </a:prstGeom>
        </p:spPr>
        <p:txBody>
          <a:bodyPr wrap="square">
            <a:spAutoFit/>
          </a:bodyPr>
          <a:lstStyle/>
          <a:p>
            <a:r>
              <a:rPr lang="en-US" sz="1600" i="1" dirty="0"/>
              <a:t>In guided practice, the teacher leads the student step-by-step. The teacher clearly lists the steps on the board as well as states each step before the students complete them.</a:t>
            </a:r>
          </a:p>
        </p:txBody>
      </p:sp>
      <p:pic>
        <p:nvPicPr>
          <p:cNvPr id="12"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069" y="2147640"/>
            <a:ext cx="254303" cy="254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21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Evaluate a Lesson: Main Idea</a:t>
            </a:r>
            <a:br>
              <a:rPr lang="en-US" dirty="0"/>
            </a:br>
            <a:r>
              <a:rPr lang="en-US" i="1" dirty="0"/>
              <a:t>Guided Practice</a:t>
            </a:r>
          </a:p>
        </p:txBody>
      </p:sp>
      <p:sp>
        <p:nvSpPr>
          <p:cNvPr id="6" name="Text Placeholder 5"/>
          <p:cNvSpPr>
            <a:spLocks noGrp="1"/>
          </p:cNvSpPr>
          <p:nvPr>
            <p:ph type="body" sz="quarter" idx="14"/>
          </p:nvPr>
        </p:nvSpPr>
        <p:spPr>
          <a:xfrm>
            <a:off x="393072" y="1633603"/>
            <a:ext cx="4435301" cy="3714863"/>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Provide Guided Practice</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Lead students in steps toward learning outcome</a:t>
            </a:r>
          </a:p>
          <a:p>
            <a:pPr marL="517525" lvl="1">
              <a:buClr>
                <a:schemeClr val="accent6"/>
              </a:buClr>
              <a:buFont typeface="Arial" panose="020B0604020202020204" pitchFamily="34" charset="0"/>
              <a:buChar char="•"/>
            </a:pPr>
            <a:r>
              <a:rPr lang="en-US" sz="1200" dirty="0">
                <a:solidFill>
                  <a:srgbClr val="FFFFFF"/>
                </a:solidFill>
              </a:rPr>
              <a:t>Procedural task: execute each step separately</a:t>
            </a:r>
          </a:p>
          <a:p>
            <a:pPr marL="517525" lvl="1">
              <a:buClr>
                <a:schemeClr val="accent6"/>
              </a:buClr>
              <a:buFont typeface="Arial" panose="020B0604020202020204" pitchFamily="34" charset="0"/>
              <a:buChar char="•"/>
            </a:pPr>
            <a:r>
              <a:rPr lang="en-US" sz="1200" dirty="0">
                <a:solidFill>
                  <a:srgbClr val="FFFFFF"/>
                </a:solidFill>
              </a:rPr>
              <a:t>Knowledge task: address each unit (e.g. vocabulary word) one at a time</a:t>
            </a:r>
          </a:p>
          <a:p>
            <a:pPr marL="227013" lvl="1" indent="-227013">
              <a:buClr>
                <a:schemeClr val="accent6"/>
              </a:buClr>
              <a:buFont typeface="Wingdings" panose="05000000000000000000" pitchFamily="2" charset="2"/>
              <a:buChar char="q"/>
            </a:pPr>
            <a:r>
              <a:rPr lang="en-US" sz="1400" dirty="0">
                <a:solidFill>
                  <a:srgbClr val="FFFFFF"/>
                </a:solidFill>
              </a:rPr>
              <a:t>Provide appropriate prompts</a:t>
            </a:r>
          </a:p>
          <a:p>
            <a:pPr marL="517525" lvl="2" indent="-285750">
              <a:buClr>
                <a:schemeClr val="accent6"/>
              </a:buClr>
              <a:buFont typeface="Arial" panose="020B0604020202020204" pitchFamily="34" charset="0"/>
              <a:buChar char="•"/>
            </a:pPr>
            <a:r>
              <a:rPr lang="en-US" sz="1200" dirty="0">
                <a:solidFill>
                  <a:srgbClr val="FFFFFF"/>
                </a:solidFill>
              </a:rPr>
              <a:t>Design a variety of prompt types linked to task and likely student need</a:t>
            </a:r>
          </a:p>
          <a:p>
            <a:pPr marL="517525" lvl="2" indent="-285750">
              <a:buClr>
                <a:schemeClr val="accent6"/>
              </a:buClr>
              <a:buFont typeface="Arial" panose="020B0604020202020204" pitchFamily="34" charset="0"/>
              <a:buChar char="•"/>
            </a:pPr>
            <a:r>
              <a:rPr lang="en-US" sz="1200" dirty="0">
                <a:solidFill>
                  <a:srgbClr val="FFFFFF"/>
                </a:solidFill>
              </a:rPr>
              <a:t>Change level of prompting in response to student’s progress</a:t>
            </a:r>
          </a:p>
          <a:p>
            <a:pPr marL="227013" lvl="1" indent="-227013">
              <a:buClr>
                <a:schemeClr val="accent6"/>
              </a:buClr>
              <a:buFont typeface="Wingdings" panose="05000000000000000000" pitchFamily="2" charset="2"/>
              <a:buChar char="q"/>
            </a:pPr>
            <a:r>
              <a:rPr lang="en-US" sz="1400" dirty="0">
                <a:solidFill>
                  <a:srgbClr val="FFFFFF"/>
                </a:solidFill>
              </a:rPr>
              <a:t>Observe and provide immediate feedback</a:t>
            </a:r>
          </a:p>
          <a:p>
            <a:pPr marL="517525" lvl="1">
              <a:buClr>
                <a:schemeClr val="accent6"/>
              </a:buClr>
              <a:buFont typeface="Arial" panose="020B0604020202020204" pitchFamily="34" charset="0"/>
              <a:buChar char="•"/>
            </a:pPr>
            <a:r>
              <a:rPr lang="en-US" sz="1200" dirty="0">
                <a:solidFill>
                  <a:srgbClr val="FFFFFF"/>
                </a:solidFill>
              </a:rPr>
              <a:t>Watch students carefully</a:t>
            </a:r>
          </a:p>
          <a:p>
            <a:pPr marL="517525" lvl="1">
              <a:buClr>
                <a:schemeClr val="accent6"/>
              </a:buClr>
              <a:buFont typeface="Arial" panose="020B0604020202020204" pitchFamily="34" charset="0"/>
              <a:buChar char="•"/>
            </a:pPr>
            <a:r>
              <a:rPr lang="en-US" sz="1200" dirty="0">
                <a:solidFill>
                  <a:srgbClr val="FFFFFF"/>
                </a:solidFill>
              </a:rPr>
              <a:t>Interpret the meaning of errors</a:t>
            </a:r>
          </a:p>
          <a:p>
            <a:pPr marL="517525" lvl="1">
              <a:buClr>
                <a:schemeClr val="accent6"/>
              </a:buClr>
              <a:buFont typeface="Arial" panose="020B0604020202020204" pitchFamily="34" charset="0"/>
              <a:buChar char="•"/>
            </a:pPr>
            <a:r>
              <a:rPr lang="en-US" sz="1200" dirty="0">
                <a:solidFill>
                  <a:srgbClr val="FFFFFF"/>
                </a:solidFill>
              </a:rPr>
              <a:t>Provide feedback that aligns with the type of error</a:t>
            </a:r>
          </a:p>
          <a:p>
            <a:pPr marL="285750" lvl="1">
              <a:buClr>
                <a:schemeClr val="accent6"/>
              </a:buClr>
              <a:buFont typeface="Wingdings" panose="05000000000000000000" pitchFamily="2" charset="2"/>
              <a:buChar char="q"/>
            </a:pPr>
            <a:endParaRPr lang="en-US" sz="1400" dirty="0">
              <a:latin typeface="Arial" panose="020B0604020202020204" pitchFamily="34" charset="0"/>
              <a:cs typeface="Arial" panose="020B0604020202020204" pitchFamily="34" charset="0"/>
            </a:endParaRP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0" name="TextBox 9" descr=" ">
            <a:extLst>
              <a:ext uri="{C183D7F6-B498-43B3-948B-1728B52AA6E4}">
                <adec:decorative xmlns:adec="http://schemas.microsoft.com/office/drawing/2017/decorative" val="1"/>
              </a:ext>
            </a:extLst>
          </p:cNvPr>
          <p:cNvSpPr txBox="1"/>
          <p:nvPr/>
        </p:nvSpPr>
        <p:spPr>
          <a:xfrm>
            <a:off x="4698373" y="690550"/>
            <a:ext cx="4260432" cy="4529632"/>
          </a:xfrm>
          <a:prstGeom prst="cloudCallout">
            <a:avLst>
              <a:gd name="adj1" fmla="val -61196"/>
              <a:gd name="adj2" fmla="val 65152"/>
            </a:avLst>
          </a:prstGeom>
          <a:solidFill>
            <a:srgbClr val="A5300F"/>
          </a:solidFill>
        </p:spPr>
        <p:txBody>
          <a:bodyPr wrap="square" lIns="0" tIns="0" rIns="0" bIns="0" rtlCol="0" anchor="ctr" anchorCtr="0">
            <a:spAutoFit/>
          </a:bodyPr>
          <a:lstStyle/>
          <a:p>
            <a:endParaRPr lang="en-US" sz="1600" i="1" dirty="0"/>
          </a:p>
        </p:txBody>
      </p:sp>
      <p:sp>
        <p:nvSpPr>
          <p:cNvPr id="11" name="Rectangle 10"/>
          <p:cNvSpPr/>
          <p:nvPr/>
        </p:nvSpPr>
        <p:spPr>
          <a:xfrm>
            <a:off x="5290171" y="1145866"/>
            <a:ext cx="3390694" cy="3293209"/>
          </a:xfrm>
          <a:prstGeom prst="rect">
            <a:avLst/>
          </a:prstGeom>
        </p:spPr>
        <p:txBody>
          <a:bodyPr wrap="square">
            <a:spAutoFit/>
          </a:bodyPr>
          <a:lstStyle/>
          <a:p>
            <a:r>
              <a:rPr lang="en-US" sz="1600" i="1" dirty="0"/>
              <a:t>With the wedding photo, the teacher does not provide any prompts. She simply states a step, a student responds, and they continue. You do see her providing some prompts (or “mini-reminders”) to pairs. But more on that later…</a:t>
            </a:r>
          </a:p>
          <a:p>
            <a:endParaRPr lang="en-US" sz="1600" i="1" dirty="0"/>
          </a:p>
          <a:p>
            <a:r>
              <a:rPr lang="en-US" sz="1600" i="1" dirty="0"/>
              <a:t>We do not see any evidence of communication between student and teacher that requires prompting. So it is not clear whether or not her limited use of prompting meets student needs.</a:t>
            </a:r>
          </a:p>
        </p:txBody>
      </p:sp>
      <p:pic>
        <p:nvPicPr>
          <p:cNvPr id="12"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069" y="2147640"/>
            <a:ext cx="254303" cy="25430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8" name="Ink 7" descr=" ">
                <a:extLst>
                  <a:ext uri="{C183D7F6-B498-43B3-948B-1728B52AA6E4}">
                    <adec:decorative xmlns:adec="http://schemas.microsoft.com/office/drawing/2017/decorative" val="1"/>
                  </a:ext>
                </a:extLst>
              </p14:cNvPr>
              <p14:cNvContentPartPr/>
              <p14:nvPr/>
            </p14:nvContentPartPr>
            <p14:xfrm>
              <a:off x="495460" y="3085706"/>
              <a:ext cx="173520" cy="160560"/>
            </p14:xfrm>
          </p:contentPart>
        </mc:Choice>
        <mc:Fallback xmlns="">
          <p:pic>
            <p:nvPicPr>
              <p:cNvPr id="8" name="Ink 7" descr=" ">
                <a:extLst>
                  <a:ext uri="{C183D7F6-B498-43B3-948B-1728B52AA6E4}">
                    <adec:decorative xmlns:adec="http://schemas.microsoft.com/office/drawing/2017/decorative" val="1"/>
                  </a:ext>
                </a:extLst>
              </p:cNvPr>
              <p:cNvPicPr/>
              <p:nvPr/>
            </p:nvPicPr>
            <p:blipFill>
              <a:blip r:embed="rId4"/>
              <a:stretch>
                <a:fillRect/>
              </a:stretch>
            </p:blipFill>
            <p:spPr>
              <a:xfrm>
                <a:off x="467020" y="3057266"/>
                <a:ext cx="230400" cy="217440"/>
              </a:xfrm>
              <a:prstGeom prst="rect">
                <a:avLst/>
              </a:prstGeom>
            </p:spPr>
          </p:pic>
        </mc:Fallback>
      </mc:AlternateContent>
    </p:spTree>
    <p:extLst>
      <p:ext uri="{BB962C8B-B14F-4D97-AF65-F5344CB8AC3E}">
        <p14:creationId xmlns:p14="http://schemas.microsoft.com/office/powerpoint/2010/main" val="327475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Evaluate a Lesson: Main Idea</a:t>
            </a:r>
            <a:br>
              <a:rPr lang="en-US" dirty="0"/>
            </a:br>
            <a:r>
              <a:rPr lang="en-US" i="1" dirty="0"/>
              <a:t>Guided Practice</a:t>
            </a:r>
          </a:p>
        </p:txBody>
      </p:sp>
      <p:sp>
        <p:nvSpPr>
          <p:cNvPr id="6" name="Text Placeholder 5"/>
          <p:cNvSpPr>
            <a:spLocks noGrp="1"/>
          </p:cNvSpPr>
          <p:nvPr>
            <p:ph type="body" sz="quarter" idx="14"/>
          </p:nvPr>
        </p:nvSpPr>
        <p:spPr>
          <a:xfrm>
            <a:off x="393072" y="1633603"/>
            <a:ext cx="4435301" cy="3714863"/>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Provide Guided Practice</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Lead students in steps toward learning outcome</a:t>
            </a:r>
          </a:p>
          <a:p>
            <a:pPr marL="517525" lvl="1">
              <a:buClr>
                <a:schemeClr val="accent6"/>
              </a:buClr>
              <a:buFont typeface="Arial" panose="020B0604020202020204" pitchFamily="34" charset="0"/>
              <a:buChar char="•"/>
            </a:pPr>
            <a:r>
              <a:rPr lang="en-US" sz="1200" dirty="0">
                <a:solidFill>
                  <a:srgbClr val="FFFFFF"/>
                </a:solidFill>
              </a:rPr>
              <a:t>Procedural task: execute each step separately</a:t>
            </a:r>
          </a:p>
          <a:p>
            <a:pPr marL="517525" lvl="1">
              <a:buClr>
                <a:schemeClr val="accent6"/>
              </a:buClr>
              <a:buFont typeface="Arial" panose="020B0604020202020204" pitchFamily="34" charset="0"/>
              <a:buChar char="•"/>
            </a:pPr>
            <a:r>
              <a:rPr lang="en-US" sz="1200" dirty="0">
                <a:solidFill>
                  <a:srgbClr val="FFFFFF"/>
                </a:solidFill>
              </a:rPr>
              <a:t>Knowledge task: address each unit (e.g. vocabulary word) one at a time</a:t>
            </a:r>
          </a:p>
          <a:p>
            <a:pPr marL="227013" lvl="1" indent="-227013">
              <a:buClr>
                <a:schemeClr val="accent6"/>
              </a:buClr>
              <a:buFont typeface="Wingdings" panose="05000000000000000000" pitchFamily="2" charset="2"/>
              <a:buChar char="q"/>
            </a:pPr>
            <a:r>
              <a:rPr lang="en-US" sz="1400" dirty="0">
                <a:solidFill>
                  <a:srgbClr val="FFFFFF"/>
                </a:solidFill>
              </a:rPr>
              <a:t>Provide appropriate prompts</a:t>
            </a:r>
          </a:p>
          <a:p>
            <a:pPr marL="517525" lvl="2" indent="-285750">
              <a:buClr>
                <a:schemeClr val="accent6"/>
              </a:buClr>
              <a:buFont typeface="Arial" panose="020B0604020202020204" pitchFamily="34" charset="0"/>
              <a:buChar char="•"/>
            </a:pPr>
            <a:r>
              <a:rPr lang="en-US" sz="1200" dirty="0">
                <a:solidFill>
                  <a:srgbClr val="FFFFFF"/>
                </a:solidFill>
              </a:rPr>
              <a:t>Design a variety of prompt types linked to task and likely student need</a:t>
            </a:r>
          </a:p>
          <a:p>
            <a:pPr marL="517525" lvl="2" indent="-285750">
              <a:buClr>
                <a:schemeClr val="accent6"/>
              </a:buClr>
              <a:buFont typeface="Arial" panose="020B0604020202020204" pitchFamily="34" charset="0"/>
              <a:buChar char="•"/>
            </a:pPr>
            <a:r>
              <a:rPr lang="en-US" sz="1200" dirty="0">
                <a:solidFill>
                  <a:srgbClr val="FFFFFF"/>
                </a:solidFill>
              </a:rPr>
              <a:t>Change level of prompting in response to student’s progress</a:t>
            </a:r>
          </a:p>
          <a:p>
            <a:pPr marL="227013" lvl="1" indent="-227013">
              <a:buClr>
                <a:schemeClr val="accent6"/>
              </a:buClr>
              <a:buFont typeface="Wingdings" panose="05000000000000000000" pitchFamily="2" charset="2"/>
              <a:buChar char="q"/>
            </a:pPr>
            <a:r>
              <a:rPr lang="en-US" sz="1400" dirty="0">
                <a:solidFill>
                  <a:srgbClr val="FFFFFF"/>
                </a:solidFill>
              </a:rPr>
              <a:t>Observe and provide immediate feedback</a:t>
            </a:r>
          </a:p>
          <a:p>
            <a:pPr marL="517525" lvl="1">
              <a:buClr>
                <a:schemeClr val="accent6"/>
              </a:buClr>
              <a:buFont typeface="Arial" panose="020B0604020202020204" pitchFamily="34" charset="0"/>
              <a:buChar char="•"/>
            </a:pPr>
            <a:r>
              <a:rPr lang="en-US" sz="1200" dirty="0">
                <a:solidFill>
                  <a:srgbClr val="FFFFFF"/>
                </a:solidFill>
              </a:rPr>
              <a:t>Watch students carefully</a:t>
            </a:r>
          </a:p>
          <a:p>
            <a:pPr marL="517525" lvl="1">
              <a:buClr>
                <a:schemeClr val="accent6"/>
              </a:buClr>
              <a:buFont typeface="Arial" panose="020B0604020202020204" pitchFamily="34" charset="0"/>
              <a:buChar char="•"/>
            </a:pPr>
            <a:r>
              <a:rPr lang="en-US" sz="1200" dirty="0">
                <a:solidFill>
                  <a:srgbClr val="FFFFFF"/>
                </a:solidFill>
              </a:rPr>
              <a:t>Interpret the meaning of errors</a:t>
            </a:r>
          </a:p>
          <a:p>
            <a:pPr marL="517525" lvl="1">
              <a:buClr>
                <a:schemeClr val="accent6"/>
              </a:buClr>
              <a:buFont typeface="Arial" panose="020B0604020202020204" pitchFamily="34" charset="0"/>
              <a:buChar char="•"/>
            </a:pPr>
            <a:r>
              <a:rPr lang="en-US" sz="1200" dirty="0">
                <a:solidFill>
                  <a:srgbClr val="FFFFFF"/>
                </a:solidFill>
              </a:rPr>
              <a:t>Provide feedback that aligns with the type of error</a:t>
            </a:r>
          </a:p>
          <a:p>
            <a:pPr marL="285750" lvl="1">
              <a:buClr>
                <a:schemeClr val="accent6"/>
              </a:buClr>
              <a:buFont typeface="Wingdings" panose="05000000000000000000" pitchFamily="2" charset="2"/>
              <a:buChar char="q"/>
            </a:pPr>
            <a:endParaRPr lang="en-US" sz="1400" dirty="0">
              <a:latin typeface="Arial" panose="020B0604020202020204" pitchFamily="34" charset="0"/>
              <a:cs typeface="Arial" panose="020B0604020202020204" pitchFamily="34" charset="0"/>
            </a:endParaRP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0" name="TextBox 9" descr=" ">
            <a:extLst>
              <a:ext uri="{C183D7F6-B498-43B3-948B-1728B52AA6E4}">
                <adec:decorative xmlns:adec="http://schemas.microsoft.com/office/drawing/2017/decorative" val="1"/>
              </a:ext>
            </a:extLst>
          </p:cNvPr>
          <p:cNvSpPr txBox="1"/>
          <p:nvPr/>
        </p:nvSpPr>
        <p:spPr>
          <a:xfrm>
            <a:off x="4568977" y="2054193"/>
            <a:ext cx="4482318" cy="1917647"/>
          </a:xfrm>
          <a:prstGeom prst="cloudCallout">
            <a:avLst>
              <a:gd name="adj1" fmla="val -62130"/>
              <a:gd name="adj2" fmla="val 79146"/>
            </a:avLst>
          </a:prstGeom>
          <a:solidFill>
            <a:schemeClr val="accent2"/>
          </a:solidFill>
        </p:spPr>
        <p:txBody>
          <a:bodyPr wrap="square" lIns="0" tIns="0" rIns="0" bIns="0" rtlCol="0" anchor="ctr" anchorCtr="0">
            <a:spAutoFit/>
          </a:bodyPr>
          <a:lstStyle/>
          <a:p>
            <a:endParaRPr lang="en-US" sz="1600" i="1" dirty="0"/>
          </a:p>
        </p:txBody>
      </p:sp>
      <p:sp>
        <p:nvSpPr>
          <p:cNvPr id="11" name="Rectangle 10"/>
          <p:cNvSpPr/>
          <p:nvPr/>
        </p:nvSpPr>
        <p:spPr>
          <a:xfrm>
            <a:off x="5249384" y="2236126"/>
            <a:ext cx="3251503" cy="1323439"/>
          </a:xfrm>
          <a:prstGeom prst="rect">
            <a:avLst/>
          </a:prstGeom>
        </p:spPr>
        <p:txBody>
          <a:bodyPr wrap="square">
            <a:spAutoFit/>
          </a:bodyPr>
          <a:lstStyle/>
          <a:p>
            <a:r>
              <a:rPr lang="en-US" sz="1600" i="1" dirty="0"/>
              <a:t>The teacher does not provide any feedback. She listens to a response, and then moves on. Occasionally, she’ll repeat a response, but does not say whether or not it was correct.</a:t>
            </a:r>
          </a:p>
        </p:txBody>
      </p:sp>
      <p:pic>
        <p:nvPicPr>
          <p:cNvPr id="12"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069" y="2147640"/>
            <a:ext cx="254303" cy="25430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8" name="Ink 7" descr=" ">
                <a:extLst>
                  <a:ext uri="{C183D7F6-B498-43B3-948B-1728B52AA6E4}">
                    <adec:decorative xmlns:adec="http://schemas.microsoft.com/office/drawing/2017/decorative" val="1"/>
                  </a:ext>
                </a:extLst>
              </p14:cNvPr>
              <p14:cNvContentPartPr/>
              <p14:nvPr/>
            </p14:nvContentPartPr>
            <p14:xfrm>
              <a:off x="495460" y="3085706"/>
              <a:ext cx="173520" cy="160560"/>
            </p14:xfrm>
          </p:contentPart>
        </mc:Choice>
        <mc:Fallback xmlns="">
          <p:pic>
            <p:nvPicPr>
              <p:cNvPr id="8" name="Ink 7" descr=" ">
                <a:extLst>
                  <a:ext uri="{C183D7F6-B498-43B3-948B-1728B52AA6E4}">
                    <adec:decorative xmlns:adec="http://schemas.microsoft.com/office/drawing/2017/decorative" val="1"/>
                  </a:ext>
                </a:extLst>
              </p:cNvPr>
              <p:cNvPicPr/>
              <p:nvPr/>
            </p:nvPicPr>
            <p:blipFill>
              <a:blip r:embed="rId4"/>
              <a:stretch>
                <a:fillRect/>
              </a:stretch>
            </p:blipFill>
            <p:spPr>
              <a:xfrm>
                <a:off x="467020" y="3057266"/>
                <a:ext cx="230400" cy="217440"/>
              </a:xfrm>
              <a:prstGeom prst="rect">
                <a:avLst/>
              </a:prstGeom>
            </p:spPr>
          </p:pic>
        </mc:Fallback>
      </mc:AlternateContent>
      <p:pic>
        <p:nvPicPr>
          <p:cNvPr id="13" name="Picture 2" descr="Image result for white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509" y="4047640"/>
            <a:ext cx="210471" cy="24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91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Evaluate a Lesson: Main Idea</a:t>
            </a:r>
            <a:endParaRPr lang="en-US" i="1" dirty="0"/>
          </a:p>
        </p:txBody>
      </p:sp>
      <p:sp>
        <p:nvSpPr>
          <p:cNvPr id="6" name="Text Placeholder 5"/>
          <p:cNvSpPr>
            <a:spLocks noGrp="1"/>
          </p:cNvSpPr>
          <p:nvPr>
            <p:ph type="body" sz="quarter" idx="14"/>
          </p:nvPr>
        </p:nvSpPr>
        <p:spPr>
          <a:xfrm>
            <a:off x="393072" y="1633603"/>
            <a:ext cx="4435301" cy="4609980"/>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Provide Independent Practice</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285750" lvl="1">
              <a:buClr>
                <a:schemeClr val="accent6"/>
              </a:buClr>
              <a:buFont typeface="Wingdings" panose="05000000000000000000" pitchFamily="2" charset="2"/>
              <a:buChar char="q"/>
            </a:pPr>
            <a:r>
              <a:rPr lang="en-US" sz="1400" dirty="0"/>
              <a:t>Review expectations and resources for meeting the learning outcome</a:t>
            </a:r>
          </a:p>
          <a:p>
            <a:pPr marL="517525" lvl="1">
              <a:buClr>
                <a:schemeClr val="accent6"/>
              </a:buClr>
              <a:buFont typeface="Arial" panose="020B0604020202020204" pitchFamily="34" charset="0"/>
              <a:buChar char="•"/>
            </a:pPr>
            <a:r>
              <a:rPr lang="en-US" sz="1400" dirty="0"/>
              <a:t>Select objective-linked practice items that lead to 90-95% accuracy</a:t>
            </a:r>
          </a:p>
          <a:p>
            <a:pPr marL="517525" lvl="1">
              <a:buClr>
                <a:schemeClr val="accent6"/>
              </a:buClr>
              <a:buFont typeface="Arial" panose="020B0604020202020204" pitchFamily="34" charset="0"/>
              <a:buChar char="•"/>
            </a:pPr>
            <a:r>
              <a:rPr lang="en-US" sz="1400" dirty="0"/>
              <a:t>Review expectations for meeting learning outcome</a:t>
            </a:r>
          </a:p>
          <a:p>
            <a:pPr marL="517525" lvl="1">
              <a:buClr>
                <a:schemeClr val="accent6"/>
              </a:buClr>
              <a:buFont typeface="Arial" panose="020B0604020202020204" pitchFamily="34" charset="0"/>
              <a:buChar char="•"/>
            </a:pPr>
            <a:r>
              <a:rPr lang="en-US" sz="1400" dirty="0"/>
              <a:t>Remind students how they self-prompt</a:t>
            </a:r>
          </a:p>
          <a:p>
            <a:pPr marL="285750" lvl="1">
              <a:buClr>
                <a:schemeClr val="accent6"/>
              </a:buClr>
              <a:buFont typeface="Wingdings" panose="05000000000000000000" pitchFamily="2" charset="2"/>
              <a:buChar char="q"/>
            </a:pPr>
            <a:r>
              <a:rPr lang="en-US" sz="1400" dirty="0"/>
              <a:t>Allow student to work without support</a:t>
            </a:r>
          </a:p>
          <a:p>
            <a:pPr marL="517525" lvl="1">
              <a:buClr>
                <a:schemeClr val="accent6"/>
              </a:buClr>
              <a:buFont typeface="Arial" panose="020B0604020202020204" pitchFamily="34" charset="0"/>
              <a:buChar char="•"/>
            </a:pPr>
            <a:r>
              <a:rPr lang="en-US" sz="1400" dirty="0"/>
              <a:t>Limit guidance from teacher</a:t>
            </a:r>
          </a:p>
          <a:p>
            <a:pPr marL="517525" lvl="1">
              <a:buClr>
                <a:schemeClr val="accent6"/>
              </a:buClr>
              <a:buFont typeface="Arial" panose="020B0604020202020204" pitchFamily="34" charset="0"/>
              <a:buChar char="•"/>
            </a:pPr>
            <a:r>
              <a:rPr lang="en-US" sz="1400" dirty="0"/>
              <a:t>Monitor throughout independent practice</a:t>
            </a:r>
          </a:p>
          <a:p>
            <a:pPr marL="517525" lvl="1">
              <a:buClr>
                <a:schemeClr val="accent6"/>
              </a:buClr>
              <a:buFont typeface="Arial" panose="020B0604020202020204" pitchFamily="34" charset="0"/>
              <a:buChar char="•"/>
            </a:pPr>
            <a:r>
              <a:rPr lang="en-US" sz="1400" dirty="0"/>
              <a:t>Give mini-reminders and record points of confusion</a:t>
            </a:r>
          </a:p>
          <a:p>
            <a:pPr marL="285750" lvl="1">
              <a:buClr>
                <a:schemeClr val="accent6"/>
              </a:buClr>
              <a:buFont typeface="Wingdings" panose="05000000000000000000" pitchFamily="2" charset="2"/>
              <a:buChar char="q"/>
            </a:pPr>
            <a:r>
              <a:rPr lang="en-US" sz="1400" dirty="0"/>
              <a:t>Observe and provide immediate and delayed feedback </a:t>
            </a:r>
          </a:p>
          <a:p>
            <a:pPr marL="517525" lvl="1">
              <a:buClr>
                <a:schemeClr val="accent6"/>
              </a:buClr>
              <a:buFont typeface="Arial" panose="020B0604020202020204" pitchFamily="34" charset="0"/>
              <a:buChar char="•"/>
            </a:pPr>
            <a:r>
              <a:rPr lang="en-US" sz="1400" dirty="0"/>
              <a:t>Check for understanding throughout</a:t>
            </a:r>
          </a:p>
          <a:p>
            <a:pPr marL="517525" lvl="1">
              <a:buClr>
                <a:schemeClr val="accent6"/>
              </a:buClr>
              <a:buFont typeface="Arial" panose="020B0604020202020204" pitchFamily="34" charset="0"/>
              <a:buChar char="•"/>
            </a:pPr>
            <a:r>
              <a:rPr lang="en-US" sz="1400" dirty="0"/>
              <a:t>Provide feedback following completion of task</a:t>
            </a:r>
          </a:p>
          <a:p>
            <a:pPr marL="517525" lvl="1">
              <a:buClr>
                <a:schemeClr val="accent6"/>
              </a:buClr>
              <a:buFont typeface="Arial" panose="020B0604020202020204" pitchFamily="34" charset="0"/>
              <a:buChar char="•"/>
            </a:pPr>
            <a:endParaRPr lang="en-US" sz="1200" dirty="0">
              <a:solidFill>
                <a:srgbClr val="FFFFFF"/>
              </a:solidFill>
            </a:endParaRP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0" name="Rectangle 9"/>
          <p:cNvSpPr/>
          <p:nvPr/>
        </p:nvSpPr>
        <p:spPr>
          <a:xfrm>
            <a:off x="759382" y="6072767"/>
            <a:ext cx="3702680" cy="341632"/>
          </a:xfrm>
          <a:prstGeom prst="rect">
            <a:avLst/>
          </a:prstGeom>
        </p:spPr>
        <p:txBody>
          <a:bodyPr wrap="none">
            <a:spAutoFit/>
          </a:bodyPr>
          <a:lstStyle/>
          <a:p>
            <a:pPr lvl="0" defTabSz="914400">
              <a:lnSpc>
                <a:spcPct val="90000"/>
              </a:lnSpc>
              <a:spcBef>
                <a:spcPts val="1000"/>
              </a:spcBef>
              <a:buClr>
                <a:srgbClr val="7B628A"/>
              </a:buClr>
            </a:pPr>
            <a:r>
              <a:rPr lang="en-US" b="1" dirty="0">
                <a:solidFill>
                  <a:srgbClr val="FFFFFF"/>
                </a:solidFill>
                <a:latin typeface="Arial" charset="0"/>
                <a:cs typeface="Arial" charset="0"/>
              </a:rPr>
              <a:t>Let’s return to our time stamps..</a:t>
            </a:r>
            <a:endParaRPr lang="en-US" dirty="0">
              <a:solidFill>
                <a:srgbClr val="FFFFFF"/>
              </a:solidFill>
              <a:latin typeface="Arial" charset="0"/>
              <a:cs typeface="Arial" charset="0"/>
            </a:endParaRPr>
          </a:p>
        </p:txBody>
      </p:sp>
      <p:graphicFrame>
        <p:nvGraphicFramePr>
          <p:cNvPr id="11" name="Table 10"/>
          <p:cNvGraphicFramePr>
            <a:graphicFrameLocks noGrp="1"/>
          </p:cNvGraphicFramePr>
          <p:nvPr>
            <p:extLst/>
          </p:nvPr>
        </p:nvGraphicFramePr>
        <p:xfrm>
          <a:off x="4928974" y="1633603"/>
          <a:ext cx="3830256" cy="1097280"/>
        </p:xfrm>
        <a:graphic>
          <a:graphicData uri="http://schemas.openxmlformats.org/drawingml/2006/table">
            <a:tbl>
              <a:tblPr firstRow="1" bandRow="1">
                <a:tableStyleId>{5C22544A-7EE6-4342-B048-85BDC9FD1C3A}</a:tableStyleId>
              </a:tblPr>
              <a:tblGrid>
                <a:gridCol w="1915128">
                  <a:extLst>
                    <a:ext uri="{9D8B030D-6E8A-4147-A177-3AD203B41FA5}">
                      <a16:colId xmlns:a16="http://schemas.microsoft.com/office/drawing/2014/main" val="2090806196"/>
                    </a:ext>
                  </a:extLst>
                </a:gridCol>
                <a:gridCol w="1915128">
                  <a:extLst>
                    <a:ext uri="{9D8B030D-6E8A-4147-A177-3AD203B41FA5}">
                      <a16:colId xmlns:a16="http://schemas.microsoft.com/office/drawing/2014/main" val="2432459929"/>
                    </a:ext>
                  </a:extLst>
                </a:gridCol>
              </a:tblGrid>
              <a:tr h="337312">
                <a:tc>
                  <a:txBody>
                    <a:bodyPr/>
                    <a:lstStyle/>
                    <a:p>
                      <a:pPr algn="ctr"/>
                      <a:r>
                        <a:rPr lang="en-US" dirty="0"/>
                        <a:t>Time</a:t>
                      </a:r>
                    </a:p>
                  </a:txBody>
                  <a:tcPr/>
                </a:tc>
                <a:tc>
                  <a:txBody>
                    <a:bodyPr/>
                    <a:lstStyle/>
                    <a:p>
                      <a:pPr algn="ctr"/>
                      <a:r>
                        <a:rPr lang="en-US" dirty="0"/>
                        <a:t>Observation</a:t>
                      </a:r>
                    </a:p>
                  </a:txBody>
                  <a:tcPr/>
                </a:tc>
                <a:extLst>
                  <a:ext uri="{0D108BD9-81ED-4DB2-BD59-A6C34878D82A}">
                    <a16:rowId xmlns:a16="http://schemas.microsoft.com/office/drawing/2014/main" val="1734840438"/>
                  </a:ext>
                </a:extLst>
              </a:tr>
              <a:tr h="337312">
                <a:tc>
                  <a:txBody>
                    <a:bodyPr/>
                    <a:lstStyle/>
                    <a:p>
                      <a:pPr algn="ctr"/>
                      <a:r>
                        <a:rPr lang="en-US" dirty="0"/>
                        <a:t>Beg</a:t>
                      </a:r>
                      <a:r>
                        <a:rPr lang="en-US" baseline="0" dirty="0"/>
                        <a:t> – 1:23</a:t>
                      </a:r>
                      <a:endParaRPr lang="en-US" dirty="0"/>
                    </a:p>
                  </a:txBody>
                  <a:tcPr/>
                </a:tc>
                <a:tc>
                  <a:txBody>
                    <a:bodyPr/>
                    <a:lstStyle/>
                    <a:p>
                      <a:pPr algn="ctr"/>
                      <a:r>
                        <a:rPr lang="en-US" dirty="0"/>
                        <a:t>Guided</a:t>
                      </a:r>
                    </a:p>
                  </a:txBody>
                  <a:tcPr/>
                </a:tc>
                <a:extLst>
                  <a:ext uri="{0D108BD9-81ED-4DB2-BD59-A6C34878D82A}">
                    <a16:rowId xmlns:a16="http://schemas.microsoft.com/office/drawing/2014/main" val="2877674990"/>
                  </a:ext>
                </a:extLst>
              </a:tr>
              <a:tr h="337312">
                <a:tc>
                  <a:txBody>
                    <a:bodyPr/>
                    <a:lstStyle/>
                    <a:p>
                      <a:pPr algn="ctr"/>
                      <a:r>
                        <a:rPr lang="en-US" dirty="0"/>
                        <a:t>1:33 – End</a:t>
                      </a:r>
                    </a:p>
                  </a:txBody>
                  <a:tcPr/>
                </a:tc>
                <a:tc>
                  <a:txBody>
                    <a:bodyPr/>
                    <a:lstStyle/>
                    <a:p>
                      <a:pPr algn="ctr"/>
                      <a:r>
                        <a:rPr lang="en-US" dirty="0"/>
                        <a:t>Independent?</a:t>
                      </a:r>
                    </a:p>
                  </a:txBody>
                  <a:tcPr/>
                </a:tc>
                <a:extLst>
                  <a:ext uri="{0D108BD9-81ED-4DB2-BD59-A6C34878D82A}">
                    <a16:rowId xmlns:a16="http://schemas.microsoft.com/office/drawing/2014/main" val="2710332389"/>
                  </a:ext>
                </a:extLst>
              </a:tr>
            </a:tbl>
          </a:graphicData>
        </a:graphic>
      </p:graphicFrame>
    </p:spTree>
    <p:extLst>
      <p:ext uri="{BB962C8B-B14F-4D97-AF65-F5344CB8AC3E}">
        <p14:creationId xmlns:p14="http://schemas.microsoft.com/office/powerpoint/2010/main" val="220221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Evaluate a Lesson: Main Idea</a:t>
            </a:r>
            <a:endParaRPr lang="en-US" i="1" dirty="0"/>
          </a:p>
        </p:txBody>
      </p:sp>
      <p:sp>
        <p:nvSpPr>
          <p:cNvPr id="6" name="Text Placeholder 5"/>
          <p:cNvSpPr>
            <a:spLocks noGrp="1"/>
          </p:cNvSpPr>
          <p:nvPr>
            <p:ph type="body" sz="quarter" idx="14"/>
          </p:nvPr>
        </p:nvSpPr>
        <p:spPr>
          <a:xfrm>
            <a:off x="393072" y="1633603"/>
            <a:ext cx="4435301" cy="4609980"/>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Provide Independent Practice</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285750" lvl="1">
              <a:buClr>
                <a:schemeClr val="accent6"/>
              </a:buClr>
              <a:buFont typeface="Wingdings" panose="05000000000000000000" pitchFamily="2" charset="2"/>
              <a:buChar char="q"/>
            </a:pPr>
            <a:r>
              <a:rPr lang="en-US" sz="1400" dirty="0"/>
              <a:t>Review expectations and resources for meeting the learning outcome</a:t>
            </a:r>
          </a:p>
          <a:p>
            <a:pPr marL="517525" lvl="1">
              <a:buClr>
                <a:schemeClr val="accent6"/>
              </a:buClr>
              <a:buFont typeface="Arial" panose="020B0604020202020204" pitchFamily="34" charset="0"/>
              <a:buChar char="•"/>
            </a:pPr>
            <a:r>
              <a:rPr lang="en-US" sz="1400" dirty="0"/>
              <a:t>Select objective-linked practice items that lead to 90-95% accuracy</a:t>
            </a:r>
          </a:p>
          <a:p>
            <a:pPr marL="517525" lvl="1">
              <a:buClr>
                <a:schemeClr val="accent6"/>
              </a:buClr>
              <a:buFont typeface="Arial" panose="020B0604020202020204" pitchFamily="34" charset="0"/>
              <a:buChar char="•"/>
            </a:pPr>
            <a:r>
              <a:rPr lang="en-US" sz="1400" dirty="0"/>
              <a:t>Review expectations for meeting learning outcome</a:t>
            </a:r>
          </a:p>
          <a:p>
            <a:pPr marL="517525" lvl="1">
              <a:buClr>
                <a:schemeClr val="accent6"/>
              </a:buClr>
              <a:buFont typeface="Arial" panose="020B0604020202020204" pitchFamily="34" charset="0"/>
              <a:buChar char="•"/>
            </a:pPr>
            <a:r>
              <a:rPr lang="en-US" sz="1400" dirty="0"/>
              <a:t>Remind students how they self-prompt</a:t>
            </a:r>
          </a:p>
          <a:p>
            <a:pPr marL="285750" lvl="1">
              <a:buClr>
                <a:schemeClr val="accent6"/>
              </a:buClr>
              <a:buFont typeface="Wingdings" panose="05000000000000000000" pitchFamily="2" charset="2"/>
              <a:buChar char="q"/>
            </a:pPr>
            <a:r>
              <a:rPr lang="en-US" sz="1400" dirty="0"/>
              <a:t>Allow student to work without support</a:t>
            </a:r>
          </a:p>
          <a:p>
            <a:pPr marL="517525" lvl="1">
              <a:buClr>
                <a:schemeClr val="accent6"/>
              </a:buClr>
              <a:buFont typeface="Arial" panose="020B0604020202020204" pitchFamily="34" charset="0"/>
              <a:buChar char="•"/>
            </a:pPr>
            <a:r>
              <a:rPr lang="en-US" sz="1400" dirty="0"/>
              <a:t>Limit guidance from teacher</a:t>
            </a:r>
          </a:p>
          <a:p>
            <a:pPr marL="517525" lvl="1">
              <a:buClr>
                <a:schemeClr val="accent6"/>
              </a:buClr>
              <a:buFont typeface="Arial" panose="020B0604020202020204" pitchFamily="34" charset="0"/>
              <a:buChar char="•"/>
            </a:pPr>
            <a:r>
              <a:rPr lang="en-US" sz="1400" dirty="0"/>
              <a:t>Monitor throughout independent practice</a:t>
            </a:r>
          </a:p>
          <a:p>
            <a:pPr marL="517525" lvl="1">
              <a:buClr>
                <a:schemeClr val="accent6"/>
              </a:buClr>
              <a:buFont typeface="Arial" panose="020B0604020202020204" pitchFamily="34" charset="0"/>
              <a:buChar char="•"/>
            </a:pPr>
            <a:r>
              <a:rPr lang="en-US" sz="1400" dirty="0"/>
              <a:t>Give mini-reminders and record points of confusion</a:t>
            </a:r>
          </a:p>
          <a:p>
            <a:pPr marL="285750" lvl="1">
              <a:buClr>
                <a:schemeClr val="accent6"/>
              </a:buClr>
              <a:buFont typeface="Wingdings" panose="05000000000000000000" pitchFamily="2" charset="2"/>
              <a:buChar char="q"/>
            </a:pPr>
            <a:r>
              <a:rPr lang="en-US" sz="1400" dirty="0"/>
              <a:t>Observe and provide immediate and delayed feedback </a:t>
            </a:r>
          </a:p>
          <a:p>
            <a:pPr marL="517525" lvl="1">
              <a:buClr>
                <a:schemeClr val="accent6"/>
              </a:buClr>
              <a:buFont typeface="Arial" panose="020B0604020202020204" pitchFamily="34" charset="0"/>
              <a:buChar char="•"/>
            </a:pPr>
            <a:r>
              <a:rPr lang="en-US" sz="1400" dirty="0"/>
              <a:t>Check for understanding throughout</a:t>
            </a:r>
          </a:p>
          <a:p>
            <a:pPr marL="517525" lvl="1">
              <a:buClr>
                <a:schemeClr val="accent6"/>
              </a:buClr>
              <a:buFont typeface="Arial" panose="020B0604020202020204" pitchFamily="34" charset="0"/>
              <a:buChar char="•"/>
            </a:pPr>
            <a:r>
              <a:rPr lang="en-US" sz="1400" dirty="0"/>
              <a:t>Provide feedback following completion of task</a:t>
            </a:r>
          </a:p>
          <a:p>
            <a:pPr marL="517525" lvl="1">
              <a:buClr>
                <a:schemeClr val="accent6"/>
              </a:buClr>
              <a:buFont typeface="Arial" panose="020B0604020202020204" pitchFamily="34" charset="0"/>
              <a:buChar char="•"/>
            </a:pPr>
            <a:endParaRPr lang="en-US" sz="1200" dirty="0">
              <a:solidFill>
                <a:srgbClr val="FFFFFF"/>
              </a:solidFill>
            </a:endParaRP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9" name="TextBox 8" descr=" ">
            <a:extLst>
              <a:ext uri="{C183D7F6-B498-43B3-948B-1728B52AA6E4}">
                <adec:decorative xmlns:adec="http://schemas.microsoft.com/office/drawing/2017/decorative" val="1"/>
              </a:ext>
            </a:extLst>
          </p:cNvPr>
          <p:cNvSpPr txBox="1"/>
          <p:nvPr/>
        </p:nvSpPr>
        <p:spPr>
          <a:xfrm>
            <a:off x="4890369" y="1241725"/>
            <a:ext cx="4108663" cy="2974481"/>
          </a:xfrm>
          <a:prstGeom prst="cloudCallout">
            <a:avLst>
              <a:gd name="adj1" fmla="val -65793"/>
              <a:gd name="adj2" fmla="val 27780"/>
            </a:avLst>
          </a:prstGeom>
          <a:solidFill>
            <a:schemeClr val="accent2"/>
          </a:solidFill>
        </p:spPr>
        <p:txBody>
          <a:bodyPr wrap="square" lIns="0" tIns="0" rIns="0" bIns="0" rtlCol="0" anchor="ctr" anchorCtr="0">
            <a:spAutoFit/>
          </a:bodyPr>
          <a:lstStyle/>
          <a:p>
            <a:endParaRPr lang="en-US" sz="1600" i="1" dirty="0"/>
          </a:p>
        </p:txBody>
      </p:sp>
      <p:sp>
        <p:nvSpPr>
          <p:cNvPr id="12" name="Rectangle 11"/>
          <p:cNvSpPr/>
          <p:nvPr/>
        </p:nvSpPr>
        <p:spPr>
          <a:xfrm>
            <a:off x="5514056" y="1523923"/>
            <a:ext cx="2980451" cy="3198548"/>
          </a:xfrm>
          <a:prstGeom prst="rect">
            <a:avLst/>
          </a:prstGeom>
        </p:spPr>
        <p:txBody>
          <a:bodyPr wrap="square">
            <a:spAutoFit/>
          </a:bodyPr>
          <a:lstStyle/>
          <a:p>
            <a:r>
              <a:rPr lang="en-US" sz="1600" i="1" dirty="0"/>
              <a:t>When providing independent practice, you should review expectations and resources for meeting the learning outcome. At the beginning of the independent practice, the teacher reviews each step, and gives students a second to think about each step to themselves. </a:t>
            </a:r>
          </a:p>
        </p:txBody>
      </p:sp>
      <p:pic>
        <p:nvPicPr>
          <p:cNvPr id="13"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069" y="2147640"/>
            <a:ext cx="254303" cy="254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41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Activities</a:t>
            </a:r>
          </a:p>
        </p:txBody>
      </p:sp>
    </p:spTree>
    <p:extLst>
      <p:ext uri="{BB962C8B-B14F-4D97-AF65-F5344CB8AC3E}">
        <p14:creationId xmlns:p14="http://schemas.microsoft.com/office/powerpoint/2010/main" val="6305509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Evaluate a Lesson: Main Idea</a:t>
            </a:r>
            <a:endParaRPr lang="en-US" i="1" dirty="0"/>
          </a:p>
        </p:txBody>
      </p:sp>
      <p:sp>
        <p:nvSpPr>
          <p:cNvPr id="6" name="Text Placeholder 5"/>
          <p:cNvSpPr>
            <a:spLocks noGrp="1"/>
          </p:cNvSpPr>
          <p:nvPr>
            <p:ph type="body" sz="quarter" idx="14"/>
          </p:nvPr>
        </p:nvSpPr>
        <p:spPr>
          <a:xfrm>
            <a:off x="393072" y="1633603"/>
            <a:ext cx="4435301" cy="4609980"/>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Provide Independent Practice</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285750" lvl="1">
              <a:buClr>
                <a:schemeClr val="accent6"/>
              </a:buClr>
              <a:buFont typeface="Wingdings" panose="05000000000000000000" pitchFamily="2" charset="2"/>
              <a:buChar char="q"/>
            </a:pPr>
            <a:r>
              <a:rPr lang="en-US" sz="1400" dirty="0"/>
              <a:t>Review expectations and resources for meeting the learning outcome</a:t>
            </a:r>
          </a:p>
          <a:p>
            <a:pPr marL="517525" lvl="1">
              <a:buClr>
                <a:schemeClr val="accent6"/>
              </a:buClr>
              <a:buFont typeface="Arial" panose="020B0604020202020204" pitchFamily="34" charset="0"/>
              <a:buChar char="•"/>
            </a:pPr>
            <a:r>
              <a:rPr lang="en-US" sz="1400" dirty="0"/>
              <a:t>Select objective-linked practice items that lead to 90-95% accuracy</a:t>
            </a:r>
          </a:p>
          <a:p>
            <a:pPr marL="517525" lvl="1">
              <a:buClr>
                <a:schemeClr val="accent6"/>
              </a:buClr>
              <a:buFont typeface="Arial" panose="020B0604020202020204" pitchFamily="34" charset="0"/>
              <a:buChar char="•"/>
            </a:pPr>
            <a:r>
              <a:rPr lang="en-US" sz="1400" dirty="0"/>
              <a:t>Review expectations for meeting learning outcome</a:t>
            </a:r>
          </a:p>
          <a:p>
            <a:pPr marL="517525" lvl="1">
              <a:buClr>
                <a:schemeClr val="accent6"/>
              </a:buClr>
              <a:buFont typeface="Arial" panose="020B0604020202020204" pitchFamily="34" charset="0"/>
              <a:buChar char="•"/>
            </a:pPr>
            <a:r>
              <a:rPr lang="en-US" sz="1400" dirty="0"/>
              <a:t>Remind students how they self-prompt</a:t>
            </a:r>
          </a:p>
          <a:p>
            <a:pPr marL="285750" lvl="1">
              <a:buClr>
                <a:schemeClr val="accent6"/>
              </a:buClr>
              <a:buFont typeface="Wingdings" panose="05000000000000000000" pitchFamily="2" charset="2"/>
              <a:buChar char="q"/>
            </a:pPr>
            <a:r>
              <a:rPr lang="en-US" sz="1400" dirty="0"/>
              <a:t>Allow student to work without support</a:t>
            </a:r>
          </a:p>
          <a:p>
            <a:pPr marL="517525" lvl="1">
              <a:buClr>
                <a:schemeClr val="accent6"/>
              </a:buClr>
              <a:buFont typeface="Arial" panose="020B0604020202020204" pitchFamily="34" charset="0"/>
              <a:buChar char="•"/>
            </a:pPr>
            <a:r>
              <a:rPr lang="en-US" sz="1400" dirty="0"/>
              <a:t>Limit guidance from teacher</a:t>
            </a:r>
          </a:p>
          <a:p>
            <a:pPr marL="517525" lvl="1">
              <a:buClr>
                <a:schemeClr val="accent6"/>
              </a:buClr>
              <a:buFont typeface="Arial" panose="020B0604020202020204" pitchFamily="34" charset="0"/>
              <a:buChar char="•"/>
            </a:pPr>
            <a:r>
              <a:rPr lang="en-US" sz="1400" dirty="0"/>
              <a:t>Monitor throughout independent practice</a:t>
            </a:r>
          </a:p>
          <a:p>
            <a:pPr marL="517525" lvl="1">
              <a:buClr>
                <a:schemeClr val="accent6"/>
              </a:buClr>
              <a:buFont typeface="Arial" panose="020B0604020202020204" pitchFamily="34" charset="0"/>
              <a:buChar char="•"/>
            </a:pPr>
            <a:r>
              <a:rPr lang="en-US" sz="1400" dirty="0"/>
              <a:t>Give mini-reminders and record points of confusion</a:t>
            </a:r>
          </a:p>
          <a:p>
            <a:pPr marL="285750" lvl="1">
              <a:buClr>
                <a:schemeClr val="accent6"/>
              </a:buClr>
              <a:buFont typeface="Wingdings" panose="05000000000000000000" pitchFamily="2" charset="2"/>
              <a:buChar char="q"/>
            </a:pPr>
            <a:r>
              <a:rPr lang="en-US" sz="1400" dirty="0"/>
              <a:t>Observe and provide immediate and delayed feedback </a:t>
            </a:r>
          </a:p>
          <a:p>
            <a:pPr marL="517525" lvl="1">
              <a:buClr>
                <a:schemeClr val="accent6"/>
              </a:buClr>
              <a:buFont typeface="Arial" panose="020B0604020202020204" pitchFamily="34" charset="0"/>
              <a:buChar char="•"/>
            </a:pPr>
            <a:r>
              <a:rPr lang="en-US" sz="1400" dirty="0"/>
              <a:t>Check for understanding throughout</a:t>
            </a:r>
          </a:p>
          <a:p>
            <a:pPr marL="517525" lvl="1">
              <a:buClr>
                <a:schemeClr val="accent6"/>
              </a:buClr>
              <a:buFont typeface="Arial" panose="020B0604020202020204" pitchFamily="34" charset="0"/>
              <a:buChar char="•"/>
            </a:pPr>
            <a:r>
              <a:rPr lang="en-US" sz="1400" dirty="0"/>
              <a:t>Provide feedback following completion of task</a:t>
            </a:r>
          </a:p>
          <a:p>
            <a:pPr marL="517525" lvl="1">
              <a:buClr>
                <a:schemeClr val="accent6"/>
              </a:buClr>
              <a:buFont typeface="Arial" panose="020B0604020202020204" pitchFamily="34" charset="0"/>
              <a:buChar char="•"/>
            </a:pPr>
            <a:endParaRPr lang="en-US" sz="1200" dirty="0">
              <a:solidFill>
                <a:srgbClr val="FFFFFF"/>
              </a:solidFill>
            </a:endParaRP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9" name="TextBox 8" descr=" ">
            <a:extLst>
              <a:ext uri="{C183D7F6-B498-43B3-948B-1728B52AA6E4}">
                <adec:decorative xmlns:adec="http://schemas.microsoft.com/office/drawing/2017/decorative" val="1"/>
              </a:ext>
            </a:extLst>
          </p:cNvPr>
          <p:cNvSpPr txBox="1"/>
          <p:nvPr/>
        </p:nvSpPr>
        <p:spPr>
          <a:xfrm>
            <a:off x="4577604" y="1241725"/>
            <a:ext cx="4482318" cy="3213168"/>
          </a:xfrm>
          <a:prstGeom prst="cloudCallout">
            <a:avLst>
              <a:gd name="adj1" fmla="val -66556"/>
              <a:gd name="adj2" fmla="val 37927"/>
            </a:avLst>
          </a:prstGeom>
          <a:solidFill>
            <a:schemeClr val="accent2"/>
          </a:solidFill>
        </p:spPr>
        <p:txBody>
          <a:bodyPr wrap="square" lIns="0" tIns="0" rIns="0" bIns="0" rtlCol="0" anchor="ctr" anchorCtr="0">
            <a:spAutoFit/>
          </a:bodyPr>
          <a:lstStyle/>
          <a:p>
            <a:endParaRPr lang="en-US" sz="1600" i="1" dirty="0"/>
          </a:p>
        </p:txBody>
      </p:sp>
      <p:sp>
        <p:nvSpPr>
          <p:cNvPr id="12" name="Rectangle 11"/>
          <p:cNvSpPr/>
          <p:nvPr/>
        </p:nvSpPr>
        <p:spPr>
          <a:xfrm>
            <a:off x="5258011" y="1546568"/>
            <a:ext cx="3251503" cy="3301477"/>
          </a:xfrm>
          <a:prstGeom prst="rect">
            <a:avLst/>
          </a:prstGeom>
        </p:spPr>
        <p:txBody>
          <a:bodyPr wrap="square">
            <a:spAutoFit/>
          </a:bodyPr>
          <a:lstStyle/>
          <a:p>
            <a:r>
              <a:rPr lang="en-US" sz="1600" i="1" dirty="0"/>
              <a:t>When providing independent practice, you should allow students to work without support. The teacher does do this, to an extent. Students work in pairs and while some pairs work completely on their own, the teacher circles around to a couple of pairs to provide some guidance. You can hear her stating reminders such as “what is step #1?” “step #2?”. </a:t>
            </a:r>
          </a:p>
        </p:txBody>
      </p:sp>
      <p:pic>
        <p:nvPicPr>
          <p:cNvPr id="13"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069" y="2147640"/>
            <a:ext cx="254303" cy="2543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196" y="3736728"/>
            <a:ext cx="254303" cy="254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39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Evaluate a Lesson: Main Idea</a:t>
            </a:r>
            <a:endParaRPr lang="en-US" i="1" dirty="0"/>
          </a:p>
        </p:txBody>
      </p:sp>
      <p:sp>
        <p:nvSpPr>
          <p:cNvPr id="6" name="Text Placeholder 5"/>
          <p:cNvSpPr>
            <a:spLocks noGrp="1"/>
          </p:cNvSpPr>
          <p:nvPr>
            <p:ph type="body" sz="quarter" idx="14"/>
          </p:nvPr>
        </p:nvSpPr>
        <p:spPr>
          <a:xfrm>
            <a:off x="393072" y="1633603"/>
            <a:ext cx="4435301" cy="4609980"/>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Provide Independent Practice</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285750" lvl="1">
              <a:buClr>
                <a:schemeClr val="accent6"/>
              </a:buClr>
              <a:buFont typeface="Wingdings" panose="05000000000000000000" pitchFamily="2" charset="2"/>
              <a:buChar char="q"/>
            </a:pPr>
            <a:r>
              <a:rPr lang="en-US" sz="1400" dirty="0"/>
              <a:t>Review expectations and resources for meeting the learning outcome</a:t>
            </a:r>
          </a:p>
          <a:p>
            <a:pPr marL="517525" lvl="1">
              <a:buClr>
                <a:schemeClr val="accent6"/>
              </a:buClr>
              <a:buFont typeface="Arial" panose="020B0604020202020204" pitchFamily="34" charset="0"/>
              <a:buChar char="•"/>
            </a:pPr>
            <a:r>
              <a:rPr lang="en-US" sz="1400" dirty="0"/>
              <a:t>Select objective-linked practice items that lead to 90-95% accuracy</a:t>
            </a:r>
          </a:p>
          <a:p>
            <a:pPr marL="517525" lvl="1">
              <a:buClr>
                <a:schemeClr val="accent6"/>
              </a:buClr>
              <a:buFont typeface="Arial" panose="020B0604020202020204" pitchFamily="34" charset="0"/>
              <a:buChar char="•"/>
            </a:pPr>
            <a:r>
              <a:rPr lang="en-US" sz="1400" dirty="0"/>
              <a:t>Review expectations for meeting learning outcome</a:t>
            </a:r>
          </a:p>
          <a:p>
            <a:pPr marL="517525" lvl="1">
              <a:buClr>
                <a:schemeClr val="accent6"/>
              </a:buClr>
              <a:buFont typeface="Arial" panose="020B0604020202020204" pitchFamily="34" charset="0"/>
              <a:buChar char="•"/>
            </a:pPr>
            <a:r>
              <a:rPr lang="en-US" sz="1400" dirty="0"/>
              <a:t>Remind students how they self-prompt</a:t>
            </a:r>
          </a:p>
          <a:p>
            <a:pPr marL="285750" lvl="1">
              <a:buClr>
                <a:schemeClr val="accent6"/>
              </a:buClr>
              <a:buFont typeface="Wingdings" panose="05000000000000000000" pitchFamily="2" charset="2"/>
              <a:buChar char="q"/>
            </a:pPr>
            <a:r>
              <a:rPr lang="en-US" sz="1400" dirty="0"/>
              <a:t>Allow student to work without support</a:t>
            </a:r>
          </a:p>
          <a:p>
            <a:pPr marL="517525" lvl="1">
              <a:buClr>
                <a:schemeClr val="accent6"/>
              </a:buClr>
              <a:buFont typeface="Arial" panose="020B0604020202020204" pitchFamily="34" charset="0"/>
              <a:buChar char="•"/>
            </a:pPr>
            <a:r>
              <a:rPr lang="en-US" sz="1400" dirty="0"/>
              <a:t>Limit guidance from teacher</a:t>
            </a:r>
          </a:p>
          <a:p>
            <a:pPr marL="517525" lvl="1">
              <a:buClr>
                <a:schemeClr val="accent6"/>
              </a:buClr>
              <a:buFont typeface="Arial" panose="020B0604020202020204" pitchFamily="34" charset="0"/>
              <a:buChar char="•"/>
            </a:pPr>
            <a:r>
              <a:rPr lang="en-US" sz="1400" dirty="0"/>
              <a:t>Monitor throughout independent practice</a:t>
            </a:r>
          </a:p>
          <a:p>
            <a:pPr marL="517525" lvl="1">
              <a:buClr>
                <a:schemeClr val="accent6"/>
              </a:buClr>
              <a:buFont typeface="Arial" panose="020B0604020202020204" pitchFamily="34" charset="0"/>
              <a:buChar char="•"/>
            </a:pPr>
            <a:r>
              <a:rPr lang="en-US" sz="1400" dirty="0"/>
              <a:t>Give mini-reminders and record points of confusion</a:t>
            </a:r>
          </a:p>
          <a:p>
            <a:pPr marL="285750" lvl="1">
              <a:buClr>
                <a:schemeClr val="accent6"/>
              </a:buClr>
              <a:buFont typeface="Wingdings" panose="05000000000000000000" pitchFamily="2" charset="2"/>
              <a:buChar char="q"/>
            </a:pPr>
            <a:r>
              <a:rPr lang="en-US" sz="1400" dirty="0"/>
              <a:t>Observe and provide immediate and delayed feedback </a:t>
            </a:r>
          </a:p>
          <a:p>
            <a:pPr marL="517525" lvl="1">
              <a:buClr>
                <a:schemeClr val="accent6"/>
              </a:buClr>
              <a:buFont typeface="Arial" panose="020B0604020202020204" pitchFamily="34" charset="0"/>
              <a:buChar char="•"/>
            </a:pPr>
            <a:r>
              <a:rPr lang="en-US" sz="1400" dirty="0"/>
              <a:t>Check for understanding throughout</a:t>
            </a:r>
          </a:p>
          <a:p>
            <a:pPr marL="517525" lvl="1">
              <a:buClr>
                <a:schemeClr val="accent6"/>
              </a:buClr>
              <a:buFont typeface="Arial" panose="020B0604020202020204" pitchFamily="34" charset="0"/>
              <a:buChar char="•"/>
            </a:pPr>
            <a:r>
              <a:rPr lang="en-US" sz="1400" dirty="0"/>
              <a:t>Provide feedback following completion of task</a:t>
            </a:r>
          </a:p>
          <a:p>
            <a:pPr marL="517525" lvl="1">
              <a:buClr>
                <a:schemeClr val="accent6"/>
              </a:buClr>
              <a:buFont typeface="Arial" panose="020B0604020202020204" pitchFamily="34" charset="0"/>
              <a:buChar char="•"/>
            </a:pPr>
            <a:endParaRPr lang="en-US" sz="1200" dirty="0">
              <a:solidFill>
                <a:srgbClr val="FFFFFF"/>
              </a:solidFill>
            </a:endParaRP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9" name="TextBox 8" descr=" ">
            <a:extLst>
              <a:ext uri="{C183D7F6-B498-43B3-948B-1728B52AA6E4}">
                <adec:decorative xmlns:adec="http://schemas.microsoft.com/office/drawing/2017/decorative" val="1"/>
              </a:ext>
            </a:extLst>
          </p:cNvPr>
          <p:cNvSpPr txBox="1"/>
          <p:nvPr/>
        </p:nvSpPr>
        <p:spPr>
          <a:xfrm>
            <a:off x="4577604" y="1241724"/>
            <a:ext cx="4482318" cy="3859193"/>
          </a:xfrm>
          <a:prstGeom prst="cloudCallout">
            <a:avLst>
              <a:gd name="adj1" fmla="val -55345"/>
              <a:gd name="adj2" fmla="val 60533"/>
            </a:avLst>
          </a:prstGeom>
          <a:solidFill>
            <a:schemeClr val="accent2"/>
          </a:solidFill>
        </p:spPr>
        <p:txBody>
          <a:bodyPr wrap="square" lIns="0" tIns="0" rIns="0" bIns="0" rtlCol="0" anchor="ctr" anchorCtr="0">
            <a:spAutoFit/>
          </a:bodyPr>
          <a:lstStyle/>
          <a:p>
            <a:endParaRPr lang="en-US" sz="1600" i="1" dirty="0"/>
          </a:p>
        </p:txBody>
      </p:sp>
      <p:sp>
        <p:nvSpPr>
          <p:cNvPr id="12" name="Rectangle 11"/>
          <p:cNvSpPr/>
          <p:nvPr/>
        </p:nvSpPr>
        <p:spPr>
          <a:xfrm>
            <a:off x="5315102" y="1633603"/>
            <a:ext cx="3251503" cy="3046988"/>
          </a:xfrm>
          <a:prstGeom prst="rect">
            <a:avLst/>
          </a:prstGeom>
        </p:spPr>
        <p:txBody>
          <a:bodyPr wrap="square">
            <a:spAutoFit/>
          </a:bodyPr>
          <a:lstStyle/>
          <a:p>
            <a:r>
              <a:rPr lang="en-US" sz="1600" i="1" dirty="0"/>
              <a:t>The teacher does check for understanding. Immediately following the pairs’ discussion, she re-groups and reviews student responses. </a:t>
            </a:r>
          </a:p>
          <a:p>
            <a:endParaRPr lang="en-US" sz="1600" i="1" dirty="0"/>
          </a:p>
          <a:p>
            <a:r>
              <a:rPr lang="en-US" sz="1600" i="1" dirty="0"/>
              <a:t>She does not, however, always provide feedback. She does provide feedback with the first student, by repeating what she heard, “the most important ‘who’ is me”. However, when the next two students respond, she does not provide any feedback. </a:t>
            </a:r>
          </a:p>
        </p:txBody>
      </p:sp>
      <p:pic>
        <p:nvPicPr>
          <p:cNvPr id="13"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069" y="2147640"/>
            <a:ext cx="254303" cy="2543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196" y="3736728"/>
            <a:ext cx="254303" cy="25430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14" name="Ink 13" descr=" ">
                <a:extLst>
                  <a:ext uri="{C183D7F6-B498-43B3-948B-1728B52AA6E4}">
                    <adec:decorative xmlns:adec="http://schemas.microsoft.com/office/drawing/2017/decorative" val="1"/>
                  </a:ext>
                </a:extLst>
              </p14:cNvPr>
              <p14:cNvContentPartPr/>
              <p14:nvPr/>
            </p14:nvContentPartPr>
            <p14:xfrm>
              <a:off x="471587" y="5037027"/>
              <a:ext cx="173520" cy="160560"/>
            </p14:xfrm>
          </p:contentPart>
        </mc:Choice>
        <mc:Fallback xmlns="">
          <p:pic>
            <p:nvPicPr>
              <p:cNvPr id="14" name="Ink 13" descr=" ">
                <a:extLst>
                  <a:ext uri="{C183D7F6-B498-43B3-948B-1728B52AA6E4}">
                    <adec:decorative xmlns:adec="http://schemas.microsoft.com/office/drawing/2017/decorative" val="1"/>
                  </a:ext>
                </a:extLst>
              </p:cNvPr>
              <p:cNvPicPr/>
              <p:nvPr/>
            </p:nvPicPr>
            <p:blipFill>
              <a:blip r:embed="rId4"/>
              <a:stretch>
                <a:fillRect/>
              </a:stretch>
            </p:blipFill>
            <p:spPr>
              <a:xfrm>
                <a:off x="443147" y="5008587"/>
                <a:ext cx="230400" cy="217440"/>
              </a:xfrm>
              <a:prstGeom prst="rect">
                <a:avLst/>
              </a:prstGeom>
            </p:spPr>
          </p:pic>
        </mc:Fallback>
      </mc:AlternateContent>
    </p:spTree>
    <p:extLst>
      <p:ext uri="{BB962C8B-B14F-4D97-AF65-F5344CB8AC3E}">
        <p14:creationId xmlns:p14="http://schemas.microsoft.com/office/powerpoint/2010/main" val="149299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Activity 8.5 – Evaluate a Lesson</a:t>
            </a:r>
          </a:p>
        </p:txBody>
      </p:sp>
      <p:sp>
        <p:nvSpPr>
          <p:cNvPr id="4" name="Text Placeholder 3"/>
          <p:cNvSpPr>
            <a:spLocks noGrp="1"/>
          </p:cNvSpPr>
          <p:nvPr>
            <p:ph type="body" sz="quarter" idx="14"/>
          </p:nvPr>
        </p:nvSpPr>
        <p:spPr/>
        <p:txBody>
          <a:bodyPr/>
          <a:lstStyle/>
          <a:p>
            <a:pPr marL="0" indent="0">
              <a:buNone/>
            </a:pPr>
            <a:r>
              <a:rPr lang="en-US" b="1" dirty="0"/>
              <a:t>Context: </a:t>
            </a:r>
            <a:r>
              <a:rPr lang="en-US" dirty="0"/>
              <a:t>1st grade small group</a:t>
            </a:r>
          </a:p>
          <a:p>
            <a:pPr>
              <a:buFont typeface="Arial" panose="020B0604020202020204" pitchFamily="34" charset="0"/>
              <a:buChar char="•"/>
            </a:pPr>
            <a:r>
              <a:rPr lang="en-US" dirty="0"/>
              <a:t>Students are engaging in decodable words in isolation and in text activity</a:t>
            </a:r>
          </a:p>
          <a:p>
            <a:pPr>
              <a:buFont typeface="Arial" panose="020B0604020202020204" pitchFamily="34" charset="0"/>
              <a:buChar char="•"/>
            </a:pPr>
            <a:r>
              <a:rPr lang="en-US" dirty="0"/>
              <a:t>Students are using letter-cards and pocket charts</a:t>
            </a:r>
          </a:p>
        </p:txBody>
      </p:sp>
      <p:pic>
        <p:nvPicPr>
          <p:cNvPr id="6" name="Picture Placeholder 5" descr="screenshot of woman showing pocket chart to small group"/>
          <p:cNvPicPr>
            <a:picLocks noGrp="1" noChangeAspect="1"/>
          </p:cNvPicPr>
          <p:nvPr>
            <p:ph type="pic" sz="quarter" idx="11"/>
          </p:nvPr>
        </p:nvPicPr>
        <p:blipFill>
          <a:blip r:embed="rId3"/>
          <a:srcRect l="15617" r="15617"/>
          <a:stretch>
            <a:fillRect/>
          </a:stretch>
        </p:blipFill>
        <p:spPr>
          <a:xfrm>
            <a:off x="5082062" y="1633603"/>
            <a:ext cx="3266436" cy="3171310"/>
          </a:xfrm>
          <a:prstGeom prst="rect">
            <a:avLst/>
          </a:prstGeom>
        </p:spPr>
      </p:pic>
      <p:sp>
        <p:nvSpPr>
          <p:cNvPr id="7" name="Content Placeholder 6">
            <a:extLst>
              <a:ext uri="{FF2B5EF4-FFF2-40B4-BE49-F238E27FC236}">
                <a16:creationId xmlns:a16="http://schemas.microsoft.com/office/drawing/2014/main" id="{5A233BDC-E52C-46B8-9F4C-7C5B7C7D2570}"/>
              </a:ext>
            </a:extLst>
          </p:cNvPr>
          <p:cNvSpPr>
            <a:spLocks noGrp="1"/>
          </p:cNvSpPr>
          <p:nvPr>
            <p:ph idx="12"/>
          </p:nvPr>
        </p:nvSpPr>
        <p:spPr/>
        <p:txBody>
          <a:bodyPr/>
          <a:lstStyle/>
          <a:p>
            <a:endParaRPr lang="en-US"/>
          </a:p>
        </p:txBody>
      </p:sp>
    </p:spTree>
    <p:extLst>
      <p:ext uri="{BB962C8B-B14F-4D97-AF65-F5344CB8AC3E}">
        <p14:creationId xmlns:p14="http://schemas.microsoft.com/office/powerpoint/2010/main" val="5168763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Decoding Words</a:t>
            </a:r>
          </a:p>
        </p:txBody>
      </p:sp>
      <p:pic>
        <p:nvPicPr>
          <p:cNvPr id="2" name="Stopwatch " descr="stopwatch">
            <a:hlinkClick r:id="" action="ppaction://media"/>
          </p:cNvPr>
          <p:cNvPicPr>
            <a:picLocks noChangeAspect="1"/>
          </p:cNvPicPr>
          <p:nvPr>
            <a:videoFile r:link="rId1"/>
            <p:extLst>
              <p:ext uri="{DAA4B4D4-6D71-4841-9C94-3DE7FCFB9230}">
                <p14:media xmlns:p14="http://schemas.microsoft.com/office/powerpoint/2010/main" r:embed="rId2">
                  <p14:trim end="1515080"/>
                </p14:media>
              </p:ext>
            </p:extLst>
          </p:nvPr>
        </p:nvPicPr>
        <p:blipFill>
          <a:blip r:embed="rId6"/>
          <a:stretch>
            <a:fillRect/>
          </a:stretch>
        </p:blipFill>
        <p:spPr>
          <a:xfrm>
            <a:off x="1295400" y="5502738"/>
            <a:ext cx="1716911" cy="965762"/>
          </a:xfrm>
          <a:prstGeom prst="rect">
            <a:avLst/>
          </a:prstGeom>
        </p:spPr>
      </p:pic>
      <p:sp>
        <p:nvSpPr>
          <p:cNvPr id="6" name="Rectangle 5" descr=" ">
            <a:extLst>
              <a:ext uri="{C183D7F6-B498-43B3-948B-1728B52AA6E4}">
                <adec:decorative xmlns:adec="http://schemas.microsoft.com/office/drawing/2017/decorative" val="1"/>
              </a:ext>
            </a:extLst>
          </p:cNvPr>
          <p:cNvSpPr/>
          <p:nvPr/>
        </p:nvSpPr>
        <p:spPr>
          <a:xfrm>
            <a:off x="1156447" y="5527371"/>
            <a:ext cx="548785" cy="85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descr=" ">
            <a:extLst>
              <a:ext uri="{C183D7F6-B498-43B3-948B-1728B52AA6E4}">
                <adec:decorative xmlns:adec="http://schemas.microsoft.com/office/drawing/2017/decorative" val="1"/>
              </a:ext>
            </a:extLst>
          </p:cNvPr>
          <p:cNvSpPr/>
          <p:nvPr/>
        </p:nvSpPr>
        <p:spPr>
          <a:xfrm>
            <a:off x="2460982" y="5557869"/>
            <a:ext cx="690282" cy="85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qJuj-UqKhJw"/>
          <p:cNvPicPr>
            <a:picLocks noGrp="1" noRot="1" noChangeAspect="1"/>
          </p:cNvPicPr>
          <p:nvPr>
            <p:ph idx="12"/>
            <a:videoFile r:link="rId3"/>
          </p:nvPr>
        </p:nvPicPr>
        <p:blipFill>
          <a:blip r:embed="rId7"/>
          <a:stretch>
            <a:fillRect/>
          </a:stretch>
        </p:blipFill>
        <p:spPr>
          <a:xfrm>
            <a:off x="1705232" y="1941445"/>
            <a:ext cx="5886610" cy="3311218"/>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1295400" y="1209964"/>
            <a:ext cx="6795655" cy="369332"/>
          </a:xfrm>
          <a:prstGeom prst="rect">
            <a:avLst/>
          </a:prstGeom>
          <a:noFill/>
        </p:spPr>
        <p:txBody>
          <a:bodyPr wrap="square" rtlCol="0">
            <a:spAutoFit/>
          </a:bodyPr>
          <a:lstStyle/>
          <a:p>
            <a:r>
              <a:rPr lang="en-US" b="1" dirty="0">
                <a:solidFill>
                  <a:schemeClr val="accent2"/>
                </a:solidFill>
              </a:rPr>
              <a:t>Link to Video: </a:t>
            </a:r>
            <a:r>
              <a:rPr lang="en-US" b="1" dirty="0">
                <a:solidFill>
                  <a:schemeClr val="accent2"/>
                </a:solidFill>
                <a:hlinkClick r:id="rId8"/>
              </a:rPr>
              <a:t>https://youtu.be/qJuj-UqKhJw?t=65</a:t>
            </a:r>
            <a:r>
              <a:rPr lang="en-US" b="1" dirty="0">
                <a:solidFill>
                  <a:schemeClr val="accent2"/>
                </a:solidFill>
              </a:rPr>
              <a:t> </a:t>
            </a:r>
            <a:r>
              <a:rPr lang="en-US" dirty="0"/>
              <a:t>(stop at 05:50)</a:t>
            </a:r>
            <a:endParaRPr lang="en-US" b="1" dirty="0">
              <a:solidFill>
                <a:schemeClr val="accent2"/>
              </a:solidFill>
            </a:endParaRPr>
          </a:p>
        </p:txBody>
      </p:sp>
    </p:spTree>
    <p:extLst>
      <p:ext uri="{BB962C8B-B14F-4D97-AF65-F5344CB8AC3E}">
        <p14:creationId xmlns:p14="http://schemas.microsoft.com/office/powerpoint/2010/main" val="274591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5000" fill="hold"/>
                                        <p:tgtEl>
                                          <p:spTgt spid="2"/>
                                        </p:tgtEl>
                                      </p:cBhvr>
                                    </p:cmd>
                                  </p:childTnLst>
                                </p:cTn>
                              </p:par>
                            </p:childTnLst>
                          </p:cTn>
                        </p:par>
                        <p:par>
                          <p:cTn id="7" fill="hold">
                            <p:stCondLst>
                              <p:cond delay="28500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p:cTn id="16"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8.5 – Evaluate a Lesson</a:t>
            </a:r>
            <a:br>
              <a:rPr lang="en-US" dirty="0"/>
            </a:br>
            <a:r>
              <a:rPr lang="en-US" i="1" dirty="0"/>
              <a:t>Guided Practice</a:t>
            </a:r>
          </a:p>
        </p:txBody>
      </p:sp>
      <p:sp>
        <p:nvSpPr>
          <p:cNvPr id="6" name="Text Placeholder 5"/>
          <p:cNvSpPr>
            <a:spLocks noGrp="1"/>
          </p:cNvSpPr>
          <p:nvPr>
            <p:ph type="body" sz="quarter" idx="14"/>
          </p:nvPr>
        </p:nvSpPr>
        <p:spPr>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Provide Guided Practice</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Lead students in steps toward learning outcome</a:t>
            </a:r>
          </a:p>
          <a:p>
            <a:pPr marL="517525" lvl="1">
              <a:buClr>
                <a:schemeClr val="accent6"/>
              </a:buClr>
              <a:buFont typeface="Arial" panose="020B0604020202020204" pitchFamily="34" charset="0"/>
              <a:buChar char="•"/>
            </a:pPr>
            <a:r>
              <a:rPr lang="en-US" sz="1200" dirty="0">
                <a:solidFill>
                  <a:srgbClr val="FFFFFF"/>
                </a:solidFill>
              </a:rPr>
              <a:t>Procedural task: execute each step separately</a:t>
            </a:r>
          </a:p>
          <a:p>
            <a:pPr marL="517525" lvl="1">
              <a:buClr>
                <a:schemeClr val="accent6"/>
              </a:buClr>
              <a:buFont typeface="Arial" panose="020B0604020202020204" pitchFamily="34" charset="0"/>
              <a:buChar char="•"/>
            </a:pPr>
            <a:r>
              <a:rPr lang="en-US" sz="1200" dirty="0">
                <a:solidFill>
                  <a:srgbClr val="FFFFFF"/>
                </a:solidFill>
              </a:rPr>
              <a:t>Knowledge task: address each unit (e.g. vocabulary word) one at a time</a:t>
            </a:r>
          </a:p>
          <a:p>
            <a:pPr marL="227013" lvl="1" indent="-227013">
              <a:buClr>
                <a:schemeClr val="accent6"/>
              </a:buClr>
              <a:buFont typeface="Wingdings" panose="05000000000000000000" pitchFamily="2" charset="2"/>
              <a:buChar char="q"/>
            </a:pPr>
            <a:r>
              <a:rPr lang="en-US" sz="1400" dirty="0">
                <a:solidFill>
                  <a:srgbClr val="FFFFFF"/>
                </a:solidFill>
              </a:rPr>
              <a:t>Provide appropriate prompts</a:t>
            </a:r>
          </a:p>
          <a:p>
            <a:pPr marL="517525" lvl="2">
              <a:buClr>
                <a:schemeClr val="accent6"/>
              </a:buClr>
              <a:buFont typeface="Arial" panose="020B0604020202020204" pitchFamily="34" charset="0"/>
              <a:buChar char="•"/>
            </a:pPr>
            <a:r>
              <a:rPr lang="en-US" sz="1200" dirty="0">
                <a:solidFill>
                  <a:srgbClr val="FFFFFF"/>
                </a:solidFill>
              </a:rPr>
              <a:t>Design a variety of prompt types linked to task and likely student need</a:t>
            </a:r>
          </a:p>
          <a:p>
            <a:pPr marL="517525" lvl="2">
              <a:buClr>
                <a:schemeClr val="accent6"/>
              </a:buClr>
              <a:buFont typeface="Arial" panose="020B0604020202020204" pitchFamily="34" charset="0"/>
              <a:buChar char="•"/>
            </a:pPr>
            <a:r>
              <a:rPr lang="en-US" sz="1200" dirty="0">
                <a:solidFill>
                  <a:srgbClr val="FFFFFF"/>
                </a:solidFill>
              </a:rPr>
              <a:t>Change level of prompting in response to student’s progress</a:t>
            </a:r>
          </a:p>
          <a:p>
            <a:pPr marL="227013" lvl="1" indent="-227013">
              <a:buClr>
                <a:schemeClr val="accent6"/>
              </a:buClr>
              <a:buFont typeface="Wingdings" panose="05000000000000000000" pitchFamily="2" charset="2"/>
              <a:buChar char="q"/>
            </a:pPr>
            <a:r>
              <a:rPr lang="en-US" sz="1400" dirty="0">
                <a:solidFill>
                  <a:srgbClr val="FFFFFF"/>
                </a:solidFill>
              </a:rPr>
              <a:t>Observe and provide immediate feedback</a:t>
            </a:r>
          </a:p>
          <a:p>
            <a:pPr marL="517525" lvl="1">
              <a:buClr>
                <a:schemeClr val="accent6"/>
              </a:buClr>
              <a:buFont typeface="Arial" panose="020B0604020202020204" pitchFamily="34" charset="0"/>
              <a:buChar char="•"/>
            </a:pPr>
            <a:r>
              <a:rPr lang="en-US" sz="1200" dirty="0">
                <a:solidFill>
                  <a:srgbClr val="FFFFFF"/>
                </a:solidFill>
              </a:rPr>
              <a:t>Watch students carefully</a:t>
            </a:r>
          </a:p>
          <a:p>
            <a:pPr marL="517525" lvl="1">
              <a:buClr>
                <a:schemeClr val="accent6"/>
              </a:buClr>
              <a:buFont typeface="Arial" panose="020B0604020202020204" pitchFamily="34" charset="0"/>
              <a:buChar char="•"/>
            </a:pPr>
            <a:r>
              <a:rPr lang="en-US" sz="1200" dirty="0">
                <a:solidFill>
                  <a:srgbClr val="FFFFFF"/>
                </a:solidFill>
              </a:rPr>
              <a:t>Interpret the meaning of errors</a:t>
            </a:r>
          </a:p>
          <a:p>
            <a:pPr marL="517525" lvl="1">
              <a:buClr>
                <a:schemeClr val="accent6"/>
              </a:buClr>
              <a:buFont typeface="Arial" panose="020B0604020202020204" pitchFamily="34" charset="0"/>
              <a:buChar char="•"/>
            </a:pPr>
            <a:r>
              <a:rPr lang="en-US" sz="1200" dirty="0">
                <a:solidFill>
                  <a:srgbClr val="FFFFFF"/>
                </a:solidFill>
              </a:rPr>
              <a:t>Provide feedback that aligns with the type of error</a:t>
            </a:r>
          </a:p>
        </p:txBody>
      </p:sp>
      <p:sp>
        <p:nvSpPr>
          <p:cNvPr id="3" name="Content Placeholder 2"/>
          <p:cNvSpPr>
            <a:spLocks noGrp="1"/>
          </p:cNvSpPr>
          <p:nvPr>
            <p:ph idx="12"/>
          </p:nvPr>
        </p:nvSpPr>
        <p:spPr/>
        <p:txBody>
          <a:bodyPr/>
          <a:lstStyle/>
          <a:p>
            <a:endParaRPr lang="en-US" dirty="0"/>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0" name="Rectangle 9"/>
          <p:cNvSpPr/>
          <p:nvPr/>
        </p:nvSpPr>
        <p:spPr>
          <a:xfrm>
            <a:off x="393072" y="5381314"/>
            <a:ext cx="3702680" cy="341632"/>
          </a:xfrm>
          <a:prstGeom prst="rect">
            <a:avLst/>
          </a:prstGeom>
        </p:spPr>
        <p:txBody>
          <a:bodyPr wrap="none">
            <a:spAutoFit/>
          </a:bodyPr>
          <a:lstStyle/>
          <a:p>
            <a:pPr lvl="0" defTabSz="914400">
              <a:lnSpc>
                <a:spcPct val="90000"/>
              </a:lnSpc>
              <a:spcBef>
                <a:spcPts val="1000"/>
              </a:spcBef>
              <a:buClr>
                <a:srgbClr val="7B628A"/>
              </a:buClr>
            </a:pPr>
            <a:r>
              <a:rPr lang="en-US" b="1" dirty="0">
                <a:solidFill>
                  <a:srgbClr val="FFFFFF"/>
                </a:solidFill>
                <a:latin typeface="Arial" charset="0"/>
                <a:cs typeface="Arial" charset="0"/>
              </a:rPr>
              <a:t>Let’s return to our time stamps..</a:t>
            </a:r>
            <a:endParaRPr lang="en-US" dirty="0">
              <a:solidFill>
                <a:srgbClr val="FFFFFF"/>
              </a:solidFill>
              <a:latin typeface="Arial" charset="0"/>
              <a:cs typeface="Arial"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235294137"/>
              </p:ext>
            </p:extLst>
          </p:nvPr>
        </p:nvGraphicFramePr>
        <p:xfrm>
          <a:off x="5091145" y="1358788"/>
          <a:ext cx="3830256" cy="2194560"/>
        </p:xfrm>
        <a:graphic>
          <a:graphicData uri="http://schemas.openxmlformats.org/drawingml/2006/table">
            <a:tbl>
              <a:tblPr firstRow="1" bandRow="1">
                <a:tableStyleId>{5C22544A-7EE6-4342-B048-85BDC9FD1C3A}</a:tableStyleId>
              </a:tblPr>
              <a:tblGrid>
                <a:gridCol w="1915128">
                  <a:extLst>
                    <a:ext uri="{9D8B030D-6E8A-4147-A177-3AD203B41FA5}">
                      <a16:colId xmlns:a16="http://schemas.microsoft.com/office/drawing/2014/main" val="2090806196"/>
                    </a:ext>
                  </a:extLst>
                </a:gridCol>
                <a:gridCol w="1915128">
                  <a:extLst>
                    <a:ext uri="{9D8B030D-6E8A-4147-A177-3AD203B41FA5}">
                      <a16:colId xmlns:a16="http://schemas.microsoft.com/office/drawing/2014/main" val="2432459929"/>
                    </a:ext>
                  </a:extLst>
                </a:gridCol>
              </a:tblGrid>
              <a:tr h="337312">
                <a:tc>
                  <a:txBody>
                    <a:bodyPr/>
                    <a:lstStyle/>
                    <a:p>
                      <a:pPr algn="ctr"/>
                      <a:r>
                        <a:rPr lang="en-US" dirty="0"/>
                        <a:t>Time</a:t>
                      </a:r>
                    </a:p>
                  </a:txBody>
                  <a:tcPr/>
                </a:tc>
                <a:tc>
                  <a:txBody>
                    <a:bodyPr/>
                    <a:lstStyle/>
                    <a:p>
                      <a:pPr algn="ctr"/>
                      <a:r>
                        <a:rPr lang="en-US" dirty="0"/>
                        <a:t>Observation</a:t>
                      </a:r>
                    </a:p>
                  </a:txBody>
                  <a:tcPr/>
                </a:tc>
                <a:extLst>
                  <a:ext uri="{0D108BD9-81ED-4DB2-BD59-A6C34878D82A}">
                    <a16:rowId xmlns:a16="http://schemas.microsoft.com/office/drawing/2014/main" val="1734840438"/>
                  </a:ext>
                </a:extLst>
              </a:tr>
              <a:tr h="337312">
                <a:tc>
                  <a:txBody>
                    <a:bodyPr/>
                    <a:lstStyle/>
                    <a:p>
                      <a:pPr algn="ctr"/>
                      <a:r>
                        <a:rPr lang="en-US" dirty="0"/>
                        <a:t>Beginning – :29</a:t>
                      </a:r>
                    </a:p>
                  </a:txBody>
                  <a:tcPr/>
                </a:tc>
                <a:tc>
                  <a:txBody>
                    <a:bodyPr/>
                    <a:lstStyle/>
                    <a:p>
                      <a:pPr algn="ctr"/>
                      <a:r>
                        <a:rPr lang="en-US" dirty="0"/>
                        <a:t>Guided</a:t>
                      </a:r>
                    </a:p>
                  </a:txBody>
                  <a:tcPr/>
                </a:tc>
                <a:extLst>
                  <a:ext uri="{0D108BD9-81ED-4DB2-BD59-A6C34878D82A}">
                    <a16:rowId xmlns:a16="http://schemas.microsoft.com/office/drawing/2014/main" val="2877674990"/>
                  </a:ext>
                </a:extLst>
              </a:tr>
              <a:tr h="337312">
                <a:tc>
                  <a:txBody>
                    <a:bodyPr/>
                    <a:lstStyle/>
                    <a:p>
                      <a:pPr algn="ctr"/>
                      <a:r>
                        <a:rPr lang="en-US" dirty="0"/>
                        <a:t>:45 – 1:21</a:t>
                      </a:r>
                    </a:p>
                  </a:txBody>
                  <a:tcPr/>
                </a:tc>
                <a:tc>
                  <a:txBody>
                    <a:bodyPr/>
                    <a:lstStyle/>
                    <a:p>
                      <a:pPr algn="ctr"/>
                      <a:r>
                        <a:rPr lang="en-US" dirty="0"/>
                        <a:t>Guided</a:t>
                      </a:r>
                    </a:p>
                  </a:txBody>
                  <a:tcPr/>
                </a:tc>
                <a:extLst>
                  <a:ext uri="{0D108BD9-81ED-4DB2-BD59-A6C34878D82A}">
                    <a16:rowId xmlns:a16="http://schemas.microsoft.com/office/drawing/2014/main" val="2710332389"/>
                  </a:ext>
                </a:extLst>
              </a:tr>
              <a:tr h="337312">
                <a:tc>
                  <a:txBody>
                    <a:bodyPr/>
                    <a:lstStyle/>
                    <a:p>
                      <a:pPr algn="ctr"/>
                      <a:r>
                        <a:rPr lang="en-US" dirty="0"/>
                        <a:t>1:49 – 2:04</a:t>
                      </a:r>
                    </a:p>
                  </a:txBody>
                  <a:tcPr/>
                </a:tc>
                <a:tc>
                  <a:txBody>
                    <a:bodyPr/>
                    <a:lstStyle/>
                    <a:p>
                      <a:pPr algn="ctr"/>
                      <a:r>
                        <a:rPr lang="en-US" dirty="0"/>
                        <a:t>Independent</a:t>
                      </a:r>
                    </a:p>
                  </a:txBody>
                  <a:tcPr/>
                </a:tc>
                <a:extLst>
                  <a:ext uri="{0D108BD9-81ED-4DB2-BD59-A6C34878D82A}">
                    <a16:rowId xmlns:a16="http://schemas.microsoft.com/office/drawing/2014/main" val="360057558"/>
                  </a:ext>
                </a:extLst>
              </a:tr>
              <a:tr h="337312">
                <a:tc>
                  <a:txBody>
                    <a:bodyPr/>
                    <a:lstStyle/>
                    <a:p>
                      <a:pPr algn="ctr"/>
                      <a:r>
                        <a:rPr lang="en-US" dirty="0"/>
                        <a:t>2:21</a:t>
                      </a:r>
                      <a:r>
                        <a:rPr lang="en-US" baseline="0" dirty="0"/>
                        <a:t> – 3:00</a:t>
                      </a:r>
                      <a:endParaRPr lang="en-US" dirty="0"/>
                    </a:p>
                  </a:txBody>
                  <a:tcPr/>
                </a:tc>
                <a:tc>
                  <a:txBody>
                    <a:bodyPr/>
                    <a:lstStyle/>
                    <a:p>
                      <a:pPr algn="ctr"/>
                      <a:r>
                        <a:rPr lang="en-US" dirty="0"/>
                        <a:t>Independent</a:t>
                      </a:r>
                    </a:p>
                  </a:txBody>
                  <a:tcPr/>
                </a:tc>
                <a:extLst>
                  <a:ext uri="{0D108BD9-81ED-4DB2-BD59-A6C34878D82A}">
                    <a16:rowId xmlns:a16="http://schemas.microsoft.com/office/drawing/2014/main" val="2110690373"/>
                  </a:ext>
                </a:extLst>
              </a:tr>
              <a:tr h="337312">
                <a:tc>
                  <a:txBody>
                    <a:bodyPr/>
                    <a:lstStyle/>
                    <a:p>
                      <a:pPr algn="ctr"/>
                      <a:r>
                        <a:rPr lang="en-US" dirty="0"/>
                        <a:t>3:17 -</a:t>
                      </a:r>
                      <a:r>
                        <a:rPr lang="en-US" baseline="0" dirty="0"/>
                        <a:t> end</a:t>
                      </a:r>
                      <a:endParaRPr lang="en-US" dirty="0"/>
                    </a:p>
                  </a:txBody>
                  <a:tcPr/>
                </a:tc>
                <a:tc>
                  <a:txBody>
                    <a:bodyPr/>
                    <a:lstStyle/>
                    <a:p>
                      <a:pPr algn="ctr"/>
                      <a:r>
                        <a:rPr lang="en-US" dirty="0"/>
                        <a:t>Independent</a:t>
                      </a:r>
                    </a:p>
                  </a:txBody>
                  <a:tcPr/>
                </a:tc>
                <a:extLst>
                  <a:ext uri="{0D108BD9-81ED-4DB2-BD59-A6C34878D82A}">
                    <a16:rowId xmlns:a16="http://schemas.microsoft.com/office/drawing/2014/main" val="525518266"/>
                  </a:ext>
                </a:extLst>
              </a:tr>
            </a:tbl>
          </a:graphicData>
        </a:graphic>
      </p:graphicFrame>
    </p:spTree>
    <p:extLst>
      <p:ext uri="{BB962C8B-B14F-4D97-AF65-F5344CB8AC3E}">
        <p14:creationId xmlns:p14="http://schemas.microsoft.com/office/powerpoint/2010/main" val="168957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10" presetClass="entr" presetSubtype="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Activity 8.5 – Evaluate a Lesson</a:t>
            </a:r>
            <a:br>
              <a:rPr lang="en-US" dirty="0"/>
            </a:br>
            <a:r>
              <a:rPr lang="en-US" i="1" dirty="0"/>
              <a:t>Guided Practice</a:t>
            </a:r>
          </a:p>
        </p:txBody>
      </p:sp>
      <p:sp>
        <p:nvSpPr>
          <p:cNvPr id="6" name="Text Placeholder 5"/>
          <p:cNvSpPr>
            <a:spLocks noGrp="1"/>
          </p:cNvSpPr>
          <p:nvPr>
            <p:ph type="body" sz="quarter" idx="14"/>
          </p:nvPr>
        </p:nvSpPr>
        <p:spPr>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Provide Guided Practice</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Lead students in steps toward learning outcome</a:t>
            </a:r>
          </a:p>
          <a:p>
            <a:pPr marL="517525" lvl="1">
              <a:buClr>
                <a:schemeClr val="accent6"/>
              </a:buClr>
              <a:buFont typeface="Arial" panose="020B0604020202020204" pitchFamily="34" charset="0"/>
              <a:buChar char="•"/>
            </a:pPr>
            <a:r>
              <a:rPr lang="en-US" sz="1200" dirty="0">
                <a:solidFill>
                  <a:srgbClr val="FFFFFF"/>
                </a:solidFill>
              </a:rPr>
              <a:t>Procedural task: execute each step separately</a:t>
            </a:r>
          </a:p>
          <a:p>
            <a:pPr marL="517525" lvl="1">
              <a:buClr>
                <a:schemeClr val="accent6"/>
              </a:buClr>
              <a:buFont typeface="Arial" panose="020B0604020202020204" pitchFamily="34" charset="0"/>
              <a:buChar char="•"/>
            </a:pPr>
            <a:r>
              <a:rPr lang="en-US" sz="1200" dirty="0">
                <a:solidFill>
                  <a:srgbClr val="FFFFFF"/>
                </a:solidFill>
              </a:rPr>
              <a:t>Knowledge task: address each unit (e.g. vocabulary word) one at a time</a:t>
            </a:r>
          </a:p>
          <a:p>
            <a:pPr marL="227013" lvl="1" indent="-227013">
              <a:buClr>
                <a:schemeClr val="accent6"/>
              </a:buClr>
              <a:buFont typeface="Wingdings" panose="05000000000000000000" pitchFamily="2" charset="2"/>
              <a:buChar char="q"/>
            </a:pPr>
            <a:r>
              <a:rPr lang="en-US" sz="1400" dirty="0">
                <a:solidFill>
                  <a:srgbClr val="FFFFFF"/>
                </a:solidFill>
              </a:rPr>
              <a:t>Provide appropriate prompts</a:t>
            </a:r>
          </a:p>
          <a:p>
            <a:pPr marL="517525" lvl="2">
              <a:buClr>
                <a:schemeClr val="accent6"/>
              </a:buClr>
              <a:buFont typeface="Arial" panose="020B0604020202020204" pitchFamily="34" charset="0"/>
              <a:buChar char="•"/>
            </a:pPr>
            <a:r>
              <a:rPr lang="en-US" sz="1200" dirty="0">
                <a:solidFill>
                  <a:srgbClr val="FFFFFF"/>
                </a:solidFill>
              </a:rPr>
              <a:t>Design a variety of prompt types linked to task and likely student need</a:t>
            </a:r>
          </a:p>
          <a:p>
            <a:pPr marL="517525" lvl="2">
              <a:buClr>
                <a:schemeClr val="accent6"/>
              </a:buClr>
              <a:buFont typeface="Arial" panose="020B0604020202020204" pitchFamily="34" charset="0"/>
              <a:buChar char="•"/>
            </a:pPr>
            <a:r>
              <a:rPr lang="en-US" sz="1200" dirty="0">
                <a:solidFill>
                  <a:srgbClr val="FFFFFF"/>
                </a:solidFill>
              </a:rPr>
              <a:t>Change level of prompting in response to student’s progress</a:t>
            </a:r>
          </a:p>
          <a:p>
            <a:pPr marL="227013" lvl="1" indent="-227013">
              <a:buClr>
                <a:schemeClr val="accent6"/>
              </a:buClr>
              <a:buFont typeface="Wingdings" panose="05000000000000000000" pitchFamily="2" charset="2"/>
              <a:buChar char="q"/>
            </a:pPr>
            <a:r>
              <a:rPr lang="en-US" sz="1400" dirty="0">
                <a:solidFill>
                  <a:srgbClr val="FFFFFF"/>
                </a:solidFill>
              </a:rPr>
              <a:t>Observe and provide immediate feedback</a:t>
            </a:r>
          </a:p>
          <a:p>
            <a:pPr marL="517525" lvl="1">
              <a:buClr>
                <a:schemeClr val="accent6"/>
              </a:buClr>
              <a:buFont typeface="Arial" panose="020B0604020202020204" pitchFamily="34" charset="0"/>
              <a:buChar char="•"/>
            </a:pPr>
            <a:r>
              <a:rPr lang="en-US" sz="1200" dirty="0">
                <a:solidFill>
                  <a:srgbClr val="FFFFFF"/>
                </a:solidFill>
              </a:rPr>
              <a:t>Watch students carefully</a:t>
            </a:r>
          </a:p>
          <a:p>
            <a:pPr marL="517525" lvl="1">
              <a:buClr>
                <a:schemeClr val="accent6"/>
              </a:buClr>
              <a:buFont typeface="Arial" panose="020B0604020202020204" pitchFamily="34" charset="0"/>
              <a:buChar char="•"/>
            </a:pPr>
            <a:r>
              <a:rPr lang="en-US" sz="1200" dirty="0">
                <a:solidFill>
                  <a:srgbClr val="FFFFFF"/>
                </a:solidFill>
              </a:rPr>
              <a:t>Interpret the meaning of errors</a:t>
            </a:r>
          </a:p>
          <a:p>
            <a:pPr marL="517525" lvl="1">
              <a:buClr>
                <a:schemeClr val="accent6"/>
              </a:buClr>
              <a:buFont typeface="Arial" panose="020B0604020202020204" pitchFamily="34" charset="0"/>
              <a:buChar char="•"/>
            </a:pPr>
            <a:r>
              <a:rPr lang="en-US" sz="1200" dirty="0">
                <a:solidFill>
                  <a:srgbClr val="FFFFFF"/>
                </a:solidFill>
              </a:rPr>
              <a:t>Provide feedback that aligns with the type of error</a:t>
            </a:r>
          </a:p>
        </p:txBody>
      </p:sp>
      <p:sp>
        <p:nvSpPr>
          <p:cNvPr id="3" name="Content Placeholder 2"/>
          <p:cNvSpPr>
            <a:spLocks noGrp="1"/>
          </p:cNvSpPr>
          <p:nvPr>
            <p:ph idx="12"/>
          </p:nvPr>
        </p:nvSpPr>
        <p:spPr/>
        <p:txBody>
          <a:bodyPr/>
          <a:lstStyle/>
          <a:p>
            <a:endParaRPr lang="en-US"/>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pic>
        <p:nvPicPr>
          <p:cNvPr id="8"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786" y="2055299"/>
            <a:ext cx="298450" cy="2984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descr=" ">
            <a:extLst>
              <a:ext uri="{C183D7F6-B498-43B3-948B-1728B52AA6E4}">
                <adec:decorative xmlns:adec="http://schemas.microsoft.com/office/drawing/2017/decorative" val="1"/>
              </a:ext>
            </a:extLst>
          </p:cNvPr>
          <p:cNvSpPr txBox="1"/>
          <p:nvPr/>
        </p:nvSpPr>
        <p:spPr>
          <a:xfrm>
            <a:off x="4661682" y="2054193"/>
            <a:ext cx="4482318" cy="1969167"/>
          </a:xfrm>
          <a:prstGeom prst="cloudCallout">
            <a:avLst>
              <a:gd name="adj1" fmla="val -59820"/>
              <a:gd name="adj2" fmla="val -41272"/>
            </a:avLst>
          </a:prstGeom>
          <a:solidFill>
            <a:schemeClr val="accent2"/>
          </a:solidFill>
        </p:spPr>
        <p:txBody>
          <a:bodyPr wrap="square" lIns="0" tIns="0" rIns="0" bIns="0" rtlCol="0" anchor="ctr" anchorCtr="0">
            <a:spAutoFit/>
          </a:bodyPr>
          <a:lstStyle/>
          <a:p>
            <a:endParaRPr lang="en-US" sz="1600" i="1" dirty="0"/>
          </a:p>
        </p:txBody>
      </p:sp>
      <p:sp>
        <p:nvSpPr>
          <p:cNvPr id="13" name="Rectangle 12"/>
          <p:cNvSpPr/>
          <p:nvPr/>
        </p:nvSpPr>
        <p:spPr>
          <a:xfrm>
            <a:off x="5402474" y="2354085"/>
            <a:ext cx="3251503" cy="997464"/>
          </a:xfrm>
          <a:prstGeom prst="rect">
            <a:avLst/>
          </a:prstGeom>
        </p:spPr>
        <p:txBody>
          <a:bodyPr wrap="square">
            <a:spAutoFit/>
          </a:bodyPr>
          <a:lstStyle/>
          <a:p>
            <a:r>
              <a:rPr lang="en-US" sz="1600" i="1" dirty="0"/>
              <a:t>Throughout the clip, the teacher provides clear directions and students respond, with her guidance. For example, “when I point to EE I want you to say E”. </a:t>
            </a:r>
          </a:p>
        </p:txBody>
      </p:sp>
    </p:spTree>
    <p:extLst>
      <p:ext uri="{BB962C8B-B14F-4D97-AF65-F5344CB8AC3E}">
        <p14:creationId xmlns:p14="http://schemas.microsoft.com/office/powerpoint/2010/main" val="367416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Activity 8.5 – Evaluate a Lesson</a:t>
            </a:r>
            <a:br>
              <a:rPr lang="en-US" dirty="0"/>
            </a:br>
            <a:r>
              <a:rPr lang="en-US" i="1" dirty="0"/>
              <a:t>Guided Practice</a:t>
            </a:r>
          </a:p>
        </p:txBody>
      </p:sp>
      <p:sp>
        <p:nvSpPr>
          <p:cNvPr id="6" name="Text Placeholder 5"/>
          <p:cNvSpPr>
            <a:spLocks noGrp="1"/>
          </p:cNvSpPr>
          <p:nvPr>
            <p:ph type="body" sz="quarter" idx="14"/>
          </p:nvPr>
        </p:nvSpPr>
        <p:spPr>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Provide Guided Practice</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Lead students in steps toward learning outcome</a:t>
            </a:r>
          </a:p>
          <a:p>
            <a:pPr marL="517525" lvl="1">
              <a:buClr>
                <a:schemeClr val="accent6"/>
              </a:buClr>
              <a:buFont typeface="Arial" panose="020B0604020202020204" pitchFamily="34" charset="0"/>
              <a:buChar char="•"/>
            </a:pPr>
            <a:r>
              <a:rPr lang="en-US" sz="1200" dirty="0">
                <a:solidFill>
                  <a:srgbClr val="FFFFFF"/>
                </a:solidFill>
              </a:rPr>
              <a:t>Procedural task: execute each step separately</a:t>
            </a:r>
          </a:p>
          <a:p>
            <a:pPr marL="517525" lvl="1">
              <a:buClr>
                <a:schemeClr val="accent6"/>
              </a:buClr>
              <a:buFont typeface="Arial" panose="020B0604020202020204" pitchFamily="34" charset="0"/>
              <a:buChar char="•"/>
            </a:pPr>
            <a:r>
              <a:rPr lang="en-US" sz="1200" dirty="0">
                <a:solidFill>
                  <a:srgbClr val="FFFFFF"/>
                </a:solidFill>
              </a:rPr>
              <a:t>Knowledge task: address each unit (e.g. vocabulary word) one at a time</a:t>
            </a:r>
          </a:p>
          <a:p>
            <a:pPr marL="227013" lvl="1" indent="-227013">
              <a:buClr>
                <a:schemeClr val="accent6"/>
              </a:buClr>
              <a:buFont typeface="Wingdings" panose="05000000000000000000" pitchFamily="2" charset="2"/>
              <a:buChar char="q"/>
            </a:pPr>
            <a:r>
              <a:rPr lang="en-US" sz="1400" dirty="0">
                <a:solidFill>
                  <a:srgbClr val="FFFFFF"/>
                </a:solidFill>
              </a:rPr>
              <a:t>Provide appropriate prompts</a:t>
            </a:r>
          </a:p>
          <a:p>
            <a:pPr marL="517525" lvl="2">
              <a:buClr>
                <a:schemeClr val="accent6"/>
              </a:buClr>
              <a:buFont typeface="Arial" panose="020B0604020202020204" pitchFamily="34" charset="0"/>
              <a:buChar char="•"/>
            </a:pPr>
            <a:r>
              <a:rPr lang="en-US" sz="1200" dirty="0">
                <a:solidFill>
                  <a:srgbClr val="FFFFFF"/>
                </a:solidFill>
              </a:rPr>
              <a:t>Design a variety of prompt types linked to task and likely student need</a:t>
            </a:r>
          </a:p>
          <a:p>
            <a:pPr marL="517525" lvl="2">
              <a:buClr>
                <a:schemeClr val="accent6"/>
              </a:buClr>
              <a:buFont typeface="Arial" panose="020B0604020202020204" pitchFamily="34" charset="0"/>
              <a:buChar char="•"/>
            </a:pPr>
            <a:r>
              <a:rPr lang="en-US" sz="1200" dirty="0">
                <a:solidFill>
                  <a:srgbClr val="FFFFFF"/>
                </a:solidFill>
              </a:rPr>
              <a:t>Change level of prompting in response to student’s progress</a:t>
            </a:r>
          </a:p>
          <a:p>
            <a:pPr marL="227013" lvl="1" indent="-227013">
              <a:buClr>
                <a:schemeClr val="accent6"/>
              </a:buClr>
              <a:buFont typeface="Wingdings" panose="05000000000000000000" pitchFamily="2" charset="2"/>
              <a:buChar char="q"/>
            </a:pPr>
            <a:r>
              <a:rPr lang="en-US" sz="1400" dirty="0">
                <a:solidFill>
                  <a:srgbClr val="FFFFFF"/>
                </a:solidFill>
              </a:rPr>
              <a:t>Observe and provide immediate feedback</a:t>
            </a:r>
          </a:p>
          <a:p>
            <a:pPr marL="517525" lvl="1">
              <a:buClr>
                <a:schemeClr val="accent6"/>
              </a:buClr>
              <a:buFont typeface="Arial" panose="020B0604020202020204" pitchFamily="34" charset="0"/>
              <a:buChar char="•"/>
            </a:pPr>
            <a:r>
              <a:rPr lang="en-US" sz="1200" dirty="0">
                <a:solidFill>
                  <a:srgbClr val="FFFFFF"/>
                </a:solidFill>
              </a:rPr>
              <a:t>Watch students carefully</a:t>
            </a:r>
          </a:p>
          <a:p>
            <a:pPr marL="517525" lvl="1">
              <a:buClr>
                <a:schemeClr val="accent6"/>
              </a:buClr>
              <a:buFont typeface="Arial" panose="020B0604020202020204" pitchFamily="34" charset="0"/>
              <a:buChar char="•"/>
            </a:pPr>
            <a:r>
              <a:rPr lang="en-US" sz="1200" dirty="0">
                <a:solidFill>
                  <a:srgbClr val="FFFFFF"/>
                </a:solidFill>
              </a:rPr>
              <a:t>Interpret the meaning of errors</a:t>
            </a:r>
          </a:p>
          <a:p>
            <a:pPr marL="517525" lvl="1">
              <a:buClr>
                <a:schemeClr val="accent6"/>
              </a:buClr>
              <a:buFont typeface="Arial" panose="020B0604020202020204" pitchFamily="34" charset="0"/>
              <a:buChar char="•"/>
            </a:pPr>
            <a:r>
              <a:rPr lang="en-US" sz="1200" dirty="0">
                <a:solidFill>
                  <a:srgbClr val="FFFFFF"/>
                </a:solidFill>
              </a:rPr>
              <a:t>Provide feedback that aligns with the type of error</a:t>
            </a:r>
          </a:p>
        </p:txBody>
      </p:sp>
      <p:sp>
        <p:nvSpPr>
          <p:cNvPr id="3" name="Content Placeholder 2"/>
          <p:cNvSpPr>
            <a:spLocks noGrp="1"/>
          </p:cNvSpPr>
          <p:nvPr>
            <p:ph idx="12"/>
          </p:nvPr>
        </p:nvSpPr>
        <p:spPr/>
        <p:txBody>
          <a:bodyPr/>
          <a:lstStyle/>
          <a:p>
            <a:endParaRPr lang="en-US"/>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pic>
        <p:nvPicPr>
          <p:cNvPr id="8"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786" y="2055299"/>
            <a:ext cx="298450" cy="2984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descr=" ">
            <a:extLst>
              <a:ext uri="{C183D7F6-B498-43B3-948B-1728B52AA6E4}">
                <adec:decorative xmlns:adec="http://schemas.microsoft.com/office/drawing/2017/decorative" val="1"/>
              </a:ext>
            </a:extLst>
          </p:cNvPr>
          <p:cNvSpPr txBox="1"/>
          <p:nvPr/>
        </p:nvSpPr>
        <p:spPr>
          <a:xfrm>
            <a:off x="4515033" y="1752269"/>
            <a:ext cx="4482318" cy="1913958"/>
          </a:xfrm>
          <a:prstGeom prst="cloudCallout">
            <a:avLst>
              <a:gd name="adj1" fmla="val -68673"/>
              <a:gd name="adj2" fmla="val 35800"/>
            </a:avLst>
          </a:prstGeom>
          <a:solidFill>
            <a:schemeClr val="accent2"/>
          </a:solidFill>
        </p:spPr>
        <p:txBody>
          <a:bodyPr wrap="square" lIns="0" tIns="0" rIns="0" bIns="0" rtlCol="0" anchor="ctr" anchorCtr="0">
            <a:spAutoFit/>
          </a:bodyPr>
          <a:lstStyle/>
          <a:p>
            <a:endParaRPr lang="en-US" sz="1600" i="1" dirty="0"/>
          </a:p>
        </p:txBody>
      </p:sp>
      <p:sp>
        <p:nvSpPr>
          <p:cNvPr id="13" name="Rectangle 12"/>
          <p:cNvSpPr/>
          <p:nvPr/>
        </p:nvSpPr>
        <p:spPr>
          <a:xfrm>
            <a:off x="5255825" y="2043753"/>
            <a:ext cx="3251503" cy="1077218"/>
          </a:xfrm>
          <a:prstGeom prst="rect">
            <a:avLst/>
          </a:prstGeom>
        </p:spPr>
        <p:txBody>
          <a:bodyPr wrap="square">
            <a:spAutoFit/>
          </a:bodyPr>
          <a:lstStyle/>
          <a:p>
            <a:r>
              <a:rPr lang="en-US" sz="1600" i="1" dirty="0"/>
              <a:t>The teacher provides gestural prompts, pointing to the letters, EE and EA. She also uses her finger to guide students to read each word.</a:t>
            </a:r>
          </a:p>
        </p:txBody>
      </p:sp>
      <p:pic>
        <p:nvPicPr>
          <p:cNvPr id="10"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731" y="3081534"/>
            <a:ext cx="298450" cy="29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46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Activity 8.5 – Evaluate a Lesson</a:t>
            </a:r>
            <a:br>
              <a:rPr lang="en-US" dirty="0"/>
            </a:br>
            <a:r>
              <a:rPr lang="en-US" i="1" dirty="0"/>
              <a:t>Guided Practice</a:t>
            </a:r>
          </a:p>
        </p:txBody>
      </p:sp>
      <p:sp>
        <p:nvSpPr>
          <p:cNvPr id="6" name="Text Placeholder 5"/>
          <p:cNvSpPr>
            <a:spLocks noGrp="1"/>
          </p:cNvSpPr>
          <p:nvPr>
            <p:ph type="body" sz="quarter" idx="14"/>
          </p:nvPr>
        </p:nvSpPr>
        <p:spPr>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Provide Guided Practice</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285750" lvl="1">
              <a:buClr>
                <a:schemeClr val="accent6"/>
              </a:buClr>
              <a:buFont typeface="Wingdings" panose="05000000000000000000" pitchFamily="2" charset="2"/>
              <a:buChar char="q"/>
            </a:pPr>
            <a:r>
              <a:rPr lang="en-US" sz="1400" dirty="0">
                <a:latin typeface="Arial" panose="020B0604020202020204" pitchFamily="34" charset="0"/>
                <a:cs typeface="Arial" panose="020B0604020202020204" pitchFamily="34" charset="0"/>
              </a:rPr>
              <a:t>Lead students in steps toward learning outcome</a:t>
            </a:r>
          </a:p>
          <a:p>
            <a:pPr marL="517525" lvl="1">
              <a:buClr>
                <a:schemeClr val="accent6"/>
              </a:buClr>
              <a:buFont typeface="Arial" panose="020B0604020202020204" pitchFamily="34" charset="0"/>
              <a:buChar char="•"/>
            </a:pPr>
            <a:r>
              <a:rPr lang="en-US" sz="1200" dirty="0">
                <a:solidFill>
                  <a:srgbClr val="FFFFFF"/>
                </a:solidFill>
              </a:rPr>
              <a:t>Procedural task: execute each step separately</a:t>
            </a:r>
          </a:p>
          <a:p>
            <a:pPr marL="517525" lvl="1">
              <a:buClr>
                <a:schemeClr val="accent6"/>
              </a:buClr>
              <a:buFont typeface="Arial" panose="020B0604020202020204" pitchFamily="34" charset="0"/>
              <a:buChar char="•"/>
            </a:pPr>
            <a:r>
              <a:rPr lang="en-US" sz="1200" dirty="0">
                <a:solidFill>
                  <a:srgbClr val="FFFFFF"/>
                </a:solidFill>
              </a:rPr>
              <a:t>Knowledge task: address each unit (e.g. vocabulary word) one at a time</a:t>
            </a:r>
          </a:p>
          <a:p>
            <a:pPr marL="227013" lvl="1" indent="-227013">
              <a:buClr>
                <a:schemeClr val="accent6"/>
              </a:buClr>
              <a:buFont typeface="Wingdings" panose="05000000000000000000" pitchFamily="2" charset="2"/>
              <a:buChar char="q"/>
            </a:pPr>
            <a:r>
              <a:rPr lang="en-US" sz="1400" dirty="0">
                <a:solidFill>
                  <a:srgbClr val="FFFFFF"/>
                </a:solidFill>
              </a:rPr>
              <a:t>Provide appropriate prompts</a:t>
            </a:r>
          </a:p>
          <a:p>
            <a:pPr marL="517525" lvl="2">
              <a:buClr>
                <a:schemeClr val="accent6"/>
              </a:buClr>
              <a:buFont typeface="Arial" panose="020B0604020202020204" pitchFamily="34" charset="0"/>
              <a:buChar char="•"/>
            </a:pPr>
            <a:r>
              <a:rPr lang="en-US" sz="1200" dirty="0">
                <a:solidFill>
                  <a:srgbClr val="FFFFFF"/>
                </a:solidFill>
              </a:rPr>
              <a:t>Design a variety of prompt types linked to task and likely student need</a:t>
            </a:r>
          </a:p>
          <a:p>
            <a:pPr marL="517525" lvl="2">
              <a:buClr>
                <a:schemeClr val="accent6"/>
              </a:buClr>
              <a:buFont typeface="Arial" panose="020B0604020202020204" pitchFamily="34" charset="0"/>
              <a:buChar char="•"/>
            </a:pPr>
            <a:r>
              <a:rPr lang="en-US" sz="1200" dirty="0">
                <a:solidFill>
                  <a:srgbClr val="FFFFFF"/>
                </a:solidFill>
              </a:rPr>
              <a:t>Change level of prompting in response to student’s progress</a:t>
            </a:r>
          </a:p>
          <a:p>
            <a:pPr marL="227013" lvl="1" indent="-227013">
              <a:buClr>
                <a:schemeClr val="accent6"/>
              </a:buClr>
              <a:buFont typeface="Wingdings" panose="05000000000000000000" pitchFamily="2" charset="2"/>
              <a:buChar char="q"/>
            </a:pPr>
            <a:r>
              <a:rPr lang="en-US" sz="1400" dirty="0">
                <a:solidFill>
                  <a:srgbClr val="FFFFFF"/>
                </a:solidFill>
              </a:rPr>
              <a:t>Observe and provide immediate feedback</a:t>
            </a:r>
          </a:p>
          <a:p>
            <a:pPr marL="517525" lvl="1">
              <a:buClr>
                <a:schemeClr val="accent6"/>
              </a:buClr>
              <a:buFont typeface="Arial" panose="020B0604020202020204" pitchFamily="34" charset="0"/>
              <a:buChar char="•"/>
            </a:pPr>
            <a:r>
              <a:rPr lang="en-US" sz="1200" dirty="0">
                <a:solidFill>
                  <a:srgbClr val="FFFFFF"/>
                </a:solidFill>
              </a:rPr>
              <a:t>Watch students carefully</a:t>
            </a:r>
          </a:p>
          <a:p>
            <a:pPr marL="517525" lvl="1">
              <a:buClr>
                <a:schemeClr val="accent6"/>
              </a:buClr>
              <a:buFont typeface="Arial" panose="020B0604020202020204" pitchFamily="34" charset="0"/>
              <a:buChar char="•"/>
            </a:pPr>
            <a:r>
              <a:rPr lang="en-US" sz="1200" dirty="0">
                <a:solidFill>
                  <a:srgbClr val="FFFFFF"/>
                </a:solidFill>
              </a:rPr>
              <a:t>Interpret the meaning of errors</a:t>
            </a:r>
          </a:p>
          <a:p>
            <a:pPr marL="517525" lvl="1">
              <a:buClr>
                <a:schemeClr val="accent6"/>
              </a:buClr>
              <a:buFont typeface="Arial" panose="020B0604020202020204" pitchFamily="34" charset="0"/>
              <a:buChar char="•"/>
            </a:pPr>
            <a:r>
              <a:rPr lang="en-US" sz="1200" dirty="0">
                <a:solidFill>
                  <a:srgbClr val="FFFFFF"/>
                </a:solidFill>
              </a:rPr>
              <a:t>Provide feedback that aligns with the type of error</a:t>
            </a:r>
          </a:p>
        </p:txBody>
      </p:sp>
      <p:sp>
        <p:nvSpPr>
          <p:cNvPr id="3" name="Content Placeholder 2"/>
          <p:cNvSpPr>
            <a:spLocks noGrp="1"/>
          </p:cNvSpPr>
          <p:nvPr>
            <p:ph idx="12"/>
          </p:nvPr>
        </p:nvSpPr>
        <p:spPr/>
        <p:txBody>
          <a:bodyPr/>
          <a:lstStyle/>
          <a:p>
            <a:endParaRPr lang="en-US"/>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pic>
        <p:nvPicPr>
          <p:cNvPr id="8"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786" y="2055299"/>
            <a:ext cx="298450" cy="2984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descr=" ">
            <a:extLst>
              <a:ext uri="{C183D7F6-B498-43B3-948B-1728B52AA6E4}">
                <adec:decorative xmlns:adec="http://schemas.microsoft.com/office/drawing/2017/decorative" val="1"/>
              </a:ext>
            </a:extLst>
          </p:cNvPr>
          <p:cNvSpPr txBox="1"/>
          <p:nvPr/>
        </p:nvSpPr>
        <p:spPr>
          <a:xfrm>
            <a:off x="4515033" y="1752269"/>
            <a:ext cx="4482318" cy="3015767"/>
          </a:xfrm>
          <a:prstGeom prst="cloudCallout">
            <a:avLst>
              <a:gd name="adj1" fmla="val -57896"/>
              <a:gd name="adj2" fmla="val 49816"/>
            </a:avLst>
          </a:prstGeom>
          <a:solidFill>
            <a:schemeClr val="accent2"/>
          </a:solidFill>
        </p:spPr>
        <p:txBody>
          <a:bodyPr wrap="square" lIns="0" tIns="0" rIns="0" bIns="0" rtlCol="0" anchor="ctr" anchorCtr="0">
            <a:spAutoFit/>
          </a:bodyPr>
          <a:lstStyle/>
          <a:p>
            <a:endParaRPr lang="en-US" sz="1600" i="1" dirty="0"/>
          </a:p>
        </p:txBody>
      </p:sp>
      <p:sp>
        <p:nvSpPr>
          <p:cNvPr id="13" name="Rectangle 12"/>
          <p:cNvSpPr/>
          <p:nvPr/>
        </p:nvSpPr>
        <p:spPr>
          <a:xfrm>
            <a:off x="5130440" y="2090262"/>
            <a:ext cx="3251503" cy="2062103"/>
          </a:xfrm>
          <a:prstGeom prst="rect">
            <a:avLst/>
          </a:prstGeom>
        </p:spPr>
        <p:txBody>
          <a:bodyPr wrap="square">
            <a:spAutoFit/>
          </a:bodyPr>
          <a:lstStyle/>
          <a:p>
            <a:r>
              <a:rPr lang="en-US" sz="1600" i="1" dirty="0"/>
              <a:t>When providing guided practice, you should observe and provide immediate feedback. The teacher does a nice job of watching the students with each response. She doesn’t provide much feedback aside from “good” at the end, but the students also do not make any errors.</a:t>
            </a:r>
          </a:p>
        </p:txBody>
      </p:sp>
      <p:pic>
        <p:nvPicPr>
          <p:cNvPr id="10"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731" y="3081534"/>
            <a:ext cx="298450" cy="2984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15" name="Ink 14" descr=" ">
                <a:extLst>
                  <a:ext uri="{C183D7F6-B498-43B3-948B-1728B52AA6E4}">
                    <adec:decorative xmlns:adec="http://schemas.microsoft.com/office/drawing/2017/decorative" val="1"/>
                  </a:ext>
                </a:extLst>
              </p14:cNvPr>
              <p14:cNvContentPartPr/>
              <p14:nvPr/>
            </p14:nvContentPartPr>
            <p14:xfrm>
              <a:off x="637491" y="4327044"/>
              <a:ext cx="173520" cy="160560"/>
            </p14:xfrm>
          </p:contentPart>
        </mc:Choice>
        <mc:Fallback xmlns="">
          <p:pic>
            <p:nvPicPr>
              <p:cNvPr id="15" name="Ink 14" descr=" ">
                <a:extLst>
                  <a:ext uri="{C183D7F6-B498-43B3-948B-1728B52AA6E4}">
                    <adec:decorative xmlns:adec="http://schemas.microsoft.com/office/drawing/2017/decorative" val="1"/>
                  </a:ext>
                </a:extLst>
              </p:cNvPr>
              <p:cNvPicPr/>
              <p:nvPr/>
            </p:nvPicPr>
            <p:blipFill>
              <a:blip r:embed="rId4"/>
              <a:stretch>
                <a:fillRect/>
              </a:stretch>
            </p:blipFill>
            <p:spPr>
              <a:xfrm>
                <a:off x="609051" y="4298604"/>
                <a:ext cx="230400" cy="217440"/>
              </a:xfrm>
              <a:prstGeom prst="rect">
                <a:avLst/>
              </a:prstGeom>
            </p:spPr>
          </p:pic>
        </mc:Fallback>
      </mc:AlternateContent>
    </p:spTree>
    <p:extLst>
      <p:ext uri="{BB962C8B-B14F-4D97-AF65-F5344CB8AC3E}">
        <p14:creationId xmlns:p14="http://schemas.microsoft.com/office/powerpoint/2010/main" val="399799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8.5 – Evaluate a Lesson</a:t>
            </a:r>
            <a:br>
              <a:rPr lang="en-US" dirty="0"/>
            </a:br>
            <a:r>
              <a:rPr lang="en-US" i="1" dirty="0"/>
              <a:t>Independent Practice</a:t>
            </a:r>
          </a:p>
        </p:txBody>
      </p:sp>
      <p:sp>
        <p:nvSpPr>
          <p:cNvPr id="6" name="Text Placeholder 5"/>
          <p:cNvSpPr>
            <a:spLocks noGrp="1"/>
          </p:cNvSpPr>
          <p:nvPr>
            <p:ph type="body" sz="quarter" idx="14"/>
          </p:nvPr>
        </p:nvSpPr>
        <p:spPr>
          <a:xfrm>
            <a:off x="575733" y="1633603"/>
            <a:ext cx="4164709" cy="4573560"/>
          </a:xfrm>
          <a:prstGeom prst="rect">
            <a:avLst/>
          </a:prstGeom>
        </p:spPr>
        <p:txBody>
          <a:bodyPr>
            <a:spAutoFit/>
          </a:bodyPr>
          <a:lstStyle/>
          <a:p>
            <a:pPr marL="0" lvl="1" indent="0" algn="ctr">
              <a:buClr>
                <a:srgbClr val="7B628A"/>
              </a:buClr>
              <a:buNone/>
            </a:pPr>
            <a:r>
              <a:rPr lang="en-US" b="1" dirty="0">
                <a:solidFill>
                  <a:srgbClr val="FFFFFF"/>
                </a:solidFill>
                <a:latin typeface="Arial" panose="020B0604020202020204" pitchFamily="34" charset="0"/>
                <a:cs typeface="Arial" panose="020B0604020202020204" pitchFamily="34" charset="0"/>
              </a:rPr>
              <a:t>Provide Independent Practice</a:t>
            </a:r>
          </a:p>
          <a:p>
            <a:pPr marL="0" lvl="1" indent="0">
              <a:buClr>
                <a:srgbClr val="7B628A"/>
              </a:buClr>
              <a:buNone/>
            </a:pPr>
            <a:endParaRPr lang="en-US" sz="1400" b="1" dirty="0">
              <a:solidFill>
                <a:srgbClr val="FFFFFF"/>
              </a:solidFill>
              <a:latin typeface="Arial" panose="020B0604020202020204" pitchFamily="34" charset="0"/>
              <a:cs typeface="Arial" panose="020B0604020202020204" pitchFamily="34" charset="0"/>
            </a:endParaRPr>
          </a:p>
          <a:p>
            <a:pPr marL="285750" lvl="1">
              <a:buClr>
                <a:srgbClr val="7B628A"/>
              </a:buClr>
              <a:buFont typeface="Wingdings" panose="05000000000000000000" pitchFamily="2" charset="2"/>
              <a:buChar char="q"/>
            </a:pPr>
            <a:r>
              <a:rPr lang="en-US" sz="1400" dirty="0">
                <a:solidFill>
                  <a:srgbClr val="FFFFFF"/>
                </a:solidFill>
              </a:rPr>
              <a:t>Review expectations and resources for meeting the learning outcome</a:t>
            </a:r>
          </a:p>
          <a:p>
            <a:pPr marL="517525" lvl="1">
              <a:buClr>
                <a:srgbClr val="7B628A"/>
              </a:buClr>
              <a:buFont typeface="Arial" panose="020B0604020202020204" pitchFamily="34" charset="0"/>
              <a:buChar char="•"/>
            </a:pPr>
            <a:r>
              <a:rPr lang="en-US" sz="1400" dirty="0">
                <a:solidFill>
                  <a:srgbClr val="FFFFFF"/>
                </a:solidFill>
              </a:rPr>
              <a:t>Select objective-linked practice items that lead to 90-95% accuracy</a:t>
            </a:r>
          </a:p>
          <a:p>
            <a:pPr marL="517525" lvl="1">
              <a:buClr>
                <a:srgbClr val="7B628A"/>
              </a:buClr>
              <a:buFont typeface="Arial" panose="020B0604020202020204" pitchFamily="34" charset="0"/>
              <a:buChar char="•"/>
            </a:pPr>
            <a:r>
              <a:rPr lang="en-US" sz="1400" dirty="0">
                <a:solidFill>
                  <a:srgbClr val="FFFFFF"/>
                </a:solidFill>
              </a:rPr>
              <a:t>Review expectations for meeting learning outcome</a:t>
            </a:r>
          </a:p>
          <a:p>
            <a:pPr marL="517525" lvl="1">
              <a:buClr>
                <a:srgbClr val="7B628A"/>
              </a:buClr>
              <a:buFont typeface="Arial" panose="020B0604020202020204" pitchFamily="34" charset="0"/>
              <a:buChar char="•"/>
            </a:pPr>
            <a:r>
              <a:rPr lang="en-US" sz="1400" dirty="0">
                <a:solidFill>
                  <a:srgbClr val="FFFFFF"/>
                </a:solidFill>
              </a:rPr>
              <a:t>Remind students how they self-prompt</a:t>
            </a:r>
          </a:p>
          <a:p>
            <a:pPr marL="285750" lvl="1">
              <a:buClr>
                <a:srgbClr val="7B628A"/>
              </a:buClr>
              <a:buFont typeface="Wingdings" panose="05000000000000000000" pitchFamily="2" charset="2"/>
              <a:buChar char="q"/>
            </a:pPr>
            <a:r>
              <a:rPr lang="en-US" sz="1400" dirty="0">
                <a:solidFill>
                  <a:srgbClr val="FFFFFF"/>
                </a:solidFill>
              </a:rPr>
              <a:t>Allow student to work without support</a:t>
            </a:r>
          </a:p>
          <a:p>
            <a:pPr marL="517525" lvl="1">
              <a:buClr>
                <a:srgbClr val="7B628A"/>
              </a:buClr>
              <a:buFont typeface="Arial" panose="020B0604020202020204" pitchFamily="34" charset="0"/>
              <a:buChar char="•"/>
            </a:pPr>
            <a:r>
              <a:rPr lang="en-US" sz="1400" dirty="0">
                <a:solidFill>
                  <a:srgbClr val="FFFFFF"/>
                </a:solidFill>
              </a:rPr>
              <a:t>Limit guidance from teacher</a:t>
            </a:r>
          </a:p>
          <a:p>
            <a:pPr marL="517525" lvl="1">
              <a:buClr>
                <a:srgbClr val="7B628A"/>
              </a:buClr>
              <a:buFont typeface="Arial" panose="020B0604020202020204" pitchFamily="34" charset="0"/>
              <a:buChar char="•"/>
            </a:pPr>
            <a:r>
              <a:rPr lang="en-US" sz="1400" dirty="0">
                <a:solidFill>
                  <a:srgbClr val="FFFFFF"/>
                </a:solidFill>
              </a:rPr>
              <a:t>Monitor throughout independent practice</a:t>
            </a:r>
          </a:p>
          <a:p>
            <a:pPr marL="517525" lvl="1">
              <a:buClr>
                <a:srgbClr val="7B628A"/>
              </a:buClr>
              <a:buFont typeface="Arial" panose="020B0604020202020204" pitchFamily="34" charset="0"/>
              <a:buChar char="•"/>
            </a:pPr>
            <a:r>
              <a:rPr lang="en-US" sz="1400" dirty="0">
                <a:solidFill>
                  <a:srgbClr val="FFFFFF"/>
                </a:solidFill>
              </a:rPr>
              <a:t>Give mini-reminders and record points of confusion</a:t>
            </a:r>
          </a:p>
          <a:p>
            <a:pPr marL="285750" lvl="1">
              <a:buClr>
                <a:srgbClr val="7B628A"/>
              </a:buClr>
              <a:buFont typeface="Wingdings" panose="05000000000000000000" pitchFamily="2" charset="2"/>
              <a:buChar char="q"/>
            </a:pPr>
            <a:r>
              <a:rPr lang="en-US" sz="1400" dirty="0">
                <a:solidFill>
                  <a:srgbClr val="FFFFFF"/>
                </a:solidFill>
              </a:rPr>
              <a:t>Observe and provide immediate and delayed feedback </a:t>
            </a:r>
          </a:p>
          <a:p>
            <a:pPr marL="517525" lvl="1">
              <a:buClr>
                <a:srgbClr val="7B628A"/>
              </a:buClr>
              <a:buFont typeface="Arial" panose="020B0604020202020204" pitchFamily="34" charset="0"/>
              <a:buChar char="•"/>
            </a:pPr>
            <a:r>
              <a:rPr lang="en-US" sz="1400" dirty="0">
                <a:solidFill>
                  <a:srgbClr val="FFFFFF"/>
                </a:solidFill>
              </a:rPr>
              <a:t>Check for understanding throughout</a:t>
            </a:r>
          </a:p>
          <a:p>
            <a:pPr marL="517525" lvl="1">
              <a:buClr>
                <a:srgbClr val="7B628A"/>
              </a:buClr>
              <a:buFont typeface="Arial" panose="020B0604020202020204" pitchFamily="34" charset="0"/>
              <a:buChar char="•"/>
            </a:pPr>
            <a:r>
              <a:rPr lang="en-US" sz="1400" dirty="0">
                <a:solidFill>
                  <a:srgbClr val="FFFFFF"/>
                </a:solidFill>
              </a:rPr>
              <a:t>Provide feedback following completion of task</a:t>
            </a:r>
          </a:p>
        </p:txBody>
      </p:sp>
      <p:sp>
        <p:nvSpPr>
          <p:cNvPr id="3" name="Content Placeholder 2"/>
          <p:cNvSpPr>
            <a:spLocks noGrp="1"/>
          </p:cNvSpPr>
          <p:nvPr>
            <p:ph idx="12"/>
          </p:nvPr>
        </p:nvSpPr>
        <p:spPr/>
        <p:txBody>
          <a:bodyPr/>
          <a:lstStyle/>
          <a:p>
            <a:endParaRPr lang="en-US"/>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0" name="Rectangle 9"/>
          <p:cNvSpPr/>
          <p:nvPr/>
        </p:nvSpPr>
        <p:spPr>
          <a:xfrm>
            <a:off x="806747" y="6207163"/>
            <a:ext cx="3702680" cy="341632"/>
          </a:xfrm>
          <a:prstGeom prst="rect">
            <a:avLst/>
          </a:prstGeom>
        </p:spPr>
        <p:txBody>
          <a:bodyPr wrap="none">
            <a:spAutoFit/>
          </a:bodyPr>
          <a:lstStyle/>
          <a:p>
            <a:pPr lvl="0" defTabSz="914400">
              <a:lnSpc>
                <a:spcPct val="90000"/>
              </a:lnSpc>
              <a:spcBef>
                <a:spcPts val="1000"/>
              </a:spcBef>
              <a:buClr>
                <a:srgbClr val="7B628A"/>
              </a:buClr>
            </a:pPr>
            <a:r>
              <a:rPr lang="en-US" b="1" dirty="0">
                <a:solidFill>
                  <a:srgbClr val="FFFFFF"/>
                </a:solidFill>
                <a:latin typeface="Arial" charset="0"/>
                <a:cs typeface="Arial" charset="0"/>
              </a:rPr>
              <a:t>Let’s return to our time stamps..</a:t>
            </a:r>
            <a:endParaRPr lang="en-US" dirty="0">
              <a:solidFill>
                <a:srgbClr val="FFFFFF"/>
              </a:solidFill>
              <a:latin typeface="Arial" charset="0"/>
              <a:cs typeface="Arial"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266843648"/>
              </p:ext>
            </p:extLst>
          </p:nvPr>
        </p:nvGraphicFramePr>
        <p:xfrm>
          <a:off x="5091145" y="1358788"/>
          <a:ext cx="3830256" cy="2194560"/>
        </p:xfrm>
        <a:graphic>
          <a:graphicData uri="http://schemas.openxmlformats.org/drawingml/2006/table">
            <a:tbl>
              <a:tblPr firstRow="1" bandRow="1">
                <a:tableStyleId>{5C22544A-7EE6-4342-B048-85BDC9FD1C3A}</a:tableStyleId>
              </a:tblPr>
              <a:tblGrid>
                <a:gridCol w="1915128">
                  <a:extLst>
                    <a:ext uri="{9D8B030D-6E8A-4147-A177-3AD203B41FA5}">
                      <a16:colId xmlns:a16="http://schemas.microsoft.com/office/drawing/2014/main" val="2090806196"/>
                    </a:ext>
                  </a:extLst>
                </a:gridCol>
                <a:gridCol w="1915128">
                  <a:extLst>
                    <a:ext uri="{9D8B030D-6E8A-4147-A177-3AD203B41FA5}">
                      <a16:colId xmlns:a16="http://schemas.microsoft.com/office/drawing/2014/main" val="2432459929"/>
                    </a:ext>
                  </a:extLst>
                </a:gridCol>
              </a:tblGrid>
              <a:tr h="337312">
                <a:tc>
                  <a:txBody>
                    <a:bodyPr/>
                    <a:lstStyle/>
                    <a:p>
                      <a:pPr algn="ctr"/>
                      <a:r>
                        <a:rPr lang="en-US" dirty="0"/>
                        <a:t>Time</a:t>
                      </a:r>
                    </a:p>
                  </a:txBody>
                  <a:tcPr/>
                </a:tc>
                <a:tc>
                  <a:txBody>
                    <a:bodyPr/>
                    <a:lstStyle/>
                    <a:p>
                      <a:pPr algn="ctr"/>
                      <a:r>
                        <a:rPr lang="en-US" dirty="0"/>
                        <a:t>Observation</a:t>
                      </a:r>
                    </a:p>
                  </a:txBody>
                  <a:tcPr/>
                </a:tc>
                <a:extLst>
                  <a:ext uri="{0D108BD9-81ED-4DB2-BD59-A6C34878D82A}">
                    <a16:rowId xmlns:a16="http://schemas.microsoft.com/office/drawing/2014/main" val="1734840438"/>
                  </a:ext>
                </a:extLst>
              </a:tr>
              <a:tr h="337312">
                <a:tc>
                  <a:txBody>
                    <a:bodyPr/>
                    <a:lstStyle/>
                    <a:p>
                      <a:pPr algn="ctr"/>
                      <a:r>
                        <a:rPr lang="en-US" dirty="0"/>
                        <a:t>Beginning – :29</a:t>
                      </a:r>
                    </a:p>
                  </a:txBody>
                  <a:tcPr/>
                </a:tc>
                <a:tc>
                  <a:txBody>
                    <a:bodyPr/>
                    <a:lstStyle/>
                    <a:p>
                      <a:pPr algn="ctr"/>
                      <a:r>
                        <a:rPr lang="en-US" dirty="0"/>
                        <a:t>Guided</a:t>
                      </a:r>
                    </a:p>
                  </a:txBody>
                  <a:tcPr/>
                </a:tc>
                <a:extLst>
                  <a:ext uri="{0D108BD9-81ED-4DB2-BD59-A6C34878D82A}">
                    <a16:rowId xmlns:a16="http://schemas.microsoft.com/office/drawing/2014/main" val="2877674990"/>
                  </a:ext>
                </a:extLst>
              </a:tr>
              <a:tr h="337312">
                <a:tc>
                  <a:txBody>
                    <a:bodyPr/>
                    <a:lstStyle/>
                    <a:p>
                      <a:pPr algn="ctr"/>
                      <a:r>
                        <a:rPr lang="en-US" dirty="0"/>
                        <a:t>:45 – 1:21</a:t>
                      </a:r>
                    </a:p>
                  </a:txBody>
                  <a:tcPr/>
                </a:tc>
                <a:tc>
                  <a:txBody>
                    <a:bodyPr/>
                    <a:lstStyle/>
                    <a:p>
                      <a:pPr algn="ctr"/>
                      <a:r>
                        <a:rPr lang="en-US" dirty="0"/>
                        <a:t>Guided</a:t>
                      </a:r>
                    </a:p>
                  </a:txBody>
                  <a:tcPr/>
                </a:tc>
                <a:extLst>
                  <a:ext uri="{0D108BD9-81ED-4DB2-BD59-A6C34878D82A}">
                    <a16:rowId xmlns:a16="http://schemas.microsoft.com/office/drawing/2014/main" val="2710332389"/>
                  </a:ext>
                </a:extLst>
              </a:tr>
              <a:tr h="337312">
                <a:tc>
                  <a:txBody>
                    <a:bodyPr/>
                    <a:lstStyle/>
                    <a:p>
                      <a:pPr algn="ctr"/>
                      <a:r>
                        <a:rPr lang="en-US" dirty="0"/>
                        <a:t>1:49 – 2:04</a:t>
                      </a:r>
                    </a:p>
                  </a:txBody>
                  <a:tcPr/>
                </a:tc>
                <a:tc>
                  <a:txBody>
                    <a:bodyPr/>
                    <a:lstStyle/>
                    <a:p>
                      <a:pPr algn="ctr"/>
                      <a:r>
                        <a:rPr lang="en-US" dirty="0"/>
                        <a:t>Independent</a:t>
                      </a:r>
                    </a:p>
                  </a:txBody>
                  <a:tcPr/>
                </a:tc>
                <a:extLst>
                  <a:ext uri="{0D108BD9-81ED-4DB2-BD59-A6C34878D82A}">
                    <a16:rowId xmlns:a16="http://schemas.microsoft.com/office/drawing/2014/main" val="360057558"/>
                  </a:ext>
                </a:extLst>
              </a:tr>
              <a:tr h="337312">
                <a:tc>
                  <a:txBody>
                    <a:bodyPr/>
                    <a:lstStyle/>
                    <a:p>
                      <a:pPr algn="ctr"/>
                      <a:r>
                        <a:rPr lang="en-US" dirty="0"/>
                        <a:t>2:21</a:t>
                      </a:r>
                      <a:r>
                        <a:rPr lang="en-US" baseline="0" dirty="0"/>
                        <a:t> – 3:00</a:t>
                      </a:r>
                      <a:endParaRPr lang="en-US" dirty="0"/>
                    </a:p>
                  </a:txBody>
                  <a:tcPr/>
                </a:tc>
                <a:tc>
                  <a:txBody>
                    <a:bodyPr/>
                    <a:lstStyle/>
                    <a:p>
                      <a:pPr algn="ctr"/>
                      <a:r>
                        <a:rPr lang="en-US" dirty="0"/>
                        <a:t>Independent</a:t>
                      </a:r>
                    </a:p>
                  </a:txBody>
                  <a:tcPr/>
                </a:tc>
                <a:extLst>
                  <a:ext uri="{0D108BD9-81ED-4DB2-BD59-A6C34878D82A}">
                    <a16:rowId xmlns:a16="http://schemas.microsoft.com/office/drawing/2014/main" val="2110690373"/>
                  </a:ext>
                </a:extLst>
              </a:tr>
              <a:tr h="337312">
                <a:tc>
                  <a:txBody>
                    <a:bodyPr/>
                    <a:lstStyle/>
                    <a:p>
                      <a:pPr algn="ctr"/>
                      <a:r>
                        <a:rPr lang="en-US" dirty="0"/>
                        <a:t>3:17 -</a:t>
                      </a:r>
                      <a:r>
                        <a:rPr lang="en-US" baseline="0" dirty="0"/>
                        <a:t> end</a:t>
                      </a:r>
                      <a:endParaRPr lang="en-US" dirty="0"/>
                    </a:p>
                  </a:txBody>
                  <a:tcPr/>
                </a:tc>
                <a:tc>
                  <a:txBody>
                    <a:bodyPr/>
                    <a:lstStyle/>
                    <a:p>
                      <a:pPr algn="ctr"/>
                      <a:r>
                        <a:rPr lang="en-US" dirty="0"/>
                        <a:t>Independent</a:t>
                      </a:r>
                    </a:p>
                  </a:txBody>
                  <a:tcPr/>
                </a:tc>
                <a:extLst>
                  <a:ext uri="{0D108BD9-81ED-4DB2-BD59-A6C34878D82A}">
                    <a16:rowId xmlns:a16="http://schemas.microsoft.com/office/drawing/2014/main" val="525518266"/>
                  </a:ext>
                </a:extLst>
              </a:tr>
            </a:tbl>
          </a:graphicData>
        </a:graphic>
      </p:graphicFrame>
    </p:spTree>
    <p:extLst>
      <p:ext uri="{BB962C8B-B14F-4D97-AF65-F5344CB8AC3E}">
        <p14:creationId xmlns:p14="http://schemas.microsoft.com/office/powerpoint/2010/main" val="262216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8.5 – Evaluate a Lesson</a:t>
            </a:r>
            <a:br>
              <a:rPr lang="en-US" dirty="0"/>
            </a:br>
            <a:r>
              <a:rPr lang="en-US" i="1" dirty="0"/>
              <a:t>Independent Practice</a:t>
            </a:r>
          </a:p>
        </p:txBody>
      </p:sp>
      <p:sp>
        <p:nvSpPr>
          <p:cNvPr id="6" name="Text Placeholder 5"/>
          <p:cNvSpPr>
            <a:spLocks noGrp="1"/>
          </p:cNvSpPr>
          <p:nvPr>
            <p:ph type="body" sz="quarter" idx="14"/>
          </p:nvPr>
        </p:nvSpPr>
        <p:spPr>
          <a:xfrm>
            <a:off x="575733" y="1633603"/>
            <a:ext cx="4164709" cy="4573560"/>
          </a:xfrm>
          <a:prstGeom prst="rect">
            <a:avLst/>
          </a:prstGeom>
        </p:spPr>
        <p:txBody>
          <a:bodyPr>
            <a:spAutoFit/>
          </a:bodyPr>
          <a:lstStyle/>
          <a:p>
            <a:pPr marL="0" lvl="1" indent="0" algn="ctr">
              <a:buClr>
                <a:srgbClr val="7B628A"/>
              </a:buClr>
              <a:buNone/>
            </a:pPr>
            <a:r>
              <a:rPr lang="en-US" b="1" dirty="0">
                <a:solidFill>
                  <a:srgbClr val="FFFFFF"/>
                </a:solidFill>
                <a:latin typeface="Arial" panose="020B0604020202020204" pitchFamily="34" charset="0"/>
                <a:cs typeface="Arial" panose="020B0604020202020204" pitchFamily="34" charset="0"/>
              </a:rPr>
              <a:t>Provide Independent Practice</a:t>
            </a:r>
          </a:p>
          <a:p>
            <a:pPr marL="0" lvl="1" indent="0">
              <a:buClr>
                <a:srgbClr val="7B628A"/>
              </a:buClr>
              <a:buNone/>
            </a:pPr>
            <a:endParaRPr lang="en-US" sz="1400" b="1" dirty="0">
              <a:solidFill>
                <a:srgbClr val="FFFFFF"/>
              </a:solidFill>
              <a:latin typeface="Arial" panose="020B0604020202020204" pitchFamily="34" charset="0"/>
              <a:cs typeface="Arial" panose="020B0604020202020204" pitchFamily="34" charset="0"/>
            </a:endParaRPr>
          </a:p>
          <a:p>
            <a:pPr marL="285750" lvl="1">
              <a:buClr>
                <a:srgbClr val="7B628A"/>
              </a:buClr>
              <a:buFont typeface="Wingdings" panose="05000000000000000000" pitchFamily="2" charset="2"/>
              <a:buChar char="q"/>
            </a:pPr>
            <a:r>
              <a:rPr lang="en-US" sz="1400" dirty="0">
                <a:solidFill>
                  <a:srgbClr val="FFFFFF"/>
                </a:solidFill>
              </a:rPr>
              <a:t>Review expectations and resources for meeting the learning outcome</a:t>
            </a:r>
          </a:p>
          <a:p>
            <a:pPr marL="517525" lvl="1">
              <a:buClr>
                <a:srgbClr val="7B628A"/>
              </a:buClr>
              <a:buFont typeface="Arial" panose="020B0604020202020204" pitchFamily="34" charset="0"/>
              <a:buChar char="•"/>
            </a:pPr>
            <a:r>
              <a:rPr lang="en-US" sz="1400" dirty="0">
                <a:solidFill>
                  <a:srgbClr val="FFFFFF"/>
                </a:solidFill>
              </a:rPr>
              <a:t>Select objective-linked practice items that lead to 90-95% accuracy</a:t>
            </a:r>
          </a:p>
          <a:p>
            <a:pPr marL="517525" lvl="1">
              <a:buClr>
                <a:srgbClr val="7B628A"/>
              </a:buClr>
              <a:buFont typeface="Arial" panose="020B0604020202020204" pitchFamily="34" charset="0"/>
              <a:buChar char="•"/>
            </a:pPr>
            <a:r>
              <a:rPr lang="en-US" sz="1400" dirty="0">
                <a:solidFill>
                  <a:srgbClr val="FFFFFF"/>
                </a:solidFill>
              </a:rPr>
              <a:t>Review expectations for meeting learning outcome</a:t>
            </a:r>
          </a:p>
          <a:p>
            <a:pPr marL="517525" lvl="1">
              <a:buClr>
                <a:srgbClr val="7B628A"/>
              </a:buClr>
              <a:buFont typeface="Arial" panose="020B0604020202020204" pitchFamily="34" charset="0"/>
              <a:buChar char="•"/>
            </a:pPr>
            <a:r>
              <a:rPr lang="en-US" sz="1400" dirty="0">
                <a:solidFill>
                  <a:srgbClr val="FFFFFF"/>
                </a:solidFill>
              </a:rPr>
              <a:t>Remind students how they self-prompt</a:t>
            </a:r>
          </a:p>
          <a:p>
            <a:pPr marL="285750" lvl="1">
              <a:buClr>
                <a:srgbClr val="7B628A"/>
              </a:buClr>
              <a:buFont typeface="Wingdings" panose="05000000000000000000" pitchFamily="2" charset="2"/>
              <a:buChar char="q"/>
            </a:pPr>
            <a:r>
              <a:rPr lang="en-US" sz="1400" dirty="0">
                <a:solidFill>
                  <a:srgbClr val="FFFFFF"/>
                </a:solidFill>
              </a:rPr>
              <a:t>Allow student to work without support</a:t>
            </a:r>
          </a:p>
          <a:p>
            <a:pPr marL="517525" lvl="1">
              <a:buClr>
                <a:srgbClr val="7B628A"/>
              </a:buClr>
              <a:buFont typeface="Arial" panose="020B0604020202020204" pitchFamily="34" charset="0"/>
              <a:buChar char="•"/>
            </a:pPr>
            <a:r>
              <a:rPr lang="en-US" sz="1400" dirty="0">
                <a:solidFill>
                  <a:srgbClr val="FFFFFF"/>
                </a:solidFill>
              </a:rPr>
              <a:t>Limit guidance from teacher</a:t>
            </a:r>
          </a:p>
          <a:p>
            <a:pPr marL="517525" lvl="1">
              <a:buClr>
                <a:srgbClr val="7B628A"/>
              </a:buClr>
              <a:buFont typeface="Arial" panose="020B0604020202020204" pitchFamily="34" charset="0"/>
              <a:buChar char="•"/>
            </a:pPr>
            <a:r>
              <a:rPr lang="en-US" sz="1400" dirty="0">
                <a:solidFill>
                  <a:srgbClr val="FFFFFF"/>
                </a:solidFill>
              </a:rPr>
              <a:t>Monitor throughout independent practice</a:t>
            </a:r>
          </a:p>
          <a:p>
            <a:pPr marL="517525" lvl="1">
              <a:buClr>
                <a:srgbClr val="7B628A"/>
              </a:buClr>
              <a:buFont typeface="Arial" panose="020B0604020202020204" pitchFamily="34" charset="0"/>
              <a:buChar char="•"/>
            </a:pPr>
            <a:r>
              <a:rPr lang="en-US" sz="1400" dirty="0">
                <a:solidFill>
                  <a:srgbClr val="FFFFFF"/>
                </a:solidFill>
              </a:rPr>
              <a:t>Give mini-reminders and record points of confusion</a:t>
            </a:r>
          </a:p>
          <a:p>
            <a:pPr marL="285750" lvl="1">
              <a:buClr>
                <a:srgbClr val="7B628A"/>
              </a:buClr>
              <a:buFont typeface="Wingdings" panose="05000000000000000000" pitchFamily="2" charset="2"/>
              <a:buChar char="q"/>
            </a:pPr>
            <a:r>
              <a:rPr lang="en-US" sz="1400" dirty="0">
                <a:solidFill>
                  <a:srgbClr val="FFFFFF"/>
                </a:solidFill>
              </a:rPr>
              <a:t>Observe and provide immediate and delayed feedback </a:t>
            </a:r>
          </a:p>
          <a:p>
            <a:pPr marL="517525" lvl="1">
              <a:buClr>
                <a:srgbClr val="7B628A"/>
              </a:buClr>
              <a:buFont typeface="Arial" panose="020B0604020202020204" pitchFamily="34" charset="0"/>
              <a:buChar char="•"/>
            </a:pPr>
            <a:r>
              <a:rPr lang="en-US" sz="1400" dirty="0">
                <a:solidFill>
                  <a:srgbClr val="FFFFFF"/>
                </a:solidFill>
              </a:rPr>
              <a:t>Check for understanding throughout</a:t>
            </a:r>
          </a:p>
          <a:p>
            <a:pPr marL="517525" lvl="1">
              <a:buClr>
                <a:srgbClr val="7B628A"/>
              </a:buClr>
              <a:buFont typeface="Arial" panose="020B0604020202020204" pitchFamily="34" charset="0"/>
              <a:buChar char="•"/>
            </a:pPr>
            <a:r>
              <a:rPr lang="en-US" sz="1400" dirty="0">
                <a:solidFill>
                  <a:srgbClr val="FFFFFF"/>
                </a:solidFill>
              </a:rPr>
              <a:t>Provide feedback following completion of task</a:t>
            </a:r>
          </a:p>
        </p:txBody>
      </p:sp>
      <p:sp>
        <p:nvSpPr>
          <p:cNvPr id="3" name="Content Placeholder 2"/>
          <p:cNvSpPr>
            <a:spLocks noGrp="1"/>
          </p:cNvSpPr>
          <p:nvPr>
            <p:ph idx="12"/>
          </p:nvPr>
        </p:nvSpPr>
        <p:spPr/>
        <p:txBody>
          <a:bodyPr/>
          <a:lstStyle/>
          <a:p>
            <a:endParaRPr lang="en-US"/>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1" name="TextBox 10" descr=" ">
            <a:extLst>
              <a:ext uri="{C183D7F6-B498-43B3-948B-1728B52AA6E4}">
                <adec:decorative xmlns:adec="http://schemas.microsoft.com/office/drawing/2017/decorative" val="1"/>
              </a:ext>
            </a:extLst>
          </p:cNvPr>
          <p:cNvSpPr txBox="1"/>
          <p:nvPr/>
        </p:nvSpPr>
        <p:spPr>
          <a:xfrm>
            <a:off x="4679487" y="2474783"/>
            <a:ext cx="4482318" cy="2834640"/>
          </a:xfrm>
          <a:prstGeom prst="cloudCallout">
            <a:avLst>
              <a:gd name="adj1" fmla="val -61118"/>
              <a:gd name="adj2" fmla="val -50956"/>
            </a:avLst>
          </a:prstGeom>
          <a:solidFill>
            <a:schemeClr val="accent2"/>
          </a:solidFill>
        </p:spPr>
        <p:txBody>
          <a:bodyPr wrap="square" lIns="0" tIns="0" rIns="0" bIns="0" rtlCol="0" anchor="ctr" anchorCtr="0">
            <a:spAutoFit/>
          </a:bodyPr>
          <a:lstStyle/>
          <a:p>
            <a:endParaRPr lang="en-US" sz="1600" i="1" dirty="0"/>
          </a:p>
        </p:txBody>
      </p:sp>
      <p:sp>
        <p:nvSpPr>
          <p:cNvPr id="12" name="Rectangle 11"/>
          <p:cNvSpPr/>
          <p:nvPr/>
        </p:nvSpPr>
        <p:spPr>
          <a:xfrm>
            <a:off x="5437532" y="2646933"/>
            <a:ext cx="3251503" cy="2308323"/>
          </a:xfrm>
          <a:prstGeom prst="rect">
            <a:avLst/>
          </a:prstGeom>
        </p:spPr>
        <p:txBody>
          <a:bodyPr wrap="square">
            <a:spAutoFit/>
          </a:bodyPr>
          <a:lstStyle/>
          <a:p>
            <a:r>
              <a:rPr lang="en-US" sz="1600" i="1" dirty="0"/>
              <a:t>The teacher selects independent activities that link directly to guided practice. The students use a known routine to apply the new knowledge—but she had not done this during guided practice. However, students exhibit very little difficulty completing the tasks. It seems like accuracy is over 90% (but it’s a bit hard to know).</a:t>
            </a:r>
          </a:p>
        </p:txBody>
      </p:sp>
      <mc:AlternateContent xmlns:mc="http://schemas.openxmlformats.org/markup-compatibility/2006" xmlns:p14="http://schemas.microsoft.com/office/powerpoint/2010/main">
        <mc:Choice Requires="p14">
          <p:contentPart p14:bwMode="auto" r:id="rId2">
            <p14:nvContentPartPr>
              <p14:cNvPr id="10" name="Ink 9" descr=" ">
                <a:extLst>
                  <a:ext uri="{C183D7F6-B498-43B3-948B-1728B52AA6E4}">
                    <adec:decorative xmlns:adec="http://schemas.microsoft.com/office/drawing/2017/decorative" val="1"/>
                  </a:ext>
                </a:extLst>
              </p14:cNvPr>
              <p14:cNvContentPartPr/>
              <p14:nvPr/>
            </p14:nvContentPartPr>
            <p14:xfrm>
              <a:off x="655421" y="2285512"/>
              <a:ext cx="173520" cy="160560"/>
            </p14:xfrm>
          </p:contentPart>
        </mc:Choice>
        <mc:Fallback xmlns="">
          <p:pic>
            <p:nvPicPr>
              <p:cNvPr id="10" name="Ink 9" descr=" ">
                <a:extLst>
                  <a:ext uri="{C183D7F6-B498-43B3-948B-1728B52AA6E4}">
                    <adec:decorative xmlns:adec="http://schemas.microsoft.com/office/drawing/2017/decorative" val="1"/>
                  </a:ext>
                </a:extLst>
              </p:cNvPr>
              <p:cNvPicPr/>
              <p:nvPr/>
            </p:nvPicPr>
            <p:blipFill>
              <a:blip r:embed="rId3"/>
              <a:stretch>
                <a:fillRect/>
              </a:stretch>
            </p:blipFill>
            <p:spPr>
              <a:xfrm>
                <a:off x="626981" y="2257072"/>
                <a:ext cx="230400" cy="217440"/>
              </a:xfrm>
              <a:prstGeom prst="rect">
                <a:avLst/>
              </a:prstGeom>
            </p:spPr>
          </p:pic>
        </mc:Fallback>
      </mc:AlternateContent>
    </p:spTree>
    <p:extLst>
      <p:ext uri="{BB962C8B-B14F-4D97-AF65-F5344CB8AC3E}">
        <p14:creationId xmlns:p14="http://schemas.microsoft.com/office/powerpoint/2010/main" val="103676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219018" y="324358"/>
            <a:ext cx="7924982" cy="917367"/>
          </a:xfrm>
        </p:spPr>
        <p:txBody>
          <a:bodyPr/>
          <a:lstStyle/>
          <a:p>
            <a:r>
              <a:rPr lang="en-US" dirty="0"/>
              <a:t>Evaluate a Lesson</a:t>
            </a:r>
            <a:endParaRPr lang="en-US" sz="2800" dirty="0"/>
          </a:p>
        </p:txBody>
      </p:sp>
      <p:sp>
        <p:nvSpPr>
          <p:cNvPr id="14" name="Text Placeholder 13"/>
          <p:cNvSpPr>
            <a:spLocks noGrp="1"/>
          </p:cNvSpPr>
          <p:nvPr>
            <p:ph type="body" sz="quarter" idx="14"/>
          </p:nvPr>
        </p:nvSpPr>
        <p:spPr>
          <a:xfrm>
            <a:off x="343645" y="1418438"/>
            <a:ext cx="8415585" cy="3805882"/>
          </a:xfrm>
        </p:spPr>
        <p:txBody>
          <a:bodyPr>
            <a:normAutofit/>
          </a:bodyPr>
          <a:lstStyle/>
          <a:p>
            <a:pPr marL="0" indent="0">
              <a:buNone/>
            </a:pPr>
            <a:r>
              <a:rPr lang="en-US" b="1" dirty="0"/>
              <a:t>How It Works</a:t>
            </a:r>
          </a:p>
          <a:p>
            <a:pPr marL="0" indent="0">
              <a:buNone/>
            </a:pPr>
            <a:endParaRPr lang="en-US" b="1" dirty="0"/>
          </a:p>
          <a:p>
            <a:r>
              <a:rPr lang="en-US" dirty="0"/>
              <a:t>You will watch a video clip of a lesson</a:t>
            </a:r>
          </a:p>
          <a:p>
            <a:r>
              <a:rPr lang="en-US" dirty="0"/>
              <a:t>Use your time table to jot down what you observe (e.g., modeling, guided practice)</a:t>
            </a:r>
          </a:p>
          <a:p>
            <a:r>
              <a:rPr lang="en-US" dirty="0"/>
              <a:t>Refer back to the times you recorded to evaluate the lesson</a:t>
            </a:r>
          </a:p>
          <a:p>
            <a:r>
              <a:rPr lang="en-US" dirty="0"/>
              <a:t>Use your checklist to evaluate what you see</a:t>
            </a:r>
          </a:p>
        </p:txBody>
      </p:sp>
      <p:sp>
        <p:nvSpPr>
          <p:cNvPr id="15" name="Text Placeholder 14"/>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4824209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8.5 – Evaluate a Lesson</a:t>
            </a:r>
            <a:br>
              <a:rPr lang="en-US" dirty="0"/>
            </a:br>
            <a:r>
              <a:rPr lang="en-US" i="1" dirty="0"/>
              <a:t>Independent Practice</a:t>
            </a:r>
          </a:p>
        </p:txBody>
      </p:sp>
      <p:sp>
        <p:nvSpPr>
          <p:cNvPr id="6" name="Text Placeholder 5"/>
          <p:cNvSpPr>
            <a:spLocks noGrp="1"/>
          </p:cNvSpPr>
          <p:nvPr>
            <p:ph type="body" sz="quarter" idx="14"/>
          </p:nvPr>
        </p:nvSpPr>
        <p:spPr>
          <a:xfrm>
            <a:off x="575733" y="1633603"/>
            <a:ext cx="4164709" cy="4573560"/>
          </a:xfrm>
          <a:prstGeom prst="rect">
            <a:avLst/>
          </a:prstGeom>
        </p:spPr>
        <p:txBody>
          <a:bodyPr>
            <a:spAutoFit/>
          </a:bodyPr>
          <a:lstStyle/>
          <a:p>
            <a:pPr marL="0" lvl="1" indent="0" algn="ctr">
              <a:buClr>
                <a:srgbClr val="7B628A"/>
              </a:buClr>
              <a:buNone/>
            </a:pPr>
            <a:r>
              <a:rPr lang="en-US" b="1" dirty="0">
                <a:solidFill>
                  <a:srgbClr val="FFFFFF"/>
                </a:solidFill>
                <a:latin typeface="Arial" panose="020B0604020202020204" pitchFamily="34" charset="0"/>
                <a:cs typeface="Arial" panose="020B0604020202020204" pitchFamily="34" charset="0"/>
              </a:rPr>
              <a:t>Provide Independent Practice</a:t>
            </a:r>
          </a:p>
          <a:p>
            <a:pPr marL="0" lvl="1" indent="0">
              <a:buClr>
                <a:srgbClr val="7B628A"/>
              </a:buClr>
              <a:buNone/>
            </a:pPr>
            <a:endParaRPr lang="en-US" sz="1400" b="1" dirty="0">
              <a:solidFill>
                <a:srgbClr val="FFFFFF"/>
              </a:solidFill>
              <a:latin typeface="Arial" panose="020B0604020202020204" pitchFamily="34" charset="0"/>
              <a:cs typeface="Arial" panose="020B0604020202020204" pitchFamily="34" charset="0"/>
            </a:endParaRPr>
          </a:p>
          <a:p>
            <a:pPr marL="285750" lvl="1">
              <a:buClr>
                <a:srgbClr val="7B628A"/>
              </a:buClr>
              <a:buFont typeface="Wingdings" panose="05000000000000000000" pitchFamily="2" charset="2"/>
              <a:buChar char="q"/>
            </a:pPr>
            <a:r>
              <a:rPr lang="en-US" sz="1400" dirty="0">
                <a:solidFill>
                  <a:srgbClr val="FFFFFF"/>
                </a:solidFill>
              </a:rPr>
              <a:t>Review expectations and resources for meeting the learning outcome</a:t>
            </a:r>
          </a:p>
          <a:p>
            <a:pPr marL="517525" lvl="1">
              <a:buClr>
                <a:srgbClr val="7B628A"/>
              </a:buClr>
              <a:buFont typeface="Arial" panose="020B0604020202020204" pitchFamily="34" charset="0"/>
              <a:buChar char="•"/>
            </a:pPr>
            <a:r>
              <a:rPr lang="en-US" sz="1400" dirty="0">
                <a:solidFill>
                  <a:srgbClr val="FFFFFF"/>
                </a:solidFill>
              </a:rPr>
              <a:t>Select objective-linked practice items that lead to 90-95% accuracy</a:t>
            </a:r>
          </a:p>
          <a:p>
            <a:pPr marL="517525" lvl="1">
              <a:buClr>
                <a:srgbClr val="7B628A"/>
              </a:buClr>
              <a:buFont typeface="Arial" panose="020B0604020202020204" pitchFamily="34" charset="0"/>
              <a:buChar char="•"/>
            </a:pPr>
            <a:r>
              <a:rPr lang="en-US" sz="1400" dirty="0">
                <a:solidFill>
                  <a:srgbClr val="FFFFFF"/>
                </a:solidFill>
              </a:rPr>
              <a:t>Review expectations for meeting learning outcome</a:t>
            </a:r>
          </a:p>
          <a:p>
            <a:pPr marL="517525" lvl="1">
              <a:buClr>
                <a:srgbClr val="7B628A"/>
              </a:buClr>
              <a:buFont typeface="Arial" panose="020B0604020202020204" pitchFamily="34" charset="0"/>
              <a:buChar char="•"/>
            </a:pPr>
            <a:r>
              <a:rPr lang="en-US" sz="1400" dirty="0">
                <a:solidFill>
                  <a:srgbClr val="FFFFFF"/>
                </a:solidFill>
              </a:rPr>
              <a:t>Remind students how they self-prompt</a:t>
            </a:r>
          </a:p>
          <a:p>
            <a:pPr marL="285750" lvl="1">
              <a:buClr>
                <a:srgbClr val="7B628A"/>
              </a:buClr>
              <a:buFont typeface="Wingdings" panose="05000000000000000000" pitchFamily="2" charset="2"/>
              <a:buChar char="q"/>
            </a:pPr>
            <a:r>
              <a:rPr lang="en-US" sz="1400" dirty="0">
                <a:solidFill>
                  <a:srgbClr val="FFFFFF"/>
                </a:solidFill>
              </a:rPr>
              <a:t>Allow student to work without support</a:t>
            </a:r>
          </a:p>
          <a:p>
            <a:pPr marL="517525" lvl="1">
              <a:buClr>
                <a:srgbClr val="7B628A"/>
              </a:buClr>
              <a:buFont typeface="Arial" panose="020B0604020202020204" pitchFamily="34" charset="0"/>
              <a:buChar char="•"/>
            </a:pPr>
            <a:r>
              <a:rPr lang="en-US" sz="1400" dirty="0">
                <a:solidFill>
                  <a:srgbClr val="FFFFFF"/>
                </a:solidFill>
              </a:rPr>
              <a:t>Limit guidance from teacher</a:t>
            </a:r>
          </a:p>
          <a:p>
            <a:pPr marL="517525" lvl="1">
              <a:buClr>
                <a:srgbClr val="7B628A"/>
              </a:buClr>
              <a:buFont typeface="Arial" panose="020B0604020202020204" pitchFamily="34" charset="0"/>
              <a:buChar char="•"/>
            </a:pPr>
            <a:r>
              <a:rPr lang="en-US" sz="1400" dirty="0">
                <a:solidFill>
                  <a:srgbClr val="FFFFFF"/>
                </a:solidFill>
              </a:rPr>
              <a:t>Monitor throughout independent practice</a:t>
            </a:r>
          </a:p>
          <a:p>
            <a:pPr marL="517525" lvl="1">
              <a:buClr>
                <a:srgbClr val="7B628A"/>
              </a:buClr>
              <a:buFont typeface="Arial" panose="020B0604020202020204" pitchFamily="34" charset="0"/>
              <a:buChar char="•"/>
            </a:pPr>
            <a:r>
              <a:rPr lang="en-US" sz="1400" dirty="0">
                <a:solidFill>
                  <a:srgbClr val="FFFFFF"/>
                </a:solidFill>
              </a:rPr>
              <a:t>Give mini-reminders and record points of confusion</a:t>
            </a:r>
          </a:p>
          <a:p>
            <a:pPr marL="285750" lvl="1">
              <a:buClr>
                <a:srgbClr val="7B628A"/>
              </a:buClr>
              <a:buFont typeface="Wingdings" panose="05000000000000000000" pitchFamily="2" charset="2"/>
              <a:buChar char="q"/>
            </a:pPr>
            <a:r>
              <a:rPr lang="en-US" sz="1400" dirty="0">
                <a:solidFill>
                  <a:srgbClr val="FFFFFF"/>
                </a:solidFill>
              </a:rPr>
              <a:t>Observe and provide immediate and delayed feedback </a:t>
            </a:r>
          </a:p>
          <a:p>
            <a:pPr marL="517525" lvl="1">
              <a:buClr>
                <a:srgbClr val="7B628A"/>
              </a:buClr>
              <a:buFont typeface="Arial" panose="020B0604020202020204" pitchFamily="34" charset="0"/>
              <a:buChar char="•"/>
            </a:pPr>
            <a:r>
              <a:rPr lang="en-US" sz="1400" dirty="0">
                <a:solidFill>
                  <a:srgbClr val="FFFFFF"/>
                </a:solidFill>
              </a:rPr>
              <a:t>Check for understanding throughout</a:t>
            </a:r>
          </a:p>
          <a:p>
            <a:pPr marL="517525" lvl="1">
              <a:buClr>
                <a:srgbClr val="7B628A"/>
              </a:buClr>
              <a:buFont typeface="Arial" panose="020B0604020202020204" pitchFamily="34" charset="0"/>
              <a:buChar char="•"/>
            </a:pPr>
            <a:r>
              <a:rPr lang="en-US" sz="1400" dirty="0">
                <a:solidFill>
                  <a:srgbClr val="FFFFFF"/>
                </a:solidFill>
              </a:rPr>
              <a:t>Provide feedback following completion of task</a:t>
            </a:r>
          </a:p>
        </p:txBody>
      </p:sp>
      <p:sp>
        <p:nvSpPr>
          <p:cNvPr id="3" name="Content Placeholder 2"/>
          <p:cNvSpPr>
            <a:spLocks noGrp="1"/>
          </p:cNvSpPr>
          <p:nvPr>
            <p:ph idx="12"/>
          </p:nvPr>
        </p:nvSpPr>
        <p:spPr/>
        <p:txBody>
          <a:bodyPr/>
          <a:lstStyle/>
          <a:p>
            <a:endParaRPr lang="en-US"/>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1" name="TextBox 10" descr=" ">
            <a:extLst>
              <a:ext uri="{C183D7F6-B498-43B3-948B-1728B52AA6E4}">
                <adec:decorative xmlns:adec="http://schemas.microsoft.com/office/drawing/2017/decorative" val="1"/>
              </a:ext>
            </a:extLst>
          </p:cNvPr>
          <p:cNvSpPr txBox="1"/>
          <p:nvPr/>
        </p:nvSpPr>
        <p:spPr>
          <a:xfrm>
            <a:off x="4698373" y="1815677"/>
            <a:ext cx="4482318" cy="1913958"/>
          </a:xfrm>
          <a:prstGeom prst="cloudCallout">
            <a:avLst>
              <a:gd name="adj1" fmla="val -62245"/>
              <a:gd name="adj2" fmla="val 63140"/>
            </a:avLst>
          </a:prstGeom>
          <a:solidFill>
            <a:schemeClr val="accent2"/>
          </a:solidFill>
        </p:spPr>
        <p:txBody>
          <a:bodyPr wrap="square" lIns="0" tIns="0" rIns="0" bIns="0" rtlCol="0" anchor="ctr" anchorCtr="0">
            <a:spAutoFit/>
          </a:bodyPr>
          <a:lstStyle/>
          <a:p>
            <a:endParaRPr lang="en-US" sz="1600" i="1" dirty="0"/>
          </a:p>
        </p:txBody>
      </p:sp>
      <p:sp>
        <p:nvSpPr>
          <p:cNvPr id="12" name="Rectangle 11"/>
          <p:cNvSpPr/>
          <p:nvPr/>
        </p:nvSpPr>
        <p:spPr>
          <a:xfrm>
            <a:off x="5456418" y="2158575"/>
            <a:ext cx="3251503" cy="1077218"/>
          </a:xfrm>
          <a:prstGeom prst="rect">
            <a:avLst/>
          </a:prstGeom>
        </p:spPr>
        <p:txBody>
          <a:bodyPr wrap="square">
            <a:spAutoFit/>
          </a:bodyPr>
          <a:lstStyle/>
          <a:p>
            <a:r>
              <a:rPr lang="en-US" sz="1600" i="1" dirty="0"/>
              <a:t>The teacher limits support while students complete the tasks on their own. She only provides little reminders such as “say E as you underline”. </a:t>
            </a:r>
          </a:p>
        </p:txBody>
      </p:sp>
      <p:pic>
        <p:nvPicPr>
          <p:cNvPr id="10"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628" y="3652609"/>
            <a:ext cx="298450" cy="2984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14" name="Ink 13" descr=" ">
                <a:extLst>
                  <a:ext uri="{C183D7F6-B498-43B3-948B-1728B52AA6E4}">
                    <adec:decorative xmlns:adec="http://schemas.microsoft.com/office/drawing/2017/decorative" val="1"/>
                  </a:ext>
                </a:extLst>
              </p14:cNvPr>
              <p14:cNvContentPartPr/>
              <p14:nvPr/>
            </p14:nvContentPartPr>
            <p14:xfrm>
              <a:off x="655421" y="2285512"/>
              <a:ext cx="173520" cy="160560"/>
            </p14:xfrm>
          </p:contentPart>
        </mc:Choice>
        <mc:Fallback xmlns="">
          <p:pic>
            <p:nvPicPr>
              <p:cNvPr id="14" name="Ink 13" descr=" ">
                <a:extLst>
                  <a:ext uri="{C183D7F6-B498-43B3-948B-1728B52AA6E4}">
                    <adec:decorative xmlns:adec="http://schemas.microsoft.com/office/drawing/2017/decorative" val="1"/>
                  </a:ext>
                </a:extLst>
              </p:cNvPr>
              <p:cNvPicPr/>
              <p:nvPr/>
            </p:nvPicPr>
            <p:blipFill>
              <a:blip r:embed="rId4"/>
              <a:stretch>
                <a:fillRect/>
              </a:stretch>
            </p:blipFill>
            <p:spPr>
              <a:xfrm>
                <a:off x="626981" y="2257072"/>
                <a:ext cx="230400" cy="217440"/>
              </a:xfrm>
              <a:prstGeom prst="rect">
                <a:avLst/>
              </a:prstGeom>
            </p:spPr>
          </p:pic>
        </mc:Fallback>
      </mc:AlternateContent>
    </p:spTree>
    <p:extLst>
      <p:ext uri="{BB962C8B-B14F-4D97-AF65-F5344CB8AC3E}">
        <p14:creationId xmlns:p14="http://schemas.microsoft.com/office/powerpoint/2010/main" val="65284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8.5 – Evaluate a Lesson</a:t>
            </a:r>
            <a:br>
              <a:rPr lang="en-US" dirty="0"/>
            </a:br>
            <a:r>
              <a:rPr lang="en-US" i="1" dirty="0"/>
              <a:t>Independent Practice</a:t>
            </a:r>
          </a:p>
        </p:txBody>
      </p:sp>
      <p:sp>
        <p:nvSpPr>
          <p:cNvPr id="6" name="Text Placeholder 5"/>
          <p:cNvSpPr>
            <a:spLocks noGrp="1"/>
          </p:cNvSpPr>
          <p:nvPr>
            <p:ph type="body" sz="quarter" idx="14"/>
          </p:nvPr>
        </p:nvSpPr>
        <p:spPr>
          <a:xfrm>
            <a:off x="575733" y="1633603"/>
            <a:ext cx="4164709" cy="4573560"/>
          </a:xfrm>
          <a:prstGeom prst="rect">
            <a:avLst/>
          </a:prstGeom>
        </p:spPr>
        <p:txBody>
          <a:bodyPr>
            <a:spAutoFit/>
          </a:bodyPr>
          <a:lstStyle/>
          <a:p>
            <a:pPr marL="0" lvl="1" indent="0" algn="ctr">
              <a:buClr>
                <a:srgbClr val="7B628A"/>
              </a:buClr>
              <a:buNone/>
            </a:pPr>
            <a:r>
              <a:rPr lang="en-US" b="1" dirty="0">
                <a:solidFill>
                  <a:srgbClr val="FFFFFF"/>
                </a:solidFill>
                <a:latin typeface="Arial" panose="020B0604020202020204" pitchFamily="34" charset="0"/>
                <a:cs typeface="Arial" panose="020B0604020202020204" pitchFamily="34" charset="0"/>
              </a:rPr>
              <a:t>Provide Independent Practice</a:t>
            </a:r>
          </a:p>
          <a:p>
            <a:pPr marL="0" lvl="1" indent="0">
              <a:buClr>
                <a:srgbClr val="7B628A"/>
              </a:buClr>
              <a:buNone/>
            </a:pPr>
            <a:endParaRPr lang="en-US" sz="1400" b="1" dirty="0">
              <a:solidFill>
                <a:srgbClr val="FFFFFF"/>
              </a:solidFill>
              <a:latin typeface="Arial" panose="020B0604020202020204" pitchFamily="34" charset="0"/>
              <a:cs typeface="Arial" panose="020B0604020202020204" pitchFamily="34" charset="0"/>
            </a:endParaRPr>
          </a:p>
          <a:p>
            <a:pPr marL="285750" lvl="1">
              <a:buClr>
                <a:srgbClr val="7B628A"/>
              </a:buClr>
              <a:buFont typeface="Wingdings" panose="05000000000000000000" pitchFamily="2" charset="2"/>
              <a:buChar char="q"/>
            </a:pPr>
            <a:r>
              <a:rPr lang="en-US" sz="1400" dirty="0">
                <a:solidFill>
                  <a:srgbClr val="FFFFFF"/>
                </a:solidFill>
              </a:rPr>
              <a:t>Review expectations and resources for meeting the learning outcome</a:t>
            </a:r>
          </a:p>
          <a:p>
            <a:pPr marL="517525" lvl="1">
              <a:buClr>
                <a:srgbClr val="7B628A"/>
              </a:buClr>
              <a:buFont typeface="Arial" panose="020B0604020202020204" pitchFamily="34" charset="0"/>
              <a:buChar char="•"/>
            </a:pPr>
            <a:r>
              <a:rPr lang="en-US" sz="1400" dirty="0">
                <a:solidFill>
                  <a:srgbClr val="FFFFFF"/>
                </a:solidFill>
              </a:rPr>
              <a:t>Select objective-linked practice items that lead to 90-95% accuracy</a:t>
            </a:r>
          </a:p>
          <a:p>
            <a:pPr marL="517525" lvl="1">
              <a:buClr>
                <a:srgbClr val="7B628A"/>
              </a:buClr>
              <a:buFont typeface="Arial" panose="020B0604020202020204" pitchFamily="34" charset="0"/>
              <a:buChar char="•"/>
            </a:pPr>
            <a:r>
              <a:rPr lang="en-US" sz="1400" dirty="0">
                <a:solidFill>
                  <a:srgbClr val="FFFFFF"/>
                </a:solidFill>
              </a:rPr>
              <a:t>Review expectations for meeting learning outcome</a:t>
            </a:r>
          </a:p>
          <a:p>
            <a:pPr marL="517525" lvl="1">
              <a:buClr>
                <a:srgbClr val="7B628A"/>
              </a:buClr>
              <a:buFont typeface="Arial" panose="020B0604020202020204" pitchFamily="34" charset="0"/>
              <a:buChar char="•"/>
            </a:pPr>
            <a:r>
              <a:rPr lang="en-US" sz="1400" dirty="0">
                <a:solidFill>
                  <a:srgbClr val="FFFFFF"/>
                </a:solidFill>
              </a:rPr>
              <a:t>Remind students how they self-prompt</a:t>
            </a:r>
          </a:p>
          <a:p>
            <a:pPr marL="285750" lvl="1">
              <a:buClr>
                <a:srgbClr val="7B628A"/>
              </a:buClr>
              <a:buFont typeface="Wingdings" panose="05000000000000000000" pitchFamily="2" charset="2"/>
              <a:buChar char="q"/>
            </a:pPr>
            <a:r>
              <a:rPr lang="en-US" sz="1400" dirty="0">
                <a:solidFill>
                  <a:srgbClr val="FFFFFF"/>
                </a:solidFill>
              </a:rPr>
              <a:t>Allow students to work without support</a:t>
            </a:r>
          </a:p>
          <a:p>
            <a:pPr marL="517525" lvl="1">
              <a:buClr>
                <a:srgbClr val="7B628A"/>
              </a:buClr>
              <a:buFont typeface="Arial" panose="020B0604020202020204" pitchFamily="34" charset="0"/>
              <a:buChar char="•"/>
            </a:pPr>
            <a:r>
              <a:rPr lang="en-US" sz="1400" dirty="0">
                <a:solidFill>
                  <a:srgbClr val="FFFFFF"/>
                </a:solidFill>
              </a:rPr>
              <a:t>Limit guidance from teacher</a:t>
            </a:r>
          </a:p>
          <a:p>
            <a:pPr marL="517525" lvl="1">
              <a:buClr>
                <a:srgbClr val="7B628A"/>
              </a:buClr>
              <a:buFont typeface="Arial" panose="020B0604020202020204" pitchFamily="34" charset="0"/>
              <a:buChar char="•"/>
            </a:pPr>
            <a:r>
              <a:rPr lang="en-US" sz="1400" dirty="0">
                <a:solidFill>
                  <a:srgbClr val="FFFFFF"/>
                </a:solidFill>
              </a:rPr>
              <a:t>Monitor throughout independent practice</a:t>
            </a:r>
          </a:p>
          <a:p>
            <a:pPr marL="517525" lvl="1">
              <a:buClr>
                <a:srgbClr val="7B628A"/>
              </a:buClr>
              <a:buFont typeface="Arial" panose="020B0604020202020204" pitchFamily="34" charset="0"/>
              <a:buChar char="•"/>
            </a:pPr>
            <a:r>
              <a:rPr lang="en-US" sz="1400" dirty="0">
                <a:solidFill>
                  <a:srgbClr val="FFFFFF"/>
                </a:solidFill>
              </a:rPr>
              <a:t>Give mini-reminders and record points of confusion</a:t>
            </a:r>
          </a:p>
          <a:p>
            <a:pPr marL="285750" lvl="1">
              <a:buClr>
                <a:srgbClr val="7B628A"/>
              </a:buClr>
              <a:buFont typeface="Wingdings" panose="05000000000000000000" pitchFamily="2" charset="2"/>
              <a:buChar char="q"/>
            </a:pPr>
            <a:r>
              <a:rPr lang="en-US" sz="1400" dirty="0">
                <a:solidFill>
                  <a:srgbClr val="FFFFFF"/>
                </a:solidFill>
              </a:rPr>
              <a:t>Observe and provide immediate and delayed feedback </a:t>
            </a:r>
          </a:p>
          <a:p>
            <a:pPr marL="517525" lvl="1">
              <a:buClr>
                <a:srgbClr val="7B628A"/>
              </a:buClr>
              <a:buFont typeface="Arial" panose="020B0604020202020204" pitchFamily="34" charset="0"/>
              <a:buChar char="•"/>
            </a:pPr>
            <a:r>
              <a:rPr lang="en-US" sz="1400" dirty="0">
                <a:solidFill>
                  <a:srgbClr val="FFFFFF"/>
                </a:solidFill>
              </a:rPr>
              <a:t>Check for understanding throughout</a:t>
            </a:r>
          </a:p>
          <a:p>
            <a:pPr marL="517525" lvl="1">
              <a:buClr>
                <a:srgbClr val="7B628A"/>
              </a:buClr>
              <a:buFont typeface="Arial" panose="020B0604020202020204" pitchFamily="34" charset="0"/>
              <a:buChar char="•"/>
            </a:pPr>
            <a:r>
              <a:rPr lang="en-US" sz="1400" dirty="0">
                <a:solidFill>
                  <a:srgbClr val="FFFFFF"/>
                </a:solidFill>
              </a:rPr>
              <a:t>Provide feedback following completion of task</a:t>
            </a:r>
          </a:p>
        </p:txBody>
      </p:sp>
      <p:sp>
        <p:nvSpPr>
          <p:cNvPr id="3" name="Content Placeholder 2"/>
          <p:cNvSpPr>
            <a:spLocks noGrp="1"/>
          </p:cNvSpPr>
          <p:nvPr>
            <p:ph idx="12"/>
          </p:nvPr>
        </p:nvSpPr>
        <p:spPr/>
        <p:txBody>
          <a:bodyPr/>
          <a:lstStyle/>
          <a:p>
            <a:endParaRPr lang="en-US"/>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1" name="TextBox 10" descr=" ">
            <a:extLst>
              <a:ext uri="{C183D7F6-B498-43B3-948B-1728B52AA6E4}">
                <adec:decorative xmlns:adec="http://schemas.microsoft.com/office/drawing/2017/decorative" val="1"/>
              </a:ext>
            </a:extLst>
          </p:cNvPr>
          <p:cNvSpPr txBox="1"/>
          <p:nvPr/>
        </p:nvSpPr>
        <p:spPr>
          <a:xfrm>
            <a:off x="4661682" y="1882043"/>
            <a:ext cx="4482318" cy="2069015"/>
          </a:xfrm>
          <a:prstGeom prst="cloudCallout">
            <a:avLst>
              <a:gd name="adj1" fmla="val -56356"/>
              <a:gd name="adj2" fmla="val 98872"/>
            </a:avLst>
          </a:prstGeom>
          <a:solidFill>
            <a:schemeClr val="accent2"/>
          </a:solidFill>
        </p:spPr>
        <p:txBody>
          <a:bodyPr wrap="square" lIns="0" tIns="0" rIns="0" bIns="0" rtlCol="0" anchor="ctr" anchorCtr="0">
            <a:spAutoFit/>
          </a:bodyPr>
          <a:lstStyle/>
          <a:p>
            <a:endParaRPr lang="en-US" sz="1600" i="1" dirty="0"/>
          </a:p>
        </p:txBody>
      </p:sp>
      <p:sp>
        <p:nvSpPr>
          <p:cNvPr id="12" name="Rectangle 11"/>
          <p:cNvSpPr/>
          <p:nvPr/>
        </p:nvSpPr>
        <p:spPr>
          <a:xfrm>
            <a:off x="5316469" y="2068139"/>
            <a:ext cx="3251503" cy="1569660"/>
          </a:xfrm>
          <a:prstGeom prst="rect">
            <a:avLst/>
          </a:prstGeom>
        </p:spPr>
        <p:txBody>
          <a:bodyPr wrap="square">
            <a:spAutoFit/>
          </a:bodyPr>
          <a:lstStyle/>
          <a:p>
            <a:r>
              <a:rPr lang="en-US" sz="1600" i="1" dirty="0"/>
              <a:t>After practice, the teacher re-groups to go over what the students completed. When they have mastered the first task, she continues to a different task where they can apply what they have learned in a new way. </a:t>
            </a:r>
          </a:p>
        </p:txBody>
      </p:sp>
      <p:pic>
        <p:nvPicPr>
          <p:cNvPr id="10"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628" y="3652609"/>
            <a:ext cx="298450" cy="2984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628" y="4878287"/>
            <a:ext cx="298450" cy="2984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15" name="Ink 14" descr=" ">
                <a:extLst>
                  <a:ext uri="{C183D7F6-B498-43B3-948B-1728B52AA6E4}">
                    <adec:decorative xmlns:adec="http://schemas.microsoft.com/office/drawing/2017/decorative" val="1"/>
                  </a:ext>
                </a:extLst>
              </p14:cNvPr>
              <p14:cNvContentPartPr/>
              <p14:nvPr/>
            </p14:nvContentPartPr>
            <p14:xfrm>
              <a:off x="655421" y="2285512"/>
              <a:ext cx="173520" cy="160560"/>
            </p14:xfrm>
          </p:contentPart>
        </mc:Choice>
        <mc:Fallback xmlns="">
          <p:pic>
            <p:nvPicPr>
              <p:cNvPr id="15" name="Ink 14" descr=" ">
                <a:extLst>
                  <a:ext uri="{C183D7F6-B498-43B3-948B-1728B52AA6E4}">
                    <adec:decorative xmlns:adec="http://schemas.microsoft.com/office/drawing/2017/decorative" val="1"/>
                  </a:ext>
                </a:extLst>
              </p:cNvPr>
              <p:cNvPicPr/>
              <p:nvPr/>
            </p:nvPicPr>
            <p:blipFill>
              <a:blip r:embed="rId4"/>
              <a:stretch>
                <a:fillRect/>
              </a:stretch>
            </p:blipFill>
            <p:spPr>
              <a:xfrm>
                <a:off x="626981" y="2257072"/>
                <a:ext cx="230400" cy="217440"/>
              </a:xfrm>
              <a:prstGeom prst="rect">
                <a:avLst/>
              </a:prstGeom>
            </p:spPr>
          </p:pic>
        </mc:Fallback>
      </mc:AlternateContent>
    </p:spTree>
    <p:extLst>
      <p:ext uri="{BB962C8B-B14F-4D97-AF65-F5344CB8AC3E}">
        <p14:creationId xmlns:p14="http://schemas.microsoft.com/office/powerpoint/2010/main" val="394889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Activity 8.5</a:t>
            </a:r>
            <a:br>
              <a:rPr lang="en-US" dirty="0"/>
            </a:br>
            <a:r>
              <a:rPr lang="en-US" i="1" dirty="0"/>
              <a:t>Review</a:t>
            </a:r>
            <a:endParaRPr lang="en-US" dirty="0"/>
          </a:p>
        </p:txBody>
      </p:sp>
      <p:pic>
        <p:nvPicPr>
          <p:cNvPr id="2" name="Content Placeholder 1" descr="screenshot of woman presenting pocket chart in small group"/>
          <p:cNvPicPr>
            <a:picLocks noGrp="1" noChangeAspect="1"/>
          </p:cNvPicPr>
          <p:nvPr>
            <p:ph idx="12"/>
          </p:nvPr>
        </p:nvPicPr>
        <p:blipFill rotWithShape="1">
          <a:blip r:embed="rId3" cstate="print">
            <a:extLst>
              <a:ext uri="{28A0092B-C50C-407E-A947-70E740481C1C}">
                <a14:useLocalDpi xmlns:a14="http://schemas.microsoft.com/office/drawing/2010/main" val="0"/>
              </a:ext>
            </a:extLst>
          </a:blip>
          <a:srcRect l="2816" r="13101"/>
          <a:stretch/>
        </p:blipFill>
        <p:spPr>
          <a:xfrm>
            <a:off x="4791456" y="1451164"/>
            <a:ext cx="3355848" cy="2244994"/>
          </a:xfrm>
        </p:spPr>
      </p:pic>
      <p:sp>
        <p:nvSpPr>
          <p:cNvPr id="10" name="Rectangle 9"/>
          <p:cNvSpPr/>
          <p:nvPr/>
        </p:nvSpPr>
        <p:spPr>
          <a:xfrm>
            <a:off x="366418" y="1358788"/>
            <a:ext cx="4020065" cy="3827202"/>
          </a:xfrm>
          <a:prstGeom prst="rect">
            <a:avLst/>
          </a:prstGeom>
        </p:spPr>
        <p:txBody>
          <a:bodyPr wrap="square">
            <a:spAutoFit/>
          </a:bodyPr>
          <a:lstStyle/>
          <a:p>
            <a:pPr marL="282575" lvl="0" indent="-282575" defTabSz="914400">
              <a:lnSpc>
                <a:spcPct val="90000"/>
              </a:lnSpc>
              <a:spcBef>
                <a:spcPts val="1000"/>
              </a:spcBef>
              <a:buClr>
                <a:srgbClr val="7B628A">
                  <a:lumMod val="60000"/>
                  <a:lumOff val="40000"/>
                </a:srgbClr>
              </a:buClr>
              <a:buFont typeface="Wingdings" charset="2"/>
              <a:buChar char="q"/>
            </a:pPr>
            <a:r>
              <a:rPr lang="en-US" b="1" dirty="0">
                <a:solidFill>
                  <a:srgbClr val="FFFFFF"/>
                </a:solidFill>
                <a:latin typeface="Arial" charset="0"/>
                <a:cs typeface="Arial" charset="0"/>
              </a:rPr>
              <a:t>Provide Guided Practice</a:t>
            </a:r>
          </a:p>
          <a:p>
            <a:pPr marL="511175" lvl="1" indent="-227013" defTabSz="914400">
              <a:lnSpc>
                <a:spcPct val="90000"/>
              </a:lnSpc>
              <a:spcBef>
                <a:spcPts val="500"/>
              </a:spcBef>
              <a:buClr>
                <a:srgbClr val="7B628A">
                  <a:lumMod val="20000"/>
                  <a:lumOff val="80000"/>
                </a:srgbClr>
              </a:buClr>
              <a:buFont typeface="Arial" charset="0"/>
              <a:buChar char="•"/>
            </a:pPr>
            <a:r>
              <a:rPr lang="en-US" sz="1600" dirty="0">
                <a:solidFill>
                  <a:srgbClr val="FFFFFF"/>
                </a:solidFill>
                <a:latin typeface="Arial" charset="0"/>
                <a:cs typeface="Arial" charset="0"/>
              </a:rPr>
              <a:t>Lead student in steps toward the learning outcome</a:t>
            </a:r>
          </a:p>
          <a:p>
            <a:pPr marL="511175" lvl="1" indent="-227013" defTabSz="914400">
              <a:lnSpc>
                <a:spcPct val="90000"/>
              </a:lnSpc>
              <a:spcBef>
                <a:spcPts val="500"/>
              </a:spcBef>
              <a:buClr>
                <a:srgbClr val="7B628A">
                  <a:lumMod val="20000"/>
                  <a:lumOff val="80000"/>
                </a:srgbClr>
              </a:buClr>
              <a:buFont typeface="Arial" charset="0"/>
              <a:buChar char="•"/>
            </a:pPr>
            <a:r>
              <a:rPr lang="en-US" sz="1600" dirty="0">
                <a:solidFill>
                  <a:srgbClr val="FFFFFF"/>
                </a:solidFill>
                <a:latin typeface="Arial" charset="0"/>
                <a:cs typeface="Arial" charset="0"/>
              </a:rPr>
              <a:t>Provide appropriate prompts</a:t>
            </a:r>
          </a:p>
          <a:p>
            <a:pPr marL="511175" lvl="1" indent="-227013" defTabSz="914400">
              <a:lnSpc>
                <a:spcPct val="90000"/>
              </a:lnSpc>
              <a:spcBef>
                <a:spcPts val="500"/>
              </a:spcBef>
              <a:buClr>
                <a:srgbClr val="7B628A">
                  <a:lumMod val="20000"/>
                  <a:lumOff val="80000"/>
                </a:srgbClr>
              </a:buClr>
              <a:buFont typeface="Arial" charset="0"/>
              <a:buChar char="•"/>
            </a:pPr>
            <a:r>
              <a:rPr lang="en-US" sz="1600" dirty="0">
                <a:solidFill>
                  <a:srgbClr val="FFFFFF"/>
                </a:solidFill>
                <a:latin typeface="Arial" charset="0"/>
                <a:cs typeface="Arial" charset="0"/>
              </a:rPr>
              <a:t>Observe and provide immediate feedback</a:t>
            </a:r>
          </a:p>
          <a:p>
            <a:pPr lvl="1" defTabSz="914400">
              <a:lnSpc>
                <a:spcPct val="90000"/>
              </a:lnSpc>
              <a:spcBef>
                <a:spcPts val="500"/>
              </a:spcBef>
              <a:buClr>
                <a:srgbClr val="7B628A">
                  <a:lumMod val="20000"/>
                  <a:lumOff val="80000"/>
                </a:srgbClr>
              </a:buClr>
            </a:pPr>
            <a:endParaRPr lang="en-US" sz="1600" dirty="0">
              <a:solidFill>
                <a:srgbClr val="FFFFFF"/>
              </a:solidFill>
              <a:latin typeface="Arial" charset="0"/>
              <a:cs typeface="Arial" charset="0"/>
            </a:endParaRPr>
          </a:p>
          <a:p>
            <a:pPr marL="282575" lvl="0" indent="-282575" defTabSz="914400">
              <a:lnSpc>
                <a:spcPct val="90000"/>
              </a:lnSpc>
              <a:spcBef>
                <a:spcPts val="1000"/>
              </a:spcBef>
              <a:buClr>
                <a:srgbClr val="7B628A">
                  <a:lumMod val="60000"/>
                  <a:lumOff val="40000"/>
                </a:srgbClr>
              </a:buClr>
              <a:buFont typeface="Wingdings" charset="2"/>
              <a:buChar char="q"/>
            </a:pPr>
            <a:r>
              <a:rPr lang="en-US" b="1" dirty="0">
                <a:solidFill>
                  <a:srgbClr val="FFFFFF"/>
                </a:solidFill>
                <a:latin typeface="Arial" charset="0"/>
                <a:cs typeface="Arial" charset="0"/>
              </a:rPr>
              <a:t>Provide Independent Practice</a:t>
            </a:r>
          </a:p>
          <a:p>
            <a:pPr marL="511175" lvl="1" indent="-227013" defTabSz="914400">
              <a:lnSpc>
                <a:spcPct val="90000"/>
              </a:lnSpc>
              <a:spcBef>
                <a:spcPts val="500"/>
              </a:spcBef>
              <a:buClr>
                <a:srgbClr val="7B628A">
                  <a:lumMod val="20000"/>
                  <a:lumOff val="80000"/>
                </a:srgbClr>
              </a:buClr>
              <a:buFont typeface="Arial" charset="0"/>
              <a:buChar char="•"/>
            </a:pPr>
            <a:r>
              <a:rPr lang="en-US" sz="1600" dirty="0">
                <a:solidFill>
                  <a:srgbClr val="FFFFFF"/>
                </a:solidFill>
                <a:latin typeface="Arial" charset="0"/>
                <a:cs typeface="Arial" charset="0"/>
              </a:rPr>
              <a:t>Review expectations and resources for meeting the learning outcome</a:t>
            </a:r>
          </a:p>
          <a:p>
            <a:pPr marL="511175" lvl="1" indent="-227013" defTabSz="914400">
              <a:lnSpc>
                <a:spcPct val="90000"/>
              </a:lnSpc>
              <a:spcBef>
                <a:spcPts val="500"/>
              </a:spcBef>
              <a:buClr>
                <a:srgbClr val="7B628A">
                  <a:lumMod val="20000"/>
                  <a:lumOff val="80000"/>
                </a:srgbClr>
              </a:buClr>
              <a:buFont typeface="Arial" charset="0"/>
              <a:buChar char="•"/>
            </a:pPr>
            <a:r>
              <a:rPr lang="en-US" sz="1600" dirty="0">
                <a:solidFill>
                  <a:srgbClr val="FFFFFF"/>
                </a:solidFill>
                <a:latin typeface="Arial" charset="0"/>
                <a:cs typeface="Arial" charset="0"/>
              </a:rPr>
              <a:t>Allow student to work without support</a:t>
            </a:r>
          </a:p>
          <a:p>
            <a:pPr marL="511175" lvl="1" indent="-227013" defTabSz="914400">
              <a:lnSpc>
                <a:spcPct val="90000"/>
              </a:lnSpc>
              <a:spcBef>
                <a:spcPts val="500"/>
              </a:spcBef>
              <a:buClr>
                <a:srgbClr val="7B628A">
                  <a:lumMod val="20000"/>
                  <a:lumOff val="80000"/>
                </a:srgbClr>
              </a:buClr>
              <a:buFont typeface="Arial" charset="0"/>
              <a:buChar char="•"/>
            </a:pPr>
            <a:r>
              <a:rPr lang="en-US" sz="1600" dirty="0">
                <a:solidFill>
                  <a:srgbClr val="FFFFFF"/>
                </a:solidFill>
                <a:latin typeface="Arial" charset="0"/>
                <a:cs typeface="Arial" charset="0"/>
              </a:rPr>
              <a:t>Observe and provide immediate and delayed feedback</a:t>
            </a:r>
          </a:p>
        </p:txBody>
      </p:sp>
      <p:cxnSp>
        <p:nvCxnSpPr>
          <p:cNvPr id="11" name="Straight Connector 10" descr=" ">
            <a:extLst>
              <a:ext uri="{C183D7F6-B498-43B3-948B-1728B52AA6E4}">
                <adec:decorative xmlns:adec="http://schemas.microsoft.com/office/drawing/2017/decorative" val="1"/>
              </a:ext>
            </a:extLst>
          </p:cNvPr>
          <p:cNvCxnSpPr/>
          <p:nvPr/>
        </p:nvCxnSpPr>
        <p:spPr>
          <a:xfrm>
            <a:off x="366418" y="3075938"/>
            <a:ext cx="3772930" cy="20852"/>
          </a:xfrm>
          <a:prstGeom prst="line">
            <a:avLst/>
          </a:prstGeom>
          <a:ln w="38100"/>
        </p:spPr>
        <p:style>
          <a:lnRef idx="1">
            <a:schemeClr val="accent6"/>
          </a:lnRef>
          <a:fillRef idx="0">
            <a:schemeClr val="accent6"/>
          </a:fillRef>
          <a:effectRef idx="0">
            <a:schemeClr val="accent6"/>
          </a:effectRef>
          <a:fontRef idx="minor">
            <a:schemeClr val="tx1"/>
          </a:fontRef>
        </p:style>
      </p:cxnSp>
      <p:pic>
        <p:nvPicPr>
          <p:cNvPr id="8" name="Picture 4" descr="Image result for white check mark transparent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570" y="1241725"/>
            <a:ext cx="298450" cy="2984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white check mark transparent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570" y="3257325"/>
            <a:ext cx="298450" cy="2984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white check mark transparent backgrou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026" y="1699212"/>
            <a:ext cx="209654" cy="2096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white check mark transparent backgrou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026" y="2201340"/>
            <a:ext cx="209654" cy="2096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white check mark transparent backgrou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193" y="4123649"/>
            <a:ext cx="209654" cy="20965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Image result for white check mark transparent backgrou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450" y="4652717"/>
            <a:ext cx="209654" cy="20965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6">
            <p14:nvContentPartPr>
              <p14:cNvPr id="21" name="Ink 20" descr=" ">
                <a:extLst>
                  <a:ext uri="{C183D7F6-B498-43B3-948B-1728B52AA6E4}">
                    <adec:decorative xmlns:adec="http://schemas.microsoft.com/office/drawing/2017/decorative" val="1"/>
                  </a:ext>
                </a:extLst>
              </p14:cNvPr>
              <p14:cNvContentPartPr/>
              <p14:nvPr/>
            </p14:nvContentPartPr>
            <p14:xfrm>
              <a:off x="677093" y="2551161"/>
              <a:ext cx="173520" cy="160560"/>
            </p14:xfrm>
          </p:contentPart>
        </mc:Choice>
        <mc:Fallback xmlns="">
          <p:pic>
            <p:nvPicPr>
              <p:cNvPr id="21" name="Ink 20" descr=" ">
                <a:extLst>
                  <a:ext uri="{C183D7F6-B498-43B3-948B-1728B52AA6E4}">
                    <adec:decorative xmlns:adec="http://schemas.microsoft.com/office/drawing/2017/decorative" val="1"/>
                  </a:ext>
                </a:extLst>
              </p:cNvPr>
              <p:cNvPicPr/>
              <p:nvPr/>
            </p:nvPicPr>
            <p:blipFill>
              <a:blip r:embed="rId7"/>
              <a:stretch>
                <a:fillRect/>
              </a:stretch>
            </p:blipFill>
            <p:spPr>
              <a:xfrm>
                <a:off x="648653" y="2522721"/>
                <a:ext cx="230400" cy="217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2" name="Ink 21" descr=" ">
                <a:extLst>
                  <a:ext uri="{C183D7F6-B498-43B3-948B-1728B52AA6E4}">
                    <adec:decorative xmlns:adec="http://schemas.microsoft.com/office/drawing/2017/decorative" val="1"/>
                  </a:ext>
                </a:extLst>
              </p14:cNvPr>
              <p14:cNvContentPartPr/>
              <p14:nvPr/>
            </p14:nvContentPartPr>
            <p14:xfrm>
              <a:off x="628968" y="3728383"/>
              <a:ext cx="173520" cy="160560"/>
            </p14:xfrm>
          </p:contentPart>
        </mc:Choice>
        <mc:Fallback xmlns="">
          <p:pic>
            <p:nvPicPr>
              <p:cNvPr id="22" name="Ink 21" descr=" ">
                <a:extLst>
                  <a:ext uri="{C183D7F6-B498-43B3-948B-1728B52AA6E4}">
                    <adec:decorative xmlns:adec="http://schemas.microsoft.com/office/drawing/2017/decorative" val="1"/>
                  </a:ext>
                </a:extLst>
              </p:cNvPr>
              <p:cNvPicPr/>
              <p:nvPr/>
            </p:nvPicPr>
            <p:blipFill>
              <a:blip r:embed="rId7"/>
              <a:stretch>
                <a:fillRect/>
              </a:stretch>
            </p:blipFill>
            <p:spPr>
              <a:xfrm>
                <a:off x="600528" y="3699943"/>
                <a:ext cx="230400" cy="217440"/>
              </a:xfrm>
              <a:prstGeom prst="rect">
                <a:avLst/>
              </a:prstGeom>
            </p:spPr>
          </p:pic>
        </mc:Fallback>
      </mc:AlternateContent>
    </p:spTree>
    <p:extLst>
      <p:ext uri="{BB962C8B-B14F-4D97-AF65-F5344CB8AC3E}">
        <p14:creationId xmlns:p14="http://schemas.microsoft.com/office/powerpoint/2010/main" val="74736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Know the difference between guided and independent practice</a:t>
            </a:r>
          </a:p>
          <a:p>
            <a:r>
              <a:rPr lang="en-US" dirty="0"/>
              <a:t>Know when students are ready for independent practice</a:t>
            </a:r>
          </a:p>
          <a:p>
            <a:r>
              <a:rPr lang="en-US" dirty="0"/>
              <a:t>Keep your checklist handy when creating your plan for practice</a:t>
            </a:r>
          </a:p>
        </p:txBody>
      </p:sp>
      <p:sp>
        <p:nvSpPr>
          <p:cNvPr id="3" name="Text Placeholder 2"/>
          <p:cNvSpPr>
            <a:spLocks noGrp="1"/>
          </p:cNvSpPr>
          <p:nvPr>
            <p:ph type="body" sz="quarter" idx="14"/>
          </p:nvPr>
        </p:nvSpPr>
        <p:spPr/>
        <p:txBody>
          <a:bodyPr/>
          <a:lstStyle/>
          <a:p>
            <a:r>
              <a:rPr lang="en-US" dirty="0"/>
              <a:t>Part 2 Wrap-Up</a:t>
            </a:r>
          </a:p>
        </p:txBody>
      </p:sp>
      <p:sp>
        <p:nvSpPr>
          <p:cNvPr id="4" name="Title 3" hidden="1">
            <a:extLst>
              <a:ext uri="{FF2B5EF4-FFF2-40B4-BE49-F238E27FC236}">
                <a16:creationId xmlns:a16="http://schemas.microsoft.com/office/drawing/2014/main" id="{2884D0A8-BF92-4B0C-AC40-F32748FF3E98}"/>
              </a:ext>
            </a:extLst>
          </p:cNvPr>
          <p:cNvSpPr>
            <a:spLocks noGrp="1"/>
          </p:cNvSpPr>
          <p:nvPr>
            <p:ph type="title"/>
          </p:nvPr>
        </p:nvSpPr>
        <p:spPr/>
        <p:txBody>
          <a:bodyPr/>
          <a:lstStyle/>
          <a:p>
            <a:r>
              <a:rPr lang="en-US" dirty="0"/>
              <a:t>Slide 73</a:t>
            </a:r>
          </a:p>
        </p:txBody>
      </p:sp>
    </p:spTree>
    <p:extLst>
      <p:ext uri="{BB962C8B-B14F-4D97-AF65-F5344CB8AC3E}">
        <p14:creationId xmlns:p14="http://schemas.microsoft.com/office/powerpoint/2010/main" val="1281298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p:txBody>
          <a:bodyPr>
            <a:normAutofit fontScale="62500" lnSpcReduction="20000"/>
          </a:bodyPr>
          <a:lstStyle/>
          <a:p>
            <a:r>
              <a:rPr lang="en-US" dirty="0"/>
              <a:t>Activity 8.6 – Prepare your lesson</a:t>
            </a:r>
          </a:p>
          <a:p>
            <a:r>
              <a:rPr lang="en-US" dirty="0"/>
              <a:t>Activity 8.7 – Try out your lesson</a:t>
            </a:r>
          </a:p>
        </p:txBody>
      </p:sp>
      <p:sp>
        <p:nvSpPr>
          <p:cNvPr id="3" name="Content Placeholder 2"/>
          <p:cNvSpPr>
            <a:spLocks noGrp="1"/>
          </p:cNvSpPr>
          <p:nvPr>
            <p:ph idx="1"/>
          </p:nvPr>
        </p:nvSpPr>
        <p:spPr/>
        <p:txBody>
          <a:bodyPr>
            <a:normAutofit/>
          </a:bodyPr>
          <a:lstStyle/>
          <a:p>
            <a:pPr marL="0" indent="0">
              <a:buNone/>
            </a:pPr>
            <a:r>
              <a:rPr lang="en-US" sz="1400" b="1" dirty="0"/>
              <a:t>Plan to do your lesson.</a:t>
            </a:r>
          </a:p>
          <a:p>
            <a:pPr>
              <a:buFont typeface="Arial" panose="020B0604020202020204" pitchFamily="34" charset="0"/>
              <a:buChar char="•"/>
            </a:pPr>
            <a:r>
              <a:rPr lang="en-US" sz="1400" dirty="0"/>
              <a:t>Review your plan</a:t>
            </a:r>
          </a:p>
          <a:p>
            <a:pPr>
              <a:buFont typeface="Arial" panose="020B0604020202020204" pitchFamily="34" charset="0"/>
              <a:buChar char="•"/>
            </a:pPr>
            <a:r>
              <a:rPr lang="en-US" sz="1400" dirty="0"/>
              <a:t>Adjust your plan so it is less than 10 minutes long</a:t>
            </a:r>
          </a:p>
          <a:p>
            <a:pPr marL="0" indent="0">
              <a:buNone/>
            </a:pPr>
            <a:r>
              <a:rPr lang="en-US" sz="1400" b="1" dirty="0"/>
              <a:t>Do the lesson</a:t>
            </a:r>
          </a:p>
          <a:p>
            <a:pPr>
              <a:buFont typeface="Arial" panose="020B0604020202020204" pitchFamily="34" charset="0"/>
              <a:buChar char="•"/>
            </a:pPr>
            <a:r>
              <a:rPr lang="en-US" sz="1400" dirty="0"/>
              <a:t>Videotape your lesson</a:t>
            </a:r>
          </a:p>
          <a:p>
            <a:pPr>
              <a:buFont typeface="Arial" panose="020B0604020202020204" pitchFamily="34" charset="0"/>
              <a:buChar char="•"/>
            </a:pPr>
            <a:r>
              <a:rPr lang="en-US" sz="1400" dirty="0"/>
              <a:t>Work from your written plan</a:t>
            </a:r>
          </a:p>
          <a:p>
            <a:pPr>
              <a:buFont typeface="Arial" panose="020B0604020202020204" pitchFamily="34" charset="0"/>
              <a:buChar char="•"/>
            </a:pPr>
            <a:r>
              <a:rPr lang="en-US" sz="1400" dirty="0"/>
              <a:t>Teach just 10 minutes</a:t>
            </a:r>
          </a:p>
        </p:txBody>
      </p:sp>
      <p:sp>
        <p:nvSpPr>
          <p:cNvPr id="4" name="Content Placeholder 3"/>
          <p:cNvSpPr>
            <a:spLocks noGrp="1"/>
          </p:cNvSpPr>
          <p:nvPr>
            <p:ph idx="13"/>
          </p:nvPr>
        </p:nvSpPr>
        <p:spPr>
          <a:xfrm>
            <a:off x="643570" y="2584250"/>
            <a:ext cx="3791270" cy="3147247"/>
          </a:xfrm>
        </p:spPr>
        <p:txBody>
          <a:bodyPr>
            <a:noAutofit/>
          </a:bodyPr>
          <a:lstStyle/>
          <a:p>
            <a:pPr marL="0" indent="0">
              <a:buNone/>
            </a:pPr>
            <a:r>
              <a:rPr lang="en-US" sz="1400" b="1" dirty="0"/>
              <a:t>Review an upcoming lesson.</a:t>
            </a:r>
          </a:p>
          <a:p>
            <a:pPr marL="0" indent="0">
              <a:buNone/>
            </a:pPr>
            <a:r>
              <a:rPr lang="en-US" sz="1400" b="1" dirty="0"/>
              <a:t>Prepare guided practice.</a:t>
            </a:r>
          </a:p>
          <a:p>
            <a:pPr>
              <a:buFont typeface="Arial" panose="020B0604020202020204" pitchFamily="34" charset="0"/>
              <a:buChar char="•"/>
            </a:pPr>
            <a:r>
              <a:rPr lang="en-US" sz="1400" dirty="0"/>
              <a:t>Lead students in steps toward the learning outcome</a:t>
            </a:r>
          </a:p>
          <a:p>
            <a:pPr>
              <a:buFont typeface="Arial" panose="020B0604020202020204" pitchFamily="34" charset="0"/>
              <a:buChar char="•"/>
            </a:pPr>
            <a:r>
              <a:rPr lang="en-US" sz="1400" dirty="0"/>
              <a:t>Provide appropriate prompts</a:t>
            </a:r>
          </a:p>
          <a:p>
            <a:pPr>
              <a:buFont typeface="Arial" panose="020B0604020202020204" pitchFamily="34" charset="0"/>
              <a:buChar char="•"/>
            </a:pPr>
            <a:r>
              <a:rPr lang="en-US" sz="1400" dirty="0"/>
              <a:t>Observe and provide immediate feedback</a:t>
            </a:r>
          </a:p>
          <a:p>
            <a:pPr marL="0" indent="0" algn="ctr">
              <a:buNone/>
            </a:pPr>
            <a:r>
              <a:rPr lang="en-US" sz="1400" b="1" dirty="0">
                <a:solidFill>
                  <a:schemeClr val="accent4"/>
                </a:solidFill>
              </a:rPr>
              <a:t>AND / OR</a:t>
            </a:r>
          </a:p>
          <a:p>
            <a:pPr marL="0" indent="0">
              <a:buNone/>
            </a:pPr>
            <a:r>
              <a:rPr lang="en-US" sz="1400" b="1" dirty="0"/>
              <a:t>Prepare independent practice.</a:t>
            </a:r>
          </a:p>
          <a:p>
            <a:pPr>
              <a:buFont typeface="Arial" panose="020B0604020202020204" pitchFamily="34" charset="0"/>
              <a:buChar char="•"/>
            </a:pPr>
            <a:r>
              <a:rPr lang="en-US" sz="1400" dirty="0"/>
              <a:t>Review expectations and resources for meeting the learning outcome</a:t>
            </a:r>
          </a:p>
          <a:p>
            <a:pPr>
              <a:buFont typeface="Arial" panose="020B0604020202020204" pitchFamily="34" charset="0"/>
              <a:buChar char="•"/>
            </a:pPr>
            <a:r>
              <a:rPr lang="en-US" sz="1400" dirty="0"/>
              <a:t>Allow student to work without support</a:t>
            </a:r>
          </a:p>
          <a:p>
            <a:pPr>
              <a:buFont typeface="Arial" panose="020B0604020202020204" pitchFamily="34" charset="0"/>
              <a:buChar char="•"/>
            </a:pPr>
            <a:r>
              <a:rPr lang="en-US" sz="1400" dirty="0"/>
              <a:t>Observe and provide immediate and delayed feedback</a:t>
            </a:r>
          </a:p>
        </p:txBody>
      </p:sp>
      <p:sp>
        <p:nvSpPr>
          <p:cNvPr id="5" name="Text Placeholder 4"/>
          <p:cNvSpPr>
            <a:spLocks noGrp="1"/>
          </p:cNvSpPr>
          <p:nvPr>
            <p:ph type="body" sz="quarter" idx="16"/>
          </p:nvPr>
        </p:nvSpPr>
        <p:spPr/>
        <p:txBody>
          <a:bodyPr/>
          <a:lstStyle/>
          <a:p>
            <a:r>
              <a:rPr lang="en-US" dirty="0"/>
              <a:t>Prepare your lesson</a:t>
            </a:r>
          </a:p>
        </p:txBody>
      </p:sp>
      <p:sp>
        <p:nvSpPr>
          <p:cNvPr id="6" name="Text Placeholder 5"/>
          <p:cNvSpPr>
            <a:spLocks noGrp="1"/>
          </p:cNvSpPr>
          <p:nvPr>
            <p:ph type="body" sz="quarter" idx="17"/>
          </p:nvPr>
        </p:nvSpPr>
        <p:spPr/>
        <p:txBody>
          <a:bodyPr/>
          <a:lstStyle/>
          <a:p>
            <a:r>
              <a:rPr lang="en-US" dirty="0"/>
              <a:t>Try out your lesson</a:t>
            </a:r>
          </a:p>
        </p:txBody>
      </p:sp>
      <p:sp>
        <p:nvSpPr>
          <p:cNvPr id="7" name="Title 6" hidden="1">
            <a:extLst>
              <a:ext uri="{FF2B5EF4-FFF2-40B4-BE49-F238E27FC236}">
                <a16:creationId xmlns:a16="http://schemas.microsoft.com/office/drawing/2014/main" id="{4735C849-6AFF-4F5A-8172-90086B4A44A0}"/>
              </a:ext>
            </a:extLst>
          </p:cNvPr>
          <p:cNvSpPr>
            <a:spLocks noGrp="1"/>
          </p:cNvSpPr>
          <p:nvPr>
            <p:ph type="title"/>
          </p:nvPr>
        </p:nvSpPr>
        <p:spPr/>
        <p:txBody>
          <a:bodyPr/>
          <a:lstStyle/>
          <a:p>
            <a:r>
              <a:rPr lang="en-US" dirty="0"/>
              <a:t>Slide 74</a:t>
            </a:r>
          </a:p>
        </p:txBody>
      </p:sp>
    </p:spTree>
    <p:extLst>
      <p:ext uri="{BB962C8B-B14F-4D97-AF65-F5344CB8AC3E}">
        <p14:creationId xmlns:p14="http://schemas.microsoft.com/office/powerpoint/2010/main" val="21270478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8.8 – Self-Reflect</a:t>
            </a:r>
          </a:p>
        </p:txBody>
      </p:sp>
      <p:sp>
        <p:nvSpPr>
          <p:cNvPr id="3" name="Text Placeholder 2"/>
          <p:cNvSpPr>
            <a:spLocks noGrp="1"/>
          </p:cNvSpPr>
          <p:nvPr>
            <p:ph type="body" sz="quarter" idx="13"/>
          </p:nvPr>
        </p:nvSpPr>
        <p:spPr>
          <a:xfrm>
            <a:off x="448512" y="1429176"/>
            <a:ext cx="4106829" cy="4309505"/>
          </a:xfrm>
        </p:spPr>
        <p:txBody>
          <a:bodyPr>
            <a:normAutofit/>
          </a:bodyPr>
          <a:lstStyle/>
          <a:p>
            <a:pPr marL="457200" indent="-457200">
              <a:lnSpc>
                <a:spcPct val="100000"/>
              </a:lnSpc>
              <a:buAutoNum type="arabicPeriod"/>
            </a:pPr>
            <a:r>
              <a:rPr lang="en-US" dirty="0"/>
              <a:t>Watch your video.</a:t>
            </a:r>
          </a:p>
          <a:p>
            <a:pPr marL="457200" indent="-457200">
              <a:lnSpc>
                <a:spcPct val="100000"/>
              </a:lnSpc>
              <a:buAutoNum type="arabicPeriod"/>
            </a:pPr>
            <a:r>
              <a:rPr lang="en-US" dirty="0"/>
              <a:t>Record specific evidence of guided and/or independent practice. </a:t>
            </a:r>
          </a:p>
          <a:p>
            <a:pPr marL="457200" indent="-457200">
              <a:lnSpc>
                <a:spcPct val="100000"/>
              </a:lnSpc>
              <a:buAutoNum type="arabicPeriod"/>
            </a:pPr>
            <a:r>
              <a:rPr lang="en-US" dirty="0"/>
              <a:t>Describe what you see.</a:t>
            </a:r>
          </a:p>
          <a:p>
            <a:pPr marL="457200" indent="-457200">
              <a:lnSpc>
                <a:spcPct val="100000"/>
              </a:lnSpc>
              <a:buAutoNum type="arabicPeriod"/>
            </a:pPr>
            <a:r>
              <a:rPr lang="en-US" dirty="0"/>
              <a:t>Evaluate your use of practice.</a:t>
            </a:r>
          </a:p>
          <a:p>
            <a:pPr marL="457200" indent="-457200">
              <a:lnSpc>
                <a:spcPct val="100000"/>
              </a:lnSpc>
              <a:buAutoNum type="arabicPeriod"/>
            </a:pPr>
            <a:r>
              <a:rPr lang="en-US" dirty="0"/>
              <a:t>Meet with your coach to discuss your self-reflection. </a:t>
            </a:r>
          </a:p>
        </p:txBody>
      </p:sp>
      <p:pic>
        <p:nvPicPr>
          <p:cNvPr id="14" name="Picture 13" descr="screenshot of self reflection document. prompts such as record your observations, describe your observations, "/>
          <p:cNvPicPr>
            <a:picLocks noChangeAspect="1"/>
          </p:cNvPicPr>
          <p:nvPr/>
        </p:nvPicPr>
        <p:blipFill rotWithShape="1">
          <a:blip r:embed="rId2"/>
          <a:srcRect l="27204" t="28510" r="26908" b="11759"/>
          <a:stretch/>
        </p:blipFill>
        <p:spPr>
          <a:xfrm>
            <a:off x="4682563" y="1429176"/>
            <a:ext cx="3963113" cy="2901794"/>
          </a:xfrm>
          <a:prstGeom prst="rect">
            <a:avLst/>
          </a:prstGeom>
        </p:spPr>
      </p:pic>
      <p:pic>
        <p:nvPicPr>
          <p:cNvPr id="15" name="Picture 14" descr="and evaluate your lesson"/>
          <p:cNvPicPr>
            <a:picLocks noChangeAspect="1"/>
          </p:cNvPicPr>
          <p:nvPr/>
        </p:nvPicPr>
        <p:blipFill rotWithShape="1">
          <a:blip r:embed="rId3"/>
          <a:srcRect l="26218" t="38860" r="26118" b="35701"/>
          <a:stretch/>
        </p:blipFill>
        <p:spPr>
          <a:xfrm>
            <a:off x="4682563" y="4330970"/>
            <a:ext cx="3963113" cy="1189755"/>
          </a:xfrm>
          <a:prstGeom prst="rect">
            <a:avLst/>
          </a:prstGeom>
        </p:spPr>
      </p:pic>
    </p:spTree>
    <p:extLst>
      <p:ext uri="{BB962C8B-B14F-4D97-AF65-F5344CB8AC3E}">
        <p14:creationId xmlns:p14="http://schemas.microsoft.com/office/powerpoint/2010/main" val="16137797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1182145" y="2381250"/>
            <a:ext cx="7352025" cy="1101096"/>
          </a:xfrm>
        </p:spPr>
        <p:txBody>
          <a:bodyPr>
            <a:noAutofit/>
          </a:bodyPr>
          <a:lstStyle/>
          <a:p>
            <a:r>
              <a:rPr lang="en-US" sz="5000" dirty="0"/>
              <a:t>Explicit Instruction</a:t>
            </a:r>
          </a:p>
          <a:p>
            <a:r>
              <a:rPr lang="en-US" sz="2600" dirty="0"/>
              <a:t>Evaluating use of explicit instruction to support students’ academic needs</a:t>
            </a:r>
          </a:p>
        </p:txBody>
      </p:sp>
      <p:sp>
        <p:nvSpPr>
          <p:cNvPr id="3" name="Content Placeholder 2"/>
          <p:cNvSpPr>
            <a:spLocks noGrp="1"/>
          </p:cNvSpPr>
          <p:nvPr>
            <p:ph sz="quarter" idx="14"/>
          </p:nvPr>
        </p:nvSpPr>
        <p:spPr>
          <a:xfrm>
            <a:off x="1182144" y="3433176"/>
            <a:ext cx="7352026" cy="2510424"/>
          </a:xfrm>
        </p:spPr>
        <p:txBody>
          <a:bodyPr>
            <a:noAutofit/>
          </a:bodyPr>
          <a:lstStyle/>
          <a:p>
            <a:r>
              <a:rPr lang="en-US" sz="3000" dirty="0"/>
              <a:t>Part 3: How do you know you have effectively used the supporting practices?</a:t>
            </a:r>
          </a:p>
        </p:txBody>
      </p:sp>
      <p:sp>
        <p:nvSpPr>
          <p:cNvPr id="4" name="Title 3" hidden="1">
            <a:extLst>
              <a:ext uri="{FF2B5EF4-FFF2-40B4-BE49-F238E27FC236}">
                <a16:creationId xmlns:a16="http://schemas.microsoft.com/office/drawing/2014/main" id="{85643619-108A-4178-92A9-2F8B746B0884}"/>
              </a:ext>
            </a:extLst>
          </p:cNvPr>
          <p:cNvSpPr>
            <a:spLocks noGrp="1"/>
          </p:cNvSpPr>
          <p:nvPr>
            <p:ph type="title"/>
          </p:nvPr>
        </p:nvSpPr>
        <p:spPr/>
        <p:txBody>
          <a:bodyPr/>
          <a:lstStyle/>
          <a:p>
            <a:r>
              <a:rPr lang="en-US" dirty="0"/>
              <a:t>Slide 76</a:t>
            </a:r>
          </a:p>
        </p:txBody>
      </p:sp>
    </p:spTree>
    <p:extLst>
      <p:ext uri="{BB962C8B-B14F-4D97-AF65-F5344CB8AC3E}">
        <p14:creationId xmlns:p14="http://schemas.microsoft.com/office/powerpoint/2010/main" val="8256188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indent="0">
              <a:buNone/>
            </a:pPr>
            <a:r>
              <a:rPr lang="en-US" dirty="0"/>
              <a:t>You’ll learn how to:</a:t>
            </a:r>
          </a:p>
          <a:p>
            <a:r>
              <a:rPr lang="en-US" dirty="0"/>
              <a:t>Identify use of supporting practices</a:t>
            </a:r>
          </a:p>
          <a:p>
            <a:r>
              <a:rPr lang="en-US" dirty="0"/>
              <a:t>Evaluate use of supporting practices</a:t>
            </a:r>
          </a:p>
          <a:p>
            <a:r>
              <a:rPr lang="en-US" dirty="0"/>
              <a:t>Reflect upon your own use of supporting practices</a:t>
            </a:r>
          </a:p>
        </p:txBody>
      </p:sp>
      <p:sp>
        <p:nvSpPr>
          <p:cNvPr id="3" name="Text Placeholder 2"/>
          <p:cNvSpPr>
            <a:spLocks noGrp="1"/>
          </p:cNvSpPr>
          <p:nvPr>
            <p:ph type="body" sz="quarter" idx="14"/>
          </p:nvPr>
        </p:nvSpPr>
        <p:spPr/>
        <p:txBody>
          <a:bodyPr/>
          <a:lstStyle/>
          <a:p>
            <a:r>
              <a:rPr lang="en-US" dirty="0"/>
              <a:t>Part 3 Objectives</a:t>
            </a:r>
          </a:p>
        </p:txBody>
      </p:sp>
      <p:sp>
        <p:nvSpPr>
          <p:cNvPr id="4" name="Title 3" hidden="1">
            <a:extLst>
              <a:ext uri="{FF2B5EF4-FFF2-40B4-BE49-F238E27FC236}">
                <a16:creationId xmlns:a16="http://schemas.microsoft.com/office/drawing/2014/main" id="{58399C9E-0DD8-4938-9898-7F60F17FAADD}"/>
              </a:ext>
            </a:extLst>
          </p:cNvPr>
          <p:cNvSpPr>
            <a:spLocks noGrp="1"/>
          </p:cNvSpPr>
          <p:nvPr>
            <p:ph type="title"/>
          </p:nvPr>
        </p:nvSpPr>
        <p:spPr/>
        <p:txBody>
          <a:bodyPr/>
          <a:lstStyle/>
          <a:p>
            <a:r>
              <a:rPr lang="en-US" dirty="0"/>
              <a:t>Slide 77</a:t>
            </a:r>
          </a:p>
        </p:txBody>
      </p:sp>
    </p:spTree>
    <p:extLst>
      <p:ext uri="{BB962C8B-B14F-4D97-AF65-F5344CB8AC3E}">
        <p14:creationId xmlns:p14="http://schemas.microsoft.com/office/powerpoint/2010/main" val="21990113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Master Checklist</a:t>
            </a:r>
          </a:p>
        </p:txBody>
      </p:sp>
      <p:cxnSp>
        <p:nvCxnSpPr>
          <p:cNvPr id="9" name="Straight Connector 8" descr=" ">
            <a:extLst>
              <a:ext uri="{C183D7F6-B498-43B3-948B-1728B52AA6E4}">
                <adec:decorative xmlns:adec="http://schemas.microsoft.com/office/drawing/2017/decorative" val="1"/>
              </a:ext>
            </a:extLst>
          </p:cNvPr>
          <p:cNvCxnSpPr/>
          <p:nvPr/>
        </p:nvCxnSpPr>
        <p:spPr>
          <a:xfrm>
            <a:off x="224960" y="4721349"/>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1" name="Straight Connector 10" descr=" ">
            <a:extLst>
              <a:ext uri="{C183D7F6-B498-43B3-948B-1728B52AA6E4}">
                <adec:decorative xmlns:adec="http://schemas.microsoft.com/office/drawing/2017/decorative" val="1"/>
              </a:ext>
            </a:extLst>
          </p:cNvPr>
          <p:cNvCxnSpPr/>
          <p:nvPr/>
        </p:nvCxnSpPr>
        <p:spPr>
          <a:xfrm>
            <a:off x="235806" y="3625750"/>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4" name="Rectangle 3"/>
          <p:cNvSpPr/>
          <p:nvPr/>
        </p:nvSpPr>
        <p:spPr>
          <a:xfrm>
            <a:off x="1199392" y="1230514"/>
            <a:ext cx="2262158" cy="369332"/>
          </a:xfrm>
          <a:prstGeom prst="rect">
            <a:avLst/>
          </a:prstGeom>
        </p:spPr>
        <p:txBody>
          <a:bodyPr wrap="none">
            <a:spAutoFit/>
          </a:bodyPr>
          <a:lstStyle/>
          <a:p>
            <a:pPr lvl="0"/>
            <a:r>
              <a:rPr lang="en-US" b="1" dirty="0">
                <a:solidFill>
                  <a:schemeClr val="accent6"/>
                </a:solidFill>
                <a:latin typeface="Arial" panose="020B0604020202020204" pitchFamily="34" charset="0"/>
                <a:cs typeface="Arial" panose="020B0604020202020204" pitchFamily="34" charset="0"/>
              </a:rPr>
              <a:t>Explicit Instruction</a:t>
            </a:r>
          </a:p>
        </p:txBody>
      </p:sp>
      <p:sp>
        <p:nvSpPr>
          <p:cNvPr id="12" name="Rectangle 11"/>
          <p:cNvSpPr/>
          <p:nvPr/>
        </p:nvSpPr>
        <p:spPr>
          <a:xfrm>
            <a:off x="184870" y="1713200"/>
            <a:ext cx="4572000" cy="1846659"/>
          </a:xfrm>
          <a:prstGeom prst="rect">
            <a:avLst/>
          </a:prstGeom>
        </p:spPr>
        <p:txBody>
          <a:bodyPr>
            <a:spAutoFit/>
          </a:bodyPr>
          <a:lstStyle/>
          <a:p>
            <a:pPr marL="285750" lvl="0" indent="-285750">
              <a:buClr>
                <a:schemeClr val="accent6"/>
              </a:buClr>
              <a:buFont typeface="Wingdings" panose="05000000000000000000" pitchFamily="2" charset="2"/>
              <a:buChar char="q"/>
            </a:pPr>
            <a:r>
              <a:rPr lang="en-US" sz="1600" b="1" dirty="0">
                <a:latin typeface="Arial" panose="020B0604020202020204" pitchFamily="34" charset="0"/>
                <a:cs typeface="Arial" panose="020B0604020202020204" pitchFamily="34" charset="0"/>
              </a:rPr>
              <a:t>Create Objectives </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Select a goal from IEP or standards</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Choose an objective that is the next step toward the goal</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Limit the objective to one singular next step toward the goal</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Describe a learning outcome in behavioral term that assesses mastery of the objective</a:t>
            </a:r>
          </a:p>
        </p:txBody>
      </p:sp>
      <p:sp>
        <p:nvSpPr>
          <p:cNvPr id="13" name="Rectangle 12"/>
          <p:cNvSpPr/>
          <p:nvPr/>
        </p:nvSpPr>
        <p:spPr>
          <a:xfrm>
            <a:off x="184870" y="3707151"/>
            <a:ext cx="4572000" cy="984885"/>
          </a:xfrm>
          <a:prstGeom prst="rect">
            <a:avLst/>
          </a:prstGeom>
        </p:spPr>
        <p:txBody>
          <a:bodyPr>
            <a:spAutoFit/>
          </a:bodyPr>
          <a:lstStyle/>
          <a:p>
            <a:pPr marL="285750" indent="-285750">
              <a:buClr>
                <a:schemeClr val="accent6"/>
              </a:buClr>
              <a:buFont typeface="Wingdings" panose="05000000000000000000" pitchFamily="2" charset="2"/>
              <a:buChar char="q"/>
            </a:pPr>
            <a:r>
              <a:rPr lang="en-US" sz="1600" b="1" dirty="0">
                <a:latin typeface="Arial" panose="020B0604020202020204" pitchFamily="34" charset="0"/>
                <a:cs typeface="Arial" panose="020B0604020202020204" pitchFamily="34" charset="0"/>
              </a:rPr>
              <a:t>Provide Modeling</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Give clear explanations</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Model multiple planned examples</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Use supporting practices</a:t>
            </a:r>
          </a:p>
        </p:txBody>
      </p:sp>
      <p:sp>
        <p:nvSpPr>
          <p:cNvPr id="14" name="Rectangle 13"/>
          <p:cNvSpPr/>
          <p:nvPr/>
        </p:nvSpPr>
        <p:spPr>
          <a:xfrm>
            <a:off x="184870" y="4839328"/>
            <a:ext cx="4572000" cy="769441"/>
          </a:xfrm>
          <a:prstGeom prst="rect">
            <a:avLst/>
          </a:prstGeom>
        </p:spPr>
        <p:txBody>
          <a:bodyPr>
            <a:spAutoFit/>
          </a:bodyPr>
          <a:lstStyle/>
          <a:p>
            <a:pPr marL="285750" indent="-285750">
              <a:buClr>
                <a:schemeClr val="accent6"/>
              </a:buClr>
              <a:buFont typeface="Wingdings" panose="05000000000000000000" pitchFamily="2" charset="2"/>
              <a:buChar char="q"/>
            </a:pPr>
            <a:r>
              <a:rPr lang="en-US" sz="1600" b="1" dirty="0">
                <a:latin typeface="Arial" panose="020B0604020202020204" pitchFamily="34" charset="0"/>
                <a:cs typeface="Arial" panose="020B0604020202020204" pitchFamily="34" charset="0"/>
              </a:rPr>
              <a:t>Provide Practice</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Provide guided practice</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Provide independent practice</a:t>
            </a:r>
          </a:p>
        </p:txBody>
      </p:sp>
      <p:cxnSp>
        <p:nvCxnSpPr>
          <p:cNvPr id="16" name="Straight Connector 15" descr=" ">
            <a:extLst>
              <a:ext uri="{C183D7F6-B498-43B3-948B-1728B52AA6E4}">
                <adec:decorative xmlns:adec="http://schemas.microsoft.com/office/drawing/2017/decorative" val="1"/>
              </a:ext>
            </a:extLst>
          </p:cNvPr>
          <p:cNvCxnSpPr/>
          <p:nvPr/>
        </p:nvCxnSpPr>
        <p:spPr>
          <a:xfrm>
            <a:off x="224960" y="162211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7" name="Rectangle 16"/>
          <p:cNvSpPr/>
          <p:nvPr/>
        </p:nvSpPr>
        <p:spPr>
          <a:xfrm>
            <a:off x="5678442" y="1230514"/>
            <a:ext cx="2505814" cy="369332"/>
          </a:xfrm>
          <a:prstGeom prst="rect">
            <a:avLst/>
          </a:prstGeom>
        </p:spPr>
        <p:txBody>
          <a:bodyPr wrap="none">
            <a:spAutoFit/>
          </a:bodyPr>
          <a:lstStyle/>
          <a:p>
            <a:r>
              <a:rPr lang="en-US" b="1" dirty="0">
                <a:solidFill>
                  <a:schemeClr val="accent6"/>
                </a:solidFill>
                <a:latin typeface="Arial" panose="020B0604020202020204" pitchFamily="34" charset="0"/>
                <a:cs typeface="Arial" panose="020B0604020202020204" pitchFamily="34" charset="0"/>
              </a:rPr>
              <a:t>Supporting Practices</a:t>
            </a:r>
          </a:p>
        </p:txBody>
      </p:sp>
      <p:sp>
        <p:nvSpPr>
          <p:cNvPr id="18" name="Rectangle 17"/>
          <p:cNvSpPr/>
          <p:nvPr/>
        </p:nvSpPr>
        <p:spPr>
          <a:xfrm>
            <a:off x="4858744" y="1684113"/>
            <a:ext cx="4285256" cy="1415772"/>
          </a:xfrm>
          <a:prstGeom prst="rect">
            <a:avLst/>
          </a:prstGeom>
        </p:spPr>
        <p:txBody>
          <a:bodyPr wrap="square">
            <a:spAutoFit/>
          </a:bodyPr>
          <a:lstStyle/>
          <a:p>
            <a:pPr marL="342900" indent="-342900">
              <a:buClr>
                <a:schemeClr val="accent6"/>
              </a:buClr>
              <a:buFont typeface="Wingdings" panose="05000000000000000000" pitchFamily="2" charset="2"/>
              <a:buChar char="q"/>
            </a:pPr>
            <a:r>
              <a:rPr lang="en-US" sz="1600" b="1" dirty="0">
                <a:latin typeface="Arial" panose="020B0604020202020204" pitchFamily="34" charset="0"/>
                <a:cs typeface="Arial" panose="020B0604020202020204" pitchFamily="34" charset="0"/>
              </a:rPr>
              <a:t>Elicit a Response</a:t>
            </a:r>
          </a:p>
          <a:p>
            <a:pPr marL="800100" lvl="1" indent="-34290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Maintain or check accuracy of processing</a:t>
            </a:r>
          </a:p>
          <a:p>
            <a:pPr marL="800100" lvl="1" indent="-34290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Match the learning outcome</a:t>
            </a:r>
          </a:p>
          <a:p>
            <a:pPr marL="800100" lvl="1" indent="-34290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Match student abilities</a:t>
            </a:r>
          </a:p>
          <a:p>
            <a:pPr marL="800100" lvl="1" indent="-34290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Match the desired response format</a:t>
            </a:r>
          </a:p>
          <a:p>
            <a:pPr marL="800100" lvl="1" indent="-34290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Maximize student involvement</a:t>
            </a:r>
          </a:p>
        </p:txBody>
      </p:sp>
      <p:sp>
        <p:nvSpPr>
          <p:cNvPr id="19" name="Rectangle 18"/>
          <p:cNvSpPr/>
          <p:nvPr/>
        </p:nvSpPr>
        <p:spPr>
          <a:xfrm>
            <a:off x="4828675" y="3707151"/>
            <a:ext cx="4285257" cy="769441"/>
          </a:xfrm>
          <a:prstGeom prst="rect">
            <a:avLst/>
          </a:prstGeom>
        </p:spPr>
        <p:txBody>
          <a:bodyPr wrap="square">
            <a:spAutoFit/>
          </a:bodyPr>
          <a:lstStyle/>
          <a:p>
            <a:pPr marL="285750" indent="-285750">
              <a:buClr>
                <a:schemeClr val="accent6"/>
              </a:buClr>
              <a:buFont typeface="Wingdings" panose="05000000000000000000" pitchFamily="2" charset="2"/>
              <a:buChar char="q"/>
            </a:pPr>
            <a:r>
              <a:rPr lang="en-US" sz="1600" b="1" dirty="0">
                <a:latin typeface="Arial" panose="020B0604020202020204" pitchFamily="34" charset="0"/>
                <a:cs typeface="Arial" panose="020B0604020202020204" pitchFamily="34" charset="0"/>
              </a:rPr>
              <a:t>Provide Feedback</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Immediate: delivered as soon as possible</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Specific: tied directly to students’ actions</a:t>
            </a:r>
          </a:p>
        </p:txBody>
      </p:sp>
      <p:sp>
        <p:nvSpPr>
          <p:cNvPr id="20" name="Rectangle 19"/>
          <p:cNvSpPr/>
          <p:nvPr/>
        </p:nvSpPr>
        <p:spPr>
          <a:xfrm>
            <a:off x="4838698" y="4839327"/>
            <a:ext cx="4305302" cy="769441"/>
          </a:xfrm>
          <a:prstGeom prst="rect">
            <a:avLst/>
          </a:prstGeom>
        </p:spPr>
        <p:txBody>
          <a:bodyPr wrap="square">
            <a:spAutoFit/>
          </a:bodyPr>
          <a:lstStyle/>
          <a:p>
            <a:pPr marL="342900" indent="-342900">
              <a:buClr>
                <a:schemeClr val="accent6"/>
              </a:buClr>
              <a:buFont typeface="Wingdings" panose="05000000000000000000" pitchFamily="2" charset="2"/>
              <a:buChar char="q"/>
            </a:pPr>
            <a:r>
              <a:rPr lang="en-US" sz="1600" b="1" dirty="0">
                <a:latin typeface="Arial" panose="020B0604020202020204" pitchFamily="34" charset="0"/>
                <a:cs typeface="Arial" panose="020B0604020202020204" pitchFamily="34" charset="0"/>
              </a:rPr>
              <a:t>Maintain a Brisk Pace</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Move on when students are ready</a:t>
            </a:r>
          </a:p>
          <a:p>
            <a:pPr marL="742950" lvl="1" indent="-285750">
              <a:buClr>
                <a:schemeClr val="accent6"/>
              </a:buClr>
              <a:buFont typeface="Arial" panose="020B0604020202020204" pitchFamily="34" charset="0"/>
              <a:buChar char="•"/>
            </a:pPr>
            <a:r>
              <a:rPr lang="en-US" sz="1400" dirty="0">
                <a:latin typeface="Arial" panose="020B0604020202020204" pitchFamily="34" charset="0"/>
                <a:cs typeface="Arial" panose="020B0604020202020204" pitchFamily="34" charset="0"/>
              </a:rPr>
              <a:t>Use the supporting practices</a:t>
            </a:r>
          </a:p>
        </p:txBody>
      </p:sp>
      <p:cxnSp>
        <p:nvCxnSpPr>
          <p:cNvPr id="21" name="Straight Connector 20" descr=" ">
            <a:extLst>
              <a:ext uri="{C183D7F6-B498-43B3-948B-1728B52AA6E4}">
                <adec:decorative xmlns:adec="http://schemas.microsoft.com/office/drawing/2017/decorative" val="1"/>
              </a:ext>
            </a:extLst>
          </p:cNvPr>
          <p:cNvCxnSpPr/>
          <p:nvPr/>
        </p:nvCxnSpPr>
        <p:spPr>
          <a:xfrm>
            <a:off x="4838699" y="162211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22" name="Straight Connector 21" descr=" ">
            <a:extLst>
              <a:ext uri="{C183D7F6-B498-43B3-948B-1728B52AA6E4}">
                <adec:decorative xmlns:adec="http://schemas.microsoft.com/office/drawing/2017/decorative" val="1"/>
              </a:ext>
            </a:extLst>
          </p:cNvPr>
          <p:cNvCxnSpPr/>
          <p:nvPr/>
        </p:nvCxnSpPr>
        <p:spPr>
          <a:xfrm>
            <a:off x="4828675" y="3625750"/>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23" name="Straight Connector 22" descr=" ">
            <a:extLst>
              <a:ext uri="{C183D7F6-B498-43B3-948B-1728B52AA6E4}">
                <adec:decorative xmlns:adec="http://schemas.microsoft.com/office/drawing/2017/decorative" val="1"/>
              </a:ext>
            </a:extLst>
          </p:cNvPr>
          <p:cNvCxnSpPr/>
          <p:nvPr/>
        </p:nvCxnSpPr>
        <p:spPr>
          <a:xfrm>
            <a:off x="4828675" y="4721349"/>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17084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
                                            <p:txEl>
                                              <p:pRg st="0" end="0"/>
                                            </p:txEl>
                                          </p:spTgt>
                                        </p:tgtEl>
                                        <p:attrNameLst>
                                          <p:attrName>style.opacity</p:attrName>
                                        </p:attrNameLst>
                                      </p:cBhvr>
                                      <p:to>
                                        <p:strVal val="0.5"/>
                                      </p:to>
                                    </p:set>
                                    <p:animEffect filter="image" prLst="opacity: 0.5">
                                      <p:cBhvr rctx="IE">
                                        <p:cTn id="7" dur="indefinite"/>
                                        <p:tgtEl>
                                          <p:spTgt spid="4">
                                            <p:txEl>
                                              <p:pRg st="0" end="0"/>
                                            </p:txEl>
                                          </p:spTgt>
                                        </p:tgtEl>
                                      </p:cBhvr>
                                    </p:animEffect>
                                  </p:childTnLst>
                                </p:cTn>
                              </p:par>
                              <p:par>
                                <p:cTn id="8" presetID="9" presetClass="emph" presetSubtype="0" nodeType="withEffect">
                                  <p:stCondLst>
                                    <p:cond delay="0"/>
                                  </p:stCondLst>
                                  <p:childTnLst>
                                    <p:set>
                                      <p:cBhvr rctx="PPT">
                                        <p:cTn id="9" dur="indefinite"/>
                                        <p:tgtEl>
                                          <p:spTgt spid="12">
                                            <p:txEl>
                                              <p:pRg st="0" end="0"/>
                                            </p:txEl>
                                          </p:spTgt>
                                        </p:tgtEl>
                                        <p:attrNameLst>
                                          <p:attrName>style.opacity</p:attrName>
                                        </p:attrNameLst>
                                      </p:cBhvr>
                                      <p:to>
                                        <p:strVal val="0.5"/>
                                      </p:to>
                                    </p:set>
                                    <p:animEffect filter="image" prLst="opacity: 0.5">
                                      <p:cBhvr rctx="IE">
                                        <p:cTn id="10" dur="indefinite"/>
                                        <p:tgtEl>
                                          <p:spTgt spid="12">
                                            <p:txEl>
                                              <p:pRg st="0" end="0"/>
                                            </p:txEl>
                                          </p:spTgt>
                                        </p:tgtEl>
                                      </p:cBhvr>
                                    </p:animEffect>
                                  </p:childTnLst>
                                </p:cTn>
                              </p:par>
                              <p:par>
                                <p:cTn id="11" presetID="9" presetClass="emph" presetSubtype="0" nodeType="withEffect">
                                  <p:stCondLst>
                                    <p:cond delay="0"/>
                                  </p:stCondLst>
                                  <p:childTnLst>
                                    <p:set>
                                      <p:cBhvr rctx="PPT">
                                        <p:cTn id="12" dur="indefinite"/>
                                        <p:tgtEl>
                                          <p:spTgt spid="12">
                                            <p:txEl>
                                              <p:pRg st="1" end="1"/>
                                            </p:txEl>
                                          </p:spTgt>
                                        </p:tgtEl>
                                        <p:attrNameLst>
                                          <p:attrName>style.opacity</p:attrName>
                                        </p:attrNameLst>
                                      </p:cBhvr>
                                      <p:to>
                                        <p:strVal val="0.5"/>
                                      </p:to>
                                    </p:set>
                                    <p:animEffect filter="image" prLst="opacity: 0.5">
                                      <p:cBhvr rctx="IE">
                                        <p:cTn id="13" dur="indefinite"/>
                                        <p:tgtEl>
                                          <p:spTgt spid="12">
                                            <p:txEl>
                                              <p:pRg st="1" end="1"/>
                                            </p:txEl>
                                          </p:spTgt>
                                        </p:tgtEl>
                                      </p:cBhvr>
                                    </p:animEffect>
                                  </p:childTnLst>
                                </p:cTn>
                              </p:par>
                              <p:par>
                                <p:cTn id="14" presetID="9" presetClass="emph" presetSubtype="0" nodeType="withEffect">
                                  <p:stCondLst>
                                    <p:cond delay="0"/>
                                  </p:stCondLst>
                                  <p:childTnLst>
                                    <p:set>
                                      <p:cBhvr rctx="PPT">
                                        <p:cTn id="15" dur="indefinite"/>
                                        <p:tgtEl>
                                          <p:spTgt spid="12">
                                            <p:txEl>
                                              <p:pRg st="2" end="2"/>
                                            </p:txEl>
                                          </p:spTgt>
                                        </p:tgtEl>
                                        <p:attrNameLst>
                                          <p:attrName>style.opacity</p:attrName>
                                        </p:attrNameLst>
                                      </p:cBhvr>
                                      <p:to>
                                        <p:strVal val="0.5"/>
                                      </p:to>
                                    </p:set>
                                    <p:animEffect filter="image" prLst="opacity: 0.5">
                                      <p:cBhvr rctx="IE">
                                        <p:cTn id="16" dur="indefinite"/>
                                        <p:tgtEl>
                                          <p:spTgt spid="12">
                                            <p:txEl>
                                              <p:pRg st="2" end="2"/>
                                            </p:txEl>
                                          </p:spTgt>
                                        </p:tgtEl>
                                      </p:cBhvr>
                                    </p:animEffect>
                                  </p:childTnLst>
                                </p:cTn>
                              </p:par>
                              <p:par>
                                <p:cTn id="17" presetID="9" presetClass="emph" presetSubtype="0" nodeType="withEffect">
                                  <p:stCondLst>
                                    <p:cond delay="0"/>
                                  </p:stCondLst>
                                  <p:childTnLst>
                                    <p:set>
                                      <p:cBhvr rctx="PPT">
                                        <p:cTn id="18" dur="indefinite"/>
                                        <p:tgtEl>
                                          <p:spTgt spid="12">
                                            <p:txEl>
                                              <p:pRg st="3" end="3"/>
                                            </p:txEl>
                                          </p:spTgt>
                                        </p:tgtEl>
                                        <p:attrNameLst>
                                          <p:attrName>style.opacity</p:attrName>
                                        </p:attrNameLst>
                                      </p:cBhvr>
                                      <p:to>
                                        <p:strVal val="0.5"/>
                                      </p:to>
                                    </p:set>
                                    <p:animEffect filter="image" prLst="opacity: 0.5">
                                      <p:cBhvr rctx="IE">
                                        <p:cTn id="19" dur="indefinite"/>
                                        <p:tgtEl>
                                          <p:spTgt spid="12">
                                            <p:txEl>
                                              <p:pRg st="3" end="3"/>
                                            </p:txEl>
                                          </p:spTgt>
                                        </p:tgtEl>
                                      </p:cBhvr>
                                    </p:animEffect>
                                  </p:childTnLst>
                                </p:cTn>
                              </p:par>
                              <p:par>
                                <p:cTn id="20" presetID="9" presetClass="emph" presetSubtype="0" nodeType="withEffect">
                                  <p:stCondLst>
                                    <p:cond delay="0"/>
                                  </p:stCondLst>
                                  <p:childTnLst>
                                    <p:set>
                                      <p:cBhvr rctx="PPT">
                                        <p:cTn id="21" dur="indefinite"/>
                                        <p:tgtEl>
                                          <p:spTgt spid="12">
                                            <p:txEl>
                                              <p:pRg st="4" end="4"/>
                                            </p:txEl>
                                          </p:spTgt>
                                        </p:tgtEl>
                                        <p:attrNameLst>
                                          <p:attrName>style.opacity</p:attrName>
                                        </p:attrNameLst>
                                      </p:cBhvr>
                                      <p:to>
                                        <p:strVal val="0.5"/>
                                      </p:to>
                                    </p:set>
                                    <p:animEffect filter="image" prLst="opacity: 0.5">
                                      <p:cBhvr rctx="IE">
                                        <p:cTn id="22" dur="indefinite"/>
                                        <p:tgtEl>
                                          <p:spTgt spid="12">
                                            <p:txEl>
                                              <p:pRg st="4" end="4"/>
                                            </p:txEl>
                                          </p:spTgt>
                                        </p:tgtEl>
                                      </p:cBhvr>
                                    </p:animEffect>
                                  </p:childTnLst>
                                </p:cTn>
                              </p:par>
                              <p:par>
                                <p:cTn id="23" presetID="9" presetClass="emph" presetSubtype="0" nodeType="withEffect">
                                  <p:stCondLst>
                                    <p:cond delay="0"/>
                                  </p:stCondLst>
                                  <p:childTnLst>
                                    <p:set>
                                      <p:cBhvr rctx="PPT">
                                        <p:cTn id="24" dur="indefinite"/>
                                        <p:tgtEl>
                                          <p:spTgt spid="13">
                                            <p:txEl>
                                              <p:pRg st="0" end="0"/>
                                            </p:txEl>
                                          </p:spTgt>
                                        </p:tgtEl>
                                        <p:attrNameLst>
                                          <p:attrName>style.opacity</p:attrName>
                                        </p:attrNameLst>
                                      </p:cBhvr>
                                      <p:to>
                                        <p:strVal val="0.5"/>
                                      </p:to>
                                    </p:set>
                                    <p:animEffect filter="image" prLst="opacity: 0.5">
                                      <p:cBhvr rctx="IE">
                                        <p:cTn id="25" dur="indefinite"/>
                                        <p:tgtEl>
                                          <p:spTgt spid="13">
                                            <p:txEl>
                                              <p:pRg st="0" end="0"/>
                                            </p:txEl>
                                          </p:spTgt>
                                        </p:tgtEl>
                                      </p:cBhvr>
                                    </p:animEffect>
                                  </p:childTnLst>
                                </p:cTn>
                              </p:par>
                              <p:par>
                                <p:cTn id="26" presetID="9" presetClass="emph" presetSubtype="0" nodeType="withEffect">
                                  <p:stCondLst>
                                    <p:cond delay="0"/>
                                  </p:stCondLst>
                                  <p:childTnLst>
                                    <p:set>
                                      <p:cBhvr rctx="PPT">
                                        <p:cTn id="27" dur="indefinite"/>
                                        <p:tgtEl>
                                          <p:spTgt spid="13">
                                            <p:txEl>
                                              <p:pRg st="1" end="1"/>
                                            </p:txEl>
                                          </p:spTgt>
                                        </p:tgtEl>
                                        <p:attrNameLst>
                                          <p:attrName>style.opacity</p:attrName>
                                        </p:attrNameLst>
                                      </p:cBhvr>
                                      <p:to>
                                        <p:strVal val="0.5"/>
                                      </p:to>
                                    </p:set>
                                    <p:animEffect filter="image" prLst="opacity: 0.5">
                                      <p:cBhvr rctx="IE">
                                        <p:cTn id="28" dur="indefinite"/>
                                        <p:tgtEl>
                                          <p:spTgt spid="13">
                                            <p:txEl>
                                              <p:pRg st="1" end="1"/>
                                            </p:txEl>
                                          </p:spTgt>
                                        </p:tgtEl>
                                      </p:cBhvr>
                                    </p:animEffect>
                                  </p:childTnLst>
                                </p:cTn>
                              </p:par>
                              <p:par>
                                <p:cTn id="29" presetID="9" presetClass="emph" presetSubtype="0" nodeType="withEffect">
                                  <p:stCondLst>
                                    <p:cond delay="0"/>
                                  </p:stCondLst>
                                  <p:childTnLst>
                                    <p:set>
                                      <p:cBhvr rctx="PPT">
                                        <p:cTn id="30" dur="indefinite"/>
                                        <p:tgtEl>
                                          <p:spTgt spid="13">
                                            <p:txEl>
                                              <p:pRg st="2" end="2"/>
                                            </p:txEl>
                                          </p:spTgt>
                                        </p:tgtEl>
                                        <p:attrNameLst>
                                          <p:attrName>style.opacity</p:attrName>
                                        </p:attrNameLst>
                                      </p:cBhvr>
                                      <p:to>
                                        <p:strVal val="0.5"/>
                                      </p:to>
                                    </p:set>
                                    <p:animEffect filter="image" prLst="opacity: 0.5">
                                      <p:cBhvr rctx="IE">
                                        <p:cTn id="31" dur="indefinite"/>
                                        <p:tgtEl>
                                          <p:spTgt spid="13">
                                            <p:txEl>
                                              <p:pRg st="2" end="2"/>
                                            </p:txEl>
                                          </p:spTgt>
                                        </p:tgtEl>
                                      </p:cBhvr>
                                    </p:animEffect>
                                  </p:childTnLst>
                                </p:cTn>
                              </p:par>
                              <p:par>
                                <p:cTn id="32" presetID="9" presetClass="emph" presetSubtype="0" nodeType="withEffect">
                                  <p:stCondLst>
                                    <p:cond delay="0"/>
                                  </p:stCondLst>
                                  <p:childTnLst>
                                    <p:set>
                                      <p:cBhvr rctx="PPT">
                                        <p:cTn id="33" dur="indefinite"/>
                                        <p:tgtEl>
                                          <p:spTgt spid="13">
                                            <p:txEl>
                                              <p:pRg st="3" end="3"/>
                                            </p:txEl>
                                          </p:spTgt>
                                        </p:tgtEl>
                                        <p:attrNameLst>
                                          <p:attrName>style.opacity</p:attrName>
                                        </p:attrNameLst>
                                      </p:cBhvr>
                                      <p:to>
                                        <p:strVal val="0.5"/>
                                      </p:to>
                                    </p:set>
                                    <p:animEffect filter="image" prLst="opacity: 0.5">
                                      <p:cBhvr rctx="IE">
                                        <p:cTn id="34" dur="indefinite"/>
                                        <p:tgtEl>
                                          <p:spTgt spid="13">
                                            <p:txEl>
                                              <p:pRg st="3" end="3"/>
                                            </p:txEl>
                                          </p:spTgt>
                                        </p:tgtEl>
                                      </p:cBhvr>
                                    </p:animEffect>
                                  </p:childTnLst>
                                </p:cTn>
                              </p:par>
                              <p:par>
                                <p:cTn id="35" presetID="9" presetClass="emph" presetSubtype="0" nodeType="withEffect">
                                  <p:stCondLst>
                                    <p:cond delay="0"/>
                                  </p:stCondLst>
                                  <p:childTnLst>
                                    <p:set>
                                      <p:cBhvr rctx="PPT">
                                        <p:cTn id="36" dur="indefinite"/>
                                        <p:tgtEl>
                                          <p:spTgt spid="14">
                                            <p:txEl>
                                              <p:pRg st="0" end="0"/>
                                            </p:txEl>
                                          </p:spTgt>
                                        </p:tgtEl>
                                        <p:attrNameLst>
                                          <p:attrName>style.opacity</p:attrName>
                                        </p:attrNameLst>
                                      </p:cBhvr>
                                      <p:to>
                                        <p:strVal val="0.5"/>
                                      </p:to>
                                    </p:set>
                                    <p:animEffect filter="image" prLst="opacity: 0.5">
                                      <p:cBhvr rctx="IE">
                                        <p:cTn id="37" dur="indefinite"/>
                                        <p:tgtEl>
                                          <p:spTgt spid="14">
                                            <p:txEl>
                                              <p:pRg st="0" end="0"/>
                                            </p:txEl>
                                          </p:spTgt>
                                        </p:tgtEl>
                                      </p:cBhvr>
                                    </p:animEffect>
                                  </p:childTnLst>
                                </p:cTn>
                              </p:par>
                              <p:par>
                                <p:cTn id="38" presetID="9" presetClass="emph" presetSubtype="0" nodeType="withEffect">
                                  <p:stCondLst>
                                    <p:cond delay="0"/>
                                  </p:stCondLst>
                                  <p:childTnLst>
                                    <p:set>
                                      <p:cBhvr rctx="PPT">
                                        <p:cTn id="39" dur="indefinite"/>
                                        <p:tgtEl>
                                          <p:spTgt spid="14">
                                            <p:txEl>
                                              <p:pRg st="1" end="1"/>
                                            </p:txEl>
                                          </p:spTgt>
                                        </p:tgtEl>
                                        <p:attrNameLst>
                                          <p:attrName>style.opacity</p:attrName>
                                        </p:attrNameLst>
                                      </p:cBhvr>
                                      <p:to>
                                        <p:strVal val="0.5"/>
                                      </p:to>
                                    </p:set>
                                    <p:animEffect filter="image" prLst="opacity: 0.5">
                                      <p:cBhvr rctx="IE">
                                        <p:cTn id="40" dur="indefinite"/>
                                        <p:tgtEl>
                                          <p:spTgt spid="14">
                                            <p:txEl>
                                              <p:pRg st="1" end="1"/>
                                            </p:txEl>
                                          </p:spTgt>
                                        </p:tgtEl>
                                      </p:cBhvr>
                                    </p:animEffect>
                                  </p:childTnLst>
                                </p:cTn>
                              </p:par>
                              <p:par>
                                <p:cTn id="41" presetID="9" presetClass="emph" presetSubtype="0" nodeType="withEffect">
                                  <p:stCondLst>
                                    <p:cond delay="0"/>
                                  </p:stCondLst>
                                  <p:childTnLst>
                                    <p:set>
                                      <p:cBhvr rctx="PPT">
                                        <p:cTn id="42" dur="indefinite"/>
                                        <p:tgtEl>
                                          <p:spTgt spid="14">
                                            <p:txEl>
                                              <p:pRg st="2" end="2"/>
                                            </p:txEl>
                                          </p:spTgt>
                                        </p:tgtEl>
                                        <p:attrNameLst>
                                          <p:attrName>style.opacity</p:attrName>
                                        </p:attrNameLst>
                                      </p:cBhvr>
                                      <p:to>
                                        <p:strVal val="0.5"/>
                                      </p:to>
                                    </p:set>
                                    <p:animEffect filter="image" prLst="opacity: 0.5">
                                      <p:cBhvr rctx="IE">
                                        <p:cTn id="43" dur="indefinite"/>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lvl="0" indent="0">
              <a:lnSpc>
                <a:spcPct val="100000"/>
              </a:lnSpc>
              <a:buNone/>
            </a:pPr>
            <a:r>
              <a:rPr lang="en-US" sz="2800" dirty="0"/>
              <a:t>The methods used to elicit a response should: </a:t>
            </a:r>
          </a:p>
          <a:p>
            <a:pPr lvl="0">
              <a:lnSpc>
                <a:spcPct val="100000"/>
              </a:lnSpc>
            </a:pPr>
            <a:r>
              <a:rPr lang="en-US" sz="2800" dirty="0"/>
              <a:t> Maintain or check accuracy of processing</a:t>
            </a:r>
          </a:p>
          <a:p>
            <a:pPr lvl="0">
              <a:lnSpc>
                <a:spcPct val="100000"/>
              </a:lnSpc>
            </a:pPr>
            <a:r>
              <a:rPr lang="en-US" sz="2800" dirty="0"/>
              <a:t> Match the learning outcome</a:t>
            </a:r>
          </a:p>
          <a:p>
            <a:pPr lvl="0">
              <a:lnSpc>
                <a:spcPct val="100000"/>
              </a:lnSpc>
            </a:pPr>
            <a:r>
              <a:rPr lang="en-US" sz="2800" dirty="0"/>
              <a:t> Match student abilities</a:t>
            </a:r>
          </a:p>
          <a:p>
            <a:pPr marL="457200" lvl="0" indent="-457200">
              <a:lnSpc>
                <a:spcPct val="100000"/>
              </a:lnSpc>
            </a:pPr>
            <a:r>
              <a:rPr lang="en-US" sz="2800" dirty="0"/>
              <a:t>Match the desired response format</a:t>
            </a:r>
          </a:p>
          <a:p>
            <a:pPr>
              <a:lnSpc>
                <a:spcPct val="100000"/>
              </a:lnSpc>
            </a:pPr>
            <a:r>
              <a:rPr lang="en-US" sz="2800" dirty="0"/>
              <a:t> Maximize student involvement</a:t>
            </a:r>
          </a:p>
          <a:p>
            <a:endParaRPr lang="en-US" dirty="0"/>
          </a:p>
        </p:txBody>
      </p:sp>
      <p:sp>
        <p:nvSpPr>
          <p:cNvPr id="3" name="Title 2"/>
          <p:cNvSpPr>
            <a:spLocks noGrp="1"/>
          </p:cNvSpPr>
          <p:nvPr>
            <p:ph type="title"/>
          </p:nvPr>
        </p:nvSpPr>
        <p:spPr/>
        <p:txBody>
          <a:bodyPr/>
          <a:lstStyle/>
          <a:p>
            <a:r>
              <a:rPr lang="en-US" dirty="0"/>
              <a:t>Checklist</a:t>
            </a:r>
          </a:p>
        </p:txBody>
      </p:sp>
    </p:spTree>
    <p:extLst>
      <p:ext uri="{BB962C8B-B14F-4D97-AF65-F5344CB8AC3E}">
        <p14:creationId xmlns:p14="http://schemas.microsoft.com/office/powerpoint/2010/main" val="2837587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1182145" y="2019300"/>
            <a:ext cx="7352025" cy="1463046"/>
          </a:xfrm>
        </p:spPr>
        <p:txBody>
          <a:bodyPr>
            <a:normAutofit fontScale="92500" lnSpcReduction="20000"/>
          </a:bodyPr>
          <a:lstStyle/>
          <a:p>
            <a:r>
              <a:rPr lang="en-US" sz="5900" dirty="0"/>
              <a:t>Explicit Instruction</a:t>
            </a:r>
          </a:p>
          <a:p>
            <a:r>
              <a:rPr lang="en-US" sz="3100" dirty="0"/>
              <a:t>Evaluating use of explicit instruction to support students’ academic needs</a:t>
            </a:r>
          </a:p>
        </p:txBody>
      </p:sp>
      <p:sp>
        <p:nvSpPr>
          <p:cNvPr id="3" name="Content Placeholder 2"/>
          <p:cNvSpPr>
            <a:spLocks noGrp="1"/>
          </p:cNvSpPr>
          <p:nvPr>
            <p:ph sz="quarter" idx="14"/>
          </p:nvPr>
        </p:nvSpPr>
        <p:spPr>
          <a:xfrm>
            <a:off x="1182145" y="4004676"/>
            <a:ext cx="7352026" cy="665162"/>
          </a:xfrm>
        </p:spPr>
        <p:txBody>
          <a:bodyPr>
            <a:noAutofit/>
          </a:bodyPr>
          <a:lstStyle/>
          <a:p>
            <a:r>
              <a:rPr lang="en-US" sz="3000" dirty="0"/>
              <a:t>Part 1: How do you know you have created the right objectives and provided effective modeling?</a:t>
            </a:r>
          </a:p>
        </p:txBody>
      </p:sp>
      <p:sp>
        <p:nvSpPr>
          <p:cNvPr id="4" name="Title 3" hidden="1">
            <a:extLst>
              <a:ext uri="{FF2B5EF4-FFF2-40B4-BE49-F238E27FC236}">
                <a16:creationId xmlns:a16="http://schemas.microsoft.com/office/drawing/2014/main" id="{DF07BE2F-1943-4826-A288-DCB9B7A9ED0F}"/>
              </a:ext>
            </a:extLst>
          </p:cNvPr>
          <p:cNvSpPr>
            <a:spLocks noGrp="1"/>
          </p:cNvSpPr>
          <p:nvPr>
            <p:ph type="title"/>
          </p:nvPr>
        </p:nvSpPr>
        <p:spPr/>
        <p:txBody>
          <a:bodyPr/>
          <a:lstStyle/>
          <a:p>
            <a:r>
              <a:rPr lang="en-US" dirty="0"/>
              <a:t>Slide 8 </a:t>
            </a:r>
          </a:p>
        </p:txBody>
      </p:sp>
    </p:spTree>
    <p:extLst>
      <p:ext uri="{BB962C8B-B14F-4D97-AF65-F5344CB8AC3E}">
        <p14:creationId xmlns:p14="http://schemas.microsoft.com/office/powerpoint/2010/main" val="11074877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Effective methods for eliciting responses </a:t>
            </a:r>
          </a:p>
        </p:txBody>
      </p:sp>
      <p:graphicFrame>
        <p:nvGraphicFramePr>
          <p:cNvPr id="3" name="Diagram 2" descr="circle diagram: whip around, choral response, hand signals, cued retell, white boards, response cards, turn and talk, stop and jot, and individual response"/>
          <p:cNvGraphicFramePr/>
          <p:nvPr>
            <p:extLst>
              <p:ext uri="{D42A27DB-BD31-4B8C-83A1-F6EECF244321}">
                <p14:modId xmlns:p14="http://schemas.microsoft.com/office/powerpoint/2010/main" val="469170681"/>
              </p:ext>
            </p:extLst>
          </p:nvPr>
        </p:nvGraphicFramePr>
        <p:xfrm>
          <a:off x="1347478" y="1373145"/>
          <a:ext cx="7325803" cy="46062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29170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Match the method of eliciting responses to the learning outcome</a:t>
            </a:r>
          </a:p>
        </p:txBody>
      </p:sp>
      <p:sp>
        <p:nvSpPr>
          <p:cNvPr id="3" name="Text Placeholder 2"/>
          <p:cNvSpPr>
            <a:spLocks noGrp="1"/>
          </p:cNvSpPr>
          <p:nvPr>
            <p:ph type="body" sz="quarter" idx="13"/>
          </p:nvPr>
        </p:nvSpPr>
        <p:spPr/>
        <p:txBody>
          <a:bodyPr/>
          <a:lstStyle/>
          <a:p>
            <a:pPr marL="400050" lvl="1">
              <a:lnSpc>
                <a:spcPct val="100000"/>
              </a:lnSpc>
              <a:spcBef>
                <a:spcPts val="1200"/>
              </a:spcBef>
              <a:buClr>
                <a:srgbClr val="FFFFFF"/>
              </a:buClr>
              <a:tabLst>
                <a:tab pos="398463" algn="l"/>
              </a:tabLst>
              <a:defRPr/>
            </a:pPr>
            <a:r>
              <a:rPr lang="en-US" sz="2800" dirty="0">
                <a:latin typeface="Arial" panose="020B0604020202020204" pitchFamily="34" charset="0"/>
                <a:cs typeface="Arial" panose="020B0604020202020204" pitchFamily="34" charset="0"/>
              </a:rPr>
              <a:t>Examine the Bloom’s Taxonomy level of learning outcome.</a:t>
            </a:r>
          </a:p>
          <a:p>
            <a:pPr marL="857250" lvl="2">
              <a:lnSpc>
                <a:spcPct val="100000"/>
              </a:lnSpc>
              <a:spcBef>
                <a:spcPts val="1200"/>
              </a:spcBef>
              <a:buClr>
                <a:srgbClr val="FFFFFF"/>
              </a:buClr>
              <a:tabLst>
                <a:tab pos="398463" algn="l"/>
              </a:tabLst>
              <a:defRPr/>
            </a:pPr>
            <a:r>
              <a:rPr lang="en-US" sz="2600" dirty="0">
                <a:latin typeface="Arial" panose="020B0604020202020204" pitchFamily="34" charset="0"/>
                <a:cs typeface="Arial" panose="020B0604020202020204" pitchFamily="34" charset="0"/>
              </a:rPr>
              <a:t>Ask questions that elicit responses at that level.</a:t>
            </a:r>
          </a:p>
          <a:p>
            <a:pPr marL="857250" lvl="2">
              <a:lnSpc>
                <a:spcPct val="100000"/>
              </a:lnSpc>
              <a:spcBef>
                <a:spcPts val="1200"/>
              </a:spcBef>
              <a:buClr>
                <a:srgbClr val="FFFFFF"/>
              </a:buClr>
              <a:tabLst>
                <a:tab pos="398463" algn="l"/>
              </a:tabLst>
              <a:defRPr/>
            </a:pPr>
            <a:r>
              <a:rPr lang="en-US" sz="2600" dirty="0">
                <a:latin typeface="Arial" panose="020B0604020202020204" pitchFamily="34" charset="0"/>
                <a:cs typeface="Arial" panose="020B0604020202020204" pitchFamily="34" charset="0"/>
              </a:rPr>
              <a:t>Ask questions that support the learning outcome.</a:t>
            </a:r>
          </a:p>
        </p:txBody>
      </p:sp>
    </p:spTree>
    <p:extLst>
      <p:ext uri="{BB962C8B-B14F-4D97-AF65-F5344CB8AC3E}">
        <p14:creationId xmlns:p14="http://schemas.microsoft.com/office/powerpoint/2010/main" val="37804067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Match the method of eliciting responses to student abilities </a:t>
            </a:r>
          </a:p>
        </p:txBody>
      </p:sp>
      <p:sp>
        <p:nvSpPr>
          <p:cNvPr id="3" name="Text Placeholder 2"/>
          <p:cNvSpPr>
            <a:spLocks noGrp="1"/>
          </p:cNvSpPr>
          <p:nvPr>
            <p:ph type="body" sz="quarter" idx="13"/>
          </p:nvPr>
        </p:nvSpPr>
        <p:spPr>
          <a:xfrm>
            <a:off x="575732" y="1562306"/>
            <a:ext cx="8330761" cy="4469673"/>
          </a:xfrm>
        </p:spPr>
        <p:txBody>
          <a:bodyPr/>
          <a:lstStyle/>
          <a:p>
            <a:pPr marL="514350" lvl="1" indent="-400050">
              <a:lnSpc>
                <a:spcPct val="100000"/>
              </a:lnSpc>
              <a:spcBef>
                <a:spcPts val="1200"/>
              </a:spcBef>
              <a:buClr>
                <a:srgbClr val="FFFFFF"/>
              </a:buClr>
              <a:tabLst>
                <a:tab pos="398463" algn="l"/>
              </a:tabLst>
              <a:defRPr/>
            </a:pPr>
            <a:r>
              <a:rPr lang="en-US" sz="2800" dirty="0">
                <a:latin typeface="Arial" panose="020B0604020202020204" pitchFamily="34" charset="0"/>
                <a:cs typeface="Arial" panose="020B0604020202020204" pitchFamily="34" charset="0"/>
              </a:rPr>
              <a:t>Think about what students have already processed – </a:t>
            </a:r>
            <a:r>
              <a:rPr lang="en-US" sz="2800" b="1" dirty="0">
                <a:solidFill>
                  <a:srgbClr val="D55816"/>
                </a:solidFill>
                <a:latin typeface="Arial" panose="020B0604020202020204" pitchFamily="34" charset="0"/>
                <a:cs typeface="Arial" panose="020B0604020202020204" pitchFamily="34" charset="0"/>
              </a:rPr>
              <a:t>build on the foundation </a:t>
            </a:r>
          </a:p>
          <a:p>
            <a:pPr marL="514350" lvl="1" indent="-400050">
              <a:lnSpc>
                <a:spcPct val="100000"/>
              </a:lnSpc>
              <a:spcBef>
                <a:spcPts val="1200"/>
              </a:spcBef>
              <a:buClr>
                <a:srgbClr val="FFFFFF"/>
              </a:buClr>
              <a:tabLst>
                <a:tab pos="398463" algn="l"/>
              </a:tabLst>
              <a:defRPr/>
            </a:pPr>
            <a:r>
              <a:rPr lang="en-US" sz="2800" dirty="0">
                <a:latin typeface="Arial" panose="020B0604020202020204" pitchFamily="34" charset="0"/>
                <a:cs typeface="Arial" panose="020B0604020202020204" pitchFamily="34" charset="0"/>
              </a:rPr>
              <a:t>Think about what students know now and what  they will be learning – </a:t>
            </a:r>
            <a:r>
              <a:rPr lang="en-US" sz="2800" b="1" dirty="0">
                <a:solidFill>
                  <a:srgbClr val="D55816"/>
                </a:solidFill>
                <a:latin typeface="Arial" panose="020B0604020202020204" pitchFamily="34" charset="0"/>
                <a:cs typeface="Arial" panose="020B0604020202020204" pitchFamily="34" charset="0"/>
              </a:rPr>
              <a:t>sequence appropriately</a:t>
            </a:r>
          </a:p>
          <a:p>
            <a:pPr marL="571500" lvl="1" indent="-514350">
              <a:lnSpc>
                <a:spcPct val="100000"/>
              </a:lnSpc>
              <a:spcBef>
                <a:spcPts val="1200"/>
              </a:spcBef>
              <a:buClr>
                <a:srgbClr val="FFFFFF"/>
              </a:buClr>
              <a:tabLst>
                <a:tab pos="514350" algn="l"/>
              </a:tabLst>
              <a:defRPr/>
            </a:pPr>
            <a:r>
              <a:rPr lang="en-US" sz="2800" dirty="0">
                <a:latin typeface="Arial" panose="020B0604020202020204" pitchFamily="34" charset="0"/>
                <a:cs typeface="Arial" panose="020B0604020202020204" pitchFamily="34" charset="0"/>
              </a:rPr>
              <a:t>Think about how students might respond to a question or instruction – </a:t>
            </a:r>
            <a:r>
              <a:rPr lang="en-US" sz="2800" b="1" dirty="0">
                <a:solidFill>
                  <a:srgbClr val="D55816"/>
                </a:solidFill>
                <a:latin typeface="Arial" panose="020B0604020202020204" pitchFamily="34" charset="0"/>
                <a:cs typeface="Arial" panose="020B0604020202020204" pitchFamily="34" charset="0"/>
              </a:rPr>
              <a:t>phrase purposefully</a:t>
            </a:r>
          </a:p>
        </p:txBody>
      </p:sp>
    </p:spTree>
    <p:extLst>
      <p:ext uri="{BB962C8B-B14F-4D97-AF65-F5344CB8AC3E}">
        <p14:creationId xmlns:p14="http://schemas.microsoft.com/office/powerpoint/2010/main" val="39073068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the most efficient approach</a:t>
            </a: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9CA132-ADD6-4B72-B5E1-B86F7979C603}" type="slidenum">
              <a:rPr kumimoji="0" lang="en-US" sz="1000" b="0" i="0" u="none" strike="noStrike" kern="1200" cap="none" spc="0" normalizeH="0" baseline="0" noProof="0" smtClean="0">
                <a:ln>
                  <a:noFill/>
                </a:ln>
                <a:solidFill>
                  <a:srgbClr val="FFFFFF"/>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000" b="0" i="0" u="none" strike="noStrike" kern="1200" cap="none" spc="0" normalizeH="0" baseline="0" noProof="0">
              <a:ln>
                <a:noFill/>
              </a:ln>
              <a:solidFill>
                <a:srgbClr val="FFFFFF"/>
              </a:solidFill>
              <a:effectLst/>
              <a:uLnTx/>
              <a:uFillTx/>
              <a:latin typeface="Tw Cen MT"/>
              <a:ea typeface="+mn-ea"/>
              <a:cs typeface="+mn-cs"/>
            </a:endParaRPr>
          </a:p>
        </p:txBody>
      </p:sp>
      <p:sp>
        <p:nvSpPr>
          <p:cNvPr id="5" name="Isosceles Triangle 4" descr="balance ">
            <a:extLst>
              <a:ext uri="{C183D7F6-B498-43B3-948B-1728B52AA6E4}">
                <adec:decorative xmlns:adec="http://schemas.microsoft.com/office/drawing/2017/decorative" val="1"/>
              </a:ext>
            </a:extLst>
          </p:cNvPr>
          <p:cNvSpPr/>
          <p:nvPr/>
        </p:nvSpPr>
        <p:spPr>
          <a:xfrm>
            <a:off x="3721546" y="3195039"/>
            <a:ext cx="1015252" cy="1715864"/>
          </a:xfrm>
          <a:prstGeom prst="triangle">
            <a:avLst/>
          </a:prstGeom>
          <a:solidFill>
            <a:srgbClr val="6A2C0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cxnSp>
        <p:nvCxnSpPr>
          <p:cNvPr id="7" name="Straight Connector 6" descr=" ">
            <a:extLst>
              <a:ext uri="{C183D7F6-B498-43B3-948B-1728B52AA6E4}">
                <adec:decorative xmlns:adec="http://schemas.microsoft.com/office/drawing/2017/decorative" val="1"/>
              </a:ext>
            </a:extLst>
          </p:cNvPr>
          <p:cNvCxnSpPr/>
          <p:nvPr/>
        </p:nvCxnSpPr>
        <p:spPr>
          <a:xfrm>
            <a:off x="930649" y="3186954"/>
            <a:ext cx="6864723"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35579" y="2733374"/>
            <a:ext cx="36777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Time taken</a:t>
            </a:r>
          </a:p>
        </p:txBody>
      </p:sp>
      <p:sp>
        <p:nvSpPr>
          <p:cNvPr id="15" name="TextBox 14"/>
          <p:cNvSpPr txBox="1"/>
          <p:nvPr/>
        </p:nvSpPr>
        <p:spPr>
          <a:xfrm>
            <a:off x="685238" y="2355957"/>
            <a:ext cx="36777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Number of</a:t>
            </a:r>
            <a:r>
              <a:rPr kumimoji="0" lang="en-US" sz="24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students involved</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15196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lvl="0" indent="0">
              <a:lnSpc>
                <a:spcPct val="100000"/>
              </a:lnSpc>
              <a:buNone/>
            </a:pPr>
            <a:r>
              <a:rPr lang="en-US" sz="2800" dirty="0"/>
              <a:t>When providing feedback, it should be: </a:t>
            </a:r>
          </a:p>
          <a:p>
            <a:pPr marL="404813" lvl="0" indent="-404813">
              <a:lnSpc>
                <a:spcPct val="100000"/>
              </a:lnSpc>
            </a:pPr>
            <a:r>
              <a:rPr lang="en-US" sz="2800" dirty="0"/>
              <a:t>Immediate: delivered as soon as possible after   response </a:t>
            </a:r>
          </a:p>
          <a:p>
            <a:pPr lvl="0">
              <a:lnSpc>
                <a:spcPct val="100000"/>
              </a:lnSpc>
            </a:pPr>
            <a:r>
              <a:rPr lang="en-US" sz="2800" dirty="0"/>
              <a:t> Specific: tied directly to students’ actions</a:t>
            </a:r>
            <a:endParaRPr lang="en-US" dirty="0"/>
          </a:p>
        </p:txBody>
      </p:sp>
      <p:sp>
        <p:nvSpPr>
          <p:cNvPr id="3" name="Title 2"/>
          <p:cNvSpPr>
            <a:spLocks noGrp="1"/>
          </p:cNvSpPr>
          <p:nvPr>
            <p:ph type="title"/>
          </p:nvPr>
        </p:nvSpPr>
        <p:spPr/>
        <p:txBody>
          <a:bodyPr/>
          <a:lstStyle/>
          <a:p>
            <a:r>
              <a:rPr lang="en-US" dirty="0"/>
              <a:t>Checklist: Providing feedback</a:t>
            </a:r>
          </a:p>
        </p:txBody>
      </p:sp>
    </p:spTree>
    <p:extLst>
      <p:ext uri="{BB962C8B-B14F-4D97-AF65-F5344CB8AC3E}">
        <p14:creationId xmlns:p14="http://schemas.microsoft.com/office/powerpoint/2010/main" val="18955738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Types of feedback</a:t>
            </a:r>
          </a:p>
        </p:txBody>
      </p:sp>
      <p:sp>
        <p:nvSpPr>
          <p:cNvPr id="9" name="Freeform 8"/>
          <p:cNvSpPr/>
          <p:nvPr/>
        </p:nvSpPr>
        <p:spPr>
          <a:xfrm>
            <a:off x="3373120" y="1661160"/>
            <a:ext cx="4744720" cy="1269999"/>
          </a:xfrm>
          <a:custGeom>
            <a:avLst/>
            <a:gdLst>
              <a:gd name="connsiteX0" fmla="*/ 0 w 3657600"/>
              <a:gd name="connsiteY0" fmla="*/ 158750 h 1269999"/>
              <a:gd name="connsiteX1" fmla="*/ 3022601 w 3657600"/>
              <a:gd name="connsiteY1" fmla="*/ 158750 h 1269999"/>
              <a:gd name="connsiteX2" fmla="*/ 3022601 w 3657600"/>
              <a:gd name="connsiteY2" fmla="*/ 0 h 1269999"/>
              <a:gd name="connsiteX3" fmla="*/ 3657600 w 3657600"/>
              <a:gd name="connsiteY3" fmla="*/ 635000 h 1269999"/>
              <a:gd name="connsiteX4" fmla="*/ 3022601 w 3657600"/>
              <a:gd name="connsiteY4" fmla="*/ 1269999 h 1269999"/>
              <a:gd name="connsiteX5" fmla="*/ 3022601 w 3657600"/>
              <a:gd name="connsiteY5" fmla="*/ 1111249 h 1269999"/>
              <a:gd name="connsiteX6" fmla="*/ 0 w 3657600"/>
              <a:gd name="connsiteY6" fmla="*/ 1111249 h 1269999"/>
              <a:gd name="connsiteX7" fmla="*/ 0 w 3657600"/>
              <a:gd name="connsiteY7" fmla="*/ 15875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600" h="1269999">
                <a:moveTo>
                  <a:pt x="0" y="158750"/>
                </a:moveTo>
                <a:lnTo>
                  <a:pt x="3022601" y="158750"/>
                </a:lnTo>
                <a:lnTo>
                  <a:pt x="3022601" y="0"/>
                </a:lnTo>
                <a:lnTo>
                  <a:pt x="3657600" y="635000"/>
                </a:lnTo>
                <a:lnTo>
                  <a:pt x="3022601" y="1269999"/>
                </a:lnTo>
                <a:lnTo>
                  <a:pt x="3022601" y="1111249"/>
                </a:lnTo>
                <a:lnTo>
                  <a:pt x="0" y="1111249"/>
                </a:lnTo>
                <a:lnTo>
                  <a:pt x="0" y="158750"/>
                </a:lnTo>
                <a:close/>
              </a:path>
            </a:pathLst>
          </a:custGeom>
          <a:solidFill>
            <a:schemeClr val="accent2">
              <a:lumMod val="20000"/>
              <a:lumOff val="80000"/>
              <a:alpha val="90000"/>
            </a:schemeClr>
          </a:solidFill>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5240" tIns="173990" rIns="491490" bIns="173990" numCol="1" spcCol="1270" anchor="ctr" anchorCtr="0">
            <a:noAutofit/>
          </a:bodyPr>
          <a:lstStyle/>
          <a:p>
            <a:pPr marL="0" lvl="1" algn="l" defTabSz="1066800">
              <a:lnSpc>
                <a:spcPct val="90000"/>
              </a:lnSpc>
              <a:spcBef>
                <a:spcPct val="0"/>
              </a:spcBef>
              <a:spcAft>
                <a:spcPct val="15000"/>
              </a:spcAft>
            </a:pPr>
            <a:r>
              <a:rPr lang="en-US" sz="2200" kern="1200" dirty="0">
                <a:latin typeface="Arial" panose="020B0604020202020204" pitchFamily="34" charset="0"/>
                <a:cs typeface="Arial" panose="020B0604020202020204" pitchFamily="34" charset="0"/>
              </a:rPr>
              <a:t>   Praise a </a:t>
            </a:r>
            <a:r>
              <a:rPr lang="en-US" sz="2200" b="1" kern="12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correct</a:t>
            </a:r>
            <a:r>
              <a:rPr lang="en-US" sz="2200" kern="1200" dirty="0">
                <a:latin typeface="Arial" panose="020B0604020202020204" pitchFamily="34" charset="0"/>
                <a:cs typeface="Arial" panose="020B0604020202020204" pitchFamily="34" charset="0"/>
              </a:rPr>
              <a:t> response</a:t>
            </a:r>
          </a:p>
        </p:txBody>
      </p:sp>
      <p:sp>
        <p:nvSpPr>
          <p:cNvPr id="10" name="Rectangle 9"/>
          <p:cNvSpPr/>
          <p:nvPr/>
        </p:nvSpPr>
        <p:spPr>
          <a:xfrm>
            <a:off x="1087120" y="1661160"/>
            <a:ext cx="2407920" cy="1269999"/>
          </a:xfrm>
          <a:prstGeom prst="rect">
            <a:avLst/>
          </a:prstGeom>
          <a:solidFill>
            <a:schemeClr val="accent2"/>
          </a:soli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91536" tIns="126766" rIns="191536" bIns="126766" numCol="1" spcCol="1270" anchor="ctr" anchorCtr="0">
            <a:noAutofit/>
          </a:bodyPr>
          <a:lstStyle/>
          <a:p>
            <a:pPr lvl="0" algn="ctr" defTabSz="1511300">
              <a:lnSpc>
                <a:spcPct val="90000"/>
              </a:lnSpc>
              <a:spcBef>
                <a:spcPct val="0"/>
              </a:spcBef>
              <a:spcAft>
                <a:spcPct val="35000"/>
              </a:spcAft>
            </a:pPr>
            <a:r>
              <a:rPr lang="en-US" sz="2800" b="1" kern="1200" dirty="0">
                <a:latin typeface="Arial" panose="020B0604020202020204" pitchFamily="34" charset="0"/>
                <a:cs typeface="Arial" panose="020B0604020202020204" pitchFamily="34" charset="0"/>
              </a:rPr>
              <a:t>Affirmative</a:t>
            </a:r>
          </a:p>
        </p:txBody>
      </p:sp>
      <p:sp>
        <p:nvSpPr>
          <p:cNvPr id="11" name="Freeform 10"/>
          <p:cNvSpPr/>
          <p:nvPr/>
        </p:nvSpPr>
        <p:spPr>
          <a:xfrm>
            <a:off x="3373120" y="3058160"/>
            <a:ext cx="4744720" cy="1269999"/>
          </a:xfrm>
          <a:custGeom>
            <a:avLst/>
            <a:gdLst>
              <a:gd name="connsiteX0" fmla="*/ 0 w 3657600"/>
              <a:gd name="connsiteY0" fmla="*/ 158750 h 1269999"/>
              <a:gd name="connsiteX1" fmla="*/ 3022601 w 3657600"/>
              <a:gd name="connsiteY1" fmla="*/ 158750 h 1269999"/>
              <a:gd name="connsiteX2" fmla="*/ 3022601 w 3657600"/>
              <a:gd name="connsiteY2" fmla="*/ 0 h 1269999"/>
              <a:gd name="connsiteX3" fmla="*/ 3657600 w 3657600"/>
              <a:gd name="connsiteY3" fmla="*/ 635000 h 1269999"/>
              <a:gd name="connsiteX4" fmla="*/ 3022601 w 3657600"/>
              <a:gd name="connsiteY4" fmla="*/ 1269999 h 1269999"/>
              <a:gd name="connsiteX5" fmla="*/ 3022601 w 3657600"/>
              <a:gd name="connsiteY5" fmla="*/ 1111249 h 1269999"/>
              <a:gd name="connsiteX6" fmla="*/ 0 w 3657600"/>
              <a:gd name="connsiteY6" fmla="*/ 1111249 h 1269999"/>
              <a:gd name="connsiteX7" fmla="*/ 0 w 3657600"/>
              <a:gd name="connsiteY7" fmla="*/ 15875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600" h="1269999">
                <a:moveTo>
                  <a:pt x="0" y="158750"/>
                </a:moveTo>
                <a:lnTo>
                  <a:pt x="3022601" y="158750"/>
                </a:lnTo>
                <a:lnTo>
                  <a:pt x="3022601" y="0"/>
                </a:lnTo>
                <a:lnTo>
                  <a:pt x="3657600" y="635000"/>
                </a:lnTo>
                <a:lnTo>
                  <a:pt x="3022601" y="1269999"/>
                </a:lnTo>
                <a:lnTo>
                  <a:pt x="3022601" y="1111249"/>
                </a:lnTo>
                <a:lnTo>
                  <a:pt x="0" y="1111249"/>
                </a:lnTo>
                <a:lnTo>
                  <a:pt x="0" y="158750"/>
                </a:lnTo>
                <a:close/>
              </a:path>
            </a:pathLst>
          </a:custGeom>
          <a:solidFill>
            <a:schemeClr val="accent1">
              <a:lumMod val="20000"/>
              <a:lumOff val="80000"/>
              <a:alpha val="90000"/>
            </a:schemeClr>
          </a:solidFill>
        </p:spPr>
        <p:style>
          <a:lnRef idx="1">
            <a:schemeClr val="accent5">
              <a:tint val="40000"/>
              <a:alpha val="90000"/>
              <a:hueOff val="3597446"/>
              <a:satOff val="-17940"/>
              <a:lumOff val="-1548"/>
              <a:alphaOff val="0"/>
            </a:schemeClr>
          </a:lnRef>
          <a:fillRef idx="1">
            <a:schemeClr val="accent5">
              <a:tint val="40000"/>
              <a:alpha val="90000"/>
              <a:hueOff val="3597446"/>
              <a:satOff val="-17940"/>
              <a:lumOff val="-1548"/>
              <a:alphaOff val="0"/>
            </a:schemeClr>
          </a:fillRef>
          <a:effectRef idx="0">
            <a:schemeClr val="accent5">
              <a:tint val="40000"/>
              <a:alpha val="90000"/>
              <a:hueOff val="3597446"/>
              <a:satOff val="-17940"/>
              <a:lumOff val="-1548"/>
              <a:alphaOff val="0"/>
            </a:schemeClr>
          </a:effectRef>
          <a:fontRef idx="minor">
            <a:schemeClr val="dk1">
              <a:hueOff val="0"/>
              <a:satOff val="0"/>
              <a:lumOff val="0"/>
              <a:alphaOff val="0"/>
            </a:schemeClr>
          </a:fontRef>
        </p:style>
        <p:txBody>
          <a:bodyPr spcFirstLastPara="0" vert="horz" wrap="square" lIns="20955" tIns="179705" rIns="497205" bIns="179705" numCol="1" spcCol="1270" anchor="ctr" anchorCtr="0">
            <a:noAutofit/>
          </a:bodyPr>
          <a:lstStyle/>
          <a:p>
            <a:pPr marL="0" lvl="1" algn="l" defTabSz="1466850">
              <a:lnSpc>
                <a:spcPct val="90000"/>
              </a:lnSpc>
              <a:spcBef>
                <a:spcPct val="0"/>
              </a:spcBef>
              <a:spcAft>
                <a:spcPct val="15000"/>
              </a:spcAft>
            </a:pPr>
            <a:r>
              <a:rPr lang="en-US" sz="2200" dirty="0">
                <a:latin typeface="Arial" panose="020B0604020202020204" pitchFamily="34" charset="0"/>
                <a:cs typeface="Arial" panose="020B0604020202020204" pitchFamily="34" charset="0"/>
              </a:rPr>
              <a:t>   Correct an </a:t>
            </a:r>
            <a:r>
              <a:rPr lang="en-US" sz="2200" b="1" dirty="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incorrect</a:t>
            </a:r>
            <a:r>
              <a:rPr lang="en-US" sz="2200" dirty="0">
                <a:latin typeface="Arial" panose="020B0604020202020204" pitchFamily="34" charset="0"/>
                <a:cs typeface="Arial" panose="020B0604020202020204" pitchFamily="34" charset="0"/>
              </a:rPr>
              <a:t> response</a:t>
            </a:r>
            <a:endParaRPr lang="en-US" sz="2200" kern="1200" dirty="0">
              <a:latin typeface="Arial" panose="020B0604020202020204" pitchFamily="34" charset="0"/>
              <a:cs typeface="Arial" panose="020B0604020202020204" pitchFamily="34" charset="0"/>
            </a:endParaRPr>
          </a:p>
        </p:txBody>
      </p:sp>
      <p:sp>
        <p:nvSpPr>
          <p:cNvPr id="12" name="Rectangle 11"/>
          <p:cNvSpPr/>
          <p:nvPr/>
        </p:nvSpPr>
        <p:spPr>
          <a:xfrm>
            <a:off x="1087120" y="3058160"/>
            <a:ext cx="2407920" cy="1269999"/>
          </a:xfrm>
          <a:prstGeom prst="rect">
            <a:avLst/>
          </a:prstGeom>
          <a:solidFill>
            <a:schemeClr val="accent1"/>
          </a:solidFill>
        </p:spPr>
        <p:style>
          <a:lnRef idx="0">
            <a:schemeClr val="lt1">
              <a:hueOff val="0"/>
              <a:satOff val="0"/>
              <a:lumOff val="0"/>
              <a:alphaOff val="0"/>
            </a:schemeClr>
          </a:lnRef>
          <a:fillRef idx="3">
            <a:scrgbClr r="0" g="0" b="0"/>
          </a:fillRef>
          <a:effectRef idx="2">
            <a:schemeClr val="accent5">
              <a:hueOff val="3484122"/>
              <a:satOff val="-20221"/>
              <a:lumOff val="-4314"/>
              <a:alphaOff val="0"/>
            </a:schemeClr>
          </a:effectRef>
          <a:fontRef idx="minor">
            <a:schemeClr val="lt1"/>
          </a:fontRef>
        </p:style>
        <p:txBody>
          <a:bodyPr spcFirstLastPara="0" vert="horz" wrap="square" lIns="191536" tIns="126766" rIns="191536" bIns="126766" numCol="1" spcCol="1270" anchor="ctr" anchorCtr="0">
            <a:noAutofit/>
          </a:bodyPr>
          <a:lstStyle/>
          <a:p>
            <a:pPr lvl="0" algn="ctr" defTabSz="1511300">
              <a:lnSpc>
                <a:spcPct val="90000"/>
              </a:lnSpc>
              <a:spcBef>
                <a:spcPct val="0"/>
              </a:spcBef>
              <a:spcAft>
                <a:spcPct val="35000"/>
              </a:spcAft>
            </a:pPr>
            <a:r>
              <a:rPr lang="en-US" sz="2800" b="1" kern="1200" dirty="0">
                <a:latin typeface="Arial" panose="020B0604020202020204" pitchFamily="34" charset="0"/>
                <a:cs typeface="Arial" panose="020B0604020202020204" pitchFamily="34" charset="0"/>
              </a:rPr>
              <a:t>Corrective</a:t>
            </a:r>
          </a:p>
        </p:txBody>
      </p:sp>
      <p:sp>
        <p:nvSpPr>
          <p:cNvPr id="13" name="Right Arrow 12"/>
          <p:cNvSpPr/>
          <p:nvPr/>
        </p:nvSpPr>
        <p:spPr>
          <a:xfrm>
            <a:off x="3373120" y="4455159"/>
            <a:ext cx="4744720" cy="1269999"/>
          </a:xfrm>
          <a:prstGeom prst="rightArrow">
            <a:avLst>
              <a:gd name="adj1" fmla="val 75000"/>
              <a:gd name="adj2" fmla="val 50000"/>
            </a:avLst>
          </a:prstGeom>
          <a:solidFill>
            <a:schemeClr val="accent3">
              <a:lumMod val="20000"/>
              <a:lumOff val="80000"/>
              <a:alpha val="90000"/>
            </a:schemeClr>
          </a:solidFill>
        </p:spPr>
        <p:style>
          <a:lnRef idx="1">
            <a:schemeClr val="accent5">
              <a:tint val="40000"/>
              <a:alpha val="90000"/>
              <a:hueOff val="7194892"/>
              <a:satOff val="-35879"/>
              <a:lumOff val="-3097"/>
              <a:alphaOff val="0"/>
            </a:schemeClr>
          </a:lnRef>
          <a:fillRef idx="1">
            <a:schemeClr val="accent5">
              <a:tint val="40000"/>
              <a:alpha val="90000"/>
              <a:hueOff val="7194892"/>
              <a:satOff val="-35879"/>
              <a:lumOff val="-3097"/>
              <a:alphaOff val="0"/>
            </a:schemeClr>
          </a:fillRef>
          <a:effectRef idx="0">
            <a:schemeClr val="accent5">
              <a:tint val="40000"/>
              <a:alpha val="90000"/>
              <a:hueOff val="7194892"/>
              <a:satOff val="-35879"/>
              <a:lumOff val="-3097"/>
              <a:alphaOff val="0"/>
            </a:schemeClr>
          </a:effectRef>
          <a:fontRef idx="minor">
            <a:schemeClr val="dk1">
              <a:hueOff val="0"/>
              <a:satOff val="0"/>
              <a:lumOff val="0"/>
              <a:alphaOff val="0"/>
            </a:schemeClr>
          </a:fontRef>
        </p:style>
        <p:txBody>
          <a:bodyPr anchor="ctr"/>
          <a:lstStyle/>
          <a:p>
            <a:r>
              <a:rPr lang="en-US" sz="2200" dirty="0">
                <a:latin typeface="Arial" panose="020B0604020202020204" pitchFamily="34" charset="0"/>
                <a:cs typeface="Arial" panose="020B0604020202020204" pitchFamily="34" charset="0"/>
              </a:rPr>
              <a:t>  Redirect an </a:t>
            </a:r>
            <a:r>
              <a:rPr lang="en-US" sz="2200" b="1" dirty="0">
                <a:solidFill>
                  <a:schemeClr val="accent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off-topic</a:t>
            </a:r>
            <a:r>
              <a:rPr lang="en-US" sz="2200" b="1"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response </a:t>
            </a:r>
          </a:p>
        </p:txBody>
      </p:sp>
      <p:sp>
        <p:nvSpPr>
          <p:cNvPr id="14" name="Rectangle 13"/>
          <p:cNvSpPr/>
          <p:nvPr/>
        </p:nvSpPr>
        <p:spPr>
          <a:xfrm>
            <a:off x="1087120" y="4455159"/>
            <a:ext cx="2407920" cy="1269999"/>
          </a:xfrm>
          <a:prstGeom prst="rect">
            <a:avLst/>
          </a:prstGeom>
          <a:solidFill>
            <a:schemeClr val="accent3"/>
          </a:solidFill>
        </p:spPr>
        <p:style>
          <a:lnRef idx="0">
            <a:schemeClr val="lt1">
              <a:hueOff val="0"/>
              <a:satOff val="0"/>
              <a:lumOff val="0"/>
              <a:alphaOff val="0"/>
            </a:schemeClr>
          </a:lnRef>
          <a:fillRef idx="3">
            <a:scrgbClr r="0" g="0" b="0"/>
          </a:fillRef>
          <a:effectRef idx="2">
            <a:schemeClr val="accent5">
              <a:hueOff val="6968243"/>
              <a:satOff val="-40442"/>
              <a:lumOff val="-8628"/>
              <a:alphaOff val="0"/>
            </a:schemeClr>
          </a:effectRef>
          <a:fontRef idx="minor">
            <a:schemeClr val="lt1"/>
          </a:fontRef>
        </p:style>
        <p:txBody>
          <a:bodyPr spcFirstLastPara="0" vert="horz" wrap="square" lIns="191536" tIns="126766" rIns="191536" bIns="126766" numCol="1" spcCol="1270" anchor="ctr" anchorCtr="0">
            <a:noAutofit/>
          </a:bodyPr>
          <a:lstStyle/>
          <a:p>
            <a:pPr lvl="0" algn="ctr" defTabSz="1511300">
              <a:lnSpc>
                <a:spcPct val="90000"/>
              </a:lnSpc>
              <a:spcBef>
                <a:spcPct val="0"/>
              </a:spcBef>
              <a:spcAft>
                <a:spcPct val="35000"/>
              </a:spcAft>
            </a:pPr>
            <a:r>
              <a:rPr lang="en-US" sz="2800" b="1" kern="1200" dirty="0">
                <a:latin typeface="Arial" panose="020B0604020202020204" pitchFamily="34" charset="0"/>
                <a:cs typeface="Arial" panose="020B0604020202020204" pitchFamily="34" charset="0"/>
              </a:rPr>
              <a:t>Reset</a:t>
            </a:r>
          </a:p>
        </p:txBody>
      </p:sp>
    </p:spTree>
    <p:extLst>
      <p:ext uri="{BB962C8B-B14F-4D97-AF65-F5344CB8AC3E}">
        <p14:creationId xmlns:p14="http://schemas.microsoft.com/office/powerpoint/2010/main" val="15704815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Strategies for delivering feedback</a:t>
            </a:r>
          </a:p>
        </p:txBody>
      </p:sp>
      <p:sp>
        <p:nvSpPr>
          <p:cNvPr id="10" name="Text Placeholder 4"/>
          <p:cNvSpPr txBox="1">
            <a:spLocks/>
          </p:cNvSpPr>
          <p:nvPr/>
        </p:nvSpPr>
        <p:spPr>
          <a:xfrm>
            <a:off x="2486448" y="2545711"/>
            <a:ext cx="4362027" cy="532130"/>
          </a:xfrm>
          <a:prstGeom prst="rect">
            <a:avLst/>
          </a:prstGeom>
          <a:solidFill>
            <a:schemeClr val="accent1"/>
          </a:solidFill>
        </p:spPr>
        <p:txBody>
          <a:bodyPr wrap="square" anchor="ctr" anchorCtr="0">
            <a:normAutofit/>
          </a:bodyPr>
          <a:lstStyle>
            <a:lvl1pPr marL="285750" indent="-285750" algn="l" defTabSz="914400" rtl="0" eaLnBrk="1" latinLnBrk="0" hangingPunct="1">
              <a:lnSpc>
                <a:spcPct val="90000"/>
              </a:lnSpc>
              <a:spcBef>
                <a:spcPts val="1000"/>
              </a:spcBef>
              <a:buClr>
                <a:srgbClr val="C85337"/>
              </a:buClr>
              <a:buFont typeface="AppleSymbols" charset="0"/>
              <a:buChar char="⎔"/>
              <a:defRPr sz="20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rgbClr val="C85337"/>
              </a:buClr>
              <a:buFont typeface="AppleSymbols" charset="0"/>
              <a:buChar char="⎔"/>
              <a:defRPr sz="1800" kern="1200">
                <a:solidFill>
                  <a:schemeClr val="tx1"/>
                </a:solidFill>
                <a:latin typeface="Arial" charset="0"/>
                <a:ea typeface="Arial" charset="0"/>
                <a:cs typeface="Arial" charset="0"/>
              </a:defRPr>
            </a:lvl2pPr>
            <a:lvl3pPr marL="1200150" indent="-285750" algn="l" defTabSz="914400" rtl="0" eaLnBrk="1" latinLnBrk="0" hangingPunct="1">
              <a:lnSpc>
                <a:spcPct val="90000"/>
              </a:lnSpc>
              <a:spcBef>
                <a:spcPts val="500"/>
              </a:spcBef>
              <a:buClr>
                <a:srgbClr val="C85337"/>
              </a:buClr>
              <a:buFont typeface="AppleSymbols" charset="0"/>
              <a:buChar char="⎔"/>
              <a:defRPr sz="1600" kern="1200">
                <a:solidFill>
                  <a:schemeClr val="tx1"/>
                </a:solidFill>
                <a:latin typeface="Arial" charset="0"/>
                <a:ea typeface="Arial" charset="0"/>
                <a:cs typeface="Arial" charset="0"/>
              </a:defRPr>
            </a:lvl3pPr>
            <a:lvl4pPr marL="16573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4pPr>
            <a:lvl5pPr marL="21145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Font typeface="AppleSymbols" charset="0"/>
              <a:buNone/>
            </a:pPr>
            <a:r>
              <a:rPr lang="en-US" b="1" dirty="0"/>
              <a:t>Corrective Feedback</a:t>
            </a:r>
          </a:p>
        </p:txBody>
      </p:sp>
      <p:sp>
        <p:nvSpPr>
          <p:cNvPr id="11" name="Text Placeholder 4"/>
          <p:cNvSpPr txBox="1">
            <a:spLocks/>
          </p:cNvSpPr>
          <p:nvPr/>
        </p:nvSpPr>
        <p:spPr>
          <a:xfrm>
            <a:off x="2486448" y="2999062"/>
            <a:ext cx="4362027" cy="1259123"/>
          </a:xfrm>
          <a:prstGeom prst="rect">
            <a:avLst/>
          </a:prstGeom>
          <a:solidFill>
            <a:schemeClr val="accent1">
              <a:lumMod val="20000"/>
              <a:lumOff val="80000"/>
            </a:schemeClr>
          </a:solidFill>
        </p:spPr>
        <p:txBody>
          <a:bodyPr wrap="square" anchor="ctr" anchorCtr="0">
            <a:normAutofit/>
          </a:bodyPr>
          <a:lstStyle>
            <a:lvl1pPr marL="285750" indent="-285750" algn="l" defTabSz="914400" rtl="0" eaLnBrk="1" latinLnBrk="0" hangingPunct="1">
              <a:lnSpc>
                <a:spcPct val="90000"/>
              </a:lnSpc>
              <a:spcBef>
                <a:spcPts val="1000"/>
              </a:spcBef>
              <a:buClr>
                <a:srgbClr val="C85337"/>
              </a:buClr>
              <a:buFont typeface="AppleSymbols" charset="0"/>
              <a:buChar char="⎔"/>
              <a:defRPr sz="20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rgbClr val="C85337"/>
              </a:buClr>
              <a:buFont typeface="AppleSymbols" charset="0"/>
              <a:buChar char="⎔"/>
              <a:defRPr sz="1800" kern="1200">
                <a:solidFill>
                  <a:schemeClr val="tx1"/>
                </a:solidFill>
                <a:latin typeface="Arial" charset="0"/>
                <a:ea typeface="Arial" charset="0"/>
                <a:cs typeface="Arial" charset="0"/>
              </a:defRPr>
            </a:lvl2pPr>
            <a:lvl3pPr marL="1200150" indent="-285750" algn="l" defTabSz="914400" rtl="0" eaLnBrk="1" latinLnBrk="0" hangingPunct="1">
              <a:lnSpc>
                <a:spcPct val="90000"/>
              </a:lnSpc>
              <a:spcBef>
                <a:spcPts val="500"/>
              </a:spcBef>
              <a:buClr>
                <a:srgbClr val="C85337"/>
              </a:buClr>
              <a:buFont typeface="AppleSymbols" charset="0"/>
              <a:buChar char="⎔"/>
              <a:defRPr sz="1600" kern="1200">
                <a:solidFill>
                  <a:schemeClr val="tx1"/>
                </a:solidFill>
                <a:latin typeface="Arial" charset="0"/>
                <a:ea typeface="Arial" charset="0"/>
                <a:cs typeface="Arial" charset="0"/>
              </a:defRPr>
            </a:lvl3pPr>
            <a:lvl4pPr marL="16573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4pPr>
            <a:lvl5pPr marL="21145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Tx/>
            </a:pPr>
            <a:r>
              <a:rPr lang="en-US" dirty="0">
                <a:solidFill>
                  <a:schemeClr val="bg1"/>
                </a:solidFill>
              </a:rPr>
              <a:t>You say it, they repeat it</a:t>
            </a:r>
          </a:p>
          <a:p>
            <a:pPr>
              <a:lnSpc>
                <a:spcPct val="100000"/>
              </a:lnSpc>
              <a:spcBef>
                <a:spcPts val="600"/>
              </a:spcBef>
              <a:buClrTx/>
            </a:pPr>
            <a:r>
              <a:rPr lang="en-US" dirty="0">
                <a:solidFill>
                  <a:schemeClr val="bg1"/>
                </a:solidFill>
              </a:rPr>
              <a:t>Give the answer and give a choice</a:t>
            </a:r>
          </a:p>
          <a:p>
            <a:pPr>
              <a:lnSpc>
                <a:spcPct val="100000"/>
              </a:lnSpc>
              <a:spcBef>
                <a:spcPts val="600"/>
              </a:spcBef>
              <a:buClrTx/>
            </a:pPr>
            <a:r>
              <a:rPr lang="en-US" dirty="0" err="1">
                <a:solidFill>
                  <a:schemeClr val="bg1"/>
                </a:solidFill>
              </a:rPr>
              <a:t>Revoicing</a:t>
            </a:r>
            <a:endParaRPr lang="en-US" dirty="0">
              <a:solidFill>
                <a:schemeClr val="bg1"/>
              </a:solidFill>
            </a:endParaRPr>
          </a:p>
        </p:txBody>
      </p:sp>
      <p:sp>
        <p:nvSpPr>
          <p:cNvPr id="12" name="Text Placeholder 4"/>
          <p:cNvSpPr txBox="1">
            <a:spLocks/>
          </p:cNvSpPr>
          <p:nvPr/>
        </p:nvSpPr>
        <p:spPr>
          <a:xfrm>
            <a:off x="2486448" y="4460746"/>
            <a:ext cx="4362027" cy="532130"/>
          </a:xfrm>
          <a:prstGeom prst="rect">
            <a:avLst/>
          </a:prstGeom>
          <a:solidFill>
            <a:schemeClr val="accent3"/>
          </a:solidFill>
        </p:spPr>
        <p:txBody>
          <a:bodyPr wrap="square" anchor="ctr" anchorCtr="0">
            <a:normAutofit/>
          </a:bodyPr>
          <a:lstStyle>
            <a:lvl1pPr marL="285750" indent="-285750" algn="l" defTabSz="914400" rtl="0" eaLnBrk="1" latinLnBrk="0" hangingPunct="1">
              <a:lnSpc>
                <a:spcPct val="90000"/>
              </a:lnSpc>
              <a:spcBef>
                <a:spcPts val="1000"/>
              </a:spcBef>
              <a:buClr>
                <a:srgbClr val="C85337"/>
              </a:buClr>
              <a:buFont typeface="AppleSymbols" charset="0"/>
              <a:buChar char="⎔"/>
              <a:defRPr sz="20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rgbClr val="C85337"/>
              </a:buClr>
              <a:buFont typeface="AppleSymbols" charset="0"/>
              <a:buChar char="⎔"/>
              <a:defRPr sz="1800" kern="1200">
                <a:solidFill>
                  <a:schemeClr val="tx1"/>
                </a:solidFill>
                <a:latin typeface="Arial" charset="0"/>
                <a:ea typeface="Arial" charset="0"/>
                <a:cs typeface="Arial" charset="0"/>
              </a:defRPr>
            </a:lvl2pPr>
            <a:lvl3pPr marL="1200150" indent="-285750" algn="l" defTabSz="914400" rtl="0" eaLnBrk="1" latinLnBrk="0" hangingPunct="1">
              <a:lnSpc>
                <a:spcPct val="90000"/>
              </a:lnSpc>
              <a:spcBef>
                <a:spcPts val="500"/>
              </a:spcBef>
              <a:buClr>
                <a:srgbClr val="C85337"/>
              </a:buClr>
              <a:buFont typeface="AppleSymbols" charset="0"/>
              <a:buChar char="⎔"/>
              <a:defRPr sz="1600" kern="1200">
                <a:solidFill>
                  <a:schemeClr val="tx1"/>
                </a:solidFill>
                <a:latin typeface="Arial" charset="0"/>
                <a:ea typeface="Arial" charset="0"/>
                <a:cs typeface="Arial" charset="0"/>
              </a:defRPr>
            </a:lvl3pPr>
            <a:lvl4pPr marL="16573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4pPr>
            <a:lvl5pPr marL="21145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Font typeface="AppleSymbols" charset="0"/>
              <a:buNone/>
            </a:pPr>
            <a:r>
              <a:rPr lang="en-US" b="1" dirty="0"/>
              <a:t>Reset Feedback</a:t>
            </a:r>
          </a:p>
        </p:txBody>
      </p:sp>
      <p:sp>
        <p:nvSpPr>
          <p:cNvPr id="13" name="Text Placeholder 4"/>
          <p:cNvSpPr txBox="1">
            <a:spLocks/>
          </p:cNvSpPr>
          <p:nvPr/>
        </p:nvSpPr>
        <p:spPr>
          <a:xfrm>
            <a:off x="2486448" y="4914098"/>
            <a:ext cx="4362027" cy="888948"/>
          </a:xfrm>
          <a:prstGeom prst="rect">
            <a:avLst/>
          </a:prstGeom>
          <a:solidFill>
            <a:schemeClr val="accent3">
              <a:lumMod val="20000"/>
              <a:lumOff val="80000"/>
            </a:schemeClr>
          </a:solidFill>
        </p:spPr>
        <p:txBody>
          <a:bodyPr wrap="square" anchor="ctr" anchorCtr="0">
            <a:normAutofit/>
          </a:bodyPr>
          <a:lstStyle>
            <a:lvl1pPr marL="285750" indent="-285750" algn="l" defTabSz="914400" rtl="0" eaLnBrk="1" latinLnBrk="0" hangingPunct="1">
              <a:lnSpc>
                <a:spcPct val="90000"/>
              </a:lnSpc>
              <a:spcBef>
                <a:spcPts val="1000"/>
              </a:spcBef>
              <a:buClr>
                <a:srgbClr val="C85337"/>
              </a:buClr>
              <a:buFont typeface="AppleSymbols" charset="0"/>
              <a:buChar char="⎔"/>
              <a:defRPr sz="20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rgbClr val="C85337"/>
              </a:buClr>
              <a:buFont typeface="AppleSymbols" charset="0"/>
              <a:buChar char="⎔"/>
              <a:defRPr sz="1800" kern="1200">
                <a:solidFill>
                  <a:schemeClr val="tx1"/>
                </a:solidFill>
                <a:latin typeface="Arial" charset="0"/>
                <a:ea typeface="Arial" charset="0"/>
                <a:cs typeface="Arial" charset="0"/>
              </a:defRPr>
            </a:lvl2pPr>
            <a:lvl3pPr marL="1200150" indent="-285750" algn="l" defTabSz="914400" rtl="0" eaLnBrk="1" latinLnBrk="0" hangingPunct="1">
              <a:lnSpc>
                <a:spcPct val="90000"/>
              </a:lnSpc>
              <a:spcBef>
                <a:spcPts val="500"/>
              </a:spcBef>
              <a:buClr>
                <a:srgbClr val="C85337"/>
              </a:buClr>
              <a:buFont typeface="AppleSymbols" charset="0"/>
              <a:buChar char="⎔"/>
              <a:defRPr sz="1600" kern="1200">
                <a:solidFill>
                  <a:schemeClr val="tx1"/>
                </a:solidFill>
                <a:latin typeface="Arial" charset="0"/>
                <a:ea typeface="Arial" charset="0"/>
                <a:cs typeface="Arial" charset="0"/>
              </a:defRPr>
            </a:lvl3pPr>
            <a:lvl4pPr marL="16573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4pPr>
            <a:lvl5pPr marL="21145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Tx/>
            </a:pPr>
            <a:r>
              <a:rPr lang="en-US" dirty="0">
                <a:solidFill>
                  <a:schemeClr val="bg1"/>
                </a:solidFill>
              </a:rPr>
              <a:t>Stop a long response</a:t>
            </a:r>
          </a:p>
          <a:p>
            <a:pPr>
              <a:lnSpc>
                <a:spcPct val="100000"/>
              </a:lnSpc>
              <a:spcBef>
                <a:spcPts val="600"/>
              </a:spcBef>
              <a:buClrTx/>
            </a:pPr>
            <a:r>
              <a:rPr lang="en-US" dirty="0">
                <a:solidFill>
                  <a:schemeClr val="bg1"/>
                </a:solidFill>
              </a:rPr>
              <a:t>Ask the question a different way</a:t>
            </a:r>
          </a:p>
        </p:txBody>
      </p:sp>
      <p:sp>
        <p:nvSpPr>
          <p:cNvPr id="14" name="Text Placeholder 4"/>
          <p:cNvSpPr txBox="1">
            <a:spLocks/>
          </p:cNvSpPr>
          <p:nvPr/>
        </p:nvSpPr>
        <p:spPr>
          <a:xfrm>
            <a:off x="2486448" y="1357668"/>
            <a:ext cx="4362027" cy="532130"/>
          </a:xfrm>
          <a:prstGeom prst="rect">
            <a:avLst/>
          </a:prstGeom>
          <a:solidFill>
            <a:schemeClr val="accent2"/>
          </a:solidFill>
        </p:spPr>
        <p:txBody>
          <a:bodyPr wrap="square" anchor="ctr" anchorCtr="0">
            <a:normAutofit/>
          </a:bodyPr>
          <a:lstStyle>
            <a:lvl1pPr marL="285750" indent="-285750" algn="l" defTabSz="914400" rtl="0" eaLnBrk="1" latinLnBrk="0" hangingPunct="1">
              <a:lnSpc>
                <a:spcPct val="90000"/>
              </a:lnSpc>
              <a:spcBef>
                <a:spcPts val="1000"/>
              </a:spcBef>
              <a:buClr>
                <a:srgbClr val="C85337"/>
              </a:buClr>
              <a:buFont typeface="AppleSymbols" charset="0"/>
              <a:buChar char="⎔"/>
              <a:defRPr sz="20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rgbClr val="C85337"/>
              </a:buClr>
              <a:buFont typeface="AppleSymbols" charset="0"/>
              <a:buChar char="⎔"/>
              <a:defRPr sz="1800" kern="1200">
                <a:solidFill>
                  <a:schemeClr val="tx1"/>
                </a:solidFill>
                <a:latin typeface="Arial" charset="0"/>
                <a:ea typeface="Arial" charset="0"/>
                <a:cs typeface="Arial" charset="0"/>
              </a:defRPr>
            </a:lvl2pPr>
            <a:lvl3pPr marL="1200150" indent="-285750" algn="l" defTabSz="914400" rtl="0" eaLnBrk="1" latinLnBrk="0" hangingPunct="1">
              <a:lnSpc>
                <a:spcPct val="90000"/>
              </a:lnSpc>
              <a:spcBef>
                <a:spcPts val="500"/>
              </a:spcBef>
              <a:buClr>
                <a:srgbClr val="C85337"/>
              </a:buClr>
              <a:buFont typeface="AppleSymbols" charset="0"/>
              <a:buChar char="⎔"/>
              <a:defRPr sz="1600" kern="1200">
                <a:solidFill>
                  <a:schemeClr val="tx1"/>
                </a:solidFill>
                <a:latin typeface="Arial" charset="0"/>
                <a:ea typeface="Arial" charset="0"/>
                <a:cs typeface="Arial" charset="0"/>
              </a:defRPr>
            </a:lvl3pPr>
            <a:lvl4pPr marL="16573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4pPr>
            <a:lvl5pPr marL="21145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Font typeface="AppleSymbols" charset="0"/>
              <a:buNone/>
            </a:pPr>
            <a:r>
              <a:rPr lang="en-US" b="1" dirty="0"/>
              <a:t>Affirmative Feedback</a:t>
            </a:r>
          </a:p>
        </p:txBody>
      </p:sp>
      <p:sp>
        <p:nvSpPr>
          <p:cNvPr id="15" name="Text Placeholder 4"/>
          <p:cNvSpPr txBox="1">
            <a:spLocks/>
          </p:cNvSpPr>
          <p:nvPr/>
        </p:nvSpPr>
        <p:spPr>
          <a:xfrm>
            <a:off x="2486448" y="1811020"/>
            <a:ext cx="4362027" cy="532130"/>
          </a:xfrm>
          <a:prstGeom prst="rect">
            <a:avLst/>
          </a:prstGeom>
          <a:solidFill>
            <a:schemeClr val="accent2">
              <a:lumMod val="20000"/>
              <a:lumOff val="80000"/>
            </a:schemeClr>
          </a:solidFill>
        </p:spPr>
        <p:txBody>
          <a:bodyPr wrap="square" anchor="ctr" anchorCtr="0">
            <a:normAutofit/>
          </a:bodyPr>
          <a:lstStyle>
            <a:lvl1pPr marL="285750" indent="-285750" algn="l" defTabSz="914400" rtl="0" eaLnBrk="1" latinLnBrk="0" hangingPunct="1">
              <a:lnSpc>
                <a:spcPct val="90000"/>
              </a:lnSpc>
              <a:spcBef>
                <a:spcPts val="1000"/>
              </a:spcBef>
              <a:buClr>
                <a:srgbClr val="C85337"/>
              </a:buClr>
              <a:buFont typeface="AppleSymbols" charset="0"/>
              <a:buChar char="⎔"/>
              <a:defRPr sz="20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rgbClr val="C85337"/>
              </a:buClr>
              <a:buFont typeface="AppleSymbols" charset="0"/>
              <a:buChar char="⎔"/>
              <a:defRPr sz="1800" kern="1200">
                <a:solidFill>
                  <a:schemeClr val="tx1"/>
                </a:solidFill>
                <a:latin typeface="Arial" charset="0"/>
                <a:ea typeface="Arial" charset="0"/>
                <a:cs typeface="Arial" charset="0"/>
              </a:defRPr>
            </a:lvl2pPr>
            <a:lvl3pPr marL="1200150" indent="-285750" algn="l" defTabSz="914400" rtl="0" eaLnBrk="1" latinLnBrk="0" hangingPunct="1">
              <a:lnSpc>
                <a:spcPct val="90000"/>
              </a:lnSpc>
              <a:spcBef>
                <a:spcPts val="500"/>
              </a:spcBef>
              <a:buClr>
                <a:srgbClr val="C85337"/>
              </a:buClr>
              <a:buFont typeface="AppleSymbols" charset="0"/>
              <a:buChar char="⎔"/>
              <a:defRPr sz="1600" kern="1200">
                <a:solidFill>
                  <a:schemeClr val="tx1"/>
                </a:solidFill>
                <a:latin typeface="Arial" charset="0"/>
                <a:ea typeface="Arial" charset="0"/>
                <a:cs typeface="Arial" charset="0"/>
              </a:defRPr>
            </a:lvl3pPr>
            <a:lvl4pPr marL="16573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4pPr>
            <a:lvl5pPr marL="21145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Tx/>
            </a:pPr>
            <a:r>
              <a:rPr lang="en-US" dirty="0">
                <a:solidFill>
                  <a:schemeClr val="bg1"/>
                </a:solidFill>
              </a:rPr>
              <a:t>Reinforce and Restate</a:t>
            </a:r>
          </a:p>
        </p:txBody>
      </p:sp>
    </p:spTree>
    <p:extLst>
      <p:ext uri="{BB962C8B-B14F-4D97-AF65-F5344CB8AC3E}">
        <p14:creationId xmlns:p14="http://schemas.microsoft.com/office/powerpoint/2010/main" val="27829265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lvl="0" indent="0">
              <a:lnSpc>
                <a:spcPct val="100000"/>
              </a:lnSpc>
              <a:buNone/>
            </a:pPr>
            <a:r>
              <a:rPr lang="en-US" sz="2800" dirty="0"/>
              <a:t>To maintain a brisk pace, you should: </a:t>
            </a:r>
          </a:p>
          <a:p>
            <a:pPr marL="404813" lvl="0" indent="-404813">
              <a:lnSpc>
                <a:spcPct val="100000"/>
              </a:lnSpc>
            </a:pPr>
            <a:r>
              <a:rPr lang="en-US" sz="2800" dirty="0"/>
              <a:t>Move on when students are ready</a:t>
            </a:r>
          </a:p>
          <a:p>
            <a:pPr lvl="0">
              <a:lnSpc>
                <a:spcPct val="100000"/>
              </a:lnSpc>
            </a:pPr>
            <a:r>
              <a:rPr lang="en-US" sz="2800" dirty="0"/>
              <a:t> Use the other supporting practices</a:t>
            </a:r>
            <a:endParaRPr lang="en-US" dirty="0"/>
          </a:p>
        </p:txBody>
      </p:sp>
      <p:sp>
        <p:nvSpPr>
          <p:cNvPr id="3" name="Title 2"/>
          <p:cNvSpPr>
            <a:spLocks noGrp="1"/>
          </p:cNvSpPr>
          <p:nvPr>
            <p:ph type="title"/>
          </p:nvPr>
        </p:nvSpPr>
        <p:spPr/>
        <p:txBody>
          <a:bodyPr/>
          <a:lstStyle/>
          <a:p>
            <a:r>
              <a:rPr lang="en-US" dirty="0"/>
              <a:t>Checklist: Maintaining a brisk pace</a:t>
            </a:r>
          </a:p>
        </p:txBody>
      </p:sp>
    </p:spTree>
    <p:extLst>
      <p:ext uri="{BB962C8B-B14F-4D97-AF65-F5344CB8AC3E}">
        <p14:creationId xmlns:p14="http://schemas.microsoft.com/office/powerpoint/2010/main" val="36140132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412752" y="1445788"/>
            <a:ext cx="4729695" cy="4281632"/>
          </a:xfrm>
        </p:spPr>
        <p:txBody>
          <a:bodyPr>
            <a:noAutofit/>
          </a:bodyPr>
          <a:lstStyle/>
          <a:p>
            <a:pPr marL="0" indent="0">
              <a:buNone/>
            </a:pPr>
            <a:r>
              <a:rPr lang="en-US" b="1" dirty="0"/>
              <a:t>Context: </a:t>
            </a:r>
            <a:r>
              <a:rPr lang="en-US" dirty="0"/>
              <a:t>Kindergarten small group </a:t>
            </a:r>
          </a:p>
          <a:p>
            <a:pPr>
              <a:buFont typeface="Arial" panose="020B0604020202020204" pitchFamily="34" charset="0"/>
              <a:buChar char="•"/>
            </a:pPr>
            <a:r>
              <a:rPr lang="en-US" dirty="0"/>
              <a:t>Students are doing a syllable activity</a:t>
            </a:r>
          </a:p>
          <a:p>
            <a:pPr>
              <a:buFont typeface="Arial" panose="020B0604020202020204" pitchFamily="34" charset="0"/>
              <a:buChar char="•"/>
            </a:pPr>
            <a:r>
              <a:rPr lang="en-US" dirty="0"/>
              <a:t>Students have already learned what syllables are</a:t>
            </a:r>
          </a:p>
          <a:p>
            <a:pPr>
              <a:buFont typeface="Arial" panose="020B0604020202020204" pitchFamily="34" charset="0"/>
              <a:buChar char="•"/>
            </a:pPr>
            <a:r>
              <a:rPr lang="en-US" dirty="0"/>
              <a:t>Students have manipulatives to use</a:t>
            </a:r>
          </a:p>
          <a:p>
            <a:pPr marL="0" indent="0">
              <a:buNone/>
            </a:pPr>
            <a:r>
              <a:rPr lang="en-US" b="1" dirty="0"/>
              <a:t>General purpose:</a:t>
            </a:r>
          </a:p>
          <a:p>
            <a:pPr>
              <a:buFont typeface="Arial" panose="020B0604020202020204" pitchFamily="34" charset="0"/>
              <a:buChar char="•"/>
            </a:pPr>
            <a:r>
              <a:rPr lang="en-US" dirty="0"/>
              <a:t>SWBAT break apart a word into two syllables using manipulatives</a:t>
            </a:r>
          </a:p>
          <a:p>
            <a:pPr>
              <a:buFont typeface="Arial" panose="020B0604020202020204" pitchFamily="34" charset="0"/>
              <a:buChar char="•"/>
            </a:pPr>
            <a:r>
              <a:rPr lang="en-US" dirty="0"/>
              <a:t>SWBAT blend two syllables together to form a word using manipulatives</a:t>
            </a:r>
          </a:p>
          <a:p>
            <a:pPr marL="0" indent="0">
              <a:buNone/>
            </a:pPr>
            <a:endParaRPr lang="en-US" dirty="0"/>
          </a:p>
        </p:txBody>
      </p:sp>
      <p:sp>
        <p:nvSpPr>
          <p:cNvPr id="3" name="Title 2"/>
          <p:cNvSpPr>
            <a:spLocks noGrp="1"/>
          </p:cNvSpPr>
          <p:nvPr>
            <p:ph type="title"/>
          </p:nvPr>
        </p:nvSpPr>
        <p:spPr/>
        <p:txBody>
          <a:bodyPr/>
          <a:lstStyle/>
          <a:p>
            <a:r>
              <a:rPr lang="en-US" dirty="0"/>
              <a:t>Evaluate a Lesson: Syllables</a:t>
            </a:r>
          </a:p>
        </p:txBody>
      </p:sp>
      <p:pic>
        <p:nvPicPr>
          <p:cNvPr id="4" name="Picture Placeholder 3" descr="screenshot of kindergarten small group"/>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0705" r="20705"/>
          <a:stretch>
            <a:fillRect/>
          </a:stretch>
        </p:blipFill>
        <p:spPr>
          <a:xfrm>
            <a:off x="5142447" y="1445788"/>
            <a:ext cx="3513231" cy="3371677"/>
          </a:xfrm>
        </p:spPr>
      </p:pic>
    </p:spTree>
    <p:extLst>
      <p:ext uri="{BB962C8B-B14F-4D97-AF65-F5344CB8AC3E}">
        <p14:creationId xmlns:p14="http://schemas.microsoft.com/office/powerpoint/2010/main" val="26800944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 a Lesson: Syllables</a:t>
            </a:r>
          </a:p>
        </p:txBody>
      </p:sp>
      <p:pic>
        <p:nvPicPr>
          <p:cNvPr id="3" name="Stopwatch " descr="stopwatch">
            <a:hlinkClick r:id="" action="ppaction://media"/>
          </p:cNvPr>
          <p:cNvPicPr>
            <a:picLocks noChangeAspect="1"/>
          </p:cNvPicPr>
          <p:nvPr>
            <a:videoFile r:link="rId1"/>
            <p:extLst>
              <p:ext uri="{DAA4B4D4-6D71-4841-9C94-3DE7FCFB9230}">
                <p14:media xmlns:p14="http://schemas.microsoft.com/office/powerpoint/2010/main" r:embed="rId2">
                  <p14:trim end="1689080"/>
                </p14:media>
              </p:ext>
            </p:extLst>
          </p:nvPr>
        </p:nvPicPr>
        <p:blipFill>
          <a:blip r:embed="rId6"/>
          <a:stretch>
            <a:fillRect/>
          </a:stretch>
        </p:blipFill>
        <p:spPr>
          <a:xfrm>
            <a:off x="907455" y="5537830"/>
            <a:ext cx="1916768" cy="1078182"/>
          </a:xfrm>
          <a:prstGeom prst="rect">
            <a:avLst/>
          </a:prstGeom>
        </p:spPr>
      </p:pic>
      <p:sp>
        <p:nvSpPr>
          <p:cNvPr id="4" name="Rounded Rectangle 3" descr=" ">
            <a:extLst>
              <a:ext uri="{C183D7F6-B498-43B3-948B-1728B52AA6E4}">
                <adec:decorative xmlns:adec="http://schemas.microsoft.com/office/drawing/2017/decorative" val="1"/>
              </a:ext>
            </a:extLst>
          </p:cNvPr>
          <p:cNvSpPr/>
          <p:nvPr/>
        </p:nvSpPr>
        <p:spPr>
          <a:xfrm>
            <a:off x="724930" y="5881816"/>
            <a:ext cx="642551" cy="41189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descr=" ">
            <a:extLst>
              <a:ext uri="{C183D7F6-B498-43B3-948B-1728B52AA6E4}">
                <adec:decorative xmlns:adec="http://schemas.microsoft.com/office/drawing/2017/decorative" val="1"/>
              </a:ext>
            </a:extLst>
          </p:cNvPr>
          <p:cNvSpPr/>
          <p:nvPr/>
        </p:nvSpPr>
        <p:spPr>
          <a:xfrm>
            <a:off x="2181672" y="5881816"/>
            <a:ext cx="642551" cy="41189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75328" y="1260087"/>
            <a:ext cx="6795655" cy="369332"/>
          </a:xfrm>
          <a:prstGeom prst="rect">
            <a:avLst/>
          </a:prstGeom>
          <a:noFill/>
        </p:spPr>
        <p:txBody>
          <a:bodyPr wrap="square" rtlCol="0">
            <a:spAutoFit/>
          </a:bodyPr>
          <a:lstStyle/>
          <a:p>
            <a:r>
              <a:rPr lang="en-US" b="1" dirty="0">
                <a:solidFill>
                  <a:schemeClr val="accent2"/>
                </a:solidFill>
              </a:rPr>
              <a:t>Link to Video: </a:t>
            </a:r>
            <a:r>
              <a:rPr lang="en-US" b="1" dirty="0">
                <a:solidFill>
                  <a:schemeClr val="accent2"/>
                </a:solidFill>
                <a:hlinkClick r:id="rId7"/>
              </a:rPr>
              <a:t>https://youtu.be/gaodKlCjwUg?t=60</a:t>
            </a:r>
            <a:r>
              <a:rPr lang="en-US" b="1" dirty="0">
                <a:solidFill>
                  <a:schemeClr val="accent2"/>
                </a:solidFill>
              </a:rPr>
              <a:t> </a:t>
            </a:r>
          </a:p>
        </p:txBody>
      </p:sp>
      <p:pic>
        <p:nvPicPr>
          <p:cNvPr id="5" name="gaodKlCjwUg"/>
          <p:cNvPicPr>
            <a:picLocks noRot="1" noChangeAspect="1"/>
          </p:cNvPicPr>
          <p:nvPr>
            <a:videoFile r:link="rId3"/>
          </p:nvPr>
        </p:nvPicPr>
        <p:blipFill>
          <a:blip r:embed="rId8"/>
          <a:stretch>
            <a:fillRect/>
          </a:stretch>
        </p:blipFill>
        <p:spPr>
          <a:xfrm>
            <a:off x="1295400" y="1701530"/>
            <a:ext cx="7125854" cy="4008293"/>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0496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1000" fill="hold"/>
                                        <p:tgtEl>
                                          <p:spTgt spid="3"/>
                                        </p:tgtEl>
                                      </p:cBhvr>
                                    </p:cmd>
                                  </p:childTnLst>
                                </p:cTn>
                              </p:par>
                            </p:childTnLst>
                          </p:cTn>
                        </p:par>
                        <p:par>
                          <p:cTn id="7" fill="hold">
                            <p:stCondLst>
                              <p:cond delay="11100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p:cTn id="16"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indent="0">
              <a:buNone/>
            </a:pPr>
            <a:r>
              <a:rPr lang="en-US" dirty="0"/>
              <a:t>You’ll learn how to:</a:t>
            </a:r>
          </a:p>
          <a:p>
            <a:r>
              <a:rPr lang="en-US" dirty="0"/>
              <a:t>Identify clear objectives and modeling</a:t>
            </a:r>
          </a:p>
          <a:p>
            <a:r>
              <a:rPr lang="en-US" dirty="0"/>
              <a:t>Evaluate clear objectives and effective modeling</a:t>
            </a:r>
          </a:p>
          <a:p>
            <a:r>
              <a:rPr lang="en-US" dirty="0"/>
              <a:t>Reflect upon your own use of objectives and modeling</a:t>
            </a:r>
          </a:p>
        </p:txBody>
      </p:sp>
      <p:sp>
        <p:nvSpPr>
          <p:cNvPr id="3" name="Text Placeholder 2"/>
          <p:cNvSpPr>
            <a:spLocks noGrp="1"/>
          </p:cNvSpPr>
          <p:nvPr>
            <p:ph type="body" sz="quarter" idx="14"/>
          </p:nvPr>
        </p:nvSpPr>
        <p:spPr/>
        <p:txBody>
          <a:bodyPr/>
          <a:lstStyle/>
          <a:p>
            <a:r>
              <a:rPr lang="en-US" dirty="0"/>
              <a:t>Part 1 Objectives</a:t>
            </a:r>
          </a:p>
        </p:txBody>
      </p:sp>
      <p:sp>
        <p:nvSpPr>
          <p:cNvPr id="4" name="Title 3" hidden="1">
            <a:extLst>
              <a:ext uri="{FF2B5EF4-FFF2-40B4-BE49-F238E27FC236}">
                <a16:creationId xmlns:a16="http://schemas.microsoft.com/office/drawing/2014/main" id="{1000F5C2-179A-454A-8073-E030C903FB3C}"/>
              </a:ext>
            </a:extLst>
          </p:cNvPr>
          <p:cNvSpPr>
            <a:spLocks noGrp="1"/>
          </p:cNvSpPr>
          <p:nvPr>
            <p:ph type="title"/>
          </p:nvPr>
        </p:nvSpPr>
        <p:spPr/>
        <p:txBody>
          <a:bodyPr/>
          <a:lstStyle/>
          <a:p>
            <a:r>
              <a:rPr lang="en-US" dirty="0"/>
              <a:t>Slide 9</a:t>
            </a:r>
          </a:p>
        </p:txBody>
      </p:sp>
    </p:spTree>
    <p:extLst>
      <p:ext uri="{BB962C8B-B14F-4D97-AF65-F5344CB8AC3E}">
        <p14:creationId xmlns:p14="http://schemas.microsoft.com/office/powerpoint/2010/main" val="22293401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Evaluate a Lesson: Syllables</a:t>
            </a:r>
            <a:br>
              <a:rPr lang="en-US" dirty="0"/>
            </a:br>
            <a:r>
              <a:rPr lang="en-US" i="1" dirty="0"/>
              <a:t>Elicit Frequent Responses</a:t>
            </a:r>
          </a:p>
        </p:txBody>
      </p:sp>
      <p:sp>
        <p:nvSpPr>
          <p:cNvPr id="6" name="Text Placeholder 5"/>
          <p:cNvSpPr>
            <a:spLocks noGrp="1"/>
          </p:cNvSpPr>
          <p:nvPr>
            <p:ph type="body" sz="quarter" idx="14"/>
          </p:nvPr>
        </p:nvSpPr>
        <p:spPr>
          <a:xfrm>
            <a:off x="393072" y="1633603"/>
            <a:ext cx="4435301" cy="2000548"/>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Elicit Frequent Responses</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285750" lvl="1">
              <a:buClr>
                <a:schemeClr val="accent6"/>
              </a:buClr>
              <a:buFont typeface="Wingdings" panose="05000000000000000000" pitchFamily="2" charset="2"/>
              <a:buChar char="q"/>
            </a:pPr>
            <a:r>
              <a:rPr lang="en-US" sz="1600" dirty="0">
                <a:latin typeface="Arial" panose="020B0604020202020204" pitchFamily="34" charset="0"/>
                <a:cs typeface="Arial" panose="020B0604020202020204" pitchFamily="34" charset="0"/>
              </a:rPr>
              <a:t>Maintain or check accuracy of processing</a:t>
            </a:r>
          </a:p>
          <a:p>
            <a:pPr marL="285750" lvl="1">
              <a:buClr>
                <a:schemeClr val="accent6"/>
              </a:buClr>
              <a:buFont typeface="Wingdings" panose="05000000000000000000" pitchFamily="2" charset="2"/>
              <a:buChar char="q"/>
            </a:pPr>
            <a:r>
              <a:rPr lang="en-US" sz="1600" dirty="0">
                <a:solidFill>
                  <a:srgbClr val="FFFFFF"/>
                </a:solidFill>
                <a:latin typeface="Arial" panose="020B0604020202020204" pitchFamily="34" charset="0"/>
                <a:cs typeface="Arial" panose="020B0604020202020204" pitchFamily="34" charset="0"/>
              </a:rPr>
              <a:t>Match the learning outcome</a:t>
            </a:r>
          </a:p>
          <a:p>
            <a:pPr marL="285750" lvl="1">
              <a:buClr>
                <a:schemeClr val="accent6"/>
              </a:buClr>
              <a:buFont typeface="Wingdings" panose="05000000000000000000" pitchFamily="2" charset="2"/>
              <a:buChar char="q"/>
            </a:pPr>
            <a:r>
              <a:rPr lang="en-US" sz="1600" dirty="0">
                <a:solidFill>
                  <a:srgbClr val="FFFFFF"/>
                </a:solidFill>
                <a:latin typeface="Arial" panose="020B0604020202020204" pitchFamily="34" charset="0"/>
                <a:cs typeface="Arial" panose="020B0604020202020204" pitchFamily="34" charset="0"/>
              </a:rPr>
              <a:t>Match the student abilities</a:t>
            </a:r>
          </a:p>
          <a:p>
            <a:pPr marL="285750" lvl="1">
              <a:buClr>
                <a:schemeClr val="accent6"/>
              </a:buClr>
              <a:buFont typeface="Wingdings" panose="05000000000000000000" pitchFamily="2" charset="2"/>
              <a:buChar char="q"/>
            </a:pPr>
            <a:r>
              <a:rPr lang="en-US" sz="1600" dirty="0">
                <a:solidFill>
                  <a:srgbClr val="FFFFFF"/>
                </a:solidFill>
                <a:latin typeface="Arial" panose="020B0604020202020204" pitchFamily="34" charset="0"/>
                <a:cs typeface="Arial" panose="020B0604020202020204" pitchFamily="34" charset="0"/>
              </a:rPr>
              <a:t>Match the desired response format</a:t>
            </a:r>
          </a:p>
          <a:p>
            <a:pPr marL="285750" lvl="1">
              <a:buClr>
                <a:schemeClr val="accent6"/>
              </a:buClr>
              <a:buFont typeface="Wingdings" panose="05000000000000000000" pitchFamily="2" charset="2"/>
              <a:buChar char="q"/>
            </a:pPr>
            <a:r>
              <a:rPr lang="en-US" sz="1600" dirty="0">
                <a:solidFill>
                  <a:srgbClr val="FFFFFF"/>
                </a:solidFill>
                <a:latin typeface="Arial" panose="020B0604020202020204" pitchFamily="34" charset="0"/>
                <a:cs typeface="Arial" panose="020B0604020202020204" pitchFamily="34" charset="0"/>
              </a:rPr>
              <a:t>Maximize student involvement</a:t>
            </a:r>
            <a:endParaRPr lang="en-US" sz="1600" dirty="0">
              <a:solidFill>
                <a:srgbClr val="FFFFFF"/>
              </a:solidFill>
            </a:endParaRP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0" name="Rectangle 9"/>
          <p:cNvSpPr/>
          <p:nvPr/>
        </p:nvSpPr>
        <p:spPr>
          <a:xfrm>
            <a:off x="393072" y="5381314"/>
            <a:ext cx="3702680" cy="341632"/>
          </a:xfrm>
          <a:prstGeom prst="rect">
            <a:avLst/>
          </a:prstGeom>
        </p:spPr>
        <p:txBody>
          <a:bodyPr wrap="none">
            <a:spAutoFit/>
          </a:bodyPr>
          <a:lstStyle/>
          <a:p>
            <a:pPr lvl="0" defTabSz="914400">
              <a:lnSpc>
                <a:spcPct val="90000"/>
              </a:lnSpc>
              <a:spcBef>
                <a:spcPts val="1000"/>
              </a:spcBef>
              <a:buClr>
                <a:srgbClr val="7B628A"/>
              </a:buClr>
            </a:pPr>
            <a:r>
              <a:rPr lang="en-US" b="1" dirty="0">
                <a:solidFill>
                  <a:srgbClr val="FFFFFF"/>
                </a:solidFill>
                <a:latin typeface="Arial" charset="0"/>
                <a:cs typeface="Arial" charset="0"/>
              </a:rPr>
              <a:t>Let’s return to our time stamps..</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70825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Evaluate a Lesson: Syllables</a:t>
            </a:r>
            <a:br>
              <a:rPr lang="en-US" dirty="0"/>
            </a:br>
            <a:r>
              <a:rPr lang="en-US" i="1" dirty="0"/>
              <a:t>Elicit Frequent Responses</a:t>
            </a:r>
          </a:p>
        </p:txBody>
      </p:sp>
      <p:pic>
        <p:nvPicPr>
          <p:cNvPr id="8" name="Picture Placeholder 3" descr="screenshot of kindergarten small group"/>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0705" r="20705"/>
          <a:stretch>
            <a:fillRect/>
          </a:stretch>
        </p:blipFill>
        <p:spPr>
          <a:xfrm>
            <a:off x="2844143" y="1718044"/>
            <a:ext cx="3698423" cy="3549408"/>
          </a:xfrm>
        </p:spPr>
      </p:pic>
      <p:sp>
        <p:nvSpPr>
          <p:cNvPr id="12" name="Rounded Rectangular Callout 11"/>
          <p:cNvSpPr/>
          <p:nvPr/>
        </p:nvSpPr>
        <p:spPr>
          <a:xfrm>
            <a:off x="352426" y="1473043"/>
            <a:ext cx="2209799" cy="428775"/>
          </a:xfrm>
          <a:prstGeom prst="wedgeRoundRectCallout">
            <a:avLst>
              <a:gd name="adj1" fmla="val 62387"/>
              <a:gd name="adj2" fmla="val 47068"/>
              <a:gd name="adj3" fmla="val 16667"/>
            </a:avLst>
          </a:prstGeom>
          <a:solidFill>
            <a:srgbClr val="8C2F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Say “flower”. </a:t>
            </a:r>
            <a:r>
              <a:rPr kumimoji="0" lang="en-US" sz="12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Flower.</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TextBox 12"/>
          <p:cNvSpPr txBox="1"/>
          <p:nvPr/>
        </p:nvSpPr>
        <p:spPr>
          <a:xfrm>
            <a:off x="784780" y="1856137"/>
            <a:ext cx="48282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0:17</a:t>
            </a:r>
          </a:p>
        </p:txBody>
      </p:sp>
      <p:sp>
        <p:nvSpPr>
          <p:cNvPr id="15" name="Rounded Rectangular Callout 14"/>
          <p:cNvSpPr/>
          <p:nvPr/>
        </p:nvSpPr>
        <p:spPr>
          <a:xfrm>
            <a:off x="352425" y="2232256"/>
            <a:ext cx="2209799" cy="479103"/>
          </a:xfrm>
          <a:prstGeom prst="wedgeRoundRectCallout">
            <a:avLst>
              <a:gd name="adj1" fmla="val 65510"/>
              <a:gd name="adj2" fmla="val 9738"/>
              <a:gd name="adj3" fmla="val 16667"/>
            </a:avLst>
          </a:prstGeom>
          <a:solidFill>
            <a:srgbClr val="8C2F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Break flower apart</a:t>
            </a:r>
            <a:r>
              <a:rPr kumimoji="0" lang="en-US" sz="12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lang="en-US" sz="1200" i="1" dirty="0">
                <a:solidFill>
                  <a:srgbClr val="FFFFFF"/>
                </a:solidFill>
                <a:latin typeface="Arial" panose="020B0604020202020204" pitchFamily="34" charset="0"/>
                <a:cs typeface="Arial" panose="020B0604020202020204" pitchFamily="34" charset="0"/>
              </a:rPr>
              <a:t>Flow-</a:t>
            </a:r>
            <a:r>
              <a:rPr lang="en-US" sz="1200" i="1" dirty="0" err="1">
                <a:solidFill>
                  <a:srgbClr val="FFFFFF"/>
                </a:solidFill>
                <a:latin typeface="Arial" panose="020B0604020202020204" pitchFamily="34" charset="0"/>
                <a:cs typeface="Arial" panose="020B0604020202020204" pitchFamily="34" charset="0"/>
              </a:rPr>
              <a:t>er</a:t>
            </a:r>
            <a:r>
              <a:rPr lang="en-US" sz="1200" i="1" dirty="0">
                <a:solidFill>
                  <a:srgbClr val="FFFFFF"/>
                </a:solidFill>
                <a:latin typeface="Arial" panose="020B0604020202020204" pitchFamily="34" charset="0"/>
                <a:cs typeface="Arial" panose="020B0604020202020204" pitchFamily="34" charset="0"/>
              </a:rPr>
              <a:t>.</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Box 15"/>
          <p:cNvSpPr txBox="1"/>
          <p:nvPr/>
        </p:nvSpPr>
        <p:spPr>
          <a:xfrm>
            <a:off x="791148" y="2703910"/>
            <a:ext cx="48282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0:22</a:t>
            </a:r>
          </a:p>
        </p:txBody>
      </p:sp>
      <p:sp>
        <p:nvSpPr>
          <p:cNvPr id="18" name="Rounded Rectangular Callout 17"/>
          <p:cNvSpPr/>
          <p:nvPr/>
        </p:nvSpPr>
        <p:spPr>
          <a:xfrm>
            <a:off x="341101" y="3041407"/>
            <a:ext cx="2209799" cy="479103"/>
          </a:xfrm>
          <a:prstGeom prst="wedgeRoundRectCallout">
            <a:avLst>
              <a:gd name="adj1" fmla="val 65510"/>
              <a:gd name="adj2" fmla="val -43592"/>
              <a:gd name="adj3" fmla="val 16667"/>
            </a:avLst>
          </a:prstGeom>
          <a:solidFill>
            <a:srgbClr val="8C2F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I’m going to</a:t>
            </a:r>
            <a:r>
              <a:rPr kumimoji="0" lang="en-US" sz="12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blend it back together. </a:t>
            </a:r>
            <a:r>
              <a:rPr kumimoji="0" lang="en-US" sz="1200" b="0" i="1"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Flow-</a:t>
            </a:r>
            <a:r>
              <a:rPr kumimoji="0" lang="en-US" sz="1200" b="0" i="1" u="none" strike="noStrike" kern="1200" cap="none" spc="0" normalizeH="0" noProof="0" dirty="0" err="1">
                <a:ln>
                  <a:noFill/>
                </a:ln>
                <a:solidFill>
                  <a:srgbClr val="FFFFFF"/>
                </a:solidFill>
                <a:effectLst/>
                <a:uLnTx/>
                <a:uFillTx/>
                <a:latin typeface="Arial" panose="020B0604020202020204" pitchFamily="34" charset="0"/>
                <a:cs typeface="Arial" panose="020B0604020202020204" pitchFamily="34" charset="0"/>
              </a:rPr>
              <a:t>er</a:t>
            </a:r>
            <a:r>
              <a:rPr kumimoji="0" lang="en-US" sz="1200" b="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 name="TextBox 18"/>
          <p:cNvSpPr txBox="1"/>
          <p:nvPr/>
        </p:nvSpPr>
        <p:spPr>
          <a:xfrm>
            <a:off x="775636" y="3534385"/>
            <a:ext cx="48282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0:29</a:t>
            </a:r>
          </a:p>
        </p:txBody>
      </p:sp>
      <p:sp>
        <p:nvSpPr>
          <p:cNvPr id="21" name="Rounded Rectangular Callout 20"/>
          <p:cNvSpPr/>
          <p:nvPr/>
        </p:nvSpPr>
        <p:spPr>
          <a:xfrm>
            <a:off x="352424" y="3880078"/>
            <a:ext cx="2209799" cy="382902"/>
          </a:xfrm>
          <a:prstGeom prst="wedgeRoundRectCallout">
            <a:avLst>
              <a:gd name="adj1" fmla="val 65510"/>
              <a:gd name="adj2" fmla="val -43592"/>
              <a:gd name="adj3" fmla="val 16667"/>
            </a:avLst>
          </a:prstGeom>
          <a:solidFill>
            <a:srgbClr val="8C2F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Now let’s read it. </a:t>
            </a:r>
            <a:r>
              <a:rPr kumimoji="0" lang="en-US" sz="12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Flower.</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TextBox 21"/>
          <p:cNvSpPr txBox="1"/>
          <p:nvPr/>
        </p:nvSpPr>
        <p:spPr>
          <a:xfrm>
            <a:off x="802470" y="4250043"/>
            <a:ext cx="48282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0:32</a:t>
            </a:r>
          </a:p>
        </p:txBody>
      </p:sp>
      <p:sp>
        <p:nvSpPr>
          <p:cNvPr id="24" name="Rounded Rectangular Callout 23"/>
          <p:cNvSpPr/>
          <p:nvPr/>
        </p:nvSpPr>
        <p:spPr>
          <a:xfrm>
            <a:off x="379422" y="4689229"/>
            <a:ext cx="2209799" cy="522434"/>
          </a:xfrm>
          <a:prstGeom prst="wedgeRoundRectCallout">
            <a:avLst>
              <a:gd name="adj1" fmla="val 61614"/>
              <a:gd name="adj2" fmla="val -110828"/>
              <a:gd name="adj3" fmla="val 16667"/>
            </a:avLst>
          </a:prstGeom>
          <a:solidFill>
            <a:srgbClr val="8C2F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The</a:t>
            </a:r>
            <a:r>
              <a:rPr kumimoji="0" lang="en-US" sz="12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word is “monkey”. Say “monkey” </a:t>
            </a:r>
            <a:r>
              <a:rPr kumimoji="0" lang="en-US" sz="1200" b="0" i="1"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Monkey</a:t>
            </a:r>
            <a:r>
              <a:rPr kumimoji="0" lang="en-US" sz="1200" b="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 name="TextBox 24"/>
          <p:cNvSpPr txBox="1"/>
          <p:nvPr/>
        </p:nvSpPr>
        <p:spPr>
          <a:xfrm>
            <a:off x="791148" y="5248783"/>
            <a:ext cx="48282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0:47</a:t>
            </a:r>
          </a:p>
        </p:txBody>
      </p:sp>
      <p:sp>
        <p:nvSpPr>
          <p:cNvPr id="27" name="Rounded Rectangular Callout 26"/>
          <p:cNvSpPr/>
          <p:nvPr/>
        </p:nvSpPr>
        <p:spPr>
          <a:xfrm>
            <a:off x="341100" y="5722744"/>
            <a:ext cx="2209799" cy="504146"/>
          </a:xfrm>
          <a:prstGeom prst="wedgeRoundRectCallout">
            <a:avLst>
              <a:gd name="adj1" fmla="val 56594"/>
              <a:gd name="adj2" fmla="val -140127"/>
              <a:gd name="adj3" fmla="val 16667"/>
            </a:avLst>
          </a:prstGeom>
          <a:solidFill>
            <a:srgbClr val="8C2F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Separate the</a:t>
            </a:r>
            <a:r>
              <a:rPr kumimoji="0" lang="en-US" sz="12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word by syllable</a:t>
            </a:r>
            <a:r>
              <a:rPr kumimoji="0" lang="en-US" sz="1200" b="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1200" b="0" i="1"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Mon-key.</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Box 27"/>
          <p:cNvSpPr txBox="1"/>
          <p:nvPr/>
        </p:nvSpPr>
        <p:spPr>
          <a:xfrm>
            <a:off x="759920" y="6222297"/>
            <a:ext cx="48282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0:52</a:t>
            </a:r>
          </a:p>
        </p:txBody>
      </p:sp>
      <p:sp>
        <p:nvSpPr>
          <p:cNvPr id="30" name="Rounded Rectangular Callout 29"/>
          <p:cNvSpPr/>
          <p:nvPr/>
        </p:nvSpPr>
        <p:spPr>
          <a:xfrm>
            <a:off x="2776679" y="5725678"/>
            <a:ext cx="2209799" cy="469336"/>
          </a:xfrm>
          <a:prstGeom prst="wedgeRoundRectCallout">
            <a:avLst>
              <a:gd name="adj1" fmla="val -15523"/>
              <a:gd name="adj2" fmla="val -110460"/>
              <a:gd name="adj3" fmla="val 16667"/>
            </a:avLst>
          </a:prstGeom>
          <a:solidFill>
            <a:srgbClr val="8C2F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Now blend it back together.</a:t>
            </a:r>
            <a:r>
              <a:rPr kumimoji="0" lang="en-US" sz="12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1200" b="0" i="1"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Monkey.</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TextBox 30"/>
          <p:cNvSpPr txBox="1"/>
          <p:nvPr/>
        </p:nvSpPr>
        <p:spPr>
          <a:xfrm>
            <a:off x="3226724" y="6222297"/>
            <a:ext cx="48282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0:55</a:t>
            </a:r>
          </a:p>
        </p:txBody>
      </p:sp>
      <p:sp>
        <p:nvSpPr>
          <p:cNvPr id="33" name="Rounded Rectangular Callout 32"/>
          <p:cNvSpPr/>
          <p:nvPr/>
        </p:nvSpPr>
        <p:spPr>
          <a:xfrm>
            <a:off x="5109995" y="5755527"/>
            <a:ext cx="2209799" cy="339254"/>
          </a:xfrm>
          <a:prstGeom prst="wedgeRoundRectCallout">
            <a:avLst>
              <a:gd name="adj1" fmla="val -34900"/>
              <a:gd name="adj2" fmla="val -152132"/>
              <a:gd name="adj3" fmla="val 16667"/>
            </a:avLst>
          </a:prstGeom>
          <a:solidFill>
            <a:srgbClr val="8C2F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Say</a:t>
            </a:r>
            <a:r>
              <a:rPr kumimoji="0" lang="en-US" sz="12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“turtle”. </a:t>
            </a:r>
            <a:r>
              <a:rPr kumimoji="0" lang="en-US" sz="1200" b="0" i="1"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Turtle.</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TextBox 33"/>
          <p:cNvSpPr txBox="1"/>
          <p:nvPr/>
        </p:nvSpPr>
        <p:spPr>
          <a:xfrm>
            <a:off x="5550002" y="6094781"/>
            <a:ext cx="48282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0:58</a:t>
            </a:r>
          </a:p>
        </p:txBody>
      </p:sp>
      <p:sp>
        <p:nvSpPr>
          <p:cNvPr id="36" name="Rounded Rectangular Callout 35"/>
          <p:cNvSpPr/>
          <p:nvPr/>
        </p:nvSpPr>
        <p:spPr>
          <a:xfrm>
            <a:off x="6837864" y="5267452"/>
            <a:ext cx="2209799" cy="334329"/>
          </a:xfrm>
          <a:prstGeom prst="wedgeRoundRectCallout">
            <a:avLst>
              <a:gd name="adj1" fmla="val -59548"/>
              <a:gd name="adj2" fmla="val -148651"/>
              <a:gd name="adj3" fmla="val 16667"/>
            </a:avLst>
          </a:prstGeom>
          <a:solidFill>
            <a:srgbClr val="8C2F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Let’s break it apart. </a:t>
            </a:r>
            <a:r>
              <a:rPr kumimoji="0" lang="en-US" sz="12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Tur-</a:t>
            </a:r>
            <a:r>
              <a:rPr kumimoji="0" lang="en-US" sz="1200" b="0" i="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tle</a:t>
            </a:r>
            <a:r>
              <a:rPr kumimoji="0" lang="en-US" sz="12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Box 36"/>
          <p:cNvSpPr txBox="1"/>
          <p:nvPr/>
        </p:nvSpPr>
        <p:spPr>
          <a:xfrm>
            <a:off x="7276487" y="5601781"/>
            <a:ext cx="48282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Arial" panose="020B0604020202020204" pitchFamily="34" charset="0"/>
                <a:cs typeface="Arial" panose="020B0604020202020204" pitchFamily="34" charset="0"/>
              </a:rPr>
              <a:t>1:00</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Rounded Rectangular Callout 38"/>
          <p:cNvSpPr/>
          <p:nvPr/>
        </p:nvSpPr>
        <p:spPr>
          <a:xfrm>
            <a:off x="6876219" y="4552712"/>
            <a:ext cx="2209799" cy="334329"/>
          </a:xfrm>
          <a:prstGeom prst="wedgeRoundRectCallout">
            <a:avLst>
              <a:gd name="adj1" fmla="val -62031"/>
              <a:gd name="adj2" fmla="val -170531"/>
              <a:gd name="adj3" fmla="val 16667"/>
            </a:avLst>
          </a:prstGeom>
          <a:solidFill>
            <a:srgbClr val="8C2F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Let’s blend it back together.</a:t>
            </a:r>
            <a:r>
              <a:rPr kumimoji="0" lang="en-US" sz="12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1200" b="0" i="1"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Turtle.</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 name="TextBox 39"/>
          <p:cNvSpPr txBox="1"/>
          <p:nvPr/>
        </p:nvSpPr>
        <p:spPr>
          <a:xfrm>
            <a:off x="7314842" y="4887041"/>
            <a:ext cx="48282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Arial" panose="020B0604020202020204" pitchFamily="34" charset="0"/>
                <a:cs typeface="Arial" panose="020B0604020202020204" pitchFamily="34" charset="0"/>
              </a:rPr>
              <a:t>1:03</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 name="Rounded Rectangular Callout 41"/>
          <p:cNvSpPr/>
          <p:nvPr/>
        </p:nvSpPr>
        <p:spPr>
          <a:xfrm>
            <a:off x="6934201" y="3803487"/>
            <a:ext cx="2209799" cy="334329"/>
          </a:xfrm>
          <a:prstGeom prst="wedgeRoundRectCallout">
            <a:avLst>
              <a:gd name="adj1" fmla="val -62031"/>
              <a:gd name="adj2" fmla="val -88480"/>
              <a:gd name="adj3" fmla="val 16667"/>
            </a:avLst>
          </a:prstGeom>
          <a:solidFill>
            <a:srgbClr val="8C2F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Let’s try “apple”</a:t>
            </a:r>
            <a:r>
              <a:rPr kumimoji="0" lang="en-US" sz="12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lang="en-US" sz="1200" i="1" dirty="0">
                <a:solidFill>
                  <a:srgbClr val="FFFFFF"/>
                </a:solidFill>
                <a:latin typeface="Arial" panose="020B0604020202020204" pitchFamily="34" charset="0"/>
                <a:cs typeface="Arial" panose="020B0604020202020204" pitchFamily="34" charset="0"/>
              </a:rPr>
              <a:t>Apple.</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3" name="TextBox 42"/>
          <p:cNvSpPr txBox="1"/>
          <p:nvPr/>
        </p:nvSpPr>
        <p:spPr>
          <a:xfrm>
            <a:off x="7372824" y="4137816"/>
            <a:ext cx="48282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Arial" panose="020B0604020202020204" pitchFamily="34" charset="0"/>
                <a:cs typeface="Arial" panose="020B0604020202020204" pitchFamily="34" charset="0"/>
              </a:rPr>
              <a:t>1:08</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5" name="Rounded Rectangular Callout 44"/>
          <p:cNvSpPr/>
          <p:nvPr/>
        </p:nvSpPr>
        <p:spPr>
          <a:xfrm>
            <a:off x="6876219" y="3117412"/>
            <a:ext cx="2209799" cy="334329"/>
          </a:xfrm>
          <a:prstGeom prst="wedgeRoundRectCallout">
            <a:avLst>
              <a:gd name="adj1" fmla="val -62445"/>
              <a:gd name="adj2" fmla="val -55660"/>
              <a:gd name="adj3" fmla="val 16667"/>
            </a:avLst>
          </a:prstGeom>
          <a:solidFill>
            <a:srgbClr val="8C2F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Let’s blend it back together.</a:t>
            </a:r>
            <a:r>
              <a:rPr kumimoji="0" lang="en-US" sz="12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1200" b="0" i="1"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Apple</a:t>
            </a:r>
            <a:r>
              <a:rPr kumimoji="0" lang="en-US" sz="1200" b="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 name="TextBox 45"/>
          <p:cNvSpPr txBox="1"/>
          <p:nvPr/>
        </p:nvSpPr>
        <p:spPr>
          <a:xfrm>
            <a:off x="7314842" y="3451741"/>
            <a:ext cx="48282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Arial" panose="020B0604020202020204" pitchFamily="34" charset="0"/>
                <a:cs typeface="Arial" panose="020B0604020202020204" pitchFamily="34" charset="0"/>
              </a:rPr>
              <a:t>1:10</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8" name="Rounded Rectangular Callout 47"/>
          <p:cNvSpPr/>
          <p:nvPr/>
        </p:nvSpPr>
        <p:spPr>
          <a:xfrm>
            <a:off x="6934200" y="2427553"/>
            <a:ext cx="2209799" cy="419303"/>
          </a:xfrm>
          <a:prstGeom prst="wedgeRoundRectCallout">
            <a:avLst>
              <a:gd name="adj1" fmla="val -65341"/>
              <a:gd name="adj2" fmla="val -3694"/>
              <a:gd name="adj3" fmla="val 16667"/>
            </a:avLst>
          </a:prstGeom>
          <a:solidFill>
            <a:srgbClr val="8C2F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Let’s try “puppet”. First syllable “pup-”. </a:t>
            </a:r>
            <a:r>
              <a:rPr kumimoji="0" lang="en-US" sz="12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Pup-pet</a:t>
            </a:r>
            <a:r>
              <a:rPr kumimoji="0" lang="en-US" sz="12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 name="TextBox 48"/>
          <p:cNvSpPr txBox="1"/>
          <p:nvPr/>
        </p:nvSpPr>
        <p:spPr>
          <a:xfrm>
            <a:off x="7372823" y="2846856"/>
            <a:ext cx="48282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Arial" panose="020B0604020202020204" pitchFamily="34" charset="0"/>
                <a:cs typeface="Arial" panose="020B0604020202020204" pitchFamily="34" charset="0"/>
              </a:rPr>
              <a:t>1:15</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Rounded Rectangular Callout 50"/>
          <p:cNvSpPr/>
          <p:nvPr/>
        </p:nvSpPr>
        <p:spPr>
          <a:xfrm>
            <a:off x="6972128" y="1751516"/>
            <a:ext cx="2209799" cy="419303"/>
          </a:xfrm>
          <a:prstGeom prst="wedgeRoundRectCallout">
            <a:avLst>
              <a:gd name="adj1" fmla="val -65341"/>
              <a:gd name="adj2" fmla="val -3694"/>
              <a:gd name="adj3" fmla="val 16667"/>
            </a:avLst>
          </a:prstGeom>
          <a:solidFill>
            <a:srgbClr val="8C2F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Blend it back together. </a:t>
            </a:r>
            <a:r>
              <a:rPr kumimoji="0" lang="en-US" sz="12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Puppet.</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2" name="TextBox 51"/>
          <p:cNvSpPr txBox="1"/>
          <p:nvPr/>
        </p:nvSpPr>
        <p:spPr>
          <a:xfrm>
            <a:off x="7410751" y="2170819"/>
            <a:ext cx="48282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Arial" panose="020B0604020202020204" pitchFamily="34" charset="0"/>
                <a:cs typeface="Arial" panose="020B0604020202020204" pitchFamily="34" charset="0"/>
              </a:rPr>
              <a:t>1:19</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4" name="Rounded Rectangular Callout 53"/>
          <p:cNvSpPr/>
          <p:nvPr/>
        </p:nvSpPr>
        <p:spPr>
          <a:xfrm>
            <a:off x="6876218" y="1058842"/>
            <a:ext cx="2209799" cy="419303"/>
          </a:xfrm>
          <a:prstGeom prst="wedgeRoundRectCallout">
            <a:avLst>
              <a:gd name="adj1" fmla="val -65341"/>
              <a:gd name="adj2" fmla="val -3694"/>
              <a:gd name="adj3" fmla="val 16667"/>
            </a:avLst>
          </a:prstGeom>
          <a:solidFill>
            <a:srgbClr val="8C2F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Firs</a:t>
            </a:r>
            <a:r>
              <a:rPr lang="en-US" sz="1200" dirty="0">
                <a:solidFill>
                  <a:srgbClr val="FFFFFF"/>
                </a:solidFill>
                <a:latin typeface="Arial" panose="020B0604020202020204" pitchFamily="34" charset="0"/>
                <a:cs typeface="Arial" panose="020B0604020202020204" pitchFamily="34" charset="0"/>
              </a:rPr>
              <a:t>t syllable. </a:t>
            </a:r>
            <a:r>
              <a:rPr lang="en-US" sz="1200" i="1" dirty="0" err="1">
                <a:solidFill>
                  <a:srgbClr val="FFFFFF"/>
                </a:solidFill>
                <a:latin typeface="Arial" panose="020B0604020202020204" pitchFamily="34" charset="0"/>
                <a:cs typeface="Arial" panose="020B0604020202020204" pitchFamily="34" charset="0"/>
              </a:rPr>
              <a:t>Ap</a:t>
            </a:r>
            <a:r>
              <a:rPr lang="en-US" sz="1200" i="1" dirty="0">
                <a:solidFill>
                  <a:srgbClr val="FFFFFF"/>
                </a:solidFill>
                <a:latin typeface="Arial" panose="020B0604020202020204" pitchFamily="34" charset="0"/>
                <a:cs typeface="Arial" panose="020B0604020202020204" pitchFamily="34" charset="0"/>
              </a:rPr>
              <a:t>-</a:t>
            </a:r>
            <a:r>
              <a:rPr lang="en-US" sz="1200" dirty="0">
                <a:solidFill>
                  <a:srgbClr val="FFFFFF"/>
                </a:solidFill>
                <a:latin typeface="Arial" panose="020B0604020202020204" pitchFamily="34" charset="0"/>
                <a:cs typeface="Arial" panose="020B0604020202020204" pitchFamily="34" charset="0"/>
              </a:rPr>
              <a:t>. Second syllable. </a:t>
            </a:r>
            <a:r>
              <a:rPr lang="en-US" sz="1200" i="1" dirty="0">
                <a:solidFill>
                  <a:srgbClr val="FFFFFF"/>
                </a:solidFill>
                <a:latin typeface="Arial" panose="020B0604020202020204" pitchFamily="34" charset="0"/>
                <a:cs typeface="Arial" panose="020B0604020202020204" pitchFamily="34" charset="0"/>
              </a:rPr>
              <a:t>–</a:t>
            </a:r>
            <a:r>
              <a:rPr lang="en-US" sz="1200" i="1" dirty="0" err="1">
                <a:solidFill>
                  <a:srgbClr val="FFFFFF"/>
                </a:solidFill>
                <a:latin typeface="Arial" panose="020B0604020202020204" pitchFamily="34" charset="0"/>
                <a:cs typeface="Arial" panose="020B0604020202020204" pitchFamily="34" charset="0"/>
              </a:rPr>
              <a:t>ple</a:t>
            </a:r>
            <a:r>
              <a:rPr lang="en-US" sz="1200" i="1" dirty="0">
                <a:solidFill>
                  <a:srgbClr val="FFFFFF"/>
                </a:solidFill>
                <a:latin typeface="Arial" panose="020B0604020202020204" pitchFamily="34" charset="0"/>
                <a:cs typeface="Arial" panose="020B0604020202020204" pitchFamily="34" charset="0"/>
              </a:rPr>
              <a:t>.</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5" name="TextBox 54"/>
          <p:cNvSpPr txBox="1"/>
          <p:nvPr/>
        </p:nvSpPr>
        <p:spPr>
          <a:xfrm>
            <a:off x="7314841" y="1478145"/>
            <a:ext cx="48282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Arial" panose="020B0604020202020204" pitchFamily="34" charset="0"/>
                <a:cs typeface="Arial" panose="020B0604020202020204" pitchFamily="34" charset="0"/>
              </a:rPr>
              <a:t>1:29</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72465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Evaluate a Lesson: Syllables</a:t>
            </a:r>
            <a:br>
              <a:rPr lang="en-US" dirty="0"/>
            </a:br>
            <a:r>
              <a:rPr lang="en-US" i="1" dirty="0"/>
              <a:t>Elicit Frequent Responses</a:t>
            </a:r>
          </a:p>
        </p:txBody>
      </p:sp>
      <p:sp>
        <p:nvSpPr>
          <p:cNvPr id="6" name="Text Placeholder 5"/>
          <p:cNvSpPr>
            <a:spLocks noGrp="1"/>
          </p:cNvSpPr>
          <p:nvPr>
            <p:ph type="body" sz="quarter" idx="14"/>
          </p:nvPr>
        </p:nvSpPr>
        <p:spPr>
          <a:xfrm>
            <a:off x="393072" y="1633603"/>
            <a:ext cx="4435301" cy="2000548"/>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Elicit Frequent Responses</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285750" lvl="1">
              <a:buClr>
                <a:schemeClr val="accent6"/>
              </a:buClr>
              <a:buFont typeface="Wingdings" panose="05000000000000000000" pitchFamily="2" charset="2"/>
              <a:buChar char="q"/>
            </a:pPr>
            <a:r>
              <a:rPr lang="en-US" sz="1600" dirty="0">
                <a:latin typeface="Arial" panose="020B0604020202020204" pitchFamily="34" charset="0"/>
                <a:cs typeface="Arial" panose="020B0604020202020204" pitchFamily="34" charset="0"/>
              </a:rPr>
              <a:t>Maintain or check accuracy of processing</a:t>
            </a:r>
          </a:p>
          <a:p>
            <a:pPr marL="285750" lvl="1">
              <a:buClr>
                <a:schemeClr val="accent6"/>
              </a:buClr>
              <a:buFont typeface="Wingdings" panose="05000000000000000000" pitchFamily="2" charset="2"/>
              <a:buChar char="q"/>
            </a:pPr>
            <a:r>
              <a:rPr lang="en-US" sz="1600" dirty="0">
                <a:solidFill>
                  <a:srgbClr val="FFFFFF"/>
                </a:solidFill>
                <a:latin typeface="Arial" panose="020B0604020202020204" pitchFamily="34" charset="0"/>
                <a:cs typeface="Arial" panose="020B0604020202020204" pitchFamily="34" charset="0"/>
              </a:rPr>
              <a:t>Match the learning outcome</a:t>
            </a:r>
          </a:p>
          <a:p>
            <a:pPr marL="285750" lvl="1">
              <a:buClr>
                <a:schemeClr val="accent6"/>
              </a:buClr>
              <a:buFont typeface="Wingdings" panose="05000000000000000000" pitchFamily="2" charset="2"/>
              <a:buChar char="q"/>
            </a:pPr>
            <a:r>
              <a:rPr lang="en-US" sz="1600" dirty="0">
                <a:solidFill>
                  <a:srgbClr val="FFFFFF"/>
                </a:solidFill>
                <a:latin typeface="Arial" panose="020B0604020202020204" pitchFamily="34" charset="0"/>
                <a:cs typeface="Arial" panose="020B0604020202020204" pitchFamily="34" charset="0"/>
              </a:rPr>
              <a:t>Match the student abilities</a:t>
            </a:r>
          </a:p>
          <a:p>
            <a:pPr marL="285750" lvl="1">
              <a:buClr>
                <a:schemeClr val="accent6"/>
              </a:buClr>
              <a:buFont typeface="Wingdings" panose="05000000000000000000" pitchFamily="2" charset="2"/>
              <a:buChar char="q"/>
            </a:pPr>
            <a:r>
              <a:rPr lang="en-US" sz="1600" dirty="0">
                <a:solidFill>
                  <a:srgbClr val="FFFFFF"/>
                </a:solidFill>
                <a:latin typeface="Arial" panose="020B0604020202020204" pitchFamily="34" charset="0"/>
                <a:cs typeface="Arial" panose="020B0604020202020204" pitchFamily="34" charset="0"/>
              </a:rPr>
              <a:t>Match the desired response format</a:t>
            </a:r>
          </a:p>
          <a:p>
            <a:pPr marL="285750" lvl="1">
              <a:buClr>
                <a:schemeClr val="accent6"/>
              </a:buClr>
              <a:buFont typeface="Wingdings" panose="05000000000000000000" pitchFamily="2" charset="2"/>
              <a:buChar char="q"/>
            </a:pPr>
            <a:r>
              <a:rPr lang="en-US" sz="1600" dirty="0">
                <a:solidFill>
                  <a:srgbClr val="FFFFFF"/>
                </a:solidFill>
                <a:latin typeface="Arial" panose="020B0604020202020204" pitchFamily="34" charset="0"/>
                <a:cs typeface="Arial" panose="020B0604020202020204" pitchFamily="34" charset="0"/>
              </a:rPr>
              <a:t>Maximize student involvement</a:t>
            </a:r>
            <a:endParaRPr lang="en-US" sz="1600" dirty="0">
              <a:solidFill>
                <a:srgbClr val="FFFFFF"/>
              </a:solidFill>
            </a:endParaRP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9" name="TextBox 8" descr=" ">
            <a:extLst>
              <a:ext uri="{C183D7F6-B498-43B3-948B-1728B52AA6E4}">
                <adec:decorative xmlns:adec="http://schemas.microsoft.com/office/drawing/2017/decorative" val="1"/>
              </a:ext>
            </a:extLst>
          </p:cNvPr>
          <p:cNvSpPr txBox="1"/>
          <p:nvPr/>
        </p:nvSpPr>
        <p:spPr>
          <a:xfrm>
            <a:off x="4347882" y="1882042"/>
            <a:ext cx="4796118" cy="3700162"/>
          </a:xfrm>
          <a:prstGeom prst="cloudCallout">
            <a:avLst>
              <a:gd name="adj1" fmla="val -68299"/>
              <a:gd name="adj2" fmla="val -32133"/>
            </a:avLst>
          </a:prstGeom>
          <a:solidFill>
            <a:schemeClr val="accent2"/>
          </a:solidFill>
        </p:spPr>
        <p:txBody>
          <a:bodyPr wrap="square" lIns="0" tIns="0" rIns="0" bIns="0" rtlCol="0" anchor="ctr" anchorCtr="0">
            <a:spAutoFit/>
          </a:bodyPr>
          <a:lstStyle/>
          <a:p>
            <a:endParaRPr lang="en-US" sz="1600" i="1" dirty="0"/>
          </a:p>
        </p:txBody>
      </p:sp>
      <p:sp>
        <p:nvSpPr>
          <p:cNvPr id="11" name="Rectangle 10"/>
          <p:cNvSpPr/>
          <p:nvPr/>
        </p:nvSpPr>
        <p:spPr>
          <a:xfrm>
            <a:off x="5012651" y="2214850"/>
            <a:ext cx="3746579" cy="2800767"/>
          </a:xfrm>
          <a:prstGeom prst="rect">
            <a:avLst/>
          </a:prstGeom>
        </p:spPr>
        <p:txBody>
          <a:bodyPr wrap="square">
            <a:spAutoFit/>
          </a:bodyPr>
          <a:lstStyle/>
          <a:p>
            <a:r>
              <a:rPr lang="en-US" sz="1600" i="1" dirty="0"/>
              <a:t>The teacher implements a variety of methods for eliciting responses. Each student a set of manipulatives to demonstrate breaking apart and blending syllables. She also has students say the word and syllables each time.</a:t>
            </a:r>
          </a:p>
          <a:p>
            <a:endParaRPr lang="en-US" sz="1600" i="1" dirty="0"/>
          </a:p>
          <a:p>
            <a:r>
              <a:rPr lang="en-US" sz="1600" i="1" dirty="0"/>
              <a:t>Remember, during practice, we want students to be involved as much as possible. This means an average of at least 1 response per minute. During this lesson, we rarely see students sitting and waiting.</a:t>
            </a:r>
          </a:p>
        </p:txBody>
      </p:sp>
      <p:pic>
        <p:nvPicPr>
          <p:cNvPr id="12"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696" y="2121518"/>
            <a:ext cx="209654" cy="209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24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Evaluate a Lesson: Syllables</a:t>
            </a:r>
            <a:br>
              <a:rPr lang="en-US" dirty="0"/>
            </a:br>
            <a:r>
              <a:rPr lang="en-US" i="1" dirty="0"/>
              <a:t>Elicit Frequent Responses</a:t>
            </a:r>
          </a:p>
        </p:txBody>
      </p:sp>
      <p:sp>
        <p:nvSpPr>
          <p:cNvPr id="6" name="Text Placeholder 5"/>
          <p:cNvSpPr>
            <a:spLocks noGrp="1"/>
          </p:cNvSpPr>
          <p:nvPr>
            <p:ph type="body" sz="quarter" idx="14"/>
          </p:nvPr>
        </p:nvSpPr>
        <p:spPr>
          <a:xfrm>
            <a:off x="393072" y="1633603"/>
            <a:ext cx="4435301" cy="2000548"/>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Elicit Frequent Responses</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285750" lvl="1">
              <a:buClr>
                <a:schemeClr val="accent6"/>
              </a:buClr>
              <a:buFont typeface="Wingdings" panose="05000000000000000000" pitchFamily="2" charset="2"/>
              <a:buChar char="q"/>
            </a:pPr>
            <a:r>
              <a:rPr lang="en-US" sz="1600" dirty="0">
                <a:latin typeface="Arial" panose="020B0604020202020204" pitchFamily="34" charset="0"/>
                <a:cs typeface="Arial" panose="020B0604020202020204" pitchFamily="34" charset="0"/>
              </a:rPr>
              <a:t>Maintain or check accuracy of processing</a:t>
            </a:r>
          </a:p>
          <a:p>
            <a:pPr marL="285750" lvl="1">
              <a:buClr>
                <a:schemeClr val="accent6"/>
              </a:buClr>
              <a:buFont typeface="Wingdings" panose="05000000000000000000" pitchFamily="2" charset="2"/>
              <a:buChar char="q"/>
            </a:pPr>
            <a:r>
              <a:rPr lang="en-US" sz="1600" dirty="0">
                <a:solidFill>
                  <a:srgbClr val="FFFFFF"/>
                </a:solidFill>
                <a:latin typeface="Arial" panose="020B0604020202020204" pitchFamily="34" charset="0"/>
                <a:cs typeface="Arial" panose="020B0604020202020204" pitchFamily="34" charset="0"/>
              </a:rPr>
              <a:t>Match the learning outcome</a:t>
            </a:r>
          </a:p>
          <a:p>
            <a:pPr marL="285750" lvl="1">
              <a:buClr>
                <a:schemeClr val="accent6"/>
              </a:buClr>
              <a:buFont typeface="Wingdings" panose="05000000000000000000" pitchFamily="2" charset="2"/>
              <a:buChar char="q"/>
            </a:pPr>
            <a:r>
              <a:rPr lang="en-US" sz="1600" dirty="0">
                <a:solidFill>
                  <a:srgbClr val="FFFFFF"/>
                </a:solidFill>
                <a:latin typeface="Arial" panose="020B0604020202020204" pitchFamily="34" charset="0"/>
                <a:cs typeface="Arial" panose="020B0604020202020204" pitchFamily="34" charset="0"/>
              </a:rPr>
              <a:t>Match the student abilities</a:t>
            </a:r>
          </a:p>
          <a:p>
            <a:pPr marL="285750" lvl="1">
              <a:buClr>
                <a:schemeClr val="accent6"/>
              </a:buClr>
              <a:buFont typeface="Wingdings" panose="05000000000000000000" pitchFamily="2" charset="2"/>
              <a:buChar char="q"/>
            </a:pPr>
            <a:r>
              <a:rPr lang="en-US" sz="1600" dirty="0">
                <a:solidFill>
                  <a:srgbClr val="FFFFFF"/>
                </a:solidFill>
                <a:latin typeface="Arial" panose="020B0604020202020204" pitchFamily="34" charset="0"/>
                <a:cs typeface="Arial" panose="020B0604020202020204" pitchFamily="34" charset="0"/>
              </a:rPr>
              <a:t>Match the desired response format</a:t>
            </a:r>
          </a:p>
          <a:p>
            <a:pPr marL="285750" lvl="1">
              <a:buClr>
                <a:schemeClr val="accent6"/>
              </a:buClr>
              <a:buFont typeface="Wingdings" panose="05000000000000000000" pitchFamily="2" charset="2"/>
              <a:buChar char="q"/>
            </a:pPr>
            <a:r>
              <a:rPr lang="en-US" sz="1600" dirty="0">
                <a:solidFill>
                  <a:srgbClr val="FFFFFF"/>
                </a:solidFill>
                <a:latin typeface="Arial" panose="020B0604020202020204" pitchFamily="34" charset="0"/>
                <a:cs typeface="Arial" panose="020B0604020202020204" pitchFamily="34" charset="0"/>
              </a:rPr>
              <a:t>Maximize student involvement</a:t>
            </a:r>
            <a:endParaRPr lang="en-US" sz="1600" dirty="0">
              <a:solidFill>
                <a:srgbClr val="FFFFFF"/>
              </a:solidFill>
            </a:endParaRP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9" name="TextBox 8" descr=" ">
            <a:extLst>
              <a:ext uri="{C183D7F6-B498-43B3-948B-1728B52AA6E4}">
                <adec:decorative xmlns:adec="http://schemas.microsoft.com/office/drawing/2017/decorative" val="1"/>
              </a:ext>
            </a:extLst>
          </p:cNvPr>
          <p:cNvSpPr txBox="1"/>
          <p:nvPr/>
        </p:nvSpPr>
        <p:spPr>
          <a:xfrm>
            <a:off x="4347882" y="1882042"/>
            <a:ext cx="4796118" cy="3700162"/>
          </a:xfrm>
          <a:prstGeom prst="cloudCallout">
            <a:avLst>
              <a:gd name="adj1" fmla="val -68672"/>
              <a:gd name="adj2" fmla="val -29468"/>
            </a:avLst>
          </a:prstGeom>
          <a:solidFill>
            <a:schemeClr val="accent2"/>
          </a:solidFill>
        </p:spPr>
        <p:txBody>
          <a:bodyPr wrap="square" lIns="0" tIns="0" rIns="0" bIns="0" rtlCol="0" anchor="ctr" anchorCtr="0">
            <a:spAutoFit/>
          </a:bodyPr>
          <a:lstStyle/>
          <a:p>
            <a:endParaRPr lang="en-US" sz="1600" i="1" dirty="0"/>
          </a:p>
        </p:txBody>
      </p:sp>
      <p:sp>
        <p:nvSpPr>
          <p:cNvPr id="11" name="Rectangle 10"/>
          <p:cNvSpPr/>
          <p:nvPr/>
        </p:nvSpPr>
        <p:spPr>
          <a:xfrm>
            <a:off x="4989124" y="2454850"/>
            <a:ext cx="3746579" cy="2554545"/>
          </a:xfrm>
          <a:prstGeom prst="rect">
            <a:avLst/>
          </a:prstGeom>
        </p:spPr>
        <p:txBody>
          <a:bodyPr wrap="square">
            <a:spAutoFit/>
          </a:bodyPr>
          <a:lstStyle/>
          <a:p>
            <a:r>
              <a:rPr lang="en-US" sz="1600" i="1" dirty="0"/>
              <a:t>Students have already learned about syllables. Now, students are applying what they have learned about syllables by using manipulatives. The teacher asks students to move their manipulatives to demonstrate understanding of </a:t>
            </a:r>
            <a:r>
              <a:rPr lang="en-US" sz="1600" i="1" u="sng" dirty="0"/>
              <a:t>how</a:t>
            </a:r>
            <a:r>
              <a:rPr lang="en-US" sz="1600" i="1" dirty="0"/>
              <a:t> to break syllables apart and put them back together. They say the syllables out loud, as they move each manipulative so the teacher can check for understanding.</a:t>
            </a:r>
          </a:p>
        </p:txBody>
      </p:sp>
      <p:pic>
        <p:nvPicPr>
          <p:cNvPr id="12"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696" y="2121518"/>
            <a:ext cx="209654" cy="2096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696" y="2369957"/>
            <a:ext cx="209654" cy="209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72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Evaluate a Lesson: Syllables</a:t>
            </a:r>
            <a:br>
              <a:rPr lang="en-US" dirty="0"/>
            </a:br>
            <a:r>
              <a:rPr lang="en-US" i="1" dirty="0"/>
              <a:t>Elicit Frequent Responses</a:t>
            </a:r>
          </a:p>
        </p:txBody>
      </p:sp>
      <p:sp>
        <p:nvSpPr>
          <p:cNvPr id="6" name="Text Placeholder 5"/>
          <p:cNvSpPr>
            <a:spLocks noGrp="1"/>
          </p:cNvSpPr>
          <p:nvPr>
            <p:ph type="body" sz="quarter" idx="14"/>
          </p:nvPr>
        </p:nvSpPr>
        <p:spPr>
          <a:xfrm>
            <a:off x="393072" y="1633603"/>
            <a:ext cx="4435301" cy="2000548"/>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Elicit Frequent Responses</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285750" lvl="1">
              <a:buClr>
                <a:schemeClr val="accent6"/>
              </a:buClr>
              <a:buFont typeface="Wingdings" panose="05000000000000000000" pitchFamily="2" charset="2"/>
              <a:buChar char="q"/>
            </a:pPr>
            <a:r>
              <a:rPr lang="en-US" sz="1600" dirty="0">
                <a:latin typeface="Arial" panose="020B0604020202020204" pitchFamily="34" charset="0"/>
                <a:cs typeface="Arial" panose="020B0604020202020204" pitchFamily="34" charset="0"/>
              </a:rPr>
              <a:t>Maintain or check accuracy of processing</a:t>
            </a:r>
          </a:p>
          <a:p>
            <a:pPr marL="285750" lvl="1">
              <a:buClr>
                <a:schemeClr val="accent6"/>
              </a:buClr>
              <a:buFont typeface="Wingdings" panose="05000000000000000000" pitchFamily="2" charset="2"/>
              <a:buChar char="q"/>
            </a:pPr>
            <a:r>
              <a:rPr lang="en-US" sz="1600" dirty="0">
                <a:solidFill>
                  <a:srgbClr val="FFFFFF"/>
                </a:solidFill>
                <a:latin typeface="Arial" panose="020B0604020202020204" pitchFamily="34" charset="0"/>
                <a:cs typeface="Arial" panose="020B0604020202020204" pitchFamily="34" charset="0"/>
              </a:rPr>
              <a:t>Match the learning outcome</a:t>
            </a:r>
          </a:p>
          <a:p>
            <a:pPr marL="285750" lvl="1">
              <a:buClr>
                <a:schemeClr val="accent6"/>
              </a:buClr>
              <a:buFont typeface="Wingdings" panose="05000000000000000000" pitchFamily="2" charset="2"/>
              <a:buChar char="q"/>
            </a:pPr>
            <a:r>
              <a:rPr lang="en-US" sz="1600" dirty="0">
                <a:solidFill>
                  <a:srgbClr val="FFFFFF"/>
                </a:solidFill>
                <a:latin typeface="Arial" panose="020B0604020202020204" pitchFamily="34" charset="0"/>
                <a:cs typeface="Arial" panose="020B0604020202020204" pitchFamily="34" charset="0"/>
              </a:rPr>
              <a:t>Match the student abilities</a:t>
            </a:r>
          </a:p>
          <a:p>
            <a:pPr marL="285750" lvl="1">
              <a:buClr>
                <a:schemeClr val="accent6"/>
              </a:buClr>
              <a:buFont typeface="Wingdings" panose="05000000000000000000" pitchFamily="2" charset="2"/>
              <a:buChar char="q"/>
            </a:pPr>
            <a:r>
              <a:rPr lang="en-US" sz="1600" dirty="0">
                <a:solidFill>
                  <a:srgbClr val="FFFFFF"/>
                </a:solidFill>
                <a:latin typeface="Arial" panose="020B0604020202020204" pitchFamily="34" charset="0"/>
                <a:cs typeface="Arial" panose="020B0604020202020204" pitchFamily="34" charset="0"/>
              </a:rPr>
              <a:t>Match the desired response format</a:t>
            </a:r>
          </a:p>
          <a:p>
            <a:pPr marL="285750" lvl="1">
              <a:buClr>
                <a:schemeClr val="accent6"/>
              </a:buClr>
              <a:buFont typeface="Wingdings" panose="05000000000000000000" pitchFamily="2" charset="2"/>
              <a:buChar char="q"/>
            </a:pPr>
            <a:r>
              <a:rPr lang="en-US" sz="1600" dirty="0">
                <a:solidFill>
                  <a:srgbClr val="FFFFFF"/>
                </a:solidFill>
                <a:latin typeface="Arial" panose="020B0604020202020204" pitchFamily="34" charset="0"/>
                <a:cs typeface="Arial" panose="020B0604020202020204" pitchFamily="34" charset="0"/>
              </a:rPr>
              <a:t>Maximize student involvement</a:t>
            </a:r>
            <a:endParaRPr lang="en-US" sz="1600" dirty="0">
              <a:solidFill>
                <a:srgbClr val="FFFFFF"/>
              </a:solidFill>
            </a:endParaRP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9" name="TextBox 8" descr=" ">
            <a:extLst>
              <a:ext uri="{C183D7F6-B498-43B3-948B-1728B52AA6E4}">
                <adec:decorative xmlns:adec="http://schemas.microsoft.com/office/drawing/2017/decorative" val="1"/>
              </a:ext>
            </a:extLst>
          </p:cNvPr>
          <p:cNvSpPr txBox="1"/>
          <p:nvPr/>
        </p:nvSpPr>
        <p:spPr>
          <a:xfrm>
            <a:off x="4347882" y="2223389"/>
            <a:ext cx="4796118" cy="2860287"/>
          </a:xfrm>
          <a:prstGeom prst="cloudCallout">
            <a:avLst>
              <a:gd name="adj1" fmla="val -72597"/>
              <a:gd name="adj2" fmla="val -29711"/>
            </a:avLst>
          </a:prstGeom>
          <a:solidFill>
            <a:schemeClr val="accent2"/>
          </a:solidFill>
        </p:spPr>
        <p:txBody>
          <a:bodyPr wrap="square" lIns="0" tIns="0" rIns="0" bIns="0" rtlCol="0" anchor="ctr" anchorCtr="0">
            <a:spAutoFit/>
          </a:bodyPr>
          <a:lstStyle/>
          <a:p>
            <a:endParaRPr lang="en-US" sz="1600" i="1" dirty="0"/>
          </a:p>
        </p:txBody>
      </p:sp>
      <p:sp>
        <p:nvSpPr>
          <p:cNvPr id="11" name="Rectangle 10"/>
          <p:cNvSpPr/>
          <p:nvPr/>
        </p:nvSpPr>
        <p:spPr>
          <a:xfrm>
            <a:off x="5012651" y="2480655"/>
            <a:ext cx="3746579" cy="1784373"/>
          </a:xfrm>
          <a:prstGeom prst="rect">
            <a:avLst/>
          </a:prstGeom>
        </p:spPr>
        <p:txBody>
          <a:bodyPr wrap="square">
            <a:spAutoFit/>
          </a:bodyPr>
          <a:lstStyle/>
          <a:p>
            <a:r>
              <a:rPr lang="en-US" sz="1600" i="1" dirty="0"/>
              <a:t>Throughout the lesson, students are continuously responding by verbally stating a word and/or syllable or using manipulatives to demonstrate understanding. There is a high rate of responding and a high rate of success. Students go through each step with minimal errors. This indicates that the type of response the teacher is eliciting, matches the student abilities.</a:t>
            </a:r>
          </a:p>
        </p:txBody>
      </p:sp>
      <p:pic>
        <p:nvPicPr>
          <p:cNvPr id="12"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696" y="2121518"/>
            <a:ext cx="209654" cy="2096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696" y="2369957"/>
            <a:ext cx="209654" cy="2096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696" y="2643903"/>
            <a:ext cx="209654" cy="209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02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Evaluate a Lesson: Syllables</a:t>
            </a:r>
            <a:br>
              <a:rPr lang="en-US" dirty="0"/>
            </a:br>
            <a:r>
              <a:rPr lang="en-US" i="1" dirty="0"/>
              <a:t>Elicit Frequent Responses</a:t>
            </a:r>
          </a:p>
        </p:txBody>
      </p:sp>
      <p:sp>
        <p:nvSpPr>
          <p:cNvPr id="6" name="Text Placeholder 5"/>
          <p:cNvSpPr>
            <a:spLocks noGrp="1"/>
          </p:cNvSpPr>
          <p:nvPr>
            <p:ph type="body" sz="quarter" idx="14"/>
          </p:nvPr>
        </p:nvSpPr>
        <p:spPr>
          <a:xfrm>
            <a:off x="393072" y="1633603"/>
            <a:ext cx="4435301" cy="2000548"/>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Elicit Frequent Responses</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285750" lvl="1">
              <a:buClr>
                <a:schemeClr val="accent6"/>
              </a:buClr>
              <a:buFont typeface="Wingdings" panose="05000000000000000000" pitchFamily="2" charset="2"/>
              <a:buChar char="q"/>
            </a:pPr>
            <a:r>
              <a:rPr lang="en-US" sz="1600" dirty="0">
                <a:latin typeface="Arial" panose="020B0604020202020204" pitchFamily="34" charset="0"/>
                <a:cs typeface="Arial" panose="020B0604020202020204" pitchFamily="34" charset="0"/>
              </a:rPr>
              <a:t>Maintain or check accuracy of processing</a:t>
            </a:r>
          </a:p>
          <a:p>
            <a:pPr marL="285750" lvl="1">
              <a:buClr>
                <a:schemeClr val="accent6"/>
              </a:buClr>
              <a:buFont typeface="Wingdings" panose="05000000000000000000" pitchFamily="2" charset="2"/>
              <a:buChar char="q"/>
            </a:pPr>
            <a:r>
              <a:rPr lang="en-US" sz="1600" dirty="0">
                <a:solidFill>
                  <a:srgbClr val="FFFFFF"/>
                </a:solidFill>
                <a:latin typeface="Arial" panose="020B0604020202020204" pitchFamily="34" charset="0"/>
                <a:cs typeface="Arial" panose="020B0604020202020204" pitchFamily="34" charset="0"/>
              </a:rPr>
              <a:t>Match the learning outcome</a:t>
            </a:r>
          </a:p>
          <a:p>
            <a:pPr marL="285750" lvl="1">
              <a:buClr>
                <a:schemeClr val="accent6"/>
              </a:buClr>
              <a:buFont typeface="Wingdings" panose="05000000000000000000" pitchFamily="2" charset="2"/>
              <a:buChar char="q"/>
            </a:pPr>
            <a:r>
              <a:rPr lang="en-US" sz="1600" dirty="0">
                <a:solidFill>
                  <a:srgbClr val="FFFFFF"/>
                </a:solidFill>
                <a:latin typeface="Arial" panose="020B0604020202020204" pitchFamily="34" charset="0"/>
                <a:cs typeface="Arial" panose="020B0604020202020204" pitchFamily="34" charset="0"/>
              </a:rPr>
              <a:t>Match the student abilities</a:t>
            </a:r>
          </a:p>
          <a:p>
            <a:pPr marL="285750" lvl="1">
              <a:buClr>
                <a:schemeClr val="accent6"/>
              </a:buClr>
              <a:buFont typeface="Wingdings" panose="05000000000000000000" pitchFamily="2" charset="2"/>
              <a:buChar char="q"/>
            </a:pPr>
            <a:r>
              <a:rPr lang="en-US" sz="1600" dirty="0">
                <a:solidFill>
                  <a:srgbClr val="FFFFFF"/>
                </a:solidFill>
                <a:latin typeface="Arial" panose="020B0604020202020204" pitchFamily="34" charset="0"/>
                <a:cs typeface="Arial" panose="020B0604020202020204" pitchFamily="34" charset="0"/>
              </a:rPr>
              <a:t>Match the desired response format</a:t>
            </a:r>
          </a:p>
          <a:p>
            <a:pPr marL="285750" lvl="1">
              <a:buClr>
                <a:schemeClr val="accent6"/>
              </a:buClr>
              <a:buFont typeface="Wingdings" panose="05000000000000000000" pitchFamily="2" charset="2"/>
              <a:buChar char="q"/>
            </a:pPr>
            <a:r>
              <a:rPr lang="en-US" sz="1600" dirty="0">
                <a:solidFill>
                  <a:srgbClr val="FFFFFF"/>
                </a:solidFill>
                <a:latin typeface="Arial" panose="020B0604020202020204" pitchFamily="34" charset="0"/>
                <a:cs typeface="Arial" panose="020B0604020202020204" pitchFamily="34" charset="0"/>
              </a:rPr>
              <a:t>Maximize student involvement</a:t>
            </a:r>
            <a:endParaRPr lang="en-US" sz="1600" dirty="0">
              <a:solidFill>
                <a:srgbClr val="FFFFFF"/>
              </a:solidFill>
            </a:endParaRP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9" name="TextBox 8" descr=" ">
            <a:extLst>
              <a:ext uri="{C183D7F6-B498-43B3-948B-1728B52AA6E4}">
                <adec:decorative xmlns:adec="http://schemas.microsoft.com/office/drawing/2017/decorative" val="1"/>
              </a:ext>
            </a:extLst>
          </p:cNvPr>
          <p:cNvSpPr txBox="1"/>
          <p:nvPr/>
        </p:nvSpPr>
        <p:spPr>
          <a:xfrm>
            <a:off x="4222376" y="3334186"/>
            <a:ext cx="4796118" cy="2106564"/>
          </a:xfrm>
          <a:prstGeom prst="cloudCallout">
            <a:avLst>
              <a:gd name="adj1" fmla="val -63625"/>
              <a:gd name="adj2" fmla="val -49287"/>
            </a:avLst>
          </a:prstGeom>
          <a:solidFill>
            <a:schemeClr val="accent2"/>
          </a:solidFill>
        </p:spPr>
        <p:txBody>
          <a:bodyPr wrap="square" lIns="0" tIns="0" rIns="0" bIns="0" rtlCol="0" anchor="ctr" anchorCtr="0">
            <a:spAutoFit/>
          </a:bodyPr>
          <a:lstStyle/>
          <a:p>
            <a:endParaRPr lang="en-US" sz="1600" i="1" dirty="0"/>
          </a:p>
        </p:txBody>
      </p:sp>
      <p:sp>
        <p:nvSpPr>
          <p:cNvPr id="11" name="Rectangle 10"/>
          <p:cNvSpPr/>
          <p:nvPr/>
        </p:nvSpPr>
        <p:spPr>
          <a:xfrm>
            <a:off x="4887145" y="3523659"/>
            <a:ext cx="3746579" cy="1156034"/>
          </a:xfrm>
          <a:prstGeom prst="rect">
            <a:avLst/>
          </a:prstGeom>
        </p:spPr>
        <p:txBody>
          <a:bodyPr wrap="square">
            <a:spAutoFit/>
          </a:bodyPr>
          <a:lstStyle/>
          <a:p>
            <a:r>
              <a:rPr lang="en-US" sz="1600" i="1" dirty="0"/>
              <a:t>The teacher elicits both verbal and physical response formats. Students say words and syllables out loud. Students also move manipulatives to demonstrate breaking syllables apart and blending them back together.</a:t>
            </a:r>
          </a:p>
        </p:txBody>
      </p:sp>
      <p:pic>
        <p:nvPicPr>
          <p:cNvPr id="12"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696" y="2121518"/>
            <a:ext cx="209654" cy="2096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696" y="2369957"/>
            <a:ext cx="209654" cy="2096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696" y="2643903"/>
            <a:ext cx="209654" cy="2096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696" y="2962524"/>
            <a:ext cx="209654" cy="209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38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Evaluate a Lesson: Syllables</a:t>
            </a:r>
            <a:br>
              <a:rPr lang="en-US" dirty="0"/>
            </a:br>
            <a:r>
              <a:rPr lang="en-US" i="1" dirty="0"/>
              <a:t>Elicit Frequent Responses</a:t>
            </a:r>
          </a:p>
        </p:txBody>
      </p:sp>
      <p:sp>
        <p:nvSpPr>
          <p:cNvPr id="6" name="Text Placeholder 5"/>
          <p:cNvSpPr>
            <a:spLocks noGrp="1"/>
          </p:cNvSpPr>
          <p:nvPr>
            <p:ph type="body" sz="quarter" idx="14"/>
          </p:nvPr>
        </p:nvSpPr>
        <p:spPr>
          <a:xfrm>
            <a:off x="393072" y="1633603"/>
            <a:ext cx="4435301" cy="2000548"/>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Elicit Frequent Responses</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marL="285750" lvl="1">
              <a:buClr>
                <a:schemeClr val="accent6"/>
              </a:buClr>
              <a:buFont typeface="Wingdings" panose="05000000000000000000" pitchFamily="2" charset="2"/>
              <a:buChar char="q"/>
            </a:pPr>
            <a:r>
              <a:rPr lang="en-US" sz="1600" dirty="0">
                <a:latin typeface="Arial" panose="020B0604020202020204" pitchFamily="34" charset="0"/>
                <a:cs typeface="Arial" panose="020B0604020202020204" pitchFamily="34" charset="0"/>
              </a:rPr>
              <a:t>Maintain or check accuracy of processing</a:t>
            </a:r>
          </a:p>
          <a:p>
            <a:pPr marL="285750" lvl="1">
              <a:buClr>
                <a:schemeClr val="accent6"/>
              </a:buClr>
              <a:buFont typeface="Wingdings" panose="05000000000000000000" pitchFamily="2" charset="2"/>
              <a:buChar char="q"/>
            </a:pPr>
            <a:r>
              <a:rPr lang="en-US" sz="1600" dirty="0">
                <a:solidFill>
                  <a:srgbClr val="FFFFFF"/>
                </a:solidFill>
                <a:latin typeface="Arial" panose="020B0604020202020204" pitchFamily="34" charset="0"/>
                <a:cs typeface="Arial" panose="020B0604020202020204" pitchFamily="34" charset="0"/>
              </a:rPr>
              <a:t>Match the learning outcome</a:t>
            </a:r>
          </a:p>
          <a:p>
            <a:pPr marL="285750" lvl="1">
              <a:buClr>
                <a:schemeClr val="accent6"/>
              </a:buClr>
              <a:buFont typeface="Wingdings" panose="05000000000000000000" pitchFamily="2" charset="2"/>
              <a:buChar char="q"/>
            </a:pPr>
            <a:r>
              <a:rPr lang="en-US" sz="1600" dirty="0">
                <a:solidFill>
                  <a:srgbClr val="FFFFFF"/>
                </a:solidFill>
                <a:latin typeface="Arial" panose="020B0604020202020204" pitchFamily="34" charset="0"/>
                <a:cs typeface="Arial" panose="020B0604020202020204" pitchFamily="34" charset="0"/>
              </a:rPr>
              <a:t>Match the student abilities</a:t>
            </a:r>
          </a:p>
          <a:p>
            <a:pPr marL="285750" lvl="1">
              <a:buClr>
                <a:schemeClr val="accent6"/>
              </a:buClr>
              <a:buFont typeface="Wingdings" panose="05000000000000000000" pitchFamily="2" charset="2"/>
              <a:buChar char="q"/>
            </a:pPr>
            <a:r>
              <a:rPr lang="en-US" sz="1600" dirty="0">
                <a:solidFill>
                  <a:srgbClr val="FFFFFF"/>
                </a:solidFill>
                <a:latin typeface="Arial" panose="020B0604020202020204" pitchFamily="34" charset="0"/>
                <a:cs typeface="Arial" panose="020B0604020202020204" pitchFamily="34" charset="0"/>
              </a:rPr>
              <a:t>Match the desired response format</a:t>
            </a:r>
          </a:p>
          <a:p>
            <a:pPr marL="285750" lvl="1">
              <a:buClr>
                <a:schemeClr val="accent6"/>
              </a:buClr>
              <a:buFont typeface="Wingdings" panose="05000000000000000000" pitchFamily="2" charset="2"/>
              <a:buChar char="q"/>
            </a:pPr>
            <a:r>
              <a:rPr lang="en-US" sz="1600" dirty="0">
                <a:solidFill>
                  <a:srgbClr val="FFFFFF"/>
                </a:solidFill>
                <a:latin typeface="Arial" panose="020B0604020202020204" pitchFamily="34" charset="0"/>
                <a:cs typeface="Arial" panose="020B0604020202020204" pitchFamily="34" charset="0"/>
              </a:rPr>
              <a:t>Maximize student involvement</a:t>
            </a:r>
            <a:endParaRPr lang="en-US" sz="1600" dirty="0">
              <a:solidFill>
                <a:srgbClr val="FFFFFF"/>
              </a:solidFill>
            </a:endParaRP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9" name="TextBox 8" descr=" ">
            <a:extLst>
              <a:ext uri="{C183D7F6-B498-43B3-948B-1728B52AA6E4}">
                <adec:decorative xmlns:adec="http://schemas.microsoft.com/office/drawing/2017/decorative" val="1"/>
              </a:ext>
            </a:extLst>
          </p:cNvPr>
          <p:cNvSpPr txBox="1"/>
          <p:nvPr/>
        </p:nvSpPr>
        <p:spPr>
          <a:xfrm>
            <a:off x="4222376" y="2564627"/>
            <a:ext cx="4796118" cy="3692738"/>
          </a:xfrm>
          <a:prstGeom prst="cloudCallout">
            <a:avLst>
              <a:gd name="adj1" fmla="val -83438"/>
              <a:gd name="adj2" fmla="val -18369"/>
            </a:avLst>
          </a:prstGeom>
          <a:solidFill>
            <a:schemeClr val="accent2"/>
          </a:solidFill>
        </p:spPr>
        <p:txBody>
          <a:bodyPr wrap="square" lIns="0" tIns="0" rIns="0" bIns="0" rtlCol="0" anchor="ctr" anchorCtr="0">
            <a:spAutoFit/>
          </a:bodyPr>
          <a:lstStyle/>
          <a:p>
            <a:endParaRPr lang="en-US" sz="1600" i="1" dirty="0"/>
          </a:p>
        </p:txBody>
      </p:sp>
      <p:sp>
        <p:nvSpPr>
          <p:cNvPr id="11" name="Rectangle 10"/>
          <p:cNvSpPr/>
          <p:nvPr/>
        </p:nvSpPr>
        <p:spPr>
          <a:xfrm>
            <a:off x="4747145" y="3022677"/>
            <a:ext cx="3746579" cy="2485184"/>
          </a:xfrm>
          <a:prstGeom prst="rect">
            <a:avLst/>
          </a:prstGeom>
        </p:spPr>
        <p:txBody>
          <a:bodyPr wrap="square">
            <a:spAutoFit/>
          </a:bodyPr>
          <a:lstStyle/>
          <a:p>
            <a:r>
              <a:rPr lang="en-US" sz="1600" i="1" dirty="0"/>
              <a:t>Remember that we want to balance the time taken for response to the number of students directly involved. This teacher is working with 5 students. This is considered a relatively small group. We observe at least 1 response per minute, with </a:t>
            </a:r>
            <a:r>
              <a:rPr lang="en-US" sz="1600" i="1" u="sng" dirty="0"/>
              <a:t>all</a:t>
            </a:r>
            <a:r>
              <a:rPr lang="en-US" sz="1600" i="1" dirty="0"/>
              <a:t> students responding each time. Though it may be OK to take a little more time with each response in this case, the teacher maximized engagement by having </a:t>
            </a:r>
            <a:r>
              <a:rPr lang="en-US" sz="1600" i="1" u="sng" dirty="0"/>
              <a:t>all </a:t>
            </a:r>
            <a:r>
              <a:rPr lang="en-US" sz="1600" i="1" dirty="0"/>
              <a:t>students participate and respond each time.</a:t>
            </a:r>
          </a:p>
        </p:txBody>
      </p:sp>
      <p:pic>
        <p:nvPicPr>
          <p:cNvPr id="12"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696" y="2121518"/>
            <a:ext cx="209654" cy="2096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696" y="2369957"/>
            <a:ext cx="209654" cy="2096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696" y="2643903"/>
            <a:ext cx="209654" cy="2096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696" y="2961493"/>
            <a:ext cx="209654" cy="2096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696" y="3276000"/>
            <a:ext cx="209654" cy="209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34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Evaluate a Lesson: Syllables</a:t>
            </a:r>
            <a:br>
              <a:rPr lang="en-US" dirty="0"/>
            </a:br>
            <a:r>
              <a:rPr lang="en-US" i="1" dirty="0"/>
              <a:t>Provide Feedback</a:t>
            </a:r>
          </a:p>
        </p:txBody>
      </p:sp>
      <p:sp>
        <p:nvSpPr>
          <p:cNvPr id="6" name="Text Placeholder 5"/>
          <p:cNvSpPr>
            <a:spLocks noGrp="1"/>
          </p:cNvSpPr>
          <p:nvPr>
            <p:ph type="body" sz="quarter" idx="14"/>
          </p:nvPr>
        </p:nvSpPr>
        <p:spPr>
          <a:xfrm>
            <a:off x="393072" y="1633603"/>
            <a:ext cx="4435301" cy="1567096"/>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Provide Feedback</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lvl="0">
              <a:lnSpc>
                <a:spcPct val="100000"/>
              </a:lnSpc>
              <a:buClr>
                <a:srgbClr val="7B628A">
                  <a:lumMod val="60000"/>
                  <a:lumOff val="40000"/>
                </a:srgbClr>
              </a:buClr>
              <a:buFont typeface="Wingdings" panose="05000000000000000000" pitchFamily="2" charset="2"/>
              <a:buChar char="q"/>
            </a:pPr>
            <a:r>
              <a:rPr lang="en-US" sz="1600" dirty="0">
                <a:solidFill>
                  <a:srgbClr val="FFFFFF"/>
                </a:solidFill>
              </a:rPr>
              <a:t>Immediate: delivered as soon as possible after response </a:t>
            </a:r>
          </a:p>
          <a:p>
            <a:pPr lvl="0">
              <a:lnSpc>
                <a:spcPct val="100000"/>
              </a:lnSpc>
              <a:buClr>
                <a:srgbClr val="7B628A">
                  <a:lumMod val="60000"/>
                  <a:lumOff val="40000"/>
                </a:srgbClr>
              </a:buClr>
              <a:buFont typeface="Wingdings" panose="05000000000000000000" pitchFamily="2" charset="2"/>
              <a:buChar char="q"/>
            </a:pPr>
            <a:r>
              <a:rPr lang="en-US" sz="1600" dirty="0">
                <a:solidFill>
                  <a:srgbClr val="FFFFFF"/>
                </a:solidFill>
              </a:rPr>
              <a:t>Specific: tied directly to students’ actions</a:t>
            </a: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0" name="Rectangle 9"/>
          <p:cNvSpPr/>
          <p:nvPr/>
        </p:nvSpPr>
        <p:spPr>
          <a:xfrm>
            <a:off x="393072" y="5381314"/>
            <a:ext cx="3702680" cy="341632"/>
          </a:xfrm>
          <a:prstGeom prst="rect">
            <a:avLst/>
          </a:prstGeom>
        </p:spPr>
        <p:txBody>
          <a:bodyPr wrap="none">
            <a:spAutoFit/>
          </a:bodyPr>
          <a:lstStyle/>
          <a:p>
            <a:pPr lvl="0" defTabSz="914400">
              <a:lnSpc>
                <a:spcPct val="90000"/>
              </a:lnSpc>
              <a:spcBef>
                <a:spcPts val="1000"/>
              </a:spcBef>
              <a:buClr>
                <a:srgbClr val="7B628A"/>
              </a:buClr>
            </a:pPr>
            <a:r>
              <a:rPr lang="en-US" b="1" dirty="0">
                <a:solidFill>
                  <a:srgbClr val="FFFFFF"/>
                </a:solidFill>
                <a:latin typeface="Arial" charset="0"/>
                <a:cs typeface="Arial" charset="0"/>
              </a:rPr>
              <a:t>Let’s return to our time stamps..</a:t>
            </a:r>
            <a:endParaRPr lang="en-US" dirty="0">
              <a:solidFill>
                <a:srgbClr val="FFFFFF"/>
              </a:solidFill>
              <a:latin typeface="Arial" charset="0"/>
              <a:cs typeface="Arial" charset="0"/>
            </a:endParaRPr>
          </a:p>
        </p:txBody>
      </p:sp>
      <p:graphicFrame>
        <p:nvGraphicFramePr>
          <p:cNvPr id="8" name="Table 7"/>
          <p:cNvGraphicFramePr>
            <a:graphicFrameLocks noGrp="1"/>
          </p:cNvGraphicFramePr>
          <p:nvPr>
            <p:extLst>
              <p:ext uri="{D42A27DB-BD31-4B8C-83A1-F6EECF244321}">
                <p14:modId xmlns:p14="http://schemas.microsoft.com/office/powerpoint/2010/main" val="4025161877"/>
              </p:ext>
            </p:extLst>
          </p:nvPr>
        </p:nvGraphicFramePr>
        <p:xfrm>
          <a:off x="4989124" y="1633603"/>
          <a:ext cx="3830256" cy="2743200"/>
        </p:xfrm>
        <a:graphic>
          <a:graphicData uri="http://schemas.openxmlformats.org/drawingml/2006/table">
            <a:tbl>
              <a:tblPr firstRow="1" bandRow="1">
                <a:tableStyleId>{5C22544A-7EE6-4342-B048-85BDC9FD1C3A}</a:tableStyleId>
              </a:tblPr>
              <a:tblGrid>
                <a:gridCol w="1915128">
                  <a:extLst>
                    <a:ext uri="{9D8B030D-6E8A-4147-A177-3AD203B41FA5}">
                      <a16:colId xmlns:a16="http://schemas.microsoft.com/office/drawing/2014/main" val="2090806196"/>
                    </a:ext>
                  </a:extLst>
                </a:gridCol>
                <a:gridCol w="1915128">
                  <a:extLst>
                    <a:ext uri="{9D8B030D-6E8A-4147-A177-3AD203B41FA5}">
                      <a16:colId xmlns:a16="http://schemas.microsoft.com/office/drawing/2014/main" val="2432459929"/>
                    </a:ext>
                  </a:extLst>
                </a:gridCol>
              </a:tblGrid>
              <a:tr h="337312">
                <a:tc>
                  <a:txBody>
                    <a:bodyPr/>
                    <a:lstStyle/>
                    <a:p>
                      <a:pPr algn="ctr"/>
                      <a:r>
                        <a:rPr lang="en-US" dirty="0"/>
                        <a:t>Time</a:t>
                      </a:r>
                    </a:p>
                  </a:txBody>
                  <a:tcPr/>
                </a:tc>
                <a:tc>
                  <a:txBody>
                    <a:bodyPr/>
                    <a:lstStyle/>
                    <a:p>
                      <a:pPr algn="ctr"/>
                      <a:r>
                        <a:rPr lang="en-US" dirty="0"/>
                        <a:t>Observation</a:t>
                      </a:r>
                    </a:p>
                  </a:txBody>
                  <a:tcPr/>
                </a:tc>
                <a:extLst>
                  <a:ext uri="{0D108BD9-81ED-4DB2-BD59-A6C34878D82A}">
                    <a16:rowId xmlns:a16="http://schemas.microsoft.com/office/drawing/2014/main" val="1734840438"/>
                  </a:ext>
                </a:extLst>
              </a:tr>
              <a:tr h="337312">
                <a:tc>
                  <a:txBody>
                    <a:bodyPr/>
                    <a:lstStyle/>
                    <a:p>
                      <a:pPr algn="ctr"/>
                      <a:r>
                        <a:rPr lang="en-US" dirty="0"/>
                        <a:t>1:11</a:t>
                      </a:r>
                    </a:p>
                  </a:txBody>
                  <a:tcPr anchor="ctr"/>
                </a:tc>
                <a:tc>
                  <a:txBody>
                    <a:bodyPr/>
                    <a:lstStyle/>
                    <a:p>
                      <a:pPr algn="ctr"/>
                      <a:r>
                        <a:rPr lang="en-US" dirty="0"/>
                        <a:t>Affirmative? </a:t>
                      </a:r>
                    </a:p>
                    <a:p>
                      <a:pPr algn="ctr"/>
                      <a:r>
                        <a:rPr lang="en-US" dirty="0"/>
                        <a:t>(“good job”?)</a:t>
                      </a:r>
                    </a:p>
                  </a:txBody>
                  <a:tcPr anchor="ctr"/>
                </a:tc>
                <a:extLst>
                  <a:ext uri="{0D108BD9-81ED-4DB2-BD59-A6C34878D82A}">
                    <a16:rowId xmlns:a16="http://schemas.microsoft.com/office/drawing/2014/main" val="2877674990"/>
                  </a:ext>
                </a:extLst>
              </a:tr>
              <a:tr h="337312">
                <a:tc>
                  <a:txBody>
                    <a:bodyPr/>
                    <a:lstStyle/>
                    <a:p>
                      <a:pPr algn="ctr"/>
                      <a:r>
                        <a:rPr lang="en-US" dirty="0"/>
                        <a:t>1:16</a:t>
                      </a:r>
                    </a:p>
                  </a:txBody>
                  <a:tcPr anchor="ctr"/>
                </a:tc>
                <a:tc>
                  <a:txBody>
                    <a:bodyPr/>
                    <a:lstStyle/>
                    <a:p>
                      <a:pPr algn="ctr"/>
                      <a:r>
                        <a:rPr lang="en-US" dirty="0"/>
                        <a:t>Corrective?</a:t>
                      </a:r>
                    </a:p>
                  </a:txBody>
                  <a:tcPr anchor="ctr"/>
                </a:tc>
                <a:extLst>
                  <a:ext uri="{0D108BD9-81ED-4DB2-BD59-A6C34878D82A}">
                    <a16:rowId xmlns:a16="http://schemas.microsoft.com/office/drawing/2014/main" val="2710332389"/>
                  </a:ext>
                </a:extLst>
              </a:tr>
              <a:tr h="337312">
                <a:tc>
                  <a:txBody>
                    <a:bodyPr/>
                    <a:lstStyle/>
                    <a:p>
                      <a:pPr algn="ctr"/>
                      <a:r>
                        <a:rPr lang="en-US" dirty="0"/>
                        <a:t>1:24</a:t>
                      </a:r>
                    </a:p>
                  </a:txBody>
                  <a:tcPr anchor="ctr"/>
                </a:tc>
                <a:tc>
                  <a:txBody>
                    <a:bodyPr/>
                    <a:lstStyle/>
                    <a:p>
                      <a:pPr algn="ctr"/>
                      <a:r>
                        <a:rPr lang="en-US" dirty="0"/>
                        <a:t>Reset</a:t>
                      </a:r>
                    </a:p>
                  </a:txBody>
                  <a:tcPr anchor="ctr"/>
                </a:tc>
                <a:extLst>
                  <a:ext uri="{0D108BD9-81ED-4DB2-BD59-A6C34878D82A}">
                    <a16:rowId xmlns:a16="http://schemas.microsoft.com/office/drawing/2014/main" val="360057558"/>
                  </a:ext>
                </a:extLst>
              </a:tr>
              <a:tr h="337312">
                <a:tc>
                  <a:txBody>
                    <a:bodyPr/>
                    <a:lstStyle/>
                    <a:p>
                      <a:pPr algn="ctr"/>
                      <a:r>
                        <a:rPr lang="en-US" dirty="0"/>
                        <a:t>1:33</a:t>
                      </a:r>
                    </a:p>
                  </a:txBody>
                  <a:tcPr anchor="ctr"/>
                </a:tc>
                <a:tc>
                  <a:txBody>
                    <a:bodyPr/>
                    <a:lstStyle/>
                    <a:p>
                      <a:pPr algn="ctr"/>
                      <a:r>
                        <a:rPr lang="en-US" dirty="0"/>
                        <a:t>Corrective</a:t>
                      </a:r>
                    </a:p>
                  </a:txBody>
                  <a:tcPr anchor="ctr"/>
                </a:tc>
                <a:extLst>
                  <a:ext uri="{0D108BD9-81ED-4DB2-BD59-A6C34878D82A}">
                    <a16:rowId xmlns:a16="http://schemas.microsoft.com/office/drawing/2014/main" val="2110690373"/>
                  </a:ext>
                </a:extLst>
              </a:tr>
              <a:tr h="337312">
                <a:tc>
                  <a:txBody>
                    <a:bodyPr/>
                    <a:lstStyle/>
                    <a:p>
                      <a:pPr algn="ctr"/>
                      <a:r>
                        <a:rPr lang="en-US" dirty="0"/>
                        <a:t>End</a:t>
                      </a:r>
                    </a:p>
                  </a:txBody>
                  <a:tcPr anchor="ctr"/>
                </a:tc>
                <a:tc>
                  <a:txBody>
                    <a:bodyPr/>
                    <a:lstStyle/>
                    <a:p>
                      <a:pPr algn="ctr"/>
                      <a:r>
                        <a:rPr lang="en-US" dirty="0"/>
                        <a:t>Affirmative?</a:t>
                      </a:r>
                    </a:p>
                    <a:p>
                      <a:pPr algn="ctr"/>
                      <a:r>
                        <a:rPr lang="en-US" dirty="0"/>
                        <a:t>(“good job”?)</a:t>
                      </a:r>
                    </a:p>
                  </a:txBody>
                  <a:tcPr anchor="ctr"/>
                </a:tc>
                <a:extLst>
                  <a:ext uri="{0D108BD9-81ED-4DB2-BD59-A6C34878D82A}">
                    <a16:rowId xmlns:a16="http://schemas.microsoft.com/office/drawing/2014/main" val="2054369180"/>
                  </a:ext>
                </a:extLst>
              </a:tr>
            </a:tbl>
          </a:graphicData>
        </a:graphic>
      </p:graphicFrame>
    </p:spTree>
    <p:extLst>
      <p:ext uri="{BB962C8B-B14F-4D97-AF65-F5344CB8AC3E}">
        <p14:creationId xmlns:p14="http://schemas.microsoft.com/office/powerpoint/2010/main" val="288513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Evaluate a Lesson: Syllables</a:t>
            </a:r>
            <a:br>
              <a:rPr lang="en-US" dirty="0"/>
            </a:br>
            <a:r>
              <a:rPr lang="en-US" i="1" dirty="0"/>
              <a:t>Provide Feedback</a:t>
            </a:r>
          </a:p>
        </p:txBody>
      </p:sp>
      <p:sp>
        <p:nvSpPr>
          <p:cNvPr id="6" name="Text Placeholder 5"/>
          <p:cNvSpPr>
            <a:spLocks noGrp="1"/>
          </p:cNvSpPr>
          <p:nvPr>
            <p:ph type="body" sz="quarter" idx="14"/>
          </p:nvPr>
        </p:nvSpPr>
        <p:spPr>
          <a:xfrm>
            <a:off x="393072" y="1633603"/>
            <a:ext cx="4435301" cy="1567096"/>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Provide Feedback</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lvl="0">
              <a:lnSpc>
                <a:spcPct val="100000"/>
              </a:lnSpc>
              <a:buClr>
                <a:srgbClr val="7B628A">
                  <a:lumMod val="60000"/>
                  <a:lumOff val="40000"/>
                </a:srgbClr>
              </a:buClr>
              <a:buFont typeface="Wingdings" panose="05000000000000000000" pitchFamily="2" charset="2"/>
              <a:buChar char="q"/>
            </a:pPr>
            <a:r>
              <a:rPr lang="en-US" sz="1600" dirty="0">
                <a:solidFill>
                  <a:srgbClr val="FFFFFF"/>
                </a:solidFill>
              </a:rPr>
              <a:t>Immediate: delivered as soon as possible after response </a:t>
            </a:r>
          </a:p>
          <a:p>
            <a:pPr lvl="0">
              <a:lnSpc>
                <a:spcPct val="100000"/>
              </a:lnSpc>
              <a:buClr>
                <a:srgbClr val="7B628A">
                  <a:lumMod val="60000"/>
                  <a:lumOff val="40000"/>
                </a:srgbClr>
              </a:buClr>
              <a:buFont typeface="Wingdings" panose="05000000000000000000" pitchFamily="2" charset="2"/>
              <a:buChar char="q"/>
            </a:pPr>
            <a:r>
              <a:rPr lang="en-US" sz="1600" dirty="0">
                <a:solidFill>
                  <a:srgbClr val="FFFFFF"/>
                </a:solidFill>
              </a:rPr>
              <a:t>Specific: tied directly to students’ actions</a:t>
            </a: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1" name="TextBox 10" descr=" ">
            <a:extLst>
              <a:ext uri="{C183D7F6-B498-43B3-948B-1728B52AA6E4}">
                <adec:decorative xmlns:adec="http://schemas.microsoft.com/office/drawing/2017/decorative" val="1"/>
              </a:ext>
            </a:extLst>
          </p:cNvPr>
          <p:cNvSpPr txBox="1"/>
          <p:nvPr/>
        </p:nvSpPr>
        <p:spPr>
          <a:xfrm>
            <a:off x="4380988" y="2949687"/>
            <a:ext cx="4321701" cy="2769795"/>
          </a:xfrm>
          <a:prstGeom prst="cloudCallout">
            <a:avLst>
              <a:gd name="adj1" fmla="val -42306"/>
              <a:gd name="adj2" fmla="val -68317"/>
            </a:avLst>
          </a:prstGeom>
          <a:solidFill>
            <a:schemeClr val="accent2"/>
          </a:solidFill>
        </p:spPr>
        <p:txBody>
          <a:bodyPr wrap="square" lIns="0" tIns="0" rIns="0" bIns="0" rtlCol="0" anchor="ctr" anchorCtr="0">
            <a:spAutoFit/>
          </a:bodyPr>
          <a:lstStyle/>
          <a:p>
            <a:endParaRPr lang="en-US" sz="1600" i="1" dirty="0"/>
          </a:p>
        </p:txBody>
      </p:sp>
      <p:sp>
        <p:nvSpPr>
          <p:cNvPr id="12" name="Rectangle 11"/>
          <p:cNvSpPr/>
          <p:nvPr/>
        </p:nvSpPr>
        <p:spPr>
          <a:xfrm>
            <a:off x="4989124" y="3479396"/>
            <a:ext cx="3212294" cy="1815882"/>
          </a:xfrm>
          <a:prstGeom prst="rect">
            <a:avLst/>
          </a:prstGeom>
        </p:spPr>
        <p:txBody>
          <a:bodyPr wrap="square">
            <a:spAutoFit/>
          </a:bodyPr>
          <a:lstStyle/>
          <a:p>
            <a:r>
              <a:rPr lang="en-US" sz="1600" i="1" dirty="0"/>
              <a:t>After each response, the teacher provides some indication of feedback. Whether that is simply just “OK”, or “good”, there is acknowledgement of each response. So it is immediate feedback that is delivered as soon as possible. But, is it specific? ...</a:t>
            </a:r>
          </a:p>
        </p:txBody>
      </p:sp>
      <p:pic>
        <p:nvPicPr>
          <p:cNvPr id="13" name="Picture 4" descr="Image result for white check mark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696" y="2236418"/>
            <a:ext cx="209654" cy="209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92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Evaluate a Lesson: Syllables</a:t>
            </a:r>
            <a:br>
              <a:rPr lang="en-US" dirty="0"/>
            </a:br>
            <a:r>
              <a:rPr lang="en-US" i="1" dirty="0"/>
              <a:t>Provide Feedback</a:t>
            </a:r>
          </a:p>
        </p:txBody>
      </p:sp>
      <p:sp>
        <p:nvSpPr>
          <p:cNvPr id="6" name="Text Placeholder 5"/>
          <p:cNvSpPr>
            <a:spLocks noGrp="1"/>
          </p:cNvSpPr>
          <p:nvPr>
            <p:ph type="body" sz="quarter" idx="14"/>
          </p:nvPr>
        </p:nvSpPr>
        <p:spPr>
          <a:xfrm>
            <a:off x="393072" y="1633603"/>
            <a:ext cx="4435301" cy="1567096"/>
          </a:xfrm>
          <a:prstGeom prst="rect">
            <a:avLst/>
          </a:prstGeom>
        </p:spPr>
        <p:txBody>
          <a:bodyPr>
            <a:spAutoFit/>
          </a:bodyPr>
          <a:lstStyle/>
          <a:p>
            <a:pPr marL="0" lvl="1" indent="0" algn="ctr">
              <a:buClr>
                <a:schemeClr val="accent6"/>
              </a:buClr>
              <a:buNone/>
            </a:pPr>
            <a:r>
              <a:rPr lang="en-US" sz="1600" b="1" dirty="0">
                <a:latin typeface="Arial" panose="020B0604020202020204" pitchFamily="34" charset="0"/>
                <a:cs typeface="Arial" panose="020B0604020202020204" pitchFamily="34" charset="0"/>
              </a:rPr>
              <a:t>Provide Feedback</a:t>
            </a:r>
          </a:p>
          <a:p>
            <a:pPr marL="0" lvl="1" indent="0">
              <a:buClr>
                <a:schemeClr val="accent6"/>
              </a:buClr>
              <a:buNone/>
            </a:pPr>
            <a:endParaRPr lang="en-US" sz="1400" b="1" dirty="0">
              <a:latin typeface="Arial" panose="020B0604020202020204" pitchFamily="34" charset="0"/>
              <a:cs typeface="Arial" panose="020B0604020202020204" pitchFamily="34" charset="0"/>
            </a:endParaRPr>
          </a:p>
          <a:p>
            <a:pPr lvl="0">
              <a:lnSpc>
                <a:spcPct val="100000"/>
              </a:lnSpc>
              <a:buClr>
                <a:srgbClr val="7B628A">
                  <a:lumMod val="60000"/>
                  <a:lumOff val="40000"/>
                </a:srgbClr>
              </a:buClr>
              <a:buFont typeface="Wingdings" panose="05000000000000000000" pitchFamily="2" charset="2"/>
              <a:buChar char="q"/>
            </a:pPr>
            <a:r>
              <a:rPr lang="en-US" sz="1600" dirty="0">
                <a:solidFill>
                  <a:srgbClr val="FFFFFF"/>
                </a:solidFill>
              </a:rPr>
              <a:t>Immediate: delivered as soon as possible after response </a:t>
            </a:r>
          </a:p>
          <a:p>
            <a:pPr lvl="0">
              <a:lnSpc>
                <a:spcPct val="100000"/>
              </a:lnSpc>
              <a:buClr>
                <a:srgbClr val="7B628A">
                  <a:lumMod val="60000"/>
                  <a:lumOff val="40000"/>
                </a:srgbClr>
              </a:buClr>
              <a:buFont typeface="Wingdings" panose="05000000000000000000" pitchFamily="2" charset="2"/>
              <a:buChar char="q"/>
            </a:pPr>
            <a:r>
              <a:rPr lang="en-US" sz="1600" dirty="0">
                <a:solidFill>
                  <a:srgbClr val="FFFFFF"/>
                </a:solidFill>
              </a:rPr>
              <a:t>Specific: tied directly to students’ actions</a:t>
            </a:r>
          </a:p>
        </p:txBody>
      </p:sp>
      <p:cxnSp>
        <p:nvCxnSpPr>
          <p:cNvPr id="7" name="Straight Connector 6" descr=" ">
            <a:extLst>
              <a:ext uri="{C183D7F6-B498-43B3-948B-1728B52AA6E4}">
                <adec:decorative xmlns:adec="http://schemas.microsoft.com/office/drawing/2017/decorative" val="1"/>
              </a:ext>
            </a:extLst>
          </p:cNvPr>
          <p:cNvCxnSpPr/>
          <p:nvPr/>
        </p:nvCxnSpPr>
        <p:spPr>
          <a:xfrm>
            <a:off x="393072" y="2054193"/>
            <a:ext cx="4305301" cy="0"/>
          </a:xfrm>
          <a:prstGeom prst="line">
            <a:avLst/>
          </a:prstGeom>
          <a:ln w="28575"/>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0" name="Ink 9" descr=" ">
                <a:extLst>
                  <a:ext uri="{C183D7F6-B498-43B3-948B-1728B52AA6E4}">
                    <adec:decorative xmlns:adec="http://schemas.microsoft.com/office/drawing/2017/decorative" val="1"/>
                  </a:ext>
                </a:extLst>
              </p14:cNvPr>
              <p14:cNvContentPartPr/>
              <p14:nvPr/>
            </p14:nvContentPartPr>
            <p14:xfrm>
              <a:off x="468969" y="2930970"/>
              <a:ext cx="173520" cy="160560"/>
            </p14:xfrm>
          </p:contentPart>
        </mc:Choice>
        <mc:Fallback xmlns="">
          <p:pic>
            <p:nvPicPr>
              <p:cNvPr id="10" name="Ink 9" descr=" ">
                <a:extLst>
                  <a:ext uri="{C183D7F6-B498-43B3-948B-1728B52AA6E4}">
                    <adec:decorative xmlns:adec="http://schemas.microsoft.com/office/drawing/2017/decorative" val="1"/>
                  </a:ext>
                </a:extLst>
              </p:cNvPr>
              <p:cNvPicPr/>
              <p:nvPr/>
            </p:nvPicPr>
            <p:blipFill>
              <a:blip r:embed="rId3"/>
              <a:stretch>
                <a:fillRect/>
              </a:stretch>
            </p:blipFill>
            <p:spPr>
              <a:xfrm>
                <a:off x="440529" y="2902530"/>
                <a:ext cx="230400" cy="217440"/>
              </a:xfrm>
              <a:prstGeom prst="rect">
                <a:avLst/>
              </a:prstGeom>
            </p:spPr>
          </p:pic>
        </mc:Fallback>
      </mc:AlternateContent>
      <p:sp>
        <p:nvSpPr>
          <p:cNvPr id="11" name="TextBox 10" descr=" ">
            <a:extLst>
              <a:ext uri="{C183D7F6-B498-43B3-948B-1728B52AA6E4}">
                <adec:decorative xmlns:adec="http://schemas.microsoft.com/office/drawing/2017/decorative" val="1"/>
              </a:ext>
            </a:extLst>
          </p:cNvPr>
          <p:cNvSpPr txBox="1"/>
          <p:nvPr/>
        </p:nvSpPr>
        <p:spPr>
          <a:xfrm>
            <a:off x="2119268" y="2930969"/>
            <a:ext cx="7024732" cy="3724473"/>
          </a:xfrm>
          <a:prstGeom prst="cloudCallout">
            <a:avLst>
              <a:gd name="adj1" fmla="val -61722"/>
              <a:gd name="adj2" fmla="val -37885"/>
            </a:avLst>
          </a:prstGeom>
          <a:solidFill>
            <a:schemeClr val="accent2"/>
          </a:solidFill>
        </p:spPr>
        <p:txBody>
          <a:bodyPr wrap="square" lIns="0" tIns="0" rIns="0" bIns="0" rtlCol="0" anchor="ctr" anchorCtr="0">
            <a:spAutoFit/>
          </a:bodyPr>
          <a:lstStyle/>
          <a:p>
            <a:endParaRPr lang="en-US" sz="1600" i="1" dirty="0"/>
          </a:p>
        </p:txBody>
      </p:sp>
      <p:sp>
        <p:nvSpPr>
          <p:cNvPr id="12" name="Rectangle 11" descr=" ">
            <a:extLst>
              <a:ext uri="{C183D7F6-B498-43B3-948B-1728B52AA6E4}">
                <adec:decorative xmlns:adec="http://schemas.microsoft.com/office/drawing/2017/decorative" val="1"/>
              </a:ext>
            </a:extLst>
          </p:cNvPr>
          <p:cNvSpPr/>
          <p:nvPr/>
        </p:nvSpPr>
        <p:spPr>
          <a:xfrm>
            <a:off x="3803520" y="3404185"/>
            <a:ext cx="4404984" cy="426516"/>
          </a:xfrm>
          <a:prstGeom prst="rect">
            <a:avLst/>
          </a:prstGeom>
        </p:spPr>
        <p:txBody>
          <a:bodyPr wrap="square">
            <a:spAutoFit/>
          </a:bodyPr>
          <a:lstStyle/>
          <a:p>
            <a:endParaRPr lang="en-US" sz="1600" i="1" dirty="0"/>
          </a:p>
        </p:txBody>
      </p:sp>
      <p:sp>
        <p:nvSpPr>
          <p:cNvPr id="2" name="Rectangle 1"/>
          <p:cNvSpPr/>
          <p:nvPr/>
        </p:nvSpPr>
        <p:spPr>
          <a:xfrm>
            <a:off x="2796017" y="3404184"/>
            <a:ext cx="6259710" cy="2554416"/>
          </a:xfrm>
          <a:prstGeom prst="rect">
            <a:avLst/>
          </a:prstGeom>
        </p:spPr>
        <p:txBody>
          <a:bodyPr wrap="square">
            <a:spAutoFit/>
          </a:bodyPr>
          <a:lstStyle/>
          <a:p>
            <a:r>
              <a:rPr lang="en-US" sz="1600" i="1" dirty="0"/>
              <a:t>This one’s tricky. At first glance, you may think there are some examples of affirmative feedback in there. But, what exactly does the teacher say? She says “good job”. That’s a “don’t” when delivering feedback. Other times the teacher just says “OK” and moves on. Is this affirmative feedback?</a:t>
            </a:r>
          </a:p>
          <a:p>
            <a:endParaRPr lang="en-US" sz="1600" i="1" dirty="0"/>
          </a:p>
          <a:p>
            <a:r>
              <a:rPr lang="en-US" sz="1600" i="1" dirty="0"/>
              <a:t>How about corrective feedback? Does the teacher do this? She recognizes at the end that the students are moving too fast for her to accurately assess understanding. So she slows it down and has students try again. When she corrects the response, she leads the students step-by-step and models. </a:t>
            </a:r>
          </a:p>
        </p:txBody>
      </p:sp>
      <p:pic>
        <p:nvPicPr>
          <p:cNvPr id="14" name="Picture 4" descr="Image result for white check mark transparent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696" y="2236418"/>
            <a:ext cx="209654" cy="209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83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ntensive Intervention Intro Course Theme 2017_06_21">
  <a:themeElements>
    <a:clrScheme name="Custom 1">
      <a:dk1>
        <a:srgbClr val="000000"/>
      </a:dk1>
      <a:lt1>
        <a:srgbClr val="FFFFFF"/>
      </a:lt1>
      <a:dk2>
        <a:srgbClr val="323232"/>
      </a:dk2>
      <a:lt2>
        <a:srgbClr val="FFFFFF"/>
      </a:lt2>
      <a:accent1>
        <a:srgbClr val="D55816"/>
      </a:accent1>
      <a:accent2>
        <a:srgbClr val="A5300F"/>
      </a:accent2>
      <a:accent3>
        <a:srgbClr val="B26B02"/>
      </a:accent3>
      <a:accent4>
        <a:srgbClr val="7EAC18"/>
      </a:accent4>
      <a:accent5>
        <a:srgbClr val="4ACEA5"/>
      </a:accent5>
      <a:accent6>
        <a:srgbClr val="7B628A"/>
      </a:accent6>
      <a:hlink>
        <a:srgbClr val="FFFFFF"/>
      </a:hlink>
      <a:folHlink>
        <a:srgbClr val="323232"/>
      </a:folHlink>
    </a:clrScheme>
    <a:fontScheme name="TW Cen MT font set">
      <a:majorFont>
        <a:latin typeface="Tw Cen MT Condensed Extra Bold"/>
        <a:ea typeface=""/>
        <a:cs typeface=""/>
      </a:majorFont>
      <a:minorFont>
        <a:latin typeface="Tw Cen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ule Template" id="{710DCCF9-2379-4B33-A78B-032FE55AD847}" vid="{B715EC17-A3D2-4C09-B1CA-BCE0BB179E4B}"/>
    </a:ext>
  </a:extLst>
</a:theme>
</file>

<file path=ppt/theme/theme2.xml><?xml version="1.0" encoding="utf-8"?>
<a:theme xmlns:a="http://schemas.openxmlformats.org/drawingml/2006/main" name="1_Intensive Intervention Intro Course Theme 2017_06_21">
  <a:themeElements>
    <a:clrScheme name="Intensive Intervention Intro Course Colors">
      <a:dk1>
        <a:srgbClr val="000000"/>
      </a:dk1>
      <a:lt1>
        <a:srgbClr val="FFFFFF"/>
      </a:lt1>
      <a:dk2>
        <a:srgbClr val="1A1F4A"/>
      </a:dk2>
      <a:lt2>
        <a:srgbClr val="D9FAFF"/>
      </a:lt2>
      <a:accent1>
        <a:srgbClr val="D55816"/>
      </a:accent1>
      <a:accent2>
        <a:srgbClr val="A5300F"/>
      </a:accent2>
      <a:accent3>
        <a:srgbClr val="F4903E"/>
      </a:accent3>
      <a:accent4>
        <a:srgbClr val="7EAC18"/>
      </a:accent4>
      <a:accent5>
        <a:srgbClr val="4ACEA5"/>
      </a:accent5>
      <a:accent6>
        <a:srgbClr val="7B628A"/>
      </a:accent6>
      <a:hlink>
        <a:srgbClr val="FFFFFF"/>
      </a:hlink>
      <a:folHlink>
        <a:srgbClr val="323232"/>
      </a:folHlink>
    </a:clrScheme>
    <a:fontScheme name="TW Cen MT font set">
      <a:majorFont>
        <a:latin typeface="Tw Cen MT Condensed Extra Bold"/>
        <a:ea typeface=""/>
        <a:cs typeface=""/>
      </a:majorFont>
      <a:minorFont>
        <a:latin typeface="Tw Cen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nsive Intervention Intro Course Template 2017_06_22.potx" id="{CD5AE782-41FE-4B3F-9223-4427F16029E7}" vid="{7844DD33-8CB4-4AE1-90F4-7203AA1D7AA5}"/>
    </a:ext>
  </a:extLst>
</a:theme>
</file>

<file path=ppt/theme/theme3.xml><?xml version="1.0" encoding="utf-8"?>
<a:theme xmlns:a="http://schemas.openxmlformats.org/drawingml/2006/main" name="2_Intensive Intervention Intro Course Theme 2017_06_21">
  <a:themeElements>
    <a:clrScheme name="Custom 1">
      <a:dk1>
        <a:srgbClr val="000000"/>
      </a:dk1>
      <a:lt1>
        <a:srgbClr val="FFFFFF"/>
      </a:lt1>
      <a:dk2>
        <a:srgbClr val="323232"/>
      </a:dk2>
      <a:lt2>
        <a:srgbClr val="FFFFFF"/>
      </a:lt2>
      <a:accent1>
        <a:srgbClr val="D55816"/>
      </a:accent1>
      <a:accent2>
        <a:srgbClr val="A5300F"/>
      </a:accent2>
      <a:accent3>
        <a:srgbClr val="B26B02"/>
      </a:accent3>
      <a:accent4>
        <a:srgbClr val="7EAC18"/>
      </a:accent4>
      <a:accent5>
        <a:srgbClr val="4ACEA5"/>
      </a:accent5>
      <a:accent6>
        <a:srgbClr val="7B628A"/>
      </a:accent6>
      <a:hlink>
        <a:srgbClr val="FFFFFF"/>
      </a:hlink>
      <a:folHlink>
        <a:srgbClr val="323232"/>
      </a:folHlink>
    </a:clrScheme>
    <a:fontScheme name="TW Cen MT font set">
      <a:majorFont>
        <a:latin typeface="Tw Cen MT Condensed Extra Bold"/>
        <a:ea typeface=""/>
        <a:cs typeface=""/>
      </a:majorFont>
      <a:minorFont>
        <a:latin typeface="Tw Cen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nsive Intervention Intro Course Template 2017_06_22.potx" id="{CD5AE782-41FE-4B3F-9223-4427F16029E7}" vid="{7844DD33-8CB4-4AE1-90F4-7203AA1D7AA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25601</TotalTime>
  <Words>9383</Words>
  <Application>Microsoft Office PowerPoint</Application>
  <PresentationFormat>On-screen Show (4:3)</PresentationFormat>
  <Paragraphs>1276</Paragraphs>
  <Slides>113</Slides>
  <Notes>18</Notes>
  <HiddenSlides>0</HiddenSlides>
  <MMClips>10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113</vt:i4>
      </vt:variant>
    </vt:vector>
  </HeadingPairs>
  <TitlesOfParts>
    <vt:vector size="126" baseType="lpstr">
      <vt:lpstr>AppleSymbols</vt:lpstr>
      <vt:lpstr>Arial</vt:lpstr>
      <vt:lpstr>Calibri</vt:lpstr>
      <vt:lpstr>Franklin Gothic Book</vt:lpstr>
      <vt:lpstr>Kristen ITC</vt:lpstr>
      <vt:lpstr>MV Boli</vt:lpstr>
      <vt:lpstr>Times New Roman</vt:lpstr>
      <vt:lpstr>Tw Cen MT</vt:lpstr>
      <vt:lpstr>Tw Cen MT Condensed Extra Bold</vt:lpstr>
      <vt:lpstr>Wingdings</vt:lpstr>
      <vt:lpstr>Intensive Intervention Intro Course Theme 2017_06_21</vt:lpstr>
      <vt:lpstr>1_Intensive Intervention Intro Course Theme 2017_06_21</vt:lpstr>
      <vt:lpstr>2_Intensive Intervention Intro Course Theme 2017_06_21</vt:lpstr>
      <vt:lpstr>Slide 1</vt:lpstr>
      <vt:lpstr>Slide 2</vt:lpstr>
      <vt:lpstr>The Explicit Instruction Framework</vt:lpstr>
      <vt:lpstr>Master Checklist</vt:lpstr>
      <vt:lpstr>Why is it important to identify elements of explicit instruction?</vt:lpstr>
      <vt:lpstr>Module Activities</vt:lpstr>
      <vt:lpstr>Evaluate a Lesson</vt:lpstr>
      <vt:lpstr>Slide 8 </vt:lpstr>
      <vt:lpstr>Slide 9</vt:lpstr>
      <vt:lpstr>Master Checklist</vt:lpstr>
      <vt:lpstr>Evaluate a Lesson: World Knowledge</vt:lpstr>
      <vt:lpstr>Evaluate a Lesson: World Knowledge</vt:lpstr>
      <vt:lpstr>Evaluate a Lesson: World Knowledge</vt:lpstr>
      <vt:lpstr>Evaluate a Lesson: World Knowledge Objectives</vt:lpstr>
      <vt:lpstr>Evaluate a Lesson: World Knowledge Objectives</vt:lpstr>
      <vt:lpstr>Evaluate a Lesson: World Knowledge Objectives</vt:lpstr>
      <vt:lpstr>Evaluate a Lesson: World Knowledge Objectives</vt:lpstr>
      <vt:lpstr>Evaluate a Lesson: World Knowledge Objectives</vt:lpstr>
      <vt:lpstr>Evaluate a Lesson: World Knowledge Objectives</vt:lpstr>
      <vt:lpstr>Evaluate a Lesson: World Knowledge Modeling</vt:lpstr>
      <vt:lpstr>Let’s Review: Modeling for different types of knowledge</vt:lpstr>
      <vt:lpstr>Evaluate a Lesson: World Knowledge Modeling</vt:lpstr>
      <vt:lpstr>Evaluate a Lesson: World Knowledge Modeling</vt:lpstr>
      <vt:lpstr>Evaluate a Lesson: World Knowledge Modeling</vt:lpstr>
      <vt:lpstr>Evaluate a Lesson: World Knowledge Review</vt:lpstr>
      <vt:lpstr>Activity 8.1 – Evaluate a Lesson</vt:lpstr>
      <vt:lpstr>Activity 8.1 – Evaluate a Lesson</vt:lpstr>
      <vt:lpstr>Cause and Effect</vt:lpstr>
      <vt:lpstr>Activity 8.1 – Evaluate a Lesson Objectives</vt:lpstr>
      <vt:lpstr>Activity 8.1 – Evaluate a Lesson Objectives</vt:lpstr>
      <vt:lpstr>Activity 8.1 – Evaluate a Lesson Objectives</vt:lpstr>
      <vt:lpstr>Activity 8.1 – Evaluate a Lesson Objectives</vt:lpstr>
      <vt:lpstr>Activity 8.1 – Evaluate a Lesson Objectives</vt:lpstr>
      <vt:lpstr>Activity 8.1 – Evaluate a Lesson Objectives</vt:lpstr>
      <vt:lpstr>Activity 8.1 – Evaluate a Lesson Objectives</vt:lpstr>
      <vt:lpstr>Activity 8.1 – Evaluate a Lesson Objectives</vt:lpstr>
      <vt:lpstr>Activity 8.1 – Evaluate a Lesson Objectives</vt:lpstr>
      <vt:lpstr>Activity 8.1 – Evaluate a Lesson Modeling</vt:lpstr>
      <vt:lpstr>Activity 8.1 – Evaluate a Lesson Modeling</vt:lpstr>
      <vt:lpstr>Activity 8.1 – Evaluate a Lesson Modeling</vt:lpstr>
      <vt:lpstr>Activity 8.1 – Evaluate a Lesson Modeling</vt:lpstr>
      <vt:lpstr>Activity 8.1 – Evaluate a Lesson Review</vt:lpstr>
      <vt:lpstr>Slide 43</vt:lpstr>
      <vt:lpstr>Checklist for Objectives</vt:lpstr>
      <vt:lpstr>Checklist: Modeling</vt:lpstr>
      <vt:lpstr>Slide 46</vt:lpstr>
      <vt:lpstr>Slide 49</vt:lpstr>
      <vt:lpstr>Activity 8.4 – Self-Reflect</vt:lpstr>
      <vt:lpstr>Slide 49</vt:lpstr>
      <vt:lpstr>Slide 50</vt:lpstr>
      <vt:lpstr>Master Checklist</vt:lpstr>
      <vt:lpstr>Evaluate a Lesson: Main Idea</vt:lpstr>
      <vt:lpstr>Main Idea</vt:lpstr>
      <vt:lpstr>Evaluate a Lesson: Main Idea Guided Practice</vt:lpstr>
      <vt:lpstr>Evaluate a Lesson: Main Idea Guided Practice</vt:lpstr>
      <vt:lpstr>Evaluate a Lesson: Main Idea Guided Practice</vt:lpstr>
      <vt:lpstr>Evaluate a Lesson: Main Idea Guided Practice</vt:lpstr>
      <vt:lpstr>Evaluate a Lesson: Main Idea</vt:lpstr>
      <vt:lpstr>Evaluate a Lesson: Main Idea</vt:lpstr>
      <vt:lpstr>Evaluate a Lesson: Main Idea</vt:lpstr>
      <vt:lpstr>Evaluate a Lesson: Main Idea</vt:lpstr>
      <vt:lpstr>Activity 8.5 – Evaluate a Lesson</vt:lpstr>
      <vt:lpstr>Decoding Words</vt:lpstr>
      <vt:lpstr>8.5 – Evaluate a Lesson Guided Practice</vt:lpstr>
      <vt:lpstr>Activity 8.5 – Evaluate a Lesson Guided Practice</vt:lpstr>
      <vt:lpstr>Activity 8.5 – Evaluate a Lesson Guided Practice</vt:lpstr>
      <vt:lpstr>Activity 8.5 – Evaluate a Lesson Guided Practice</vt:lpstr>
      <vt:lpstr>8.5 – Evaluate a Lesson Independent Practice</vt:lpstr>
      <vt:lpstr>8.5 – Evaluate a Lesson Independent Practice</vt:lpstr>
      <vt:lpstr>8.5 – Evaluate a Lesson Independent Practice</vt:lpstr>
      <vt:lpstr>8.5 – Evaluate a Lesson Independent Practice</vt:lpstr>
      <vt:lpstr>Activity 8.5 Review</vt:lpstr>
      <vt:lpstr>Slide 73</vt:lpstr>
      <vt:lpstr>Slide 74</vt:lpstr>
      <vt:lpstr>Activity 8.8 – Self-Reflect</vt:lpstr>
      <vt:lpstr>Slide 76</vt:lpstr>
      <vt:lpstr>Slide 77</vt:lpstr>
      <vt:lpstr>Master Checklist</vt:lpstr>
      <vt:lpstr>Checklist</vt:lpstr>
      <vt:lpstr>Effective methods for eliciting responses </vt:lpstr>
      <vt:lpstr>Match the method of eliciting responses to the learning outcome</vt:lpstr>
      <vt:lpstr>Match the method of eliciting responses to student abilities </vt:lpstr>
      <vt:lpstr>Use the most efficient approach</vt:lpstr>
      <vt:lpstr>Checklist: Providing feedback</vt:lpstr>
      <vt:lpstr>Types of feedback</vt:lpstr>
      <vt:lpstr>Strategies for delivering feedback</vt:lpstr>
      <vt:lpstr>Checklist: Maintaining a brisk pace</vt:lpstr>
      <vt:lpstr>Evaluate a Lesson: Syllables</vt:lpstr>
      <vt:lpstr>Evaluate a Lesson: Syllables</vt:lpstr>
      <vt:lpstr>Evaluate a Lesson: Syllables Elicit Frequent Responses</vt:lpstr>
      <vt:lpstr>Evaluate a Lesson: Syllables Elicit Frequent Responses</vt:lpstr>
      <vt:lpstr>Evaluate a Lesson: Syllables Elicit Frequent Responses</vt:lpstr>
      <vt:lpstr>Evaluate a Lesson: Syllables Elicit Frequent Responses</vt:lpstr>
      <vt:lpstr>Evaluate a Lesson: Syllables Elicit Frequent Responses</vt:lpstr>
      <vt:lpstr>Evaluate a Lesson: Syllables Elicit Frequent Responses</vt:lpstr>
      <vt:lpstr>Evaluate a Lesson: Syllables Elicit Frequent Responses</vt:lpstr>
      <vt:lpstr>Evaluate a Lesson: Syllables Provide Feedback</vt:lpstr>
      <vt:lpstr>Evaluate a Lesson: Syllables Provide Feedback</vt:lpstr>
      <vt:lpstr>Evaluate a Lesson: Syllables Provide Feedback</vt:lpstr>
      <vt:lpstr>Evaluate a Lesson: Syllables Maintain a Brisk Pace</vt:lpstr>
      <vt:lpstr>Evaluate a Lesson: Syllables Maintain a Brisk Pace</vt:lpstr>
      <vt:lpstr>Evaluate a Lesson: Syllables Review</vt:lpstr>
      <vt:lpstr>Slide 103</vt:lpstr>
      <vt:lpstr>Activity 8.9 – Self-Reflect</vt:lpstr>
      <vt:lpstr>Slide 105</vt:lpstr>
      <vt:lpstr>Slide 106</vt:lpstr>
      <vt:lpstr>Slide 107</vt:lpstr>
      <vt:lpstr>Activity 8.13 – Stop &amp; Jot </vt:lpstr>
      <vt:lpstr>Activity 8.13 – Stop &amp; Jot Review</vt:lpstr>
      <vt:lpstr>Activity 8.14 The Explicit Instruction Framework</vt:lpstr>
      <vt:lpstr>Activity 8.15 Now You Are the Master of the Checklist</vt:lpstr>
      <vt:lpstr>Activity 8.16 – Discussion Board Post</vt:lpstr>
      <vt:lpstr>Goodbye and good luck</vt:lpstr>
    </vt:vector>
  </TitlesOfParts>
  <Company>University of Connecticut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Kearns, Devin</dc:creator>
  <cp:lastModifiedBy>Peterson, Amy</cp:lastModifiedBy>
  <cp:revision>627</cp:revision>
  <dcterms:created xsi:type="dcterms:W3CDTF">2018-04-13T14:35:00Z</dcterms:created>
  <dcterms:modified xsi:type="dcterms:W3CDTF">2019-01-22T13:39:53Z</dcterms:modified>
</cp:coreProperties>
</file>