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4" r:id="rId2"/>
    <p:sldMasterId id="2147483716" r:id="rId3"/>
  </p:sldMasterIdLst>
  <p:notesMasterIdLst>
    <p:notesMasterId r:id="rId119"/>
  </p:notesMasterIdLst>
  <p:handoutMasterIdLst>
    <p:handoutMasterId r:id="rId120"/>
  </p:handoutMasterIdLst>
  <p:sldIdLst>
    <p:sldId id="258" r:id="rId4"/>
    <p:sldId id="259" r:id="rId5"/>
    <p:sldId id="260" r:id="rId6"/>
    <p:sldId id="392" r:id="rId7"/>
    <p:sldId id="262" r:id="rId8"/>
    <p:sldId id="261" r:id="rId9"/>
    <p:sldId id="263" r:id="rId10"/>
    <p:sldId id="264" r:id="rId11"/>
    <p:sldId id="269" r:id="rId12"/>
    <p:sldId id="270" r:id="rId13"/>
    <p:sldId id="507" r:id="rId14"/>
    <p:sldId id="283" r:id="rId15"/>
    <p:sldId id="476" r:id="rId16"/>
    <p:sldId id="273" r:id="rId17"/>
    <p:sldId id="274" r:id="rId18"/>
    <p:sldId id="275" r:id="rId19"/>
    <p:sldId id="276" r:id="rId20"/>
    <p:sldId id="530" r:id="rId21"/>
    <p:sldId id="279" r:id="rId22"/>
    <p:sldId id="280" r:id="rId23"/>
    <p:sldId id="477" r:id="rId24"/>
    <p:sldId id="478" r:id="rId25"/>
    <p:sldId id="359" r:id="rId26"/>
    <p:sldId id="508" r:id="rId27"/>
    <p:sldId id="509" r:id="rId28"/>
    <p:sldId id="510" r:id="rId29"/>
    <p:sldId id="531" r:id="rId30"/>
    <p:sldId id="480" r:id="rId31"/>
    <p:sldId id="284" r:id="rId32"/>
    <p:sldId id="481" r:id="rId33"/>
    <p:sldId id="294" r:id="rId34"/>
    <p:sldId id="482" r:id="rId35"/>
    <p:sldId id="483" r:id="rId36"/>
    <p:sldId id="484"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571" r:id="rId51"/>
    <p:sldId id="499" r:id="rId52"/>
    <p:sldId id="500" r:id="rId53"/>
    <p:sldId id="501" r:id="rId54"/>
    <p:sldId id="502" r:id="rId55"/>
    <p:sldId id="503" r:id="rId56"/>
    <p:sldId id="504" r:id="rId57"/>
    <p:sldId id="505" r:id="rId58"/>
    <p:sldId id="506" r:id="rId59"/>
    <p:sldId id="310" r:id="rId60"/>
    <p:sldId id="311" r:id="rId61"/>
    <p:sldId id="579" r:id="rId62"/>
    <p:sldId id="570" r:id="rId63"/>
    <p:sldId id="315" r:id="rId64"/>
    <p:sldId id="316" r:id="rId65"/>
    <p:sldId id="318" r:id="rId66"/>
    <p:sldId id="319" r:id="rId67"/>
    <p:sldId id="320" r:id="rId68"/>
    <p:sldId id="325" r:id="rId69"/>
    <p:sldId id="321" r:id="rId70"/>
    <p:sldId id="471" r:id="rId71"/>
    <p:sldId id="322" r:id="rId72"/>
    <p:sldId id="533" r:id="rId73"/>
    <p:sldId id="324" r:id="rId74"/>
    <p:sldId id="519" r:id="rId75"/>
    <p:sldId id="520" r:id="rId76"/>
    <p:sldId id="521" r:id="rId77"/>
    <p:sldId id="526" r:id="rId78"/>
    <p:sldId id="525" r:id="rId79"/>
    <p:sldId id="562" r:id="rId80"/>
    <p:sldId id="528" r:id="rId81"/>
    <p:sldId id="561" r:id="rId82"/>
    <p:sldId id="567" r:id="rId83"/>
    <p:sldId id="569" r:id="rId84"/>
    <p:sldId id="568" r:id="rId85"/>
    <p:sldId id="557" r:id="rId86"/>
    <p:sldId id="563" r:id="rId87"/>
    <p:sldId id="564" r:id="rId88"/>
    <p:sldId id="566" r:id="rId89"/>
    <p:sldId id="572" r:id="rId90"/>
    <p:sldId id="538" r:id="rId91"/>
    <p:sldId id="539" r:id="rId92"/>
    <p:sldId id="540" r:id="rId93"/>
    <p:sldId id="541" r:id="rId94"/>
    <p:sldId id="542" r:id="rId95"/>
    <p:sldId id="543" r:id="rId96"/>
    <p:sldId id="544" r:id="rId97"/>
    <p:sldId id="576" r:id="rId98"/>
    <p:sldId id="545" r:id="rId99"/>
    <p:sldId id="546" r:id="rId100"/>
    <p:sldId id="547" r:id="rId101"/>
    <p:sldId id="548" r:id="rId102"/>
    <p:sldId id="549" r:id="rId103"/>
    <p:sldId id="550" r:id="rId104"/>
    <p:sldId id="551" r:id="rId105"/>
    <p:sldId id="575" r:id="rId106"/>
    <p:sldId id="573" r:id="rId107"/>
    <p:sldId id="577" r:id="rId108"/>
    <p:sldId id="578" r:id="rId109"/>
    <p:sldId id="574" r:id="rId110"/>
    <p:sldId id="511" r:id="rId111"/>
    <p:sldId id="516" r:id="rId112"/>
    <p:sldId id="512" r:id="rId113"/>
    <p:sldId id="513" r:id="rId114"/>
    <p:sldId id="517" r:id="rId115"/>
    <p:sldId id="518" r:id="rId116"/>
    <p:sldId id="514" r:id="rId117"/>
    <p:sldId id="515" r:id="rId1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5479AFC-E378-4C85-9616-CB76053B0D8C}">
          <p14:sldIdLst>
            <p14:sldId id="258"/>
            <p14:sldId id="259"/>
            <p14:sldId id="260"/>
            <p14:sldId id="392"/>
            <p14:sldId id="262"/>
            <p14:sldId id="261"/>
            <p14:sldId id="263"/>
            <p14:sldId id="264"/>
            <p14:sldId id="269"/>
            <p14:sldId id="270"/>
            <p14:sldId id="507"/>
            <p14:sldId id="283"/>
            <p14:sldId id="476"/>
            <p14:sldId id="273"/>
            <p14:sldId id="274"/>
            <p14:sldId id="275"/>
            <p14:sldId id="276"/>
            <p14:sldId id="530"/>
          </p14:sldIdLst>
        </p14:section>
        <p14:section name="Part 1" id="{1A3C9F5B-593C-408E-9FB7-9833FF55F248}">
          <p14:sldIdLst>
            <p14:sldId id="279"/>
            <p14:sldId id="280"/>
            <p14:sldId id="477"/>
            <p14:sldId id="478"/>
            <p14:sldId id="359"/>
            <p14:sldId id="508"/>
            <p14:sldId id="509"/>
            <p14:sldId id="510"/>
            <p14:sldId id="531"/>
            <p14:sldId id="480"/>
            <p14:sldId id="284"/>
            <p14:sldId id="481"/>
            <p14:sldId id="294"/>
            <p14:sldId id="482"/>
            <p14:sldId id="483"/>
            <p14:sldId id="484"/>
            <p14:sldId id="486"/>
            <p14:sldId id="487"/>
            <p14:sldId id="488"/>
            <p14:sldId id="489"/>
            <p14:sldId id="490"/>
            <p14:sldId id="491"/>
            <p14:sldId id="492"/>
            <p14:sldId id="493"/>
            <p14:sldId id="494"/>
            <p14:sldId id="495"/>
            <p14:sldId id="496"/>
            <p14:sldId id="497"/>
            <p14:sldId id="498"/>
            <p14:sldId id="571"/>
            <p14:sldId id="499"/>
            <p14:sldId id="500"/>
            <p14:sldId id="501"/>
            <p14:sldId id="502"/>
            <p14:sldId id="503"/>
            <p14:sldId id="504"/>
            <p14:sldId id="505"/>
            <p14:sldId id="506"/>
            <p14:sldId id="310"/>
            <p14:sldId id="311"/>
            <p14:sldId id="579"/>
            <p14:sldId id="570"/>
            <p14:sldId id="315"/>
            <p14:sldId id="316"/>
            <p14:sldId id="318"/>
            <p14:sldId id="319"/>
            <p14:sldId id="320"/>
            <p14:sldId id="325"/>
            <p14:sldId id="321"/>
            <p14:sldId id="471"/>
            <p14:sldId id="322"/>
            <p14:sldId id="533"/>
            <p14:sldId id="324"/>
          </p14:sldIdLst>
        </p14:section>
        <p14:section name="Part 2" id="{35F633D5-A20C-4B5B-B9C3-3DF794045A9C}">
          <p14:sldIdLst>
            <p14:sldId id="519"/>
            <p14:sldId id="520"/>
            <p14:sldId id="521"/>
            <p14:sldId id="526"/>
            <p14:sldId id="525"/>
            <p14:sldId id="562"/>
            <p14:sldId id="528"/>
            <p14:sldId id="561"/>
            <p14:sldId id="567"/>
            <p14:sldId id="569"/>
            <p14:sldId id="568"/>
            <p14:sldId id="557"/>
            <p14:sldId id="563"/>
            <p14:sldId id="564"/>
            <p14:sldId id="566"/>
            <p14:sldId id="572"/>
            <p14:sldId id="538"/>
            <p14:sldId id="539"/>
            <p14:sldId id="540"/>
            <p14:sldId id="541"/>
            <p14:sldId id="542"/>
            <p14:sldId id="543"/>
            <p14:sldId id="544"/>
            <p14:sldId id="576"/>
            <p14:sldId id="545"/>
            <p14:sldId id="546"/>
            <p14:sldId id="547"/>
            <p14:sldId id="548"/>
          </p14:sldIdLst>
        </p14:section>
        <p14:section name="Part 3" id="{4CAD67DE-66E3-49D4-B146-294ED71030E7}">
          <p14:sldIdLst>
            <p14:sldId id="549"/>
            <p14:sldId id="550"/>
            <p14:sldId id="551"/>
            <p14:sldId id="575"/>
            <p14:sldId id="573"/>
            <p14:sldId id="577"/>
            <p14:sldId id="578"/>
            <p14:sldId id="574"/>
          </p14:sldIdLst>
        </p14:section>
        <p14:section name="Closing" id="{95C56DAB-942A-4235-A07B-81476E520309}">
          <p14:sldIdLst>
            <p14:sldId id="511"/>
            <p14:sldId id="516"/>
            <p14:sldId id="512"/>
            <p14:sldId id="513"/>
            <p14:sldId id="517"/>
            <p14:sldId id="518"/>
            <p14:sldId id="514"/>
            <p14:sldId id="5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8"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4CE"/>
    <a:srgbClr val="38C99C"/>
    <a:srgbClr val="753506"/>
    <a:srgbClr val="8B4007"/>
    <a:srgbClr val="9E7817"/>
    <a:srgbClr val="82A89D"/>
    <a:srgbClr val="B6482F"/>
    <a:srgbClr val="C55136"/>
    <a:srgbClr val="B8A6C2"/>
    <a:srgbClr val="795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3" autoAdjust="0"/>
    <p:restoredTop sz="82190" autoAdjust="0"/>
  </p:normalViewPr>
  <p:slideViewPr>
    <p:cSldViewPr snapToGrid="0">
      <p:cViewPr varScale="1">
        <p:scale>
          <a:sx n="59" d="100"/>
          <a:sy n="59" d="100"/>
        </p:scale>
        <p:origin x="1267"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4736"/>
    </p:cViewPr>
  </p:sorterViewPr>
  <p:notesViewPr>
    <p:cSldViewPr snapToGrid="0">
      <p:cViewPr varScale="1">
        <p:scale>
          <a:sx n="72" d="100"/>
          <a:sy n="72" d="100"/>
        </p:scale>
        <p:origin x="359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7D69AF-38CB-8941-BAA1-8D12158CC4C3}" type="datetimeFigureOut">
              <a:rPr lang="en-US" smtClean="0"/>
              <a:t>4/8/2019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CD78CF-0C03-BB48-8CA1-4C2B5810D53F}" type="slidenum">
              <a:rPr lang="en-US" smtClean="0"/>
              <a:t>‹#›</a:t>
            </a:fld>
            <a:endParaRPr lang="en-US" dirty="0"/>
          </a:p>
        </p:txBody>
      </p:sp>
    </p:spTree>
    <p:extLst>
      <p:ext uri="{BB962C8B-B14F-4D97-AF65-F5344CB8AC3E}">
        <p14:creationId xmlns:p14="http://schemas.microsoft.com/office/powerpoint/2010/main" val="110173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46F8-1FCC-6A47-AA3A-F2A042B41DA9}" type="datetimeFigureOut">
              <a:rPr lang="en-US" smtClean="0"/>
              <a:t>4/8/2019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CAF6-DE6B-B747-8A48-57C50A74AE29}" type="slidenum">
              <a:rPr lang="en-US" smtClean="0"/>
              <a:t>‹#›</a:t>
            </a:fld>
            <a:endParaRPr lang="en-US" dirty="0"/>
          </a:p>
        </p:txBody>
      </p:sp>
    </p:spTree>
    <p:extLst>
      <p:ext uri="{BB962C8B-B14F-4D97-AF65-F5344CB8AC3E}">
        <p14:creationId xmlns:p14="http://schemas.microsoft.com/office/powerpoint/2010/main" val="54452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a:t>
            </a:fld>
            <a:endParaRPr lang="en-US" dirty="0"/>
          </a:p>
        </p:txBody>
      </p:sp>
    </p:spTree>
    <p:extLst>
      <p:ext uri="{BB962C8B-B14F-4D97-AF65-F5344CB8AC3E}">
        <p14:creationId xmlns:p14="http://schemas.microsoft.com/office/powerpoint/2010/main" val="100484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239B0C9-1556-4C66-9699-B623F21B8211}" type="slidenum">
              <a:rPr lang="en-US" smtClean="0"/>
              <a:t>59</a:t>
            </a:fld>
            <a:endParaRPr lang="en-US"/>
          </a:p>
        </p:txBody>
      </p:sp>
    </p:spTree>
    <p:extLst>
      <p:ext uri="{BB962C8B-B14F-4D97-AF65-F5344CB8AC3E}">
        <p14:creationId xmlns:p14="http://schemas.microsoft.com/office/powerpoint/2010/main" val="306134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73</a:t>
            </a:fld>
            <a:endParaRPr lang="en-US" dirty="0"/>
          </a:p>
        </p:txBody>
      </p:sp>
    </p:spTree>
    <p:extLst>
      <p:ext uri="{BB962C8B-B14F-4D97-AF65-F5344CB8AC3E}">
        <p14:creationId xmlns:p14="http://schemas.microsoft.com/office/powerpoint/2010/main" val="328474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74</a:t>
            </a:fld>
            <a:endParaRPr lang="en-US" dirty="0"/>
          </a:p>
        </p:txBody>
      </p:sp>
    </p:spTree>
    <p:extLst>
      <p:ext uri="{BB962C8B-B14F-4D97-AF65-F5344CB8AC3E}">
        <p14:creationId xmlns:p14="http://schemas.microsoft.com/office/powerpoint/2010/main" val="350229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51150" y="6581002"/>
            <a:ext cx="35744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FD22B-BAA9-4BA7-96CC-852971994DE6}" type="slidenum">
              <a:rPr kumimoji="0" lang="en-US" sz="12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6969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FCFD22B-BAA9-4BA7-96CC-852971994DE6}" type="slidenum">
              <a:rPr lang="en-US" smtClean="0"/>
              <a:t>79</a:t>
            </a:fld>
            <a:endParaRPr lang="en-US"/>
          </a:p>
        </p:txBody>
      </p:sp>
    </p:spTree>
    <p:extLst>
      <p:ext uri="{BB962C8B-B14F-4D97-AF65-F5344CB8AC3E}">
        <p14:creationId xmlns:p14="http://schemas.microsoft.com/office/powerpoint/2010/main" val="427134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83</a:t>
            </a:fld>
            <a:endParaRPr lang="en-US" dirty="0"/>
          </a:p>
        </p:txBody>
      </p:sp>
    </p:spTree>
    <p:extLst>
      <p:ext uri="{BB962C8B-B14F-4D97-AF65-F5344CB8AC3E}">
        <p14:creationId xmlns:p14="http://schemas.microsoft.com/office/powerpoint/2010/main" val="380642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85</a:t>
            </a:fld>
            <a:endParaRPr lang="en-US" dirty="0"/>
          </a:p>
        </p:txBody>
      </p:sp>
    </p:spTree>
    <p:extLst>
      <p:ext uri="{BB962C8B-B14F-4D97-AF65-F5344CB8AC3E}">
        <p14:creationId xmlns:p14="http://schemas.microsoft.com/office/powerpoint/2010/main" val="110741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86</a:t>
            </a:fld>
            <a:endParaRPr lang="en-US" dirty="0"/>
          </a:p>
        </p:txBody>
      </p:sp>
    </p:spTree>
    <p:extLst>
      <p:ext uri="{BB962C8B-B14F-4D97-AF65-F5344CB8AC3E}">
        <p14:creationId xmlns:p14="http://schemas.microsoft.com/office/powerpoint/2010/main" val="12556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87</a:t>
            </a:fld>
            <a:endParaRPr lang="en-US" dirty="0"/>
          </a:p>
        </p:txBody>
      </p:sp>
    </p:spTree>
    <p:extLst>
      <p:ext uri="{BB962C8B-B14F-4D97-AF65-F5344CB8AC3E}">
        <p14:creationId xmlns:p14="http://schemas.microsoft.com/office/powerpoint/2010/main" val="2028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at 0:42 - </a:t>
            </a:r>
            <a:r>
              <a:rPr lang="en-US" dirty="0"/>
              <a:t>Play</a:t>
            </a:r>
            <a:r>
              <a:rPr lang="en-US" baseline="0" dirty="0"/>
              <a:t> until 4:10</a:t>
            </a:r>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94</a:t>
            </a:fld>
            <a:endParaRPr lang="en-US" dirty="0"/>
          </a:p>
        </p:txBody>
      </p:sp>
    </p:spTree>
    <p:extLst>
      <p:ext uri="{BB962C8B-B14F-4D97-AF65-F5344CB8AC3E}">
        <p14:creationId xmlns:p14="http://schemas.microsoft.com/office/powerpoint/2010/main" val="142401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14</a:t>
            </a:fld>
            <a:endParaRPr lang="en-US" dirty="0"/>
          </a:p>
        </p:txBody>
      </p:sp>
    </p:spTree>
    <p:extLst>
      <p:ext uri="{BB962C8B-B14F-4D97-AF65-F5344CB8AC3E}">
        <p14:creationId xmlns:p14="http://schemas.microsoft.com/office/powerpoint/2010/main" val="139999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98</a:t>
            </a:fld>
            <a:endParaRPr lang="en-US" dirty="0"/>
          </a:p>
        </p:txBody>
      </p:sp>
    </p:spTree>
    <p:extLst>
      <p:ext uri="{BB962C8B-B14F-4D97-AF65-F5344CB8AC3E}">
        <p14:creationId xmlns:p14="http://schemas.microsoft.com/office/powerpoint/2010/main" val="259019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102</a:t>
            </a:fld>
            <a:endParaRPr lang="en-US" dirty="0"/>
          </a:p>
        </p:txBody>
      </p:sp>
    </p:spTree>
    <p:extLst>
      <p:ext uri="{BB962C8B-B14F-4D97-AF65-F5344CB8AC3E}">
        <p14:creationId xmlns:p14="http://schemas.microsoft.com/office/powerpoint/2010/main" val="2166764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103</a:t>
            </a:fld>
            <a:endParaRPr lang="en-US" dirty="0"/>
          </a:p>
        </p:txBody>
      </p:sp>
    </p:spTree>
    <p:extLst>
      <p:ext uri="{BB962C8B-B14F-4D97-AF65-F5344CB8AC3E}">
        <p14:creationId xmlns:p14="http://schemas.microsoft.com/office/powerpoint/2010/main" val="394530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video at 0:39</a:t>
            </a:r>
          </a:p>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104</a:t>
            </a:fld>
            <a:endParaRPr lang="en-US" dirty="0"/>
          </a:p>
        </p:txBody>
      </p:sp>
    </p:spTree>
    <p:extLst>
      <p:ext uri="{BB962C8B-B14F-4D97-AF65-F5344CB8AC3E}">
        <p14:creationId xmlns:p14="http://schemas.microsoft.com/office/powerpoint/2010/main" val="104695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video at 0:39</a:t>
            </a:r>
          </a:p>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105</a:t>
            </a:fld>
            <a:endParaRPr lang="en-US" dirty="0"/>
          </a:p>
        </p:txBody>
      </p:sp>
    </p:spTree>
    <p:extLst>
      <p:ext uri="{BB962C8B-B14F-4D97-AF65-F5344CB8AC3E}">
        <p14:creationId xmlns:p14="http://schemas.microsoft.com/office/powerpoint/2010/main" val="1985061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video at 0:39</a:t>
            </a:r>
          </a:p>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106</a:t>
            </a:fld>
            <a:endParaRPr lang="en-US" dirty="0"/>
          </a:p>
        </p:txBody>
      </p:sp>
    </p:spTree>
    <p:extLst>
      <p:ext uri="{BB962C8B-B14F-4D97-AF65-F5344CB8AC3E}">
        <p14:creationId xmlns:p14="http://schemas.microsoft.com/office/powerpoint/2010/main" val="19779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110</a:t>
            </a:fld>
            <a:endParaRPr lang="en-US" dirty="0"/>
          </a:p>
        </p:txBody>
      </p:sp>
    </p:spTree>
    <p:extLst>
      <p:ext uri="{BB962C8B-B14F-4D97-AF65-F5344CB8AC3E}">
        <p14:creationId xmlns:p14="http://schemas.microsoft.com/office/powerpoint/2010/main" val="18652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114</a:t>
            </a:fld>
            <a:endParaRPr lang="en-US" dirty="0"/>
          </a:p>
        </p:txBody>
      </p:sp>
    </p:spTree>
    <p:extLst>
      <p:ext uri="{BB962C8B-B14F-4D97-AF65-F5344CB8AC3E}">
        <p14:creationId xmlns:p14="http://schemas.microsoft.com/office/powerpoint/2010/main" val="3295553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DCAF6-DE6B-B747-8A48-57C50A74AE29}" type="slidenum">
              <a:rPr lang="en-US" smtClean="0"/>
              <a:t>115</a:t>
            </a:fld>
            <a:endParaRPr lang="en-US" dirty="0"/>
          </a:p>
        </p:txBody>
      </p:sp>
    </p:spTree>
    <p:extLst>
      <p:ext uri="{BB962C8B-B14F-4D97-AF65-F5344CB8AC3E}">
        <p14:creationId xmlns:p14="http://schemas.microsoft.com/office/powerpoint/2010/main" val="383249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Himmele</a:t>
            </a:r>
            <a:r>
              <a:rPr lang="en-US" dirty="0"/>
              <a:t>, W., &amp; </a:t>
            </a:r>
            <a:r>
              <a:rPr lang="en-US" dirty="0" err="1"/>
              <a:t>Himmele</a:t>
            </a:r>
            <a:r>
              <a:rPr lang="en-US" dirty="0"/>
              <a:t>, P. (2012). How to know what students know: Total participation techniques get all students engaged with content, giving teachers feedback about what they know. </a:t>
            </a:r>
            <a:r>
              <a:rPr lang="en-US" i="1" dirty="0"/>
              <a:t>Educational Leadership. </a:t>
            </a:r>
            <a:r>
              <a:rPr lang="en-US" dirty="0"/>
              <a:t>58-62.</a:t>
            </a:r>
          </a:p>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17</a:t>
            </a:fld>
            <a:endParaRPr lang="en-US" dirty="0"/>
          </a:p>
        </p:txBody>
      </p:sp>
    </p:spTree>
    <p:extLst>
      <p:ext uri="{BB962C8B-B14F-4D97-AF65-F5344CB8AC3E}">
        <p14:creationId xmlns:p14="http://schemas.microsoft.com/office/powerpoint/2010/main" val="28557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DCAF6-DE6B-B747-8A48-57C50A74AE29}" type="slidenum">
              <a:rPr lang="en-US" smtClean="0"/>
              <a:t>21</a:t>
            </a:fld>
            <a:endParaRPr lang="en-US" dirty="0"/>
          </a:p>
        </p:txBody>
      </p:sp>
    </p:spTree>
    <p:extLst>
      <p:ext uri="{BB962C8B-B14F-4D97-AF65-F5344CB8AC3E}">
        <p14:creationId xmlns:p14="http://schemas.microsoft.com/office/powerpoint/2010/main" val="339870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51150" y="6581002"/>
            <a:ext cx="35744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FD22B-BAA9-4BA7-96CC-852971994DE6}" type="slidenum">
              <a:rPr kumimoji="0" lang="en-US" sz="12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7867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51150" y="6581002"/>
            <a:ext cx="35744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FD22B-BAA9-4BA7-96CC-852971994DE6}" type="slidenum">
              <a:rPr kumimoji="0" lang="en-US" sz="12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6241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51150" y="6581002"/>
            <a:ext cx="35744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FD22B-BAA9-4BA7-96CC-852971994DE6}" type="slidenum">
              <a:rPr kumimoji="0" lang="en-US" sz="12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4068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51150" y="6581002"/>
            <a:ext cx="357447"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FD22B-BAA9-4BA7-96CC-852971994DE6}" type="slidenum">
              <a:rPr kumimoji="0" lang="en-US" sz="12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64799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239B0C9-1556-4C66-9699-B623F21B8211}" type="slidenum">
              <a:rPr lang="en-US" smtClean="0"/>
              <a:t>58</a:t>
            </a:fld>
            <a:endParaRPr lang="en-US"/>
          </a:p>
        </p:txBody>
      </p:sp>
    </p:spTree>
    <p:extLst>
      <p:ext uri="{BB962C8B-B14F-4D97-AF65-F5344CB8AC3E}">
        <p14:creationId xmlns:p14="http://schemas.microsoft.com/office/powerpoint/2010/main" val="2204436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grpSp>
        <p:nvGrpSpPr>
          <p:cNvPr id="6" name="Group 5"/>
          <p:cNvGrpSpPr/>
          <p:nvPr userDrawn="1"/>
        </p:nvGrpSpPr>
        <p:grpSpPr>
          <a:xfrm>
            <a:off x="-1277796" y="-394249"/>
            <a:ext cx="11699593" cy="7646498"/>
            <a:chOff x="-1623140" y="-186249"/>
            <a:chExt cx="11699593" cy="7646498"/>
          </a:xfrm>
          <a:gradFill flip="none" rotWithShape="1">
            <a:gsLst>
              <a:gs pos="97000">
                <a:srgbClr val="202C59">
                  <a:alpha val="45000"/>
                </a:srgbClr>
              </a:gs>
              <a:gs pos="0">
                <a:schemeClr val="bg1">
                  <a:lumMod val="95000"/>
                  <a:lumOff val="5000"/>
                </a:schemeClr>
              </a:gs>
            </a:gsLst>
            <a:lin ang="10800000" scaled="1"/>
            <a:tileRect/>
          </a:gradFill>
        </p:grpSpPr>
        <p:grpSp>
          <p:nvGrpSpPr>
            <p:cNvPr id="9" name="Group 8"/>
            <p:cNvGrpSpPr/>
            <p:nvPr/>
          </p:nvGrpSpPr>
          <p:grpSpPr>
            <a:xfrm>
              <a:off x="-930710" y="-186249"/>
              <a:ext cx="11005420" cy="718056"/>
              <a:chOff x="-584499" y="-186249"/>
              <a:chExt cx="11005420" cy="718056"/>
            </a:xfrm>
            <a:grpFill/>
          </p:grpSpPr>
          <p:sp>
            <p:nvSpPr>
              <p:cNvPr id="199" name="Hexagon 19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0" name="Hexagon 19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1" name="Hexagon 20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2" name="Hexagon 20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3" name="Hexagon 20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4" name="Hexagon 20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Hexagon 20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Hexagon 20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 name="Hexagon 20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 name="Hexagon 20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9" name="Hexagon 20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0" name="Hexagon 20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1" name="Hexagon 21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Hexagon 21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3" name="Hexagon 21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Hexagon 21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p:cNvGrpSpPr/>
            <p:nvPr/>
          </p:nvGrpSpPr>
          <p:grpSpPr>
            <a:xfrm>
              <a:off x="-1276075" y="442161"/>
              <a:ext cx="11005420" cy="718056"/>
              <a:chOff x="-584499" y="-186249"/>
              <a:chExt cx="11005420" cy="718056"/>
            </a:xfrm>
            <a:grpFill/>
          </p:grpSpPr>
          <p:sp>
            <p:nvSpPr>
              <p:cNvPr id="183" name="Hexagon 18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4" name="Hexagon 18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Hexagon 18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Hexagon 18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7" name="Hexagon 18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8" name="Hexagon 18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9" name="Hexagon 18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0" name="Hexagon 18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1" name="Hexagon 19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Hexagon 19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3" name="Hexagon 19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Hexagon 19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Hexagon 19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6" name="Hexagon 19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7" name="Hexagon 19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Hexagon 19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3" name="Group 12"/>
            <p:cNvGrpSpPr/>
            <p:nvPr/>
          </p:nvGrpSpPr>
          <p:grpSpPr>
            <a:xfrm>
              <a:off x="-930710" y="1070570"/>
              <a:ext cx="11005420" cy="718056"/>
              <a:chOff x="-584499" y="-186249"/>
              <a:chExt cx="11005420" cy="718056"/>
            </a:xfrm>
            <a:grpFill/>
          </p:grpSpPr>
          <p:sp>
            <p:nvSpPr>
              <p:cNvPr id="167" name="Hexagon 16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Hexagon 16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Hexagon 16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Hexagon 16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1" name="Hexagon 17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Hexagon 17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Hexagon 17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Hexagon 17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Hexagon 17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Hexagon 17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Hexagon 17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Hexagon 17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Hexagon 17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0" name="Hexagon 17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Hexagon 18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2" name="Hexagon 18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4" name="Group 13"/>
            <p:cNvGrpSpPr/>
            <p:nvPr/>
          </p:nvGrpSpPr>
          <p:grpSpPr>
            <a:xfrm>
              <a:off x="-1276075" y="1698980"/>
              <a:ext cx="11005420" cy="718056"/>
              <a:chOff x="-584499" y="-186249"/>
              <a:chExt cx="11005420" cy="718056"/>
            </a:xfrm>
            <a:grpFill/>
          </p:grpSpPr>
          <p:sp>
            <p:nvSpPr>
              <p:cNvPr id="151" name="Hexagon 15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Hexagon 15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3" name="Hexagon 15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Hexagon 15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Hexagon 15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Hexagon 15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Hexagon 15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Hexagon 15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9" name="Hexagon 15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0" name="Hexagon 15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Hexagon 16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Hexagon 16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Hexagon 16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Hexagon 16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Hexagon 16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Hexagon 16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5" name="Group 14"/>
            <p:cNvGrpSpPr/>
            <p:nvPr/>
          </p:nvGrpSpPr>
          <p:grpSpPr>
            <a:xfrm>
              <a:off x="-928967" y="2324633"/>
              <a:ext cx="11005420" cy="718056"/>
              <a:chOff x="-584499" y="-186249"/>
              <a:chExt cx="11005420" cy="718056"/>
            </a:xfrm>
            <a:grpFill/>
          </p:grpSpPr>
          <p:sp>
            <p:nvSpPr>
              <p:cNvPr id="135" name="Hexagon 13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Hexagon 13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Hexagon 13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8" name="Hexagon 13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9" name="Hexagon 13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Hexagon 13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Hexagon 14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Hexagon 14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Hexagon 14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Hexagon 14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Hexagon 14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Hexagon 14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7" name="Hexagon 14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Hexagon 14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Hexagon 14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Hexagon 14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oup 15"/>
            <p:cNvGrpSpPr/>
            <p:nvPr/>
          </p:nvGrpSpPr>
          <p:grpSpPr>
            <a:xfrm>
              <a:off x="-1274332" y="2953043"/>
              <a:ext cx="11005420" cy="718056"/>
              <a:chOff x="-584499" y="-186249"/>
              <a:chExt cx="11005420" cy="718056"/>
            </a:xfrm>
            <a:grpFill/>
          </p:grpSpPr>
          <p:sp>
            <p:nvSpPr>
              <p:cNvPr id="119" name="Hexagon 11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0" name="Hexagon 11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Hexagon 12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Hexagon 12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Hexagon 12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Hexagon 12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Hexagon 12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Hexagon 12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Hexagon 12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Hexagon 12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Hexagon 12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Hexagon 12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Hexagon 13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Hexagon 13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Hexagon 13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Hexagon 13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 name="Group 16"/>
            <p:cNvGrpSpPr/>
            <p:nvPr/>
          </p:nvGrpSpPr>
          <p:grpSpPr>
            <a:xfrm>
              <a:off x="-930710" y="3587728"/>
              <a:ext cx="11005420" cy="718056"/>
              <a:chOff x="-584499" y="-186249"/>
              <a:chExt cx="11005420" cy="718056"/>
            </a:xfrm>
            <a:grpFill/>
          </p:grpSpPr>
          <p:sp>
            <p:nvSpPr>
              <p:cNvPr id="103" name="Hexagon 1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Hexagon 1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Hexagon 1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Hexagon 1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Hexagon 1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Hexagon 1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Hexagon 1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0" name="Hexagon 1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Hexagon 1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Hexagon 1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Hexagon 1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Hexagon 1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Hexagon 1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Hexagon 1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Hexagon 1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Hexagon 1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8" name="Group 17"/>
            <p:cNvGrpSpPr/>
            <p:nvPr/>
          </p:nvGrpSpPr>
          <p:grpSpPr>
            <a:xfrm>
              <a:off x="-1276075" y="4216138"/>
              <a:ext cx="11005420" cy="718056"/>
              <a:chOff x="-584499" y="-186249"/>
              <a:chExt cx="11005420" cy="718056"/>
            </a:xfrm>
            <a:grpFill/>
          </p:grpSpPr>
          <p:sp>
            <p:nvSpPr>
              <p:cNvPr id="87" name="Hexagon 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Hexagon 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Hexagon 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Hexagon 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Hexagon 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Hexagon 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Hexagon 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Hexagon 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Hexagon 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Hexagon 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Hexagon 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Hexagon 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Hexagon 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Hexagon 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Hexagon 1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2" name="Hexagon 1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9" name="Group 18"/>
            <p:cNvGrpSpPr/>
            <p:nvPr/>
          </p:nvGrpSpPr>
          <p:grpSpPr>
            <a:xfrm>
              <a:off x="-930710" y="4835514"/>
              <a:ext cx="11005420" cy="718056"/>
              <a:chOff x="-584499" y="-186249"/>
              <a:chExt cx="11005420" cy="718056"/>
            </a:xfrm>
            <a:grpFill/>
          </p:grpSpPr>
          <p:sp>
            <p:nvSpPr>
              <p:cNvPr id="71" name="Hexagon 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Hexagon 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Hexagon 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Hexagon 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Hexagon 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Hexagon 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Hexagon 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Hexagon 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Hexagon 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Hexagon 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Hexagon 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Hexagon 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Hexagon 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Hexagon 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Hexagon 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Hexagon 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0" name="Group 19"/>
            <p:cNvGrpSpPr/>
            <p:nvPr/>
          </p:nvGrpSpPr>
          <p:grpSpPr>
            <a:xfrm>
              <a:off x="-1276075" y="5463924"/>
              <a:ext cx="11005420" cy="718056"/>
              <a:chOff x="-584499" y="-186249"/>
              <a:chExt cx="11005420" cy="718056"/>
            </a:xfrm>
            <a:grpFill/>
          </p:grpSpPr>
          <p:sp>
            <p:nvSpPr>
              <p:cNvPr id="55" name="Hexagon 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Hexagon 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Hexagon 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Hexagon 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Hexagon 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Hexagon 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Hexagon 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Hexagon 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Hexagon 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Hexagon 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Hexagon 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Hexagon 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Hexagon 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Hexagon 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Hexagon 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Hexagon 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1" name="Group 20"/>
            <p:cNvGrpSpPr/>
            <p:nvPr/>
          </p:nvGrpSpPr>
          <p:grpSpPr>
            <a:xfrm>
              <a:off x="-1623140" y="6071637"/>
              <a:ext cx="11005420" cy="751306"/>
              <a:chOff x="-584499" y="-219499"/>
              <a:chExt cx="11005420" cy="751306"/>
            </a:xfrm>
            <a:grpFill/>
          </p:grpSpPr>
          <p:sp>
            <p:nvSpPr>
              <p:cNvPr id="39" name="Hexagon 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Hexagon 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Hexagon 40"/>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Hexagon 41"/>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Hexagon 42"/>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Hexagon 43"/>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Hexagon 44"/>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Hexagon 45"/>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Hexagon 46"/>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Hexagon 47"/>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Hexagon 48"/>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Hexagon 49"/>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Hexagon 50"/>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Hexagon 51"/>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Hexagon 52"/>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Hexagon 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oup 21"/>
            <p:cNvGrpSpPr/>
            <p:nvPr/>
          </p:nvGrpSpPr>
          <p:grpSpPr>
            <a:xfrm>
              <a:off x="-1276075" y="6708943"/>
              <a:ext cx="11005420" cy="751306"/>
              <a:chOff x="-584499" y="-219499"/>
              <a:chExt cx="11005420" cy="751306"/>
            </a:xfrm>
            <a:grpFill/>
          </p:grpSpPr>
          <p:sp>
            <p:nvSpPr>
              <p:cNvPr id="23" name="Hexagon 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Hexagon 23"/>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Hexagon 2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Hexagon 2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2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2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Hexagon 2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2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3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Hexagon 3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Hexagon 3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Hexagon 3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3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3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Hexagon 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216" name="Rectangle 215"/>
          <p:cNvSpPr/>
          <p:nvPr userDrawn="1"/>
        </p:nvSpPr>
        <p:spPr>
          <a:xfrm rot="5400000">
            <a:off x="298989" y="3380670"/>
            <a:ext cx="904332" cy="9665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18" name="Picture 2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219" name="Picture 2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Content Placeholder 2"/>
          <p:cNvSpPr>
            <a:spLocks noGrp="1"/>
          </p:cNvSpPr>
          <p:nvPr>
            <p:ph sz="quarter" idx="13" hasCustomPrompt="1"/>
          </p:nvPr>
        </p:nvSpPr>
        <p:spPr>
          <a:xfrm>
            <a:off x="1266487" y="2931753"/>
            <a:ext cx="7423346" cy="914017"/>
          </a:xfrm>
          <a:prstGeom prst="rect">
            <a:avLst/>
          </a:prstGeom>
        </p:spPr>
        <p:txBody>
          <a:bodyPr anchor="ctr">
            <a:normAutofit/>
          </a:bodyPr>
          <a:lstStyle>
            <a:lvl1pPr marL="0" indent="0">
              <a:buNone/>
              <a:defRPr sz="6600" b="1" baseline="0">
                <a:latin typeface="Arial" charset="0"/>
                <a:ea typeface="Arial" charset="0"/>
                <a:cs typeface="Arial" charset="0"/>
              </a:defRPr>
            </a:lvl1pPr>
          </a:lstStyle>
          <a:p>
            <a:pPr marL="285750" marR="0" lvl="0" indent="-285750" algn="l" defTabSz="914400" rtl="0" eaLnBrk="1" fontAlgn="auto" latinLnBrk="0" hangingPunct="1">
              <a:lnSpc>
                <a:spcPct val="90000"/>
              </a:lnSpc>
              <a:spcBef>
                <a:spcPts val="1000"/>
              </a:spcBef>
              <a:spcAft>
                <a:spcPts val="0"/>
              </a:spcAft>
              <a:buClr>
                <a:schemeClr val="accent2">
                  <a:lumMod val="75000"/>
                </a:schemeClr>
              </a:buClr>
              <a:buSzTx/>
              <a:tabLst/>
              <a:defRPr/>
            </a:pPr>
            <a:r>
              <a:rPr lang="en-US" dirty="0"/>
              <a:t>Main Title</a:t>
            </a:r>
          </a:p>
        </p:txBody>
      </p:sp>
      <p:sp>
        <p:nvSpPr>
          <p:cNvPr id="222" name="Content Placeholder 2"/>
          <p:cNvSpPr>
            <a:spLocks noGrp="1"/>
          </p:cNvSpPr>
          <p:nvPr>
            <p:ph sz="quarter" idx="14" hasCustomPrompt="1"/>
          </p:nvPr>
        </p:nvSpPr>
        <p:spPr>
          <a:xfrm>
            <a:off x="1266486" y="3914856"/>
            <a:ext cx="7423343" cy="626941"/>
          </a:xfrm>
          <a:prstGeom prst="rect">
            <a:avLst/>
          </a:prstGeom>
        </p:spPr>
        <p:txBody>
          <a:bodyPr anchor="ctr">
            <a:normAutofit/>
          </a:bodyPr>
          <a:lstStyle>
            <a:lvl1pPr marL="0" indent="0">
              <a:buNone/>
              <a:defRPr sz="4000" b="0" baseline="0">
                <a:latin typeface="Arial" charset="0"/>
                <a:ea typeface="Arial" charset="0"/>
                <a:cs typeface="Arial" charset="0"/>
              </a:defRPr>
            </a:lvl1pPr>
          </a:lstStyle>
          <a:p>
            <a:pPr marL="285750" marR="0" lvl="0" indent="-285750" algn="l" defTabSz="914400" rtl="0" eaLnBrk="1" fontAlgn="auto" latinLnBrk="0" hangingPunct="1">
              <a:lnSpc>
                <a:spcPct val="90000"/>
              </a:lnSpc>
              <a:spcBef>
                <a:spcPts val="1000"/>
              </a:spcBef>
              <a:spcAft>
                <a:spcPts val="0"/>
              </a:spcAft>
              <a:buClr>
                <a:schemeClr val="accent2">
                  <a:lumMod val="75000"/>
                </a:schemeClr>
              </a:buClr>
              <a:buSzTx/>
              <a:tabLst/>
              <a:defRPr/>
            </a:pPr>
            <a:r>
              <a:rPr lang="en-US" dirty="0"/>
              <a:t>Subtitle</a:t>
            </a:r>
          </a:p>
        </p:txBody>
      </p:sp>
      <p:sp>
        <p:nvSpPr>
          <p:cNvPr id="2" name="Title 1">
            <a:extLst>
              <a:ext uri="{FF2B5EF4-FFF2-40B4-BE49-F238E27FC236}">
                <a16:creationId xmlns:a16="http://schemas.microsoft.com/office/drawing/2014/main" id="{A9E565CA-23FD-4804-ADE2-58336BE8272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201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ationale">
    <p:spTree>
      <p:nvGrpSpPr>
        <p:cNvPr id="1" name=""/>
        <p:cNvGrpSpPr/>
        <p:nvPr/>
      </p:nvGrpSpPr>
      <p:grpSpPr>
        <a:xfrm>
          <a:off x="0" y="0"/>
          <a:ext cx="0" cy="0"/>
          <a:chOff x="0" y="0"/>
          <a:chExt cx="0" cy="0"/>
        </a:xfrm>
      </p:grpSpPr>
      <p:sp>
        <p:nvSpPr>
          <p:cNvPr id="8" name="Rectangle 7"/>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Text Placeholder 226"/>
          <p:cNvSpPr>
            <a:spLocks noGrp="1"/>
          </p:cNvSpPr>
          <p:nvPr>
            <p:ph type="body" sz="quarter" idx="13" hasCustomPrompt="1"/>
          </p:nvPr>
        </p:nvSpPr>
        <p:spPr>
          <a:xfrm>
            <a:off x="554476" y="1515946"/>
            <a:ext cx="8204754" cy="4469673"/>
          </a:xfrm>
          <a:prstGeom prst="rect">
            <a:avLst/>
          </a:prstGeom>
        </p:spPr>
        <p:txBody>
          <a:bodyPr wrap="square" anchor="t" anchorCtr="0">
            <a:normAutofit/>
          </a:bodyPr>
          <a:lstStyle>
            <a:lvl1pPr marL="285750" indent="-285750">
              <a:buClr>
                <a:srgbClr val="C85337"/>
              </a:buClr>
              <a:buFont typeface="AppleSymbols" charset="0"/>
              <a:buChar char="⎔"/>
              <a:defRPr sz="18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rationale point</a:t>
            </a:r>
          </a:p>
          <a:p>
            <a:pPr lvl="0"/>
            <a:r>
              <a:rPr lang="en-US" dirty="0"/>
              <a:t>If possible, use Ask the Expert video (or get one filmed)</a:t>
            </a:r>
          </a:p>
        </p:txBody>
      </p:sp>
      <p:sp>
        <p:nvSpPr>
          <p:cNvPr id="17" name="Title 1"/>
          <p:cNvSpPr>
            <a:spLocks noGrp="1"/>
          </p:cNvSpPr>
          <p:nvPr>
            <p:ph type="title" hasCustomPrompt="1"/>
          </p:nvPr>
        </p:nvSpPr>
        <p:spPr>
          <a:xfrm>
            <a:off x="1219018" y="324358"/>
            <a:ext cx="7540212" cy="917367"/>
          </a:xfrm>
          <a:prstGeom prst="rect">
            <a:avLst/>
          </a:prstGeom>
        </p:spPr>
        <p:txBody>
          <a:bodyPr anchor="ctr" anchorCtr="0">
            <a:normAutofit/>
          </a:bodyPr>
          <a:lstStyle>
            <a:lvl1pPr>
              <a:defRPr sz="3200" b="1" i="0" spc="0" baseline="0">
                <a:solidFill>
                  <a:schemeClr val="tx1"/>
                </a:solidFill>
                <a:latin typeface="Arial" charset="0"/>
                <a:ea typeface="Arial" charset="0"/>
                <a:cs typeface="Arial" charset="0"/>
              </a:defRPr>
            </a:lvl1pPr>
          </a:lstStyle>
          <a:p>
            <a:r>
              <a:rPr lang="en-US" dirty="0"/>
              <a:t>Write rationale title here</a:t>
            </a:r>
          </a:p>
        </p:txBody>
      </p:sp>
      <p:sp>
        <p:nvSpPr>
          <p:cNvPr id="19" name="Hexagon 18"/>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1378" y="453631"/>
            <a:ext cx="416574" cy="667327"/>
          </a:xfrm>
          <a:prstGeom prst="rect">
            <a:avLst/>
          </a:prstGeom>
        </p:spPr>
      </p:pic>
    </p:spTree>
    <p:extLst>
      <p:ext uri="{BB962C8B-B14F-4D97-AF65-F5344CB8AC3E}">
        <p14:creationId xmlns:p14="http://schemas.microsoft.com/office/powerpoint/2010/main" val="299021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activity lis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0" name="Title 1"/>
          <p:cNvSpPr>
            <a:spLocks noGrp="1"/>
          </p:cNvSpPr>
          <p:nvPr>
            <p:ph type="title" hasCustomPrompt="1"/>
          </p:nvPr>
        </p:nvSpPr>
        <p:spPr>
          <a:xfrm>
            <a:off x="577379" y="239130"/>
            <a:ext cx="7540212"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Activities</a:t>
            </a:r>
          </a:p>
        </p:txBody>
      </p:sp>
      <p:grpSp>
        <p:nvGrpSpPr>
          <p:cNvPr id="33" name="Group 32"/>
          <p:cNvGrpSpPr/>
          <p:nvPr userDrawn="1"/>
        </p:nvGrpSpPr>
        <p:grpSpPr>
          <a:xfrm>
            <a:off x="691264" y="3041713"/>
            <a:ext cx="8461420" cy="504794"/>
            <a:chOff x="691264" y="3092989"/>
            <a:chExt cx="8461420" cy="504794"/>
          </a:xfrm>
        </p:grpSpPr>
        <p:grpSp>
          <p:nvGrpSpPr>
            <p:cNvPr id="8" name="Group 7"/>
            <p:cNvGrpSpPr/>
            <p:nvPr userDrawn="1"/>
          </p:nvGrpSpPr>
          <p:grpSpPr>
            <a:xfrm>
              <a:off x="6450048" y="3092989"/>
              <a:ext cx="2702636" cy="504794"/>
              <a:chOff x="6463903" y="3918551"/>
              <a:chExt cx="2702636" cy="504794"/>
            </a:xfrm>
          </p:grpSpPr>
          <p:sp>
            <p:nvSpPr>
              <p:cNvPr id="130" name="TextBox 129"/>
              <p:cNvSpPr txBox="1"/>
              <p:nvPr userDrawn="1"/>
            </p:nvSpPr>
            <p:spPr>
              <a:xfrm>
                <a:off x="6754853" y="3918551"/>
                <a:ext cx="2411686" cy="307777"/>
              </a:xfrm>
              <a:prstGeom prst="rect">
                <a:avLst/>
              </a:prstGeom>
              <a:noFill/>
            </p:spPr>
            <p:txBody>
              <a:bodyPr wrap="square" rtlCol="0">
                <a:spAutoFit/>
              </a:bodyPr>
              <a:lstStyle/>
              <a:p>
                <a:pPr algn="l"/>
                <a:r>
                  <a:rPr lang="en-US" sz="1400" b="1" dirty="0">
                    <a:latin typeface="Arial" charset="0"/>
                    <a:ea typeface="Arial" charset="0"/>
                    <a:cs typeface="Arial" charset="0"/>
                  </a:rPr>
                  <a:t>Let Me Start It</a:t>
                </a:r>
              </a:p>
            </p:txBody>
          </p:sp>
          <p:sp>
            <p:nvSpPr>
              <p:cNvPr id="132" name="Rectangle 131"/>
              <p:cNvSpPr/>
              <p:nvPr userDrawn="1"/>
            </p:nvSpPr>
            <p:spPr>
              <a:xfrm rot="5400000" flipV="1">
                <a:off x="6243579" y="4157302"/>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 name="Group 3"/>
            <p:cNvGrpSpPr/>
            <p:nvPr userDrawn="1"/>
          </p:nvGrpSpPr>
          <p:grpSpPr>
            <a:xfrm>
              <a:off x="691264" y="3092989"/>
              <a:ext cx="3572993" cy="504794"/>
              <a:chOff x="705119" y="3941277"/>
              <a:chExt cx="3572993" cy="504794"/>
            </a:xfrm>
          </p:grpSpPr>
          <p:sp>
            <p:nvSpPr>
              <p:cNvPr id="78" name="TextBox 77"/>
              <p:cNvSpPr txBox="1"/>
              <p:nvPr userDrawn="1"/>
            </p:nvSpPr>
            <p:spPr>
              <a:xfrm>
                <a:off x="1866426" y="3941277"/>
                <a:ext cx="2411686" cy="307777"/>
              </a:xfrm>
              <a:prstGeom prst="rect">
                <a:avLst/>
              </a:prstGeom>
              <a:noFill/>
            </p:spPr>
            <p:txBody>
              <a:bodyPr wrap="square" rtlCol="0">
                <a:spAutoFit/>
              </a:bodyPr>
              <a:lstStyle/>
              <a:p>
                <a:pPr algn="l"/>
                <a:r>
                  <a:rPr lang="en-US" sz="1400" b="1" dirty="0">
                    <a:latin typeface="Arial" charset="0"/>
                    <a:ea typeface="Arial" charset="0"/>
                    <a:cs typeface="Arial" charset="0"/>
                  </a:rPr>
                  <a:t>Discussion Board Post </a:t>
                </a:r>
              </a:p>
            </p:txBody>
          </p:sp>
          <p:sp>
            <p:nvSpPr>
              <p:cNvPr id="80" name="Rectangle 79"/>
              <p:cNvSpPr/>
              <p:nvPr userDrawn="1"/>
            </p:nvSpPr>
            <p:spPr>
              <a:xfrm rot="5400000" flipV="1">
                <a:off x="1355152" y="4180028"/>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119" y="3981322"/>
                <a:ext cx="632468" cy="443131"/>
              </a:xfrm>
              <a:prstGeom prst="rect">
                <a:avLst/>
              </a:prstGeom>
            </p:spPr>
          </p:pic>
        </p:grpSp>
      </p:grpSp>
      <p:grpSp>
        <p:nvGrpSpPr>
          <p:cNvPr id="28" name="Group 27"/>
          <p:cNvGrpSpPr/>
          <p:nvPr userDrawn="1"/>
        </p:nvGrpSpPr>
        <p:grpSpPr>
          <a:xfrm>
            <a:off x="749080" y="1467298"/>
            <a:ext cx="7545473" cy="676915"/>
            <a:chOff x="749080" y="2133872"/>
            <a:chExt cx="7545473" cy="676915"/>
          </a:xfrm>
        </p:grpSpPr>
        <p:grpSp>
          <p:nvGrpSpPr>
            <p:cNvPr id="7" name="Group 6"/>
            <p:cNvGrpSpPr/>
            <p:nvPr userDrawn="1"/>
          </p:nvGrpSpPr>
          <p:grpSpPr>
            <a:xfrm>
              <a:off x="5536607" y="2133872"/>
              <a:ext cx="2757946" cy="613511"/>
              <a:chOff x="5550462" y="2563437"/>
              <a:chExt cx="2757946" cy="613511"/>
            </a:xfrm>
          </p:grpSpPr>
          <p:sp>
            <p:nvSpPr>
              <p:cNvPr id="126" name="TextBox 125"/>
              <p:cNvSpPr txBox="1"/>
              <p:nvPr userDrawn="1"/>
            </p:nvSpPr>
            <p:spPr>
              <a:xfrm>
                <a:off x="6729927" y="2608583"/>
                <a:ext cx="1578481" cy="307777"/>
              </a:xfrm>
              <a:prstGeom prst="rect">
                <a:avLst/>
              </a:prstGeom>
              <a:noFill/>
            </p:spPr>
            <p:txBody>
              <a:bodyPr wrap="square" rtlCol="0">
                <a:spAutoFit/>
              </a:bodyPr>
              <a:lstStyle/>
              <a:p>
                <a:pPr algn="l"/>
                <a:r>
                  <a:rPr lang="en-US" sz="1400" b="1" dirty="0">
                    <a:latin typeface="Arial" charset="0"/>
                    <a:ea typeface="Arial" charset="0"/>
                    <a:cs typeface="Arial" charset="0"/>
                  </a:rPr>
                  <a:t>Journal Entry</a:t>
                </a:r>
              </a:p>
            </p:txBody>
          </p:sp>
          <p:sp>
            <p:nvSpPr>
              <p:cNvPr id="128" name="Rectangle 127"/>
              <p:cNvSpPr/>
              <p:nvPr userDrawn="1"/>
            </p:nvSpPr>
            <p:spPr>
              <a:xfrm rot="5400000" flipV="1">
                <a:off x="6218653" y="2847334"/>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50462" y="2563437"/>
                <a:ext cx="520906" cy="613511"/>
              </a:xfrm>
              <a:prstGeom prst="rect">
                <a:avLst/>
              </a:prstGeom>
            </p:spPr>
          </p:pic>
        </p:grpSp>
        <p:grpSp>
          <p:nvGrpSpPr>
            <p:cNvPr id="6" name="Group 5"/>
            <p:cNvGrpSpPr/>
            <p:nvPr userDrawn="1"/>
          </p:nvGrpSpPr>
          <p:grpSpPr>
            <a:xfrm>
              <a:off x="749080" y="2179018"/>
              <a:ext cx="3948901" cy="631769"/>
              <a:chOff x="5595747" y="1339975"/>
              <a:chExt cx="3948901" cy="631769"/>
            </a:xfrm>
          </p:grpSpPr>
          <p:sp>
            <p:nvSpPr>
              <p:cNvPr id="90" name="TextBox 89"/>
              <p:cNvSpPr txBox="1"/>
              <p:nvPr/>
            </p:nvSpPr>
            <p:spPr>
              <a:xfrm>
                <a:off x="6718243" y="1429769"/>
                <a:ext cx="2826405" cy="307777"/>
              </a:xfrm>
              <a:prstGeom prst="rect">
                <a:avLst/>
              </a:prstGeom>
              <a:noFill/>
            </p:spPr>
            <p:txBody>
              <a:bodyPr wrap="square" rtlCol="0" anchor="t">
                <a:spAutoFit/>
              </a:bodyPr>
              <a:lstStyle/>
              <a:p>
                <a:pPr algn="l"/>
                <a:r>
                  <a:rPr lang="en-US" sz="1400" b="1" dirty="0">
                    <a:latin typeface="Arial" charset="0"/>
                    <a:ea typeface="Arial" charset="0"/>
                    <a:cs typeface="Arial" charset="0"/>
                  </a:rPr>
                  <a:t>Quizzes</a:t>
                </a:r>
              </a:p>
            </p:txBody>
          </p:sp>
          <p:sp>
            <p:nvSpPr>
              <p:cNvPr id="92" name="Rectangle 91"/>
              <p:cNvSpPr/>
              <p:nvPr userDrawn="1"/>
            </p:nvSpPr>
            <p:spPr>
              <a:xfrm rot="5400000" flipV="1">
                <a:off x="6206970" y="1633001"/>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95747" y="1339975"/>
                <a:ext cx="430336" cy="631769"/>
              </a:xfrm>
              <a:prstGeom prst="rect">
                <a:avLst/>
              </a:prstGeom>
            </p:spPr>
          </p:pic>
        </p:grpSp>
      </p:grpSp>
      <p:grpSp>
        <p:nvGrpSpPr>
          <p:cNvPr id="35" name="Group 34"/>
          <p:cNvGrpSpPr/>
          <p:nvPr userDrawn="1"/>
        </p:nvGrpSpPr>
        <p:grpSpPr>
          <a:xfrm>
            <a:off x="749080" y="4482962"/>
            <a:ext cx="8393876" cy="697243"/>
            <a:chOff x="749080" y="3918937"/>
            <a:chExt cx="8393876" cy="697243"/>
          </a:xfrm>
        </p:grpSpPr>
        <p:grpSp>
          <p:nvGrpSpPr>
            <p:cNvPr id="9" name="Group 8"/>
            <p:cNvGrpSpPr/>
            <p:nvPr userDrawn="1"/>
          </p:nvGrpSpPr>
          <p:grpSpPr>
            <a:xfrm>
              <a:off x="5653876" y="3918937"/>
              <a:ext cx="3489080" cy="697243"/>
              <a:chOff x="5667731" y="5067130"/>
              <a:chExt cx="3489080" cy="697243"/>
            </a:xfrm>
          </p:grpSpPr>
          <p:sp>
            <p:nvSpPr>
              <p:cNvPr id="134" name="TextBox 133"/>
              <p:cNvSpPr txBox="1"/>
              <p:nvPr userDrawn="1"/>
            </p:nvSpPr>
            <p:spPr>
              <a:xfrm>
                <a:off x="6745125" y="5154141"/>
                <a:ext cx="2411686" cy="307777"/>
              </a:xfrm>
              <a:prstGeom prst="rect">
                <a:avLst/>
              </a:prstGeom>
              <a:noFill/>
            </p:spPr>
            <p:txBody>
              <a:bodyPr wrap="square" rtlCol="0">
                <a:spAutoFit/>
              </a:bodyPr>
              <a:lstStyle/>
              <a:p>
                <a:pPr algn="l"/>
                <a:r>
                  <a:rPr lang="en-US" sz="1400" b="1" dirty="0">
                    <a:latin typeface="Arial" charset="0"/>
                    <a:ea typeface="Arial" charset="0"/>
                    <a:cs typeface="Arial" charset="0"/>
                  </a:rPr>
                  <a:t>Classroom Application</a:t>
                </a:r>
              </a:p>
            </p:txBody>
          </p:sp>
          <p:sp>
            <p:nvSpPr>
              <p:cNvPr id="136" name="Rectangle 135"/>
              <p:cNvSpPr/>
              <p:nvPr userDrawn="1"/>
            </p:nvSpPr>
            <p:spPr>
              <a:xfrm rot="5400000" flipV="1">
                <a:off x="6233851" y="5392892"/>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67731" y="5067130"/>
                <a:ext cx="286368" cy="697243"/>
              </a:xfrm>
              <a:prstGeom prst="rect">
                <a:avLst/>
              </a:prstGeom>
            </p:spPr>
          </p:pic>
        </p:grpSp>
        <p:grpSp>
          <p:nvGrpSpPr>
            <p:cNvPr id="5" name="Group 4"/>
            <p:cNvGrpSpPr/>
            <p:nvPr userDrawn="1"/>
          </p:nvGrpSpPr>
          <p:grpSpPr>
            <a:xfrm>
              <a:off x="749080" y="3945022"/>
              <a:ext cx="4497660" cy="645073"/>
              <a:chOff x="762935" y="5121429"/>
              <a:chExt cx="4497660" cy="645073"/>
            </a:xfrm>
          </p:grpSpPr>
          <p:sp>
            <p:nvSpPr>
              <p:cNvPr id="94" name="TextBox 93"/>
              <p:cNvSpPr txBox="1"/>
              <p:nvPr userDrawn="1"/>
            </p:nvSpPr>
            <p:spPr>
              <a:xfrm>
                <a:off x="1866426" y="5290076"/>
                <a:ext cx="3394169" cy="307777"/>
              </a:xfrm>
              <a:prstGeom prst="rect">
                <a:avLst/>
              </a:prstGeom>
              <a:noFill/>
            </p:spPr>
            <p:txBody>
              <a:bodyPr wrap="square" rtlCol="0" anchor="ctr">
                <a:spAutoFit/>
              </a:bodyPr>
              <a:lstStyle/>
              <a:p>
                <a:pPr algn="l"/>
                <a:r>
                  <a:rPr lang="en-US" sz="1400" b="1" dirty="0">
                    <a:latin typeface="Arial" charset="0"/>
                    <a:ea typeface="Arial" charset="0"/>
                    <a:cs typeface="Arial" charset="0"/>
                  </a:rPr>
                  <a:t>Module Reading</a:t>
                </a:r>
                <a:endParaRPr lang="en-US" sz="1400" b="1" baseline="0" dirty="0">
                  <a:latin typeface="Arial" charset="0"/>
                  <a:ea typeface="Arial" charset="0"/>
                  <a:cs typeface="Arial" charset="0"/>
                </a:endParaRPr>
              </a:p>
            </p:txBody>
          </p:sp>
          <p:sp>
            <p:nvSpPr>
              <p:cNvPr id="96" name="Rectangle 95"/>
              <p:cNvSpPr/>
              <p:nvPr userDrawn="1"/>
            </p:nvSpPr>
            <p:spPr>
              <a:xfrm rot="5400000" flipV="1">
                <a:off x="1355152" y="5421106"/>
                <a:ext cx="486367" cy="45719"/>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1" name="Picture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2935" y="5121429"/>
                <a:ext cx="516836" cy="645073"/>
              </a:xfrm>
              <a:prstGeom prst="rect">
                <a:avLst/>
              </a:prstGeom>
            </p:spPr>
          </p:pic>
        </p:grpSp>
      </p:grpSp>
      <p:sp>
        <p:nvSpPr>
          <p:cNvPr id="63" name="Rectangle 62"/>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4" name="Picture 3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78316" y="2980786"/>
            <a:ext cx="479197" cy="645073"/>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part title">
    <p:spTree>
      <p:nvGrpSpPr>
        <p:cNvPr id="1" name=""/>
        <p:cNvGrpSpPr/>
        <p:nvPr/>
      </p:nvGrpSpPr>
      <p:grpSpPr>
        <a:xfrm>
          <a:off x="0" y="0"/>
          <a:ext cx="0" cy="0"/>
          <a:chOff x="0" y="0"/>
          <a:chExt cx="0" cy="0"/>
        </a:xfrm>
      </p:grpSpPr>
      <p:grpSp>
        <p:nvGrpSpPr>
          <p:cNvPr id="220" name="Group 219"/>
          <p:cNvGrpSpPr/>
          <p:nvPr userDrawn="1"/>
        </p:nvGrpSpPr>
        <p:grpSpPr>
          <a:xfrm>
            <a:off x="-1277796" y="-394249"/>
            <a:ext cx="11699593" cy="7646498"/>
            <a:chOff x="-1623140" y="-186249"/>
            <a:chExt cx="11699593" cy="7646498"/>
          </a:xfrm>
          <a:gradFill flip="none" rotWithShape="1">
            <a:gsLst>
              <a:gs pos="97000">
                <a:srgbClr val="202C59">
                  <a:alpha val="45000"/>
                </a:srgbClr>
              </a:gs>
              <a:gs pos="0">
                <a:schemeClr val="bg1">
                  <a:lumMod val="95000"/>
                  <a:lumOff val="5000"/>
                </a:schemeClr>
              </a:gs>
            </a:gsLst>
            <a:lin ang="10800000" scaled="1"/>
            <a:tileRect/>
          </a:gradFill>
        </p:grpSpPr>
        <p:grpSp>
          <p:nvGrpSpPr>
            <p:cNvPr id="221" name="Group 220"/>
            <p:cNvGrpSpPr/>
            <p:nvPr/>
          </p:nvGrpSpPr>
          <p:grpSpPr>
            <a:xfrm>
              <a:off x="-930710" y="-186249"/>
              <a:ext cx="11005420" cy="718056"/>
              <a:chOff x="-584499" y="-186249"/>
              <a:chExt cx="11005420" cy="718056"/>
            </a:xfrm>
            <a:grpFill/>
          </p:grpSpPr>
          <p:sp>
            <p:nvSpPr>
              <p:cNvPr id="409" name="Hexagon 40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0" name="Hexagon 40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1" name="Hexagon 41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2" name="Hexagon 41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3" name="Hexagon 41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4" name="Hexagon 41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5" name="Hexagon 41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6" name="Hexagon 41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7" name="Hexagon 41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8" name="Hexagon 41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9" name="Hexagon 41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0" name="Hexagon 41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1" name="Hexagon 42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2" name="Hexagon 42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3" name="Hexagon 42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4" name="Hexagon 42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2" name="Group 221"/>
            <p:cNvGrpSpPr/>
            <p:nvPr/>
          </p:nvGrpSpPr>
          <p:grpSpPr>
            <a:xfrm>
              <a:off x="-1276075" y="442161"/>
              <a:ext cx="11005420" cy="718056"/>
              <a:chOff x="-584499" y="-186249"/>
              <a:chExt cx="11005420" cy="718056"/>
            </a:xfrm>
            <a:grpFill/>
          </p:grpSpPr>
          <p:sp>
            <p:nvSpPr>
              <p:cNvPr id="393" name="Hexagon 39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4" name="Hexagon 39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5" name="Hexagon 39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6" name="Hexagon 39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7" name="Hexagon 39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8" name="Hexagon 39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9" name="Hexagon 39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0" name="Hexagon 39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1" name="Hexagon 40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2" name="Hexagon 40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3" name="Hexagon 40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4" name="Hexagon 40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5" name="Hexagon 40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6" name="Hexagon 40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7" name="Hexagon 40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8" name="Hexagon 40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3" name="Group 222"/>
            <p:cNvGrpSpPr/>
            <p:nvPr/>
          </p:nvGrpSpPr>
          <p:grpSpPr>
            <a:xfrm>
              <a:off x="-930710" y="1070570"/>
              <a:ext cx="11005420" cy="718056"/>
              <a:chOff x="-584499" y="-186249"/>
              <a:chExt cx="11005420" cy="718056"/>
            </a:xfrm>
            <a:grpFill/>
          </p:grpSpPr>
          <p:sp>
            <p:nvSpPr>
              <p:cNvPr id="377" name="Hexagon 37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8" name="Hexagon 37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9" name="Hexagon 37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0" name="Hexagon 37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1" name="Hexagon 38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2" name="Hexagon 38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3" name="Hexagon 38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4" name="Hexagon 38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5" name="Hexagon 38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6" name="Hexagon 38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7" name="Hexagon 38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8" name="Hexagon 38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9" name="Hexagon 38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0" name="Hexagon 38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1" name="Hexagon 39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2" name="Hexagon 39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4" name="Group 223"/>
            <p:cNvGrpSpPr/>
            <p:nvPr/>
          </p:nvGrpSpPr>
          <p:grpSpPr>
            <a:xfrm>
              <a:off x="-1276075" y="1698980"/>
              <a:ext cx="11005420" cy="718056"/>
              <a:chOff x="-584499" y="-186249"/>
              <a:chExt cx="11005420" cy="718056"/>
            </a:xfrm>
            <a:grpFill/>
          </p:grpSpPr>
          <p:sp>
            <p:nvSpPr>
              <p:cNvPr id="361" name="Hexagon 36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2" name="Hexagon 36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3" name="Hexagon 36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4" name="Hexagon 36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5" name="Hexagon 36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6" name="Hexagon 36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7" name="Hexagon 36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8" name="Hexagon 36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9" name="Hexagon 36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0" name="Hexagon 36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1" name="Hexagon 37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2" name="Hexagon 37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3" name="Hexagon 37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4" name="Hexagon 37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5" name="Hexagon 37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6" name="Hexagon 37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5" name="Group 224"/>
            <p:cNvGrpSpPr/>
            <p:nvPr/>
          </p:nvGrpSpPr>
          <p:grpSpPr>
            <a:xfrm>
              <a:off x="-928967" y="2324633"/>
              <a:ext cx="11005420" cy="718056"/>
              <a:chOff x="-584499" y="-186249"/>
              <a:chExt cx="11005420" cy="718056"/>
            </a:xfrm>
            <a:grpFill/>
          </p:grpSpPr>
          <p:sp>
            <p:nvSpPr>
              <p:cNvPr id="345" name="Hexagon 34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6" name="Hexagon 34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7" name="Hexagon 34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8" name="Hexagon 34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9" name="Hexagon 34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0" name="Hexagon 34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1" name="Hexagon 35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2" name="Hexagon 35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3" name="Hexagon 35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4" name="Hexagon 35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5" name="Hexagon 35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6" name="Hexagon 35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7" name="Hexagon 35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8" name="Hexagon 35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9" name="Hexagon 35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0" name="Hexagon 35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6" name="Group 225"/>
            <p:cNvGrpSpPr/>
            <p:nvPr/>
          </p:nvGrpSpPr>
          <p:grpSpPr>
            <a:xfrm>
              <a:off x="-1274332" y="2953043"/>
              <a:ext cx="11005420" cy="718056"/>
              <a:chOff x="-584499" y="-186249"/>
              <a:chExt cx="11005420" cy="718056"/>
            </a:xfrm>
            <a:grpFill/>
          </p:grpSpPr>
          <p:sp>
            <p:nvSpPr>
              <p:cNvPr id="329" name="Hexagon 32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0" name="Hexagon 32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1" name="Hexagon 33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2" name="Hexagon 33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3" name="Hexagon 33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4" name="Hexagon 33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5" name="Hexagon 33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6" name="Hexagon 33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7" name="Hexagon 33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8" name="Hexagon 33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9" name="Hexagon 33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0" name="Hexagon 33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1" name="Hexagon 34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2" name="Hexagon 34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3" name="Hexagon 34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4" name="Hexagon 34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7" name="Group 226"/>
            <p:cNvGrpSpPr/>
            <p:nvPr/>
          </p:nvGrpSpPr>
          <p:grpSpPr>
            <a:xfrm>
              <a:off x="-930710" y="3587728"/>
              <a:ext cx="11005420" cy="718056"/>
              <a:chOff x="-584499" y="-186249"/>
              <a:chExt cx="11005420" cy="718056"/>
            </a:xfrm>
            <a:grpFill/>
          </p:grpSpPr>
          <p:sp>
            <p:nvSpPr>
              <p:cNvPr id="313" name="Hexagon 31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4" name="Hexagon 31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5" name="Hexagon 31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6" name="Hexagon 31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7" name="Hexagon 31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8" name="Hexagon 31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9" name="Hexagon 31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0" name="Hexagon 31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1" name="Hexagon 32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2" name="Hexagon 32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3" name="Hexagon 32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4" name="Hexagon 32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5" name="Hexagon 32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6" name="Hexagon 32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7" name="Hexagon 32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8" name="Hexagon 32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8" name="Group 227"/>
            <p:cNvGrpSpPr/>
            <p:nvPr/>
          </p:nvGrpSpPr>
          <p:grpSpPr>
            <a:xfrm>
              <a:off x="-1276075" y="4216138"/>
              <a:ext cx="11005420" cy="718056"/>
              <a:chOff x="-584499" y="-186249"/>
              <a:chExt cx="11005420" cy="718056"/>
            </a:xfrm>
            <a:grpFill/>
          </p:grpSpPr>
          <p:sp>
            <p:nvSpPr>
              <p:cNvPr id="297" name="Hexagon 29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8" name="Hexagon 29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9" name="Hexagon 29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0" name="Hexagon 29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1" name="Hexagon 30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2" name="Hexagon 30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3" name="Hexagon 30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4" name="Hexagon 30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5" name="Hexagon 30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6" name="Hexagon 30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7" name="Hexagon 30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8" name="Hexagon 30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9" name="Hexagon 30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0" name="Hexagon 30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1" name="Hexagon 31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2" name="Hexagon 31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9" name="Group 228"/>
            <p:cNvGrpSpPr/>
            <p:nvPr/>
          </p:nvGrpSpPr>
          <p:grpSpPr>
            <a:xfrm>
              <a:off x="-930710" y="4835514"/>
              <a:ext cx="11005420" cy="718056"/>
              <a:chOff x="-584499" y="-186249"/>
              <a:chExt cx="11005420" cy="718056"/>
            </a:xfrm>
            <a:grpFill/>
          </p:grpSpPr>
          <p:sp>
            <p:nvSpPr>
              <p:cNvPr id="281" name="Hexagon 28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2" name="Hexagon 28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3" name="Hexagon 28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4" name="Hexagon 28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5" name="Hexagon 28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6" name="Hexagon 28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7" name="Hexagon 28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8" name="Hexagon 28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9" name="Hexagon 28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0" name="Hexagon 28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1" name="Hexagon 29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2" name="Hexagon 29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3" name="Hexagon 29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4" name="Hexagon 29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5" name="Hexagon 29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6" name="Hexagon 29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0" name="Group 229"/>
            <p:cNvGrpSpPr/>
            <p:nvPr/>
          </p:nvGrpSpPr>
          <p:grpSpPr>
            <a:xfrm>
              <a:off x="-1276075" y="5463924"/>
              <a:ext cx="11005420" cy="718056"/>
              <a:chOff x="-584499" y="-186249"/>
              <a:chExt cx="11005420" cy="718056"/>
            </a:xfrm>
            <a:grpFill/>
          </p:grpSpPr>
          <p:sp>
            <p:nvSpPr>
              <p:cNvPr id="265" name="Hexagon 26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6" name="Hexagon 26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7" name="Hexagon 26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Hexagon 26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9" name="Hexagon 26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0" name="Hexagon 26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1" name="Hexagon 27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2" name="Hexagon 27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3" name="Hexagon 27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4" name="Hexagon 27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5" name="Hexagon 27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6" name="Hexagon 27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7" name="Hexagon 27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8" name="Hexagon 27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9" name="Hexagon 27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0" name="Hexagon 27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1" name="Group 230"/>
            <p:cNvGrpSpPr/>
            <p:nvPr/>
          </p:nvGrpSpPr>
          <p:grpSpPr>
            <a:xfrm>
              <a:off x="-1623140" y="6071637"/>
              <a:ext cx="11005420" cy="751306"/>
              <a:chOff x="-584499" y="-219499"/>
              <a:chExt cx="11005420" cy="751306"/>
            </a:xfrm>
            <a:grpFill/>
          </p:grpSpPr>
          <p:sp>
            <p:nvSpPr>
              <p:cNvPr id="249" name="Hexagon 24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0" name="Hexagon 24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1" name="Hexagon 250"/>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2" name="Hexagon 251"/>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3" name="Hexagon 252"/>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4" name="Hexagon 253"/>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5" name="Hexagon 254"/>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6" name="Hexagon 255"/>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7" name="Hexagon 256"/>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8" name="Hexagon 257"/>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9" name="Hexagon 258"/>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0" name="Hexagon 259"/>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1" name="Hexagon 260"/>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2" name="Hexagon 261"/>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3" name="Hexagon 262"/>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4" name="Hexagon 26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2" name="Group 231"/>
            <p:cNvGrpSpPr/>
            <p:nvPr/>
          </p:nvGrpSpPr>
          <p:grpSpPr>
            <a:xfrm>
              <a:off x="-1276075" y="6708943"/>
              <a:ext cx="11005420" cy="751306"/>
              <a:chOff x="-584499" y="-219499"/>
              <a:chExt cx="11005420" cy="751306"/>
            </a:xfrm>
            <a:grpFill/>
          </p:grpSpPr>
          <p:sp>
            <p:nvSpPr>
              <p:cNvPr id="233" name="Hexagon 23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4" name="Hexagon 233"/>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5" name="Hexagon 23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6" name="Hexagon 23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7" name="Hexagon 23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8" name="Hexagon 23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9" name="Hexagon 23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0" name="Hexagon 23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1" name="Hexagon 24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2" name="Hexagon 24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3" name="Hexagon 24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4" name="Hexagon 24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5" name="Hexagon 24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6" name="Hexagon 24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7" name="Hexagon 24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8" name="Hexagon 24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18" name="Rectangle 217"/>
          <p:cNvSpPr/>
          <p:nvPr userDrawn="1"/>
        </p:nvSpPr>
        <p:spPr>
          <a:xfrm rot="5400000">
            <a:off x="298989" y="3380671"/>
            <a:ext cx="904332" cy="9665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sz="quarter" idx="12" hasCustomPrompt="1"/>
          </p:nvPr>
        </p:nvSpPr>
        <p:spPr>
          <a:xfrm>
            <a:off x="1182145" y="2817184"/>
            <a:ext cx="7352025" cy="665162"/>
          </a:xfrm>
          <a:prstGeom prst="rect">
            <a:avLst/>
          </a:prstGeom>
        </p:spPr>
        <p:txBody>
          <a:bodyPr anchor="ctr">
            <a:normAutofit/>
          </a:bodyPr>
          <a:lstStyle>
            <a:lvl1pPr marL="0" indent="0">
              <a:buNone/>
              <a:defRPr sz="320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main module title</a:t>
            </a:r>
          </a:p>
        </p:txBody>
      </p:sp>
      <p:sp>
        <p:nvSpPr>
          <p:cNvPr id="215" name="Content Placeholder 2"/>
          <p:cNvSpPr>
            <a:spLocks noGrp="1"/>
          </p:cNvSpPr>
          <p:nvPr>
            <p:ph sz="quarter" idx="14" hasCustomPrompt="1"/>
          </p:nvPr>
        </p:nvSpPr>
        <p:spPr>
          <a:xfrm>
            <a:off x="1182144" y="3433176"/>
            <a:ext cx="7352026" cy="665162"/>
          </a:xfrm>
          <a:prstGeom prst="rect">
            <a:avLst/>
          </a:prstGeom>
        </p:spPr>
        <p:txBody>
          <a:bodyPr anchor="ctr">
            <a:normAutofit/>
          </a:bodyPr>
          <a:lstStyle>
            <a:lvl1pPr marL="0" indent="0">
              <a:buNone/>
              <a:defRPr sz="3200" b="1" baseline="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Part #: Add part title as a question</a:t>
            </a:r>
          </a:p>
        </p:txBody>
      </p:sp>
      <p:sp>
        <p:nvSpPr>
          <p:cNvPr id="2" name="Title 1">
            <a:extLst>
              <a:ext uri="{FF2B5EF4-FFF2-40B4-BE49-F238E27FC236}">
                <a16:creationId xmlns:a16="http://schemas.microsoft.com/office/drawing/2014/main" id="{AFBD47A0-9B70-46BF-971A-AB306E6F907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2940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part objectives">
    <p:spTree>
      <p:nvGrpSpPr>
        <p:cNvPr id="1" name=""/>
        <p:cNvGrpSpPr/>
        <p:nvPr/>
      </p:nvGrpSpPr>
      <p:grpSpPr>
        <a:xfrm>
          <a:off x="0" y="0"/>
          <a:ext cx="0" cy="0"/>
          <a:chOff x="0" y="0"/>
          <a:chExt cx="0" cy="0"/>
        </a:xfrm>
      </p:grpSpPr>
      <p:grpSp>
        <p:nvGrpSpPr>
          <p:cNvPr id="14" name="Group 13"/>
          <p:cNvGrpSpPr/>
          <p:nvPr userDrawn="1"/>
        </p:nvGrpSpPr>
        <p:grpSpPr>
          <a:xfrm>
            <a:off x="-1277796" y="-394249"/>
            <a:ext cx="11699593"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220" name="Rectangle 219"/>
          <p:cNvSpPr/>
          <p:nvPr userDrawn="1"/>
        </p:nvSpPr>
        <p:spPr>
          <a:xfrm rot="5400000">
            <a:off x="2113115" y="1754256"/>
            <a:ext cx="9144000" cy="4846991"/>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7" name="Text Placeholder 226"/>
          <p:cNvSpPr>
            <a:spLocks noGrp="1"/>
          </p:cNvSpPr>
          <p:nvPr>
            <p:ph type="body" sz="quarter" idx="13" hasCustomPrompt="1"/>
          </p:nvPr>
        </p:nvSpPr>
        <p:spPr>
          <a:xfrm>
            <a:off x="4606925" y="2672895"/>
            <a:ext cx="4154488" cy="1512209"/>
          </a:xfrm>
          <a:prstGeom prst="rect">
            <a:avLst/>
          </a:prstGeom>
        </p:spPr>
        <p:txBody>
          <a:bodyPr anchor="ctr" anchorCtr="0">
            <a:sp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part #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9" name="Picture 2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221" name="Picture 2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Text Placeholder 2"/>
          <p:cNvSpPr>
            <a:spLocks noGrp="1"/>
          </p:cNvSpPr>
          <p:nvPr>
            <p:ph type="body" sz="quarter" idx="14" hasCustomPrompt="1"/>
          </p:nvPr>
        </p:nvSpPr>
        <p:spPr>
          <a:xfrm>
            <a:off x="462470" y="2773436"/>
            <a:ext cx="3380371" cy="1311128"/>
          </a:xfrm>
          <a:prstGeom prst="rect">
            <a:avLst/>
          </a:prstGeom>
        </p:spPr>
        <p:txBody>
          <a:bodyPr anchor="ctr">
            <a:spAutoFit/>
          </a:bodyPr>
          <a:lstStyle>
            <a:lvl1pPr marL="0" indent="0">
              <a:buNone/>
              <a:defRPr sz="4400" b="1">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Part # Objectives</a:t>
            </a:r>
          </a:p>
        </p:txBody>
      </p:sp>
      <p:sp>
        <p:nvSpPr>
          <p:cNvPr id="2" name="Title 1">
            <a:extLst>
              <a:ext uri="{FF2B5EF4-FFF2-40B4-BE49-F238E27FC236}">
                <a16:creationId xmlns:a16="http://schemas.microsoft.com/office/drawing/2014/main" id="{B85F7289-F38F-4A48-B4F2-7D14B1735F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 DBI Context">
    <p:spTree>
      <p:nvGrpSpPr>
        <p:cNvPr id="1" name=""/>
        <p:cNvGrpSpPr/>
        <p:nvPr/>
      </p:nvGrpSpPr>
      <p:grpSpPr>
        <a:xfrm>
          <a:off x="0" y="0"/>
          <a:ext cx="0" cy="0"/>
          <a:chOff x="0" y="0"/>
          <a:chExt cx="0" cy="0"/>
        </a:xfrm>
      </p:grpSpPr>
      <p:sp>
        <p:nvSpPr>
          <p:cNvPr id="10" name="Rectangle 9"/>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209" y="628032"/>
            <a:ext cx="3082169" cy="543351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Text Placeholder 226"/>
          <p:cNvSpPr>
            <a:spLocks noGrp="1"/>
          </p:cNvSpPr>
          <p:nvPr>
            <p:ph type="body" sz="quarter" idx="14" hasCustomPrompt="1"/>
          </p:nvPr>
        </p:nvSpPr>
        <p:spPr>
          <a:xfrm>
            <a:off x="575733" y="1685758"/>
            <a:ext cx="4842934" cy="4229197"/>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point of context</a:t>
            </a:r>
          </a:p>
          <a:p>
            <a:pPr lvl="1"/>
            <a:endParaRPr lang="en-US" dirty="0"/>
          </a:p>
        </p:txBody>
      </p:sp>
      <p:sp>
        <p:nvSpPr>
          <p:cNvPr id="15" name="Title 1"/>
          <p:cNvSpPr>
            <a:spLocks noGrp="1"/>
          </p:cNvSpPr>
          <p:nvPr>
            <p:ph type="title" hasCustomPrompt="1"/>
          </p:nvPr>
        </p:nvSpPr>
        <p:spPr>
          <a:xfrm>
            <a:off x="575733" y="423505"/>
            <a:ext cx="4842934"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a:t>This part </a:t>
            </a:r>
            <a:r>
              <a:rPr lang="en-US" dirty="0"/>
              <a:t>in the context of the DBI framework</a:t>
            </a:r>
          </a:p>
        </p:txBody>
      </p:sp>
    </p:spTree>
    <p:extLst>
      <p:ext uri="{BB962C8B-B14F-4D97-AF65-F5344CB8AC3E}">
        <p14:creationId xmlns:p14="http://schemas.microsoft.com/office/powerpoint/2010/main" val="4177959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9" name="Rectangle 8"/>
          <p:cNvSpPr/>
          <p:nvPr userDrawn="1"/>
        </p:nvSpPr>
        <p:spPr>
          <a:xfrm rot="5400000">
            <a:off x="-3312622" y="3312622"/>
            <a:ext cx="6858000" cy="232756"/>
          </a:xfrm>
          <a:prstGeom prst="rect">
            <a:avLst/>
          </a:prstGeom>
          <a:gradFill flip="none" rotWithShape="1">
            <a:gsLst>
              <a:gs pos="0">
                <a:schemeClr val="accent6">
                  <a:lumMod val="60000"/>
                  <a:lumOff val="4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Hexagon 13"/>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 Placeholder 226"/>
          <p:cNvSpPr>
            <a:spLocks noGrp="1"/>
          </p:cNvSpPr>
          <p:nvPr userDrawn="1">
            <p:ph type="body" sz="quarter" idx="13" hasCustomPrompt="1"/>
          </p:nvPr>
        </p:nvSpPr>
        <p:spPr>
          <a:xfrm>
            <a:off x="554476" y="1515946"/>
            <a:ext cx="8204754" cy="4469673"/>
          </a:xfrm>
          <a:prstGeom prst="rect">
            <a:avLst/>
          </a:prstGeom>
        </p:spPr>
        <p:txBody>
          <a:bodyPr wrap="square" anchor="t" anchorCtr="0">
            <a:normAutofit/>
          </a:bodyPr>
          <a:lstStyle>
            <a:lvl1pPr marL="285750" indent="-285750">
              <a:buClr>
                <a:schemeClr val="accent6">
                  <a:lumMod val="60000"/>
                  <a:lumOff val="40000"/>
                </a:schemeClr>
              </a:buClr>
              <a:buFont typeface="Wingdings" charset="2"/>
              <a:buChar char="q"/>
              <a:defRPr sz="2000" baseline="0">
                <a:latin typeface="Arial" charset="0"/>
                <a:ea typeface="Arial" charset="0"/>
                <a:cs typeface="Arial" charset="0"/>
              </a:defRPr>
            </a:lvl1pPr>
            <a:lvl2pPr marL="742950" indent="-285750">
              <a:buClr>
                <a:schemeClr val="accent6">
                  <a:lumMod val="20000"/>
                  <a:lumOff val="80000"/>
                </a:schemeClr>
              </a:buClr>
              <a:buFont typeface="Arial" charset="0"/>
              <a:buChar char="•"/>
              <a:defRPr sz="1800">
                <a:latin typeface="Arial" charset="0"/>
                <a:ea typeface="Arial" charset="0"/>
                <a:cs typeface="Arial" charset="0"/>
              </a:defRPr>
            </a:lvl2pPr>
            <a:lvl3pPr marL="1200150" indent="-285750">
              <a:buClr>
                <a:schemeClr val="accent6">
                  <a:lumMod val="20000"/>
                  <a:lumOff val="80000"/>
                </a:schemeClr>
              </a:buClr>
              <a:buFont typeface="Arial"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 Click to type checklist item</a:t>
            </a:r>
          </a:p>
          <a:p>
            <a:pPr lvl="1"/>
            <a:r>
              <a:rPr lang="en-US" dirty="0"/>
              <a:t>Sub-item for checklist (bullet, not box)</a:t>
            </a:r>
          </a:p>
          <a:p>
            <a:pPr lvl="2"/>
            <a:r>
              <a:rPr lang="en-US" dirty="0"/>
              <a:t>Sub-sub item (use rarely)</a:t>
            </a:r>
          </a:p>
        </p:txBody>
      </p:sp>
      <p:sp>
        <p:nvSpPr>
          <p:cNvPr id="18" name="Title 1"/>
          <p:cNvSpPr>
            <a:spLocks noGrp="1"/>
          </p:cNvSpPr>
          <p:nvPr userDrawn="1">
            <p:ph type="title" hasCustomPrompt="1"/>
          </p:nvPr>
        </p:nvSpPr>
        <p:spPr>
          <a:xfrm>
            <a:off x="1219018" y="324358"/>
            <a:ext cx="7540212"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Checklist: Description</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244901">
            <a:off x="323211" y="540859"/>
            <a:ext cx="601035" cy="484363"/>
          </a:xfrm>
          <a:prstGeom prst="rect">
            <a:avLst/>
          </a:prstGeom>
        </p:spPr>
      </p:pic>
    </p:spTree>
    <p:extLst>
      <p:ext uri="{BB962C8B-B14F-4D97-AF65-F5344CB8AC3E}">
        <p14:creationId xmlns:p14="http://schemas.microsoft.com/office/powerpoint/2010/main" val="159983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 rationale">
    <p:spTree>
      <p:nvGrpSpPr>
        <p:cNvPr id="1" name=""/>
        <p:cNvGrpSpPr/>
        <p:nvPr/>
      </p:nvGrpSpPr>
      <p:grpSpPr>
        <a:xfrm>
          <a:off x="0" y="0"/>
          <a:ext cx="0" cy="0"/>
          <a:chOff x="0" y="0"/>
          <a:chExt cx="0" cy="0"/>
        </a:xfrm>
      </p:grpSpPr>
      <p:sp>
        <p:nvSpPr>
          <p:cNvPr id="8" name="Rectangle 7"/>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Hexagon 13"/>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 Placeholder 226"/>
          <p:cNvSpPr>
            <a:spLocks noGrp="1"/>
          </p:cNvSpPr>
          <p:nvPr userDrawn="1">
            <p:ph type="body" sz="quarter" idx="13" hasCustomPrompt="1"/>
          </p:nvPr>
        </p:nvSpPr>
        <p:spPr>
          <a:xfrm>
            <a:off x="554476" y="1515946"/>
            <a:ext cx="8204754" cy="4469673"/>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rationale point</a:t>
            </a:r>
          </a:p>
          <a:p>
            <a:pPr lvl="0"/>
            <a:r>
              <a:rPr lang="en-US" dirty="0"/>
              <a:t>If possible, use Ask the Expert video (or get one filmed)</a:t>
            </a:r>
          </a:p>
        </p:txBody>
      </p:sp>
      <p:sp>
        <p:nvSpPr>
          <p:cNvPr id="21" name="Title 1"/>
          <p:cNvSpPr>
            <a:spLocks noGrp="1"/>
          </p:cNvSpPr>
          <p:nvPr userDrawn="1">
            <p:ph type="title" hasCustomPrompt="1"/>
          </p:nvPr>
        </p:nvSpPr>
        <p:spPr>
          <a:xfrm>
            <a:off x="1219018" y="324358"/>
            <a:ext cx="7540212"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Write part rationale title here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1378" y="453631"/>
            <a:ext cx="416574" cy="667327"/>
          </a:xfrm>
          <a:prstGeom prst="rect">
            <a:avLst/>
          </a:prstGeom>
        </p:spPr>
      </p:pic>
    </p:spTree>
    <p:extLst>
      <p:ext uri="{BB962C8B-B14F-4D97-AF65-F5344CB8AC3E}">
        <p14:creationId xmlns:p14="http://schemas.microsoft.com/office/powerpoint/2010/main" val="140445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ear explanation">
    <p:spTree>
      <p:nvGrpSpPr>
        <p:cNvPr id="1" name=""/>
        <p:cNvGrpSpPr/>
        <p:nvPr/>
      </p:nvGrpSpPr>
      <p:grpSpPr>
        <a:xfrm>
          <a:off x="0" y="0"/>
          <a:ext cx="0" cy="0"/>
          <a:chOff x="0" y="0"/>
          <a:chExt cx="0" cy="0"/>
        </a:xfrm>
      </p:grpSpPr>
      <p:sp>
        <p:nvSpPr>
          <p:cNvPr id="6" name="Rectangle 5"/>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Text Placeholder 226"/>
          <p:cNvSpPr>
            <a:spLocks noGrp="1"/>
          </p:cNvSpPr>
          <p:nvPr>
            <p:ph type="body" sz="quarter" idx="13" hasCustomPrompt="1"/>
          </p:nvPr>
        </p:nvSpPr>
        <p:spPr>
          <a:xfrm>
            <a:off x="575733" y="1562306"/>
            <a:ext cx="8204754"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575733" y="324358"/>
            <a:ext cx="8183497"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Click to add </a:t>
            </a:r>
            <a:r>
              <a:rPr lang="en-US"/>
              <a:t>clear explanation</a:t>
            </a:r>
            <a:endParaRPr lang="en-US" dirty="0"/>
          </a:p>
        </p:txBody>
      </p:sp>
    </p:spTree>
    <p:extLst>
      <p:ext uri="{BB962C8B-B14F-4D97-AF65-F5344CB8AC3E}">
        <p14:creationId xmlns:p14="http://schemas.microsoft.com/office/powerpoint/2010/main" val="102542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building workbook activity">
    <p:spTree>
      <p:nvGrpSpPr>
        <p:cNvPr id="1" name=""/>
        <p:cNvGrpSpPr/>
        <p:nvPr/>
      </p:nvGrpSpPr>
      <p:grpSpPr>
        <a:xfrm>
          <a:off x="0" y="0"/>
          <a:ext cx="0" cy="0"/>
          <a:chOff x="0" y="0"/>
          <a:chExt cx="0" cy="0"/>
        </a:xfrm>
      </p:grpSpPr>
      <p:sp>
        <p:nvSpPr>
          <p:cNvPr id="11" name="Rectangle 10"/>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Text Placeholder 226"/>
          <p:cNvSpPr>
            <a:spLocks noGrp="1"/>
          </p:cNvSpPr>
          <p:nvPr>
            <p:ph type="body" sz="quarter" idx="13" hasCustomPrompt="1"/>
          </p:nvPr>
        </p:nvSpPr>
        <p:spPr>
          <a:xfrm>
            <a:off x="575733" y="1644308"/>
            <a:ext cx="8204754" cy="4469673"/>
          </a:xfrm>
          <a:prstGeom prst="rect">
            <a:avLst/>
          </a:prstGeom>
        </p:spPr>
        <p:txBody>
          <a:bodyPr wrap="square" anchor="t" anchorCtr="0">
            <a:normAutofit/>
          </a:bodyPr>
          <a:lstStyle>
            <a:lvl1pPr marL="285750" indent="-285750">
              <a:buClr>
                <a:srgbClr val="94B9AF"/>
              </a:buClr>
              <a:buFont typeface="AppleSymbols" charset="0"/>
              <a:buChar char="⎔"/>
              <a:defRPr sz="200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exagon 17"/>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Workbook Activity #: Activity type (see list)</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737" y="406485"/>
            <a:ext cx="403855" cy="699267"/>
          </a:xfrm>
          <a:prstGeom prst="rect">
            <a:avLst/>
          </a:prstGeom>
        </p:spPr>
      </p:pic>
    </p:spTree>
    <p:extLst>
      <p:ext uri="{BB962C8B-B14F-4D97-AF65-F5344CB8AC3E}">
        <p14:creationId xmlns:p14="http://schemas.microsoft.com/office/powerpoint/2010/main" val="56358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building discussion activity">
    <p:spTree>
      <p:nvGrpSpPr>
        <p:cNvPr id="1" name=""/>
        <p:cNvGrpSpPr/>
        <p:nvPr/>
      </p:nvGrpSpPr>
      <p:grpSpPr>
        <a:xfrm>
          <a:off x="0" y="0"/>
          <a:ext cx="0" cy="0"/>
          <a:chOff x="0" y="0"/>
          <a:chExt cx="0" cy="0"/>
        </a:xfrm>
      </p:grpSpPr>
      <p:sp>
        <p:nvSpPr>
          <p:cNvPr id="17" name="Rectangle 16"/>
          <p:cNvSpPr/>
          <p:nvPr userDrawn="1"/>
        </p:nvSpPr>
        <p:spPr>
          <a:xfrm rot="5400000">
            <a:off x="-3312622" y="3312622"/>
            <a:ext cx="6858000" cy="232756"/>
          </a:xfrm>
          <a:prstGeom prst="rect">
            <a:avLst/>
          </a:prstGeom>
          <a:solidFill>
            <a:srgbClr val="759A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9" name="Text Placeholder 226"/>
          <p:cNvSpPr>
            <a:spLocks noGrp="1"/>
          </p:cNvSpPr>
          <p:nvPr>
            <p:ph type="body" sz="quarter" idx="14" hasCustomPrompt="1"/>
          </p:nvPr>
        </p:nvSpPr>
        <p:spPr>
          <a:xfrm>
            <a:off x="575733" y="1709508"/>
            <a:ext cx="4164709" cy="4352038"/>
          </a:xfrm>
          <a:prstGeom prst="rect">
            <a:avLst/>
          </a:prstGeom>
        </p:spPr>
        <p:txBody>
          <a:bodyPr wrap="square" anchor="t" anchorCtr="0">
            <a:normAutofit/>
          </a:bodyPr>
          <a:lstStyle>
            <a:lvl1pPr marL="285750" indent="-285750">
              <a:buClr>
                <a:srgbClr val="94B9AF"/>
              </a:buClr>
              <a:buFont typeface="AppleSymbols" charset="0"/>
              <a:buChar char="⎔"/>
              <a:defRPr sz="2000" baseline="0">
                <a:solidFill>
                  <a:schemeClr val="tx1"/>
                </a:solidFill>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Describe the goal for the discussion board</a:t>
            </a:r>
          </a:p>
          <a:p>
            <a:pPr lvl="0"/>
            <a:r>
              <a:rPr lang="en-US" dirty="0"/>
              <a:t>Provide specific guidelines</a:t>
            </a:r>
          </a:p>
          <a:p>
            <a:pPr lvl="0"/>
            <a:r>
              <a:rPr lang="en-US" dirty="0"/>
              <a:t>Refer to posting guide at right (should also be posted online)</a:t>
            </a:r>
          </a:p>
        </p:txBody>
      </p:sp>
      <p:sp>
        <p:nvSpPr>
          <p:cNvPr id="21" name="Hexagon 20"/>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Discussion Board (ideas; readings; pre-selected video)</a:t>
            </a:r>
          </a:p>
        </p:txBody>
      </p:sp>
      <p:sp>
        <p:nvSpPr>
          <p:cNvPr id="24" name="Rectangle 23"/>
          <p:cNvSpPr/>
          <p:nvPr userDrawn="1"/>
        </p:nvSpPr>
        <p:spPr>
          <a:xfrm rot="5400000" flipV="1">
            <a:off x="2832113" y="3866520"/>
            <a:ext cx="4359743" cy="45719"/>
          </a:xfrm>
          <a:prstGeom prst="rect">
            <a:avLst/>
          </a:prstGeom>
          <a:solidFill>
            <a:srgbClr val="94B9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p:cNvSpPr txBox="1"/>
          <p:nvPr userDrawn="1"/>
        </p:nvSpPr>
        <p:spPr>
          <a:xfrm>
            <a:off x="5252269" y="1599232"/>
            <a:ext cx="3465335" cy="4532010"/>
          </a:xfrm>
          <a:prstGeom prst="rect">
            <a:avLst/>
          </a:prstGeom>
          <a:noFill/>
        </p:spPr>
        <p:txBody>
          <a:bodyPr wrap="square" rtlCol="0">
            <a:spAutoFit/>
          </a:bodyPr>
          <a:lstStyle/>
          <a:p>
            <a:pPr algn="l"/>
            <a:r>
              <a:rPr lang="en-US" sz="1600" b="1" dirty="0">
                <a:solidFill>
                  <a:schemeClr val="tx2"/>
                </a:solidFill>
                <a:latin typeface="Arial" charset="0"/>
                <a:ea typeface="Arial" charset="0"/>
                <a:cs typeface="Arial" charset="0"/>
              </a:rPr>
              <a:t>Posting</a:t>
            </a:r>
            <a:r>
              <a:rPr lang="en-US" sz="1600" b="1" baseline="0" dirty="0">
                <a:solidFill>
                  <a:schemeClr val="tx2"/>
                </a:solidFill>
                <a:latin typeface="Arial" charset="0"/>
                <a:ea typeface="Arial" charset="0"/>
                <a:cs typeface="Arial" charset="0"/>
              </a:rPr>
              <a:t> on the discussion board</a:t>
            </a:r>
          </a:p>
          <a:p>
            <a:pPr algn="ctr"/>
            <a:endParaRPr lang="en-US" sz="1050" b="1" baseline="0" dirty="0">
              <a:solidFill>
                <a:schemeClr val="tx2"/>
              </a:solidFill>
              <a:latin typeface="Arial" charset="0"/>
              <a:ea typeface="Arial" charset="0"/>
              <a:cs typeface="Arial" charset="0"/>
            </a:endParaRPr>
          </a:p>
          <a:p>
            <a:pPr algn="l"/>
            <a:r>
              <a:rPr lang="en-US" sz="1600" b="0" baseline="0" dirty="0">
                <a:solidFill>
                  <a:schemeClr val="tx2"/>
                </a:solidFill>
                <a:latin typeface="Arial" charset="0"/>
                <a:ea typeface="Arial" charset="0"/>
                <a:cs typeface="Arial" charset="0"/>
              </a:rPr>
              <a:t>Use the discussion board to</a:t>
            </a:r>
          </a:p>
          <a:p>
            <a:pPr marL="285750" indent="-285750" algn="l">
              <a:buFont typeface="Arial" charset="0"/>
              <a:buChar char="•"/>
            </a:pPr>
            <a:r>
              <a:rPr lang="en-US" sz="1400" b="0" baseline="0" dirty="0">
                <a:solidFill>
                  <a:schemeClr val="tx2"/>
                </a:solidFill>
                <a:latin typeface="Arial" charset="0"/>
                <a:ea typeface="Arial" charset="0"/>
                <a:cs typeface="Arial" charset="0"/>
              </a:rPr>
              <a:t>Share information that you have and others do not</a:t>
            </a:r>
          </a:p>
          <a:p>
            <a:pPr marL="285750" indent="-285750" algn="l">
              <a:buFont typeface="Arial" charset="0"/>
              <a:buChar char="•"/>
            </a:pPr>
            <a:r>
              <a:rPr lang="en-US" sz="1400" b="0" baseline="0" dirty="0">
                <a:solidFill>
                  <a:schemeClr val="tx2"/>
                </a:solidFill>
                <a:latin typeface="Arial" charset="0"/>
                <a:ea typeface="Arial" charset="0"/>
                <a:cs typeface="Arial" charset="0"/>
              </a:rPr>
              <a:t>Get clarification</a:t>
            </a:r>
          </a:p>
          <a:p>
            <a:pPr marL="285750" indent="-285750" algn="l">
              <a:buFont typeface="Arial" charset="0"/>
              <a:buChar char="•"/>
            </a:pPr>
            <a:r>
              <a:rPr lang="en-US" sz="1400" b="0" baseline="0" dirty="0">
                <a:solidFill>
                  <a:schemeClr val="tx2"/>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Respond to others by</a:t>
            </a:r>
          </a:p>
          <a:p>
            <a:pPr marL="285750" indent="-285750" algn="l">
              <a:buFont typeface="Arial" charset="0"/>
              <a:buChar char="•"/>
            </a:pPr>
            <a:r>
              <a:rPr lang="en-US" sz="1400" b="0" baseline="0" dirty="0">
                <a:solidFill>
                  <a:schemeClr val="tx2"/>
                </a:solidFill>
                <a:latin typeface="Arial" charset="0"/>
                <a:ea typeface="Arial" charset="0"/>
                <a:cs typeface="Arial" charset="0"/>
              </a:rPr>
              <a:t>Asking for more information</a:t>
            </a:r>
          </a:p>
          <a:p>
            <a:pPr marL="285750" indent="-285750" algn="l">
              <a:buFont typeface="Arial" charset="0"/>
              <a:buChar char="•"/>
            </a:pPr>
            <a:r>
              <a:rPr lang="en-US" sz="1400" b="0" baseline="0" dirty="0">
                <a:solidFill>
                  <a:schemeClr val="tx2"/>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400" b="0" baseline="0" dirty="0">
                <a:solidFill>
                  <a:schemeClr val="tx2"/>
                </a:solidFill>
                <a:latin typeface="Arial" charset="0"/>
                <a:ea typeface="Arial" charset="0"/>
                <a:cs typeface="Arial" charset="0"/>
              </a:rPr>
              <a:t>Correcting unintended errors</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Write</a:t>
            </a:r>
          </a:p>
          <a:p>
            <a:pPr marL="285750" indent="-285750" algn="l">
              <a:buFont typeface="Arial" charset="0"/>
              <a:buChar char="•"/>
            </a:pPr>
            <a:r>
              <a:rPr lang="en-US" sz="1400" b="0" baseline="0" dirty="0">
                <a:solidFill>
                  <a:schemeClr val="tx2"/>
                </a:solidFill>
                <a:latin typeface="Arial" charset="0"/>
                <a:ea typeface="Arial" charset="0"/>
                <a:cs typeface="Arial" charset="0"/>
              </a:rPr>
              <a:t>Short but content-filled responses</a:t>
            </a:r>
          </a:p>
          <a:p>
            <a:pPr marL="285750" indent="-285750" algn="l">
              <a:buFont typeface="Arial" charset="0"/>
              <a:buChar char="•"/>
            </a:pPr>
            <a:r>
              <a:rPr lang="en-US" sz="1400" b="0" baseline="0" dirty="0">
                <a:solidFill>
                  <a:schemeClr val="tx2"/>
                </a:solidFill>
                <a:latin typeface="Arial" charset="0"/>
                <a:ea typeface="Arial" charset="0"/>
                <a:cs typeface="Arial" charset="0"/>
              </a:rPr>
              <a:t>Clearly (after typing, briefly edit)</a:t>
            </a:r>
          </a:p>
          <a:p>
            <a:pPr marL="285750" indent="-285750" algn="l">
              <a:buFont typeface="Arial" charset="0"/>
              <a:buChar char="•"/>
            </a:pPr>
            <a:r>
              <a:rPr lang="en-US" sz="1400" b="0" baseline="0" dirty="0">
                <a:solidFill>
                  <a:schemeClr val="tx2"/>
                </a:solidFill>
                <a:latin typeface="Arial" charset="0"/>
                <a:ea typeface="Arial" charset="0"/>
                <a:cs typeface="Arial" charset="0"/>
              </a:rPr>
              <a:t>In a style that allows generosity of spirit (assuming the best of others)</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232" y="561476"/>
            <a:ext cx="632468" cy="443131"/>
          </a:xfrm>
          <a:prstGeom prst="rect">
            <a:avLst/>
          </a:prstGeom>
        </p:spPr>
      </p:pic>
    </p:spTree>
    <p:extLst>
      <p:ext uri="{BB962C8B-B14F-4D97-AF65-F5344CB8AC3E}">
        <p14:creationId xmlns:p14="http://schemas.microsoft.com/office/powerpoint/2010/main" val="336720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grpSp>
        <p:nvGrpSpPr>
          <p:cNvPr id="14" name="Group 13"/>
          <p:cNvGrpSpPr/>
          <p:nvPr userDrawn="1"/>
        </p:nvGrpSpPr>
        <p:grpSpPr>
          <a:xfrm>
            <a:off x="-1277796" y="-394249"/>
            <a:ext cx="11699593"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220" name="Rectangle 219"/>
          <p:cNvSpPr/>
          <p:nvPr userDrawn="1"/>
        </p:nvSpPr>
        <p:spPr>
          <a:xfrm rot="5400000">
            <a:off x="2113115" y="1754256"/>
            <a:ext cx="9144000" cy="48469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7" name="Text Placeholder 226"/>
          <p:cNvSpPr>
            <a:spLocks noGrp="1"/>
          </p:cNvSpPr>
          <p:nvPr>
            <p:ph type="body" sz="quarter" idx="13" hasCustomPrompt="1"/>
          </p:nvPr>
        </p:nvSpPr>
        <p:spPr>
          <a:xfrm>
            <a:off x="4606925" y="2672895"/>
            <a:ext cx="4154488" cy="1512209"/>
          </a:xfrm>
          <a:prstGeom prst="rect">
            <a:avLst/>
          </a:prstGeom>
        </p:spPr>
        <p:txBody>
          <a:bodyPr anchor="ctr" anchorCtr="0">
            <a:sp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0" name="Picture 2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231" name="Picture 2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Content Placeholder 2"/>
          <p:cNvSpPr>
            <a:spLocks noGrp="1"/>
          </p:cNvSpPr>
          <p:nvPr>
            <p:ph sz="quarter" idx="14" hasCustomPrompt="1"/>
          </p:nvPr>
        </p:nvSpPr>
        <p:spPr>
          <a:xfrm>
            <a:off x="381000" y="2773436"/>
            <a:ext cx="3535363" cy="1311128"/>
          </a:xfrm>
          <a:prstGeom prst="rect">
            <a:avLst/>
          </a:prstGeom>
        </p:spPr>
        <p:txBody>
          <a:bodyPr anchor="ctr">
            <a:spAutoFit/>
          </a:bodyPr>
          <a:lstStyle>
            <a:lvl1pPr marL="0" indent="0">
              <a:buNone/>
              <a:defRPr sz="4400" b="1">
                <a:latin typeface="Arial" charset="0"/>
                <a:ea typeface="Arial" charset="0"/>
                <a:cs typeface="Arial" charset="0"/>
              </a:defRPr>
            </a:lvl1pPr>
            <a:lvl2pPr marL="457200" indent="0">
              <a:buNone/>
              <a:defRPr b="1">
                <a:latin typeface="Arial" charset="0"/>
                <a:ea typeface="Arial" charset="0"/>
                <a:cs typeface="Arial" charset="0"/>
              </a:defRPr>
            </a:lvl2pPr>
            <a:lvl3pPr marL="914400" indent="0">
              <a:buNone/>
              <a:defRPr b="1">
                <a:latin typeface="Arial" charset="0"/>
                <a:ea typeface="Arial" charset="0"/>
                <a:cs typeface="Arial" charset="0"/>
              </a:defRPr>
            </a:lvl3pPr>
            <a:lvl4pPr marL="1371600" indent="0">
              <a:buNone/>
              <a:defRPr b="1">
                <a:latin typeface="Arial" charset="0"/>
                <a:ea typeface="Arial" charset="0"/>
                <a:cs typeface="Arial" charset="0"/>
              </a:defRPr>
            </a:lvl4pPr>
            <a:lvl5pPr marL="1828800" indent="0">
              <a:buNone/>
              <a:defRPr b="1">
                <a:latin typeface="Arial" charset="0"/>
                <a:ea typeface="Arial" charset="0"/>
                <a:cs typeface="Arial" charset="0"/>
              </a:defRPr>
            </a:lvl5pPr>
          </a:lstStyle>
          <a:p>
            <a:pPr lvl="0"/>
            <a:r>
              <a:rPr lang="en-US" dirty="0"/>
              <a:t>Module Objectives</a:t>
            </a:r>
          </a:p>
        </p:txBody>
      </p:sp>
      <p:sp>
        <p:nvSpPr>
          <p:cNvPr id="2" name="Title 1">
            <a:extLst>
              <a:ext uri="{FF2B5EF4-FFF2-40B4-BE49-F238E27FC236}">
                <a16:creationId xmlns:a16="http://schemas.microsoft.com/office/drawing/2014/main" id="{2A33B919-7482-45BB-9A9A-D1F680D4829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816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building partner work">
    <p:spTree>
      <p:nvGrpSpPr>
        <p:cNvPr id="1" name=""/>
        <p:cNvGrpSpPr/>
        <p:nvPr/>
      </p:nvGrpSpPr>
      <p:grpSpPr>
        <a:xfrm>
          <a:off x="0" y="0"/>
          <a:ext cx="0" cy="0"/>
          <a:chOff x="0" y="0"/>
          <a:chExt cx="0" cy="0"/>
        </a:xfrm>
      </p:grpSpPr>
      <p:sp>
        <p:nvSpPr>
          <p:cNvPr id="18" name="Rectangle 17"/>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Partner Work</a:t>
            </a:r>
          </a:p>
        </p:txBody>
      </p:sp>
      <p:sp>
        <p:nvSpPr>
          <p:cNvPr id="21" name="Text Placeholder 226"/>
          <p:cNvSpPr>
            <a:spLocks noGrp="1"/>
          </p:cNvSpPr>
          <p:nvPr userDrawn="1">
            <p:ph type="body" sz="quarter" idx="13" hasCustomPrompt="1"/>
          </p:nvPr>
        </p:nvSpPr>
        <p:spPr>
          <a:xfrm>
            <a:off x="575733" y="1644308"/>
            <a:ext cx="8204754" cy="4469673"/>
          </a:xfrm>
          <a:prstGeom prst="rect">
            <a:avLst/>
          </a:prstGeom>
        </p:spPr>
        <p:txBody>
          <a:bodyPr wrap="square" anchor="t" anchorCtr="0">
            <a:normAutofit/>
          </a:bodyPr>
          <a:lstStyle>
            <a:lvl1pPr marL="285750" indent="-285750">
              <a:buClr>
                <a:srgbClr val="94B9AF"/>
              </a:buClr>
              <a:buFont typeface="AppleSymbols" charset="0"/>
              <a:buChar char="⎔"/>
              <a:defRPr sz="200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519" y="561731"/>
            <a:ext cx="796052" cy="447098"/>
          </a:xfrm>
          <a:prstGeom prst="rect">
            <a:avLst/>
          </a:prstGeom>
        </p:spPr>
      </p:pic>
    </p:spTree>
    <p:extLst>
      <p:ext uri="{BB962C8B-B14F-4D97-AF65-F5344CB8AC3E}">
        <p14:creationId xmlns:p14="http://schemas.microsoft.com/office/powerpoint/2010/main" val="157998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nowledge-building quiz">
    <p:spTree>
      <p:nvGrpSpPr>
        <p:cNvPr id="1" name=""/>
        <p:cNvGrpSpPr/>
        <p:nvPr/>
      </p:nvGrpSpPr>
      <p:grpSpPr>
        <a:xfrm>
          <a:off x="0" y="0"/>
          <a:ext cx="0" cy="0"/>
          <a:chOff x="0" y="0"/>
          <a:chExt cx="0" cy="0"/>
        </a:xfrm>
      </p:grpSpPr>
      <p:sp>
        <p:nvSpPr>
          <p:cNvPr id="18" name="Rectangle 17"/>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Quiz</a:t>
            </a:r>
          </a:p>
        </p:txBody>
      </p:sp>
      <p:sp>
        <p:nvSpPr>
          <p:cNvPr id="21" name="Text Placeholder 226"/>
          <p:cNvSpPr>
            <a:spLocks noGrp="1"/>
          </p:cNvSpPr>
          <p:nvPr userDrawn="1">
            <p:ph type="body" sz="quarter" idx="13" hasCustomPrompt="1"/>
          </p:nvPr>
        </p:nvSpPr>
        <p:spPr>
          <a:xfrm>
            <a:off x="575733" y="1644308"/>
            <a:ext cx="8204754" cy="4469673"/>
          </a:xfrm>
          <a:prstGeom prst="rect">
            <a:avLst/>
          </a:prstGeom>
        </p:spPr>
        <p:txBody>
          <a:bodyPr wrap="square" anchor="t" anchorCtr="0">
            <a:normAutofit/>
          </a:bodyPr>
          <a:lstStyle>
            <a:lvl1pPr marL="285750" indent="-285750">
              <a:buClr>
                <a:srgbClr val="94B9AF"/>
              </a:buClr>
              <a:buFont typeface="AppleSymbols" charset="0"/>
              <a:buChar char="⎔"/>
              <a:defRPr sz="200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497" y="450798"/>
            <a:ext cx="430336" cy="631769"/>
          </a:xfrm>
          <a:prstGeom prst="rect">
            <a:avLst/>
          </a:prstGeom>
        </p:spPr>
      </p:pic>
    </p:spTree>
    <p:extLst>
      <p:ext uri="{BB962C8B-B14F-4D97-AF65-F5344CB8AC3E}">
        <p14:creationId xmlns:p14="http://schemas.microsoft.com/office/powerpoint/2010/main" val="272749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nowledge-building lead teacher demonstration">
    <p:spTree>
      <p:nvGrpSpPr>
        <p:cNvPr id="1" name=""/>
        <p:cNvGrpSpPr/>
        <p:nvPr/>
      </p:nvGrpSpPr>
      <p:grpSpPr>
        <a:xfrm>
          <a:off x="0" y="0"/>
          <a:ext cx="0" cy="0"/>
          <a:chOff x="0" y="0"/>
          <a:chExt cx="0" cy="0"/>
        </a:xfrm>
      </p:grpSpPr>
      <p:sp>
        <p:nvSpPr>
          <p:cNvPr id="17" name="Media Placeholder 16"/>
          <p:cNvSpPr>
            <a:spLocks noGrp="1"/>
          </p:cNvSpPr>
          <p:nvPr>
            <p:ph type="media" sz="quarter" idx="14" hasCustomPrompt="1"/>
          </p:nvPr>
        </p:nvSpPr>
        <p:spPr>
          <a:xfrm>
            <a:off x="637557" y="1653152"/>
            <a:ext cx="8142927" cy="4468813"/>
          </a:xfrm>
          <a:prstGeom prst="rect">
            <a:avLst/>
          </a:prstGeom>
        </p:spPr>
        <p:txBody>
          <a:bodyPr/>
          <a:lstStyle>
            <a:lvl1pPr marL="0" indent="0">
              <a:buNone/>
              <a:defRPr sz="2000" baseline="0">
                <a:latin typeface="Arial" charset="0"/>
                <a:ea typeface="Arial" charset="0"/>
                <a:cs typeface="Arial" charset="0"/>
              </a:defRPr>
            </a:lvl1pPr>
          </a:lstStyle>
          <a:p>
            <a:r>
              <a:rPr lang="en-US" dirty="0"/>
              <a:t>Insert Lead Teacher video here</a:t>
            </a:r>
          </a:p>
        </p:txBody>
      </p:sp>
      <p:sp>
        <p:nvSpPr>
          <p:cNvPr id="7" name="Rectangle 6"/>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199330" y="257403"/>
            <a:ext cx="7581155" cy="1147527"/>
          </a:xfrm>
          <a:prstGeom prst="rect">
            <a:avLst/>
          </a:prstGeom>
        </p:spPr>
        <p:txBody>
          <a:bodyPr anchor="ctr">
            <a:norm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Knowledge-Building Lead Teacher Demonstration: Write focus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Hexagon 8"/>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385" y="571724"/>
            <a:ext cx="679580" cy="426403"/>
          </a:xfrm>
          <a:prstGeom prst="rect">
            <a:avLst/>
          </a:prstGeom>
        </p:spPr>
      </p:pic>
    </p:spTree>
    <p:extLst>
      <p:ext uri="{BB962C8B-B14F-4D97-AF65-F5344CB8AC3E}">
        <p14:creationId xmlns:p14="http://schemas.microsoft.com/office/powerpoint/2010/main" val="676848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nowledge-building curriculum">
    <p:spTree>
      <p:nvGrpSpPr>
        <p:cNvPr id="1" name=""/>
        <p:cNvGrpSpPr/>
        <p:nvPr/>
      </p:nvGrpSpPr>
      <p:grpSpPr>
        <a:xfrm>
          <a:off x="0" y="0"/>
          <a:ext cx="0" cy="0"/>
          <a:chOff x="0" y="0"/>
          <a:chExt cx="0" cy="0"/>
        </a:xfrm>
      </p:grpSpPr>
      <p:sp>
        <p:nvSpPr>
          <p:cNvPr id="8" name="Rectangle 7"/>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199329" y="256678"/>
            <a:ext cx="7581157"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Knowledge-Building Curriculum Example: Description of example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625641" y="1644308"/>
            <a:ext cx="8154846" cy="4469673"/>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xagon 6"/>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277" y="568262"/>
            <a:ext cx="560776" cy="433327"/>
          </a:xfrm>
          <a:prstGeom prst="rect">
            <a:avLst/>
          </a:prstGeom>
        </p:spPr>
      </p:pic>
    </p:spTree>
    <p:extLst>
      <p:ext uri="{BB962C8B-B14F-4D97-AF65-F5344CB8AC3E}">
        <p14:creationId xmlns:p14="http://schemas.microsoft.com/office/powerpoint/2010/main" val="369736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nowledge-building journal entry">
    <p:spTree>
      <p:nvGrpSpPr>
        <p:cNvPr id="1" name=""/>
        <p:cNvGrpSpPr/>
        <p:nvPr/>
      </p:nvGrpSpPr>
      <p:grpSpPr>
        <a:xfrm>
          <a:off x="0" y="0"/>
          <a:ext cx="0" cy="0"/>
          <a:chOff x="0" y="0"/>
          <a:chExt cx="0" cy="0"/>
        </a:xfrm>
      </p:grpSpPr>
      <p:sp>
        <p:nvSpPr>
          <p:cNvPr id="8" name="Rectangle 7"/>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199329" y="256678"/>
            <a:ext cx="7581157"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Knowledge-Building Journal Entry: Description of task</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625641" y="1644308"/>
            <a:ext cx="8154846" cy="4469673"/>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xagon 6"/>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212" y="478170"/>
            <a:ext cx="520906" cy="613511"/>
          </a:xfrm>
          <a:prstGeom prst="rect">
            <a:avLst/>
          </a:prstGeom>
        </p:spPr>
      </p:pic>
    </p:spTree>
    <p:extLst>
      <p:ext uri="{BB962C8B-B14F-4D97-AF65-F5344CB8AC3E}">
        <p14:creationId xmlns:p14="http://schemas.microsoft.com/office/powerpoint/2010/main" val="272980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nowledge-building video">
    <p:spTree>
      <p:nvGrpSpPr>
        <p:cNvPr id="1" name=""/>
        <p:cNvGrpSpPr/>
        <p:nvPr/>
      </p:nvGrpSpPr>
      <p:grpSpPr>
        <a:xfrm>
          <a:off x="0" y="0"/>
          <a:ext cx="0" cy="0"/>
          <a:chOff x="0" y="0"/>
          <a:chExt cx="0" cy="0"/>
        </a:xfrm>
      </p:grpSpPr>
      <p:sp>
        <p:nvSpPr>
          <p:cNvPr id="20" name="Rectangle 19"/>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219018" y="324358"/>
            <a:ext cx="7540212" cy="917367"/>
          </a:xfrm>
          <a:prstGeom prst="rect">
            <a:avLst/>
          </a:prstGeom>
        </p:spPr>
        <p:txBody>
          <a:bodyPr anchor="ctr">
            <a:no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Knowledge-building Video Example: </a:t>
            </a:r>
            <a:br>
              <a:rPr lang="en-US" dirty="0"/>
            </a:br>
            <a:r>
              <a:rPr lang="en-US" dirty="0"/>
              <a:t>Description of video</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Hexagon 17"/>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 Placeholder 226"/>
          <p:cNvSpPr>
            <a:spLocks noGrp="1"/>
          </p:cNvSpPr>
          <p:nvPr userDrawn="1">
            <p:ph type="body" sz="quarter" idx="14" hasCustomPrompt="1"/>
          </p:nvPr>
        </p:nvSpPr>
        <p:spPr>
          <a:xfrm>
            <a:off x="575733" y="1709508"/>
            <a:ext cx="4164709" cy="4247036"/>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Type description of the video</a:t>
            </a:r>
          </a:p>
          <a:p>
            <a:pPr lvl="0"/>
            <a:r>
              <a:rPr lang="en-US" dirty="0"/>
              <a:t>Type acknowledgement of copyright holder</a:t>
            </a:r>
          </a:p>
        </p:txBody>
      </p:sp>
      <p:sp>
        <p:nvSpPr>
          <p:cNvPr id="25" name="Picture Placeholder 10"/>
          <p:cNvSpPr>
            <a:spLocks noGrp="1"/>
          </p:cNvSpPr>
          <p:nvPr userDrawn="1">
            <p:ph type="pic" sz="quarter" idx="11" hasCustomPrompt="1"/>
          </p:nvPr>
        </p:nvSpPr>
        <p:spPr>
          <a:xfrm>
            <a:off x="5052505" y="1674912"/>
            <a:ext cx="3698423" cy="3549408"/>
          </a:xfrm>
          <a:prstGeom prst="rect">
            <a:avLst/>
          </a:prstGeom>
        </p:spPr>
        <p:txBody>
          <a:bodyPr/>
          <a:lstStyle>
            <a:lvl1pPr marL="0" indent="0">
              <a:buNone/>
              <a:defRPr sz="2000" baseline="0">
                <a:latin typeface="Arial" charset="0"/>
                <a:ea typeface="Arial" charset="0"/>
                <a:cs typeface="Arial" charset="0"/>
              </a:defRPr>
            </a:lvl1pPr>
          </a:lstStyle>
          <a:p>
            <a:r>
              <a:rPr lang="en-US" dirty="0"/>
              <a:t>Image of video screen capture</a:t>
            </a:r>
          </a:p>
        </p:txBody>
      </p:sp>
      <p:sp>
        <p:nvSpPr>
          <p:cNvPr id="26" name="Text Placeholder 2"/>
          <p:cNvSpPr>
            <a:spLocks noGrp="1"/>
          </p:cNvSpPr>
          <p:nvPr userDrawn="1">
            <p:ph idx="12" hasCustomPrompt="1"/>
          </p:nvPr>
        </p:nvSpPr>
        <p:spPr>
          <a:xfrm>
            <a:off x="5082062" y="5498296"/>
            <a:ext cx="3677168"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1227619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and description">
    <p:spTree>
      <p:nvGrpSpPr>
        <p:cNvPr id="1" name=""/>
        <p:cNvGrpSpPr/>
        <p:nvPr/>
      </p:nvGrpSpPr>
      <p:grpSpPr>
        <a:xfrm>
          <a:off x="0" y="0"/>
          <a:ext cx="0" cy="0"/>
          <a:chOff x="0" y="0"/>
          <a:chExt cx="0" cy="0"/>
        </a:xfrm>
      </p:grpSpPr>
      <p:sp>
        <p:nvSpPr>
          <p:cNvPr id="18" name="Rectangle 17"/>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295400" y="264054"/>
            <a:ext cx="7485086" cy="1065167"/>
          </a:xfrm>
          <a:prstGeom prst="rect">
            <a:avLst/>
          </a:prstGeom>
        </p:spPr>
        <p:txBody>
          <a:bodyPr anchor="ctr">
            <a:no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Title of video and description of video focus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Media Placeholder 14"/>
          <p:cNvSpPr>
            <a:spLocks noGrp="1"/>
          </p:cNvSpPr>
          <p:nvPr userDrawn="1">
            <p:ph type="media" sz="quarter" idx="13" hasCustomPrompt="1"/>
          </p:nvPr>
        </p:nvSpPr>
        <p:spPr>
          <a:xfrm>
            <a:off x="554478" y="1515946"/>
            <a:ext cx="8204752" cy="3828395"/>
          </a:xfrm>
          <a:prstGeom prst="rect">
            <a:avLst/>
          </a:prstGeom>
        </p:spPr>
        <p:txBody>
          <a:bodyPr/>
          <a:lstStyle>
            <a:lvl1pPr marL="0" indent="0">
              <a:buNone/>
              <a:defRPr sz="2000">
                <a:latin typeface="Arial" charset="0"/>
                <a:ea typeface="Arial" charset="0"/>
                <a:cs typeface="Arial" charset="0"/>
              </a:defRPr>
            </a:lvl1pPr>
          </a:lstStyle>
          <a:p>
            <a:r>
              <a:rPr lang="en-US" dirty="0"/>
              <a:t>Insert video here</a:t>
            </a:r>
          </a:p>
        </p:txBody>
      </p:sp>
      <p:sp>
        <p:nvSpPr>
          <p:cNvPr id="21" name="Text Placeholder 2"/>
          <p:cNvSpPr>
            <a:spLocks noGrp="1"/>
          </p:cNvSpPr>
          <p:nvPr userDrawn="1">
            <p:ph idx="12" hasCustomPrompt="1"/>
          </p:nvPr>
        </p:nvSpPr>
        <p:spPr>
          <a:xfrm>
            <a:off x="5060807" y="5527371"/>
            <a:ext cx="3677168"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3378938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telestration focus">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5053013" y="1674813"/>
            <a:ext cx="3727450" cy="3549650"/>
          </a:xfrm>
          <a:prstGeom prst="rect">
            <a:avLst/>
          </a:prstGeom>
        </p:spPr>
        <p:txBody>
          <a:bodyPr/>
          <a:lstStyle>
            <a:lvl1pPr marL="0" indent="0">
              <a:buNone/>
              <a:defRPr sz="2000" baseline="0">
                <a:latin typeface="Arial" charset="0"/>
                <a:ea typeface="Arial" charset="0"/>
                <a:cs typeface="Arial" charset="0"/>
              </a:defRPr>
            </a:lvl1pPr>
            <a:lvl2pPr marL="457200" indent="0">
              <a:buNone/>
              <a:defRPr sz="2400">
                <a:latin typeface="Arial" charset="0"/>
                <a:ea typeface="Arial" charset="0"/>
                <a:cs typeface="Arial" charset="0"/>
              </a:defRPr>
            </a:lvl2pPr>
            <a:lvl3pPr marL="914400" indent="0">
              <a:buNone/>
              <a:defRPr sz="2400">
                <a:latin typeface="Arial" charset="0"/>
                <a:ea typeface="Arial" charset="0"/>
                <a:cs typeface="Arial" charset="0"/>
              </a:defRPr>
            </a:lvl3pPr>
            <a:lvl4pPr marL="1371600" indent="0">
              <a:buNone/>
              <a:defRPr sz="2400">
                <a:latin typeface="Arial" charset="0"/>
                <a:ea typeface="Arial" charset="0"/>
                <a:cs typeface="Arial" charset="0"/>
              </a:defRPr>
            </a:lvl4pPr>
            <a:lvl5pPr marL="1828800" indent="0">
              <a:buNone/>
              <a:defRPr sz="2400">
                <a:latin typeface="Arial" charset="0"/>
                <a:ea typeface="Arial" charset="0"/>
                <a:cs typeface="Arial" charset="0"/>
              </a:defRPr>
            </a:lvl5pPr>
          </a:lstStyle>
          <a:p>
            <a:pPr lvl="0"/>
            <a:r>
              <a:rPr lang="en-US" dirty="0"/>
              <a:t>Clip from video to repeat or image to discuss</a:t>
            </a:r>
          </a:p>
        </p:txBody>
      </p:sp>
      <p:sp>
        <p:nvSpPr>
          <p:cNvPr id="20" name="Rectangle 19"/>
          <p:cNvSpPr/>
          <p:nvPr userDrawn="1"/>
        </p:nvSpPr>
        <p:spPr>
          <a:xfrm rot="5400000">
            <a:off x="-3312622" y="3312622"/>
            <a:ext cx="6858000" cy="232756"/>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260272" y="422336"/>
            <a:ext cx="7457704" cy="721412"/>
          </a:xfrm>
          <a:prstGeom prst="rect">
            <a:avLst/>
          </a:prstGeom>
        </p:spPr>
        <p:txBody>
          <a:bodyPr anchor="ctr">
            <a:normAutofit/>
          </a:bodyPr>
          <a:lstStyle>
            <a:lvl1pPr>
              <a:defRPr lang="en-US" sz="3200" b="1" kern="1200" baseline="0" dirty="0">
                <a:ln w="3175">
                  <a:noFill/>
                </a:ln>
                <a:solidFill>
                  <a:schemeClr val="tx1"/>
                </a:solidFill>
                <a:latin typeface="Arial" charset="0"/>
                <a:ea typeface="Arial" charset="0"/>
                <a:cs typeface="Arial" charset="0"/>
              </a:defRPr>
            </a:lvl1pPr>
          </a:lstStyle>
          <a:p>
            <a:r>
              <a:rPr lang="en-US" dirty="0"/>
              <a:t>Video </a:t>
            </a:r>
            <a:r>
              <a:rPr lang="en-US" dirty="0" err="1"/>
              <a:t>Telestration</a:t>
            </a:r>
            <a:r>
              <a:rPr lang="en-US" dirty="0"/>
              <a:t> focus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Hexagon 17"/>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 Placeholder 2"/>
          <p:cNvSpPr>
            <a:spLocks noGrp="1"/>
          </p:cNvSpPr>
          <p:nvPr userDrawn="1">
            <p:ph idx="12" hasCustomPrompt="1"/>
          </p:nvPr>
        </p:nvSpPr>
        <p:spPr>
          <a:xfrm>
            <a:off x="5082062" y="5498296"/>
            <a:ext cx="3677168"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23" name="Text Placeholder 226"/>
          <p:cNvSpPr>
            <a:spLocks noGrp="1"/>
          </p:cNvSpPr>
          <p:nvPr userDrawn="1">
            <p:ph type="body" sz="quarter" idx="15" hasCustomPrompt="1"/>
          </p:nvPr>
        </p:nvSpPr>
        <p:spPr>
          <a:xfrm>
            <a:off x="575733" y="1694010"/>
            <a:ext cx="4164709" cy="4247036"/>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Key points of </a:t>
            </a:r>
            <a:r>
              <a:rPr lang="en-US" dirty="0" err="1"/>
              <a:t>telestration</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3750241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tivity to link knowledge to practice">
    <p:spTree>
      <p:nvGrpSpPr>
        <p:cNvPr id="1" name=""/>
        <p:cNvGrpSpPr/>
        <p:nvPr/>
      </p:nvGrpSpPr>
      <p:grpSpPr>
        <a:xfrm>
          <a:off x="0" y="0"/>
          <a:ext cx="0" cy="0"/>
          <a:chOff x="0" y="0"/>
          <a:chExt cx="0" cy="0"/>
        </a:xfrm>
      </p:grpSpPr>
      <p:sp>
        <p:nvSpPr>
          <p:cNvPr id="10" name="Rectangle 9"/>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2"/>
          <p:cNvSpPr>
            <a:spLocks noGrp="1"/>
          </p:cNvSpPr>
          <p:nvPr>
            <p:ph idx="1" hasCustomPrompt="1"/>
          </p:nvPr>
        </p:nvSpPr>
        <p:spPr>
          <a:xfrm>
            <a:off x="504824" y="1689315"/>
            <a:ext cx="4284151" cy="4215540"/>
          </a:xfrm>
          <a:prstGeom prst="rect">
            <a:avLst/>
          </a:prstGeom>
        </p:spPr>
        <p:txBody>
          <a:bodyPr vert="horz" lIns="91440" tIns="45720" rIns="91440" bIns="45720" rtlCol="0">
            <a:normAutofit/>
          </a:bodyPr>
          <a:lstStyle>
            <a:lvl1pPr marL="285750" indent="-285750">
              <a:buFont typeface="AppleSymbols" charset="0"/>
              <a:buChar char="⎔"/>
              <a:defRPr sz="2000" baseline="0">
                <a:latin typeface="Arial" charset="0"/>
                <a:ea typeface="Arial" charset="0"/>
                <a:cs typeface="Arial" charset="0"/>
              </a:defRPr>
            </a:lvl1pPr>
            <a:lvl2pPr>
              <a:defRPr baseline="0"/>
            </a:lvl2pPr>
          </a:lstStyle>
          <a:p>
            <a:pPr lvl="0"/>
            <a:r>
              <a:rPr lang="en-US" dirty="0"/>
              <a:t>Provide a brief background on the curriculum example/video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Content Placeholder 3"/>
          <p:cNvSpPr>
            <a:spLocks noGrp="1"/>
          </p:cNvSpPr>
          <p:nvPr>
            <p:ph sz="quarter" idx="10" hasCustomPrompt="1"/>
          </p:nvPr>
        </p:nvSpPr>
        <p:spPr>
          <a:xfrm>
            <a:off x="1302327" y="385763"/>
            <a:ext cx="7478136" cy="960437"/>
          </a:xfrm>
          <a:prstGeom prst="rect">
            <a:avLst/>
          </a:prstGeom>
        </p:spPr>
        <p:txBody>
          <a:bodyPr anchor="ctr">
            <a:noAutofit/>
          </a:bodyPr>
          <a:lstStyle>
            <a:lvl1pPr marL="0" indent="0">
              <a:buNone/>
              <a:defRPr sz="24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Activity to Link Knowledge to Practice</a:t>
            </a:r>
          </a:p>
          <a:p>
            <a:pPr lvl="0"/>
            <a:r>
              <a:rPr lang="en-US" dirty="0"/>
              <a:t>Let Me Start It</a:t>
            </a:r>
            <a:r>
              <a:rPr lang="mr-IN" dirty="0"/>
              <a:t>…</a:t>
            </a:r>
            <a:endParaRPr lang="en-US" dirty="0"/>
          </a:p>
        </p:txBody>
      </p:sp>
      <p:sp>
        <p:nvSpPr>
          <p:cNvPr id="12" name="Rectangle 11"/>
          <p:cNvSpPr/>
          <p:nvPr userDrawn="1"/>
        </p:nvSpPr>
        <p:spPr>
          <a:xfrm rot="5400000" flipV="1">
            <a:off x="3581604" y="3774226"/>
            <a:ext cx="3367849" cy="45719"/>
          </a:xfrm>
          <a:prstGeom prst="rect">
            <a:avLst/>
          </a:prstGeom>
          <a:solidFill>
            <a:srgbClr val="7B25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Box 12"/>
          <p:cNvSpPr txBox="1"/>
          <p:nvPr userDrawn="1"/>
        </p:nvSpPr>
        <p:spPr>
          <a:xfrm>
            <a:off x="5742082" y="2148721"/>
            <a:ext cx="2827760" cy="3308598"/>
          </a:xfrm>
          <a:prstGeom prst="rect">
            <a:avLst/>
          </a:prstGeom>
          <a:noFill/>
        </p:spPr>
        <p:txBody>
          <a:bodyPr wrap="square" rtlCol="0">
            <a:spAutoFit/>
          </a:bodyPr>
          <a:lstStyle/>
          <a:p>
            <a:pPr algn="ctr"/>
            <a:r>
              <a:rPr lang="en-US" sz="1700" b="1" dirty="0">
                <a:latin typeface="Arial" charset="0"/>
                <a:ea typeface="Arial" charset="0"/>
                <a:cs typeface="Arial" charset="0"/>
              </a:rPr>
              <a:t>How </a:t>
            </a:r>
            <a:r>
              <a:rPr lang="en-US" sz="1700" b="1" i="1" dirty="0">
                <a:latin typeface="Arial" charset="0"/>
                <a:ea typeface="Arial" charset="0"/>
                <a:cs typeface="Arial" charset="0"/>
              </a:rPr>
              <a:t>Let Me Start It </a:t>
            </a:r>
            <a:r>
              <a:rPr lang="en-US" sz="1700" b="1" dirty="0">
                <a:latin typeface="Arial" charset="0"/>
                <a:ea typeface="Arial" charset="0"/>
                <a:cs typeface="Arial" charset="0"/>
              </a:rPr>
              <a:t>works</a:t>
            </a:r>
          </a:p>
          <a:p>
            <a:pPr algn="l"/>
            <a:endParaRPr lang="en-US" sz="1200" b="1" baseline="0" dirty="0">
              <a:latin typeface="Arial" charset="0"/>
              <a:ea typeface="Arial" charset="0"/>
              <a:cs typeface="Arial" charset="0"/>
            </a:endParaRPr>
          </a:p>
          <a:p>
            <a:pPr marL="285750" indent="-285750" algn="l">
              <a:buFont typeface="Arial" charset="0"/>
              <a:buChar char="•"/>
            </a:pPr>
            <a:r>
              <a:rPr lang="en-US" sz="1800" b="0" baseline="0" dirty="0">
                <a:latin typeface="Arial" charset="0"/>
                <a:ea typeface="Arial" charset="0"/>
                <a:cs typeface="Arial" charset="0"/>
              </a:rPr>
              <a:t>The goal is to improve the lesson using guidance from the checklist</a:t>
            </a:r>
          </a:p>
          <a:p>
            <a:pPr marL="285750" indent="-285750" algn="l">
              <a:buFont typeface="Arial" charset="0"/>
              <a:buChar char="•"/>
            </a:pPr>
            <a:r>
              <a:rPr lang="en-US" sz="1800" b="0" baseline="0" dirty="0">
                <a:latin typeface="Arial" charset="0"/>
                <a:ea typeface="Arial" charset="0"/>
                <a:cs typeface="Arial" charset="0"/>
              </a:rPr>
              <a:t>I’ll begin the process of improving the lesson</a:t>
            </a:r>
          </a:p>
          <a:p>
            <a:pPr marL="285750" indent="-285750" algn="l">
              <a:buFont typeface="Arial" charset="0"/>
              <a:buChar char="•"/>
            </a:pPr>
            <a:r>
              <a:rPr lang="en-US" sz="1800" b="0" baseline="0" dirty="0">
                <a:latin typeface="Arial" charset="0"/>
                <a:ea typeface="Arial" charset="0"/>
                <a:cs typeface="Arial" charset="0"/>
              </a:rPr>
              <a:t>You will finish the process</a:t>
            </a:r>
          </a:p>
          <a:p>
            <a:pPr marL="285750" indent="-285750" algn="l">
              <a:buFont typeface="Arial" charset="0"/>
              <a:buChar char="•"/>
            </a:pPr>
            <a:r>
              <a:rPr lang="en-US" sz="1800" b="0" baseline="0" dirty="0">
                <a:latin typeface="Arial" charset="0"/>
                <a:ea typeface="Arial" charset="0"/>
                <a:cs typeface="Arial" charset="0"/>
              </a:rPr>
              <a:t>I’ll return to discuss my thinking with you</a:t>
            </a:r>
          </a:p>
        </p:txBody>
      </p:sp>
      <p:sp>
        <p:nvSpPr>
          <p:cNvPr id="14" name="Hexagon 13"/>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770" y="434406"/>
            <a:ext cx="479197" cy="645073"/>
          </a:xfrm>
          <a:prstGeom prst="rect">
            <a:avLst/>
          </a:prstGeom>
        </p:spPr>
      </p:pic>
      <p:sp>
        <p:nvSpPr>
          <p:cNvPr id="2" name="Title 1">
            <a:extLst>
              <a:ext uri="{FF2B5EF4-FFF2-40B4-BE49-F238E27FC236}">
                <a16:creationId xmlns:a16="http://schemas.microsoft.com/office/drawing/2014/main" id="{D0DB74AC-3B46-438A-B870-311651F6471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337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t me start">
    <p:spTree>
      <p:nvGrpSpPr>
        <p:cNvPr id="1" name=""/>
        <p:cNvGrpSpPr/>
        <p:nvPr/>
      </p:nvGrpSpPr>
      <p:grpSpPr>
        <a:xfrm>
          <a:off x="0" y="0"/>
          <a:ext cx="0" cy="0"/>
          <a:chOff x="0" y="0"/>
          <a:chExt cx="0" cy="0"/>
        </a:xfrm>
      </p:grpSpPr>
      <p:sp>
        <p:nvSpPr>
          <p:cNvPr id="9" name="Rectangle 8"/>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2"/>
          <p:cNvSpPr>
            <a:spLocks noGrp="1"/>
          </p:cNvSpPr>
          <p:nvPr>
            <p:ph idx="1" hasCustomPrompt="1"/>
          </p:nvPr>
        </p:nvSpPr>
        <p:spPr>
          <a:xfrm>
            <a:off x="575733" y="1580825"/>
            <a:ext cx="4771182" cy="4386021"/>
          </a:xfrm>
          <a:prstGeom prst="rect">
            <a:avLst/>
          </a:prstGeom>
        </p:spPr>
        <p:txBody>
          <a:bodyPr vert="horz" lIns="91440" tIns="45720" rIns="91440" bIns="45720" rtlCol="0">
            <a:normAutofit/>
          </a:bodyPr>
          <a:lstStyle>
            <a:lvl1pPr marL="0" indent="0">
              <a:buNone/>
              <a:defRPr sz="2000" baseline="0">
                <a:latin typeface="Arial" charset="0"/>
                <a:ea typeface="Arial" charset="0"/>
                <a:cs typeface="Arial" charset="0"/>
              </a:defRPr>
            </a:lvl1pPr>
            <a:lvl2pPr>
              <a:defRPr baseline="0"/>
            </a:lvl2pPr>
          </a:lstStyle>
          <a:p>
            <a:pPr lvl="0"/>
            <a:r>
              <a:rPr lang="en-US" dirty="0"/>
              <a:t>Example/video goes here</a:t>
            </a:r>
          </a:p>
        </p:txBody>
      </p:sp>
      <p:sp>
        <p:nvSpPr>
          <p:cNvPr id="10" name="Text Placeholder 2"/>
          <p:cNvSpPr>
            <a:spLocks noGrp="1"/>
          </p:cNvSpPr>
          <p:nvPr>
            <p:ph idx="11" hasCustomPrompt="1"/>
          </p:nvPr>
        </p:nvSpPr>
        <p:spPr>
          <a:xfrm>
            <a:off x="5540731" y="1580826"/>
            <a:ext cx="3171470" cy="4386021"/>
          </a:xfrm>
          <a:prstGeom prst="rect">
            <a:avLst/>
          </a:prstGeom>
        </p:spPr>
        <p:txBody>
          <a:bodyPr vert="horz" lIns="91440" tIns="45720" rIns="91440" bIns="45720" rtlCol="0">
            <a:normAutofit/>
          </a:bodyPr>
          <a:lstStyle>
            <a:lvl1pPr marL="292100" indent="-292100">
              <a:buClr>
                <a:srgbClr val="C85337"/>
              </a:buClr>
              <a:buFont typeface="AppleSymbols" charset="0"/>
              <a:buChar char="⎔"/>
              <a:defRPr sz="2000" baseline="0">
                <a:latin typeface="Arial" charset="0"/>
                <a:ea typeface="Arial" charset="0"/>
                <a:cs typeface="Arial" charset="0"/>
              </a:defRPr>
            </a:lvl1pPr>
            <a:lvl2pPr>
              <a:defRPr baseline="0"/>
            </a:lvl2pPr>
          </a:lstStyle>
          <a:p>
            <a:pPr lvl="0"/>
            <a:r>
              <a:rPr lang="en-US" dirty="0"/>
              <a:t>My start goes here (also in workbook)</a:t>
            </a:r>
          </a:p>
          <a:p>
            <a:pPr lvl="0"/>
            <a:r>
              <a:rPr lang="en-US" dirty="0"/>
              <a:t>May need an additional content slide (or to delete this and do only a content slide)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2" name="Title 1"/>
          <p:cNvSpPr>
            <a:spLocks noGrp="1"/>
          </p:cNvSpPr>
          <p:nvPr>
            <p:ph type="title" hasCustomPrompt="1"/>
          </p:nvPr>
        </p:nvSpPr>
        <p:spPr>
          <a:xfrm>
            <a:off x="1199330" y="324358"/>
            <a:ext cx="7559900"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Let me start it</a:t>
            </a:r>
            <a:r>
              <a:rPr lang="mr-IN" dirty="0"/>
              <a:t>…</a:t>
            </a:r>
            <a:endParaRPr lang="en-US" dirty="0"/>
          </a:p>
        </p:txBody>
      </p:sp>
      <p:sp>
        <p:nvSpPr>
          <p:cNvPr id="8" name="Hexagon 7"/>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770" y="434406"/>
            <a:ext cx="479197" cy="645073"/>
          </a:xfrm>
          <a:prstGeom prst="rect">
            <a:avLst/>
          </a:prstGeom>
        </p:spPr>
      </p:pic>
    </p:spTree>
    <p:extLst>
      <p:ext uri="{BB962C8B-B14F-4D97-AF65-F5344CB8AC3E}">
        <p14:creationId xmlns:p14="http://schemas.microsoft.com/office/powerpoint/2010/main" val="9750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verview">
    <p:spTree>
      <p:nvGrpSpPr>
        <p:cNvPr id="1" name=""/>
        <p:cNvGrpSpPr/>
        <p:nvPr/>
      </p:nvGrpSpPr>
      <p:grpSpPr>
        <a:xfrm>
          <a:off x="0" y="0"/>
          <a:ext cx="0" cy="0"/>
          <a:chOff x="0" y="0"/>
          <a:chExt cx="0" cy="0"/>
        </a:xfrm>
      </p:grpSpPr>
      <p:sp>
        <p:nvSpPr>
          <p:cNvPr id="10" name="Rectangle 9"/>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240274" y="361529"/>
            <a:ext cx="7540212" cy="843025"/>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Overview of module content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Text Placeholder 226"/>
          <p:cNvSpPr>
            <a:spLocks noGrp="1"/>
          </p:cNvSpPr>
          <p:nvPr>
            <p:ph type="body" sz="quarter" idx="13" hasCustomPrompt="1"/>
          </p:nvPr>
        </p:nvSpPr>
        <p:spPr>
          <a:xfrm>
            <a:off x="575733" y="1562306"/>
            <a:ext cx="8204754"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1792" y="443816"/>
            <a:ext cx="655746" cy="655746"/>
          </a:xfrm>
          <a:prstGeom prst="rect">
            <a:avLst/>
          </a:prstGeom>
        </p:spPr>
      </p:pic>
    </p:spTree>
    <p:extLst>
      <p:ext uri="{BB962C8B-B14F-4D97-AF65-F5344CB8AC3E}">
        <p14:creationId xmlns:p14="http://schemas.microsoft.com/office/powerpoint/2010/main" val="3187395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w you finish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6" name="Rectangle 5"/>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itle 1"/>
          <p:cNvSpPr>
            <a:spLocks noGrp="1"/>
          </p:cNvSpPr>
          <p:nvPr>
            <p:ph type="title" hasCustomPrompt="1"/>
          </p:nvPr>
        </p:nvSpPr>
        <p:spPr>
          <a:xfrm>
            <a:off x="1199330" y="324358"/>
            <a:ext cx="7559900" cy="917367"/>
          </a:xfrm>
          <a:prstGeom prst="rect">
            <a:avLst/>
          </a:prstGeom>
        </p:spPr>
        <p:txBody>
          <a:bodyPr anchor="ctr" anchorCtr="0">
            <a:normAutofit/>
          </a:bodyPr>
          <a:lstStyle>
            <a:lvl1pPr>
              <a:defRPr sz="2800" b="1" i="0" spc="0" baseline="0">
                <a:latin typeface="Arial" charset="0"/>
                <a:ea typeface="Arial" charset="0"/>
                <a:cs typeface="Arial" charset="0"/>
              </a:defRPr>
            </a:lvl1pPr>
          </a:lstStyle>
          <a:p>
            <a:r>
              <a:rPr lang="en-US" dirty="0"/>
              <a:t>And now that you’ve finished it</a:t>
            </a:r>
            <a:r>
              <a:rPr lang="mr-IN" dirty="0"/>
              <a:t>…</a:t>
            </a:r>
            <a:endParaRPr lang="en-US" dirty="0"/>
          </a:p>
        </p:txBody>
      </p:sp>
      <p:sp>
        <p:nvSpPr>
          <p:cNvPr id="10" name="Text Placeholder 226"/>
          <p:cNvSpPr>
            <a:spLocks noGrp="1"/>
          </p:cNvSpPr>
          <p:nvPr>
            <p:ph type="body" sz="quarter" idx="13" hasCustomPrompt="1"/>
          </p:nvPr>
        </p:nvSpPr>
        <p:spPr>
          <a:xfrm>
            <a:off x="575733" y="1562306"/>
            <a:ext cx="8204754"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Provide information about how you would complete the example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xagon 7"/>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770" y="434406"/>
            <a:ext cx="479197" cy="645073"/>
          </a:xfrm>
          <a:prstGeom prst="rect">
            <a:avLst/>
          </a:prstGeom>
        </p:spPr>
      </p:pic>
    </p:spTree>
    <p:extLst>
      <p:ext uri="{BB962C8B-B14F-4D97-AF65-F5344CB8AC3E}">
        <p14:creationId xmlns:p14="http://schemas.microsoft.com/office/powerpoint/2010/main" val="3290104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pplication activity">
    <p:spTree>
      <p:nvGrpSpPr>
        <p:cNvPr id="1" name=""/>
        <p:cNvGrpSpPr/>
        <p:nvPr/>
      </p:nvGrpSpPr>
      <p:grpSpPr>
        <a:xfrm>
          <a:off x="0" y="0"/>
          <a:ext cx="0" cy="0"/>
          <a:chOff x="0" y="0"/>
          <a:chExt cx="0" cy="0"/>
        </a:xfrm>
      </p:grpSpPr>
      <p:sp>
        <p:nvSpPr>
          <p:cNvPr id="9" name="Rectangle 8"/>
          <p:cNvSpPr/>
          <p:nvPr userDrawn="1"/>
        </p:nvSpPr>
        <p:spPr>
          <a:xfrm rot="5400000">
            <a:off x="-3312622" y="3312622"/>
            <a:ext cx="6858000" cy="232756"/>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4" name="Content Placeholder 3"/>
          <p:cNvSpPr>
            <a:spLocks noGrp="1"/>
          </p:cNvSpPr>
          <p:nvPr>
            <p:ph sz="quarter" idx="10" hasCustomPrompt="1"/>
          </p:nvPr>
        </p:nvSpPr>
        <p:spPr>
          <a:xfrm>
            <a:off x="504825" y="385763"/>
            <a:ext cx="8275638" cy="960437"/>
          </a:xfrm>
          <a:prstGeom prst="rect">
            <a:avLst/>
          </a:prstGeom>
        </p:spPr>
        <p:txBody>
          <a:bodyPr anchor="ctr">
            <a:noAutofit/>
          </a:bodyPr>
          <a:lstStyle>
            <a:lvl1pPr marL="0" indent="0">
              <a:buNone/>
              <a:defRPr sz="28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Application Activity:</a:t>
            </a:r>
          </a:p>
          <a:p>
            <a:pPr lvl="0"/>
            <a:r>
              <a:rPr lang="en-US" dirty="0"/>
              <a:t>Name of activity (see list below)</a:t>
            </a:r>
          </a:p>
        </p:txBody>
      </p:sp>
      <p:sp>
        <p:nvSpPr>
          <p:cNvPr id="11" name="Text Placeholder 226"/>
          <p:cNvSpPr>
            <a:spLocks noGrp="1"/>
          </p:cNvSpPr>
          <p:nvPr>
            <p:ph type="body" sz="quarter" idx="13" hasCustomPrompt="1"/>
          </p:nvPr>
        </p:nvSpPr>
        <p:spPr>
          <a:xfrm>
            <a:off x="575733" y="1722474"/>
            <a:ext cx="8204754"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Tree>
    <p:extLst>
      <p:ext uri="{BB962C8B-B14F-4D97-AF65-F5344CB8AC3E}">
        <p14:creationId xmlns:p14="http://schemas.microsoft.com/office/powerpoint/2010/main" val="2944002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B applica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3"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Application: Discussion Board</a:t>
            </a:r>
          </a:p>
        </p:txBody>
      </p:sp>
      <p:sp>
        <p:nvSpPr>
          <p:cNvPr id="4" name="TextBox 3"/>
          <p:cNvSpPr txBox="1"/>
          <p:nvPr userDrawn="1"/>
        </p:nvSpPr>
        <p:spPr>
          <a:xfrm>
            <a:off x="5252269" y="1599232"/>
            <a:ext cx="3465335" cy="4532010"/>
          </a:xfrm>
          <a:prstGeom prst="rect">
            <a:avLst/>
          </a:prstGeom>
          <a:noFill/>
        </p:spPr>
        <p:txBody>
          <a:bodyPr wrap="square" rtlCol="0">
            <a:spAutoFit/>
          </a:bodyPr>
          <a:lstStyle/>
          <a:p>
            <a:pPr algn="l"/>
            <a:r>
              <a:rPr lang="en-US" sz="1600" b="1" dirty="0">
                <a:solidFill>
                  <a:schemeClr val="tx2"/>
                </a:solidFill>
                <a:latin typeface="Arial" charset="0"/>
                <a:ea typeface="Arial" charset="0"/>
                <a:cs typeface="Arial" charset="0"/>
              </a:rPr>
              <a:t>Posting</a:t>
            </a:r>
            <a:r>
              <a:rPr lang="en-US" sz="1600" b="1" baseline="0" dirty="0">
                <a:solidFill>
                  <a:schemeClr val="tx2"/>
                </a:solidFill>
                <a:latin typeface="Arial" charset="0"/>
                <a:ea typeface="Arial" charset="0"/>
                <a:cs typeface="Arial" charset="0"/>
              </a:rPr>
              <a:t> on the discussion board</a:t>
            </a:r>
          </a:p>
          <a:p>
            <a:pPr algn="ctr"/>
            <a:endParaRPr lang="en-US" sz="1050" b="1" baseline="0" dirty="0">
              <a:solidFill>
                <a:schemeClr val="tx2"/>
              </a:solidFill>
              <a:latin typeface="Arial" charset="0"/>
              <a:ea typeface="Arial" charset="0"/>
              <a:cs typeface="Arial" charset="0"/>
            </a:endParaRPr>
          </a:p>
          <a:p>
            <a:pPr algn="l"/>
            <a:r>
              <a:rPr lang="en-US" sz="1600" b="0" baseline="0" dirty="0">
                <a:solidFill>
                  <a:schemeClr val="tx2"/>
                </a:solidFill>
                <a:latin typeface="Arial" charset="0"/>
                <a:ea typeface="Arial" charset="0"/>
                <a:cs typeface="Arial" charset="0"/>
              </a:rPr>
              <a:t>Use the discussion board to</a:t>
            </a:r>
          </a:p>
          <a:p>
            <a:pPr marL="285750" indent="-285750" algn="l">
              <a:buFont typeface="Arial" charset="0"/>
              <a:buChar char="•"/>
            </a:pPr>
            <a:r>
              <a:rPr lang="en-US" sz="1400" b="0" baseline="0" dirty="0">
                <a:solidFill>
                  <a:schemeClr val="tx2"/>
                </a:solidFill>
                <a:latin typeface="Arial" charset="0"/>
                <a:ea typeface="Arial" charset="0"/>
                <a:cs typeface="Arial" charset="0"/>
              </a:rPr>
              <a:t>Share information that you have and others do not</a:t>
            </a:r>
          </a:p>
          <a:p>
            <a:pPr marL="285750" indent="-285750" algn="l">
              <a:buFont typeface="Arial" charset="0"/>
              <a:buChar char="•"/>
            </a:pPr>
            <a:r>
              <a:rPr lang="en-US" sz="1400" b="0" baseline="0" dirty="0">
                <a:solidFill>
                  <a:schemeClr val="tx2"/>
                </a:solidFill>
                <a:latin typeface="Arial" charset="0"/>
                <a:ea typeface="Arial" charset="0"/>
                <a:cs typeface="Arial" charset="0"/>
              </a:rPr>
              <a:t>Get clarification</a:t>
            </a:r>
          </a:p>
          <a:p>
            <a:pPr marL="285750" indent="-285750" algn="l">
              <a:buFont typeface="Arial" charset="0"/>
              <a:buChar char="•"/>
            </a:pPr>
            <a:r>
              <a:rPr lang="en-US" sz="1400" b="0" baseline="0" dirty="0">
                <a:solidFill>
                  <a:schemeClr val="tx2"/>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Respond to others by</a:t>
            </a:r>
          </a:p>
          <a:p>
            <a:pPr marL="285750" indent="-285750" algn="l">
              <a:buFont typeface="Arial" charset="0"/>
              <a:buChar char="•"/>
            </a:pPr>
            <a:r>
              <a:rPr lang="en-US" sz="1400" b="0" baseline="0" dirty="0">
                <a:solidFill>
                  <a:schemeClr val="tx2"/>
                </a:solidFill>
                <a:latin typeface="Arial" charset="0"/>
                <a:ea typeface="Arial" charset="0"/>
                <a:cs typeface="Arial" charset="0"/>
              </a:rPr>
              <a:t>Asking for more information</a:t>
            </a:r>
          </a:p>
          <a:p>
            <a:pPr marL="285750" indent="-285750" algn="l">
              <a:buFont typeface="Arial" charset="0"/>
              <a:buChar char="•"/>
            </a:pPr>
            <a:r>
              <a:rPr lang="en-US" sz="1400" b="0" baseline="0" dirty="0">
                <a:solidFill>
                  <a:schemeClr val="tx2"/>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400" b="0" baseline="0" dirty="0">
                <a:solidFill>
                  <a:schemeClr val="tx2"/>
                </a:solidFill>
                <a:latin typeface="Arial" charset="0"/>
                <a:ea typeface="Arial" charset="0"/>
                <a:cs typeface="Arial" charset="0"/>
              </a:rPr>
              <a:t>Correcting unintended errors</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Write</a:t>
            </a:r>
          </a:p>
          <a:p>
            <a:pPr marL="285750" indent="-285750" algn="l">
              <a:buFont typeface="Arial" charset="0"/>
              <a:buChar char="•"/>
            </a:pPr>
            <a:r>
              <a:rPr lang="en-US" sz="1400" b="0" baseline="0" dirty="0">
                <a:solidFill>
                  <a:schemeClr val="tx2"/>
                </a:solidFill>
                <a:latin typeface="Arial" charset="0"/>
                <a:ea typeface="Arial" charset="0"/>
                <a:cs typeface="Arial" charset="0"/>
              </a:rPr>
              <a:t>Short but content-filled responses</a:t>
            </a:r>
          </a:p>
          <a:p>
            <a:pPr marL="285750" indent="-285750" algn="l">
              <a:buFont typeface="Arial" charset="0"/>
              <a:buChar char="•"/>
            </a:pPr>
            <a:r>
              <a:rPr lang="en-US" sz="1400" b="0" baseline="0" dirty="0">
                <a:solidFill>
                  <a:schemeClr val="tx2"/>
                </a:solidFill>
                <a:latin typeface="Arial" charset="0"/>
                <a:ea typeface="Arial" charset="0"/>
                <a:cs typeface="Arial" charset="0"/>
              </a:rPr>
              <a:t>Clearly (after typing, briefly edit)</a:t>
            </a:r>
          </a:p>
          <a:p>
            <a:pPr marL="285750" indent="-285750" algn="l">
              <a:buFont typeface="Arial" charset="0"/>
              <a:buChar char="•"/>
            </a:pPr>
            <a:r>
              <a:rPr lang="en-US" sz="1400" b="0" baseline="0" dirty="0">
                <a:solidFill>
                  <a:schemeClr val="tx2"/>
                </a:solidFill>
                <a:latin typeface="Arial" charset="0"/>
                <a:ea typeface="Arial" charset="0"/>
                <a:cs typeface="Arial" charset="0"/>
              </a:rPr>
              <a:t>In a style that allows generosity of spirit (assuming the best of others)</a:t>
            </a:r>
          </a:p>
        </p:txBody>
      </p:sp>
      <p:sp>
        <p:nvSpPr>
          <p:cNvPr id="15" name="Rectangle 14"/>
          <p:cNvSpPr/>
          <p:nvPr userDrawn="1"/>
        </p:nvSpPr>
        <p:spPr>
          <a:xfrm rot="5400000">
            <a:off x="-3312622" y="3312622"/>
            <a:ext cx="6858000" cy="232756"/>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Hexagon 20"/>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232" y="561476"/>
            <a:ext cx="632468" cy="443131"/>
          </a:xfrm>
          <a:prstGeom prst="rect">
            <a:avLst/>
          </a:prstGeom>
        </p:spPr>
      </p:pic>
      <p:sp>
        <p:nvSpPr>
          <p:cNvPr id="16" name="Text Placeholder 226"/>
          <p:cNvSpPr>
            <a:spLocks noGrp="1"/>
          </p:cNvSpPr>
          <p:nvPr>
            <p:ph type="body" sz="quarter" idx="13" hasCustomPrompt="1"/>
          </p:nvPr>
        </p:nvSpPr>
        <p:spPr>
          <a:xfrm>
            <a:off x="575733" y="1722474"/>
            <a:ext cx="4195967"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
        <p:nvSpPr>
          <p:cNvPr id="18" name="Rectangle 17"/>
          <p:cNvSpPr/>
          <p:nvPr userDrawn="1"/>
        </p:nvSpPr>
        <p:spPr>
          <a:xfrm rot="5400000" flipV="1">
            <a:off x="2870583" y="3866520"/>
            <a:ext cx="4359743" cy="45719"/>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660723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E applic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329" y="256678"/>
            <a:ext cx="7581157"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Application: Journal Entry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Rectangle 8"/>
          <p:cNvSpPr/>
          <p:nvPr userDrawn="1"/>
        </p:nvSpPr>
        <p:spPr>
          <a:xfrm rot="5400000">
            <a:off x="-3312622" y="3312622"/>
            <a:ext cx="6858000" cy="232756"/>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Hexagon 6"/>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212" y="478170"/>
            <a:ext cx="520906" cy="613511"/>
          </a:xfrm>
          <a:prstGeom prst="rect">
            <a:avLst/>
          </a:prstGeom>
        </p:spPr>
      </p:pic>
      <p:sp>
        <p:nvSpPr>
          <p:cNvPr id="11" name="Text Placeholder 226"/>
          <p:cNvSpPr>
            <a:spLocks noGrp="1"/>
          </p:cNvSpPr>
          <p:nvPr>
            <p:ph type="body" sz="quarter" idx="13" hasCustomPrompt="1"/>
          </p:nvPr>
        </p:nvSpPr>
        <p:spPr>
          <a:xfrm>
            <a:off x="575733" y="1722474"/>
            <a:ext cx="8204753"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Tree>
    <p:extLst>
      <p:ext uri="{BB962C8B-B14F-4D97-AF65-F5344CB8AC3E}">
        <p14:creationId xmlns:p14="http://schemas.microsoft.com/office/powerpoint/2010/main" val="3486461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nowledge-building partner wo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0" name="Title 1"/>
          <p:cNvSpPr>
            <a:spLocks noGrp="1"/>
          </p:cNvSpPr>
          <p:nvPr userDrawn="1">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Application: Partner Work</a:t>
            </a:r>
          </a:p>
        </p:txBody>
      </p:sp>
      <p:sp>
        <p:nvSpPr>
          <p:cNvPr id="11" name="Rectangle 10"/>
          <p:cNvSpPr/>
          <p:nvPr userDrawn="1"/>
        </p:nvSpPr>
        <p:spPr>
          <a:xfrm rot="5400000">
            <a:off x="-3312622" y="3312622"/>
            <a:ext cx="6858000" cy="232756"/>
          </a:xfrm>
          <a:prstGeom prst="rect">
            <a:avLst/>
          </a:prstGeom>
          <a:gradFill flip="none" rotWithShape="1">
            <a:gsLst>
              <a:gs pos="99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519" y="561731"/>
            <a:ext cx="796052" cy="447098"/>
          </a:xfrm>
          <a:prstGeom prst="rect">
            <a:avLst/>
          </a:prstGeom>
        </p:spPr>
      </p:pic>
      <p:sp>
        <p:nvSpPr>
          <p:cNvPr id="13" name="Text Placeholder 226"/>
          <p:cNvSpPr>
            <a:spLocks noGrp="1"/>
          </p:cNvSpPr>
          <p:nvPr>
            <p:ph type="body" sz="quarter" idx="13" hasCustomPrompt="1"/>
          </p:nvPr>
        </p:nvSpPr>
        <p:spPr>
          <a:xfrm>
            <a:off x="575733" y="1722474"/>
            <a:ext cx="8204753"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Tree>
    <p:extLst>
      <p:ext uri="{BB962C8B-B14F-4D97-AF65-F5344CB8AC3E}">
        <p14:creationId xmlns:p14="http://schemas.microsoft.com/office/powerpoint/2010/main" val="2141914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 # wrap-up">
    <p:spTree>
      <p:nvGrpSpPr>
        <p:cNvPr id="1" name=""/>
        <p:cNvGrpSpPr/>
        <p:nvPr/>
      </p:nvGrpSpPr>
      <p:grpSpPr>
        <a:xfrm>
          <a:off x="0" y="0"/>
          <a:ext cx="0" cy="0"/>
          <a:chOff x="0" y="0"/>
          <a:chExt cx="0" cy="0"/>
        </a:xfrm>
      </p:grpSpPr>
      <p:grpSp>
        <p:nvGrpSpPr>
          <p:cNvPr id="14" name="Group 13"/>
          <p:cNvGrpSpPr/>
          <p:nvPr userDrawn="1"/>
        </p:nvGrpSpPr>
        <p:grpSpPr>
          <a:xfrm>
            <a:off x="-1277796" y="-394249"/>
            <a:ext cx="11699593"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220" name="Rectangle 219"/>
          <p:cNvSpPr/>
          <p:nvPr userDrawn="1"/>
        </p:nvSpPr>
        <p:spPr>
          <a:xfrm rot="5400000">
            <a:off x="2113115" y="1754256"/>
            <a:ext cx="9144000" cy="4846991"/>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7" name="Text Placeholder 226"/>
          <p:cNvSpPr>
            <a:spLocks noGrp="1"/>
          </p:cNvSpPr>
          <p:nvPr>
            <p:ph type="body" sz="quarter" idx="13" hasCustomPrompt="1"/>
          </p:nvPr>
        </p:nvSpPr>
        <p:spPr>
          <a:xfrm>
            <a:off x="4606925" y="2686745"/>
            <a:ext cx="4154488" cy="1484509"/>
          </a:xfrm>
          <a:prstGeom prst="rect">
            <a:avLst/>
          </a:prstGeom>
        </p:spPr>
        <p:txBody>
          <a:bodyPr anchor="ctr" anchorCtr="0">
            <a:sp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wrap up points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9" name="Picture 2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221" name="Picture 2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Text Placeholder 2"/>
          <p:cNvSpPr>
            <a:spLocks noGrp="1"/>
          </p:cNvSpPr>
          <p:nvPr>
            <p:ph type="body" sz="quarter" idx="14" hasCustomPrompt="1"/>
          </p:nvPr>
        </p:nvSpPr>
        <p:spPr>
          <a:xfrm>
            <a:off x="415925" y="2723357"/>
            <a:ext cx="3433763" cy="1411287"/>
          </a:xfrm>
          <a:prstGeom prst="rect">
            <a:avLst/>
          </a:prstGeom>
        </p:spPr>
        <p:txBody>
          <a:bodyPr anchor="ctr"/>
          <a:lstStyle>
            <a:lvl1pPr marL="0" indent="0">
              <a:buNone/>
              <a:defRPr sz="4400" b="1">
                <a:latin typeface="Arial" charset="0"/>
                <a:ea typeface="Arial" charset="0"/>
                <a:cs typeface="Arial" charset="0"/>
              </a:defRPr>
            </a:lvl1pPr>
            <a:lvl2pPr marL="457200" indent="0">
              <a:buNone/>
              <a:defRPr sz="4400" b="1">
                <a:latin typeface="Arial" charset="0"/>
                <a:ea typeface="Arial" charset="0"/>
                <a:cs typeface="Arial" charset="0"/>
              </a:defRPr>
            </a:lvl2pPr>
            <a:lvl3pPr marL="914400" indent="0">
              <a:buNone/>
              <a:defRPr sz="4400" b="1">
                <a:latin typeface="Arial" charset="0"/>
                <a:ea typeface="Arial" charset="0"/>
                <a:cs typeface="Arial" charset="0"/>
              </a:defRPr>
            </a:lvl3pPr>
            <a:lvl4pPr marL="1371600" indent="0">
              <a:buNone/>
              <a:defRPr sz="4400" b="1">
                <a:latin typeface="Arial" charset="0"/>
                <a:ea typeface="Arial" charset="0"/>
                <a:cs typeface="Arial" charset="0"/>
              </a:defRPr>
            </a:lvl4pPr>
            <a:lvl5pPr marL="1828800" indent="0">
              <a:buNone/>
              <a:defRPr sz="4400" b="1">
                <a:latin typeface="Arial" charset="0"/>
                <a:ea typeface="Arial" charset="0"/>
                <a:cs typeface="Arial" charset="0"/>
              </a:defRPr>
            </a:lvl5pPr>
          </a:lstStyle>
          <a:p>
            <a:pPr lvl="0"/>
            <a:r>
              <a:rPr lang="en-US" dirty="0"/>
              <a:t>Part # Wrap-up</a:t>
            </a:r>
          </a:p>
        </p:txBody>
      </p:sp>
      <p:sp>
        <p:nvSpPr>
          <p:cNvPr id="2" name="Title 1">
            <a:extLst>
              <a:ext uri="{FF2B5EF4-FFF2-40B4-BE49-F238E27FC236}">
                <a16:creationId xmlns:a16="http://schemas.microsoft.com/office/drawing/2014/main" id="{A1999559-5F35-4CE1-8669-919206D04BA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review and next steps">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643570" y="355798"/>
            <a:ext cx="8131175" cy="810563"/>
          </a:xfrm>
          <a:prstGeom prst="rect">
            <a:avLst/>
          </a:prstGeom>
        </p:spPr>
        <p:txBody>
          <a:bodyPr anchor="ctr">
            <a:normAutofit/>
          </a:bodyPr>
          <a:lstStyle>
            <a:lvl1pPr marL="0" indent="0">
              <a:buNone/>
              <a:defRPr sz="3200" b="1">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Module Review and Next Steps</a:t>
            </a:r>
          </a:p>
        </p:txBody>
      </p:sp>
      <p:sp>
        <p:nvSpPr>
          <p:cNvPr id="7" name="Text Placeholder 2"/>
          <p:cNvSpPr>
            <a:spLocks noGrp="1"/>
          </p:cNvSpPr>
          <p:nvPr>
            <p:ph idx="1" hasCustomPrompt="1"/>
          </p:nvPr>
        </p:nvSpPr>
        <p:spPr>
          <a:xfrm>
            <a:off x="4983475" y="2584249"/>
            <a:ext cx="3791270"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643570" y="1673003"/>
            <a:ext cx="3791270" cy="643140"/>
          </a:xfrm>
          <a:prstGeom prst="rect">
            <a:avLst/>
          </a:prstGeom>
          <a:noFill/>
        </p:spPr>
        <p:txBody>
          <a:bodyPr anchor="ctr" anchorCtr="0">
            <a:normAutofit/>
          </a:bodyPr>
          <a:lstStyle>
            <a:lvl1pPr marL="0" indent="0" algn="ctr">
              <a:buNone/>
              <a:defRPr sz="20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Checklist Items</a:t>
            </a:r>
          </a:p>
        </p:txBody>
      </p:sp>
      <p:sp>
        <p:nvSpPr>
          <p:cNvPr id="12" name="Text Placeholder 10"/>
          <p:cNvSpPr>
            <a:spLocks noGrp="1"/>
          </p:cNvSpPr>
          <p:nvPr>
            <p:ph type="body" sz="quarter" idx="12" hasCustomPrompt="1"/>
          </p:nvPr>
        </p:nvSpPr>
        <p:spPr>
          <a:xfrm>
            <a:off x="4983475" y="1673003"/>
            <a:ext cx="3791270" cy="643140"/>
          </a:xfrm>
          <a:prstGeom prst="rect">
            <a:avLst/>
          </a:prstGeom>
          <a:noFill/>
        </p:spPr>
        <p:txBody>
          <a:bodyPr lIns="0" tIns="0" rIns="0" bIns="0" anchor="ctr" anchorCtr="0">
            <a:normAutofit/>
          </a:bodyPr>
          <a:lstStyle>
            <a:lvl1pPr marL="0" indent="0" algn="ctr">
              <a:buNone/>
              <a:defRPr sz="20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Activities to Complete</a:t>
            </a:r>
          </a:p>
        </p:txBody>
      </p:sp>
      <p:sp>
        <p:nvSpPr>
          <p:cNvPr id="13" name="Text Placeholder 2"/>
          <p:cNvSpPr>
            <a:spLocks noGrp="1"/>
          </p:cNvSpPr>
          <p:nvPr>
            <p:ph idx="13" hasCustomPrompt="1"/>
          </p:nvPr>
        </p:nvSpPr>
        <p:spPr>
          <a:xfrm>
            <a:off x="643570" y="2584250"/>
            <a:ext cx="3791270" cy="3343275"/>
          </a:xfrm>
          <a:prstGeom prst="rect">
            <a:avLst/>
          </a:prstGeom>
        </p:spPr>
        <p:txBody>
          <a:bodyPr vert="horz" lIns="91440" tIns="45720" rIns="91440" bIns="45720" rtlCol="0">
            <a:normAutofit/>
          </a:bodyPr>
          <a:lstStyle>
            <a:lvl1pPr marL="285750" indent="-285750">
              <a:buClr>
                <a:schemeClr val="accent6">
                  <a:lumMod val="60000"/>
                  <a:lumOff val="40000"/>
                </a:schemeClr>
              </a:buClr>
              <a:buFont typeface="Wingdings" charset="2"/>
              <a:buChar char="q"/>
              <a:defRPr sz="2000">
                <a:latin typeface="Arial" charset="0"/>
                <a:ea typeface="Arial" charset="0"/>
                <a:cs typeface="Arial" charset="0"/>
              </a:defRPr>
            </a:lvl1pPr>
            <a:lvl2pPr marL="742950" indent="-285750">
              <a:buClr>
                <a:schemeClr val="accent6">
                  <a:lumMod val="60000"/>
                  <a:lumOff val="40000"/>
                </a:schemeClr>
              </a:buClr>
              <a:buFont typeface="Arial" charset="0"/>
              <a:buChar char="•"/>
              <a:defRPr sz="1800">
                <a:latin typeface="Arial" charset="0"/>
                <a:ea typeface="Arial" charset="0"/>
                <a:cs typeface="Arial" charset="0"/>
              </a:defRPr>
            </a:lvl2pPr>
            <a:lvl3pPr marL="1200150" indent="-285750">
              <a:buClr>
                <a:schemeClr val="accent6">
                  <a:lumMod val="60000"/>
                  <a:lumOff val="40000"/>
                </a:schemeClr>
              </a:buClr>
              <a:buFont typeface="Arial" charset="0"/>
              <a:buChar char="•"/>
              <a:defRPr sz="1600">
                <a:latin typeface="Arial" charset="0"/>
                <a:ea typeface="Arial" charset="0"/>
                <a:cs typeface="Arial" charset="0"/>
              </a:defRPr>
            </a:lvl3pPr>
            <a:lvl4pPr marL="1657350" indent="-285750">
              <a:buClr>
                <a:schemeClr val="accent6">
                  <a:lumMod val="60000"/>
                  <a:lumOff val="40000"/>
                </a:schemeClr>
              </a:buClr>
              <a:buFont typeface="Arial" charset="0"/>
              <a:buChar char="•"/>
              <a:defRPr sz="1400">
                <a:latin typeface="Arial" charset="0"/>
                <a:ea typeface="Arial" charset="0"/>
                <a:cs typeface="Arial" charset="0"/>
              </a:defRPr>
            </a:lvl4pPr>
            <a:lvl5pPr marL="2114550" indent="-285750">
              <a:buClr>
                <a:schemeClr val="accent6">
                  <a:lumMod val="60000"/>
                  <a:lumOff val="40000"/>
                </a:schemeClr>
              </a:buClr>
              <a:buFont typeface="Arial" charset="0"/>
              <a:buChar char="•"/>
              <a:defRPr sz="1400">
                <a:latin typeface="Arial" charset="0"/>
                <a:ea typeface="Arial" charset="0"/>
                <a:cs typeface="Arial" charset="0"/>
              </a:defRPr>
            </a:lvl5pPr>
          </a:lstStyle>
          <a:p>
            <a:pPr lvl="0"/>
            <a:r>
              <a:rPr lang="en-US" dirty="0"/>
              <a:t> 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Rectangle 14"/>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p:cNvSpPr/>
          <p:nvPr userDrawn="1"/>
        </p:nvSpPr>
        <p:spPr>
          <a:xfrm>
            <a:off x="643570" y="2231002"/>
            <a:ext cx="3791269" cy="41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983474" y="2231002"/>
            <a:ext cx="3791270" cy="41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A358B-7EE7-4209-9CA3-35E3C01E10D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85722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25" name="Rectangle 24"/>
          <p:cNvSpPr/>
          <p:nvPr userDrawn="1"/>
        </p:nvSpPr>
        <p:spPr>
          <a:xfrm rot="5400000">
            <a:off x="-3312622" y="3312622"/>
            <a:ext cx="6858000" cy="232756"/>
          </a:xfrm>
          <a:prstGeom prst="rect">
            <a:avLst/>
          </a:prstGeom>
          <a:gradFill flip="none" rotWithShape="1">
            <a:gsLst>
              <a:gs pos="99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6" name="Content Placeholder 4"/>
          <p:cNvSpPr>
            <a:spLocks noGrp="1"/>
          </p:cNvSpPr>
          <p:nvPr userDrawn="1">
            <p:ph sz="quarter" idx="14" hasCustomPrompt="1"/>
          </p:nvPr>
        </p:nvSpPr>
        <p:spPr>
          <a:xfrm>
            <a:off x="1199330" y="355798"/>
            <a:ext cx="7575416" cy="810563"/>
          </a:xfrm>
          <a:prstGeom prst="rect">
            <a:avLst/>
          </a:prstGeom>
        </p:spPr>
        <p:txBody>
          <a:bodyPr anchor="ctr">
            <a:normAutofit/>
          </a:bodyPr>
          <a:lstStyle>
            <a:lvl1pPr marL="0" indent="0">
              <a:buNone/>
              <a:defRPr sz="40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Classroom Application</a:t>
            </a:r>
          </a:p>
        </p:txBody>
      </p:sp>
      <p:sp>
        <p:nvSpPr>
          <p:cNvPr id="27" name="Text Placeholder 2"/>
          <p:cNvSpPr>
            <a:spLocks noGrp="1"/>
          </p:cNvSpPr>
          <p:nvPr userDrawn="1">
            <p:ph idx="1" hasCustomPrompt="1"/>
          </p:nvPr>
        </p:nvSpPr>
        <p:spPr>
          <a:xfrm>
            <a:off x="630767" y="2584249"/>
            <a:ext cx="3785621"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10"/>
          <p:cNvSpPr>
            <a:spLocks noGrp="1"/>
          </p:cNvSpPr>
          <p:nvPr userDrawn="1">
            <p:ph type="body" sz="quarter" idx="16" hasCustomPrompt="1"/>
          </p:nvPr>
        </p:nvSpPr>
        <p:spPr>
          <a:xfrm>
            <a:off x="1149864" y="1805859"/>
            <a:ext cx="3266524" cy="334977"/>
          </a:xfrm>
          <a:prstGeom prst="rect">
            <a:avLst/>
          </a:prstGeom>
          <a:noFill/>
        </p:spPr>
        <p:txBody>
          <a:bodyPr wrap="square" anchor="ctr" anchorCtr="1">
            <a:noAutofit/>
          </a:bodyPr>
          <a:lstStyle>
            <a:lvl1pPr marL="0" indent="0" algn="ctr">
              <a:buNone/>
              <a:defRPr sz="18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Journal entry assignment</a:t>
            </a:r>
          </a:p>
        </p:txBody>
      </p:sp>
      <p:sp>
        <p:nvSpPr>
          <p:cNvPr id="35" name="Rectangle 34"/>
          <p:cNvSpPr/>
          <p:nvPr userDrawn="1"/>
        </p:nvSpPr>
        <p:spPr>
          <a:xfrm>
            <a:off x="630767" y="2306995"/>
            <a:ext cx="379127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481" y="436304"/>
            <a:ext cx="286368" cy="697243"/>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419" y="1725391"/>
            <a:ext cx="423318" cy="498574"/>
          </a:xfrm>
          <a:prstGeom prst="rect">
            <a:avLst/>
          </a:prstGeom>
        </p:spPr>
      </p:pic>
      <p:sp>
        <p:nvSpPr>
          <p:cNvPr id="21" name="Text Placeholder 2"/>
          <p:cNvSpPr>
            <a:spLocks noGrp="1"/>
          </p:cNvSpPr>
          <p:nvPr>
            <p:ph idx="13" hasCustomPrompt="1"/>
          </p:nvPr>
        </p:nvSpPr>
        <p:spPr>
          <a:xfrm>
            <a:off x="4890833" y="2584250"/>
            <a:ext cx="3791270"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userDrawn="1"/>
        </p:nvSpPr>
        <p:spPr>
          <a:xfrm>
            <a:off x="4890833" y="2306995"/>
            <a:ext cx="379127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0"/>
          <p:cNvSpPr>
            <a:spLocks noGrp="1"/>
          </p:cNvSpPr>
          <p:nvPr>
            <p:ph type="body" sz="quarter" idx="17" hasCustomPrompt="1"/>
          </p:nvPr>
        </p:nvSpPr>
        <p:spPr>
          <a:xfrm>
            <a:off x="5342352" y="1666515"/>
            <a:ext cx="3339751" cy="643140"/>
          </a:xfrm>
          <a:prstGeom prst="rect">
            <a:avLst/>
          </a:prstGeom>
          <a:noFill/>
        </p:spPr>
        <p:txBody>
          <a:bodyPr anchor="ctr" anchorCtr="0">
            <a:normAutofit/>
          </a:bodyPr>
          <a:lstStyle>
            <a:lvl1pPr marL="0" indent="0" algn="ctr">
              <a:buNone/>
              <a:defRPr sz="18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What you will do</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2181" y="1768394"/>
            <a:ext cx="189324" cy="460962"/>
          </a:xfrm>
          <a:prstGeom prst="rect">
            <a:avLst/>
          </a:prstGeom>
        </p:spPr>
      </p:pic>
      <p:sp>
        <p:nvSpPr>
          <p:cNvPr id="2" name="Title 1">
            <a:extLst>
              <a:ext uri="{FF2B5EF4-FFF2-40B4-BE49-F238E27FC236}">
                <a16:creationId xmlns:a16="http://schemas.microsoft.com/office/drawing/2014/main" id="{C2E20A15-C4E6-4D61-ADAB-666A8606420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0254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bulleted slide">
    <p:spTree>
      <p:nvGrpSpPr>
        <p:cNvPr id="1" name=""/>
        <p:cNvGrpSpPr/>
        <p:nvPr/>
      </p:nvGrpSpPr>
      <p:grpSpPr>
        <a:xfrm>
          <a:off x="0" y="0"/>
          <a:ext cx="0" cy="0"/>
          <a:chOff x="0" y="0"/>
          <a:chExt cx="0" cy="0"/>
        </a:xfrm>
      </p:grpSpPr>
      <p:sp>
        <p:nvSpPr>
          <p:cNvPr id="6" name="Rectangle 5"/>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Text Placeholder 226"/>
          <p:cNvSpPr>
            <a:spLocks noGrp="1"/>
          </p:cNvSpPr>
          <p:nvPr>
            <p:ph type="body" sz="quarter" idx="13" hasCustomPrompt="1"/>
          </p:nvPr>
        </p:nvSpPr>
        <p:spPr>
          <a:xfrm>
            <a:off x="575733" y="1562306"/>
            <a:ext cx="8204754"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575733" y="324358"/>
            <a:ext cx="8183497"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Click to add </a:t>
            </a:r>
            <a:r>
              <a:rPr lang="en-US"/>
              <a:t>clear explanation</a:t>
            </a:r>
            <a:endParaRPr lang="en-US"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representation intro">
    <p:spTree>
      <p:nvGrpSpPr>
        <p:cNvPr id="1" name=""/>
        <p:cNvGrpSpPr/>
        <p:nvPr/>
      </p:nvGrpSpPr>
      <p:grpSpPr>
        <a:xfrm>
          <a:off x="0" y="0"/>
          <a:ext cx="0" cy="0"/>
          <a:chOff x="0" y="0"/>
          <a:chExt cx="0" cy="0"/>
        </a:xfrm>
      </p:grpSpPr>
      <p:sp>
        <p:nvSpPr>
          <p:cNvPr id="13" name="Rectangle 12"/>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lide Number Placeholder 2"/>
          <p:cNvSpPr>
            <a:spLocks noGrp="1"/>
          </p:cNvSpPr>
          <p:nvPr>
            <p:ph type="sldNum" sz="quarter" idx="10"/>
          </p:nvPr>
        </p:nvSpPr>
        <p:spPr>
          <a:xfrm>
            <a:off x="8271165" y="6512330"/>
            <a:ext cx="644236" cy="169277"/>
          </a:xfrm>
          <a:prstGeom prst="rect">
            <a:avLst/>
          </a:prstGeom>
        </p:spPr>
        <p:txBody>
          <a:bodyPr/>
          <a:lstStyle/>
          <a:p>
            <a:fld id="{569CA132-ADD6-4B72-B5E1-B86F7979C603}" type="slidenum">
              <a:rPr lang="en-US" smtClean="0"/>
              <a:pPr/>
              <a:t>‹#›</a:t>
            </a:fld>
            <a:endParaRPr lang="en-US" dirty="0"/>
          </a:p>
        </p:txBody>
      </p:sp>
      <p:sp>
        <p:nvSpPr>
          <p:cNvPr id="11" name="Picture Placeholder 10"/>
          <p:cNvSpPr>
            <a:spLocks noGrp="1"/>
          </p:cNvSpPr>
          <p:nvPr>
            <p:ph type="pic" sz="quarter" idx="11" hasCustomPrompt="1"/>
          </p:nvPr>
        </p:nvSpPr>
        <p:spPr>
          <a:xfrm>
            <a:off x="5052505" y="1674912"/>
            <a:ext cx="3698423" cy="3549408"/>
          </a:xfrm>
          <a:prstGeom prst="rect">
            <a:avLst/>
          </a:prstGeom>
        </p:spPr>
        <p:txBody>
          <a:bodyPr/>
          <a:lstStyle>
            <a:lvl1pPr marL="0" indent="0">
              <a:buNone/>
              <a:defRPr sz="2000" baseline="0">
                <a:latin typeface="Arial" charset="0"/>
                <a:ea typeface="Arial" charset="0"/>
                <a:cs typeface="Arial" charset="0"/>
              </a:defRPr>
            </a:lvl1pPr>
          </a:lstStyle>
          <a:p>
            <a:r>
              <a:rPr lang="en-US" dirty="0"/>
              <a:t>Image of video screen capture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Text Placeholder 226"/>
          <p:cNvSpPr>
            <a:spLocks noGrp="1"/>
          </p:cNvSpPr>
          <p:nvPr>
            <p:ph type="body" sz="quarter" idx="13" hasCustomPrompt="1"/>
          </p:nvPr>
        </p:nvSpPr>
        <p:spPr>
          <a:xfrm>
            <a:off x="575732" y="1674912"/>
            <a:ext cx="4133796" cy="4281632"/>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Type description of the video</a:t>
            </a:r>
          </a:p>
          <a:p>
            <a:pPr lvl="0"/>
            <a:r>
              <a:rPr lang="en-US" dirty="0"/>
              <a:t>Type acknowledgement of copyright holder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p:cNvSpPr>
            <a:spLocks noGrp="1"/>
          </p:cNvSpPr>
          <p:nvPr>
            <p:ph type="title" hasCustomPrompt="1"/>
          </p:nvPr>
        </p:nvSpPr>
        <p:spPr>
          <a:xfrm>
            <a:off x="1219018" y="324358"/>
            <a:ext cx="7540212"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Representation of module concepts</a:t>
            </a:r>
          </a:p>
        </p:txBody>
      </p:sp>
      <p:sp>
        <p:nvSpPr>
          <p:cNvPr id="21" name="Hexagon 20"/>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userDrawn="1">
            <p:ph type="body" sz="quarter" idx="14" hasCustomPrompt="1"/>
          </p:nvPr>
        </p:nvSpPr>
        <p:spPr>
          <a:xfrm>
            <a:off x="5053013" y="5437188"/>
            <a:ext cx="3706812" cy="519112"/>
          </a:xfrm>
          <a:prstGeom prst="rect">
            <a:avLst/>
          </a:prstGeom>
        </p:spPr>
        <p:txBody>
          <a:bodyPr anchor="ctr">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vl2pPr>
              <a:defRPr sz="1200">
                <a:latin typeface="Arial" charset="0"/>
                <a:ea typeface="Arial" charset="0"/>
                <a:cs typeface="Arial" charset="0"/>
              </a:defRPr>
            </a:lvl2pPr>
            <a:lvl3pPr>
              <a:defRPr sz="1200">
                <a:latin typeface="Arial" charset="0"/>
                <a:ea typeface="Arial" charset="0"/>
                <a:cs typeface="Arial" charset="0"/>
              </a:defRPr>
            </a:lvl3pPr>
            <a:lvl4pPr>
              <a:defRPr sz="1200">
                <a:latin typeface="Arial" charset="0"/>
                <a:ea typeface="Arial" charset="0"/>
                <a:cs typeface="Arial" charset="0"/>
              </a:defRPr>
            </a:lvl4pPr>
            <a:lvl5pPr>
              <a:defRPr sz="1200">
                <a:latin typeface="Arial" charset="0"/>
                <a:ea typeface="Arial" charset="0"/>
                <a:cs typeface="Arial" charset="0"/>
              </a:defRPr>
            </a:lvl5pPr>
          </a:lstStyle>
          <a:p>
            <a:pPr lvl="0"/>
            <a:r>
              <a:rPr lang="en-US" dirty="0"/>
              <a:t>Video copyright holder’s preferred citation</a:t>
            </a:r>
          </a:p>
          <a:p>
            <a:pPr lvl="0"/>
            <a:r>
              <a:rPr lang="en-US" dirty="0"/>
              <a:t>Hyperlink to copyright holder’s website if applicable</a:t>
            </a:r>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2159608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Tree>
    <p:extLst>
      <p:ext uri="{BB962C8B-B14F-4D97-AF65-F5344CB8AC3E}">
        <p14:creationId xmlns:p14="http://schemas.microsoft.com/office/powerpoint/2010/main" val="3419780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Generic bullete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3" name="Slide Number Placeholder 2"/>
          <p:cNvSpPr>
            <a:spLocks noGrp="1"/>
          </p:cNvSpPr>
          <p:nvPr>
            <p:ph type="sldNum" sz="quarter" idx="10"/>
          </p:nvPr>
        </p:nvSpPr>
        <p:spPr/>
        <p:txBody>
          <a:bodyPr/>
          <a:lstStyle/>
          <a:p>
            <a:fld id="{569CA132-ADD6-4B72-B5E1-B86F7979C603}" type="slidenum">
              <a:rPr lang="en-US" smtClean="0"/>
              <a:pPr/>
              <a:t>‹#›</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791" y="6437269"/>
            <a:ext cx="2450417" cy="263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56" y="6185804"/>
            <a:ext cx="2801204" cy="572037"/>
          </a:xfrm>
          <a:prstGeom prst="rect">
            <a:avLst/>
          </a:prstGeom>
        </p:spPr>
      </p:pic>
      <p:sp>
        <p:nvSpPr>
          <p:cNvPr id="7" name="Text Placeholder 2"/>
          <p:cNvSpPr>
            <a:spLocks noGrp="1"/>
          </p:cNvSpPr>
          <p:nvPr>
            <p:ph idx="1" hasCustomPrompt="1"/>
          </p:nvPr>
        </p:nvSpPr>
        <p:spPr>
          <a:xfrm>
            <a:off x="228600" y="1825625"/>
            <a:ext cx="8686800" cy="4343400"/>
          </a:xfrm>
          <a:prstGeom prst="rect">
            <a:avLst/>
          </a:prstGeom>
        </p:spPr>
        <p:txBody>
          <a:bodyPr vert="horz" lIns="91440" tIns="45720" rIns="91440" bIns="45720" rtlCol="0">
            <a:normAutofit/>
          </a:bodyPr>
          <a:lstStyle>
            <a:lvl1pPr>
              <a:defRPr/>
            </a:lvl1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816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Generic bullete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clear explanation</a:t>
            </a:r>
          </a:p>
        </p:txBody>
      </p:sp>
      <p:sp>
        <p:nvSpPr>
          <p:cNvPr id="3" name="Slide Number Placeholder 2"/>
          <p:cNvSpPr>
            <a:spLocks noGrp="1"/>
          </p:cNvSpPr>
          <p:nvPr>
            <p:ph type="sldNum" sz="quarter" idx="10"/>
          </p:nvPr>
        </p:nvSpPr>
        <p:spPr/>
        <p:txBody>
          <a:bodyPr/>
          <a:lstStyle/>
          <a:p>
            <a:fld id="{569CA132-ADD6-4B72-B5E1-B86F7979C603}" type="slidenum">
              <a:rPr lang="en-US" smtClean="0"/>
              <a:pPr/>
              <a:t>‹#›</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791" y="6437269"/>
            <a:ext cx="2450417" cy="263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56" y="6185804"/>
            <a:ext cx="2801204" cy="572037"/>
          </a:xfrm>
          <a:prstGeom prst="rect">
            <a:avLst/>
          </a:prstGeom>
        </p:spPr>
      </p:pic>
      <p:sp>
        <p:nvSpPr>
          <p:cNvPr id="7" name="Text Placeholder 2"/>
          <p:cNvSpPr>
            <a:spLocks noGrp="1"/>
          </p:cNvSpPr>
          <p:nvPr>
            <p:ph idx="1" hasCustomPrompt="1"/>
          </p:nvPr>
        </p:nvSpPr>
        <p:spPr>
          <a:xfrm>
            <a:off x="228600" y="1825625"/>
            <a:ext cx="8686800" cy="4343400"/>
          </a:xfrm>
          <a:prstGeom prst="rect">
            <a:avLst/>
          </a:prstGeom>
        </p:spPr>
        <p:txBody>
          <a:bodyPr vert="horz" lIns="91440" tIns="45720" rIns="91440" bIns="45720" rtlCol="0">
            <a:normAutofit/>
          </a:bodyPr>
          <a:lstStyle>
            <a:lvl1pPr>
              <a:defRPr/>
            </a:lvl1pPr>
          </a:lstStyle>
          <a:p>
            <a:pPr lvl="0"/>
            <a:r>
              <a:rPr lang="en-US" dirty="0"/>
              <a:t>Better to use textboxes than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884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Generic 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9CA132-ADD6-4B72-B5E1-B86F7979C603}" type="slidenum">
              <a:rPr lang="en-US" smtClean="0"/>
              <a:pPr/>
              <a:t>‹#›</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791" y="6437269"/>
            <a:ext cx="2450417" cy="263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56" y="6185804"/>
            <a:ext cx="2801204" cy="572037"/>
          </a:xfrm>
          <a:prstGeom prst="rect">
            <a:avLst/>
          </a:prstGeom>
        </p:spPr>
      </p:pic>
    </p:spTree>
    <p:extLst>
      <p:ext uri="{BB962C8B-B14F-4D97-AF65-F5344CB8AC3E}">
        <p14:creationId xmlns:p14="http://schemas.microsoft.com/office/powerpoint/2010/main" val="593284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1278407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fld id="{1088D4FB-B704-4B63-A423-ADDEC64A7751}" type="datetime13">
              <a:rPr lang="en-US" smtClean="0"/>
              <a:pPr/>
              <a:t>1:12:57 PM</a:t>
            </a:fld>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Tree>
    <p:extLst>
      <p:ext uri="{BB962C8B-B14F-4D97-AF65-F5344CB8AC3E}">
        <p14:creationId xmlns:p14="http://schemas.microsoft.com/office/powerpoint/2010/main" val="3692575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Tree>
    <p:extLst>
      <p:ext uri="{BB962C8B-B14F-4D97-AF65-F5344CB8AC3E}">
        <p14:creationId xmlns:p14="http://schemas.microsoft.com/office/powerpoint/2010/main" val="3067397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2"/>
            <a:ext cx="8686800" cy="1353965"/>
          </a:xfrm>
        </p:spPr>
        <p:txBody>
          <a:bodyPr anchor="t" anchorCtr="0">
            <a:normAutofit/>
          </a:bodyPr>
          <a:lstStyle>
            <a:lvl1pPr algn="l">
              <a:defRPr sz="4000" b="1"/>
            </a:lvl1pPr>
          </a:lstStyle>
          <a:p>
            <a:r>
              <a:rPr lang="en-US"/>
              <a:t>Click to edit Master title style</a:t>
            </a:r>
            <a:endParaRPr lang="en-US" dirty="0"/>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11"/>
          <p:cNvSpPr>
            <a:spLocks noGrp="1"/>
          </p:cNvSpPr>
          <p:nvPr>
            <p:ph type="ftr" sz="quarter" idx="14"/>
          </p:nvPr>
        </p:nvSpPr>
        <p:spPr>
          <a:xfrm>
            <a:off x="6978770" y="6461968"/>
            <a:ext cx="1936630" cy="188997"/>
          </a:xfrm>
        </p:spPr>
        <p:txBody>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871" y="5048053"/>
            <a:ext cx="3541504" cy="38271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3822363"/>
            <a:ext cx="4138682" cy="845165"/>
          </a:xfrm>
          <a:prstGeom prst="rect">
            <a:avLst/>
          </a:prstGeom>
        </p:spPr>
      </p:pic>
    </p:spTree>
    <p:extLst>
      <p:ext uri="{BB962C8B-B14F-4D97-AF65-F5344CB8AC3E}">
        <p14:creationId xmlns:p14="http://schemas.microsoft.com/office/powerpoint/2010/main" val="1671893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a:t>Click to edit Master title style</a:t>
            </a:r>
            <a:endParaRPr lang="en-US" dirty="0"/>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3533177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292306017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focus">
    <p:spTree>
      <p:nvGrpSpPr>
        <p:cNvPr id="1" name=""/>
        <p:cNvGrpSpPr/>
        <p:nvPr/>
      </p:nvGrpSpPr>
      <p:grpSpPr>
        <a:xfrm>
          <a:off x="0" y="0"/>
          <a:ext cx="0" cy="0"/>
          <a:chOff x="0" y="0"/>
          <a:chExt cx="0" cy="0"/>
        </a:xfrm>
      </p:grpSpPr>
      <p:sp>
        <p:nvSpPr>
          <p:cNvPr id="15" name="Media Placeholder 14"/>
          <p:cNvSpPr>
            <a:spLocks noGrp="1"/>
          </p:cNvSpPr>
          <p:nvPr>
            <p:ph type="media" sz="quarter" idx="13" hasCustomPrompt="1"/>
          </p:nvPr>
        </p:nvSpPr>
        <p:spPr>
          <a:xfrm>
            <a:off x="554478" y="1515946"/>
            <a:ext cx="8204752" cy="3828395"/>
          </a:xfrm>
          <a:prstGeom prst="rect">
            <a:avLst/>
          </a:prstGeom>
        </p:spPr>
        <p:txBody>
          <a:bodyPr/>
          <a:lstStyle>
            <a:lvl1pPr marL="0" indent="0">
              <a:buNone/>
              <a:defRPr sz="2000">
                <a:latin typeface="Arial" charset="0"/>
                <a:ea typeface="Arial" charset="0"/>
                <a:cs typeface="Arial" charset="0"/>
              </a:defRPr>
            </a:lvl1pPr>
          </a:lstStyle>
          <a:p>
            <a:r>
              <a:rPr lang="en-US" dirty="0"/>
              <a:t>Insert video here</a:t>
            </a:r>
          </a:p>
        </p:txBody>
      </p:sp>
      <p:sp>
        <p:nvSpPr>
          <p:cNvPr id="9" name="Rectangle 8"/>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Title 1"/>
          <p:cNvSpPr>
            <a:spLocks noGrp="1"/>
          </p:cNvSpPr>
          <p:nvPr>
            <p:ph type="title" hasCustomPrompt="1"/>
          </p:nvPr>
        </p:nvSpPr>
        <p:spPr>
          <a:xfrm>
            <a:off x="1219018" y="324358"/>
            <a:ext cx="7540212"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Description of video focus</a:t>
            </a:r>
          </a:p>
        </p:txBody>
      </p:sp>
      <p:sp>
        <p:nvSpPr>
          <p:cNvPr id="17" name="Text Placeholder 2"/>
          <p:cNvSpPr>
            <a:spLocks noGrp="1"/>
          </p:cNvSpPr>
          <p:nvPr>
            <p:ph idx="12" hasCustomPrompt="1"/>
          </p:nvPr>
        </p:nvSpPr>
        <p:spPr>
          <a:xfrm>
            <a:off x="5060807" y="5527371"/>
            <a:ext cx="3677168"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16" name="Hexagon 15"/>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3264405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1932864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1219200"/>
            <a:ext cx="8686800" cy="4632325"/>
          </a:xfrm>
        </p:spPr>
        <p:txBody>
          <a:bodyPr>
            <a:normAutofit/>
          </a:bodyPr>
          <a:lstStyle>
            <a:lvl1pPr marL="457200" indent="-457200">
              <a:defRPr sz="1800"/>
            </a:lvl1pPr>
            <a:lvl2pPr marL="457200" indent="-457200">
              <a:lnSpc>
                <a:spcPct val="110000"/>
              </a:lnSpc>
              <a:buNone/>
              <a:defRPr sz="1800"/>
            </a:lvl2pPr>
            <a:lvl3pPr marL="457200" indent="-457200">
              <a:lnSpc>
                <a:spcPct val="110000"/>
              </a:lnSpc>
              <a:buNone/>
              <a:defRPr sz="1800"/>
            </a:lvl3pPr>
            <a:lvl4pPr marL="457200" indent="-457200">
              <a:lnSpc>
                <a:spcPct val="110000"/>
              </a:lnSpc>
              <a:buNone/>
              <a:defRPr sz="1800"/>
            </a:lvl4pPr>
            <a:lvl5pPr marL="457200" indent="-457200">
              <a:lnSpc>
                <a:spcPct val="11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955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447452"/>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3"/>
            <a:ext cx="8686800" cy="1143000"/>
          </a:xfrm>
        </p:spPr>
        <p:txBody>
          <a:bodyPr anchor="t" anchorCtr="0">
            <a:normAutofit/>
          </a:bodyPr>
          <a:lstStyle>
            <a:lvl1pPr algn="l">
              <a:defRPr sz="3200" b="1"/>
            </a:lvl1pPr>
          </a:lstStyle>
          <a:p>
            <a:r>
              <a:rPr lang="en-US"/>
              <a:t>Click to edit Master title style</a:t>
            </a:r>
            <a:endParaRPr lang="en-US" dirty="0"/>
          </a:p>
        </p:txBody>
      </p:sp>
      <p:sp>
        <p:nvSpPr>
          <p:cNvPr id="3" name="Subtitle 2"/>
          <p:cNvSpPr>
            <a:spLocks noGrp="1"/>
          </p:cNvSpPr>
          <p:nvPr>
            <p:ph type="subTitle" idx="1"/>
          </p:nvPr>
        </p:nvSpPr>
        <p:spPr>
          <a:xfrm>
            <a:off x="228600" y="2156968"/>
            <a:ext cx="8686800" cy="694944"/>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3" hasCustomPrompt="1"/>
          </p:nvPr>
        </p:nvSpPr>
        <p:spPr>
          <a:xfrm>
            <a:off x="228600" y="2946718"/>
            <a:ext cx="8686800" cy="365760"/>
          </a:xfrm>
        </p:spPr>
        <p:txBody>
          <a:bodyPr>
            <a:normAutofit/>
          </a:bodyPr>
          <a:lstStyle>
            <a:lvl1pPr>
              <a:defRPr sz="1400"/>
            </a:lvl1pPr>
          </a:lstStyle>
          <a:p>
            <a:pPr lvl="0"/>
            <a:r>
              <a:rPr lang="en-US" dirty="0"/>
              <a:t>Month DD, 20XX</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691060"/>
            <a:ext cx="4290392" cy="873266"/>
          </a:xfrm>
          <a:prstGeom prst="rect">
            <a:avLst/>
          </a:prstGeom>
        </p:spPr>
      </p:pic>
      <p:sp>
        <p:nvSpPr>
          <p:cNvPr id="12" name="Footer Placeholder 11"/>
          <p:cNvSpPr>
            <a:spLocks noGrp="1"/>
          </p:cNvSpPr>
          <p:nvPr>
            <p:ph type="ftr" sz="quarter" idx="14"/>
          </p:nvPr>
        </p:nvSpPr>
        <p:spPr>
          <a:xfrm>
            <a:off x="8730669" y="6461969"/>
            <a:ext cx="184731" cy="153888"/>
          </a:xfrm>
        </p:spPr>
        <p:txBody>
          <a:bodyPr/>
          <a:lstStyle/>
          <a:p>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253" y="4942908"/>
            <a:ext cx="2803466" cy="274320"/>
          </a:xfrm>
          <a:prstGeom prst="rect">
            <a:avLst/>
          </a:prstGeom>
        </p:spPr>
      </p:pic>
    </p:spTree>
    <p:extLst>
      <p:ext uri="{BB962C8B-B14F-4D97-AF65-F5344CB8AC3E}">
        <p14:creationId xmlns:p14="http://schemas.microsoft.com/office/powerpoint/2010/main" val="3996074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1219200"/>
            <a:ext cx="8686800" cy="4632325"/>
          </a:xfrm>
        </p:spPr>
        <p:txBody>
          <a:bodyPr>
            <a:normAutofit/>
          </a:bodyPr>
          <a:lstStyle>
            <a:lvl1pPr marL="457200" indent="-457200">
              <a:defRPr sz="1800"/>
            </a:lvl1pPr>
            <a:lvl2pPr marL="457200" indent="-457200">
              <a:lnSpc>
                <a:spcPct val="110000"/>
              </a:lnSpc>
              <a:buNone/>
              <a:defRPr sz="1800"/>
            </a:lvl2pPr>
            <a:lvl3pPr marL="457200" indent="-457200">
              <a:lnSpc>
                <a:spcPct val="110000"/>
              </a:lnSpc>
              <a:buNone/>
              <a:defRPr sz="1800"/>
            </a:lvl3pPr>
            <a:lvl4pPr marL="457200" indent="-457200">
              <a:lnSpc>
                <a:spcPct val="110000"/>
              </a:lnSpc>
              <a:buNone/>
              <a:defRPr sz="1800"/>
            </a:lvl4pPr>
            <a:lvl5pPr marL="457200" indent="-457200">
              <a:lnSpc>
                <a:spcPct val="11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311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0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1631040"/>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Tree>
    <p:extLst>
      <p:ext uri="{BB962C8B-B14F-4D97-AF65-F5344CB8AC3E}">
        <p14:creationId xmlns:p14="http://schemas.microsoft.com/office/powerpoint/2010/main" val="3606264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Tree>
    <p:extLst>
      <p:ext uri="{BB962C8B-B14F-4D97-AF65-F5344CB8AC3E}">
        <p14:creationId xmlns:p14="http://schemas.microsoft.com/office/powerpoint/2010/main" val="1028330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2"/>
            <a:ext cx="8686800" cy="1353965"/>
          </a:xfrm>
        </p:spPr>
        <p:txBody>
          <a:bodyPr anchor="t" anchorCtr="0">
            <a:normAutofit/>
          </a:bodyPr>
          <a:lstStyle>
            <a:lvl1pPr algn="l">
              <a:defRPr sz="4000" b="1"/>
            </a:lvl1pPr>
          </a:lstStyle>
          <a:p>
            <a:r>
              <a:rPr lang="en-US"/>
              <a:t>Click to edit Master title style</a:t>
            </a:r>
            <a:endParaRPr lang="en-US" dirty="0"/>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11"/>
          <p:cNvSpPr>
            <a:spLocks noGrp="1"/>
          </p:cNvSpPr>
          <p:nvPr>
            <p:ph type="ftr" sz="quarter" idx="14"/>
          </p:nvPr>
        </p:nvSpPr>
        <p:spPr>
          <a:xfrm>
            <a:off x="6978770" y="6461968"/>
            <a:ext cx="1936630" cy="188997"/>
          </a:xfrm>
        </p:spPr>
        <p:txBody>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871" y="5048053"/>
            <a:ext cx="3541504" cy="38271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3822363"/>
            <a:ext cx="4138682" cy="845165"/>
          </a:xfrm>
          <a:prstGeom prst="rect">
            <a:avLst/>
          </a:prstGeom>
        </p:spPr>
      </p:pic>
    </p:spTree>
    <p:extLst>
      <p:ext uri="{BB962C8B-B14F-4D97-AF65-F5344CB8AC3E}">
        <p14:creationId xmlns:p14="http://schemas.microsoft.com/office/powerpoint/2010/main" val="266809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a:t>Click to edit Master title style</a:t>
            </a:r>
            <a:endParaRPr lang="en-US" dirty="0"/>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13959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telestration">
    <p:spTree>
      <p:nvGrpSpPr>
        <p:cNvPr id="1" name=""/>
        <p:cNvGrpSpPr/>
        <p:nvPr/>
      </p:nvGrpSpPr>
      <p:grpSpPr>
        <a:xfrm>
          <a:off x="0" y="0"/>
          <a:ext cx="0" cy="0"/>
          <a:chOff x="0" y="0"/>
          <a:chExt cx="0" cy="0"/>
        </a:xfrm>
      </p:grpSpPr>
      <p:sp>
        <p:nvSpPr>
          <p:cNvPr id="13" name="Rectangle 12"/>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 Placeholder 2"/>
          <p:cNvSpPr>
            <a:spLocks noGrp="1"/>
          </p:cNvSpPr>
          <p:nvPr>
            <p:ph idx="13" hasCustomPrompt="1"/>
          </p:nvPr>
        </p:nvSpPr>
        <p:spPr>
          <a:xfrm>
            <a:off x="5052505" y="1674912"/>
            <a:ext cx="3698422" cy="3547633"/>
          </a:xfrm>
          <a:prstGeom prst="rect">
            <a:avLst/>
          </a:prstGeom>
        </p:spPr>
        <p:txBody>
          <a:bodyPr vert="horz" lIns="91440" tIns="45720" rIns="91440" bIns="45720" rtlCol="0">
            <a:normAutofit/>
          </a:bodyPr>
          <a:lstStyle>
            <a:lvl1pPr marL="0" indent="0">
              <a:spcBef>
                <a:spcPts val="1200"/>
              </a:spcBef>
              <a:buNone/>
              <a:defRPr sz="1800" baseline="0">
                <a:latin typeface="Arial" charset="0"/>
                <a:ea typeface="Arial" charset="0"/>
                <a:cs typeface="Arial" charset="0"/>
              </a:defRPr>
            </a:lvl1pPr>
          </a:lstStyle>
          <a:p>
            <a:pPr lvl="0"/>
            <a:r>
              <a:rPr lang="en-US" dirty="0"/>
              <a:t>Clip from video to repeat or image to discuss</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7" name="Title 1"/>
          <p:cNvSpPr>
            <a:spLocks noGrp="1"/>
          </p:cNvSpPr>
          <p:nvPr>
            <p:ph type="title" hasCustomPrompt="1"/>
          </p:nvPr>
        </p:nvSpPr>
        <p:spPr>
          <a:xfrm>
            <a:off x="1219018" y="324358"/>
            <a:ext cx="7540212"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Write </a:t>
            </a:r>
            <a:r>
              <a:rPr lang="en-US" dirty="0" err="1"/>
              <a:t>telestration</a:t>
            </a:r>
            <a:r>
              <a:rPr lang="en-US" dirty="0"/>
              <a:t> focus here</a:t>
            </a:r>
          </a:p>
        </p:txBody>
      </p:sp>
      <p:sp>
        <p:nvSpPr>
          <p:cNvPr id="21" name="Text Placeholder 2"/>
          <p:cNvSpPr>
            <a:spLocks noGrp="1"/>
          </p:cNvSpPr>
          <p:nvPr>
            <p:ph idx="12" hasCustomPrompt="1"/>
          </p:nvPr>
        </p:nvSpPr>
        <p:spPr>
          <a:xfrm>
            <a:off x="5082062" y="5498296"/>
            <a:ext cx="3677168"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22" name="Text Placeholder 226"/>
          <p:cNvSpPr>
            <a:spLocks noGrp="1"/>
          </p:cNvSpPr>
          <p:nvPr>
            <p:ph type="body" sz="quarter" idx="14" hasCustomPrompt="1"/>
          </p:nvPr>
        </p:nvSpPr>
        <p:spPr>
          <a:xfrm>
            <a:off x="575732" y="1674912"/>
            <a:ext cx="4133796" cy="4281632"/>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Key points of </a:t>
            </a:r>
            <a:r>
              <a:rPr lang="en-US" dirty="0" err="1"/>
              <a:t>telestration</a:t>
            </a:r>
            <a:endParaRPr lang="en-US" dirty="0"/>
          </a:p>
        </p:txBody>
      </p:sp>
      <p:sp>
        <p:nvSpPr>
          <p:cNvPr id="19" name="Hexagon 18"/>
          <p:cNvSpPr/>
          <p:nvPr/>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spTree>
    <p:extLst>
      <p:ext uri="{BB962C8B-B14F-4D97-AF65-F5344CB8AC3E}">
        <p14:creationId xmlns:p14="http://schemas.microsoft.com/office/powerpoint/2010/main" val="3628332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4221784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69CA132-ADD6-4B72-B5E1-B86F7979C603}" type="slidenum">
              <a:rPr lang="en-US" smtClean="0"/>
              <a:t>‹#›</a:t>
            </a:fld>
            <a:endParaRPr lang="en-US"/>
          </a:p>
        </p:txBody>
      </p:sp>
    </p:spTree>
    <p:extLst>
      <p:ext uri="{BB962C8B-B14F-4D97-AF65-F5344CB8AC3E}">
        <p14:creationId xmlns:p14="http://schemas.microsoft.com/office/powerpoint/2010/main" val="3518666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1219200"/>
            <a:ext cx="8686800" cy="4632325"/>
          </a:xfrm>
        </p:spPr>
        <p:txBody>
          <a:bodyPr>
            <a:normAutofit/>
          </a:bodyPr>
          <a:lstStyle>
            <a:lvl1pPr marL="457200" indent="-457200">
              <a:defRPr sz="1800"/>
            </a:lvl1pPr>
            <a:lvl2pPr marL="457200" indent="-457200">
              <a:lnSpc>
                <a:spcPct val="110000"/>
              </a:lnSpc>
              <a:buNone/>
              <a:defRPr sz="1800"/>
            </a:lvl2pPr>
            <a:lvl3pPr marL="457200" indent="-457200">
              <a:lnSpc>
                <a:spcPct val="110000"/>
              </a:lnSpc>
              <a:buNone/>
              <a:defRPr sz="1800"/>
            </a:lvl3pPr>
            <a:lvl4pPr marL="457200" indent="-457200">
              <a:lnSpc>
                <a:spcPct val="110000"/>
              </a:lnSpc>
              <a:buNone/>
              <a:defRPr sz="1800"/>
            </a:lvl4pPr>
            <a:lvl5pPr marL="457200" indent="-457200">
              <a:lnSpc>
                <a:spcPct val="11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1110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416627"/>
      </p:ext>
    </p:extLst>
  </p:cSld>
  <p:clrMapOvr>
    <a:masterClrMapping/>
  </p:clrMapOvr>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3"/>
            <a:ext cx="8686800" cy="1143000"/>
          </a:xfrm>
        </p:spPr>
        <p:txBody>
          <a:bodyPr anchor="t" anchorCtr="0">
            <a:normAutofit/>
          </a:bodyPr>
          <a:lstStyle>
            <a:lvl1pPr algn="l">
              <a:defRPr sz="3200" b="1"/>
            </a:lvl1pPr>
          </a:lstStyle>
          <a:p>
            <a:r>
              <a:rPr lang="en-US"/>
              <a:t>Click to edit Master title style</a:t>
            </a:r>
            <a:endParaRPr lang="en-US" dirty="0"/>
          </a:p>
        </p:txBody>
      </p:sp>
      <p:sp>
        <p:nvSpPr>
          <p:cNvPr id="3" name="Subtitle 2"/>
          <p:cNvSpPr>
            <a:spLocks noGrp="1"/>
          </p:cNvSpPr>
          <p:nvPr>
            <p:ph type="subTitle" idx="1"/>
          </p:nvPr>
        </p:nvSpPr>
        <p:spPr>
          <a:xfrm>
            <a:off x="228600" y="2156968"/>
            <a:ext cx="8686800" cy="694944"/>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3" hasCustomPrompt="1"/>
          </p:nvPr>
        </p:nvSpPr>
        <p:spPr>
          <a:xfrm>
            <a:off x="228600" y="2946718"/>
            <a:ext cx="8686800" cy="365760"/>
          </a:xfrm>
        </p:spPr>
        <p:txBody>
          <a:bodyPr>
            <a:normAutofit/>
          </a:bodyPr>
          <a:lstStyle>
            <a:lvl1pPr>
              <a:defRPr sz="1400"/>
            </a:lvl1pPr>
          </a:lstStyle>
          <a:p>
            <a:pPr lvl="0"/>
            <a:r>
              <a:rPr lang="en-US" dirty="0"/>
              <a:t>Month DD, 20XX</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691060"/>
            <a:ext cx="4290392" cy="873266"/>
          </a:xfrm>
          <a:prstGeom prst="rect">
            <a:avLst/>
          </a:prstGeom>
        </p:spPr>
      </p:pic>
      <p:sp>
        <p:nvSpPr>
          <p:cNvPr id="12" name="Footer Placeholder 11"/>
          <p:cNvSpPr>
            <a:spLocks noGrp="1"/>
          </p:cNvSpPr>
          <p:nvPr>
            <p:ph type="ftr" sz="quarter" idx="14"/>
          </p:nvPr>
        </p:nvSpPr>
        <p:spPr>
          <a:xfrm>
            <a:off x="8730669" y="6461969"/>
            <a:ext cx="184731" cy="153888"/>
          </a:xfrm>
        </p:spPr>
        <p:txBody>
          <a:bodyPr/>
          <a:lstStyle/>
          <a:p>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253" y="4942908"/>
            <a:ext cx="2803466" cy="274320"/>
          </a:xfrm>
          <a:prstGeom prst="rect">
            <a:avLst/>
          </a:prstGeom>
        </p:spPr>
      </p:pic>
    </p:spTree>
    <p:extLst>
      <p:ext uri="{BB962C8B-B14F-4D97-AF65-F5344CB8AC3E}">
        <p14:creationId xmlns:p14="http://schemas.microsoft.com/office/powerpoint/2010/main" val="35202165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1219200"/>
            <a:ext cx="8686800" cy="4632325"/>
          </a:xfrm>
        </p:spPr>
        <p:txBody>
          <a:bodyPr>
            <a:normAutofit/>
          </a:bodyPr>
          <a:lstStyle>
            <a:lvl1pPr marL="457200" indent="-457200">
              <a:defRPr sz="1800"/>
            </a:lvl1pPr>
            <a:lvl2pPr marL="457200" indent="-457200">
              <a:lnSpc>
                <a:spcPct val="110000"/>
              </a:lnSpc>
              <a:buNone/>
              <a:defRPr sz="1800"/>
            </a:lvl2pPr>
            <a:lvl3pPr marL="457200" indent="-457200">
              <a:lnSpc>
                <a:spcPct val="110000"/>
              </a:lnSpc>
              <a:buNone/>
              <a:defRPr sz="1800"/>
            </a:lvl3pPr>
            <a:lvl4pPr marL="457200" indent="-457200">
              <a:lnSpc>
                <a:spcPct val="110000"/>
              </a:lnSpc>
              <a:buNone/>
              <a:defRPr sz="1800"/>
            </a:lvl4pPr>
            <a:lvl5pPr marL="457200" indent="-457200">
              <a:lnSpc>
                <a:spcPct val="11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3070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0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9CA132-ADD6-4B72-B5E1-B86F7979C603}" type="slidenum">
              <a:rPr lang="en-US" smtClean="0"/>
              <a:pPr/>
              <a:t>‹#›</a:t>
            </a:fld>
            <a:endParaRPr lang="en-US" dirty="0"/>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916143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riculum Example">
    <p:spTree>
      <p:nvGrpSpPr>
        <p:cNvPr id="1" name=""/>
        <p:cNvGrpSpPr/>
        <p:nvPr/>
      </p:nvGrpSpPr>
      <p:grpSpPr>
        <a:xfrm>
          <a:off x="0" y="0"/>
          <a:ext cx="0" cy="0"/>
          <a:chOff x="0" y="0"/>
          <a:chExt cx="0" cy="0"/>
        </a:xfrm>
      </p:grpSpPr>
      <p:sp>
        <p:nvSpPr>
          <p:cNvPr id="10" name="Rectangle 9"/>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Hexagon 6"/>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1199329" y="256678"/>
            <a:ext cx="7581157"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Curriculum Example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625641" y="1644308"/>
            <a:ext cx="8154846" cy="4469673"/>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277" y="568262"/>
            <a:ext cx="560776" cy="433327"/>
          </a:xfrm>
          <a:prstGeom prst="rect">
            <a:avLst/>
          </a:prstGeom>
        </p:spPr>
      </p:pic>
    </p:spTree>
    <p:extLst>
      <p:ext uri="{BB962C8B-B14F-4D97-AF65-F5344CB8AC3E}">
        <p14:creationId xmlns:p14="http://schemas.microsoft.com/office/powerpoint/2010/main" val="256119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TD">
    <p:spTree>
      <p:nvGrpSpPr>
        <p:cNvPr id="1" name=""/>
        <p:cNvGrpSpPr/>
        <p:nvPr/>
      </p:nvGrpSpPr>
      <p:grpSpPr>
        <a:xfrm>
          <a:off x="0" y="0"/>
          <a:ext cx="0" cy="0"/>
          <a:chOff x="0" y="0"/>
          <a:chExt cx="0" cy="0"/>
        </a:xfrm>
      </p:grpSpPr>
      <p:sp>
        <p:nvSpPr>
          <p:cNvPr id="17" name="Media Placeholder 16"/>
          <p:cNvSpPr>
            <a:spLocks noGrp="1"/>
          </p:cNvSpPr>
          <p:nvPr>
            <p:ph type="media" sz="quarter" idx="14" hasCustomPrompt="1"/>
          </p:nvPr>
        </p:nvSpPr>
        <p:spPr>
          <a:xfrm>
            <a:off x="637557" y="1653152"/>
            <a:ext cx="8142927" cy="4468813"/>
          </a:xfrm>
          <a:prstGeom prst="rect">
            <a:avLst/>
          </a:prstGeom>
        </p:spPr>
        <p:txBody>
          <a:bodyPr/>
          <a:lstStyle>
            <a:lvl1pPr marL="0" indent="0">
              <a:buNone/>
              <a:defRPr sz="2000" baseline="0">
                <a:latin typeface="Arial" charset="0"/>
                <a:ea typeface="Arial" charset="0"/>
                <a:cs typeface="Arial" charset="0"/>
              </a:defRPr>
            </a:lvl1pPr>
          </a:lstStyle>
          <a:p>
            <a:r>
              <a:rPr lang="en-US" dirty="0"/>
              <a:t>Insert Lead Teacher video here</a:t>
            </a:r>
          </a:p>
        </p:txBody>
      </p:sp>
      <p:sp>
        <p:nvSpPr>
          <p:cNvPr id="2" name="Title 1"/>
          <p:cNvSpPr>
            <a:spLocks noGrp="1"/>
          </p:cNvSpPr>
          <p:nvPr>
            <p:ph type="title" hasCustomPrompt="1"/>
          </p:nvPr>
        </p:nvSpPr>
        <p:spPr>
          <a:xfrm>
            <a:off x="1199330" y="257403"/>
            <a:ext cx="7581155" cy="1147527"/>
          </a:xfrm>
          <a:prstGeom prst="rect">
            <a:avLst/>
          </a:prstGeom>
        </p:spPr>
        <p:txBody>
          <a:bodyPr anchor="ctr">
            <a:norm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Lead Teacher Demo</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Rectangle 10"/>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Hexagon 8"/>
          <p:cNvSpPr/>
          <p:nvPr userDrawn="1"/>
        </p:nvSpPr>
        <p:spPr>
          <a:xfrm rot="16200000">
            <a:off x="67082" y="301639"/>
            <a:ext cx="1065166" cy="966575"/>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4385" y="571724"/>
            <a:ext cx="679580" cy="426403"/>
          </a:xfrm>
          <a:prstGeom prst="rect">
            <a:avLst/>
          </a:prstGeom>
        </p:spPr>
      </p:pic>
    </p:spTree>
    <p:extLst>
      <p:ext uri="{BB962C8B-B14F-4D97-AF65-F5344CB8AC3E}">
        <p14:creationId xmlns:p14="http://schemas.microsoft.com/office/powerpoint/2010/main" val="11368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BI Context">
    <p:spTree>
      <p:nvGrpSpPr>
        <p:cNvPr id="1" name=""/>
        <p:cNvGrpSpPr/>
        <p:nvPr/>
      </p:nvGrpSpPr>
      <p:grpSpPr>
        <a:xfrm>
          <a:off x="0" y="0"/>
          <a:ext cx="0" cy="0"/>
          <a:chOff x="0" y="0"/>
          <a:chExt cx="0" cy="0"/>
        </a:xfrm>
      </p:grpSpPr>
      <p:sp>
        <p:nvSpPr>
          <p:cNvPr id="10" name="Rectangle 9"/>
          <p:cNvSpPr/>
          <p:nvPr userDrawn="1"/>
        </p:nvSpPr>
        <p:spPr>
          <a:xfrm rot="5400000">
            <a:off x="-3312622" y="3312622"/>
            <a:ext cx="6858000" cy="232756"/>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209" y="628032"/>
            <a:ext cx="3082169" cy="543351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9124" y="6259841"/>
            <a:ext cx="1995813" cy="40756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7811" y="6389732"/>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Text Placeholder 226"/>
          <p:cNvSpPr>
            <a:spLocks noGrp="1"/>
          </p:cNvSpPr>
          <p:nvPr>
            <p:ph type="body" sz="quarter" idx="14" hasCustomPrompt="1"/>
          </p:nvPr>
        </p:nvSpPr>
        <p:spPr>
          <a:xfrm>
            <a:off x="575733" y="1956392"/>
            <a:ext cx="4842934" cy="3958564"/>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point </a:t>
            </a:r>
            <a:r>
              <a:rPr lang="en-US"/>
              <a:t>of context</a:t>
            </a:r>
            <a:endParaRPr lang="en-US" dirty="0"/>
          </a:p>
        </p:txBody>
      </p:sp>
      <p:sp>
        <p:nvSpPr>
          <p:cNvPr id="12" name="Title 1"/>
          <p:cNvSpPr>
            <a:spLocks noGrp="1"/>
          </p:cNvSpPr>
          <p:nvPr>
            <p:ph type="title" hasCustomPrompt="1"/>
          </p:nvPr>
        </p:nvSpPr>
        <p:spPr>
          <a:xfrm>
            <a:off x="575734" y="338445"/>
            <a:ext cx="4842934" cy="1262253"/>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in the context of the DBI framework</a:t>
            </a:r>
          </a:p>
        </p:txBody>
      </p:sp>
    </p:spTree>
    <p:extLst>
      <p:ext uri="{BB962C8B-B14F-4D97-AF65-F5344CB8AC3E}">
        <p14:creationId xmlns:p14="http://schemas.microsoft.com/office/powerpoint/2010/main" val="11184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84256"/>
      </p:ext>
    </p:extLst>
  </p:cSld>
  <p:clrMap bg1="dk1" tx1="lt1" bg2="dk2" tx2="lt2" accent1="accent1" accent2="accent2" accent3="accent3" accent4="accent4" accent5="accent5" accent6="accent6" hlink="hlink" folHlink="folHlink"/>
  <p:sldLayoutIdLst>
    <p:sldLayoutId id="2147483652" r:id="rId1"/>
    <p:sldLayoutId id="2147483653" r:id="rId2"/>
    <p:sldLayoutId id="2147483663" r:id="rId3"/>
    <p:sldLayoutId id="2147483664" r:id="rId4"/>
    <p:sldLayoutId id="2147483667" r:id="rId5"/>
    <p:sldLayoutId id="2147483668" r:id="rId6"/>
    <p:sldLayoutId id="2147483692" r:id="rId7"/>
    <p:sldLayoutId id="2147483700" r:id="rId8"/>
    <p:sldLayoutId id="2147483658" r:id="rId9"/>
    <p:sldLayoutId id="2147483662" r:id="rId10"/>
    <p:sldLayoutId id="2147483689" r:id="rId11"/>
    <p:sldLayoutId id="2147483656" r:id="rId12"/>
    <p:sldLayoutId id="2147483687" r:id="rId13"/>
    <p:sldLayoutId id="2147483672" r:id="rId14"/>
    <p:sldLayoutId id="2147483661" r:id="rId15"/>
    <p:sldLayoutId id="2147483673" r:id="rId16"/>
    <p:sldLayoutId id="2147483670" r:id="rId17"/>
    <p:sldLayoutId id="2147483660" r:id="rId18"/>
    <p:sldLayoutId id="2147483682" r:id="rId19"/>
    <p:sldLayoutId id="2147483683" r:id="rId20"/>
    <p:sldLayoutId id="2147483694" r:id="rId21"/>
    <p:sldLayoutId id="2147483669" r:id="rId22"/>
    <p:sldLayoutId id="2147483674" r:id="rId23"/>
    <p:sldLayoutId id="2147483695" r:id="rId24"/>
    <p:sldLayoutId id="2147483677" r:id="rId25"/>
    <p:sldLayoutId id="2147483675" r:id="rId26"/>
    <p:sldLayoutId id="2147483676" r:id="rId27"/>
    <p:sldLayoutId id="2147483678" r:id="rId28"/>
    <p:sldLayoutId id="2147483679" r:id="rId29"/>
    <p:sldLayoutId id="2147483680" r:id="rId30"/>
    <p:sldLayoutId id="2147483681" r:id="rId31"/>
    <p:sldLayoutId id="2147483701" r:id="rId32"/>
    <p:sldLayoutId id="2147483702" r:id="rId33"/>
    <p:sldLayoutId id="2147483703" r:id="rId34"/>
    <p:sldLayoutId id="2147483688" r:id="rId35"/>
    <p:sldLayoutId id="2147483685" r:id="rId36"/>
    <p:sldLayoutId id="2147483686" r:id="rId37"/>
    <p:sldLayoutId id="2147483690" r:id="rId38"/>
    <p:sldLayoutId id="2147483657" r:id="rId39"/>
    <p:sldLayoutId id="2147483691" r:id="rId40"/>
    <p:sldLayoutId id="2147483693" r:id="rId41"/>
    <p:sldLayoutId id="2147483696" r:id="rId42"/>
    <p:sldLayoutId id="2147483698" r:id="rId43"/>
    <p:sldLayoutId id="2147483699" r:id="rId44"/>
  </p:sldLayoutIdLst>
  <p:txStyles>
    <p:titleStyle>
      <a:lvl1pPr algn="l" defTabSz="914400" rtl="0" eaLnBrk="1" latinLnBrk="0" hangingPunct="1">
        <a:lnSpc>
          <a:spcPct val="90000"/>
        </a:lnSpc>
        <a:spcBef>
          <a:spcPct val="0"/>
        </a:spcBef>
        <a:buNone/>
        <a:defRPr sz="5400" kern="1200">
          <a:solidFill>
            <a:schemeClr val="tx1"/>
          </a:solidFill>
          <a:latin typeface="Tw Cen MT Condensed Extra Bold" panose="020B08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3152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45125"/>
            <a:ext cx="86868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1"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69CA132-ADD6-4B72-B5E1-B86F7979C603}"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46791" y="6437269"/>
            <a:ext cx="2450417" cy="26393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7656" y="6185804"/>
            <a:ext cx="2801204" cy="572037"/>
          </a:xfrm>
          <a:prstGeom prst="rect">
            <a:avLst/>
          </a:prstGeom>
        </p:spPr>
      </p:pic>
    </p:spTree>
    <p:extLst>
      <p:ext uri="{BB962C8B-B14F-4D97-AF65-F5344CB8AC3E}">
        <p14:creationId xmlns:p14="http://schemas.microsoft.com/office/powerpoint/2010/main" val="6341562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3152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45125"/>
            <a:ext cx="86868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1"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69CA132-ADD6-4B72-B5E1-B86F7979C603}"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46791" y="6437269"/>
            <a:ext cx="2450417" cy="26393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7656" y="6185804"/>
            <a:ext cx="2801204" cy="572037"/>
          </a:xfrm>
          <a:prstGeom prst="rect">
            <a:avLst/>
          </a:prstGeom>
        </p:spPr>
      </p:pic>
    </p:spTree>
    <p:extLst>
      <p:ext uri="{BB962C8B-B14F-4D97-AF65-F5344CB8AC3E}">
        <p14:creationId xmlns:p14="http://schemas.microsoft.com/office/powerpoint/2010/main" val="23411011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vimeo.com/8277941" TargetMode="Externa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9.xml"/><Relationship Id="rId1" Type="http://schemas.openxmlformats.org/officeDocument/2006/relationships/video" Target="https://www.youtube.com/embed/kLmkg_IYY6g?start=38" TargetMode="External"/><Relationship Id="rId5" Type="http://schemas.openxmlformats.org/officeDocument/2006/relationships/image" Target="../media/image30.png"/><Relationship Id="rId4" Type="http://schemas.openxmlformats.org/officeDocument/2006/relationships/hyperlink" Target="https://youtu.be/kLmkg_IYY6g?t=38"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9Hp_xXvf3CM" TargetMode="External"/><Relationship Id="rId2" Type="http://schemas.openxmlformats.org/officeDocument/2006/relationships/slideLayout" Target="../slideLayouts/slideLayout25.xml"/><Relationship Id="rId1" Type="http://schemas.openxmlformats.org/officeDocument/2006/relationships/video" Target="https://www.youtube.com/embed/9Hp_xXvf3CM"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s://youtu.be/rpqdAIsygzU" TargetMode="External"/><Relationship Id="rId2" Type="http://schemas.openxmlformats.org/officeDocument/2006/relationships/slideLayout" Target="../slideLayouts/slideLayout25.xml"/><Relationship Id="rId1" Type="http://schemas.openxmlformats.org/officeDocument/2006/relationships/video" Target="https://www.youtube.com/embed/rpqdAIsygzU" TargetMode="Externa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uoVKK9CeNjU" TargetMode="External"/><Relationship Id="rId2" Type="http://schemas.openxmlformats.org/officeDocument/2006/relationships/slideLayout" Target="../slideLayouts/slideLayout25.xml"/><Relationship Id="rId1" Type="http://schemas.openxmlformats.org/officeDocument/2006/relationships/video" Target="https://www.youtube.com/embed/uoVKK9CeNjU" TargetMode="Externa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youtu.be/b6ILxHurKR0" TargetMode="External"/><Relationship Id="rId2" Type="http://schemas.openxmlformats.org/officeDocument/2006/relationships/slideLayout" Target="../slideLayouts/slideLayout25.xml"/><Relationship Id="rId1" Type="http://schemas.openxmlformats.org/officeDocument/2006/relationships/video" Target="https://www.youtube.com/embed/b6ILxHurKR0" TargetMode="Externa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gOX-i8IrMJk" TargetMode="External"/><Relationship Id="rId2" Type="http://schemas.openxmlformats.org/officeDocument/2006/relationships/slideLayout" Target="../slideLayouts/slideLayout25.xml"/><Relationship Id="rId1" Type="http://schemas.openxmlformats.org/officeDocument/2006/relationships/video" Target="https://www.youtube.com/embed/gOX-i8IrMJk"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hyperlink" Target="https://youtu.be/dryVPygMqBg" TargetMode="External"/><Relationship Id="rId2" Type="http://schemas.openxmlformats.org/officeDocument/2006/relationships/slideLayout" Target="../slideLayouts/slideLayout25.xml"/><Relationship Id="rId1" Type="http://schemas.openxmlformats.org/officeDocument/2006/relationships/video" Target="https://www.youtube.com/embed/dryVPygMqBg" TargetMode="Externa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nLFXXgO_zVk" TargetMode="External"/><Relationship Id="rId2" Type="http://schemas.openxmlformats.org/officeDocument/2006/relationships/slideLayout" Target="../slideLayouts/slideLayout25.xml"/><Relationship Id="rId1" Type="http://schemas.openxmlformats.org/officeDocument/2006/relationships/video" Target="https://www.youtube.com/embed/nLFXXgO_zVk" TargetMode="Externa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hyperlink" Target="https://youtu.be/jpqUUN3Ut-4" TargetMode="External"/><Relationship Id="rId2" Type="http://schemas.openxmlformats.org/officeDocument/2006/relationships/slideLayout" Target="../slideLayouts/slideLayout25.xml"/><Relationship Id="rId1" Type="http://schemas.openxmlformats.org/officeDocument/2006/relationships/video" Target="https://www.youtube.com/embed/jpqUUN3Ut-4" TargetMode="Externa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BlKGa1OidJI" TargetMode="External"/><Relationship Id="rId2" Type="http://schemas.openxmlformats.org/officeDocument/2006/relationships/slideLayout" Target="../slideLayouts/slideLayout25.xml"/><Relationship Id="rId1" Type="http://schemas.openxmlformats.org/officeDocument/2006/relationships/video" Target="https://www.youtube.com/embed/BlKGa1OidJI" TargetMode="Externa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hyperlink" Target="https://youtu.be/JGeujB6oLyk" TargetMode="External"/><Relationship Id="rId2" Type="http://schemas.openxmlformats.org/officeDocument/2006/relationships/slideLayout" Target="../slideLayouts/slideLayout25.xml"/><Relationship Id="rId1" Type="http://schemas.openxmlformats.org/officeDocument/2006/relationships/video" Target="https://www.youtube.com/embed/JGeujB6oLyk" TargetMode="Externa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s://youtu.be/nPQHLKRaPfk" TargetMode="External"/><Relationship Id="rId2" Type="http://schemas.openxmlformats.org/officeDocument/2006/relationships/slideLayout" Target="../slideLayouts/slideLayout25.xml"/><Relationship Id="rId1" Type="http://schemas.openxmlformats.org/officeDocument/2006/relationships/video" Target="https://www.youtube.com/embed/nPQHLKRaPfk" TargetMode="Externa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hyperlink" Target="https://youtu.be/wgfUIolKrpo" TargetMode="External"/><Relationship Id="rId2" Type="http://schemas.openxmlformats.org/officeDocument/2006/relationships/slideLayout" Target="../slideLayouts/slideLayout25.xml"/><Relationship Id="rId1" Type="http://schemas.openxmlformats.org/officeDocument/2006/relationships/video" Target="https://www.youtube.com/embed/wgfUIolKrpo" TargetMode="Externa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hyperlink" Target="https://youtu.be/21MDmZQhrsA" TargetMode="Externa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youtu.be/gaodKlCjwUg?t=60" TargetMode="External"/><Relationship Id="rId2" Type="http://schemas.openxmlformats.org/officeDocument/2006/relationships/slideLayout" Target="../slideLayouts/slideLayout5.xml"/><Relationship Id="rId1" Type="http://schemas.openxmlformats.org/officeDocument/2006/relationships/video" Target="https://www.youtube.com/embed/gaodKlCjwUg?start=60" TargetMode="Externa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hyperlink" Target="https://youtu.be/qc6qMzRL4Fg?t=66" TargetMode="External"/><Relationship Id="rId2" Type="http://schemas.openxmlformats.org/officeDocument/2006/relationships/slideLayout" Target="../slideLayouts/slideLayout5.xml"/><Relationship Id="rId1" Type="http://schemas.openxmlformats.org/officeDocument/2006/relationships/video" Target="https://www.youtube.com/embed/qc6qMzRL4Fg?start=66" TargetMode="External"/><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hyperlink" Target="https://youtu.be/IiJBSUNGMGc" TargetMode="Externa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s://youtu.be/4Tm2U2zOQ_M?t=32" TargetMode="External"/><Relationship Id="rId2" Type="http://schemas.openxmlformats.org/officeDocument/2006/relationships/slideLayout" Target="../slideLayouts/slideLayout5.xml"/><Relationship Id="rId1" Type="http://schemas.openxmlformats.org/officeDocument/2006/relationships/video" Target="https://www.youtube.com/embed/4Tm2U2zOQ_M?start=32" TargetMode="External"/><Relationship Id="rId4" Type="http://schemas.openxmlformats.org/officeDocument/2006/relationships/image" Target="../media/image30.png"/></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hyperlink" Target="https://nam01.safelinks.protection.outlook.com/?url=https%3A%2F%2Fyoutu.be%2FqJuj-UqKhJw%3Ft%3D42&amp;data=02%7C01%7Cmelissa.stalega%40uconn.edu%7C84201f3f63bf458ca7c908d6bc52b211%7C17f1a87e2a254eaab9df9d439034b080%7C0%7C0%7C636903460705265336&amp;sdata=5XdFvoy5V6Q4Ditm9ZQWJC1%2FOLLLSMb7JlXbdoXpxUY%3D&amp;reserved=0" TargetMode="External"/><Relationship Id="rId2" Type="http://schemas.openxmlformats.org/officeDocument/2006/relationships/slideLayout" Target="../slideLayouts/slideLayout5.xml"/><Relationship Id="rId1" Type="http://schemas.openxmlformats.org/officeDocument/2006/relationships/video" Target="https://www.youtube.com/embed/qJuj-UqKhJw" TargetMode="Externa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266487" y="2061275"/>
            <a:ext cx="7423346" cy="1784495"/>
          </a:xfrm>
        </p:spPr>
        <p:txBody>
          <a:bodyPr anchor="b">
            <a:normAutofit fontScale="92500" lnSpcReduction="10000"/>
          </a:bodyPr>
          <a:lstStyle/>
          <a:p>
            <a:r>
              <a:rPr lang="en-US" sz="5800" dirty="0"/>
              <a:t>Supporting Practices</a:t>
            </a:r>
          </a:p>
          <a:p>
            <a:pPr>
              <a:lnSpc>
                <a:spcPct val="110000"/>
              </a:lnSpc>
              <a:spcBef>
                <a:spcPts val="600"/>
              </a:spcBef>
            </a:pPr>
            <a:r>
              <a:rPr lang="en-US" sz="3000" b="0" dirty="0"/>
              <a:t>Providing immediate specific feedback and maintaining a brisk pace</a:t>
            </a:r>
          </a:p>
        </p:txBody>
      </p:sp>
      <p:sp>
        <p:nvSpPr>
          <p:cNvPr id="3" name="Content Placeholder 2"/>
          <p:cNvSpPr>
            <a:spLocks noGrp="1"/>
          </p:cNvSpPr>
          <p:nvPr>
            <p:ph sz="quarter" idx="14"/>
          </p:nvPr>
        </p:nvSpPr>
        <p:spPr/>
        <p:txBody>
          <a:bodyPr>
            <a:normAutofit lnSpcReduction="10000"/>
          </a:bodyPr>
          <a:lstStyle/>
          <a:p>
            <a:r>
              <a:rPr lang="en-US" dirty="0"/>
              <a:t>Module 7</a:t>
            </a:r>
          </a:p>
        </p:txBody>
      </p:sp>
      <p:sp>
        <p:nvSpPr>
          <p:cNvPr id="5" name="Title 4" hidden="1">
            <a:extLst>
              <a:ext uri="{FF2B5EF4-FFF2-40B4-BE49-F238E27FC236}">
                <a16:creationId xmlns:a16="http://schemas.microsoft.com/office/drawing/2014/main" id="{7F67A8D1-2A21-4EAD-9E9F-A6329D137B85}"/>
              </a:ext>
            </a:extLst>
          </p:cNvPr>
          <p:cNvSpPr>
            <a:spLocks noGrp="1"/>
          </p:cNvSpPr>
          <p:nvPr>
            <p:ph type="title"/>
          </p:nvPr>
        </p:nvSpPr>
        <p:spPr/>
        <p:txBody>
          <a:bodyPr/>
          <a:lstStyle/>
          <a:p>
            <a:r>
              <a:rPr lang="en-US" dirty="0"/>
              <a:t>Title 1</a:t>
            </a:r>
          </a:p>
        </p:txBody>
      </p:sp>
    </p:spTree>
    <p:extLst>
      <p:ext uri="{BB962C8B-B14F-4D97-AF65-F5344CB8AC3E}">
        <p14:creationId xmlns:p14="http://schemas.microsoft.com/office/powerpoint/2010/main" val="512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219018" y="324358"/>
            <a:ext cx="7924982" cy="917367"/>
          </a:xfrm>
        </p:spPr>
        <p:txBody>
          <a:bodyPr>
            <a:noAutofit/>
          </a:bodyPr>
          <a:lstStyle/>
          <a:p>
            <a:r>
              <a:rPr lang="en-US" dirty="0"/>
              <a:t>Providing immediate specific feedback and maintaining a brisk pace</a:t>
            </a:r>
          </a:p>
        </p:txBody>
      </p:sp>
      <p:sp>
        <p:nvSpPr>
          <p:cNvPr id="2" name="Rectangle 1"/>
          <p:cNvSpPr/>
          <p:nvPr/>
        </p:nvSpPr>
        <p:spPr>
          <a:xfrm>
            <a:off x="3000358" y="4744620"/>
            <a:ext cx="2839432" cy="369332"/>
          </a:xfrm>
          <a:prstGeom prst="rect">
            <a:avLst/>
          </a:prstGeom>
        </p:spPr>
        <p:txBody>
          <a:bodyPr wrap="none">
            <a:spAutoFit/>
          </a:bodyPr>
          <a:lstStyle/>
          <a:p>
            <a:r>
              <a:rPr lang="en-US" dirty="0">
                <a:hlinkClick r:id="rId2"/>
              </a:rPr>
              <a:t>https://vimeo.com/8277941</a:t>
            </a:r>
            <a:endParaRPr lang="en-US" dirty="0"/>
          </a:p>
        </p:txBody>
      </p:sp>
      <p:pic>
        <p:nvPicPr>
          <p:cNvPr id="4" name="Picture 3" descr="screenshot of teacher in front of class">
            <a:extLst>
              <a:ext uri="{FF2B5EF4-FFF2-40B4-BE49-F238E27FC236}">
                <a16:creationId xmlns:a16="http://schemas.microsoft.com/office/drawing/2014/main" id="{B8FC4FC1-5F4F-4570-AF82-22E55DBF3FD5}"/>
              </a:ext>
            </a:extLst>
          </p:cNvPr>
          <p:cNvPicPr>
            <a:picLocks noChangeAspect="1"/>
          </p:cNvPicPr>
          <p:nvPr/>
        </p:nvPicPr>
        <p:blipFill>
          <a:blip r:embed="rId3"/>
          <a:stretch>
            <a:fillRect/>
          </a:stretch>
        </p:blipFill>
        <p:spPr>
          <a:xfrm>
            <a:off x="2448238" y="1686759"/>
            <a:ext cx="3943672" cy="2867025"/>
          </a:xfrm>
          <a:prstGeom prst="rect">
            <a:avLst/>
          </a:prstGeom>
        </p:spPr>
      </p:pic>
    </p:spTree>
    <p:extLst>
      <p:ext uri="{BB962C8B-B14F-4D97-AF65-F5344CB8AC3E}">
        <p14:creationId xmlns:p14="http://schemas.microsoft.com/office/powerpoint/2010/main" val="2691196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182145" y="2185261"/>
            <a:ext cx="7352025" cy="1297085"/>
          </a:xfrm>
        </p:spPr>
        <p:txBody>
          <a:bodyPr>
            <a:normAutofit lnSpcReduction="10000"/>
          </a:bodyPr>
          <a:lstStyle/>
          <a:p>
            <a:r>
              <a:rPr lang="en-US" dirty="0"/>
              <a:t>Supporting Practices</a:t>
            </a:r>
          </a:p>
          <a:p>
            <a:pPr>
              <a:lnSpc>
                <a:spcPct val="110000"/>
              </a:lnSpc>
              <a:spcBef>
                <a:spcPts val="0"/>
              </a:spcBef>
            </a:pPr>
            <a:r>
              <a:rPr lang="en-US" sz="2400" dirty="0"/>
              <a:t>Providing immediate, specific feedback and maintaining a brisk pace</a:t>
            </a:r>
          </a:p>
        </p:txBody>
      </p:sp>
      <p:sp>
        <p:nvSpPr>
          <p:cNvPr id="3" name="Content Placeholder 2"/>
          <p:cNvSpPr>
            <a:spLocks noGrp="1"/>
          </p:cNvSpPr>
          <p:nvPr>
            <p:ph sz="quarter" idx="14"/>
          </p:nvPr>
        </p:nvSpPr>
        <p:spPr>
          <a:xfrm>
            <a:off x="1182144" y="3433176"/>
            <a:ext cx="7352026" cy="1526282"/>
          </a:xfrm>
        </p:spPr>
        <p:txBody>
          <a:bodyPr>
            <a:normAutofit/>
          </a:bodyPr>
          <a:lstStyle/>
          <a:p>
            <a:r>
              <a:rPr lang="en-US" dirty="0"/>
              <a:t>Part 3: How can you use the Supporting Practices to make adaptations to a program?</a:t>
            </a:r>
          </a:p>
        </p:txBody>
      </p:sp>
      <p:sp>
        <p:nvSpPr>
          <p:cNvPr id="4" name="Title 3" hidden="1">
            <a:extLst>
              <a:ext uri="{FF2B5EF4-FFF2-40B4-BE49-F238E27FC236}">
                <a16:creationId xmlns:a16="http://schemas.microsoft.com/office/drawing/2014/main" id="{8CB99BF3-F350-470E-A416-8886A3D1560B}"/>
              </a:ext>
            </a:extLst>
          </p:cNvPr>
          <p:cNvSpPr>
            <a:spLocks noGrp="1"/>
          </p:cNvSpPr>
          <p:nvPr>
            <p:ph type="title"/>
          </p:nvPr>
        </p:nvSpPr>
        <p:spPr/>
        <p:txBody>
          <a:bodyPr/>
          <a:lstStyle/>
          <a:p>
            <a:r>
              <a:rPr lang="en-US" dirty="0"/>
              <a:t>Slide 100</a:t>
            </a:r>
          </a:p>
        </p:txBody>
      </p:sp>
    </p:spTree>
    <p:extLst>
      <p:ext uri="{BB962C8B-B14F-4D97-AF65-F5344CB8AC3E}">
        <p14:creationId xmlns:p14="http://schemas.microsoft.com/office/powerpoint/2010/main" val="1911504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a:t>You will learn:</a:t>
            </a:r>
          </a:p>
          <a:p>
            <a:r>
              <a:rPr lang="en-US" dirty="0"/>
              <a:t>How to adapt a lesson from a program to make it more explicit by incorporating the supporting practices</a:t>
            </a:r>
          </a:p>
        </p:txBody>
      </p:sp>
      <p:sp>
        <p:nvSpPr>
          <p:cNvPr id="3" name="Text Placeholder 2"/>
          <p:cNvSpPr>
            <a:spLocks noGrp="1"/>
          </p:cNvSpPr>
          <p:nvPr>
            <p:ph type="body" sz="quarter" idx="14"/>
          </p:nvPr>
        </p:nvSpPr>
        <p:spPr/>
        <p:txBody>
          <a:bodyPr/>
          <a:lstStyle/>
          <a:p>
            <a:r>
              <a:rPr lang="en-US" dirty="0"/>
              <a:t>Part 3 Objective</a:t>
            </a:r>
          </a:p>
        </p:txBody>
      </p:sp>
      <p:sp>
        <p:nvSpPr>
          <p:cNvPr id="4" name="Title 3" hidden="1">
            <a:extLst>
              <a:ext uri="{FF2B5EF4-FFF2-40B4-BE49-F238E27FC236}">
                <a16:creationId xmlns:a16="http://schemas.microsoft.com/office/drawing/2014/main" id="{B485E719-667A-4D35-8691-8DA5146E7600}"/>
              </a:ext>
            </a:extLst>
          </p:cNvPr>
          <p:cNvSpPr>
            <a:spLocks noGrp="1"/>
          </p:cNvSpPr>
          <p:nvPr>
            <p:ph type="title"/>
          </p:nvPr>
        </p:nvSpPr>
        <p:spPr/>
        <p:txBody>
          <a:bodyPr/>
          <a:lstStyle/>
          <a:p>
            <a:r>
              <a:rPr lang="en-US" dirty="0"/>
              <a:t>Slide 101</a:t>
            </a:r>
          </a:p>
        </p:txBody>
      </p:sp>
    </p:spTree>
    <p:extLst>
      <p:ext uri="{BB962C8B-B14F-4D97-AF65-F5344CB8AC3E}">
        <p14:creationId xmlns:p14="http://schemas.microsoft.com/office/powerpoint/2010/main" val="3146363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in the context of the DBI framework</a:t>
            </a:r>
          </a:p>
        </p:txBody>
      </p:sp>
      <p:sp>
        <p:nvSpPr>
          <p:cNvPr id="7" name="Rounded Rectangle 6">
            <a:extLst>
              <a:ext uri="{C183D7F6-B498-43B3-948B-1728B52AA6E4}">
                <adec:decorative xmlns:adec="http://schemas.microsoft.com/office/drawing/2017/decorative" val="1"/>
              </a:ext>
            </a:extLst>
          </p:cNvPr>
          <p:cNvSpPr/>
          <p:nvPr/>
        </p:nvSpPr>
        <p:spPr>
          <a:xfrm>
            <a:off x="6586949" y="601241"/>
            <a:ext cx="1786276" cy="998651"/>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6616929" y="3978955"/>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axonomy of adaptations: explicit instruction principle use"/>
          <p:cNvPicPr>
            <a:picLocks noChangeAspect="1"/>
          </p:cNvPicPr>
          <p:nvPr/>
        </p:nvPicPr>
        <p:blipFill>
          <a:blip r:embed="rId3"/>
          <a:stretch>
            <a:fillRect/>
          </a:stretch>
        </p:blipFill>
        <p:spPr>
          <a:xfrm>
            <a:off x="2564797"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139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C183D7F6-B498-43B3-948B-1728B52AA6E4}">
                <adec:decorative xmlns:adec="http://schemas.microsoft.com/office/drawing/2017/decorative" val="1"/>
              </a:ext>
            </a:extLst>
          </p:cNvPr>
          <p:cNvSpPr/>
          <p:nvPr/>
        </p:nvSpPr>
        <p:spPr>
          <a:xfrm>
            <a:off x="3896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3954745" y="3435602"/>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C183D7F6-B498-43B3-948B-1728B52AA6E4}">
                <adec:decorative xmlns:adec="http://schemas.microsoft.com/office/drawing/2017/decorative" val="1"/>
              </a:ext>
            </a:extLst>
          </p:cNvPr>
          <p:cNvSpPr/>
          <p:nvPr/>
        </p:nvSpPr>
        <p:spPr>
          <a:xfrm>
            <a:off x="3954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C183D7F6-B498-43B3-948B-1728B52AA6E4}">
                <adec:decorative xmlns:adec="http://schemas.microsoft.com/office/drawing/2017/decorative" val="1"/>
              </a:ext>
            </a:extLst>
          </p:cNvPr>
          <p:cNvSpPr/>
          <p:nvPr/>
        </p:nvSpPr>
        <p:spPr>
          <a:xfrm>
            <a:off x="3896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C183D7F6-B498-43B3-948B-1728B52AA6E4}">
                <adec:decorative xmlns:adec="http://schemas.microsoft.com/office/drawing/2017/decorative" val="1"/>
              </a:ext>
            </a:extLst>
          </p:cNvPr>
          <p:cNvSpPr/>
          <p:nvPr/>
        </p:nvSpPr>
        <p:spPr>
          <a:xfrm>
            <a:off x="3838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C183D7F6-B498-43B3-948B-1728B52AA6E4}">
                <adec:decorative xmlns:adec="http://schemas.microsoft.com/office/drawing/2017/decorative" val="1"/>
              </a:ext>
            </a:extLst>
          </p:cNvPr>
          <p:cNvSpPr/>
          <p:nvPr/>
        </p:nvSpPr>
        <p:spPr>
          <a:xfrm>
            <a:off x="5883007" y="1599892"/>
            <a:ext cx="3106757" cy="2185390"/>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C183D7F6-B498-43B3-948B-1728B52AA6E4}">
                <adec:decorative xmlns:adec="http://schemas.microsoft.com/office/drawing/2017/decorative" val="1"/>
              </a:ext>
            </a:extLst>
          </p:cNvPr>
          <p:cNvSpPr/>
          <p:nvPr/>
        </p:nvSpPr>
        <p:spPr>
          <a:xfrm>
            <a:off x="5624050" y="4753180"/>
            <a:ext cx="3274648" cy="1548451"/>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C183D7F6-B498-43B3-948B-1728B52AA6E4}">
                <adec:decorative xmlns:adec="http://schemas.microsoft.com/office/drawing/2017/decorative" val="1"/>
              </a:ext>
            </a:extLst>
          </p:cNvPr>
          <p:cNvSpPr/>
          <p:nvPr/>
        </p:nvSpPr>
        <p:spPr>
          <a:xfrm>
            <a:off x="5715115" y="3785283"/>
            <a:ext cx="901813" cy="967898"/>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C183D7F6-B498-43B3-948B-1728B52AA6E4}">
                <adec:decorative xmlns:adec="http://schemas.microsoft.com/office/drawing/2017/decorative" val="1"/>
              </a:ext>
            </a:extLst>
          </p:cNvPr>
          <p:cNvSpPr/>
          <p:nvPr/>
        </p:nvSpPr>
        <p:spPr>
          <a:xfrm>
            <a:off x="6616928" y="3786454"/>
            <a:ext cx="366075" cy="143602"/>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p:nvPr>
        </p:nvSpPr>
        <p:spPr>
          <a:xfrm>
            <a:off x="676460" y="1619567"/>
            <a:ext cx="2037711" cy="3553324"/>
          </a:xfrm>
        </p:spPr>
        <p:txBody>
          <a:bodyPr>
            <a:normAutofit/>
          </a:bodyPr>
          <a:lstStyle/>
          <a:p>
            <a:r>
              <a:rPr lang="en-US" i="1" dirty="0"/>
              <a:t>Use effective methods to elicit frequent responses</a:t>
            </a:r>
          </a:p>
          <a:p>
            <a:r>
              <a:rPr lang="en-US" i="1" dirty="0"/>
              <a:t>Provide immediate specific feedback</a:t>
            </a:r>
          </a:p>
          <a:p>
            <a:r>
              <a:rPr lang="en-US" i="1" dirty="0"/>
              <a:t>Maintain a brisk pace</a:t>
            </a:r>
          </a:p>
        </p:txBody>
      </p:sp>
    </p:spTree>
    <p:extLst>
      <p:ext uri="{BB962C8B-B14F-4D97-AF65-F5344CB8AC3E}">
        <p14:creationId xmlns:p14="http://schemas.microsoft.com/office/powerpoint/2010/main" val="20087695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824" y="1518837"/>
            <a:ext cx="4284151" cy="4541004"/>
          </a:xfrm>
        </p:spPr>
        <p:txBody>
          <a:bodyPr>
            <a:normAutofit lnSpcReduction="10000"/>
          </a:bodyPr>
          <a:lstStyle/>
          <a:p>
            <a:pPr>
              <a:lnSpc>
                <a:spcPct val="100000"/>
              </a:lnSpc>
            </a:pPr>
            <a:r>
              <a:rPr lang="en-US" sz="1800" dirty="0"/>
              <a:t>Ms. J teaches a 2</a:t>
            </a:r>
            <a:r>
              <a:rPr lang="en-US" sz="1800" baseline="30000" dirty="0"/>
              <a:t>nd</a:t>
            </a:r>
            <a:r>
              <a:rPr lang="en-US" sz="1800" dirty="0"/>
              <a:t> grade small-group lesson on high-frequency word reading</a:t>
            </a:r>
          </a:p>
          <a:p>
            <a:pPr>
              <a:lnSpc>
                <a:spcPct val="100000"/>
              </a:lnSpc>
            </a:pPr>
            <a:r>
              <a:rPr lang="en-US" sz="1800" dirty="0"/>
              <a:t>Students receive small-group reading instruction 5 times a week for 30 min.</a:t>
            </a:r>
          </a:p>
          <a:p>
            <a:pPr>
              <a:lnSpc>
                <a:spcPct val="100000"/>
              </a:lnSpc>
            </a:pPr>
            <a:r>
              <a:rPr lang="en-US" sz="1800" dirty="0"/>
              <a:t>The teacher is currently implementing a program with fidelity, but students are not meeting aim lines on progress monitoring measures</a:t>
            </a:r>
          </a:p>
          <a:p>
            <a:pPr>
              <a:lnSpc>
                <a:spcPct val="100000"/>
              </a:lnSpc>
            </a:pPr>
            <a:r>
              <a:rPr lang="en-US" sz="1800" dirty="0"/>
              <a:t>The School Data Team is meeting next week to decide how to adapt this intervention along the </a:t>
            </a:r>
            <a:r>
              <a:rPr lang="en-US" sz="1800" i="1" dirty="0"/>
              <a:t>explicit instruction principle use </a:t>
            </a:r>
            <a:r>
              <a:rPr lang="en-US" sz="1800" dirty="0"/>
              <a:t>dimension of the taxonomy of adaptations – with a specific focus on the </a:t>
            </a:r>
            <a:r>
              <a:rPr lang="en-US" sz="1800" i="1" dirty="0"/>
              <a:t>Supporting Practices</a:t>
            </a:r>
            <a:endParaRPr lang="en-US" sz="1800" dirty="0"/>
          </a:p>
          <a:p>
            <a:pPr>
              <a:lnSpc>
                <a:spcPct val="100000"/>
              </a:lnSpc>
            </a:pPr>
            <a:endParaRPr lang="en-US" dirty="0"/>
          </a:p>
        </p:txBody>
      </p:sp>
      <p:sp>
        <p:nvSpPr>
          <p:cNvPr id="3" name="Content Placeholder 2"/>
          <p:cNvSpPr>
            <a:spLocks noGrp="1"/>
          </p:cNvSpPr>
          <p:nvPr>
            <p:ph sz="quarter" idx="10"/>
          </p:nvPr>
        </p:nvSpPr>
        <p:spPr/>
        <p:txBody>
          <a:bodyPr/>
          <a:lstStyle/>
          <a:p>
            <a:r>
              <a:rPr lang="en-US" dirty="0"/>
              <a:t>Activity 7.18</a:t>
            </a:r>
          </a:p>
          <a:p>
            <a:r>
              <a:rPr lang="en-US" i="1" dirty="0"/>
              <a:t>Let Me Start It</a:t>
            </a:r>
          </a:p>
        </p:txBody>
      </p:sp>
      <p:sp>
        <p:nvSpPr>
          <p:cNvPr id="5" name="Title 4" hidden="1">
            <a:extLst>
              <a:ext uri="{FF2B5EF4-FFF2-40B4-BE49-F238E27FC236}">
                <a16:creationId xmlns:a16="http://schemas.microsoft.com/office/drawing/2014/main" id="{0A226196-C03B-4DC9-8FA5-316D1CFA94A2}"/>
              </a:ext>
            </a:extLst>
          </p:cNvPr>
          <p:cNvSpPr>
            <a:spLocks noGrp="1"/>
          </p:cNvSpPr>
          <p:nvPr>
            <p:ph type="title"/>
          </p:nvPr>
        </p:nvSpPr>
        <p:spPr/>
        <p:txBody>
          <a:bodyPr/>
          <a:lstStyle/>
          <a:p>
            <a:r>
              <a:rPr lang="en-US" dirty="0"/>
              <a:t>Slide 103</a:t>
            </a:r>
          </a:p>
        </p:txBody>
      </p:sp>
      <p:sp>
        <p:nvSpPr>
          <p:cNvPr id="4" name="Content Placeholder 3"/>
          <p:cNvSpPr txBox="1">
            <a:spLocks/>
          </p:cNvSpPr>
          <p:nvPr/>
        </p:nvSpPr>
        <p:spPr>
          <a:xfrm>
            <a:off x="428625" y="5981700"/>
            <a:ext cx="4219575" cy="674568"/>
          </a:xfrm>
          <a:prstGeom prst="rect">
            <a:avLst/>
          </a:prstGeom>
        </p:spPr>
        <p:txBody>
          <a:bodyPr>
            <a:normAutofit fontScale="25000" lnSpcReduction="20000"/>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p:txBody>
      </p:sp>
    </p:spTree>
    <p:extLst>
      <p:ext uri="{BB962C8B-B14F-4D97-AF65-F5344CB8AC3E}">
        <p14:creationId xmlns:p14="http://schemas.microsoft.com/office/powerpoint/2010/main" val="282810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6057900" y="5919298"/>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Activity 7.18</a:t>
            </a:r>
            <a:br>
              <a:rPr lang="en-US" dirty="0"/>
            </a:br>
            <a:r>
              <a:rPr lang="en-US" i="1" dirty="0"/>
              <a:t>Let Me Start It</a:t>
            </a:r>
          </a:p>
        </p:txBody>
      </p:sp>
      <p:grpSp>
        <p:nvGrpSpPr>
          <p:cNvPr id="10" name="Group 9" descr="High frequency words: Lesson 16 "/>
          <p:cNvGrpSpPr/>
          <p:nvPr/>
        </p:nvGrpSpPr>
        <p:grpSpPr>
          <a:xfrm>
            <a:off x="1199330" y="1541273"/>
            <a:ext cx="7318359" cy="4378025"/>
            <a:chOff x="1581892" y="4372731"/>
            <a:chExt cx="7318359" cy="4378025"/>
          </a:xfrm>
        </p:grpSpPr>
        <p:sp>
          <p:nvSpPr>
            <p:cNvPr id="6" name="TextBox 5"/>
            <p:cNvSpPr txBox="1"/>
            <p:nvPr/>
          </p:nvSpPr>
          <p:spPr>
            <a:xfrm>
              <a:off x="1581892" y="4372731"/>
              <a:ext cx="3670284" cy="4378025"/>
            </a:xfrm>
            <a:prstGeom prst="rect">
              <a:avLst/>
            </a:prstGeom>
            <a:solidFill>
              <a:schemeClr val="tx1"/>
            </a:solidFill>
          </p:spPr>
          <p:txBody>
            <a:bodyPr wrap="square" rtlCol="0">
              <a:noAutofit/>
            </a:bodyPr>
            <a:lstStyle/>
            <a:p>
              <a:r>
                <a:rPr lang="en-US" sz="1600" b="1" i="1" dirty="0">
                  <a:solidFill>
                    <a:schemeClr val="bg1"/>
                  </a:solidFill>
                  <a:latin typeface="Arial" panose="020B0604020202020204" pitchFamily="34" charset="0"/>
                  <a:cs typeface="Arial" panose="020B0604020202020204" pitchFamily="34" charset="0"/>
                </a:rPr>
                <a:t>High Frequency Words: Lesson 16</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a:p>
              <a:endParaRPr lang="en-US" sz="1600" dirty="0">
                <a:solidFill>
                  <a:schemeClr val="bg1"/>
                </a:solidFill>
                <a:latin typeface="Arial" panose="020B0604020202020204" pitchFamily="34" charset="0"/>
                <a:cs typeface="Arial" panose="020B0604020202020204" pitchFamily="34" charset="0"/>
              </a:endParaRPr>
            </a:p>
            <a:p>
              <a:r>
                <a:rPr lang="en-US" sz="1600" u="sng" dirty="0">
                  <a:solidFill>
                    <a:schemeClr val="bg1"/>
                  </a:solidFill>
                  <a:latin typeface="Arial" panose="020B0604020202020204" pitchFamily="34" charset="0"/>
                  <a:cs typeface="Arial" panose="020B0604020202020204" pitchFamily="34" charset="0"/>
                </a:rPr>
                <a:t>Objective</a:t>
              </a:r>
              <a:r>
                <a:rPr lang="en-US" sz="1600" dirty="0">
                  <a:solidFill>
                    <a:schemeClr val="bg1"/>
                  </a:solidFill>
                  <a:latin typeface="Arial" panose="020B0604020202020204" pitchFamily="34" charset="0"/>
                  <a:cs typeface="Arial" panose="020B0604020202020204" pitchFamily="34" charset="0"/>
                </a:rPr>
                <a:t>: SWBAT read </a:t>
              </a:r>
              <a:r>
                <a:rPr lang="en-US" sz="1600" i="1" dirty="0">
                  <a:solidFill>
                    <a:schemeClr val="bg1"/>
                  </a:solidFill>
                  <a:latin typeface="Arial" panose="020B0604020202020204" pitchFamily="34" charset="0"/>
                  <a:cs typeface="Arial" panose="020B0604020202020204" pitchFamily="34" charset="0"/>
                </a:rPr>
                <a:t>group</a:t>
              </a:r>
              <a:r>
                <a:rPr lang="en-US" sz="1600" dirty="0">
                  <a:solidFill>
                    <a:schemeClr val="bg1"/>
                  </a:solidFill>
                  <a:latin typeface="Arial" panose="020B0604020202020204" pitchFamily="34" charset="0"/>
                  <a:cs typeface="Arial" panose="020B0604020202020204" pitchFamily="34" charset="0"/>
                </a:rPr>
                <a:t> and </a:t>
              </a:r>
              <a:r>
                <a:rPr lang="en-US" sz="1600" i="1" dirty="0">
                  <a:solidFill>
                    <a:schemeClr val="bg1"/>
                  </a:solidFill>
                  <a:latin typeface="Arial" panose="020B0604020202020204" pitchFamily="34" charset="0"/>
                  <a:cs typeface="Arial" panose="020B0604020202020204" pitchFamily="34" charset="0"/>
                </a:rPr>
                <a:t>example </a:t>
              </a:r>
              <a:r>
                <a:rPr lang="en-US" sz="1600" dirty="0">
                  <a:solidFill>
                    <a:schemeClr val="bg1"/>
                  </a:solidFill>
                  <a:latin typeface="Arial" panose="020B0604020202020204" pitchFamily="34" charset="0"/>
                  <a:cs typeface="Arial" panose="020B0604020202020204" pitchFamily="34" charset="0"/>
                </a:rPr>
                <a:t>within 1 second</a:t>
              </a:r>
              <a:endParaRPr lang="en-US" sz="1600" u="sng" dirty="0">
                <a:solidFill>
                  <a:schemeClr val="bg1"/>
                </a:solidFill>
                <a:latin typeface="Arial" panose="020B0604020202020204" pitchFamily="34" charset="0"/>
                <a:cs typeface="Arial" panose="020B0604020202020204" pitchFamily="34" charset="0"/>
              </a:endParaRPr>
            </a:p>
            <a:p>
              <a:endParaRPr lang="en-US" sz="1600" u="sng" dirty="0">
                <a:solidFill>
                  <a:schemeClr val="bg1"/>
                </a:solidFill>
                <a:latin typeface="Arial" panose="020B0604020202020204" pitchFamily="34" charset="0"/>
                <a:cs typeface="Arial" panose="020B0604020202020204" pitchFamily="34" charset="0"/>
              </a:endParaRPr>
            </a:p>
            <a:p>
              <a:endParaRPr lang="en-US" sz="1600" u="sng" dirty="0">
                <a:solidFill>
                  <a:schemeClr val="bg1"/>
                </a:solidFill>
                <a:latin typeface="Arial" panose="020B0604020202020204" pitchFamily="34" charset="0"/>
                <a:cs typeface="Arial" panose="020B0604020202020204" pitchFamily="34" charset="0"/>
              </a:endParaRPr>
            </a:p>
            <a:p>
              <a:r>
                <a:rPr lang="en-US" sz="1600" u="sng" dirty="0">
                  <a:solidFill>
                    <a:schemeClr val="bg1"/>
                  </a:solidFill>
                  <a:latin typeface="Arial" panose="020B0604020202020204" pitchFamily="34" charset="0"/>
                  <a:cs typeface="Arial" panose="020B0604020202020204" pitchFamily="34" charset="0"/>
                </a:rPr>
                <a:t>New Words: </a:t>
              </a:r>
              <a:r>
                <a:rPr lang="en-US" sz="1600" i="1" u="sng" dirty="0">
                  <a:solidFill>
                    <a:schemeClr val="bg1"/>
                  </a:solidFill>
                  <a:latin typeface="Arial" panose="020B0604020202020204" pitchFamily="34" charset="0"/>
                  <a:cs typeface="Arial" panose="020B0604020202020204" pitchFamily="34" charset="0"/>
                </a:rPr>
                <a:t>group, example</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Today we will learn two new words: </a:t>
              </a:r>
              <a:r>
                <a:rPr lang="en-US" sz="1600" b="1" i="1" dirty="0">
                  <a:solidFill>
                    <a:schemeClr val="bg1"/>
                  </a:solidFill>
                  <a:latin typeface="Arial" panose="020B0604020202020204" pitchFamily="34" charset="0"/>
                  <a:cs typeface="Arial" panose="020B0604020202020204" pitchFamily="34" charset="0"/>
                </a:rPr>
                <a:t>group</a:t>
              </a:r>
              <a:r>
                <a:rPr lang="en-US" sz="1600" b="1" dirty="0">
                  <a:solidFill>
                    <a:schemeClr val="bg1"/>
                  </a:solidFill>
                  <a:latin typeface="Arial" panose="020B0604020202020204" pitchFamily="34" charset="0"/>
                  <a:cs typeface="Arial" panose="020B0604020202020204" pitchFamily="34" charset="0"/>
                </a:rPr>
                <a:t> and </a:t>
              </a:r>
              <a:r>
                <a:rPr lang="en-US" sz="1600" b="1" i="1" dirty="0">
                  <a:solidFill>
                    <a:schemeClr val="bg1"/>
                  </a:solidFill>
                  <a:latin typeface="Arial" panose="020B0604020202020204" pitchFamily="34" charset="0"/>
                  <a:cs typeface="Arial" panose="020B0604020202020204" pitchFamily="34" charset="0"/>
                </a:rPr>
                <a:t>example</a:t>
              </a:r>
              <a:r>
                <a:rPr lang="en-US" sz="1600" b="1"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The first word is </a:t>
              </a:r>
              <a:r>
                <a:rPr lang="en-US" sz="1600" b="1" i="1" dirty="0">
                  <a:solidFill>
                    <a:schemeClr val="bg1"/>
                  </a:solidFill>
                  <a:latin typeface="Arial" panose="020B0604020202020204" pitchFamily="34" charset="0"/>
                  <a:cs typeface="Arial" panose="020B0604020202020204" pitchFamily="34" charset="0"/>
                </a:rPr>
                <a:t>group</a:t>
              </a:r>
              <a:r>
                <a:rPr lang="en-US" sz="1600" b="1" dirty="0">
                  <a:solidFill>
                    <a:schemeClr val="bg1"/>
                  </a:solidFill>
                  <a:latin typeface="Arial" panose="020B0604020202020204" pitchFamily="34" charset="0"/>
                  <a:cs typeface="Arial" panose="020B0604020202020204" pitchFamily="34" charset="0"/>
                </a:rPr>
                <a:t>. </a:t>
              </a:r>
            </a:p>
            <a:p>
              <a:r>
                <a:rPr lang="en-US" sz="1600" b="1" dirty="0">
                  <a:solidFill>
                    <a:schemeClr val="bg1"/>
                  </a:solidFill>
                  <a:latin typeface="Arial" panose="020B0604020202020204" pitchFamily="34" charset="0"/>
                  <a:cs typeface="Arial" panose="020B0604020202020204" pitchFamily="34" charset="0"/>
                </a:rPr>
                <a:t>What’s the word?</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Spell </a:t>
              </a:r>
              <a:r>
                <a:rPr lang="en-US" sz="1600" b="1" i="1" dirty="0">
                  <a:solidFill>
                    <a:schemeClr val="bg1"/>
                  </a:solidFill>
                  <a:latin typeface="Arial" panose="020B0604020202020204" pitchFamily="34" charset="0"/>
                  <a:cs typeface="Arial" panose="020B0604020202020204" pitchFamily="34" charset="0"/>
                </a:rPr>
                <a:t>group.</a:t>
              </a:r>
              <a:r>
                <a:rPr lang="en-US" sz="1600" i="1"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Write </a:t>
              </a:r>
              <a:r>
                <a:rPr lang="en-US" sz="1600" b="1" i="1" dirty="0">
                  <a:solidFill>
                    <a:schemeClr val="bg1"/>
                  </a:solidFill>
                  <a:latin typeface="Arial" panose="020B0604020202020204" pitchFamily="34" charset="0"/>
                  <a:cs typeface="Arial" panose="020B0604020202020204" pitchFamily="34" charset="0"/>
                </a:rPr>
                <a:t>group</a:t>
              </a:r>
              <a:r>
                <a:rPr lang="en-US" sz="1600" b="1" dirty="0">
                  <a:solidFill>
                    <a:schemeClr val="bg1"/>
                  </a:solidFill>
                  <a:latin typeface="Arial" panose="020B0604020202020204" pitchFamily="34" charset="0"/>
                  <a:cs typeface="Arial" panose="020B0604020202020204" pitchFamily="34" charset="0"/>
                </a:rPr>
                <a:t> on your white board.</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What’s the word you wrote?</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p:txBody>
        </p:sp>
        <p:sp>
          <p:nvSpPr>
            <p:cNvPr id="7" name="TextBox 6"/>
            <p:cNvSpPr txBox="1"/>
            <p:nvPr/>
          </p:nvSpPr>
          <p:spPr>
            <a:xfrm>
              <a:off x="5252176" y="4372731"/>
              <a:ext cx="3648075" cy="4378025"/>
            </a:xfrm>
            <a:prstGeom prst="rect">
              <a:avLst/>
            </a:prstGeom>
            <a:solidFill>
              <a:schemeClr val="tx1"/>
            </a:solidFill>
          </p:spPr>
          <p:txBody>
            <a:bodyPr wrap="square" rtlCol="0">
              <a:noAutofit/>
            </a:bodyPr>
            <a:lstStyle/>
            <a:p>
              <a:r>
                <a:rPr lang="en-US" sz="1600" b="1" dirty="0">
                  <a:solidFill>
                    <a:schemeClr val="bg1"/>
                  </a:solidFill>
                  <a:latin typeface="Arial" panose="020B0604020202020204" pitchFamily="34" charset="0"/>
                  <a:cs typeface="Arial" panose="020B0604020202020204" pitchFamily="34" charset="0"/>
                </a:rPr>
                <a:t>The next word is </a:t>
              </a:r>
              <a:r>
                <a:rPr lang="en-US" sz="1600" b="1" i="1" dirty="0">
                  <a:solidFill>
                    <a:schemeClr val="bg1"/>
                  </a:solidFill>
                  <a:latin typeface="Arial" panose="020B0604020202020204" pitchFamily="34" charset="0"/>
                  <a:cs typeface="Arial" panose="020B0604020202020204" pitchFamily="34" charset="0"/>
                </a:rPr>
                <a:t>example. </a:t>
              </a:r>
            </a:p>
            <a:p>
              <a:r>
                <a:rPr lang="en-US" sz="1600" b="1" dirty="0">
                  <a:solidFill>
                    <a:schemeClr val="bg1"/>
                  </a:solidFill>
                  <a:latin typeface="Arial" panose="020B0604020202020204" pitchFamily="34" charset="0"/>
                  <a:cs typeface="Arial" panose="020B0604020202020204" pitchFamily="34" charset="0"/>
                </a:rPr>
                <a:t>What’s the word?</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Spell </a:t>
              </a:r>
              <a:r>
                <a:rPr lang="en-US" sz="1600" b="1" i="1" dirty="0">
                  <a:solidFill>
                    <a:schemeClr val="bg1"/>
                  </a:solidFill>
                  <a:latin typeface="Arial" panose="020B0604020202020204" pitchFamily="34" charset="0"/>
                  <a:cs typeface="Arial" panose="020B0604020202020204" pitchFamily="34" charset="0"/>
                </a:rPr>
                <a:t>example</a:t>
              </a:r>
              <a:r>
                <a:rPr lang="en-US" sz="1600" b="1"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Write </a:t>
              </a:r>
              <a:r>
                <a:rPr lang="en-US" sz="1600" b="1" i="1" dirty="0">
                  <a:solidFill>
                    <a:schemeClr val="bg1"/>
                  </a:solidFill>
                  <a:latin typeface="Arial" panose="020B0604020202020204" pitchFamily="34" charset="0"/>
                  <a:cs typeface="Arial" panose="020B0604020202020204" pitchFamily="34" charset="0"/>
                </a:rPr>
                <a:t>example</a:t>
              </a:r>
              <a:r>
                <a:rPr lang="en-US" sz="1600" b="1" dirty="0">
                  <a:solidFill>
                    <a:schemeClr val="bg1"/>
                  </a:solidFill>
                  <a:latin typeface="Arial" panose="020B0604020202020204" pitchFamily="34" charset="0"/>
                  <a:cs typeface="Arial" panose="020B0604020202020204" pitchFamily="34" charset="0"/>
                </a:rPr>
                <a:t> on your white board.</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What’s the word?</a:t>
              </a:r>
              <a:endParaRPr lang="en-US" sz="1600" dirty="0">
                <a:solidFill>
                  <a:schemeClr val="bg1"/>
                </a:solidFill>
                <a:latin typeface="Arial" panose="020B0604020202020204" pitchFamily="34" charset="0"/>
                <a:cs typeface="Arial" panose="020B0604020202020204" pitchFamily="34" charset="0"/>
              </a:endParaRPr>
            </a:p>
            <a:p>
              <a:endParaRPr lang="en-US" sz="1600" u="sng" dirty="0">
                <a:solidFill>
                  <a:schemeClr val="bg1"/>
                </a:solidFill>
                <a:latin typeface="Arial" panose="020B0604020202020204" pitchFamily="34" charset="0"/>
                <a:cs typeface="Arial" panose="020B0604020202020204" pitchFamily="34" charset="0"/>
              </a:endParaRPr>
            </a:p>
            <a:p>
              <a:r>
                <a:rPr lang="en-US" sz="1600" u="sng" dirty="0">
                  <a:solidFill>
                    <a:schemeClr val="bg1"/>
                  </a:solidFill>
                  <a:latin typeface="Arial" panose="020B0604020202020204" pitchFamily="34" charset="0"/>
                  <a:cs typeface="Arial" panose="020B0604020202020204" pitchFamily="34" charset="0"/>
                </a:rPr>
                <a:t>Practice Activity </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(Add </a:t>
              </a:r>
              <a:r>
                <a:rPr lang="en-US" sz="1600" i="1" dirty="0">
                  <a:solidFill>
                    <a:schemeClr val="bg1"/>
                  </a:solidFill>
                  <a:latin typeface="Arial" panose="020B0604020202020204" pitchFamily="34" charset="0"/>
                  <a:cs typeface="Arial" panose="020B0604020202020204" pitchFamily="34" charset="0"/>
                </a:rPr>
                <a:t>group</a:t>
              </a:r>
              <a:r>
                <a:rPr lang="en-US" sz="1600" dirty="0">
                  <a:solidFill>
                    <a:schemeClr val="bg1"/>
                  </a:solidFill>
                  <a:latin typeface="Arial" panose="020B0604020202020204" pitchFamily="34" charset="0"/>
                  <a:cs typeface="Arial" panose="020B0604020202020204" pitchFamily="34" charset="0"/>
                </a:rPr>
                <a:t> and </a:t>
              </a:r>
              <a:r>
                <a:rPr lang="en-US" sz="1600" i="1" dirty="0">
                  <a:solidFill>
                    <a:schemeClr val="bg1"/>
                  </a:solidFill>
                  <a:latin typeface="Arial" panose="020B0604020202020204" pitchFamily="34" charset="0"/>
                  <a:cs typeface="Arial" panose="020B0604020202020204" pitchFamily="34" charset="0"/>
                </a:rPr>
                <a:t>example</a:t>
              </a:r>
              <a:r>
                <a:rPr lang="en-US" sz="1600" dirty="0">
                  <a:solidFill>
                    <a:schemeClr val="bg1"/>
                  </a:solidFill>
                  <a:latin typeface="Arial" panose="020B0604020202020204" pitchFamily="34" charset="0"/>
                  <a:cs typeface="Arial" panose="020B0604020202020204" pitchFamily="34" charset="0"/>
                </a:rPr>
                <a:t> to the word card pile. Shuffle the cards and present them to students one at a time. Students should read the word quickly.)</a:t>
              </a:r>
            </a:p>
            <a:p>
              <a:r>
                <a:rPr lang="en-US" sz="1600"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(Move to the next part of the lesson when students can correctly read the word within one second.) </a:t>
              </a:r>
            </a:p>
          </p:txBody>
        </p:sp>
      </p:grpSp>
    </p:spTree>
    <p:extLst>
      <p:ext uri="{BB962C8B-B14F-4D97-AF65-F5344CB8AC3E}">
        <p14:creationId xmlns:p14="http://schemas.microsoft.com/office/powerpoint/2010/main" val="1173163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Activity 7.18</a:t>
            </a:r>
            <a:br>
              <a:rPr lang="en-US" dirty="0"/>
            </a:br>
            <a:r>
              <a:rPr lang="en-US" i="1" dirty="0"/>
              <a:t>Let Me Start It</a:t>
            </a:r>
          </a:p>
        </p:txBody>
      </p:sp>
      <p:sp>
        <p:nvSpPr>
          <p:cNvPr id="11" name="Content Placeholder 3"/>
          <p:cNvSpPr txBox="1">
            <a:spLocks/>
          </p:cNvSpPr>
          <p:nvPr/>
        </p:nvSpPr>
        <p:spPr>
          <a:xfrm>
            <a:off x="428625" y="5981700"/>
            <a:ext cx="4219575" cy="674568"/>
          </a:xfrm>
          <a:prstGeom prst="rect">
            <a:avLst/>
          </a:prstGeom>
        </p:spPr>
        <p:txBody>
          <a:bodyPr>
            <a:normAutofit fontScale="25000" lnSpcReduction="20000"/>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p:txBody>
      </p:sp>
      <p:sp>
        <p:nvSpPr>
          <p:cNvPr id="3" name="TextBox 2"/>
          <p:cNvSpPr txBox="1"/>
          <p:nvPr/>
        </p:nvSpPr>
        <p:spPr>
          <a:xfrm>
            <a:off x="590550" y="1485900"/>
            <a:ext cx="5695950"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4"/>
              </a:rPr>
              <a:t>https://youtu.be/kLmkg_IYY6g?t=38</a:t>
            </a:r>
            <a:r>
              <a:rPr lang="en-US" b="1" dirty="0">
                <a:solidFill>
                  <a:schemeClr val="accent2"/>
                </a:solidFill>
              </a:rPr>
              <a:t> </a:t>
            </a:r>
          </a:p>
        </p:txBody>
      </p:sp>
      <p:pic>
        <p:nvPicPr>
          <p:cNvPr id="6" name="kLmkg_IYY6g"/>
          <p:cNvPicPr>
            <a:picLocks noRot="1" noChangeAspect="1"/>
          </p:cNvPicPr>
          <p:nvPr>
            <a:videoFile r:link="rId1"/>
          </p:nvPr>
        </p:nvPicPr>
        <p:blipFill>
          <a:blip r:embed="rId5"/>
          <a:stretch>
            <a:fillRect/>
          </a:stretch>
        </p:blipFill>
        <p:spPr>
          <a:xfrm>
            <a:off x="590550" y="1947863"/>
            <a:ext cx="6866465" cy="386238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71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1"/>
          </p:nvPr>
        </p:nvSpPr>
        <p:spPr>
          <a:xfrm>
            <a:off x="704849" y="1599677"/>
            <a:ext cx="4572001" cy="4677298"/>
          </a:xfrm>
        </p:spPr>
        <p:txBody>
          <a:bodyPr>
            <a:normAutofit fontScale="77500" lnSpcReduction="20000"/>
          </a:bodyPr>
          <a:lstStyle/>
          <a:p>
            <a:pPr marL="0" lvl="0" indent="0">
              <a:lnSpc>
                <a:spcPct val="100000"/>
              </a:lnSpc>
              <a:buClr>
                <a:schemeClr val="accent6"/>
              </a:buClr>
              <a:buNone/>
            </a:pPr>
            <a:r>
              <a:rPr lang="en-US" dirty="0"/>
              <a:t>The methods used to </a:t>
            </a:r>
            <a:r>
              <a:rPr lang="en-US" b="1" dirty="0"/>
              <a:t>elicit a response </a:t>
            </a:r>
            <a:r>
              <a:rPr lang="en-US" dirty="0"/>
              <a:t>should: </a:t>
            </a:r>
          </a:p>
          <a:p>
            <a:pPr lvl="0">
              <a:lnSpc>
                <a:spcPct val="100000"/>
              </a:lnSpc>
              <a:buClr>
                <a:schemeClr val="accent6"/>
              </a:buClr>
              <a:buFont typeface="Wingdings" panose="05000000000000000000" pitchFamily="2" charset="2"/>
              <a:buChar char="q"/>
            </a:pPr>
            <a:r>
              <a:rPr lang="en-US" dirty="0"/>
              <a:t>Maintain or check accuracy of processing</a:t>
            </a:r>
          </a:p>
          <a:p>
            <a:pPr lvl="0">
              <a:lnSpc>
                <a:spcPct val="100000"/>
              </a:lnSpc>
              <a:buClr>
                <a:schemeClr val="accent6"/>
              </a:buClr>
              <a:buFont typeface="Wingdings" panose="05000000000000000000" pitchFamily="2" charset="2"/>
              <a:buChar char="q"/>
            </a:pPr>
            <a:r>
              <a:rPr lang="en-US" dirty="0"/>
              <a:t>Match the learning outcome</a:t>
            </a:r>
          </a:p>
          <a:p>
            <a:pPr lvl="0">
              <a:lnSpc>
                <a:spcPct val="100000"/>
              </a:lnSpc>
              <a:buClr>
                <a:schemeClr val="accent6"/>
              </a:buClr>
              <a:buFont typeface="Wingdings" panose="05000000000000000000" pitchFamily="2" charset="2"/>
              <a:buChar char="q"/>
            </a:pPr>
            <a:r>
              <a:rPr lang="en-US" dirty="0"/>
              <a:t>Match student abilities</a:t>
            </a:r>
          </a:p>
          <a:p>
            <a:pPr lvl="0">
              <a:lnSpc>
                <a:spcPct val="100000"/>
              </a:lnSpc>
              <a:buClr>
                <a:schemeClr val="accent6"/>
              </a:buClr>
              <a:buFont typeface="Wingdings" panose="05000000000000000000" pitchFamily="2" charset="2"/>
              <a:buChar char="q"/>
            </a:pPr>
            <a:r>
              <a:rPr lang="en-US" dirty="0"/>
              <a:t>Match the desired response format</a:t>
            </a:r>
          </a:p>
          <a:p>
            <a:pPr>
              <a:lnSpc>
                <a:spcPct val="100000"/>
              </a:lnSpc>
              <a:buClr>
                <a:schemeClr val="accent6"/>
              </a:buClr>
              <a:buFont typeface="Wingdings" panose="05000000000000000000" pitchFamily="2" charset="2"/>
              <a:buChar char="q"/>
            </a:pPr>
            <a:r>
              <a:rPr lang="en-US" dirty="0"/>
              <a:t>Maximize student involvement</a:t>
            </a:r>
          </a:p>
          <a:p>
            <a:pPr marL="0" lvl="0" indent="0">
              <a:lnSpc>
                <a:spcPct val="100000"/>
              </a:lnSpc>
              <a:buClr>
                <a:schemeClr val="accent6"/>
              </a:buClr>
              <a:buNone/>
            </a:pPr>
            <a:endParaRPr lang="en-US" sz="1000" dirty="0"/>
          </a:p>
          <a:p>
            <a:pPr marL="0" lvl="0" indent="0">
              <a:lnSpc>
                <a:spcPct val="100000"/>
              </a:lnSpc>
              <a:buClr>
                <a:schemeClr val="accent6"/>
              </a:buClr>
              <a:buNone/>
            </a:pPr>
            <a:r>
              <a:rPr lang="en-US" dirty="0"/>
              <a:t>When </a:t>
            </a:r>
            <a:r>
              <a:rPr lang="en-US" b="1" dirty="0"/>
              <a:t>providing feedback</a:t>
            </a:r>
            <a:r>
              <a:rPr lang="en-US" dirty="0"/>
              <a:t>, it should be: </a:t>
            </a:r>
          </a:p>
          <a:p>
            <a:pPr lvl="0">
              <a:lnSpc>
                <a:spcPct val="100000"/>
              </a:lnSpc>
              <a:buClr>
                <a:schemeClr val="accent6"/>
              </a:buClr>
              <a:buFont typeface="Wingdings" panose="05000000000000000000" pitchFamily="2" charset="2"/>
              <a:buChar char="q"/>
            </a:pPr>
            <a:r>
              <a:rPr lang="en-US" dirty="0"/>
              <a:t>Immediate: delivered as soon as possible after response </a:t>
            </a:r>
          </a:p>
          <a:p>
            <a:pPr lvl="0">
              <a:lnSpc>
                <a:spcPct val="100000"/>
              </a:lnSpc>
              <a:buClr>
                <a:schemeClr val="accent6"/>
              </a:buClr>
              <a:buFont typeface="Wingdings" panose="05000000000000000000" pitchFamily="2" charset="2"/>
              <a:buChar char="q"/>
            </a:pPr>
            <a:r>
              <a:rPr lang="en-US" dirty="0"/>
              <a:t>Specific: tied directly to students’ actions</a:t>
            </a:r>
          </a:p>
          <a:p>
            <a:pPr marL="0" lvl="0" indent="0">
              <a:lnSpc>
                <a:spcPct val="100000"/>
              </a:lnSpc>
              <a:buClr>
                <a:schemeClr val="accent6"/>
              </a:buClr>
              <a:buNone/>
            </a:pPr>
            <a:endParaRPr lang="en-US" sz="1100" dirty="0"/>
          </a:p>
          <a:p>
            <a:pPr marL="0" lvl="0" indent="0">
              <a:lnSpc>
                <a:spcPct val="100000"/>
              </a:lnSpc>
              <a:buClr>
                <a:schemeClr val="accent6"/>
              </a:buClr>
              <a:buNone/>
            </a:pPr>
            <a:r>
              <a:rPr lang="en-US" dirty="0"/>
              <a:t>To </a:t>
            </a:r>
            <a:r>
              <a:rPr lang="en-US" b="1" dirty="0"/>
              <a:t>maintain a brisk pace</a:t>
            </a:r>
            <a:r>
              <a:rPr lang="en-US" dirty="0"/>
              <a:t>, you should: </a:t>
            </a:r>
          </a:p>
          <a:p>
            <a:pPr lvl="0">
              <a:lnSpc>
                <a:spcPct val="100000"/>
              </a:lnSpc>
              <a:buClr>
                <a:schemeClr val="accent6"/>
              </a:buClr>
              <a:buFont typeface="Wingdings" panose="05000000000000000000" pitchFamily="2" charset="2"/>
              <a:buChar char="q"/>
            </a:pPr>
            <a:r>
              <a:rPr lang="en-US" dirty="0"/>
              <a:t>Move on when students are ready</a:t>
            </a:r>
          </a:p>
          <a:p>
            <a:pPr lvl="0">
              <a:lnSpc>
                <a:spcPct val="100000"/>
              </a:lnSpc>
              <a:buClr>
                <a:schemeClr val="accent6"/>
              </a:buClr>
              <a:buFont typeface="Wingdings" panose="05000000000000000000" pitchFamily="2" charset="2"/>
              <a:buChar char="q"/>
            </a:pPr>
            <a:r>
              <a:rPr lang="en-US" dirty="0"/>
              <a:t>Use the other supporting practices</a:t>
            </a:r>
          </a:p>
          <a:p>
            <a:pPr marL="0" indent="0">
              <a:lnSpc>
                <a:spcPct val="100000"/>
              </a:lnSpc>
              <a:buNone/>
            </a:pPr>
            <a:endParaRPr lang="en-US" dirty="0"/>
          </a:p>
          <a:p>
            <a:endParaRPr lang="en-US" dirty="0"/>
          </a:p>
        </p:txBody>
      </p:sp>
      <p:sp>
        <p:nvSpPr>
          <p:cNvPr id="4" name="Title 3"/>
          <p:cNvSpPr>
            <a:spLocks noGrp="1"/>
          </p:cNvSpPr>
          <p:nvPr>
            <p:ph type="title"/>
          </p:nvPr>
        </p:nvSpPr>
        <p:spPr/>
        <p:txBody>
          <a:bodyPr>
            <a:normAutofit fontScale="90000"/>
          </a:bodyPr>
          <a:lstStyle/>
          <a:p>
            <a:r>
              <a:rPr lang="en-US" dirty="0"/>
              <a:t>Let Activity 7.18</a:t>
            </a:r>
            <a:br>
              <a:rPr lang="en-US" dirty="0"/>
            </a:br>
            <a:r>
              <a:rPr lang="en-US" i="1" dirty="0"/>
              <a:t>Let Me Start It</a:t>
            </a:r>
            <a:endParaRPr lang="en-US" dirty="0"/>
          </a:p>
        </p:txBody>
      </p:sp>
      <p:cxnSp>
        <p:nvCxnSpPr>
          <p:cNvPr id="8" name="Straight Connector 7">
            <a:extLst>
              <a:ext uri="{C183D7F6-B498-43B3-948B-1728B52AA6E4}">
                <adec:decorative xmlns:adec="http://schemas.microsoft.com/office/drawing/2017/decorative" val="1"/>
              </a:ext>
            </a:extLst>
          </p:cNvPr>
          <p:cNvCxnSpPr/>
          <p:nvPr/>
        </p:nvCxnSpPr>
        <p:spPr>
          <a:xfrm>
            <a:off x="704849" y="3629025"/>
            <a:ext cx="4305301"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a:off x="704849" y="5010150"/>
            <a:ext cx="4305301"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1028" name="Picture 4" descr="Image result for white check mark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49" y="1858963"/>
            <a:ext cx="298450" cy="29845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C183D7F6-B498-43B3-948B-1728B52AA6E4}">
                <adec:decorative xmlns:adec="http://schemas.microsoft.com/office/drawing/2017/decorative" val="1"/>
              </a:ext>
            </a:extLst>
          </p:cNvPr>
          <p:cNvSpPr/>
          <p:nvPr/>
        </p:nvSpPr>
        <p:spPr>
          <a:xfrm>
            <a:off x="727074" y="2201040"/>
            <a:ext cx="314325" cy="3143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501937" y="3201968"/>
            <a:ext cx="3388063" cy="2893100"/>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The methods used to elicit a response during the “new words” part of the lesson do not match the learning outcome. The learning outcome is that SWBAT read group and example within one second. Spelling those words, though also important, does not directly match nor support the learning outcome of reading the words. Rather than having students spell the word, the teacher should consider adapting the program to allow students time practicing remembering or identifying the word. </a:t>
            </a:r>
          </a:p>
        </p:txBody>
      </p:sp>
      <p:sp>
        <p:nvSpPr>
          <p:cNvPr id="21" name="TextBox 20"/>
          <p:cNvSpPr txBox="1"/>
          <p:nvPr/>
        </p:nvSpPr>
        <p:spPr>
          <a:xfrm>
            <a:off x="5501938" y="1400821"/>
            <a:ext cx="3388063" cy="1600438"/>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The methods used to elicit a response do maintain or check accuracy of processing. The teacher often asks students to repeat the word. Then, the teacher asks each student to practice reading words. During this time, she checks for accuracy of processing. </a:t>
            </a:r>
          </a:p>
        </p:txBody>
      </p:sp>
    </p:spTree>
    <p:extLst>
      <p:ext uri="{BB962C8B-B14F-4D97-AF65-F5344CB8AC3E}">
        <p14:creationId xmlns:p14="http://schemas.microsoft.com/office/powerpoint/2010/main" val="31044101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7.18</a:t>
            </a:r>
            <a:br>
              <a:rPr lang="en-US" dirty="0"/>
            </a:br>
            <a:r>
              <a:rPr lang="en-US" i="1" dirty="0"/>
              <a:t>And now that you’ve finished it</a:t>
            </a:r>
          </a:p>
        </p:txBody>
      </p:sp>
      <p:sp>
        <p:nvSpPr>
          <p:cNvPr id="3" name="Text Placeholder 2"/>
          <p:cNvSpPr>
            <a:spLocks noGrp="1"/>
          </p:cNvSpPr>
          <p:nvPr>
            <p:ph type="body" sz="quarter" idx="13"/>
          </p:nvPr>
        </p:nvSpPr>
        <p:spPr>
          <a:xfrm>
            <a:off x="5314949" y="1562306"/>
            <a:ext cx="3465537" cy="4469673"/>
          </a:xfrm>
        </p:spPr>
        <p:txBody>
          <a:bodyPr/>
          <a:lstStyle/>
          <a:p>
            <a:endParaRPr lang="en-US"/>
          </a:p>
        </p:txBody>
      </p:sp>
      <p:sp>
        <p:nvSpPr>
          <p:cNvPr id="4" name="Content Placeholder 5"/>
          <p:cNvSpPr txBox="1">
            <a:spLocks/>
          </p:cNvSpPr>
          <p:nvPr/>
        </p:nvSpPr>
        <p:spPr>
          <a:xfrm>
            <a:off x="704849" y="1599677"/>
            <a:ext cx="4572001" cy="4677298"/>
          </a:xfrm>
          <a:prstGeom prst="rect">
            <a:avLst/>
          </a:prstGeom>
        </p:spPr>
        <p:txBody>
          <a:bodyPr>
            <a:normAutofit fontScale="32500" lnSpcReduction="20000"/>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6"/>
              </a:buClr>
              <a:buFont typeface="Arial" panose="020B0604020202020204" pitchFamily="34" charset="0"/>
              <a:buNone/>
            </a:pPr>
            <a:r>
              <a:rPr lang="en-US" sz="4900" dirty="0">
                <a:latin typeface="Arial" panose="020B0604020202020204" pitchFamily="34" charset="0"/>
                <a:cs typeface="Arial" panose="020B0604020202020204" pitchFamily="34" charset="0"/>
              </a:rPr>
              <a:t>The methods used to </a:t>
            </a:r>
            <a:r>
              <a:rPr lang="en-US" sz="4900" b="1" dirty="0">
                <a:latin typeface="Arial" panose="020B0604020202020204" pitchFamily="34" charset="0"/>
                <a:cs typeface="Arial" panose="020B0604020202020204" pitchFamily="34" charset="0"/>
              </a:rPr>
              <a:t>elicit a response </a:t>
            </a:r>
            <a:r>
              <a:rPr lang="en-US" sz="4900" dirty="0">
                <a:latin typeface="Arial" panose="020B0604020202020204" pitchFamily="34" charset="0"/>
                <a:cs typeface="Arial" panose="020B0604020202020204" pitchFamily="34" charset="0"/>
              </a:rPr>
              <a:t>should: </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Maintain or check accuracy of processing</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Match the learning outcome</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Match student abilities</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Match the desired response format</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Maximize student involvement</a:t>
            </a:r>
          </a:p>
          <a:p>
            <a:pPr marL="0" indent="0">
              <a:lnSpc>
                <a:spcPct val="100000"/>
              </a:lnSpc>
              <a:buClr>
                <a:schemeClr val="accent6"/>
              </a:buClr>
              <a:buFont typeface="Arial" panose="020B0604020202020204" pitchFamily="34" charset="0"/>
              <a:buNone/>
            </a:pPr>
            <a:endParaRPr lang="en-US" sz="1500" dirty="0">
              <a:latin typeface="Arial" panose="020B0604020202020204" pitchFamily="34" charset="0"/>
              <a:cs typeface="Arial" panose="020B0604020202020204" pitchFamily="34" charset="0"/>
            </a:endParaRPr>
          </a:p>
          <a:p>
            <a:pPr marL="0" indent="0">
              <a:lnSpc>
                <a:spcPct val="100000"/>
              </a:lnSpc>
              <a:buClr>
                <a:schemeClr val="accent6"/>
              </a:buClr>
              <a:buFont typeface="Arial" panose="020B0604020202020204" pitchFamily="34" charset="0"/>
              <a:buNone/>
            </a:pPr>
            <a:r>
              <a:rPr lang="en-US" sz="4900" dirty="0">
                <a:latin typeface="Arial" panose="020B0604020202020204" pitchFamily="34" charset="0"/>
                <a:cs typeface="Arial" panose="020B0604020202020204" pitchFamily="34" charset="0"/>
              </a:rPr>
              <a:t>When </a:t>
            </a:r>
            <a:r>
              <a:rPr lang="en-US" sz="4900" b="1" dirty="0">
                <a:latin typeface="Arial" panose="020B0604020202020204" pitchFamily="34" charset="0"/>
                <a:cs typeface="Arial" panose="020B0604020202020204" pitchFamily="34" charset="0"/>
              </a:rPr>
              <a:t>providing feedback</a:t>
            </a:r>
            <a:r>
              <a:rPr lang="en-US" sz="4900" dirty="0">
                <a:latin typeface="Arial" panose="020B0604020202020204" pitchFamily="34" charset="0"/>
                <a:cs typeface="Arial" panose="020B0604020202020204" pitchFamily="34" charset="0"/>
              </a:rPr>
              <a:t>, it should be: </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Immediate: delivered as soon as possible after response </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Specific: tied directly to students’ actions</a:t>
            </a:r>
          </a:p>
          <a:p>
            <a:pPr marL="0" indent="0">
              <a:lnSpc>
                <a:spcPct val="100000"/>
              </a:lnSpc>
              <a:buClr>
                <a:schemeClr val="accent6"/>
              </a:buClr>
              <a:buFont typeface="Arial" panose="020B0604020202020204" pitchFamily="34" charset="0"/>
              <a:buNone/>
            </a:pPr>
            <a:endParaRPr lang="en-US" sz="1500" dirty="0">
              <a:latin typeface="Arial" panose="020B0604020202020204" pitchFamily="34" charset="0"/>
              <a:cs typeface="Arial" panose="020B0604020202020204" pitchFamily="34" charset="0"/>
            </a:endParaRPr>
          </a:p>
          <a:p>
            <a:pPr marL="0" indent="0">
              <a:lnSpc>
                <a:spcPct val="100000"/>
              </a:lnSpc>
              <a:buClr>
                <a:schemeClr val="accent6"/>
              </a:buClr>
              <a:buFont typeface="Arial" panose="020B0604020202020204" pitchFamily="34" charset="0"/>
              <a:buNone/>
            </a:pPr>
            <a:r>
              <a:rPr lang="en-US" sz="4900" dirty="0">
                <a:latin typeface="Arial" panose="020B0604020202020204" pitchFamily="34" charset="0"/>
                <a:cs typeface="Arial" panose="020B0604020202020204" pitchFamily="34" charset="0"/>
              </a:rPr>
              <a:t>To </a:t>
            </a:r>
            <a:r>
              <a:rPr lang="en-US" sz="4900" b="1" dirty="0">
                <a:latin typeface="Arial" panose="020B0604020202020204" pitchFamily="34" charset="0"/>
                <a:cs typeface="Arial" panose="020B0604020202020204" pitchFamily="34" charset="0"/>
              </a:rPr>
              <a:t>maintain a brisk pace</a:t>
            </a:r>
            <a:r>
              <a:rPr lang="en-US" sz="4900" dirty="0">
                <a:latin typeface="Arial" panose="020B0604020202020204" pitchFamily="34" charset="0"/>
                <a:cs typeface="Arial" panose="020B0604020202020204" pitchFamily="34" charset="0"/>
              </a:rPr>
              <a:t>, you should: </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Move on when students are ready</a:t>
            </a:r>
          </a:p>
          <a:p>
            <a:pPr>
              <a:lnSpc>
                <a:spcPct val="100000"/>
              </a:lnSpc>
              <a:buClr>
                <a:schemeClr val="accent6"/>
              </a:buClr>
              <a:buFont typeface="Wingdings" panose="05000000000000000000" pitchFamily="2" charset="2"/>
              <a:buChar char="q"/>
            </a:pPr>
            <a:r>
              <a:rPr lang="en-US" sz="4900" dirty="0">
                <a:latin typeface="Arial" panose="020B0604020202020204" pitchFamily="34" charset="0"/>
                <a:cs typeface="Arial" panose="020B0604020202020204" pitchFamily="34" charset="0"/>
              </a:rPr>
              <a:t>Use the other supporting practices</a:t>
            </a:r>
          </a:p>
          <a:p>
            <a:pPr marL="0" indent="0">
              <a:lnSpc>
                <a:spcPct val="10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a:off x="704849" y="3629025"/>
            <a:ext cx="4305301"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 name="Straight Connector 5">
            <a:extLst>
              <a:ext uri="{C183D7F6-B498-43B3-948B-1728B52AA6E4}">
                <adec:decorative xmlns:adec="http://schemas.microsoft.com/office/drawing/2017/decorative" val="1"/>
              </a:ext>
            </a:extLst>
          </p:cNvPr>
          <p:cNvCxnSpPr/>
          <p:nvPr/>
        </p:nvCxnSpPr>
        <p:spPr>
          <a:xfrm>
            <a:off x="704849" y="5010150"/>
            <a:ext cx="4305301"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7" name="Picture 4" descr="Image result for white check mark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49" y="1858963"/>
            <a:ext cx="298450" cy="2984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C183D7F6-B498-43B3-948B-1728B52AA6E4}">
                <adec:decorative xmlns:adec="http://schemas.microsoft.com/office/drawing/2017/decorative" val="1"/>
              </a:ext>
            </a:extLst>
          </p:cNvPr>
          <p:cNvSpPr/>
          <p:nvPr/>
        </p:nvSpPr>
        <p:spPr>
          <a:xfrm>
            <a:off x="727074" y="2201040"/>
            <a:ext cx="314325" cy="3143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01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182145" y="1952786"/>
            <a:ext cx="7352025" cy="1529560"/>
          </a:xfrm>
        </p:spPr>
        <p:txBody>
          <a:bodyPr>
            <a:normAutofit/>
          </a:bodyPr>
          <a:lstStyle/>
          <a:p>
            <a:r>
              <a:rPr lang="en-US" dirty="0"/>
              <a:t>Supporting Practices</a:t>
            </a:r>
          </a:p>
          <a:p>
            <a:pPr>
              <a:lnSpc>
                <a:spcPct val="110000"/>
              </a:lnSpc>
              <a:spcBef>
                <a:spcPts val="600"/>
              </a:spcBef>
            </a:pPr>
            <a:r>
              <a:rPr lang="en-US" sz="2400" dirty="0"/>
              <a:t>Providing immediate, specific feedback and maintaining a brisk pace</a:t>
            </a:r>
          </a:p>
        </p:txBody>
      </p:sp>
      <p:sp>
        <p:nvSpPr>
          <p:cNvPr id="3" name="Content Placeholder 2"/>
          <p:cNvSpPr>
            <a:spLocks noGrp="1"/>
          </p:cNvSpPr>
          <p:nvPr>
            <p:ph sz="quarter" idx="14"/>
          </p:nvPr>
        </p:nvSpPr>
        <p:spPr/>
        <p:txBody>
          <a:bodyPr>
            <a:normAutofit/>
          </a:bodyPr>
          <a:lstStyle/>
          <a:p>
            <a:r>
              <a:rPr lang="en-US" dirty="0"/>
              <a:t>Closing: What are the next steps?</a:t>
            </a:r>
          </a:p>
        </p:txBody>
      </p:sp>
      <p:sp>
        <p:nvSpPr>
          <p:cNvPr id="4" name="Title 3" hidden="1">
            <a:extLst>
              <a:ext uri="{FF2B5EF4-FFF2-40B4-BE49-F238E27FC236}">
                <a16:creationId xmlns:a16="http://schemas.microsoft.com/office/drawing/2014/main" id="{B1E11477-C9B8-49D6-9B93-981A4AF48847}"/>
              </a:ext>
            </a:extLst>
          </p:cNvPr>
          <p:cNvSpPr>
            <a:spLocks noGrp="1"/>
          </p:cNvSpPr>
          <p:nvPr>
            <p:ph type="title"/>
          </p:nvPr>
        </p:nvSpPr>
        <p:spPr/>
        <p:txBody>
          <a:bodyPr/>
          <a:lstStyle/>
          <a:p>
            <a:r>
              <a:rPr lang="en-US" dirty="0"/>
              <a:t>Slide 108</a:t>
            </a:r>
          </a:p>
        </p:txBody>
      </p:sp>
    </p:spTree>
    <p:extLst>
      <p:ext uri="{BB962C8B-B14F-4D97-AF65-F5344CB8AC3E}">
        <p14:creationId xmlns:p14="http://schemas.microsoft.com/office/powerpoint/2010/main" val="4057267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7E58F16-D1C0-49E1-BD80-359B5B66CE0D}"/>
              </a:ext>
            </a:extLst>
          </p:cNvPr>
          <p:cNvSpPr>
            <a:spLocks noGrp="1"/>
          </p:cNvSpPr>
          <p:nvPr>
            <p:ph type="body" sz="quarter" idx="13"/>
          </p:nvPr>
        </p:nvSpPr>
        <p:spPr/>
        <p:txBody>
          <a:bodyPr/>
          <a:lstStyle/>
          <a:p>
            <a:endParaRPr lang="en-US"/>
          </a:p>
        </p:txBody>
      </p:sp>
      <p:sp>
        <p:nvSpPr>
          <p:cNvPr id="3" name="Content Placeholder 2"/>
          <p:cNvSpPr>
            <a:spLocks noGrp="1"/>
          </p:cNvSpPr>
          <p:nvPr>
            <p:ph sz="quarter" idx="14"/>
          </p:nvPr>
        </p:nvSpPr>
        <p:spPr/>
        <p:txBody>
          <a:bodyPr/>
          <a:lstStyle/>
          <a:p>
            <a:r>
              <a:rPr lang="en-US" dirty="0"/>
              <a:t>Let’s Review</a:t>
            </a:r>
          </a:p>
        </p:txBody>
      </p:sp>
      <p:sp>
        <p:nvSpPr>
          <p:cNvPr id="2" name="Title 1" hidden="1">
            <a:extLst>
              <a:ext uri="{FF2B5EF4-FFF2-40B4-BE49-F238E27FC236}">
                <a16:creationId xmlns:a16="http://schemas.microsoft.com/office/drawing/2014/main" id="{231381AF-0271-4EB8-8FB0-B1A0993047C6}"/>
              </a:ext>
            </a:extLst>
          </p:cNvPr>
          <p:cNvSpPr>
            <a:spLocks noGrp="1"/>
          </p:cNvSpPr>
          <p:nvPr>
            <p:ph type="title"/>
          </p:nvPr>
        </p:nvSpPr>
        <p:spPr/>
        <p:txBody>
          <a:bodyPr/>
          <a:lstStyle/>
          <a:p>
            <a:r>
              <a:rPr lang="en-US" dirty="0"/>
              <a:t>Slide 109</a:t>
            </a:r>
          </a:p>
        </p:txBody>
      </p:sp>
      <p:grpSp>
        <p:nvGrpSpPr>
          <p:cNvPr id="6" name="Group 5" descr="Supporting practices: using effective methods to elicit frequent responses, providing immediate specific feedback, maintaining a brisk pace"/>
          <p:cNvGrpSpPr/>
          <p:nvPr/>
        </p:nvGrpSpPr>
        <p:grpSpPr>
          <a:xfrm>
            <a:off x="4850607" y="2171244"/>
            <a:ext cx="3721893" cy="2515512"/>
            <a:chOff x="4950619" y="1912706"/>
            <a:chExt cx="3458951" cy="2515512"/>
          </a:xfrm>
        </p:grpSpPr>
        <p:sp>
          <p:nvSpPr>
            <p:cNvPr id="4" name="Rectangle 3"/>
            <p:cNvSpPr/>
            <p:nvPr/>
          </p:nvSpPr>
          <p:spPr>
            <a:xfrm>
              <a:off x="4950619" y="1912706"/>
              <a:ext cx="3458951" cy="616181"/>
            </a:xfrm>
            <a:prstGeom prst="rect">
              <a:avLst/>
            </a:prstGeom>
            <a:solidFill>
              <a:srgbClr val="E4E5E6">
                <a:lumMod val="50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Supporting Practices</a:t>
              </a:r>
              <a:endParaRPr kumimoji="0" lang="en-US" sz="2800" b="0" i="0" u="none" strike="noStrike" kern="0" cap="none" spc="0" normalizeH="0" baseline="0" noProof="0" dirty="0">
                <a:ln>
                  <a:noFill/>
                </a:ln>
                <a:solidFill>
                  <a:srgbClr val="000000"/>
                </a:solidFill>
                <a:effectLst/>
                <a:uLnTx/>
                <a:uFillTx/>
              </a:endParaRPr>
            </a:p>
          </p:txBody>
        </p:sp>
        <p:sp>
          <p:nvSpPr>
            <p:cNvPr id="5" name="Rectangle 4"/>
            <p:cNvSpPr/>
            <p:nvPr/>
          </p:nvSpPr>
          <p:spPr>
            <a:xfrm>
              <a:off x="4950619" y="2436116"/>
              <a:ext cx="3458950" cy="1992102"/>
            </a:xfrm>
            <a:prstGeom prst="rect">
              <a:avLst/>
            </a:prstGeom>
            <a:solidFill>
              <a:srgbClr val="E4E5E6">
                <a:lumMod val="25000"/>
              </a:srgbClr>
            </a:solidFill>
          </p:spPr>
          <p:txBody>
            <a:bodyPr wrap="square">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rPr>
                <a:t>Using effective</a:t>
              </a:r>
              <a:r>
                <a:rPr kumimoji="0" lang="en-US" sz="2400" b="0" i="0" u="none" strike="noStrike" kern="0" cap="none" spc="0" normalizeH="0" noProof="0" dirty="0">
                  <a:ln>
                    <a:noFill/>
                  </a:ln>
                  <a:solidFill>
                    <a:srgbClr val="FFFFFF"/>
                  </a:solidFill>
                  <a:effectLst/>
                  <a:uLnTx/>
                  <a:uFillTx/>
                </a:rPr>
                <a:t> methods to elicit frequent responses</a:t>
              </a:r>
              <a:endParaRPr kumimoji="0" lang="en-US" sz="2400" b="0" i="0" u="none" strike="noStrike" kern="0" cap="none" spc="0" normalizeH="0" baseline="0" noProof="0" dirty="0">
                <a:ln>
                  <a:noFill/>
                </a:ln>
                <a:solidFill>
                  <a:srgbClr val="FFFFFF"/>
                </a:solidFill>
                <a:effectLst/>
                <a:uLnTx/>
                <a:uFillTx/>
              </a:endParaRP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rPr>
                <a:t>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rPr>
                <a:t>Maintaining a brisk pace</a:t>
              </a:r>
            </a:p>
          </p:txBody>
        </p:sp>
      </p:grpSp>
    </p:spTree>
    <p:extLst>
      <p:ext uri="{BB962C8B-B14F-4D97-AF65-F5344CB8AC3E}">
        <p14:creationId xmlns:p14="http://schemas.microsoft.com/office/powerpoint/2010/main" val="150785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400" dirty="0"/>
              <a:t>Are the students engaged?</a:t>
            </a:r>
          </a:p>
          <a:p>
            <a:pPr marL="0" indent="0">
              <a:buNone/>
            </a:pPr>
            <a:endParaRPr lang="en-US" sz="2400" dirty="0"/>
          </a:p>
          <a:p>
            <a:r>
              <a:rPr lang="en-US" sz="2400" dirty="0"/>
              <a:t>Pay attention to how the teacher:</a:t>
            </a:r>
          </a:p>
          <a:p>
            <a:pPr lvl="1"/>
            <a:r>
              <a:rPr lang="en-US" sz="2200" dirty="0"/>
              <a:t>Provides feedback</a:t>
            </a:r>
          </a:p>
          <a:p>
            <a:pPr lvl="1"/>
            <a:r>
              <a:rPr lang="en-US" sz="2200" dirty="0"/>
              <a:t>Paces the instruction</a:t>
            </a:r>
          </a:p>
        </p:txBody>
      </p:sp>
      <p:sp>
        <p:nvSpPr>
          <p:cNvPr id="4" name="Title 3"/>
          <p:cNvSpPr>
            <a:spLocks noGrp="1"/>
          </p:cNvSpPr>
          <p:nvPr>
            <p:ph type="title"/>
          </p:nvPr>
        </p:nvSpPr>
        <p:spPr>
          <a:xfrm>
            <a:off x="1219018" y="324358"/>
            <a:ext cx="7924982" cy="917367"/>
          </a:xfrm>
        </p:spPr>
        <p:txBody>
          <a:bodyPr/>
          <a:lstStyle/>
          <a:p>
            <a:r>
              <a:rPr lang="en-US" dirty="0"/>
              <a:t>Providing immediate specific feedback and maintaining a brisk pace</a:t>
            </a:r>
          </a:p>
        </p:txBody>
      </p:sp>
      <p:pic>
        <p:nvPicPr>
          <p:cNvPr id="2" name="Picture 1" descr="screenshot of teacher in front of class"/>
          <p:cNvPicPr>
            <a:picLocks noChangeAspect="1"/>
          </p:cNvPicPr>
          <p:nvPr/>
        </p:nvPicPr>
        <p:blipFill>
          <a:blip r:embed="rId2"/>
          <a:stretch>
            <a:fillRect/>
          </a:stretch>
        </p:blipFill>
        <p:spPr>
          <a:xfrm>
            <a:off x="4967918" y="1674912"/>
            <a:ext cx="3943672" cy="2867025"/>
          </a:xfrm>
          <a:prstGeom prst="rect">
            <a:avLst/>
          </a:prstGeom>
        </p:spPr>
      </p:pic>
    </p:spTree>
    <p:extLst>
      <p:ext uri="{BB962C8B-B14F-4D97-AF65-F5344CB8AC3E}">
        <p14:creationId xmlns:p14="http://schemas.microsoft.com/office/powerpoint/2010/main" val="35235759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in the context of the DBI framework</a:t>
            </a:r>
          </a:p>
        </p:txBody>
      </p:sp>
      <p:sp>
        <p:nvSpPr>
          <p:cNvPr id="7" name="Rounded Rectangle 6">
            <a:extLst>
              <a:ext uri="{C183D7F6-B498-43B3-948B-1728B52AA6E4}">
                <adec:decorative xmlns:adec="http://schemas.microsoft.com/office/drawing/2017/decorative" val="1"/>
              </a:ext>
            </a:extLst>
          </p:cNvPr>
          <p:cNvSpPr/>
          <p:nvPr/>
        </p:nvSpPr>
        <p:spPr>
          <a:xfrm>
            <a:off x="6586949" y="601241"/>
            <a:ext cx="1786276" cy="998651"/>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6616929" y="3978955"/>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axonomy of adaptations: explicit instruction principle use"/>
          <p:cNvPicPr>
            <a:picLocks noChangeAspect="1"/>
          </p:cNvPicPr>
          <p:nvPr/>
        </p:nvPicPr>
        <p:blipFill>
          <a:blip r:embed="rId3"/>
          <a:stretch>
            <a:fillRect/>
          </a:stretch>
        </p:blipFill>
        <p:spPr>
          <a:xfrm>
            <a:off x="2564797"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139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C183D7F6-B498-43B3-948B-1728B52AA6E4}">
                <adec:decorative xmlns:adec="http://schemas.microsoft.com/office/drawing/2017/decorative" val="1"/>
              </a:ext>
            </a:extLst>
          </p:cNvPr>
          <p:cNvSpPr/>
          <p:nvPr/>
        </p:nvSpPr>
        <p:spPr>
          <a:xfrm>
            <a:off x="3896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3954745" y="3435602"/>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C183D7F6-B498-43B3-948B-1728B52AA6E4}">
                <adec:decorative xmlns:adec="http://schemas.microsoft.com/office/drawing/2017/decorative" val="1"/>
              </a:ext>
            </a:extLst>
          </p:cNvPr>
          <p:cNvSpPr/>
          <p:nvPr/>
        </p:nvSpPr>
        <p:spPr>
          <a:xfrm>
            <a:off x="3954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C183D7F6-B498-43B3-948B-1728B52AA6E4}">
                <adec:decorative xmlns:adec="http://schemas.microsoft.com/office/drawing/2017/decorative" val="1"/>
              </a:ext>
            </a:extLst>
          </p:cNvPr>
          <p:cNvSpPr/>
          <p:nvPr/>
        </p:nvSpPr>
        <p:spPr>
          <a:xfrm>
            <a:off x="3896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C183D7F6-B498-43B3-948B-1728B52AA6E4}">
                <adec:decorative xmlns:adec="http://schemas.microsoft.com/office/drawing/2017/decorative" val="1"/>
              </a:ext>
            </a:extLst>
          </p:cNvPr>
          <p:cNvSpPr/>
          <p:nvPr/>
        </p:nvSpPr>
        <p:spPr>
          <a:xfrm>
            <a:off x="3838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C183D7F6-B498-43B3-948B-1728B52AA6E4}">
                <adec:decorative xmlns:adec="http://schemas.microsoft.com/office/drawing/2017/decorative" val="1"/>
              </a:ext>
            </a:extLst>
          </p:cNvPr>
          <p:cNvSpPr/>
          <p:nvPr/>
        </p:nvSpPr>
        <p:spPr>
          <a:xfrm>
            <a:off x="5883007" y="1599892"/>
            <a:ext cx="3106757" cy="2185390"/>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C183D7F6-B498-43B3-948B-1728B52AA6E4}">
                <adec:decorative xmlns:adec="http://schemas.microsoft.com/office/drawing/2017/decorative" val="1"/>
              </a:ext>
            </a:extLst>
          </p:cNvPr>
          <p:cNvSpPr/>
          <p:nvPr/>
        </p:nvSpPr>
        <p:spPr>
          <a:xfrm>
            <a:off x="5624050" y="4753180"/>
            <a:ext cx="3274648" cy="1548451"/>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C183D7F6-B498-43B3-948B-1728B52AA6E4}">
                <adec:decorative xmlns:adec="http://schemas.microsoft.com/office/drawing/2017/decorative" val="1"/>
              </a:ext>
            </a:extLst>
          </p:cNvPr>
          <p:cNvSpPr/>
          <p:nvPr/>
        </p:nvSpPr>
        <p:spPr>
          <a:xfrm>
            <a:off x="5715115" y="3785283"/>
            <a:ext cx="901813" cy="967898"/>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C183D7F6-B498-43B3-948B-1728B52AA6E4}">
                <adec:decorative xmlns:adec="http://schemas.microsoft.com/office/drawing/2017/decorative" val="1"/>
              </a:ext>
            </a:extLst>
          </p:cNvPr>
          <p:cNvSpPr/>
          <p:nvPr/>
        </p:nvSpPr>
        <p:spPr>
          <a:xfrm>
            <a:off x="6616928" y="3786454"/>
            <a:ext cx="366075" cy="143602"/>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p:nvPr>
        </p:nvSpPr>
        <p:spPr>
          <a:xfrm>
            <a:off x="676460" y="1619566"/>
            <a:ext cx="1888336" cy="4682065"/>
          </a:xfrm>
        </p:spPr>
        <p:txBody>
          <a:bodyPr>
            <a:normAutofit/>
          </a:bodyPr>
          <a:lstStyle/>
          <a:p>
            <a:pPr marL="0" indent="0">
              <a:buNone/>
            </a:pPr>
            <a:r>
              <a:rPr lang="en-US" i="1" dirty="0"/>
              <a:t>Use effective methods to elicit frequent responses</a:t>
            </a:r>
          </a:p>
          <a:p>
            <a:pPr marL="0" indent="0">
              <a:buNone/>
            </a:pPr>
            <a:endParaRPr lang="en-US" sz="1000" i="1" dirty="0"/>
          </a:p>
          <a:p>
            <a:pPr marL="0" indent="0">
              <a:buNone/>
            </a:pPr>
            <a:r>
              <a:rPr lang="en-US" i="1" dirty="0"/>
              <a:t>Provide immediate                specific feedback</a:t>
            </a:r>
          </a:p>
          <a:p>
            <a:pPr marL="0" indent="0">
              <a:buNone/>
            </a:pPr>
            <a:endParaRPr lang="en-US" sz="1000" i="1" dirty="0"/>
          </a:p>
          <a:p>
            <a:pPr marL="0" indent="0">
              <a:buNone/>
            </a:pPr>
            <a:r>
              <a:rPr lang="en-US" i="1" dirty="0"/>
              <a:t>Maintain a brisk pace</a:t>
            </a:r>
          </a:p>
          <a:p>
            <a:pPr marL="0" indent="0">
              <a:buNone/>
            </a:pPr>
            <a:endParaRPr lang="en-US" i="1" dirty="0"/>
          </a:p>
        </p:txBody>
      </p:sp>
    </p:spTree>
    <p:extLst>
      <p:ext uri="{BB962C8B-B14F-4D97-AF65-F5344CB8AC3E}">
        <p14:creationId xmlns:p14="http://schemas.microsoft.com/office/powerpoint/2010/main" val="5698027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The methods used to elicit a response should: </a:t>
            </a:r>
          </a:p>
          <a:p>
            <a:pPr lvl="0">
              <a:lnSpc>
                <a:spcPct val="100000"/>
              </a:lnSpc>
            </a:pPr>
            <a:r>
              <a:rPr lang="en-US" sz="2800" dirty="0"/>
              <a:t> Maintain or check accuracy of processing</a:t>
            </a:r>
          </a:p>
          <a:p>
            <a:pPr lvl="0">
              <a:lnSpc>
                <a:spcPct val="100000"/>
              </a:lnSpc>
            </a:pPr>
            <a:r>
              <a:rPr lang="en-US" sz="2800" dirty="0"/>
              <a:t> Match the learning outcome</a:t>
            </a:r>
          </a:p>
          <a:p>
            <a:pPr lvl="0">
              <a:lnSpc>
                <a:spcPct val="100000"/>
              </a:lnSpc>
            </a:pPr>
            <a:r>
              <a:rPr lang="en-US" sz="2800" dirty="0"/>
              <a:t> Match student abilities</a:t>
            </a:r>
          </a:p>
          <a:p>
            <a:pPr marL="457200" lvl="0" indent="-457200">
              <a:lnSpc>
                <a:spcPct val="100000"/>
              </a:lnSpc>
            </a:pPr>
            <a:r>
              <a:rPr lang="en-US" sz="2800" dirty="0"/>
              <a:t>Match the desired response format</a:t>
            </a:r>
          </a:p>
          <a:p>
            <a:pPr>
              <a:lnSpc>
                <a:spcPct val="100000"/>
              </a:lnSpc>
            </a:pPr>
            <a:r>
              <a:rPr lang="en-US" sz="2800" dirty="0"/>
              <a:t> Maximize student involvement</a:t>
            </a:r>
          </a:p>
          <a:p>
            <a:endParaRPr lang="en-US" dirty="0"/>
          </a:p>
        </p:txBody>
      </p:sp>
      <p:sp>
        <p:nvSpPr>
          <p:cNvPr id="3" name="Title 2"/>
          <p:cNvSpPr>
            <a:spLocks noGrp="1"/>
          </p:cNvSpPr>
          <p:nvPr>
            <p:ph type="title"/>
          </p:nvPr>
        </p:nvSpPr>
        <p:spPr/>
        <p:txBody>
          <a:bodyPr/>
          <a:lstStyle/>
          <a:p>
            <a:r>
              <a:rPr lang="en-US" dirty="0"/>
              <a:t>Checklist: Eliciting responses</a:t>
            </a:r>
          </a:p>
        </p:txBody>
      </p:sp>
    </p:spTree>
    <p:extLst>
      <p:ext uri="{BB962C8B-B14F-4D97-AF65-F5344CB8AC3E}">
        <p14:creationId xmlns:p14="http://schemas.microsoft.com/office/powerpoint/2010/main" val="1037213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When providing feedback, it should be: </a:t>
            </a:r>
          </a:p>
          <a:p>
            <a:pPr marL="404813" lvl="0" indent="-404813">
              <a:lnSpc>
                <a:spcPct val="100000"/>
              </a:lnSpc>
            </a:pPr>
            <a:r>
              <a:rPr lang="en-US" sz="2800" dirty="0"/>
              <a:t>Immediate: delivered as soon as possible after   response </a:t>
            </a:r>
          </a:p>
          <a:p>
            <a:pPr lvl="0">
              <a:lnSpc>
                <a:spcPct val="100000"/>
              </a:lnSpc>
            </a:pPr>
            <a:r>
              <a:rPr lang="en-US" sz="2800" dirty="0"/>
              <a:t> Specific: tied directly to students’ actions</a:t>
            </a:r>
            <a:endParaRPr lang="en-US" dirty="0"/>
          </a:p>
        </p:txBody>
      </p:sp>
      <p:sp>
        <p:nvSpPr>
          <p:cNvPr id="3" name="Title 2"/>
          <p:cNvSpPr>
            <a:spLocks noGrp="1"/>
          </p:cNvSpPr>
          <p:nvPr>
            <p:ph type="title"/>
          </p:nvPr>
        </p:nvSpPr>
        <p:spPr/>
        <p:txBody>
          <a:bodyPr/>
          <a:lstStyle/>
          <a:p>
            <a:r>
              <a:rPr lang="en-US" dirty="0"/>
              <a:t>Checklist: Providing feedback</a:t>
            </a:r>
          </a:p>
        </p:txBody>
      </p:sp>
    </p:spTree>
    <p:extLst>
      <p:ext uri="{BB962C8B-B14F-4D97-AF65-F5344CB8AC3E}">
        <p14:creationId xmlns:p14="http://schemas.microsoft.com/office/powerpoint/2010/main" val="921966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To maintain a brisk pace, you should: </a:t>
            </a:r>
          </a:p>
          <a:p>
            <a:pPr marL="404813" lvl="0" indent="-404813">
              <a:lnSpc>
                <a:spcPct val="100000"/>
              </a:lnSpc>
            </a:pPr>
            <a:r>
              <a:rPr lang="en-US" sz="2800" dirty="0"/>
              <a:t>Move on when students are ready</a:t>
            </a:r>
          </a:p>
          <a:p>
            <a:pPr lvl="0">
              <a:lnSpc>
                <a:spcPct val="100000"/>
              </a:lnSpc>
            </a:pPr>
            <a:r>
              <a:rPr lang="en-US" sz="2800" dirty="0"/>
              <a:t> Use the other supporting practices</a:t>
            </a:r>
            <a:endParaRPr lang="en-US" dirty="0"/>
          </a:p>
        </p:txBody>
      </p:sp>
      <p:sp>
        <p:nvSpPr>
          <p:cNvPr id="3" name="Title 2"/>
          <p:cNvSpPr>
            <a:spLocks noGrp="1"/>
          </p:cNvSpPr>
          <p:nvPr>
            <p:ph type="title"/>
          </p:nvPr>
        </p:nvSpPr>
        <p:spPr/>
        <p:txBody>
          <a:bodyPr/>
          <a:lstStyle/>
          <a:p>
            <a:r>
              <a:rPr lang="en-US" dirty="0"/>
              <a:t>Checklist: Maintaining a brisk pace</a:t>
            </a:r>
          </a:p>
        </p:txBody>
      </p:sp>
    </p:spTree>
    <p:extLst>
      <p:ext uri="{BB962C8B-B14F-4D97-AF65-F5344CB8AC3E}">
        <p14:creationId xmlns:p14="http://schemas.microsoft.com/office/powerpoint/2010/main" val="27286668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Activities</a:t>
            </a:r>
          </a:p>
        </p:txBody>
      </p:sp>
    </p:spTree>
    <p:extLst>
      <p:ext uri="{BB962C8B-B14F-4D97-AF65-F5344CB8AC3E}">
        <p14:creationId xmlns:p14="http://schemas.microsoft.com/office/powerpoint/2010/main" val="42276905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Module 7 Classroom Application</a:t>
            </a:r>
          </a:p>
        </p:txBody>
      </p:sp>
      <p:sp>
        <p:nvSpPr>
          <p:cNvPr id="3" name="Content Placeholder 2"/>
          <p:cNvSpPr>
            <a:spLocks noGrp="1"/>
          </p:cNvSpPr>
          <p:nvPr>
            <p:ph idx="1"/>
          </p:nvPr>
        </p:nvSpPr>
        <p:spPr>
          <a:xfrm>
            <a:off x="630767" y="2584249"/>
            <a:ext cx="3785621" cy="3630571"/>
          </a:xfrm>
        </p:spPr>
        <p:txBody>
          <a:bodyPr>
            <a:normAutofit fontScale="92500" lnSpcReduction="10000"/>
          </a:bodyPr>
          <a:lstStyle/>
          <a:p>
            <a:pPr marL="284163" indent="-284163">
              <a:lnSpc>
                <a:spcPct val="100000"/>
              </a:lnSpc>
              <a:tabLst>
                <a:tab pos="284163" algn="l"/>
              </a:tabLst>
            </a:pPr>
            <a:r>
              <a:rPr lang="en-US" sz="1800" dirty="0"/>
              <a:t>Select one supporting practice that you will focus on for the Classroom Application activity and briefly explain why you selected that practice. </a:t>
            </a:r>
          </a:p>
          <a:p>
            <a:pPr marL="284163" indent="-284163">
              <a:lnSpc>
                <a:spcPct val="100000"/>
              </a:lnSpc>
              <a:tabLst>
                <a:tab pos="284163" algn="l"/>
              </a:tabLst>
            </a:pPr>
            <a:r>
              <a:rPr lang="en-US" sz="1800" dirty="0"/>
              <a:t>Briefly describe an upcoming lesson (including an overview of the lesson plan and identification of the learning outcome). </a:t>
            </a:r>
          </a:p>
          <a:p>
            <a:pPr marL="284163" indent="-284163">
              <a:lnSpc>
                <a:spcPct val="100000"/>
              </a:lnSpc>
              <a:tabLst>
                <a:tab pos="284163" algn="l"/>
              </a:tabLst>
            </a:pPr>
            <a:r>
              <a:rPr lang="en-US" sz="1800" dirty="0"/>
              <a:t>Explain how you will adapt the lesson to make it more explicit by incorporating the selected supporting practice.</a:t>
            </a:r>
          </a:p>
        </p:txBody>
      </p:sp>
      <p:sp>
        <p:nvSpPr>
          <p:cNvPr id="5" name="Text Placeholder 4"/>
          <p:cNvSpPr>
            <a:spLocks noGrp="1"/>
          </p:cNvSpPr>
          <p:nvPr>
            <p:ph type="body" sz="quarter" idx="16"/>
          </p:nvPr>
        </p:nvSpPr>
        <p:spPr/>
        <p:txBody>
          <a:bodyPr/>
          <a:lstStyle/>
          <a:p>
            <a:r>
              <a:rPr lang="en-US" dirty="0"/>
              <a:t>Journal Entry Assignment</a:t>
            </a:r>
          </a:p>
        </p:txBody>
      </p:sp>
      <p:sp>
        <p:nvSpPr>
          <p:cNvPr id="4" name="Content Placeholder 3"/>
          <p:cNvSpPr>
            <a:spLocks noGrp="1"/>
          </p:cNvSpPr>
          <p:nvPr>
            <p:ph idx="13"/>
          </p:nvPr>
        </p:nvSpPr>
        <p:spPr>
          <a:prstGeom prst="rect">
            <a:avLst/>
          </a:prstGeom>
        </p:spPr>
        <p:txBody>
          <a:bodyPr/>
          <a:lstStyle/>
          <a:p>
            <a:pPr>
              <a:lnSpc>
                <a:spcPct val="100000"/>
              </a:lnSpc>
            </a:pPr>
            <a:r>
              <a:rPr lang="en-US" sz="1800" dirty="0"/>
              <a:t>Implement the lesson described in the Journal Entry Assignment. </a:t>
            </a:r>
          </a:p>
          <a:p>
            <a:pPr>
              <a:lnSpc>
                <a:spcPct val="100000"/>
              </a:lnSpc>
            </a:pPr>
            <a:r>
              <a:rPr lang="en-US" sz="1800" dirty="0"/>
              <a:t>After implementing, reflect with your coach about the lesson.</a:t>
            </a:r>
          </a:p>
          <a:p>
            <a:pPr lvl="1">
              <a:lnSpc>
                <a:spcPct val="100000"/>
              </a:lnSpc>
            </a:pPr>
            <a:r>
              <a:rPr lang="en-US" sz="1600" dirty="0"/>
              <a:t>Were you successful in implementing the supporting practice?</a:t>
            </a:r>
          </a:p>
          <a:p>
            <a:pPr lvl="1">
              <a:lnSpc>
                <a:spcPct val="100000"/>
              </a:lnSpc>
            </a:pPr>
            <a:r>
              <a:rPr lang="en-US" sz="1600" dirty="0"/>
              <a:t>Were students engaged? </a:t>
            </a:r>
          </a:p>
          <a:p>
            <a:pPr lvl="1">
              <a:lnSpc>
                <a:spcPct val="100000"/>
              </a:lnSpc>
            </a:pPr>
            <a:r>
              <a:rPr lang="en-US" sz="1600" dirty="0"/>
              <a:t>How might you adjust future instruction? </a:t>
            </a:r>
          </a:p>
        </p:txBody>
      </p:sp>
      <p:sp>
        <p:nvSpPr>
          <p:cNvPr id="6" name="Text Placeholder 5"/>
          <p:cNvSpPr>
            <a:spLocks noGrp="1"/>
          </p:cNvSpPr>
          <p:nvPr>
            <p:ph type="body" sz="quarter" idx="17"/>
          </p:nvPr>
        </p:nvSpPr>
        <p:spPr>
          <a:prstGeom prst="rect">
            <a:avLst/>
          </a:prstGeom>
        </p:spPr>
        <p:txBody>
          <a:bodyPr/>
          <a:lstStyle/>
          <a:p>
            <a:r>
              <a:rPr lang="en-US" dirty="0"/>
              <a:t>Application Activity</a:t>
            </a:r>
          </a:p>
        </p:txBody>
      </p:sp>
      <p:sp>
        <p:nvSpPr>
          <p:cNvPr id="7" name="Title 6" hidden="1">
            <a:extLst>
              <a:ext uri="{FF2B5EF4-FFF2-40B4-BE49-F238E27FC236}">
                <a16:creationId xmlns:a16="http://schemas.microsoft.com/office/drawing/2014/main" id="{F7E54CAE-5F1E-4507-8B76-9551E90BF4BD}"/>
              </a:ext>
            </a:extLst>
          </p:cNvPr>
          <p:cNvSpPr>
            <a:spLocks noGrp="1"/>
          </p:cNvSpPr>
          <p:nvPr>
            <p:ph type="title"/>
          </p:nvPr>
        </p:nvSpPr>
        <p:spPr/>
        <p:txBody>
          <a:bodyPr/>
          <a:lstStyle/>
          <a:p>
            <a:r>
              <a:rPr lang="en-US" dirty="0"/>
              <a:t>Slide 115</a:t>
            </a:r>
          </a:p>
        </p:txBody>
      </p:sp>
    </p:spTree>
    <p:extLst>
      <p:ext uri="{BB962C8B-B14F-4D97-AF65-F5344CB8AC3E}">
        <p14:creationId xmlns:p14="http://schemas.microsoft.com/office/powerpoint/2010/main" val="235920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When providing feedback, it should be: </a:t>
            </a:r>
          </a:p>
          <a:p>
            <a:pPr marL="404813" lvl="0" indent="-404813">
              <a:lnSpc>
                <a:spcPct val="100000"/>
              </a:lnSpc>
            </a:pPr>
            <a:r>
              <a:rPr lang="en-US" sz="2800" dirty="0"/>
              <a:t>Immediate: delivered as soon as possible after   response </a:t>
            </a:r>
          </a:p>
          <a:p>
            <a:pPr lvl="0">
              <a:lnSpc>
                <a:spcPct val="100000"/>
              </a:lnSpc>
            </a:pPr>
            <a:r>
              <a:rPr lang="en-US" sz="2800" dirty="0"/>
              <a:t> Specific: tied directly to students’ actions</a:t>
            </a:r>
            <a:endParaRPr lang="en-US" dirty="0"/>
          </a:p>
        </p:txBody>
      </p:sp>
      <p:sp>
        <p:nvSpPr>
          <p:cNvPr id="3" name="Title 2"/>
          <p:cNvSpPr>
            <a:spLocks noGrp="1"/>
          </p:cNvSpPr>
          <p:nvPr>
            <p:ph type="title"/>
          </p:nvPr>
        </p:nvSpPr>
        <p:spPr/>
        <p:txBody>
          <a:bodyPr/>
          <a:lstStyle/>
          <a:p>
            <a:r>
              <a:rPr lang="en-US" dirty="0"/>
              <a:t>Checklist: Providing feedback</a:t>
            </a:r>
          </a:p>
        </p:txBody>
      </p:sp>
    </p:spTree>
    <p:extLst>
      <p:ext uri="{BB962C8B-B14F-4D97-AF65-F5344CB8AC3E}">
        <p14:creationId xmlns:p14="http://schemas.microsoft.com/office/powerpoint/2010/main" val="119934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To maintain a brisk pace, you should: </a:t>
            </a:r>
          </a:p>
          <a:p>
            <a:pPr marL="404813" lvl="0" indent="-404813">
              <a:lnSpc>
                <a:spcPct val="100000"/>
              </a:lnSpc>
            </a:pPr>
            <a:r>
              <a:rPr lang="en-US" sz="2800" dirty="0"/>
              <a:t>Move on when students are ready</a:t>
            </a:r>
          </a:p>
          <a:p>
            <a:pPr lvl="0">
              <a:lnSpc>
                <a:spcPct val="100000"/>
              </a:lnSpc>
            </a:pPr>
            <a:r>
              <a:rPr lang="en-US" sz="2800" dirty="0"/>
              <a:t> Use the other supporting practices</a:t>
            </a:r>
            <a:endParaRPr lang="en-US" dirty="0"/>
          </a:p>
        </p:txBody>
      </p:sp>
      <p:sp>
        <p:nvSpPr>
          <p:cNvPr id="3" name="Title 2"/>
          <p:cNvSpPr>
            <a:spLocks noGrp="1"/>
          </p:cNvSpPr>
          <p:nvPr>
            <p:ph type="title"/>
          </p:nvPr>
        </p:nvSpPr>
        <p:spPr/>
        <p:txBody>
          <a:bodyPr/>
          <a:lstStyle/>
          <a:p>
            <a:r>
              <a:rPr lang="en-US" dirty="0"/>
              <a:t>Checklist: Maintaining a brisk pace</a:t>
            </a:r>
          </a:p>
        </p:txBody>
      </p:sp>
    </p:spTree>
    <p:extLst>
      <p:ext uri="{BB962C8B-B14F-4D97-AF65-F5344CB8AC3E}">
        <p14:creationId xmlns:p14="http://schemas.microsoft.com/office/powerpoint/2010/main" val="144766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in the context of the DBI framework</a:t>
            </a:r>
          </a:p>
        </p:txBody>
      </p:sp>
      <p:sp>
        <p:nvSpPr>
          <p:cNvPr id="7" name="Rounded Rectangle 6">
            <a:extLst>
              <a:ext uri="{C183D7F6-B498-43B3-948B-1728B52AA6E4}">
                <adec:decorative xmlns:adec="http://schemas.microsoft.com/office/drawing/2017/decorative" val="1"/>
              </a:ext>
            </a:extLst>
          </p:cNvPr>
          <p:cNvSpPr/>
          <p:nvPr/>
        </p:nvSpPr>
        <p:spPr>
          <a:xfrm>
            <a:off x="6586949" y="601241"/>
            <a:ext cx="1786276" cy="998651"/>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6616929" y="3978955"/>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axonomy of adaptations: explicit instruction principle use"/>
          <p:cNvPicPr>
            <a:picLocks noChangeAspect="1"/>
          </p:cNvPicPr>
          <p:nvPr/>
        </p:nvPicPr>
        <p:blipFill>
          <a:blip r:embed="rId3"/>
          <a:stretch>
            <a:fillRect/>
          </a:stretch>
        </p:blipFill>
        <p:spPr>
          <a:xfrm>
            <a:off x="2564797"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139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C183D7F6-B498-43B3-948B-1728B52AA6E4}">
                <adec:decorative xmlns:adec="http://schemas.microsoft.com/office/drawing/2017/decorative" val="1"/>
              </a:ext>
            </a:extLst>
          </p:cNvPr>
          <p:cNvSpPr/>
          <p:nvPr/>
        </p:nvSpPr>
        <p:spPr>
          <a:xfrm>
            <a:off x="3896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3954745" y="3435602"/>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C183D7F6-B498-43B3-948B-1728B52AA6E4}">
                <adec:decorative xmlns:adec="http://schemas.microsoft.com/office/drawing/2017/decorative" val="1"/>
              </a:ext>
            </a:extLst>
          </p:cNvPr>
          <p:cNvSpPr/>
          <p:nvPr/>
        </p:nvSpPr>
        <p:spPr>
          <a:xfrm>
            <a:off x="3954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C183D7F6-B498-43B3-948B-1728B52AA6E4}">
                <adec:decorative xmlns:adec="http://schemas.microsoft.com/office/drawing/2017/decorative" val="1"/>
              </a:ext>
            </a:extLst>
          </p:cNvPr>
          <p:cNvSpPr/>
          <p:nvPr/>
        </p:nvSpPr>
        <p:spPr>
          <a:xfrm>
            <a:off x="3896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emphasized "/>
          <p:cNvSpPr/>
          <p:nvPr/>
        </p:nvSpPr>
        <p:spPr>
          <a:xfrm>
            <a:off x="3838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C183D7F6-B498-43B3-948B-1728B52AA6E4}">
                <adec:decorative xmlns:adec="http://schemas.microsoft.com/office/drawing/2017/decorative" val="1"/>
              </a:ext>
            </a:extLst>
          </p:cNvPr>
          <p:cNvSpPr/>
          <p:nvPr/>
        </p:nvSpPr>
        <p:spPr>
          <a:xfrm>
            <a:off x="5883007" y="1599892"/>
            <a:ext cx="3106757" cy="2185390"/>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C183D7F6-B498-43B3-948B-1728B52AA6E4}">
                <adec:decorative xmlns:adec="http://schemas.microsoft.com/office/drawing/2017/decorative" val="1"/>
              </a:ext>
            </a:extLst>
          </p:cNvPr>
          <p:cNvSpPr/>
          <p:nvPr/>
        </p:nvSpPr>
        <p:spPr>
          <a:xfrm>
            <a:off x="5624050" y="4753180"/>
            <a:ext cx="3274648" cy="1548451"/>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C183D7F6-B498-43B3-948B-1728B52AA6E4}">
                <adec:decorative xmlns:adec="http://schemas.microsoft.com/office/drawing/2017/decorative" val="1"/>
              </a:ext>
            </a:extLst>
          </p:cNvPr>
          <p:cNvSpPr/>
          <p:nvPr/>
        </p:nvSpPr>
        <p:spPr>
          <a:xfrm>
            <a:off x="5715115" y="3785283"/>
            <a:ext cx="901813" cy="967898"/>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C183D7F6-B498-43B3-948B-1728B52AA6E4}">
                <adec:decorative xmlns:adec="http://schemas.microsoft.com/office/drawing/2017/decorative" val="1"/>
              </a:ext>
            </a:extLst>
          </p:cNvPr>
          <p:cNvSpPr/>
          <p:nvPr/>
        </p:nvSpPr>
        <p:spPr>
          <a:xfrm>
            <a:off x="6616928" y="3786454"/>
            <a:ext cx="366075" cy="143602"/>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p:nvPr>
        </p:nvSpPr>
        <p:spPr>
          <a:xfrm>
            <a:off x="676460" y="1619567"/>
            <a:ext cx="3990790" cy="3553324"/>
          </a:xfrm>
        </p:spPr>
        <p:txBody>
          <a:bodyPr>
            <a:normAutofit/>
          </a:bodyPr>
          <a:lstStyle/>
          <a:p>
            <a:pPr marL="0" indent="0">
              <a:buNone/>
            </a:pPr>
            <a:r>
              <a:rPr lang="en-US" i="1" dirty="0"/>
              <a:t>Provide immediate             specific feedback</a:t>
            </a:r>
          </a:p>
          <a:p>
            <a:pPr marL="0" indent="0">
              <a:buNone/>
            </a:pPr>
            <a:endParaRPr lang="en-US" sz="800" i="1" dirty="0"/>
          </a:p>
          <a:p>
            <a:pPr marL="0" indent="0">
              <a:buNone/>
            </a:pPr>
            <a:r>
              <a:rPr lang="en-US" i="1" dirty="0"/>
              <a:t>Maintain a brisk pace</a:t>
            </a:r>
          </a:p>
        </p:txBody>
      </p:sp>
    </p:spTree>
    <p:extLst>
      <p:ext uri="{BB962C8B-B14F-4D97-AF65-F5344CB8AC3E}">
        <p14:creationId xmlns:p14="http://schemas.microsoft.com/office/powerpoint/2010/main" val="279849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7.1</a:t>
            </a:r>
            <a:br>
              <a:rPr lang="en-US" dirty="0"/>
            </a:br>
            <a:r>
              <a:rPr lang="en-US" i="1" dirty="0"/>
              <a:t>Stop &amp; Jot</a:t>
            </a:r>
          </a:p>
        </p:txBody>
      </p:sp>
      <p:sp>
        <p:nvSpPr>
          <p:cNvPr id="4" name="Title 1"/>
          <p:cNvSpPr txBox="1">
            <a:spLocks/>
          </p:cNvSpPr>
          <p:nvPr/>
        </p:nvSpPr>
        <p:spPr>
          <a:xfrm>
            <a:off x="308224" y="2460660"/>
            <a:ext cx="8686800" cy="1964706"/>
          </a:xfrm>
          <a:prstGeom prst="rect">
            <a:avLst/>
          </a:prstGeom>
        </p:spPr>
        <p:txBody>
          <a:bodyPr vert="horz" lIns="91440" tIns="45720" rIns="91440" bIns="45720" rtlCol="0" anchor="b" anchorCtr="0">
            <a:normAutofit fontScale="97500"/>
          </a:bodyP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Why are the                                        that increase engagement and high quality instructional interactions so important?</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3156733" y="2557301"/>
            <a:ext cx="4710700" cy="632825"/>
          </a:xfrm>
          <a:prstGeom prst="rect">
            <a:avLst/>
          </a:prstGeom>
          <a:solidFill>
            <a:schemeClr val="bg1">
              <a:lumMod val="65000"/>
              <a:lumOff val="35000"/>
            </a:schemeClr>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effectLst/>
                <a:uLnTx/>
                <a:uFillTx/>
                <a:latin typeface="Arial" panose="020B0604020202020204" pitchFamily="34" charset="0"/>
                <a:cs typeface="Arial" panose="020B0604020202020204" pitchFamily="34" charset="0"/>
              </a:rPr>
              <a:t>Supporting Practices</a:t>
            </a:r>
            <a:endParaRPr kumimoji="0" lang="en-US" sz="35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Cloud Callout 1"/>
          <p:cNvSpPr/>
          <p:nvPr/>
        </p:nvSpPr>
        <p:spPr>
          <a:xfrm>
            <a:off x="4072504" y="196720"/>
            <a:ext cx="4934336" cy="2057400"/>
          </a:xfrm>
          <a:prstGeom prst="cloudCallout">
            <a:avLst>
              <a:gd name="adj1" fmla="val -41904"/>
              <a:gd name="adj2" fmla="val 66571"/>
            </a:avLst>
          </a:prstGeom>
          <a:solidFill>
            <a:srgbClr val="82A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Think specifically about </a:t>
            </a:r>
            <a:r>
              <a:rPr lang="en-US" sz="2000" b="1" dirty="0">
                <a:latin typeface="Arial" panose="020B0604020202020204" pitchFamily="34" charset="0"/>
                <a:cs typeface="Arial" panose="020B0604020202020204" pitchFamily="34" charset="0"/>
              </a:rPr>
              <a:t>providing immediate specific feedback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maintaining a brisk pace</a:t>
            </a:r>
          </a:p>
        </p:txBody>
      </p:sp>
    </p:spTree>
    <p:extLst>
      <p:ext uri="{BB962C8B-B14F-4D97-AF65-F5344CB8AC3E}">
        <p14:creationId xmlns:p14="http://schemas.microsoft.com/office/powerpoint/2010/main" val="274298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Why are the Supporting Practices </a:t>
            </a:r>
            <a:br>
              <a:rPr lang="en-US" dirty="0"/>
            </a:br>
            <a:r>
              <a:rPr lang="en-US" dirty="0"/>
              <a:t>so important?</a:t>
            </a:r>
          </a:p>
        </p:txBody>
      </p:sp>
      <p:sp>
        <p:nvSpPr>
          <p:cNvPr id="4" name="Rectangle 3"/>
          <p:cNvSpPr/>
          <p:nvPr/>
        </p:nvSpPr>
        <p:spPr>
          <a:xfrm>
            <a:off x="479982" y="1733949"/>
            <a:ext cx="8075919" cy="4179606"/>
          </a:xfrm>
          <a:prstGeom prst="rect">
            <a:avLst/>
          </a:prstGeom>
        </p:spPr>
        <p:txBody>
          <a:bodyPr wrap="square">
            <a:spAutoFit/>
          </a:bodyPr>
          <a:lstStyle/>
          <a:p>
            <a:pPr marL="0" marR="0" lvl="0" indent="0" defTabSz="914400" eaLnBrk="1" fontAlgn="auto" latinLnBrk="0" hangingPunct="1">
              <a:lnSpc>
                <a:spcPct val="120000"/>
              </a:lnSpc>
              <a:spcBef>
                <a:spcPts val="1200"/>
              </a:spcBef>
              <a:spcAft>
                <a:spcPts val="0"/>
              </a:spcAft>
              <a:buClrTx/>
              <a:buSzTx/>
              <a:buFontTx/>
              <a:buNone/>
              <a:tabLst/>
              <a:defRPr/>
            </a:pPr>
            <a:r>
              <a:rPr kumimoji="0" lang="en-US" sz="28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“Even when you have </a:t>
            </a:r>
            <a:r>
              <a:rPr kumimoji="0" lang="en-US" sz="2800" i="0" u="none" strike="noStrike" kern="0" cap="none" spc="0" normalizeH="0" baseline="0" noProof="0" dirty="0">
                <a:ln>
                  <a:noFill/>
                </a:ln>
                <a:solidFill>
                  <a:srgbClr val="005394">
                    <a:lumMod val="60000"/>
                    <a:lumOff val="40000"/>
                  </a:srgbClr>
                </a:solidFill>
                <a:effectLst/>
                <a:uLnTx/>
                <a:uFillTx/>
                <a:latin typeface="Arial" panose="020B0604020202020204" pitchFamily="34" charset="0"/>
                <a:cs typeface="Arial" panose="020B0604020202020204" pitchFamily="34" charset="0"/>
              </a:rPr>
              <a:t>crafted an exquisite, well-structured lesson</a:t>
            </a:r>
            <a:r>
              <a:rPr kumimoji="0" lang="en-US" sz="28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or adopted a curriculum material with explicit lessons of high quality, it is still possible that </a:t>
            </a:r>
            <a:r>
              <a:rPr kumimoji="0" lang="en-US" sz="2800" i="0" u="none" strike="noStrike" kern="0" cap="none" spc="0" normalizeH="0" baseline="0" noProof="0" dirty="0">
                <a:ln>
                  <a:noFill/>
                </a:ln>
                <a:solidFill>
                  <a:srgbClr val="D3A01F">
                    <a:lumMod val="75000"/>
                  </a:srgbClr>
                </a:solidFill>
                <a:effectLst/>
                <a:uLnTx/>
                <a:uFillTx/>
                <a:latin typeface="Arial" panose="020B0604020202020204" pitchFamily="34" charset="0"/>
                <a:cs typeface="Arial" panose="020B0604020202020204" pitchFamily="34" charset="0"/>
              </a:rPr>
              <a:t>some students may not be totally riveted</a:t>
            </a:r>
            <a:r>
              <a:rPr kumimoji="0" lang="en-US" sz="28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to </a:t>
            </a:r>
            <a:r>
              <a:rPr kumimoji="0" lang="en-US" sz="2800" i="0" u="none" strike="noStrike" kern="0" cap="none" spc="0" normalizeH="0" baseline="0" noProof="0" dirty="0">
                <a:ln>
                  <a:noFill/>
                </a:ln>
                <a:solidFill>
                  <a:srgbClr val="EA6B0C">
                    <a:lumMod val="75000"/>
                  </a:srgbClr>
                </a:solidFill>
                <a:effectLst/>
                <a:uLnTx/>
                <a:uFillTx/>
                <a:latin typeface="Arial" panose="020B0604020202020204" pitchFamily="34" charset="0"/>
                <a:cs typeface="Arial" panose="020B0604020202020204" pitchFamily="34" charset="0"/>
              </a:rPr>
              <a:t>your every word </a:t>
            </a:r>
            <a:r>
              <a:rPr kumimoji="0" lang="en-US" sz="28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or deeply processing the lesson content.”</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Archer &amp; Hughes (2011) p.131</a:t>
            </a:r>
            <a:endParaRPr kumimoji="0" lang="en-US" sz="1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E09E42B-F917-4092-BCB3-6686907F7C33}"/>
              </a:ext>
            </a:extLst>
          </p:cNvPr>
          <p:cNvSpPr/>
          <p:nvPr/>
        </p:nvSpPr>
        <p:spPr>
          <a:xfrm>
            <a:off x="279745" y="6198030"/>
            <a:ext cx="3991510" cy="4154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Archer, A. L., &amp; Hughes, C. A. (2011). </a:t>
            </a:r>
            <a:r>
              <a:rPr kumimoji="0" lang="en-US" sz="105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Explicit instruction: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Effective and efficient teaching. </a:t>
            </a:r>
            <a:r>
              <a:rPr kumimoji="0" lang="en-US" sz="105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York: Guilford Press.</a:t>
            </a:r>
          </a:p>
        </p:txBody>
      </p:sp>
    </p:spTree>
    <p:extLst>
      <p:ext uri="{BB962C8B-B14F-4D97-AF65-F5344CB8AC3E}">
        <p14:creationId xmlns:p14="http://schemas.microsoft.com/office/powerpoint/2010/main" val="92821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Activities</a:t>
            </a:r>
          </a:p>
        </p:txBody>
      </p:sp>
    </p:spTree>
    <p:extLst>
      <p:ext uri="{BB962C8B-B14F-4D97-AF65-F5344CB8AC3E}">
        <p14:creationId xmlns:p14="http://schemas.microsoft.com/office/powerpoint/2010/main" val="287148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a:bodyPr>
          <a:lstStyle/>
          <a:p>
            <a:r>
              <a:rPr lang="en-US" dirty="0"/>
              <a:t>Module 7 Classroom Application</a:t>
            </a:r>
          </a:p>
        </p:txBody>
      </p:sp>
      <p:sp>
        <p:nvSpPr>
          <p:cNvPr id="3" name="Content Placeholder 2"/>
          <p:cNvSpPr>
            <a:spLocks noGrp="1"/>
          </p:cNvSpPr>
          <p:nvPr>
            <p:ph idx="1"/>
          </p:nvPr>
        </p:nvSpPr>
        <p:spPr>
          <a:xfrm>
            <a:off x="630767" y="2584249"/>
            <a:ext cx="3785621" cy="3568578"/>
          </a:xfrm>
        </p:spPr>
        <p:txBody>
          <a:bodyPr>
            <a:normAutofit fontScale="92500" lnSpcReduction="10000"/>
          </a:bodyPr>
          <a:lstStyle/>
          <a:p>
            <a:pPr marL="284163" indent="-284163">
              <a:lnSpc>
                <a:spcPct val="100000"/>
              </a:lnSpc>
              <a:tabLst>
                <a:tab pos="284163" algn="l"/>
              </a:tabLst>
            </a:pPr>
            <a:r>
              <a:rPr lang="en-US" sz="1800" dirty="0"/>
              <a:t>Select one supporting practice that you will focus on for the Classroom Application activity and briefly explain why you selected that practice. </a:t>
            </a:r>
          </a:p>
          <a:p>
            <a:pPr marL="284163" indent="-284163">
              <a:lnSpc>
                <a:spcPct val="100000"/>
              </a:lnSpc>
              <a:tabLst>
                <a:tab pos="284163" algn="l"/>
              </a:tabLst>
            </a:pPr>
            <a:r>
              <a:rPr lang="en-US" sz="1800" dirty="0"/>
              <a:t>Briefly describe an upcoming lesson (including an overview of the lesson plan and identification of the learning outcome). </a:t>
            </a:r>
          </a:p>
          <a:p>
            <a:pPr marL="284163" indent="-284163">
              <a:lnSpc>
                <a:spcPct val="100000"/>
              </a:lnSpc>
              <a:tabLst>
                <a:tab pos="284163" algn="l"/>
              </a:tabLst>
            </a:pPr>
            <a:r>
              <a:rPr lang="en-US" sz="1800" dirty="0"/>
              <a:t>Explain how you will adapt the lesson to make it more explicit by incorporating the selected supporting practice.</a:t>
            </a:r>
          </a:p>
        </p:txBody>
      </p:sp>
      <p:sp>
        <p:nvSpPr>
          <p:cNvPr id="5" name="Text Placeholder 4"/>
          <p:cNvSpPr>
            <a:spLocks noGrp="1"/>
          </p:cNvSpPr>
          <p:nvPr>
            <p:ph type="body" sz="quarter" idx="16"/>
          </p:nvPr>
        </p:nvSpPr>
        <p:spPr/>
        <p:txBody>
          <a:bodyPr/>
          <a:lstStyle/>
          <a:p>
            <a:r>
              <a:rPr lang="en-US" dirty="0"/>
              <a:t>Journal Entry Assignment</a:t>
            </a:r>
          </a:p>
        </p:txBody>
      </p:sp>
      <p:sp>
        <p:nvSpPr>
          <p:cNvPr id="4" name="Content Placeholder 3"/>
          <p:cNvSpPr>
            <a:spLocks noGrp="1"/>
          </p:cNvSpPr>
          <p:nvPr>
            <p:ph idx="13"/>
          </p:nvPr>
        </p:nvSpPr>
        <p:spPr>
          <a:prstGeom prst="rect">
            <a:avLst/>
          </a:prstGeom>
        </p:spPr>
        <p:txBody>
          <a:bodyPr/>
          <a:lstStyle/>
          <a:p>
            <a:pPr>
              <a:lnSpc>
                <a:spcPct val="100000"/>
              </a:lnSpc>
            </a:pPr>
            <a:r>
              <a:rPr lang="en-US" sz="1800" dirty="0"/>
              <a:t>Implement the lesson described in the Journal Entry Assignment. </a:t>
            </a:r>
          </a:p>
          <a:p>
            <a:pPr>
              <a:lnSpc>
                <a:spcPct val="100000"/>
              </a:lnSpc>
            </a:pPr>
            <a:r>
              <a:rPr lang="en-US" sz="1800" dirty="0"/>
              <a:t>After implementing, reflect with your coach about the lesson.</a:t>
            </a:r>
          </a:p>
          <a:p>
            <a:pPr lvl="1">
              <a:lnSpc>
                <a:spcPct val="100000"/>
              </a:lnSpc>
            </a:pPr>
            <a:r>
              <a:rPr lang="en-US" sz="1600" dirty="0"/>
              <a:t>Were you successful in implementing the supporting practice?</a:t>
            </a:r>
          </a:p>
          <a:p>
            <a:pPr lvl="1">
              <a:lnSpc>
                <a:spcPct val="100000"/>
              </a:lnSpc>
            </a:pPr>
            <a:r>
              <a:rPr lang="en-US" sz="1600" dirty="0"/>
              <a:t>Were students engaged? </a:t>
            </a:r>
          </a:p>
          <a:p>
            <a:pPr lvl="1">
              <a:lnSpc>
                <a:spcPct val="100000"/>
              </a:lnSpc>
            </a:pPr>
            <a:r>
              <a:rPr lang="en-US" sz="1600" dirty="0"/>
              <a:t>How might you adjust future instruction? </a:t>
            </a:r>
          </a:p>
        </p:txBody>
      </p:sp>
      <p:sp>
        <p:nvSpPr>
          <p:cNvPr id="6" name="Text Placeholder 5"/>
          <p:cNvSpPr>
            <a:spLocks noGrp="1"/>
          </p:cNvSpPr>
          <p:nvPr>
            <p:ph type="body" sz="quarter" idx="17"/>
          </p:nvPr>
        </p:nvSpPr>
        <p:spPr>
          <a:prstGeom prst="rect">
            <a:avLst/>
          </a:prstGeom>
        </p:spPr>
        <p:txBody>
          <a:bodyPr/>
          <a:lstStyle/>
          <a:p>
            <a:r>
              <a:rPr lang="en-US" dirty="0"/>
              <a:t>Application Activity</a:t>
            </a:r>
          </a:p>
        </p:txBody>
      </p:sp>
      <p:sp>
        <p:nvSpPr>
          <p:cNvPr id="7" name="Title 6" hidden="1">
            <a:extLst>
              <a:ext uri="{FF2B5EF4-FFF2-40B4-BE49-F238E27FC236}">
                <a16:creationId xmlns:a16="http://schemas.microsoft.com/office/drawing/2014/main" id="{B92EB899-D535-467D-A193-2015AAF11F9A}"/>
              </a:ext>
            </a:extLst>
          </p:cNvPr>
          <p:cNvSpPr>
            <a:spLocks noGrp="1"/>
          </p:cNvSpPr>
          <p:nvPr>
            <p:ph type="title"/>
          </p:nvPr>
        </p:nvSpPr>
        <p:spPr/>
        <p:txBody>
          <a:bodyPr/>
          <a:lstStyle/>
          <a:p>
            <a:r>
              <a:rPr lang="en-US" dirty="0"/>
              <a:t>Slide 18</a:t>
            </a:r>
          </a:p>
        </p:txBody>
      </p:sp>
    </p:spTree>
    <p:extLst>
      <p:ext uri="{BB962C8B-B14F-4D97-AF65-F5344CB8AC3E}">
        <p14:creationId xmlns:p14="http://schemas.microsoft.com/office/powerpoint/2010/main" val="153425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182145" y="2123268"/>
            <a:ext cx="7352025" cy="1359078"/>
          </a:xfrm>
        </p:spPr>
        <p:txBody>
          <a:bodyPr>
            <a:normAutofit/>
          </a:bodyPr>
          <a:lstStyle/>
          <a:p>
            <a:r>
              <a:rPr lang="en-US" dirty="0"/>
              <a:t>Supporting Practices</a:t>
            </a:r>
          </a:p>
          <a:p>
            <a:pPr>
              <a:lnSpc>
                <a:spcPct val="110000"/>
              </a:lnSpc>
              <a:spcBef>
                <a:spcPts val="0"/>
              </a:spcBef>
            </a:pPr>
            <a:r>
              <a:rPr lang="en-US" sz="2400" dirty="0"/>
              <a:t>Providing immediate specific feedback and maintaining a brisk pace</a:t>
            </a:r>
          </a:p>
        </p:txBody>
      </p:sp>
      <p:sp>
        <p:nvSpPr>
          <p:cNvPr id="3" name="Content Placeholder 2"/>
          <p:cNvSpPr>
            <a:spLocks noGrp="1"/>
          </p:cNvSpPr>
          <p:nvPr>
            <p:ph sz="quarter" idx="14"/>
          </p:nvPr>
        </p:nvSpPr>
        <p:spPr>
          <a:xfrm>
            <a:off x="1182144" y="3433175"/>
            <a:ext cx="7352026" cy="1045835"/>
          </a:xfrm>
        </p:spPr>
        <p:txBody>
          <a:bodyPr>
            <a:normAutofit/>
          </a:bodyPr>
          <a:lstStyle/>
          <a:p>
            <a:r>
              <a:rPr lang="en-US" dirty="0"/>
              <a:t>Part 1: How should feedback be provided?</a:t>
            </a:r>
          </a:p>
        </p:txBody>
      </p:sp>
      <p:sp>
        <p:nvSpPr>
          <p:cNvPr id="4" name="Title 3" hidden="1">
            <a:extLst>
              <a:ext uri="{FF2B5EF4-FFF2-40B4-BE49-F238E27FC236}">
                <a16:creationId xmlns:a16="http://schemas.microsoft.com/office/drawing/2014/main" id="{D79CD4AD-AD9B-41DD-9BAF-8F6E48512518}"/>
              </a:ext>
            </a:extLst>
          </p:cNvPr>
          <p:cNvSpPr>
            <a:spLocks noGrp="1"/>
          </p:cNvSpPr>
          <p:nvPr>
            <p:ph type="title"/>
          </p:nvPr>
        </p:nvSpPr>
        <p:spPr/>
        <p:txBody>
          <a:bodyPr/>
          <a:lstStyle/>
          <a:p>
            <a:r>
              <a:rPr lang="en-US" dirty="0"/>
              <a:t>Slide 19</a:t>
            </a:r>
          </a:p>
        </p:txBody>
      </p:sp>
    </p:spTree>
    <p:extLst>
      <p:ext uri="{BB962C8B-B14F-4D97-AF65-F5344CB8AC3E}">
        <p14:creationId xmlns:p14="http://schemas.microsoft.com/office/powerpoint/2010/main" val="368026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182145" y="2185261"/>
            <a:ext cx="7352025" cy="1297085"/>
          </a:xfrm>
        </p:spPr>
        <p:txBody>
          <a:bodyPr>
            <a:normAutofit lnSpcReduction="10000"/>
          </a:bodyPr>
          <a:lstStyle/>
          <a:p>
            <a:r>
              <a:rPr lang="en-US" dirty="0"/>
              <a:t>Supporting Practices</a:t>
            </a:r>
          </a:p>
          <a:p>
            <a:pPr>
              <a:lnSpc>
                <a:spcPct val="110000"/>
              </a:lnSpc>
              <a:spcBef>
                <a:spcPts val="0"/>
              </a:spcBef>
            </a:pPr>
            <a:r>
              <a:rPr lang="en-US" sz="2400" dirty="0"/>
              <a:t>Providing immediate specific feedback and maintaining a brisk pace</a:t>
            </a:r>
          </a:p>
        </p:txBody>
      </p:sp>
      <p:sp>
        <p:nvSpPr>
          <p:cNvPr id="3" name="Content Placeholder 2"/>
          <p:cNvSpPr>
            <a:spLocks noGrp="1"/>
          </p:cNvSpPr>
          <p:nvPr>
            <p:ph sz="quarter" idx="14"/>
          </p:nvPr>
        </p:nvSpPr>
        <p:spPr>
          <a:xfrm>
            <a:off x="1182144" y="3433175"/>
            <a:ext cx="7352026" cy="782364"/>
          </a:xfrm>
        </p:spPr>
        <p:txBody>
          <a:bodyPr>
            <a:normAutofit fontScale="92500" lnSpcReduction="20000"/>
          </a:bodyPr>
          <a:lstStyle/>
          <a:p>
            <a:r>
              <a:rPr lang="en-US" dirty="0"/>
              <a:t>Introduction: How do the supporting practices maximize engagement?</a:t>
            </a:r>
          </a:p>
        </p:txBody>
      </p:sp>
      <p:sp>
        <p:nvSpPr>
          <p:cNvPr id="4" name="Title 3" hidden="1">
            <a:extLst>
              <a:ext uri="{FF2B5EF4-FFF2-40B4-BE49-F238E27FC236}">
                <a16:creationId xmlns:a16="http://schemas.microsoft.com/office/drawing/2014/main" id="{26BC944A-2E71-4AAA-86F5-CC16C7FD545B}"/>
              </a:ext>
            </a:extLst>
          </p:cNvPr>
          <p:cNvSpPr>
            <a:spLocks noGrp="1"/>
          </p:cNvSpPr>
          <p:nvPr>
            <p:ph type="title"/>
          </p:nvPr>
        </p:nvSpPr>
        <p:spPr/>
        <p:txBody>
          <a:bodyPr/>
          <a:lstStyle/>
          <a:p>
            <a:r>
              <a:rPr lang="en-US" dirty="0"/>
              <a:t>Slide 2 </a:t>
            </a:r>
          </a:p>
        </p:txBody>
      </p:sp>
    </p:spTree>
    <p:extLst>
      <p:ext uri="{BB962C8B-B14F-4D97-AF65-F5344CB8AC3E}">
        <p14:creationId xmlns:p14="http://schemas.microsoft.com/office/powerpoint/2010/main" val="19007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a:t>You will learn:</a:t>
            </a:r>
          </a:p>
          <a:p>
            <a:r>
              <a:rPr lang="en-US" dirty="0"/>
              <a:t>Why it is important to provide immediate specific feedback</a:t>
            </a:r>
          </a:p>
          <a:p>
            <a:r>
              <a:rPr lang="en-US" dirty="0"/>
              <a:t>How to provide immediate specific feedback</a:t>
            </a:r>
          </a:p>
        </p:txBody>
      </p:sp>
      <p:sp>
        <p:nvSpPr>
          <p:cNvPr id="3" name="Text Placeholder 2"/>
          <p:cNvSpPr>
            <a:spLocks noGrp="1"/>
          </p:cNvSpPr>
          <p:nvPr>
            <p:ph type="body" sz="quarter" idx="14"/>
          </p:nvPr>
        </p:nvSpPr>
        <p:spPr/>
        <p:txBody>
          <a:bodyPr/>
          <a:lstStyle/>
          <a:p>
            <a:r>
              <a:rPr lang="en-US" dirty="0"/>
              <a:t>Part 1 Objectives</a:t>
            </a:r>
          </a:p>
        </p:txBody>
      </p:sp>
      <p:sp>
        <p:nvSpPr>
          <p:cNvPr id="4" name="Title 3" hidden="1">
            <a:extLst>
              <a:ext uri="{FF2B5EF4-FFF2-40B4-BE49-F238E27FC236}">
                <a16:creationId xmlns:a16="http://schemas.microsoft.com/office/drawing/2014/main" id="{3ACA4BED-AACA-4890-A2C2-9AE45C84F90C}"/>
              </a:ext>
            </a:extLst>
          </p:cNvPr>
          <p:cNvSpPr>
            <a:spLocks noGrp="1"/>
          </p:cNvSpPr>
          <p:nvPr>
            <p:ph type="title"/>
          </p:nvPr>
        </p:nvSpPr>
        <p:spPr/>
        <p:txBody>
          <a:bodyPr/>
          <a:lstStyle/>
          <a:p>
            <a:r>
              <a:rPr lang="en-US" dirty="0"/>
              <a:t>Slide 20</a:t>
            </a:r>
          </a:p>
        </p:txBody>
      </p:sp>
    </p:spTree>
    <p:extLst>
      <p:ext uri="{BB962C8B-B14F-4D97-AF65-F5344CB8AC3E}">
        <p14:creationId xmlns:p14="http://schemas.microsoft.com/office/powerpoint/2010/main" val="131037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in the context of the DBI framework</a:t>
            </a:r>
          </a:p>
        </p:txBody>
      </p:sp>
      <p:sp>
        <p:nvSpPr>
          <p:cNvPr id="7" name="Rounded Rectangle 6">
            <a:extLst>
              <a:ext uri="{C183D7F6-B498-43B3-948B-1728B52AA6E4}">
                <adec:decorative xmlns:adec="http://schemas.microsoft.com/office/drawing/2017/decorative" val="1"/>
              </a:ext>
            </a:extLst>
          </p:cNvPr>
          <p:cNvSpPr/>
          <p:nvPr/>
        </p:nvSpPr>
        <p:spPr>
          <a:xfrm>
            <a:off x="6586949" y="601241"/>
            <a:ext cx="1786276" cy="998651"/>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6616929" y="3978955"/>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axonomy of adaptations: explicit instruction principle use"/>
          <p:cNvPicPr>
            <a:picLocks noChangeAspect="1"/>
          </p:cNvPicPr>
          <p:nvPr/>
        </p:nvPicPr>
        <p:blipFill>
          <a:blip r:embed="rId3"/>
          <a:stretch>
            <a:fillRect/>
          </a:stretch>
        </p:blipFill>
        <p:spPr>
          <a:xfrm>
            <a:off x="2564797"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139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C183D7F6-B498-43B3-948B-1728B52AA6E4}">
                <adec:decorative xmlns:adec="http://schemas.microsoft.com/office/drawing/2017/decorative" val="1"/>
              </a:ext>
            </a:extLst>
          </p:cNvPr>
          <p:cNvSpPr/>
          <p:nvPr/>
        </p:nvSpPr>
        <p:spPr>
          <a:xfrm>
            <a:off x="3896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3954745" y="3435602"/>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C183D7F6-B498-43B3-948B-1728B52AA6E4}">
                <adec:decorative xmlns:adec="http://schemas.microsoft.com/office/drawing/2017/decorative" val="1"/>
              </a:ext>
            </a:extLst>
          </p:cNvPr>
          <p:cNvSpPr/>
          <p:nvPr/>
        </p:nvSpPr>
        <p:spPr>
          <a:xfrm>
            <a:off x="3954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C183D7F6-B498-43B3-948B-1728B52AA6E4}">
                <adec:decorative xmlns:adec="http://schemas.microsoft.com/office/drawing/2017/decorative" val="1"/>
              </a:ext>
            </a:extLst>
          </p:cNvPr>
          <p:cNvSpPr/>
          <p:nvPr/>
        </p:nvSpPr>
        <p:spPr>
          <a:xfrm>
            <a:off x="3896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C183D7F6-B498-43B3-948B-1728B52AA6E4}">
                <adec:decorative xmlns:adec="http://schemas.microsoft.com/office/drawing/2017/decorative" val="1"/>
              </a:ext>
            </a:extLst>
          </p:cNvPr>
          <p:cNvSpPr/>
          <p:nvPr/>
        </p:nvSpPr>
        <p:spPr>
          <a:xfrm>
            <a:off x="3838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C183D7F6-B498-43B3-948B-1728B52AA6E4}">
                <adec:decorative xmlns:adec="http://schemas.microsoft.com/office/drawing/2017/decorative" val="1"/>
              </a:ext>
            </a:extLst>
          </p:cNvPr>
          <p:cNvSpPr/>
          <p:nvPr/>
        </p:nvSpPr>
        <p:spPr>
          <a:xfrm>
            <a:off x="5883007" y="1599892"/>
            <a:ext cx="3106757" cy="2185390"/>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C183D7F6-B498-43B3-948B-1728B52AA6E4}">
                <adec:decorative xmlns:adec="http://schemas.microsoft.com/office/drawing/2017/decorative" val="1"/>
              </a:ext>
            </a:extLst>
          </p:cNvPr>
          <p:cNvSpPr/>
          <p:nvPr/>
        </p:nvSpPr>
        <p:spPr>
          <a:xfrm>
            <a:off x="5624050" y="4753180"/>
            <a:ext cx="3274648" cy="1548451"/>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C183D7F6-B498-43B3-948B-1728B52AA6E4}">
                <adec:decorative xmlns:adec="http://schemas.microsoft.com/office/drawing/2017/decorative" val="1"/>
              </a:ext>
            </a:extLst>
          </p:cNvPr>
          <p:cNvSpPr/>
          <p:nvPr/>
        </p:nvSpPr>
        <p:spPr>
          <a:xfrm>
            <a:off x="5715115" y="3785283"/>
            <a:ext cx="901813" cy="967898"/>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C183D7F6-B498-43B3-948B-1728B52AA6E4}">
                <adec:decorative xmlns:adec="http://schemas.microsoft.com/office/drawing/2017/decorative" val="1"/>
              </a:ext>
            </a:extLst>
          </p:cNvPr>
          <p:cNvSpPr/>
          <p:nvPr/>
        </p:nvSpPr>
        <p:spPr>
          <a:xfrm>
            <a:off x="6616928" y="3786454"/>
            <a:ext cx="366075" cy="143602"/>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p:nvPr>
        </p:nvSpPr>
        <p:spPr>
          <a:xfrm>
            <a:off x="676460" y="1619567"/>
            <a:ext cx="3990790" cy="3553324"/>
          </a:xfrm>
        </p:spPr>
        <p:txBody>
          <a:bodyPr>
            <a:normAutofit/>
          </a:bodyPr>
          <a:lstStyle/>
          <a:p>
            <a:pPr marL="0" indent="0">
              <a:buNone/>
            </a:pPr>
            <a:r>
              <a:rPr lang="en-US" i="1" dirty="0"/>
              <a:t>Provide immediate             specific feedback</a:t>
            </a:r>
          </a:p>
        </p:txBody>
      </p:sp>
      <p:sp>
        <p:nvSpPr>
          <p:cNvPr id="19" name="Rectangle 18"/>
          <p:cNvSpPr/>
          <p:nvPr/>
        </p:nvSpPr>
        <p:spPr>
          <a:xfrm>
            <a:off x="676460" y="2446616"/>
            <a:ext cx="270963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Provide feedback that is immediate and specific</a:t>
            </a:r>
          </a:p>
        </p:txBody>
      </p:sp>
    </p:spTree>
    <p:extLst>
      <p:ext uri="{BB962C8B-B14F-4D97-AF65-F5344CB8AC3E}">
        <p14:creationId xmlns:p14="http://schemas.microsoft.com/office/powerpoint/2010/main" val="128204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When providing feedback, it should be: </a:t>
            </a:r>
          </a:p>
          <a:p>
            <a:pPr marL="404813" lvl="0" indent="-404813">
              <a:lnSpc>
                <a:spcPct val="100000"/>
              </a:lnSpc>
            </a:pPr>
            <a:r>
              <a:rPr lang="en-US" sz="2800" dirty="0"/>
              <a:t>Immediate: delivered as soon as possible after   response </a:t>
            </a:r>
          </a:p>
          <a:p>
            <a:pPr lvl="0">
              <a:lnSpc>
                <a:spcPct val="100000"/>
              </a:lnSpc>
            </a:pPr>
            <a:r>
              <a:rPr lang="en-US" sz="2800" dirty="0"/>
              <a:t> Specific: tied directly to students’ actions</a:t>
            </a:r>
            <a:endParaRPr lang="en-US" dirty="0"/>
          </a:p>
        </p:txBody>
      </p:sp>
      <p:sp>
        <p:nvSpPr>
          <p:cNvPr id="3" name="Title 2"/>
          <p:cNvSpPr>
            <a:spLocks noGrp="1"/>
          </p:cNvSpPr>
          <p:nvPr>
            <p:ph type="title"/>
          </p:nvPr>
        </p:nvSpPr>
        <p:spPr/>
        <p:txBody>
          <a:bodyPr/>
          <a:lstStyle/>
          <a:p>
            <a:r>
              <a:rPr lang="en-US" dirty="0"/>
              <a:t>Checklist: Providing feedback</a:t>
            </a:r>
          </a:p>
        </p:txBody>
      </p:sp>
    </p:spTree>
    <p:extLst>
      <p:ext uri="{BB962C8B-B14F-4D97-AF65-F5344CB8AC3E}">
        <p14:creationId xmlns:p14="http://schemas.microsoft.com/office/powerpoint/2010/main" val="280606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we learning this?</a:t>
            </a:r>
          </a:p>
        </p:txBody>
      </p:sp>
      <p:sp>
        <p:nvSpPr>
          <p:cNvPr id="4" name="Title 1"/>
          <p:cNvSpPr txBox="1">
            <a:spLocks/>
          </p:cNvSpPr>
          <p:nvPr/>
        </p:nvSpPr>
        <p:spPr>
          <a:xfrm>
            <a:off x="559835" y="1914896"/>
            <a:ext cx="2859346" cy="1371600"/>
          </a:xfrm>
          <a:prstGeom prst="rect">
            <a:avLst/>
          </a:prstGeom>
        </p:spPr>
        <p:txBody>
          <a:bodyPr anchor="ct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Engagement</a:t>
            </a:r>
            <a:endParaRPr lang="en-US" sz="2800"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3476355" y="2185198"/>
            <a:ext cx="530166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when students’ cognitive effort is focused on processing lesson content </a:t>
            </a:r>
          </a:p>
        </p:txBody>
      </p:sp>
    </p:spTree>
    <p:extLst>
      <p:ext uri="{BB962C8B-B14F-4D97-AF65-F5344CB8AC3E}">
        <p14:creationId xmlns:p14="http://schemas.microsoft.com/office/powerpoint/2010/main" val="69914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Providing immediate feedback</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CA132-ADD6-4B72-B5E1-B86F7979C603}" type="slidenum">
              <a:rPr kumimoji="0" lang="en-US" sz="10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TextBox 1"/>
          <p:cNvSpPr txBox="1"/>
          <p:nvPr/>
        </p:nvSpPr>
        <p:spPr>
          <a:xfrm>
            <a:off x="575733" y="1561490"/>
            <a:ext cx="51042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What does “immediate” mean?</a:t>
            </a:r>
          </a:p>
        </p:txBody>
      </p:sp>
      <p:sp>
        <p:nvSpPr>
          <p:cNvPr id="9" name="TextBox 8"/>
          <p:cNvSpPr txBox="1"/>
          <p:nvPr/>
        </p:nvSpPr>
        <p:spPr>
          <a:xfrm>
            <a:off x="1075661" y="2084710"/>
            <a:ext cx="80683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Deliver feedback </a:t>
            </a:r>
            <a:r>
              <a:rPr kumimoji="0" lang="en-US" sz="2400" b="1" i="0" u="none" strike="noStrike" kern="1200" cap="none" spc="0" normalizeH="0" baseline="0" noProof="0" dirty="0">
                <a:ln>
                  <a:noFill/>
                </a:ln>
                <a:solidFill>
                  <a:srgbClr val="C55136"/>
                </a:solidFill>
                <a:effectLst/>
                <a:uLnTx/>
                <a:uFillTx/>
                <a:latin typeface="Arial" panose="020B0604020202020204" pitchFamily="34" charset="0"/>
                <a:cs typeface="Arial" panose="020B0604020202020204" pitchFamily="34" charset="0"/>
              </a:rPr>
              <a:t>as soon as possible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after a student responds</a:t>
            </a:r>
          </a:p>
        </p:txBody>
      </p:sp>
      <p:sp>
        <p:nvSpPr>
          <p:cNvPr id="5" name="TextBox 4"/>
          <p:cNvSpPr txBox="1"/>
          <p:nvPr/>
        </p:nvSpPr>
        <p:spPr>
          <a:xfrm>
            <a:off x="1254912" y="3389360"/>
            <a:ext cx="2590800" cy="1230040"/>
          </a:xfrm>
          <a:prstGeom prst="rect">
            <a:avLst/>
          </a:prstGeom>
          <a:solidFill>
            <a:schemeClr val="accent6">
              <a:lumMod val="20000"/>
              <a:lumOff val="80000"/>
            </a:schemeClr>
          </a:solidFill>
          <a:ln w="381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Discrete Task</a:t>
            </a:r>
          </a:p>
        </p:txBody>
      </p:sp>
      <p:sp>
        <p:nvSpPr>
          <p:cNvPr id="13" name="TextBox 12"/>
          <p:cNvSpPr txBox="1"/>
          <p:nvPr/>
        </p:nvSpPr>
        <p:spPr>
          <a:xfrm>
            <a:off x="5405301" y="3389360"/>
            <a:ext cx="2590800" cy="1230040"/>
          </a:xfrm>
          <a:prstGeom prst="rect">
            <a:avLst/>
          </a:prstGeom>
          <a:solidFill>
            <a:schemeClr val="accent6">
              <a:lumMod val="20000"/>
              <a:lumOff val="80000"/>
            </a:schemeClr>
          </a:solidFill>
          <a:ln w="381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Complex Task</a:t>
            </a:r>
          </a:p>
        </p:txBody>
      </p:sp>
    </p:spTree>
    <p:extLst>
      <p:ext uri="{BB962C8B-B14F-4D97-AF65-F5344CB8AC3E}">
        <p14:creationId xmlns:p14="http://schemas.microsoft.com/office/powerpoint/2010/main" val="352048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a:lnSpc>
                <a:spcPct val="150000"/>
              </a:lnSpc>
            </a:pPr>
            <a:r>
              <a:rPr lang="en-US" sz="3600" dirty="0"/>
              <a:t> Teach expectations quickly</a:t>
            </a:r>
          </a:p>
          <a:p>
            <a:pPr>
              <a:lnSpc>
                <a:spcPct val="150000"/>
              </a:lnSpc>
            </a:pPr>
            <a:r>
              <a:rPr lang="en-US" sz="3600" dirty="0"/>
              <a:t> Prevent inaccurate practice</a:t>
            </a:r>
          </a:p>
          <a:p>
            <a:pPr>
              <a:lnSpc>
                <a:spcPct val="150000"/>
              </a:lnSpc>
            </a:pPr>
            <a:r>
              <a:rPr lang="en-US" sz="3600" dirty="0"/>
              <a:t> Increase rate of student mastery</a:t>
            </a:r>
          </a:p>
          <a:p>
            <a:pPr>
              <a:lnSpc>
                <a:spcPct val="150000"/>
              </a:lnSpc>
            </a:pPr>
            <a:r>
              <a:rPr lang="en-US" sz="3600" dirty="0"/>
              <a:t> Ensure successful learning</a:t>
            </a:r>
          </a:p>
        </p:txBody>
      </p:sp>
      <p:sp>
        <p:nvSpPr>
          <p:cNvPr id="8"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Why provide immediate feedback?</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CA132-ADD6-4B72-B5E1-B86F7979C603}" type="slidenum">
              <a:rPr kumimoji="0" lang="en-US" sz="10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1648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Providing specific feedback</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CA132-ADD6-4B72-B5E1-B86F7979C603}" type="slidenum">
              <a:rPr kumimoji="0" lang="en-US" sz="10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TextBox 1"/>
          <p:cNvSpPr txBox="1"/>
          <p:nvPr/>
        </p:nvSpPr>
        <p:spPr>
          <a:xfrm>
            <a:off x="575733" y="1523589"/>
            <a:ext cx="59041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What does “specific” mean?</a:t>
            </a:r>
          </a:p>
        </p:txBody>
      </p:sp>
      <p:sp>
        <p:nvSpPr>
          <p:cNvPr id="9" name="TextBox 8"/>
          <p:cNvSpPr txBox="1"/>
          <p:nvPr/>
        </p:nvSpPr>
        <p:spPr>
          <a:xfrm>
            <a:off x="3201393" y="2294622"/>
            <a:ext cx="55578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Tie directly to students’ actions</a:t>
            </a:r>
          </a:p>
        </p:txBody>
      </p:sp>
    </p:spTree>
    <p:extLst>
      <p:ext uri="{BB962C8B-B14F-4D97-AF65-F5344CB8AC3E}">
        <p14:creationId xmlns:p14="http://schemas.microsoft.com/office/powerpoint/2010/main" val="145837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a:lnSpc>
                <a:spcPct val="150000"/>
              </a:lnSpc>
            </a:pPr>
            <a:r>
              <a:rPr lang="en-US" sz="3600" dirty="0"/>
              <a:t> Teach expectations clearly</a:t>
            </a:r>
          </a:p>
          <a:p>
            <a:pPr>
              <a:lnSpc>
                <a:spcPct val="150000"/>
              </a:lnSpc>
            </a:pPr>
            <a:r>
              <a:rPr lang="en-US" sz="3600" dirty="0"/>
              <a:t> Remove ambiguity of feedback</a:t>
            </a:r>
          </a:p>
          <a:p>
            <a:pPr>
              <a:lnSpc>
                <a:spcPct val="150000"/>
              </a:lnSpc>
            </a:pPr>
            <a:r>
              <a:rPr lang="en-US" sz="3600" dirty="0"/>
              <a:t> Ensure successful learning</a:t>
            </a:r>
          </a:p>
        </p:txBody>
      </p:sp>
      <p:sp>
        <p:nvSpPr>
          <p:cNvPr id="8"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Why provide specific feedback?</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CA132-ADD6-4B72-B5E1-B86F7979C603}" type="slidenum">
              <a:rPr kumimoji="0" lang="en-US" sz="10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5260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student responses</a:t>
            </a:r>
          </a:p>
        </p:txBody>
      </p:sp>
      <p:sp>
        <p:nvSpPr>
          <p:cNvPr id="6" name="Freeform 5"/>
          <p:cNvSpPr/>
          <p:nvPr/>
        </p:nvSpPr>
        <p:spPr>
          <a:xfrm>
            <a:off x="6388552" y="1539238"/>
            <a:ext cx="1996912"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solidFill>
                  <a:srgbClr val="A7E7D3"/>
                </a:solidFill>
                <a:latin typeface="Arial" panose="020B0604020202020204" pitchFamily="34" charset="0"/>
                <a:cs typeface="Arial" panose="020B0604020202020204" pitchFamily="34" charset="0"/>
              </a:rPr>
              <a:t>Correct</a:t>
            </a:r>
          </a:p>
        </p:txBody>
      </p:sp>
      <p:sp>
        <p:nvSpPr>
          <p:cNvPr id="8" name="Freeform 7"/>
          <p:cNvSpPr/>
          <p:nvPr/>
        </p:nvSpPr>
        <p:spPr>
          <a:xfrm>
            <a:off x="6388552" y="4748607"/>
            <a:ext cx="1996912"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3484122"/>
              <a:satOff val="-20221"/>
              <a:lumOff val="-4314"/>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solidFill>
                  <a:srgbClr val="BEADC7"/>
                </a:solidFill>
                <a:latin typeface="Arial" panose="020B0604020202020204" pitchFamily="34" charset="0"/>
                <a:cs typeface="Arial" panose="020B0604020202020204" pitchFamily="34" charset="0"/>
              </a:rPr>
              <a:t>Off-topic</a:t>
            </a:r>
          </a:p>
        </p:txBody>
      </p:sp>
      <p:sp>
        <p:nvSpPr>
          <p:cNvPr id="10" name="Freeform 9"/>
          <p:cNvSpPr/>
          <p:nvPr/>
        </p:nvSpPr>
        <p:spPr>
          <a:xfrm>
            <a:off x="6388552" y="3143921"/>
            <a:ext cx="1996912" cy="1269999"/>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6968243"/>
              <a:satOff val="-40442"/>
              <a:lumOff val="-8628"/>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solidFill>
                  <a:srgbClr val="C0CEE6"/>
                </a:solidFill>
                <a:latin typeface="Arial" panose="020B0604020202020204" pitchFamily="34" charset="0"/>
                <a:cs typeface="Arial" panose="020B0604020202020204" pitchFamily="34" charset="0"/>
              </a:rPr>
              <a:t>Incorrect</a:t>
            </a:r>
          </a:p>
        </p:txBody>
      </p:sp>
      <p:sp>
        <p:nvSpPr>
          <p:cNvPr id="11" name="TextBox 10"/>
          <p:cNvSpPr txBox="1"/>
          <p:nvPr/>
        </p:nvSpPr>
        <p:spPr>
          <a:xfrm>
            <a:off x="634345" y="1539239"/>
            <a:ext cx="2230470" cy="783193"/>
          </a:xfrm>
          <a:prstGeom prst="wedgeRoundRectCallout">
            <a:avLst>
              <a:gd name="adj1" fmla="val -48619"/>
              <a:gd name="adj2" fmla="val 149416"/>
              <a:gd name="adj3" fmla="val 16667"/>
            </a:avLst>
          </a:prstGeom>
          <a:solidFill>
            <a:schemeClr val="accent2">
              <a:lumMod val="60000"/>
              <a:lumOff val="40000"/>
            </a:schemeClr>
          </a:solidFill>
        </p:spPr>
        <p:txBody>
          <a:bodyPr wrap="none" rtlCol="0">
            <a:spAutoFit/>
          </a:bodyPr>
          <a:lstStyle/>
          <a:p>
            <a:r>
              <a:rPr lang="en-US" sz="4000" dirty="0">
                <a:latin typeface="Arial" panose="020B0604020202020204" pitchFamily="34" charset="0"/>
                <a:cs typeface="Arial" panose="020B0604020202020204" pitchFamily="34" charset="0"/>
              </a:rPr>
              <a:t>8 x 5 = ?</a:t>
            </a:r>
          </a:p>
        </p:txBody>
      </p:sp>
      <p:sp>
        <p:nvSpPr>
          <p:cNvPr id="12" name="TextBox 11"/>
          <p:cNvSpPr txBox="1"/>
          <p:nvPr/>
        </p:nvSpPr>
        <p:spPr>
          <a:xfrm>
            <a:off x="3380491" y="1539239"/>
            <a:ext cx="2404872" cy="1269999"/>
          </a:xfrm>
          <a:prstGeom prst="wedgeRoundRectCallout">
            <a:avLst>
              <a:gd name="adj1" fmla="val 70510"/>
              <a:gd name="adj2" fmla="val 48317"/>
              <a:gd name="adj3" fmla="val 16667"/>
            </a:avLst>
          </a:prstGeom>
          <a:solidFill>
            <a:srgbClr val="38C99C"/>
          </a:solidFill>
        </p:spPr>
        <p:txBody>
          <a:bodyPr wrap="square" rtlCol="0" anchor="ctr">
            <a:noAutofit/>
          </a:bodyPr>
          <a:lstStyle/>
          <a:p>
            <a:pPr algn="ctr"/>
            <a:r>
              <a:rPr lang="en-US" sz="3200" dirty="0">
                <a:latin typeface="Arial" panose="020B0604020202020204" pitchFamily="34" charset="0"/>
                <a:cs typeface="Arial" panose="020B0604020202020204" pitchFamily="34" charset="0"/>
              </a:rPr>
              <a:t>40</a:t>
            </a:r>
          </a:p>
        </p:txBody>
      </p:sp>
      <p:sp>
        <p:nvSpPr>
          <p:cNvPr id="13" name="TextBox 12"/>
          <p:cNvSpPr txBox="1"/>
          <p:nvPr/>
        </p:nvSpPr>
        <p:spPr>
          <a:xfrm>
            <a:off x="3380491" y="3143923"/>
            <a:ext cx="2404872" cy="1269999"/>
          </a:xfrm>
          <a:prstGeom prst="wedgeRoundRectCallout">
            <a:avLst>
              <a:gd name="adj1" fmla="val 68398"/>
              <a:gd name="adj2" fmla="val 51517"/>
              <a:gd name="adj3" fmla="val 16667"/>
            </a:avLst>
          </a:prstGeom>
          <a:solidFill>
            <a:srgbClr val="476BAF"/>
          </a:solidFill>
        </p:spPr>
        <p:txBody>
          <a:bodyPr wrap="square" rtlCol="0" anchor="ctr">
            <a:noAutofit/>
          </a:bodyPr>
          <a:lstStyle/>
          <a:p>
            <a:pPr algn="ctr"/>
            <a:r>
              <a:rPr lang="en-US" sz="3200" dirty="0">
                <a:latin typeface="Arial" panose="020B0604020202020204" pitchFamily="34" charset="0"/>
                <a:cs typeface="Arial" panose="020B0604020202020204" pitchFamily="34" charset="0"/>
              </a:rPr>
              <a:t>85</a:t>
            </a:r>
          </a:p>
        </p:txBody>
      </p:sp>
      <p:sp>
        <p:nvSpPr>
          <p:cNvPr id="14" name="TextBox 13"/>
          <p:cNvSpPr txBox="1"/>
          <p:nvPr/>
        </p:nvSpPr>
        <p:spPr>
          <a:xfrm>
            <a:off x="3380491" y="4748607"/>
            <a:ext cx="2404872" cy="1269999"/>
          </a:xfrm>
          <a:prstGeom prst="wedgeRoundRectCallout">
            <a:avLst>
              <a:gd name="adj1" fmla="val 69242"/>
              <a:gd name="adj2" fmla="val 51517"/>
              <a:gd name="adj3" fmla="val 16667"/>
            </a:avLst>
          </a:prstGeom>
          <a:solidFill>
            <a:srgbClr val="795D89"/>
          </a:solidFill>
        </p:spPr>
        <p:txBody>
          <a:bodyPr wrap="square" rtlCol="0" anchor="ctr">
            <a:noAutofit/>
          </a:bodyPr>
          <a:lstStyle/>
          <a:p>
            <a:pPr algn="ctr"/>
            <a:r>
              <a:rPr lang="en-US" sz="3200" dirty="0">
                <a:latin typeface="Arial" panose="020B0604020202020204" pitchFamily="34" charset="0"/>
                <a:cs typeface="Arial" panose="020B0604020202020204" pitchFamily="34" charset="0"/>
              </a:rPr>
              <a:t>Multiply</a:t>
            </a:r>
          </a:p>
        </p:txBody>
      </p:sp>
    </p:spTree>
    <p:extLst>
      <p:ext uri="{BB962C8B-B14F-4D97-AF65-F5344CB8AC3E}">
        <p14:creationId xmlns:p14="http://schemas.microsoft.com/office/powerpoint/2010/main" val="27964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feedback</a:t>
            </a:r>
          </a:p>
        </p:txBody>
      </p:sp>
      <p:sp>
        <p:nvSpPr>
          <p:cNvPr id="9" name="Freeform 8"/>
          <p:cNvSpPr/>
          <p:nvPr/>
        </p:nvSpPr>
        <p:spPr>
          <a:xfrm>
            <a:off x="3373120" y="1661160"/>
            <a:ext cx="474472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240" tIns="173990" rIns="491490" bIns="173990" numCol="1" spcCol="1270" anchor="ctr" anchorCtr="0">
            <a:noAutofit/>
          </a:bodyPr>
          <a:lstStyle/>
          <a:p>
            <a:pPr marL="0" lvl="1" algn="l" defTabSz="1066800">
              <a:lnSpc>
                <a:spcPct val="90000"/>
              </a:lnSpc>
              <a:spcBef>
                <a:spcPct val="0"/>
              </a:spcBef>
              <a:spcAft>
                <a:spcPct val="15000"/>
              </a:spcAft>
            </a:pPr>
            <a:r>
              <a:rPr lang="en-US" sz="2200" kern="1200" dirty="0">
                <a:latin typeface="Arial" panose="020B0604020202020204" pitchFamily="34" charset="0"/>
                <a:cs typeface="Arial" panose="020B0604020202020204" pitchFamily="34" charset="0"/>
              </a:rPr>
              <a:t>   Praise a </a:t>
            </a:r>
            <a:r>
              <a:rPr lang="en-US" sz="2200" b="1" kern="1200" dirty="0">
                <a:solidFill>
                  <a:srgbClr val="2A9A7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correct</a:t>
            </a:r>
            <a:r>
              <a:rPr lang="en-US" sz="2200" kern="1200" dirty="0">
                <a:latin typeface="Arial" panose="020B0604020202020204" pitchFamily="34" charset="0"/>
                <a:cs typeface="Arial" panose="020B0604020202020204" pitchFamily="34" charset="0"/>
              </a:rPr>
              <a:t> response</a:t>
            </a:r>
          </a:p>
        </p:txBody>
      </p:sp>
      <p:sp>
        <p:nvSpPr>
          <p:cNvPr id="10" name="Rectangle 9"/>
          <p:cNvSpPr/>
          <p:nvPr/>
        </p:nvSpPr>
        <p:spPr>
          <a:xfrm>
            <a:off x="1087120" y="1661160"/>
            <a:ext cx="2407920" cy="1269999"/>
          </a:xfrm>
          <a:prstGeom prst="rect">
            <a:avLst/>
          </a:prstGeom>
          <a:solidFill>
            <a:srgbClr val="38C99C"/>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Affirmative</a:t>
            </a:r>
          </a:p>
        </p:txBody>
      </p:sp>
      <p:sp>
        <p:nvSpPr>
          <p:cNvPr id="11" name="Freeform 10"/>
          <p:cNvSpPr/>
          <p:nvPr/>
        </p:nvSpPr>
        <p:spPr>
          <a:xfrm>
            <a:off x="3373120" y="3058160"/>
            <a:ext cx="4744720" cy="1269999"/>
          </a:xfrm>
          <a:custGeom>
            <a:avLst/>
            <a:gdLst>
              <a:gd name="connsiteX0" fmla="*/ 0 w 3657600"/>
              <a:gd name="connsiteY0" fmla="*/ 158750 h 1269999"/>
              <a:gd name="connsiteX1" fmla="*/ 3022601 w 3657600"/>
              <a:gd name="connsiteY1" fmla="*/ 158750 h 1269999"/>
              <a:gd name="connsiteX2" fmla="*/ 3022601 w 3657600"/>
              <a:gd name="connsiteY2" fmla="*/ 0 h 1269999"/>
              <a:gd name="connsiteX3" fmla="*/ 3657600 w 3657600"/>
              <a:gd name="connsiteY3" fmla="*/ 635000 h 1269999"/>
              <a:gd name="connsiteX4" fmla="*/ 3022601 w 3657600"/>
              <a:gd name="connsiteY4" fmla="*/ 1269999 h 1269999"/>
              <a:gd name="connsiteX5" fmla="*/ 3022601 w 3657600"/>
              <a:gd name="connsiteY5" fmla="*/ 1111249 h 1269999"/>
              <a:gd name="connsiteX6" fmla="*/ 0 w 3657600"/>
              <a:gd name="connsiteY6" fmla="*/ 1111249 h 1269999"/>
              <a:gd name="connsiteX7" fmla="*/ 0 w 3657600"/>
              <a:gd name="connsiteY7" fmla="*/ 15875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269999">
                <a:moveTo>
                  <a:pt x="0" y="158750"/>
                </a:moveTo>
                <a:lnTo>
                  <a:pt x="3022601" y="158750"/>
                </a:lnTo>
                <a:lnTo>
                  <a:pt x="3022601" y="0"/>
                </a:lnTo>
                <a:lnTo>
                  <a:pt x="3657600" y="635000"/>
                </a:lnTo>
                <a:lnTo>
                  <a:pt x="3022601" y="1269999"/>
                </a:lnTo>
                <a:lnTo>
                  <a:pt x="3022601" y="1111249"/>
                </a:lnTo>
                <a:lnTo>
                  <a:pt x="0" y="1111249"/>
                </a:lnTo>
                <a:lnTo>
                  <a:pt x="0" y="158750"/>
                </a:lnTo>
                <a:close/>
              </a:path>
            </a:pathLst>
          </a:custGeom>
        </p:spPr>
        <p:style>
          <a:lnRef idx="1">
            <a:schemeClr val="accent5">
              <a:tint val="40000"/>
              <a:alpha val="90000"/>
              <a:hueOff val="3597446"/>
              <a:satOff val="-17940"/>
              <a:lumOff val="-1548"/>
              <a:alphaOff val="0"/>
            </a:schemeClr>
          </a:lnRef>
          <a:fillRef idx="1">
            <a:schemeClr val="accent5">
              <a:tint val="40000"/>
              <a:alpha val="90000"/>
              <a:hueOff val="3597446"/>
              <a:satOff val="-17940"/>
              <a:lumOff val="-1548"/>
              <a:alphaOff val="0"/>
            </a:schemeClr>
          </a:fillRef>
          <a:effectRef idx="0">
            <a:schemeClr val="accent5">
              <a:tint val="40000"/>
              <a:alpha val="90000"/>
              <a:hueOff val="3597446"/>
              <a:satOff val="-17940"/>
              <a:lumOff val="-1548"/>
              <a:alphaOff val="0"/>
            </a:schemeClr>
          </a:effectRef>
          <a:fontRef idx="minor">
            <a:schemeClr val="dk1">
              <a:hueOff val="0"/>
              <a:satOff val="0"/>
              <a:lumOff val="0"/>
              <a:alphaOff val="0"/>
            </a:schemeClr>
          </a:fontRef>
        </p:style>
        <p:txBody>
          <a:bodyPr spcFirstLastPara="0" vert="horz" wrap="square" lIns="20955" tIns="179705" rIns="497205" bIns="179705" numCol="1" spcCol="1270" anchor="ctr" anchorCtr="0">
            <a:noAutofit/>
          </a:bodyPr>
          <a:lstStyle/>
          <a:p>
            <a:pPr marL="0" lvl="1" algn="l" defTabSz="1466850">
              <a:lnSpc>
                <a:spcPct val="90000"/>
              </a:lnSpc>
              <a:spcBef>
                <a:spcPct val="0"/>
              </a:spcBef>
              <a:spcAft>
                <a:spcPct val="15000"/>
              </a:spcAft>
            </a:pPr>
            <a:r>
              <a:rPr lang="en-US" sz="2200" dirty="0">
                <a:latin typeface="Arial" panose="020B0604020202020204" pitchFamily="34" charset="0"/>
                <a:cs typeface="Arial" panose="020B0604020202020204" pitchFamily="34" charset="0"/>
              </a:rPr>
              <a:t>   Correct an </a:t>
            </a:r>
            <a:r>
              <a:rPr lang="en-US" sz="2200" b="1" dirty="0">
                <a:solidFill>
                  <a:srgbClr val="476B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incorrect</a:t>
            </a:r>
            <a:r>
              <a:rPr lang="en-US" sz="2200" dirty="0">
                <a:latin typeface="Arial" panose="020B0604020202020204" pitchFamily="34" charset="0"/>
                <a:cs typeface="Arial" panose="020B0604020202020204" pitchFamily="34" charset="0"/>
              </a:rPr>
              <a:t> response</a:t>
            </a:r>
            <a:endParaRPr lang="en-US" sz="2200" kern="1200" dirty="0">
              <a:latin typeface="Arial" panose="020B0604020202020204" pitchFamily="34" charset="0"/>
              <a:cs typeface="Arial" panose="020B0604020202020204" pitchFamily="34" charset="0"/>
            </a:endParaRPr>
          </a:p>
        </p:txBody>
      </p:sp>
      <p:sp>
        <p:nvSpPr>
          <p:cNvPr id="12" name="Rectangle 11"/>
          <p:cNvSpPr/>
          <p:nvPr/>
        </p:nvSpPr>
        <p:spPr>
          <a:xfrm>
            <a:off x="1087120" y="3058160"/>
            <a:ext cx="2407920" cy="1269999"/>
          </a:xfrm>
          <a:prstGeom prst="rect">
            <a:avLst/>
          </a:prstGeom>
          <a:solidFill>
            <a:srgbClr val="476BAF"/>
          </a:solidFill>
        </p:spPr>
        <p:style>
          <a:lnRef idx="0">
            <a:schemeClr val="lt1">
              <a:hueOff val="0"/>
              <a:satOff val="0"/>
              <a:lumOff val="0"/>
              <a:alphaOff val="0"/>
            </a:schemeClr>
          </a:lnRef>
          <a:fillRef idx="3">
            <a:scrgbClr r="0" g="0" b="0"/>
          </a:fillRef>
          <a:effectRef idx="2">
            <a:schemeClr val="accent5">
              <a:hueOff val="3484122"/>
              <a:satOff val="-20221"/>
              <a:lumOff val="-4314"/>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Corrective</a:t>
            </a:r>
          </a:p>
        </p:txBody>
      </p:sp>
      <p:sp>
        <p:nvSpPr>
          <p:cNvPr id="13" name="Right Arrow 12"/>
          <p:cNvSpPr/>
          <p:nvPr/>
        </p:nvSpPr>
        <p:spPr>
          <a:xfrm>
            <a:off x="3373120" y="4455159"/>
            <a:ext cx="4744720" cy="1269999"/>
          </a:xfrm>
          <a:prstGeom prst="rightArrow">
            <a:avLst>
              <a:gd name="adj1" fmla="val 75000"/>
              <a:gd name="adj2" fmla="val 50000"/>
            </a:avLst>
          </a:prstGeom>
        </p:spPr>
        <p:style>
          <a:lnRef idx="1">
            <a:schemeClr val="accent5">
              <a:tint val="40000"/>
              <a:alpha val="90000"/>
              <a:hueOff val="7194892"/>
              <a:satOff val="-35879"/>
              <a:lumOff val="-3097"/>
              <a:alphaOff val="0"/>
            </a:schemeClr>
          </a:lnRef>
          <a:fillRef idx="1">
            <a:schemeClr val="accent5">
              <a:tint val="40000"/>
              <a:alpha val="90000"/>
              <a:hueOff val="7194892"/>
              <a:satOff val="-35879"/>
              <a:lumOff val="-3097"/>
              <a:alphaOff val="0"/>
            </a:schemeClr>
          </a:fillRef>
          <a:effectRef idx="0">
            <a:schemeClr val="accent5">
              <a:tint val="40000"/>
              <a:alpha val="90000"/>
              <a:hueOff val="7194892"/>
              <a:satOff val="-35879"/>
              <a:lumOff val="-3097"/>
              <a:alphaOff val="0"/>
            </a:schemeClr>
          </a:effectRef>
          <a:fontRef idx="minor">
            <a:schemeClr val="dk1">
              <a:hueOff val="0"/>
              <a:satOff val="0"/>
              <a:lumOff val="0"/>
              <a:alphaOff val="0"/>
            </a:schemeClr>
          </a:fontRef>
        </p:style>
        <p:txBody>
          <a:bodyPr anchor="ctr"/>
          <a:lstStyle/>
          <a:p>
            <a:r>
              <a:rPr lang="en-US" sz="2200" dirty="0">
                <a:latin typeface="Arial" panose="020B0604020202020204" pitchFamily="34" charset="0"/>
                <a:cs typeface="Arial" panose="020B0604020202020204" pitchFamily="34" charset="0"/>
              </a:rPr>
              <a:t>  Redirect an </a:t>
            </a:r>
            <a:r>
              <a:rPr lang="en-US" sz="2200" b="1" dirty="0">
                <a:solidFill>
                  <a:srgbClr val="795D8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off-topic</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response </a:t>
            </a:r>
          </a:p>
        </p:txBody>
      </p:sp>
      <p:sp>
        <p:nvSpPr>
          <p:cNvPr id="14" name="Rectangle 13"/>
          <p:cNvSpPr/>
          <p:nvPr/>
        </p:nvSpPr>
        <p:spPr>
          <a:xfrm>
            <a:off x="1087120" y="4455159"/>
            <a:ext cx="2407920" cy="1269999"/>
          </a:xfrm>
          <a:prstGeom prst="rect">
            <a:avLst/>
          </a:prstGeom>
          <a:solidFill>
            <a:srgbClr val="795D89"/>
          </a:solidFill>
        </p:spPr>
        <p:style>
          <a:lnRef idx="0">
            <a:schemeClr val="lt1">
              <a:hueOff val="0"/>
              <a:satOff val="0"/>
              <a:lumOff val="0"/>
              <a:alphaOff val="0"/>
            </a:schemeClr>
          </a:lnRef>
          <a:fillRef idx="3">
            <a:scrgbClr r="0" g="0" b="0"/>
          </a:fillRef>
          <a:effectRef idx="2">
            <a:schemeClr val="accent5">
              <a:hueOff val="6968243"/>
              <a:satOff val="-40442"/>
              <a:lumOff val="-8628"/>
              <a:alphaOff val="0"/>
            </a:schemeClr>
          </a:effectRef>
          <a:fontRef idx="minor">
            <a:schemeClr val="lt1"/>
          </a:fontRef>
        </p:style>
        <p:txBody>
          <a:bodyPr spcFirstLastPara="0" vert="horz" wrap="square" lIns="191536" tIns="126766" rIns="191536" bIns="126766" numCol="1" spcCol="1270" anchor="ctr" anchorCtr="0">
            <a:noAutofit/>
          </a:bodyPr>
          <a:lstStyle/>
          <a:p>
            <a:pPr lvl="0" algn="ctr" defTabSz="15113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Reset</a:t>
            </a:r>
          </a:p>
        </p:txBody>
      </p:sp>
    </p:spTree>
    <p:extLst>
      <p:ext uri="{BB962C8B-B14F-4D97-AF65-F5344CB8AC3E}">
        <p14:creationId xmlns:p14="http://schemas.microsoft.com/office/powerpoint/2010/main" val="2752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2" presetClass="entr" presetSubtype="8" fill="hold" grpId="0" nodeType="withEffect">
                                  <p:stCondLst>
                                    <p:cond delay="3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22" presetClass="entr" presetSubtype="8" fill="hold" grpId="0" nodeType="withEffect">
                                  <p:stCondLst>
                                    <p:cond delay="30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a:t>You will learn:</a:t>
            </a:r>
          </a:p>
          <a:p>
            <a:r>
              <a:rPr lang="en-US" dirty="0"/>
              <a:t>How the supporting practices maximize engagement</a:t>
            </a:r>
          </a:p>
          <a:p>
            <a:r>
              <a:rPr lang="en-US" dirty="0"/>
              <a:t>How to provide immediate specific feedback:</a:t>
            </a:r>
          </a:p>
          <a:p>
            <a:pPr lvl="1"/>
            <a:r>
              <a:rPr lang="en-US" dirty="0"/>
              <a:t>Delivered as soon as possible after response (immediate)</a:t>
            </a:r>
          </a:p>
          <a:p>
            <a:pPr lvl="1"/>
            <a:r>
              <a:rPr lang="en-US" dirty="0"/>
              <a:t>Tied directly to students’ actions (specific)</a:t>
            </a:r>
          </a:p>
          <a:p>
            <a:r>
              <a:rPr lang="en-US" dirty="0"/>
              <a:t>How to maintain a brisk pace:</a:t>
            </a:r>
          </a:p>
          <a:p>
            <a:pPr lvl="1"/>
            <a:r>
              <a:rPr lang="en-US" dirty="0"/>
              <a:t>Move on when students are ready</a:t>
            </a:r>
          </a:p>
          <a:p>
            <a:pPr lvl="1"/>
            <a:r>
              <a:rPr lang="en-US" dirty="0"/>
              <a:t>Use other supporting practices</a:t>
            </a:r>
          </a:p>
          <a:p>
            <a:r>
              <a:rPr lang="en-US" dirty="0"/>
              <a:t>How to adapt a program lesson to make it more explicit by incorporating the supporting practices</a:t>
            </a:r>
          </a:p>
          <a:p>
            <a:pPr lvl="1"/>
            <a:endParaRPr lang="en-US" dirty="0"/>
          </a:p>
        </p:txBody>
      </p:sp>
      <p:sp>
        <p:nvSpPr>
          <p:cNvPr id="3" name="Content Placeholder 2"/>
          <p:cNvSpPr>
            <a:spLocks noGrp="1"/>
          </p:cNvSpPr>
          <p:nvPr>
            <p:ph sz="quarter" idx="14"/>
          </p:nvPr>
        </p:nvSpPr>
        <p:spPr/>
        <p:txBody>
          <a:bodyPr/>
          <a:lstStyle/>
          <a:p>
            <a:r>
              <a:rPr lang="en-US" dirty="0"/>
              <a:t>Module 7 Objectives</a:t>
            </a:r>
          </a:p>
        </p:txBody>
      </p:sp>
      <p:sp>
        <p:nvSpPr>
          <p:cNvPr id="4" name="Title 3" hidden="1">
            <a:extLst>
              <a:ext uri="{FF2B5EF4-FFF2-40B4-BE49-F238E27FC236}">
                <a16:creationId xmlns:a16="http://schemas.microsoft.com/office/drawing/2014/main" id="{CDF37FD1-2B35-4E11-9178-82E2F705EDCA}"/>
              </a:ext>
            </a:extLst>
          </p:cNvPr>
          <p:cNvSpPr>
            <a:spLocks noGrp="1"/>
          </p:cNvSpPr>
          <p:nvPr>
            <p:ph type="title"/>
          </p:nvPr>
        </p:nvSpPr>
        <p:spPr/>
        <p:txBody>
          <a:bodyPr/>
          <a:lstStyle/>
          <a:p>
            <a:r>
              <a:rPr lang="en-US" dirty="0"/>
              <a:t>Slide 3</a:t>
            </a:r>
          </a:p>
        </p:txBody>
      </p:sp>
    </p:spTree>
    <p:extLst>
      <p:ext uri="{BB962C8B-B14F-4D97-AF65-F5344CB8AC3E}">
        <p14:creationId xmlns:p14="http://schemas.microsoft.com/office/powerpoint/2010/main" val="2623419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Aligning feedback to the response</a:t>
            </a:r>
          </a:p>
        </p:txBody>
      </p:sp>
      <p:sp>
        <p:nvSpPr>
          <p:cNvPr id="11" name="TextBox 10"/>
          <p:cNvSpPr txBox="1"/>
          <p:nvPr/>
        </p:nvSpPr>
        <p:spPr>
          <a:xfrm>
            <a:off x="7402985" y="493600"/>
            <a:ext cx="1618501" cy="578882"/>
          </a:xfrm>
          <a:prstGeom prst="wedgeRoundRectCallout">
            <a:avLst>
              <a:gd name="adj1" fmla="val 48681"/>
              <a:gd name="adj2" fmla="val -80503"/>
              <a:gd name="adj3" fmla="val 16667"/>
            </a:avLst>
          </a:prstGeom>
          <a:solidFill>
            <a:schemeClr val="accent2">
              <a:lumMod val="60000"/>
              <a:lumOff val="40000"/>
            </a:schemeClr>
          </a:solidFill>
        </p:spPr>
        <p:txBody>
          <a:bodyPr wrap="none" rtlCol="0">
            <a:spAutoFit/>
          </a:bodyPr>
          <a:lstStyle/>
          <a:p>
            <a:r>
              <a:rPr lang="en-US" sz="2800" dirty="0">
                <a:latin typeface="Arial" panose="020B0604020202020204" pitchFamily="34" charset="0"/>
                <a:cs typeface="Arial" panose="020B0604020202020204" pitchFamily="34" charset="0"/>
              </a:rPr>
              <a:t>8 x 5 = ?</a:t>
            </a:r>
          </a:p>
        </p:txBody>
      </p:sp>
      <p:sp>
        <p:nvSpPr>
          <p:cNvPr id="12" name="TextBox 11"/>
          <p:cNvSpPr txBox="1"/>
          <p:nvPr/>
        </p:nvSpPr>
        <p:spPr>
          <a:xfrm>
            <a:off x="1632273" y="1763484"/>
            <a:ext cx="1783793" cy="1185270"/>
          </a:xfrm>
          <a:prstGeom prst="wedgeRoundRectCallout">
            <a:avLst>
              <a:gd name="adj1" fmla="val -71314"/>
              <a:gd name="adj2" fmla="val 48317"/>
              <a:gd name="adj3" fmla="val 16667"/>
            </a:avLst>
          </a:prstGeom>
          <a:solidFill>
            <a:schemeClr val="tx1">
              <a:lumMod val="50000"/>
            </a:schemeClr>
          </a:solidFill>
        </p:spPr>
        <p:txBody>
          <a:bodyPr wrap="square" rtlCol="0" anchor="ctr">
            <a:noAutofit/>
          </a:bodyPr>
          <a:lstStyle/>
          <a:p>
            <a:pPr algn="ctr"/>
            <a:r>
              <a:rPr lang="en-US" sz="4000" dirty="0">
                <a:latin typeface="Arial" panose="020B0604020202020204" pitchFamily="34" charset="0"/>
                <a:cs typeface="Arial" panose="020B0604020202020204" pitchFamily="34" charset="0"/>
              </a:rPr>
              <a:t>40</a:t>
            </a:r>
          </a:p>
        </p:txBody>
      </p:sp>
      <p:sp>
        <p:nvSpPr>
          <p:cNvPr id="13" name="TextBox 12"/>
          <p:cNvSpPr txBox="1"/>
          <p:nvPr/>
        </p:nvSpPr>
        <p:spPr>
          <a:xfrm>
            <a:off x="1632273" y="3137039"/>
            <a:ext cx="1783793" cy="1185270"/>
          </a:xfrm>
          <a:prstGeom prst="wedgeRoundRectCallout">
            <a:avLst>
              <a:gd name="adj1" fmla="val -67730"/>
              <a:gd name="adj2" fmla="val 49803"/>
              <a:gd name="adj3" fmla="val 16667"/>
            </a:avLst>
          </a:prstGeom>
          <a:solidFill>
            <a:schemeClr val="tx1">
              <a:lumMod val="50000"/>
            </a:schemeClr>
          </a:solidFill>
        </p:spPr>
        <p:txBody>
          <a:bodyPr wrap="square" rtlCol="0" anchor="ctr">
            <a:noAutofit/>
          </a:bodyPr>
          <a:lstStyle/>
          <a:p>
            <a:pPr algn="ctr"/>
            <a:r>
              <a:rPr lang="en-US" sz="4000" dirty="0">
                <a:latin typeface="Arial" panose="020B0604020202020204" pitchFamily="34" charset="0"/>
                <a:cs typeface="Arial" panose="020B0604020202020204" pitchFamily="34" charset="0"/>
              </a:rPr>
              <a:t>85</a:t>
            </a:r>
          </a:p>
        </p:txBody>
      </p:sp>
      <p:sp>
        <p:nvSpPr>
          <p:cNvPr id="14" name="TextBox 13"/>
          <p:cNvSpPr txBox="1"/>
          <p:nvPr/>
        </p:nvSpPr>
        <p:spPr>
          <a:xfrm>
            <a:off x="1632273" y="4510594"/>
            <a:ext cx="1783793" cy="1185270"/>
          </a:xfrm>
          <a:prstGeom prst="wedgeRoundRectCallout">
            <a:avLst>
              <a:gd name="adj1" fmla="val -68595"/>
              <a:gd name="adj2" fmla="val 44660"/>
              <a:gd name="adj3" fmla="val 16667"/>
            </a:avLst>
          </a:prstGeom>
          <a:solidFill>
            <a:schemeClr val="tx1">
              <a:lumMod val="50000"/>
            </a:schemeClr>
          </a:solidFill>
        </p:spPr>
        <p:txBody>
          <a:bodyPr wrap="square" rtlCol="0" anchor="ctr">
            <a:noAutofit/>
          </a:bodyPr>
          <a:lstStyle/>
          <a:p>
            <a:pPr algn="ctr"/>
            <a:r>
              <a:rPr lang="en-US" sz="3200" dirty="0">
                <a:latin typeface="Arial" panose="020B0604020202020204" pitchFamily="34" charset="0"/>
                <a:cs typeface="Arial" panose="020B0604020202020204" pitchFamily="34" charset="0"/>
              </a:rPr>
              <a:t>Multiply</a:t>
            </a:r>
          </a:p>
        </p:txBody>
      </p:sp>
      <p:sp>
        <p:nvSpPr>
          <p:cNvPr id="22" name="Freeform 21"/>
          <p:cNvSpPr/>
          <p:nvPr/>
        </p:nvSpPr>
        <p:spPr>
          <a:xfrm>
            <a:off x="305686" y="1951473"/>
            <a:ext cx="1311843" cy="673831"/>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CE4CE"/>
                </a:solidFill>
                <a:latin typeface="Arial" panose="020B0604020202020204" pitchFamily="34" charset="0"/>
                <a:cs typeface="Arial" panose="020B0604020202020204" pitchFamily="34" charset="0"/>
              </a:rPr>
              <a:t>Correct</a:t>
            </a:r>
          </a:p>
        </p:txBody>
      </p:sp>
      <p:sp>
        <p:nvSpPr>
          <p:cNvPr id="23" name="Freeform 22"/>
          <p:cNvSpPr/>
          <p:nvPr/>
        </p:nvSpPr>
        <p:spPr>
          <a:xfrm>
            <a:off x="219823" y="4775507"/>
            <a:ext cx="1483570" cy="469495"/>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3484122"/>
              <a:satOff val="-20221"/>
              <a:lumOff val="-4314"/>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B8A6C2"/>
                </a:solidFill>
                <a:latin typeface="Arial" panose="020B0604020202020204" pitchFamily="34" charset="0"/>
                <a:cs typeface="Arial" panose="020B0604020202020204" pitchFamily="34" charset="0"/>
              </a:rPr>
              <a:t>Off-topic</a:t>
            </a:r>
          </a:p>
        </p:txBody>
      </p:sp>
      <p:sp>
        <p:nvSpPr>
          <p:cNvPr id="24" name="Freeform 23"/>
          <p:cNvSpPr/>
          <p:nvPr/>
        </p:nvSpPr>
        <p:spPr>
          <a:xfrm>
            <a:off x="201160" y="3401953"/>
            <a:ext cx="1502233" cy="450685"/>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6968243"/>
              <a:satOff val="-40442"/>
              <a:lumOff val="-8628"/>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4ABD4"/>
                </a:solidFill>
                <a:latin typeface="Arial" panose="020B0604020202020204" pitchFamily="34" charset="0"/>
                <a:cs typeface="Arial" panose="020B0604020202020204" pitchFamily="34" charset="0"/>
              </a:rPr>
              <a:t>Incorrect</a:t>
            </a:r>
          </a:p>
        </p:txBody>
      </p:sp>
      <p:sp>
        <p:nvSpPr>
          <p:cNvPr id="33" name="TextBox 32"/>
          <p:cNvSpPr txBox="1"/>
          <p:nvPr/>
        </p:nvSpPr>
        <p:spPr>
          <a:xfrm>
            <a:off x="3610261" y="1763484"/>
            <a:ext cx="3908139" cy="1185270"/>
          </a:xfrm>
          <a:prstGeom prst="wedgeRoundRectCallout">
            <a:avLst>
              <a:gd name="adj1" fmla="val 60961"/>
              <a:gd name="adj2" fmla="val 38888"/>
              <a:gd name="adj3" fmla="val 16667"/>
            </a:avLst>
          </a:prstGeom>
          <a:solidFill>
            <a:srgbClr val="EE6E4A"/>
          </a:solidFill>
        </p:spPr>
        <p:txBody>
          <a:bodyPr wrap="square" rtlCol="0" anchor="ctr">
            <a:noAutofit/>
          </a:bodyPr>
          <a:lstStyle/>
          <a:p>
            <a:pPr algn="ctr"/>
            <a:r>
              <a:rPr lang="en-US" sz="2200" dirty="0">
                <a:latin typeface="Arial" panose="020B0604020202020204" pitchFamily="34" charset="0"/>
                <a:cs typeface="Arial" panose="020B0604020202020204" pitchFamily="34" charset="0"/>
              </a:rPr>
              <a:t>Great job! </a:t>
            </a:r>
          </a:p>
          <a:p>
            <a:pPr algn="ctr"/>
            <a:r>
              <a:rPr lang="en-US" sz="2200" dirty="0">
                <a:latin typeface="Arial" panose="020B0604020202020204" pitchFamily="34" charset="0"/>
                <a:cs typeface="Arial" panose="020B0604020202020204" pitchFamily="34" charset="0"/>
              </a:rPr>
              <a:t>8 x 5 does equal 40!</a:t>
            </a:r>
          </a:p>
        </p:txBody>
      </p:sp>
      <p:sp>
        <p:nvSpPr>
          <p:cNvPr id="34" name="TextBox 33"/>
          <p:cNvSpPr txBox="1"/>
          <p:nvPr/>
        </p:nvSpPr>
        <p:spPr>
          <a:xfrm>
            <a:off x="3610261" y="3137039"/>
            <a:ext cx="3908139" cy="1185270"/>
          </a:xfrm>
          <a:prstGeom prst="wedgeRoundRectCallout">
            <a:avLst>
              <a:gd name="adj1" fmla="val 60009"/>
              <a:gd name="adj2" fmla="val 42317"/>
              <a:gd name="adj3" fmla="val 16667"/>
            </a:avLst>
          </a:prstGeom>
          <a:solidFill>
            <a:srgbClr val="EE6E4A"/>
          </a:solidFill>
        </p:spPr>
        <p:txBody>
          <a:bodyPr wrap="square" rtlCol="0" anchor="ctr">
            <a:noAutofit/>
          </a:bodyPr>
          <a:lstStyle/>
          <a:p>
            <a:pPr algn="ctr"/>
            <a:r>
              <a:rPr lang="en-US" sz="2200" dirty="0">
                <a:latin typeface="Arial" panose="020B0604020202020204" pitchFamily="34" charset="0"/>
                <a:cs typeface="Arial" panose="020B0604020202020204" pitchFamily="34" charset="0"/>
              </a:rPr>
              <a:t>8 x 5 equals 40.  </a:t>
            </a:r>
          </a:p>
          <a:p>
            <a:pPr algn="ctr"/>
            <a:r>
              <a:rPr lang="en-US" sz="2200" dirty="0">
                <a:latin typeface="Arial" panose="020B0604020202020204" pitchFamily="34" charset="0"/>
                <a:cs typeface="Arial" panose="020B0604020202020204" pitchFamily="34" charset="0"/>
              </a:rPr>
              <a:t>What does 8 x 5 equal?</a:t>
            </a:r>
          </a:p>
        </p:txBody>
      </p:sp>
      <p:sp>
        <p:nvSpPr>
          <p:cNvPr id="35" name="TextBox 34"/>
          <p:cNvSpPr txBox="1"/>
          <p:nvPr/>
        </p:nvSpPr>
        <p:spPr>
          <a:xfrm>
            <a:off x="3610262" y="4510594"/>
            <a:ext cx="3908138" cy="1185270"/>
          </a:xfrm>
          <a:prstGeom prst="wedgeRoundRectCallout">
            <a:avLst>
              <a:gd name="adj1" fmla="val 59691"/>
              <a:gd name="adj2" fmla="val 43174"/>
              <a:gd name="adj3" fmla="val 16667"/>
            </a:avLst>
          </a:prstGeom>
          <a:solidFill>
            <a:srgbClr val="EE6E4A"/>
          </a:solidFill>
        </p:spPr>
        <p:txBody>
          <a:bodyPr wrap="square" rtlCol="0" anchor="ctr">
            <a:noAutofit/>
          </a:bodyPr>
          <a:lstStyle/>
          <a:p>
            <a:pPr algn="ctr"/>
            <a:r>
              <a:rPr lang="en-US" sz="2200" dirty="0">
                <a:latin typeface="Arial" panose="020B0604020202020204" pitchFamily="34" charset="0"/>
                <a:cs typeface="Arial" panose="020B0604020202020204" pitchFamily="34" charset="0"/>
              </a:rPr>
              <a:t>We are multiplying. </a:t>
            </a:r>
          </a:p>
          <a:p>
            <a:pPr algn="ctr"/>
            <a:r>
              <a:rPr lang="en-US" sz="2200" dirty="0">
                <a:latin typeface="Arial" panose="020B0604020202020204" pitchFamily="34" charset="0"/>
                <a:cs typeface="Arial" panose="020B0604020202020204" pitchFamily="34" charset="0"/>
              </a:rPr>
              <a:t>Let me ask a different way: </a:t>
            </a:r>
          </a:p>
          <a:p>
            <a:pPr algn="ctr"/>
            <a:r>
              <a:rPr lang="en-US" sz="2200" dirty="0">
                <a:latin typeface="Arial" panose="020B0604020202020204" pitchFamily="34" charset="0"/>
                <a:cs typeface="Arial" panose="020B0604020202020204" pitchFamily="34" charset="0"/>
              </a:rPr>
              <a:t>What is the product of 8 x 5?</a:t>
            </a:r>
          </a:p>
        </p:txBody>
      </p:sp>
      <p:sp>
        <p:nvSpPr>
          <p:cNvPr id="36" name="Freeform 35"/>
          <p:cNvSpPr/>
          <p:nvPr/>
        </p:nvSpPr>
        <p:spPr>
          <a:xfrm>
            <a:off x="7447339" y="1951473"/>
            <a:ext cx="1756020" cy="673831"/>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CE4CE"/>
                </a:solidFill>
                <a:latin typeface="Arial" panose="020B0604020202020204" pitchFamily="34" charset="0"/>
                <a:cs typeface="Arial" panose="020B0604020202020204" pitchFamily="34" charset="0"/>
              </a:rPr>
              <a:t>Affirmative</a:t>
            </a:r>
          </a:p>
        </p:txBody>
      </p:sp>
      <p:sp>
        <p:nvSpPr>
          <p:cNvPr id="37" name="Freeform 36"/>
          <p:cNvSpPr/>
          <p:nvPr/>
        </p:nvSpPr>
        <p:spPr>
          <a:xfrm>
            <a:off x="7447339" y="4775508"/>
            <a:ext cx="1985892" cy="469495"/>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3484122"/>
              <a:satOff val="-20221"/>
              <a:lumOff val="-4314"/>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B8A6C2"/>
                </a:solidFill>
                <a:latin typeface="Arial" panose="020B0604020202020204" pitchFamily="34" charset="0"/>
                <a:cs typeface="Arial" panose="020B0604020202020204" pitchFamily="34" charset="0"/>
              </a:rPr>
              <a:t>Reset</a:t>
            </a:r>
          </a:p>
        </p:txBody>
      </p:sp>
      <p:sp>
        <p:nvSpPr>
          <p:cNvPr id="38" name="Freeform 37"/>
          <p:cNvSpPr/>
          <p:nvPr/>
        </p:nvSpPr>
        <p:spPr>
          <a:xfrm>
            <a:off x="7477760" y="3401953"/>
            <a:ext cx="2010874" cy="450685"/>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6968243"/>
              <a:satOff val="-40442"/>
              <a:lumOff val="-8628"/>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4ABD4"/>
                </a:solidFill>
                <a:latin typeface="Arial" panose="020B0604020202020204" pitchFamily="34" charset="0"/>
                <a:cs typeface="Arial" panose="020B0604020202020204" pitchFamily="34" charset="0"/>
              </a:rPr>
              <a:t>Corrective</a:t>
            </a:r>
          </a:p>
        </p:txBody>
      </p:sp>
    </p:spTree>
    <p:extLst>
      <p:ext uri="{BB962C8B-B14F-4D97-AF65-F5344CB8AC3E}">
        <p14:creationId xmlns:p14="http://schemas.microsoft.com/office/powerpoint/2010/main" val="23255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 presetClass="emph" presetSubtype="2" fill="hold" nodeType="withEffect">
                                  <p:stCondLst>
                                    <p:cond delay="300"/>
                                  </p:stCondLst>
                                  <p:childTnLst>
                                    <p:animClr clrSpc="rgb" dir="cw">
                                      <p:cBhvr>
                                        <p:cTn id="14" dur="1000" fill="hold"/>
                                        <p:tgtEl>
                                          <p:spTgt spid="12"/>
                                        </p:tgtEl>
                                        <p:attrNameLst>
                                          <p:attrName>fillcolor</p:attrName>
                                        </p:attrNameLst>
                                      </p:cBhvr>
                                      <p:to>
                                        <a:srgbClr val="38C99C"/>
                                      </p:to>
                                    </p:animClr>
                                    <p:set>
                                      <p:cBhvr>
                                        <p:cTn id="15" dur="1000" fill="hold"/>
                                        <p:tgtEl>
                                          <p:spTgt spid="12"/>
                                        </p:tgtEl>
                                        <p:attrNameLst>
                                          <p:attrName>fill.type</p:attrName>
                                        </p:attrNameLst>
                                      </p:cBhvr>
                                      <p:to>
                                        <p:strVal val="solid"/>
                                      </p:to>
                                    </p:set>
                                    <p:set>
                                      <p:cBhvr>
                                        <p:cTn id="16" dur="1000" fill="hold"/>
                                        <p:tgtEl>
                                          <p:spTgt spid="1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 presetClass="emph" presetSubtype="2" fill="hold" nodeType="withEffect">
                                  <p:stCondLst>
                                    <p:cond delay="300"/>
                                  </p:stCondLst>
                                  <p:childTnLst>
                                    <p:animClr clrSpc="rgb" dir="cw">
                                      <p:cBhvr>
                                        <p:cTn id="28" dur="1000" fill="hold"/>
                                        <p:tgtEl>
                                          <p:spTgt spid="33"/>
                                        </p:tgtEl>
                                        <p:attrNameLst>
                                          <p:attrName>fillcolor</p:attrName>
                                        </p:attrNameLst>
                                      </p:cBhvr>
                                      <p:to>
                                        <a:srgbClr val="38C99C"/>
                                      </p:to>
                                    </p:animClr>
                                    <p:set>
                                      <p:cBhvr>
                                        <p:cTn id="29" dur="1000" fill="hold"/>
                                        <p:tgtEl>
                                          <p:spTgt spid="33"/>
                                        </p:tgtEl>
                                        <p:attrNameLst>
                                          <p:attrName>fill.type</p:attrName>
                                        </p:attrNameLst>
                                      </p:cBhvr>
                                      <p:to>
                                        <p:strVal val="solid"/>
                                      </p:to>
                                    </p:set>
                                    <p:set>
                                      <p:cBhvr>
                                        <p:cTn id="30" dur="1000" fill="hold"/>
                                        <p:tgtEl>
                                          <p:spTgt spid="3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 presetClass="emph" presetSubtype="2" fill="hold" nodeType="withEffect">
                                  <p:stCondLst>
                                    <p:cond delay="300"/>
                                  </p:stCondLst>
                                  <p:childTnLst>
                                    <p:animClr clrSpc="rgb" dir="cw">
                                      <p:cBhvr>
                                        <p:cTn id="42" dur="1000" fill="hold"/>
                                        <p:tgtEl>
                                          <p:spTgt spid="13"/>
                                        </p:tgtEl>
                                        <p:attrNameLst>
                                          <p:attrName>fillcolor</p:attrName>
                                        </p:attrNameLst>
                                      </p:cBhvr>
                                      <p:to>
                                        <a:srgbClr val="476BAF"/>
                                      </p:to>
                                    </p:animClr>
                                    <p:set>
                                      <p:cBhvr>
                                        <p:cTn id="43" dur="1000" fill="hold"/>
                                        <p:tgtEl>
                                          <p:spTgt spid="13"/>
                                        </p:tgtEl>
                                        <p:attrNameLst>
                                          <p:attrName>fill.type</p:attrName>
                                        </p:attrNameLst>
                                      </p:cBhvr>
                                      <p:to>
                                        <p:strVal val="solid"/>
                                      </p:to>
                                    </p:set>
                                    <p:set>
                                      <p:cBhvr>
                                        <p:cTn id="44" dur="1000" fill="hold"/>
                                        <p:tgtEl>
                                          <p:spTgt spid="13"/>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 presetClass="emph" presetSubtype="2" fill="hold" nodeType="withEffect">
                                  <p:stCondLst>
                                    <p:cond delay="300"/>
                                  </p:stCondLst>
                                  <p:childTnLst>
                                    <p:animClr clrSpc="rgb" dir="cw">
                                      <p:cBhvr>
                                        <p:cTn id="56" dur="1000" fill="hold"/>
                                        <p:tgtEl>
                                          <p:spTgt spid="34"/>
                                        </p:tgtEl>
                                        <p:attrNameLst>
                                          <p:attrName>fillcolor</p:attrName>
                                        </p:attrNameLst>
                                      </p:cBhvr>
                                      <p:to>
                                        <a:srgbClr val="476BAF"/>
                                      </p:to>
                                    </p:animClr>
                                    <p:set>
                                      <p:cBhvr>
                                        <p:cTn id="57" dur="1000" fill="hold"/>
                                        <p:tgtEl>
                                          <p:spTgt spid="34"/>
                                        </p:tgtEl>
                                        <p:attrNameLst>
                                          <p:attrName>fill.type</p:attrName>
                                        </p:attrNameLst>
                                      </p:cBhvr>
                                      <p:to>
                                        <p:strVal val="solid"/>
                                      </p:to>
                                    </p:set>
                                    <p:set>
                                      <p:cBhvr>
                                        <p:cTn id="58" dur="1000" fill="hold"/>
                                        <p:tgtEl>
                                          <p:spTgt spid="34"/>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 presetClass="emph" presetSubtype="2" fill="hold" nodeType="withEffect">
                                  <p:stCondLst>
                                    <p:cond delay="300"/>
                                  </p:stCondLst>
                                  <p:childTnLst>
                                    <p:animClr clrSpc="rgb" dir="cw">
                                      <p:cBhvr>
                                        <p:cTn id="70" dur="1000" fill="hold"/>
                                        <p:tgtEl>
                                          <p:spTgt spid="14"/>
                                        </p:tgtEl>
                                        <p:attrNameLst>
                                          <p:attrName>fillcolor</p:attrName>
                                        </p:attrNameLst>
                                      </p:cBhvr>
                                      <p:to>
                                        <a:srgbClr val="795D89"/>
                                      </p:to>
                                    </p:animClr>
                                    <p:set>
                                      <p:cBhvr>
                                        <p:cTn id="71" dur="1000" fill="hold"/>
                                        <p:tgtEl>
                                          <p:spTgt spid="14"/>
                                        </p:tgtEl>
                                        <p:attrNameLst>
                                          <p:attrName>fill.type</p:attrName>
                                        </p:attrNameLst>
                                      </p:cBhvr>
                                      <p:to>
                                        <p:strVal val="solid"/>
                                      </p:to>
                                    </p:set>
                                    <p:set>
                                      <p:cBhvr>
                                        <p:cTn id="72" dur="1000" fill="hold"/>
                                        <p:tgtEl>
                                          <p:spTgt spid="14"/>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 presetClass="emph" presetSubtype="2" fill="hold" nodeType="withEffect">
                                  <p:stCondLst>
                                    <p:cond delay="300"/>
                                  </p:stCondLst>
                                  <p:childTnLst>
                                    <p:animClr clrSpc="rgb" dir="cw">
                                      <p:cBhvr>
                                        <p:cTn id="84" dur="1000" fill="hold"/>
                                        <p:tgtEl>
                                          <p:spTgt spid="35"/>
                                        </p:tgtEl>
                                        <p:attrNameLst>
                                          <p:attrName>fillcolor</p:attrName>
                                        </p:attrNameLst>
                                      </p:cBhvr>
                                      <p:to>
                                        <a:srgbClr val="795D89"/>
                                      </p:to>
                                    </p:animClr>
                                    <p:set>
                                      <p:cBhvr>
                                        <p:cTn id="85" dur="1000" fill="hold"/>
                                        <p:tgtEl>
                                          <p:spTgt spid="35"/>
                                        </p:tgtEl>
                                        <p:attrNameLst>
                                          <p:attrName>fill.type</p:attrName>
                                        </p:attrNameLst>
                                      </p:cBhvr>
                                      <p:to>
                                        <p:strVal val="solid"/>
                                      </p:to>
                                    </p:set>
                                    <p:set>
                                      <p:cBhvr>
                                        <p:cTn id="86" dur="1000" fill="hold"/>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2" grpId="0"/>
      <p:bldP spid="23" grpId="0"/>
      <p:bldP spid="24" grpId="0"/>
      <p:bldP spid="33" grpId="0" animBg="1"/>
      <p:bldP spid="34" grpId="0" animBg="1"/>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514350" indent="-514350"/>
            <a:r>
              <a:rPr lang="en-US" sz="3200" dirty="0"/>
              <a:t>In your workbook, jot down an example of a time when you implemented each of the following in your classroom:</a:t>
            </a:r>
          </a:p>
          <a:p>
            <a:pPr marL="971550" lvl="1" indent="-514350">
              <a:lnSpc>
                <a:spcPct val="100000"/>
              </a:lnSpc>
            </a:pPr>
            <a:r>
              <a:rPr lang="en-US" sz="3000" dirty="0"/>
              <a:t>Provide </a:t>
            </a:r>
            <a:r>
              <a:rPr lang="en-US" sz="3000" b="1" dirty="0">
                <a:solidFill>
                  <a:srgbClr val="38C99C"/>
                </a:solidFill>
              </a:rPr>
              <a:t>affirmative</a:t>
            </a:r>
            <a:r>
              <a:rPr lang="en-US" sz="3000" dirty="0"/>
              <a:t> feedback to a student’s </a:t>
            </a:r>
            <a:r>
              <a:rPr lang="en-US" sz="3000" b="1" dirty="0">
                <a:solidFill>
                  <a:srgbClr val="38C99C"/>
                </a:solidFill>
              </a:rPr>
              <a:t>correct</a:t>
            </a:r>
            <a:r>
              <a:rPr lang="en-US" sz="3000" dirty="0"/>
              <a:t> response</a:t>
            </a:r>
          </a:p>
          <a:p>
            <a:pPr marL="971550" lvl="1" indent="-514350">
              <a:lnSpc>
                <a:spcPct val="100000"/>
              </a:lnSpc>
            </a:pPr>
            <a:r>
              <a:rPr lang="en-US" sz="3000" dirty="0"/>
              <a:t>Provide </a:t>
            </a:r>
            <a:r>
              <a:rPr lang="en-US" sz="3000" b="1" dirty="0">
                <a:solidFill>
                  <a:srgbClr val="476BAF"/>
                </a:solidFill>
              </a:rPr>
              <a:t>corrective</a:t>
            </a:r>
            <a:r>
              <a:rPr lang="en-US" sz="3000" dirty="0"/>
              <a:t> feedback to a student’s </a:t>
            </a:r>
            <a:r>
              <a:rPr lang="en-US" sz="3000" b="1" dirty="0">
                <a:solidFill>
                  <a:srgbClr val="476BAF"/>
                </a:solidFill>
              </a:rPr>
              <a:t>incorrect</a:t>
            </a:r>
            <a:r>
              <a:rPr lang="en-US" sz="3000" dirty="0"/>
              <a:t> response</a:t>
            </a:r>
          </a:p>
          <a:p>
            <a:pPr marL="971550" lvl="1" indent="-514350">
              <a:lnSpc>
                <a:spcPct val="100000"/>
              </a:lnSpc>
            </a:pPr>
            <a:r>
              <a:rPr lang="en-US" sz="3000" dirty="0"/>
              <a:t>Provide </a:t>
            </a:r>
            <a:r>
              <a:rPr lang="en-US" sz="3000" b="1" dirty="0">
                <a:solidFill>
                  <a:srgbClr val="795D89"/>
                </a:solidFill>
              </a:rPr>
              <a:t>reset</a:t>
            </a:r>
            <a:r>
              <a:rPr lang="en-US" sz="3000" dirty="0"/>
              <a:t> feedback to a               student’s </a:t>
            </a:r>
            <a:r>
              <a:rPr lang="en-US" sz="3000" b="1" dirty="0">
                <a:solidFill>
                  <a:srgbClr val="795D89"/>
                </a:solidFill>
              </a:rPr>
              <a:t>off-topic</a:t>
            </a:r>
            <a:r>
              <a:rPr lang="en-US" sz="3000" dirty="0"/>
              <a:t> response</a:t>
            </a:r>
          </a:p>
        </p:txBody>
      </p:sp>
      <p:sp>
        <p:nvSpPr>
          <p:cNvPr id="3" name="Title 2"/>
          <p:cNvSpPr>
            <a:spLocks noGrp="1"/>
          </p:cNvSpPr>
          <p:nvPr>
            <p:ph type="title"/>
          </p:nvPr>
        </p:nvSpPr>
        <p:spPr/>
        <p:txBody>
          <a:bodyPr/>
          <a:lstStyle/>
          <a:p>
            <a:r>
              <a:rPr lang="en-US" dirty="0"/>
              <a:t>Activity 7.2</a:t>
            </a:r>
            <a:br>
              <a:rPr lang="en-US" dirty="0"/>
            </a:br>
            <a:r>
              <a:rPr lang="en-US" i="1" dirty="0"/>
              <a:t>Stop &amp; Jot</a:t>
            </a:r>
          </a:p>
        </p:txBody>
      </p:sp>
    </p:spTree>
    <p:extLst>
      <p:ext uri="{BB962C8B-B14F-4D97-AF65-F5344CB8AC3E}">
        <p14:creationId xmlns:p14="http://schemas.microsoft.com/office/powerpoint/2010/main" val="217903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67173" y="1395768"/>
            <a:ext cx="7379547" cy="453352"/>
          </a:xfrm>
          <a:solidFill>
            <a:srgbClr val="38C99C"/>
          </a:solidFill>
        </p:spPr>
        <p:txBody>
          <a:bodyPr anchor="ctr"/>
          <a:lstStyle/>
          <a:p>
            <a:pPr marL="0" indent="0">
              <a:lnSpc>
                <a:spcPct val="100000"/>
              </a:lnSpc>
              <a:spcBef>
                <a:spcPts val="600"/>
              </a:spcBef>
              <a:buNone/>
            </a:pPr>
            <a:r>
              <a:rPr lang="en-US" b="1" dirty="0"/>
              <a:t>Affirmative Feedback</a:t>
            </a:r>
          </a:p>
        </p:txBody>
      </p:sp>
      <p:sp>
        <p:nvSpPr>
          <p:cNvPr id="4" name="Title 3"/>
          <p:cNvSpPr>
            <a:spLocks noGrp="1"/>
          </p:cNvSpPr>
          <p:nvPr>
            <p:ph type="title"/>
          </p:nvPr>
        </p:nvSpPr>
        <p:spPr/>
        <p:txBody>
          <a:bodyPr>
            <a:normAutofit/>
          </a:bodyPr>
          <a:lstStyle/>
          <a:p>
            <a:r>
              <a:rPr lang="en-US" dirty="0"/>
              <a:t>Strategies for delivering feedback</a:t>
            </a:r>
          </a:p>
        </p:txBody>
      </p:sp>
      <p:sp>
        <p:nvSpPr>
          <p:cNvPr id="9" name="Text Placeholder 4"/>
          <p:cNvSpPr txBox="1">
            <a:spLocks/>
          </p:cNvSpPr>
          <p:nvPr/>
        </p:nvSpPr>
        <p:spPr>
          <a:xfrm>
            <a:off x="667173" y="1849120"/>
            <a:ext cx="7379547"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Reinforce and Restate</a:t>
            </a:r>
          </a:p>
        </p:txBody>
      </p:sp>
      <p:sp>
        <p:nvSpPr>
          <p:cNvPr id="10" name="Text Placeholder 4"/>
          <p:cNvSpPr txBox="1">
            <a:spLocks/>
          </p:cNvSpPr>
          <p:nvPr/>
        </p:nvSpPr>
        <p:spPr>
          <a:xfrm>
            <a:off x="667173" y="2659849"/>
            <a:ext cx="7379547" cy="453352"/>
          </a:xfrm>
          <a:prstGeom prst="rect">
            <a:avLst/>
          </a:prstGeom>
          <a:solidFill>
            <a:srgbClr val="476BAF"/>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Corrective Feedback</a:t>
            </a:r>
          </a:p>
        </p:txBody>
      </p:sp>
      <p:sp>
        <p:nvSpPr>
          <p:cNvPr id="11" name="Text Placeholder 4"/>
          <p:cNvSpPr txBox="1">
            <a:spLocks/>
          </p:cNvSpPr>
          <p:nvPr/>
        </p:nvSpPr>
        <p:spPr>
          <a:xfrm>
            <a:off x="667173" y="3113200"/>
            <a:ext cx="7379547" cy="1072719"/>
          </a:xfrm>
          <a:prstGeom prst="rect">
            <a:avLst/>
          </a:prstGeom>
          <a:solidFill>
            <a:srgbClr val="B5C5E1"/>
          </a:solidFill>
        </p:spPr>
        <p:txBody>
          <a:bodyPr wrap="square" anchor="ctr" anchorCtr="0">
            <a:normAutofit fontScale="92500"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2" name="Text Placeholder 4"/>
          <p:cNvSpPr txBox="1">
            <a:spLocks/>
          </p:cNvSpPr>
          <p:nvPr/>
        </p:nvSpPr>
        <p:spPr>
          <a:xfrm>
            <a:off x="667173" y="4489321"/>
            <a:ext cx="7379547" cy="453352"/>
          </a:xfrm>
          <a:prstGeom prst="rect">
            <a:avLst/>
          </a:prstGeom>
          <a:solidFill>
            <a:srgbClr val="795D89"/>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Reset Feedback</a:t>
            </a:r>
          </a:p>
        </p:txBody>
      </p:sp>
      <p:sp>
        <p:nvSpPr>
          <p:cNvPr id="13" name="Text Placeholder 4"/>
          <p:cNvSpPr txBox="1">
            <a:spLocks/>
          </p:cNvSpPr>
          <p:nvPr/>
        </p:nvSpPr>
        <p:spPr>
          <a:xfrm>
            <a:off x="667173" y="4942673"/>
            <a:ext cx="7379547" cy="757346"/>
          </a:xfrm>
          <a:prstGeom prst="rect">
            <a:avLst/>
          </a:prstGeom>
          <a:solidFill>
            <a:srgbClr val="B8A6C2"/>
          </a:solidFill>
        </p:spPr>
        <p:txBody>
          <a:bodyPr wrap="square" anchor="ctr" anchorCtr="0">
            <a:normAutofit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Tree>
    <p:extLst>
      <p:ext uri="{BB962C8B-B14F-4D97-AF65-F5344CB8AC3E}">
        <p14:creationId xmlns:p14="http://schemas.microsoft.com/office/powerpoint/2010/main" val="28314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930872"/>
          </a:xfrm>
          <a:solidFill>
            <a:srgbClr val="38C99C"/>
          </a:solidFill>
        </p:spPr>
        <p:txBody>
          <a:bodyPr anchor="ctr">
            <a:noAutofit/>
          </a:bodyPr>
          <a:lstStyle/>
          <a:p>
            <a:pPr marL="0" indent="0" algn="ctr">
              <a:lnSpc>
                <a:spcPct val="100000"/>
              </a:lnSpc>
              <a:spcBef>
                <a:spcPts val="600"/>
              </a:spcBef>
              <a:buNone/>
            </a:pPr>
            <a:r>
              <a:rPr lang="en-US" sz="2400" b="1" dirty="0"/>
              <a:t>Affirmative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grpSp>
        <p:nvGrpSpPr>
          <p:cNvPr id="18" name="Group 17" descr="Thumbs up"/>
          <p:cNvGrpSpPr/>
          <p:nvPr/>
        </p:nvGrpSpPr>
        <p:grpSpPr>
          <a:xfrm>
            <a:off x="1833496" y="1636603"/>
            <a:ext cx="1380361" cy="1380361"/>
            <a:chOff x="2089539" y="1616839"/>
            <a:chExt cx="1380361" cy="1380361"/>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89539" y="1616839"/>
              <a:ext cx="1380361" cy="1380361"/>
            </a:xfrm>
            <a:prstGeom prst="rect">
              <a:avLst/>
            </a:prstGeom>
          </p:spPr>
        </p:pic>
        <p:sp>
          <p:nvSpPr>
            <p:cNvPr id="3" name="TextBox 2"/>
            <p:cNvSpPr txBox="1"/>
            <p:nvPr/>
          </p:nvSpPr>
          <p:spPr>
            <a:xfrm>
              <a:off x="2392433" y="2267078"/>
              <a:ext cx="774571"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a:t>
              </a:r>
            </a:p>
          </p:txBody>
        </p:sp>
      </p:grpSp>
      <p:grpSp>
        <p:nvGrpSpPr>
          <p:cNvPr id="19" name="Group 18" descr="thumbs down"/>
          <p:cNvGrpSpPr/>
          <p:nvPr/>
        </p:nvGrpSpPr>
        <p:grpSpPr>
          <a:xfrm>
            <a:off x="6197610" y="1636603"/>
            <a:ext cx="1380361" cy="1380361"/>
            <a:chOff x="5322829" y="1616838"/>
            <a:chExt cx="1380361" cy="1380361"/>
          </a:xfrm>
        </p:grpSpPr>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22829" y="1616838"/>
              <a:ext cx="1380361" cy="1380361"/>
            </a:xfrm>
            <a:prstGeom prst="rect">
              <a:avLst/>
            </a:prstGeom>
          </p:spPr>
        </p:pic>
        <p:sp>
          <p:nvSpPr>
            <p:cNvPr id="16" name="TextBox 15"/>
            <p:cNvSpPr txBox="1"/>
            <p:nvPr/>
          </p:nvSpPr>
          <p:spPr>
            <a:xfrm>
              <a:off x="5341427" y="1660687"/>
              <a:ext cx="1261884"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Don’t</a:t>
              </a:r>
            </a:p>
          </p:txBody>
        </p:sp>
      </p:grpSp>
      <p:sp>
        <p:nvSpPr>
          <p:cNvPr id="8" name="TextBox 7"/>
          <p:cNvSpPr txBox="1"/>
          <p:nvPr/>
        </p:nvSpPr>
        <p:spPr>
          <a:xfrm>
            <a:off x="601525" y="3107848"/>
            <a:ext cx="3844300" cy="3477875"/>
          </a:xfrm>
          <a:prstGeom prst="rect">
            <a:avLst/>
          </a:prstGeom>
          <a:noFill/>
        </p:spPr>
        <p:txBody>
          <a:bodyPr wrap="square" rtlCol="0">
            <a:spAutoFit/>
          </a:bodyPr>
          <a:lstStyle/>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Affirm immediately</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Use your face, body language, and/or language to show positivity</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Praise malleable factors (effort, listening, studying)</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Praise in a way that relates to the content</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Praise intra-individual improvement (within student)</a:t>
            </a:r>
          </a:p>
        </p:txBody>
      </p:sp>
      <p:sp>
        <p:nvSpPr>
          <p:cNvPr id="17" name="TextBox 16"/>
          <p:cNvSpPr txBox="1"/>
          <p:nvPr/>
        </p:nvSpPr>
        <p:spPr>
          <a:xfrm>
            <a:off x="4892176" y="3107848"/>
            <a:ext cx="3909947" cy="2169825"/>
          </a:xfrm>
          <a:prstGeom prst="rect">
            <a:avLst/>
          </a:prstGeom>
          <a:noFill/>
        </p:spPr>
        <p:txBody>
          <a:bodyPr wrap="square" rtlCol="0">
            <a:spAutoFit/>
          </a:bodyPr>
          <a:lstStyle/>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Tell students they are smart</a:t>
            </a:r>
          </a:p>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Give praise for hard work if they did not put in hard work</a:t>
            </a:r>
          </a:p>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Just tell students that a response is correct</a:t>
            </a:r>
          </a:p>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Only say “good job!”</a:t>
            </a:r>
          </a:p>
        </p:txBody>
      </p:sp>
    </p:spTree>
    <p:extLst>
      <p:ext uri="{BB962C8B-B14F-4D97-AF65-F5344CB8AC3E}">
        <p14:creationId xmlns:p14="http://schemas.microsoft.com/office/powerpoint/2010/main" val="148702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453352"/>
          </a:xfrm>
          <a:solidFill>
            <a:srgbClr val="38C99C"/>
          </a:solidFill>
        </p:spPr>
        <p:txBody>
          <a:bodyPr anchor="ctr"/>
          <a:lstStyle/>
          <a:p>
            <a:pPr marL="0" indent="0">
              <a:lnSpc>
                <a:spcPct val="100000"/>
              </a:lnSpc>
              <a:spcBef>
                <a:spcPts val="600"/>
              </a:spcBef>
              <a:buNone/>
            </a:pPr>
            <a:r>
              <a:rPr lang="en-US" b="1" dirty="0"/>
              <a:t>Affirmative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9" name="Text Placeholder 4"/>
          <p:cNvSpPr txBox="1">
            <a:spLocks/>
          </p:cNvSpPr>
          <p:nvPr/>
        </p:nvSpPr>
        <p:spPr>
          <a:xfrm>
            <a:off x="5232400" y="873760"/>
            <a:ext cx="3403600"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Reinforce and Restate</a:t>
            </a:r>
          </a:p>
        </p:txBody>
      </p:sp>
      <p:sp>
        <p:nvSpPr>
          <p:cNvPr id="6" name="Hexagon 5" descr="hexagon"/>
          <p:cNvSpPr/>
          <p:nvPr/>
        </p:nvSpPr>
        <p:spPr>
          <a:xfrm>
            <a:off x="4229228" y="2109079"/>
            <a:ext cx="1340992" cy="1085361"/>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575733" y="1910080"/>
            <a:ext cx="3332480" cy="1483360"/>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 polygon is this? </a:t>
            </a:r>
          </a:p>
          <a:p>
            <a:pPr algn="ctr"/>
            <a:r>
              <a:rPr lang="en-US" sz="2400" i="1" dirty="0">
                <a:latin typeface="Arial" panose="020B0604020202020204" pitchFamily="34" charset="0"/>
                <a:cs typeface="Arial" panose="020B0604020202020204" pitchFamily="34" charset="0"/>
              </a:rPr>
              <a:t>Point to the hexagon on the board.</a:t>
            </a:r>
            <a:endParaRPr lang="en-US" sz="2400" dirty="0">
              <a:latin typeface="Arial" panose="020B0604020202020204" pitchFamily="34" charset="0"/>
              <a:cs typeface="Arial" panose="020B0604020202020204" pitchFamily="34" charset="0"/>
            </a:endParaRPr>
          </a:p>
        </p:txBody>
      </p:sp>
      <p:sp>
        <p:nvSpPr>
          <p:cNvPr id="7" name="Rounded Rectangular Callout 6"/>
          <p:cNvSpPr/>
          <p:nvPr/>
        </p:nvSpPr>
        <p:spPr>
          <a:xfrm>
            <a:off x="575733" y="4246880"/>
            <a:ext cx="3332480" cy="1483360"/>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You’re right! </a:t>
            </a:r>
          </a:p>
          <a:p>
            <a:pPr algn="ctr"/>
            <a:r>
              <a:rPr lang="en-US" sz="2400" dirty="0">
                <a:latin typeface="Arial" panose="020B0604020202020204" pitchFamily="34" charset="0"/>
                <a:cs typeface="Arial" panose="020B0604020202020204" pitchFamily="34" charset="0"/>
              </a:rPr>
              <a:t>This is a hexagon.</a:t>
            </a:r>
          </a:p>
        </p:txBody>
      </p:sp>
      <p:sp>
        <p:nvSpPr>
          <p:cNvPr id="8" name="Rounded Rectangular Callout 7"/>
          <p:cNvSpPr/>
          <p:nvPr/>
        </p:nvSpPr>
        <p:spPr>
          <a:xfrm>
            <a:off x="5842000" y="3312160"/>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 hexagon. </a:t>
            </a:r>
          </a:p>
        </p:txBody>
      </p:sp>
    </p:spTree>
    <p:extLst>
      <p:ext uri="{BB962C8B-B14F-4D97-AF65-F5344CB8AC3E}">
        <p14:creationId xmlns:p14="http://schemas.microsoft.com/office/powerpoint/2010/main" val="2918359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7.3</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5" name="Text Placeholder 4"/>
          <p:cNvSpPr txBox="1">
            <a:spLocks/>
          </p:cNvSpPr>
          <p:nvPr/>
        </p:nvSpPr>
        <p:spPr>
          <a:xfrm>
            <a:off x="581182" y="1925472"/>
            <a:ext cx="4364936" cy="453352"/>
          </a:xfrm>
          <a:prstGeom prst="rect">
            <a:avLst/>
          </a:prstGeom>
          <a:solidFill>
            <a:srgbClr val="38C99C"/>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Affirmative Feedback</a:t>
            </a:r>
          </a:p>
        </p:txBody>
      </p:sp>
      <p:sp>
        <p:nvSpPr>
          <p:cNvPr id="17" name="Text Placeholder 4"/>
          <p:cNvSpPr txBox="1">
            <a:spLocks/>
          </p:cNvSpPr>
          <p:nvPr/>
        </p:nvSpPr>
        <p:spPr>
          <a:xfrm>
            <a:off x="581182" y="2378824"/>
            <a:ext cx="4364936"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Reinforce and Restate</a:t>
            </a:r>
          </a:p>
        </p:txBody>
      </p:sp>
      <p:sp>
        <p:nvSpPr>
          <p:cNvPr id="19" name="Rounded Rectangular Callout 18"/>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What is the first step you would take in solving this equation?</a:t>
            </a:r>
          </a:p>
        </p:txBody>
      </p:sp>
      <p:sp>
        <p:nvSpPr>
          <p:cNvPr id="20" name="Rounded Rectangular Callout 19"/>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Add 3 to each side of the equation to start simplifying it. </a:t>
            </a:r>
          </a:p>
        </p:txBody>
      </p:sp>
      <p:sp>
        <p:nvSpPr>
          <p:cNvPr id="21" name="Rounded Rectangular Callout 20"/>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t>
            </a:r>
          </a:p>
        </p:txBody>
      </p:sp>
      <p:sp>
        <p:nvSpPr>
          <p:cNvPr id="10" name="TextBox 9"/>
          <p:cNvSpPr txBox="1"/>
          <p:nvPr/>
        </p:nvSpPr>
        <p:spPr>
          <a:xfrm>
            <a:off x="581182" y="2932300"/>
            <a:ext cx="465121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https://youtu.be/9Hp_xXvf3CM</a:t>
            </a:r>
            <a:endParaRPr lang="en-US" b="1" dirty="0">
              <a:solidFill>
                <a:schemeClr val="accent2"/>
              </a:solidFill>
            </a:endParaRPr>
          </a:p>
        </p:txBody>
      </p:sp>
      <p:pic>
        <p:nvPicPr>
          <p:cNvPr id="3" name="9Hp_xXvf3CM"/>
          <p:cNvPicPr>
            <a:picLocks noRot="1" noChangeAspect="1"/>
          </p:cNvPicPr>
          <p:nvPr>
            <a:videoFile r:link="rId1"/>
          </p:nvPr>
        </p:nvPicPr>
        <p:blipFill>
          <a:blip r:embed="rId4"/>
          <a:stretch>
            <a:fillRect/>
          </a:stretch>
        </p:blipFill>
        <p:spPr>
          <a:xfrm>
            <a:off x="727417" y="3485776"/>
            <a:ext cx="4299593" cy="241852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77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7.3</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5" name="Text Placeholder 4"/>
          <p:cNvSpPr txBox="1">
            <a:spLocks/>
          </p:cNvSpPr>
          <p:nvPr/>
        </p:nvSpPr>
        <p:spPr>
          <a:xfrm>
            <a:off x="581182" y="1925472"/>
            <a:ext cx="4364936" cy="453352"/>
          </a:xfrm>
          <a:prstGeom prst="rect">
            <a:avLst/>
          </a:prstGeom>
          <a:solidFill>
            <a:srgbClr val="38C99C"/>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Affirmative Feedback</a:t>
            </a:r>
          </a:p>
        </p:txBody>
      </p:sp>
      <p:sp>
        <p:nvSpPr>
          <p:cNvPr id="17" name="Text Placeholder 4"/>
          <p:cNvSpPr txBox="1">
            <a:spLocks/>
          </p:cNvSpPr>
          <p:nvPr/>
        </p:nvSpPr>
        <p:spPr>
          <a:xfrm>
            <a:off x="581182" y="2378824"/>
            <a:ext cx="4364936"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Reinforce and Restate</a:t>
            </a:r>
          </a:p>
        </p:txBody>
      </p:sp>
      <p:sp>
        <p:nvSpPr>
          <p:cNvPr id="19" name="Rounded Rectangular Callout 18"/>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What is the first step you would take in solving this equation?</a:t>
            </a:r>
          </a:p>
        </p:txBody>
      </p:sp>
      <p:sp>
        <p:nvSpPr>
          <p:cNvPr id="20" name="Rounded Rectangular Callout 19"/>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Add 3 to each side of the equation to start simplifying it. </a:t>
            </a:r>
          </a:p>
        </p:txBody>
      </p:sp>
      <p:sp>
        <p:nvSpPr>
          <p:cNvPr id="21" name="Rounded Rectangular Callout 20"/>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Yes! You would add      3 to each side of       the equation.</a:t>
            </a:r>
          </a:p>
        </p:txBody>
      </p:sp>
      <p:sp>
        <p:nvSpPr>
          <p:cNvPr id="2" name="TextBox 1"/>
          <p:cNvSpPr txBox="1"/>
          <p:nvPr/>
        </p:nvSpPr>
        <p:spPr>
          <a:xfrm>
            <a:off x="581182" y="2932300"/>
            <a:ext cx="465121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https://youtu.be/rpqdAIsygzU</a:t>
            </a:r>
            <a:r>
              <a:rPr lang="en-US" b="1" dirty="0">
                <a:solidFill>
                  <a:schemeClr val="accent2"/>
                </a:solidFill>
              </a:rPr>
              <a:t> </a:t>
            </a:r>
          </a:p>
        </p:txBody>
      </p:sp>
      <p:pic>
        <p:nvPicPr>
          <p:cNvPr id="3" name="rpqdAIsygzU"/>
          <p:cNvPicPr>
            <a:picLocks noRot="1" noChangeAspect="1"/>
          </p:cNvPicPr>
          <p:nvPr>
            <a:videoFile r:link="rId1"/>
          </p:nvPr>
        </p:nvPicPr>
        <p:blipFill>
          <a:blip r:embed="rId4"/>
          <a:stretch>
            <a:fillRect/>
          </a:stretch>
        </p:blipFill>
        <p:spPr>
          <a:xfrm>
            <a:off x="625870" y="3485776"/>
            <a:ext cx="4320248" cy="2430139"/>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44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67173" y="1395768"/>
            <a:ext cx="7379547" cy="453352"/>
          </a:xfrm>
          <a:solidFill>
            <a:srgbClr val="38C99C"/>
          </a:solidFill>
        </p:spPr>
        <p:txBody>
          <a:bodyPr anchor="ctr"/>
          <a:lstStyle/>
          <a:p>
            <a:pPr marL="0" indent="0">
              <a:lnSpc>
                <a:spcPct val="100000"/>
              </a:lnSpc>
              <a:spcBef>
                <a:spcPts val="600"/>
              </a:spcBef>
              <a:buNone/>
            </a:pPr>
            <a:r>
              <a:rPr lang="en-US" b="1" dirty="0"/>
              <a:t>Affirmative Feedback</a:t>
            </a:r>
          </a:p>
        </p:txBody>
      </p:sp>
      <p:sp>
        <p:nvSpPr>
          <p:cNvPr id="4" name="Title 3"/>
          <p:cNvSpPr>
            <a:spLocks noGrp="1"/>
          </p:cNvSpPr>
          <p:nvPr>
            <p:ph type="title"/>
          </p:nvPr>
        </p:nvSpPr>
        <p:spPr/>
        <p:txBody>
          <a:bodyPr>
            <a:normAutofit/>
          </a:bodyPr>
          <a:lstStyle/>
          <a:p>
            <a:r>
              <a:rPr lang="en-US" dirty="0"/>
              <a:t>Strategies for delivering feedback</a:t>
            </a:r>
          </a:p>
        </p:txBody>
      </p:sp>
      <p:sp>
        <p:nvSpPr>
          <p:cNvPr id="9" name="Text Placeholder 4"/>
          <p:cNvSpPr txBox="1">
            <a:spLocks/>
          </p:cNvSpPr>
          <p:nvPr/>
        </p:nvSpPr>
        <p:spPr>
          <a:xfrm>
            <a:off x="667173" y="1849120"/>
            <a:ext cx="7379547"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Reinforce and Restate</a:t>
            </a:r>
          </a:p>
        </p:txBody>
      </p:sp>
      <p:sp>
        <p:nvSpPr>
          <p:cNvPr id="10" name="Text Placeholder 4"/>
          <p:cNvSpPr txBox="1">
            <a:spLocks/>
          </p:cNvSpPr>
          <p:nvPr/>
        </p:nvSpPr>
        <p:spPr>
          <a:xfrm>
            <a:off x="667173" y="2659849"/>
            <a:ext cx="7379547" cy="453352"/>
          </a:xfrm>
          <a:prstGeom prst="rect">
            <a:avLst/>
          </a:prstGeom>
          <a:solidFill>
            <a:srgbClr val="476BAF"/>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Corrective Feedback</a:t>
            </a:r>
          </a:p>
        </p:txBody>
      </p:sp>
      <p:sp>
        <p:nvSpPr>
          <p:cNvPr id="11" name="Text Placeholder 4"/>
          <p:cNvSpPr txBox="1">
            <a:spLocks/>
          </p:cNvSpPr>
          <p:nvPr/>
        </p:nvSpPr>
        <p:spPr>
          <a:xfrm>
            <a:off x="667173" y="3113200"/>
            <a:ext cx="7379547" cy="1072719"/>
          </a:xfrm>
          <a:prstGeom prst="rect">
            <a:avLst/>
          </a:prstGeom>
          <a:solidFill>
            <a:srgbClr val="B5C5E1"/>
          </a:solidFill>
        </p:spPr>
        <p:txBody>
          <a:bodyPr wrap="square" anchor="ctr" anchorCtr="0">
            <a:normAutofit fontScale="92500"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2" name="Text Placeholder 4"/>
          <p:cNvSpPr txBox="1">
            <a:spLocks/>
          </p:cNvSpPr>
          <p:nvPr/>
        </p:nvSpPr>
        <p:spPr>
          <a:xfrm>
            <a:off x="667173" y="4489321"/>
            <a:ext cx="7379547" cy="453352"/>
          </a:xfrm>
          <a:prstGeom prst="rect">
            <a:avLst/>
          </a:prstGeom>
          <a:solidFill>
            <a:srgbClr val="795D89"/>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Reset Feedback</a:t>
            </a:r>
          </a:p>
        </p:txBody>
      </p:sp>
      <p:sp>
        <p:nvSpPr>
          <p:cNvPr id="13" name="Text Placeholder 4"/>
          <p:cNvSpPr txBox="1">
            <a:spLocks/>
          </p:cNvSpPr>
          <p:nvPr/>
        </p:nvSpPr>
        <p:spPr>
          <a:xfrm>
            <a:off x="667173" y="4942673"/>
            <a:ext cx="7379547" cy="757346"/>
          </a:xfrm>
          <a:prstGeom prst="rect">
            <a:avLst/>
          </a:prstGeom>
          <a:solidFill>
            <a:srgbClr val="B8A6C2"/>
          </a:solidFill>
        </p:spPr>
        <p:txBody>
          <a:bodyPr wrap="square" anchor="ctr" anchorCtr="0">
            <a:normAutofit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Tree>
    <p:extLst>
      <p:ext uri="{BB962C8B-B14F-4D97-AF65-F5344CB8AC3E}">
        <p14:creationId xmlns:p14="http://schemas.microsoft.com/office/powerpoint/2010/main" val="39713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bg/>
                                          </p:spTgt>
                                        </p:tgtEl>
                                      </p:cBhvr>
                                    </p:animEffect>
                                    <p:set>
                                      <p:cBhvr>
                                        <p:cTn id="10" dur="1" fill="hold">
                                          <p:stCondLst>
                                            <p:cond delay="499"/>
                                          </p:stCondLst>
                                        </p:cTn>
                                        <p:tgtEl>
                                          <p:spTgt spid="5">
                                            <p:bg/>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9"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930872"/>
          </a:xfrm>
          <a:solidFill>
            <a:srgbClr val="476BAF"/>
          </a:solidFill>
        </p:spPr>
        <p:txBody>
          <a:bodyPr anchor="ctr">
            <a:noAutofit/>
          </a:bodyPr>
          <a:lstStyle/>
          <a:p>
            <a:pPr marL="0" indent="0" algn="ctr">
              <a:lnSpc>
                <a:spcPct val="100000"/>
              </a:lnSpc>
              <a:spcBef>
                <a:spcPts val="600"/>
              </a:spcBef>
              <a:buNone/>
            </a:pPr>
            <a:r>
              <a:rPr lang="en-US" sz="2400" b="1" dirty="0"/>
              <a:t>Corrective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grpSp>
        <p:nvGrpSpPr>
          <p:cNvPr id="18" name="Group 17" descr="thumbs up"/>
          <p:cNvGrpSpPr/>
          <p:nvPr/>
        </p:nvGrpSpPr>
        <p:grpSpPr>
          <a:xfrm>
            <a:off x="1833496" y="1636603"/>
            <a:ext cx="1380361" cy="1380361"/>
            <a:chOff x="2089539" y="1616839"/>
            <a:chExt cx="1380361" cy="1380361"/>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89539" y="1616839"/>
              <a:ext cx="1380361" cy="1380361"/>
            </a:xfrm>
            <a:prstGeom prst="rect">
              <a:avLst/>
            </a:prstGeom>
          </p:spPr>
        </p:pic>
        <p:sp>
          <p:nvSpPr>
            <p:cNvPr id="3" name="TextBox 2"/>
            <p:cNvSpPr txBox="1"/>
            <p:nvPr/>
          </p:nvSpPr>
          <p:spPr>
            <a:xfrm>
              <a:off x="2392433" y="2267078"/>
              <a:ext cx="774571"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a:t>
              </a:r>
            </a:p>
          </p:txBody>
        </p:sp>
      </p:grpSp>
      <p:grpSp>
        <p:nvGrpSpPr>
          <p:cNvPr id="19" name="Group 18" descr="thumbs down"/>
          <p:cNvGrpSpPr/>
          <p:nvPr/>
        </p:nvGrpSpPr>
        <p:grpSpPr>
          <a:xfrm>
            <a:off x="6197610" y="1636603"/>
            <a:ext cx="1380361" cy="1380361"/>
            <a:chOff x="5322829" y="1616838"/>
            <a:chExt cx="1380361" cy="1380361"/>
          </a:xfrm>
        </p:grpSpPr>
        <p:pic>
          <p:nvPicPr>
            <p:cNvPr id="14" name="Picture 13" descr="thumbs down"/>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22829" y="1616838"/>
              <a:ext cx="1380361" cy="1380361"/>
            </a:xfrm>
            <a:prstGeom prst="rect">
              <a:avLst/>
            </a:prstGeom>
          </p:spPr>
        </p:pic>
        <p:sp>
          <p:nvSpPr>
            <p:cNvPr id="16" name="TextBox 15"/>
            <p:cNvSpPr txBox="1"/>
            <p:nvPr/>
          </p:nvSpPr>
          <p:spPr>
            <a:xfrm>
              <a:off x="5341427" y="1660687"/>
              <a:ext cx="1261884"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Don’t</a:t>
              </a:r>
            </a:p>
          </p:txBody>
        </p:sp>
      </p:grpSp>
      <p:sp>
        <p:nvSpPr>
          <p:cNvPr id="8" name="TextBox 7"/>
          <p:cNvSpPr txBox="1"/>
          <p:nvPr/>
        </p:nvSpPr>
        <p:spPr>
          <a:xfrm>
            <a:off x="601525" y="3107848"/>
            <a:ext cx="3844300" cy="3170099"/>
          </a:xfrm>
          <a:prstGeom prst="rect">
            <a:avLst/>
          </a:prstGeom>
          <a:noFill/>
        </p:spPr>
        <p:txBody>
          <a:bodyPr wrap="square" rtlCol="0">
            <a:spAutoFit/>
          </a:bodyPr>
          <a:lstStyle/>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Explain the skill or strategy the student is missing</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Prompt the student to answer the question again, correctly</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Explain why the correct response is correct</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Use a positive tone to validate the student</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Model the correct response</a:t>
            </a:r>
          </a:p>
        </p:txBody>
      </p:sp>
      <p:sp>
        <p:nvSpPr>
          <p:cNvPr id="17" name="TextBox 16"/>
          <p:cNvSpPr txBox="1"/>
          <p:nvPr/>
        </p:nvSpPr>
        <p:spPr>
          <a:xfrm>
            <a:off x="4892176" y="3107848"/>
            <a:ext cx="3909947" cy="1708160"/>
          </a:xfrm>
          <a:prstGeom prst="rect">
            <a:avLst/>
          </a:prstGeom>
          <a:noFill/>
        </p:spPr>
        <p:txBody>
          <a:bodyPr wrap="square" rtlCol="0">
            <a:spAutoFit/>
          </a:bodyPr>
          <a:lstStyle/>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Just tell students that a response is wrong</a:t>
            </a:r>
          </a:p>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Try to make a student feel okay about an error by talking at length about it</a:t>
            </a:r>
          </a:p>
        </p:txBody>
      </p:sp>
    </p:spTree>
    <p:extLst>
      <p:ext uri="{BB962C8B-B14F-4D97-AF65-F5344CB8AC3E}">
        <p14:creationId xmlns:p14="http://schemas.microsoft.com/office/powerpoint/2010/main" val="1391031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453352"/>
          </a:xfrm>
          <a:solidFill>
            <a:srgbClr val="476BAF"/>
          </a:solidFill>
        </p:spPr>
        <p:txBody>
          <a:bodyPr anchor="ctr"/>
          <a:lstStyle/>
          <a:p>
            <a:pPr marL="0" indent="0">
              <a:lnSpc>
                <a:spcPct val="100000"/>
              </a:lnSpc>
              <a:spcBef>
                <a:spcPts val="600"/>
              </a:spcBef>
              <a:buNone/>
            </a:pPr>
            <a:r>
              <a:rPr lang="en-US" b="1" dirty="0"/>
              <a:t>Corrective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9" name="Text Placeholder 4"/>
          <p:cNvSpPr txBox="1">
            <a:spLocks/>
          </p:cNvSpPr>
          <p:nvPr/>
        </p:nvSpPr>
        <p:spPr>
          <a:xfrm>
            <a:off x="5232400" y="873760"/>
            <a:ext cx="3403600" cy="813383"/>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6" name="Hexagon 5">
            <a:extLst>
              <a:ext uri="{C183D7F6-B498-43B3-948B-1728B52AA6E4}">
                <adec:decorative xmlns:adec="http://schemas.microsoft.com/office/drawing/2017/decorative" val="1"/>
              </a:ext>
            </a:extLst>
          </p:cNvPr>
          <p:cNvSpPr/>
          <p:nvPr/>
        </p:nvSpPr>
        <p:spPr>
          <a:xfrm>
            <a:off x="475827" y="1647849"/>
            <a:ext cx="1340992" cy="1085361"/>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2232660" y="1813517"/>
            <a:ext cx="2999740" cy="1197161"/>
          </a:xfrm>
          <a:prstGeom prst="wedgeRoundRectCallout">
            <a:avLst>
              <a:gd name="adj1" fmla="val -71494"/>
              <a:gd name="adj2" fmla="val 45432"/>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polygon is this? </a:t>
            </a:r>
          </a:p>
          <a:p>
            <a:pPr algn="ctr"/>
            <a:r>
              <a:rPr lang="en-US" sz="2000" i="1" dirty="0">
                <a:latin typeface="Arial" panose="020B0604020202020204" pitchFamily="34" charset="0"/>
                <a:cs typeface="Arial" panose="020B0604020202020204" pitchFamily="34" charset="0"/>
              </a:rPr>
              <a:t>Point to the hexagon on the board.</a:t>
            </a:r>
            <a:endParaRPr lang="en-US" sz="2000" dirty="0">
              <a:latin typeface="Arial" panose="020B0604020202020204" pitchFamily="34" charset="0"/>
              <a:cs typeface="Arial" panose="020B0604020202020204" pitchFamily="34" charset="0"/>
            </a:endParaRPr>
          </a:p>
        </p:txBody>
      </p:sp>
      <p:sp>
        <p:nvSpPr>
          <p:cNvPr id="7" name="Rounded Rectangular Callout 6"/>
          <p:cNvSpPr/>
          <p:nvPr/>
        </p:nvSpPr>
        <p:spPr>
          <a:xfrm>
            <a:off x="1899920" y="3500730"/>
            <a:ext cx="3332480" cy="919693"/>
          </a:xfrm>
          <a:prstGeom prst="wedgeRoundRectCallout">
            <a:avLst>
              <a:gd name="adj1" fmla="val -65702"/>
              <a:gd name="adj2" fmla="val 3698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This is a hexagon. What polygon is it?</a:t>
            </a:r>
          </a:p>
        </p:txBody>
      </p:sp>
      <p:sp>
        <p:nvSpPr>
          <p:cNvPr id="8" name="Rounded Rectangular Callout 7"/>
          <p:cNvSpPr/>
          <p:nvPr/>
        </p:nvSpPr>
        <p:spPr>
          <a:xfrm>
            <a:off x="5554980" y="2593907"/>
            <a:ext cx="2758440" cy="906823"/>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 pentagon. </a:t>
            </a:r>
          </a:p>
        </p:txBody>
      </p:sp>
      <p:sp>
        <p:nvSpPr>
          <p:cNvPr id="10" name="Rounded Rectangular Callout 9"/>
          <p:cNvSpPr/>
          <p:nvPr/>
        </p:nvSpPr>
        <p:spPr>
          <a:xfrm>
            <a:off x="5554980" y="4314113"/>
            <a:ext cx="2758440" cy="906823"/>
          </a:xfrm>
          <a:prstGeom prst="wedgeRoundRectCallout">
            <a:avLst>
              <a:gd name="adj1" fmla="val 72139"/>
              <a:gd name="adj2" fmla="val 64699"/>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 hexagon. </a:t>
            </a:r>
          </a:p>
        </p:txBody>
      </p:sp>
      <p:sp>
        <p:nvSpPr>
          <p:cNvPr id="11" name="Rounded Rectangular Callout 10"/>
          <p:cNvSpPr/>
          <p:nvPr/>
        </p:nvSpPr>
        <p:spPr>
          <a:xfrm>
            <a:off x="1300480" y="4910475"/>
            <a:ext cx="3931920" cy="1053445"/>
          </a:xfrm>
          <a:prstGeom prst="wedgeRoundRectCallout">
            <a:avLst>
              <a:gd name="adj1" fmla="val -64471"/>
              <a:gd name="adj2" fmla="val 36616"/>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Right! This polygon is a hexagon because it has 6 sides. </a:t>
            </a:r>
          </a:p>
        </p:txBody>
      </p:sp>
      <p:sp>
        <p:nvSpPr>
          <p:cNvPr id="12" name="Freeform 11"/>
          <p:cNvSpPr/>
          <p:nvPr/>
        </p:nvSpPr>
        <p:spPr>
          <a:xfrm>
            <a:off x="1300480" y="5923857"/>
            <a:ext cx="1756020" cy="673831"/>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CE4CE"/>
                </a:solidFill>
                <a:latin typeface="Arial" panose="020B0604020202020204" pitchFamily="34" charset="0"/>
                <a:cs typeface="Arial" panose="020B0604020202020204" pitchFamily="34" charset="0"/>
              </a:rPr>
              <a:t>Affirmative</a:t>
            </a:r>
          </a:p>
        </p:txBody>
      </p:sp>
    </p:spTree>
    <p:extLst>
      <p:ext uri="{BB962C8B-B14F-4D97-AF65-F5344CB8AC3E}">
        <p14:creationId xmlns:p14="http://schemas.microsoft.com/office/powerpoint/2010/main" val="32632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Explicit Instruction Model</a:t>
            </a:r>
          </a:p>
        </p:txBody>
      </p:sp>
      <p:sp>
        <p:nvSpPr>
          <p:cNvPr id="17" name="TextBox 16"/>
          <p:cNvSpPr txBox="1"/>
          <p:nvPr/>
        </p:nvSpPr>
        <p:spPr>
          <a:xfrm>
            <a:off x="2850359" y="3080147"/>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Planned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Examples</a:t>
            </a:r>
          </a:p>
        </p:txBody>
      </p:sp>
      <p:sp>
        <p:nvSpPr>
          <p:cNvPr id="18" name="TextBox 17"/>
          <p:cNvSpPr txBox="1"/>
          <p:nvPr/>
        </p:nvSpPr>
        <p:spPr>
          <a:xfrm>
            <a:off x="2848277" y="2227697"/>
            <a:ext cx="1667476" cy="852449"/>
          </a:xfrm>
          <a:prstGeom prst="rect">
            <a:avLst/>
          </a:prstGeom>
          <a:solidFill>
            <a:srgbClr val="D3A01F">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Clear Explanation</a:t>
            </a:r>
          </a:p>
        </p:txBody>
      </p:sp>
      <p:sp>
        <p:nvSpPr>
          <p:cNvPr id="19" name="TextBox 18"/>
          <p:cNvSpPr txBox="1"/>
          <p:nvPr/>
        </p:nvSpPr>
        <p:spPr>
          <a:xfrm>
            <a:off x="4641833" y="3017496"/>
            <a:ext cx="1667476" cy="875017"/>
          </a:xfrm>
          <a:prstGeom prst="rect">
            <a:avLst/>
          </a:prstGeom>
          <a:solidFill>
            <a:srgbClr val="EA6B0C">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Independent Practice</a:t>
            </a:r>
          </a:p>
        </p:txBody>
      </p:sp>
      <p:sp>
        <p:nvSpPr>
          <p:cNvPr id="20" name="TextBox 19"/>
          <p:cNvSpPr txBox="1"/>
          <p:nvPr/>
        </p:nvSpPr>
        <p:spPr>
          <a:xfrm>
            <a:off x="4641833" y="2227697"/>
            <a:ext cx="1667476" cy="789797"/>
          </a:xfrm>
          <a:prstGeom prst="rect">
            <a:avLst/>
          </a:prstGeom>
          <a:solidFill>
            <a:srgbClr val="8B4007"/>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Guided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Practice</a:t>
            </a:r>
          </a:p>
        </p:txBody>
      </p:sp>
      <p:sp>
        <p:nvSpPr>
          <p:cNvPr id="21" name="TextBox 20"/>
          <p:cNvSpPr txBox="1"/>
          <p:nvPr/>
        </p:nvSpPr>
        <p:spPr>
          <a:xfrm>
            <a:off x="2850358" y="1766034"/>
            <a:ext cx="1667476" cy="461665"/>
          </a:xfrm>
          <a:prstGeom prst="rect">
            <a:avLst/>
          </a:prstGeom>
          <a:solidFill>
            <a:srgbClr val="D3A01F">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Modeling</a:t>
            </a:r>
          </a:p>
        </p:txBody>
      </p:sp>
      <p:sp>
        <p:nvSpPr>
          <p:cNvPr id="22" name="TextBox 21"/>
          <p:cNvSpPr txBox="1"/>
          <p:nvPr/>
        </p:nvSpPr>
        <p:spPr>
          <a:xfrm>
            <a:off x="4641833" y="1766033"/>
            <a:ext cx="1667476" cy="461665"/>
          </a:xfrm>
          <a:prstGeom prst="rect">
            <a:avLst/>
          </a:prstGeom>
          <a:solidFill>
            <a:srgbClr val="EA6B0C">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Practice</a:t>
            </a:r>
          </a:p>
        </p:txBody>
      </p:sp>
      <p:sp>
        <p:nvSpPr>
          <p:cNvPr id="26" name="Rectangle 25"/>
          <p:cNvSpPr/>
          <p:nvPr/>
        </p:nvSpPr>
        <p:spPr>
          <a:xfrm>
            <a:off x="2850358" y="4069712"/>
            <a:ext cx="3458951" cy="437680"/>
          </a:xfrm>
          <a:prstGeom prst="rect">
            <a:avLst/>
          </a:prstGeom>
          <a:solidFill>
            <a:srgbClr val="E4E5E6">
              <a:lumMod val="50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Supporting Practices</a:t>
            </a:r>
            <a:endParaRPr kumimoji="0" lang="en-US" sz="1800" b="0" i="0" u="none" strike="noStrike" kern="0" cap="none" spc="0" normalizeH="0" baseline="0" noProof="0" dirty="0">
              <a:ln>
                <a:noFill/>
              </a:ln>
              <a:solidFill>
                <a:srgbClr val="000000"/>
              </a:solidFill>
              <a:effectLst/>
              <a:uLnTx/>
              <a:uFillTx/>
            </a:endParaRPr>
          </a:p>
        </p:txBody>
      </p:sp>
      <p:sp>
        <p:nvSpPr>
          <p:cNvPr id="27" name="Rectangle 26"/>
          <p:cNvSpPr/>
          <p:nvPr/>
        </p:nvSpPr>
        <p:spPr>
          <a:xfrm>
            <a:off x="2850358" y="4411001"/>
            <a:ext cx="3458951" cy="1085957"/>
          </a:xfrm>
          <a:prstGeom prst="rect">
            <a:avLst/>
          </a:prstGeom>
          <a:solidFill>
            <a:srgbClr val="E4E5E6">
              <a:lumMod val="25000"/>
            </a:srgbClr>
          </a:solidFill>
        </p:spPr>
        <p:txBody>
          <a:bodyPr wrap="square">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Using effective</a:t>
            </a:r>
            <a:r>
              <a:rPr kumimoji="0" lang="en-US" sz="1600" b="0" i="0" u="none" strike="noStrike" kern="0" cap="none" spc="0" normalizeH="0" noProof="0" dirty="0">
                <a:ln>
                  <a:noFill/>
                </a:ln>
                <a:solidFill>
                  <a:srgbClr val="FFFFFF"/>
                </a:solidFill>
                <a:effectLst/>
                <a:uLnTx/>
                <a:uFillTx/>
              </a:rPr>
              <a:t> methods to elicit frequent responses</a:t>
            </a:r>
            <a:endParaRPr kumimoji="0" lang="en-US" sz="1600" b="0" i="0" u="none" strike="noStrike" kern="0" cap="none" spc="0" normalizeH="0" baseline="0" noProof="0" dirty="0">
              <a:ln>
                <a:noFill/>
              </a:ln>
              <a:solidFill>
                <a:srgbClr val="FFFFFF"/>
              </a:solidFill>
              <a:effectLst/>
              <a:uLnTx/>
              <a:uFillTx/>
            </a:endParaRP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Maintaining a brisk pace</a:t>
            </a:r>
          </a:p>
        </p:txBody>
      </p:sp>
    </p:spTree>
    <p:extLst>
      <p:ext uri="{BB962C8B-B14F-4D97-AF65-F5344CB8AC3E}">
        <p14:creationId xmlns:p14="http://schemas.microsoft.com/office/powerpoint/2010/main" val="20744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7.4</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5"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17"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9" name="Rounded Rectangular Callout 18"/>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the square root of 64?</a:t>
            </a:r>
          </a:p>
        </p:txBody>
      </p:sp>
      <p:sp>
        <p:nvSpPr>
          <p:cNvPr id="20" name="Rounded Rectangular Callout 19"/>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4</a:t>
            </a:r>
          </a:p>
        </p:txBody>
      </p:sp>
      <p:sp>
        <p:nvSpPr>
          <p:cNvPr id="21" name="Rounded Rectangular Callout 20"/>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t>
            </a:r>
          </a:p>
        </p:txBody>
      </p:sp>
      <p:sp>
        <p:nvSpPr>
          <p:cNvPr id="2" name="TextBox 1"/>
          <p:cNvSpPr txBox="1"/>
          <p:nvPr/>
        </p:nvSpPr>
        <p:spPr>
          <a:xfrm>
            <a:off x="581182" y="2932300"/>
            <a:ext cx="465121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https://youtu.be/uoVKK9CeNjU</a:t>
            </a:r>
            <a:endParaRPr lang="en-US" b="1" dirty="0">
              <a:solidFill>
                <a:schemeClr val="accent2"/>
              </a:solidFill>
            </a:endParaRPr>
          </a:p>
        </p:txBody>
      </p:sp>
      <p:pic>
        <p:nvPicPr>
          <p:cNvPr id="3" name="uoVKK9CeNjU"/>
          <p:cNvPicPr>
            <a:picLocks noRot="1" noChangeAspect="1"/>
          </p:cNvPicPr>
          <p:nvPr>
            <a:videoFile r:link="rId1"/>
          </p:nvPr>
        </p:nvPicPr>
        <p:blipFill>
          <a:blip r:embed="rId4"/>
          <a:stretch>
            <a:fillRect/>
          </a:stretch>
        </p:blipFill>
        <p:spPr>
          <a:xfrm>
            <a:off x="815058" y="3460360"/>
            <a:ext cx="4174066" cy="2347912"/>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34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7.4</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8" name="Rounded Rectangular Callout 17"/>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the square root of 64?</a:t>
            </a:r>
          </a:p>
        </p:txBody>
      </p:sp>
      <p:sp>
        <p:nvSpPr>
          <p:cNvPr id="22" name="Rounded Rectangular Callout 21"/>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4</a:t>
            </a:r>
          </a:p>
        </p:txBody>
      </p:sp>
      <p:sp>
        <p:nvSpPr>
          <p:cNvPr id="24" name="Rounded Rectangular Callout 23"/>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The square root of 64 is 8. What is the square root of 64?</a:t>
            </a:r>
          </a:p>
        </p:txBody>
      </p:sp>
      <p:sp>
        <p:nvSpPr>
          <p:cNvPr id="25"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26"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0" name="TextBox 9"/>
          <p:cNvSpPr txBox="1"/>
          <p:nvPr/>
        </p:nvSpPr>
        <p:spPr>
          <a:xfrm>
            <a:off x="581182" y="2932300"/>
            <a:ext cx="465121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https://youtu.be/b6ILxHurKR0</a:t>
            </a:r>
            <a:endParaRPr lang="en-US" b="1" dirty="0">
              <a:solidFill>
                <a:schemeClr val="accent2"/>
              </a:solidFill>
            </a:endParaRPr>
          </a:p>
        </p:txBody>
      </p:sp>
      <p:pic>
        <p:nvPicPr>
          <p:cNvPr id="2" name="b6ILxHurKR0"/>
          <p:cNvPicPr>
            <a:picLocks noRot="1" noChangeAspect="1"/>
          </p:cNvPicPr>
          <p:nvPr>
            <a:videoFile r:link="rId1"/>
          </p:nvPr>
        </p:nvPicPr>
        <p:blipFill>
          <a:blip r:embed="rId4"/>
          <a:stretch>
            <a:fillRect/>
          </a:stretch>
        </p:blipFill>
        <p:spPr>
          <a:xfrm>
            <a:off x="641958" y="3461991"/>
            <a:ext cx="4529666" cy="254793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41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6" name="Hexagon 5">
            <a:extLst>
              <a:ext uri="{C183D7F6-B498-43B3-948B-1728B52AA6E4}">
                <adec:decorative xmlns:adec="http://schemas.microsoft.com/office/drawing/2017/decorative" val="1"/>
              </a:ext>
            </a:extLst>
          </p:cNvPr>
          <p:cNvSpPr/>
          <p:nvPr/>
        </p:nvSpPr>
        <p:spPr>
          <a:xfrm>
            <a:off x="475827" y="1647849"/>
            <a:ext cx="1340992" cy="1085361"/>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2232660" y="1813517"/>
            <a:ext cx="2999740" cy="1197161"/>
          </a:xfrm>
          <a:prstGeom prst="wedgeRoundRectCallout">
            <a:avLst>
              <a:gd name="adj1" fmla="val -71494"/>
              <a:gd name="adj2" fmla="val 45432"/>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polygon is this? </a:t>
            </a:r>
          </a:p>
          <a:p>
            <a:pPr algn="ctr"/>
            <a:r>
              <a:rPr lang="en-US" sz="2000" i="1" dirty="0">
                <a:latin typeface="Arial" panose="020B0604020202020204" pitchFamily="34" charset="0"/>
                <a:cs typeface="Arial" panose="020B0604020202020204" pitchFamily="34" charset="0"/>
              </a:rPr>
              <a:t>Point to the hexagon on the board.</a:t>
            </a:r>
            <a:endParaRPr lang="en-US" sz="2000" dirty="0">
              <a:latin typeface="Arial" panose="020B0604020202020204" pitchFamily="34" charset="0"/>
              <a:cs typeface="Arial" panose="020B0604020202020204" pitchFamily="34" charset="0"/>
            </a:endParaRPr>
          </a:p>
        </p:txBody>
      </p:sp>
      <p:sp>
        <p:nvSpPr>
          <p:cNvPr id="7" name="Rounded Rectangular Callout 6"/>
          <p:cNvSpPr/>
          <p:nvPr/>
        </p:nvSpPr>
        <p:spPr>
          <a:xfrm>
            <a:off x="1645920" y="3355172"/>
            <a:ext cx="3586480" cy="1751990"/>
          </a:xfrm>
          <a:prstGeom prst="wedgeRoundRectCallout">
            <a:avLst>
              <a:gd name="adj1" fmla="val -65702"/>
              <a:gd name="adj2" fmla="val 3698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 agree that a pentagon is a polygon. A pentagon has 5 sides. A hexagon has 6 sides. Is this a hexagon or a pentagon?</a:t>
            </a:r>
          </a:p>
        </p:txBody>
      </p:sp>
      <p:sp>
        <p:nvSpPr>
          <p:cNvPr id="8" name="Rounded Rectangular Callout 7"/>
          <p:cNvSpPr/>
          <p:nvPr/>
        </p:nvSpPr>
        <p:spPr>
          <a:xfrm>
            <a:off x="5554980" y="2593907"/>
            <a:ext cx="2758440" cy="906823"/>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 pentagon. </a:t>
            </a:r>
          </a:p>
        </p:txBody>
      </p:sp>
      <p:sp>
        <p:nvSpPr>
          <p:cNvPr id="10" name="Rounded Rectangular Callout 9"/>
          <p:cNvSpPr/>
          <p:nvPr/>
        </p:nvSpPr>
        <p:spPr>
          <a:xfrm>
            <a:off x="5554980" y="4610057"/>
            <a:ext cx="2758440" cy="906823"/>
          </a:xfrm>
          <a:prstGeom prst="wedgeRoundRectCallout">
            <a:avLst>
              <a:gd name="adj1" fmla="val 72139"/>
              <a:gd name="adj2" fmla="val 64699"/>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 hexagon. </a:t>
            </a:r>
          </a:p>
        </p:txBody>
      </p:sp>
      <p:sp>
        <p:nvSpPr>
          <p:cNvPr id="11" name="Rounded Rectangular Callout 10"/>
          <p:cNvSpPr/>
          <p:nvPr/>
        </p:nvSpPr>
        <p:spPr>
          <a:xfrm>
            <a:off x="1300480" y="5516880"/>
            <a:ext cx="3931920" cy="447040"/>
          </a:xfrm>
          <a:prstGeom prst="wedgeRoundRectCallout">
            <a:avLst>
              <a:gd name="adj1" fmla="val -64471"/>
              <a:gd name="adj2" fmla="val 36616"/>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Yes, this polygon is a hexagon.</a:t>
            </a:r>
          </a:p>
        </p:txBody>
      </p:sp>
      <p:sp>
        <p:nvSpPr>
          <p:cNvPr id="12" name="Freeform 11"/>
          <p:cNvSpPr/>
          <p:nvPr/>
        </p:nvSpPr>
        <p:spPr>
          <a:xfrm>
            <a:off x="1300480" y="5923857"/>
            <a:ext cx="1756020" cy="673831"/>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CE4CE"/>
                </a:solidFill>
                <a:latin typeface="Arial" panose="020B0604020202020204" pitchFamily="34" charset="0"/>
                <a:cs typeface="Arial" panose="020B0604020202020204" pitchFamily="34" charset="0"/>
              </a:rPr>
              <a:t>Affirmative</a:t>
            </a:r>
          </a:p>
        </p:txBody>
      </p:sp>
      <p:sp>
        <p:nvSpPr>
          <p:cNvPr id="13" name="Text Placeholder 4"/>
          <p:cNvSpPr txBox="1">
            <a:spLocks/>
          </p:cNvSpPr>
          <p:nvPr/>
        </p:nvSpPr>
        <p:spPr>
          <a:xfrm>
            <a:off x="5232400" y="420408"/>
            <a:ext cx="3403600" cy="453352"/>
          </a:xfrm>
          <a:prstGeom prst="rect">
            <a:avLst/>
          </a:prstGeom>
          <a:solidFill>
            <a:srgbClr val="476BAF"/>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a:t>Corrective Feedback</a:t>
            </a:r>
            <a:endParaRPr lang="en-US" b="1" dirty="0"/>
          </a:p>
        </p:txBody>
      </p:sp>
      <p:sp>
        <p:nvSpPr>
          <p:cNvPr id="14" name="Text Placeholder 4"/>
          <p:cNvSpPr txBox="1">
            <a:spLocks/>
          </p:cNvSpPr>
          <p:nvPr/>
        </p:nvSpPr>
        <p:spPr>
          <a:xfrm>
            <a:off x="5232400" y="873760"/>
            <a:ext cx="3403600" cy="813383"/>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b="1"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Tree>
    <p:extLst>
      <p:ext uri="{BB962C8B-B14F-4D97-AF65-F5344CB8AC3E}">
        <p14:creationId xmlns:p14="http://schemas.microsoft.com/office/powerpoint/2010/main" val="697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7.5</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9" name="Rounded Rectangular Callout 18"/>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the chemical symbol for sodium?</a:t>
            </a:r>
          </a:p>
        </p:txBody>
      </p:sp>
      <p:sp>
        <p:nvSpPr>
          <p:cNvPr id="20" name="Rounded Rectangular Callout 19"/>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NaCL</a:t>
            </a:r>
            <a:endParaRPr lang="en-US" sz="2800" dirty="0">
              <a:latin typeface="Arial" panose="020B0604020202020204" pitchFamily="34" charset="0"/>
              <a:cs typeface="Arial" panose="020B0604020202020204" pitchFamily="34" charset="0"/>
            </a:endParaRPr>
          </a:p>
        </p:txBody>
      </p:sp>
      <p:sp>
        <p:nvSpPr>
          <p:cNvPr id="21" name="Rounded Rectangular Callout 20"/>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t>
            </a:r>
          </a:p>
        </p:txBody>
      </p:sp>
      <p:sp>
        <p:nvSpPr>
          <p:cNvPr id="13"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14"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b="1"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2" name="TextBox 1"/>
          <p:cNvSpPr txBox="1"/>
          <p:nvPr/>
        </p:nvSpPr>
        <p:spPr>
          <a:xfrm>
            <a:off x="581182" y="2932300"/>
            <a:ext cx="4364936" cy="369332"/>
          </a:xfrm>
          <a:prstGeom prst="rect">
            <a:avLst/>
          </a:prstGeom>
          <a:noFill/>
        </p:spPr>
        <p:txBody>
          <a:bodyPr wrap="square" rtlCol="0">
            <a:spAutoFit/>
          </a:bodyPr>
          <a:lstStyle/>
          <a:p>
            <a:r>
              <a:rPr lang="en-US" b="1" dirty="0">
                <a:solidFill>
                  <a:schemeClr val="accent2"/>
                </a:solidFill>
              </a:rPr>
              <a:t>Link to Video: </a:t>
            </a:r>
            <a:r>
              <a:rPr lang="en-US" b="1" dirty="0">
                <a:hlinkClick r:id="rId3"/>
              </a:rPr>
              <a:t>https://youtu.be/gOX-i8IrMJk</a:t>
            </a:r>
            <a:endParaRPr lang="en-US" b="1" dirty="0"/>
          </a:p>
        </p:txBody>
      </p:sp>
      <p:pic>
        <p:nvPicPr>
          <p:cNvPr id="3" name="gOX-i8IrMJk"/>
          <p:cNvPicPr>
            <a:picLocks noRot="1" noChangeAspect="1"/>
          </p:cNvPicPr>
          <p:nvPr>
            <a:videoFile r:link="rId1"/>
          </p:nvPr>
        </p:nvPicPr>
        <p:blipFill>
          <a:blip r:embed="rId4"/>
          <a:stretch>
            <a:fillRect/>
          </a:stretch>
        </p:blipFill>
        <p:spPr>
          <a:xfrm>
            <a:off x="668868" y="3437226"/>
            <a:ext cx="4563532" cy="256698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89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7.5</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8" name="Rounded Rectangular Callout 17"/>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the chemical symbol for sodium?</a:t>
            </a:r>
          </a:p>
        </p:txBody>
      </p:sp>
      <p:sp>
        <p:nvSpPr>
          <p:cNvPr id="22" name="Rounded Rectangular Callout 21"/>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NaCL</a:t>
            </a:r>
            <a:endParaRPr lang="en-US" sz="2800" dirty="0">
              <a:latin typeface="Arial" panose="020B0604020202020204" pitchFamily="34" charset="0"/>
              <a:cs typeface="Arial" panose="020B0604020202020204" pitchFamily="34" charset="0"/>
            </a:endParaRPr>
          </a:p>
        </p:txBody>
      </p:sp>
      <p:sp>
        <p:nvSpPr>
          <p:cNvPr id="24" name="Rounded Rectangular Callout 23"/>
          <p:cNvSpPr/>
          <p:nvPr/>
        </p:nvSpPr>
        <p:spPr>
          <a:xfrm>
            <a:off x="5384800" y="4634316"/>
            <a:ext cx="2685627" cy="1339764"/>
          </a:xfrm>
          <a:prstGeom prst="wedgeRoundRectCallout">
            <a:avLst>
              <a:gd name="adj1" fmla="val -51265"/>
              <a:gd name="adj2" fmla="val 6739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The chemical symbol for sodium is Na. Is the chemical symbol for sodium Na or </a:t>
            </a:r>
            <a:r>
              <a:rPr lang="en-US" dirty="0" err="1">
                <a:latin typeface="Arial" panose="020B0604020202020204" pitchFamily="34" charset="0"/>
                <a:cs typeface="Arial" panose="020B0604020202020204" pitchFamily="34" charset="0"/>
              </a:rPr>
              <a:t>NaCL</a:t>
            </a:r>
            <a:r>
              <a:rPr lang="en-US" dirty="0">
                <a:latin typeface="Arial" panose="020B0604020202020204" pitchFamily="34" charset="0"/>
                <a:cs typeface="Arial" panose="020B0604020202020204" pitchFamily="34" charset="0"/>
              </a:rPr>
              <a:t>?</a:t>
            </a:r>
          </a:p>
        </p:txBody>
      </p:sp>
      <p:sp>
        <p:nvSpPr>
          <p:cNvPr id="15"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17"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b="1"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1" name="TextBox 10"/>
          <p:cNvSpPr txBox="1"/>
          <p:nvPr/>
        </p:nvSpPr>
        <p:spPr>
          <a:xfrm>
            <a:off x="581181" y="2932300"/>
            <a:ext cx="4533743" cy="369332"/>
          </a:xfrm>
          <a:prstGeom prst="rect">
            <a:avLst/>
          </a:prstGeom>
          <a:noFill/>
        </p:spPr>
        <p:txBody>
          <a:bodyPr wrap="square" rtlCol="0">
            <a:spAutoFit/>
          </a:bodyPr>
          <a:lstStyle/>
          <a:p>
            <a:r>
              <a:rPr lang="en-US" b="1" dirty="0">
                <a:solidFill>
                  <a:schemeClr val="accent2"/>
                </a:solidFill>
              </a:rPr>
              <a:t>Link to Video: </a:t>
            </a:r>
            <a:r>
              <a:rPr lang="en-US" b="1" dirty="0">
                <a:hlinkClick r:id="rId3"/>
              </a:rPr>
              <a:t>https://youtu.be/dryVPygMqBg</a:t>
            </a:r>
            <a:endParaRPr lang="en-US" b="1" dirty="0"/>
          </a:p>
        </p:txBody>
      </p:sp>
      <p:pic>
        <p:nvPicPr>
          <p:cNvPr id="2" name="dryVPygMqBg"/>
          <p:cNvPicPr>
            <a:picLocks noRot="1" noChangeAspect="1"/>
          </p:cNvPicPr>
          <p:nvPr>
            <a:videoFile r:link="rId1"/>
          </p:nvPr>
        </p:nvPicPr>
        <p:blipFill>
          <a:blip r:embed="rId4"/>
          <a:stretch>
            <a:fillRect/>
          </a:stretch>
        </p:blipFill>
        <p:spPr>
          <a:xfrm>
            <a:off x="581181" y="3452466"/>
            <a:ext cx="4563532" cy="256698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00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2" name="Rounded Rectangular Callout 1"/>
          <p:cNvSpPr/>
          <p:nvPr/>
        </p:nvSpPr>
        <p:spPr>
          <a:xfrm>
            <a:off x="2232660" y="1813517"/>
            <a:ext cx="2999740" cy="1197161"/>
          </a:xfrm>
          <a:prstGeom prst="wedgeRoundRectCallout">
            <a:avLst>
              <a:gd name="adj1" fmla="val -71494"/>
              <a:gd name="adj2" fmla="val 45432"/>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Why did Corduroy     feel sad?</a:t>
            </a:r>
          </a:p>
        </p:txBody>
      </p:sp>
      <p:sp>
        <p:nvSpPr>
          <p:cNvPr id="7" name="Rounded Rectangular Callout 6"/>
          <p:cNvSpPr/>
          <p:nvPr/>
        </p:nvSpPr>
        <p:spPr>
          <a:xfrm>
            <a:off x="1645920" y="3448470"/>
            <a:ext cx="3586480" cy="1489749"/>
          </a:xfrm>
          <a:prstGeom prst="wedgeRoundRectCallout">
            <a:avLst>
              <a:gd name="adj1" fmla="val -65702"/>
              <a:gd name="adj2" fmla="val 3698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 hear you saying that Corduroy felt sad because he lost his shoe. </a:t>
            </a:r>
          </a:p>
          <a:p>
            <a:pPr algn="ctr"/>
            <a:r>
              <a:rPr lang="en-US" sz="2000" dirty="0">
                <a:latin typeface="Arial" panose="020B0604020202020204" pitchFamily="34" charset="0"/>
                <a:cs typeface="Arial" panose="020B0604020202020204" pitchFamily="34" charset="0"/>
              </a:rPr>
              <a:t>Is that what you mean?</a:t>
            </a:r>
          </a:p>
        </p:txBody>
      </p:sp>
      <p:sp>
        <p:nvSpPr>
          <p:cNvPr id="8" name="Rounded Rectangular Callout 7"/>
          <p:cNvSpPr/>
          <p:nvPr/>
        </p:nvSpPr>
        <p:spPr>
          <a:xfrm>
            <a:off x="5554980" y="2593907"/>
            <a:ext cx="2758440" cy="906823"/>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He felt sad because he lost his shoe.</a:t>
            </a:r>
          </a:p>
        </p:txBody>
      </p:sp>
      <p:sp>
        <p:nvSpPr>
          <p:cNvPr id="10" name="Rounded Rectangular Callout 9"/>
          <p:cNvSpPr/>
          <p:nvPr/>
        </p:nvSpPr>
        <p:spPr>
          <a:xfrm>
            <a:off x="5554980" y="4610057"/>
            <a:ext cx="2758440" cy="906823"/>
          </a:xfrm>
          <a:prstGeom prst="wedgeRoundRectCallout">
            <a:avLst>
              <a:gd name="adj1" fmla="val 72139"/>
              <a:gd name="adj2" fmla="val 64699"/>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 he had lost a </a:t>
            </a:r>
            <a:r>
              <a:rPr lang="en-US" sz="2000" b="1" dirty="0">
                <a:latin typeface="Arial" panose="020B0604020202020204" pitchFamily="34" charset="0"/>
                <a:cs typeface="Arial" panose="020B0604020202020204" pitchFamily="34" charset="0"/>
              </a:rPr>
              <a:t>button. </a:t>
            </a:r>
            <a:endParaRPr lang="en-US" sz="2000" dirty="0">
              <a:latin typeface="Arial" panose="020B0604020202020204" pitchFamily="34" charset="0"/>
              <a:cs typeface="Arial" panose="020B0604020202020204" pitchFamily="34" charset="0"/>
            </a:endParaRPr>
          </a:p>
        </p:txBody>
      </p:sp>
      <p:sp>
        <p:nvSpPr>
          <p:cNvPr id="11" name="Rounded Rectangular Callout 10"/>
          <p:cNvSpPr/>
          <p:nvPr/>
        </p:nvSpPr>
        <p:spPr>
          <a:xfrm>
            <a:off x="2082800" y="5516880"/>
            <a:ext cx="3149600" cy="680720"/>
          </a:xfrm>
          <a:prstGeom prst="wedgeRoundRectCallout">
            <a:avLst>
              <a:gd name="adj1" fmla="val -64471"/>
              <a:gd name="adj2" fmla="val 36616"/>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That is one good reason why he was sad!</a:t>
            </a:r>
          </a:p>
        </p:txBody>
      </p:sp>
      <p:sp>
        <p:nvSpPr>
          <p:cNvPr id="12" name="Freeform 11"/>
          <p:cNvSpPr/>
          <p:nvPr/>
        </p:nvSpPr>
        <p:spPr>
          <a:xfrm>
            <a:off x="1503680" y="6106737"/>
            <a:ext cx="1756020" cy="673831"/>
          </a:xfrm>
          <a:custGeom>
            <a:avLst/>
            <a:gdLst>
              <a:gd name="connsiteX0" fmla="*/ 0 w 2438400"/>
              <a:gd name="connsiteY0" fmla="*/ 211671 h 1269999"/>
              <a:gd name="connsiteX1" fmla="*/ 211671 w 2438400"/>
              <a:gd name="connsiteY1" fmla="*/ 0 h 1269999"/>
              <a:gd name="connsiteX2" fmla="*/ 2226729 w 2438400"/>
              <a:gd name="connsiteY2" fmla="*/ 0 h 1269999"/>
              <a:gd name="connsiteX3" fmla="*/ 2438400 w 2438400"/>
              <a:gd name="connsiteY3" fmla="*/ 211671 h 1269999"/>
              <a:gd name="connsiteX4" fmla="*/ 2438400 w 2438400"/>
              <a:gd name="connsiteY4" fmla="*/ 1058328 h 1269999"/>
              <a:gd name="connsiteX5" fmla="*/ 2226729 w 2438400"/>
              <a:gd name="connsiteY5" fmla="*/ 1269999 h 1269999"/>
              <a:gd name="connsiteX6" fmla="*/ 211671 w 2438400"/>
              <a:gd name="connsiteY6" fmla="*/ 1269999 h 1269999"/>
              <a:gd name="connsiteX7" fmla="*/ 0 w 2438400"/>
              <a:gd name="connsiteY7" fmla="*/ 1058328 h 1269999"/>
              <a:gd name="connsiteX8" fmla="*/ 0 w 2438400"/>
              <a:gd name="connsiteY8" fmla="*/ 211671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269999">
                <a:moveTo>
                  <a:pt x="0" y="211671"/>
                </a:moveTo>
                <a:cubicBezTo>
                  <a:pt x="0" y="94768"/>
                  <a:pt x="94768" y="0"/>
                  <a:pt x="211671" y="0"/>
                </a:cubicBezTo>
                <a:lnTo>
                  <a:pt x="2226729" y="0"/>
                </a:lnTo>
                <a:cubicBezTo>
                  <a:pt x="2343632" y="0"/>
                  <a:pt x="2438400" y="94768"/>
                  <a:pt x="2438400" y="211671"/>
                </a:cubicBezTo>
                <a:lnTo>
                  <a:pt x="2438400" y="1058328"/>
                </a:lnTo>
                <a:cubicBezTo>
                  <a:pt x="2438400" y="1175231"/>
                  <a:pt x="2343632" y="1269999"/>
                  <a:pt x="2226729" y="1269999"/>
                </a:cubicBezTo>
                <a:lnTo>
                  <a:pt x="211671" y="1269999"/>
                </a:lnTo>
                <a:cubicBezTo>
                  <a:pt x="94768" y="1269999"/>
                  <a:pt x="0" y="1175231"/>
                  <a:pt x="0" y="1058328"/>
                </a:cubicBezTo>
                <a:lnTo>
                  <a:pt x="0" y="211671"/>
                </a:lnTo>
                <a:close/>
              </a:path>
            </a:pathLst>
          </a:custGeom>
          <a:no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91536" tIns="126766" rIns="191536" bIns="126766" numCol="1" spcCol="1270" anchor="ctr" anchorCtr="0">
            <a:noAutofit/>
          </a:bodyPr>
          <a:lstStyle/>
          <a:p>
            <a:pPr lvl="0" defTabSz="1511300">
              <a:lnSpc>
                <a:spcPct val="90000"/>
              </a:lnSpc>
              <a:spcBef>
                <a:spcPct val="0"/>
              </a:spcBef>
              <a:spcAft>
                <a:spcPct val="35000"/>
              </a:spcAft>
            </a:pPr>
            <a:r>
              <a:rPr lang="en-US" sz="2000" b="1" kern="1200" dirty="0">
                <a:solidFill>
                  <a:srgbClr val="9CE4CE"/>
                </a:solidFill>
                <a:latin typeface="Arial" panose="020B0604020202020204" pitchFamily="34" charset="0"/>
                <a:cs typeface="Arial" panose="020B0604020202020204" pitchFamily="34" charset="0"/>
              </a:rPr>
              <a:t>Affirmative</a:t>
            </a:r>
          </a:p>
        </p:txBody>
      </p:sp>
      <p:sp>
        <p:nvSpPr>
          <p:cNvPr id="15" name="Text Placeholder 4"/>
          <p:cNvSpPr txBox="1">
            <a:spLocks/>
          </p:cNvSpPr>
          <p:nvPr/>
        </p:nvSpPr>
        <p:spPr>
          <a:xfrm>
            <a:off x="5232400" y="420408"/>
            <a:ext cx="3403600" cy="453352"/>
          </a:xfrm>
          <a:prstGeom prst="rect">
            <a:avLst/>
          </a:prstGeom>
          <a:solidFill>
            <a:srgbClr val="476BAF"/>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a:t>Corrective Feedback</a:t>
            </a:r>
            <a:endParaRPr lang="en-US" b="1" dirty="0"/>
          </a:p>
        </p:txBody>
      </p:sp>
      <p:sp>
        <p:nvSpPr>
          <p:cNvPr id="16" name="Text Placeholder 4"/>
          <p:cNvSpPr txBox="1">
            <a:spLocks/>
          </p:cNvSpPr>
          <p:nvPr/>
        </p:nvSpPr>
        <p:spPr>
          <a:xfrm>
            <a:off x="5232400" y="873760"/>
            <a:ext cx="3403600" cy="813383"/>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b="1" dirty="0" err="1">
                <a:solidFill>
                  <a:schemeClr val="bg1"/>
                </a:solidFill>
              </a:rPr>
              <a:t>Revoicing</a:t>
            </a:r>
            <a:endParaRPr lang="en-US" b="1" dirty="0">
              <a:solidFill>
                <a:schemeClr val="bg1"/>
              </a:solidFill>
            </a:endParaRPr>
          </a:p>
        </p:txBody>
      </p:sp>
    </p:spTree>
    <p:extLst>
      <p:ext uri="{BB962C8B-B14F-4D97-AF65-F5344CB8AC3E}">
        <p14:creationId xmlns:p14="http://schemas.microsoft.com/office/powerpoint/2010/main" val="24202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7.6</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9" name="Rounded Rectangular Callout 18"/>
          <p:cNvSpPr/>
          <p:nvPr/>
        </p:nvSpPr>
        <p:spPr>
          <a:xfrm>
            <a:off x="5232400" y="182534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an equation that equals 20?</a:t>
            </a:r>
          </a:p>
        </p:txBody>
      </p:sp>
      <p:sp>
        <p:nvSpPr>
          <p:cNvPr id="20" name="Rounded Rectangular Callout 19"/>
          <p:cNvSpPr/>
          <p:nvPr/>
        </p:nvSpPr>
        <p:spPr>
          <a:xfrm>
            <a:off x="6000790" y="323028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 and 4 and 4 and 4 and 4 is 20.</a:t>
            </a:r>
          </a:p>
        </p:txBody>
      </p:sp>
      <p:sp>
        <p:nvSpPr>
          <p:cNvPr id="21" name="Rounded Rectangular Callout 20"/>
          <p:cNvSpPr/>
          <p:nvPr/>
        </p:nvSpPr>
        <p:spPr>
          <a:xfrm>
            <a:off x="5384800" y="4634316"/>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t>
            </a:r>
          </a:p>
        </p:txBody>
      </p:sp>
      <p:sp>
        <p:nvSpPr>
          <p:cNvPr id="10"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13"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b="1" dirty="0" err="1">
                <a:solidFill>
                  <a:schemeClr val="bg1"/>
                </a:solidFill>
              </a:rPr>
              <a:t>Revoicing</a:t>
            </a:r>
            <a:endParaRPr lang="en-US" b="1" dirty="0">
              <a:solidFill>
                <a:schemeClr val="bg1"/>
              </a:solidFill>
            </a:endParaRPr>
          </a:p>
        </p:txBody>
      </p:sp>
      <p:sp>
        <p:nvSpPr>
          <p:cNvPr id="2" name="TextBox 1"/>
          <p:cNvSpPr txBox="1"/>
          <p:nvPr/>
        </p:nvSpPr>
        <p:spPr>
          <a:xfrm>
            <a:off x="581182" y="2932300"/>
            <a:ext cx="454326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https://youtu.be/nLFXXgO_zVk</a:t>
            </a:r>
            <a:endParaRPr lang="en-US" b="1" dirty="0">
              <a:solidFill>
                <a:schemeClr val="accent2"/>
              </a:solidFill>
            </a:endParaRPr>
          </a:p>
        </p:txBody>
      </p:sp>
      <p:pic>
        <p:nvPicPr>
          <p:cNvPr id="3" name="nLFXXgO_zVk"/>
          <p:cNvPicPr>
            <a:picLocks noRot="1" noChangeAspect="1"/>
          </p:cNvPicPr>
          <p:nvPr>
            <a:videoFile r:link="rId1"/>
          </p:nvPr>
        </p:nvPicPr>
        <p:blipFill>
          <a:blip r:embed="rId4"/>
          <a:stretch>
            <a:fillRect/>
          </a:stretch>
        </p:blipFill>
        <p:spPr>
          <a:xfrm>
            <a:off x="689132" y="3385652"/>
            <a:ext cx="4543268" cy="2555588"/>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713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7.6</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1" name="Text Placeholder 4"/>
          <p:cNvSpPr txBox="1">
            <a:spLocks/>
          </p:cNvSpPr>
          <p:nvPr/>
        </p:nvSpPr>
        <p:spPr>
          <a:xfrm>
            <a:off x="581182" y="1555978"/>
            <a:ext cx="4364936" cy="453352"/>
          </a:xfrm>
          <a:prstGeom prst="rect">
            <a:avLst/>
          </a:prstGeom>
          <a:solidFill>
            <a:srgbClr val="476BAF"/>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Corrective Feedback</a:t>
            </a:r>
          </a:p>
        </p:txBody>
      </p:sp>
      <p:sp>
        <p:nvSpPr>
          <p:cNvPr id="15" name="Text Placeholder 4"/>
          <p:cNvSpPr txBox="1">
            <a:spLocks/>
          </p:cNvSpPr>
          <p:nvPr/>
        </p:nvSpPr>
        <p:spPr>
          <a:xfrm>
            <a:off x="581182" y="2009330"/>
            <a:ext cx="4364936" cy="787376"/>
          </a:xfrm>
          <a:prstGeom prst="rect">
            <a:avLst/>
          </a:prstGeom>
          <a:solidFill>
            <a:srgbClr val="B5C5E1"/>
          </a:solidFill>
        </p:spPr>
        <p:txBody>
          <a:bodyPr wrap="square" anchor="ctr" anchorCtr="0">
            <a:normAutofit fontScale="70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b="1" dirty="0" err="1">
                <a:solidFill>
                  <a:schemeClr val="bg1"/>
                </a:solidFill>
              </a:rPr>
              <a:t>Revoicing</a:t>
            </a:r>
            <a:endParaRPr lang="en-US" b="1" dirty="0">
              <a:solidFill>
                <a:schemeClr val="bg1"/>
              </a:solidFill>
            </a:endParaRPr>
          </a:p>
        </p:txBody>
      </p:sp>
      <p:sp>
        <p:nvSpPr>
          <p:cNvPr id="17" name="Rounded Rectangular Callout 16"/>
          <p:cNvSpPr/>
          <p:nvPr/>
        </p:nvSpPr>
        <p:spPr>
          <a:xfrm>
            <a:off x="5232400" y="58582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an equation that equals 20?</a:t>
            </a:r>
          </a:p>
        </p:txBody>
      </p:sp>
      <p:sp>
        <p:nvSpPr>
          <p:cNvPr id="19" name="Rounded Rectangular Callout 18"/>
          <p:cNvSpPr/>
          <p:nvPr/>
        </p:nvSpPr>
        <p:spPr>
          <a:xfrm>
            <a:off x="6000790" y="1990768"/>
            <a:ext cx="2758440" cy="110604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 and 4 and 4 and 4 and 4 is 20.</a:t>
            </a:r>
          </a:p>
        </p:txBody>
      </p:sp>
      <p:sp>
        <p:nvSpPr>
          <p:cNvPr id="20" name="Rounded Rectangular Callout 19"/>
          <p:cNvSpPr/>
          <p:nvPr/>
        </p:nvSpPr>
        <p:spPr>
          <a:xfrm>
            <a:off x="5384800" y="3394796"/>
            <a:ext cx="2685627" cy="1404028"/>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So what I hear you saying is that 4 + 4 + 4 + 4 + 4 = 20. Is that what you’re saying?</a:t>
            </a:r>
          </a:p>
        </p:txBody>
      </p:sp>
      <p:sp>
        <p:nvSpPr>
          <p:cNvPr id="23" name="Rounded Rectangular Callout 22"/>
          <p:cNvSpPr/>
          <p:nvPr/>
        </p:nvSpPr>
        <p:spPr>
          <a:xfrm>
            <a:off x="6000790" y="5096812"/>
            <a:ext cx="2758440" cy="808052"/>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Yeah, 4 x 5 = 20. </a:t>
            </a:r>
          </a:p>
        </p:txBody>
      </p:sp>
      <p:sp>
        <p:nvSpPr>
          <p:cNvPr id="2" name="TextBox 1"/>
          <p:cNvSpPr txBox="1"/>
          <p:nvPr/>
        </p:nvSpPr>
        <p:spPr>
          <a:xfrm>
            <a:off x="581182" y="2886075"/>
            <a:ext cx="458136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https://youtu.be/jpqUUN3Ut-4</a:t>
            </a:r>
            <a:endParaRPr lang="en-US" b="1" dirty="0">
              <a:solidFill>
                <a:schemeClr val="accent2"/>
              </a:solidFill>
            </a:endParaRPr>
          </a:p>
        </p:txBody>
      </p:sp>
      <p:pic>
        <p:nvPicPr>
          <p:cNvPr id="3" name="jpqUUN3Ut-4"/>
          <p:cNvPicPr>
            <a:picLocks noRot="1" noChangeAspect="1"/>
          </p:cNvPicPr>
          <p:nvPr>
            <a:videoFile r:link="rId1"/>
          </p:nvPr>
        </p:nvPicPr>
        <p:blipFill>
          <a:blip r:embed="rId4"/>
          <a:stretch>
            <a:fillRect/>
          </a:stretch>
        </p:blipFill>
        <p:spPr>
          <a:xfrm>
            <a:off x="581182" y="3413290"/>
            <a:ext cx="4715932" cy="2652712"/>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29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 Procedures</a:t>
            </a:r>
          </a:p>
        </p:txBody>
      </p:sp>
      <p:sp>
        <p:nvSpPr>
          <p:cNvPr id="3" name="Text Placeholder 2"/>
          <p:cNvSpPr>
            <a:spLocks noGrp="1"/>
          </p:cNvSpPr>
          <p:nvPr>
            <p:ph type="body" sz="quarter" idx="13"/>
          </p:nvPr>
        </p:nvSpPr>
        <p:spPr/>
        <p:txBody>
          <a:bodyPr/>
          <a:lstStyle/>
          <a:p>
            <a:r>
              <a:rPr lang="en-US" dirty="0"/>
              <a:t>Many programs contain specific correction procedures for delivering corrective feedback in a systematic way.</a:t>
            </a:r>
          </a:p>
        </p:txBody>
      </p:sp>
      <p:sp>
        <p:nvSpPr>
          <p:cNvPr id="4" name="TextBox 3"/>
          <p:cNvSpPr txBox="1"/>
          <p:nvPr/>
        </p:nvSpPr>
        <p:spPr>
          <a:xfrm>
            <a:off x="878549" y="2656114"/>
            <a:ext cx="7649029" cy="3139321"/>
          </a:xfrm>
          <a:prstGeom prst="rect">
            <a:avLst/>
          </a:prstGeom>
          <a:solidFill>
            <a:schemeClr val="tx1"/>
          </a:solid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Correction Procedure:</a:t>
            </a:r>
          </a:p>
          <a:p>
            <a:r>
              <a:rPr lang="en-US" b="1" dirty="0">
                <a:solidFill>
                  <a:schemeClr val="bg1"/>
                </a:solidFill>
                <a:latin typeface="Arial" panose="020B0604020202020204" pitchFamily="34" charset="0"/>
                <a:cs typeface="Arial" panose="020B0604020202020204" pitchFamily="34" charset="0"/>
              </a:rPr>
              <a:t>Know the sound</a:t>
            </a:r>
            <a:r>
              <a:rPr lang="en-US" dirty="0">
                <a:solidFill>
                  <a:schemeClr val="bg1"/>
                </a:solidFill>
                <a:latin typeface="Arial" panose="020B0604020202020204" pitchFamily="34" charset="0"/>
                <a:cs typeface="Arial" panose="020B0604020202020204" pitchFamily="34" charset="0"/>
              </a:rPr>
              <a:t> (repeat sound; ‘point and hold’ under continuous sound for 2-3 seconds/’point and tap’ under stop sound).</a:t>
            </a:r>
          </a:p>
          <a:p>
            <a:r>
              <a:rPr lang="en-US" b="1" dirty="0">
                <a:solidFill>
                  <a:schemeClr val="bg1"/>
                </a:solidFill>
                <a:latin typeface="Arial" panose="020B0604020202020204" pitchFamily="34" charset="0"/>
                <a:cs typeface="Arial" panose="020B0604020202020204" pitchFamily="34" charset="0"/>
              </a:rPr>
              <a:t>Tell me the sound </a:t>
            </a:r>
            <a:r>
              <a:rPr lang="en-US" dirty="0">
                <a:solidFill>
                  <a:schemeClr val="bg1"/>
                </a:solidFill>
                <a:latin typeface="Arial" panose="020B0604020202020204" pitchFamily="34" charset="0"/>
                <a:cs typeface="Arial" panose="020B0604020202020204" pitchFamily="34" charset="0"/>
              </a:rPr>
              <a:t>(signal student response; ‘point and hold’ under continuous sound for 2-3 seconds/’point and tap’ under stop sound).</a:t>
            </a:r>
          </a:p>
          <a:p>
            <a:r>
              <a:rPr lang="en-US" b="1" dirty="0">
                <a:solidFill>
                  <a:schemeClr val="bg1"/>
                </a:solidFill>
                <a:latin typeface="Arial" panose="020B0604020202020204" pitchFamily="34" charset="0"/>
                <a:cs typeface="Arial" panose="020B0604020202020204" pitchFamily="34" charset="0"/>
              </a:rPr>
              <a:t>Again, tell me the sound </a:t>
            </a:r>
            <a:r>
              <a:rPr lang="en-US" dirty="0">
                <a:solidFill>
                  <a:schemeClr val="bg1"/>
                </a:solidFill>
                <a:latin typeface="Arial" panose="020B0604020202020204" pitchFamily="34" charset="0"/>
                <a:cs typeface="Arial" panose="020B0604020202020204" pitchFamily="34" charset="0"/>
              </a:rPr>
              <a:t>(signal student response; ‘point and hold’ under continuous sound for 2-3 seconds/’point and tap’ under stop sound).</a:t>
            </a:r>
          </a:p>
          <a:p>
            <a:r>
              <a:rPr lang="en-US" b="1" dirty="0">
                <a:solidFill>
                  <a:schemeClr val="bg1"/>
                </a:solidFill>
                <a:latin typeface="Arial" panose="020B0604020202020204" pitchFamily="34" charset="0"/>
                <a:cs typeface="Arial" panose="020B0604020202020204" pitchFamily="34" charset="0"/>
              </a:rPr>
              <a:t>That’s right </a:t>
            </a:r>
            <a:r>
              <a:rPr lang="en-US" dirty="0">
                <a:solidFill>
                  <a:schemeClr val="bg1"/>
                </a:solidFill>
                <a:latin typeface="Arial" panose="020B0604020202020204" pitchFamily="34" charset="0"/>
                <a:cs typeface="Arial" panose="020B0604020202020204" pitchFamily="34" charset="0"/>
              </a:rPr>
              <a:t>(repeat sound; ‘point and hold’ under continuous sound for 2-3 seconds/’point and tap’ under stop sound).</a:t>
            </a:r>
          </a:p>
          <a:p>
            <a:r>
              <a:rPr lang="en-US" dirty="0">
                <a:solidFill>
                  <a:schemeClr val="bg1"/>
                </a:solidFill>
                <a:latin typeface="Arial" panose="020B0604020202020204" pitchFamily="34" charset="0"/>
                <a:cs typeface="Arial" panose="020B0604020202020204" pitchFamily="34" charset="0"/>
              </a:rPr>
              <a:t>(Repeat until firm.)</a:t>
            </a:r>
          </a:p>
        </p:txBody>
      </p:sp>
    </p:spTree>
    <p:extLst>
      <p:ext uri="{BB962C8B-B14F-4D97-AF65-F5344CB8AC3E}">
        <p14:creationId xmlns:p14="http://schemas.microsoft.com/office/powerpoint/2010/main" val="1031600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67173" y="1395768"/>
            <a:ext cx="7379547" cy="453352"/>
          </a:xfrm>
          <a:solidFill>
            <a:srgbClr val="38C99C"/>
          </a:solidFill>
        </p:spPr>
        <p:txBody>
          <a:bodyPr anchor="ctr"/>
          <a:lstStyle/>
          <a:p>
            <a:pPr marL="0" indent="0">
              <a:lnSpc>
                <a:spcPct val="100000"/>
              </a:lnSpc>
              <a:spcBef>
                <a:spcPts val="600"/>
              </a:spcBef>
              <a:buNone/>
            </a:pPr>
            <a:r>
              <a:rPr lang="en-US" b="1" dirty="0"/>
              <a:t>Affirmative Feedback</a:t>
            </a:r>
          </a:p>
        </p:txBody>
      </p:sp>
      <p:sp>
        <p:nvSpPr>
          <p:cNvPr id="4" name="Title 3"/>
          <p:cNvSpPr>
            <a:spLocks noGrp="1"/>
          </p:cNvSpPr>
          <p:nvPr>
            <p:ph type="title"/>
          </p:nvPr>
        </p:nvSpPr>
        <p:spPr/>
        <p:txBody>
          <a:bodyPr>
            <a:normAutofit/>
          </a:bodyPr>
          <a:lstStyle/>
          <a:p>
            <a:r>
              <a:rPr lang="en-US" dirty="0"/>
              <a:t>Strategies for delivering feedback</a:t>
            </a:r>
          </a:p>
        </p:txBody>
      </p:sp>
      <p:sp>
        <p:nvSpPr>
          <p:cNvPr id="9" name="Text Placeholder 4"/>
          <p:cNvSpPr txBox="1">
            <a:spLocks/>
          </p:cNvSpPr>
          <p:nvPr/>
        </p:nvSpPr>
        <p:spPr>
          <a:xfrm>
            <a:off x="667173" y="1849120"/>
            <a:ext cx="7379547" cy="453352"/>
          </a:xfrm>
          <a:prstGeom prst="rect">
            <a:avLst/>
          </a:prstGeom>
          <a:solidFill>
            <a:srgbClr val="9CE4CE"/>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Reinforce and Restate</a:t>
            </a:r>
          </a:p>
        </p:txBody>
      </p:sp>
      <p:sp>
        <p:nvSpPr>
          <p:cNvPr id="10" name="Text Placeholder 4"/>
          <p:cNvSpPr txBox="1">
            <a:spLocks/>
          </p:cNvSpPr>
          <p:nvPr/>
        </p:nvSpPr>
        <p:spPr>
          <a:xfrm>
            <a:off x="667173" y="2659849"/>
            <a:ext cx="7379547" cy="453352"/>
          </a:xfrm>
          <a:prstGeom prst="rect">
            <a:avLst/>
          </a:prstGeom>
          <a:solidFill>
            <a:srgbClr val="476BAF"/>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Corrective Feedback</a:t>
            </a:r>
          </a:p>
        </p:txBody>
      </p:sp>
      <p:sp>
        <p:nvSpPr>
          <p:cNvPr id="11" name="Text Placeholder 4"/>
          <p:cNvSpPr txBox="1">
            <a:spLocks/>
          </p:cNvSpPr>
          <p:nvPr/>
        </p:nvSpPr>
        <p:spPr>
          <a:xfrm>
            <a:off x="667173" y="3113200"/>
            <a:ext cx="7379547" cy="1072719"/>
          </a:xfrm>
          <a:prstGeom prst="rect">
            <a:avLst/>
          </a:prstGeom>
          <a:solidFill>
            <a:srgbClr val="B5C5E1"/>
          </a:solidFill>
        </p:spPr>
        <p:txBody>
          <a:bodyPr wrap="square" anchor="ctr" anchorCtr="0">
            <a:normAutofit fontScale="92500"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You say it, they repeat it</a:t>
            </a:r>
          </a:p>
          <a:p>
            <a:pPr>
              <a:lnSpc>
                <a:spcPct val="100000"/>
              </a:lnSpc>
              <a:spcBef>
                <a:spcPts val="600"/>
              </a:spcBef>
              <a:buClrTx/>
            </a:pPr>
            <a:r>
              <a:rPr lang="en-US" dirty="0">
                <a:solidFill>
                  <a:schemeClr val="bg1"/>
                </a:solidFill>
              </a:rPr>
              <a:t>Give the answer and give a choice</a:t>
            </a:r>
          </a:p>
          <a:p>
            <a:pPr>
              <a:lnSpc>
                <a:spcPct val="100000"/>
              </a:lnSpc>
              <a:spcBef>
                <a:spcPts val="600"/>
              </a:spcBef>
              <a:buClrTx/>
            </a:pPr>
            <a:r>
              <a:rPr lang="en-US" dirty="0" err="1">
                <a:solidFill>
                  <a:schemeClr val="bg1"/>
                </a:solidFill>
              </a:rPr>
              <a:t>Revoicing</a:t>
            </a:r>
            <a:endParaRPr lang="en-US" dirty="0">
              <a:solidFill>
                <a:schemeClr val="bg1"/>
              </a:solidFill>
            </a:endParaRPr>
          </a:p>
        </p:txBody>
      </p:sp>
      <p:sp>
        <p:nvSpPr>
          <p:cNvPr id="12" name="Text Placeholder 4"/>
          <p:cNvSpPr txBox="1">
            <a:spLocks/>
          </p:cNvSpPr>
          <p:nvPr/>
        </p:nvSpPr>
        <p:spPr>
          <a:xfrm>
            <a:off x="667173" y="4489321"/>
            <a:ext cx="7379547" cy="453352"/>
          </a:xfrm>
          <a:prstGeom prst="rect">
            <a:avLst/>
          </a:prstGeom>
          <a:solidFill>
            <a:srgbClr val="795D89"/>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ppleSymbols" charset="0"/>
              <a:buNone/>
            </a:pPr>
            <a:r>
              <a:rPr lang="en-US" b="1" dirty="0"/>
              <a:t>Reset Feedback</a:t>
            </a:r>
          </a:p>
        </p:txBody>
      </p:sp>
      <p:sp>
        <p:nvSpPr>
          <p:cNvPr id="13" name="Text Placeholder 4"/>
          <p:cNvSpPr txBox="1">
            <a:spLocks/>
          </p:cNvSpPr>
          <p:nvPr/>
        </p:nvSpPr>
        <p:spPr>
          <a:xfrm>
            <a:off x="667173" y="4942673"/>
            <a:ext cx="7379547" cy="757346"/>
          </a:xfrm>
          <a:prstGeom prst="rect">
            <a:avLst/>
          </a:prstGeom>
          <a:solidFill>
            <a:srgbClr val="B8A6C2"/>
          </a:solidFill>
        </p:spPr>
        <p:txBody>
          <a:bodyPr wrap="square" anchor="ctr" anchorCtr="0">
            <a:normAutofit lnSpcReduction="1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Tree>
    <p:extLst>
      <p:ext uri="{BB962C8B-B14F-4D97-AF65-F5344CB8AC3E}">
        <p14:creationId xmlns:p14="http://schemas.microsoft.com/office/powerpoint/2010/main" val="36771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bg/>
                                          </p:spTgt>
                                        </p:tgtEl>
                                      </p:cBhvr>
                                    </p:animEffect>
                                    <p:set>
                                      <p:cBhvr>
                                        <p:cTn id="10" dur="1" fill="hold">
                                          <p:stCondLst>
                                            <p:cond delay="499"/>
                                          </p:stCondLst>
                                        </p:cTn>
                                        <p:tgtEl>
                                          <p:spTgt spid="5">
                                            <p:bg/>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Practices</a:t>
            </a:r>
          </a:p>
        </p:txBody>
      </p:sp>
      <p:grpSp>
        <p:nvGrpSpPr>
          <p:cNvPr id="4" name="Group 3" descr="Supporting practices box"/>
          <p:cNvGrpSpPr/>
          <p:nvPr/>
        </p:nvGrpSpPr>
        <p:grpSpPr>
          <a:xfrm>
            <a:off x="739705" y="2399328"/>
            <a:ext cx="7912686" cy="2039108"/>
            <a:chOff x="1643167" y="2507547"/>
            <a:chExt cx="7912686" cy="2039108"/>
          </a:xfrm>
        </p:grpSpPr>
        <p:sp>
          <p:nvSpPr>
            <p:cNvPr id="5" name="Rectangle 4"/>
            <p:cNvSpPr/>
            <p:nvPr/>
          </p:nvSpPr>
          <p:spPr>
            <a:xfrm>
              <a:off x="1643167" y="2507547"/>
              <a:ext cx="7912683" cy="850173"/>
            </a:xfrm>
            <a:prstGeom prst="rect">
              <a:avLst/>
            </a:prstGeom>
            <a:solidFill>
              <a:schemeClr val="bg1">
                <a:lumMod val="65000"/>
                <a:lumOff val="35000"/>
              </a:scheme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Supporting Practices</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643168" y="3053329"/>
              <a:ext cx="7912685" cy="1493326"/>
            </a:xfrm>
            <a:prstGeom prst="rect">
              <a:avLst/>
            </a:prstGeom>
            <a:solidFill>
              <a:schemeClr val="bg1">
                <a:lumMod val="75000"/>
                <a:lumOff val="25000"/>
              </a:schemeClr>
            </a:solidFill>
          </p:spPr>
          <p:txBody>
            <a:bodyPr wrap="square" anchor="ctr">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Using</a:t>
              </a:r>
              <a:r>
                <a:rPr kumimoji="0" lang="en-US" sz="2400" b="0" i="0" u="none"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effective methods to elicit frequent responses</a:t>
              </a: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Maintaining a brisk pace</a:t>
              </a:r>
            </a:p>
          </p:txBody>
        </p:sp>
      </p:grpSp>
      <p:sp>
        <p:nvSpPr>
          <p:cNvPr id="7" name="Rectangle 6"/>
          <p:cNvSpPr/>
          <p:nvPr/>
        </p:nvSpPr>
        <p:spPr>
          <a:xfrm>
            <a:off x="739705" y="3488050"/>
            <a:ext cx="7912685" cy="803276"/>
          </a:xfrm>
          <a:prstGeom prst="rect">
            <a:avLst/>
          </a:prstGeom>
          <a:solidFill>
            <a:schemeClr val="bg1">
              <a:lumMod val="75000"/>
              <a:lumOff val="25000"/>
            </a:schemeClr>
          </a:solidFill>
        </p:spPr>
        <p:txBody>
          <a:bodyPr wrap="square" anchor="t">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Providing immediate</a:t>
            </a:r>
            <a:r>
              <a:rPr kumimoji="0" lang="en-US" sz="2400" b="0" i="0" u="none"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rPr>
              <a:t> specific feedback</a:t>
            </a: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2400" kern="0" dirty="0">
                <a:solidFill>
                  <a:srgbClr val="FFFFFF"/>
                </a:solidFill>
                <a:latin typeface="Arial" panose="020B0604020202020204" pitchFamily="34" charset="0"/>
                <a:cs typeface="Arial" panose="020B0604020202020204" pitchFamily="34" charset="0"/>
              </a:rPr>
              <a:t> Maintaining a brisk pace</a:t>
            </a: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EE643E"/>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930872"/>
          </a:xfrm>
          <a:solidFill>
            <a:srgbClr val="795D89"/>
          </a:solidFill>
        </p:spPr>
        <p:txBody>
          <a:bodyPr anchor="ctr">
            <a:noAutofit/>
          </a:bodyPr>
          <a:lstStyle/>
          <a:p>
            <a:pPr marL="0" indent="0" algn="ctr">
              <a:lnSpc>
                <a:spcPct val="100000"/>
              </a:lnSpc>
              <a:spcBef>
                <a:spcPts val="600"/>
              </a:spcBef>
              <a:buNone/>
            </a:pPr>
            <a:r>
              <a:rPr lang="en-US" sz="2400" b="1" dirty="0"/>
              <a:t>Reset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grpSp>
        <p:nvGrpSpPr>
          <p:cNvPr id="18" name="Group 17" descr="thumbs up"/>
          <p:cNvGrpSpPr/>
          <p:nvPr/>
        </p:nvGrpSpPr>
        <p:grpSpPr>
          <a:xfrm>
            <a:off x="1833496" y="1636603"/>
            <a:ext cx="1380361" cy="1380361"/>
            <a:chOff x="2089539" y="1616839"/>
            <a:chExt cx="1380361" cy="1380361"/>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89539" y="1616839"/>
              <a:ext cx="1380361" cy="1380361"/>
            </a:xfrm>
            <a:prstGeom prst="rect">
              <a:avLst/>
            </a:prstGeom>
          </p:spPr>
        </p:pic>
        <p:sp>
          <p:nvSpPr>
            <p:cNvPr id="3" name="TextBox 2"/>
            <p:cNvSpPr txBox="1"/>
            <p:nvPr/>
          </p:nvSpPr>
          <p:spPr>
            <a:xfrm>
              <a:off x="2392433" y="2267078"/>
              <a:ext cx="774571"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a:t>
              </a:r>
            </a:p>
          </p:txBody>
        </p:sp>
      </p:grpSp>
      <p:grpSp>
        <p:nvGrpSpPr>
          <p:cNvPr id="19" name="Group 18" descr="thumbs down"/>
          <p:cNvGrpSpPr/>
          <p:nvPr/>
        </p:nvGrpSpPr>
        <p:grpSpPr>
          <a:xfrm>
            <a:off x="6197610" y="1636603"/>
            <a:ext cx="1380361" cy="1380361"/>
            <a:chOff x="5322829" y="1616838"/>
            <a:chExt cx="1380361" cy="1380361"/>
          </a:xfrm>
        </p:grpSpPr>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22829" y="1616838"/>
              <a:ext cx="1380361" cy="1380361"/>
            </a:xfrm>
            <a:prstGeom prst="rect">
              <a:avLst/>
            </a:prstGeom>
          </p:spPr>
        </p:pic>
        <p:sp>
          <p:nvSpPr>
            <p:cNvPr id="16" name="TextBox 15"/>
            <p:cNvSpPr txBox="1"/>
            <p:nvPr/>
          </p:nvSpPr>
          <p:spPr>
            <a:xfrm>
              <a:off x="5341427" y="1660687"/>
              <a:ext cx="1261884"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Don’t</a:t>
              </a:r>
            </a:p>
          </p:txBody>
        </p:sp>
      </p:grpSp>
      <p:sp>
        <p:nvSpPr>
          <p:cNvPr id="8" name="TextBox 7"/>
          <p:cNvSpPr txBox="1"/>
          <p:nvPr/>
        </p:nvSpPr>
        <p:spPr>
          <a:xfrm>
            <a:off x="601525" y="3107848"/>
            <a:ext cx="3844300" cy="2785378"/>
          </a:xfrm>
          <a:prstGeom prst="rect">
            <a:avLst/>
          </a:prstGeom>
          <a:noFill/>
        </p:spPr>
        <p:txBody>
          <a:bodyPr wrap="square" rtlCol="0">
            <a:spAutoFit/>
          </a:bodyPr>
          <a:lstStyle/>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Listen carefully to the student’s answer to be sure it’s off-topic before providing feedback</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Use a positive tone </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Validate the student’s response if it’s on track</a:t>
            </a:r>
          </a:p>
          <a:p>
            <a:pPr marL="173038" indent="-173038">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Prompt the student to answer the question correctly</a:t>
            </a:r>
          </a:p>
        </p:txBody>
      </p:sp>
      <p:sp>
        <p:nvSpPr>
          <p:cNvPr id="17" name="TextBox 16"/>
          <p:cNvSpPr txBox="1"/>
          <p:nvPr/>
        </p:nvSpPr>
        <p:spPr>
          <a:xfrm>
            <a:off x="4892176" y="3107848"/>
            <a:ext cx="3909947" cy="1092607"/>
          </a:xfrm>
          <a:prstGeom prst="rect">
            <a:avLst/>
          </a:prstGeom>
          <a:noFill/>
        </p:spPr>
        <p:txBody>
          <a:bodyPr wrap="square" rtlCol="0">
            <a:spAutoFit/>
          </a:bodyPr>
          <a:lstStyle/>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Cut a student off too early</a:t>
            </a:r>
          </a:p>
          <a:p>
            <a:pPr marL="233363" indent="-233363">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Assume the student is not paying attention</a:t>
            </a:r>
          </a:p>
        </p:txBody>
      </p:sp>
    </p:spTree>
    <p:extLst>
      <p:ext uri="{BB962C8B-B14F-4D97-AF65-F5344CB8AC3E}">
        <p14:creationId xmlns:p14="http://schemas.microsoft.com/office/powerpoint/2010/main" val="386789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453352"/>
          </a:xfrm>
          <a:solidFill>
            <a:srgbClr val="795D89"/>
          </a:solidFill>
        </p:spPr>
        <p:txBody>
          <a:bodyPr anchor="ctr"/>
          <a:lstStyle/>
          <a:p>
            <a:pPr marL="0" indent="0">
              <a:lnSpc>
                <a:spcPct val="100000"/>
              </a:lnSpc>
              <a:spcBef>
                <a:spcPts val="600"/>
              </a:spcBef>
              <a:buNone/>
            </a:pPr>
            <a:r>
              <a:rPr lang="en-US" b="1" dirty="0"/>
              <a:t>Reset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9" name="Text Placeholder 4"/>
          <p:cNvSpPr txBox="1">
            <a:spLocks/>
          </p:cNvSpPr>
          <p:nvPr/>
        </p:nvSpPr>
        <p:spPr>
          <a:xfrm>
            <a:off x="5232400" y="873760"/>
            <a:ext cx="3403600" cy="813383"/>
          </a:xfrm>
          <a:prstGeom prst="rect">
            <a:avLst/>
          </a:prstGeom>
          <a:solidFill>
            <a:srgbClr val="B8A6C2"/>
          </a:solidFill>
        </p:spPr>
        <p:txBody>
          <a:bodyPr wrap="square" anchor="ctr" anchorCtr="0">
            <a:normAutofit fontScale="85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
        <p:nvSpPr>
          <p:cNvPr id="6" name="Hexagon 5">
            <a:extLst>
              <a:ext uri="{C183D7F6-B498-43B3-948B-1728B52AA6E4}">
                <adec:decorative xmlns:adec="http://schemas.microsoft.com/office/drawing/2017/decorative" val="1"/>
              </a:ext>
            </a:extLst>
          </p:cNvPr>
          <p:cNvSpPr/>
          <p:nvPr/>
        </p:nvSpPr>
        <p:spPr>
          <a:xfrm>
            <a:off x="455507" y="2061880"/>
            <a:ext cx="1340992" cy="1085361"/>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2232660" y="2311357"/>
            <a:ext cx="2999740" cy="1197161"/>
          </a:xfrm>
          <a:prstGeom prst="wedgeRoundRectCallout">
            <a:avLst>
              <a:gd name="adj1" fmla="val -71494"/>
              <a:gd name="adj2" fmla="val 45432"/>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polygon is this? </a:t>
            </a:r>
          </a:p>
          <a:p>
            <a:pPr algn="ctr"/>
            <a:r>
              <a:rPr lang="en-US" sz="2000" i="1" dirty="0">
                <a:latin typeface="Arial" panose="020B0604020202020204" pitchFamily="34" charset="0"/>
                <a:cs typeface="Arial" panose="020B0604020202020204" pitchFamily="34" charset="0"/>
              </a:rPr>
              <a:t>Point to the hexagon on the board.</a:t>
            </a:r>
            <a:endParaRPr lang="en-US" sz="2000" dirty="0">
              <a:latin typeface="Arial" panose="020B0604020202020204" pitchFamily="34" charset="0"/>
              <a:cs typeface="Arial" panose="020B0604020202020204" pitchFamily="34" charset="0"/>
            </a:endParaRPr>
          </a:p>
        </p:txBody>
      </p:sp>
      <p:sp>
        <p:nvSpPr>
          <p:cNvPr id="7" name="Rounded Rectangular Callout 6"/>
          <p:cNvSpPr/>
          <p:nvPr/>
        </p:nvSpPr>
        <p:spPr>
          <a:xfrm>
            <a:off x="1899920" y="4830045"/>
            <a:ext cx="3332480" cy="919693"/>
          </a:xfrm>
          <a:prstGeom prst="wedgeRoundRectCallout">
            <a:avLst>
              <a:gd name="adj1" fmla="val -65702"/>
              <a:gd name="adj2" fmla="val 3698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Let’s get someone            to help us.</a:t>
            </a:r>
          </a:p>
        </p:txBody>
      </p:sp>
      <p:sp>
        <p:nvSpPr>
          <p:cNvPr id="8" name="Rounded Rectangular Callout 7"/>
          <p:cNvSpPr/>
          <p:nvPr/>
        </p:nvSpPr>
        <p:spPr>
          <a:xfrm>
            <a:off x="5554980" y="3508518"/>
            <a:ext cx="2758440" cy="1470093"/>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 am not totally sure, but I think I know what it might be. So, it has six sides.</a:t>
            </a:r>
          </a:p>
        </p:txBody>
      </p:sp>
    </p:spTree>
    <p:extLst>
      <p:ext uri="{BB962C8B-B14F-4D97-AF65-F5344CB8AC3E}">
        <p14:creationId xmlns:p14="http://schemas.microsoft.com/office/powerpoint/2010/main" val="1241850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7.7</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5" name="Text Placeholder 4"/>
          <p:cNvSpPr txBox="1">
            <a:spLocks/>
          </p:cNvSpPr>
          <p:nvPr/>
        </p:nvSpPr>
        <p:spPr>
          <a:xfrm>
            <a:off x="581182" y="1555978"/>
            <a:ext cx="4364936" cy="453352"/>
          </a:xfrm>
          <a:prstGeom prst="rect">
            <a:avLst/>
          </a:prstGeom>
          <a:solidFill>
            <a:srgbClr val="795D89"/>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Reset Feedback</a:t>
            </a:r>
          </a:p>
        </p:txBody>
      </p:sp>
      <p:sp>
        <p:nvSpPr>
          <p:cNvPr id="17" name="Text Placeholder 4"/>
          <p:cNvSpPr txBox="1">
            <a:spLocks/>
          </p:cNvSpPr>
          <p:nvPr/>
        </p:nvSpPr>
        <p:spPr>
          <a:xfrm>
            <a:off x="581182" y="2009330"/>
            <a:ext cx="4364936" cy="787376"/>
          </a:xfrm>
          <a:prstGeom prst="rect">
            <a:avLst/>
          </a:prstGeom>
          <a:solidFill>
            <a:srgbClr val="B8A6C2"/>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
        <p:nvSpPr>
          <p:cNvPr id="19" name="Rounded Rectangular Callout 18"/>
          <p:cNvSpPr/>
          <p:nvPr/>
        </p:nvSpPr>
        <p:spPr>
          <a:xfrm>
            <a:off x="5232400" y="132750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a major theme in </a:t>
            </a:r>
            <a:r>
              <a:rPr lang="en-US" sz="2000" i="1" dirty="0">
                <a:latin typeface="Arial" panose="020B0604020202020204" pitchFamily="34" charset="0"/>
                <a:cs typeface="Arial" panose="020B0604020202020204" pitchFamily="34" charset="0"/>
              </a:rPr>
              <a:t>To Kill a Mockingbird</a:t>
            </a:r>
            <a:r>
              <a:rPr lang="en-US" sz="2000" dirty="0">
                <a:latin typeface="Arial" panose="020B0604020202020204" pitchFamily="34" charset="0"/>
                <a:cs typeface="Arial" panose="020B0604020202020204" pitchFamily="34" charset="0"/>
              </a:rPr>
              <a:t>?</a:t>
            </a:r>
          </a:p>
        </p:txBody>
      </p:sp>
      <p:sp>
        <p:nvSpPr>
          <p:cNvPr id="20" name="Rounded Rectangular Callout 19"/>
          <p:cNvSpPr/>
          <p:nvPr/>
        </p:nvSpPr>
        <p:spPr>
          <a:xfrm>
            <a:off x="5908041" y="2613829"/>
            <a:ext cx="2956560" cy="213360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Well, there are a lot of themes because the characters are very complicated. Atticus is a lawyer so he deals with a lot of issues and he wants to help people…</a:t>
            </a:r>
          </a:p>
        </p:txBody>
      </p:sp>
      <p:sp>
        <p:nvSpPr>
          <p:cNvPr id="21" name="Rounded Rectangular Callout 20"/>
          <p:cNvSpPr/>
          <p:nvPr/>
        </p:nvSpPr>
        <p:spPr>
          <a:xfrm>
            <a:off x="5498253" y="4926798"/>
            <a:ext cx="2153920" cy="1106952"/>
          </a:xfrm>
          <a:prstGeom prst="wedgeRoundRectCallout">
            <a:avLst>
              <a:gd name="adj1" fmla="val -65799"/>
              <a:gd name="adj2" fmla="val 48923"/>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t>
            </a:r>
          </a:p>
        </p:txBody>
      </p:sp>
      <p:sp>
        <p:nvSpPr>
          <p:cNvPr id="2" name="TextBox 1"/>
          <p:cNvSpPr txBox="1"/>
          <p:nvPr/>
        </p:nvSpPr>
        <p:spPr>
          <a:xfrm>
            <a:off x="581182" y="2867025"/>
            <a:ext cx="5152868" cy="646331"/>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https://www.youtube.com/watch?v=BlKGa1OidJI</a:t>
            </a:r>
            <a:endParaRPr lang="en-US" b="1" dirty="0">
              <a:solidFill>
                <a:schemeClr val="accent2"/>
              </a:solidFill>
            </a:endParaRPr>
          </a:p>
        </p:txBody>
      </p:sp>
      <p:pic>
        <p:nvPicPr>
          <p:cNvPr id="3" name="BlKGa1OidJI"/>
          <p:cNvPicPr>
            <a:picLocks noRot="1" noChangeAspect="1"/>
          </p:cNvPicPr>
          <p:nvPr>
            <a:videoFile r:link="rId1"/>
          </p:nvPr>
        </p:nvPicPr>
        <p:blipFill>
          <a:blip r:embed="rId4"/>
          <a:stretch>
            <a:fillRect/>
          </a:stretch>
        </p:blipFill>
        <p:spPr>
          <a:xfrm>
            <a:off x="709179" y="3508035"/>
            <a:ext cx="4490160" cy="2525715"/>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45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7.7</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0" name="Text Placeholder 4"/>
          <p:cNvSpPr txBox="1">
            <a:spLocks/>
          </p:cNvSpPr>
          <p:nvPr/>
        </p:nvSpPr>
        <p:spPr>
          <a:xfrm>
            <a:off x="581182" y="1555978"/>
            <a:ext cx="4364936" cy="453352"/>
          </a:xfrm>
          <a:prstGeom prst="rect">
            <a:avLst/>
          </a:prstGeom>
          <a:solidFill>
            <a:srgbClr val="795D89"/>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Reset Feedback</a:t>
            </a:r>
          </a:p>
        </p:txBody>
      </p:sp>
      <p:sp>
        <p:nvSpPr>
          <p:cNvPr id="13" name="Text Placeholder 4"/>
          <p:cNvSpPr txBox="1">
            <a:spLocks/>
          </p:cNvSpPr>
          <p:nvPr/>
        </p:nvSpPr>
        <p:spPr>
          <a:xfrm>
            <a:off x="581182" y="2009330"/>
            <a:ext cx="4364936" cy="787376"/>
          </a:xfrm>
          <a:prstGeom prst="rect">
            <a:avLst/>
          </a:prstGeom>
          <a:solidFill>
            <a:srgbClr val="B8A6C2"/>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b="1" dirty="0">
                <a:solidFill>
                  <a:schemeClr val="bg1"/>
                </a:solidFill>
              </a:rPr>
              <a:t>Stop a long response</a:t>
            </a:r>
          </a:p>
          <a:p>
            <a:pPr>
              <a:lnSpc>
                <a:spcPct val="100000"/>
              </a:lnSpc>
              <a:spcBef>
                <a:spcPts val="600"/>
              </a:spcBef>
              <a:buClrTx/>
            </a:pPr>
            <a:r>
              <a:rPr lang="en-US" dirty="0">
                <a:solidFill>
                  <a:schemeClr val="bg1"/>
                </a:solidFill>
              </a:rPr>
              <a:t>Ask the question a different way</a:t>
            </a:r>
          </a:p>
        </p:txBody>
      </p:sp>
      <p:sp>
        <p:nvSpPr>
          <p:cNvPr id="14" name="Rounded Rectangular Callout 13"/>
          <p:cNvSpPr/>
          <p:nvPr/>
        </p:nvSpPr>
        <p:spPr>
          <a:xfrm>
            <a:off x="5232400" y="1327508"/>
            <a:ext cx="2685627" cy="1106952"/>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a major theme in </a:t>
            </a:r>
            <a:r>
              <a:rPr lang="en-US" sz="2000" i="1" dirty="0">
                <a:latin typeface="Arial" panose="020B0604020202020204" pitchFamily="34" charset="0"/>
                <a:cs typeface="Arial" panose="020B0604020202020204" pitchFamily="34" charset="0"/>
              </a:rPr>
              <a:t>To Kill a Mockingbird</a:t>
            </a:r>
            <a:r>
              <a:rPr lang="en-US" sz="2000" dirty="0">
                <a:latin typeface="Arial" panose="020B0604020202020204" pitchFamily="34" charset="0"/>
                <a:cs typeface="Arial" panose="020B0604020202020204" pitchFamily="34" charset="0"/>
              </a:rPr>
              <a:t>?</a:t>
            </a:r>
          </a:p>
        </p:txBody>
      </p:sp>
      <p:sp>
        <p:nvSpPr>
          <p:cNvPr id="15" name="Rounded Rectangular Callout 14"/>
          <p:cNvSpPr/>
          <p:nvPr/>
        </p:nvSpPr>
        <p:spPr>
          <a:xfrm>
            <a:off x="5908041" y="2613829"/>
            <a:ext cx="2956560" cy="2133600"/>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Well, there are a lot of themes because the characters are very complicated. Atticus is a lawyer so he deals with a lot of issues and he wants to help people…</a:t>
            </a:r>
          </a:p>
        </p:txBody>
      </p:sp>
      <p:sp>
        <p:nvSpPr>
          <p:cNvPr id="17" name="Rounded Rectangular Callout 16"/>
          <p:cNvSpPr/>
          <p:nvPr/>
        </p:nvSpPr>
        <p:spPr>
          <a:xfrm>
            <a:off x="5498253" y="4926798"/>
            <a:ext cx="2153920" cy="1106952"/>
          </a:xfrm>
          <a:prstGeom prst="wedgeRoundRectCallout">
            <a:avLst>
              <a:gd name="adj1" fmla="val -65799"/>
              <a:gd name="adj2" fmla="val 48923"/>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Ok so let’s ask someone to help us with that. </a:t>
            </a:r>
          </a:p>
        </p:txBody>
      </p:sp>
      <p:sp>
        <p:nvSpPr>
          <p:cNvPr id="2" name="TextBox 1"/>
          <p:cNvSpPr txBox="1"/>
          <p:nvPr/>
        </p:nvSpPr>
        <p:spPr>
          <a:xfrm>
            <a:off x="581182" y="2796706"/>
            <a:ext cx="4651218"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https://youtu.be/JGeujB6oLyk</a:t>
            </a:r>
            <a:endParaRPr lang="en-US" b="1" dirty="0">
              <a:solidFill>
                <a:schemeClr val="accent2"/>
              </a:solidFill>
            </a:endParaRPr>
          </a:p>
        </p:txBody>
      </p:sp>
      <p:pic>
        <p:nvPicPr>
          <p:cNvPr id="3" name="JGeujB6oLyk"/>
          <p:cNvPicPr>
            <a:picLocks noRot="1" noChangeAspect="1"/>
          </p:cNvPicPr>
          <p:nvPr>
            <a:videoFile r:link="rId1"/>
          </p:nvPr>
        </p:nvPicPr>
        <p:blipFill>
          <a:blip r:embed="rId4"/>
          <a:stretch>
            <a:fillRect/>
          </a:stretch>
        </p:blipFill>
        <p:spPr>
          <a:xfrm>
            <a:off x="581182" y="3341839"/>
            <a:ext cx="4715815" cy="265264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516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32400" y="420408"/>
            <a:ext cx="3403600" cy="453352"/>
          </a:xfrm>
          <a:solidFill>
            <a:srgbClr val="795D89"/>
          </a:solidFill>
        </p:spPr>
        <p:txBody>
          <a:bodyPr anchor="ctr"/>
          <a:lstStyle/>
          <a:p>
            <a:pPr marL="0" indent="0">
              <a:lnSpc>
                <a:spcPct val="100000"/>
              </a:lnSpc>
              <a:spcBef>
                <a:spcPts val="600"/>
              </a:spcBef>
              <a:buNone/>
            </a:pPr>
            <a:r>
              <a:rPr lang="en-US" b="1" dirty="0"/>
              <a:t>Reset Feedback</a:t>
            </a:r>
          </a:p>
        </p:txBody>
      </p:sp>
      <p:sp>
        <p:nvSpPr>
          <p:cNvPr id="4" name="Title 3"/>
          <p:cNvSpPr>
            <a:spLocks noGrp="1"/>
          </p:cNvSpPr>
          <p:nvPr>
            <p:ph type="title"/>
          </p:nvPr>
        </p:nvSpPr>
        <p:spPr>
          <a:xfrm>
            <a:off x="575733" y="324359"/>
            <a:ext cx="4656667" cy="1221360"/>
          </a:xfrm>
        </p:spPr>
        <p:txBody>
          <a:bodyPr>
            <a:normAutofit/>
          </a:bodyPr>
          <a:lstStyle/>
          <a:p>
            <a:r>
              <a:rPr lang="en-US" dirty="0"/>
              <a:t>Strategies for delivering feedback</a:t>
            </a:r>
          </a:p>
        </p:txBody>
      </p:sp>
      <p:sp>
        <p:nvSpPr>
          <p:cNvPr id="9" name="Text Placeholder 4"/>
          <p:cNvSpPr txBox="1">
            <a:spLocks/>
          </p:cNvSpPr>
          <p:nvPr/>
        </p:nvSpPr>
        <p:spPr>
          <a:xfrm>
            <a:off x="5232400" y="873760"/>
            <a:ext cx="3403600" cy="813383"/>
          </a:xfrm>
          <a:prstGeom prst="rect">
            <a:avLst/>
          </a:prstGeom>
          <a:solidFill>
            <a:srgbClr val="B8A6C2"/>
          </a:solidFill>
        </p:spPr>
        <p:txBody>
          <a:bodyPr wrap="square" anchor="ctr" anchorCtr="0">
            <a:normAutofit fontScale="85000" lnSpcReduction="20000"/>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b="1" dirty="0">
                <a:solidFill>
                  <a:schemeClr val="bg1"/>
                </a:solidFill>
              </a:rPr>
              <a:t>Ask the question a        different way</a:t>
            </a:r>
          </a:p>
        </p:txBody>
      </p:sp>
      <p:sp>
        <p:nvSpPr>
          <p:cNvPr id="6" name="Hexagon 5">
            <a:extLst>
              <a:ext uri="{C183D7F6-B498-43B3-948B-1728B52AA6E4}">
                <adec:decorative xmlns:adec="http://schemas.microsoft.com/office/drawing/2017/decorative" val="1"/>
              </a:ext>
            </a:extLst>
          </p:cNvPr>
          <p:cNvSpPr/>
          <p:nvPr/>
        </p:nvSpPr>
        <p:spPr>
          <a:xfrm>
            <a:off x="455507" y="2061880"/>
            <a:ext cx="1340992" cy="1085361"/>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2232660" y="1818641"/>
            <a:ext cx="2999740" cy="1689878"/>
          </a:xfrm>
          <a:prstGeom prst="wedgeRoundRectCallout">
            <a:avLst>
              <a:gd name="adj1" fmla="val -71494"/>
              <a:gd name="adj2" fmla="val 45432"/>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important things should we say about this shape? </a:t>
            </a:r>
          </a:p>
          <a:p>
            <a:pPr algn="ctr"/>
            <a:r>
              <a:rPr lang="en-US" sz="2000" i="1" dirty="0">
                <a:latin typeface="Arial" panose="020B0604020202020204" pitchFamily="34" charset="0"/>
                <a:cs typeface="Arial" panose="020B0604020202020204" pitchFamily="34" charset="0"/>
              </a:rPr>
              <a:t>Point to the hexagon on the board.</a:t>
            </a:r>
            <a:endParaRPr lang="en-US" sz="2000" dirty="0">
              <a:latin typeface="Arial" panose="020B0604020202020204" pitchFamily="34" charset="0"/>
              <a:cs typeface="Arial" panose="020B0604020202020204" pitchFamily="34" charset="0"/>
            </a:endParaRPr>
          </a:p>
        </p:txBody>
      </p:sp>
      <p:sp>
        <p:nvSpPr>
          <p:cNvPr id="7" name="Rounded Rectangular Callout 6"/>
          <p:cNvSpPr/>
          <p:nvPr/>
        </p:nvSpPr>
        <p:spPr>
          <a:xfrm>
            <a:off x="2061210" y="3969244"/>
            <a:ext cx="3332480" cy="1811796"/>
          </a:xfrm>
          <a:prstGeom prst="wedgeRoundRectCallout">
            <a:avLst>
              <a:gd name="adj1" fmla="val -65702"/>
              <a:gd name="adj2" fmla="val 3698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Those things are true. Let me ask a more specific question: What is the name of this polygon?</a:t>
            </a:r>
          </a:p>
        </p:txBody>
      </p:sp>
      <p:sp>
        <p:nvSpPr>
          <p:cNvPr id="8" name="Rounded Rectangular Callout 7"/>
          <p:cNvSpPr/>
          <p:nvPr/>
        </p:nvSpPr>
        <p:spPr>
          <a:xfrm>
            <a:off x="5554980" y="2773472"/>
            <a:ext cx="2758440" cy="1470093"/>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Well, it’s green, and it’s pretty big. It’s symmetrical, too!</a:t>
            </a:r>
          </a:p>
        </p:txBody>
      </p:sp>
      <p:sp>
        <p:nvSpPr>
          <p:cNvPr id="10" name="Rounded Rectangular Callout 9"/>
          <p:cNvSpPr/>
          <p:nvPr/>
        </p:nvSpPr>
        <p:spPr>
          <a:xfrm>
            <a:off x="5656580" y="5232400"/>
            <a:ext cx="2758440" cy="845148"/>
          </a:xfrm>
          <a:prstGeom prst="wedgeRoundRectCallout">
            <a:avLst>
              <a:gd name="adj1" fmla="val 66245"/>
              <a:gd name="adj2" fmla="val 53675"/>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Oh, is it a hexagon?</a:t>
            </a:r>
          </a:p>
        </p:txBody>
      </p:sp>
    </p:spTree>
    <p:extLst>
      <p:ext uri="{BB962C8B-B14F-4D97-AF65-F5344CB8AC3E}">
        <p14:creationId xmlns:p14="http://schemas.microsoft.com/office/powerpoint/2010/main" val="2627253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7.8</a:t>
            </a:r>
            <a:br>
              <a:rPr lang="en-US" dirty="0"/>
            </a:br>
            <a:r>
              <a:rPr lang="en-US" i="1" dirty="0"/>
              <a:t>Analyze a Video Example</a:t>
            </a:r>
          </a:p>
        </p:txBody>
      </p:sp>
      <p:sp>
        <p:nvSpPr>
          <p:cNvPr id="12" name="Content Placeholder 11"/>
          <p:cNvSpPr>
            <a:spLocks noGrp="1"/>
          </p:cNvSpPr>
          <p:nvPr>
            <p:ph idx="12"/>
          </p:nvPr>
        </p:nvSpPr>
        <p:spPr>
          <a:xfrm>
            <a:off x="581182" y="6196567"/>
            <a:ext cx="3677168" cy="458248"/>
          </a:xfrm>
        </p:spPr>
        <p:txBody>
          <a:bodyPr/>
          <a:lstStyle/>
          <a:p>
            <a:r>
              <a:rPr lang="en-US"/>
              <a:t>Axelson Academy (2017)</a:t>
            </a:r>
            <a:endParaRPr lang="en-US" dirty="0"/>
          </a:p>
        </p:txBody>
      </p:sp>
      <p:sp>
        <p:nvSpPr>
          <p:cNvPr id="15" name="Text Placeholder 4"/>
          <p:cNvSpPr txBox="1">
            <a:spLocks/>
          </p:cNvSpPr>
          <p:nvPr/>
        </p:nvSpPr>
        <p:spPr>
          <a:xfrm>
            <a:off x="581182" y="1555978"/>
            <a:ext cx="4364936" cy="453352"/>
          </a:xfrm>
          <a:prstGeom prst="rect">
            <a:avLst/>
          </a:prstGeom>
          <a:solidFill>
            <a:srgbClr val="795D89"/>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Reset Feedback</a:t>
            </a:r>
          </a:p>
        </p:txBody>
      </p:sp>
      <p:sp>
        <p:nvSpPr>
          <p:cNvPr id="17" name="Text Placeholder 4"/>
          <p:cNvSpPr txBox="1">
            <a:spLocks/>
          </p:cNvSpPr>
          <p:nvPr/>
        </p:nvSpPr>
        <p:spPr>
          <a:xfrm>
            <a:off x="581182" y="2009330"/>
            <a:ext cx="4364936" cy="787376"/>
          </a:xfrm>
          <a:prstGeom prst="rect">
            <a:avLst/>
          </a:prstGeom>
          <a:solidFill>
            <a:srgbClr val="B8A6C2"/>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b="1" dirty="0">
                <a:solidFill>
                  <a:schemeClr val="bg1"/>
                </a:solidFill>
              </a:rPr>
              <a:t>Ask the question a different way</a:t>
            </a:r>
          </a:p>
        </p:txBody>
      </p:sp>
      <p:sp>
        <p:nvSpPr>
          <p:cNvPr id="20" name="Rounded Rectangular Callout 19"/>
          <p:cNvSpPr/>
          <p:nvPr/>
        </p:nvSpPr>
        <p:spPr>
          <a:xfrm>
            <a:off x="5908041" y="2928789"/>
            <a:ext cx="2956560" cy="1480651"/>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Well, it’s really tall, like over 500 feet. And the elevator gets used a lot, so it sometimes has trouble and they’re closing to fix it. </a:t>
            </a:r>
          </a:p>
        </p:txBody>
      </p:sp>
      <p:sp>
        <p:nvSpPr>
          <p:cNvPr id="21" name="Rounded Rectangular Callout 20"/>
          <p:cNvSpPr/>
          <p:nvPr/>
        </p:nvSpPr>
        <p:spPr>
          <a:xfrm>
            <a:off x="5498252" y="4648324"/>
            <a:ext cx="2153920" cy="1213996"/>
          </a:xfrm>
          <a:prstGeom prst="wedgeRoundRectCallout">
            <a:avLst>
              <a:gd name="adj1" fmla="val -65799"/>
              <a:gd name="adj2" fmla="val 48923"/>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t>
            </a:r>
          </a:p>
        </p:txBody>
      </p:sp>
      <p:sp>
        <p:nvSpPr>
          <p:cNvPr id="10" name="Rounded Rectangular Callout 9"/>
          <p:cNvSpPr/>
          <p:nvPr/>
        </p:nvSpPr>
        <p:spPr>
          <a:xfrm>
            <a:off x="5232399" y="1495870"/>
            <a:ext cx="2685627" cy="1194035"/>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When we think about the Washington Monument, what should we remember about it?</a:t>
            </a:r>
          </a:p>
        </p:txBody>
      </p:sp>
      <p:sp>
        <p:nvSpPr>
          <p:cNvPr id="2" name="TextBox 1"/>
          <p:cNvSpPr txBox="1"/>
          <p:nvPr/>
        </p:nvSpPr>
        <p:spPr>
          <a:xfrm>
            <a:off x="581182" y="2796706"/>
            <a:ext cx="4651217"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https://youtu.be/nPQHLKRaPfk</a:t>
            </a:r>
            <a:endParaRPr lang="en-US" b="1" dirty="0">
              <a:solidFill>
                <a:schemeClr val="accent2"/>
              </a:solidFill>
            </a:endParaRPr>
          </a:p>
        </p:txBody>
      </p:sp>
      <p:pic>
        <p:nvPicPr>
          <p:cNvPr id="3" name="nPQHLKRaPfk"/>
          <p:cNvPicPr>
            <a:picLocks noRot="1" noChangeAspect="1"/>
          </p:cNvPicPr>
          <p:nvPr>
            <a:videoFile r:link="rId1"/>
          </p:nvPr>
        </p:nvPicPr>
        <p:blipFill>
          <a:blip r:embed="rId4"/>
          <a:stretch>
            <a:fillRect/>
          </a:stretch>
        </p:blipFill>
        <p:spPr>
          <a:xfrm>
            <a:off x="726624" y="3374548"/>
            <a:ext cx="4360332" cy="245268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35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a:t>Activity 7.8</a:t>
            </a:r>
            <a:br>
              <a:rPr lang="en-US" dirty="0"/>
            </a:br>
            <a:r>
              <a:rPr lang="en-US" i="1" dirty="0"/>
              <a:t>Review</a:t>
            </a:r>
          </a:p>
        </p:txBody>
      </p:sp>
      <p:sp>
        <p:nvSpPr>
          <p:cNvPr id="12" name="Content Placeholder 11"/>
          <p:cNvSpPr>
            <a:spLocks noGrp="1"/>
          </p:cNvSpPr>
          <p:nvPr>
            <p:ph idx="12"/>
          </p:nvPr>
        </p:nvSpPr>
        <p:spPr>
          <a:xfrm>
            <a:off x="581182" y="6170287"/>
            <a:ext cx="3677168" cy="458248"/>
          </a:xfrm>
        </p:spPr>
        <p:txBody>
          <a:bodyPr/>
          <a:lstStyle/>
          <a:p>
            <a:r>
              <a:rPr lang="en-US"/>
              <a:t>Axelson Academy (2017)</a:t>
            </a:r>
            <a:endParaRPr lang="en-US" dirty="0"/>
          </a:p>
        </p:txBody>
      </p:sp>
      <p:sp>
        <p:nvSpPr>
          <p:cNvPr id="10" name="Text Placeholder 4"/>
          <p:cNvSpPr txBox="1">
            <a:spLocks/>
          </p:cNvSpPr>
          <p:nvPr/>
        </p:nvSpPr>
        <p:spPr>
          <a:xfrm>
            <a:off x="581182" y="1555978"/>
            <a:ext cx="4364936" cy="453352"/>
          </a:xfrm>
          <a:prstGeom prst="rect">
            <a:avLst/>
          </a:prstGeom>
          <a:solidFill>
            <a:srgbClr val="795D89"/>
          </a:solidFill>
        </p:spPr>
        <p:txBody>
          <a:bodyPr anchor="ct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latin typeface="Arial" panose="020B0604020202020204" pitchFamily="34" charset="0"/>
                <a:cs typeface="Arial" panose="020B0604020202020204" pitchFamily="34" charset="0"/>
              </a:rPr>
              <a:t>Reset Feedback</a:t>
            </a:r>
          </a:p>
        </p:txBody>
      </p:sp>
      <p:sp>
        <p:nvSpPr>
          <p:cNvPr id="13" name="Text Placeholder 4"/>
          <p:cNvSpPr txBox="1">
            <a:spLocks/>
          </p:cNvSpPr>
          <p:nvPr/>
        </p:nvSpPr>
        <p:spPr>
          <a:xfrm>
            <a:off x="581182" y="2009330"/>
            <a:ext cx="4364936" cy="787376"/>
          </a:xfrm>
          <a:prstGeom prst="rect">
            <a:avLst/>
          </a:prstGeom>
          <a:solidFill>
            <a:srgbClr val="B8A6C2"/>
          </a:solidFill>
        </p:spPr>
        <p:txBody>
          <a:bodyPr wrap="square" anchor="ctr"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Tx/>
            </a:pPr>
            <a:r>
              <a:rPr lang="en-US" dirty="0">
                <a:solidFill>
                  <a:schemeClr val="bg1"/>
                </a:solidFill>
              </a:rPr>
              <a:t>Stop a long response</a:t>
            </a:r>
          </a:p>
          <a:p>
            <a:pPr>
              <a:lnSpc>
                <a:spcPct val="100000"/>
              </a:lnSpc>
              <a:spcBef>
                <a:spcPts val="600"/>
              </a:spcBef>
              <a:buClrTx/>
            </a:pPr>
            <a:r>
              <a:rPr lang="en-US" b="1" dirty="0">
                <a:solidFill>
                  <a:schemeClr val="bg1"/>
                </a:solidFill>
              </a:rPr>
              <a:t>Ask the question a different way</a:t>
            </a:r>
          </a:p>
        </p:txBody>
      </p:sp>
      <p:sp>
        <p:nvSpPr>
          <p:cNvPr id="11" name="Rounded Rectangular Callout 10"/>
          <p:cNvSpPr/>
          <p:nvPr/>
        </p:nvSpPr>
        <p:spPr>
          <a:xfrm>
            <a:off x="5908041" y="2928789"/>
            <a:ext cx="2956560" cy="1480651"/>
          </a:xfrm>
          <a:prstGeom prst="wedgeRoundRectCallout">
            <a:avLst>
              <a:gd name="adj1" fmla="val 57774"/>
              <a:gd name="adj2" fmla="val 88582"/>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Well, it’s really tall, like over 500 feet. And the elevator gets used a lot, so it sometimes has trouble and they’re closing to fix it. </a:t>
            </a:r>
          </a:p>
        </p:txBody>
      </p:sp>
      <p:sp>
        <p:nvSpPr>
          <p:cNvPr id="18" name="Rounded Rectangular Callout 17"/>
          <p:cNvSpPr/>
          <p:nvPr/>
        </p:nvSpPr>
        <p:spPr>
          <a:xfrm>
            <a:off x="5498252" y="4648324"/>
            <a:ext cx="2153920" cy="1213996"/>
          </a:xfrm>
          <a:prstGeom prst="wedgeRoundRectCallout">
            <a:avLst>
              <a:gd name="adj1" fmla="val -65799"/>
              <a:gd name="adj2" fmla="val 48923"/>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Let me ask that a different way: why was the Washington Monument built?</a:t>
            </a:r>
          </a:p>
        </p:txBody>
      </p:sp>
      <p:sp>
        <p:nvSpPr>
          <p:cNvPr id="20" name="Rounded Rectangular Callout 19"/>
          <p:cNvSpPr/>
          <p:nvPr/>
        </p:nvSpPr>
        <p:spPr>
          <a:xfrm>
            <a:off x="5232399" y="1495870"/>
            <a:ext cx="2685627" cy="1194035"/>
          </a:xfrm>
          <a:prstGeom prst="wedgeRoundRectCallout">
            <a:avLst>
              <a:gd name="adj1" fmla="val -47104"/>
              <a:gd name="adj2" fmla="val 81048"/>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When we think about the Washington Monument, what should we remember about it?</a:t>
            </a:r>
          </a:p>
        </p:txBody>
      </p:sp>
      <p:sp>
        <p:nvSpPr>
          <p:cNvPr id="2" name="TextBox 1"/>
          <p:cNvSpPr txBox="1"/>
          <p:nvPr/>
        </p:nvSpPr>
        <p:spPr>
          <a:xfrm>
            <a:off x="581182" y="2796706"/>
            <a:ext cx="4838543"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https://youtu.be/wgfUIolKrpo</a:t>
            </a:r>
            <a:endParaRPr lang="en-US" b="1" dirty="0">
              <a:solidFill>
                <a:schemeClr val="accent2"/>
              </a:solidFill>
            </a:endParaRPr>
          </a:p>
        </p:txBody>
      </p:sp>
      <p:pic>
        <p:nvPicPr>
          <p:cNvPr id="3" name="wgfUIolKrpo"/>
          <p:cNvPicPr>
            <a:picLocks noRot="1" noChangeAspect="1"/>
          </p:cNvPicPr>
          <p:nvPr>
            <a:videoFile r:link="rId1"/>
          </p:nvPr>
        </p:nvPicPr>
        <p:blipFill>
          <a:blip r:embed="rId4"/>
          <a:stretch>
            <a:fillRect/>
          </a:stretch>
        </p:blipFill>
        <p:spPr>
          <a:xfrm>
            <a:off x="581182" y="3404104"/>
            <a:ext cx="4494429" cy="252811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92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 teacher demonstration</a:t>
            </a:r>
          </a:p>
        </p:txBody>
      </p:sp>
      <p:sp>
        <p:nvSpPr>
          <p:cNvPr id="4" name="Rectangle 3"/>
          <p:cNvSpPr/>
          <p:nvPr/>
        </p:nvSpPr>
        <p:spPr>
          <a:xfrm>
            <a:off x="1509460" y="2548730"/>
            <a:ext cx="6715642" cy="2677656"/>
          </a:xfrm>
          <a:prstGeom prst="rect">
            <a:avLst/>
          </a:prstGeom>
          <a:solidFill>
            <a:schemeClr val="accent6">
              <a:lumMod val="75000"/>
            </a:schemeClr>
          </a:solidFill>
        </p:spPr>
        <p:txBody>
          <a:bodyPr wrap="square" anchor="t">
            <a:spAutoFit/>
          </a:bodyPr>
          <a:lstStyle/>
          <a:p>
            <a:r>
              <a:rPr lang="en-US" sz="2400" b="1" dirty="0">
                <a:latin typeface="Arial" panose="020B0604020202020204" pitchFamily="34" charset="0"/>
                <a:cs typeface="Arial" panose="020B0604020202020204" pitchFamily="34" charset="0"/>
              </a:rPr>
              <a:t>Context:</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Ms. Pollack is a 3rd grade special educator teaching a geometry lesson about shape properties.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Learning outcome</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SWBAT identify polygons that are quadrilaterals.</a:t>
            </a:r>
          </a:p>
        </p:txBody>
      </p:sp>
      <p:sp>
        <p:nvSpPr>
          <p:cNvPr id="2" name="TextBox 1"/>
          <p:cNvSpPr txBox="1"/>
          <p:nvPr/>
        </p:nvSpPr>
        <p:spPr>
          <a:xfrm>
            <a:off x="1509460" y="1962151"/>
            <a:ext cx="6581775"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2"/>
              </a:rPr>
              <a:t>https://youtu.be/21MDmZQhrsA</a:t>
            </a:r>
            <a:endParaRPr lang="en-US" b="1" dirty="0">
              <a:solidFill>
                <a:schemeClr val="accent2"/>
              </a:solidFill>
            </a:endParaRPr>
          </a:p>
        </p:txBody>
      </p:sp>
    </p:spTree>
    <p:extLst>
      <p:ext uri="{BB962C8B-B14F-4D97-AF65-F5344CB8AC3E}">
        <p14:creationId xmlns:p14="http://schemas.microsoft.com/office/powerpoint/2010/main" val="223445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ular Callout 9"/>
          <p:cNvSpPr/>
          <p:nvPr/>
        </p:nvSpPr>
        <p:spPr>
          <a:xfrm>
            <a:off x="1199330" y="1751309"/>
            <a:ext cx="5443036" cy="3207511"/>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Because it is a shape, like a polygon, and some polygons are round but some aren’t…</a:t>
            </a:r>
          </a:p>
        </p:txBody>
      </p:sp>
      <p:sp>
        <p:nvSpPr>
          <p:cNvPr id="2" name="Title 1"/>
          <p:cNvSpPr>
            <a:spLocks noGrp="1"/>
          </p:cNvSpPr>
          <p:nvPr>
            <p:ph type="title"/>
          </p:nvPr>
        </p:nvSpPr>
        <p:spPr/>
        <p:txBody>
          <a:bodyPr>
            <a:normAutofit/>
          </a:bodyPr>
          <a:lstStyle/>
          <a:p>
            <a:r>
              <a:rPr lang="en-US" dirty="0"/>
              <a:t>Example of providing immediate specific feedback</a:t>
            </a:r>
          </a:p>
        </p:txBody>
      </p:sp>
      <p:sp>
        <p:nvSpPr>
          <p:cNvPr id="8" name="Rounded Rectangular Callout 7"/>
          <p:cNvSpPr/>
          <p:nvPr/>
        </p:nvSpPr>
        <p:spPr>
          <a:xfrm>
            <a:off x="1375163" y="1929711"/>
            <a:ext cx="1835286" cy="1015604"/>
          </a:xfrm>
          <a:prstGeom prst="wedgeRoundRectCallout">
            <a:avLst>
              <a:gd name="adj1" fmla="val -68123"/>
              <a:gd name="adj2" fmla="val 10980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Four!!</a:t>
            </a:r>
          </a:p>
        </p:txBody>
      </p:sp>
      <p:sp>
        <p:nvSpPr>
          <p:cNvPr id="9" name="Rounded Rectangular Callout 8"/>
          <p:cNvSpPr/>
          <p:nvPr/>
        </p:nvSpPr>
        <p:spPr>
          <a:xfrm>
            <a:off x="2417188" y="3470096"/>
            <a:ext cx="1906839" cy="1024412"/>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Square</a:t>
            </a:r>
          </a:p>
        </p:txBody>
      </p:sp>
      <p:grpSp>
        <p:nvGrpSpPr>
          <p:cNvPr id="13" name="Group 12" descr="square"/>
          <p:cNvGrpSpPr/>
          <p:nvPr/>
        </p:nvGrpSpPr>
        <p:grpSpPr>
          <a:xfrm>
            <a:off x="2417188" y="4297371"/>
            <a:ext cx="1906839" cy="1322897"/>
            <a:chOff x="2510178" y="4494508"/>
            <a:chExt cx="1906839" cy="1322897"/>
          </a:xfrm>
        </p:grpSpPr>
        <p:sp>
          <p:nvSpPr>
            <p:cNvPr id="11" name="Rounded Rectangular Callout 10"/>
            <p:cNvSpPr/>
            <p:nvPr/>
          </p:nvSpPr>
          <p:spPr>
            <a:xfrm>
              <a:off x="2510178" y="4494508"/>
              <a:ext cx="1906839" cy="1322897"/>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2" name="Rectangle 11"/>
            <p:cNvSpPr/>
            <p:nvPr/>
          </p:nvSpPr>
          <p:spPr>
            <a:xfrm>
              <a:off x="3006448" y="4588578"/>
              <a:ext cx="914400" cy="914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70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8" grpId="1" animBg="1"/>
      <p:bldP spid="9" grpId="0" animBg="1"/>
      <p:bldP spid="9" grpId="1"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ular Callout 9"/>
          <p:cNvSpPr/>
          <p:nvPr/>
        </p:nvSpPr>
        <p:spPr>
          <a:xfrm>
            <a:off x="1199330" y="1751309"/>
            <a:ext cx="5443036" cy="3207511"/>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Because it is a shape, like a polygon, and some polygons are round but some aren’t…</a:t>
            </a:r>
          </a:p>
        </p:txBody>
      </p:sp>
      <p:sp>
        <p:nvSpPr>
          <p:cNvPr id="2" name="Title 1"/>
          <p:cNvSpPr>
            <a:spLocks noGrp="1"/>
          </p:cNvSpPr>
          <p:nvPr>
            <p:ph type="title"/>
          </p:nvPr>
        </p:nvSpPr>
        <p:spPr/>
        <p:txBody>
          <a:bodyPr>
            <a:normAutofit/>
          </a:bodyPr>
          <a:lstStyle/>
          <a:p>
            <a:r>
              <a:rPr lang="en-US" dirty="0"/>
              <a:t>Non-Example of providing immediate specific feedback</a:t>
            </a:r>
          </a:p>
        </p:txBody>
      </p:sp>
      <p:sp>
        <p:nvSpPr>
          <p:cNvPr id="8" name="Rounded Rectangular Callout 7"/>
          <p:cNvSpPr/>
          <p:nvPr/>
        </p:nvSpPr>
        <p:spPr>
          <a:xfrm>
            <a:off x="1375163" y="1929711"/>
            <a:ext cx="1835286" cy="1015604"/>
          </a:xfrm>
          <a:prstGeom prst="wedgeRoundRectCallout">
            <a:avLst>
              <a:gd name="adj1" fmla="val -68123"/>
              <a:gd name="adj2" fmla="val 10980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Four!!</a:t>
            </a:r>
          </a:p>
        </p:txBody>
      </p:sp>
      <p:sp>
        <p:nvSpPr>
          <p:cNvPr id="9" name="Rounded Rectangular Callout 8"/>
          <p:cNvSpPr/>
          <p:nvPr/>
        </p:nvSpPr>
        <p:spPr>
          <a:xfrm>
            <a:off x="2417188" y="3470096"/>
            <a:ext cx="1906839" cy="1024412"/>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Square</a:t>
            </a:r>
          </a:p>
        </p:txBody>
      </p:sp>
      <p:grpSp>
        <p:nvGrpSpPr>
          <p:cNvPr id="13" name="Group 12">
            <a:extLst>
              <a:ext uri="{C183D7F6-B498-43B3-948B-1728B52AA6E4}">
                <adec:decorative xmlns:adec="http://schemas.microsoft.com/office/drawing/2017/decorative" val="1"/>
              </a:ext>
            </a:extLst>
          </p:cNvPr>
          <p:cNvGrpSpPr/>
          <p:nvPr/>
        </p:nvGrpSpPr>
        <p:grpSpPr>
          <a:xfrm>
            <a:off x="2510178" y="4494508"/>
            <a:ext cx="1906839" cy="1322897"/>
            <a:chOff x="2510178" y="4494508"/>
            <a:chExt cx="1906839" cy="1322897"/>
          </a:xfrm>
        </p:grpSpPr>
        <p:sp>
          <p:nvSpPr>
            <p:cNvPr id="11" name="Rounded Rectangular Callout 10"/>
            <p:cNvSpPr/>
            <p:nvPr/>
          </p:nvSpPr>
          <p:spPr>
            <a:xfrm>
              <a:off x="2510178" y="4494508"/>
              <a:ext cx="1906839" cy="1322897"/>
            </a:xfrm>
            <a:prstGeom prst="wedgeRoundRectCallout">
              <a:avLst>
                <a:gd name="adj1" fmla="val -72758"/>
                <a:gd name="adj2" fmla="val 9823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2" name="Rectangle 11"/>
            <p:cNvSpPr/>
            <p:nvPr/>
          </p:nvSpPr>
          <p:spPr>
            <a:xfrm>
              <a:off x="3006448" y="4588578"/>
              <a:ext cx="914400" cy="914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024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grpSp>
        <p:nvGrpSpPr>
          <p:cNvPr id="4" name="Group 3" descr="engagement ring"/>
          <p:cNvGrpSpPr/>
          <p:nvPr/>
        </p:nvGrpSpPr>
        <p:grpSpPr>
          <a:xfrm>
            <a:off x="2125501" y="1782744"/>
            <a:ext cx="4363540" cy="4363540"/>
            <a:chOff x="2048690" y="1789919"/>
            <a:chExt cx="4363540" cy="4363540"/>
          </a:xfrm>
        </p:grpSpPr>
        <p:sp>
          <p:nvSpPr>
            <p:cNvPr id="5" name="Rectangle 4"/>
            <p:cNvSpPr/>
            <p:nvPr/>
          </p:nvSpPr>
          <p:spPr>
            <a:xfrm rot="16200000">
              <a:off x="4025621" y="2842350"/>
              <a:ext cx="285541" cy="2993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81270" y="2953432"/>
              <a:ext cx="208399" cy="5810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4556942" y="2953195"/>
              <a:ext cx="208399" cy="3833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rot="1454281">
              <a:off x="4440888" y="2937215"/>
              <a:ext cx="202016" cy="2241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2148837" flipV="1">
              <a:off x="4708656" y="3016371"/>
              <a:ext cx="258587" cy="13453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rossed out sign over ring photo"/>
            <p:cNvPicPr>
              <a:picLocks noChangeAspect="1"/>
            </p:cNvPicPr>
            <p:nvPr/>
          </p:nvPicPr>
          <p:blipFill>
            <a:blip r:embed="rId2" cstate="print">
              <a:extLst>
                <a:ext uri="{BEBA8EAE-BF5A-486C-A8C5-ECC9F3942E4B}">
                  <a14:imgProps xmlns:a14="http://schemas.microsoft.com/office/drawing/2010/main">
                    <a14:imgLayer r:embed="rId3">
                      <a14:imgEffect>
                        <a14:backgroundRemoval t="6970" b="90606" l="3576" r="96061"/>
                      </a14:imgEffect>
                    </a14:imgLayer>
                  </a14:imgProps>
                </a:ext>
                <a:ext uri="{28A0092B-C50C-407E-A947-70E740481C1C}">
                  <a14:useLocalDpi xmlns:a14="http://schemas.microsoft.com/office/drawing/2010/main" val="0"/>
                </a:ext>
              </a:extLst>
            </a:blip>
            <a:stretch>
              <a:fillRect/>
            </a:stretch>
          </p:blipFill>
          <p:spPr>
            <a:xfrm>
              <a:off x="2048690" y="1789919"/>
              <a:ext cx="4363540" cy="4363540"/>
            </a:xfrm>
            <a:prstGeom prst="rect">
              <a:avLst/>
            </a:prstGeom>
          </p:spPr>
        </p:pic>
      </p:grpSp>
      <p:pic>
        <p:nvPicPr>
          <p:cNvPr id="11" name="Picture 10" descr="whistle"/>
          <p:cNvPicPr>
            <a:picLocks noChangeAspect="1"/>
          </p:cNvPicPr>
          <p:nvPr/>
        </p:nvPicPr>
        <p:blipFill>
          <a:blip r:embed="rId4" cstate="print">
            <a:extLst>
              <a:ext uri="{BEBA8EAE-BF5A-486C-A8C5-ECC9F3942E4B}">
                <a14:imgProps xmlns:a14="http://schemas.microsoft.com/office/drawing/2010/main">
                  <a14:imgLayer r:embed="rId5">
                    <a14:imgEffect>
                      <a14:backgroundRemoval t="1091" b="100000" l="1855" r="98248"/>
                    </a14:imgEffect>
                  </a14:imgLayer>
                </a14:imgProps>
              </a:ext>
              <a:ext uri="{28A0092B-C50C-407E-A947-70E740481C1C}">
                <a14:useLocalDpi xmlns:a14="http://schemas.microsoft.com/office/drawing/2010/main" val="0"/>
              </a:ext>
            </a:extLst>
          </a:blip>
          <a:stretch>
            <a:fillRect/>
          </a:stretch>
        </p:blipFill>
        <p:spPr>
          <a:xfrm>
            <a:off x="5649958" y="783041"/>
            <a:ext cx="2664425" cy="2264732"/>
          </a:xfrm>
          <a:prstGeom prst="rect">
            <a:avLst/>
          </a:prstGeom>
        </p:spPr>
      </p:pic>
      <p:pic>
        <p:nvPicPr>
          <p:cNvPr id="12" name="Picture 11" descr="hand bell"/>
          <p:cNvPicPr>
            <a:picLocks noChangeAspect="1"/>
          </p:cNvPicPr>
          <p:nvPr/>
        </p:nvPicPr>
        <p:blipFill>
          <a:blip r:embed="rId6" cstate="print">
            <a:extLst>
              <a:ext uri="{BEBA8EAE-BF5A-486C-A8C5-ECC9F3942E4B}">
                <a14:imgProps xmlns:a14="http://schemas.microsoft.com/office/drawing/2010/main">
                  <a14:imgLayer r:embed="rId7">
                    <a14:imgEffect>
                      <a14:backgroundRemoval t="0" b="89945" l="0" r="89945">
                        <a14:foregroundMark x1="18413" y1="21563" x2="24833" y2="21987"/>
                        <a14:foregroundMark x1="30224" y1="12235" x2="30224" y2="12235"/>
                        <a14:foregroundMark x1="29497" y1="12538" x2="31557" y2="11811"/>
                        <a14:foregroundMark x1="39794" y1="27983" x2="41308" y2="27741"/>
                      </a14:backgroundRemoval>
                    </a14:imgEffect>
                  </a14:imgLayer>
                </a14:imgProps>
              </a:ext>
              <a:ext uri="{28A0092B-C50C-407E-A947-70E740481C1C}">
                <a14:useLocalDpi xmlns:a14="http://schemas.microsoft.com/office/drawing/2010/main" val="0"/>
              </a:ext>
            </a:extLst>
          </a:blip>
          <a:stretch>
            <a:fillRect/>
          </a:stretch>
        </p:blipFill>
        <p:spPr>
          <a:xfrm>
            <a:off x="222619" y="4438147"/>
            <a:ext cx="2419853" cy="2419853"/>
          </a:xfrm>
          <a:prstGeom prst="rect">
            <a:avLst/>
          </a:prstGeom>
        </p:spPr>
      </p:pic>
      <p:sp>
        <p:nvSpPr>
          <p:cNvPr id="13" name="&quot;No&quot; Symbol 12">
            <a:extLst>
              <a:ext uri="{C183D7F6-B498-43B3-948B-1728B52AA6E4}">
                <adec:decorative xmlns:adec="http://schemas.microsoft.com/office/drawing/2017/decorative" val="1"/>
              </a:ext>
            </a:extLst>
          </p:cNvPr>
          <p:cNvSpPr/>
          <p:nvPr/>
        </p:nvSpPr>
        <p:spPr>
          <a:xfrm>
            <a:off x="1879052" y="1431738"/>
            <a:ext cx="4856437" cy="4856437"/>
          </a:xfrm>
          <a:prstGeom prst="noSmoking">
            <a:avLst>
              <a:gd name="adj" fmla="val 8700"/>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720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How often do you provide students with immediate feedback?</a:t>
            </a:r>
          </a:p>
          <a:p>
            <a:endParaRPr lang="en-US" dirty="0"/>
          </a:p>
          <a:p>
            <a:endParaRPr lang="en-US" dirty="0"/>
          </a:p>
          <a:p>
            <a:endParaRPr lang="en-US" dirty="0"/>
          </a:p>
          <a:p>
            <a:endParaRPr lang="en-US" dirty="0"/>
          </a:p>
          <a:p>
            <a:r>
              <a:rPr lang="en-US" dirty="0"/>
              <a:t>How often do you provide students with specific feedback?</a:t>
            </a:r>
          </a:p>
        </p:txBody>
      </p:sp>
      <p:sp>
        <p:nvSpPr>
          <p:cNvPr id="3" name="Title 2"/>
          <p:cNvSpPr>
            <a:spLocks noGrp="1"/>
          </p:cNvSpPr>
          <p:nvPr>
            <p:ph type="title"/>
          </p:nvPr>
        </p:nvSpPr>
        <p:spPr/>
        <p:txBody>
          <a:bodyPr/>
          <a:lstStyle/>
          <a:p>
            <a:r>
              <a:rPr lang="en-US" dirty="0"/>
              <a:t>Activity 7.9</a:t>
            </a:r>
            <a:br>
              <a:rPr lang="en-US" dirty="0"/>
            </a:br>
            <a:r>
              <a:rPr lang="en-US" dirty="0"/>
              <a:t>Stop &amp; Jot</a:t>
            </a:r>
          </a:p>
        </p:txBody>
      </p:sp>
      <p:grpSp>
        <p:nvGrpSpPr>
          <p:cNvPr id="4" name="Group 3" descr="feedback line from 0 to 100%"/>
          <p:cNvGrpSpPr/>
          <p:nvPr/>
        </p:nvGrpSpPr>
        <p:grpSpPr>
          <a:xfrm>
            <a:off x="1491342" y="4431284"/>
            <a:ext cx="5947501" cy="569277"/>
            <a:chOff x="1905000" y="3008785"/>
            <a:chExt cx="5947501" cy="569277"/>
          </a:xfrm>
        </p:grpSpPr>
        <p:grpSp>
          <p:nvGrpSpPr>
            <p:cNvPr id="5" name="Group 4"/>
            <p:cNvGrpSpPr/>
            <p:nvPr/>
          </p:nvGrpSpPr>
          <p:grpSpPr>
            <a:xfrm>
              <a:off x="1905000" y="3008785"/>
              <a:ext cx="5829300" cy="267815"/>
              <a:chOff x="1971675" y="3138482"/>
              <a:chExt cx="5829300" cy="423867"/>
            </a:xfrm>
          </p:grpSpPr>
          <p:sp>
            <p:nvSpPr>
              <p:cNvPr id="11" name="Left-Right Arrow 10"/>
              <p:cNvSpPr/>
              <p:nvPr/>
            </p:nvSpPr>
            <p:spPr>
              <a:xfrm>
                <a:off x="1971675" y="3228976"/>
                <a:ext cx="5829300" cy="24765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55816"/>
                  </a:solidFill>
                </a:endParaRPr>
              </a:p>
            </p:txBody>
          </p:sp>
          <p:cxnSp>
            <p:nvCxnSpPr>
              <p:cNvPr id="12" name="Straight Connector 11"/>
              <p:cNvCxnSpPr/>
              <p:nvPr/>
            </p:nvCxnSpPr>
            <p:spPr>
              <a:xfrm>
                <a:off x="2238375" y="3152774"/>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05700" y="3152773"/>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4322"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14725"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19825"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907845" y="3208730"/>
              <a:ext cx="527709" cy="369332"/>
            </a:xfrm>
            <a:prstGeom prst="rect">
              <a:avLst/>
            </a:prstGeom>
            <a:noFill/>
          </p:spPr>
          <p:txBody>
            <a:bodyPr wrap="none" rtlCol="0">
              <a:spAutoFit/>
            </a:bodyPr>
            <a:lstStyle/>
            <a:p>
              <a:r>
                <a:rPr lang="en-US" b="1" dirty="0">
                  <a:solidFill>
                    <a:srgbClr val="D55816"/>
                  </a:solidFill>
                </a:rPr>
                <a:t>0%</a:t>
              </a:r>
            </a:p>
          </p:txBody>
        </p:sp>
        <p:sp>
          <p:nvSpPr>
            <p:cNvPr id="7" name="TextBox 6"/>
            <p:cNvSpPr txBox="1"/>
            <p:nvPr/>
          </p:nvSpPr>
          <p:spPr>
            <a:xfrm>
              <a:off x="3158290" y="3208730"/>
              <a:ext cx="649537" cy="369332"/>
            </a:xfrm>
            <a:prstGeom prst="rect">
              <a:avLst/>
            </a:prstGeom>
            <a:noFill/>
          </p:spPr>
          <p:txBody>
            <a:bodyPr wrap="none" rtlCol="0">
              <a:spAutoFit/>
            </a:bodyPr>
            <a:lstStyle/>
            <a:p>
              <a:r>
                <a:rPr lang="en-US" b="1" dirty="0">
                  <a:solidFill>
                    <a:srgbClr val="D55816"/>
                  </a:solidFill>
                </a:rPr>
                <a:t>25%</a:t>
              </a:r>
            </a:p>
          </p:txBody>
        </p:sp>
        <p:sp>
          <p:nvSpPr>
            <p:cNvPr id="8" name="TextBox 7"/>
            <p:cNvSpPr txBox="1"/>
            <p:nvPr/>
          </p:nvSpPr>
          <p:spPr>
            <a:xfrm>
              <a:off x="4502693" y="3208730"/>
              <a:ext cx="649537" cy="369332"/>
            </a:xfrm>
            <a:prstGeom prst="rect">
              <a:avLst/>
            </a:prstGeom>
            <a:noFill/>
          </p:spPr>
          <p:txBody>
            <a:bodyPr wrap="none" rtlCol="0">
              <a:spAutoFit/>
            </a:bodyPr>
            <a:lstStyle/>
            <a:p>
              <a:r>
                <a:rPr lang="en-US" b="1" dirty="0">
                  <a:solidFill>
                    <a:srgbClr val="D55816"/>
                  </a:solidFill>
                </a:rPr>
                <a:t>50%</a:t>
              </a:r>
            </a:p>
          </p:txBody>
        </p:sp>
        <p:sp>
          <p:nvSpPr>
            <p:cNvPr id="9" name="TextBox 8"/>
            <p:cNvSpPr txBox="1"/>
            <p:nvPr/>
          </p:nvSpPr>
          <p:spPr>
            <a:xfrm>
              <a:off x="5842289" y="3208730"/>
              <a:ext cx="649537" cy="369332"/>
            </a:xfrm>
            <a:prstGeom prst="rect">
              <a:avLst/>
            </a:prstGeom>
            <a:noFill/>
          </p:spPr>
          <p:txBody>
            <a:bodyPr wrap="none" rtlCol="0">
              <a:spAutoFit/>
            </a:bodyPr>
            <a:lstStyle/>
            <a:p>
              <a:r>
                <a:rPr lang="en-US" b="1" dirty="0">
                  <a:solidFill>
                    <a:srgbClr val="D55816"/>
                  </a:solidFill>
                </a:rPr>
                <a:t>75%</a:t>
              </a:r>
            </a:p>
          </p:txBody>
        </p:sp>
        <p:sp>
          <p:nvSpPr>
            <p:cNvPr id="10" name="TextBox 9"/>
            <p:cNvSpPr txBox="1"/>
            <p:nvPr/>
          </p:nvSpPr>
          <p:spPr>
            <a:xfrm>
              <a:off x="7081136" y="3208730"/>
              <a:ext cx="771365" cy="369332"/>
            </a:xfrm>
            <a:prstGeom prst="rect">
              <a:avLst/>
            </a:prstGeom>
            <a:noFill/>
          </p:spPr>
          <p:txBody>
            <a:bodyPr wrap="none" rtlCol="0">
              <a:spAutoFit/>
            </a:bodyPr>
            <a:lstStyle/>
            <a:p>
              <a:r>
                <a:rPr lang="en-US" b="1" dirty="0">
                  <a:solidFill>
                    <a:srgbClr val="D55816"/>
                  </a:solidFill>
                </a:rPr>
                <a:t>100%</a:t>
              </a:r>
            </a:p>
          </p:txBody>
        </p:sp>
      </p:grpSp>
      <p:grpSp>
        <p:nvGrpSpPr>
          <p:cNvPr id="17" name="Group 16" descr="feedback line from 0 to 100%"/>
          <p:cNvGrpSpPr/>
          <p:nvPr/>
        </p:nvGrpSpPr>
        <p:grpSpPr>
          <a:xfrm>
            <a:off x="1491342" y="2464004"/>
            <a:ext cx="5947501" cy="569277"/>
            <a:chOff x="1905000" y="3008785"/>
            <a:chExt cx="5947501" cy="569277"/>
          </a:xfrm>
        </p:grpSpPr>
        <p:grpSp>
          <p:nvGrpSpPr>
            <p:cNvPr id="18" name="Group 17"/>
            <p:cNvGrpSpPr/>
            <p:nvPr/>
          </p:nvGrpSpPr>
          <p:grpSpPr>
            <a:xfrm>
              <a:off x="1905000" y="3008785"/>
              <a:ext cx="5829300" cy="267815"/>
              <a:chOff x="1971675" y="3138482"/>
              <a:chExt cx="5829300" cy="423867"/>
            </a:xfrm>
          </p:grpSpPr>
          <p:sp>
            <p:nvSpPr>
              <p:cNvPr id="24" name="Left-Right Arrow 23"/>
              <p:cNvSpPr/>
              <p:nvPr/>
            </p:nvSpPr>
            <p:spPr>
              <a:xfrm>
                <a:off x="1971675" y="3228976"/>
                <a:ext cx="5829300" cy="24765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55816"/>
                  </a:solidFill>
                </a:endParaRPr>
              </a:p>
            </p:txBody>
          </p:sp>
          <p:cxnSp>
            <p:nvCxnSpPr>
              <p:cNvPr id="25" name="Straight Connector 24"/>
              <p:cNvCxnSpPr/>
              <p:nvPr/>
            </p:nvCxnSpPr>
            <p:spPr>
              <a:xfrm>
                <a:off x="2238375" y="3152774"/>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05700" y="3152773"/>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54322"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725"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19825" y="3138482"/>
                <a:ext cx="0" cy="40957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907845" y="3208730"/>
              <a:ext cx="527709" cy="369332"/>
            </a:xfrm>
            <a:prstGeom prst="rect">
              <a:avLst/>
            </a:prstGeom>
            <a:noFill/>
          </p:spPr>
          <p:txBody>
            <a:bodyPr wrap="none" rtlCol="0">
              <a:spAutoFit/>
            </a:bodyPr>
            <a:lstStyle/>
            <a:p>
              <a:r>
                <a:rPr lang="en-US" b="1" dirty="0">
                  <a:solidFill>
                    <a:srgbClr val="D55816"/>
                  </a:solidFill>
                </a:rPr>
                <a:t>0%</a:t>
              </a:r>
            </a:p>
          </p:txBody>
        </p:sp>
        <p:sp>
          <p:nvSpPr>
            <p:cNvPr id="20" name="TextBox 19"/>
            <p:cNvSpPr txBox="1"/>
            <p:nvPr/>
          </p:nvSpPr>
          <p:spPr>
            <a:xfrm>
              <a:off x="3158290" y="3208730"/>
              <a:ext cx="649537" cy="369332"/>
            </a:xfrm>
            <a:prstGeom prst="rect">
              <a:avLst/>
            </a:prstGeom>
            <a:noFill/>
          </p:spPr>
          <p:txBody>
            <a:bodyPr wrap="none" rtlCol="0">
              <a:spAutoFit/>
            </a:bodyPr>
            <a:lstStyle/>
            <a:p>
              <a:r>
                <a:rPr lang="en-US" b="1" dirty="0">
                  <a:solidFill>
                    <a:srgbClr val="D55816"/>
                  </a:solidFill>
                </a:rPr>
                <a:t>25%</a:t>
              </a:r>
            </a:p>
          </p:txBody>
        </p:sp>
        <p:sp>
          <p:nvSpPr>
            <p:cNvPr id="21" name="TextBox 20"/>
            <p:cNvSpPr txBox="1"/>
            <p:nvPr/>
          </p:nvSpPr>
          <p:spPr>
            <a:xfrm>
              <a:off x="4502693" y="3208730"/>
              <a:ext cx="649537" cy="369332"/>
            </a:xfrm>
            <a:prstGeom prst="rect">
              <a:avLst/>
            </a:prstGeom>
            <a:noFill/>
          </p:spPr>
          <p:txBody>
            <a:bodyPr wrap="none" rtlCol="0">
              <a:spAutoFit/>
            </a:bodyPr>
            <a:lstStyle/>
            <a:p>
              <a:r>
                <a:rPr lang="en-US" b="1" dirty="0">
                  <a:solidFill>
                    <a:srgbClr val="D55816"/>
                  </a:solidFill>
                </a:rPr>
                <a:t>50%</a:t>
              </a:r>
            </a:p>
          </p:txBody>
        </p:sp>
        <p:sp>
          <p:nvSpPr>
            <p:cNvPr id="22" name="TextBox 21"/>
            <p:cNvSpPr txBox="1"/>
            <p:nvPr/>
          </p:nvSpPr>
          <p:spPr>
            <a:xfrm>
              <a:off x="5842289" y="3208730"/>
              <a:ext cx="649537" cy="369332"/>
            </a:xfrm>
            <a:prstGeom prst="rect">
              <a:avLst/>
            </a:prstGeom>
            <a:noFill/>
          </p:spPr>
          <p:txBody>
            <a:bodyPr wrap="none" rtlCol="0">
              <a:spAutoFit/>
            </a:bodyPr>
            <a:lstStyle/>
            <a:p>
              <a:r>
                <a:rPr lang="en-US" b="1" dirty="0">
                  <a:solidFill>
                    <a:srgbClr val="D55816"/>
                  </a:solidFill>
                </a:rPr>
                <a:t>75%</a:t>
              </a:r>
            </a:p>
          </p:txBody>
        </p:sp>
        <p:sp>
          <p:nvSpPr>
            <p:cNvPr id="23" name="TextBox 22"/>
            <p:cNvSpPr txBox="1"/>
            <p:nvPr/>
          </p:nvSpPr>
          <p:spPr>
            <a:xfrm>
              <a:off x="7081136" y="3208730"/>
              <a:ext cx="771365" cy="369332"/>
            </a:xfrm>
            <a:prstGeom prst="rect">
              <a:avLst/>
            </a:prstGeom>
            <a:noFill/>
          </p:spPr>
          <p:txBody>
            <a:bodyPr wrap="none" rtlCol="0">
              <a:spAutoFit/>
            </a:bodyPr>
            <a:lstStyle/>
            <a:p>
              <a:r>
                <a:rPr lang="en-US" b="1" dirty="0">
                  <a:solidFill>
                    <a:srgbClr val="D55816"/>
                  </a:solidFill>
                </a:rPr>
                <a:t>100%</a:t>
              </a:r>
            </a:p>
          </p:txBody>
        </p:sp>
      </p:grpSp>
    </p:spTree>
    <p:extLst>
      <p:ext uri="{BB962C8B-B14F-4D97-AF65-F5344CB8AC3E}">
        <p14:creationId xmlns:p14="http://schemas.microsoft.com/office/powerpoint/2010/main" val="1528800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7.10</a:t>
            </a:r>
            <a:br>
              <a:rPr lang="en-US" dirty="0"/>
            </a:br>
            <a:r>
              <a:rPr lang="en-US" i="1" dirty="0"/>
              <a:t>Analyze a Curriculum Example</a:t>
            </a:r>
          </a:p>
        </p:txBody>
      </p:sp>
      <p:sp>
        <p:nvSpPr>
          <p:cNvPr id="3" name="Text Placeholder 2"/>
          <p:cNvSpPr>
            <a:spLocks noGrp="1"/>
          </p:cNvSpPr>
          <p:nvPr>
            <p:ph type="body" sz="quarter" idx="13"/>
          </p:nvPr>
        </p:nvSpPr>
        <p:spPr/>
        <p:txBody>
          <a:bodyPr>
            <a:normAutofit/>
          </a:bodyPr>
          <a:lstStyle/>
          <a:p>
            <a:pPr marL="514350" indent="-514350"/>
            <a:r>
              <a:rPr lang="en-US" sz="2800" dirty="0"/>
              <a:t>Review the curriculum example in your workbook. </a:t>
            </a:r>
          </a:p>
          <a:p>
            <a:pPr marL="514350" indent="-514350"/>
            <a:r>
              <a:rPr lang="en-US" sz="2800" dirty="0"/>
              <a:t>For each response elicited, write an example of affirmative, corrective, and reset feedback you may give depending on student response. </a:t>
            </a:r>
          </a:p>
        </p:txBody>
      </p:sp>
    </p:spTree>
    <p:extLst>
      <p:ext uri="{BB962C8B-B14F-4D97-AF65-F5344CB8AC3E}">
        <p14:creationId xmlns:p14="http://schemas.microsoft.com/office/powerpoint/2010/main" val="766604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7.10 </a:t>
            </a:r>
            <a:br>
              <a:rPr lang="en-US" dirty="0"/>
            </a:br>
            <a:r>
              <a:rPr lang="en-US" i="1" dirty="0"/>
              <a:t>Review</a:t>
            </a:r>
            <a:endParaRPr lang="en-US" dirty="0"/>
          </a:p>
        </p:txBody>
      </p:sp>
      <p:sp>
        <p:nvSpPr>
          <p:cNvPr id="3" name="Text Placeholder 2"/>
          <p:cNvSpPr>
            <a:spLocks noGrp="1"/>
          </p:cNvSpPr>
          <p:nvPr>
            <p:ph type="body" sz="quarter" idx="13"/>
          </p:nvPr>
        </p:nvSpPr>
        <p:spPr>
          <a:xfrm>
            <a:off x="616116" y="1571625"/>
            <a:ext cx="8013534" cy="5046272"/>
          </a:xfrm>
        </p:spPr>
        <p:txBody>
          <a:bodyPr>
            <a:normAutofit lnSpcReduction="10000"/>
          </a:bodyPr>
          <a:lstStyle/>
          <a:p>
            <a:r>
              <a:rPr lang="en-US" sz="2200" dirty="0">
                <a:latin typeface="Arial" panose="020B0604020202020204" pitchFamily="34" charset="0"/>
                <a:cs typeface="Arial" panose="020B0604020202020204" pitchFamily="34" charset="0"/>
              </a:rPr>
              <a:t>Show the following words and use each in a sentence: </a:t>
            </a:r>
            <a:r>
              <a:rPr lang="en-US" sz="2200" i="1" dirty="0">
                <a:latin typeface="Arial" panose="020B0604020202020204" pitchFamily="34" charset="0"/>
                <a:cs typeface="Arial" panose="020B0604020202020204" pitchFamily="34" charset="0"/>
              </a:rPr>
              <a:t>asks, asked, asking, decides, decided, deciding, hunts, hunted, hunting, spots, spotted, spotting, carries, carried, carrying. </a:t>
            </a:r>
          </a:p>
          <a:p>
            <a:r>
              <a:rPr lang="en-US" sz="2200" dirty="0">
                <a:latin typeface="Arial" panose="020B0604020202020204" pitchFamily="34" charset="0"/>
                <a:cs typeface="Arial" panose="020B0604020202020204" pitchFamily="34" charset="0"/>
              </a:rPr>
              <a:t>Give the students the same words. Invite them to identify and underline the base words in each word and circle the ending. </a:t>
            </a:r>
          </a:p>
          <a:p>
            <a:pPr marL="0" indent="0">
              <a:buNone/>
            </a:pPr>
            <a:r>
              <a:rPr lang="en-US" dirty="0"/>
              <a:t>Student 1: </a:t>
            </a:r>
            <a:r>
              <a:rPr lang="en-US" u="sng" dirty="0"/>
              <a:t>ask</a:t>
            </a:r>
            <a:r>
              <a:rPr lang="en-US" dirty="0"/>
              <a:t>ed</a:t>
            </a:r>
          </a:p>
          <a:p>
            <a:pPr marL="0" indent="0">
              <a:buNone/>
            </a:pPr>
            <a:r>
              <a:rPr lang="en-US" dirty="0"/>
              <a:t>Student 2: </a:t>
            </a:r>
            <a:r>
              <a:rPr lang="en-US" u="sng" dirty="0"/>
              <a:t>dec</a:t>
            </a:r>
            <a:r>
              <a:rPr lang="en-US" dirty="0"/>
              <a:t>iding</a:t>
            </a:r>
          </a:p>
          <a:p>
            <a:pPr marL="0" indent="0">
              <a:buNone/>
            </a:pPr>
            <a:r>
              <a:rPr lang="en-US" dirty="0"/>
              <a:t>Student 3: This says </a:t>
            </a:r>
            <a:r>
              <a:rPr lang="en-US" i="1" dirty="0"/>
              <a:t>hunts</a:t>
            </a:r>
            <a:r>
              <a:rPr lang="en-US" dirty="0"/>
              <a:t> because it’s h-u-n-t-s and if I read    those sounds together it says </a:t>
            </a:r>
            <a:r>
              <a:rPr lang="en-US" i="1" dirty="0"/>
              <a:t>hunts.</a:t>
            </a:r>
            <a:endParaRPr lang="en-US" dirty="0"/>
          </a:p>
          <a:p>
            <a:pPr marL="0" indent="0">
              <a:buNone/>
            </a:pPr>
            <a:r>
              <a:rPr lang="en-US" dirty="0"/>
              <a:t>Student 4: </a:t>
            </a:r>
            <a:r>
              <a:rPr lang="en-US" u="sng" dirty="0"/>
              <a:t>spot</a:t>
            </a:r>
            <a:r>
              <a:rPr lang="en-US" dirty="0"/>
              <a:t>s</a:t>
            </a:r>
          </a:p>
          <a:p>
            <a:pPr marL="0" indent="0">
              <a:buNone/>
            </a:pPr>
            <a:r>
              <a:rPr lang="en-US" dirty="0"/>
              <a:t>Student 5: Well, I think for this one, that we have to underline the base word so if I look at </a:t>
            </a:r>
            <a:r>
              <a:rPr lang="en-US" i="1" dirty="0"/>
              <a:t>spotting</a:t>
            </a:r>
            <a:r>
              <a:rPr lang="en-US" dirty="0"/>
              <a:t> I know the base word might be </a:t>
            </a:r>
            <a:r>
              <a:rPr lang="en-US" i="1" dirty="0"/>
              <a:t>spot</a:t>
            </a:r>
            <a:r>
              <a:rPr lang="en-US" dirty="0"/>
              <a:t>, so…</a:t>
            </a:r>
          </a:p>
          <a:p>
            <a:pPr marL="0" indent="0">
              <a:buNone/>
            </a:pPr>
            <a:r>
              <a:rPr lang="en-US" dirty="0"/>
              <a:t>Student 6: </a:t>
            </a:r>
            <a:r>
              <a:rPr lang="en-US" u="sng" dirty="0"/>
              <a:t>carrie</a:t>
            </a:r>
            <a:r>
              <a:rPr lang="en-US" dirty="0"/>
              <a:t>s</a:t>
            </a:r>
          </a:p>
          <a:p>
            <a:pPr marL="0" indent="0">
              <a:buNone/>
            </a:pP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5305425" y="-1263548"/>
            <a:ext cx="1762124" cy="9525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Maintain Processing</a:t>
            </a:r>
          </a:p>
        </p:txBody>
      </p:sp>
      <p:sp>
        <p:nvSpPr>
          <p:cNvPr id="7" name="Rectangle 6"/>
          <p:cNvSpPr/>
          <p:nvPr/>
        </p:nvSpPr>
        <p:spPr>
          <a:xfrm>
            <a:off x="2998871" y="-1480993"/>
            <a:ext cx="1762124" cy="952500"/>
          </a:xfrm>
          <a:prstGeom prst="rect">
            <a:avLst/>
          </a:prstGeom>
          <a:solidFill>
            <a:srgbClr val="D55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Check Accuracy of  Processing</a:t>
            </a:r>
          </a:p>
        </p:txBody>
      </p:sp>
      <p:sp>
        <p:nvSpPr>
          <p:cNvPr id="5" name="Oval 4">
            <a:extLst>
              <a:ext uri="{C183D7F6-B498-43B3-948B-1728B52AA6E4}">
                <adec:decorative xmlns:adec="http://schemas.microsoft.com/office/drawing/2017/decorative" val="1"/>
              </a:ext>
            </a:extLst>
          </p:cNvPr>
          <p:cNvSpPr/>
          <p:nvPr/>
        </p:nvSpPr>
        <p:spPr>
          <a:xfrm>
            <a:off x="2328603" y="3407871"/>
            <a:ext cx="324110" cy="3354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2328602" y="3764071"/>
            <a:ext cx="586047" cy="3354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2411195" y="4829175"/>
            <a:ext cx="158926" cy="256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C183D7F6-B498-43B3-948B-1728B52AA6E4}">
                <adec:decorative xmlns:adec="http://schemas.microsoft.com/office/drawing/2017/decorative" val="1"/>
              </a:ext>
            </a:extLst>
          </p:cNvPr>
          <p:cNvSpPr/>
          <p:nvPr/>
        </p:nvSpPr>
        <p:spPr>
          <a:xfrm>
            <a:off x="2570121" y="6035784"/>
            <a:ext cx="158926" cy="2561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062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Real video example</a:t>
            </a:r>
          </a:p>
        </p:txBody>
      </p:sp>
      <p:sp>
        <p:nvSpPr>
          <p:cNvPr id="5" name="Text Placeholder 4" descr="screen shot of ms. O teaching"/>
          <p:cNvSpPr>
            <a:spLocks noGrp="1"/>
          </p:cNvSpPr>
          <p:nvPr>
            <p:ph type="body" sz="quarter" idx="14"/>
          </p:nvPr>
        </p:nvSpPr>
        <p:spPr/>
        <p:txBody>
          <a:bodyPr>
            <a:normAutofit/>
          </a:bodyPr>
          <a:lstStyle/>
          <a:p>
            <a:pPr marL="400050" indent="-400050">
              <a:lnSpc>
                <a:spcPct val="120000"/>
              </a:lnSpc>
            </a:pPr>
            <a:r>
              <a:rPr lang="en-US" sz="2400" dirty="0"/>
              <a:t>Does Ms. O provide students with immediate specific feedback?</a:t>
            </a:r>
            <a:endParaRPr lang="en-US" sz="2200" dirty="0"/>
          </a:p>
        </p:txBody>
      </p:sp>
      <p:pic>
        <p:nvPicPr>
          <p:cNvPr id="7" name="Picture 6" descr="screen shot of ms. O teaching"/>
          <p:cNvPicPr>
            <a:picLocks noChangeAspect="1"/>
          </p:cNvPicPr>
          <p:nvPr/>
        </p:nvPicPr>
        <p:blipFill>
          <a:blip r:embed="rId2"/>
          <a:stretch>
            <a:fillRect/>
          </a:stretch>
        </p:blipFill>
        <p:spPr>
          <a:xfrm>
            <a:off x="4989124" y="1674912"/>
            <a:ext cx="3821769" cy="1982688"/>
          </a:xfrm>
          <a:prstGeom prst="rect">
            <a:avLst/>
          </a:prstGeom>
        </p:spPr>
      </p:pic>
      <p:sp>
        <p:nvSpPr>
          <p:cNvPr id="9"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Tree>
    <p:extLst>
      <p:ext uri="{BB962C8B-B14F-4D97-AF65-F5344CB8AC3E}">
        <p14:creationId xmlns:p14="http://schemas.microsoft.com/office/powerpoint/2010/main" val="2707378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Provide immediate specific feedback</a:t>
            </a:r>
          </a:p>
        </p:txBody>
      </p:sp>
      <p:sp>
        <p:nvSpPr>
          <p:cNvPr id="4"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
        <p:nvSpPr>
          <p:cNvPr id="5" name="TextBox 4"/>
          <p:cNvSpPr txBox="1"/>
          <p:nvPr/>
        </p:nvSpPr>
        <p:spPr>
          <a:xfrm>
            <a:off x="1314450" y="1241725"/>
            <a:ext cx="7105650"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https://youtu.be/gaodKlCjwUg?t=60</a:t>
            </a:r>
            <a:r>
              <a:rPr lang="en-US" b="1" dirty="0">
                <a:solidFill>
                  <a:schemeClr val="accent2"/>
                </a:solidFill>
              </a:rPr>
              <a:t> </a:t>
            </a:r>
            <a:r>
              <a:rPr lang="en-US" dirty="0"/>
              <a:t>(stop at 02:12)</a:t>
            </a:r>
            <a:endParaRPr lang="en-US" b="1" dirty="0">
              <a:solidFill>
                <a:schemeClr val="accent2"/>
              </a:solidFill>
            </a:endParaRPr>
          </a:p>
        </p:txBody>
      </p:sp>
      <p:pic>
        <p:nvPicPr>
          <p:cNvPr id="6" name="gaodKlCjwUg"/>
          <p:cNvPicPr>
            <a:picLocks noRot="1" noChangeAspect="1"/>
          </p:cNvPicPr>
          <p:nvPr>
            <a:videoFile r:link="rId1"/>
          </p:nvPr>
        </p:nvPicPr>
        <p:blipFill>
          <a:blip r:embed="rId4"/>
          <a:stretch>
            <a:fillRect/>
          </a:stretch>
        </p:blipFill>
        <p:spPr>
          <a:xfrm>
            <a:off x="1314450" y="1775769"/>
            <a:ext cx="6527799" cy="367188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03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Did Ms. O provide students with immediate specific feedback?</a:t>
            </a:r>
          </a:p>
        </p:txBody>
      </p:sp>
      <p:sp>
        <p:nvSpPr>
          <p:cNvPr id="9" name="Text Placeholder 4"/>
          <p:cNvSpPr>
            <a:spLocks noGrp="1"/>
          </p:cNvSpPr>
          <p:nvPr>
            <p:ph type="body" sz="quarter" idx="14"/>
          </p:nvPr>
        </p:nvSpPr>
        <p:spPr>
          <a:xfrm>
            <a:off x="575732" y="1674912"/>
            <a:ext cx="4133796" cy="4281632"/>
          </a:xfrm>
        </p:spPr>
        <p:txBody>
          <a:bodyPr>
            <a:normAutofit/>
          </a:bodyPr>
          <a:lstStyle/>
          <a:p>
            <a:pPr marL="400050" indent="-400050">
              <a:lnSpc>
                <a:spcPct val="120000"/>
              </a:lnSpc>
            </a:pPr>
            <a:r>
              <a:rPr lang="en-US" sz="2400" dirty="0"/>
              <a:t>Does Ms. O provide students with immediate specific feedback?</a:t>
            </a:r>
            <a:endParaRPr lang="en-US" sz="2200" dirty="0"/>
          </a:p>
          <a:p>
            <a:pPr marL="400050" indent="-400050">
              <a:lnSpc>
                <a:spcPct val="120000"/>
              </a:lnSpc>
            </a:pPr>
            <a:r>
              <a:rPr lang="en-US" sz="2400" dirty="0"/>
              <a:t>How might you adapt this instruction to provide more </a:t>
            </a:r>
            <a:r>
              <a:rPr lang="en-US" sz="2400" i="1" dirty="0"/>
              <a:t>specific </a:t>
            </a:r>
            <a:r>
              <a:rPr lang="en-US" sz="2400" dirty="0"/>
              <a:t>feedback?</a:t>
            </a:r>
            <a:endParaRPr lang="en-US" sz="2800" dirty="0"/>
          </a:p>
        </p:txBody>
      </p:sp>
      <p:pic>
        <p:nvPicPr>
          <p:cNvPr id="10" name="Picture 9" descr="screen shot of ms. O teaching"/>
          <p:cNvPicPr>
            <a:picLocks noChangeAspect="1"/>
          </p:cNvPicPr>
          <p:nvPr/>
        </p:nvPicPr>
        <p:blipFill>
          <a:blip r:embed="rId2"/>
          <a:stretch>
            <a:fillRect/>
          </a:stretch>
        </p:blipFill>
        <p:spPr>
          <a:xfrm>
            <a:off x="4989124" y="1674912"/>
            <a:ext cx="3821769" cy="1982688"/>
          </a:xfrm>
          <a:prstGeom prst="rect">
            <a:avLst/>
          </a:prstGeom>
        </p:spPr>
      </p:pic>
      <p:sp>
        <p:nvSpPr>
          <p:cNvPr id="11"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Tree>
    <p:extLst>
      <p:ext uri="{BB962C8B-B14F-4D97-AF65-F5344CB8AC3E}">
        <p14:creationId xmlns:p14="http://schemas.microsoft.com/office/powerpoint/2010/main" val="6197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a:t>Complete Online Activities</a:t>
            </a:r>
          </a:p>
          <a:p>
            <a:r>
              <a:rPr lang="en-US" dirty="0"/>
              <a:t>Activity 7.11: </a:t>
            </a:r>
            <a:r>
              <a:rPr lang="en-US" i="1" dirty="0"/>
              <a:t>Discussion Board Post</a:t>
            </a:r>
          </a:p>
          <a:p>
            <a:r>
              <a:rPr lang="en-US" dirty="0"/>
              <a:t>Activity 7.12: </a:t>
            </a:r>
            <a:r>
              <a:rPr lang="en-US" i="1" dirty="0"/>
              <a:t>Module 7 Part 1 Quiz</a:t>
            </a:r>
            <a:endParaRPr lang="en-US" dirty="0"/>
          </a:p>
        </p:txBody>
      </p:sp>
      <p:sp>
        <p:nvSpPr>
          <p:cNvPr id="3" name="Text Placeholder 2"/>
          <p:cNvSpPr>
            <a:spLocks noGrp="1"/>
          </p:cNvSpPr>
          <p:nvPr>
            <p:ph type="body" sz="quarter" idx="14"/>
          </p:nvPr>
        </p:nvSpPr>
        <p:spPr/>
        <p:txBody>
          <a:bodyPr/>
          <a:lstStyle/>
          <a:p>
            <a:r>
              <a:rPr lang="en-US" dirty="0"/>
              <a:t>Part 1 Wrap-Up</a:t>
            </a:r>
          </a:p>
        </p:txBody>
      </p:sp>
      <p:sp>
        <p:nvSpPr>
          <p:cNvPr id="4" name="Title 3" hidden="1">
            <a:extLst>
              <a:ext uri="{FF2B5EF4-FFF2-40B4-BE49-F238E27FC236}">
                <a16:creationId xmlns:a16="http://schemas.microsoft.com/office/drawing/2014/main" id="{C5E7515F-12F0-4E71-A5FD-EF50372CC257}"/>
              </a:ext>
            </a:extLst>
          </p:cNvPr>
          <p:cNvSpPr>
            <a:spLocks noGrp="1"/>
          </p:cNvSpPr>
          <p:nvPr>
            <p:ph type="title"/>
          </p:nvPr>
        </p:nvSpPr>
        <p:spPr/>
        <p:txBody>
          <a:bodyPr/>
          <a:lstStyle/>
          <a:p>
            <a:r>
              <a:rPr lang="en-US" dirty="0"/>
              <a:t>Slide 66</a:t>
            </a:r>
          </a:p>
        </p:txBody>
      </p:sp>
    </p:spTree>
    <p:extLst>
      <p:ext uri="{BB962C8B-B14F-4D97-AF65-F5344CB8AC3E}">
        <p14:creationId xmlns:p14="http://schemas.microsoft.com/office/powerpoint/2010/main" val="3050491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7.11</a:t>
            </a:r>
            <a:br>
              <a:rPr lang="en-US" dirty="0"/>
            </a:br>
            <a:r>
              <a:rPr lang="en-US" i="1" dirty="0"/>
              <a:t>Discussion Board Post</a:t>
            </a:r>
            <a:endParaRPr lang="en-US" dirty="0"/>
          </a:p>
        </p:txBody>
      </p:sp>
      <p:sp>
        <p:nvSpPr>
          <p:cNvPr id="4" name="Text Placeholder 3"/>
          <p:cNvSpPr>
            <a:spLocks noGrp="1"/>
          </p:cNvSpPr>
          <p:nvPr>
            <p:ph type="body" sz="quarter" idx="13"/>
          </p:nvPr>
        </p:nvSpPr>
        <p:spPr/>
        <p:txBody>
          <a:bodyPr>
            <a:normAutofit fontScale="55000" lnSpcReduction="20000"/>
          </a:bodyPr>
          <a:lstStyle/>
          <a:p>
            <a:pPr marL="0" indent="0">
              <a:lnSpc>
                <a:spcPct val="120000"/>
              </a:lnSpc>
              <a:spcBef>
                <a:spcPts val="600"/>
              </a:spcBef>
              <a:buNone/>
            </a:pPr>
            <a:r>
              <a:rPr lang="en-US" sz="2800" dirty="0"/>
              <a:t>Write a post in which you respond to one of the 3 questions below with a correct, incorrect, or off-topic response. Be sure to indicate which question you are answering.</a:t>
            </a:r>
          </a:p>
          <a:p>
            <a:pPr marL="0" indent="0">
              <a:lnSpc>
                <a:spcPct val="120000"/>
              </a:lnSpc>
              <a:spcBef>
                <a:spcPts val="600"/>
              </a:spcBef>
              <a:buNone/>
            </a:pPr>
            <a:endParaRPr lang="en-US" sz="2800" dirty="0"/>
          </a:p>
          <a:p>
            <a:pPr marL="0" indent="0">
              <a:lnSpc>
                <a:spcPct val="120000"/>
              </a:lnSpc>
              <a:spcBef>
                <a:spcPts val="600"/>
              </a:spcBef>
              <a:buNone/>
            </a:pPr>
            <a:r>
              <a:rPr lang="en-US" sz="2800" dirty="0"/>
              <a:t>1. Given the following data set, explain how you would calculate the median. {15, 38, 22, 65, 49, 28, 17, 35}</a:t>
            </a:r>
          </a:p>
          <a:p>
            <a:pPr marL="0" indent="0">
              <a:lnSpc>
                <a:spcPct val="120000"/>
              </a:lnSpc>
              <a:spcBef>
                <a:spcPts val="600"/>
              </a:spcBef>
              <a:buNone/>
            </a:pPr>
            <a:r>
              <a:rPr lang="en-US" sz="2800" dirty="0"/>
              <a:t>2. Identify the stages of the water cycle. </a:t>
            </a:r>
          </a:p>
          <a:p>
            <a:pPr marL="0" indent="0">
              <a:lnSpc>
                <a:spcPct val="120000"/>
              </a:lnSpc>
              <a:spcBef>
                <a:spcPts val="600"/>
              </a:spcBef>
              <a:buNone/>
            </a:pPr>
            <a:r>
              <a:rPr lang="en-US" sz="2800" dirty="0"/>
              <a:t>3. Write a definition for the word </a:t>
            </a:r>
            <a:r>
              <a:rPr lang="en-US" sz="2800" i="1" dirty="0"/>
              <a:t>strategy.</a:t>
            </a:r>
            <a:endParaRPr lang="en-US" sz="2800" dirty="0"/>
          </a:p>
          <a:p>
            <a:pPr marL="0" indent="0">
              <a:lnSpc>
                <a:spcPct val="120000"/>
              </a:lnSpc>
              <a:spcBef>
                <a:spcPts val="600"/>
              </a:spcBef>
              <a:buNone/>
            </a:pPr>
            <a:endParaRPr lang="en-US" sz="2800" dirty="0"/>
          </a:p>
          <a:p>
            <a:pPr marL="0" indent="0">
              <a:lnSpc>
                <a:spcPct val="120000"/>
              </a:lnSpc>
              <a:spcBef>
                <a:spcPts val="600"/>
              </a:spcBef>
              <a:buNone/>
            </a:pPr>
            <a:r>
              <a:rPr lang="en-US" sz="2800" dirty="0"/>
              <a:t>Respond to your classmates’ posts by providing specific feedback based on their responses.</a:t>
            </a:r>
          </a:p>
          <a:p>
            <a:endParaRPr lang="en-US" dirty="0"/>
          </a:p>
        </p:txBody>
      </p:sp>
    </p:spTree>
    <p:extLst>
      <p:ext uri="{BB962C8B-B14F-4D97-AF65-F5344CB8AC3E}">
        <p14:creationId xmlns:p14="http://schemas.microsoft.com/office/powerpoint/2010/main" val="1575803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7.12</a:t>
            </a:r>
            <a:br>
              <a:rPr lang="en-US" dirty="0"/>
            </a:br>
            <a:r>
              <a:rPr lang="en-US" i="1" dirty="0"/>
              <a:t>Quiz</a:t>
            </a:r>
          </a:p>
        </p:txBody>
      </p:sp>
      <p:sp>
        <p:nvSpPr>
          <p:cNvPr id="5" name="Text Placeholder 4"/>
          <p:cNvSpPr>
            <a:spLocks noGrp="1"/>
          </p:cNvSpPr>
          <p:nvPr>
            <p:ph type="body" sz="quarter" idx="13"/>
          </p:nvPr>
        </p:nvSpPr>
        <p:spPr/>
        <p:txBody>
          <a:bodyPr/>
          <a:lstStyle/>
          <a:p>
            <a:r>
              <a:rPr lang="en-US" dirty="0"/>
              <a:t>Complete the Module 7 Part 1 quiz to demonstrate your understanding of providing immediate, specific feedback. </a:t>
            </a:r>
          </a:p>
          <a:p>
            <a:r>
              <a:rPr lang="en-US" dirty="0"/>
              <a:t>When you’re finished, you can watch the quiz answer video for an explanation of the correct responses. </a:t>
            </a:r>
          </a:p>
        </p:txBody>
      </p:sp>
    </p:spTree>
    <p:extLst>
      <p:ext uri="{BB962C8B-B14F-4D97-AF65-F5344CB8AC3E}">
        <p14:creationId xmlns:p14="http://schemas.microsoft.com/office/powerpoint/2010/main" val="1996556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7.12</a:t>
            </a:r>
            <a:br>
              <a:rPr lang="en-US" dirty="0"/>
            </a:br>
            <a:r>
              <a:rPr lang="en-US" i="1" dirty="0"/>
              <a:t>Quiz</a:t>
            </a:r>
            <a:endParaRPr lang="en-US" dirty="0"/>
          </a:p>
        </p:txBody>
      </p:sp>
      <p:sp>
        <p:nvSpPr>
          <p:cNvPr id="3" name="Text Placeholder 2"/>
          <p:cNvSpPr>
            <a:spLocks noGrp="1"/>
          </p:cNvSpPr>
          <p:nvPr>
            <p:ph type="body" sz="quarter" idx="13"/>
          </p:nvPr>
        </p:nvSpPr>
        <p:spPr/>
        <p:txBody>
          <a:bodyPr>
            <a:normAutofit/>
          </a:bodyPr>
          <a:lstStyle/>
          <a:p>
            <a:pPr>
              <a:lnSpc>
                <a:spcPct val="100000"/>
              </a:lnSpc>
              <a:spcBef>
                <a:spcPts val="600"/>
              </a:spcBef>
              <a:buFont typeface="+mj-lt"/>
              <a:buAutoNum type="arabicPeriod"/>
            </a:pPr>
            <a:r>
              <a:rPr lang="en-US" sz="1800" dirty="0"/>
              <a:t>Which of the following is NOT a method for providing corrective feedback?</a:t>
            </a:r>
          </a:p>
          <a:p>
            <a:pPr marL="1085850" lvl="1" indent="-400050">
              <a:lnSpc>
                <a:spcPct val="100000"/>
              </a:lnSpc>
              <a:spcBef>
                <a:spcPts val="600"/>
              </a:spcBef>
              <a:buFont typeface="+mj-lt"/>
              <a:buAutoNum type="alphaLcParenR"/>
            </a:pPr>
            <a:r>
              <a:rPr lang="en-US" dirty="0"/>
              <a:t>You say it, they repeat it</a:t>
            </a:r>
            <a:endParaRPr lang="en-US" b="1" dirty="0"/>
          </a:p>
          <a:p>
            <a:pPr marL="1085850" lvl="1" indent="-400050">
              <a:lnSpc>
                <a:spcPct val="100000"/>
              </a:lnSpc>
              <a:spcBef>
                <a:spcPts val="600"/>
              </a:spcBef>
              <a:buFont typeface="+mj-lt"/>
              <a:buAutoNum type="alphaLcParenR"/>
            </a:pPr>
            <a:r>
              <a:rPr lang="en-US" dirty="0"/>
              <a:t>Reinforce and restate</a:t>
            </a:r>
          </a:p>
          <a:p>
            <a:pPr marL="1085850" lvl="1" indent="-400050">
              <a:lnSpc>
                <a:spcPct val="100000"/>
              </a:lnSpc>
              <a:spcBef>
                <a:spcPts val="600"/>
              </a:spcBef>
              <a:buFont typeface="+mj-lt"/>
              <a:buAutoNum type="alphaLcParenR"/>
            </a:pPr>
            <a:r>
              <a:rPr lang="en-US" dirty="0" err="1"/>
              <a:t>Revoicing</a:t>
            </a:r>
            <a:r>
              <a:rPr lang="en-US" dirty="0"/>
              <a:t> </a:t>
            </a:r>
          </a:p>
          <a:p>
            <a:pPr marL="1085850" lvl="1" indent="-400050">
              <a:lnSpc>
                <a:spcPct val="100000"/>
              </a:lnSpc>
              <a:spcBef>
                <a:spcPts val="600"/>
              </a:spcBef>
              <a:buFont typeface="+mj-lt"/>
              <a:buAutoNum type="alphaLcParenR"/>
            </a:pPr>
            <a:r>
              <a:rPr lang="en-US" dirty="0"/>
              <a:t>Give the answer and give a choice</a:t>
            </a:r>
          </a:p>
          <a:p>
            <a:pPr marL="1200150" lvl="1" indent="-742950">
              <a:lnSpc>
                <a:spcPct val="100000"/>
              </a:lnSpc>
              <a:spcBef>
                <a:spcPts val="600"/>
              </a:spcBef>
              <a:buFont typeface="+mj-lt"/>
              <a:buAutoNum type="alphaLcParenR"/>
            </a:pPr>
            <a:endParaRPr lang="en-US" dirty="0"/>
          </a:p>
          <a:p>
            <a:pPr>
              <a:lnSpc>
                <a:spcPct val="100000"/>
              </a:lnSpc>
              <a:spcBef>
                <a:spcPts val="600"/>
              </a:spcBef>
              <a:buFont typeface="+mj-lt"/>
              <a:buAutoNum type="arabicPeriod"/>
            </a:pPr>
            <a:r>
              <a:rPr lang="en-US" sz="1800" b="1" dirty="0"/>
              <a:t>True or False: </a:t>
            </a:r>
            <a:r>
              <a:rPr lang="en-US" sz="1800" dirty="0"/>
              <a:t>If a student gives an off-topic response to a question, the teacher should provide reset feedback. </a:t>
            </a:r>
          </a:p>
        </p:txBody>
      </p:sp>
    </p:spTree>
    <p:extLst>
      <p:ext uri="{BB962C8B-B14F-4D97-AF65-F5344CB8AC3E}">
        <p14:creationId xmlns:p14="http://schemas.microsoft.com/office/powerpoint/2010/main" val="218490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Defining “Engagement” &amp;                “Supporting Practices”</a:t>
            </a:r>
          </a:p>
        </p:txBody>
      </p:sp>
      <p:sp>
        <p:nvSpPr>
          <p:cNvPr id="4" name="Title 1"/>
          <p:cNvSpPr txBox="1">
            <a:spLocks/>
          </p:cNvSpPr>
          <p:nvPr/>
        </p:nvSpPr>
        <p:spPr>
          <a:xfrm>
            <a:off x="559835" y="2057399"/>
            <a:ext cx="2859346" cy="1371600"/>
          </a:xfrm>
          <a:prstGeom prst="rect">
            <a:avLst/>
          </a:prstGeom>
        </p:spPr>
        <p:txBody>
          <a:bodyPr anchor="ct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Engagement</a:t>
            </a:r>
            <a:endParaRPr lang="en-US" sz="2800"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3476355" y="2327701"/>
            <a:ext cx="530166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when students’ cognitive effort is focused on processing lesson content </a:t>
            </a:r>
          </a:p>
        </p:txBody>
      </p:sp>
      <p:sp>
        <p:nvSpPr>
          <p:cNvPr id="6" name="Title 1"/>
          <p:cNvSpPr txBox="1">
            <a:spLocks/>
          </p:cNvSpPr>
          <p:nvPr/>
        </p:nvSpPr>
        <p:spPr>
          <a:xfrm>
            <a:off x="559835" y="3851905"/>
            <a:ext cx="2916520" cy="1371600"/>
          </a:xfrm>
          <a:prstGeom prst="rect">
            <a:avLst/>
          </a:prstGeom>
        </p:spPr>
        <p:txBody>
          <a:bodyPr anchor="ct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Supporting practices</a:t>
            </a:r>
            <a:endParaRPr lang="en-US" sz="2800" dirty="0">
              <a:solidFill>
                <a:srgbClr val="FFFFFF"/>
              </a:solidFill>
              <a:latin typeface="Arial" panose="020B0604020202020204" pitchFamily="34" charset="0"/>
              <a:cs typeface="Arial" panose="020B0604020202020204" pitchFamily="34" charset="0"/>
            </a:endParaRPr>
          </a:p>
        </p:txBody>
      </p:sp>
      <p:sp>
        <p:nvSpPr>
          <p:cNvPr id="7" name="Rectangle 6"/>
          <p:cNvSpPr/>
          <p:nvPr/>
        </p:nvSpPr>
        <p:spPr>
          <a:xfrm>
            <a:off x="3476355" y="4122207"/>
            <a:ext cx="476959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evidence-based techniques to maximize student engagement</a:t>
            </a:r>
          </a:p>
        </p:txBody>
      </p:sp>
    </p:spTree>
    <p:extLst>
      <p:ext uri="{BB962C8B-B14F-4D97-AF65-F5344CB8AC3E}">
        <p14:creationId xmlns:p14="http://schemas.microsoft.com/office/powerpoint/2010/main" val="2259551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7.12</a:t>
            </a:r>
            <a:br>
              <a:rPr lang="en-US" dirty="0"/>
            </a:br>
            <a:r>
              <a:rPr lang="en-US" i="1" dirty="0"/>
              <a:t>Quiz</a:t>
            </a:r>
            <a:endParaRPr lang="en-US" dirty="0"/>
          </a:p>
        </p:txBody>
      </p:sp>
      <p:sp>
        <p:nvSpPr>
          <p:cNvPr id="3" name="Text Placeholder 2"/>
          <p:cNvSpPr>
            <a:spLocks noGrp="1"/>
          </p:cNvSpPr>
          <p:nvPr>
            <p:ph type="body" sz="quarter" idx="13"/>
          </p:nvPr>
        </p:nvSpPr>
        <p:spPr/>
        <p:txBody>
          <a:bodyPr>
            <a:normAutofit/>
          </a:bodyPr>
          <a:lstStyle/>
          <a:p>
            <a:pPr marL="0" indent="0">
              <a:lnSpc>
                <a:spcPct val="100000"/>
              </a:lnSpc>
              <a:spcBef>
                <a:spcPts val="600"/>
              </a:spcBef>
              <a:buNone/>
            </a:pPr>
            <a:r>
              <a:rPr lang="en-US" sz="1800" dirty="0"/>
              <a:t>Mr. L is a 2</a:t>
            </a:r>
            <a:r>
              <a:rPr lang="en-US" sz="1800" baseline="30000" dirty="0"/>
              <a:t>nd</a:t>
            </a:r>
            <a:r>
              <a:rPr lang="en-US" sz="1800" dirty="0"/>
              <a:t> grade special educator teaching a reading lesson about decoding. The learning outcome is that SWBAT decode words with the common prefixes </a:t>
            </a:r>
            <a:r>
              <a:rPr lang="en-US" sz="1800" i="1" dirty="0"/>
              <a:t>re-</a:t>
            </a:r>
            <a:r>
              <a:rPr lang="en-US" sz="1800" dirty="0"/>
              <a:t> and </a:t>
            </a:r>
            <a:r>
              <a:rPr lang="en-US" sz="1800" i="1" dirty="0"/>
              <a:t>un-</a:t>
            </a:r>
            <a:r>
              <a:rPr lang="en-US" sz="1800" dirty="0"/>
              <a:t>. </a:t>
            </a:r>
          </a:p>
          <a:p>
            <a:pPr marL="514350" indent="-342900">
              <a:lnSpc>
                <a:spcPct val="100000"/>
              </a:lnSpc>
              <a:spcBef>
                <a:spcPts val="1200"/>
              </a:spcBef>
              <a:buFont typeface="+mj-lt"/>
              <a:buAutoNum type="arabicPeriod" startAt="3"/>
            </a:pPr>
            <a:r>
              <a:rPr lang="en-US" sz="1800" dirty="0"/>
              <a:t>T: “Today we will learn how to read words with prefixes </a:t>
            </a:r>
            <a:r>
              <a:rPr lang="en-US" sz="1800" i="1" dirty="0"/>
              <a:t>re- </a:t>
            </a:r>
            <a:r>
              <a:rPr lang="en-US" sz="1800" dirty="0"/>
              <a:t>and </a:t>
            </a:r>
            <a:r>
              <a:rPr lang="en-US" sz="1800" i="1" dirty="0"/>
              <a:t>-un</a:t>
            </a:r>
            <a:r>
              <a:rPr lang="en-US" sz="1800" dirty="0"/>
              <a:t>. Who can remind me what a </a:t>
            </a:r>
            <a:r>
              <a:rPr lang="en-US" sz="1800" i="1" dirty="0"/>
              <a:t>prefix</a:t>
            </a:r>
            <a:r>
              <a:rPr lang="en-US" sz="1800" dirty="0"/>
              <a:t> is?” [S: a group of letters that come before a root word.]</a:t>
            </a:r>
          </a:p>
          <a:p>
            <a:pPr marL="514350" indent="-342900">
              <a:lnSpc>
                <a:spcPct val="100000"/>
              </a:lnSpc>
              <a:spcBef>
                <a:spcPts val="1200"/>
              </a:spcBef>
              <a:buFont typeface="+mj-lt"/>
              <a:buAutoNum type="arabicPeriod" startAt="3"/>
            </a:pPr>
            <a:r>
              <a:rPr lang="en-US" sz="1800" dirty="0"/>
              <a:t>T: “This is the prefix </a:t>
            </a:r>
            <a:r>
              <a:rPr lang="en-US" sz="1800" i="1" dirty="0"/>
              <a:t>re-. </a:t>
            </a:r>
            <a:r>
              <a:rPr lang="en-US" sz="1800" dirty="0"/>
              <a:t>When </a:t>
            </a:r>
            <a:r>
              <a:rPr lang="en-US" sz="1800" i="1" dirty="0"/>
              <a:t>re-</a:t>
            </a:r>
            <a:r>
              <a:rPr lang="en-US" sz="1800" dirty="0"/>
              <a:t> appears at the beginning of a word, it usually means </a:t>
            </a:r>
            <a:r>
              <a:rPr lang="en-US" sz="1800" i="1" dirty="0"/>
              <a:t>again</a:t>
            </a:r>
            <a:r>
              <a:rPr lang="en-US" sz="1800" dirty="0"/>
              <a:t>.” </a:t>
            </a:r>
            <a:r>
              <a:rPr lang="en-US" sz="1800" i="1" dirty="0"/>
              <a:t>Point to the word </a:t>
            </a:r>
            <a:r>
              <a:rPr lang="en-US" sz="1800" b="1" i="1" dirty="0"/>
              <a:t>replay</a:t>
            </a:r>
            <a:r>
              <a:rPr lang="en-US" sz="1800" i="1" dirty="0"/>
              <a:t>. </a:t>
            </a:r>
            <a:r>
              <a:rPr lang="en-US" sz="1800" dirty="0"/>
              <a:t>“Louis, read the word.” [S: relay]</a:t>
            </a:r>
          </a:p>
          <a:p>
            <a:pPr marL="514350" indent="-342900">
              <a:lnSpc>
                <a:spcPct val="100000"/>
              </a:lnSpc>
              <a:spcBef>
                <a:spcPts val="1200"/>
              </a:spcBef>
              <a:buFont typeface="+mj-lt"/>
              <a:buAutoNum type="arabicPeriod" startAt="3"/>
            </a:pPr>
            <a:r>
              <a:rPr lang="en-US" sz="1800" dirty="0"/>
              <a:t>T: </a:t>
            </a:r>
            <a:r>
              <a:rPr lang="en-US" sz="1800" i="1" dirty="0"/>
              <a:t>Point to the word </a:t>
            </a:r>
            <a:r>
              <a:rPr lang="en-US" sz="1800" b="1" i="1" dirty="0"/>
              <a:t>redo. </a:t>
            </a:r>
            <a:r>
              <a:rPr lang="en-US" sz="1800" dirty="0"/>
              <a:t>“Alec, read the word.” [S: redo]</a:t>
            </a:r>
          </a:p>
          <a:p>
            <a:pPr marL="514350" indent="-342900">
              <a:lnSpc>
                <a:spcPct val="100000"/>
              </a:lnSpc>
              <a:spcBef>
                <a:spcPts val="1200"/>
              </a:spcBef>
              <a:buFont typeface="+mj-lt"/>
              <a:buAutoNum type="arabicPeriod" startAt="3"/>
            </a:pPr>
            <a:r>
              <a:rPr lang="en-US" sz="1800" dirty="0"/>
              <a:t>T: </a:t>
            </a:r>
            <a:r>
              <a:rPr lang="en-US" sz="1800" i="1" dirty="0"/>
              <a:t>Point to the word </a:t>
            </a:r>
            <a:r>
              <a:rPr lang="en-US" sz="1800" b="1" i="1" dirty="0"/>
              <a:t>resize. </a:t>
            </a:r>
            <a:r>
              <a:rPr lang="en-US" sz="1800" dirty="0"/>
              <a:t>“Aby, read the word.” [S: Well, I think this word means to do it again because it has re…]</a:t>
            </a:r>
          </a:p>
        </p:txBody>
      </p:sp>
      <p:sp>
        <p:nvSpPr>
          <p:cNvPr id="4" name="Rectangle 3"/>
          <p:cNvSpPr/>
          <p:nvPr/>
        </p:nvSpPr>
        <p:spPr>
          <a:xfrm>
            <a:off x="4808562" y="5905"/>
            <a:ext cx="4335438" cy="1554272"/>
          </a:xfrm>
          <a:prstGeom prst="rect">
            <a:avLst/>
          </a:prstGeom>
        </p:spPr>
        <p:txBody>
          <a:bodyPr wrap="square">
            <a:spAutoFit/>
          </a:bodyPr>
          <a:lstStyle/>
          <a:p>
            <a:pPr>
              <a:spcBef>
                <a:spcPts val="600"/>
              </a:spcBef>
            </a:pPr>
            <a:r>
              <a:rPr lang="en-US" sz="1600" dirty="0">
                <a:latin typeface="Arial" panose="020B0604020202020204" pitchFamily="34" charset="0"/>
                <a:cs typeface="Arial" panose="020B0604020202020204" pitchFamily="34" charset="0"/>
              </a:rPr>
              <a:t>For each student response, decide which type of feedback the teacher should provide:</a:t>
            </a:r>
          </a:p>
          <a:p>
            <a:pPr marL="342900" indent="-342900">
              <a:spcBef>
                <a:spcPts val="600"/>
              </a:spcBef>
              <a:buAutoNum type="alphaLcParenR"/>
            </a:pPr>
            <a:r>
              <a:rPr lang="en-US" sz="1600" dirty="0">
                <a:latin typeface="Arial" panose="020B0604020202020204" pitchFamily="34" charset="0"/>
                <a:cs typeface="Arial" panose="020B0604020202020204" pitchFamily="34" charset="0"/>
              </a:rPr>
              <a:t>Affirmative</a:t>
            </a:r>
          </a:p>
          <a:p>
            <a:pPr marL="342900" indent="-342900">
              <a:spcBef>
                <a:spcPts val="600"/>
              </a:spcBef>
              <a:buAutoNum type="alphaLcParenR"/>
            </a:pPr>
            <a:r>
              <a:rPr lang="en-US" sz="1600" dirty="0">
                <a:latin typeface="Arial" panose="020B0604020202020204" pitchFamily="34" charset="0"/>
                <a:cs typeface="Arial" panose="020B0604020202020204" pitchFamily="34" charset="0"/>
              </a:rPr>
              <a:t>Corrective</a:t>
            </a:r>
          </a:p>
          <a:p>
            <a:pPr marL="342900" indent="-342900">
              <a:spcBef>
                <a:spcPts val="600"/>
              </a:spcBef>
              <a:buAutoNum type="alphaLcParenR"/>
            </a:pPr>
            <a:r>
              <a:rPr lang="en-US" sz="1600" dirty="0">
                <a:latin typeface="Arial" panose="020B0604020202020204" pitchFamily="34" charset="0"/>
                <a:cs typeface="Arial" panose="020B0604020202020204" pitchFamily="34" charset="0"/>
              </a:rPr>
              <a:t>Reset</a:t>
            </a:r>
          </a:p>
        </p:txBody>
      </p:sp>
    </p:spTree>
    <p:extLst>
      <p:ext uri="{BB962C8B-B14F-4D97-AF65-F5344CB8AC3E}">
        <p14:creationId xmlns:p14="http://schemas.microsoft.com/office/powerpoint/2010/main" val="2375088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7.12</a:t>
            </a:r>
            <a:br>
              <a:rPr lang="en-US" dirty="0"/>
            </a:br>
            <a:r>
              <a:rPr lang="en-US" i="1" dirty="0"/>
              <a:t>Quiz</a:t>
            </a:r>
            <a:endParaRPr lang="en-US" dirty="0"/>
          </a:p>
        </p:txBody>
      </p:sp>
      <p:sp>
        <p:nvSpPr>
          <p:cNvPr id="3" name="Text Placeholder 2"/>
          <p:cNvSpPr>
            <a:spLocks noGrp="1"/>
          </p:cNvSpPr>
          <p:nvPr>
            <p:ph type="body" sz="quarter" idx="13"/>
          </p:nvPr>
        </p:nvSpPr>
        <p:spPr>
          <a:xfrm>
            <a:off x="575733" y="1710983"/>
            <a:ext cx="8204754" cy="4469673"/>
          </a:xfrm>
        </p:spPr>
        <p:txBody>
          <a:bodyPr>
            <a:noAutofit/>
          </a:bodyPr>
          <a:lstStyle/>
          <a:p>
            <a:pPr marL="0" indent="0">
              <a:lnSpc>
                <a:spcPct val="100000"/>
              </a:lnSpc>
              <a:buNone/>
            </a:pPr>
            <a:r>
              <a:rPr lang="en-US" sz="1800" dirty="0"/>
              <a:t>Ms. B is a 6</a:t>
            </a:r>
            <a:r>
              <a:rPr lang="en-US" sz="1800" baseline="30000" dirty="0"/>
              <a:t>th</a:t>
            </a:r>
            <a:r>
              <a:rPr lang="en-US" sz="1800" dirty="0"/>
              <a:t> grade special educator teaching a lesson about evaluating numerical expressions using algebraic thinking. The learning outcome is that SWBAT accurately evaluate expressions that use parentheses.</a:t>
            </a:r>
          </a:p>
          <a:p>
            <a:pPr marL="628650" lvl="1" indent="-400050">
              <a:lnSpc>
                <a:spcPct val="100000"/>
              </a:lnSpc>
              <a:spcBef>
                <a:spcPts val="1200"/>
              </a:spcBef>
              <a:buFont typeface="+mj-lt"/>
              <a:buAutoNum type="arabicPeriod" startAt="7"/>
            </a:pPr>
            <a:r>
              <a:rPr lang="en-US" dirty="0"/>
              <a:t>T: “Today we will learn about how to evaluate expressions that contain parentheses. Who can tell me, according to PEMDAS, expressions within _____ should be solved first? Larissa?” [S: exponents?]</a:t>
            </a:r>
          </a:p>
          <a:p>
            <a:pPr marL="628650" lvl="1" indent="-400050">
              <a:lnSpc>
                <a:spcPct val="100000"/>
              </a:lnSpc>
              <a:spcBef>
                <a:spcPts val="1200"/>
              </a:spcBef>
              <a:buFont typeface="+mj-lt"/>
              <a:buAutoNum type="arabicPeriod" startAt="7"/>
            </a:pPr>
            <a:r>
              <a:rPr lang="en-US" dirty="0"/>
              <a:t>T: “So, if we have the expression 2 + (5 – 1) x 3, what would we do first?” [S: 2 + 5 = 7 because we read left to right so we have to do that first.]</a:t>
            </a:r>
          </a:p>
          <a:p>
            <a:pPr marL="628650" lvl="1" indent="-400050">
              <a:lnSpc>
                <a:spcPct val="100000"/>
              </a:lnSpc>
              <a:spcBef>
                <a:spcPts val="1200"/>
              </a:spcBef>
              <a:buFont typeface="+mj-lt"/>
              <a:buAutoNum type="arabicPeriod" startAt="7"/>
            </a:pPr>
            <a:r>
              <a:rPr lang="en-US" dirty="0"/>
              <a:t>T: “Let’s take a look at this expression: 4 x (1 + 1). Who can evaluate this expression?” [S: 8]</a:t>
            </a:r>
          </a:p>
          <a:p>
            <a:pPr marL="628650" lvl="1" indent="-400050">
              <a:lnSpc>
                <a:spcPct val="100000"/>
              </a:lnSpc>
              <a:spcBef>
                <a:spcPts val="1200"/>
              </a:spcBef>
              <a:buFont typeface="+mj-lt"/>
              <a:buAutoNum type="arabicPeriod" startAt="7"/>
            </a:pPr>
            <a:r>
              <a:rPr lang="en-US" dirty="0"/>
              <a:t>T: “Alright everyone, it’s your turn. Evaluate the 5 expressions on the worksheet. Remember – parentheses first!” [S: complete assignment]</a:t>
            </a:r>
          </a:p>
        </p:txBody>
      </p:sp>
      <p:sp>
        <p:nvSpPr>
          <p:cNvPr id="4" name="Rectangle 3"/>
          <p:cNvSpPr/>
          <p:nvPr/>
        </p:nvSpPr>
        <p:spPr>
          <a:xfrm>
            <a:off x="4808562" y="5905"/>
            <a:ext cx="4335438" cy="1723549"/>
          </a:xfrm>
          <a:prstGeom prst="rect">
            <a:avLst/>
          </a:prstGeom>
        </p:spPr>
        <p:txBody>
          <a:bodyPr wrap="square">
            <a:spAutoFit/>
          </a:bodyPr>
          <a:lstStyle/>
          <a:p>
            <a:pPr>
              <a:spcBef>
                <a:spcPts val="600"/>
              </a:spcBef>
            </a:pPr>
            <a:r>
              <a:rPr lang="en-US" sz="1600" dirty="0">
                <a:latin typeface="Arial" panose="020B0604020202020204" pitchFamily="34" charset="0"/>
                <a:cs typeface="Arial" panose="020B0604020202020204" pitchFamily="34" charset="0"/>
              </a:rPr>
              <a:t>For each student response, decide which type of feedback the teacher should provide based on whether the task was discrete or complex:</a:t>
            </a:r>
          </a:p>
          <a:p>
            <a:pPr marL="342900" indent="-342900">
              <a:spcBef>
                <a:spcPts val="600"/>
              </a:spcBef>
              <a:buAutoNum type="alphaLcParenR"/>
            </a:pPr>
            <a:r>
              <a:rPr lang="en-US" sz="1600" dirty="0">
                <a:latin typeface="Arial" panose="020B0604020202020204" pitchFamily="34" charset="0"/>
                <a:cs typeface="Arial" panose="020B0604020202020204" pitchFamily="34" charset="0"/>
              </a:rPr>
              <a:t>Discrete – provide feedback immediately</a:t>
            </a:r>
          </a:p>
          <a:p>
            <a:pPr marL="342900" indent="-342900">
              <a:spcBef>
                <a:spcPts val="600"/>
              </a:spcBef>
              <a:buAutoNum type="alphaLcParenR"/>
            </a:pPr>
            <a:r>
              <a:rPr lang="en-US" sz="1600" dirty="0">
                <a:latin typeface="Arial" panose="020B0604020202020204" pitchFamily="34" charset="0"/>
                <a:cs typeface="Arial" panose="020B0604020202020204" pitchFamily="34" charset="0"/>
              </a:rPr>
              <a:t>Complex – provide feedback after short delay</a:t>
            </a:r>
          </a:p>
        </p:txBody>
      </p:sp>
    </p:spTree>
    <p:extLst>
      <p:ext uri="{BB962C8B-B14F-4D97-AF65-F5344CB8AC3E}">
        <p14:creationId xmlns:p14="http://schemas.microsoft.com/office/powerpoint/2010/main" val="1141061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182145" y="2092271"/>
            <a:ext cx="7352025" cy="1390075"/>
          </a:xfrm>
        </p:spPr>
        <p:txBody>
          <a:bodyPr>
            <a:normAutofit/>
          </a:bodyPr>
          <a:lstStyle/>
          <a:p>
            <a:r>
              <a:rPr lang="en-US" dirty="0"/>
              <a:t>Supporting Practices</a:t>
            </a:r>
          </a:p>
          <a:p>
            <a:pPr>
              <a:lnSpc>
                <a:spcPct val="110000"/>
              </a:lnSpc>
              <a:spcBef>
                <a:spcPts val="0"/>
              </a:spcBef>
            </a:pPr>
            <a:r>
              <a:rPr lang="en-US" sz="2400" dirty="0"/>
              <a:t>Providing immediate, specific feedback and maintaining a brisk pace</a:t>
            </a:r>
          </a:p>
        </p:txBody>
      </p:sp>
      <p:sp>
        <p:nvSpPr>
          <p:cNvPr id="3" name="Content Placeholder 2"/>
          <p:cNvSpPr>
            <a:spLocks noGrp="1"/>
          </p:cNvSpPr>
          <p:nvPr>
            <p:ph sz="quarter" idx="14"/>
          </p:nvPr>
        </p:nvSpPr>
        <p:spPr>
          <a:xfrm>
            <a:off x="1182144" y="3433176"/>
            <a:ext cx="7352026" cy="952844"/>
          </a:xfrm>
        </p:spPr>
        <p:txBody>
          <a:bodyPr>
            <a:normAutofit lnSpcReduction="10000"/>
          </a:bodyPr>
          <a:lstStyle/>
          <a:p>
            <a:r>
              <a:rPr lang="en-US" dirty="0"/>
              <a:t>Part 2: How can a brisk pace be maintained?</a:t>
            </a:r>
          </a:p>
        </p:txBody>
      </p:sp>
      <p:sp>
        <p:nvSpPr>
          <p:cNvPr id="4" name="Title 3" hidden="1">
            <a:extLst>
              <a:ext uri="{FF2B5EF4-FFF2-40B4-BE49-F238E27FC236}">
                <a16:creationId xmlns:a16="http://schemas.microsoft.com/office/drawing/2014/main" id="{270CC8FF-2AAD-4BEB-A40F-A6C256931030}"/>
              </a:ext>
            </a:extLst>
          </p:cNvPr>
          <p:cNvSpPr>
            <a:spLocks noGrp="1"/>
          </p:cNvSpPr>
          <p:nvPr>
            <p:ph type="title"/>
          </p:nvPr>
        </p:nvSpPr>
        <p:spPr/>
        <p:txBody>
          <a:bodyPr/>
          <a:lstStyle/>
          <a:p>
            <a:r>
              <a:rPr lang="en-US" dirty="0"/>
              <a:t>Slide 72</a:t>
            </a:r>
          </a:p>
        </p:txBody>
      </p:sp>
    </p:spTree>
    <p:extLst>
      <p:ext uri="{BB962C8B-B14F-4D97-AF65-F5344CB8AC3E}">
        <p14:creationId xmlns:p14="http://schemas.microsoft.com/office/powerpoint/2010/main" val="2785502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a:t>You will learn:</a:t>
            </a:r>
          </a:p>
          <a:p>
            <a:r>
              <a:rPr lang="en-US" dirty="0"/>
              <a:t>How to maintain a brisk pace</a:t>
            </a:r>
          </a:p>
          <a:p>
            <a:endParaRPr lang="en-US" dirty="0"/>
          </a:p>
        </p:txBody>
      </p:sp>
      <p:sp>
        <p:nvSpPr>
          <p:cNvPr id="3" name="Text Placeholder 2"/>
          <p:cNvSpPr>
            <a:spLocks noGrp="1"/>
          </p:cNvSpPr>
          <p:nvPr>
            <p:ph type="body" sz="quarter" idx="14"/>
          </p:nvPr>
        </p:nvSpPr>
        <p:spPr/>
        <p:txBody>
          <a:bodyPr/>
          <a:lstStyle/>
          <a:p>
            <a:r>
              <a:rPr lang="en-US" dirty="0"/>
              <a:t>Part 2 Objective</a:t>
            </a:r>
          </a:p>
        </p:txBody>
      </p:sp>
      <p:sp>
        <p:nvSpPr>
          <p:cNvPr id="4" name="Title 3" hidden="1">
            <a:extLst>
              <a:ext uri="{FF2B5EF4-FFF2-40B4-BE49-F238E27FC236}">
                <a16:creationId xmlns:a16="http://schemas.microsoft.com/office/drawing/2014/main" id="{22516555-6B1E-43EA-A63B-A5B6A8D999E2}"/>
              </a:ext>
            </a:extLst>
          </p:cNvPr>
          <p:cNvSpPr>
            <a:spLocks noGrp="1"/>
          </p:cNvSpPr>
          <p:nvPr>
            <p:ph type="title"/>
          </p:nvPr>
        </p:nvSpPr>
        <p:spPr/>
        <p:txBody>
          <a:bodyPr/>
          <a:lstStyle/>
          <a:p>
            <a:r>
              <a:rPr lang="en-US" dirty="0"/>
              <a:t>Slide 73</a:t>
            </a:r>
          </a:p>
        </p:txBody>
      </p:sp>
    </p:spTree>
    <p:extLst>
      <p:ext uri="{BB962C8B-B14F-4D97-AF65-F5344CB8AC3E}">
        <p14:creationId xmlns:p14="http://schemas.microsoft.com/office/powerpoint/2010/main" val="2135927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in the context of the DBI framework</a:t>
            </a:r>
          </a:p>
        </p:txBody>
      </p:sp>
      <p:sp>
        <p:nvSpPr>
          <p:cNvPr id="7" name="Rounded Rectangle 6">
            <a:extLst>
              <a:ext uri="{C183D7F6-B498-43B3-948B-1728B52AA6E4}">
                <adec:decorative xmlns:adec="http://schemas.microsoft.com/office/drawing/2017/decorative" val="1"/>
              </a:ext>
            </a:extLst>
          </p:cNvPr>
          <p:cNvSpPr/>
          <p:nvPr/>
        </p:nvSpPr>
        <p:spPr>
          <a:xfrm>
            <a:off x="6586949" y="601241"/>
            <a:ext cx="1786276" cy="998651"/>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C183D7F6-B498-43B3-948B-1728B52AA6E4}">
                <adec:decorative xmlns:adec="http://schemas.microsoft.com/office/drawing/2017/decorative" val="1"/>
              </a:ext>
            </a:extLst>
          </p:cNvPr>
          <p:cNvSpPr/>
          <p:nvPr/>
        </p:nvSpPr>
        <p:spPr>
          <a:xfrm>
            <a:off x="6616929" y="3978955"/>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axonomy of adaptations: explicit instruction principle use"/>
          <p:cNvPicPr>
            <a:picLocks noChangeAspect="1"/>
          </p:cNvPicPr>
          <p:nvPr/>
        </p:nvPicPr>
        <p:blipFill>
          <a:blip r:embed="rId3"/>
          <a:stretch>
            <a:fillRect/>
          </a:stretch>
        </p:blipFill>
        <p:spPr>
          <a:xfrm>
            <a:off x="2564797"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139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C183D7F6-B498-43B3-948B-1728B52AA6E4}">
                <adec:decorative xmlns:adec="http://schemas.microsoft.com/office/drawing/2017/decorative" val="1"/>
              </a:ext>
            </a:extLst>
          </p:cNvPr>
          <p:cNvSpPr/>
          <p:nvPr/>
        </p:nvSpPr>
        <p:spPr>
          <a:xfrm>
            <a:off x="3896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3954745" y="3435602"/>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C183D7F6-B498-43B3-948B-1728B52AA6E4}">
                <adec:decorative xmlns:adec="http://schemas.microsoft.com/office/drawing/2017/decorative" val="1"/>
              </a:ext>
            </a:extLst>
          </p:cNvPr>
          <p:cNvSpPr/>
          <p:nvPr/>
        </p:nvSpPr>
        <p:spPr>
          <a:xfrm>
            <a:off x="3954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C183D7F6-B498-43B3-948B-1728B52AA6E4}">
                <adec:decorative xmlns:adec="http://schemas.microsoft.com/office/drawing/2017/decorative" val="1"/>
              </a:ext>
            </a:extLst>
          </p:cNvPr>
          <p:cNvSpPr/>
          <p:nvPr/>
        </p:nvSpPr>
        <p:spPr>
          <a:xfrm>
            <a:off x="3896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C183D7F6-B498-43B3-948B-1728B52AA6E4}">
                <adec:decorative xmlns:adec="http://schemas.microsoft.com/office/drawing/2017/decorative" val="1"/>
              </a:ext>
            </a:extLst>
          </p:cNvPr>
          <p:cNvSpPr/>
          <p:nvPr/>
        </p:nvSpPr>
        <p:spPr>
          <a:xfrm>
            <a:off x="3838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C183D7F6-B498-43B3-948B-1728B52AA6E4}">
                <adec:decorative xmlns:adec="http://schemas.microsoft.com/office/drawing/2017/decorative" val="1"/>
              </a:ext>
            </a:extLst>
          </p:cNvPr>
          <p:cNvSpPr/>
          <p:nvPr/>
        </p:nvSpPr>
        <p:spPr>
          <a:xfrm>
            <a:off x="5883007" y="1599892"/>
            <a:ext cx="3106757" cy="2185390"/>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C183D7F6-B498-43B3-948B-1728B52AA6E4}">
                <adec:decorative xmlns:adec="http://schemas.microsoft.com/office/drawing/2017/decorative" val="1"/>
              </a:ext>
            </a:extLst>
          </p:cNvPr>
          <p:cNvSpPr/>
          <p:nvPr/>
        </p:nvSpPr>
        <p:spPr>
          <a:xfrm>
            <a:off x="5624050" y="4753180"/>
            <a:ext cx="3274648" cy="1548451"/>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C183D7F6-B498-43B3-948B-1728B52AA6E4}">
                <adec:decorative xmlns:adec="http://schemas.microsoft.com/office/drawing/2017/decorative" val="1"/>
              </a:ext>
            </a:extLst>
          </p:cNvPr>
          <p:cNvSpPr/>
          <p:nvPr/>
        </p:nvSpPr>
        <p:spPr>
          <a:xfrm>
            <a:off x="5715115" y="3785283"/>
            <a:ext cx="901813" cy="967898"/>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C183D7F6-B498-43B3-948B-1728B52AA6E4}">
                <adec:decorative xmlns:adec="http://schemas.microsoft.com/office/drawing/2017/decorative" val="1"/>
              </a:ext>
            </a:extLst>
          </p:cNvPr>
          <p:cNvSpPr/>
          <p:nvPr/>
        </p:nvSpPr>
        <p:spPr>
          <a:xfrm>
            <a:off x="6616928" y="3786454"/>
            <a:ext cx="366075" cy="143602"/>
          </a:xfrm>
          <a:prstGeom prst="rect">
            <a:avLst/>
          </a:prstGeom>
          <a:solidFill>
            <a:schemeClr val="bg1">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p:nvPr>
        </p:nvSpPr>
        <p:spPr>
          <a:xfrm>
            <a:off x="676460" y="1619567"/>
            <a:ext cx="3990790" cy="3553324"/>
          </a:xfrm>
        </p:spPr>
        <p:txBody>
          <a:bodyPr>
            <a:normAutofit/>
          </a:bodyPr>
          <a:lstStyle/>
          <a:p>
            <a:pPr marL="0" indent="0">
              <a:buNone/>
            </a:pPr>
            <a:r>
              <a:rPr lang="en-US" i="1" dirty="0"/>
              <a:t>Maintain a brisk pace</a:t>
            </a:r>
          </a:p>
        </p:txBody>
      </p:sp>
    </p:spTree>
    <p:extLst>
      <p:ext uri="{BB962C8B-B14F-4D97-AF65-F5344CB8AC3E}">
        <p14:creationId xmlns:p14="http://schemas.microsoft.com/office/powerpoint/2010/main" val="954896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0" indent="0">
              <a:lnSpc>
                <a:spcPct val="100000"/>
              </a:lnSpc>
              <a:buNone/>
            </a:pPr>
            <a:r>
              <a:rPr lang="en-US" sz="2800" dirty="0"/>
              <a:t>To maintain a brisk pace, you should: </a:t>
            </a:r>
          </a:p>
          <a:p>
            <a:pPr marL="404813" lvl="0" indent="-404813">
              <a:lnSpc>
                <a:spcPct val="100000"/>
              </a:lnSpc>
            </a:pPr>
            <a:r>
              <a:rPr lang="en-US" sz="2800" dirty="0"/>
              <a:t>Move on when students are ready</a:t>
            </a:r>
          </a:p>
          <a:p>
            <a:pPr lvl="0">
              <a:lnSpc>
                <a:spcPct val="100000"/>
              </a:lnSpc>
            </a:pPr>
            <a:r>
              <a:rPr lang="en-US" sz="2800" dirty="0"/>
              <a:t> Use the other supporting practices</a:t>
            </a:r>
            <a:endParaRPr lang="en-US" dirty="0"/>
          </a:p>
        </p:txBody>
      </p:sp>
      <p:sp>
        <p:nvSpPr>
          <p:cNvPr id="3" name="Title 2"/>
          <p:cNvSpPr>
            <a:spLocks noGrp="1"/>
          </p:cNvSpPr>
          <p:nvPr>
            <p:ph type="title"/>
          </p:nvPr>
        </p:nvSpPr>
        <p:spPr/>
        <p:txBody>
          <a:bodyPr/>
          <a:lstStyle/>
          <a:p>
            <a:r>
              <a:rPr lang="en-US" dirty="0"/>
              <a:t>Checklist: Maintaining a brisk pace</a:t>
            </a:r>
          </a:p>
        </p:txBody>
      </p:sp>
    </p:spTree>
    <p:extLst>
      <p:ext uri="{BB962C8B-B14F-4D97-AF65-F5344CB8AC3E}">
        <p14:creationId xmlns:p14="http://schemas.microsoft.com/office/powerpoint/2010/main" val="114256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lgn="ctr">
              <a:lnSpc>
                <a:spcPct val="130000"/>
              </a:lnSpc>
              <a:buNone/>
            </a:pPr>
            <a:r>
              <a:rPr lang="en-US" sz="4400" dirty="0"/>
              <a:t>“The true art of pacing lies          in </a:t>
            </a:r>
            <a:r>
              <a:rPr lang="en-US" sz="4400" b="1" dirty="0"/>
              <a:t>creating a sense of urgency  </a:t>
            </a:r>
            <a:r>
              <a:rPr lang="en-US" sz="4400" dirty="0"/>
              <a:t>and also not leaving your students in the dust.”</a:t>
            </a:r>
          </a:p>
          <a:p>
            <a:pPr>
              <a:lnSpc>
                <a:spcPct val="130000"/>
              </a:lnSpc>
            </a:pPr>
            <a:endParaRPr lang="en-US" sz="4400" dirty="0"/>
          </a:p>
        </p:txBody>
      </p:sp>
      <p:sp>
        <p:nvSpPr>
          <p:cNvPr id="8"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Why maintain a brisk pace?</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CA132-ADD6-4B72-B5E1-B86F7979C603}" type="slidenum">
              <a:rPr kumimoji="0" lang="en-US" sz="10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 name="Rectangle 5"/>
          <p:cNvSpPr/>
          <p:nvPr/>
        </p:nvSpPr>
        <p:spPr>
          <a:xfrm>
            <a:off x="575733" y="6060172"/>
            <a:ext cx="3216787"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Tw Cen MT" panose="020B0602020104020603"/>
                <a:ea typeface="+mn-ea"/>
                <a:cs typeface="+mn-cs"/>
              </a:rPr>
              <a:t>https://www.edutopia.org/blog/</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Tw Cen MT" panose="020B0602020104020603"/>
                <a:ea typeface="+mn-ea"/>
                <a:cs typeface="+mn-cs"/>
              </a:rPr>
              <a:t>instructional-pacing-tips-</a:t>
            </a:r>
            <a:r>
              <a:rPr kumimoji="0" lang="en-US" sz="1600" b="0" i="1" u="none" strike="noStrike" kern="1200" cap="none" spc="0" normalizeH="0" baseline="0" noProof="0" dirty="0" err="1">
                <a:ln>
                  <a:noFill/>
                </a:ln>
                <a:solidFill>
                  <a:srgbClr val="FFFFFF"/>
                </a:solidFill>
                <a:effectLst/>
                <a:uLnTx/>
                <a:uFillTx/>
                <a:latin typeface="Tw Cen MT" panose="020B0602020104020603"/>
                <a:ea typeface="+mn-ea"/>
                <a:cs typeface="+mn-cs"/>
              </a:rPr>
              <a:t>rebecca</a:t>
            </a:r>
            <a:r>
              <a:rPr kumimoji="0" lang="en-US" sz="1600" b="0" i="1" u="none" strike="noStrike" kern="1200" cap="none" spc="0" normalizeH="0" baseline="0" noProof="0" dirty="0">
                <a:ln>
                  <a:noFill/>
                </a:ln>
                <a:solidFill>
                  <a:srgbClr val="FFFFFF"/>
                </a:solidFill>
                <a:effectLst/>
                <a:uLnTx/>
                <a:uFillTx/>
                <a:latin typeface="Tw Cen MT" panose="020B0602020104020603"/>
                <a:ea typeface="+mn-ea"/>
                <a:cs typeface="+mn-cs"/>
              </a:rPr>
              <a:t>-</a:t>
            </a:r>
            <a:r>
              <a:rPr kumimoji="0" lang="en-US" sz="1600" b="0" i="1" u="none" strike="noStrike" kern="1200" cap="none" spc="0" normalizeH="0" baseline="0" noProof="0" dirty="0" err="1">
                <a:ln>
                  <a:noFill/>
                </a:ln>
                <a:solidFill>
                  <a:srgbClr val="FFFFFF"/>
                </a:solidFill>
                <a:effectLst/>
                <a:uLnTx/>
                <a:uFillTx/>
                <a:latin typeface="Tw Cen MT" panose="020B0602020104020603"/>
                <a:ea typeface="+mn-ea"/>
                <a:cs typeface="+mn-cs"/>
              </a:rPr>
              <a:t>alber</a:t>
            </a:r>
            <a:endParaRPr kumimoji="0" lang="en-US" sz="1600" b="0" i="1"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73654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a:t> What does a “brisk” pace look like in your classroom?</a:t>
            </a:r>
          </a:p>
        </p:txBody>
      </p:sp>
      <p:sp>
        <p:nvSpPr>
          <p:cNvPr id="3" name="Title 2"/>
          <p:cNvSpPr>
            <a:spLocks noGrp="1"/>
          </p:cNvSpPr>
          <p:nvPr>
            <p:ph type="title"/>
          </p:nvPr>
        </p:nvSpPr>
        <p:spPr/>
        <p:txBody>
          <a:bodyPr/>
          <a:lstStyle/>
          <a:p>
            <a:r>
              <a:rPr lang="en-US" dirty="0"/>
              <a:t>Activity 7.13</a:t>
            </a:r>
            <a:br>
              <a:rPr lang="en-US" dirty="0"/>
            </a:br>
            <a:r>
              <a:rPr lang="en-US" i="1" dirty="0"/>
              <a:t>Stop &amp; Jot</a:t>
            </a:r>
            <a:endParaRPr lang="en-US" dirty="0"/>
          </a:p>
        </p:txBody>
      </p:sp>
    </p:spTree>
    <p:extLst>
      <p:ext uri="{BB962C8B-B14F-4D97-AF65-F5344CB8AC3E}">
        <p14:creationId xmlns:p14="http://schemas.microsoft.com/office/powerpoint/2010/main" val="1323352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9634" y="275930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Planned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Examples</a:t>
            </a:r>
          </a:p>
        </p:txBody>
      </p:sp>
      <p:sp>
        <p:nvSpPr>
          <p:cNvPr id="9" name="TextBox 8"/>
          <p:cNvSpPr txBox="1"/>
          <p:nvPr/>
        </p:nvSpPr>
        <p:spPr>
          <a:xfrm>
            <a:off x="4667552" y="1906853"/>
            <a:ext cx="1667476" cy="852449"/>
          </a:xfrm>
          <a:prstGeom prst="rect">
            <a:avLst/>
          </a:prstGeom>
          <a:solidFill>
            <a:srgbClr val="D3A01F">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Clear Explanation</a:t>
            </a:r>
          </a:p>
        </p:txBody>
      </p:sp>
      <p:sp>
        <p:nvSpPr>
          <p:cNvPr id="10" name="TextBox 9"/>
          <p:cNvSpPr txBox="1"/>
          <p:nvPr/>
        </p:nvSpPr>
        <p:spPr>
          <a:xfrm>
            <a:off x="6461108" y="2696652"/>
            <a:ext cx="1667476" cy="875017"/>
          </a:xfrm>
          <a:prstGeom prst="rect">
            <a:avLst/>
          </a:prstGeom>
          <a:solidFill>
            <a:srgbClr val="EA6B0C">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Independent Practice</a:t>
            </a:r>
          </a:p>
        </p:txBody>
      </p:sp>
      <p:sp>
        <p:nvSpPr>
          <p:cNvPr id="11" name="TextBox 10"/>
          <p:cNvSpPr txBox="1"/>
          <p:nvPr/>
        </p:nvSpPr>
        <p:spPr>
          <a:xfrm>
            <a:off x="6461108" y="1906853"/>
            <a:ext cx="1667476" cy="789797"/>
          </a:xfrm>
          <a:prstGeom prst="rect">
            <a:avLst/>
          </a:prstGeom>
          <a:solidFill>
            <a:srgbClr val="8B4007"/>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Guided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Practice</a:t>
            </a:r>
          </a:p>
        </p:txBody>
      </p:sp>
      <p:sp>
        <p:nvSpPr>
          <p:cNvPr id="12" name="TextBox 11"/>
          <p:cNvSpPr txBox="1"/>
          <p:nvPr/>
        </p:nvSpPr>
        <p:spPr>
          <a:xfrm>
            <a:off x="4669633" y="1445190"/>
            <a:ext cx="1667476" cy="461665"/>
          </a:xfrm>
          <a:prstGeom prst="rect">
            <a:avLst/>
          </a:prstGeom>
          <a:solidFill>
            <a:srgbClr val="D3A01F">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Modeling</a:t>
            </a:r>
          </a:p>
        </p:txBody>
      </p:sp>
      <p:sp>
        <p:nvSpPr>
          <p:cNvPr id="13" name="TextBox 12"/>
          <p:cNvSpPr txBox="1"/>
          <p:nvPr/>
        </p:nvSpPr>
        <p:spPr>
          <a:xfrm>
            <a:off x="6461108" y="1445189"/>
            <a:ext cx="1667476" cy="461665"/>
          </a:xfrm>
          <a:prstGeom prst="rect">
            <a:avLst/>
          </a:prstGeom>
          <a:solidFill>
            <a:srgbClr val="EA6B0C">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Practice</a:t>
            </a:r>
          </a:p>
        </p:txBody>
      </p:sp>
      <p:sp>
        <p:nvSpPr>
          <p:cNvPr id="2" name="Text Placeholder 1"/>
          <p:cNvSpPr>
            <a:spLocks noGrp="1"/>
          </p:cNvSpPr>
          <p:nvPr>
            <p:ph type="body" sz="quarter" idx="13"/>
          </p:nvPr>
        </p:nvSpPr>
        <p:spPr>
          <a:xfrm>
            <a:off x="575732" y="1562306"/>
            <a:ext cx="3834035" cy="4469673"/>
          </a:xfrm>
        </p:spPr>
        <p:txBody>
          <a:bodyPr>
            <a:normAutofit/>
          </a:bodyPr>
          <a:lstStyle/>
          <a:p>
            <a:pPr marL="0" indent="0">
              <a:buNone/>
            </a:pPr>
            <a:r>
              <a:rPr lang="en-US" sz="4000" b="1" dirty="0"/>
              <a:t>Move on </a:t>
            </a:r>
          </a:p>
          <a:p>
            <a:pPr marL="0" indent="0">
              <a:buNone/>
            </a:pPr>
            <a:r>
              <a:rPr lang="en-US" sz="4000" b="1" dirty="0"/>
              <a:t>when students </a:t>
            </a:r>
          </a:p>
          <a:p>
            <a:pPr marL="0" indent="0">
              <a:buNone/>
            </a:pPr>
            <a:r>
              <a:rPr lang="en-US" sz="4000" b="1" dirty="0"/>
              <a:t>are ready</a:t>
            </a:r>
          </a:p>
        </p:txBody>
      </p:sp>
      <p:sp>
        <p:nvSpPr>
          <p:cNvPr id="3" name="Title 2"/>
          <p:cNvSpPr>
            <a:spLocks noGrp="1"/>
          </p:cNvSpPr>
          <p:nvPr>
            <p:ph type="title"/>
          </p:nvPr>
        </p:nvSpPr>
        <p:spPr/>
        <p:txBody>
          <a:bodyPr/>
          <a:lstStyle/>
          <a:p>
            <a:r>
              <a:rPr lang="en-US" dirty="0"/>
              <a:t>Maintaining a brisk pace</a:t>
            </a:r>
          </a:p>
        </p:txBody>
      </p:sp>
      <p:sp>
        <p:nvSpPr>
          <p:cNvPr id="4" name="Cloud Callout 3"/>
          <p:cNvSpPr/>
          <p:nvPr/>
        </p:nvSpPr>
        <p:spPr>
          <a:xfrm>
            <a:off x="5889843" y="463821"/>
            <a:ext cx="2869387" cy="1876389"/>
          </a:xfrm>
          <a:prstGeom prst="cloudCallout">
            <a:avLst>
              <a:gd name="adj1" fmla="val -90288"/>
              <a:gd name="adj2" fmla="val 3833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When have I done enough modeling?</a:t>
            </a:r>
          </a:p>
        </p:txBody>
      </p:sp>
      <p:sp>
        <p:nvSpPr>
          <p:cNvPr id="6" name="Cloud Callout 5"/>
          <p:cNvSpPr/>
          <p:nvPr/>
        </p:nvSpPr>
        <p:spPr>
          <a:xfrm>
            <a:off x="5653868" y="3404638"/>
            <a:ext cx="2869387" cy="1876389"/>
          </a:xfrm>
          <a:prstGeom prst="cloudCallout">
            <a:avLst>
              <a:gd name="adj1" fmla="val -84353"/>
              <a:gd name="adj2" fmla="val -700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When are students ready for practice?</a:t>
            </a:r>
          </a:p>
        </p:txBody>
      </p:sp>
      <p:sp>
        <p:nvSpPr>
          <p:cNvPr id="7" name="Cloud Callout 6"/>
          <p:cNvSpPr/>
          <p:nvPr/>
        </p:nvSpPr>
        <p:spPr>
          <a:xfrm>
            <a:off x="2419006" y="4661594"/>
            <a:ext cx="2869387" cy="1876389"/>
          </a:xfrm>
          <a:prstGeom prst="cloudCallout">
            <a:avLst>
              <a:gd name="adj1" fmla="val -10852"/>
              <a:gd name="adj2" fmla="val -1020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When have students mastered the skill/objective?</a:t>
            </a:r>
          </a:p>
        </p:txBody>
      </p:sp>
    </p:spTree>
    <p:extLst>
      <p:ext uri="{BB962C8B-B14F-4D97-AF65-F5344CB8AC3E}">
        <p14:creationId xmlns:p14="http://schemas.microsoft.com/office/powerpoint/2010/main" val="39159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C183D7F6-B498-43B3-948B-1728B52AA6E4}">
                <adec:decorative xmlns:adec="http://schemas.microsoft.com/office/drawing/2017/decorative" val="1"/>
              </a:ext>
            </a:extLst>
          </p:cNvPr>
          <p:cNvSpPr/>
          <p:nvPr/>
        </p:nvSpPr>
        <p:spPr>
          <a:xfrm>
            <a:off x="6433681" y="1257343"/>
            <a:ext cx="1883123" cy="1209035"/>
          </a:xfrm>
          <a:prstGeom prst="rect">
            <a:avLst/>
          </a:prstGeom>
          <a:solidFill>
            <a:srgbClr val="753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C183D7F6-B498-43B3-948B-1728B52AA6E4}">
                <adec:decorative xmlns:adec="http://schemas.microsoft.com/office/drawing/2017/decorative" val="1"/>
              </a:ext>
            </a:extLst>
          </p:cNvPr>
          <p:cNvSpPr/>
          <p:nvPr/>
        </p:nvSpPr>
        <p:spPr>
          <a:xfrm>
            <a:off x="3504707" y="1257343"/>
            <a:ext cx="1883123" cy="1209035"/>
          </a:xfrm>
          <a:prstGeom prst="rect">
            <a:avLst/>
          </a:prstGeom>
          <a:solidFill>
            <a:srgbClr val="8B4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C183D7F6-B498-43B3-948B-1728B52AA6E4}">
                <adec:decorative xmlns:adec="http://schemas.microsoft.com/office/drawing/2017/decorative" val="1"/>
              </a:ext>
            </a:extLst>
          </p:cNvPr>
          <p:cNvSpPr/>
          <p:nvPr/>
        </p:nvSpPr>
        <p:spPr>
          <a:xfrm>
            <a:off x="575733" y="1258381"/>
            <a:ext cx="1883123" cy="1209035"/>
          </a:xfrm>
          <a:prstGeom prst="rect">
            <a:avLst/>
          </a:prstGeom>
          <a:solidFill>
            <a:srgbClr val="9E7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sz="3600" dirty="0"/>
              <a:t>Deciding when to move on</a:t>
            </a:r>
          </a:p>
        </p:txBody>
      </p:sp>
      <p:sp>
        <p:nvSpPr>
          <p:cNvPr id="16" name="TextBox 15"/>
          <p:cNvSpPr txBox="1"/>
          <p:nvPr/>
        </p:nvSpPr>
        <p:spPr>
          <a:xfrm>
            <a:off x="879495" y="5245125"/>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Planned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Examples</a:t>
            </a:r>
          </a:p>
        </p:txBody>
      </p:sp>
      <p:sp>
        <p:nvSpPr>
          <p:cNvPr id="17" name="TextBox 16"/>
          <p:cNvSpPr txBox="1"/>
          <p:nvPr/>
        </p:nvSpPr>
        <p:spPr>
          <a:xfrm>
            <a:off x="877413" y="4392675"/>
            <a:ext cx="1667476" cy="852449"/>
          </a:xfrm>
          <a:prstGeom prst="rect">
            <a:avLst/>
          </a:prstGeom>
          <a:solidFill>
            <a:srgbClr val="D3A01F">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Clear Explanation</a:t>
            </a:r>
          </a:p>
        </p:txBody>
      </p:sp>
      <p:sp>
        <p:nvSpPr>
          <p:cNvPr id="18" name="TextBox 17"/>
          <p:cNvSpPr txBox="1"/>
          <p:nvPr/>
        </p:nvSpPr>
        <p:spPr>
          <a:xfrm>
            <a:off x="2670969" y="5182474"/>
            <a:ext cx="1667476" cy="875017"/>
          </a:xfrm>
          <a:prstGeom prst="rect">
            <a:avLst/>
          </a:prstGeom>
          <a:solidFill>
            <a:srgbClr val="EA6B0C">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Independent Practice</a:t>
            </a:r>
          </a:p>
        </p:txBody>
      </p:sp>
      <p:sp>
        <p:nvSpPr>
          <p:cNvPr id="19" name="TextBox 18"/>
          <p:cNvSpPr txBox="1"/>
          <p:nvPr/>
        </p:nvSpPr>
        <p:spPr>
          <a:xfrm>
            <a:off x="2670969" y="4392675"/>
            <a:ext cx="1667476" cy="789797"/>
          </a:xfrm>
          <a:prstGeom prst="rect">
            <a:avLst/>
          </a:prstGeom>
          <a:solidFill>
            <a:srgbClr val="8B4007"/>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Guided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Practice</a:t>
            </a:r>
          </a:p>
        </p:txBody>
      </p:sp>
      <p:sp>
        <p:nvSpPr>
          <p:cNvPr id="20" name="TextBox 19"/>
          <p:cNvSpPr txBox="1"/>
          <p:nvPr/>
        </p:nvSpPr>
        <p:spPr>
          <a:xfrm>
            <a:off x="879494" y="3931012"/>
            <a:ext cx="1667476" cy="461665"/>
          </a:xfrm>
          <a:prstGeom prst="rect">
            <a:avLst/>
          </a:prstGeom>
          <a:solidFill>
            <a:srgbClr val="D3A01F">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Modeling</a:t>
            </a:r>
          </a:p>
        </p:txBody>
      </p:sp>
      <p:sp>
        <p:nvSpPr>
          <p:cNvPr id="21" name="TextBox 20"/>
          <p:cNvSpPr txBox="1"/>
          <p:nvPr/>
        </p:nvSpPr>
        <p:spPr>
          <a:xfrm>
            <a:off x="2670969" y="3931011"/>
            <a:ext cx="1667476" cy="461665"/>
          </a:xfrm>
          <a:prstGeom prst="rect">
            <a:avLst/>
          </a:prstGeom>
          <a:solidFill>
            <a:srgbClr val="EA6B0C">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Practice</a:t>
            </a:r>
          </a:p>
        </p:txBody>
      </p:sp>
      <p:sp>
        <p:nvSpPr>
          <p:cNvPr id="22" name="TextBox 21"/>
          <p:cNvSpPr txBox="1"/>
          <p:nvPr/>
        </p:nvSpPr>
        <p:spPr>
          <a:xfrm>
            <a:off x="4487560" y="4525963"/>
            <a:ext cx="1189878" cy="523220"/>
          </a:xfrm>
          <a:prstGeom prst="rect">
            <a:avLst/>
          </a:prstGeom>
          <a:noFill/>
        </p:spPr>
        <p:txBody>
          <a:bodyPr wrap="none" rtlCol="0">
            <a:spAutoFit/>
          </a:bodyPr>
          <a:lstStyle/>
          <a:p>
            <a:r>
              <a:rPr lang="en-US" sz="2800" dirty="0"/>
              <a:t>We Do</a:t>
            </a:r>
          </a:p>
        </p:txBody>
      </p:sp>
      <p:sp>
        <p:nvSpPr>
          <p:cNvPr id="23" name="TextBox 22"/>
          <p:cNvSpPr txBox="1"/>
          <p:nvPr/>
        </p:nvSpPr>
        <p:spPr>
          <a:xfrm>
            <a:off x="4490766" y="5358372"/>
            <a:ext cx="1186672" cy="523220"/>
          </a:xfrm>
          <a:prstGeom prst="rect">
            <a:avLst/>
          </a:prstGeom>
          <a:noFill/>
        </p:spPr>
        <p:txBody>
          <a:bodyPr wrap="none" rtlCol="0">
            <a:spAutoFit/>
          </a:bodyPr>
          <a:lstStyle/>
          <a:p>
            <a:r>
              <a:rPr lang="en-US" sz="2800" dirty="0"/>
              <a:t>You Do</a:t>
            </a:r>
          </a:p>
        </p:txBody>
      </p:sp>
      <p:sp>
        <p:nvSpPr>
          <p:cNvPr id="25" name="TextBox 24"/>
          <p:cNvSpPr txBox="1"/>
          <p:nvPr/>
        </p:nvSpPr>
        <p:spPr>
          <a:xfrm>
            <a:off x="1331880" y="3377014"/>
            <a:ext cx="758541" cy="523220"/>
          </a:xfrm>
          <a:prstGeom prst="rect">
            <a:avLst/>
          </a:prstGeom>
          <a:noFill/>
        </p:spPr>
        <p:txBody>
          <a:bodyPr wrap="none" rtlCol="0">
            <a:spAutoFit/>
          </a:bodyPr>
          <a:lstStyle/>
          <a:p>
            <a:r>
              <a:rPr lang="en-US" sz="2800" dirty="0"/>
              <a:t>I Do</a:t>
            </a:r>
          </a:p>
        </p:txBody>
      </p:sp>
      <p:sp>
        <p:nvSpPr>
          <p:cNvPr id="26" name="Cloud Callout 25"/>
          <p:cNvSpPr/>
          <p:nvPr/>
        </p:nvSpPr>
        <p:spPr>
          <a:xfrm>
            <a:off x="868254" y="2985009"/>
            <a:ext cx="4141331" cy="2260115"/>
          </a:xfrm>
          <a:prstGeom prst="cloudCallout">
            <a:avLst>
              <a:gd name="adj1" fmla="val -52958"/>
              <a:gd name="adj2" fmla="val 83494"/>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solidFill>
                  <a:schemeClr val="tx1">
                    <a:lumMod val="95000"/>
                    <a:lumOff val="5000"/>
                  </a:schemeClr>
                </a:solidFill>
                <a:latin typeface="Arial" panose="020B0604020202020204" pitchFamily="34" charset="0"/>
                <a:cs typeface="Arial" panose="020B0604020202020204" pitchFamily="34" charset="0"/>
              </a:rPr>
              <a:t>Are students are able to </a:t>
            </a:r>
            <a:r>
              <a:rPr lang="en-US" b="1" dirty="0">
                <a:solidFill>
                  <a:schemeClr val="tx1">
                    <a:lumMod val="95000"/>
                    <a:lumOff val="5000"/>
                  </a:schemeClr>
                </a:solidFill>
                <a:latin typeface="Arial" panose="020B0604020202020204" pitchFamily="34" charset="0"/>
                <a:cs typeface="Arial" panose="020B0604020202020204" pitchFamily="34" charset="0"/>
              </a:rPr>
              <a:t>identify</a:t>
            </a:r>
            <a:r>
              <a:rPr lang="en-US" dirty="0">
                <a:solidFill>
                  <a:schemeClr val="tx1">
                    <a:lumMod val="95000"/>
                    <a:lumOff val="5000"/>
                  </a:schemeClr>
                </a:solidFill>
                <a:latin typeface="Arial" panose="020B0604020202020204" pitchFamily="34" charset="0"/>
                <a:cs typeface="Arial" panose="020B0604020202020204" pitchFamily="34" charset="0"/>
              </a:rPr>
              <a:t> the steps in the procedure or the key aspects of the skill?</a:t>
            </a:r>
          </a:p>
        </p:txBody>
      </p:sp>
      <p:sp>
        <p:nvSpPr>
          <p:cNvPr id="29" name="Cloud Callout 28"/>
          <p:cNvSpPr/>
          <p:nvPr/>
        </p:nvSpPr>
        <p:spPr>
          <a:xfrm>
            <a:off x="3248025" y="2983971"/>
            <a:ext cx="5511205" cy="2260115"/>
          </a:xfrm>
          <a:prstGeom prst="cloudCallout">
            <a:avLst>
              <a:gd name="adj1" fmla="val -52958"/>
              <a:gd name="adj2" fmla="val 83494"/>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solidFill>
                  <a:schemeClr val="tx1">
                    <a:lumMod val="95000"/>
                    <a:lumOff val="5000"/>
                  </a:schemeClr>
                </a:solidFill>
                <a:latin typeface="Arial" panose="020B0604020202020204" pitchFamily="34" charset="0"/>
                <a:cs typeface="Arial" panose="020B0604020202020204" pitchFamily="34" charset="0"/>
              </a:rPr>
              <a:t>Are students are able to </a:t>
            </a:r>
            <a:r>
              <a:rPr lang="en-US" b="1" dirty="0">
                <a:solidFill>
                  <a:schemeClr val="tx1">
                    <a:lumMod val="95000"/>
                    <a:lumOff val="5000"/>
                  </a:schemeClr>
                </a:solidFill>
                <a:latin typeface="Arial" panose="020B0604020202020204" pitchFamily="34" charset="0"/>
                <a:cs typeface="Arial" panose="020B0604020202020204" pitchFamily="34" charset="0"/>
              </a:rPr>
              <a:t>replicate</a:t>
            </a:r>
            <a:r>
              <a:rPr lang="en-US" dirty="0">
                <a:solidFill>
                  <a:schemeClr val="tx1">
                    <a:lumMod val="95000"/>
                    <a:lumOff val="5000"/>
                  </a:schemeClr>
                </a:solidFill>
                <a:latin typeface="Arial" panose="020B0604020202020204" pitchFamily="34" charset="0"/>
                <a:cs typeface="Arial" panose="020B0604020202020204" pitchFamily="34" charset="0"/>
              </a:rPr>
              <a:t> steps in the procedure or the key aspects of the skill with </a:t>
            </a:r>
            <a:r>
              <a:rPr lang="en-US" b="1" dirty="0">
                <a:solidFill>
                  <a:schemeClr val="tx1">
                    <a:lumMod val="95000"/>
                    <a:lumOff val="5000"/>
                  </a:schemeClr>
                </a:solidFill>
                <a:latin typeface="Arial" panose="020B0604020202020204" pitchFamily="34" charset="0"/>
                <a:cs typeface="Arial" panose="020B0604020202020204" pitchFamily="34" charset="0"/>
              </a:rPr>
              <a:t>limited guidance </a:t>
            </a:r>
            <a:r>
              <a:rPr lang="en-US" dirty="0">
                <a:solidFill>
                  <a:schemeClr val="tx1">
                    <a:lumMod val="95000"/>
                    <a:lumOff val="5000"/>
                  </a:schemeClr>
                </a:solidFill>
                <a:latin typeface="Arial" panose="020B0604020202020204" pitchFamily="34" charset="0"/>
                <a:cs typeface="Arial" panose="020B0604020202020204" pitchFamily="34" charset="0"/>
              </a:rPr>
              <a:t>or </a:t>
            </a:r>
            <a:r>
              <a:rPr lang="en-US" b="1" dirty="0">
                <a:solidFill>
                  <a:schemeClr val="tx1">
                    <a:lumMod val="95000"/>
                    <a:lumOff val="5000"/>
                  </a:schemeClr>
                </a:solidFill>
                <a:latin typeface="Arial" panose="020B0604020202020204" pitchFamily="34" charset="0"/>
                <a:cs typeface="Arial" panose="020B0604020202020204" pitchFamily="34" charset="0"/>
              </a:rPr>
              <a:t>prompting</a:t>
            </a:r>
            <a:r>
              <a:rPr lang="en-US" dirty="0">
                <a:solidFill>
                  <a:schemeClr val="tx1">
                    <a:lumMod val="95000"/>
                    <a:lumOff val="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17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44444E-6 L -0.02465 -0.25834 " pathEditMode="relative" rAng="0" ptsTypes="AA">
                                      <p:cBhvr>
                                        <p:cTn id="6" dur="2000" fill="hold"/>
                                        <p:tgtEl>
                                          <p:spTgt spid="25"/>
                                        </p:tgtEl>
                                        <p:attrNameLst>
                                          <p:attrName>ppt_x</p:attrName>
                                          <p:attrName>ppt_y</p:attrName>
                                        </p:attrNameLst>
                                      </p:cBhvr>
                                      <p:rCtr x="-1233" y="-12917"/>
                                    </p:animMotion>
                                  </p:childTnLst>
                                </p:cTn>
                              </p:par>
                              <p:par>
                                <p:cTn id="7" presetID="42" presetClass="path" presetSubtype="0" accel="50000" decel="50000" fill="hold" grpId="0" nodeType="withEffect">
                                  <p:stCondLst>
                                    <p:cond delay="0"/>
                                  </p:stCondLst>
                                  <p:childTnLst>
                                    <p:animMotion origin="layout" path="M 8.33333E-7 1.85185E-6 L -0.0717 -0.42408 " pathEditMode="relative" rAng="0" ptsTypes="AA">
                                      <p:cBhvr>
                                        <p:cTn id="8" dur="2000" fill="hold"/>
                                        <p:tgtEl>
                                          <p:spTgt spid="22"/>
                                        </p:tgtEl>
                                        <p:attrNameLst>
                                          <p:attrName>ppt_x</p:attrName>
                                          <p:attrName>ppt_y</p:attrName>
                                        </p:attrNameLst>
                                      </p:cBhvr>
                                      <p:rCtr x="-3594" y="-21204"/>
                                    </p:animMotion>
                                  </p:childTnLst>
                                </p:cTn>
                              </p:par>
                              <p:par>
                                <p:cTn id="9" presetID="42" presetClass="path" presetSubtype="0" accel="50000" decel="50000" fill="hold" grpId="0" nodeType="withEffect">
                                  <p:stCondLst>
                                    <p:cond delay="0"/>
                                  </p:stCondLst>
                                  <p:childTnLst>
                                    <p:animMotion origin="layout" path="M -2.77778E-6 -4.44444E-6 L 0.25226 -0.54537 " pathEditMode="relative" rAng="0" ptsTypes="AA">
                                      <p:cBhvr>
                                        <p:cTn id="10" dur="2000" fill="hold"/>
                                        <p:tgtEl>
                                          <p:spTgt spid="23"/>
                                        </p:tgtEl>
                                        <p:attrNameLst>
                                          <p:attrName>ppt_x</p:attrName>
                                          <p:attrName>ppt_y</p:attrName>
                                        </p:attrNameLst>
                                      </p:cBhvr>
                                      <p:rCtr x="12604" y="-27269"/>
                                    </p:animMotion>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1"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xit" presetSubtype="0" fill="hold" grpId="1" nodeType="with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8" grpId="1" animBg="1"/>
      <p:bldP spid="2" grpId="0" animBg="1"/>
      <p:bldP spid="2" grpId="1" animBg="1"/>
      <p:bldP spid="16" grpId="0" animBg="1"/>
      <p:bldP spid="17" grpId="0" animBg="1"/>
      <p:bldP spid="18" grpId="0" animBg="1"/>
      <p:bldP spid="19" grpId="0" animBg="1"/>
      <p:bldP spid="20" grpId="0" animBg="1"/>
      <p:bldP spid="21" grpId="0" animBg="1"/>
      <p:bldP spid="22" grpId="0"/>
      <p:bldP spid="23" grpId="0"/>
      <p:bldP spid="25" grpId="0"/>
      <p:bldP spid="26" grpId="0" animBg="1"/>
      <p:bldP spid="26" grpId="1"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Define “feedback”</a:t>
            </a:r>
          </a:p>
        </p:txBody>
      </p:sp>
      <p:sp>
        <p:nvSpPr>
          <p:cNvPr id="22" name="Content Placeholder 3"/>
          <p:cNvSpPr txBox="1">
            <a:spLocks/>
          </p:cNvSpPr>
          <p:nvPr/>
        </p:nvSpPr>
        <p:spPr>
          <a:xfrm>
            <a:off x="5209828" y="1392595"/>
            <a:ext cx="3784396" cy="1738163"/>
          </a:xfrm>
          <a:prstGeom prst="rect">
            <a:avLst/>
          </a:prstGeom>
        </p:spPr>
        <p:txBody>
          <a:bodyPr>
            <a:normAutofit/>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Font typeface="Arial" panose="020B0604020202020204" pitchFamily="34" charset="0"/>
              <a:buNone/>
            </a:pPr>
            <a:r>
              <a:rPr lang="en-US" sz="2800" i="1" dirty="0">
                <a:latin typeface="Arial" panose="020B0604020202020204" pitchFamily="34" charset="0"/>
                <a:cs typeface="Arial" panose="020B0604020202020204" pitchFamily="34" charset="0"/>
              </a:rPr>
              <a:t>Information provided to a student after a response or action</a:t>
            </a:r>
            <a:endParaRPr lang="en-US" sz="2800" dirty="0">
              <a:latin typeface="Arial" panose="020B0604020202020204" pitchFamily="34" charset="0"/>
              <a:cs typeface="Arial" panose="020B0604020202020204" pitchFamily="34" charset="0"/>
            </a:endParaRPr>
          </a:p>
        </p:txBody>
      </p:sp>
      <p:grpSp>
        <p:nvGrpSpPr>
          <p:cNvPr id="4" name="Group 3" descr="thought bubble: &quot;I want all students to quickly show me that they are processing content. I'll elicit a choral response.&#10;word bubble: &quot;the word is exhibit. what's the word?&#10;Method: &quot;everyone?&quot;"/>
          <p:cNvGrpSpPr/>
          <p:nvPr/>
        </p:nvGrpSpPr>
        <p:grpSpPr>
          <a:xfrm>
            <a:off x="717245" y="1286724"/>
            <a:ext cx="8052128" cy="4827215"/>
            <a:chOff x="717245" y="1286724"/>
            <a:chExt cx="8052128" cy="4827215"/>
          </a:xfrm>
        </p:grpSpPr>
        <p:sp>
          <p:nvSpPr>
            <p:cNvPr id="23" name="Speech Bubble: Rectangle with Corners Rounded 4"/>
            <p:cNvSpPr/>
            <p:nvPr/>
          </p:nvSpPr>
          <p:spPr>
            <a:xfrm>
              <a:off x="717245" y="3446416"/>
              <a:ext cx="2335929" cy="846477"/>
            </a:xfrm>
            <a:prstGeom prst="wedgeRoundRectCallout">
              <a:avLst>
                <a:gd name="adj1" fmla="val -49001"/>
                <a:gd name="adj2" fmla="val 84661"/>
                <a:gd name="adj3" fmla="val 16667"/>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word is </a:t>
              </a:r>
              <a:r>
                <a:rPr kumimoji="0" lang="en-US"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exhibit</a:t>
              </a: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What’s the 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Speech Bubble: Rectangle with Corners Rounded 5"/>
            <p:cNvSpPr/>
            <p:nvPr/>
          </p:nvSpPr>
          <p:spPr>
            <a:xfrm>
              <a:off x="7705610" y="3130758"/>
              <a:ext cx="991629" cy="770534"/>
            </a:xfrm>
            <a:prstGeom prst="wedgeRoundRectCallout">
              <a:avLst>
                <a:gd name="adj1" fmla="val 35389"/>
                <a:gd name="adj2" fmla="val 165993"/>
                <a:gd name="adj3" fmla="val 16667"/>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Exhibit!</a:t>
              </a:r>
            </a:p>
          </p:txBody>
        </p:sp>
        <p:sp>
          <p:nvSpPr>
            <p:cNvPr id="25" name="Speech Bubble: Rectangle with Corners Rounded 6"/>
            <p:cNvSpPr/>
            <p:nvPr/>
          </p:nvSpPr>
          <p:spPr>
            <a:xfrm>
              <a:off x="6110398" y="4607165"/>
              <a:ext cx="991629" cy="664276"/>
            </a:xfrm>
            <a:prstGeom prst="wedgeRoundRectCallout">
              <a:avLst>
                <a:gd name="adj1" fmla="val 174952"/>
                <a:gd name="adj2" fmla="val 27825"/>
                <a:gd name="adj3" fmla="val 16667"/>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Exhibit!</a:t>
              </a:r>
            </a:p>
          </p:txBody>
        </p:sp>
        <p:sp>
          <p:nvSpPr>
            <p:cNvPr id="26" name="Speech Bubble: Rectangle with Corners Rounded 7"/>
            <p:cNvSpPr/>
            <p:nvPr/>
          </p:nvSpPr>
          <p:spPr>
            <a:xfrm>
              <a:off x="6570686" y="3767131"/>
              <a:ext cx="1062681" cy="636373"/>
            </a:xfrm>
            <a:prstGeom prst="wedgeRoundRectCallout">
              <a:avLst>
                <a:gd name="adj1" fmla="val 116291"/>
                <a:gd name="adj2" fmla="val 122694"/>
                <a:gd name="adj3" fmla="val 16667"/>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Exhibit!</a:t>
              </a:r>
            </a:p>
          </p:txBody>
        </p:sp>
        <p:sp>
          <p:nvSpPr>
            <p:cNvPr id="27" name="Speech Bubble: Rectangle with Corners Rounded 10"/>
            <p:cNvSpPr/>
            <p:nvPr/>
          </p:nvSpPr>
          <p:spPr>
            <a:xfrm>
              <a:off x="1273629" y="4729160"/>
              <a:ext cx="2612066" cy="1384779"/>
            </a:xfrm>
            <a:prstGeom prst="wedgeRoundRectCallout">
              <a:avLst>
                <a:gd name="adj1" fmla="val -51751"/>
                <a:gd name="adj2" fmla="val 70893"/>
                <a:gd name="adj3" fmla="val 16667"/>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Everyone?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[gesture toward students]</a:t>
              </a:r>
            </a:p>
          </p:txBody>
        </p:sp>
        <p:sp>
          <p:nvSpPr>
            <p:cNvPr id="28" name="TextBox 27"/>
            <p:cNvSpPr txBox="1"/>
            <p:nvPr/>
          </p:nvSpPr>
          <p:spPr>
            <a:xfrm>
              <a:off x="3230893" y="3708758"/>
              <a:ext cx="26901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Question/Instruction</a:t>
              </a:r>
            </a:p>
          </p:txBody>
        </p:sp>
        <p:sp>
          <p:nvSpPr>
            <p:cNvPr id="29" name="TextBox 28"/>
            <p:cNvSpPr txBox="1"/>
            <p:nvPr/>
          </p:nvSpPr>
          <p:spPr>
            <a:xfrm>
              <a:off x="4292237" y="5421549"/>
              <a:ext cx="11673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Method</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endParaRPr lang="en-US" sz="2000" dirty="0">
                <a:solidFill>
                  <a:srgbClr val="FFFFFF"/>
                </a:solidFill>
                <a:latin typeface="Arial" panose="020B0604020202020204" pitchFamily="34" charset="0"/>
                <a:cs typeface="Arial" panose="020B0604020202020204" pitchFamily="34" charset="0"/>
              </a:endParaRPr>
            </a:p>
          </p:txBody>
        </p:sp>
        <p:sp>
          <p:nvSpPr>
            <p:cNvPr id="30" name="TextBox 29"/>
            <p:cNvSpPr txBox="1"/>
            <p:nvPr/>
          </p:nvSpPr>
          <p:spPr>
            <a:xfrm>
              <a:off x="7356807" y="5559703"/>
              <a:ext cx="14125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Response</a:t>
              </a:r>
              <a:endParaRPr kumimoji="0" lang="en-US"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Cloud Callout 30"/>
            <p:cNvSpPr/>
            <p:nvPr/>
          </p:nvSpPr>
          <p:spPr>
            <a:xfrm>
              <a:off x="787770" y="1286724"/>
              <a:ext cx="3788203" cy="1685677"/>
            </a:xfrm>
            <a:prstGeom prst="cloudCallout">
              <a:avLst>
                <a:gd name="adj1" fmla="val -51516"/>
                <a:gd name="adj2" fmla="val 62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 want all students to quickly show me that they are processing content. I’ll elicit a choral response. </a:t>
              </a:r>
            </a:p>
          </p:txBody>
        </p:sp>
      </p:grpSp>
      <p:sp>
        <p:nvSpPr>
          <p:cNvPr id="42" name="Speech Bubble: Rectangle with Corners Rounded 6"/>
          <p:cNvSpPr/>
          <p:nvPr/>
        </p:nvSpPr>
        <p:spPr>
          <a:xfrm>
            <a:off x="6689904" y="3831640"/>
            <a:ext cx="1886926" cy="916591"/>
          </a:xfrm>
          <a:prstGeom prst="wedgeRoundRectCallout">
            <a:avLst>
              <a:gd name="adj1" fmla="val 74809"/>
              <a:gd name="adj2" fmla="val 3908"/>
              <a:gd name="adj3" fmla="val 16667"/>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That’s right!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word is </a:t>
            </a:r>
            <a:r>
              <a:rPr kumimoji="0" lang="en-US" sz="1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exhibit</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14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6832138" y="4854153"/>
            <a:ext cx="13692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Feedback</a:t>
            </a:r>
            <a:endParaRPr kumimoji="0" lang="en-US"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1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70000" y="70000"/>
                                    </p:animScale>
                                  </p:childTnLst>
                                </p:cTn>
                              </p:par>
                              <p:par>
                                <p:cTn id="7" presetID="42" presetClass="path" presetSubtype="0" accel="50000" decel="50000" fill="hold" nodeType="withEffect">
                                  <p:stCondLst>
                                    <p:cond delay="0"/>
                                  </p:stCondLst>
                                  <p:childTnLst>
                                    <p:animMotion origin="layout" path="M 0 -3.33333E-6 L -0.15208 0.00973 " pathEditMode="relative" rAng="0" ptsTypes="AA">
                                      <p:cBhvr>
                                        <p:cTn id="8" dur="2000" fill="hold"/>
                                        <p:tgtEl>
                                          <p:spTgt spid="4"/>
                                        </p:tgtEl>
                                        <p:attrNameLst>
                                          <p:attrName>ppt_x</p:attrName>
                                          <p:attrName>ppt_y</p:attrName>
                                        </p:attrNameLst>
                                      </p:cBhvr>
                                      <p:rCtr x="-7604" y="486"/>
                                    </p:animMotion>
                                  </p:childTnLst>
                                </p:cTn>
                              </p:par>
                              <p:par>
                                <p:cTn id="9" presetID="1" presetClass="entr" presetSubtype="0" fill="hold" grpId="0" nodeType="withEffect">
                                  <p:stCondLst>
                                    <p:cond delay="130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130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7.14</a:t>
            </a:r>
            <a:br>
              <a:rPr lang="en-US" dirty="0"/>
            </a:br>
            <a:r>
              <a:rPr lang="en-US" i="1" dirty="0"/>
              <a:t>Analyze a Video Example</a:t>
            </a:r>
            <a:endParaRPr lang="en-US" dirty="0"/>
          </a:p>
        </p:txBody>
      </p:sp>
      <p:sp>
        <p:nvSpPr>
          <p:cNvPr id="3" name="Text Placeholder 2"/>
          <p:cNvSpPr>
            <a:spLocks noGrp="1"/>
          </p:cNvSpPr>
          <p:nvPr>
            <p:ph type="body" sz="quarter" idx="14"/>
          </p:nvPr>
        </p:nvSpPr>
        <p:spPr/>
        <p:txBody>
          <a:bodyPr/>
          <a:lstStyle/>
          <a:p>
            <a:r>
              <a:rPr lang="en-US" dirty="0"/>
              <a:t>Ms. A is teaching a lesson on sentence segmentation. This part of the lesson is Guided Practice (We Do). </a:t>
            </a:r>
          </a:p>
          <a:p>
            <a:r>
              <a:rPr lang="en-US" dirty="0"/>
              <a:t>Decide whether or not the students in Ms. A’s class are ready to move to Independent Practice (You Do). Explain why or why not. </a:t>
            </a:r>
          </a:p>
          <a:p>
            <a:r>
              <a:rPr lang="en-US" dirty="0"/>
              <a:t>Is Ms. A maintaining a brisk pace? Why or why not?</a:t>
            </a:r>
          </a:p>
        </p:txBody>
      </p:sp>
      <p:pic>
        <p:nvPicPr>
          <p:cNvPr id="6" name="Picture Placeholder 5" descr="Screenshot of Ms. A teaching"/>
          <p:cNvPicPr>
            <a:picLocks noGrp="1" noChangeAspect="1"/>
          </p:cNvPicPr>
          <p:nvPr>
            <p:ph type="pic" sz="quarter" idx="11"/>
          </p:nvPr>
        </p:nvPicPr>
        <p:blipFill>
          <a:blip r:embed="rId2"/>
          <a:srcRect l="22811" r="22811"/>
          <a:stretch>
            <a:fillRect/>
          </a:stretch>
        </p:blipFill>
        <p:spPr>
          <a:prstGeom prst="rect">
            <a:avLst/>
          </a:prstGeom>
        </p:spPr>
      </p:pic>
      <p:sp>
        <p:nvSpPr>
          <p:cNvPr id="7"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Tree>
    <p:extLst>
      <p:ext uri="{BB962C8B-B14F-4D97-AF65-F5344CB8AC3E}">
        <p14:creationId xmlns:p14="http://schemas.microsoft.com/office/powerpoint/2010/main" val="2282215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7.14</a:t>
            </a:r>
          </a:p>
        </p:txBody>
      </p:sp>
      <p:sp>
        <p:nvSpPr>
          <p:cNvPr id="6" name="Content Placeholder 3"/>
          <p:cNvSpPr>
            <a:spLocks noGrp="1"/>
          </p:cNvSpPr>
          <p:nvPr>
            <p:ph idx="12"/>
          </p:nvPr>
        </p:nvSpPr>
        <p:spPr>
          <a:xfrm>
            <a:off x="952500" y="5981700"/>
            <a:ext cx="4219575" cy="674568"/>
          </a:xfrm>
        </p:spPr>
        <p:txBody>
          <a:bodyPr>
            <a:normAutofit fontScale="85000" lnSpcReduction="20000"/>
          </a:bodyPr>
          <a:lstStyle/>
          <a:p>
            <a:pPr marL="0" indent="0">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endParaRPr lang="en-US" dirty="0"/>
          </a:p>
        </p:txBody>
      </p:sp>
      <p:sp>
        <p:nvSpPr>
          <p:cNvPr id="4" name="TextBox 3"/>
          <p:cNvSpPr txBox="1"/>
          <p:nvPr/>
        </p:nvSpPr>
        <p:spPr>
          <a:xfrm>
            <a:off x="952500" y="1241724"/>
            <a:ext cx="5315132"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https://youtu.be/qc6qMzRL4Fg?t=66</a:t>
            </a:r>
            <a:r>
              <a:rPr lang="en-US" b="1" dirty="0">
                <a:solidFill>
                  <a:schemeClr val="accent2"/>
                </a:solidFill>
              </a:rPr>
              <a:t> </a:t>
            </a:r>
          </a:p>
        </p:txBody>
      </p:sp>
      <p:pic>
        <p:nvPicPr>
          <p:cNvPr id="7" name="qc6qMzRL4Fg"/>
          <p:cNvPicPr>
            <a:picLocks noRot="1" noChangeAspect="1"/>
          </p:cNvPicPr>
          <p:nvPr>
            <a:videoFile r:link="rId1"/>
          </p:nvPr>
        </p:nvPicPr>
        <p:blipFill>
          <a:blip r:embed="rId4"/>
          <a:stretch>
            <a:fillRect/>
          </a:stretch>
        </p:blipFill>
        <p:spPr>
          <a:xfrm>
            <a:off x="952500" y="1760409"/>
            <a:ext cx="7239000" cy="4071938"/>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45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7.14</a:t>
            </a:r>
            <a:br>
              <a:rPr lang="en-US" dirty="0"/>
            </a:br>
            <a:r>
              <a:rPr lang="en-US" i="1" dirty="0"/>
              <a:t>Review</a:t>
            </a:r>
            <a:endParaRPr lang="en-US" dirty="0"/>
          </a:p>
        </p:txBody>
      </p:sp>
      <p:sp>
        <p:nvSpPr>
          <p:cNvPr id="3" name="Text Placeholder 2"/>
          <p:cNvSpPr>
            <a:spLocks noGrp="1"/>
          </p:cNvSpPr>
          <p:nvPr>
            <p:ph type="body" sz="quarter" idx="14"/>
          </p:nvPr>
        </p:nvSpPr>
        <p:spPr/>
        <p:txBody>
          <a:bodyPr/>
          <a:lstStyle/>
          <a:p>
            <a:r>
              <a:rPr lang="en-US" dirty="0"/>
              <a:t>Ms. A is teaching a lesson on sentence segmentation. This part of the lesson is Guided Practice (We Do). </a:t>
            </a:r>
          </a:p>
          <a:p>
            <a:r>
              <a:rPr lang="en-US" dirty="0"/>
              <a:t>Decide whether or not the students in Ms. A’s class are ready to move to Independent Practice (You Do). Explain why or why not. </a:t>
            </a:r>
          </a:p>
          <a:p>
            <a:r>
              <a:rPr lang="en-US" dirty="0"/>
              <a:t>Is Ms. A maintaining a brisk pace? Why or why not?</a:t>
            </a:r>
          </a:p>
        </p:txBody>
      </p:sp>
      <p:pic>
        <p:nvPicPr>
          <p:cNvPr id="6" name="Picture Placeholder 5" descr="Screenshot of Ms. A teaching"/>
          <p:cNvPicPr>
            <a:picLocks noGrp="1" noChangeAspect="1"/>
          </p:cNvPicPr>
          <p:nvPr>
            <p:ph type="pic" sz="quarter" idx="11"/>
          </p:nvPr>
        </p:nvPicPr>
        <p:blipFill>
          <a:blip r:embed="rId2"/>
          <a:srcRect l="22811" r="22811"/>
          <a:stretch>
            <a:fillRect/>
          </a:stretch>
        </p:blipFill>
        <p:spPr>
          <a:prstGeom prst="rect">
            <a:avLst/>
          </a:prstGeom>
        </p:spPr>
      </p:pic>
      <p:sp>
        <p:nvSpPr>
          <p:cNvPr id="5"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Tree>
    <p:extLst>
      <p:ext uri="{BB962C8B-B14F-4D97-AF65-F5344CB8AC3E}">
        <p14:creationId xmlns:p14="http://schemas.microsoft.com/office/powerpoint/2010/main" val="3515729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5732" y="1562306"/>
            <a:ext cx="3834035" cy="4469673"/>
          </a:xfrm>
        </p:spPr>
        <p:txBody>
          <a:bodyPr>
            <a:normAutofit/>
          </a:bodyPr>
          <a:lstStyle/>
          <a:p>
            <a:pPr marL="0" indent="0">
              <a:buNone/>
            </a:pPr>
            <a:r>
              <a:rPr lang="en-US" sz="4000" b="1" dirty="0"/>
              <a:t>Use the other</a:t>
            </a:r>
          </a:p>
          <a:p>
            <a:pPr marL="0" indent="0">
              <a:buNone/>
            </a:pPr>
            <a:r>
              <a:rPr lang="en-US" sz="4000" b="1" dirty="0"/>
              <a:t>supporting</a:t>
            </a:r>
          </a:p>
          <a:p>
            <a:pPr marL="0" indent="0">
              <a:buNone/>
            </a:pPr>
            <a:r>
              <a:rPr lang="en-US" sz="4000" b="1" dirty="0"/>
              <a:t>practices</a:t>
            </a:r>
          </a:p>
        </p:txBody>
      </p:sp>
      <p:sp>
        <p:nvSpPr>
          <p:cNvPr id="3" name="Title 2"/>
          <p:cNvSpPr>
            <a:spLocks noGrp="1"/>
          </p:cNvSpPr>
          <p:nvPr>
            <p:ph type="title"/>
          </p:nvPr>
        </p:nvSpPr>
        <p:spPr/>
        <p:txBody>
          <a:bodyPr/>
          <a:lstStyle/>
          <a:p>
            <a:r>
              <a:rPr lang="en-US" dirty="0"/>
              <a:t>Maintaining a brisk pace</a:t>
            </a:r>
          </a:p>
        </p:txBody>
      </p:sp>
      <p:sp>
        <p:nvSpPr>
          <p:cNvPr id="13" name="Rectangle 12"/>
          <p:cNvSpPr/>
          <p:nvPr/>
        </p:nvSpPr>
        <p:spPr>
          <a:xfrm>
            <a:off x="4669633" y="3748868"/>
            <a:ext cx="3458951" cy="437680"/>
          </a:xfrm>
          <a:prstGeom prst="rect">
            <a:avLst/>
          </a:prstGeom>
          <a:solidFill>
            <a:srgbClr val="E4E5E6">
              <a:lumMod val="50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Supporting Practices</a:t>
            </a:r>
            <a:endParaRPr kumimoji="0" lang="en-US" sz="1800" b="0" i="0" u="none" strike="noStrike" kern="0" cap="none" spc="0" normalizeH="0" baseline="0" noProof="0" dirty="0">
              <a:ln>
                <a:noFill/>
              </a:ln>
              <a:solidFill>
                <a:srgbClr val="000000"/>
              </a:solidFill>
              <a:effectLst/>
              <a:uLnTx/>
              <a:uFillTx/>
            </a:endParaRPr>
          </a:p>
        </p:txBody>
      </p:sp>
      <p:sp>
        <p:nvSpPr>
          <p:cNvPr id="14" name="Rectangle 13"/>
          <p:cNvSpPr/>
          <p:nvPr/>
        </p:nvSpPr>
        <p:spPr>
          <a:xfrm>
            <a:off x="4669633" y="4090157"/>
            <a:ext cx="3458951" cy="1085957"/>
          </a:xfrm>
          <a:prstGeom prst="rect">
            <a:avLst/>
          </a:prstGeom>
          <a:solidFill>
            <a:srgbClr val="E4E5E6">
              <a:lumMod val="25000"/>
            </a:srgbClr>
          </a:solidFill>
        </p:spPr>
        <p:txBody>
          <a:bodyPr wrap="square">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Using effective</a:t>
            </a:r>
            <a:r>
              <a:rPr kumimoji="0" lang="en-US" sz="1600" b="0" i="0" u="none" strike="noStrike" kern="0" cap="none" spc="0" normalizeH="0" noProof="0" dirty="0">
                <a:ln>
                  <a:noFill/>
                </a:ln>
                <a:solidFill>
                  <a:srgbClr val="FFFFFF"/>
                </a:solidFill>
                <a:effectLst/>
                <a:uLnTx/>
                <a:uFillTx/>
              </a:rPr>
              <a:t> methods to elicit frequent responses</a:t>
            </a:r>
            <a:endParaRPr kumimoji="0" lang="en-US" sz="1600" b="0" i="0" u="none" strike="noStrike" kern="0" cap="none" spc="0" normalizeH="0" baseline="0" noProof="0" dirty="0">
              <a:ln>
                <a:noFill/>
              </a:ln>
              <a:solidFill>
                <a:srgbClr val="FFFFFF"/>
              </a:solidFill>
              <a:effectLst/>
              <a:uLnTx/>
              <a:uFillTx/>
            </a:endParaRP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rPr>
              <a:t>Maintaining a brisk pace</a:t>
            </a:r>
          </a:p>
        </p:txBody>
      </p:sp>
      <p:sp>
        <p:nvSpPr>
          <p:cNvPr id="4" name="Cloud Callout 3"/>
          <p:cNvSpPr/>
          <p:nvPr/>
        </p:nvSpPr>
        <p:spPr>
          <a:xfrm>
            <a:off x="5573487" y="722563"/>
            <a:ext cx="3185744" cy="2528637"/>
          </a:xfrm>
          <a:prstGeom prst="cloudCallout">
            <a:avLst>
              <a:gd name="adj1" fmla="val -90288"/>
              <a:gd name="adj2" fmla="val 3833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Am I effectively eliciting frequent responses?</a:t>
            </a:r>
          </a:p>
        </p:txBody>
      </p:sp>
      <p:sp>
        <p:nvSpPr>
          <p:cNvPr id="6" name="Cloud Callout 5"/>
          <p:cNvSpPr/>
          <p:nvPr/>
        </p:nvSpPr>
        <p:spPr>
          <a:xfrm>
            <a:off x="4876800" y="3831771"/>
            <a:ext cx="3541486" cy="2000800"/>
          </a:xfrm>
          <a:prstGeom prst="cloudCallout">
            <a:avLst>
              <a:gd name="adj1" fmla="val -84353"/>
              <a:gd name="adj2" fmla="val -700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Am I providing immediate specific feedback?</a:t>
            </a:r>
          </a:p>
        </p:txBody>
      </p:sp>
    </p:spTree>
    <p:extLst>
      <p:ext uri="{BB962C8B-B14F-4D97-AF65-F5344CB8AC3E}">
        <p14:creationId xmlns:p14="http://schemas.microsoft.com/office/powerpoint/2010/main" val="25150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4"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 teacher demonstration</a:t>
            </a:r>
          </a:p>
        </p:txBody>
      </p:sp>
      <p:sp>
        <p:nvSpPr>
          <p:cNvPr id="4" name="Rectangle 3"/>
          <p:cNvSpPr/>
          <p:nvPr/>
        </p:nvSpPr>
        <p:spPr>
          <a:xfrm>
            <a:off x="1754156" y="2364064"/>
            <a:ext cx="6084795" cy="3046988"/>
          </a:xfrm>
          <a:prstGeom prst="rect">
            <a:avLst/>
          </a:prstGeom>
          <a:solidFill>
            <a:schemeClr val="accent6">
              <a:lumMod val="75000"/>
            </a:schemeClr>
          </a:solidFill>
        </p:spPr>
        <p:txBody>
          <a:bodyPr wrap="square">
            <a:spAutoFit/>
          </a:bodyPr>
          <a:lstStyle/>
          <a:p>
            <a:r>
              <a:rPr lang="en-US" sz="2400" b="1" dirty="0">
                <a:latin typeface="Arial" panose="020B0604020202020204" pitchFamily="34" charset="0"/>
                <a:cs typeface="Arial" panose="020B0604020202020204" pitchFamily="34" charset="0"/>
              </a:rPr>
              <a:t>Context:</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Ms. Pollack is a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 special educator teaching a math lesson about perpendicular lines.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Learning outcome</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SWBAT identify perpendicular lines based on the definition of perpendicular lines. </a:t>
            </a:r>
          </a:p>
        </p:txBody>
      </p:sp>
      <p:sp>
        <p:nvSpPr>
          <p:cNvPr id="2" name="TextBox 1"/>
          <p:cNvSpPr txBox="1"/>
          <p:nvPr/>
        </p:nvSpPr>
        <p:spPr>
          <a:xfrm>
            <a:off x="1754156" y="1743075"/>
            <a:ext cx="5103844"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2"/>
              </a:rPr>
              <a:t>https://youtu.be/IiJBSUNGMGc</a:t>
            </a:r>
            <a:endParaRPr lang="en-US" b="1" dirty="0">
              <a:solidFill>
                <a:schemeClr val="accent2"/>
              </a:solidFill>
            </a:endParaRPr>
          </a:p>
        </p:txBody>
      </p:sp>
    </p:spTree>
    <p:extLst>
      <p:ext uri="{BB962C8B-B14F-4D97-AF65-F5344CB8AC3E}">
        <p14:creationId xmlns:p14="http://schemas.microsoft.com/office/powerpoint/2010/main" val="2004081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 Maintaining a brisk pace</a:t>
            </a:r>
          </a:p>
        </p:txBody>
      </p:sp>
      <p:cxnSp>
        <p:nvCxnSpPr>
          <p:cNvPr id="3" name="Straight Arrow Connector 2">
            <a:extLst>
              <a:ext uri="{C183D7F6-B498-43B3-948B-1728B52AA6E4}">
                <adec:decorative xmlns:adec="http://schemas.microsoft.com/office/drawing/2017/decorative" val="1"/>
              </a:ext>
            </a:extLst>
          </p:cNvPr>
          <p:cNvCxnSpPr/>
          <p:nvPr/>
        </p:nvCxnSpPr>
        <p:spPr>
          <a:xfrm flipV="1">
            <a:off x="2610331" y="2754961"/>
            <a:ext cx="0" cy="3175577"/>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p:nvPr/>
        </p:nvCxnSpPr>
        <p:spPr>
          <a:xfrm flipV="1">
            <a:off x="1543130" y="4207969"/>
            <a:ext cx="3261692" cy="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C183D7F6-B498-43B3-948B-1728B52AA6E4}">
                <adec:decorative xmlns:adec="http://schemas.microsoft.com/office/drawing/2017/decorative" val="1"/>
              </a:ext>
            </a:extLst>
          </p:cNvPr>
          <p:cNvCxnSpPr/>
          <p:nvPr/>
        </p:nvCxnSpPr>
        <p:spPr>
          <a:xfrm flipV="1">
            <a:off x="6929571" y="2947850"/>
            <a:ext cx="182880" cy="316992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V="1">
            <a:off x="7807094" y="2947850"/>
            <a:ext cx="182880" cy="2982688"/>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7956" y="1712352"/>
            <a:ext cx="394050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perpendicular lines</a:t>
            </a:r>
          </a:p>
        </p:txBody>
      </p:sp>
      <p:sp>
        <p:nvSpPr>
          <p:cNvPr id="13" name="TextBox 12"/>
          <p:cNvSpPr txBox="1"/>
          <p:nvPr/>
        </p:nvSpPr>
        <p:spPr>
          <a:xfrm>
            <a:off x="4989907" y="1635374"/>
            <a:ext cx="28956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two lines that meet at a 90° angle</a:t>
            </a:r>
          </a:p>
        </p:txBody>
      </p:sp>
      <p:cxnSp>
        <p:nvCxnSpPr>
          <p:cNvPr id="14" name="Straight Arrow Connector 13">
            <a:extLst>
              <a:ext uri="{C183D7F6-B498-43B3-948B-1728B52AA6E4}">
                <adec:decorative xmlns:adec="http://schemas.microsoft.com/office/drawing/2017/decorative" val="1"/>
              </a:ext>
            </a:extLst>
          </p:cNvPr>
          <p:cNvCxnSpPr/>
          <p:nvPr/>
        </p:nvCxnSpPr>
        <p:spPr>
          <a:xfrm flipV="1">
            <a:off x="872350" y="2702709"/>
            <a:ext cx="0" cy="192024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p:nvPr/>
        </p:nvCxnSpPr>
        <p:spPr>
          <a:xfrm flipH="1" flipV="1">
            <a:off x="443353" y="3662829"/>
            <a:ext cx="1188720" cy="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flipH="1" flipV="1">
            <a:off x="2610331" y="3163419"/>
            <a:ext cx="411382" cy="1932087"/>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C183D7F6-B498-43B3-948B-1728B52AA6E4}">
                <adec:decorative xmlns:adec="http://schemas.microsoft.com/office/drawing/2017/decorative" val="1"/>
              </a:ext>
            </a:extLst>
          </p:cNvPr>
          <p:cNvCxnSpPr/>
          <p:nvPr/>
        </p:nvCxnSpPr>
        <p:spPr>
          <a:xfrm>
            <a:off x="4804822" y="4207969"/>
            <a:ext cx="1833321" cy="70693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C183D7F6-B498-43B3-948B-1728B52AA6E4}">
                <adec:decorative xmlns:adec="http://schemas.microsoft.com/office/drawing/2017/decorative" val="1"/>
              </a:ext>
            </a:extLst>
          </p:cNvPr>
          <p:cNvCxnSpPr/>
          <p:nvPr/>
        </p:nvCxnSpPr>
        <p:spPr>
          <a:xfrm flipV="1">
            <a:off x="3289333" y="3124492"/>
            <a:ext cx="722390" cy="1862248"/>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C183D7F6-B498-43B3-948B-1728B52AA6E4}">
                <adec:decorative xmlns:adec="http://schemas.microsoft.com/office/drawing/2017/decorative" val="1"/>
              </a:ext>
            </a:extLst>
          </p:cNvPr>
          <p:cNvCxnSpPr/>
          <p:nvPr/>
        </p:nvCxnSpPr>
        <p:spPr>
          <a:xfrm flipH="1">
            <a:off x="4926601" y="3163419"/>
            <a:ext cx="760407" cy="208910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55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199330" y="257403"/>
            <a:ext cx="7944670" cy="1147527"/>
          </a:xfrm>
        </p:spPr>
        <p:txBody>
          <a:bodyPr>
            <a:normAutofit/>
          </a:bodyPr>
          <a:lstStyle/>
          <a:p>
            <a:r>
              <a:rPr lang="en-US" dirty="0"/>
              <a:t>Non- Example: Maintaining a brisk pace</a:t>
            </a:r>
          </a:p>
        </p:txBody>
      </p:sp>
      <p:cxnSp>
        <p:nvCxnSpPr>
          <p:cNvPr id="3" name="Straight Arrow Connector 2">
            <a:extLst>
              <a:ext uri="{C183D7F6-B498-43B3-948B-1728B52AA6E4}">
                <adec:decorative xmlns:adec="http://schemas.microsoft.com/office/drawing/2017/decorative" val="1"/>
              </a:ext>
            </a:extLst>
          </p:cNvPr>
          <p:cNvCxnSpPr/>
          <p:nvPr/>
        </p:nvCxnSpPr>
        <p:spPr>
          <a:xfrm flipV="1">
            <a:off x="1199330" y="3013166"/>
            <a:ext cx="2113811" cy="286512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p:nvPr/>
        </p:nvCxnSpPr>
        <p:spPr>
          <a:xfrm>
            <a:off x="1386131" y="4055616"/>
            <a:ext cx="2103120" cy="155448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C183D7F6-B498-43B3-948B-1728B52AA6E4}">
                <adec:decorative xmlns:adec="http://schemas.microsoft.com/office/drawing/2017/decorative" val="1"/>
              </a:ext>
            </a:extLst>
          </p:cNvPr>
          <p:cNvCxnSpPr/>
          <p:nvPr/>
        </p:nvCxnSpPr>
        <p:spPr>
          <a:xfrm flipV="1">
            <a:off x="6929571" y="2947850"/>
            <a:ext cx="182880" cy="316992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C183D7F6-B498-43B3-948B-1728B52AA6E4}">
                <adec:decorative xmlns:adec="http://schemas.microsoft.com/office/drawing/2017/decorative" val="1"/>
              </a:ext>
            </a:extLst>
          </p:cNvPr>
          <p:cNvCxnSpPr/>
          <p:nvPr/>
        </p:nvCxnSpPr>
        <p:spPr>
          <a:xfrm flipV="1">
            <a:off x="7807094" y="2947850"/>
            <a:ext cx="182880" cy="2982688"/>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7956" y="1712352"/>
            <a:ext cx="394050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perpendicular lines</a:t>
            </a:r>
          </a:p>
        </p:txBody>
      </p:sp>
      <p:sp>
        <p:nvSpPr>
          <p:cNvPr id="13" name="TextBox 12"/>
          <p:cNvSpPr txBox="1"/>
          <p:nvPr/>
        </p:nvSpPr>
        <p:spPr>
          <a:xfrm>
            <a:off x="4989907" y="1635374"/>
            <a:ext cx="28956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two lines that meet at a 90° angle</a:t>
            </a:r>
          </a:p>
        </p:txBody>
      </p:sp>
      <p:cxnSp>
        <p:nvCxnSpPr>
          <p:cNvPr id="14" name="Straight Arrow Connector 13">
            <a:extLst>
              <a:ext uri="{C183D7F6-B498-43B3-948B-1728B52AA6E4}">
                <adec:decorative xmlns:adec="http://schemas.microsoft.com/office/drawing/2017/decorative" val="1"/>
              </a:ext>
            </a:extLst>
          </p:cNvPr>
          <p:cNvCxnSpPr/>
          <p:nvPr/>
        </p:nvCxnSpPr>
        <p:spPr>
          <a:xfrm flipV="1">
            <a:off x="872350" y="2702709"/>
            <a:ext cx="0" cy="192024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p:nvPr/>
        </p:nvCxnSpPr>
        <p:spPr>
          <a:xfrm flipH="1" flipV="1">
            <a:off x="443353" y="3662829"/>
            <a:ext cx="1188720" cy="0"/>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flipH="1" flipV="1">
            <a:off x="2610331" y="3163419"/>
            <a:ext cx="411382" cy="1932087"/>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C183D7F6-B498-43B3-948B-1728B52AA6E4}">
                <adec:decorative xmlns:adec="http://schemas.microsoft.com/office/drawing/2017/decorative" val="1"/>
              </a:ext>
            </a:extLst>
          </p:cNvPr>
          <p:cNvCxnSpPr/>
          <p:nvPr/>
        </p:nvCxnSpPr>
        <p:spPr>
          <a:xfrm>
            <a:off x="4804822" y="4207969"/>
            <a:ext cx="1833321" cy="70693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C183D7F6-B498-43B3-948B-1728B52AA6E4}">
                <adec:decorative xmlns:adec="http://schemas.microsoft.com/office/drawing/2017/decorative" val="1"/>
              </a:ext>
            </a:extLst>
          </p:cNvPr>
          <p:cNvCxnSpPr/>
          <p:nvPr/>
        </p:nvCxnSpPr>
        <p:spPr>
          <a:xfrm flipV="1">
            <a:off x="3289333" y="3124492"/>
            <a:ext cx="722390" cy="1862248"/>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C183D7F6-B498-43B3-948B-1728B52AA6E4}">
                <adec:decorative xmlns:adec="http://schemas.microsoft.com/office/drawing/2017/decorative" val="1"/>
              </a:ext>
            </a:extLst>
          </p:cNvPr>
          <p:cNvCxnSpPr/>
          <p:nvPr/>
        </p:nvCxnSpPr>
        <p:spPr>
          <a:xfrm flipH="1">
            <a:off x="4926601" y="3163419"/>
            <a:ext cx="760407" cy="2089101"/>
          </a:xfrm>
          <a:prstGeom prst="straightConnector1">
            <a:avLst/>
          </a:prstGeom>
          <a:ln w="7620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29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Example</a:t>
            </a:r>
          </a:p>
        </p:txBody>
      </p:sp>
      <p:sp>
        <p:nvSpPr>
          <p:cNvPr id="4" name="TextBox 3"/>
          <p:cNvSpPr txBox="1"/>
          <p:nvPr/>
        </p:nvSpPr>
        <p:spPr>
          <a:xfrm>
            <a:off x="430114" y="1510958"/>
            <a:ext cx="4351436" cy="5047536"/>
          </a:xfrm>
          <a:prstGeom prst="rect">
            <a:avLst/>
          </a:prstGeom>
          <a:solidFill>
            <a:schemeClr val="tx1"/>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Sounding Out Strategy Stages:</a:t>
            </a:r>
          </a:p>
          <a:p>
            <a:r>
              <a:rPr lang="en-US" sz="1400" dirty="0">
                <a:solidFill>
                  <a:schemeClr val="bg1"/>
                </a:solidFill>
                <a:latin typeface="Arial" panose="020B0604020202020204" pitchFamily="34" charset="0"/>
                <a:cs typeface="Arial" panose="020B0604020202020204" pitchFamily="34" charset="0"/>
              </a:rPr>
              <a:t>Stage #1: </a:t>
            </a:r>
            <a:r>
              <a:rPr lang="en-US" sz="1400" u="sng" dirty="0">
                <a:solidFill>
                  <a:schemeClr val="bg1"/>
                </a:solidFill>
                <a:latin typeface="Arial" panose="020B0604020202020204" pitchFamily="34" charset="0"/>
                <a:cs typeface="Arial" panose="020B0604020202020204" pitchFamily="34" charset="0"/>
              </a:rPr>
              <a:t>Teacher</a:t>
            </a:r>
            <a:r>
              <a:rPr lang="en-US" sz="1400" dirty="0">
                <a:solidFill>
                  <a:schemeClr val="bg1"/>
                </a:solidFill>
                <a:latin typeface="Arial" panose="020B0604020202020204" pitchFamily="34" charset="0"/>
                <a:cs typeface="Arial" panose="020B0604020202020204" pitchFamily="34" charset="0"/>
              </a:rPr>
              <a:t> models the Sounding Out Strategy.</a:t>
            </a:r>
          </a:p>
          <a:p>
            <a:r>
              <a:rPr lang="en-US" sz="1400" dirty="0">
                <a:solidFill>
                  <a:schemeClr val="bg1"/>
                </a:solidFill>
                <a:latin typeface="Arial" panose="020B0604020202020204" pitchFamily="34" charset="0"/>
                <a:cs typeface="Arial" panose="020B0604020202020204" pitchFamily="34" charset="0"/>
              </a:rPr>
              <a:t>Stage #2: </a:t>
            </a:r>
            <a:r>
              <a:rPr lang="en-US" sz="1400" u="sng" dirty="0">
                <a:solidFill>
                  <a:schemeClr val="bg1"/>
                </a:solidFill>
                <a:latin typeface="Arial" panose="020B0604020202020204" pitchFamily="34" charset="0"/>
                <a:cs typeface="Arial" panose="020B0604020202020204" pitchFamily="34" charset="0"/>
              </a:rPr>
              <a:t>Together</a:t>
            </a:r>
            <a:r>
              <a:rPr lang="en-US" sz="1400" dirty="0">
                <a:solidFill>
                  <a:schemeClr val="bg1"/>
                </a:solidFill>
                <a:latin typeface="Arial" panose="020B0604020202020204" pitchFamily="34" charset="0"/>
                <a:cs typeface="Arial" panose="020B0604020202020204" pitchFamily="34" charset="0"/>
              </a:rPr>
              <a:t>, teacher and students use the Sounding Out Strategy.</a:t>
            </a:r>
          </a:p>
          <a:p>
            <a:r>
              <a:rPr lang="en-US" sz="1400" dirty="0">
                <a:solidFill>
                  <a:schemeClr val="bg1"/>
                </a:solidFill>
                <a:latin typeface="Arial" panose="020B0604020202020204" pitchFamily="34" charset="0"/>
                <a:cs typeface="Arial" panose="020B0604020202020204" pitchFamily="34" charset="0"/>
              </a:rPr>
              <a:t>Stage #3: </a:t>
            </a:r>
            <a:r>
              <a:rPr lang="en-US" sz="1400" u="sng" dirty="0">
                <a:solidFill>
                  <a:schemeClr val="bg1"/>
                </a:solidFill>
                <a:latin typeface="Arial" panose="020B0604020202020204" pitchFamily="34" charset="0"/>
                <a:cs typeface="Arial" panose="020B0604020202020204" pitchFamily="34" charset="0"/>
              </a:rPr>
              <a:t>Students</a:t>
            </a:r>
            <a:r>
              <a:rPr lang="en-US" sz="1400" dirty="0">
                <a:solidFill>
                  <a:schemeClr val="bg1"/>
                </a:solidFill>
                <a:latin typeface="Arial" panose="020B0604020202020204" pitchFamily="34" charset="0"/>
                <a:cs typeface="Arial" panose="020B0604020202020204" pitchFamily="34" charset="0"/>
              </a:rPr>
              <a:t> use the Sounding Out Strategy on their own. </a:t>
            </a:r>
          </a:p>
          <a:p>
            <a:endParaRPr lang="en-US" sz="14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Overview of Words and Stages in Lesson 12, Task 4:</a:t>
            </a:r>
          </a:p>
          <a:p>
            <a:r>
              <a:rPr lang="en-US" sz="1400" b="1" dirty="0">
                <a:solidFill>
                  <a:schemeClr val="bg1"/>
                </a:solidFill>
                <a:latin typeface="Arial" panose="020B0604020202020204" pitchFamily="34" charset="0"/>
                <a:cs typeface="Arial" panose="020B0604020202020204" pitchFamily="34" charset="0"/>
              </a:rPr>
              <a:t>sack – </a:t>
            </a:r>
            <a:r>
              <a:rPr lang="en-US" sz="1400" dirty="0">
                <a:solidFill>
                  <a:schemeClr val="bg1"/>
                </a:solidFill>
                <a:latin typeface="Arial" panose="020B0604020202020204" pitchFamily="34" charset="0"/>
                <a:cs typeface="Arial" panose="020B0604020202020204" pitchFamily="34" charset="0"/>
              </a:rPr>
              <a:t>Stages #1, #2, and #3</a:t>
            </a: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i="1" dirty="0">
                <a:solidFill>
                  <a:schemeClr val="bg1"/>
                </a:solidFill>
                <a:latin typeface="Arial" panose="020B0604020202020204" pitchFamily="34" charset="0"/>
                <a:cs typeface="Arial" panose="020B0604020202020204" pitchFamily="34" charset="0"/>
              </a:rPr>
              <a:t>If students are having difficulty with the Sounding Out Strategy and need more teacher modeling, then continue using Stages #1, #2 and #3. </a:t>
            </a:r>
          </a:p>
          <a:p>
            <a:r>
              <a:rPr lang="en-US" sz="1400" b="1" dirty="0">
                <a:solidFill>
                  <a:schemeClr val="bg1"/>
                </a:solidFill>
                <a:latin typeface="Arial" panose="020B0604020202020204" pitchFamily="34" charset="0"/>
                <a:cs typeface="Arial" panose="020B0604020202020204" pitchFamily="34" charset="0"/>
              </a:rPr>
              <a:t>sick – </a:t>
            </a:r>
            <a:r>
              <a:rPr lang="en-US" sz="1400" dirty="0">
                <a:solidFill>
                  <a:schemeClr val="bg1"/>
                </a:solidFill>
                <a:latin typeface="Arial" panose="020B0604020202020204" pitchFamily="34" charset="0"/>
                <a:cs typeface="Arial" panose="020B0604020202020204" pitchFamily="34" charset="0"/>
              </a:rPr>
              <a:t>Stages #2 and #3</a:t>
            </a:r>
          </a:p>
          <a:p>
            <a:r>
              <a:rPr lang="en-US" sz="1400" b="1" dirty="0">
                <a:solidFill>
                  <a:schemeClr val="bg1"/>
                </a:solidFill>
                <a:latin typeface="Arial" panose="020B0604020202020204" pitchFamily="34" charset="0"/>
                <a:cs typeface="Arial" panose="020B0604020202020204" pitchFamily="34" charset="0"/>
              </a:rPr>
              <a:t>can – </a:t>
            </a:r>
            <a:r>
              <a:rPr lang="en-US" sz="1400" dirty="0">
                <a:solidFill>
                  <a:schemeClr val="bg1"/>
                </a:solidFill>
                <a:latin typeface="Arial" panose="020B0604020202020204" pitchFamily="34" charset="0"/>
                <a:cs typeface="Arial" panose="020B0604020202020204" pitchFamily="34" charset="0"/>
              </a:rPr>
              <a:t>Stages #1, #2, and #3 (Blending with a stop sound at the beginning of word.)</a:t>
            </a:r>
          </a:p>
          <a:p>
            <a:r>
              <a:rPr lang="en-US" sz="1400" b="1" dirty="0">
                <a:solidFill>
                  <a:schemeClr val="bg1"/>
                </a:solidFill>
                <a:latin typeface="Arial" panose="020B0604020202020204" pitchFamily="34" charset="0"/>
                <a:cs typeface="Arial" panose="020B0604020202020204" pitchFamily="34" charset="0"/>
              </a:rPr>
              <a:t>cat – </a:t>
            </a:r>
            <a:r>
              <a:rPr lang="en-US" sz="1400" dirty="0">
                <a:solidFill>
                  <a:schemeClr val="bg1"/>
                </a:solidFill>
                <a:latin typeface="Arial" panose="020B0604020202020204" pitchFamily="34" charset="0"/>
                <a:cs typeface="Arial" panose="020B0604020202020204" pitchFamily="34" charset="0"/>
              </a:rPr>
              <a:t>Stages #1, #2, and #3 (Blending with a stop sound at the beginning of word.)</a:t>
            </a:r>
          </a:p>
          <a:p>
            <a:r>
              <a:rPr lang="en-US" sz="1400" b="1" dirty="0">
                <a:solidFill>
                  <a:schemeClr val="bg1"/>
                </a:solidFill>
                <a:latin typeface="Arial" panose="020B0604020202020204" pitchFamily="34" charset="0"/>
                <a:cs typeface="Arial" panose="020B0604020202020204" pitchFamily="34" charset="0"/>
              </a:rPr>
              <a:t>me – </a:t>
            </a:r>
            <a:r>
              <a:rPr lang="en-US" sz="1400" dirty="0">
                <a:solidFill>
                  <a:schemeClr val="bg1"/>
                </a:solidFill>
                <a:latin typeface="Arial" panose="020B0604020202020204" pitchFamily="34" charset="0"/>
                <a:cs typeface="Arial" panose="020B0604020202020204" pitchFamily="34" charset="0"/>
              </a:rPr>
              <a:t>Stage #3</a:t>
            </a:r>
          </a:p>
          <a:p>
            <a:r>
              <a:rPr lang="en-US" sz="1400" b="1" dirty="0">
                <a:solidFill>
                  <a:schemeClr val="bg1"/>
                </a:solidFill>
                <a:latin typeface="Arial" panose="020B0604020202020204" pitchFamily="34" charset="0"/>
                <a:cs typeface="Arial" panose="020B0604020202020204" pitchFamily="34" charset="0"/>
              </a:rPr>
              <a:t>man – </a:t>
            </a:r>
            <a:r>
              <a:rPr lang="en-US" sz="1400" dirty="0">
                <a:solidFill>
                  <a:schemeClr val="bg1"/>
                </a:solidFill>
                <a:latin typeface="Arial" panose="020B0604020202020204" pitchFamily="34" charset="0"/>
                <a:cs typeface="Arial" panose="020B0604020202020204" pitchFamily="34" charset="0"/>
              </a:rPr>
              <a:t>Stage #3</a:t>
            </a:r>
          </a:p>
          <a:p>
            <a:r>
              <a:rPr lang="en-US" sz="1400" b="1" dirty="0">
                <a:solidFill>
                  <a:schemeClr val="bg1"/>
                </a:solidFill>
                <a:latin typeface="Arial" panose="020B0604020202020204" pitchFamily="34" charset="0"/>
                <a:cs typeface="Arial" panose="020B0604020202020204" pitchFamily="34" charset="0"/>
              </a:rPr>
              <a:t>in – </a:t>
            </a:r>
            <a:r>
              <a:rPr lang="en-US" sz="1400" dirty="0">
                <a:solidFill>
                  <a:schemeClr val="bg1"/>
                </a:solidFill>
                <a:latin typeface="Arial" panose="020B0604020202020204" pitchFamily="34" charset="0"/>
                <a:cs typeface="Arial" panose="020B0604020202020204" pitchFamily="34" charset="0"/>
              </a:rPr>
              <a:t>Stage #3</a:t>
            </a:r>
          </a:p>
          <a:p>
            <a:r>
              <a:rPr lang="en-US" sz="1400" b="1" dirty="0">
                <a:solidFill>
                  <a:schemeClr val="bg1"/>
                </a:solidFill>
                <a:latin typeface="Arial" panose="020B0604020202020204" pitchFamily="34" charset="0"/>
                <a:cs typeface="Arial" panose="020B0604020202020204" pitchFamily="34" charset="0"/>
              </a:rPr>
              <a:t>fin – </a:t>
            </a:r>
            <a:r>
              <a:rPr lang="en-US" sz="1400" dirty="0">
                <a:solidFill>
                  <a:schemeClr val="bg1"/>
                </a:solidFill>
                <a:latin typeface="Arial" panose="020B0604020202020204" pitchFamily="34" charset="0"/>
                <a:cs typeface="Arial" panose="020B0604020202020204" pitchFamily="34" charset="0"/>
              </a:rPr>
              <a:t>Stage #3</a:t>
            </a:r>
            <a:endParaRPr lang="en-US" sz="1400" b="1" dirty="0">
              <a:solidFill>
                <a:schemeClr val="bg1"/>
              </a:solidFill>
              <a:latin typeface="Arial" panose="020B0604020202020204" pitchFamily="34" charset="0"/>
              <a:cs typeface="Arial" panose="020B0604020202020204" pitchFamily="34" charset="0"/>
            </a:endParaRPr>
          </a:p>
        </p:txBody>
      </p:sp>
      <p:sp>
        <p:nvSpPr>
          <p:cNvPr id="5" name="Text Placeholder 7"/>
          <p:cNvSpPr>
            <a:spLocks noGrp="1"/>
          </p:cNvSpPr>
          <p:nvPr>
            <p:ph type="body" sz="quarter" idx="13"/>
          </p:nvPr>
        </p:nvSpPr>
        <p:spPr>
          <a:xfrm>
            <a:off x="5019674" y="1644308"/>
            <a:ext cx="3952875" cy="4469673"/>
          </a:xfrm>
        </p:spPr>
        <p:txBody>
          <a:bodyPr>
            <a:noAutofit/>
          </a:bodyPr>
          <a:lstStyle/>
          <a:p>
            <a:pPr marL="0" indent="0">
              <a:lnSpc>
                <a:spcPct val="100000"/>
              </a:lnSpc>
              <a:spcBef>
                <a:spcPts val="600"/>
              </a:spcBef>
              <a:buNone/>
            </a:pPr>
            <a:r>
              <a:rPr lang="en-US" sz="1800" dirty="0"/>
              <a:t>Move on when students are ready</a:t>
            </a:r>
          </a:p>
          <a:p>
            <a:pPr lvl="1">
              <a:lnSpc>
                <a:spcPct val="100000"/>
              </a:lnSpc>
              <a:spcBef>
                <a:spcPts val="600"/>
              </a:spcBef>
            </a:pPr>
            <a:r>
              <a:rPr lang="en-US" sz="1600" dirty="0"/>
              <a:t>Transition to Guided Practice when students can identify the steps in the procedure</a:t>
            </a:r>
          </a:p>
          <a:p>
            <a:pPr lvl="1">
              <a:lnSpc>
                <a:spcPct val="100000"/>
              </a:lnSpc>
              <a:spcBef>
                <a:spcPts val="600"/>
              </a:spcBef>
            </a:pPr>
            <a:r>
              <a:rPr lang="en-US" sz="1600" dirty="0"/>
              <a:t>Transition to Independent Practice when students can replicate the steps in the procedure with limited prompting</a:t>
            </a:r>
          </a:p>
          <a:p>
            <a:pPr marL="0" indent="0">
              <a:lnSpc>
                <a:spcPct val="100000"/>
              </a:lnSpc>
              <a:spcBef>
                <a:spcPts val="600"/>
              </a:spcBef>
              <a:buNone/>
            </a:pPr>
            <a:endParaRPr lang="en-US" sz="1800" dirty="0"/>
          </a:p>
          <a:p>
            <a:pPr marL="0" indent="0">
              <a:lnSpc>
                <a:spcPct val="100000"/>
              </a:lnSpc>
              <a:spcBef>
                <a:spcPts val="600"/>
              </a:spcBef>
              <a:buNone/>
            </a:pPr>
            <a:r>
              <a:rPr lang="en-US" sz="1800" dirty="0"/>
              <a:t>Use the other supporting practices</a:t>
            </a:r>
          </a:p>
          <a:p>
            <a:pPr lvl="1">
              <a:lnSpc>
                <a:spcPct val="100000"/>
              </a:lnSpc>
              <a:spcBef>
                <a:spcPts val="600"/>
              </a:spcBef>
            </a:pPr>
            <a:r>
              <a:rPr lang="en-US" sz="1600" dirty="0"/>
              <a:t>Use effective methods to elicit frequent responses</a:t>
            </a:r>
          </a:p>
          <a:p>
            <a:pPr lvl="1">
              <a:lnSpc>
                <a:spcPct val="100000"/>
              </a:lnSpc>
              <a:spcBef>
                <a:spcPts val="600"/>
              </a:spcBef>
            </a:pPr>
            <a:r>
              <a:rPr lang="en-US" sz="1600" dirty="0"/>
              <a:t>Provide immediate, specific feedback</a:t>
            </a:r>
          </a:p>
        </p:txBody>
      </p:sp>
      <p:sp>
        <p:nvSpPr>
          <p:cNvPr id="6" name="TextBox 5"/>
          <p:cNvSpPr txBox="1"/>
          <p:nvPr/>
        </p:nvSpPr>
        <p:spPr>
          <a:xfrm>
            <a:off x="7377240" y="72012"/>
            <a:ext cx="1595309"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Sounding Out</a:t>
            </a:r>
          </a:p>
        </p:txBody>
      </p:sp>
    </p:spTree>
    <p:extLst>
      <p:ext uri="{BB962C8B-B14F-4D97-AF65-F5344CB8AC3E}">
        <p14:creationId xmlns:p14="http://schemas.microsoft.com/office/powerpoint/2010/main" val="3034219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7.15</a:t>
            </a:r>
            <a:br>
              <a:rPr lang="en-US" dirty="0"/>
            </a:br>
            <a:r>
              <a:rPr lang="en-US" i="1" dirty="0"/>
              <a:t>Analyze a Curriculum Example</a:t>
            </a:r>
          </a:p>
        </p:txBody>
      </p:sp>
      <p:sp>
        <p:nvSpPr>
          <p:cNvPr id="3" name="Text Placeholder 2"/>
          <p:cNvSpPr>
            <a:spLocks noGrp="1"/>
          </p:cNvSpPr>
          <p:nvPr>
            <p:ph type="body" sz="quarter" idx="13"/>
          </p:nvPr>
        </p:nvSpPr>
        <p:spPr/>
        <p:txBody>
          <a:bodyPr>
            <a:normAutofit/>
          </a:bodyPr>
          <a:lstStyle/>
          <a:p>
            <a:pPr marL="514350" indent="-514350"/>
            <a:r>
              <a:rPr lang="en-US" sz="2800" dirty="0"/>
              <a:t>Review the curriculum example in your workbook. </a:t>
            </a:r>
          </a:p>
          <a:p>
            <a:pPr marL="514350" indent="-514350"/>
            <a:r>
              <a:rPr lang="en-US" sz="2800" dirty="0"/>
              <a:t>Decide whether or not the curriculum example sets the teacher up for maintaining a brisk pace. Explain your decision. </a:t>
            </a:r>
          </a:p>
        </p:txBody>
      </p:sp>
    </p:spTree>
    <p:extLst>
      <p:ext uri="{BB962C8B-B14F-4D97-AF65-F5344CB8AC3E}">
        <p14:creationId xmlns:p14="http://schemas.microsoft.com/office/powerpoint/2010/main" val="3057845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7.15 </a:t>
            </a:r>
            <a:r>
              <a:rPr lang="en-US" i="1" dirty="0"/>
              <a:t>Review</a:t>
            </a:r>
            <a:endParaRPr lang="en-US" dirty="0"/>
          </a:p>
        </p:txBody>
      </p:sp>
      <p:sp>
        <p:nvSpPr>
          <p:cNvPr id="8" name="Text Placeholder 7"/>
          <p:cNvSpPr>
            <a:spLocks noGrp="1"/>
          </p:cNvSpPr>
          <p:nvPr>
            <p:ph type="body" sz="quarter" idx="13"/>
          </p:nvPr>
        </p:nvSpPr>
        <p:spPr>
          <a:xfrm>
            <a:off x="5019674" y="1644308"/>
            <a:ext cx="3952875" cy="4469673"/>
          </a:xfrm>
        </p:spPr>
        <p:txBody>
          <a:bodyPr>
            <a:noAutofit/>
          </a:bodyPr>
          <a:lstStyle/>
          <a:p>
            <a:pPr marL="0" indent="0">
              <a:lnSpc>
                <a:spcPct val="100000"/>
              </a:lnSpc>
              <a:spcBef>
                <a:spcPts val="600"/>
              </a:spcBef>
              <a:buNone/>
            </a:pPr>
            <a:r>
              <a:rPr lang="en-US" sz="1800" dirty="0"/>
              <a:t>Move on when students are ready</a:t>
            </a:r>
          </a:p>
          <a:p>
            <a:pPr lvl="1">
              <a:lnSpc>
                <a:spcPct val="100000"/>
              </a:lnSpc>
              <a:spcBef>
                <a:spcPts val="600"/>
              </a:spcBef>
            </a:pPr>
            <a:r>
              <a:rPr lang="en-US" sz="1600" dirty="0"/>
              <a:t>Transition to Guided Practice when students can identify the steps in the procedure</a:t>
            </a:r>
          </a:p>
          <a:p>
            <a:pPr lvl="1">
              <a:lnSpc>
                <a:spcPct val="100000"/>
              </a:lnSpc>
              <a:spcBef>
                <a:spcPts val="600"/>
              </a:spcBef>
            </a:pPr>
            <a:r>
              <a:rPr lang="en-US" sz="1600" dirty="0"/>
              <a:t>Transition to Independent Practice when students can replicate the steps in the procedure with limited prompting</a:t>
            </a:r>
          </a:p>
          <a:p>
            <a:pPr marL="0" indent="0">
              <a:lnSpc>
                <a:spcPct val="100000"/>
              </a:lnSpc>
              <a:spcBef>
                <a:spcPts val="600"/>
              </a:spcBef>
              <a:buNone/>
            </a:pPr>
            <a:endParaRPr lang="en-US" sz="1800" dirty="0"/>
          </a:p>
          <a:p>
            <a:pPr marL="0" indent="0">
              <a:lnSpc>
                <a:spcPct val="100000"/>
              </a:lnSpc>
              <a:spcBef>
                <a:spcPts val="600"/>
              </a:spcBef>
              <a:buNone/>
            </a:pPr>
            <a:r>
              <a:rPr lang="en-US" sz="1800" dirty="0"/>
              <a:t>Use the other supporting practices</a:t>
            </a:r>
          </a:p>
          <a:p>
            <a:pPr lvl="1">
              <a:lnSpc>
                <a:spcPct val="100000"/>
              </a:lnSpc>
              <a:spcBef>
                <a:spcPts val="600"/>
              </a:spcBef>
            </a:pPr>
            <a:r>
              <a:rPr lang="en-US" sz="1600" dirty="0"/>
              <a:t>Use effective methods to elicit frequent responses</a:t>
            </a:r>
          </a:p>
          <a:p>
            <a:pPr lvl="1">
              <a:lnSpc>
                <a:spcPct val="100000"/>
              </a:lnSpc>
              <a:spcBef>
                <a:spcPts val="600"/>
              </a:spcBef>
            </a:pPr>
            <a:r>
              <a:rPr lang="en-US" sz="1600" dirty="0"/>
              <a:t>Provide immediate, specific feedback</a:t>
            </a:r>
          </a:p>
        </p:txBody>
      </p:sp>
      <p:sp>
        <p:nvSpPr>
          <p:cNvPr id="4" name="Rectangle 3"/>
          <p:cNvSpPr/>
          <p:nvPr/>
        </p:nvSpPr>
        <p:spPr>
          <a:xfrm>
            <a:off x="5305425" y="-1263548"/>
            <a:ext cx="1762124" cy="9525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Maintain Processing</a:t>
            </a:r>
          </a:p>
        </p:txBody>
      </p:sp>
      <p:sp>
        <p:nvSpPr>
          <p:cNvPr id="7" name="Rectangle 6"/>
          <p:cNvSpPr/>
          <p:nvPr/>
        </p:nvSpPr>
        <p:spPr>
          <a:xfrm>
            <a:off x="2998871" y="-1480993"/>
            <a:ext cx="1762124" cy="952500"/>
          </a:xfrm>
          <a:prstGeom prst="rect">
            <a:avLst/>
          </a:prstGeom>
          <a:solidFill>
            <a:srgbClr val="D55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Check Accuracy of  Processing</a:t>
            </a:r>
          </a:p>
        </p:txBody>
      </p:sp>
      <p:pic>
        <p:nvPicPr>
          <p:cNvPr id="6" name="Picture 5" descr="Screenshot of script for teacher to practice letter sounds"/>
          <p:cNvPicPr>
            <a:picLocks noChangeAspect="1"/>
          </p:cNvPicPr>
          <p:nvPr/>
        </p:nvPicPr>
        <p:blipFill>
          <a:blip r:embed="rId2"/>
          <a:stretch>
            <a:fillRect/>
          </a:stretch>
        </p:blipFill>
        <p:spPr>
          <a:xfrm>
            <a:off x="423863" y="1551201"/>
            <a:ext cx="4456844" cy="5167954"/>
          </a:xfrm>
          <a:prstGeom prst="rect">
            <a:avLst/>
          </a:prstGeom>
        </p:spPr>
      </p:pic>
    </p:spTree>
    <p:extLst>
      <p:ext uri="{BB962C8B-B14F-4D97-AF65-F5344CB8AC3E}">
        <p14:creationId xmlns:p14="http://schemas.microsoft.com/office/powerpoint/2010/main" val="250833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400" dirty="0"/>
              <a:t>Are the students engaged?</a:t>
            </a:r>
          </a:p>
          <a:p>
            <a:pPr marL="0" indent="0">
              <a:buNone/>
            </a:pPr>
            <a:endParaRPr lang="en-US" sz="2400" dirty="0"/>
          </a:p>
          <a:p>
            <a:r>
              <a:rPr lang="en-US" sz="2400" dirty="0"/>
              <a:t>Pay attention to how the teacher:</a:t>
            </a:r>
          </a:p>
          <a:p>
            <a:pPr lvl="1"/>
            <a:r>
              <a:rPr lang="en-US" sz="2200" dirty="0"/>
              <a:t>Provides feedback</a:t>
            </a:r>
          </a:p>
          <a:p>
            <a:pPr lvl="1"/>
            <a:r>
              <a:rPr lang="en-US" sz="2200" dirty="0"/>
              <a:t>Paces the instruction</a:t>
            </a:r>
          </a:p>
        </p:txBody>
      </p:sp>
      <p:sp>
        <p:nvSpPr>
          <p:cNvPr id="4" name="Title 3"/>
          <p:cNvSpPr>
            <a:spLocks noGrp="1"/>
          </p:cNvSpPr>
          <p:nvPr>
            <p:ph type="title"/>
          </p:nvPr>
        </p:nvSpPr>
        <p:spPr>
          <a:xfrm>
            <a:off x="1219018" y="324358"/>
            <a:ext cx="7924982" cy="917367"/>
          </a:xfrm>
        </p:spPr>
        <p:txBody>
          <a:bodyPr/>
          <a:lstStyle/>
          <a:p>
            <a:r>
              <a:rPr lang="en-US" dirty="0"/>
              <a:t>Providing immediate specific feedback and maintaining a brisk pace</a:t>
            </a:r>
          </a:p>
        </p:txBody>
      </p:sp>
      <p:pic>
        <p:nvPicPr>
          <p:cNvPr id="2" name="Picture 1" descr="screenshot of teacher teaching students "/>
          <p:cNvPicPr>
            <a:picLocks noChangeAspect="1"/>
          </p:cNvPicPr>
          <p:nvPr/>
        </p:nvPicPr>
        <p:blipFill>
          <a:blip r:embed="rId2"/>
          <a:stretch>
            <a:fillRect/>
          </a:stretch>
        </p:blipFill>
        <p:spPr>
          <a:xfrm>
            <a:off x="4967918" y="1674912"/>
            <a:ext cx="3943672" cy="2867025"/>
          </a:xfrm>
          <a:prstGeom prst="rect">
            <a:avLst/>
          </a:prstGeom>
        </p:spPr>
      </p:pic>
    </p:spTree>
    <p:extLst>
      <p:ext uri="{BB962C8B-B14F-4D97-AF65-F5344CB8AC3E}">
        <p14:creationId xmlns:p14="http://schemas.microsoft.com/office/powerpoint/2010/main" val="35806778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Real video example</a:t>
            </a:r>
          </a:p>
        </p:txBody>
      </p:sp>
      <p:sp>
        <p:nvSpPr>
          <p:cNvPr id="5" name="Text Placeholder 4"/>
          <p:cNvSpPr>
            <a:spLocks noGrp="1"/>
          </p:cNvSpPr>
          <p:nvPr>
            <p:ph type="body" sz="quarter" idx="14"/>
          </p:nvPr>
        </p:nvSpPr>
        <p:spPr/>
        <p:txBody>
          <a:bodyPr>
            <a:normAutofit/>
          </a:bodyPr>
          <a:lstStyle/>
          <a:p>
            <a:pPr marL="400050" indent="-400050">
              <a:lnSpc>
                <a:spcPct val="120000"/>
              </a:lnSpc>
            </a:pPr>
            <a:r>
              <a:rPr lang="en-US" sz="2400" dirty="0"/>
              <a:t>Does Ms. C-G maintain a brisk pace?</a:t>
            </a:r>
            <a:endParaRPr lang="en-US" sz="2200" dirty="0"/>
          </a:p>
        </p:txBody>
      </p:sp>
      <p:sp>
        <p:nvSpPr>
          <p:cNvPr id="9"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pic>
        <p:nvPicPr>
          <p:cNvPr id="2" name="Picture 1" descr="screenshot of Ms. C-G teaching"/>
          <p:cNvPicPr>
            <a:picLocks noChangeAspect="1"/>
          </p:cNvPicPr>
          <p:nvPr/>
        </p:nvPicPr>
        <p:blipFill>
          <a:blip r:embed="rId2"/>
          <a:stretch>
            <a:fillRect/>
          </a:stretch>
        </p:blipFill>
        <p:spPr>
          <a:xfrm>
            <a:off x="5475265" y="1674912"/>
            <a:ext cx="3140097" cy="1609725"/>
          </a:xfrm>
          <a:prstGeom prst="rect">
            <a:avLst/>
          </a:prstGeom>
        </p:spPr>
      </p:pic>
    </p:spTree>
    <p:extLst>
      <p:ext uri="{BB962C8B-B14F-4D97-AF65-F5344CB8AC3E}">
        <p14:creationId xmlns:p14="http://schemas.microsoft.com/office/powerpoint/2010/main" val="1814132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Maintain a brisk pace</a:t>
            </a:r>
          </a:p>
        </p:txBody>
      </p:sp>
      <p:sp>
        <p:nvSpPr>
          <p:cNvPr id="4"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
        <p:nvSpPr>
          <p:cNvPr id="6" name="TextBox 5"/>
          <p:cNvSpPr txBox="1"/>
          <p:nvPr/>
        </p:nvSpPr>
        <p:spPr>
          <a:xfrm>
            <a:off x="609600" y="1514475"/>
            <a:ext cx="6943725" cy="369332"/>
          </a:xfrm>
          <a:prstGeom prst="rect">
            <a:avLst/>
          </a:prstGeom>
          <a:noFill/>
        </p:spPr>
        <p:txBody>
          <a:bodyPr wrap="square" rtlCol="0">
            <a:spAutoFit/>
          </a:bodyPr>
          <a:lstStyle/>
          <a:p>
            <a:r>
              <a:rPr lang="en-US" b="1" dirty="0">
                <a:solidFill>
                  <a:schemeClr val="accent2"/>
                </a:solidFill>
              </a:rPr>
              <a:t>Link to Video: </a:t>
            </a:r>
            <a:r>
              <a:rPr lang="en-US" b="1" dirty="0">
                <a:solidFill>
                  <a:schemeClr val="accent2"/>
                </a:solidFill>
                <a:hlinkClick r:id="rId3"/>
              </a:rPr>
              <a:t>https://youtu.be/4Tm2U2zOQ_M?t=32</a:t>
            </a:r>
            <a:endParaRPr lang="en-US" b="1" dirty="0">
              <a:solidFill>
                <a:schemeClr val="accent2"/>
              </a:solidFill>
            </a:endParaRPr>
          </a:p>
        </p:txBody>
      </p:sp>
      <p:pic>
        <p:nvPicPr>
          <p:cNvPr id="7" name="4Tm2U2zOQ_M"/>
          <p:cNvPicPr>
            <a:picLocks noRot="1" noChangeAspect="1"/>
          </p:cNvPicPr>
          <p:nvPr>
            <a:videoFile r:link="rId1"/>
          </p:nvPr>
        </p:nvPicPr>
        <p:blipFill>
          <a:blip r:embed="rId4"/>
          <a:stretch>
            <a:fillRect/>
          </a:stretch>
        </p:blipFill>
        <p:spPr>
          <a:xfrm>
            <a:off x="657225" y="1993225"/>
            <a:ext cx="6896100" cy="387905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39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Real video example</a:t>
            </a:r>
          </a:p>
        </p:txBody>
      </p:sp>
      <p:sp>
        <p:nvSpPr>
          <p:cNvPr id="9" name="Text Placeholder 4"/>
          <p:cNvSpPr>
            <a:spLocks noGrp="1"/>
          </p:cNvSpPr>
          <p:nvPr>
            <p:ph type="body" sz="quarter" idx="14"/>
          </p:nvPr>
        </p:nvSpPr>
        <p:spPr>
          <a:xfrm>
            <a:off x="575732" y="1674912"/>
            <a:ext cx="4133796" cy="4281632"/>
          </a:xfrm>
        </p:spPr>
        <p:txBody>
          <a:bodyPr>
            <a:normAutofit/>
          </a:bodyPr>
          <a:lstStyle/>
          <a:p>
            <a:pPr marL="400050" indent="-400050">
              <a:lnSpc>
                <a:spcPct val="120000"/>
              </a:lnSpc>
            </a:pPr>
            <a:r>
              <a:rPr lang="en-US" sz="2400" dirty="0"/>
              <a:t>Does Ms. C-G maintain a brisk pace?</a:t>
            </a:r>
            <a:endParaRPr lang="en-US" sz="2200" dirty="0"/>
          </a:p>
          <a:p>
            <a:pPr marL="857250" lvl="1" indent="-400050">
              <a:lnSpc>
                <a:spcPct val="120000"/>
              </a:lnSpc>
            </a:pPr>
            <a:r>
              <a:rPr lang="en-US" sz="2200" dirty="0"/>
              <a:t>Did she move on when students were ready?</a:t>
            </a:r>
          </a:p>
          <a:p>
            <a:pPr marL="857250" lvl="1" indent="-400050">
              <a:lnSpc>
                <a:spcPct val="120000"/>
              </a:lnSpc>
            </a:pPr>
            <a:r>
              <a:rPr lang="en-US" sz="2200" dirty="0"/>
              <a:t>Did she use the other supporting practices?</a:t>
            </a:r>
            <a:endParaRPr lang="en-US" sz="2600" dirty="0"/>
          </a:p>
        </p:txBody>
      </p:sp>
      <p:sp>
        <p:nvSpPr>
          <p:cNvPr id="11" name="Content Placeholder 3"/>
          <p:cNvSpPr>
            <a:spLocks noGrp="1"/>
          </p:cNvSpPr>
          <p:nvPr>
            <p:ph idx="12"/>
          </p:nvPr>
        </p:nvSpPr>
        <p:spPr>
          <a:xfrm>
            <a:off x="428625" y="5981700"/>
            <a:ext cx="4219575" cy="674568"/>
          </a:xfrm>
        </p:spPr>
        <p:txBody>
          <a:bodyPr>
            <a:normAutofit fontScale="85000" lnSpcReduction="20000"/>
          </a:bodyPr>
          <a:lstStyle/>
          <a:p>
            <a:pPr marL="0" indent="0" algn="ctr">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pic>
        <p:nvPicPr>
          <p:cNvPr id="6" name="Picture 5" descr="screenshot of Ms. C-G teaching"/>
          <p:cNvPicPr>
            <a:picLocks noChangeAspect="1"/>
          </p:cNvPicPr>
          <p:nvPr/>
        </p:nvPicPr>
        <p:blipFill>
          <a:blip r:embed="rId2"/>
          <a:stretch>
            <a:fillRect/>
          </a:stretch>
        </p:blipFill>
        <p:spPr>
          <a:xfrm>
            <a:off x="5475265" y="1674912"/>
            <a:ext cx="3140097" cy="1609725"/>
          </a:xfrm>
          <a:prstGeom prst="rect">
            <a:avLst/>
          </a:prstGeom>
        </p:spPr>
      </p:pic>
    </p:spTree>
    <p:extLst>
      <p:ext uri="{BB962C8B-B14F-4D97-AF65-F5344CB8AC3E}">
        <p14:creationId xmlns:p14="http://schemas.microsoft.com/office/powerpoint/2010/main" val="12525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a:t>Complete Online Activities</a:t>
            </a:r>
          </a:p>
          <a:p>
            <a:r>
              <a:rPr lang="en-US" dirty="0"/>
              <a:t>Activity 7.16: </a:t>
            </a:r>
            <a:r>
              <a:rPr lang="en-US" i="1" dirty="0"/>
              <a:t>Journal Entry</a:t>
            </a:r>
          </a:p>
          <a:p>
            <a:r>
              <a:rPr lang="en-US" dirty="0"/>
              <a:t>Activity 7.17: </a:t>
            </a:r>
            <a:r>
              <a:rPr lang="en-US" i="1" dirty="0"/>
              <a:t>Module 7 Part 1 Quiz</a:t>
            </a:r>
            <a:endParaRPr lang="en-US" dirty="0"/>
          </a:p>
        </p:txBody>
      </p:sp>
      <p:sp>
        <p:nvSpPr>
          <p:cNvPr id="3" name="Text Placeholder 2"/>
          <p:cNvSpPr>
            <a:spLocks noGrp="1"/>
          </p:cNvSpPr>
          <p:nvPr>
            <p:ph type="body" sz="quarter" idx="14"/>
          </p:nvPr>
        </p:nvSpPr>
        <p:spPr/>
        <p:txBody>
          <a:bodyPr/>
          <a:lstStyle/>
          <a:p>
            <a:r>
              <a:rPr lang="en-US" dirty="0"/>
              <a:t>Part 2 Wrap-Up</a:t>
            </a:r>
          </a:p>
        </p:txBody>
      </p:sp>
      <p:sp>
        <p:nvSpPr>
          <p:cNvPr id="4" name="Title 3" hidden="1">
            <a:extLst>
              <a:ext uri="{FF2B5EF4-FFF2-40B4-BE49-F238E27FC236}">
                <a16:creationId xmlns:a16="http://schemas.microsoft.com/office/drawing/2014/main" id="{4E44F36A-9763-47FE-9C76-ED60AA295416}"/>
              </a:ext>
            </a:extLst>
          </p:cNvPr>
          <p:cNvSpPr>
            <a:spLocks noGrp="1"/>
          </p:cNvSpPr>
          <p:nvPr>
            <p:ph type="title"/>
          </p:nvPr>
        </p:nvSpPr>
        <p:spPr/>
        <p:txBody>
          <a:bodyPr/>
          <a:lstStyle/>
          <a:p>
            <a:r>
              <a:rPr lang="en-US" dirty="0"/>
              <a:t>Slide 93</a:t>
            </a:r>
          </a:p>
        </p:txBody>
      </p:sp>
    </p:spTree>
    <p:extLst>
      <p:ext uri="{BB962C8B-B14F-4D97-AF65-F5344CB8AC3E}">
        <p14:creationId xmlns:p14="http://schemas.microsoft.com/office/powerpoint/2010/main" val="7575485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7.16</a:t>
            </a:r>
            <a:br>
              <a:rPr lang="en-US" dirty="0"/>
            </a:br>
            <a:r>
              <a:rPr lang="en-US" i="1" dirty="0"/>
              <a:t>Journal Entry</a:t>
            </a:r>
            <a:endParaRPr lang="en-US" dirty="0"/>
          </a:p>
        </p:txBody>
      </p:sp>
      <p:sp>
        <p:nvSpPr>
          <p:cNvPr id="4" name="Text Placeholder 3"/>
          <p:cNvSpPr>
            <a:spLocks noGrp="1"/>
          </p:cNvSpPr>
          <p:nvPr>
            <p:ph type="body" sz="quarter" idx="13"/>
          </p:nvPr>
        </p:nvSpPr>
        <p:spPr>
          <a:xfrm>
            <a:off x="575734" y="1722474"/>
            <a:ext cx="5041296" cy="4309505"/>
          </a:xfrm>
        </p:spPr>
        <p:txBody>
          <a:bodyPr>
            <a:normAutofit fontScale="92500"/>
          </a:bodyPr>
          <a:lstStyle/>
          <a:p>
            <a:pPr>
              <a:lnSpc>
                <a:spcPct val="110000"/>
              </a:lnSpc>
            </a:pPr>
            <a:r>
              <a:rPr lang="en-US" sz="2800" dirty="0"/>
              <a:t>1</a:t>
            </a:r>
            <a:r>
              <a:rPr lang="en-US" sz="2800" baseline="30000" dirty="0"/>
              <a:t>st</a:t>
            </a:r>
            <a:r>
              <a:rPr lang="en-US" sz="2800" dirty="0"/>
              <a:t> grade </a:t>
            </a:r>
          </a:p>
          <a:p>
            <a:pPr>
              <a:lnSpc>
                <a:spcPct val="110000"/>
              </a:lnSpc>
            </a:pPr>
            <a:r>
              <a:rPr lang="en-US" sz="2800" dirty="0"/>
              <a:t>Decoding lesson</a:t>
            </a:r>
          </a:p>
          <a:p>
            <a:pPr>
              <a:lnSpc>
                <a:spcPct val="110000"/>
              </a:lnSpc>
            </a:pPr>
            <a:r>
              <a:rPr lang="en-US" sz="2800" dirty="0"/>
              <a:t>Does the teacher maintain a brisk pace?</a:t>
            </a:r>
            <a:endParaRPr lang="en-US" dirty="0"/>
          </a:p>
          <a:p>
            <a:pPr lvl="1">
              <a:lnSpc>
                <a:spcPct val="110000"/>
              </a:lnSpc>
              <a:buClr>
                <a:schemeClr val="accent4"/>
              </a:buClr>
            </a:pPr>
            <a:r>
              <a:rPr lang="en-US" sz="2800" dirty="0"/>
              <a:t>Does the teacher move on when students are ready?</a:t>
            </a:r>
          </a:p>
          <a:p>
            <a:pPr lvl="1">
              <a:lnSpc>
                <a:spcPct val="110000"/>
              </a:lnSpc>
              <a:buClr>
                <a:schemeClr val="accent4"/>
              </a:buClr>
            </a:pPr>
            <a:r>
              <a:rPr lang="en-US" sz="2800" dirty="0"/>
              <a:t>Does the teacher use the other supporting practices?</a:t>
            </a:r>
          </a:p>
        </p:txBody>
      </p:sp>
      <p:pic>
        <p:nvPicPr>
          <p:cNvPr id="2" name="Picture 1" descr="screenshot of Ms. C-G teaching"/>
          <p:cNvPicPr>
            <a:picLocks noChangeAspect="1"/>
          </p:cNvPicPr>
          <p:nvPr/>
        </p:nvPicPr>
        <p:blipFill rotWithShape="1">
          <a:blip r:embed="rId3"/>
          <a:srcRect l="29301" r="23732"/>
          <a:stretch/>
        </p:blipFill>
        <p:spPr>
          <a:xfrm>
            <a:off x="5778524" y="1722474"/>
            <a:ext cx="2893440" cy="3299469"/>
          </a:xfrm>
          <a:prstGeom prst="rect">
            <a:avLst/>
          </a:prstGeom>
        </p:spPr>
      </p:pic>
      <p:sp>
        <p:nvSpPr>
          <p:cNvPr id="5" name="Content Placeholder 3"/>
          <p:cNvSpPr txBox="1">
            <a:spLocks/>
          </p:cNvSpPr>
          <p:nvPr/>
        </p:nvSpPr>
        <p:spPr>
          <a:xfrm>
            <a:off x="428625" y="5981700"/>
            <a:ext cx="4219575" cy="674568"/>
          </a:xfrm>
          <a:prstGeom prst="rect">
            <a:avLst/>
          </a:prstGeom>
        </p:spPr>
        <p:txBody>
          <a:bodyPr>
            <a:normAutofit fontScale="25000" lnSpcReduction="20000"/>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a:p>
            <a:pPr algn="ctr"/>
            <a:endParaRPr lang="en-US" dirty="0"/>
          </a:p>
        </p:txBody>
      </p:sp>
    </p:spTree>
    <p:extLst>
      <p:ext uri="{BB962C8B-B14F-4D97-AF65-F5344CB8AC3E}">
        <p14:creationId xmlns:p14="http://schemas.microsoft.com/office/powerpoint/2010/main" val="3763555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Activity 7.16</a:t>
            </a:r>
            <a:br>
              <a:rPr lang="en-US" dirty="0"/>
            </a:br>
            <a:r>
              <a:rPr lang="en-US" i="1" dirty="0"/>
              <a:t>Video</a:t>
            </a:r>
            <a:endParaRPr lang="en-US" dirty="0"/>
          </a:p>
        </p:txBody>
      </p:sp>
      <p:sp>
        <p:nvSpPr>
          <p:cNvPr id="6" name="Content Placeholder 3"/>
          <p:cNvSpPr txBox="1">
            <a:spLocks/>
          </p:cNvSpPr>
          <p:nvPr/>
        </p:nvSpPr>
        <p:spPr>
          <a:xfrm>
            <a:off x="428625" y="5981700"/>
            <a:ext cx="4219575" cy="674568"/>
          </a:xfrm>
          <a:prstGeom prst="rect">
            <a:avLst/>
          </a:prstGeom>
        </p:spPr>
        <p:txBody>
          <a:bodyPr>
            <a:normAutofit fontScale="25000" lnSpcReduction="20000"/>
          </a:bodyPr>
          <a:lst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These videos are part of professional learning community (PLC) materials for the IES practice guide </a:t>
            </a:r>
            <a:r>
              <a:rPr lang="en-US" i="1" dirty="0"/>
              <a:t>Foundational Skills to Support Reading for Understanding in Kindergarten Through 3</a:t>
            </a:r>
            <a:r>
              <a:rPr lang="en-US" i="1" baseline="30000" dirty="0"/>
              <a:t>rd</a:t>
            </a:r>
            <a:r>
              <a:rPr lang="en-US" i="1" dirty="0"/>
              <a:t> Grade </a:t>
            </a:r>
            <a:r>
              <a:rPr lang="en-US" dirty="0"/>
              <a:t>prepared for the Institute of Education Sciences (IES) under Contract ED-IES-12-C-0011 by the Regional Educational Laboratory Southeast administrated by Florida State University.</a:t>
            </a:r>
          </a:p>
        </p:txBody>
      </p:sp>
      <p:sp>
        <p:nvSpPr>
          <p:cNvPr id="7" name="TextBox 6"/>
          <p:cNvSpPr txBox="1"/>
          <p:nvPr/>
        </p:nvSpPr>
        <p:spPr>
          <a:xfrm>
            <a:off x="600075" y="1432809"/>
            <a:ext cx="6943725" cy="646331"/>
          </a:xfrm>
          <a:prstGeom prst="rect">
            <a:avLst/>
          </a:prstGeom>
          <a:noFill/>
        </p:spPr>
        <p:txBody>
          <a:bodyPr wrap="square" rtlCol="0">
            <a:spAutoFit/>
          </a:bodyPr>
          <a:lstStyle/>
          <a:p>
            <a:r>
              <a:rPr lang="en-US" b="1" dirty="0">
                <a:solidFill>
                  <a:schemeClr val="accent2"/>
                </a:solidFill>
              </a:rPr>
              <a:t>Link to Video: </a:t>
            </a:r>
            <a:r>
              <a:rPr lang="en-US" u="sng" dirty="0">
                <a:hlinkClick r:id="rId3"/>
              </a:rPr>
              <a:t>https://youtu.be/qJuj-UqKhJw?t=42</a:t>
            </a:r>
            <a:endParaRPr lang="en-US" b="1" dirty="0">
              <a:solidFill>
                <a:schemeClr val="accent2"/>
              </a:solidFill>
            </a:endParaRPr>
          </a:p>
          <a:p>
            <a:endParaRPr lang="en-US" b="1" dirty="0">
              <a:solidFill>
                <a:schemeClr val="accent2"/>
              </a:solidFill>
            </a:endParaRPr>
          </a:p>
        </p:txBody>
      </p:sp>
      <p:pic>
        <p:nvPicPr>
          <p:cNvPr id="2" name="qJuj-UqKhJw"/>
          <p:cNvPicPr>
            <a:picLocks noRot="1" noChangeAspect="1"/>
          </p:cNvPicPr>
          <p:nvPr>
            <a:videoFile r:link="rId1"/>
          </p:nvPr>
        </p:nvPicPr>
        <p:blipFill>
          <a:blip r:embed="rId4"/>
          <a:stretch>
            <a:fillRect/>
          </a:stretch>
        </p:blipFill>
        <p:spPr>
          <a:xfrm>
            <a:off x="647700" y="1881188"/>
            <a:ext cx="6896100" cy="387905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0259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7.17</a:t>
            </a:r>
            <a:br>
              <a:rPr lang="en-US" dirty="0"/>
            </a:br>
            <a:r>
              <a:rPr lang="en-US" i="1" dirty="0"/>
              <a:t>Quiz</a:t>
            </a:r>
          </a:p>
        </p:txBody>
      </p:sp>
      <p:sp>
        <p:nvSpPr>
          <p:cNvPr id="5" name="Text Placeholder 4"/>
          <p:cNvSpPr>
            <a:spLocks noGrp="1"/>
          </p:cNvSpPr>
          <p:nvPr>
            <p:ph type="body" sz="quarter" idx="13"/>
          </p:nvPr>
        </p:nvSpPr>
        <p:spPr/>
        <p:txBody>
          <a:bodyPr/>
          <a:lstStyle/>
          <a:p>
            <a:r>
              <a:rPr lang="en-US" dirty="0"/>
              <a:t>Complete the Module 7 Part 2 quiz to demonstrate your understanding of maintaining a brisk pace. </a:t>
            </a:r>
          </a:p>
          <a:p>
            <a:r>
              <a:rPr lang="en-US" dirty="0"/>
              <a:t>When you’re finished, you can watch the quiz answer video for an explanation of the correct responses. </a:t>
            </a:r>
          </a:p>
        </p:txBody>
      </p:sp>
    </p:spTree>
    <p:extLst>
      <p:ext uri="{BB962C8B-B14F-4D97-AF65-F5344CB8AC3E}">
        <p14:creationId xmlns:p14="http://schemas.microsoft.com/office/powerpoint/2010/main" val="1863995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7.17</a:t>
            </a:r>
            <a:br>
              <a:rPr lang="en-US" dirty="0"/>
            </a:br>
            <a:r>
              <a:rPr lang="en-US" i="1" dirty="0"/>
              <a:t>Quiz</a:t>
            </a:r>
            <a:endParaRPr lang="en-US" dirty="0"/>
          </a:p>
        </p:txBody>
      </p:sp>
      <p:sp>
        <p:nvSpPr>
          <p:cNvPr id="3" name="Text Placeholder 2"/>
          <p:cNvSpPr>
            <a:spLocks noGrp="1"/>
          </p:cNvSpPr>
          <p:nvPr>
            <p:ph type="body" sz="quarter" idx="13"/>
          </p:nvPr>
        </p:nvSpPr>
        <p:spPr/>
        <p:txBody>
          <a:bodyPr>
            <a:normAutofit/>
          </a:bodyPr>
          <a:lstStyle/>
          <a:p>
            <a:pPr>
              <a:lnSpc>
                <a:spcPct val="100000"/>
              </a:lnSpc>
              <a:spcBef>
                <a:spcPts val="600"/>
              </a:spcBef>
              <a:buFont typeface="+mj-lt"/>
              <a:buAutoNum type="arabicPeriod"/>
            </a:pPr>
            <a:r>
              <a:rPr lang="en-US" sz="1800" b="1" dirty="0"/>
              <a:t>True or False</a:t>
            </a:r>
            <a:r>
              <a:rPr lang="en-US" sz="1800" dirty="0"/>
              <a:t>: If students are able to replicate steps in the procedure with limited guidance or prompting, the teacher should move to Guided Practice. </a:t>
            </a:r>
            <a:endParaRPr lang="en-US" dirty="0"/>
          </a:p>
          <a:p>
            <a:pPr marL="1200150" lvl="1" indent="-742950">
              <a:lnSpc>
                <a:spcPct val="100000"/>
              </a:lnSpc>
              <a:spcBef>
                <a:spcPts val="600"/>
              </a:spcBef>
              <a:buFont typeface="+mj-lt"/>
              <a:buAutoNum type="alphaLcParenR"/>
            </a:pPr>
            <a:endParaRPr lang="en-US" dirty="0"/>
          </a:p>
          <a:p>
            <a:pPr>
              <a:lnSpc>
                <a:spcPct val="100000"/>
              </a:lnSpc>
              <a:spcBef>
                <a:spcPts val="600"/>
              </a:spcBef>
              <a:buFont typeface="+mj-lt"/>
              <a:buAutoNum type="arabicPeriod"/>
            </a:pPr>
            <a:r>
              <a:rPr lang="en-US" sz="1800" b="1" dirty="0"/>
              <a:t>True or False: </a:t>
            </a:r>
            <a:r>
              <a:rPr lang="en-US" sz="1800" dirty="0"/>
              <a:t>To maintain a brisk pace, the teacher always limits the amount of feedback provided to the student to save time. </a:t>
            </a:r>
          </a:p>
        </p:txBody>
      </p:sp>
    </p:spTree>
    <p:extLst>
      <p:ext uri="{BB962C8B-B14F-4D97-AF65-F5344CB8AC3E}">
        <p14:creationId xmlns:p14="http://schemas.microsoft.com/office/powerpoint/2010/main" val="3505508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7.17</a:t>
            </a:r>
            <a:br>
              <a:rPr lang="en-US" dirty="0"/>
            </a:br>
            <a:r>
              <a:rPr lang="en-US" i="1" dirty="0"/>
              <a:t>Quiz</a:t>
            </a:r>
            <a:endParaRPr lang="en-US" dirty="0"/>
          </a:p>
        </p:txBody>
      </p:sp>
      <p:sp>
        <p:nvSpPr>
          <p:cNvPr id="3" name="Text Placeholder 2"/>
          <p:cNvSpPr>
            <a:spLocks noGrp="1"/>
          </p:cNvSpPr>
          <p:nvPr>
            <p:ph type="body" sz="quarter" idx="13"/>
          </p:nvPr>
        </p:nvSpPr>
        <p:spPr>
          <a:xfrm>
            <a:off x="575733" y="2133601"/>
            <a:ext cx="8204754" cy="3980380"/>
          </a:xfrm>
        </p:spPr>
        <p:txBody>
          <a:bodyPr>
            <a:normAutofit/>
          </a:bodyPr>
          <a:lstStyle/>
          <a:p>
            <a:pPr marL="0" indent="0">
              <a:lnSpc>
                <a:spcPct val="100000"/>
              </a:lnSpc>
              <a:spcBef>
                <a:spcPts val="600"/>
              </a:spcBef>
              <a:buNone/>
            </a:pPr>
            <a:r>
              <a:rPr lang="en-US" sz="1800" dirty="0"/>
              <a:t>Mr. L is a 2</a:t>
            </a:r>
            <a:r>
              <a:rPr lang="en-US" sz="1800" baseline="30000" dirty="0"/>
              <a:t>nd</a:t>
            </a:r>
            <a:r>
              <a:rPr lang="en-US" sz="1800" dirty="0"/>
              <a:t> grade special educator teaching a reading lesson about decoding. The learning outcome is that SWBAT decode words with the common prefixes </a:t>
            </a:r>
            <a:r>
              <a:rPr lang="en-US" sz="1800" i="1" dirty="0"/>
              <a:t>re-</a:t>
            </a:r>
            <a:r>
              <a:rPr lang="en-US" sz="1800" dirty="0"/>
              <a:t> and </a:t>
            </a:r>
            <a:r>
              <a:rPr lang="en-US" sz="1800" i="1" dirty="0"/>
              <a:t>un-</a:t>
            </a:r>
            <a:r>
              <a:rPr lang="en-US" sz="1800" dirty="0"/>
              <a:t>. </a:t>
            </a:r>
          </a:p>
          <a:p>
            <a:pPr marL="0" indent="0">
              <a:lnSpc>
                <a:spcPct val="100000"/>
              </a:lnSpc>
              <a:spcBef>
                <a:spcPts val="600"/>
              </a:spcBef>
              <a:buNone/>
            </a:pPr>
            <a:r>
              <a:rPr lang="en-US" sz="1800" dirty="0"/>
              <a:t>T: “Today we will learn how to read words with prefixes </a:t>
            </a:r>
            <a:r>
              <a:rPr lang="en-US" sz="1800" i="1" dirty="0"/>
              <a:t>re- </a:t>
            </a:r>
            <a:r>
              <a:rPr lang="en-US" sz="1800" dirty="0"/>
              <a:t>and </a:t>
            </a:r>
            <a:r>
              <a:rPr lang="en-US" sz="1800" i="1" dirty="0"/>
              <a:t>-un</a:t>
            </a:r>
            <a:r>
              <a:rPr lang="en-US" sz="1800" dirty="0"/>
              <a:t>. Who can remind me what a </a:t>
            </a:r>
            <a:r>
              <a:rPr lang="en-US" sz="1800" i="1" dirty="0"/>
              <a:t>prefix</a:t>
            </a:r>
            <a:r>
              <a:rPr lang="en-US" sz="1800" dirty="0"/>
              <a:t> is?” [S: “a group of letters that come before a root word.”] T: “Right!”</a:t>
            </a:r>
          </a:p>
          <a:p>
            <a:pPr marL="0" indent="0">
              <a:lnSpc>
                <a:spcPct val="100000"/>
              </a:lnSpc>
              <a:spcBef>
                <a:spcPts val="600"/>
              </a:spcBef>
              <a:buNone/>
            </a:pPr>
            <a:r>
              <a:rPr lang="en-US" sz="1800" dirty="0"/>
              <a:t>T: “This is the prefix </a:t>
            </a:r>
            <a:r>
              <a:rPr lang="en-US" sz="1800" i="1" dirty="0"/>
              <a:t>re-. </a:t>
            </a:r>
            <a:r>
              <a:rPr lang="en-US" sz="1800" dirty="0"/>
              <a:t>When </a:t>
            </a:r>
            <a:r>
              <a:rPr lang="en-US" sz="1800" i="1" dirty="0"/>
              <a:t>re-</a:t>
            </a:r>
            <a:r>
              <a:rPr lang="en-US" sz="1800" dirty="0"/>
              <a:t> appears at the beginning of a word, it usually means </a:t>
            </a:r>
            <a:r>
              <a:rPr lang="en-US" sz="1800" i="1" dirty="0"/>
              <a:t>again</a:t>
            </a:r>
            <a:r>
              <a:rPr lang="en-US" sz="1800" dirty="0"/>
              <a:t>.” </a:t>
            </a:r>
            <a:r>
              <a:rPr lang="en-US" sz="1800" i="1" dirty="0"/>
              <a:t>Point to the word </a:t>
            </a:r>
            <a:r>
              <a:rPr lang="en-US" sz="1800" b="1" i="1" dirty="0"/>
              <a:t>replay</a:t>
            </a:r>
            <a:r>
              <a:rPr lang="en-US" sz="1800" i="1" dirty="0"/>
              <a:t>. </a:t>
            </a:r>
            <a:r>
              <a:rPr lang="en-US" sz="1800" dirty="0"/>
              <a:t>“Louis, read the word.” [S: “relay”]</a:t>
            </a:r>
          </a:p>
          <a:p>
            <a:pPr marL="0" indent="0">
              <a:lnSpc>
                <a:spcPct val="100000"/>
              </a:lnSpc>
              <a:spcBef>
                <a:spcPts val="600"/>
              </a:spcBef>
              <a:buNone/>
            </a:pPr>
            <a:r>
              <a:rPr lang="en-US" sz="1800" dirty="0"/>
              <a:t>T: </a:t>
            </a:r>
            <a:r>
              <a:rPr lang="en-US" sz="1800" i="1" dirty="0"/>
              <a:t>Point to the word </a:t>
            </a:r>
            <a:r>
              <a:rPr lang="en-US" sz="1800" b="1" i="1" dirty="0"/>
              <a:t>redo. </a:t>
            </a:r>
            <a:r>
              <a:rPr lang="en-US" sz="1800" dirty="0"/>
              <a:t>“Alec, read the word.” [S: “red”]</a:t>
            </a:r>
          </a:p>
          <a:p>
            <a:pPr marL="0" indent="0">
              <a:lnSpc>
                <a:spcPct val="100000"/>
              </a:lnSpc>
              <a:spcBef>
                <a:spcPts val="600"/>
              </a:spcBef>
              <a:buNone/>
            </a:pPr>
            <a:r>
              <a:rPr lang="en-US" sz="1800" dirty="0"/>
              <a:t>T: </a:t>
            </a:r>
            <a:r>
              <a:rPr lang="en-US" sz="1800" i="1" dirty="0"/>
              <a:t>Point to the word </a:t>
            </a:r>
            <a:r>
              <a:rPr lang="en-US" sz="1800" b="1" i="1" dirty="0"/>
              <a:t>resize. </a:t>
            </a:r>
            <a:r>
              <a:rPr lang="en-US" sz="1800" dirty="0"/>
              <a:t>“Aby, read the word.” [S: Well, I think this word means to do it again because it has re…]</a:t>
            </a:r>
          </a:p>
          <a:p>
            <a:pPr marL="0" indent="0">
              <a:lnSpc>
                <a:spcPct val="100000"/>
              </a:lnSpc>
              <a:spcBef>
                <a:spcPts val="600"/>
              </a:spcBef>
              <a:buNone/>
            </a:pPr>
            <a:r>
              <a:rPr lang="en-US" sz="1800" dirty="0"/>
              <a:t>T: “Now it’s your turn to read words with a partner.”</a:t>
            </a:r>
          </a:p>
        </p:txBody>
      </p:sp>
      <p:sp>
        <p:nvSpPr>
          <p:cNvPr id="4" name="Rectangle 3"/>
          <p:cNvSpPr/>
          <p:nvPr/>
        </p:nvSpPr>
        <p:spPr>
          <a:xfrm>
            <a:off x="3790950" y="0"/>
            <a:ext cx="5476462" cy="2046714"/>
          </a:xfrm>
          <a:prstGeom prst="rect">
            <a:avLst/>
          </a:prstGeom>
        </p:spPr>
        <p:txBody>
          <a:bodyPr wrap="square">
            <a:spAutoFit/>
          </a:bodyPr>
          <a:lstStyle/>
          <a:p>
            <a:pPr marL="342900" indent="-342900">
              <a:spcBef>
                <a:spcPts val="600"/>
              </a:spcBef>
              <a:buClr>
                <a:schemeClr val="accent5">
                  <a:lumMod val="75000"/>
                </a:schemeClr>
              </a:buClr>
              <a:buFont typeface="+mj-lt"/>
              <a:buAutoNum type="arabicPeriod" startAt="3"/>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moves to Guided Practice when students are ready.</a:t>
            </a:r>
          </a:p>
          <a:p>
            <a:pPr marL="342900" indent="-342900">
              <a:spcBef>
                <a:spcPts val="600"/>
              </a:spcBef>
              <a:buClr>
                <a:schemeClr val="accent5">
                  <a:lumMod val="75000"/>
                </a:schemeClr>
              </a:buClr>
              <a:buFont typeface="+mj-lt"/>
              <a:buAutoNum type="arabicPeriod" startAt="3"/>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moves to Independent Practice when students are ready.</a:t>
            </a:r>
          </a:p>
          <a:p>
            <a:pPr marL="342900" indent="-342900">
              <a:spcBef>
                <a:spcPts val="600"/>
              </a:spcBef>
              <a:buClr>
                <a:schemeClr val="accent5">
                  <a:lumMod val="75000"/>
                </a:schemeClr>
              </a:buClr>
              <a:buFont typeface="+mj-lt"/>
              <a:buAutoNum type="arabicPeriod" startAt="3"/>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elicits frequent responses.</a:t>
            </a:r>
          </a:p>
          <a:p>
            <a:pPr marL="342900" indent="-342900">
              <a:spcBef>
                <a:spcPts val="600"/>
              </a:spcBef>
              <a:buClr>
                <a:schemeClr val="accent5">
                  <a:lumMod val="75000"/>
                </a:schemeClr>
              </a:buClr>
              <a:buFont typeface="+mj-lt"/>
              <a:buAutoNum type="arabicPeriod" startAt="3"/>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provides immediate, specific feedback</a:t>
            </a:r>
          </a:p>
        </p:txBody>
      </p:sp>
    </p:spTree>
    <p:extLst>
      <p:ext uri="{BB962C8B-B14F-4D97-AF65-F5344CB8AC3E}">
        <p14:creationId xmlns:p14="http://schemas.microsoft.com/office/powerpoint/2010/main" val="25874138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7.17</a:t>
            </a:r>
            <a:br>
              <a:rPr lang="en-US" dirty="0"/>
            </a:br>
            <a:r>
              <a:rPr lang="en-US" i="1" dirty="0"/>
              <a:t>Quiz</a:t>
            </a:r>
            <a:endParaRPr lang="en-US" dirty="0"/>
          </a:p>
        </p:txBody>
      </p:sp>
      <p:sp>
        <p:nvSpPr>
          <p:cNvPr id="3" name="Text Placeholder 2"/>
          <p:cNvSpPr>
            <a:spLocks noGrp="1"/>
          </p:cNvSpPr>
          <p:nvPr>
            <p:ph type="body" sz="quarter" idx="13"/>
          </p:nvPr>
        </p:nvSpPr>
        <p:spPr>
          <a:xfrm>
            <a:off x="394757" y="2171047"/>
            <a:ext cx="8568267" cy="4133942"/>
          </a:xfrm>
        </p:spPr>
        <p:txBody>
          <a:bodyPr>
            <a:noAutofit/>
          </a:bodyPr>
          <a:lstStyle/>
          <a:p>
            <a:pPr marL="0" indent="0">
              <a:lnSpc>
                <a:spcPct val="100000"/>
              </a:lnSpc>
              <a:buNone/>
            </a:pPr>
            <a:r>
              <a:rPr lang="en-US" sz="1600" dirty="0"/>
              <a:t>Ms. B is a 6</a:t>
            </a:r>
            <a:r>
              <a:rPr lang="en-US" sz="1600" baseline="30000" dirty="0"/>
              <a:t>th</a:t>
            </a:r>
            <a:r>
              <a:rPr lang="en-US" sz="1600" dirty="0"/>
              <a:t> grade special educator teaching a lesson about evaluating numerical expressions using algebraic thinking. The learning outcome is that SWBAT accurately evaluate expressions that use parentheses.</a:t>
            </a:r>
          </a:p>
          <a:p>
            <a:pPr marL="0" indent="0">
              <a:lnSpc>
                <a:spcPct val="100000"/>
              </a:lnSpc>
              <a:buNone/>
            </a:pPr>
            <a:r>
              <a:rPr lang="en-US" sz="1600" dirty="0"/>
              <a:t>T: “Today we will learn about how to evaluate expressions that contain parentheses. Who can tell me, according to PEMDAS, expressions within _____ should be evaluated first? Larissa?” [S: “parentheses” T: “You’re right, we evaluate expressions in parentheses first.”</a:t>
            </a:r>
          </a:p>
          <a:p>
            <a:pPr marL="0" indent="0">
              <a:lnSpc>
                <a:spcPct val="100000"/>
              </a:lnSpc>
              <a:buNone/>
            </a:pPr>
            <a:r>
              <a:rPr lang="en-US" sz="1600" dirty="0"/>
              <a:t>T: “So, if we have the expression 2 + (5 – 1) x 3, we would compute (5 – 1) first because it’s inside the parentheses. Why would we compute (5 – 1) first, everyone? [S: “because it’s inside the parentheses.”] T: “That’s right! We first compute what’s inside the parentheses. </a:t>
            </a:r>
          </a:p>
          <a:p>
            <a:pPr marL="0" indent="0">
              <a:lnSpc>
                <a:spcPct val="100000"/>
              </a:lnSpc>
              <a:buNone/>
            </a:pPr>
            <a:r>
              <a:rPr lang="en-US" sz="1600" dirty="0"/>
              <a:t>T: “Let’s take a look at this expression: 4 x (1 + 1). Who can tell me the first step in evaluating this expression?” [S: “1+1”] T: “Good work!”</a:t>
            </a:r>
          </a:p>
          <a:p>
            <a:pPr marL="0" indent="0">
              <a:lnSpc>
                <a:spcPct val="100000"/>
              </a:lnSpc>
              <a:buNone/>
            </a:pPr>
            <a:r>
              <a:rPr lang="en-US" sz="1600" dirty="0"/>
              <a:t>T: “Alright everyone, it’s your turn. Evaluate the 5 expressions on the worksheet. Remember – parentheses first!” [S: complete assignment]</a:t>
            </a:r>
          </a:p>
        </p:txBody>
      </p:sp>
      <p:sp>
        <p:nvSpPr>
          <p:cNvPr id="5" name="Rectangle 4"/>
          <p:cNvSpPr/>
          <p:nvPr/>
        </p:nvSpPr>
        <p:spPr>
          <a:xfrm>
            <a:off x="3733800" y="0"/>
            <a:ext cx="5534025" cy="2046714"/>
          </a:xfrm>
          <a:prstGeom prst="rect">
            <a:avLst/>
          </a:prstGeom>
        </p:spPr>
        <p:txBody>
          <a:bodyPr wrap="square">
            <a:spAutoFit/>
          </a:bodyPr>
          <a:lstStyle/>
          <a:p>
            <a:pPr marL="342900" indent="-342900">
              <a:spcBef>
                <a:spcPts val="600"/>
              </a:spcBef>
              <a:buClr>
                <a:schemeClr val="accent5">
                  <a:lumMod val="75000"/>
                </a:schemeClr>
              </a:buClr>
              <a:buFont typeface="+mj-lt"/>
              <a:buAutoNum type="arabicPeriod" startAt="7"/>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moves to Guided Practice when students are ready.</a:t>
            </a:r>
          </a:p>
          <a:p>
            <a:pPr marL="342900" indent="-342900">
              <a:spcBef>
                <a:spcPts val="600"/>
              </a:spcBef>
              <a:buClr>
                <a:schemeClr val="accent5">
                  <a:lumMod val="75000"/>
                </a:schemeClr>
              </a:buClr>
              <a:buFont typeface="+mj-lt"/>
              <a:buAutoNum type="arabicPeriod" startAt="7"/>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moves to Independent Practice when students are ready.</a:t>
            </a:r>
          </a:p>
          <a:p>
            <a:pPr marL="342900" indent="-342900">
              <a:spcBef>
                <a:spcPts val="600"/>
              </a:spcBef>
              <a:buClr>
                <a:schemeClr val="accent5">
                  <a:lumMod val="75000"/>
                </a:schemeClr>
              </a:buClr>
              <a:buFont typeface="+mj-lt"/>
              <a:buAutoNum type="arabicPeriod" startAt="7"/>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elicits frequent responses.</a:t>
            </a:r>
          </a:p>
          <a:p>
            <a:pPr marL="342900" indent="-342900">
              <a:spcBef>
                <a:spcPts val="600"/>
              </a:spcBef>
              <a:buClr>
                <a:schemeClr val="accent5">
                  <a:lumMod val="75000"/>
                </a:schemeClr>
              </a:buClr>
              <a:buFont typeface="+mj-lt"/>
              <a:buAutoNum type="arabicPeriod" startAt="7"/>
            </a:pPr>
            <a:r>
              <a:rPr lang="en-US" sz="1600" b="1" dirty="0">
                <a:latin typeface="Arial" panose="020B0604020202020204" pitchFamily="34" charset="0"/>
                <a:cs typeface="Arial" panose="020B0604020202020204" pitchFamily="34" charset="0"/>
              </a:rPr>
              <a:t>True or False</a:t>
            </a:r>
            <a:r>
              <a:rPr lang="en-US" sz="1600" dirty="0">
                <a:latin typeface="Arial" panose="020B0604020202020204" pitchFamily="34" charset="0"/>
                <a:cs typeface="Arial" panose="020B0604020202020204" pitchFamily="34" charset="0"/>
              </a:rPr>
              <a:t>: The teacher provides immediate, specific feedback</a:t>
            </a:r>
          </a:p>
        </p:txBody>
      </p:sp>
    </p:spTree>
    <p:extLst>
      <p:ext uri="{BB962C8B-B14F-4D97-AF65-F5344CB8AC3E}">
        <p14:creationId xmlns:p14="http://schemas.microsoft.com/office/powerpoint/2010/main" val="3091700205"/>
      </p:ext>
    </p:extLst>
  </p:cSld>
  <p:clrMapOvr>
    <a:masterClrMapping/>
  </p:clrMapOvr>
</p:sld>
</file>

<file path=ppt/theme/theme1.xml><?xml version="1.0" encoding="utf-8"?>
<a:theme xmlns:a="http://schemas.openxmlformats.org/drawingml/2006/main" name="Intensive Intervention Intro Course Theme 2017_06_21">
  <a:themeElements>
    <a:clrScheme name="Custom 1">
      <a:dk1>
        <a:srgbClr val="000000"/>
      </a:dk1>
      <a:lt1>
        <a:srgbClr val="FFFFFF"/>
      </a:lt1>
      <a:dk2>
        <a:srgbClr val="323232"/>
      </a:dk2>
      <a:lt2>
        <a:srgbClr val="FFFFFF"/>
      </a:lt2>
      <a:accent1>
        <a:srgbClr val="D55816"/>
      </a:accent1>
      <a:accent2>
        <a:srgbClr val="A5300F"/>
      </a:accent2>
      <a:accent3>
        <a:srgbClr val="B26B02"/>
      </a:accent3>
      <a:accent4>
        <a:srgbClr val="7EAC18"/>
      </a:accent4>
      <a:accent5>
        <a:srgbClr val="4ACEA5"/>
      </a:accent5>
      <a:accent6>
        <a:srgbClr val="7B628A"/>
      </a:accent6>
      <a:hlink>
        <a:srgbClr val="FFFFFF"/>
      </a:hlink>
      <a:folHlink>
        <a:srgbClr val="323232"/>
      </a:folHlink>
    </a:clrScheme>
    <a:fontScheme name="TW Cen MT font set">
      <a:majorFont>
        <a:latin typeface="Tw Cen MT Condensed Extra Bol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nsive Intervention Intro Course Template 2017_06_22.potx" id="{CD5AE782-41FE-4B3F-9223-4427F16029E7}" vid="{7844DD33-8CB4-4AE1-90F4-7203AA1D7AA5}"/>
    </a:ext>
  </a:extLst>
</a:theme>
</file>

<file path=ppt/theme/theme2.xml><?xml version="1.0" encoding="utf-8"?>
<a:theme xmlns:a="http://schemas.openxmlformats.org/drawingml/2006/main" name="2_NCII-Ucon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3.xml><?xml version="1.0" encoding="utf-8"?>
<a:theme xmlns:a="http://schemas.openxmlformats.org/drawingml/2006/main" name="3_NCII-Uconn">
  <a:themeElements>
    <a:clrScheme name="NCII Uconn">
      <a:dk1>
        <a:srgbClr val="000C29"/>
      </a:dk1>
      <a:lt1>
        <a:srgbClr val="FFFFFF"/>
      </a:lt1>
      <a:dk2>
        <a:srgbClr val="000000"/>
      </a:dk2>
      <a:lt2>
        <a:srgbClr val="E4E5E6"/>
      </a:lt2>
      <a:accent1>
        <a:srgbClr val="D3A01F"/>
      </a:accent1>
      <a:accent2>
        <a:srgbClr val="018AFF"/>
      </a:accent2>
      <a:accent3>
        <a:srgbClr val="73C167"/>
      </a:accent3>
      <a:accent4>
        <a:srgbClr val="EA6B0C"/>
      </a:accent4>
      <a:accent5>
        <a:srgbClr val="005394"/>
      </a:accent5>
      <a:accent6>
        <a:srgbClr val="4D9E40"/>
      </a:accent6>
      <a:hlink>
        <a:srgbClr val="0065B8"/>
      </a:hlink>
      <a:folHlink>
        <a:srgbClr val="AA1EA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Intensive Intervention Intro Course Template 2017_06_22</Template>
  <TotalTime>10869</TotalTime>
  <Words>6847</Words>
  <Application>Microsoft Office PowerPoint</Application>
  <PresentationFormat>On-screen Show (4:3)</PresentationFormat>
  <Paragraphs>873</Paragraphs>
  <Slides>115</Slides>
  <Notes>28</Notes>
  <HiddenSlides>4</HiddenSlides>
  <MMClips>17</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115</vt:i4>
      </vt:variant>
    </vt:vector>
  </HeadingPairs>
  <TitlesOfParts>
    <vt:vector size="124" baseType="lpstr">
      <vt:lpstr>AppleSymbols</vt:lpstr>
      <vt:lpstr>Arial</vt:lpstr>
      <vt:lpstr>Calibri</vt:lpstr>
      <vt:lpstr>Tw Cen MT</vt:lpstr>
      <vt:lpstr>Tw Cen MT Condensed Extra Bold</vt:lpstr>
      <vt:lpstr>Wingdings</vt:lpstr>
      <vt:lpstr>Intensive Intervention Intro Course Theme 2017_06_21</vt:lpstr>
      <vt:lpstr>2_NCII-Uconn</vt:lpstr>
      <vt:lpstr>3_NCII-Uconn</vt:lpstr>
      <vt:lpstr>Title 1</vt:lpstr>
      <vt:lpstr>Slide 2 </vt:lpstr>
      <vt:lpstr>Slide 3</vt:lpstr>
      <vt:lpstr>Explicit Instruction Model</vt:lpstr>
      <vt:lpstr>Supporting Practices</vt:lpstr>
      <vt:lpstr>Engagement</vt:lpstr>
      <vt:lpstr>Defining “Engagement” &amp;                “Supporting Practices”</vt:lpstr>
      <vt:lpstr>Define “feedback”</vt:lpstr>
      <vt:lpstr>Providing immediate specific feedback and maintaining a brisk pace</vt:lpstr>
      <vt:lpstr>Providing immediate specific feedback and maintaining a brisk pace</vt:lpstr>
      <vt:lpstr>Providing immediate specific feedback and maintaining a brisk pace</vt:lpstr>
      <vt:lpstr>Checklist: Providing feedback</vt:lpstr>
      <vt:lpstr>Checklist: Maintaining a brisk pace</vt:lpstr>
      <vt:lpstr>Module in the context of the DBI framework</vt:lpstr>
      <vt:lpstr>Activity 7.1 Stop &amp; Jot</vt:lpstr>
      <vt:lpstr>Why are the Supporting Practices  so important?</vt:lpstr>
      <vt:lpstr>Module 7 Activities</vt:lpstr>
      <vt:lpstr>Slide 18</vt:lpstr>
      <vt:lpstr>Slide 19</vt:lpstr>
      <vt:lpstr>Slide 20</vt:lpstr>
      <vt:lpstr>Module in the context of the DBI framework</vt:lpstr>
      <vt:lpstr>Checklist: Providing feedback</vt:lpstr>
      <vt:lpstr>Why are we learning this?</vt:lpstr>
      <vt:lpstr>Providing immediate feedback</vt:lpstr>
      <vt:lpstr>Why provide immediate feedback?</vt:lpstr>
      <vt:lpstr>Providing specific feedback</vt:lpstr>
      <vt:lpstr>Why provide specific feedback?</vt:lpstr>
      <vt:lpstr>Types of student responses</vt:lpstr>
      <vt:lpstr>Types of feedback</vt:lpstr>
      <vt:lpstr>Aligning feedback to the response</vt:lpstr>
      <vt:lpstr>Activity 7.2 Stop &amp; Jot</vt:lpstr>
      <vt:lpstr>Strategies for delivering feedback</vt:lpstr>
      <vt:lpstr>Strategies for delivering feedback</vt:lpstr>
      <vt:lpstr>Strategies for delivering feedback</vt:lpstr>
      <vt:lpstr>Activity 7.3 Analyze a Video Example</vt:lpstr>
      <vt:lpstr>Activity 7.3 Review</vt:lpstr>
      <vt:lpstr>Strategies for delivering feedback</vt:lpstr>
      <vt:lpstr>Strategies for delivering feedback</vt:lpstr>
      <vt:lpstr>Strategies for delivering feedback</vt:lpstr>
      <vt:lpstr>Activity 7.4 Analyze a Video Example</vt:lpstr>
      <vt:lpstr>Activity 7.4 Review</vt:lpstr>
      <vt:lpstr>Strategies for delivering feedback</vt:lpstr>
      <vt:lpstr>Activity 7.5 Analyze a Video Example</vt:lpstr>
      <vt:lpstr>Activity 7.5 Review</vt:lpstr>
      <vt:lpstr>Strategies for delivering feedback</vt:lpstr>
      <vt:lpstr>Activity 7.6 Analyze a Video Example</vt:lpstr>
      <vt:lpstr>Activity 7.6 Review</vt:lpstr>
      <vt:lpstr>Correction Procedures</vt:lpstr>
      <vt:lpstr>Strategies for delivering feedback</vt:lpstr>
      <vt:lpstr>Strategies for delivering feedback</vt:lpstr>
      <vt:lpstr>Strategies for delivering feedback</vt:lpstr>
      <vt:lpstr>Activity 7.7 Analyze a Video Example</vt:lpstr>
      <vt:lpstr>Activity 7.7 Review</vt:lpstr>
      <vt:lpstr>Strategies for delivering feedback</vt:lpstr>
      <vt:lpstr>Activity 7.8 Analyze a Video Example</vt:lpstr>
      <vt:lpstr>Activity 7.8 Review</vt:lpstr>
      <vt:lpstr>Lead teacher demonstration</vt:lpstr>
      <vt:lpstr>Example of providing immediate specific feedback</vt:lpstr>
      <vt:lpstr>Non-Example of providing immediate specific feedback</vt:lpstr>
      <vt:lpstr>Activity 7.9 Stop &amp; Jot</vt:lpstr>
      <vt:lpstr>Activity 7.10 Analyze a Curriculum Example</vt:lpstr>
      <vt:lpstr>Activity 7.10  Review</vt:lpstr>
      <vt:lpstr>Real video example</vt:lpstr>
      <vt:lpstr>Provide immediate specific feedback</vt:lpstr>
      <vt:lpstr>Did Ms. O provide students with immediate specific feedback?</vt:lpstr>
      <vt:lpstr>Slide 66</vt:lpstr>
      <vt:lpstr>Activity 7.11 Discussion Board Post</vt:lpstr>
      <vt:lpstr>Activity 7.12 Quiz</vt:lpstr>
      <vt:lpstr>Activity 7.12 Quiz</vt:lpstr>
      <vt:lpstr>Activity 7.12 Quiz</vt:lpstr>
      <vt:lpstr>Activity 7.12 Quiz</vt:lpstr>
      <vt:lpstr>Slide 72</vt:lpstr>
      <vt:lpstr>Slide 73</vt:lpstr>
      <vt:lpstr>Module in the context of the DBI framework</vt:lpstr>
      <vt:lpstr>Checklist: Maintaining a brisk pace</vt:lpstr>
      <vt:lpstr>Why maintain a brisk pace?</vt:lpstr>
      <vt:lpstr>Activity 7.13 Stop &amp; Jot</vt:lpstr>
      <vt:lpstr>Maintaining a brisk pace</vt:lpstr>
      <vt:lpstr>Deciding when to move on</vt:lpstr>
      <vt:lpstr>Activity 7.14 Analyze a Video Example</vt:lpstr>
      <vt:lpstr>Activity 7.14</vt:lpstr>
      <vt:lpstr>Activity 7.14 Review</vt:lpstr>
      <vt:lpstr>Maintaining a brisk pace</vt:lpstr>
      <vt:lpstr>Lead teacher demonstration</vt:lpstr>
      <vt:lpstr>Example: Maintaining a brisk pace</vt:lpstr>
      <vt:lpstr>Non- Example: Maintaining a brisk pace</vt:lpstr>
      <vt:lpstr>Curriculum Example</vt:lpstr>
      <vt:lpstr>Activity 7.15 Analyze a Curriculum Example</vt:lpstr>
      <vt:lpstr>Activity 7.15 Review</vt:lpstr>
      <vt:lpstr>Real video example</vt:lpstr>
      <vt:lpstr>Maintain a brisk pace</vt:lpstr>
      <vt:lpstr>Real video example</vt:lpstr>
      <vt:lpstr>Slide 93</vt:lpstr>
      <vt:lpstr>Activity 7.16 Journal Entry</vt:lpstr>
      <vt:lpstr>Activity 7.16 Video</vt:lpstr>
      <vt:lpstr>Activity 7.17 Quiz</vt:lpstr>
      <vt:lpstr>Activity 7.17 Quiz</vt:lpstr>
      <vt:lpstr>Activity 7.17 Quiz</vt:lpstr>
      <vt:lpstr>Activity 7.17 Quiz</vt:lpstr>
      <vt:lpstr>Slide 100</vt:lpstr>
      <vt:lpstr>Slide 101</vt:lpstr>
      <vt:lpstr>Module in the context of the DBI framework</vt:lpstr>
      <vt:lpstr>Slide 103</vt:lpstr>
      <vt:lpstr>Activity 7.18 Let Me Start It</vt:lpstr>
      <vt:lpstr>Activity 7.18 Let Me Start It</vt:lpstr>
      <vt:lpstr>Let Activity 7.18 Let Me Start It</vt:lpstr>
      <vt:lpstr>Activity 7.18 And now that you’ve finished it</vt:lpstr>
      <vt:lpstr>Slide 108</vt:lpstr>
      <vt:lpstr>Slide 109</vt:lpstr>
      <vt:lpstr>Module in the context of the DBI framework</vt:lpstr>
      <vt:lpstr>Checklist: Eliciting responses</vt:lpstr>
      <vt:lpstr>Checklist: Providing feedback</vt:lpstr>
      <vt:lpstr>Checklist: Maintaining a brisk pace</vt:lpstr>
      <vt:lpstr>Module 7 Activities</vt:lpstr>
      <vt:lpstr>Slide 115</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Kearns, Devin</dc:creator>
  <cp:lastModifiedBy>Peterson, Amy</cp:lastModifiedBy>
  <cp:revision>346</cp:revision>
  <dcterms:created xsi:type="dcterms:W3CDTF">2018-04-13T14:35:00Z</dcterms:created>
  <dcterms:modified xsi:type="dcterms:W3CDTF">2019-04-09T12:30:53Z</dcterms:modified>
</cp:coreProperties>
</file>