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2.xml" ContentType="application/inkml+xml"/>
  <Override PartName="/ppt/ink/ink3.xml" ContentType="application/inkml+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4.xml" ContentType="application/inkml+xml"/>
  <Override PartName="/ppt/ink/ink5.xml" ContentType="application/inkml+xml"/>
  <Override PartName="/ppt/ink/ink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96"/>
  </p:notesMasterIdLst>
  <p:handoutMasterIdLst>
    <p:handoutMasterId r:id="rId197"/>
  </p:handoutMasterIdLst>
  <p:sldIdLst>
    <p:sldId id="258" r:id="rId2"/>
    <p:sldId id="259" r:id="rId3"/>
    <p:sldId id="260" r:id="rId4"/>
    <p:sldId id="392" r:id="rId5"/>
    <p:sldId id="262" r:id="rId6"/>
    <p:sldId id="261" r:id="rId7"/>
    <p:sldId id="263" r:id="rId8"/>
    <p:sldId id="264" r:id="rId9"/>
    <p:sldId id="265" r:id="rId10"/>
    <p:sldId id="266" r:id="rId11"/>
    <p:sldId id="267" r:id="rId12"/>
    <p:sldId id="268" r:id="rId13"/>
    <p:sldId id="269" r:id="rId14"/>
    <p:sldId id="270" r:id="rId15"/>
    <p:sldId id="271" r:id="rId16"/>
    <p:sldId id="283" r:id="rId17"/>
    <p:sldId id="273" r:id="rId18"/>
    <p:sldId id="274" r:id="rId19"/>
    <p:sldId id="275" r:id="rId20"/>
    <p:sldId id="276" r:id="rId21"/>
    <p:sldId id="469" r:id="rId22"/>
    <p:sldId id="279" r:id="rId23"/>
    <p:sldId id="280" r:id="rId24"/>
    <p:sldId id="281" r:id="rId25"/>
    <p:sldId id="282" r:id="rId26"/>
    <p:sldId id="359"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300" r:id="rId42"/>
    <p:sldId id="301" r:id="rId43"/>
    <p:sldId id="304" r:id="rId44"/>
    <p:sldId id="470" r:id="rId45"/>
    <p:sldId id="305" r:id="rId46"/>
    <p:sldId id="306" r:id="rId47"/>
    <p:sldId id="307" r:id="rId48"/>
    <p:sldId id="308" r:id="rId49"/>
    <p:sldId id="309" r:id="rId50"/>
    <p:sldId id="310" r:id="rId51"/>
    <p:sldId id="311" r:id="rId52"/>
    <p:sldId id="312" r:id="rId53"/>
    <p:sldId id="313" r:id="rId54"/>
    <p:sldId id="315" r:id="rId55"/>
    <p:sldId id="316" r:id="rId56"/>
    <p:sldId id="317" r:id="rId57"/>
    <p:sldId id="318" r:id="rId58"/>
    <p:sldId id="319" r:id="rId59"/>
    <p:sldId id="320" r:id="rId60"/>
    <p:sldId id="325" r:id="rId61"/>
    <p:sldId id="321" r:id="rId62"/>
    <p:sldId id="471" r:id="rId63"/>
    <p:sldId id="322" r:id="rId64"/>
    <p:sldId id="323" r:id="rId65"/>
    <p:sldId id="324" r:id="rId66"/>
    <p:sldId id="326" r:id="rId67"/>
    <p:sldId id="327" r:id="rId68"/>
    <p:sldId id="328" r:id="rId69"/>
    <p:sldId id="329" r:id="rId70"/>
    <p:sldId id="472" r:id="rId71"/>
    <p:sldId id="372" r:id="rId72"/>
    <p:sldId id="331" r:id="rId73"/>
    <p:sldId id="332" r:id="rId74"/>
    <p:sldId id="333" r:id="rId75"/>
    <p:sldId id="442"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473" r:id="rId89"/>
    <p:sldId id="474" r:id="rId90"/>
    <p:sldId id="347" r:id="rId91"/>
    <p:sldId id="475" r:id="rId92"/>
    <p:sldId id="353" r:id="rId93"/>
    <p:sldId id="354" r:id="rId94"/>
    <p:sldId id="350" r:id="rId95"/>
    <p:sldId id="351" r:id="rId96"/>
    <p:sldId id="355" r:id="rId97"/>
    <p:sldId id="356" r:id="rId98"/>
    <p:sldId id="357" r:id="rId99"/>
    <p:sldId id="358" r:id="rId100"/>
    <p:sldId id="373" r:id="rId101"/>
    <p:sldId id="360" r:id="rId102"/>
    <p:sldId id="361" r:id="rId103"/>
    <p:sldId id="362" r:id="rId104"/>
    <p:sldId id="364" r:id="rId105"/>
    <p:sldId id="388" r:id="rId106"/>
    <p:sldId id="366" r:id="rId107"/>
    <p:sldId id="367" r:id="rId108"/>
    <p:sldId id="368" r:id="rId109"/>
    <p:sldId id="374" r:id="rId110"/>
    <p:sldId id="371" r:id="rId111"/>
    <p:sldId id="375" r:id="rId112"/>
    <p:sldId id="376" r:id="rId113"/>
    <p:sldId id="377" r:id="rId114"/>
    <p:sldId id="378" r:id="rId115"/>
    <p:sldId id="379" r:id="rId116"/>
    <p:sldId id="380" r:id="rId117"/>
    <p:sldId id="381" r:id="rId118"/>
    <p:sldId id="382" r:id="rId119"/>
    <p:sldId id="476" r:id="rId120"/>
    <p:sldId id="383" r:id="rId121"/>
    <p:sldId id="477" r:id="rId122"/>
    <p:sldId id="390" r:id="rId123"/>
    <p:sldId id="385" r:id="rId124"/>
    <p:sldId id="384" r:id="rId125"/>
    <p:sldId id="386" r:id="rId126"/>
    <p:sldId id="394" r:id="rId127"/>
    <p:sldId id="395" r:id="rId128"/>
    <p:sldId id="396" r:id="rId129"/>
    <p:sldId id="397" r:id="rId130"/>
    <p:sldId id="398" r:id="rId131"/>
    <p:sldId id="400" r:id="rId132"/>
    <p:sldId id="411" r:id="rId133"/>
    <p:sldId id="401" r:id="rId134"/>
    <p:sldId id="402" r:id="rId135"/>
    <p:sldId id="403" r:id="rId136"/>
    <p:sldId id="404" r:id="rId137"/>
    <p:sldId id="412" r:id="rId138"/>
    <p:sldId id="413" r:id="rId139"/>
    <p:sldId id="406" r:id="rId140"/>
    <p:sldId id="407" r:id="rId141"/>
    <p:sldId id="408" r:id="rId142"/>
    <p:sldId id="414" r:id="rId143"/>
    <p:sldId id="410" r:id="rId144"/>
    <p:sldId id="480" r:id="rId145"/>
    <p:sldId id="415" r:id="rId146"/>
    <p:sldId id="479" r:id="rId147"/>
    <p:sldId id="416" r:id="rId148"/>
    <p:sldId id="422" r:id="rId149"/>
    <p:sldId id="423" r:id="rId150"/>
    <p:sldId id="424" r:id="rId151"/>
    <p:sldId id="425" r:id="rId152"/>
    <p:sldId id="426" r:id="rId153"/>
    <p:sldId id="427" r:id="rId154"/>
    <p:sldId id="430" r:id="rId155"/>
    <p:sldId id="432" r:id="rId156"/>
    <p:sldId id="431" r:id="rId157"/>
    <p:sldId id="433" r:id="rId158"/>
    <p:sldId id="434" r:id="rId159"/>
    <p:sldId id="435" r:id="rId160"/>
    <p:sldId id="436" r:id="rId161"/>
    <p:sldId id="437" r:id="rId162"/>
    <p:sldId id="440" r:id="rId163"/>
    <p:sldId id="438" r:id="rId164"/>
    <p:sldId id="439" r:id="rId165"/>
    <p:sldId id="441" r:id="rId166"/>
    <p:sldId id="445" r:id="rId167"/>
    <p:sldId id="482" r:id="rId168"/>
    <p:sldId id="443" r:id="rId169"/>
    <p:sldId id="444" r:id="rId170"/>
    <p:sldId id="446" r:id="rId171"/>
    <p:sldId id="447" r:id="rId172"/>
    <p:sldId id="448" r:id="rId173"/>
    <p:sldId id="449" r:id="rId174"/>
    <p:sldId id="483" r:id="rId175"/>
    <p:sldId id="485" r:id="rId176"/>
    <p:sldId id="451" r:id="rId177"/>
    <p:sldId id="486" r:id="rId178"/>
    <p:sldId id="484" r:id="rId179"/>
    <p:sldId id="450" r:id="rId180"/>
    <p:sldId id="452" r:id="rId181"/>
    <p:sldId id="453" r:id="rId182"/>
    <p:sldId id="454" r:id="rId183"/>
    <p:sldId id="459" r:id="rId184"/>
    <p:sldId id="460" r:id="rId185"/>
    <p:sldId id="461" r:id="rId186"/>
    <p:sldId id="481" r:id="rId187"/>
    <p:sldId id="456" r:id="rId188"/>
    <p:sldId id="457" r:id="rId189"/>
    <p:sldId id="458" r:id="rId190"/>
    <p:sldId id="466" r:id="rId191"/>
    <p:sldId id="463" r:id="rId192"/>
    <p:sldId id="464" r:id="rId193"/>
    <p:sldId id="467" r:id="rId194"/>
    <p:sldId id="468" r:id="rId1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5479AFC-E378-4C85-9616-CB76053B0D8C}">
          <p14:sldIdLst>
            <p14:sldId id="258"/>
            <p14:sldId id="259"/>
            <p14:sldId id="260"/>
            <p14:sldId id="392"/>
            <p14:sldId id="262"/>
            <p14:sldId id="261"/>
            <p14:sldId id="263"/>
            <p14:sldId id="264"/>
            <p14:sldId id="265"/>
            <p14:sldId id="266"/>
            <p14:sldId id="267"/>
            <p14:sldId id="268"/>
            <p14:sldId id="269"/>
            <p14:sldId id="270"/>
            <p14:sldId id="271"/>
            <p14:sldId id="283"/>
            <p14:sldId id="273"/>
            <p14:sldId id="274"/>
            <p14:sldId id="275"/>
            <p14:sldId id="276"/>
            <p14:sldId id="469"/>
          </p14:sldIdLst>
        </p14:section>
        <p14:section name="Part 1" id="{1A3C9F5B-593C-408E-9FB7-9833FF55F248}">
          <p14:sldIdLst>
            <p14:sldId id="279"/>
            <p14:sldId id="280"/>
            <p14:sldId id="281"/>
            <p14:sldId id="282"/>
            <p14:sldId id="359"/>
            <p14:sldId id="284"/>
            <p14:sldId id="285"/>
            <p14:sldId id="286"/>
            <p14:sldId id="287"/>
            <p14:sldId id="288"/>
            <p14:sldId id="289"/>
            <p14:sldId id="290"/>
            <p14:sldId id="291"/>
            <p14:sldId id="292"/>
            <p14:sldId id="293"/>
            <p14:sldId id="294"/>
            <p14:sldId id="295"/>
            <p14:sldId id="296"/>
            <p14:sldId id="297"/>
            <p14:sldId id="300"/>
            <p14:sldId id="301"/>
            <p14:sldId id="304"/>
            <p14:sldId id="470"/>
            <p14:sldId id="305"/>
            <p14:sldId id="306"/>
            <p14:sldId id="307"/>
            <p14:sldId id="308"/>
            <p14:sldId id="309"/>
            <p14:sldId id="310"/>
            <p14:sldId id="311"/>
            <p14:sldId id="312"/>
            <p14:sldId id="313"/>
            <p14:sldId id="315"/>
            <p14:sldId id="316"/>
            <p14:sldId id="317"/>
            <p14:sldId id="318"/>
            <p14:sldId id="319"/>
            <p14:sldId id="320"/>
            <p14:sldId id="325"/>
            <p14:sldId id="321"/>
            <p14:sldId id="471"/>
            <p14:sldId id="322"/>
            <p14:sldId id="323"/>
            <p14:sldId id="324"/>
          </p14:sldIdLst>
        </p14:section>
        <p14:section name="Part 2" id="{35F633D5-A20C-4B5B-B9C3-3DF794045A9C}">
          <p14:sldIdLst>
            <p14:sldId id="326"/>
            <p14:sldId id="327"/>
            <p14:sldId id="328"/>
            <p14:sldId id="329"/>
            <p14:sldId id="472"/>
            <p14:sldId id="372"/>
            <p14:sldId id="331"/>
            <p14:sldId id="332"/>
            <p14:sldId id="333"/>
            <p14:sldId id="442"/>
            <p14:sldId id="334"/>
            <p14:sldId id="335"/>
            <p14:sldId id="336"/>
            <p14:sldId id="337"/>
            <p14:sldId id="338"/>
            <p14:sldId id="339"/>
            <p14:sldId id="340"/>
            <p14:sldId id="341"/>
            <p14:sldId id="342"/>
            <p14:sldId id="343"/>
            <p14:sldId id="344"/>
            <p14:sldId id="345"/>
            <p14:sldId id="473"/>
            <p14:sldId id="474"/>
            <p14:sldId id="347"/>
            <p14:sldId id="475"/>
            <p14:sldId id="353"/>
            <p14:sldId id="354"/>
            <p14:sldId id="350"/>
            <p14:sldId id="351"/>
          </p14:sldIdLst>
        </p14:section>
        <p14:section name="Part 3" id="{4CAD67DE-66E3-49D4-B146-294ED71030E7}">
          <p14:sldIdLst>
            <p14:sldId id="355"/>
            <p14:sldId id="356"/>
            <p14:sldId id="357"/>
            <p14:sldId id="358"/>
            <p14:sldId id="373"/>
            <p14:sldId id="360"/>
            <p14:sldId id="361"/>
            <p14:sldId id="362"/>
            <p14:sldId id="364"/>
            <p14:sldId id="388"/>
            <p14:sldId id="366"/>
            <p14:sldId id="367"/>
            <p14:sldId id="368"/>
            <p14:sldId id="374"/>
            <p14:sldId id="371"/>
            <p14:sldId id="375"/>
            <p14:sldId id="376"/>
            <p14:sldId id="377"/>
            <p14:sldId id="378"/>
            <p14:sldId id="379"/>
            <p14:sldId id="380"/>
            <p14:sldId id="381"/>
            <p14:sldId id="382"/>
            <p14:sldId id="476"/>
            <p14:sldId id="383"/>
            <p14:sldId id="477"/>
            <p14:sldId id="390"/>
            <p14:sldId id="385"/>
            <p14:sldId id="384"/>
            <p14:sldId id="386"/>
            <p14:sldId id="394"/>
          </p14:sldIdLst>
        </p14:section>
        <p14:section name="Part 4" id="{1D14D09A-2374-42A4-BF24-FC4FABD21D37}">
          <p14:sldIdLst>
            <p14:sldId id="395"/>
            <p14:sldId id="396"/>
            <p14:sldId id="397"/>
            <p14:sldId id="398"/>
            <p14:sldId id="400"/>
            <p14:sldId id="411"/>
            <p14:sldId id="401"/>
            <p14:sldId id="402"/>
            <p14:sldId id="403"/>
            <p14:sldId id="404"/>
            <p14:sldId id="412"/>
            <p14:sldId id="413"/>
            <p14:sldId id="406"/>
            <p14:sldId id="407"/>
            <p14:sldId id="408"/>
            <p14:sldId id="414"/>
            <p14:sldId id="410"/>
            <p14:sldId id="480"/>
            <p14:sldId id="415"/>
            <p14:sldId id="479"/>
            <p14:sldId id="416"/>
            <p14:sldId id="422"/>
            <p14:sldId id="423"/>
          </p14:sldIdLst>
        </p14:section>
        <p14:section name="Part 5" id="{94469A4B-6031-4030-BCA5-FD422A08EA93}">
          <p14:sldIdLst>
            <p14:sldId id="424"/>
            <p14:sldId id="425"/>
            <p14:sldId id="426"/>
            <p14:sldId id="427"/>
            <p14:sldId id="430"/>
            <p14:sldId id="432"/>
            <p14:sldId id="431"/>
            <p14:sldId id="433"/>
            <p14:sldId id="434"/>
            <p14:sldId id="435"/>
            <p14:sldId id="436"/>
            <p14:sldId id="437"/>
            <p14:sldId id="440"/>
            <p14:sldId id="438"/>
            <p14:sldId id="439"/>
            <p14:sldId id="441"/>
            <p14:sldId id="445"/>
            <p14:sldId id="482"/>
            <p14:sldId id="443"/>
            <p14:sldId id="444"/>
            <p14:sldId id="446"/>
            <p14:sldId id="447"/>
            <p14:sldId id="448"/>
            <p14:sldId id="449"/>
            <p14:sldId id="483"/>
            <p14:sldId id="485"/>
            <p14:sldId id="451"/>
            <p14:sldId id="486"/>
            <p14:sldId id="484"/>
            <p14:sldId id="450"/>
            <p14:sldId id="452"/>
            <p14:sldId id="453"/>
            <p14:sldId id="454"/>
            <p14:sldId id="459"/>
            <p14:sldId id="460"/>
            <p14:sldId id="461"/>
            <p14:sldId id="481"/>
            <p14:sldId id="456"/>
            <p14:sldId id="457"/>
            <p14:sldId id="458"/>
          </p14:sldIdLst>
        </p14:section>
        <p14:section name="Closing" id="{95C56DAB-942A-4235-A07B-81476E520309}">
          <p14:sldIdLst>
            <p14:sldId id="466"/>
            <p14:sldId id="463"/>
            <p14:sldId id="464"/>
            <p14:sldId id="467"/>
            <p14:sldId id="4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0C02"/>
    <a:srgbClr val="84A59C"/>
    <a:srgbClr val="A5300F"/>
    <a:srgbClr val="7B628A"/>
    <a:srgbClr val="4ACEA5"/>
    <a:srgbClr val="7EAC18"/>
    <a:srgbClr val="B26B02"/>
    <a:srgbClr val="A6A6A6"/>
    <a:srgbClr val="EE6E4A"/>
    <a:srgbClr val="FDAF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2" autoAdjust="0"/>
    <p:restoredTop sz="96395" autoAdjust="0"/>
  </p:normalViewPr>
  <p:slideViewPr>
    <p:cSldViewPr snapToGrid="0">
      <p:cViewPr varScale="1">
        <p:scale>
          <a:sx n="83" d="100"/>
          <a:sy n="83" d="100"/>
        </p:scale>
        <p:origin x="67" y="17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18678"/>
    </p:cViewPr>
  </p:sorterViewPr>
  <p:notesViewPr>
    <p:cSldViewPr snapToGrid="0">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notesMaster" Target="notesMasters/notesMaster1.xml"/><Relationship Id="rId20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handoutMaster" Target="handoutMasters/handoutMaster1.xml"/><Relationship Id="rId20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presProps" Target="presProp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Room 215 Birthdays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2</c:v>
                </c:pt>
                <c:pt idx="1">
                  <c:v>0</c:v>
                </c:pt>
                <c:pt idx="2">
                  <c:v>4</c:v>
                </c:pt>
                <c:pt idx="3">
                  <c:v>1</c:v>
                </c:pt>
                <c:pt idx="4">
                  <c:v>5</c:v>
                </c:pt>
                <c:pt idx="5">
                  <c:v>0</c:v>
                </c:pt>
                <c:pt idx="6">
                  <c:v>0</c:v>
                </c:pt>
                <c:pt idx="7">
                  <c:v>7</c:v>
                </c:pt>
                <c:pt idx="8">
                  <c:v>1</c:v>
                </c:pt>
                <c:pt idx="9">
                  <c:v>2</c:v>
                </c:pt>
                <c:pt idx="10">
                  <c:v>0</c:v>
                </c:pt>
                <c:pt idx="11">
                  <c:v>4</c:v>
                </c:pt>
              </c:numCache>
            </c:numRef>
          </c:val>
          <c:extLst>
            <c:ext xmlns:c16="http://schemas.microsoft.com/office/drawing/2014/chart" uri="{C3380CC4-5D6E-409C-BE32-E72D297353CC}">
              <c16:uniqueId val="{00000000-30D8-41E1-84F8-7DDDE33E0236}"/>
            </c:ext>
          </c:extLst>
        </c:ser>
        <c:ser>
          <c:idx val="1"/>
          <c:order val="1"/>
          <c:tx>
            <c:strRef>
              <c:f>Sheet1!$C$1</c:f>
              <c:strCache>
                <c:ptCount val="1"/>
                <c:pt idx="0">
                  <c:v>Series 2</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numCache>
            </c:numRef>
          </c:val>
          <c:extLst>
            <c:ext xmlns:c16="http://schemas.microsoft.com/office/drawing/2014/chart" uri="{C3380CC4-5D6E-409C-BE32-E72D297353CC}">
              <c16:uniqueId val="{00000001-30D8-41E1-84F8-7DDDE33E0236}"/>
            </c:ext>
          </c:extLst>
        </c:ser>
        <c:ser>
          <c:idx val="2"/>
          <c:order val="2"/>
          <c:tx>
            <c:strRef>
              <c:f>Sheet1!$D$1</c:f>
              <c:strCache>
                <c:ptCount val="1"/>
                <c:pt idx="0">
                  <c:v>Series 3</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General</c:formatCode>
                <c:ptCount val="12"/>
              </c:numCache>
            </c:numRef>
          </c:val>
          <c:extLst>
            <c:ext xmlns:c16="http://schemas.microsoft.com/office/drawing/2014/chart" uri="{C3380CC4-5D6E-409C-BE32-E72D297353CC}">
              <c16:uniqueId val="{00000002-30D8-41E1-84F8-7DDDE33E0236}"/>
            </c:ext>
          </c:extLst>
        </c:ser>
        <c:dLbls>
          <c:dLblPos val="inEnd"/>
          <c:showLegendKey val="0"/>
          <c:showVal val="1"/>
          <c:showCatName val="0"/>
          <c:showSerName val="0"/>
          <c:showPercent val="0"/>
          <c:showBubbleSize val="0"/>
        </c:dLbls>
        <c:gapWidth val="0"/>
        <c:overlap val="67"/>
        <c:axId val="1099019264"/>
        <c:axId val="1099020904"/>
      </c:barChart>
      <c:catAx>
        <c:axId val="10990192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099020904"/>
        <c:crosses val="autoZero"/>
        <c:auto val="1"/>
        <c:lblAlgn val="ctr"/>
        <c:lblOffset val="100"/>
        <c:noMultiLvlLbl val="0"/>
      </c:catAx>
      <c:valAx>
        <c:axId val="109902090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9901926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Room 215 Birthdays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2</c:v>
                </c:pt>
                <c:pt idx="1">
                  <c:v>0</c:v>
                </c:pt>
                <c:pt idx="2">
                  <c:v>4</c:v>
                </c:pt>
                <c:pt idx="3">
                  <c:v>1</c:v>
                </c:pt>
                <c:pt idx="4">
                  <c:v>5</c:v>
                </c:pt>
                <c:pt idx="5">
                  <c:v>0</c:v>
                </c:pt>
                <c:pt idx="6">
                  <c:v>0</c:v>
                </c:pt>
                <c:pt idx="7">
                  <c:v>7</c:v>
                </c:pt>
                <c:pt idx="8">
                  <c:v>1</c:v>
                </c:pt>
                <c:pt idx="9">
                  <c:v>2</c:v>
                </c:pt>
                <c:pt idx="10">
                  <c:v>0</c:v>
                </c:pt>
                <c:pt idx="11">
                  <c:v>4</c:v>
                </c:pt>
              </c:numCache>
            </c:numRef>
          </c:val>
          <c:extLst>
            <c:ext xmlns:c16="http://schemas.microsoft.com/office/drawing/2014/chart" uri="{C3380CC4-5D6E-409C-BE32-E72D297353CC}">
              <c16:uniqueId val="{00000000-C4E6-4335-A7F3-64CFCD28844F}"/>
            </c:ext>
          </c:extLst>
        </c:ser>
        <c:ser>
          <c:idx val="1"/>
          <c:order val="1"/>
          <c:tx>
            <c:strRef>
              <c:f>Sheet1!$C$1</c:f>
              <c:strCache>
                <c:ptCount val="1"/>
                <c:pt idx="0">
                  <c:v>Series 2</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numCache>
            </c:numRef>
          </c:val>
          <c:extLst>
            <c:ext xmlns:c16="http://schemas.microsoft.com/office/drawing/2014/chart" uri="{C3380CC4-5D6E-409C-BE32-E72D297353CC}">
              <c16:uniqueId val="{00000001-C4E6-4335-A7F3-64CFCD28844F}"/>
            </c:ext>
          </c:extLst>
        </c:ser>
        <c:ser>
          <c:idx val="2"/>
          <c:order val="2"/>
          <c:tx>
            <c:strRef>
              <c:f>Sheet1!$D$1</c:f>
              <c:strCache>
                <c:ptCount val="1"/>
                <c:pt idx="0">
                  <c:v>Series 3</c:v>
                </c:pt>
              </c:strCache>
            </c:strRef>
          </c:tx>
          <c:spPr>
            <a:solidFill>
              <a:schemeClr val="accent6">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General</c:formatCode>
                <c:ptCount val="12"/>
              </c:numCache>
            </c:numRef>
          </c:val>
          <c:extLst>
            <c:ext xmlns:c16="http://schemas.microsoft.com/office/drawing/2014/chart" uri="{C3380CC4-5D6E-409C-BE32-E72D297353CC}">
              <c16:uniqueId val="{00000002-C4E6-4335-A7F3-64CFCD28844F}"/>
            </c:ext>
          </c:extLst>
        </c:ser>
        <c:dLbls>
          <c:dLblPos val="inEnd"/>
          <c:showLegendKey val="0"/>
          <c:showVal val="1"/>
          <c:showCatName val="0"/>
          <c:showSerName val="0"/>
          <c:showPercent val="0"/>
          <c:showBubbleSize val="0"/>
        </c:dLbls>
        <c:gapWidth val="0"/>
        <c:overlap val="67"/>
        <c:axId val="1099019264"/>
        <c:axId val="1099020904"/>
      </c:barChart>
      <c:catAx>
        <c:axId val="10990192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099020904"/>
        <c:crosses val="autoZero"/>
        <c:auto val="1"/>
        <c:lblAlgn val="ctr"/>
        <c:lblOffset val="100"/>
        <c:noMultiLvlLbl val="0"/>
      </c:catAx>
      <c:valAx>
        <c:axId val="109902090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9901926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69109D-90A0-48F4-9F02-E3B453E1F154}" type="doc">
      <dgm:prSet loTypeId="urn:microsoft.com/office/officeart/2005/8/layout/pyramid1" loCatId="pyramid" qsTypeId="urn:microsoft.com/office/officeart/2005/8/quickstyle/simple1" qsCatId="simple" csTypeId="urn:microsoft.com/office/officeart/2005/8/colors/colorful1" csCatId="colorful" phldr="1"/>
      <dgm:spPr/>
    </dgm:pt>
    <dgm:pt modelId="{6A65D293-212C-4A17-BD75-A5BD6AE332AD}">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Evaluating</a:t>
          </a:r>
        </a:p>
      </dgm:t>
    </dgm:pt>
    <dgm:pt modelId="{DFDA443E-9575-475C-AFC7-49F11FD4163F}" type="parTrans" cxnId="{173E4B58-3849-48E2-84C7-0A1C11C176A2}">
      <dgm:prSet/>
      <dgm:spPr/>
      <dgm:t>
        <a:bodyPr/>
        <a:lstStyle/>
        <a:p>
          <a:endParaRPr lang="en-US" sz="2000" b="1">
            <a:solidFill>
              <a:schemeClr val="bg1"/>
            </a:solidFill>
            <a:latin typeface="+mj-lt"/>
          </a:endParaRPr>
        </a:p>
      </dgm:t>
    </dgm:pt>
    <dgm:pt modelId="{8DD3EACC-06D7-406E-B8BF-FA8B1D16E436}" type="sibTrans" cxnId="{173E4B58-3849-48E2-84C7-0A1C11C176A2}">
      <dgm:prSet/>
      <dgm:spPr/>
      <dgm:t>
        <a:bodyPr/>
        <a:lstStyle/>
        <a:p>
          <a:endParaRPr lang="en-US" sz="2000" b="1">
            <a:solidFill>
              <a:schemeClr val="bg1"/>
            </a:solidFill>
            <a:latin typeface="+mj-lt"/>
          </a:endParaRPr>
        </a:p>
      </dgm:t>
    </dgm:pt>
    <dgm:pt modelId="{C550E2FD-93EA-4FFE-A755-8C7BBA786028}">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Analyzing</a:t>
          </a:r>
        </a:p>
      </dgm:t>
    </dgm:pt>
    <dgm:pt modelId="{337B45EC-2D7E-4F52-99E6-0BA5A098626B}" type="parTrans" cxnId="{A91F29FB-EB9D-43C0-ABD0-6905EDC7340F}">
      <dgm:prSet/>
      <dgm:spPr/>
      <dgm:t>
        <a:bodyPr/>
        <a:lstStyle/>
        <a:p>
          <a:endParaRPr lang="en-US" sz="2000" b="1">
            <a:solidFill>
              <a:schemeClr val="bg1"/>
            </a:solidFill>
            <a:latin typeface="+mj-lt"/>
          </a:endParaRPr>
        </a:p>
      </dgm:t>
    </dgm:pt>
    <dgm:pt modelId="{637D706B-3084-41E9-BD64-8C05BFD44D94}" type="sibTrans" cxnId="{A91F29FB-EB9D-43C0-ABD0-6905EDC7340F}">
      <dgm:prSet/>
      <dgm:spPr/>
      <dgm:t>
        <a:bodyPr/>
        <a:lstStyle/>
        <a:p>
          <a:endParaRPr lang="en-US" sz="2000" b="1">
            <a:solidFill>
              <a:schemeClr val="bg1"/>
            </a:solidFill>
            <a:latin typeface="+mj-lt"/>
          </a:endParaRPr>
        </a:p>
      </dgm:t>
    </dgm:pt>
    <dgm:pt modelId="{83DFB983-2A04-413D-81D0-CF74CA8BD0FC}">
      <dgm:prSet phldrT="[Text]" custT="1"/>
      <dgm:spPr>
        <a:solidFill>
          <a:schemeClr val="tx1">
            <a:lumMod val="65000"/>
          </a:schemeClr>
        </a:solidFill>
      </dgm:spPr>
      <dgm:t>
        <a:bodyPr anchor="ctr"/>
        <a:lstStyle/>
        <a:p>
          <a:endParaRPr lang="en-US" sz="2000" b="1" dirty="0">
            <a:solidFill>
              <a:schemeClr val="bg1"/>
            </a:solidFill>
            <a:latin typeface="+mj-lt"/>
          </a:endParaRPr>
        </a:p>
        <a:p>
          <a:r>
            <a:rPr lang="en-US" sz="1900" b="1" dirty="0">
              <a:solidFill>
                <a:schemeClr val="bg1"/>
              </a:solidFill>
              <a:latin typeface="+mj-lt"/>
            </a:rPr>
            <a:t>Creating</a:t>
          </a:r>
        </a:p>
      </dgm:t>
    </dgm:pt>
    <dgm:pt modelId="{7BA490B1-1C20-46E3-B25A-AE8366C9292B}" type="parTrans" cxnId="{CAFBE9E7-8DDF-4AEE-B9F3-31C14BCBD704}">
      <dgm:prSet/>
      <dgm:spPr/>
      <dgm:t>
        <a:bodyPr/>
        <a:lstStyle/>
        <a:p>
          <a:endParaRPr lang="en-US" sz="2000" b="1">
            <a:solidFill>
              <a:schemeClr val="bg1"/>
            </a:solidFill>
            <a:latin typeface="+mj-lt"/>
          </a:endParaRPr>
        </a:p>
      </dgm:t>
    </dgm:pt>
    <dgm:pt modelId="{1F8CF22C-DC8F-4009-AFDA-6B7E205C8687}" type="sibTrans" cxnId="{CAFBE9E7-8DDF-4AEE-B9F3-31C14BCBD704}">
      <dgm:prSet/>
      <dgm:spPr/>
      <dgm:t>
        <a:bodyPr/>
        <a:lstStyle/>
        <a:p>
          <a:endParaRPr lang="en-US" sz="2000" b="1">
            <a:solidFill>
              <a:schemeClr val="bg1"/>
            </a:solidFill>
            <a:latin typeface="+mj-lt"/>
          </a:endParaRPr>
        </a:p>
      </dgm:t>
    </dgm:pt>
    <dgm:pt modelId="{AE7A287C-E05C-4AD4-9851-97860E103AE3}">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Applying</a:t>
          </a:r>
        </a:p>
      </dgm:t>
    </dgm:pt>
    <dgm:pt modelId="{49FAA5BC-C271-406E-8A14-AE974806FA55}" type="parTrans" cxnId="{7F0D2705-8D32-4EC7-AF0C-421CDBF34200}">
      <dgm:prSet/>
      <dgm:spPr/>
      <dgm:t>
        <a:bodyPr/>
        <a:lstStyle/>
        <a:p>
          <a:endParaRPr lang="en-US" sz="2000" b="1">
            <a:solidFill>
              <a:schemeClr val="bg1"/>
            </a:solidFill>
            <a:latin typeface="+mj-lt"/>
          </a:endParaRPr>
        </a:p>
      </dgm:t>
    </dgm:pt>
    <dgm:pt modelId="{FECBC7A6-F17D-450F-A280-ACC2777F4C93}" type="sibTrans" cxnId="{7F0D2705-8D32-4EC7-AF0C-421CDBF34200}">
      <dgm:prSet/>
      <dgm:spPr/>
      <dgm:t>
        <a:bodyPr/>
        <a:lstStyle/>
        <a:p>
          <a:endParaRPr lang="en-US" sz="2000" b="1">
            <a:solidFill>
              <a:schemeClr val="bg1"/>
            </a:solidFill>
            <a:latin typeface="+mj-lt"/>
          </a:endParaRPr>
        </a:p>
      </dgm:t>
    </dgm:pt>
    <dgm:pt modelId="{0DF6DEC2-4CC4-4B33-A053-B651F7D88EE8}">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Understanding</a:t>
          </a:r>
        </a:p>
      </dgm:t>
    </dgm:pt>
    <dgm:pt modelId="{9DBBD67A-61E1-4651-80A9-971F190C055B}" type="parTrans" cxnId="{83146BC7-0B7A-404D-B16D-CE0E0D58593A}">
      <dgm:prSet/>
      <dgm:spPr/>
      <dgm:t>
        <a:bodyPr/>
        <a:lstStyle/>
        <a:p>
          <a:endParaRPr lang="en-US" sz="2000" b="1">
            <a:solidFill>
              <a:schemeClr val="bg1"/>
            </a:solidFill>
            <a:latin typeface="+mj-lt"/>
          </a:endParaRPr>
        </a:p>
      </dgm:t>
    </dgm:pt>
    <dgm:pt modelId="{50DB126F-4EFB-42EF-832D-3E229A27DBBE}" type="sibTrans" cxnId="{83146BC7-0B7A-404D-B16D-CE0E0D58593A}">
      <dgm:prSet/>
      <dgm:spPr/>
      <dgm:t>
        <a:bodyPr/>
        <a:lstStyle/>
        <a:p>
          <a:endParaRPr lang="en-US" sz="2000" b="1">
            <a:solidFill>
              <a:schemeClr val="bg1"/>
            </a:solidFill>
            <a:latin typeface="+mj-lt"/>
          </a:endParaRPr>
        </a:p>
      </dgm:t>
    </dgm:pt>
    <dgm:pt modelId="{54BBE94B-51D2-45E3-928E-A553B911E619}">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Remembering</a:t>
          </a:r>
        </a:p>
      </dgm:t>
    </dgm:pt>
    <dgm:pt modelId="{3D44115E-3804-42DB-A187-B7E886100B52}" type="parTrans" cxnId="{DB4B9212-960D-4D15-9086-6EB6639B11D7}">
      <dgm:prSet/>
      <dgm:spPr/>
      <dgm:t>
        <a:bodyPr/>
        <a:lstStyle/>
        <a:p>
          <a:endParaRPr lang="en-US" sz="2000" b="1">
            <a:solidFill>
              <a:schemeClr val="bg1"/>
            </a:solidFill>
            <a:latin typeface="+mj-lt"/>
          </a:endParaRPr>
        </a:p>
      </dgm:t>
    </dgm:pt>
    <dgm:pt modelId="{D52D77C3-CBAA-419F-8F97-32019851DD40}" type="sibTrans" cxnId="{DB4B9212-960D-4D15-9086-6EB6639B11D7}">
      <dgm:prSet/>
      <dgm:spPr/>
      <dgm:t>
        <a:bodyPr/>
        <a:lstStyle/>
        <a:p>
          <a:endParaRPr lang="en-US" sz="2000" b="1">
            <a:solidFill>
              <a:schemeClr val="bg1"/>
            </a:solidFill>
            <a:latin typeface="+mj-lt"/>
          </a:endParaRPr>
        </a:p>
      </dgm:t>
    </dgm:pt>
    <dgm:pt modelId="{166655C7-F704-443A-AF19-DE38B7921000}" type="pres">
      <dgm:prSet presAssocID="{E669109D-90A0-48F4-9F02-E3B453E1F154}" presName="Name0" presStyleCnt="0">
        <dgm:presLayoutVars>
          <dgm:dir/>
          <dgm:animLvl val="lvl"/>
          <dgm:resizeHandles val="exact"/>
        </dgm:presLayoutVars>
      </dgm:prSet>
      <dgm:spPr/>
    </dgm:pt>
    <dgm:pt modelId="{54126A24-23FF-4D0D-B55E-7580C4A78221}" type="pres">
      <dgm:prSet presAssocID="{83DFB983-2A04-413D-81D0-CF74CA8BD0FC}" presName="Name8" presStyleCnt="0"/>
      <dgm:spPr/>
    </dgm:pt>
    <dgm:pt modelId="{E61163C0-40A5-4DBF-8E6B-C8BCA1A65DDE}" type="pres">
      <dgm:prSet presAssocID="{83DFB983-2A04-413D-81D0-CF74CA8BD0FC}" presName="level" presStyleLbl="node1" presStyleIdx="0" presStyleCnt="6">
        <dgm:presLayoutVars>
          <dgm:chMax val="1"/>
          <dgm:bulletEnabled val="1"/>
        </dgm:presLayoutVars>
      </dgm:prSet>
      <dgm:spPr/>
    </dgm:pt>
    <dgm:pt modelId="{DF768BEA-F269-4C95-BFEF-E9B0E9F0D05D}" type="pres">
      <dgm:prSet presAssocID="{83DFB983-2A04-413D-81D0-CF74CA8BD0FC}" presName="levelTx" presStyleLbl="revTx" presStyleIdx="0" presStyleCnt="0">
        <dgm:presLayoutVars>
          <dgm:chMax val="1"/>
          <dgm:bulletEnabled val="1"/>
        </dgm:presLayoutVars>
      </dgm:prSet>
      <dgm:spPr/>
    </dgm:pt>
    <dgm:pt modelId="{9596A18B-F53A-422C-BE0D-FB83D9203BC0}" type="pres">
      <dgm:prSet presAssocID="{6A65D293-212C-4A17-BD75-A5BD6AE332AD}" presName="Name8" presStyleCnt="0"/>
      <dgm:spPr/>
    </dgm:pt>
    <dgm:pt modelId="{D702313C-B640-4987-8A18-CB737E84A13F}" type="pres">
      <dgm:prSet presAssocID="{6A65D293-212C-4A17-BD75-A5BD6AE332AD}" presName="level" presStyleLbl="node1" presStyleIdx="1" presStyleCnt="6">
        <dgm:presLayoutVars>
          <dgm:chMax val="1"/>
          <dgm:bulletEnabled val="1"/>
        </dgm:presLayoutVars>
      </dgm:prSet>
      <dgm:spPr/>
    </dgm:pt>
    <dgm:pt modelId="{ADC61743-075C-430A-A2EB-806B9277D151}" type="pres">
      <dgm:prSet presAssocID="{6A65D293-212C-4A17-BD75-A5BD6AE332AD}" presName="levelTx" presStyleLbl="revTx" presStyleIdx="0" presStyleCnt="0">
        <dgm:presLayoutVars>
          <dgm:chMax val="1"/>
          <dgm:bulletEnabled val="1"/>
        </dgm:presLayoutVars>
      </dgm:prSet>
      <dgm:spPr/>
    </dgm:pt>
    <dgm:pt modelId="{C7F79331-CDD5-4CA7-A6FF-0554529AB501}" type="pres">
      <dgm:prSet presAssocID="{C550E2FD-93EA-4FFE-A755-8C7BBA786028}" presName="Name8" presStyleCnt="0"/>
      <dgm:spPr/>
    </dgm:pt>
    <dgm:pt modelId="{8770EE0E-1A36-43C1-8B13-B729DA707B91}" type="pres">
      <dgm:prSet presAssocID="{C550E2FD-93EA-4FFE-A755-8C7BBA786028}" presName="level" presStyleLbl="node1" presStyleIdx="2" presStyleCnt="6">
        <dgm:presLayoutVars>
          <dgm:chMax val="1"/>
          <dgm:bulletEnabled val="1"/>
        </dgm:presLayoutVars>
      </dgm:prSet>
      <dgm:spPr/>
    </dgm:pt>
    <dgm:pt modelId="{78DAED60-502B-4B04-9D13-DBE97E8A8F9C}" type="pres">
      <dgm:prSet presAssocID="{C550E2FD-93EA-4FFE-A755-8C7BBA786028}" presName="levelTx" presStyleLbl="revTx" presStyleIdx="0" presStyleCnt="0">
        <dgm:presLayoutVars>
          <dgm:chMax val="1"/>
          <dgm:bulletEnabled val="1"/>
        </dgm:presLayoutVars>
      </dgm:prSet>
      <dgm:spPr/>
    </dgm:pt>
    <dgm:pt modelId="{5875B3D7-69E6-4D8B-966F-0F8E9730A5A1}" type="pres">
      <dgm:prSet presAssocID="{AE7A287C-E05C-4AD4-9851-97860E103AE3}" presName="Name8" presStyleCnt="0"/>
      <dgm:spPr/>
    </dgm:pt>
    <dgm:pt modelId="{8522D01B-4539-415F-824B-6FBCFB6E3E1A}" type="pres">
      <dgm:prSet presAssocID="{AE7A287C-E05C-4AD4-9851-97860E103AE3}" presName="level" presStyleLbl="node1" presStyleIdx="3" presStyleCnt="6">
        <dgm:presLayoutVars>
          <dgm:chMax val="1"/>
          <dgm:bulletEnabled val="1"/>
        </dgm:presLayoutVars>
      </dgm:prSet>
      <dgm:spPr/>
    </dgm:pt>
    <dgm:pt modelId="{64DBA4CD-EE15-49EF-8C6B-DA564EC9B07A}" type="pres">
      <dgm:prSet presAssocID="{AE7A287C-E05C-4AD4-9851-97860E103AE3}" presName="levelTx" presStyleLbl="revTx" presStyleIdx="0" presStyleCnt="0">
        <dgm:presLayoutVars>
          <dgm:chMax val="1"/>
          <dgm:bulletEnabled val="1"/>
        </dgm:presLayoutVars>
      </dgm:prSet>
      <dgm:spPr/>
    </dgm:pt>
    <dgm:pt modelId="{50A63BF1-CB35-4725-BB89-43DF2930EF06}" type="pres">
      <dgm:prSet presAssocID="{0DF6DEC2-4CC4-4B33-A053-B651F7D88EE8}" presName="Name8" presStyleCnt="0"/>
      <dgm:spPr/>
    </dgm:pt>
    <dgm:pt modelId="{68E86D6A-8845-491F-A808-0B529EF5D12E}" type="pres">
      <dgm:prSet presAssocID="{0DF6DEC2-4CC4-4B33-A053-B651F7D88EE8}" presName="level" presStyleLbl="node1" presStyleIdx="4" presStyleCnt="6">
        <dgm:presLayoutVars>
          <dgm:chMax val="1"/>
          <dgm:bulletEnabled val="1"/>
        </dgm:presLayoutVars>
      </dgm:prSet>
      <dgm:spPr/>
    </dgm:pt>
    <dgm:pt modelId="{F2C5074D-593E-4E65-B0FB-90BD760A3B70}" type="pres">
      <dgm:prSet presAssocID="{0DF6DEC2-4CC4-4B33-A053-B651F7D88EE8}" presName="levelTx" presStyleLbl="revTx" presStyleIdx="0" presStyleCnt="0">
        <dgm:presLayoutVars>
          <dgm:chMax val="1"/>
          <dgm:bulletEnabled val="1"/>
        </dgm:presLayoutVars>
      </dgm:prSet>
      <dgm:spPr/>
    </dgm:pt>
    <dgm:pt modelId="{76755B7F-2401-4005-B6AB-8056F5BFBBB1}" type="pres">
      <dgm:prSet presAssocID="{54BBE94B-51D2-45E3-928E-A553B911E619}" presName="Name8" presStyleCnt="0"/>
      <dgm:spPr/>
    </dgm:pt>
    <dgm:pt modelId="{4647E022-E396-4516-89E0-708150EE5DCD}" type="pres">
      <dgm:prSet presAssocID="{54BBE94B-51D2-45E3-928E-A553B911E619}" presName="level" presStyleLbl="node1" presStyleIdx="5" presStyleCnt="6">
        <dgm:presLayoutVars>
          <dgm:chMax val="1"/>
          <dgm:bulletEnabled val="1"/>
        </dgm:presLayoutVars>
      </dgm:prSet>
      <dgm:spPr/>
    </dgm:pt>
    <dgm:pt modelId="{4D996ED9-7990-4AA7-9A02-D4AE924A2DAD}" type="pres">
      <dgm:prSet presAssocID="{54BBE94B-51D2-45E3-928E-A553B911E619}" presName="levelTx" presStyleLbl="revTx" presStyleIdx="0" presStyleCnt="0">
        <dgm:presLayoutVars>
          <dgm:chMax val="1"/>
          <dgm:bulletEnabled val="1"/>
        </dgm:presLayoutVars>
      </dgm:prSet>
      <dgm:spPr/>
    </dgm:pt>
  </dgm:ptLst>
  <dgm:cxnLst>
    <dgm:cxn modelId="{A43BE200-3B9E-2547-87EC-845767B145BD}" type="presOf" srcId="{54BBE94B-51D2-45E3-928E-A553B911E619}" destId="{4D996ED9-7990-4AA7-9A02-D4AE924A2DAD}" srcOrd="1" destOrd="0" presId="urn:microsoft.com/office/officeart/2005/8/layout/pyramid1"/>
    <dgm:cxn modelId="{7F0D2705-8D32-4EC7-AF0C-421CDBF34200}" srcId="{E669109D-90A0-48F4-9F02-E3B453E1F154}" destId="{AE7A287C-E05C-4AD4-9851-97860E103AE3}" srcOrd="3" destOrd="0" parTransId="{49FAA5BC-C271-406E-8A14-AE974806FA55}" sibTransId="{FECBC7A6-F17D-450F-A280-ACC2777F4C93}"/>
    <dgm:cxn modelId="{D02B3908-3D48-2C40-A61E-D9D4988A718C}" type="presOf" srcId="{54BBE94B-51D2-45E3-928E-A553B911E619}" destId="{4647E022-E396-4516-89E0-708150EE5DCD}" srcOrd="0" destOrd="0" presId="urn:microsoft.com/office/officeart/2005/8/layout/pyramid1"/>
    <dgm:cxn modelId="{F89E930A-3A3A-0848-8E38-39F35689888A}" type="presOf" srcId="{6A65D293-212C-4A17-BD75-A5BD6AE332AD}" destId="{D702313C-B640-4987-8A18-CB737E84A13F}" srcOrd="0" destOrd="0" presId="urn:microsoft.com/office/officeart/2005/8/layout/pyramid1"/>
    <dgm:cxn modelId="{DB4B9212-960D-4D15-9086-6EB6639B11D7}" srcId="{E669109D-90A0-48F4-9F02-E3B453E1F154}" destId="{54BBE94B-51D2-45E3-928E-A553B911E619}" srcOrd="5" destOrd="0" parTransId="{3D44115E-3804-42DB-A187-B7E886100B52}" sibTransId="{D52D77C3-CBAA-419F-8F97-32019851DD40}"/>
    <dgm:cxn modelId="{F0994E27-CFE6-F64A-9CD5-4DC81B00C542}" type="presOf" srcId="{C550E2FD-93EA-4FFE-A755-8C7BBA786028}" destId="{78DAED60-502B-4B04-9D13-DBE97E8A8F9C}" srcOrd="1" destOrd="0" presId="urn:microsoft.com/office/officeart/2005/8/layout/pyramid1"/>
    <dgm:cxn modelId="{D5C6213A-44FC-8E4F-A8F4-9682A79C76C8}" type="presOf" srcId="{6A65D293-212C-4A17-BD75-A5BD6AE332AD}" destId="{ADC61743-075C-430A-A2EB-806B9277D151}" srcOrd="1" destOrd="0" presId="urn:microsoft.com/office/officeart/2005/8/layout/pyramid1"/>
    <dgm:cxn modelId="{294AE83A-3352-0E47-A134-88BA8515DD49}" type="presOf" srcId="{0DF6DEC2-4CC4-4B33-A053-B651F7D88EE8}" destId="{68E86D6A-8845-491F-A808-0B529EF5D12E}" srcOrd="0" destOrd="0" presId="urn:microsoft.com/office/officeart/2005/8/layout/pyramid1"/>
    <dgm:cxn modelId="{2E4AC844-6A91-E346-B613-DB2CA186E99F}" type="presOf" srcId="{AE7A287C-E05C-4AD4-9851-97860E103AE3}" destId="{64DBA4CD-EE15-49EF-8C6B-DA564EC9B07A}" srcOrd="1" destOrd="0" presId="urn:microsoft.com/office/officeart/2005/8/layout/pyramid1"/>
    <dgm:cxn modelId="{8C44DB66-D3B8-0448-AFE6-052FE49F9791}" type="presOf" srcId="{AE7A287C-E05C-4AD4-9851-97860E103AE3}" destId="{8522D01B-4539-415F-824B-6FBCFB6E3E1A}" srcOrd="0" destOrd="0" presId="urn:microsoft.com/office/officeart/2005/8/layout/pyramid1"/>
    <dgm:cxn modelId="{173E4B58-3849-48E2-84C7-0A1C11C176A2}" srcId="{E669109D-90A0-48F4-9F02-E3B453E1F154}" destId="{6A65D293-212C-4A17-BD75-A5BD6AE332AD}" srcOrd="1" destOrd="0" parTransId="{DFDA443E-9575-475C-AFC7-49F11FD4163F}" sibTransId="{8DD3EACC-06D7-406E-B8BF-FA8B1D16E436}"/>
    <dgm:cxn modelId="{C63AF683-DE70-3C46-8314-DAA99786C0CF}" type="presOf" srcId="{E669109D-90A0-48F4-9F02-E3B453E1F154}" destId="{166655C7-F704-443A-AF19-DE38B7921000}" srcOrd="0" destOrd="0" presId="urn:microsoft.com/office/officeart/2005/8/layout/pyramid1"/>
    <dgm:cxn modelId="{77FD6F90-306A-3C44-8184-7BF3D50097BE}" type="presOf" srcId="{83DFB983-2A04-413D-81D0-CF74CA8BD0FC}" destId="{DF768BEA-F269-4C95-BFEF-E9B0E9F0D05D}" srcOrd="1" destOrd="0" presId="urn:microsoft.com/office/officeart/2005/8/layout/pyramid1"/>
    <dgm:cxn modelId="{83146BC7-0B7A-404D-B16D-CE0E0D58593A}" srcId="{E669109D-90A0-48F4-9F02-E3B453E1F154}" destId="{0DF6DEC2-4CC4-4B33-A053-B651F7D88EE8}" srcOrd="4" destOrd="0" parTransId="{9DBBD67A-61E1-4651-80A9-971F190C055B}" sibTransId="{50DB126F-4EFB-42EF-832D-3E229A27DBBE}"/>
    <dgm:cxn modelId="{EE2F07E0-E98F-7B42-8CB8-8F23F69F15BF}" type="presOf" srcId="{83DFB983-2A04-413D-81D0-CF74CA8BD0FC}" destId="{E61163C0-40A5-4DBF-8E6B-C8BCA1A65DDE}" srcOrd="0" destOrd="0" presId="urn:microsoft.com/office/officeart/2005/8/layout/pyramid1"/>
    <dgm:cxn modelId="{9CEF3CE5-6765-9D4D-A7DA-A3F05C340A56}" type="presOf" srcId="{C550E2FD-93EA-4FFE-A755-8C7BBA786028}" destId="{8770EE0E-1A36-43C1-8B13-B729DA707B91}" srcOrd="0" destOrd="0" presId="urn:microsoft.com/office/officeart/2005/8/layout/pyramid1"/>
    <dgm:cxn modelId="{CAFBE9E7-8DDF-4AEE-B9F3-31C14BCBD704}" srcId="{E669109D-90A0-48F4-9F02-E3B453E1F154}" destId="{83DFB983-2A04-413D-81D0-CF74CA8BD0FC}" srcOrd="0" destOrd="0" parTransId="{7BA490B1-1C20-46E3-B25A-AE8366C9292B}" sibTransId="{1F8CF22C-DC8F-4009-AFDA-6B7E205C8687}"/>
    <dgm:cxn modelId="{1E83D6F0-2655-9D4F-9D8D-6F496528CC2C}" type="presOf" srcId="{0DF6DEC2-4CC4-4B33-A053-B651F7D88EE8}" destId="{F2C5074D-593E-4E65-B0FB-90BD760A3B70}" srcOrd="1" destOrd="0" presId="urn:microsoft.com/office/officeart/2005/8/layout/pyramid1"/>
    <dgm:cxn modelId="{A91F29FB-EB9D-43C0-ABD0-6905EDC7340F}" srcId="{E669109D-90A0-48F4-9F02-E3B453E1F154}" destId="{C550E2FD-93EA-4FFE-A755-8C7BBA786028}" srcOrd="2" destOrd="0" parTransId="{337B45EC-2D7E-4F52-99E6-0BA5A098626B}" sibTransId="{637D706B-3084-41E9-BD64-8C05BFD44D94}"/>
    <dgm:cxn modelId="{F711D3AA-2C42-0A46-B4A5-7F2B8D50E39C}" type="presParOf" srcId="{166655C7-F704-443A-AF19-DE38B7921000}" destId="{54126A24-23FF-4D0D-B55E-7580C4A78221}" srcOrd="0" destOrd="0" presId="urn:microsoft.com/office/officeart/2005/8/layout/pyramid1"/>
    <dgm:cxn modelId="{E96B8E32-C662-0C4B-BEA7-864C19B5078E}" type="presParOf" srcId="{54126A24-23FF-4D0D-B55E-7580C4A78221}" destId="{E61163C0-40A5-4DBF-8E6B-C8BCA1A65DDE}" srcOrd="0" destOrd="0" presId="urn:microsoft.com/office/officeart/2005/8/layout/pyramid1"/>
    <dgm:cxn modelId="{F4833FE3-B82A-1F4E-BBC2-21C380D95B4A}" type="presParOf" srcId="{54126A24-23FF-4D0D-B55E-7580C4A78221}" destId="{DF768BEA-F269-4C95-BFEF-E9B0E9F0D05D}" srcOrd="1" destOrd="0" presId="urn:microsoft.com/office/officeart/2005/8/layout/pyramid1"/>
    <dgm:cxn modelId="{C0F0FA1A-AB02-D94D-B29A-07E7F9142C3B}" type="presParOf" srcId="{166655C7-F704-443A-AF19-DE38B7921000}" destId="{9596A18B-F53A-422C-BE0D-FB83D9203BC0}" srcOrd="1" destOrd="0" presId="urn:microsoft.com/office/officeart/2005/8/layout/pyramid1"/>
    <dgm:cxn modelId="{A5B217EA-F053-D549-90FC-CF964F04088E}" type="presParOf" srcId="{9596A18B-F53A-422C-BE0D-FB83D9203BC0}" destId="{D702313C-B640-4987-8A18-CB737E84A13F}" srcOrd="0" destOrd="0" presId="urn:microsoft.com/office/officeart/2005/8/layout/pyramid1"/>
    <dgm:cxn modelId="{ED5B0344-817F-394E-A344-958FC71569E0}" type="presParOf" srcId="{9596A18B-F53A-422C-BE0D-FB83D9203BC0}" destId="{ADC61743-075C-430A-A2EB-806B9277D151}" srcOrd="1" destOrd="0" presId="urn:microsoft.com/office/officeart/2005/8/layout/pyramid1"/>
    <dgm:cxn modelId="{29F47EF9-28F9-D945-A134-8EFC19B2139B}" type="presParOf" srcId="{166655C7-F704-443A-AF19-DE38B7921000}" destId="{C7F79331-CDD5-4CA7-A6FF-0554529AB501}" srcOrd="2" destOrd="0" presId="urn:microsoft.com/office/officeart/2005/8/layout/pyramid1"/>
    <dgm:cxn modelId="{23D243C9-34FF-FC47-8AD6-51D1E5F304F0}" type="presParOf" srcId="{C7F79331-CDD5-4CA7-A6FF-0554529AB501}" destId="{8770EE0E-1A36-43C1-8B13-B729DA707B91}" srcOrd="0" destOrd="0" presId="urn:microsoft.com/office/officeart/2005/8/layout/pyramid1"/>
    <dgm:cxn modelId="{C1A5170E-BF51-DE47-B350-2D62AB169AFB}" type="presParOf" srcId="{C7F79331-CDD5-4CA7-A6FF-0554529AB501}" destId="{78DAED60-502B-4B04-9D13-DBE97E8A8F9C}" srcOrd="1" destOrd="0" presId="urn:microsoft.com/office/officeart/2005/8/layout/pyramid1"/>
    <dgm:cxn modelId="{D2C0C22F-B7C0-BA42-9366-36E75B991ACF}" type="presParOf" srcId="{166655C7-F704-443A-AF19-DE38B7921000}" destId="{5875B3D7-69E6-4D8B-966F-0F8E9730A5A1}" srcOrd="3" destOrd="0" presId="urn:microsoft.com/office/officeart/2005/8/layout/pyramid1"/>
    <dgm:cxn modelId="{A384CED5-B06C-5A4F-B8F9-3A7945FD499A}" type="presParOf" srcId="{5875B3D7-69E6-4D8B-966F-0F8E9730A5A1}" destId="{8522D01B-4539-415F-824B-6FBCFB6E3E1A}" srcOrd="0" destOrd="0" presId="urn:microsoft.com/office/officeart/2005/8/layout/pyramid1"/>
    <dgm:cxn modelId="{6FE46CC4-9E92-5049-A2AB-64EB5496C3F7}" type="presParOf" srcId="{5875B3D7-69E6-4D8B-966F-0F8E9730A5A1}" destId="{64DBA4CD-EE15-49EF-8C6B-DA564EC9B07A}" srcOrd="1" destOrd="0" presId="urn:microsoft.com/office/officeart/2005/8/layout/pyramid1"/>
    <dgm:cxn modelId="{B15DA297-9148-E743-A303-2CA6A1DDD2C8}" type="presParOf" srcId="{166655C7-F704-443A-AF19-DE38B7921000}" destId="{50A63BF1-CB35-4725-BB89-43DF2930EF06}" srcOrd="4" destOrd="0" presId="urn:microsoft.com/office/officeart/2005/8/layout/pyramid1"/>
    <dgm:cxn modelId="{758025DA-5FC3-8740-9859-430E997FA8A6}" type="presParOf" srcId="{50A63BF1-CB35-4725-BB89-43DF2930EF06}" destId="{68E86D6A-8845-491F-A808-0B529EF5D12E}" srcOrd="0" destOrd="0" presId="urn:microsoft.com/office/officeart/2005/8/layout/pyramid1"/>
    <dgm:cxn modelId="{9A0043E7-CC56-F94A-8778-1F39D724B19B}" type="presParOf" srcId="{50A63BF1-CB35-4725-BB89-43DF2930EF06}" destId="{F2C5074D-593E-4E65-B0FB-90BD760A3B70}" srcOrd="1" destOrd="0" presId="urn:microsoft.com/office/officeart/2005/8/layout/pyramid1"/>
    <dgm:cxn modelId="{0D8C3F5F-E095-C84E-9A9D-214372BFDB9B}" type="presParOf" srcId="{166655C7-F704-443A-AF19-DE38B7921000}" destId="{76755B7F-2401-4005-B6AB-8056F5BFBBB1}" srcOrd="5" destOrd="0" presId="urn:microsoft.com/office/officeart/2005/8/layout/pyramid1"/>
    <dgm:cxn modelId="{6F933840-AA7A-784C-93FA-A30FCCC8DD31}" type="presParOf" srcId="{76755B7F-2401-4005-B6AB-8056F5BFBBB1}" destId="{4647E022-E396-4516-89E0-708150EE5DCD}" srcOrd="0" destOrd="0" presId="urn:microsoft.com/office/officeart/2005/8/layout/pyramid1"/>
    <dgm:cxn modelId="{B847B4CC-D373-B744-A43B-6E08B912A280}" type="presParOf" srcId="{76755B7F-2401-4005-B6AB-8056F5BFBBB1}" destId="{4D996ED9-7990-4AA7-9A02-D4AE924A2DA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6CE5A2-12B4-084B-BDA8-13EBE8EF3C96}" type="doc">
      <dgm:prSet loTypeId="urn:microsoft.com/office/officeart/2005/8/layout/process1" loCatId="hierarchy" qsTypeId="urn:microsoft.com/office/officeart/2005/8/quickstyle/simple4" qsCatId="simple" csTypeId="urn:microsoft.com/office/officeart/2005/8/colors/accent1_2" csCatId="accent1" phldr="1"/>
      <dgm:spPr/>
    </dgm:pt>
    <dgm:pt modelId="{7828EBF4-A36D-3944-96A5-73865BA30B23}">
      <dgm:prSet phldrT="[Text]" custT="1"/>
      <dgm:spPr>
        <a:solidFill>
          <a:srgbClr val="5F8112"/>
        </a:solidFill>
      </dgm:spPr>
      <dgm:t>
        <a:bodyPr/>
        <a:lstStyle/>
        <a:p>
          <a:r>
            <a:rPr lang="en-US" sz="2800" dirty="0">
              <a:latin typeface="Arial" panose="020B0604020202020204" pitchFamily="34" charset="0"/>
              <a:cs typeface="Arial" panose="020B0604020202020204" pitchFamily="34" charset="0"/>
            </a:rPr>
            <a:t>If you phrase your question effectively</a:t>
          </a:r>
        </a:p>
      </dgm:t>
    </dgm:pt>
    <dgm:pt modelId="{E390E4C0-8792-F049-A9C4-B145D58F00EA}" type="parTrans" cxnId="{D6524965-2BDD-9247-A94D-4D521CD7AAD1}">
      <dgm:prSet/>
      <dgm:spPr/>
      <dgm:t>
        <a:bodyPr/>
        <a:lstStyle/>
        <a:p>
          <a:endParaRPr lang="en-US"/>
        </a:p>
      </dgm:t>
    </dgm:pt>
    <dgm:pt modelId="{8AF697ED-D72C-C948-BD6F-117CFBF93685}" type="sibTrans" cxnId="{D6524965-2BDD-9247-A94D-4D521CD7AAD1}">
      <dgm:prSet/>
      <dgm:spPr>
        <a:solidFill>
          <a:srgbClr val="5F8112"/>
        </a:solidFill>
      </dgm:spPr>
      <dgm:t>
        <a:bodyPr/>
        <a:lstStyle/>
        <a:p>
          <a:endParaRPr lang="en-US"/>
        </a:p>
      </dgm:t>
    </dgm:pt>
    <dgm:pt modelId="{1CD1BC91-F32C-1E49-BF10-8D91EC59A31C}">
      <dgm:prSet custT="1"/>
      <dgm:spPr>
        <a:solidFill>
          <a:srgbClr val="5F8112"/>
        </a:solidFill>
      </dgm:spPr>
      <dgm:t>
        <a:bodyPr/>
        <a:lstStyle/>
        <a:p>
          <a:pPr>
            <a:lnSpc>
              <a:spcPct val="100000"/>
            </a:lnSpc>
            <a:spcAft>
              <a:spcPts val="0"/>
            </a:spcAft>
          </a:pPr>
          <a:r>
            <a:rPr lang="en-US" sz="2800" dirty="0">
              <a:latin typeface="Arial" panose="020B0604020202020204" pitchFamily="34" charset="0"/>
              <a:cs typeface="Arial" panose="020B0604020202020204" pitchFamily="34" charset="0"/>
            </a:rPr>
            <a:t>Students respond </a:t>
          </a:r>
        </a:p>
        <a:p>
          <a:pPr>
            <a:lnSpc>
              <a:spcPct val="100000"/>
            </a:lnSpc>
            <a:spcAft>
              <a:spcPts val="0"/>
            </a:spcAft>
          </a:pPr>
          <a:r>
            <a:rPr lang="en-US" sz="2800" dirty="0">
              <a:latin typeface="Arial" panose="020B0604020202020204" pitchFamily="34" charset="0"/>
              <a:cs typeface="Arial" panose="020B0604020202020204" pitchFamily="34" charset="0"/>
            </a:rPr>
            <a:t>in ways you </a:t>
          </a:r>
        </a:p>
        <a:p>
          <a:pPr>
            <a:lnSpc>
              <a:spcPct val="100000"/>
            </a:lnSpc>
            <a:spcAft>
              <a:spcPts val="0"/>
            </a:spcAft>
          </a:pPr>
          <a:r>
            <a:rPr lang="en-US" sz="2800" dirty="0">
              <a:latin typeface="Arial" panose="020B0604020202020204" pitchFamily="34" charset="0"/>
              <a:cs typeface="Arial" panose="020B0604020202020204" pitchFamily="34" charset="0"/>
            </a:rPr>
            <a:t>would expect</a:t>
          </a:r>
        </a:p>
      </dgm:t>
    </dgm:pt>
    <dgm:pt modelId="{8BACE6C9-7A58-EC49-A3FD-55A626204401}" type="parTrans" cxnId="{EB7031DC-2409-F043-8F7F-46A5F95EFF19}">
      <dgm:prSet/>
      <dgm:spPr/>
      <dgm:t>
        <a:bodyPr/>
        <a:lstStyle/>
        <a:p>
          <a:endParaRPr lang="en-US"/>
        </a:p>
      </dgm:t>
    </dgm:pt>
    <dgm:pt modelId="{A16A540C-F522-8449-A750-371EEF967792}" type="sibTrans" cxnId="{EB7031DC-2409-F043-8F7F-46A5F95EFF19}">
      <dgm:prSet/>
      <dgm:spPr/>
      <dgm:t>
        <a:bodyPr/>
        <a:lstStyle/>
        <a:p>
          <a:endParaRPr lang="en-US"/>
        </a:p>
      </dgm:t>
    </dgm:pt>
    <dgm:pt modelId="{21C3E174-1BB5-C14E-8FE4-B423A7DE955C}" type="pres">
      <dgm:prSet presAssocID="{AD6CE5A2-12B4-084B-BDA8-13EBE8EF3C96}" presName="Name0" presStyleCnt="0">
        <dgm:presLayoutVars>
          <dgm:dir/>
          <dgm:resizeHandles val="exact"/>
        </dgm:presLayoutVars>
      </dgm:prSet>
      <dgm:spPr/>
    </dgm:pt>
    <dgm:pt modelId="{4C8E71B5-B8E3-8F48-97D7-4F8FFEEA2EF7}" type="pres">
      <dgm:prSet presAssocID="{7828EBF4-A36D-3944-96A5-73865BA30B23}" presName="node" presStyleLbl="node1" presStyleIdx="0" presStyleCnt="2">
        <dgm:presLayoutVars>
          <dgm:bulletEnabled val="1"/>
        </dgm:presLayoutVars>
      </dgm:prSet>
      <dgm:spPr/>
    </dgm:pt>
    <dgm:pt modelId="{C78B3F23-3ADA-C747-9047-BF600326F248}" type="pres">
      <dgm:prSet presAssocID="{8AF697ED-D72C-C948-BD6F-117CFBF93685}" presName="sibTrans" presStyleLbl="sibTrans2D1" presStyleIdx="0" presStyleCnt="1"/>
      <dgm:spPr/>
    </dgm:pt>
    <dgm:pt modelId="{9EC1324D-3FD9-FD45-A4DB-6CE11508CC0C}" type="pres">
      <dgm:prSet presAssocID="{8AF697ED-D72C-C948-BD6F-117CFBF93685}" presName="connectorText" presStyleLbl="sibTrans2D1" presStyleIdx="0" presStyleCnt="1"/>
      <dgm:spPr/>
    </dgm:pt>
    <dgm:pt modelId="{D562140C-1BF4-9F46-987F-DC6AE296038D}" type="pres">
      <dgm:prSet presAssocID="{1CD1BC91-F32C-1E49-BF10-8D91EC59A31C}" presName="node" presStyleLbl="node1" presStyleIdx="1" presStyleCnt="2">
        <dgm:presLayoutVars>
          <dgm:bulletEnabled val="1"/>
        </dgm:presLayoutVars>
      </dgm:prSet>
      <dgm:spPr/>
    </dgm:pt>
  </dgm:ptLst>
  <dgm:cxnLst>
    <dgm:cxn modelId="{96B5EA1C-AA5A-6647-A5C1-CC4AA03D1E20}" type="presOf" srcId="{1CD1BC91-F32C-1E49-BF10-8D91EC59A31C}" destId="{D562140C-1BF4-9F46-987F-DC6AE296038D}" srcOrd="0" destOrd="0" presId="urn:microsoft.com/office/officeart/2005/8/layout/process1"/>
    <dgm:cxn modelId="{174A125F-0CB3-0443-854E-8AFB5A3CCE65}" type="presOf" srcId="{7828EBF4-A36D-3944-96A5-73865BA30B23}" destId="{4C8E71B5-B8E3-8F48-97D7-4F8FFEEA2EF7}" srcOrd="0" destOrd="0" presId="urn:microsoft.com/office/officeart/2005/8/layout/process1"/>
    <dgm:cxn modelId="{2C23CB41-810B-2240-BA3F-F09B320A42CD}" type="presOf" srcId="{AD6CE5A2-12B4-084B-BDA8-13EBE8EF3C96}" destId="{21C3E174-1BB5-C14E-8FE4-B423A7DE955C}" srcOrd="0" destOrd="0" presId="urn:microsoft.com/office/officeart/2005/8/layout/process1"/>
    <dgm:cxn modelId="{D6524965-2BDD-9247-A94D-4D521CD7AAD1}" srcId="{AD6CE5A2-12B4-084B-BDA8-13EBE8EF3C96}" destId="{7828EBF4-A36D-3944-96A5-73865BA30B23}" srcOrd="0" destOrd="0" parTransId="{E390E4C0-8792-F049-A9C4-B145D58F00EA}" sibTransId="{8AF697ED-D72C-C948-BD6F-117CFBF93685}"/>
    <dgm:cxn modelId="{C4159D46-C868-D74A-8E51-63332DA5A65C}" type="presOf" srcId="{8AF697ED-D72C-C948-BD6F-117CFBF93685}" destId="{9EC1324D-3FD9-FD45-A4DB-6CE11508CC0C}" srcOrd="1" destOrd="0" presId="urn:microsoft.com/office/officeart/2005/8/layout/process1"/>
    <dgm:cxn modelId="{92418391-94FE-4B4E-BB28-D93E848C7D10}" type="presOf" srcId="{8AF697ED-D72C-C948-BD6F-117CFBF93685}" destId="{C78B3F23-3ADA-C747-9047-BF600326F248}" srcOrd="0" destOrd="0" presId="urn:microsoft.com/office/officeart/2005/8/layout/process1"/>
    <dgm:cxn modelId="{EB7031DC-2409-F043-8F7F-46A5F95EFF19}" srcId="{AD6CE5A2-12B4-084B-BDA8-13EBE8EF3C96}" destId="{1CD1BC91-F32C-1E49-BF10-8D91EC59A31C}" srcOrd="1" destOrd="0" parTransId="{8BACE6C9-7A58-EC49-A3FD-55A626204401}" sibTransId="{A16A540C-F522-8449-A750-371EEF967792}"/>
    <dgm:cxn modelId="{5B973B1F-3EF8-304D-A223-542404E9FB05}" type="presParOf" srcId="{21C3E174-1BB5-C14E-8FE4-B423A7DE955C}" destId="{4C8E71B5-B8E3-8F48-97D7-4F8FFEEA2EF7}" srcOrd="0" destOrd="0" presId="urn:microsoft.com/office/officeart/2005/8/layout/process1"/>
    <dgm:cxn modelId="{EDE6A113-9DBB-BD44-9FE6-6C13F3226674}" type="presParOf" srcId="{21C3E174-1BB5-C14E-8FE4-B423A7DE955C}" destId="{C78B3F23-3ADA-C747-9047-BF600326F248}" srcOrd="1" destOrd="0" presId="urn:microsoft.com/office/officeart/2005/8/layout/process1"/>
    <dgm:cxn modelId="{BCDF9B7D-9F4D-3249-841B-F65AF1A98C6B}" type="presParOf" srcId="{C78B3F23-3ADA-C747-9047-BF600326F248}" destId="{9EC1324D-3FD9-FD45-A4DB-6CE11508CC0C}" srcOrd="0" destOrd="0" presId="urn:microsoft.com/office/officeart/2005/8/layout/process1"/>
    <dgm:cxn modelId="{EAC64FE4-A51C-144D-9190-3FAE7AC0FDCA}" type="presParOf" srcId="{21C3E174-1BB5-C14E-8FE4-B423A7DE955C}" destId="{D562140C-1BF4-9F46-987F-DC6AE296038D}"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669109D-90A0-48F4-9F02-E3B453E1F154}" type="doc">
      <dgm:prSet loTypeId="urn:microsoft.com/office/officeart/2005/8/layout/pyramid1" loCatId="pyramid" qsTypeId="urn:microsoft.com/office/officeart/2005/8/quickstyle/simple1" qsCatId="simple" csTypeId="urn:microsoft.com/office/officeart/2005/8/colors/colorful1" csCatId="colorful" phldr="1"/>
      <dgm:spPr/>
    </dgm:pt>
    <dgm:pt modelId="{6A65D293-212C-4A17-BD75-A5BD6AE332AD}">
      <dgm:prSet phldrT="[Text]" custT="1"/>
      <dgm:spPr/>
      <dgm:t>
        <a:bodyPr anchor="ctr"/>
        <a:lstStyle/>
        <a:p>
          <a:endParaRPr lang="en-US" sz="2000" b="0" dirty="0">
            <a:solidFill>
              <a:schemeClr val="bg1"/>
            </a:solidFill>
            <a:latin typeface="+mj-lt"/>
          </a:endParaRPr>
        </a:p>
        <a:p>
          <a:r>
            <a:rPr lang="en-US" sz="2000" b="0" dirty="0">
              <a:solidFill>
                <a:schemeClr val="bg1"/>
              </a:solidFill>
              <a:latin typeface="+mj-lt"/>
            </a:rPr>
            <a:t>Evaluating</a:t>
          </a:r>
        </a:p>
      </dgm:t>
    </dgm:pt>
    <dgm:pt modelId="{DFDA443E-9575-475C-AFC7-49F11FD4163F}" type="parTrans" cxnId="{173E4B58-3849-48E2-84C7-0A1C11C176A2}">
      <dgm:prSet/>
      <dgm:spPr/>
      <dgm:t>
        <a:bodyPr/>
        <a:lstStyle/>
        <a:p>
          <a:endParaRPr lang="en-US" sz="2000" b="0">
            <a:solidFill>
              <a:schemeClr val="bg1"/>
            </a:solidFill>
            <a:latin typeface="+mj-lt"/>
          </a:endParaRPr>
        </a:p>
      </dgm:t>
    </dgm:pt>
    <dgm:pt modelId="{8DD3EACC-06D7-406E-B8BF-FA8B1D16E436}" type="sibTrans" cxnId="{173E4B58-3849-48E2-84C7-0A1C11C176A2}">
      <dgm:prSet/>
      <dgm:spPr/>
      <dgm:t>
        <a:bodyPr/>
        <a:lstStyle/>
        <a:p>
          <a:endParaRPr lang="en-US" sz="2000" b="0">
            <a:solidFill>
              <a:schemeClr val="bg1"/>
            </a:solidFill>
            <a:latin typeface="+mj-lt"/>
          </a:endParaRPr>
        </a:p>
      </dgm:t>
    </dgm:pt>
    <dgm:pt modelId="{C550E2FD-93EA-4FFE-A755-8C7BBA786028}">
      <dgm:prSet phldrT="[Text]" custT="1"/>
      <dgm:spPr/>
      <dgm:t>
        <a:bodyPr anchor="ctr"/>
        <a:lstStyle/>
        <a:p>
          <a:endParaRPr lang="en-US" sz="2000" b="0" dirty="0">
            <a:solidFill>
              <a:schemeClr val="bg1"/>
            </a:solidFill>
            <a:latin typeface="+mj-lt"/>
          </a:endParaRPr>
        </a:p>
        <a:p>
          <a:r>
            <a:rPr lang="en-US" sz="2000" b="0" dirty="0">
              <a:solidFill>
                <a:schemeClr val="bg1"/>
              </a:solidFill>
              <a:latin typeface="+mj-lt"/>
            </a:rPr>
            <a:t>Analyzing</a:t>
          </a:r>
        </a:p>
      </dgm:t>
    </dgm:pt>
    <dgm:pt modelId="{337B45EC-2D7E-4F52-99E6-0BA5A098626B}" type="parTrans" cxnId="{A91F29FB-EB9D-43C0-ABD0-6905EDC7340F}">
      <dgm:prSet/>
      <dgm:spPr/>
      <dgm:t>
        <a:bodyPr/>
        <a:lstStyle/>
        <a:p>
          <a:endParaRPr lang="en-US" sz="2000" b="0">
            <a:solidFill>
              <a:schemeClr val="bg1"/>
            </a:solidFill>
            <a:latin typeface="+mj-lt"/>
          </a:endParaRPr>
        </a:p>
      </dgm:t>
    </dgm:pt>
    <dgm:pt modelId="{637D706B-3084-41E9-BD64-8C05BFD44D94}" type="sibTrans" cxnId="{A91F29FB-EB9D-43C0-ABD0-6905EDC7340F}">
      <dgm:prSet/>
      <dgm:spPr/>
      <dgm:t>
        <a:bodyPr/>
        <a:lstStyle/>
        <a:p>
          <a:endParaRPr lang="en-US" sz="2000" b="0">
            <a:solidFill>
              <a:schemeClr val="bg1"/>
            </a:solidFill>
            <a:latin typeface="+mj-lt"/>
          </a:endParaRPr>
        </a:p>
      </dgm:t>
    </dgm:pt>
    <dgm:pt modelId="{83DFB983-2A04-413D-81D0-CF74CA8BD0FC}">
      <dgm:prSet phldrT="[Text]" custT="1"/>
      <dgm:spPr>
        <a:solidFill>
          <a:schemeClr val="tx1">
            <a:lumMod val="65000"/>
          </a:schemeClr>
        </a:solidFill>
      </dgm:spPr>
      <dgm:t>
        <a:bodyPr anchor="ctr"/>
        <a:lstStyle/>
        <a:p>
          <a:endParaRPr lang="en-US" sz="2000" b="0" dirty="0">
            <a:solidFill>
              <a:schemeClr val="bg1"/>
            </a:solidFill>
            <a:latin typeface="+mj-lt"/>
          </a:endParaRPr>
        </a:p>
        <a:p>
          <a:r>
            <a:rPr lang="en-US" sz="1900" b="0" dirty="0">
              <a:solidFill>
                <a:schemeClr val="bg1"/>
              </a:solidFill>
              <a:latin typeface="+mj-lt"/>
            </a:rPr>
            <a:t>Creating</a:t>
          </a:r>
        </a:p>
      </dgm:t>
    </dgm:pt>
    <dgm:pt modelId="{7BA490B1-1C20-46E3-B25A-AE8366C9292B}" type="parTrans" cxnId="{CAFBE9E7-8DDF-4AEE-B9F3-31C14BCBD704}">
      <dgm:prSet/>
      <dgm:spPr/>
      <dgm:t>
        <a:bodyPr/>
        <a:lstStyle/>
        <a:p>
          <a:endParaRPr lang="en-US" sz="2000" b="0">
            <a:solidFill>
              <a:schemeClr val="bg1"/>
            </a:solidFill>
            <a:latin typeface="+mj-lt"/>
          </a:endParaRPr>
        </a:p>
      </dgm:t>
    </dgm:pt>
    <dgm:pt modelId="{1F8CF22C-DC8F-4009-AFDA-6B7E205C8687}" type="sibTrans" cxnId="{CAFBE9E7-8DDF-4AEE-B9F3-31C14BCBD704}">
      <dgm:prSet/>
      <dgm:spPr/>
      <dgm:t>
        <a:bodyPr/>
        <a:lstStyle/>
        <a:p>
          <a:endParaRPr lang="en-US" sz="2000" b="0">
            <a:solidFill>
              <a:schemeClr val="bg1"/>
            </a:solidFill>
            <a:latin typeface="+mj-lt"/>
          </a:endParaRPr>
        </a:p>
      </dgm:t>
    </dgm:pt>
    <dgm:pt modelId="{AE7A287C-E05C-4AD4-9851-97860E103AE3}">
      <dgm:prSet phldrT="[Text]" custT="1"/>
      <dgm:spPr/>
      <dgm:t>
        <a:bodyPr anchor="ctr"/>
        <a:lstStyle/>
        <a:p>
          <a:endParaRPr lang="en-US" sz="2000" b="0" dirty="0">
            <a:solidFill>
              <a:schemeClr val="bg1"/>
            </a:solidFill>
            <a:latin typeface="+mj-lt"/>
          </a:endParaRPr>
        </a:p>
        <a:p>
          <a:r>
            <a:rPr lang="en-US" sz="2000" b="0" dirty="0">
              <a:solidFill>
                <a:schemeClr val="bg1"/>
              </a:solidFill>
              <a:latin typeface="+mj-lt"/>
            </a:rPr>
            <a:t>Applying</a:t>
          </a:r>
        </a:p>
      </dgm:t>
    </dgm:pt>
    <dgm:pt modelId="{49FAA5BC-C271-406E-8A14-AE974806FA55}" type="parTrans" cxnId="{7F0D2705-8D32-4EC7-AF0C-421CDBF34200}">
      <dgm:prSet/>
      <dgm:spPr/>
      <dgm:t>
        <a:bodyPr/>
        <a:lstStyle/>
        <a:p>
          <a:endParaRPr lang="en-US" sz="2000" b="0">
            <a:solidFill>
              <a:schemeClr val="bg1"/>
            </a:solidFill>
            <a:latin typeface="+mj-lt"/>
          </a:endParaRPr>
        </a:p>
      </dgm:t>
    </dgm:pt>
    <dgm:pt modelId="{FECBC7A6-F17D-450F-A280-ACC2777F4C93}" type="sibTrans" cxnId="{7F0D2705-8D32-4EC7-AF0C-421CDBF34200}">
      <dgm:prSet/>
      <dgm:spPr/>
      <dgm:t>
        <a:bodyPr/>
        <a:lstStyle/>
        <a:p>
          <a:endParaRPr lang="en-US" sz="2000" b="0">
            <a:solidFill>
              <a:schemeClr val="bg1"/>
            </a:solidFill>
            <a:latin typeface="+mj-lt"/>
          </a:endParaRPr>
        </a:p>
      </dgm:t>
    </dgm:pt>
    <dgm:pt modelId="{0DF6DEC2-4CC4-4B33-A053-B651F7D88EE8}">
      <dgm:prSet phldrT="[Text]" custT="1"/>
      <dgm:spPr/>
      <dgm:t>
        <a:bodyPr anchor="ctr"/>
        <a:lstStyle/>
        <a:p>
          <a:endParaRPr lang="en-US" sz="2000" b="0" dirty="0">
            <a:solidFill>
              <a:schemeClr val="bg1"/>
            </a:solidFill>
            <a:latin typeface="+mj-lt"/>
          </a:endParaRPr>
        </a:p>
        <a:p>
          <a:r>
            <a:rPr lang="en-US" sz="2000" b="0" dirty="0">
              <a:solidFill>
                <a:schemeClr val="bg1"/>
              </a:solidFill>
              <a:latin typeface="+mj-lt"/>
            </a:rPr>
            <a:t>Understanding</a:t>
          </a:r>
        </a:p>
      </dgm:t>
    </dgm:pt>
    <dgm:pt modelId="{9DBBD67A-61E1-4651-80A9-971F190C055B}" type="parTrans" cxnId="{83146BC7-0B7A-404D-B16D-CE0E0D58593A}">
      <dgm:prSet/>
      <dgm:spPr/>
      <dgm:t>
        <a:bodyPr/>
        <a:lstStyle/>
        <a:p>
          <a:endParaRPr lang="en-US" sz="2000" b="0">
            <a:solidFill>
              <a:schemeClr val="bg1"/>
            </a:solidFill>
            <a:latin typeface="+mj-lt"/>
          </a:endParaRPr>
        </a:p>
      </dgm:t>
    </dgm:pt>
    <dgm:pt modelId="{50DB126F-4EFB-42EF-832D-3E229A27DBBE}" type="sibTrans" cxnId="{83146BC7-0B7A-404D-B16D-CE0E0D58593A}">
      <dgm:prSet/>
      <dgm:spPr/>
      <dgm:t>
        <a:bodyPr/>
        <a:lstStyle/>
        <a:p>
          <a:endParaRPr lang="en-US" sz="2000" b="0">
            <a:solidFill>
              <a:schemeClr val="bg1"/>
            </a:solidFill>
            <a:latin typeface="+mj-lt"/>
          </a:endParaRPr>
        </a:p>
      </dgm:t>
    </dgm:pt>
    <dgm:pt modelId="{54BBE94B-51D2-45E3-928E-A553B911E619}">
      <dgm:prSet phldrT="[Text]" custT="1"/>
      <dgm:spPr/>
      <dgm:t>
        <a:bodyPr anchor="ctr"/>
        <a:lstStyle/>
        <a:p>
          <a:endParaRPr lang="en-US" sz="2000" b="0" dirty="0">
            <a:solidFill>
              <a:schemeClr val="bg1"/>
            </a:solidFill>
            <a:latin typeface="+mj-lt"/>
          </a:endParaRPr>
        </a:p>
        <a:p>
          <a:r>
            <a:rPr lang="en-US" sz="2000" b="0" dirty="0">
              <a:solidFill>
                <a:schemeClr val="bg1"/>
              </a:solidFill>
              <a:latin typeface="+mj-lt"/>
            </a:rPr>
            <a:t>Remembering</a:t>
          </a:r>
        </a:p>
      </dgm:t>
    </dgm:pt>
    <dgm:pt modelId="{3D44115E-3804-42DB-A187-B7E886100B52}" type="parTrans" cxnId="{DB4B9212-960D-4D15-9086-6EB6639B11D7}">
      <dgm:prSet/>
      <dgm:spPr/>
      <dgm:t>
        <a:bodyPr/>
        <a:lstStyle/>
        <a:p>
          <a:endParaRPr lang="en-US" sz="2000" b="0">
            <a:solidFill>
              <a:schemeClr val="bg1"/>
            </a:solidFill>
            <a:latin typeface="+mj-lt"/>
          </a:endParaRPr>
        </a:p>
      </dgm:t>
    </dgm:pt>
    <dgm:pt modelId="{D52D77C3-CBAA-419F-8F97-32019851DD40}" type="sibTrans" cxnId="{DB4B9212-960D-4D15-9086-6EB6639B11D7}">
      <dgm:prSet/>
      <dgm:spPr/>
      <dgm:t>
        <a:bodyPr/>
        <a:lstStyle/>
        <a:p>
          <a:endParaRPr lang="en-US" sz="2000" b="0">
            <a:solidFill>
              <a:schemeClr val="bg1"/>
            </a:solidFill>
            <a:latin typeface="+mj-lt"/>
          </a:endParaRPr>
        </a:p>
      </dgm:t>
    </dgm:pt>
    <dgm:pt modelId="{166655C7-F704-443A-AF19-DE38B7921000}" type="pres">
      <dgm:prSet presAssocID="{E669109D-90A0-48F4-9F02-E3B453E1F154}" presName="Name0" presStyleCnt="0">
        <dgm:presLayoutVars>
          <dgm:dir/>
          <dgm:animLvl val="lvl"/>
          <dgm:resizeHandles val="exact"/>
        </dgm:presLayoutVars>
      </dgm:prSet>
      <dgm:spPr/>
    </dgm:pt>
    <dgm:pt modelId="{54126A24-23FF-4D0D-B55E-7580C4A78221}" type="pres">
      <dgm:prSet presAssocID="{83DFB983-2A04-413D-81D0-CF74CA8BD0FC}" presName="Name8" presStyleCnt="0"/>
      <dgm:spPr/>
    </dgm:pt>
    <dgm:pt modelId="{E61163C0-40A5-4DBF-8E6B-C8BCA1A65DDE}" type="pres">
      <dgm:prSet presAssocID="{83DFB983-2A04-413D-81D0-CF74CA8BD0FC}" presName="level" presStyleLbl="node1" presStyleIdx="0" presStyleCnt="6">
        <dgm:presLayoutVars>
          <dgm:chMax val="1"/>
          <dgm:bulletEnabled val="1"/>
        </dgm:presLayoutVars>
      </dgm:prSet>
      <dgm:spPr/>
    </dgm:pt>
    <dgm:pt modelId="{DF768BEA-F269-4C95-BFEF-E9B0E9F0D05D}" type="pres">
      <dgm:prSet presAssocID="{83DFB983-2A04-413D-81D0-CF74CA8BD0FC}" presName="levelTx" presStyleLbl="revTx" presStyleIdx="0" presStyleCnt="0">
        <dgm:presLayoutVars>
          <dgm:chMax val="1"/>
          <dgm:bulletEnabled val="1"/>
        </dgm:presLayoutVars>
      </dgm:prSet>
      <dgm:spPr/>
    </dgm:pt>
    <dgm:pt modelId="{9596A18B-F53A-422C-BE0D-FB83D9203BC0}" type="pres">
      <dgm:prSet presAssocID="{6A65D293-212C-4A17-BD75-A5BD6AE332AD}" presName="Name8" presStyleCnt="0"/>
      <dgm:spPr/>
    </dgm:pt>
    <dgm:pt modelId="{D702313C-B640-4987-8A18-CB737E84A13F}" type="pres">
      <dgm:prSet presAssocID="{6A65D293-212C-4A17-BD75-A5BD6AE332AD}" presName="level" presStyleLbl="node1" presStyleIdx="1" presStyleCnt="6">
        <dgm:presLayoutVars>
          <dgm:chMax val="1"/>
          <dgm:bulletEnabled val="1"/>
        </dgm:presLayoutVars>
      </dgm:prSet>
      <dgm:spPr/>
    </dgm:pt>
    <dgm:pt modelId="{ADC61743-075C-430A-A2EB-806B9277D151}" type="pres">
      <dgm:prSet presAssocID="{6A65D293-212C-4A17-BD75-A5BD6AE332AD}" presName="levelTx" presStyleLbl="revTx" presStyleIdx="0" presStyleCnt="0">
        <dgm:presLayoutVars>
          <dgm:chMax val="1"/>
          <dgm:bulletEnabled val="1"/>
        </dgm:presLayoutVars>
      </dgm:prSet>
      <dgm:spPr/>
    </dgm:pt>
    <dgm:pt modelId="{C7F79331-CDD5-4CA7-A6FF-0554529AB501}" type="pres">
      <dgm:prSet presAssocID="{C550E2FD-93EA-4FFE-A755-8C7BBA786028}" presName="Name8" presStyleCnt="0"/>
      <dgm:spPr/>
    </dgm:pt>
    <dgm:pt modelId="{8770EE0E-1A36-43C1-8B13-B729DA707B91}" type="pres">
      <dgm:prSet presAssocID="{C550E2FD-93EA-4FFE-A755-8C7BBA786028}" presName="level" presStyleLbl="node1" presStyleIdx="2" presStyleCnt="6">
        <dgm:presLayoutVars>
          <dgm:chMax val="1"/>
          <dgm:bulletEnabled val="1"/>
        </dgm:presLayoutVars>
      </dgm:prSet>
      <dgm:spPr/>
    </dgm:pt>
    <dgm:pt modelId="{78DAED60-502B-4B04-9D13-DBE97E8A8F9C}" type="pres">
      <dgm:prSet presAssocID="{C550E2FD-93EA-4FFE-A755-8C7BBA786028}" presName="levelTx" presStyleLbl="revTx" presStyleIdx="0" presStyleCnt="0">
        <dgm:presLayoutVars>
          <dgm:chMax val="1"/>
          <dgm:bulletEnabled val="1"/>
        </dgm:presLayoutVars>
      </dgm:prSet>
      <dgm:spPr/>
    </dgm:pt>
    <dgm:pt modelId="{5875B3D7-69E6-4D8B-966F-0F8E9730A5A1}" type="pres">
      <dgm:prSet presAssocID="{AE7A287C-E05C-4AD4-9851-97860E103AE3}" presName="Name8" presStyleCnt="0"/>
      <dgm:spPr/>
    </dgm:pt>
    <dgm:pt modelId="{8522D01B-4539-415F-824B-6FBCFB6E3E1A}" type="pres">
      <dgm:prSet presAssocID="{AE7A287C-E05C-4AD4-9851-97860E103AE3}" presName="level" presStyleLbl="node1" presStyleIdx="3" presStyleCnt="6">
        <dgm:presLayoutVars>
          <dgm:chMax val="1"/>
          <dgm:bulletEnabled val="1"/>
        </dgm:presLayoutVars>
      </dgm:prSet>
      <dgm:spPr/>
    </dgm:pt>
    <dgm:pt modelId="{64DBA4CD-EE15-49EF-8C6B-DA564EC9B07A}" type="pres">
      <dgm:prSet presAssocID="{AE7A287C-E05C-4AD4-9851-97860E103AE3}" presName="levelTx" presStyleLbl="revTx" presStyleIdx="0" presStyleCnt="0">
        <dgm:presLayoutVars>
          <dgm:chMax val="1"/>
          <dgm:bulletEnabled val="1"/>
        </dgm:presLayoutVars>
      </dgm:prSet>
      <dgm:spPr/>
    </dgm:pt>
    <dgm:pt modelId="{50A63BF1-CB35-4725-BB89-43DF2930EF06}" type="pres">
      <dgm:prSet presAssocID="{0DF6DEC2-4CC4-4B33-A053-B651F7D88EE8}" presName="Name8" presStyleCnt="0"/>
      <dgm:spPr/>
    </dgm:pt>
    <dgm:pt modelId="{68E86D6A-8845-491F-A808-0B529EF5D12E}" type="pres">
      <dgm:prSet presAssocID="{0DF6DEC2-4CC4-4B33-A053-B651F7D88EE8}" presName="level" presStyleLbl="node1" presStyleIdx="4" presStyleCnt="6">
        <dgm:presLayoutVars>
          <dgm:chMax val="1"/>
          <dgm:bulletEnabled val="1"/>
        </dgm:presLayoutVars>
      </dgm:prSet>
      <dgm:spPr/>
    </dgm:pt>
    <dgm:pt modelId="{F2C5074D-593E-4E65-B0FB-90BD760A3B70}" type="pres">
      <dgm:prSet presAssocID="{0DF6DEC2-4CC4-4B33-A053-B651F7D88EE8}" presName="levelTx" presStyleLbl="revTx" presStyleIdx="0" presStyleCnt="0">
        <dgm:presLayoutVars>
          <dgm:chMax val="1"/>
          <dgm:bulletEnabled val="1"/>
        </dgm:presLayoutVars>
      </dgm:prSet>
      <dgm:spPr/>
    </dgm:pt>
    <dgm:pt modelId="{76755B7F-2401-4005-B6AB-8056F5BFBBB1}" type="pres">
      <dgm:prSet presAssocID="{54BBE94B-51D2-45E3-928E-A553B911E619}" presName="Name8" presStyleCnt="0"/>
      <dgm:spPr/>
    </dgm:pt>
    <dgm:pt modelId="{4647E022-E396-4516-89E0-708150EE5DCD}" type="pres">
      <dgm:prSet presAssocID="{54BBE94B-51D2-45E3-928E-A553B911E619}" presName="level" presStyleLbl="node1" presStyleIdx="5" presStyleCnt="6">
        <dgm:presLayoutVars>
          <dgm:chMax val="1"/>
          <dgm:bulletEnabled val="1"/>
        </dgm:presLayoutVars>
      </dgm:prSet>
      <dgm:spPr/>
    </dgm:pt>
    <dgm:pt modelId="{4D996ED9-7990-4AA7-9A02-D4AE924A2DAD}" type="pres">
      <dgm:prSet presAssocID="{54BBE94B-51D2-45E3-928E-A553B911E619}" presName="levelTx" presStyleLbl="revTx" presStyleIdx="0" presStyleCnt="0">
        <dgm:presLayoutVars>
          <dgm:chMax val="1"/>
          <dgm:bulletEnabled val="1"/>
        </dgm:presLayoutVars>
      </dgm:prSet>
      <dgm:spPr/>
    </dgm:pt>
  </dgm:ptLst>
  <dgm:cxnLst>
    <dgm:cxn modelId="{A43BE200-3B9E-2547-87EC-845767B145BD}" type="presOf" srcId="{54BBE94B-51D2-45E3-928E-A553B911E619}" destId="{4D996ED9-7990-4AA7-9A02-D4AE924A2DAD}" srcOrd="1" destOrd="0" presId="urn:microsoft.com/office/officeart/2005/8/layout/pyramid1"/>
    <dgm:cxn modelId="{7F0D2705-8D32-4EC7-AF0C-421CDBF34200}" srcId="{E669109D-90A0-48F4-9F02-E3B453E1F154}" destId="{AE7A287C-E05C-4AD4-9851-97860E103AE3}" srcOrd="3" destOrd="0" parTransId="{49FAA5BC-C271-406E-8A14-AE974806FA55}" sibTransId="{FECBC7A6-F17D-450F-A280-ACC2777F4C93}"/>
    <dgm:cxn modelId="{D02B3908-3D48-2C40-A61E-D9D4988A718C}" type="presOf" srcId="{54BBE94B-51D2-45E3-928E-A553B911E619}" destId="{4647E022-E396-4516-89E0-708150EE5DCD}" srcOrd="0" destOrd="0" presId="urn:microsoft.com/office/officeart/2005/8/layout/pyramid1"/>
    <dgm:cxn modelId="{F89E930A-3A3A-0848-8E38-39F35689888A}" type="presOf" srcId="{6A65D293-212C-4A17-BD75-A5BD6AE332AD}" destId="{D702313C-B640-4987-8A18-CB737E84A13F}" srcOrd="0" destOrd="0" presId="urn:microsoft.com/office/officeart/2005/8/layout/pyramid1"/>
    <dgm:cxn modelId="{DB4B9212-960D-4D15-9086-6EB6639B11D7}" srcId="{E669109D-90A0-48F4-9F02-E3B453E1F154}" destId="{54BBE94B-51D2-45E3-928E-A553B911E619}" srcOrd="5" destOrd="0" parTransId="{3D44115E-3804-42DB-A187-B7E886100B52}" sibTransId="{D52D77C3-CBAA-419F-8F97-32019851DD40}"/>
    <dgm:cxn modelId="{F0994E27-CFE6-F64A-9CD5-4DC81B00C542}" type="presOf" srcId="{C550E2FD-93EA-4FFE-A755-8C7BBA786028}" destId="{78DAED60-502B-4B04-9D13-DBE97E8A8F9C}" srcOrd="1" destOrd="0" presId="urn:microsoft.com/office/officeart/2005/8/layout/pyramid1"/>
    <dgm:cxn modelId="{D5C6213A-44FC-8E4F-A8F4-9682A79C76C8}" type="presOf" srcId="{6A65D293-212C-4A17-BD75-A5BD6AE332AD}" destId="{ADC61743-075C-430A-A2EB-806B9277D151}" srcOrd="1" destOrd="0" presId="urn:microsoft.com/office/officeart/2005/8/layout/pyramid1"/>
    <dgm:cxn modelId="{294AE83A-3352-0E47-A134-88BA8515DD49}" type="presOf" srcId="{0DF6DEC2-4CC4-4B33-A053-B651F7D88EE8}" destId="{68E86D6A-8845-491F-A808-0B529EF5D12E}" srcOrd="0" destOrd="0" presId="urn:microsoft.com/office/officeart/2005/8/layout/pyramid1"/>
    <dgm:cxn modelId="{2E4AC844-6A91-E346-B613-DB2CA186E99F}" type="presOf" srcId="{AE7A287C-E05C-4AD4-9851-97860E103AE3}" destId="{64DBA4CD-EE15-49EF-8C6B-DA564EC9B07A}" srcOrd="1" destOrd="0" presId="urn:microsoft.com/office/officeart/2005/8/layout/pyramid1"/>
    <dgm:cxn modelId="{8C44DB66-D3B8-0448-AFE6-052FE49F9791}" type="presOf" srcId="{AE7A287C-E05C-4AD4-9851-97860E103AE3}" destId="{8522D01B-4539-415F-824B-6FBCFB6E3E1A}" srcOrd="0" destOrd="0" presId="urn:microsoft.com/office/officeart/2005/8/layout/pyramid1"/>
    <dgm:cxn modelId="{173E4B58-3849-48E2-84C7-0A1C11C176A2}" srcId="{E669109D-90A0-48F4-9F02-E3B453E1F154}" destId="{6A65D293-212C-4A17-BD75-A5BD6AE332AD}" srcOrd="1" destOrd="0" parTransId="{DFDA443E-9575-475C-AFC7-49F11FD4163F}" sibTransId="{8DD3EACC-06D7-406E-B8BF-FA8B1D16E436}"/>
    <dgm:cxn modelId="{C63AF683-DE70-3C46-8314-DAA99786C0CF}" type="presOf" srcId="{E669109D-90A0-48F4-9F02-E3B453E1F154}" destId="{166655C7-F704-443A-AF19-DE38B7921000}" srcOrd="0" destOrd="0" presId="urn:microsoft.com/office/officeart/2005/8/layout/pyramid1"/>
    <dgm:cxn modelId="{77FD6F90-306A-3C44-8184-7BF3D50097BE}" type="presOf" srcId="{83DFB983-2A04-413D-81D0-CF74CA8BD0FC}" destId="{DF768BEA-F269-4C95-BFEF-E9B0E9F0D05D}" srcOrd="1" destOrd="0" presId="urn:microsoft.com/office/officeart/2005/8/layout/pyramid1"/>
    <dgm:cxn modelId="{83146BC7-0B7A-404D-B16D-CE0E0D58593A}" srcId="{E669109D-90A0-48F4-9F02-E3B453E1F154}" destId="{0DF6DEC2-4CC4-4B33-A053-B651F7D88EE8}" srcOrd="4" destOrd="0" parTransId="{9DBBD67A-61E1-4651-80A9-971F190C055B}" sibTransId="{50DB126F-4EFB-42EF-832D-3E229A27DBBE}"/>
    <dgm:cxn modelId="{EE2F07E0-E98F-7B42-8CB8-8F23F69F15BF}" type="presOf" srcId="{83DFB983-2A04-413D-81D0-CF74CA8BD0FC}" destId="{E61163C0-40A5-4DBF-8E6B-C8BCA1A65DDE}" srcOrd="0" destOrd="0" presId="urn:microsoft.com/office/officeart/2005/8/layout/pyramid1"/>
    <dgm:cxn modelId="{9CEF3CE5-6765-9D4D-A7DA-A3F05C340A56}" type="presOf" srcId="{C550E2FD-93EA-4FFE-A755-8C7BBA786028}" destId="{8770EE0E-1A36-43C1-8B13-B729DA707B91}" srcOrd="0" destOrd="0" presId="urn:microsoft.com/office/officeart/2005/8/layout/pyramid1"/>
    <dgm:cxn modelId="{CAFBE9E7-8DDF-4AEE-B9F3-31C14BCBD704}" srcId="{E669109D-90A0-48F4-9F02-E3B453E1F154}" destId="{83DFB983-2A04-413D-81D0-CF74CA8BD0FC}" srcOrd="0" destOrd="0" parTransId="{7BA490B1-1C20-46E3-B25A-AE8366C9292B}" sibTransId="{1F8CF22C-DC8F-4009-AFDA-6B7E205C8687}"/>
    <dgm:cxn modelId="{1E83D6F0-2655-9D4F-9D8D-6F496528CC2C}" type="presOf" srcId="{0DF6DEC2-4CC4-4B33-A053-B651F7D88EE8}" destId="{F2C5074D-593E-4E65-B0FB-90BD760A3B70}" srcOrd="1" destOrd="0" presId="urn:microsoft.com/office/officeart/2005/8/layout/pyramid1"/>
    <dgm:cxn modelId="{A91F29FB-EB9D-43C0-ABD0-6905EDC7340F}" srcId="{E669109D-90A0-48F4-9F02-E3B453E1F154}" destId="{C550E2FD-93EA-4FFE-A755-8C7BBA786028}" srcOrd="2" destOrd="0" parTransId="{337B45EC-2D7E-4F52-99E6-0BA5A098626B}" sibTransId="{637D706B-3084-41E9-BD64-8C05BFD44D94}"/>
    <dgm:cxn modelId="{F711D3AA-2C42-0A46-B4A5-7F2B8D50E39C}" type="presParOf" srcId="{166655C7-F704-443A-AF19-DE38B7921000}" destId="{54126A24-23FF-4D0D-B55E-7580C4A78221}" srcOrd="0" destOrd="0" presId="urn:microsoft.com/office/officeart/2005/8/layout/pyramid1"/>
    <dgm:cxn modelId="{E96B8E32-C662-0C4B-BEA7-864C19B5078E}" type="presParOf" srcId="{54126A24-23FF-4D0D-B55E-7580C4A78221}" destId="{E61163C0-40A5-4DBF-8E6B-C8BCA1A65DDE}" srcOrd="0" destOrd="0" presId="urn:microsoft.com/office/officeart/2005/8/layout/pyramid1"/>
    <dgm:cxn modelId="{F4833FE3-B82A-1F4E-BBC2-21C380D95B4A}" type="presParOf" srcId="{54126A24-23FF-4D0D-B55E-7580C4A78221}" destId="{DF768BEA-F269-4C95-BFEF-E9B0E9F0D05D}" srcOrd="1" destOrd="0" presId="urn:microsoft.com/office/officeart/2005/8/layout/pyramid1"/>
    <dgm:cxn modelId="{C0F0FA1A-AB02-D94D-B29A-07E7F9142C3B}" type="presParOf" srcId="{166655C7-F704-443A-AF19-DE38B7921000}" destId="{9596A18B-F53A-422C-BE0D-FB83D9203BC0}" srcOrd="1" destOrd="0" presId="urn:microsoft.com/office/officeart/2005/8/layout/pyramid1"/>
    <dgm:cxn modelId="{A5B217EA-F053-D549-90FC-CF964F04088E}" type="presParOf" srcId="{9596A18B-F53A-422C-BE0D-FB83D9203BC0}" destId="{D702313C-B640-4987-8A18-CB737E84A13F}" srcOrd="0" destOrd="0" presId="urn:microsoft.com/office/officeart/2005/8/layout/pyramid1"/>
    <dgm:cxn modelId="{ED5B0344-817F-394E-A344-958FC71569E0}" type="presParOf" srcId="{9596A18B-F53A-422C-BE0D-FB83D9203BC0}" destId="{ADC61743-075C-430A-A2EB-806B9277D151}" srcOrd="1" destOrd="0" presId="urn:microsoft.com/office/officeart/2005/8/layout/pyramid1"/>
    <dgm:cxn modelId="{29F47EF9-28F9-D945-A134-8EFC19B2139B}" type="presParOf" srcId="{166655C7-F704-443A-AF19-DE38B7921000}" destId="{C7F79331-CDD5-4CA7-A6FF-0554529AB501}" srcOrd="2" destOrd="0" presId="urn:microsoft.com/office/officeart/2005/8/layout/pyramid1"/>
    <dgm:cxn modelId="{23D243C9-34FF-FC47-8AD6-51D1E5F304F0}" type="presParOf" srcId="{C7F79331-CDD5-4CA7-A6FF-0554529AB501}" destId="{8770EE0E-1A36-43C1-8B13-B729DA707B91}" srcOrd="0" destOrd="0" presId="urn:microsoft.com/office/officeart/2005/8/layout/pyramid1"/>
    <dgm:cxn modelId="{C1A5170E-BF51-DE47-B350-2D62AB169AFB}" type="presParOf" srcId="{C7F79331-CDD5-4CA7-A6FF-0554529AB501}" destId="{78DAED60-502B-4B04-9D13-DBE97E8A8F9C}" srcOrd="1" destOrd="0" presId="urn:microsoft.com/office/officeart/2005/8/layout/pyramid1"/>
    <dgm:cxn modelId="{D2C0C22F-B7C0-BA42-9366-36E75B991ACF}" type="presParOf" srcId="{166655C7-F704-443A-AF19-DE38B7921000}" destId="{5875B3D7-69E6-4D8B-966F-0F8E9730A5A1}" srcOrd="3" destOrd="0" presId="urn:microsoft.com/office/officeart/2005/8/layout/pyramid1"/>
    <dgm:cxn modelId="{A384CED5-B06C-5A4F-B8F9-3A7945FD499A}" type="presParOf" srcId="{5875B3D7-69E6-4D8B-966F-0F8E9730A5A1}" destId="{8522D01B-4539-415F-824B-6FBCFB6E3E1A}" srcOrd="0" destOrd="0" presId="urn:microsoft.com/office/officeart/2005/8/layout/pyramid1"/>
    <dgm:cxn modelId="{6FE46CC4-9E92-5049-A2AB-64EB5496C3F7}" type="presParOf" srcId="{5875B3D7-69E6-4D8B-966F-0F8E9730A5A1}" destId="{64DBA4CD-EE15-49EF-8C6B-DA564EC9B07A}" srcOrd="1" destOrd="0" presId="urn:microsoft.com/office/officeart/2005/8/layout/pyramid1"/>
    <dgm:cxn modelId="{B15DA297-9148-E743-A303-2CA6A1DDD2C8}" type="presParOf" srcId="{166655C7-F704-443A-AF19-DE38B7921000}" destId="{50A63BF1-CB35-4725-BB89-43DF2930EF06}" srcOrd="4" destOrd="0" presId="urn:microsoft.com/office/officeart/2005/8/layout/pyramid1"/>
    <dgm:cxn modelId="{758025DA-5FC3-8740-9859-430E997FA8A6}" type="presParOf" srcId="{50A63BF1-CB35-4725-BB89-43DF2930EF06}" destId="{68E86D6A-8845-491F-A808-0B529EF5D12E}" srcOrd="0" destOrd="0" presId="urn:microsoft.com/office/officeart/2005/8/layout/pyramid1"/>
    <dgm:cxn modelId="{9A0043E7-CC56-F94A-8778-1F39D724B19B}" type="presParOf" srcId="{50A63BF1-CB35-4725-BB89-43DF2930EF06}" destId="{F2C5074D-593E-4E65-B0FB-90BD760A3B70}" srcOrd="1" destOrd="0" presId="urn:microsoft.com/office/officeart/2005/8/layout/pyramid1"/>
    <dgm:cxn modelId="{0D8C3F5F-E095-C84E-9A9D-214372BFDB9B}" type="presParOf" srcId="{166655C7-F704-443A-AF19-DE38B7921000}" destId="{76755B7F-2401-4005-B6AB-8056F5BFBBB1}" srcOrd="5" destOrd="0" presId="urn:microsoft.com/office/officeart/2005/8/layout/pyramid1"/>
    <dgm:cxn modelId="{6F933840-AA7A-784C-93FA-A30FCCC8DD31}" type="presParOf" srcId="{76755B7F-2401-4005-B6AB-8056F5BFBBB1}" destId="{4647E022-E396-4516-89E0-708150EE5DCD}" srcOrd="0" destOrd="0" presId="urn:microsoft.com/office/officeart/2005/8/layout/pyramid1"/>
    <dgm:cxn modelId="{B847B4CC-D373-B744-A43B-6E08B912A280}" type="presParOf" srcId="{76755B7F-2401-4005-B6AB-8056F5BFBBB1}" destId="{4D996ED9-7990-4AA7-9A02-D4AE924A2DA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69109D-90A0-48F4-9F02-E3B453E1F154}" type="doc">
      <dgm:prSet loTypeId="urn:microsoft.com/office/officeart/2005/8/layout/pyramid1" loCatId="pyramid" qsTypeId="urn:microsoft.com/office/officeart/2005/8/quickstyle/simple1" qsCatId="simple" csTypeId="urn:microsoft.com/office/officeart/2005/8/colors/colorful1" csCatId="colorful" phldr="1"/>
      <dgm:spPr/>
    </dgm:pt>
    <dgm:pt modelId="{6A65D293-212C-4A17-BD75-A5BD6AE332AD}">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Evaluating</a:t>
          </a:r>
        </a:p>
      </dgm:t>
    </dgm:pt>
    <dgm:pt modelId="{DFDA443E-9575-475C-AFC7-49F11FD4163F}" type="parTrans" cxnId="{173E4B58-3849-48E2-84C7-0A1C11C176A2}">
      <dgm:prSet/>
      <dgm:spPr/>
      <dgm:t>
        <a:bodyPr/>
        <a:lstStyle/>
        <a:p>
          <a:endParaRPr lang="en-US" sz="2000" b="1">
            <a:solidFill>
              <a:schemeClr val="bg1"/>
            </a:solidFill>
            <a:latin typeface="+mj-lt"/>
          </a:endParaRPr>
        </a:p>
      </dgm:t>
    </dgm:pt>
    <dgm:pt modelId="{8DD3EACC-06D7-406E-B8BF-FA8B1D16E436}" type="sibTrans" cxnId="{173E4B58-3849-48E2-84C7-0A1C11C176A2}">
      <dgm:prSet/>
      <dgm:spPr/>
      <dgm:t>
        <a:bodyPr/>
        <a:lstStyle/>
        <a:p>
          <a:endParaRPr lang="en-US" sz="2000" b="1">
            <a:solidFill>
              <a:schemeClr val="bg1"/>
            </a:solidFill>
            <a:latin typeface="+mj-lt"/>
          </a:endParaRPr>
        </a:p>
      </dgm:t>
    </dgm:pt>
    <dgm:pt modelId="{C550E2FD-93EA-4FFE-A755-8C7BBA786028}">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Analyzing</a:t>
          </a:r>
        </a:p>
      </dgm:t>
    </dgm:pt>
    <dgm:pt modelId="{337B45EC-2D7E-4F52-99E6-0BA5A098626B}" type="parTrans" cxnId="{A91F29FB-EB9D-43C0-ABD0-6905EDC7340F}">
      <dgm:prSet/>
      <dgm:spPr/>
      <dgm:t>
        <a:bodyPr/>
        <a:lstStyle/>
        <a:p>
          <a:endParaRPr lang="en-US" sz="2000" b="1">
            <a:solidFill>
              <a:schemeClr val="bg1"/>
            </a:solidFill>
            <a:latin typeface="+mj-lt"/>
          </a:endParaRPr>
        </a:p>
      </dgm:t>
    </dgm:pt>
    <dgm:pt modelId="{637D706B-3084-41E9-BD64-8C05BFD44D94}" type="sibTrans" cxnId="{A91F29FB-EB9D-43C0-ABD0-6905EDC7340F}">
      <dgm:prSet/>
      <dgm:spPr/>
      <dgm:t>
        <a:bodyPr/>
        <a:lstStyle/>
        <a:p>
          <a:endParaRPr lang="en-US" sz="2000" b="1">
            <a:solidFill>
              <a:schemeClr val="bg1"/>
            </a:solidFill>
            <a:latin typeface="+mj-lt"/>
          </a:endParaRPr>
        </a:p>
      </dgm:t>
    </dgm:pt>
    <dgm:pt modelId="{83DFB983-2A04-413D-81D0-CF74CA8BD0FC}">
      <dgm:prSet phldrT="[Text]" custT="1"/>
      <dgm:spPr>
        <a:solidFill>
          <a:schemeClr val="tx1">
            <a:lumMod val="65000"/>
          </a:schemeClr>
        </a:solidFill>
      </dgm:spPr>
      <dgm:t>
        <a:bodyPr anchor="ctr"/>
        <a:lstStyle/>
        <a:p>
          <a:endParaRPr lang="en-US" sz="2000" b="1" dirty="0">
            <a:solidFill>
              <a:schemeClr val="bg1"/>
            </a:solidFill>
            <a:latin typeface="+mj-lt"/>
          </a:endParaRPr>
        </a:p>
        <a:p>
          <a:r>
            <a:rPr lang="en-US" sz="1900" b="1" dirty="0">
              <a:solidFill>
                <a:schemeClr val="bg1"/>
              </a:solidFill>
              <a:latin typeface="+mj-lt"/>
            </a:rPr>
            <a:t>Creating</a:t>
          </a:r>
        </a:p>
      </dgm:t>
    </dgm:pt>
    <dgm:pt modelId="{7BA490B1-1C20-46E3-B25A-AE8366C9292B}" type="parTrans" cxnId="{CAFBE9E7-8DDF-4AEE-B9F3-31C14BCBD704}">
      <dgm:prSet/>
      <dgm:spPr/>
      <dgm:t>
        <a:bodyPr/>
        <a:lstStyle/>
        <a:p>
          <a:endParaRPr lang="en-US" sz="2000" b="1">
            <a:solidFill>
              <a:schemeClr val="bg1"/>
            </a:solidFill>
            <a:latin typeface="+mj-lt"/>
          </a:endParaRPr>
        </a:p>
      </dgm:t>
    </dgm:pt>
    <dgm:pt modelId="{1F8CF22C-DC8F-4009-AFDA-6B7E205C8687}" type="sibTrans" cxnId="{CAFBE9E7-8DDF-4AEE-B9F3-31C14BCBD704}">
      <dgm:prSet/>
      <dgm:spPr/>
      <dgm:t>
        <a:bodyPr/>
        <a:lstStyle/>
        <a:p>
          <a:endParaRPr lang="en-US" sz="2000" b="1">
            <a:solidFill>
              <a:schemeClr val="bg1"/>
            </a:solidFill>
            <a:latin typeface="+mj-lt"/>
          </a:endParaRPr>
        </a:p>
      </dgm:t>
    </dgm:pt>
    <dgm:pt modelId="{AE7A287C-E05C-4AD4-9851-97860E103AE3}">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Applying</a:t>
          </a:r>
        </a:p>
      </dgm:t>
    </dgm:pt>
    <dgm:pt modelId="{49FAA5BC-C271-406E-8A14-AE974806FA55}" type="parTrans" cxnId="{7F0D2705-8D32-4EC7-AF0C-421CDBF34200}">
      <dgm:prSet/>
      <dgm:spPr/>
      <dgm:t>
        <a:bodyPr/>
        <a:lstStyle/>
        <a:p>
          <a:endParaRPr lang="en-US" sz="2000" b="1">
            <a:solidFill>
              <a:schemeClr val="bg1"/>
            </a:solidFill>
            <a:latin typeface="+mj-lt"/>
          </a:endParaRPr>
        </a:p>
      </dgm:t>
    </dgm:pt>
    <dgm:pt modelId="{FECBC7A6-F17D-450F-A280-ACC2777F4C93}" type="sibTrans" cxnId="{7F0D2705-8D32-4EC7-AF0C-421CDBF34200}">
      <dgm:prSet/>
      <dgm:spPr/>
      <dgm:t>
        <a:bodyPr/>
        <a:lstStyle/>
        <a:p>
          <a:endParaRPr lang="en-US" sz="2000" b="1">
            <a:solidFill>
              <a:schemeClr val="bg1"/>
            </a:solidFill>
            <a:latin typeface="+mj-lt"/>
          </a:endParaRPr>
        </a:p>
      </dgm:t>
    </dgm:pt>
    <dgm:pt modelId="{0DF6DEC2-4CC4-4B33-A053-B651F7D88EE8}">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Understanding</a:t>
          </a:r>
        </a:p>
      </dgm:t>
    </dgm:pt>
    <dgm:pt modelId="{9DBBD67A-61E1-4651-80A9-971F190C055B}" type="parTrans" cxnId="{83146BC7-0B7A-404D-B16D-CE0E0D58593A}">
      <dgm:prSet/>
      <dgm:spPr/>
      <dgm:t>
        <a:bodyPr/>
        <a:lstStyle/>
        <a:p>
          <a:endParaRPr lang="en-US" sz="2000" b="1">
            <a:solidFill>
              <a:schemeClr val="bg1"/>
            </a:solidFill>
            <a:latin typeface="+mj-lt"/>
          </a:endParaRPr>
        </a:p>
      </dgm:t>
    </dgm:pt>
    <dgm:pt modelId="{50DB126F-4EFB-42EF-832D-3E229A27DBBE}" type="sibTrans" cxnId="{83146BC7-0B7A-404D-B16D-CE0E0D58593A}">
      <dgm:prSet/>
      <dgm:spPr/>
      <dgm:t>
        <a:bodyPr/>
        <a:lstStyle/>
        <a:p>
          <a:endParaRPr lang="en-US" sz="2000" b="1">
            <a:solidFill>
              <a:schemeClr val="bg1"/>
            </a:solidFill>
            <a:latin typeface="+mj-lt"/>
          </a:endParaRPr>
        </a:p>
      </dgm:t>
    </dgm:pt>
    <dgm:pt modelId="{54BBE94B-51D2-45E3-928E-A553B911E619}">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Remembering</a:t>
          </a:r>
        </a:p>
      </dgm:t>
    </dgm:pt>
    <dgm:pt modelId="{3D44115E-3804-42DB-A187-B7E886100B52}" type="parTrans" cxnId="{DB4B9212-960D-4D15-9086-6EB6639B11D7}">
      <dgm:prSet/>
      <dgm:spPr/>
      <dgm:t>
        <a:bodyPr/>
        <a:lstStyle/>
        <a:p>
          <a:endParaRPr lang="en-US" sz="2000" b="1">
            <a:solidFill>
              <a:schemeClr val="bg1"/>
            </a:solidFill>
            <a:latin typeface="+mj-lt"/>
          </a:endParaRPr>
        </a:p>
      </dgm:t>
    </dgm:pt>
    <dgm:pt modelId="{D52D77C3-CBAA-419F-8F97-32019851DD40}" type="sibTrans" cxnId="{DB4B9212-960D-4D15-9086-6EB6639B11D7}">
      <dgm:prSet/>
      <dgm:spPr/>
      <dgm:t>
        <a:bodyPr/>
        <a:lstStyle/>
        <a:p>
          <a:endParaRPr lang="en-US" sz="2000" b="1">
            <a:solidFill>
              <a:schemeClr val="bg1"/>
            </a:solidFill>
            <a:latin typeface="+mj-lt"/>
          </a:endParaRPr>
        </a:p>
      </dgm:t>
    </dgm:pt>
    <dgm:pt modelId="{166655C7-F704-443A-AF19-DE38B7921000}" type="pres">
      <dgm:prSet presAssocID="{E669109D-90A0-48F4-9F02-E3B453E1F154}" presName="Name0" presStyleCnt="0">
        <dgm:presLayoutVars>
          <dgm:dir/>
          <dgm:animLvl val="lvl"/>
          <dgm:resizeHandles val="exact"/>
        </dgm:presLayoutVars>
      </dgm:prSet>
      <dgm:spPr/>
    </dgm:pt>
    <dgm:pt modelId="{54126A24-23FF-4D0D-B55E-7580C4A78221}" type="pres">
      <dgm:prSet presAssocID="{83DFB983-2A04-413D-81D0-CF74CA8BD0FC}" presName="Name8" presStyleCnt="0"/>
      <dgm:spPr/>
    </dgm:pt>
    <dgm:pt modelId="{E61163C0-40A5-4DBF-8E6B-C8BCA1A65DDE}" type="pres">
      <dgm:prSet presAssocID="{83DFB983-2A04-413D-81D0-CF74CA8BD0FC}" presName="level" presStyleLbl="node1" presStyleIdx="0" presStyleCnt="6">
        <dgm:presLayoutVars>
          <dgm:chMax val="1"/>
          <dgm:bulletEnabled val="1"/>
        </dgm:presLayoutVars>
      </dgm:prSet>
      <dgm:spPr/>
    </dgm:pt>
    <dgm:pt modelId="{DF768BEA-F269-4C95-BFEF-E9B0E9F0D05D}" type="pres">
      <dgm:prSet presAssocID="{83DFB983-2A04-413D-81D0-CF74CA8BD0FC}" presName="levelTx" presStyleLbl="revTx" presStyleIdx="0" presStyleCnt="0">
        <dgm:presLayoutVars>
          <dgm:chMax val="1"/>
          <dgm:bulletEnabled val="1"/>
        </dgm:presLayoutVars>
      </dgm:prSet>
      <dgm:spPr/>
    </dgm:pt>
    <dgm:pt modelId="{9596A18B-F53A-422C-BE0D-FB83D9203BC0}" type="pres">
      <dgm:prSet presAssocID="{6A65D293-212C-4A17-BD75-A5BD6AE332AD}" presName="Name8" presStyleCnt="0"/>
      <dgm:spPr/>
    </dgm:pt>
    <dgm:pt modelId="{D702313C-B640-4987-8A18-CB737E84A13F}" type="pres">
      <dgm:prSet presAssocID="{6A65D293-212C-4A17-BD75-A5BD6AE332AD}" presName="level" presStyleLbl="node1" presStyleIdx="1" presStyleCnt="6">
        <dgm:presLayoutVars>
          <dgm:chMax val="1"/>
          <dgm:bulletEnabled val="1"/>
        </dgm:presLayoutVars>
      </dgm:prSet>
      <dgm:spPr/>
    </dgm:pt>
    <dgm:pt modelId="{ADC61743-075C-430A-A2EB-806B9277D151}" type="pres">
      <dgm:prSet presAssocID="{6A65D293-212C-4A17-BD75-A5BD6AE332AD}" presName="levelTx" presStyleLbl="revTx" presStyleIdx="0" presStyleCnt="0">
        <dgm:presLayoutVars>
          <dgm:chMax val="1"/>
          <dgm:bulletEnabled val="1"/>
        </dgm:presLayoutVars>
      </dgm:prSet>
      <dgm:spPr/>
    </dgm:pt>
    <dgm:pt modelId="{C7F79331-CDD5-4CA7-A6FF-0554529AB501}" type="pres">
      <dgm:prSet presAssocID="{C550E2FD-93EA-4FFE-A755-8C7BBA786028}" presName="Name8" presStyleCnt="0"/>
      <dgm:spPr/>
    </dgm:pt>
    <dgm:pt modelId="{8770EE0E-1A36-43C1-8B13-B729DA707B91}" type="pres">
      <dgm:prSet presAssocID="{C550E2FD-93EA-4FFE-A755-8C7BBA786028}" presName="level" presStyleLbl="node1" presStyleIdx="2" presStyleCnt="6">
        <dgm:presLayoutVars>
          <dgm:chMax val="1"/>
          <dgm:bulletEnabled val="1"/>
        </dgm:presLayoutVars>
      </dgm:prSet>
      <dgm:spPr/>
    </dgm:pt>
    <dgm:pt modelId="{78DAED60-502B-4B04-9D13-DBE97E8A8F9C}" type="pres">
      <dgm:prSet presAssocID="{C550E2FD-93EA-4FFE-A755-8C7BBA786028}" presName="levelTx" presStyleLbl="revTx" presStyleIdx="0" presStyleCnt="0">
        <dgm:presLayoutVars>
          <dgm:chMax val="1"/>
          <dgm:bulletEnabled val="1"/>
        </dgm:presLayoutVars>
      </dgm:prSet>
      <dgm:spPr/>
    </dgm:pt>
    <dgm:pt modelId="{5875B3D7-69E6-4D8B-966F-0F8E9730A5A1}" type="pres">
      <dgm:prSet presAssocID="{AE7A287C-E05C-4AD4-9851-97860E103AE3}" presName="Name8" presStyleCnt="0"/>
      <dgm:spPr/>
    </dgm:pt>
    <dgm:pt modelId="{8522D01B-4539-415F-824B-6FBCFB6E3E1A}" type="pres">
      <dgm:prSet presAssocID="{AE7A287C-E05C-4AD4-9851-97860E103AE3}" presName="level" presStyleLbl="node1" presStyleIdx="3" presStyleCnt="6">
        <dgm:presLayoutVars>
          <dgm:chMax val="1"/>
          <dgm:bulletEnabled val="1"/>
        </dgm:presLayoutVars>
      </dgm:prSet>
      <dgm:spPr/>
    </dgm:pt>
    <dgm:pt modelId="{64DBA4CD-EE15-49EF-8C6B-DA564EC9B07A}" type="pres">
      <dgm:prSet presAssocID="{AE7A287C-E05C-4AD4-9851-97860E103AE3}" presName="levelTx" presStyleLbl="revTx" presStyleIdx="0" presStyleCnt="0">
        <dgm:presLayoutVars>
          <dgm:chMax val="1"/>
          <dgm:bulletEnabled val="1"/>
        </dgm:presLayoutVars>
      </dgm:prSet>
      <dgm:spPr/>
    </dgm:pt>
    <dgm:pt modelId="{50A63BF1-CB35-4725-BB89-43DF2930EF06}" type="pres">
      <dgm:prSet presAssocID="{0DF6DEC2-4CC4-4B33-A053-B651F7D88EE8}" presName="Name8" presStyleCnt="0"/>
      <dgm:spPr/>
    </dgm:pt>
    <dgm:pt modelId="{68E86D6A-8845-491F-A808-0B529EF5D12E}" type="pres">
      <dgm:prSet presAssocID="{0DF6DEC2-4CC4-4B33-A053-B651F7D88EE8}" presName="level" presStyleLbl="node1" presStyleIdx="4" presStyleCnt="6">
        <dgm:presLayoutVars>
          <dgm:chMax val="1"/>
          <dgm:bulletEnabled val="1"/>
        </dgm:presLayoutVars>
      </dgm:prSet>
      <dgm:spPr/>
    </dgm:pt>
    <dgm:pt modelId="{F2C5074D-593E-4E65-B0FB-90BD760A3B70}" type="pres">
      <dgm:prSet presAssocID="{0DF6DEC2-4CC4-4B33-A053-B651F7D88EE8}" presName="levelTx" presStyleLbl="revTx" presStyleIdx="0" presStyleCnt="0">
        <dgm:presLayoutVars>
          <dgm:chMax val="1"/>
          <dgm:bulletEnabled val="1"/>
        </dgm:presLayoutVars>
      </dgm:prSet>
      <dgm:spPr/>
    </dgm:pt>
    <dgm:pt modelId="{76755B7F-2401-4005-B6AB-8056F5BFBBB1}" type="pres">
      <dgm:prSet presAssocID="{54BBE94B-51D2-45E3-928E-A553B911E619}" presName="Name8" presStyleCnt="0"/>
      <dgm:spPr/>
    </dgm:pt>
    <dgm:pt modelId="{4647E022-E396-4516-89E0-708150EE5DCD}" type="pres">
      <dgm:prSet presAssocID="{54BBE94B-51D2-45E3-928E-A553B911E619}" presName="level" presStyleLbl="node1" presStyleIdx="5" presStyleCnt="6">
        <dgm:presLayoutVars>
          <dgm:chMax val="1"/>
          <dgm:bulletEnabled val="1"/>
        </dgm:presLayoutVars>
      </dgm:prSet>
      <dgm:spPr/>
    </dgm:pt>
    <dgm:pt modelId="{4D996ED9-7990-4AA7-9A02-D4AE924A2DAD}" type="pres">
      <dgm:prSet presAssocID="{54BBE94B-51D2-45E3-928E-A553B911E619}" presName="levelTx" presStyleLbl="revTx" presStyleIdx="0" presStyleCnt="0">
        <dgm:presLayoutVars>
          <dgm:chMax val="1"/>
          <dgm:bulletEnabled val="1"/>
        </dgm:presLayoutVars>
      </dgm:prSet>
      <dgm:spPr/>
    </dgm:pt>
  </dgm:ptLst>
  <dgm:cxnLst>
    <dgm:cxn modelId="{A43BE200-3B9E-2547-87EC-845767B145BD}" type="presOf" srcId="{54BBE94B-51D2-45E3-928E-A553B911E619}" destId="{4D996ED9-7990-4AA7-9A02-D4AE924A2DAD}" srcOrd="1" destOrd="0" presId="urn:microsoft.com/office/officeart/2005/8/layout/pyramid1"/>
    <dgm:cxn modelId="{7F0D2705-8D32-4EC7-AF0C-421CDBF34200}" srcId="{E669109D-90A0-48F4-9F02-E3B453E1F154}" destId="{AE7A287C-E05C-4AD4-9851-97860E103AE3}" srcOrd="3" destOrd="0" parTransId="{49FAA5BC-C271-406E-8A14-AE974806FA55}" sibTransId="{FECBC7A6-F17D-450F-A280-ACC2777F4C93}"/>
    <dgm:cxn modelId="{D02B3908-3D48-2C40-A61E-D9D4988A718C}" type="presOf" srcId="{54BBE94B-51D2-45E3-928E-A553B911E619}" destId="{4647E022-E396-4516-89E0-708150EE5DCD}" srcOrd="0" destOrd="0" presId="urn:microsoft.com/office/officeart/2005/8/layout/pyramid1"/>
    <dgm:cxn modelId="{F89E930A-3A3A-0848-8E38-39F35689888A}" type="presOf" srcId="{6A65D293-212C-4A17-BD75-A5BD6AE332AD}" destId="{D702313C-B640-4987-8A18-CB737E84A13F}" srcOrd="0" destOrd="0" presId="urn:microsoft.com/office/officeart/2005/8/layout/pyramid1"/>
    <dgm:cxn modelId="{DB4B9212-960D-4D15-9086-6EB6639B11D7}" srcId="{E669109D-90A0-48F4-9F02-E3B453E1F154}" destId="{54BBE94B-51D2-45E3-928E-A553B911E619}" srcOrd="5" destOrd="0" parTransId="{3D44115E-3804-42DB-A187-B7E886100B52}" sibTransId="{D52D77C3-CBAA-419F-8F97-32019851DD40}"/>
    <dgm:cxn modelId="{F0994E27-CFE6-F64A-9CD5-4DC81B00C542}" type="presOf" srcId="{C550E2FD-93EA-4FFE-A755-8C7BBA786028}" destId="{78DAED60-502B-4B04-9D13-DBE97E8A8F9C}" srcOrd="1" destOrd="0" presId="urn:microsoft.com/office/officeart/2005/8/layout/pyramid1"/>
    <dgm:cxn modelId="{D5C6213A-44FC-8E4F-A8F4-9682A79C76C8}" type="presOf" srcId="{6A65D293-212C-4A17-BD75-A5BD6AE332AD}" destId="{ADC61743-075C-430A-A2EB-806B9277D151}" srcOrd="1" destOrd="0" presId="urn:microsoft.com/office/officeart/2005/8/layout/pyramid1"/>
    <dgm:cxn modelId="{294AE83A-3352-0E47-A134-88BA8515DD49}" type="presOf" srcId="{0DF6DEC2-4CC4-4B33-A053-B651F7D88EE8}" destId="{68E86D6A-8845-491F-A808-0B529EF5D12E}" srcOrd="0" destOrd="0" presId="urn:microsoft.com/office/officeart/2005/8/layout/pyramid1"/>
    <dgm:cxn modelId="{2E4AC844-6A91-E346-B613-DB2CA186E99F}" type="presOf" srcId="{AE7A287C-E05C-4AD4-9851-97860E103AE3}" destId="{64DBA4CD-EE15-49EF-8C6B-DA564EC9B07A}" srcOrd="1" destOrd="0" presId="urn:microsoft.com/office/officeart/2005/8/layout/pyramid1"/>
    <dgm:cxn modelId="{8C44DB66-D3B8-0448-AFE6-052FE49F9791}" type="presOf" srcId="{AE7A287C-E05C-4AD4-9851-97860E103AE3}" destId="{8522D01B-4539-415F-824B-6FBCFB6E3E1A}" srcOrd="0" destOrd="0" presId="urn:microsoft.com/office/officeart/2005/8/layout/pyramid1"/>
    <dgm:cxn modelId="{173E4B58-3849-48E2-84C7-0A1C11C176A2}" srcId="{E669109D-90A0-48F4-9F02-E3B453E1F154}" destId="{6A65D293-212C-4A17-BD75-A5BD6AE332AD}" srcOrd="1" destOrd="0" parTransId="{DFDA443E-9575-475C-AFC7-49F11FD4163F}" sibTransId="{8DD3EACC-06D7-406E-B8BF-FA8B1D16E436}"/>
    <dgm:cxn modelId="{C63AF683-DE70-3C46-8314-DAA99786C0CF}" type="presOf" srcId="{E669109D-90A0-48F4-9F02-E3B453E1F154}" destId="{166655C7-F704-443A-AF19-DE38B7921000}" srcOrd="0" destOrd="0" presId="urn:microsoft.com/office/officeart/2005/8/layout/pyramid1"/>
    <dgm:cxn modelId="{77FD6F90-306A-3C44-8184-7BF3D50097BE}" type="presOf" srcId="{83DFB983-2A04-413D-81D0-CF74CA8BD0FC}" destId="{DF768BEA-F269-4C95-BFEF-E9B0E9F0D05D}" srcOrd="1" destOrd="0" presId="urn:microsoft.com/office/officeart/2005/8/layout/pyramid1"/>
    <dgm:cxn modelId="{83146BC7-0B7A-404D-B16D-CE0E0D58593A}" srcId="{E669109D-90A0-48F4-9F02-E3B453E1F154}" destId="{0DF6DEC2-4CC4-4B33-A053-B651F7D88EE8}" srcOrd="4" destOrd="0" parTransId="{9DBBD67A-61E1-4651-80A9-971F190C055B}" sibTransId="{50DB126F-4EFB-42EF-832D-3E229A27DBBE}"/>
    <dgm:cxn modelId="{EE2F07E0-E98F-7B42-8CB8-8F23F69F15BF}" type="presOf" srcId="{83DFB983-2A04-413D-81D0-CF74CA8BD0FC}" destId="{E61163C0-40A5-4DBF-8E6B-C8BCA1A65DDE}" srcOrd="0" destOrd="0" presId="urn:microsoft.com/office/officeart/2005/8/layout/pyramid1"/>
    <dgm:cxn modelId="{9CEF3CE5-6765-9D4D-A7DA-A3F05C340A56}" type="presOf" srcId="{C550E2FD-93EA-4FFE-A755-8C7BBA786028}" destId="{8770EE0E-1A36-43C1-8B13-B729DA707B91}" srcOrd="0" destOrd="0" presId="urn:microsoft.com/office/officeart/2005/8/layout/pyramid1"/>
    <dgm:cxn modelId="{CAFBE9E7-8DDF-4AEE-B9F3-31C14BCBD704}" srcId="{E669109D-90A0-48F4-9F02-E3B453E1F154}" destId="{83DFB983-2A04-413D-81D0-CF74CA8BD0FC}" srcOrd="0" destOrd="0" parTransId="{7BA490B1-1C20-46E3-B25A-AE8366C9292B}" sibTransId="{1F8CF22C-DC8F-4009-AFDA-6B7E205C8687}"/>
    <dgm:cxn modelId="{1E83D6F0-2655-9D4F-9D8D-6F496528CC2C}" type="presOf" srcId="{0DF6DEC2-4CC4-4B33-A053-B651F7D88EE8}" destId="{F2C5074D-593E-4E65-B0FB-90BD760A3B70}" srcOrd="1" destOrd="0" presId="urn:microsoft.com/office/officeart/2005/8/layout/pyramid1"/>
    <dgm:cxn modelId="{A91F29FB-EB9D-43C0-ABD0-6905EDC7340F}" srcId="{E669109D-90A0-48F4-9F02-E3B453E1F154}" destId="{C550E2FD-93EA-4FFE-A755-8C7BBA786028}" srcOrd="2" destOrd="0" parTransId="{337B45EC-2D7E-4F52-99E6-0BA5A098626B}" sibTransId="{637D706B-3084-41E9-BD64-8C05BFD44D94}"/>
    <dgm:cxn modelId="{F711D3AA-2C42-0A46-B4A5-7F2B8D50E39C}" type="presParOf" srcId="{166655C7-F704-443A-AF19-DE38B7921000}" destId="{54126A24-23FF-4D0D-B55E-7580C4A78221}" srcOrd="0" destOrd="0" presId="urn:microsoft.com/office/officeart/2005/8/layout/pyramid1"/>
    <dgm:cxn modelId="{E96B8E32-C662-0C4B-BEA7-864C19B5078E}" type="presParOf" srcId="{54126A24-23FF-4D0D-B55E-7580C4A78221}" destId="{E61163C0-40A5-4DBF-8E6B-C8BCA1A65DDE}" srcOrd="0" destOrd="0" presId="urn:microsoft.com/office/officeart/2005/8/layout/pyramid1"/>
    <dgm:cxn modelId="{F4833FE3-B82A-1F4E-BBC2-21C380D95B4A}" type="presParOf" srcId="{54126A24-23FF-4D0D-B55E-7580C4A78221}" destId="{DF768BEA-F269-4C95-BFEF-E9B0E9F0D05D}" srcOrd="1" destOrd="0" presId="urn:microsoft.com/office/officeart/2005/8/layout/pyramid1"/>
    <dgm:cxn modelId="{C0F0FA1A-AB02-D94D-B29A-07E7F9142C3B}" type="presParOf" srcId="{166655C7-F704-443A-AF19-DE38B7921000}" destId="{9596A18B-F53A-422C-BE0D-FB83D9203BC0}" srcOrd="1" destOrd="0" presId="urn:microsoft.com/office/officeart/2005/8/layout/pyramid1"/>
    <dgm:cxn modelId="{A5B217EA-F053-D549-90FC-CF964F04088E}" type="presParOf" srcId="{9596A18B-F53A-422C-BE0D-FB83D9203BC0}" destId="{D702313C-B640-4987-8A18-CB737E84A13F}" srcOrd="0" destOrd="0" presId="urn:microsoft.com/office/officeart/2005/8/layout/pyramid1"/>
    <dgm:cxn modelId="{ED5B0344-817F-394E-A344-958FC71569E0}" type="presParOf" srcId="{9596A18B-F53A-422C-BE0D-FB83D9203BC0}" destId="{ADC61743-075C-430A-A2EB-806B9277D151}" srcOrd="1" destOrd="0" presId="urn:microsoft.com/office/officeart/2005/8/layout/pyramid1"/>
    <dgm:cxn modelId="{29F47EF9-28F9-D945-A134-8EFC19B2139B}" type="presParOf" srcId="{166655C7-F704-443A-AF19-DE38B7921000}" destId="{C7F79331-CDD5-4CA7-A6FF-0554529AB501}" srcOrd="2" destOrd="0" presId="urn:microsoft.com/office/officeart/2005/8/layout/pyramid1"/>
    <dgm:cxn modelId="{23D243C9-34FF-FC47-8AD6-51D1E5F304F0}" type="presParOf" srcId="{C7F79331-CDD5-4CA7-A6FF-0554529AB501}" destId="{8770EE0E-1A36-43C1-8B13-B729DA707B91}" srcOrd="0" destOrd="0" presId="urn:microsoft.com/office/officeart/2005/8/layout/pyramid1"/>
    <dgm:cxn modelId="{C1A5170E-BF51-DE47-B350-2D62AB169AFB}" type="presParOf" srcId="{C7F79331-CDD5-4CA7-A6FF-0554529AB501}" destId="{78DAED60-502B-4B04-9D13-DBE97E8A8F9C}" srcOrd="1" destOrd="0" presId="urn:microsoft.com/office/officeart/2005/8/layout/pyramid1"/>
    <dgm:cxn modelId="{D2C0C22F-B7C0-BA42-9366-36E75B991ACF}" type="presParOf" srcId="{166655C7-F704-443A-AF19-DE38B7921000}" destId="{5875B3D7-69E6-4D8B-966F-0F8E9730A5A1}" srcOrd="3" destOrd="0" presId="urn:microsoft.com/office/officeart/2005/8/layout/pyramid1"/>
    <dgm:cxn modelId="{A384CED5-B06C-5A4F-B8F9-3A7945FD499A}" type="presParOf" srcId="{5875B3D7-69E6-4D8B-966F-0F8E9730A5A1}" destId="{8522D01B-4539-415F-824B-6FBCFB6E3E1A}" srcOrd="0" destOrd="0" presId="urn:microsoft.com/office/officeart/2005/8/layout/pyramid1"/>
    <dgm:cxn modelId="{6FE46CC4-9E92-5049-A2AB-64EB5496C3F7}" type="presParOf" srcId="{5875B3D7-69E6-4D8B-966F-0F8E9730A5A1}" destId="{64DBA4CD-EE15-49EF-8C6B-DA564EC9B07A}" srcOrd="1" destOrd="0" presId="urn:microsoft.com/office/officeart/2005/8/layout/pyramid1"/>
    <dgm:cxn modelId="{B15DA297-9148-E743-A303-2CA6A1DDD2C8}" type="presParOf" srcId="{166655C7-F704-443A-AF19-DE38B7921000}" destId="{50A63BF1-CB35-4725-BB89-43DF2930EF06}" srcOrd="4" destOrd="0" presId="urn:microsoft.com/office/officeart/2005/8/layout/pyramid1"/>
    <dgm:cxn modelId="{758025DA-5FC3-8740-9859-430E997FA8A6}" type="presParOf" srcId="{50A63BF1-CB35-4725-BB89-43DF2930EF06}" destId="{68E86D6A-8845-491F-A808-0B529EF5D12E}" srcOrd="0" destOrd="0" presId="urn:microsoft.com/office/officeart/2005/8/layout/pyramid1"/>
    <dgm:cxn modelId="{9A0043E7-CC56-F94A-8778-1F39D724B19B}" type="presParOf" srcId="{50A63BF1-CB35-4725-BB89-43DF2930EF06}" destId="{F2C5074D-593E-4E65-B0FB-90BD760A3B70}" srcOrd="1" destOrd="0" presId="urn:microsoft.com/office/officeart/2005/8/layout/pyramid1"/>
    <dgm:cxn modelId="{0D8C3F5F-E095-C84E-9A9D-214372BFDB9B}" type="presParOf" srcId="{166655C7-F704-443A-AF19-DE38B7921000}" destId="{76755B7F-2401-4005-B6AB-8056F5BFBBB1}" srcOrd="5" destOrd="0" presId="urn:microsoft.com/office/officeart/2005/8/layout/pyramid1"/>
    <dgm:cxn modelId="{6F933840-AA7A-784C-93FA-A30FCCC8DD31}" type="presParOf" srcId="{76755B7F-2401-4005-B6AB-8056F5BFBBB1}" destId="{4647E022-E396-4516-89E0-708150EE5DCD}" srcOrd="0" destOrd="0" presId="urn:microsoft.com/office/officeart/2005/8/layout/pyramid1"/>
    <dgm:cxn modelId="{B847B4CC-D373-B744-A43B-6E08B912A280}" type="presParOf" srcId="{76755B7F-2401-4005-B6AB-8056F5BFBBB1}" destId="{4D996ED9-7990-4AA7-9A02-D4AE924A2DA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69109D-90A0-48F4-9F02-E3B453E1F154}" type="doc">
      <dgm:prSet loTypeId="urn:microsoft.com/office/officeart/2005/8/layout/pyramid1" loCatId="pyramid" qsTypeId="urn:microsoft.com/office/officeart/2005/8/quickstyle/simple1" qsCatId="simple" csTypeId="urn:microsoft.com/office/officeart/2005/8/colors/colorful1" csCatId="colorful" phldr="1"/>
      <dgm:spPr/>
    </dgm:pt>
    <dgm:pt modelId="{6A65D293-212C-4A17-BD75-A5BD6AE332AD}">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Evaluating</a:t>
          </a:r>
        </a:p>
      </dgm:t>
    </dgm:pt>
    <dgm:pt modelId="{DFDA443E-9575-475C-AFC7-49F11FD4163F}" type="parTrans" cxnId="{173E4B58-3849-48E2-84C7-0A1C11C176A2}">
      <dgm:prSet/>
      <dgm:spPr/>
      <dgm:t>
        <a:bodyPr/>
        <a:lstStyle/>
        <a:p>
          <a:endParaRPr lang="en-US" sz="2000" b="1">
            <a:solidFill>
              <a:schemeClr val="bg1"/>
            </a:solidFill>
            <a:latin typeface="+mj-lt"/>
          </a:endParaRPr>
        </a:p>
      </dgm:t>
    </dgm:pt>
    <dgm:pt modelId="{8DD3EACC-06D7-406E-B8BF-FA8B1D16E436}" type="sibTrans" cxnId="{173E4B58-3849-48E2-84C7-0A1C11C176A2}">
      <dgm:prSet/>
      <dgm:spPr/>
      <dgm:t>
        <a:bodyPr/>
        <a:lstStyle/>
        <a:p>
          <a:endParaRPr lang="en-US" sz="2000" b="1">
            <a:solidFill>
              <a:schemeClr val="bg1"/>
            </a:solidFill>
            <a:latin typeface="+mj-lt"/>
          </a:endParaRPr>
        </a:p>
      </dgm:t>
    </dgm:pt>
    <dgm:pt modelId="{C550E2FD-93EA-4FFE-A755-8C7BBA786028}">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Analyzing</a:t>
          </a:r>
        </a:p>
      </dgm:t>
    </dgm:pt>
    <dgm:pt modelId="{337B45EC-2D7E-4F52-99E6-0BA5A098626B}" type="parTrans" cxnId="{A91F29FB-EB9D-43C0-ABD0-6905EDC7340F}">
      <dgm:prSet/>
      <dgm:spPr/>
      <dgm:t>
        <a:bodyPr/>
        <a:lstStyle/>
        <a:p>
          <a:endParaRPr lang="en-US" sz="2000" b="1">
            <a:solidFill>
              <a:schemeClr val="bg1"/>
            </a:solidFill>
            <a:latin typeface="+mj-lt"/>
          </a:endParaRPr>
        </a:p>
      </dgm:t>
    </dgm:pt>
    <dgm:pt modelId="{637D706B-3084-41E9-BD64-8C05BFD44D94}" type="sibTrans" cxnId="{A91F29FB-EB9D-43C0-ABD0-6905EDC7340F}">
      <dgm:prSet/>
      <dgm:spPr/>
      <dgm:t>
        <a:bodyPr/>
        <a:lstStyle/>
        <a:p>
          <a:endParaRPr lang="en-US" sz="2000" b="1">
            <a:solidFill>
              <a:schemeClr val="bg1"/>
            </a:solidFill>
            <a:latin typeface="+mj-lt"/>
          </a:endParaRPr>
        </a:p>
      </dgm:t>
    </dgm:pt>
    <dgm:pt modelId="{83DFB983-2A04-413D-81D0-CF74CA8BD0FC}">
      <dgm:prSet phldrT="[Text]" custT="1"/>
      <dgm:spPr>
        <a:solidFill>
          <a:schemeClr val="tx1">
            <a:lumMod val="65000"/>
          </a:schemeClr>
        </a:solidFill>
      </dgm:spPr>
      <dgm:t>
        <a:bodyPr anchor="ctr"/>
        <a:lstStyle/>
        <a:p>
          <a:endParaRPr lang="en-US" sz="2000" b="1" dirty="0">
            <a:solidFill>
              <a:schemeClr val="bg1"/>
            </a:solidFill>
            <a:latin typeface="+mj-lt"/>
          </a:endParaRPr>
        </a:p>
        <a:p>
          <a:r>
            <a:rPr lang="en-US" sz="1900" b="1" dirty="0">
              <a:solidFill>
                <a:schemeClr val="bg1"/>
              </a:solidFill>
              <a:latin typeface="+mj-lt"/>
            </a:rPr>
            <a:t>Creating</a:t>
          </a:r>
        </a:p>
      </dgm:t>
    </dgm:pt>
    <dgm:pt modelId="{7BA490B1-1C20-46E3-B25A-AE8366C9292B}" type="parTrans" cxnId="{CAFBE9E7-8DDF-4AEE-B9F3-31C14BCBD704}">
      <dgm:prSet/>
      <dgm:spPr/>
      <dgm:t>
        <a:bodyPr/>
        <a:lstStyle/>
        <a:p>
          <a:endParaRPr lang="en-US" sz="2000" b="1">
            <a:solidFill>
              <a:schemeClr val="bg1"/>
            </a:solidFill>
            <a:latin typeface="+mj-lt"/>
          </a:endParaRPr>
        </a:p>
      </dgm:t>
    </dgm:pt>
    <dgm:pt modelId="{1F8CF22C-DC8F-4009-AFDA-6B7E205C8687}" type="sibTrans" cxnId="{CAFBE9E7-8DDF-4AEE-B9F3-31C14BCBD704}">
      <dgm:prSet/>
      <dgm:spPr/>
      <dgm:t>
        <a:bodyPr/>
        <a:lstStyle/>
        <a:p>
          <a:endParaRPr lang="en-US" sz="2000" b="1">
            <a:solidFill>
              <a:schemeClr val="bg1"/>
            </a:solidFill>
            <a:latin typeface="+mj-lt"/>
          </a:endParaRPr>
        </a:p>
      </dgm:t>
    </dgm:pt>
    <dgm:pt modelId="{AE7A287C-E05C-4AD4-9851-97860E103AE3}">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Applying</a:t>
          </a:r>
        </a:p>
      </dgm:t>
    </dgm:pt>
    <dgm:pt modelId="{49FAA5BC-C271-406E-8A14-AE974806FA55}" type="parTrans" cxnId="{7F0D2705-8D32-4EC7-AF0C-421CDBF34200}">
      <dgm:prSet/>
      <dgm:spPr/>
      <dgm:t>
        <a:bodyPr/>
        <a:lstStyle/>
        <a:p>
          <a:endParaRPr lang="en-US" sz="2000" b="1">
            <a:solidFill>
              <a:schemeClr val="bg1"/>
            </a:solidFill>
            <a:latin typeface="+mj-lt"/>
          </a:endParaRPr>
        </a:p>
      </dgm:t>
    </dgm:pt>
    <dgm:pt modelId="{FECBC7A6-F17D-450F-A280-ACC2777F4C93}" type="sibTrans" cxnId="{7F0D2705-8D32-4EC7-AF0C-421CDBF34200}">
      <dgm:prSet/>
      <dgm:spPr/>
      <dgm:t>
        <a:bodyPr/>
        <a:lstStyle/>
        <a:p>
          <a:endParaRPr lang="en-US" sz="2000" b="1">
            <a:solidFill>
              <a:schemeClr val="bg1"/>
            </a:solidFill>
            <a:latin typeface="+mj-lt"/>
          </a:endParaRPr>
        </a:p>
      </dgm:t>
    </dgm:pt>
    <dgm:pt modelId="{0DF6DEC2-4CC4-4B33-A053-B651F7D88EE8}">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Understanding</a:t>
          </a:r>
        </a:p>
      </dgm:t>
    </dgm:pt>
    <dgm:pt modelId="{9DBBD67A-61E1-4651-80A9-971F190C055B}" type="parTrans" cxnId="{83146BC7-0B7A-404D-B16D-CE0E0D58593A}">
      <dgm:prSet/>
      <dgm:spPr/>
      <dgm:t>
        <a:bodyPr/>
        <a:lstStyle/>
        <a:p>
          <a:endParaRPr lang="en-US" sz="2000" b="1">
            <a:solidFill>
              <a:schemeClr val="bg1"/>
            </a:solidFill>
            <a:latin typeface="+mj-lt"/>
          </a:endParaRPr>
        </a:p>
      </dgm:t>
    </dgm:pt>
    <dgm:pt modelId="{50DB126F-4EFB-42EF-832D-3E229A27DBBE}" type="sibTrans" cxnId="{83146BC7-0B7A-404D-B16D-CE0E0D58593A}">
      <dgm:prSet/>
      <dgm:spPr/>
      <dgm:t>
        <a:bodyPr/>
        <a:lstStyle/>
        <a:p>
          <a:endParaRPr lang="en-US" sz="2000" b="1">
            <a:solidFill>
              <a:schemeClr val="bg1"/>
            </a:solidFill>
            <a:latin typeface="+mj-lt"/>
          </a:endParaRPr>
        </a:p>
      </dgm:t>
    </dgm:pt>
    <dgm:pt modelId="{54BBE94B-51D2-45E3-928E-A553B911E619}">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Remembering</a:t>
          </a:r>
        </a:p>
      </dgm:t>
    </dgm:pt>
    <dgm:pt modelId="{3D44115E-3804-42DB-A187-B7E886100B52}" type="parTrans" cxnId="{DB4B9212-960D-4D15-9086-6EB6639B11D7}">
      <dgm:prSet/>
      <dgm:spPr/>
      <dgm:t>
        <a:bodyPr/>
        <a:lstStyle/>
        <a:p>
          <a:endParaRPr lang="en-US" sz="2000" b="1">
            <a:solidFill>
              <a:schemeClr val="bg1"/>
            </a:solidFill>
            <a:latin typeface="+mj-lt"/>
          </a:endParaRPr>
        </a:p>
      </dgm:t>
    </dgm:pt>
    <dgm:pt modelId="{D52D77C3-CBAA-419F-8F97-32019851DD40}" type="sibTrans" cxnId="{DB4B9212-960D-4D15-9086-6EB6639B11D7}">
      <dgm:prSet/>
      <dgm:spPr/>
      <dgm:t>
        <a:bodyPr/>
        <a:lstStyle/>
        <a:p>
          <a:endParaRPr lang="en-US" sz="2000" b="1">
            <a:solidFill>
              <a:schemeClr val="bg1"/>
            </a:solidFill>
            <a:latin typeface="+mj-lt"/>
          </a:endParaRPr>
        </a:p>
      </dgm:t>
    </dgm:pt>
    <dgm:pt modelId="{166655C7-F704-443A-AF19-DE38B7921000}" type="pres">
      <dgm:prSet presAssocID="{E669109D-90A0-48F4-9F02-E3B453E1F154}" presName="Name0" presStyleCnt="0">
        <dgm:presLayoutVars>
          <dgm:dir/>
          <dgm:animLvl val="lvl"/>
          <dgm:resizeHandles val="exact"/>
        </dgm:presLayoutVars>
      </dgm:prSet>
      <dgm:spPr/>
    </dgm:pt>
    <dgm:pt modelId="{54126A24-23FF-4D0D-B55E-7580C4A78221}" type="pres">
      <dgm:prSet presAssocID="{83DFB983-2A04-413D-81D0-CF74CA8BD0FC}" presName="Name8" presStyleCnt="0"/>
      <dgm:spPr/>
    </dgm:pt>
    <dgm:pt modelId="{E61163C0-40A5-4DBF-8E6B-C8BCA1A65DDE}" type="pres">
      <dgm:prSet presAssocID="{83DFB983-2A04-413D-81D0-CF74CA8BD0FC}" presName="level" presStyleLbl="node1" presStyleIdx="0" presStyleCnt="6">
        <dgm:presLayoutVars>
          <dgm:chMax val="1"/>
          <dgm:bulletEnabled val="1"/>
        </dgm:presLayoutVars>
      </dgm:prSet>
      <dgm:spPr/>
    </dgm:pt>
    <dgm:pt modelId="{DF768BEA-F269-4C95-BFEF-E9B0E9F0D05D}" type="pres">
      <dgm:prSet presAssocID="{83DFB983-2A04-413D-81D0-CF74CA8BD0FC}" presName="levelTx" presStyleLbl="revTx" presStyleIdx="0" presStyleCnt="0">
        <dgm:presLayoutVars>
          <dgm:chMax val="1"/>
          <dgm:bulletEnabled val="1"/>
        </dgm:presLayoutVars>
      </dgm:prSet>
      <dgm:spPr/>
    </dgm:pt>
    <dgm:pt modelId="{9596A18B-F53A-422C-BE0D-FB83D9203BC0}" type="pres">
      <dgm:prSet presAssocID="{6A65D293-212C-4A17-BD75-A5BD6AE332AD}" presName="Name8" presStyleCnt="0"/>
      <dgm:spPr/>
    </dgm:pt>
    <dgm:pt modelId="{D702313C-B640-4987-8A18-CB737E84A13F}" type="pres">
      <dgm:prSet presAssocID="{6A65D293-212C-4A17-BD75-A5BD6AE332AD}" presName="level" presStyleLbl="node1" presStyleIdx="1" presStyleCnt="6">
        <dgm:presLayoutVars>
          <dgm:chMax val="1"/>
          <dgm:bulletEnabled val="1"/>
        </dgm:presLayoutVars>
      </dgm:prSet>
      <dgm:spPr/>
    </dgm:pt>
    <dgm:pt modelId="{ADC61743-075C-430A-A2EB-806B9277D151}" type="pres">
      <dgm:prSet presAssocID="{6A65D293-212C-4A17-BD75-A5BD6AE332AD}" presName="levelTx" presStyleLbl="revTx" presStyleIdx="0" presStyleCnt="0">
        <dgm:presLayoutVars>
          <dgm:chMax val="1"/>
          <dgm:bulletEnabled val="1"/>
        </dgm:presLayoutVars>
      </dgm:prSet>
      <dgm:spPr/>
    </dgm:pt>
    <dgm:pt modelId="{C7F79331-CDD5-4CA7-A6FF-0554529AB501}" type="pres">
      <dgm:prSet presAssocID="{C550E2FD-93EA-4FFE-A755-8C7BBA786028}" presName="Name8" presStyleCnt="0"/>
      <dgm:spPr/>
    </dgm:pt>
    <dgm:pt modelId="{8770EE0E-1A36-43C1-8B13-B729DA707B91}" type="pres">
      <dgm:prSet presAssocID="{C550E2FD-93EA-4FFE-A755-8C7BBA786028}" presName="level" presStyleLbl="node1" presStyleIdx="2" presStyleCnt="6">
        <dgm:presLayoutVars>
          <dgm:chMax val="1"/>
          <dgm:bulletEnabled val="1"/>
        </dgm:presLayoutVars>
      </dgm:prSet>
      <dgm:spPr/>
    </dgm:pt>
    <dgm:pt modelId="{78DAED60-502B-4B04-9D13-DBE97E8A8F9C}" type="pres">
      <dgm:prSet presAssocID="{C550E2FD-93EA-4FFE-A755-8C7BBA786028}" presName="levelTx" presStyleLbl="revTx" presStyleIdx="0" presStyleCnt="0">
        <dgm:presLayoutVars>
          <dgm:chMax val="1"/>
          <dgm:bulletEnabled val="1"/>
        </dgm:presLayoutVars>
      </dgm:prSet>
      <dgm:spPr/>
    </dgm:pt>
    <dgm:pt modelId="{5875B3D7-69E6-4D8B-966F-0F8E9730A5A1}" type="pres">
      <dgm:prSet presAssocID="{AE7A287C-E05C-4AD4-9851-97860E103AE3}" presName="Name8" presStyleCnt="0"/>
      <dgm:spPr/>
    </dgm:pt>
    <dgm:pt modelId="{8522D01B-4539-415F-824B-6FBCFB6E3E1A}" type="pres">
      <dgm:prSet presAssocID="{AE7A287C-E05C-4AD4-9851-97860E103AE3}" presName="level" presStyleLbl="node1" presStyleIdx="3" presStyleCnt="6">
        <dgm:presLayoutVars>
          <dgm:chMax val="1"/>
          <dgm:bulletEnabled val="1"/>
        </dgm:presLayoutVars>
      </dgm:prSet>
      <dgm:spPr/>
    </dgm:pt>
    <dgm:pt modelId="{64DBA4CD-EE15-49EF-8C6B-DA564EC9B07A}" type="pres">
      <dgm:prSet presAssocID="{AE7A287C-E05C-4AD4-9851-97860E103AE3}" presName="levelTx" presStyleLbl="revTx" presStyleIdx="0" presStyleCnt="0">
        <dgm:presLayoutVars>
          <dgm:chMax val="1"/>
          <dgm:bulletEnabled val="1"/>
        </dgm:presLayoutVars>
      </dgm:prSet>
      <dgm:spPr/>
    </dgm:pt>
    <dgm:pt modelId="{50A63BF1-CB35-4725-BB89-43DF2930EF06}" type="pres">
      <dgm:prSet presAssocID="{0DF6DEC2-4CC4-4B33-A053-B651F7D88EE8}" presName="Name8" presStyleCnt="0"/>
      <dgm:spPr/>
    </dgm:pt>
    <dgm:pt modelId="{68E86D6A-8845-491F-A808-0B529EF5D12E}" type="pres">
      <dgm:prSet presAssocID="{0DF6DEC2-4CC4-4B33-A053-B651F7D88EE8}" presName="level" presStyleLbl="node1" presStyleIdx="4" presStyleCnt="6">
        <dgm:presLayoutVars>
          <dgm:chMax val="1"/>
          <dgm:bulletEnabled val="1"/>
        </dgm:presLayoutVars>
      </dgm:prSet>
      <dgm:spPr/>
    </dgm:pt>
    <dgm:pt modelId="{F2C5074D-593E-4E65-B0FB-90BD760A3B70}" type="pres">
      <dgm:prSet presAssocID="{0DF6DEC2-4CC4-4B33-A053-B651F7D88EE8}" presName="levelTx" presStyleLbl="revTx" presStyleIdx="0" presStyleCnt="0">
        <dgm:presLayoutVars>
          <dgm:chMax val="1"/>
          <dgm:bulletEnabled val="1"/>
        </dgm:presLayoutVars>
      </dgm:prSet>
      <dgm:spPr/>
    </dgm:pt>
    <dgm:pt modelId="{76755B7F-2401-4005-B6AB-8056F5BFBBB1}" type="pres">
      <dgm:prSet presAssocID="{54BBE94B-51D2-45E3-928E-A553B911E619}" presName="Name8" presStyleCnt="0"/>
      <dgm:spPr/>
    </dgm:pt>
    <dgm:pt modelId="{4647E022-E396-4516-89E0-708150EE5DCD}" type="pres">
      <dgm:prSet presAssocID="{54BBE94B-51D2-45E3-928E-A553B911E619}" presName="level" presStyleLbl="node1" presStyleIdx="5" presStyleCnt="6">
        <dgm:presLayoutVars>
          <dgm:chMax val="1"/>
          <dgm:bulletEnabled val="1"/>
        </dgm:presLayoutVars>
      </dgm:prSet>
      <dgm:spPr/>
    </dgm:pt>
    <dgm:pt modelId="{4D996ED9-7990-4AA7-9A02-D4AE924A2DAD}" type="pres">
      <dgm:prSet presAssocID="{54BBE94B-51D2-45E3-928E-A553B911E619}" presName="levelTx" presStyleLbl="revTx" presStyleIdx="0" presStyleCnt="0">
        <dgm:presLayoutVars>
          <dgm:chMax val="1"/>
          <dgm:bulletEnabled val="1"/>
        </dgm:presLayoutVars>
      </dgm:prSet>
      <dgm:spPr/>
    </dgm:pt>
  </dgm:ptLst>
  <dgm:cxnLst>
    <dgm:cxn modelId="{A43BE200-3B9E-2547-87EC-845767B145BD}" type="presOf" srcId="{54BBE94B-51D2-45E3-928E-A553B911E619}" destId="{4D996ED9-7990-4AA7-9A02-D4AE924A2DAD}" srcOrd="1" destOrd="0" presId="urn:microsoft.com/office/officeart/2005/8/layout/pyramid1"/>
    <dgm:cxn modelId="{7F0D2705-8D32-4EC7-AF0C-421CDBF34200}" srcId="{E669109D-90A0-48F4-9F02-E3B453E1F154}" destId="{AE7A287C-E05C-4AD4-9851-97860E103AE3}" srcOrd="3" destOrd="0" parTransId="{49FAA5BC-C271-406E-8A14-AE974806FA55}" sibTransId="{FECBC7A6-F17D-450F-A280-ACC2777F4C93}"/>
    <dgm:cxn modelId="{D02B3908-3D48-2C40-A61E-D9D4988A718C}" type="presOf" srcId="{54BBE94B-51D2-45E3-928E-A553B911E619}" destId="{4647E022-E396-4516-89E0-708150EE5DCD}" srcOrd="0" destOrd="0" presId="urn:microsoft.com/office/officeart/2005/8/layout/pyramid1"/>
    <dgm:cxn modelId="{F89E930A-3A3A-0848-8E38-39F35689888A}" type="presOf" srcId="{6A65D293-212C-4A17-BD75-A5BD6AE332AD}" destId="{D702313C-B640-4987-8A18-CB737E84A13F}" srcOrd="0" destOrd="0" presId="urn:microsoft.com/office/officeart/2005/8/layout/pyramid1"/>
    <dgm:cxn modelId="{DB4B9212-960D-4D15-9086-6EB6639B11D7}" srcId="{E669109D-90A0-48F4-9F02-E3B453E1F154}" destId="{54BBE94B-51D2-45E3-928E-A553B911E619}" srcOrd="5" destOrd="0" parTransId="{3D44115E-3804-42DB-A187-B7E886100B52}" sibTransId="{D52D77C3-CBAA-419F-8F97-32019851DD40}"/>
    <dgm:cxn modelId="{F0994E27-CFE6-F64A-9CD5-4DC81B00C542}" type="presOf" srcId="{C550E2FD-93EA-4FFE-A755-8C7BBA786028}" destId="{78DAED60-502B-4B04-9D13-DBE97E8A8F9C}" srcOrd="1" destOrd="0" presId="urn:microsoft.com/office/officeart/2005/8/layout/pyramid1"/>
    <dgm:cxn modelId="{D5C6213A-44FC-8E4F-A8F4-9682A79C76C8}" type="presOf" srcId="{6A65D293-212C-4A17-BD75-A5BD6AE332AD}" destId="{ADC61743-075C-430A-A2EB-806B9277D151}" srcOrd="1" destOrd="0" presId="urn:microsoft.com/office/officeart/2005/8/layout/pyramid1"/>
    <dgm:cxn modelId="{294AE83A-3352-0E47-A134-88BA8515DD49}" type="presOf" srcId="{0DF6DEC2-4CC4-4B33-A053-B651F7D88EE8}" destId="{68E86D6A-8845-491F-A808-0B529EF5D12E}" srcOrd="0" destOrd="0" presId="urn:microsoft.com/office/officeart/2005/8/layout/pyramid1"/>
    <dgm:cxn modelId="{2E4AC844-6A91-E346-B613-DB2CA186E99F}" type="presOf" srcId="{AE7A287C-E05C-4AD4-9851-97860E103AE3}" destId="{64DBA4CD-EE15-49EF-8C6B-DA564EC9B07A}" srcOrd="1" destOrd="0" presId="urn:microsoft.com/office/officeart/2005/8/layout/pyramid1"/>
    <dgm:cxn modelId="{8C44DB66-D3B8-0448-AFE6-052FE49F9791}" type="presOf" srcId="{AE7A287C-E05C-4AD4-9851-97860E103AE3}" destId="{8522D01B-4539-415F-824B-6FBCFB6E3E1A}" srcOrd="0" destOrd="0" presId="urn:microsoft.com/office/officeart/2005/8/layout/pyramid1"/>
    <dgm:cxn modelId="{173E4B58-3849-48E2-84C7-0A1C11C176A2}" srcId="{E669109D-90A0-48F4-9F02-E3B453E1F154}" destId="{6A65D293-212C-4A17-BD75-A5BD6AE332AD}" srcOrd="1" destOrd="0" parTransId="{DFDA443E-9575-475C-AFC7-49F11FD4163F}" sibTransId="{8DD3EACC-06D7-406E-B8BF-FA8B1D16E436}"/>
    <dgm:cxn modelId="{C63AF683-DE70-3C46-8314-DAA99786C0CF}" type="presOf" srcId="{E669109D-90A0-48F4-9F02-E3B453E1F154}" destId="{166655C7-F704-443A-AF19-DE38B7921000}" srcOrd="0" destOrd="0" presId="urn:microsoft.com/office/officeart/2005/8/layout/pyramid1"/>
    <dgm:cxn modelId="{77FD6F90-306A-3C44-8184-7BF3D50097BE}" type="presOf" srcId="{83DFB983-2A04-413D-81D0-CF74CA8BD0FC}" destId="{DF768BEA-F269-4C95-BFEF-E9B0E9F0D05D}" srcOrd="1" destOrd="0" presId="urn:microsoft.com/office/officeart/2005/8/layout/pyramid1"/>
    <dgm:cxn modelId="{83146BC7-0B7A-404D-B16D-CE0E0D58593A}" srcId="{E669109D-90A0-48F4-9F02-E3B453E1F154}" destId="{0DF6DEC2-4CC4-4B33-A053-B651F7D88EE8}" srcOrd="4" destOrd="0" parTransId="{9DBBD67A-61E1-4651-80A9-971F190C055B}" sibTransId="{50DB126F-4EFB-42EF-832D-3E229A27DBBE}"/>
    <dgm:cxn modelId="{EE2F07E0-E98F-7B42-8CB8-8F23F69F15BF}" type="presOf" srcId="{83DFB983-2A04-413D-81D0-CF74CA8BD0FC}" destId="{E61163C0-40A5-4DBF-8E6B-C8BCA1A65DDE}" srcOrd="0" destOrd="0" presId="urn:microsoft.com/office/officeart/2005/8/layout/pyramid1"/>
    <dgm:cxn modelId="{9CEF3CE5-6765-9D4D-A7DA-A3F05C340A56}" type="presOf" srcId="{C550E2FD-93EA-4FFE-A755-8C7BBA786028}" destId="{8770EE0E-1A36-43C1-8B13-B729DA707B91}" srcOrd="0" destOrd="0" presId="urn:microsoft.com/office/officeart/2005/8/layout/pyramid1"/>
    <dgm:cxn modelId="{CAFBE9E7-8DDF-4AEE-B9F3-31C14BCBD704}" srcId="{E669109D-90A0-48F4-9F02-E3B453E1F154}" destId="{83DFB983-2A04-413D-81D0-CF74CA8BD0FC}" srcOrd="0" destOrd="0" parTransId="{7BA490B1-1C20-46E3-B25A-AE8366C9292B}" sibTransId="{1F8CF22C-DC8F-4009-AFDA-6B7E205C8687}"/>
    <dgm:cxn modelId="{1E83D6F0-2655-9D4F-9D8D-6F496528CC2C}" type="presOf" srcId="{0DF6DEC2-4CC4-4B33-A053-B651F7D88EE8}" destId="{F2C5074D-593E-4E65-B0FB-90BD760A3B70}" srcOrd="1" destOrd="0" presId="urn:microsoft.com/office/officeart/2005/8/layout/pyramid1"/>
    <dgm:cxn modelId="{A91F29FB-EB9D-43C0-ABD0-6905EDC7340F}" srcId="{E669109D-90A0-48F4-9F02-E3B453E1F154}" destId="{C550E2FD-93EA-4FFE-A755-8C7BBA786028}" srcOrd="2" destOrd="0" parTransId="{337B45EC-2D7E-4F52-99E6-0BA5A098626B}" sibTransId="{637D706B-3084-41E9-BD64-8C05BFD44D94}"/>
    <dgm:cxn modelId="{F711D3AA-2C42-0A46-B4A5-7F2B8D50E39C}" type="presParOf" srcId="{166655C7-F704-443A-AF19-DE38B7921000}" destId="{54126A24-23FF-4D0D-B55E-7580C4A78221}" srcOrd="0" destOrd="0" presId="urn:microsoft.com/office/officeart/2005/8/layout/pyramid1"/>
    <dgm:cxn modelId="{E96B8E32-C662-0C4B-BEA7-864C19B5078E}" type="presParOf" srcId="{54126A24-23FF-4D0D-B55E-7580C4A78221}" destId="{E61163C0-40A5-4DBF-8E6B-C8BCA1A65DDE}" srcOrd="0" destOrd="0" presId="urn:microsoft.com/office/officeart/2005/8/layout/pyramid1"/>
    <dgm:cxn modelId="{F4833FE3-B82A-1F4E-BBC2-21C380D95B4A}" type="presParOf" srcId="{54126A24-23FF-4D0D-B55E-7580C4A78221}" destId="{DF768BEA-F269-4C95-BFEF-E9B0E9F0D05D}" srcOrd="1" destOrd="0" presId="urn:microsoft.com/office/officeart/2005/8/layout/pyramid1"/>
    <dgm:cxn modelId="{C0F0FA1A-AB02-D94D-B29A-07E7F9142C3B}" type="presParOf" srcId="{166655C7-F704-443A-AF19-DE38B7921000}" destId="{9596A18B-F53A-422C-BE0D-FB83D9203BC0}" srcOrd="1" destOrd="0" presId="urn:microsoft.com/office/officeart/2005/8/layout/pyramid1"/>
    <dgm:cxn modelId="{A5B217EA-F053-D549-90FC-CF964F04088E}" type="presParOf" srcId="{9596A18B-F53A-422C-BE0D-FB83D9203BC0}" destId="{D702313C-B640-4987-8A18-CB737E84A13F}" srcOrd="0" destOrd="0" presId="urn:microsoft.com/office/officeart/2005/8/layout/pyramid1"/>
    <dgm:cxn modelId="{ED5B0344-817F-394E-A344-958FC71569E0}" type="presParOf" srcId="{9596A18B-F53A-422C-BE0D-FB83D9203BC0}" destId="{ADC61743-075C-430A-A2EB-806B9277D151}" srcOrd="1" destOrd="0" presId="urn:microsoft.com/office/officeart/2005/8/layout/pyramid1"/>
    <dgm:cxn modelId="{29F47EF9-28F9-D945-A134-8EFC19B2139B}" type="presParOf" srcId="{166655C7-F704-443A-AF19-DE38B7921000}" destId="{C7F79331-CDD5-4CA7-A6FF-0554529AB501}" srcOrd="2" destOrd="0" presId="urn:microsoft.com/office/officeart/2005/8/layout/pyramid1"/>
    <dgm:cxn modelId="{23D243C9-34FF-FC47-8AD6-51D1E5F304F0}" type="presParOf" srcId="{C7F79331-CDD5-4CA7-A6FF-0554529AB501}" destId="{8770EE0E-1A36-43C1-8B13-B729DA707B91}" srcOrd="0" destOrd="0" presId="urn:microsoft.com/office/officeart/2005/8/layout/pyramid1"/>
    <dgm:cxn modelId="{C1A5170E-BF51-DE47-B350-2D62AB169AFB}" type="presParOf" srcId="{C7F79331-CDD5-4CA7-A6FF-0554529AB501}" destId="{78DAED60-502B-4B04-9D13-DBE97E8A8F9C}" srcOrd="1" destOrd="0" presId="urn:microsoft.com/office/officeart/2005/8/layout/pyramid1"/>
    <dgm:cxn modelId="{D2C0C22F-B7C0-BA42-9366-36E75B991ACF}" type="presParOf" srcId="{166655C7-F704-443A-AF19-DE38B7921000}" destId="{5875B3D7-69E6-4D8B-966F-0F8E9730A5A1}" srcOrd="3" destOrd="0" presId="urn:microsoft.com/office/officeart/2005/8/layout/pyramid1"/>
    <dgm:cxn modelId="{A384CED5-B06C-5A4F-B8F9-3A7945FD499A}" type="presParOf" srcId="{5875B3D7-69E6-4D8B-966F-0F8E9730A5A1}" destId="{8522D01B-4539-415F-824B-6FBCFB6E3E1A}" srcOrd="0" destOrd="0" presId="urn:microsoft.com/office/officeart/2005/8/layout/pyramid1"/>
    <dgm:cxn modelId="{6FE46CC4-9E92-5049-A2AB-64EB5496C3F7}" type="presParOf" srcId="{5875B3D7-69E6-4D8B-966F-0F8E9730A5A1}" destId="{64DBA4CD-EE15-49EF-8C6B-DA564EC9B07A}" srcOrd="1" destOrd="0" presId="urn:microsoft.com/office/officeart/2005/8/layout/pyramid1"/>
    <dgm:cxn modelId="{B15DA297-9148-E743-A303-2CA6A1DDD2C8}" type="presParOf" srcId="{166655C7-F704-443A-AF19-DE38B7921000}" destId="{50A63BF1-CB35-4725-BB89-43DF2930EF06}" srcOrd="4" destOrd="0" presId="urn:microsoft.com/office/officeart/2005/8/layout/pyramid1"/>
    <dgm:cxn modelId="{758025DA-5FC3-8740-9859-430E997FA8A6}" type="presParOf" srcId="{50A63BF1-CB35-4725-BB89-43DF2930EF06}" destId="{68E86D6A-8845-491F-A808-0B529EF5D12E}" srcOrd="0" destOrd="0" presId="urn:microsoft.com/office/officeart/2005/8/layout/pyramid1"/>
    <dgm:cxn modelId="{9A0043E7-CC56-F94A-8778-1F39D724B19B}" type="presParOf" srcId="{50A63BF1-CB35-4725-BB89-43DF2930EF06}" destId="{F2C5074D-593E-4E65-B0FB-90BD760A3B70}" srcOrd="1" destOrd="0" presId="urn:microsoft.com/office/officeart/2005/8/layout/pyramid1"/>
    <dgm:cxn modelId="{0D8C3F5F-E095-C84E-9A9D-214372BFDB9B}" type="presParOf" srcId="{166655C7-F704-443A-AF19-DE38B7921000}" destId="{76755B7F-2401-4005-B6AB-8056F5BFBBB1}" srcOrd="5" destOrd="0" presId="urn:microsoft.com/office/officeart/2005/8/layout/pyramid1"/>
    <dgm:cxn modelId="{6F933840-AA7A-784C-93FA-A30FCCC8DD31}" type="presParOf" srcId="{76755B7F-2401-4005-B6AB-8056F5BFBBB1}" destId="{4647E022-E396-4516-89E0-708150EE5DCD}" srcOrd="0" destOrd="0" presId="urn:microsoft.com/office/officeart/2005/8/layout/pyramid1"/>
    <dgm:cxn modelId="{B847B4CC-D373-B744-A43B-6E08B912A280}" type="presParOf" srcId="{76755B7F-2401-4005-B6AB-8056F5BFBBB1}" destId="{4D996ED9-7990-4AA7-9A02-D4AE924A2DA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69109D-90A0-48F4-9F02-E3B453E1F154}" type="doc">
      <dgm:prSet loTypeId="urn:microsoft.com/office/officeart/2005/8/layout/pyramid1" loCatId="pyramid" qsTypeId="urn:microsoft.com/office/officeart/2005/8/quickstyle/simple1" qsCatId="simple" csTypeId="urn:microsoft.com/office/officeart/2005/8/colors/colorful1" csCatId="colorful" phldr="1"/>
      <dgm:spPr/>
    </dgm:pt>
    <dgm:pt modelId="{6A65D293-212C-4A17-BD75-A5BD6AE332AD}">
      <dgm:prSet phldrT="[Text]" custT="1"/>
      <dgm:spPr/>
      <dgm:t>
        <a:bodyPr anchor="ctr"/>
        <a:lstStyle/>
        <a:p>
          <a:endParaRPr lang="en-US" sz="2000" b="0" dirty="0">
            <a:solidFill>
              <a:schemeClr val="bg1"/>
            </a:solidFill>
            <a:latin typeface="+mj-lt"/>
          </a:endParaRPr>
        </a:p>
        <a:p>
          <a:r>
            <a:rPr lang="en-US" sz="2000" b="0" dirty="0">
              <a:solidFill>
                <a:schemeClr val="bg1"/>
              </a:solidFill>
              <a:latin typeface="+mj-lt"/>
            </a:rPr>
            <a:t>Evaluating</a:t>
          </a:r>
        </a:p>
      </dgm:t>
    </dgm:pt>
    <dgm:pt modelId="{DFDA443E-9575-475C-AFC7-49F11FD4163F}" type="parTrans" cxnId="{173E4B58-3849-48E2-84C7-0A1C11C176A2}">
      <dgm:prSet/>
      <dgm:spPr/>
      <dgm:t>
        <a:bodyPr/>
        <a:lstStyle/>
        <a:p>
          <a:endParaRPr lang="en-US" sz="2000" b="0">
            <a:solidFill>
              <a:schemeClr val="bg1"/>
            </a:solidFill>
            <a:latin typeface="+mj-lt"/>
          </a:endParaRPr>
        </a:p>
      </dgm:t>
    </dgm:pt>
    <dgm:pt modelId="{8DD3EACC-06D7-406E-B8BF-FA8B1D16E436}" type="sibTrans" cxnId="{173E4B58-3849-48E2-84C7-0A1C11C176A2}">
      <dgm:prSet/>
      <dgm:spPr/>
      <dgm:t>
        <a:bodyPr/>
        <a:lstStyle/>
        <a:p>
          <a:endParaRPr lang="en-US" sz="2000" b="0">
            <a:solidFill>
              <a:schemeClr val="bg1"/>
            </a:solidFill>
            <a:latin typeface="+mj-lt"/>
          </a:endParaRPr>
        </a:p>
      </dgm:t>
    </dgm:pt>
    <dgm:pt modelId="{C550E2FD-93EA-4FFE-A755-8C7BBA786028}">
      <dgm:prSet phldrT="[Text]" custT="1"/>
      <dgm:spPr/>
      <dgm:t>
        <a:bodyPr anchor="ctr"/>
        <a:lstStyle/>
        <a:p>
          <a:endParaRPr lang="en-US" sz="2000" b="0" dirty="0">
            <a:solidFill>
              <a:schemeClr val="bg1"/>
            </a:solidFill>
            <a:latin typeface="+mj-lt"/>
          </a:endParaRPr>
        </a:p>
        <a:p>
          <a:r>
            <a:rPr lang="en-US" sz="2000" b="0" dirty="0">
              <a:solidFill>
                <a:schemeClr val="bg1"/>
              </a:solidFill>
              <a:latin typeface="+mj-lt"/>
            </a:rPr>
            <a:t>Analyzing</a:t>
          </a:r>
        </a:p>
      </dgm:t>
    </dgm:pt>
    <dgm:pt modelId="{337B45EC-2D7E-4F52-99E6-0BA5A098626B}" type="parTrans" cxnId="{A91F29FB-EB9D-43C0-ABD0-6905EDC7340F}">
      <dgm:prSet/>
      <dgm:spPr/>
      <dgm:t>
        <a:bodyPr/>
        <a:lstStyle/>
        <a:p>
          <a:endParaRPr lang="en-US" sz="2000" b="0">
            <a:solidFill>
              <a:schemeClr val="bg1"/>
            </a:solidFill>
            <a:latin typeface="+mj-lt"/>
          </a:endParaRPr>
        </a:p>
      </dgm:t>
    </dgm:pt>
    <dgm:pt modelId="{637D706B-3084-41E9-BD64-8C05BFD44D94}" type="sibTrans" cxnId="{A91F29FB-EB9D-43C0-ABD0-6905EDC7340F}">
      <dgm:prSet/>
      <dgm:spPr/>
      <dgm:t>
        <a:bodyPr/>
        <a:lstStyle/>
        <a:p>
          <a:endParaRPr lang="en-US" sz="2000" b="0">
            <a:solidFill>
              <a:schemeClr val="bg1"/>
            </a:solidFill>
            <a:latin typeface="+mj-lt"/>
          </a:endParaRPr>
        </a:p>
      </dgm:t>
    </dgm:pt>
    <dgm:pt modelId="{83DFB983-2A04-413D-81D0-CF74CA8BD0FC}">
      <dgm:prSet phldrT="[Text]" custT="1"/>
      <dgm:spPr>
        <a:solidFill>
          <a:schemeClr val="tx1">
            <a:lumMod val="65000"/>
          </a:schemeClr>
        </a:solidFill>
      </dgm:spPr>
      <dgm:t>
        <a:bodyPr anchor="ctr"/>
        <a:lstStyle/>
        <a:p>
          <a:endParaRPr lang="en-US" sz="2000" b="0" dirty="0">
            <a:solidFill>
              <a:schemeClr val="bg1"/>
            </a:solidFill>
            <a:latin typeface="+mj-lt"/>
          </a:endParaRPr>
        </a:p>
        <a:p>
          <a:r>
            <a:rPr lang="en-US" sz="1900" b="0" dirty="0">
              <a:solidFill>
                <a:schemeClr val="bg1"/>
              </a:solidFill>
              <a:latin typeface="+mj-lt"/>
            </a:rPr>
            <a:t>Creating</a:t>
          </a:r>
        </a:p>
      </dgm:t>
    </dgm:pt>
    <dgm:pt modelId="{7BA490B1-1C20-46E3-B25A-AE8366C9292B}" type="parTrans" cxnId="{CAFBE9E7-8DDF-4AEE-B9F3-31C14BCBD704}">
      <dgm:prSet/>
      <dgm:spPr/>
      <dgm:t>
        <a:bodyPr/>
        <a:lstStyle/>
        <a:p>
          <a:endParaRPr lang="en-US" sz="2000" b="0">
            <a:solidFill>
              <a:schemeClr val="bg1"/>
            </a:solidFill>
            <a:latin typeface="+mj-lt"/>
          </a:endParaRPr>
        </a:p>
      </dgm:t>
    </dgm:pt>
    <dgm:pt modelId="{1F8CF22C-DC8F-4009-AFDA-6B7E205C8687}" type="sibTrans" cxnId="{CAFBE9E7-8DDF-4AEE-B9F3-31C14BCBD704}">
      <dgm:prSet/>
      <dgm:spPr/>
      <dgm:t>
        <a:bodyPr/>
        <a:lstStyle/>
        <a:p>
          <a:endParaRPr lang="en-US" sz="2000" b="0">
            <a:solidFill>
              <a:schemeClr val="bg1"/>
            </a:solidFill>
            <a:latin typeface="+mj-lt"/>
          </a:endParaRPr>
        </a:p>
      </dgm:t>
    </dgm:pt>
    <dgm:pt modelId="{AE7A287C-E05C-4AD4-9851-97860E103AE3}">
      <dgm:prSet phldrT="[Text]" custT="1"/>
      <dgm:spPr/>
      <dgm:t>
        <a:bodyPr anchor="ctr"/>
        <a:lstStyle/>
        <a:p>
          <a:endParaRPr lang="en-US" sz="2000" b="0" dirty="0">
            <a:solidFill>
              <a:schemeClr val="bg1"/>
            </a:solidFill>
            <a:latin typeface="+mj-lt"/>
          </a:endParaRPr>
        </a:p>
        <a:p>
          <a:r>
            <a:rPr lang="en-US" sz="2000" b="0" dirty="0">
              <a:solidFill>
                <a:schemeClr val="bg1"/>
              </a:solidFill>
              <a:latin typeface="+mj-lt"/>
            </a:rPr>
            <a:t>Applying</a:t>
          </a:r>
        </a:p>
      </dgm:t>
    </dgm:pt>
    <dgm:pt modelId="{49FAA5BC-C271-406E-8A14-AE974806FA55}" type="parTrans" cxnId="{7F0D2705-8D32-4EC7-AF0C-421CDBF34200}">
      <dgm:prSet/>
      <dgm:spPr/>
      <dgm:t>
        <a:bodyPr/>
        <a:lstStyle/>
        <a:p>
          <a:endParaRPr lang="en-US" sz="2000" b="0">
            <a:solidFill>
              <a:schemeClr val="bg1"/>
            </a:solidFill>
            <a:latin typeface="+mj-lt"/>
          </a:endParaRPr>
        </a:p>
      </dgm:t>
    </dgm:pt>
    <dgm:pt modelId="{FECBC7A6-F17D-450F-A280-ACC2777F4C93}" type="sibTrans" cxnId="{7F0D2705-8D32-4EC7-AF0C-421CDBF34200}">
      <dgm:prSet/>
      <dgm:spPr/>
      <dgm:t>
        <a:bodyPr/>
        <a:lstStyle/>
        <a:p>
          <a:endParaRPr lang="en-US" sz="2000" b="0">
            <a:solidFill>
              <a:schemeClr val="bg1"/>
            </a:solidFill>
            <a:latin typeface="+mj-lt"/>
          </a:endParaRPr>
        </a:p>
      </dgm:t>
    </dgm:pt>
    <dgm:pt modelId="{0DF6DEC2-4CC4-4B33-A053-B651F7D88EE8}">
      <dgm:prSet phldrT="[Text]" custT="1"/>
      <dgm:spPr/>
      <dgm:t>
        <a:bodyPr anchor="ctr"/>
        <a:lstStyle/>
        <a:p>
          <a:endParaRPr lang="en-US" sz="2000" b="0" dirty="0">
            <a:solidFill>
              <a:schemeClr val="bg1"/>
            </a:solidFill>
            <a:latin typeface="+mj-lt"/>
          </a:endParaRPr>
        </a:p>
        <a:p>
          <a:r>
            <a:rPr lang="en-US" sz="2000" b="0" dirty="0">
              <a:solidFill>
                <a:schemeClr val="bg1"/>
              </a:solidFill>
              <a:latin typeface="+mj-lt"/>
            </a:rPr>
            <a:t>Understanding</a:t>
          </a:r>
        </a:p>
      </dgm:t>
    </dgm:pt>
    <dgm:pt modelId="{9DBBD67A-61E1-4651-80A9-971F190C055B}" type="parTrans" cxnId="{83146BC7-0B7A-404D-B16D-CE0E0D58593A}">
      <dgm:prSet/>
      <dgm:spPr/>
      <dgm:t>
        <a:bodyPr/>
        <a:lstStyle/>
        <a:p>
          <a:endParaRPr lang="en-US" sz="2000" b="0">
            <a:solidFill>
              <a:schemeClr val="bg1"/>
            </a:solidFill>
            <a:latin typeface="+mj-lt"/>
          </a:endParaRPr>
        </a:p>
      </dgm:t>
    </dgm:pt>
    <dgm:pt modelId="{50DB126F-4EFB-42EF-832D-3E229A27DBBE}" type="sibTrans" cxnId="{83146BC7-0B7A-404D-B16D-CE0E0D58593A}">
      <dgm:prSet/>
      <dgm:spPr/>
      <dgm:t>
        <a:bodyPr/>
        <a:lstStyle/>
        <a:p>
          <a:endParaRPr lang="en-US" sz="2000" b="0">
            <a:solidFill>
              <a:schemeClr val="bg1"/>
            </a:solidFill>
            <a:latin typeface="+mj-lt"/>
          </a:endParaRPr>
        </a:p>
      </dgm:t>
    </dgm:pt>
    <dgm:pt modelId="{54BBE94B-51D2-45E3-928E-A553B911E619}">
      <dgm:prSet phldrT="[Text]" custT="1"/>
      <dgm:spPr/>
      <dgm:t>
        <a:bodyPr anchor="ctr"/>
        <a:lstStyle/>
        <a:p>
          <a:endParaRPr lang="en-US" sz="2000" b="0" dirty="0">
            <a:solidFill>
              <a:schemeClr val="bg1"/>
            </a:solidFill>
            <a:latin typeface="+mj-lt"/>
          </a:endParaRPr>
        </a:p>
        <a:p>
          <a:r>
            <a:rPr lang="en-US" sz="2000" b="0" dirty="0">
              <a:solidFill>
                <a:schemeClr val="bg1"/>
              </a:solidFill>
              <a:latin typeface="+mj-lt"/>
            </a:rPr>
            <a:t>Remembering</a:t>
          </a:r>
        </a:p>
      </dgm:t>
    </dgm:pt>
    <dgm:pt modelId="{3D44115E-3804-42DB-A187-B7E886100B52}" type="parTrans" cxnId="{DB4B9212-960D-4D15-9086-6EB6639B11D7}">
      <dgm:prSet/>
      <dgm:spPr/>
      <dgm:t>
        <a:bodyPr/>
        <a:lstStyle/>
        <a:p>
          <a:endParaRPr lang="en-US" sz="2000" b="0">
            <a:solidFill>
              <a:schemeClr val="bg1"/>
            </a:solidFill>
            <a:latin typeface="+mj-lt"/>
          </a:endParaRPr>
        </a:p>
      </dgm:t>
    </dgm:pt>
    <dgm:pt modelId="{D52D77C3-CBAA-419F-8F97-32019851DD40}" type="sibTrans" cxnId="{DB4B9212-960D-4D15-9086-6EB6639B11D7}">
      <dgm:prSet/>
      <dgm:spPr/>
      <dgm:t>
        <a:bodyPr/>
        <a:lstStyle/>
        <a:p>
          <a:endParaRPr lang="en-US" sz="2000" b="0">
            <a:solidFill>
              <a:schemeClr val="bg1"/>
            </a:solidFill>
            <a:latin typeface="+mj-lt"/>
          </a:endParaRPr>
        </a:p>
      </dgm:t>
    </dgm:pt>
    <dgm:pt modelId="{166655C7-F704-443A-AF19-DE38B7921000}" type="pres">
      <dgm:prSet presAssocID="{E669109D-90A0-48F4-9F02-E3B453E1F154}" presName="Name0" presStyleCnt="0">
        <dgm:presLayoutVars>
          <dgm:dir/>
          <dgm:animLvl val="lvl"/>
          <dgm:resizeHandles val="exact"/>
        </dgm:presLayoutVars>
      </dgm:prSet>
      <dgm:spPr/>
    </dgm:pt>
    <dgm:pt modelId="{54126A24-23FF-4D0D-B55E-7580C4A78221}" type="pres">
      <dgm:prSet presAssocID="{83DFB983-2A04-413D-81D0-CF74CA8BD0FC}" presName="Name8" presStyleCnt="0"/>
      <dgm:spPr/>
    </dgm:pt>
    <dgm:pt modelId="{E61163C0-40A5-4DBF-8E6B-C8BCA1A65DDE}" type="pres">
      <dgm:prSet presAssocID="{83DFB983-2A04-413D-81D0-CF74CA8BD0FC}" presName="level" presStyleLbl="node1" presStyleIdx="0" presStyleCnt="6">
        <dgm:presLayoutVars>
          <dgm:chMax val="1"/>
          <dgm:bulletEnabled val="1"/>
        </dgm:presLayoutVars>
      </dgm:prSet>
      <dgm:spPr/>
    </dgm:pt>
    <dgm:pt modelId="{DF768BEA-F269-4C95-BFEF-E9B0E9F0D05D}" type="pres">
      <dgm:prSet presAssocID="{83DFB983-2A04-413D-81D0-CF74CA8BD0FC}" presName="levelTx" presStyleLbl="revTx" presStyleIdx="0" presStyleCnt="0">
        <dgm:presLayoutVars>
          <dgm:chMax val="1"/>
          <dgm:bulletEnabled val="1"/>
        </dgm:presLayoutVars>
      </dgm:prSet>
      <dgm:spPr/>
    </dgm:pt>
    <dgm:pt modelId="{9596A18B-F53A-422C-BE0D-FB83D9203BC0}" type="pres">
      <dgm:prSet presAssocID="{6A65D293-212C-4A17-BD75-A5BD6AE332AD}" presName="Name8" presStyleCnt="0"/>
      <dgm:spPr/>
    </dgm:pt>
    <dgm:pt modelId="{D702313C-B640-4987-8A18-CB737E84A13F}" type="pres">
      <dgm:prSet presAssocID="{6A65D293-212C-4A17-BD75-A5BD6AE332AD}" presName="level" presStyleLbl="node1" presStyleIdx="1" presStyleCnt="6">
        <dgm:presLayoutVars>
          <dgm:chMax val="1"/>
          <dgm:bulletEnabled val="1"/>
        </dgm:presLayoutVars>
      </dgm:prSet>
      <dgm:spPr/>
    </dgm:pt>
    <dgm:pt modelId="{ADC61743-075C-430A-A2EB-806B9277D151}" type="pres">
      <dgm:prSet presAssocID="{6A65D293-212C-4A17-BD75-A5BD6AE332AD}" presName="levelTx" presStyleLbl="revTx" presStyleIdx="0" presStyleCnt="0">
        <dgm:presLayoutVars>
          <dgm:chMax val="1"/>
          <dgm:bulletEnabled val="1"/>
        </dgm:presLayoutVars>
      </dgm:prSet>
      <dgm:spPr/>
    </dgm:pt>
    <dgm:pt modelId="{C7F79331-CDD5-4CA7-A6FF-0554529AB501}" type="pres">
      <dgm:prSet presAssocID="{C550E2FD-93EA-4FFE-A755-8C7BBA786028}" presName="Name8" presStyleCnt="0"/>
      <dgm:spPr/>
    </dgm:pt>
    <dgm:pt modelId="{8770EE0E-1A36-43C1-8B13-B729DA707B91}" type="pres">
      <dgm:prSet presAssocID="{C550E2FD-93EA-4FFE-A755-8C7BBA786028}" presName="level" presStyleLbl="node1" presStyleIdx="2" presStyleCnt="6">
        <dgm:presLayoutVars>
          <dgm:chMax val="1"/>
          <dgm:bulletEnabled val="1"/>
        </dgm:presLayoutVars>
      </dgm:prSet>
      <dgm:spPr/>
    </dgm:pt>
    <dgm:pt modelId="{78DAED60-502B-4B04-9D13-DBE97E8A8F9C}" type="pres">
      <dgm:prSet presAssocID="{C550E2FD-93EA-4FFE-A755-8C7BBA786028}" presName="levelTx" presStyleLbl="revTx" presStyleIdx="0" presStyleCnt="0">
        <dgm:presLayoutVars>
          <dgm:chMax val="1"/>
          <dgm:bulletEnabled val="1"/>
        </dgm:presLayoutVars>
      </dgm:prSet>
      <dgm:spPr/>
    </dgm:pt>
    <dgm:pt modelId="{5875B3D7-69E6-4D8B-966F-0F8E9730A5A1}" type="pres">
      <dgm:prSet presAssocID="{AE7A287C-E05C-4AD4-9851-97860E103AE3}" presName="Name8" presStyleCnt="0"/>
      <dgm:spPr/>
    </dgm:pt>
    <dgm:pt modelId="{8522D01B-4539-415F-824B-6FBCFB6E3E1A}" type="pres">
      <dgm:prSet presAssocID="{AE7A287C-E05C-4AD4-9851-97860E103AE3}" presName="level" presStyleLbl="node1" presStyleIdx="3" presStyleCnt="6">
        <dgm:presLayoutVars>
          <dgm:chMax val="1"/>
          <dgm:bulletEnabled val="1"/>
        </dgm:presLayoutVars>
      </dgm:prSet>
      <dgm:spPr/>
    </dgm:pt>
    <dgm:pt modelId="{64DBA4CD-EE15-49EF-8C6B-DA564EC9B07A}" type="pres">
      <dgm:prSet presAssocID="{AE7A287C-E05C-4AD4-9851-97860E103AE3}" presName="levelTx" presStyleLbl="revTx" presStyleIdx="0" presStyleCnt="0">
        <dgm:presLayoutVars>
          <dgm:chMax val="1"/>
          <dgm:bulletEnabled val="1"/>
        </dgm:presLayoutVars>
      </dgm:prSet>
      <dgm:spPr/>
    </dgm:pt>
    <dgm:pt modelId="{50A63BF1-CB35-4725-BB89-43DF2930EF06}" type="pres">
      <dgm:prSet presAssocID="{0DF6DEC2-4CC4-4B33-A053-B651F7D88EE8}" presName="Name8" presStyleCnt="0"/>
      <dgm:spPr/>
    </dgm:pt>
    <dgm:pt modelId="{68E86D6A-8845-491F-A808-0B529EF5D12E}" type="pres">
      <dgm:prSet presAssocID="{0DF6DEC2-4CC4-4B33-A053-B651F7D88EE8}" presName="level" presStyleLbl="node1" presStyleIdx="4" presStyleCnt="6">
        <dgm:presLayoutVars>
          <dgm:chMax val="1"/>
          <dgm:bulletEnabled val="1"/>
        </dgm:presLayoutVars>
      </dgm:prSet>
      <dgm:spPr/>
    </dgm:pt>
    <dgm:pt modelId="{F2C5074D-593E-4E65-B0FB-90BD760A3B70}" type="pres">
      <dgm:prSet presAssocID="{0DF6DEC2-4CC4-4B33-A053-B651F7D88EE8}" presName="levelTx" presStyleLbl="revTx" presStyleIdx="0" presStyleCnt="0">
        <dgm:presLayoutVars>
          <dgm:chMax val="1"/>
          <dgm:bulletEnabled val="1"/>
        </dgm:presLayoutVars>
      </dgm:prSet>
      <dgm:spPr/>
    </dgm:pt>
    <dgm:pt modelId="{76755B7F-2401-4005-B6AB-8056F5BFBBB1}" type="pres">
      <dgm:prSet presAssocID="{54BBE94B-51D2-45E3-928E-A553B911E619}" presName="Name8" presStyleCnt="0"/>
      <dgm:spPr/>
    </dgm:pt>
    <dgm:pt modelId="{4647E022-E396-4516-89E0-708150EE5DCD}" type="pres">
      <dgm:prSet presAssocID="{54BBE94B-51D2-45E3-928E-A553B911E619}" presName="level" presStyleLbl="node1" presStyleIdx="5" presStyleCnt="6">
        <dgm:presLayoutVars>
          <dgm:chMax val="1"/>
          <dgm:bulletEnabled val="1"/>
        </dgm:presLayoutVars>
      </dgm:prSet>
      <dgm:spPr/>
    </dgm:pt>
    <dgm:pt modelId="{4D996ED9-7990-4AA7-9A02-D4AE924A2DAD}" type="pres">
      <dgm:prSet presAssocID="{54BBE94B-51D2-45E3-928E-A553B911E619}" presName="levelTx" presStyleLbl="revTx" presStyleIdx="0" presStyleCnt="0">
        <dgm:presLayoutVars>
          <dgm:chMax val="1"/>
          <dgm:bulletEnabled val="1"/>
        </dgm:presLayoutVars>
      </dgm:prSet>
      <dgm:spPr/>
    </dgm:pt>
  </dgm:ptLst>
  <dgm:cxnLst>
    <dgm:cxn modelId="{A43BE200-3B9E-2547-87EC-845767B145BD}" type="presOf" srcId="{54BBE94B-51D2-45E3-928E-A553B911E619}" destId="{4D996ED9-7990-4AA7-9A02-D4AE924A2DAD}" srcOrd="1" destOrd="0" presId="urn:microsoft.com/office/officeart/2005/8/layout/pyramid1"/>
    <dgm:cxn modelId="{7F0D2705-8D32-4EC7-AF0C-421CDBF34200}" srcId="{E669109D-90A0-48F4-9F02-E3B453E1F154}" destId="{AE7A287C-E05C-4AD4-9851-97860E103AE3}" srcOrd="3" destOrd="0" parTransId="{49FAA5BC-C271-406E-8A14-AE974806FA55}" sibTransId="{FECBC7A6-F17D-450F-A280-ACC2777F4C93}"/>
    <dgm:cxn modelId="{D02B3908-3D48-2C40-A61E-D9D4988A718C}" type="presOf" srcId="{54BBE94B-51D2-45E3-928E-A553B911E619}" destId="{4647E022-E396-4516-89E0-708150EE5DCD}" srcOrd="0" destOrd="0" presId="urn:microsoft.com/office/officeart/2005/8/layout/pyramid1"/>
    <dgm:cxn modelId="{F89E930A-3A3A-0848-8E38-39F35689888A}" type="presOf" srcId="{6A65D293-212C-4A17-BD75-A5BD6AE332AD}" destId="{D702313C-B640-4987-8A18-CB737E84A13F}" srcOrd="0" destOrd="0" presId="urn:microsoft.com/office/officeart/2005/8/layout/pyramid1"/>
    <dgm:cxn modelId="{DB4B9212-960D-4D15-9086-6EB6639B11D7}" srcId="{E669109D-90A0-48F4-9F02-E3B453E1F154}" destId="{54BBE94B-51D2-45E3-928E-A553B911E619}" srcOrd="5" destOrd="0" parTransId="{3D44115E-3804-42DB-A187-B7E886100B52}" sibTransId="{D52D77C3-CBAA-419F-8F97-32019851DD40}"/>
    <dgm:cxn modelId="{F0994E27-CFE6-F64A-9CD5-4DC81B00C542}" type="presOf" srcId="{C550E2FD-93EA-4FFE-A755-8C7BBA786028}" destId="{78DAED60-502B-4B04-9D13-DBE97E8A8F9C}" srcOrd="1" destOrd="0" presId="urn:microsoft.com/office/officeart/2005/8/layout/pyramid1"/>
    <dgm:cxn modelId="{D5C6213A-44FC-8E4F-A8F4-9682A79C76C8}" type="presOf" srcId="{6A65D293-212C-4A17-BD75-A5BD6AE332AD}" destId="{ADC61743-075C-430A-A2EB-806B9277D151}" srcOrd="1" destOrd="0" presId="urn:microsoft.com/office/officeart/2005/8/layout/pyramid1"/>
    <dgm:cxn modelId="{294AE83A-3352-0E47-A134-88BA8515DD49}" type="presOf" srcId="{0DF6DEC2-4CC4-4B33-A053-B651F7D88EE8}" destId="{68E86D6A-8845-491F-A808-0B529EF5D12E}" srcOrd="0" destOrd="0" presId="urn:microsoft.com/office/officeart/2005/8/layout/pyramid1"/>
    <dgm:cxn modelId="{2E4AC844-6A91-E346-B613-DB2CA186E99F}" type="presOf" srcId="{AE7A287C-E05C-4AD4-9851-97860E103AE3}" destId="{64DBA4CD-EE15-49EF-8C6B-DA564EC9B07A}" srcOrd="1" destOrd="0" presId="urn:microsoft.com/office/officeart/2005/8/layout/pyramid1"/>
    <dgm:cxn modelId="{8C44DB66-D3B8-0448-AFE6-052FE49F9791}" type="presOf" srcId="{AE7A287C-E05C-4AD4-9851-97860E103AE3}" destId="{8522D01B-4539-415F-824B-6FBCFB6E3E1A}" srcOrd="0" destOrd="0" presId="urn:microsoft.com/office/officeart/2005/8/layout/pyramid1"/>
    <dgm:cxn modelId="{173E4B58-3849-48E2-84C7-0A1C11C176A2}" srcId="{E669109D-90A0-48F4-9F02-E3B453E1F154}" destId="{6A65D293-212C-4A17-BD75-A5BD6AE332AD}" srcOrd="1" destOrd="0" parTransId="{DFDA443E-9575-475C-AFC7-49F11FD4163F}" sibTransId="{8DD3EACC-06D7-406E-B8BF-FA8B1D16E436}"/>
    <dgm:cxn modelId="{C63AF683-DE70-3C46-8314-DAA99786C0CF}" type="presOf" srcId="{E669109D-90A0-48F4-9F02-E3B453E1F154}" destId="{166655C7-F704-443A-AF19-DE38B7921000}" srcOrd="0" destOrd="0" presId="urn:microsoft.com/office/officeart/2005/8/layout/pyramid1"/>
    <dgm:cxn modelId="{77FD6F90-306A-3C44-8184-7BF3D50097BE}" type="presOf" srcId="{83DFB983-2A04-413D-81D0-CF74CA8BD0FC}" destId="{DF768BEA-F269-4C95-BFEF-E9B0E9F0D05D}" srcOrd="1" destOrd="0" presId="urn:microsoft.com/office/officeart/2005/8/layout/pyramid1"/>
    <dgm:cxn modelId="{83146BC7-0B7A-404D-B16D-CE0E0D58593A}" srcId="{E669109D-90A0-48F4-9F02-E3B453E1F154}" destId="{0DF6DEC2-4CC4-4B33-A053-B651F7D88EE8}" srcOrd="4" destOrd="0" parTransId="{9DBBD67A-61E1-4651-80A9-971F190C055B}" sibTransId="{50DB126F-4EFB-42EF-832D-3E229A27DBBE}"/>
    <dgm:cxn modelId="{EE2F07E0-E98F-7B42-8CB8-8F23F69F15BF}" type="presOf" srcId="{83DFB983-2A04-413D-81D0-CF74CA8BD0FC}" destId="{E61163C0-40A5-4DBF-8E6B-C8BCA1A65DDE}" srcOrd="0" destOrd="0" presId="urn:microsoft.com/office/officeart/2005/8/layout/pyramid1"/>
    <dgm:cxn modelId="{9CEF3CE5-6765-9D4D-A7DA-A3F05C340A56}" type="presOf" srcId="{C550E2FD-93EA-4FFE-A755-8C7BBA786028}" destId="{8770EE0E-1A36-43C1-8B13-B729DA707B91}" srcOrd="0" destOrd="0" presId="urn:microsoft.com/office/officeart/2005/8/layout/pyramid1"/>
    <dgm:cxn modelId="{CAFBE9E7-8DDF-4AEE-B9F3-31C14BCBD704}" srcId="{E669109D-90A0-48F4-9F02-E3B453E1F154}" destId="{83DFB983-2A04-413D-81D0-CF74CA8BD0FC}" srcOrd="0" destOrd="0" parTransId="{7BA490B1-1C20-46E3-B25A-AE8366C9292B}" sibTransId="{1F8CF22C-DC8F-4009-AFDA-6B7E205C8687}"/>
    <dgm:cxn modelId="{1E83D6F0-2655-9D4F-9D8D-6F496528CC2C}" type="presOf" srcId="{0DF6DEC2-4CC4-4B33-A053-B651F7D88EE8}" destId="{F2C5074D-593E-4E65-B0FB-90BD760A3B70}" srcOrd="1" destOrd="0" presId="urn:microsoft.com/office/officeart/2005/8/layout/pyramid1"/>
    <dgm:cxn modelId="{A91F29FB-EB9D-43C0-ABD0-6905EDC7340F}" srcId="{E669109D-90A0-48F4-9F02-E3B453E1F154}" destId="{C550E2FD-93EA-4FFE-A755-8C7BBA786028}" srcOrd="2" destOrd="0" parTransId="{337B45EC-2D7E-4F52-99E6-0BA5A098626B}" sibTransId="{637D706B-3084-41E9-BD64-8C05BFD44D94}"/>
    <dgm:cxn modelId="{F711D3AA-2C42-0A46-B4A5-7F2B8D50E39C}" type="presParOf" srcId="{166655C7-F704-443A-AF19-DE38B7921000}" destId="{54126A24-23FF-4D0D-B55E-7580C4A78221}" srcOrd="0" destOrd="0" presId="urn:microsoft.com/office/officeart/2005/8/layout/pyramid1"/>
    <dgm:cxn modelId="{E96B8E32-C662-0C4B-BEA7-864C19B5078E}" type="presParOf" srcId="{54126A24-23FF-4D0D-B55E-7580C4A78221}" destId="{E61163C0-40A5-4DBF-8E6B-C8BCA1A65DDE}" srcOrd="0" destOrd="0" presId="urn:microsoft.com/office/officeart/2005/8/layout/pyramid1"/>
    <dgm:cxn modelId="{F4833FE3-B82A-1F4E-BBC2-21C380D95B4A}" type="presParOf" srcId="{54126A24-23FF-4D0D-B55E-7580C4A78221}" destId="{DF768BEA-F269-4C95-BFEF-E9B0E9F0D05D}" srcOrd="1" destOrd="0" presId="urn:microsoft.com/office/officeart/2005/8/layout/pyramid1"/>
    <dgm:cxn modelId="{C0F0FA1A-AB02-D94D-B29A-07E7F9142C3B}" type="presParOf" srcId="{166655C7-F704-443A-AF19-DE38B7921000}" destId="{9596A18B-F53A-422C-BE0D-FB83D9203BC0}" srcOrd="1" destOrd="0" presId="urn:microsoft.com/office/officeart/2005/8/layout/pyramid1"/>
    <dgm:cxn modelId="{A5B217EA-F053-D549-90FC-CF964F04088E}" type="presParOf" srcId="{9596A18B-F53A-422C-BE0D-FB83D9203BC0}" destId="{D702313C-B640-4987-8A18-CB737E84A13F}" srcOrd="0" destOrd="0" presId="urn:microsoft.com/office/officeart/2005/8/layout/pyramid1"/>
    <dgm:cxn modelId="{ED5B0344-817F-394E-A344-958FC71569E0}" type="presParOf" srcId="{9596A18B-F53A-422C-BE0D-FB83D9203BC0}" destId="{ADC61743-075C-430A-A2EB-806B9277D151}" srcOrd="1" destOrd="0" presId="urn:microsoft.com/office/officeart/2005/8/layout/pyramid1"/>
    <dgm:cxn modelId="{29F47EF9-28F9-D945-A134-8EFC19B2139B}" type="presParOf" srcId="{166655C7-F704-443A-AF19-DE38B7921000}" destId="{C7F79331-CDD5-4CA7-A6FF-0554529AB501}" srcOrd="2" destOrd="0" presId="urn:microsoft.com/office/officeart/2005/8/layout/pyramid1"/>
    <dgm:cxn modelId="{23D243C9-34FF-FC47-8AD6-51D1E5F304F0}" type="presParOf" srcId="{C7F79331-CDD5-4CA7-A6FF-0554529AB501}" destId="{8770EE0E-1A36-43C1-8B13-B729DA707B91}" srcOrd="0" destOrd="0" presId="urn:microsoft.com/office/officeart/2005/8/layout/pyramid1"/>
    <dgm:cxn modelId="{C1A5170E-BF51-DE47-B350-2D62AB169AFB}" type="presParOf" srcId="{C7F79331-CDD5-4CA7-A6FF-0554529AB501}" destId="{78DAED60-502B-4B04-9D13-DBE97E8A8F9C}" srcOrd="1" destOrd="0" presId="urn:microsoft.com/office/officeart/2005/8/layout/pyramid1"/>
    <dgm:cxn modelId="{D2C0C22F-B7C0-BA42-9366-36E75B991ACF}" type="presParOf" srcId="{166655C7-F704-443A-AF19-DE38B7921000}" destId="{5875B3D7-69E6-4D8B-966F-0F8E9730A5A1}" srcOrd="3" destOrd="0" presId="urn:microsoft.com/office/officeart/2005/8/layout/pyramid1"/>
    <dgm:cxn modelId="{A384CED5-B06C-5A4F-B8F9-3A7945FD499A}" type="presParOf" srcId="{5875B3D7-69E6-4D8B-966F-0F8E9730A5A1}" destId="{8522D01B-4539-415F-824B-6FBCFB6E3E1A}" srcOrd="0" destOrd="0" presId="urn:microsoft.com/office/officeart/2005/8/layout/pyramid1"/>
    <dgm:cxn modelId="{6FE46CC4-9E92-5049-A2AB-64EB5496C3F7}" type="presParOf" srcId="{5875B3D7-69E6-4D8B-966F-0F8E9730A5A1}" destId="{64DBA4CD-EE15-49EF-8C6B-DA564EC9B07A}" srcOrd="1" destOrd="0" presId="urn:microsoft.com/office/officeart/2005/8/layout/pyramid1"/>
    <dgm:cxn modelId="{B15DA297-9148-E743-A303-2CA6A1DDD2C8}" type="presParOf" srcId="{166655C7-F704-443A-AF19-DE38B7921000}" destId="{50A63BF1-CB35-4725-BB89-43DF2930EF06}" srcOrd="4" destOrd="0" presId="urn:microsoft.com/office/officeart/2005/8/layout/pyramid1"/>
    <dgm:cxn modelId="{758025DA-5FC3-8740-9859-430E997FA8A6}" type="presParOf" srcId="{50A63BF1-CB35-4725-BB89-43DF2930EF06}" destId="{68E86D6A-8845-491F-A808-0B529EF5D12E}" srcOrd="0" destOrd="0" presId="urn:microsoft.com/office/officeart/2005/8/layout/pyramid1"/>
    <dgm:cxn modelId="{9A0043E7-CC56-F94A-8778-1F39D724B19B}" type="presParOf" srcId="{50A63BF1-CB35-4725-BB89-43DF2930EF06}" destId="{F2C5074D-593E-4E65-B0FB-90BD760A3B70}" srcOrd="1" destOrd="0" presId="urn:microsoft.com/office/officeart/2005/8/layout/pyramid1"/>
    <dgm:cxn modelId="{0D8C3F5F-E095-C84E-9A9D-214372BFDB9B}" type="presParOf" srcId="{166655C7-F704-443A-AF19-DE38B7921000}" destId="{76755B7F-2401-4005-B6AB-8056F5BFBBB1}" srcOrd="5" destOrd="0" presId="urn:microsoft.com/office/officeart/2005/8/layout/pyramid1"/>
    <dgm:cxn modelId="{6F933840-AA7A-784C-93FA-A30FCCC8DD31}" type="presParOf" srcId="{76755B7F-2401-4005-B6AB-8056F5BFBBB1}" destId="{4647E022-E396-4516-89E0-708150EE5DCD}" srcOrd="0" destOrd="0" presId="urn:microsoft.com/office/officeart/2005/8/layout/pyramid1"/>
    <dgm:cxn modelId="{B847B4CC-D373-B744-A43B-6E08B912A280}" type="presParOf" srcId="{76755B7F-2401-4005-B6AB-8056F5BFBBB1}" destId="{4D996ED9-7990-4AA7-9A02-D4AE924A2DA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69109D-90A0-48F4-9F02-E3B453E1F154}" type="doc">
      <dgm:prSet loTypeId="urn:microsoft.com/office/officeart/2005/8/layout/pyramid1" loCatId="pyramid" qsTypeId="urn:microsoft.com/office/officeart/2005/8/quickstyle/simple1" qsCatId="simple" csTypeId="urn:microsoft.com/office/officeart/2005/8/colors/colorful1" csCatId="colorful" phldr="1"/>
      <dgm:spPr/>
    </dgm:pt>
    <dgm:pt modelId="{6A65D293-212C-4A17-BD75-A5BD6AE332AD}">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Evaluating</a:t>
          </a:r>
        </a:p>
      </dgm:t>
    </dgm:pt>
    <dgm:pt modelId="{DFDA443E-9575-475C-AFC7-49F11FD4163F}" type="parTrans" cxnId="{173E4B58-3849-48E2-84C7-0A1C11C176A2}">
      <dgm:prSet/>
      <dgm:spPr/>
      <dgm:t>
        <a:bodyPr/>
        <a:lstStyle/>
        <a:p>
          <a:endParaRPr lang="en-US" sz="2000" b="1">
            <a:solidFill>
              <a:schemeClr val="bg1"/>
            </a:solidFill>
            <a:latin typeface="+mj-lt"/>
          </a:endParaRPr>
        </a:p>
      </dgm:t>
    </dgm:pt>
    <dgm:pt modelId="{8DD3EACC-06D7-406E-B8BF-FA8B1D16E436}" type="sibTrans" cxnId="{173E4B58-3849-48E2-84C7-0A1C11C176A2}">
      <dgm:prSet/>
      <dgm:spPr/>
      <dgm:t>
        <a:bodyPr/>
        <a:lstStyle/>
        <a:p>
          <a:endParaRPr lang="en-US" sz="2000" b="1">
            <a:solidFill>
              <a:schemeClr val="bg1"/>
            </a:solidFill>
            <a:latin typeface="+mj-lt"/>
          </a:endParaRPr>
        </a:p>
      </dgm:t>
    </dgm:pt>
    <dgm:pt modelId="{C550E2FD-93EA-4FFE-A755-8C7BBA786028}">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Analyzing</a:t>
          </a:r>
        </a:p>
      </dgm:t>
    </dgm:pt>
    <dgm:pt modelId="{337B45EC-2D7E-4F52-99E6-0BA5A098626B}" type="parTrans" cxnId="{A91F29FB-EB9D-43C0-ABD0-6905EDC7340F}">
      <dgm:prSet/>
      <dgm:spPr/>
      <dgm:t>
        <a:bodyPr/>
        <a:lstStyle/>
        <a:p>
          <a:endParaRPr lang="en-US" sz="2000" b="1">
            <a:solidFill>
              <a:schemeClr val="bg1"/>
            </a:solidFill>
            <a:latin typeface="+mj-lt"/>
          </a:endParaRPr>
        </a:p>
      </dgm:t>
    </dgm:pt>
    <dgm:pt modelId="{637D706B-3084-41E9-BD64-8C05BFD44D94}" type="sibTrans" cxnId="{A91F29FB-EB9D-43C0-ABD0-6905EDC7340F}">
      <dgm:prSet/>
      <dgm:spPr/>
      <dgm:t>
        <a:bodyPr/>
        <a:lstStyle/>
        <a:p>
          <a:endParaRPr lang="en-US" sz="2000" b="1">
            <a:solidFill>
              <a:schemeClr val="bg1"/>
            </a:solidFill>
            <a:latin typeface="+mj-lt"/>
          </a:endParaRPr>
        </a:p>
      </dgm:t>
    </dgm:pt>
    <dgm:pt modelId="{83DFB983-2A04-413D-81D0-CF74CA8BD0FC}">
      <dgm:prSet phldrT="[Text]" custT="1"/>
      <dgm:spPr>
        <a:solidFill>
          <a:schemeClr val="tx1">
            <a:lumMod val="65000"/>
          </a:schemeClr>
        </a:solidFill>
      </dgm:spPr>
      <dgm:t>
        <a:bodyPr anchor="ctr"/>
        <a:lstStyle/>
        <a:p>
          <a:endParaRPr lang="en-US" sz="2000" b="1" dirty="0">
            <a:solidFill>
              <a:schemeClr val="bg1"/>
            </a:solidFill>
            <a:latin typeface="+mj-lt"/>
          </a:endParaRPr>
        </a:p>
        <a:p>
          <a:r>
            <a:rPr lang="en-US" sz="1900" b="1" dirty="0">
              <a:solidFill>
                <a:schemeClr val="bg1"/>
              </a:solidFill>
              <a:latin typeface="+mj-lt"/>
            </a:rPr>
            <a:t>Creating</a:t>
          </a:r>
        </a:p>
      </dgm:t>
    </dgm:pt>
    <dgm:pt modelId="{7BA490B1-1C20-46E3-B25A-AE8366C9292B}" type="parTrans" cxnId="{CAFBE9E7-8DDF-4AEE-B9F3-31C14BCBD704}">
      <dgm:prSet/>
      <dgm:spPr/>
      <dgm:t>
        <a:bodyPr/>
        <a:lstStyle/>
        <a:p>
          <a:endParaRPr lang="en-US" sz="2000" b="1">
            <a:solidFill>
              <a:schemeClr val="bg1"/>
            </a:solidFill>
            <a:latin typeface="+mj-lt"/>
          </a:endParaRPr>
        </a:p>
      </dgm:t>
    </dgm:pt>
    <dgm:pt modelId="{1F8CF22C-DC8F-4009-AFDA-6B7E205C8687}" type="sibTrans" cxnId="{CAFBE9E7-8DDF-4AEE-B9F3-31C14BCBD704}">
      <dgm:prSet/>
      <dgm:spPr/>
      <dgm:t>
        <a:bodyPr/>
        <a:lstStyle/>
        <a:p>
          <a:endParaRPr lang="en-US" sz="2000" b="1">
            <a:solidFill>
              <a:schemeClr val="bg1"/>
            </a:solidFill>
            <a:latin typeface="+mj-lt"/>
          </a:endParaRPr>
        </a:p>
      </dgm:t>
    </dgm:pt>
    <dgm:pt modelId="{AE7A287C-E05C-4AD4-9851-97860E103AE3}">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Applying</a:t>
          </a:r>
        </a:p>
      </dgm:t>
    </dgm:pt>
    <dgm:pt modelId="{49FAA5BC-C271-406E-8A14-AE974806FA55}" type="parTrans" cxnId="{7F0D2705-8D32-4EC7-AF0C-421CDBF34200}">
      <dgm:prSet/>
      <dgm:spPr/>
      <dgm:t>
        <a:bodyPr/>
        <a:lstStyle/>
        <a:p>
          <a:endParaRPr lang="en-US" sz="2000" b="1">
            <a:solidFill>
              <a:schemeClr val="bg1"/>
            </a:solidFill>
            <a:latin typeface="+mj-lt"/>
          </a:endParaRPr>
        </a:p>
      </dgm:t>
    </dgm:pt>
    <dgm:pt modelId="{FECBC7A6-F17D-450F-A280-ACC2777F4C93}" type="sibTrans" cxnId="{7F0D2705-8D32-4EC7-AF0C-421CDBF34200}">
      <dgm:prSet/>
      <dgm:spPr/>
      <dgm:t>
        <a:bodyPr/>
        <a:lstStyle/>
        <a:p>
          <a:endParaRPr lang="en-US" sz="2000" b="1">
            <a:solidFill>
              <a:schemeClr val="bg1"/>
            </a:solidFill>
            <a:latin typeface="+mj-lt"/>
          </a:endParaRPr>
        </a:p>
      </dgm:t>
    </dgm:pt>
    <dgm:pt modelId="{0DF6DEC2-4CC4-4B33-A053-B651F7D88EE8}">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Understanding</a:t>
          </a:r>
        </a:p>
      </dgm:t>
    </dgm:pt>
    <dgm:pt modelId="{9DBBD67A-61E1-4651-80A9-971F190C055B}" type="parTrans" cxnId="{83146BC7-0B7A-404D-B16D-CE0E0D58593A}">
      <dgm:prSet/>
      <dgm:spPr/>
      <dgm:t>
        <a:bodyPr/>
        <a:lstStyle/>
        <a:p>
          <a:endParaRPr lang="en-US" sz="2000" b="1">
            <a:solidFill>
              <a:schemeClr val="bg1"/>
            </a:solidFill>
            <a:latin typeface="+mj-lt"/>
          </a:endParaRPr>
        </a:p>
      </dgm:t>
    </dgm:pt>
    <dgm:pt modelId="{50DB126F-4EFB-42EF-832D-3E229A27DBBE}" type="sibTrans" cxnId="{83146BC7-0B7A-404D-B16D-CE0E0D58593A}">
      <dgm:prSet/>
      <dgm:spPr/>
      <dgm:t>
        <a:bodyPr/>
        <a:lstStyle/>
        <a:p>
          <a:endParaRPr lang="en-US" sz="2000" b="1">
            <a:solidFill>
              <a:schemeClr val="bg1"/>
            </a:solidFill>
            <a:latin typeface="+mj-lt"/>
          </a:endParaRPr>
        </a:p>
      </dgm:t>
    </dgm:pt>
    <dgm:pt modelId="{54BBE94B-51D2-45E3-928E-A553B911E619}">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Remembering</a:t>
          </a:r>
        </a:p>
      </dgm:t>
    </dgm:pt>
    <dgm:pt modelId="{3D44115E-3804-42DB-A187-B7E886100B52}" type="parTrans" cxnId="{DB4B9212-960D-4D15-9086-6EB6639B11D7}">
      <dgm:prSet/>
      <dgm:spPr/>
      <dgm:t>
        <a:bodyPr/>
        <a:lstStyle/>
        <a:p>
          <a:endParaRPr lang="en-US" sz="2000" b="1">
            <a:solidFill>
              <a:schemeClr val="bg1"/>
            </a:solidFill>
            <a:latin typeface="+mj-lt"/>
          </a:endParaRPr>
        </a:p>
      </dgm:t>
    </dgm:pt>
    <dgm:pt modelId="{D52D77C3-CBAA-419F-8F97-32019851DD40}" type="sibTrans" cxnId="{DB4B9212-960D-4D15-9086-6EB6639B11D7}">
      <dgm:prSet/>
      <dgm:spPr/>
      <dgm:t>
        <a:bodyPr/>
        <a:lstStyle/>
        <a:p>
          <a:endParaRPr lang="en-US" sz="2000" b="1">
            <a:solidFill>
              <a:schemeClr val="bg1"/>
            </a:solidFill>
            <a:latin typeface="+mj-lt"/>
          </a:endParaRPr>
        </a:p>
      </dgm:t>
    </dgm:pt>
    <dgm:pt modelId="{166655C7-F704-443A-AF19-DE38B7921000}" type="pres">
      <dgm:prSet presAssocID="{E669109D-90A0-48F4-9F02-E3B453E1F154}" presName="Name0" presStyleCnt="0">
        <dgm:presLayoutVars>
          <dgm:dir/>
          <dgm:animLvl val="lvl"/>
          <dgm:resizeHandles val="exact"/>
        </dgm:presLayoutVars>
      </dgm:prSet>
      <dgm:spPr/>
    </dgm:pt>
    <dgm:pt modelId="{54126A24-23FF-4D0D-B55E-7580C4A78221}" type="pres">
      <dgm:prSet presAssocID="{83DFB983-2A04-413D-81D0-CF74CA8BD0FC}" presName="Name8" presStyleCnt="0"/>
      <dgm:spPr/>
    </dgm:pt>
    <dgm:pt modelId="{E61163C0-40A5-4DBF-8E6B-C8BCA1A65DDE}" type="pres">
      <dgm:prSet presAssocID="{83DFB983-2A04-413D-81D0-CF74CA8BD0FC}" presName="level" presStyleLbl="node1" presStyleIdx="0" presStyleCnt="6">
        <dgm:presLayoutVars>
          <dgm:chMax val="1"/>
          <dgm:bulletEnabled val="1"/>
        </dgm:presLayoutVars>
      </dgm:prSet>
      <dgm:spPr/>
    </dgm:pt>
    <dgm:pt modelId="{DF768BEA-F269-4C95-BFEF-E9B0E9F0D05D}" type="pres">
      <dgm:prSet presAssocID="{83DFB983-2A04-413D-81D0-CF74CA8BD0FC}" presName="levelTx" presStyleLbl="revTx" presStyleIdx="0" presStyleCnt="0">
        <dgm:presLayoutVars>
          <dgm:chMax val="1"/>
          <dgm:bulletEnabled val="1"/>
        </dgm:presLayoutVars>
      </dgm:prSet>
      <dgm:spPr/>
    </dgm:pt>
    <dgm:pt modelId="{9596A18B-F53A-422C-BE0D-FB83D9203BC0}" type="pres">
      <dgm:prSet presAssocID="{6A65D293-212C-4A17-BD75-A5BD6AE332AD}" presName="Name8" presStyleCnt="0"/>
      <dgm:spPr/>
    </dgm:pt>
    <dgm:pt modelId="{D702313C-B640-4987-8A18-CB737E84A13F}" type="pres">
      <dgm:prSet presAssocID="{6A65D293-212C-4A17-BD75-A5BD6AE332AD}" presName="level" presStyleLbl="node1" presStyleIdx="1" presStyleCnt="6">
        <dgm:presLayoutVars>
          <dgm:chMax val="1"/>
          <dgm:bulletEnabled val="1"/>
        </dgm:presLayoutVars>
      </dgm:prSet>
      <dgm:spPr/>
    </dgm:pt>
    <dgm:pt modelId="{ADC61743-075C-430A-A2EB-806B9277D151}" type="pres">
      <dgm:prSet presAssocID="{6A65D293-212C-4A17-BD75-A5BD6AE332AD}" presName="levelTx" presStyleLbl="revTx" presStyleIdx="0" presStyleCnt="0">
        <dgm:presLayoutVars>
          <dgm:chMax val="1"/>
          <dgm:bulletEnabled val="1"/>
        </dgm:presLayoutVars>
      </dgm:prSet>
      <dgm:spPr/>
    </dgm:pt>
    <dgm:pt modelId="{C7F79331-CDD5-4CA7-A6FF-0554529AB501}" type="pres">
      <dgm:prSet presAssocID="{C550E2FD-93EA-4FFE-A755-8C7BBA786028}" presName="Name8" presStyleCnt="0"/>
      <dgm:spPr/>
    </dgm:pt>
    <dgm:pt modelId="{8770EE0E-1A36-43C1-8B13-B729DA707B91}" type="pres">
      <dgm:prSet presAssocID="{C550E2FD-93EA-4FFE-A755-8C7BBA786028}" presName="level" presStyleLbl="node1" presStyleIdx="2" presStyleCnt="6">
        <dgm:presLayoutVars>
          <dgm:chMax val="1"/>
          <dgm:bulletEnabled val="1"/>
        </dgm:presLayoutVars>
      </dgm:prSet>
      <dgm:spPr/>
    </dgm:pt>
    <dgm:pt modelId="{78DAED60-502B-4B04-9D13-DBE97E8A8F9C}" type="pres">
      <dgm:prSet presAssocID="{C550E2FD-93EA-4FFE-A755-8C7BBA786028}" presName="levelTx" presStyleLbl="revTx" presStyleIdx="0" presStyleCnt="0">
        <dgm:presLayoutVars>
          <dgm:chMax val="1"/>
          <dgm:bulletEnabled val="1"/>
        </dgm:presLayoutVars>
      </dgm:prSet>
      <dgm:spPr/>
    </dgm:pt>
    <dgm:pt modelId="{5875B3D7-69E6-4D8B-966F-0F8E9730A5A1}" type="pres">
      <dgm:prSet presAssocID="{AE7A287C-E05C-4AD4-9851-97860E103AE3}" presName="Name8" presStyleCnt="0"/>
      <dgm:spPr/>
    </dgm:pt>
    <dgm:pt modelId="{8522D01B-4539-415F-824B-6FBCFB6E3E1A}" type="pres">
      <dgm:prSet presAssocID="{AE7A287C-E05C-4AD4-9851-97860E103AE3}" presName="level" presStyleLbl="node1" presStyleIdx="3" presStyleCnt="6">
        <dgm:presLayoutVars>
          <dgm:chMax val="1"/>
          <dgm:bulletEnabled val="1"/>
        </dgm:presLayoutVars>
      </dgm:prSet>
      <dgm:spPr/>
    </dgm:pt>
    <dgm:pt modelId="{64DBA4CD-EE15-49EF-8C6B-DA564EC9B07A}" type="pres">
      <dgm:prSet presAssocID="{AE7A287C-E05C-4AD4-9851-97860E103AE3}" presName="levelTx" presStyleLbl="revTx" presStyleIdx="0" presStyleCnt="0">
        <dgm:presLayoutVars>
          <dgm:chMax val="1"/>
          <dgm:bulletEnabled val="1"/>
        </dgm:presLayoutVars>
      </dgm:prSet>
      <dgm:spPr/>
    </dgm:pt>
    <dgm:pt modelId="{50A63BF1-CB35-4725-BB89-43DF2930EF06}" type="pres">
      <dgm:prSet presAssocID="{0DF6DEC2-4CC4-4B33-A053-B651F7D88EE8}" presName="Name8" presStyleCnt="0"/>
      <dgm:spPr/>
    </dgm:pt>
    <dgm:pt modelId="{68E86D6A-8845-491F-A808-0B529EF5D12E}" type="pres">
      <dgm:prSet presAssocID="{0DF6DEC2-4CC4-4B33-A053-B651F7D88EE8}" presName="level" presStyleLbl="node1" presStyleIdx="4" presStyleCnt="6">
        <dgm:presLayoutVars>
          <dgm:chMax val="1"/>
          <dgm:bulletEnabled val="1"/>
        </dgm:presLayoutVars>
      </dgm:prSet>
      <dgm:spPr/>
    </dgm:pt>
    <dgm:pt modelId="{F2C5074D-593E-4E65-B0FB-90BD760A3B70}" type="pres">
      <dgm:prSet presAssocID="{0DF6DEC2-4CC4-4B33-A053-B651F7D88EE8}" presName="levelTx" presStyleLbl="revTx" presStyleIdx="0" presStyleCnt="0">
        <dgm:presLayoutVars>
          <dgm:chMax val="1"/>
          <dgm:bulletEnabled val="1"/>
        </dgm:presLayoutVars>
      </dgm:prSet>
      <dgm:spPr/>
    </dgm:pt>
    <dgm:pt modelId="{76755B7F-2401-4005-B6AB-8056F5BFBBB1}" type="pres">
      <dgm:prSet presAssocID="{54BBE94B-51D2-45E3-928E-A553B911E619}" presName="Name8" presStyleCnt="0"/>
      <dgm:spPr/>
    </dgm:pt>
    <dgm:pt modelId="{4647E022-E396-4516-89E0-708150EE5DCD}" type="pres">
      <dgm:prSet presAssocID="{54BBE94B-51D2-45E3-928E-A553B911E619}" presName="level" presStyleLbl="node1" presStyleIdx="5" presStyleCnt="6">
        <dgm:presLayoutVars>
          <dgm:chMax val="1"/>
          <dgm:bulletEnabled val="1"/>
        </dgm:presLayoutVars>
      </dgm:prSet>
      <dgm:spPr/>
    </dgm:pt>
    <dgm:pt modelId="{4D996ED9-7990-4AA7-9A02-D4AE924A2DAD}" type="pres">
      <dgm:prSet presAssocID="{54BBE94B-51D2-45E3-928E-A553B911E619}" presName="levelTx" presStyleLbl="revTx" presStyleIdx="0" presStyleCnt="0">
        <dgm:presLayoutVars>
          <dgm:chMax val="1"/>
          <dgm:bulletEnabled val="1"/>
        </dgm:presLayoutVars>
      </dgm:prSet>
      <dgm:spPr/>
    </dgm:pt>
  </dgm:ptLst>
  <dgm:cxnLst>
    <dgm:cxn modelId="{A43BE200-3B9E-2547-87EC-845767B145BD}" type="presOf" srcId="{54BBE94B-51D2-45E3-928E-A553B911E619}" destId="{4D996ED9-7990-4AA7-9A02-D4AE924A2DAD}" srcOrd="1" destOrd="0" presId="urn:microsoft.com/office/officeart/2005/8/layout/pyramid1"/>
    <dgm:cxn modelId="{7F0D2705-8D32-4EC7-AF0C-421CDBF34200}" srcId="{E669109D-90A0-48F4-9F02-E3B453E1F154}" destId="{AE7A287C-E05C-4AD4-9851-97860E103AE3}" srcOrd="3" destOrd="0" parTransId="{49FAA5BC-C271-406E-8A14-AE974806FA55}" sibTransId="{FECBC7A6-F17D-450F-A280-ACC2777F4C93}"/>
    <dgm:cxn modelId="{D02B3908-3D48-2C40-A61E-D9D4988A718C}" type="presOf" srcId="{54BBE94B-51D2-45E3-928E-A553B911E619}" destId="{4647E022-E396-4516-89E0-708150EE5DCD}" srcOrd="0" destOrd="0" presId="urn:microsoft.com/office/officeart/2005/8/layout/pyramid1"/>
    <dgm:cxn modelId="{F89E930A-3A3A-0848-8E38-39F35689888A}" type="presOf" srcId="{6A65D293-212C-4A17-BD75-A5BD6AE332AD}" destId="{D702313C-B640-4987-8A18-CB737E84A13F}" srcOrd="0" destOrd="0" presId="urn:microsoft.com/office/officeart/2005/8/layout/pyramid1"/>
    <dgm:cxn modelId="{DB4B9212-960D-4D15-9086-6EB6639B11D7}" srcId="{E669109D-90A0-48F4-9F02-E3B453E1F154}" destId="{54BBE94B-51D2-45E3-928E-A553B911E619}" srcOrd="5" destOrd="0" parTransId="{3D44115E-3804-42DB-A187-B7E886100B52}" sibTransId="{D52D77C3-CBAA-419F-8F97-32019851DD40}"/>
    <dgm:cxn modelId="{F0994E27-CFE6-F64A-9CD5-4DC81B00C542}" type="presOf" srcId="{C550E2FD-93EA-4FFE-A755-8C7BBA786028}" destId="{78DAED60-502B-4B04-9D13-DBE97E8A8F9C}" srcOrd="1" destOrd="0" presId="urn:microsoft.com/office/officeart/2005/8/layout/pyramid1"/>
    <dgm:cxn modelId="{D5C6213A-44FC-8E4F-A8F4-9682A79C76C8}" type="presOf" srcId="{6A65D293-212C-4A17-BD75-A5BD6AE332AD}" destId="{ADC61743-075C-430A-A2EB-806B9277D151}" srcOrd="1" destOrd="0" presId="urn:microsoft.com/office/officeart/2005/8/layout/pyramid1"/>
    <dgm:cxn modelId="{294AE83A-3352-0E47-A134-88BA8515DD49}" type="presOf" srcId="{0DF6DEC2-4CC4-4B33-A053-B651F7D88EE8}" destId="{68E86D6A-8845-491F-A808-0B529EF5D12E}" srcOrd="0" destOrd="0" presId="urn:microsoft.com/office/officeart/2005/8/layout/pyramid1"/>
    <dgm:cxn modelId="{2E4AC844-6A91-E346-B613-DB2CA186E99F}" type="presOf" srcId="{AE7A287C-E05C-4AD4-9851-97860E103AE3}" destId="{64DBA4CD-EE15-49EF-8C6B-DA564EC9B07A}" srcOrd="1" destOrd="0" presId="urn:microsoft.com/office/officeart/2005/8/layout/pyramid1"/>
    <dgm:cxn modelId="{8C44DB66-D3B8-0448-AFE6-052FE49F9791}" type="presOf" srcId="{AE7A287C-E05C-4AD4-9851-97860E103AE3}" destId="{8522D01B-4539-415F-824B-6FBCFB6E3E1A}" srcOrd="0" destOrd="0" presId="urn:microsoft.com/office/officeart/2005/8/layout/pyramid1"/>
    <dgm:cxn modelId="{173E4B58-3849-48E2-84C7-0A1C11C176A2}" srcId="{E669109D-90A0-48F4-9F02-E3B453E1F154}" destId="{6A65D293-212C-4A17-BD75-A5BD6AE332AD}" srcOrd="1" destOrd="0" parTransId="{DFDA443E-9575-475C-AFC7-49F11FD4163F}" sibTransId="{8DD3EACC-06D7-406E-B8BF-FA8B1D16E436}"/>
    <dgm:cxn modelId="{C63AF683-DE70-3C46-8314-DAA99786C0CF}" type="presOf" srcId="{E669109D-90A0-48F4-9F02-E3B453E1F154}" destId="{166655C7-F704-443A-AF19-DE38B7921000}" srcOrd="0" destOrd="0" presId="urn:microsoft.com/office/officeart/2005/8/layout/pyramid1"/>
    <dgm:cxn modelId="{77FD6F90-306A-3C44-8184-7BF3D50097BE}" type="presOf" srcId="{83DFB983-2A04-413D-81D0-CF74CA8BD0FC}" destId="{DF768BEA-F269-4C95-BFEF-E9B0E9F0D05D}" srcOrd="1" destOrd="0" presId="urn:microsoft.com/office/officeart/2005/8/layout/pyramid1"/>
    <dgm:cxn modelId="{83146BC7-0B7A-404D-B16D-CE0E0D58593A}" srcId="{E669109D-90A0-48F4-9F02-E3B453E1F154}" destId="{0DF6DEC2-4CC4-4B33-A053-B651F7D88EE8}" srcOrd="4" destOrd="0" parTransId="{9DBBD67A-61E1-4651-80A9-971F190C055B}" sibTransId="{50DB126F-4EFB-42EF-832D-3E229A27DBBE}"/>
    <dgm:cxn modelId="{EE2F07E0-E98F-7B42-8CB8-8F23F69F15BF}" type="presOf" srcId="{83DFB983-2A04-413D-81D0-CF74CA8BD0FC}" destId="{E61163C0-40A5-4DBF-8E6B-C8BCA1A65DDE}" srcOrd="0" destOrd="0" presId="urn:microsoft.com/office/officeart/2005/8/layout/pyramid1"/>
    <dgm:cxn modelId="{9CEF3CE5-6765-9D4D-A7DA-A3F05C340A56}" type="presOf" srcId="{C550E2FD-93EA-4FFE-A755-8C7BBA786028}" destId="{8770EE0E-1A36-43C1-8B13-B729DA707B91}" srcOrd="0" destOrd="0" presId="urn:microsoft.com/office/officeart/2005/8/layout/pyramid1"/>
    <dgm:cxn modelId="{CAFBE9E7-8DDF-4AEE-B9F3-31C14BCBD704}" srcId="{E669109D-90A0-48F4-9F02-E3B453E1F154}" destId="{83DFB983-2A04-413D-81D0-CF74CA8BD0FC}" srcOrd="0" destOrd="0" parTransId="{7BA490B1-1C20-46E3-B25A-AE8366C9292B}" sibTransId="{1F8CF22C-DC8F-4009-AFDA-6B7E205C8687}"/>
    <dgm:cxn modelId="{1E83D6F0-2655-9D4F-9D8D-6F496528CC2C}" type="presOf" srcId="{0DF6DEC2-4CC4-4B33-A053-B651F7D88EE8}" destId="{F2C5074D-593E-4E65-B0FB-90BD760A3B70}" srcOrd="1" destOrd="0" presId="urn:microsoft.com/office/officeart/2005/8/layout/pyramid1"/>
    <dgm:cxn modelId="{A91F29FB-EB9D-43C0-ABD0-6905EDC7340F}" srcId="{E669109D-90A0-48F4-9F02-E3B453E1F154}" destId="{C550E2FD-93EA-4FFE-A755-8C7BBA786028}" srcOrd="2" destOrd="0" parTransId="{337B45EC-2D7E-4F52-99E6-0BA5A098626B}" sibTransId="{637D706B-3084-41E9-BD64-8C05BFD44D94}"/>
    <dgm:cxn modelId="{F711D3AA-2C42-0A46-B4A5-7F2B8D50E39C}" type="presParOf" srcId="{166655C7-F704-443A-AF19-DE38B7921000}" destId="{54126A24-23FF-4D0D-B55E-7580C4A78221}" srcOrd="0" destOrd="0" presId="urn:microsoft.com/office/officeart/2005/8/layout/pyramid1"/>
    <dgm:cxn modelId="{E96B8E32-C662-0C4B-BEA7-864C19B5078E}" type="presParOf" srcId="{54126A24-23FF-4D0D-B55E-7580C4A78221}" destId="{E61163C0-40A5-4DBF-8E6B-C8BCA1A65DDE}" srcOrd="0" destOrd="0" presId="urn:microsoft.com/office/officeart/2005/8/layout/pyramid1"/>
    <dgm:cxn modelId="{F4833FE3-B82A-1F4E-BBC2-21C380D95B4A}" type="presParOf" srcId="{54126A24-23FF-4D0D-B55E-7580C4A78221}" destId="{DF768BEA-F269-4C95-BFEF-E9B0E9F0D05D}" srcOrd="1" destOrd="0" presId="urn:microsoft.com/office/officeart/2005/8/layout/pyramid1"/>
    <dgm:cxn modelId="{C0F0FA1A-AB02-D94D-B29A-07E7F9142C3B}" type="presParOf" srcId="{166655C7-F704-443A-AF19-DE38B7921000}" destId="{9596A18B-F53A-422C-BE0D-FB83D9203BC0}" srcOrd="1" destOrd="0" presId="urn:microsoft.com/office/officeart/2005/8/layout/pyramid1"/>
    <dgm:cxn modelId="{A5B217EA-F053-D549-90FC-CF964F04088E}" type="presParOf" srcId="{9596A18B-F53A-422C-BE0D-FB83D9203BC0}" destId="{D702313C-B640-4987-8A18-CB737E84A13F}" srcOrd="0" destOrd="0" presId="urn:microsoft.com/office/officeart/2005/8/layout/pyramid1"/>
    <dgm:cxn modelId="{ED5B0344-817F-394E-A344-958FC71569E0}" type="presParOf" srcId="{9596A18B-F53A-422C-BE0D-FB83D9203BC0}" destId="{ADC61743-075C-430A-A2EB-806B9277D151}" srcOrd="1" destOrd="0" presId="urn:microsoft.com/office/officeart/2005/8/layout/pyramid1"/>
    <dgm:cxn modelId="{29F47EF9-28F9-D945-A134-8EFC19B2139B}" type="presParOf" srcId="{166655C7-F704-443A-AF19-DE38B7921000}" destId="{C7F79331-CDD5-4CA7-A6FF-0554529AB501}" srcOrd="2" destOrd="0" presId="urn:microsoft.com/office/officeart/2005/8/layout/pyramid1"/>
    <dgm:cxn modelId="{23D243C9-34FF-FC47-8AD6-51D1E5F304F0}" type="presParOf" srcId="{C7F79331-CDD5-4CA7-A6FF-0554529AB501}" destId="{8770EE0E-1A36-43C1-8B13-B729DA707B91}" srcOrd="0" destOrd="0" presId="urn:microsoft.com/office/officeart/2005/8/layout/pyramid1"/>
    <dgm:cxn modelId="{C1A5170E-BF51-DE47-B350-2D62AB169AFB}" type="presParOf" srcId="{C7F79331-CDD5-4CA7-A6FF-0554529AB501}" destId="{78DAED60-502B-4B04-9D13-DBE97E8A8F9C}" srcOrd="1" destOrd="0" presId="urn:microsoft.com/office/officeart/2005/8/layout/pyramid1"/>
    <dgm:cxn modelId="{D2C0C22F-B7C0-BA42-9366-36E75B991ACF}" type="presParOf" srcId="{166655C7-F704-443A-AF19-DE38B7921000}" destId="{5875B3D7-69E6-4D8B-966F-0F8E9730A5A1}" srcOrd="3" destOrd="0" presId="urn:microsoft.com/office/officeart/2005/8/layout/pyramid1"/>
    <dgm:cxn modelId="{A384CED5-B06C-5A4F-B8F9-3A7945FD499A}" type="presParOf" srcId="{5875B3D7-69E6-4D8B-966F-0F8E9730A5A1}" destId="{8522D01B-4539-415F-824B-6FBCFB6E3E1A}" srcOrd="0" destOrd="0" presId="urn:microsoft.com/office/officeart/2005/8/layout/pyramid1"/>
    <dgm:cxn modelId="{6FE46CC4-9E92-5049-A2AB-64EB5496C3F7}" type="presParOf" srcId="{5875B3D7-69E6-4D8B-966F-0F8E9730A5A1}" destId="{64DBA4CD-EE15-49EF-8C6B-DA564EC9B07A}" srcOrd="1" destOrd="0" presId="urn:microsoft.com/office/officeart/2005/8/layout/pyramid1"/>
    <dgm:cxn modelId="{B15DA297-9148-E743-A303-2CA6A1DDD2C8}" type="presParOf" srcId="{166655C7-F704-443A-AF19-DE38B7921000}" destId="{50A63BF1-CB35-4725-BB89-43DF2930EF06}" srcOrd="4" destOrd="0" presId="urn:microsoft.com/office/officeart/2005/8/layout/pyramid1"/>
    <dgm:cxn modelId="{758025DA-5FC3-8740-9859-430E997FA8A6}" type="presParOf" srcId="{50A63BF1-CB35-4725-BB89-43DF2930EF06}" destId="{68E86D6A-8845-491F-A808-0B529EF5D12E}" srcOrd="0" destOrd="0" presId="urn:microsoft.com/office/officeart/2005/8/layout/pyramid1"/>
    <dgm:cxn modelId="{9A0043E7-CC56-F94A-8778-1F39D724B19B}" type="presParOf" srcId="{50A63BF1-CB35-4725-BB89-43DF2930EF06}" destId="{F2C5074D-593E-4E65-B0FB-90BD760A3B70}" srcOrd="1" destOrd="0" presId="urn:microsoft.com/office/officeart/2005/8/layout/pyramid1"/>
    <dgm:cxn modelId="{0D8C3F5F-E095-C84E-9A9D-214372BFDB9B}" type="presParOf" srcId="{166655C7-F704-443A-AF19-DE38B7921000}" destId="{76755B7F-2401-4005-B6AB-8056F5BFBBB1}" srcOrd="5" destOrd="0" presId="urn:microsoft.com/office/officeart/2005/8/layout/pyramid1"/>
    <dgm:cxn modelId="{6F933840-AA7A-784C-93FA-A30FCCC8DD31}" type="presParOf" srcId="{76755B7F-2401-4005-B6AB-8056F5BFBBB1}" destId="{4647E022-E396-4516-89E0-708150EE5DCD}" srcOrd="0" destOrd="0" presId="urn:microsoft.com/office/officeart/2005/8/layout/pyramid1"/>
    <dgm:cxn modelId="{B847B4CC-D373-B744-A43B-6E08B912A280}" type="presParOf" srcId="{76755B7F-2401-4005-B6AB-8056F5BFBBB1}" destId="{4D996ED9-7990-4AA7-9A02-D4AE924A2DA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69109D-90A0-48F4-9F02-E3B453E1F154}" type="doc">
      <dgm:prSet loTypeId="urn:microsoft.com/office/officeart/2005/8/layout/pyramid1" loCatId="pyramid" qsTypeId="urn:microsoft.com/office/officeart/2005/8/quickstyle/simple1" qsCatId="simple" csTypeId="urn:microsoft.com/office/officeart/2005/8/colors/colorful1" csCatId="colorful" phldr="1"/>
      <dgm:spPr/>
    </dgm:pt>
    <dgm:pt modelId="{6A65D293-212C-4A17-BD75-A5BD6AE332AD}">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Evaluating</a:t>
          </a:r>
        </a:p>
      </dgm:t>
    </dgm:pt>
    <dgm:pt modelId="{DFDA443E-9575-475C-AFC7-49F11FD4163F}" type="parTrans" cxnId="{173E4B58-3849-48E2-84C7-0A1C11C176A2}">
      <dgm:prSet/>
      <dgm:spPr/>
      <dgm:t>
        <a:bodyPr/>
        <a:lstStyle/>
        <a:p>
          <a:endParaRPr lang="en-US" sz="2000" b="1">
            <a:solidFill>
              <a:schemeClr val="bg1"/>
            </a:solidFill>
            <a:latin typeface="+mj-lt"/>
          </a:endParaRPr>
        </a:p>
      </dgm:t>
    </dgm:pt>
    <dgm:pt modelId="{8DD3EACC-06D7-406E-B8BF-FA8B1D16E436}" type="sibTrans" cxnId="{173E4B58-3849-48E2-84C7-0A1C11C176A2}">
      <dgm:prSet/>
      <dgm:spPr/>
      <dgm:t>
        <a:bodyPr/>
        <a:lstStyle/>
        <a:p>
          <a:endParaRPr lang="en-US" sz="2000" b="1">
            <a:solidFill>
              <a:schemeClr val="bg1"/>
            </a:solidFill>
            <a:latin typeface="+mj-lt"/>
          </a:endParaRPr>
        </a:p>
      </dgm:t>
    </dgm:pt>
    <dgm:pt modelId="{C550E2FD-93EA-4FFE-A755-8C7BBA786028}">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Analyzing</a:t>
          </a:r>
        </a:p>
      </dgm:t>
    </dgm:pt>
    <dgm:pt modelId="{337B45EC-2D7E-4F52-99E6-0BA5A098626B}" type="parTrans" cxnId="{A91F29FB-EB9D-43C0-ABD0-6905EDC7340F}">
      <dgm:prSet/>
      <dgm:spPr/>
      <dgm:t>
        <a:bodyPr/>
        <a:lstStyle/>
        <a:p>
          <a:endParaRPr lang="en-US" sz="2000" b="1">
            <a:solidFill>
              <a:schemeClr val="bg1"/>
            </a:solidFill>
            <a:latin typeface="+mj-lt"/>
          </a:endParaRPr>
        </a:p>
      </dgm:t>
    </dgm:pt>
    <dgm:pt modelId="{637D706B-3084-41E9-BD64-8C05BFD44D94}" type="sibTrans" cxnId="{A91F29FB-EB9D-43C0-ABD0-6905EDC7340F}">
      <dgm:prSet/>
      <dgm:spPr/>
      <dgm:t>
        <a:bodyPr/>
        <a:lstStyle/>
        <a:p>
          <a:endParaRPr lang="en-US" sz="2000" b="1">
            <a:solidFill>
              <a:schemeClr val="bg1"/>
            </a:solidFill>
            <a:latin typeface="+mj-lt"/>
          </a:endParaRPr>
        </a:p>
      </dgm:t>
    </dgm:pt>
    <dgm:pt modelId="{83DFB983-2A04-413D-81D0-CF74CA8BD0FC}">
      <dgm:prSet phldrT="[Text]" custT="1"/>
      <dgm:spPr>
        <a:solidFill>
          <a:schemeClr val="tx1">
            <a:lumMod val="65000"/>
          </a:schemeClr>
        </a:solidFill>
      </dgm:spPr>
      <dgm:t>
        <a:bodyPr anchor="ctr"/>
        <a:lstStyle/>
        <a:p>
          <a:endParaRPr lang="en-US" sz="2000" b="1" dirty="0">
            <a:solidFill>
              <a:schemeClr val="bg1"/>
            </a:solidFill>
            <a:latin typeface="+mj-lt"/>
          </a:endParaRPr>
        </a:p>
        <a:p>
          <a:r>
            <a:rPr lang="en-US" sz="1900" b="1" dirty="0">
              <a:solidFill>
                <a:schemeClr val="bg1"/>
              </a:solidFill>
              <a:latin typeface="+mj-lt"/>
            </a:rPr>
            <a:t>Creating</a:t>
          </a:r>
        </a:p>
      </dgm:t>
    </dgm:pt>
    <dgm:pt modelId="{7BA490B1-1C20-46E3-B25A-AE8366C9292B}" type="parTrans" cxnId="{CAFBE9E7-8DDF-4AEE-B9F3-31C14BCBD704}">
      <dgm:prSet/>
      <dgm:spPr/>
      <dgm:t>
        <a:bodyPr/>
        <a:lstStyle/>
        <a:p>
          <a:endParaRPr lang="en-US" sz="2000" b="1">
            <a:solidFill>
              <a:schemeClr val="bg1"/>
            </a:solidFill>
            <a:latin typeface="+mj-lt"/>
          </a:endParaRPr>
        </a:p>
      </dgm:t>
    </dgm:pt>
    <dgm:pt modelId="{1F8CF22C-DC8F-4009-AFDA-6B7E205C8687}" type="sibTrans" cxnId="{CAFBE9E7-8DDF-4AEE-B9F3-31C14BCBD704}">
      <dgm:prSet/>
      <dgm:spPr/>
      <dgm:t>
        <a:bodyPr/>
        <a:lstStyle/>
        <a:p>
          <a:endParaRPr lang="en-US" sz="2000" b="1">
            <a:solidFill>
              <a:schemeClr val="bg1"/>
            </a:solidFill>
            <a:latin typeface="+mj-lt"/>
          </a:endParaRPr>
        </a:p>
      </dgm:t>
    </dgm:pt>
    <dgm:pt modelId="{AE7A287C-E05C-4AD4-9851-97860E103AE3}">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Applying</a:t>
          </a:r>
        </a:p>
      </dgm:t>
    </dgm:pt>
    <dgm:pt modelId="{49FAA5BC-C271-406E-8A14-AE974806FA55}" type="parTrans" cxnId="{7F0D2705-8D32-4EC7-AF0C-421CDBF34200}">
      <dgm:prSet/>
      <dgm:spPr/>
      <dgm:t>
        <a:bodyPr/>
        <a:lstStyle/>
        <a:p>
          <a:endParaRPr lang="en-US" sz="2000" b="1">
            <a:solidFill>
              <a:schemeClr val="bg1"/>
            </a:solidFill>
            <a:latin typeface="+mj-lt"/>
          </a:endParaRPr>
        </a:p>
      </dgm:t>
    </dgm:pt>
    <dgm:pt modelId="{FECBC7A6-F17D-450F-A280-ACC2777F4C93}" type="sibTrans" cxnId="{7F0D2705-8D32-4EC7-AF0C-421CDBF34200}">
      <dgm:prSet/>
      <dgm:spPr/>
      <dgm:t>
        <a:bodyPr/>
        <a:lstStyle/>
        <a:p>
          <a:endParaRPr lang="en-US" sz="2000" b="1">
            <a:solidFill>
              <a:schemeClr val="bg1"/>
            </a:solidFill>
            <a:latin typeface="+mj-lt"/>
          </a:endParaRPr>
        </a:p>
      </dgm:t>
    </dgm:pt>
    <dgm:pt modelId="{0DF6DEC2-4CC4-4B33-A053-B651F7D88EE8}">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Understanding</a:t>
          </a:r>
        </a:p>
      </dgm:t>
    </dgm:pt>
    <dgm:pt modelId="{9DBBD67A-61E1-4651-80A9-971F190C055B}" type="parTrans" cxnId="{83146BC7-0B7A-404D-B16D-CE0E0D58593A}">
      <dgm:prSet/>
      <dgm:spPr/>
      <dgm:t>
        <a:bodyPr/>
        <a:lstStyle/>
        <a:p>
          <a:endParaRPr lang="en-US" sz="2000" b="1">
            <a:solidFill>
              <a:schemeClr val="bg1"/>
            </a:solidFill>
            <a:latin typeface="+mj-lt"/>
          </a:endParaRPr>
        </a:p>
      </dgm:t>
    </dgm:pt>
    <dgm:pt modelId="{50DB126F-4EFB-42EF-832D-3E229A27DBBE}" type="sibTrans" cxnId="{83146BC7-0B7A-404D-B16D-CE0E0D58593A}">
      <dgm:prSet/>
      <dgm:spPr/>
      <dgm:t>
        <a:bodyPr/>
        <a:lstStyle/>
        <a:p>
          <a:endParaRPr lang="en-US" sz="2000" b="1">
            <a:solidFill>
              <a:schemeClr val="bg1"/>
            </a:solidFill>
            <a:latin typeface="+mj-lt"/>
          </a:endParaRPr>
        </a:p>
      </dgm:t>
    </dgm:pt>
    <dgm:pt modelId="{54BBE94B-51D2-45E3-928E-A553B911E619}">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Remembering</a:t>
          </a:r>
        </a:p>
      </dgm:t>
    </dgm:pt>
    <dgm:pt modelId="{3D44115E-3804-42DB-A187-B7E886100B52}" type="parTrans" cxnId="{DB4B9212-960D-4D15-9086-6EB6639B11D7}">
      <dgm:prSet/>
      <dgm:spPr/>
      <dgm:t>
        <a:bodyPr/>
        <a:lstStyle/>
        <a:p>
          <a:endParaRPr lang="en-US" sz="2000" b="1">
            <a:solidFill>
              <a:schemeClr val="bg1"/>
            </a:solidFill>
            <a:latin typeface="+mj-lt"/>
          </a:endParaRPr>
        </a:p>
      </dgm:t>
    </dgm:pt>
    <dgm:pt modelId="{D52D77C3-CBAA-419F-8F97-32019851DD40}" type="sibTrans" cxnId="{DB4B9212-960D-4D15-9086-6EB6639B11D7}">
      <dgm:prSet/>
      <dgm:spPr/>
      <dgm:t>
        <a:bodyPr/>
        <a:lstStyle/>
        <a:p>
          <a:endParaRPr lang="en-US" sz="2000" b="1">
            <a:solidFill>
              <a:schemeClr val="bg1"/>
            </a:solidFill>
            <a:latin typeface="+mj-lt"/>
          </a:endParaRPr>
        </a:p>
      </dgm:t>
    </dgm:pt>
    <dgm:pt modelId="{166655C7-F704-443A-AF19-DE38B7921000}" type="pres">
      <dgm:prSet presAssocID="{E669109D-90A0-48F4-9F02-E3B453E1F154}" presName="Name0" presStyleCnt="0">
        <dgm:presLayoutVars>
          <dgm:dir/>
          <dgm:animLvl val="lvl"/>
          <dgm:resizeHandles val="exact"/>
        </dgm:presLayoutVars>
      </dgm:prSet>
      <dgm:spPr/>
    </dgm:pt>
    <dgm:pt modelId="{54126A24-23FF-4D0D-B55E-7580C4A78221}" type="pres">
      <dgm:prSet presAssocID="{83DFB983-2A04-413D-81D0-CF74CA8BD0FC}" presName="Name8" presStyleCnt="0"/>
      <dgm:spPr/>
    </dgm:pt>
    <dgm:pt modelId="{E61163C0-40A5-4DBF-8E6B-C8BCA1A65DDE}" type="pres">
      <dgm:prSet presAssocID="{83DFB983-2A04-413D-81D0-CF74CA8BD0FC}" presName="level" presStyleLbl="node1" presStyleIdx="0" presStyleCnt="6">
        <dgm:presLayoutVars>
          <dgm:chMax val="1"/>
          <dgm:bulletEnabled val="1"/>
        </dgm:presLayoutVars>
      </dgm:prSet>
      <dgm:spPr/>
    </dgm:pt>
    <dgm:pt modelId="{DF768BEA-F269-4C95-BFEF-E9B0E9F0D05D}" type="pres">
      <dgm:prSet presAssocID="{83DFB983-2A04-413D-81D0-CF74CA8BD0FC}" presName="levelTx" presStyleLbl="revTx" presStyleIdx="0" presStyleCnt="0">
        <dgm:presLayoutVars>
          <dgm:chMax val="1"/>
          <dgm:bulletEnabled val="1"/>
        </dgm:presLayoutVars>
      </dgm:prSet>
      <dgm:spPr/>
    </dgm:pt>
    <dgm:pt modelId="{9596A18B-F53A-422C-BE0D-FB83D9203BC0}" type="pres">
      <dgm:prSet presAssocID="{6A65D293-212C-4A17-BD75-A5BD6AE332AD}" presName="Name8" presStyleCnt="0"/>
      <dgm:spPr/>
    </dgm:pt>
    <dgm:pt modelId="{D702313C-B640-4987-8A18-CB737E84A13F}" type="pres">
      <dgm:prSet presAssocID="{6A65D293-212C-4A17-BD75-A5BD6AE332AD}" presName="level" presStyleLbl="node1" presStyleIdx="1" presStyleCnt="6">
        <dgm:presLayoutVars>
          <dgm:chMax val="1"/>
          <dgm:bulletEnabled val="1"/>
        </dgm:presLayoutVars>
      </dgm:prSet>
      <dgm:spPr/>
    </dgm:pt>
    <dgm:pt modelId="{ADC61743-075C-430A-A2EB-806B9277D151}" type="pres">
      <dgm:prSet presAssocID="{6A65D293-212C-4A17-BD75-A5BD6AE332AD}" presName="levelTx" presStyleLbl="revTx" presStyleIdx="0" presStyleCnt="0">
        <dgm:presLayoutVars>
          <dgm:chMax val="1"/>
          <dgm:bulletEnabled val="1"/>
        </dgm:presLayoutVars>
      </dgm:prSet>
      <dgm:spPr/>
    </dgm:pt>
    <dgm:pt modelId="{C7F79331-CDD5-4CA7-A6FF-0554529AB501}" type="pres">
      <dgm:prSet presAssocID="{C550E2FD-93EA-4FFE-A755-8C7BBA786028}" presName="Name8" presStyleCnt="0"/>
      <dgm:spPr/>
    </dgm:pt>
    <dgm:pt modelId="{8770EE0E-1A36-43C1-8B13-B729DA707B91}" type="pres">
      <dgm:prSet presAssocID="{C550E2FD-93EA-4FFE-A755-8C7BBA786028}" presName="level" presStyleLbl="node1" presStyleIdx="2" presStyleCnt="6">
        <dgm:presLayoutVars>
          <dgm:chMax val="1"/>
          <dgm:bulletEnabled val="1"/>
        </dgm:presLayoutVars>
      </dgm:prSet>
      <dgm:spPr/>
    </dgm:pt>
    <dgm:pt modelId="{78DAED60-502B-4B04-9D13-DBE97E8A8F9C}" type="pres">
      <dgm:prSet presAssocID="{C550E2FD-93EA-4FFE-A755-8C7BBA786028}" presName="levelTx" presStyleLbl="revTx" presStyleIdx="0" presStyleCnt="0">
        <dgm:presLayoutVars>
          <dgm:chMax val="1"/>
          <dgm:bulletEnabled val="1"/>
        </dgm:presLayoutVars>
      </dgm:prSet>
      <dgm:spPr/>
    </dgm:pt>
    <dgm:pt modelId="{5875B3D7-69E6-4D8B-966F-0F8E9730A5A1}" type="pres">
      <dgm:prSet presAssocID="{AE7A287C-E05C-4AD4-9851-97860E103AE3}" presName="Name8" presStyleCnt="0"/>
      <dgm:spPr/>
    </dgm:pt>
    <dgm:pt modelId="{8522D01B-4539-415F-824B-6FBCFB6E3E1A}" type="pres">
      <dgm:prSet presAssocID="{AE7A287C-E05C-4AD4-9851-97860E103AE3}" presName="level" presStyleLbl="node1" presStyleIdx="3" presStyleCnt="6">
        <dgm:presLayoutVars>
          <dgm:chMax val="1"/>
          <dgm:bulletEnabled val="1"/>
        </dgm:presLayoutVars>
      </dgm:prSet>
      <dgm:spPr/>
    </dgm:pt>
    <dgm:pt modelId="{64DBA4CD-EE15-49EF-8C6B-DA564EC9B07A}" type="pres">
      <dgm:prSet presAssocID="{AE7A287C-E05C-4AD4-9851-97860E103AE3}" presName="levelTx" presStyleLbl="revTx" presStyleIdx="0" presStyleCnt="0">
        <dgm:presLayoutVars>
          <dgm:chMax val="1"/>
          <dgm:bulletEnabled val="1"/>
        </dgm:presLayoutVars>
      </dgm:prSet>
      <dgm:spPr/>
    </dgm:pt>
    <dgm:pt modelId="{50A63BF1-CB35-4725-BB89-43DF2930EF06}" type="pres">
      <dgm:prSet presAssocID="{0DF6DEC2-4CC4-4B33-A053-B651F7D88EE8}" presName="Name8" presStyleCnt="0"/>
      <dgm:spPr/>
    </dgm:pt>
    <dgm:pt modelId="{68E86D6A-8845-491F-A808-0B529EF5D12E}" type="pres">
      <dgm:prSet presAssocID="{0DF6DEC2-4CC4-4B33-A053-B651F7D88EE8}" presName="level" presStyleLbl="node1" presStyleIdx="4" presStyleCnt="6">
        <dgm:presLayoutVars>
          <dgm:chMax val="1"/>
          <dgm:bulletEnabled val="1"/>
        </dgm:presLayoutVars>
      </dgm:prSet>
      <dgm:spPr/>
    </dgm:pt>
    <dgm:pt modelId="{F2C5074D-593E-4E65-B0FB-90BD760A3B70}" type="pres">
      <dgm:prSet presAssocID="{0DF6DEC2-4CC4-4B33-A053-B651F7D88EE8}" presName="levelTx" presStyleLbl="revTx" presStyleIdx="0" presStyleCnt="0">
        <dgm:presLayoutVars>
          <dgm:chMax val="1"/>
          <dgm:bulletEnabled val="1"/>
        </dgm:presLayoutVars>
      </dgm:prSet>
      <dgm:spPr/>
    </dgm:pt>
    <dgm:pt modelId="{76755B7F-2401-4005-B6AB-8056F5BFBBB1}" type="pres">
      <dgm:prSet presAssocID="{54BBE94B-51D2-45E3-928E-A553B911E619}" presName="Name8" presStyleCnt="0"/>
      <dgm:spPr/>
    </dgm:pt>
    <dgm:pt modelId="{4647E022-E396-4516-89E0-708150EE5DCD}" type="pres">
      <dgm:prSet presAssocID="{54BBE94B-51D2-45E3-928E-A553B911E619}" presName="level" presStyleLbl="node1" presStyleIdx="5" presStyleCnt="6">
        <dgm:presLayoutVars>
          <dgm:chMax val="1"/>
          <dgm:bulletEnabled val="1"/>
        </dgm:presLayoutVars>
      </dgm:prSet>
      <dgm:spPr/>
    </dgm:pt>
    <dgm:pt modelId="{4D996ED9-7990-4AA7-9A02-D4AE924A2DAD}" type="pres">
      <dgm:prSet presAssocID="{54BBE94B-51D2-45E3-928E-A553B911E619}" presName="levelTx" presStyleLbl="revTx" presStyleIdx="0" presStyleCnt="0">
        <dgm:presLayoutVars>
          <dgm:chMax val="1"/>
          <dgm:bulletEnabled val="1"/>
        </dgm:presLayoutVars>
      </dgm:prSet>
      <dgm:spPr/>
    </dgm:pt>
  </dgm:ptLst>
  <dgm:cxnLst>
    <dgm:cxn modelId="{A43BE200-3B9E-2547-87EC-845767B145BD}" type="presOf" srcId="{54BBE94B-51D2-45E3-928E-A553B911E619}" destId="{4D996ED9-7990-4AA7-9A02-D4AE924A2DAD}" srcOrd="1" destOrd="0" presId="urn:microsoft.com/office/officeart/2005/8/layout/pyramid1"/>
    <dgm:cxn modelId="{7F0D2705-8D32-4EC7-AF0C-421CDBF34200}" srcId="{E669109D-90A0-48F4-9F02-E3B453E1F154}" destId="{AE7A287C-E05C-4AD4-9851-97860E103AE3}" srcOrd="3" destOrd="0" parTransId="{49FAA5BC-C271-406E-8A14-AE974806FA55}" sibTransId="{FECBC7A6-F17D-450F-A280-ACC2777F4C93}"/>
    <dgm:cxn modelId="{D02B3908-3D48-2C40-A61E-D9D4988A718C}" type="presOf" srcId="{54BBE94B-51D2-45E3-928E-A553B911E619}" destId="{4647E022-E396-4516-89E0-708150EE5DCD}" srcOrd="0" destOrd="0" presId="urn:microsoft.com/office/officeart/2005/8/layout/pyramid1"/>
    <dgm:cxn modelId="{F89E930A-3A3A-0848-8E38-39F35689888A}" type="presOf" srcId="{6A65D293-212C-4A17-BD75-A5BD6AE332AD}" destId="{D702313C-B640-4987-8A18-CB737E84A13F}" srcOrd="0" destOrd="0" presId="urn:microsoft.com/office/officeart/2005/8/layout/pyramid1"/>
    <dgm:cxn modelId="{DB4B9212-960D-4D15-9086-6EB6639B11D7}" srcId="{E669109D-90A0-48F4-9F02-E3B453E1F154}" destId="{54BBE94B-51D2-45E3-928E-A553B911E619}" srcOrd="5" destOrd="0" parTransId="{3D44115E-3804-42DB-A187-B7E886100B52}" sibTransId="{D52D77C3-CBAA-419F-8F97-32019851DD40}"/>
    <dgm:cxn modelId="{F0994E27-CFE6-F64A-9CD5-4DC81B00C542}" type="presOf" srcId="{C550E2FD-93EA-4FFE-A755-8C7BBA786028}" destId="{78DAED60-502B-4B04-9D13-DBE97E8A8F9C}" srcOrd="1" destOrd="0" presId="urn:microsoft.com/office/officeart/2005/8/layout/pyramid1"/>
    <dgm:cxn modelId="{D5C6213A-44FC-8E4F-A8F4-9682A79C76C8}" type="presOf" srcId="{6A65D293-212C-4A17-BD75-A5BD6AE332AD}" destId="{ADC61743-075C-430A-A2EB-806B9277D151}" srcOrd="1" destOrd="0" presId="urn:microsoft.com/office/officeart/2005/8/layout/pyramid1"/>
    <dgm:cxn modelId="{294AE83A-3352-0E47-A134-88BA8515DD49}" type="presOf" srcId="{0DF6DEC2-4CC4-4B33-A053-B651F7D88EE8}" destId="{68E86D6A-8845-491F-A808-0B529EF5D12E}" srcOrd="0" destOrd="0" presId="urn:microsoft.com/office/officeart/2005/8/layout/pyramid1"/>
    <dgm:cxn modelId="{2E4AC844-6A91-E346-B613-DB2CA186E99F}" type="presOf" srcId="{AE7A287C-E05C-4AD4-9851-97860E103AE3}" destId="{64DBA4CD-EE15-49EF-8C6B-DA564EC9B07A}" srcOrd="1" destOrd="0" presId="urn:microsoft.com/office/officeart/2005/8/layout/pyramid1"/>
    <dgm:cxn modelId="{8C44DB66-D3B8-0448-AFE6-052FE49F9791}" type="presOf" srcId="{AE7A287C-E05C-4AD4-9851-97860E103AE3}" destId="{8522D01B-4539-415F-824B-6FBCFB6E3E1A}" srcOrd="0" destOrd="0" presId="urn:microsoft.com/office/officeart/2005/8/layout/pyramid1"/>
    <dgm:cxn modelId="{173E4B58-3849-48E2-84C7-0A1C11C176A2}" srcId="{E669109D-90A0-48F4-9F02-E3B453E1F154}" destId="{6A65D293-212C-4A17-BD75-A5BD6AE332AD}" srcOrd="1" destOrd="0" parTransId="{DFDA443E-9575-475C-AFC7-49F11FD4163F}" sibTransId="{8DD3EACC-06D7-406E-B8BF-FA8B1D16E436}"/>
    <dgm:cxn modelId="{C63AF683-DE70-3C46-8314-DAA99786C0CF}" type="presOf" srcId="{E669109D-90A0-48F4-9F02-E3B453E1F154}" destId="{166655C7-F704-443A-AF19-DE38B7921000}" srcOrd="0" destOrd="0" presId="urn:microsoft.com/office/officeart/2005/8/layout/pyramid1"/>
    <dgm:cxn modelId="{77FD6F90-306A-3C44-8184-7BF3D50097BE}" type="presOf" srcId="{83DFB983-2A04-413D-81D0-CF74CA8BD0FC}" destId="{DF768BEA-F269-4C95-BFEF-E9B0E9F0D05D}" srcOrd="1" destOrd="0" presId="urn:microsoft.com/office/officeart/2005/8/layout/pyramid1"/>
    <dgm:cxn modelId="{83146BC7-0B7A-404D-B16D-CE0E0D58593A}" srcId="{E669109D-90A0-48F4-9F02-E3B453E1F154}" destId="{0DF6DEC2-4CC4-4B33-A053-B651F7D88EE8}" srcOrd="4" destOrd="0" parTransId="{9DBBD67A-61E1-4651-80A9-971F190C055B}" sibTransId="{50DB126F-4EFB-42EF-832D-3E229A27DBBE}"/>
    <dgm:cxn modelId="{EE2F07E0-E98F-7B42-8CB8-8F23F69F15BF}" type="presOf" srcId="{83DFB983-2A04-413D-81D0-CF74CA8BD0FC}" destId="{E61163C0-40A5-4DBF-8E6B-C8BCA1A65DDE}" srcOrd="0" destOrd="0" presId="urn:microsoft.com/office/officeart/2005/8/layout/pyramid1"/>
    <dgm:cxn modelId="{9CEF3CE5-6765-9D4D-A7DA-A3F05C340A56}" type="presOf" srcId="{C550E2FD-93EA-4FFE-A755-8C7BBA786028}" destId="{8770EE0E-1A36-43C1-8B13-B729DA707B91}" srcOrd="0" destOrd="0" presId="urn:microsoft.com/office/officeart/2005/8/layout/pyramid1"/>
    <dgm:cxn modelId="{CAFBE9E7-8DDF-4AEE-B9F3-31C14BCBD704}" srcId="{E669109D-90A0-48F4-9F02-E3B453E1F154}" destId="{83DFB983-2A04-413D-81D0-CF74CA8BD0FC}" srcOrd="0" destOrd="0" parTransId="{7BA490B1-1C20-46E3-B25A-AE8366C9292B}" sibTransId="{1F8CF22C-DC8F-4009-AFDA-6B7E205C8687}"/>
    <dgm:cxn modelId="{1E83D6F0-2655-9D4F-9D8D-6F496528CC2C}" type="presOf" srcId="{0DF6DEC2-4CC4-4B33-A053-B651F7D88EE8}" destId="{F2C5074D-593E-4E65-B0FB-90BD760A3B70}" srcOrd="1" destOrd="0" presId="urn:microsoft.com/office/officeart/2005/8/layout/pyramid1"/>
    <dgm:cxn modelId="{A91F29FB-EB9D-43C0-ABD0-6905EDC7340F}" srcId="{E669109D-90A0-48F4-9F02-E3B453E1F154}" destId="{C550E2FD-93EA-4FFE-A755-8C7BBA786028}" srcOrd="2" destOrd="0" parTransId="{337B45EC-2D7E-4F52-99E6-0BA5A098626B}" sibTransId="{637D706B-3084-41E9-BD64-8C05BFD44D94}"/>
    <dgm:cxn modelId="{F711D3AA-2C42-0A46-B4A5-7F2B8D50E39C}" type="presParOf" srcId="{166655C7-F704-443A-AF19-DE38B7921000}" destId="{54126A24-23FF-4D0D-B55E-7580C4A78221}" srcOrd="0" destOrd="0" presId="urn:microsoft.com/office/officeart/2005/8/layout/pyramid1"/>
    <dgm:cxn modelId="{E96B8E32-C662-0C4B-BEA7-864C19B5078E}" type="presParOf" srcId="{54126A24-23FF-4D0D-B55E-7580C4A78221}" destId="{E61163C0-40A5-4DBF-8E6B-C8BCA1A65DDE}" srcOrd="0" destOrd="0" presId="urn:microsoft.com/office/officeart/2005/8/layout/pyramid1"/>
    <dgm:cxn modelId="{F4833FE3-B82A-1F4E-BBC2-21C380D95B4A}" type="presParOf" srcId="{54126A24-23FF-4D0D-B55E-7580C4A78221}" destId="{DF768BEA-F269-4C95-BFEF-E9B0E9F0D05D}" srcOrd="1" destOrd="0" presId="urn:microsoft.com/office/officeart/2005/8/layout/pyramid1"/>
    <dgm:cxn modelId="{C0F0FA1A-AB02-D94D-B29A-07E7F9142C3B}" type="presParOf" srcId="{166655C7-F704-443A-AF19-DE38B7921000}" destId="{9596A18B-F53A-422C-BE0D-FB83D9203BC0}" srcOrd="1" destOrd="0" presId="urn:microsoft.com/office/officeart/2005/8/layout/pyramid1"/>
    <dgm:cxn modelId="{A5B217EA-F053-D549-90FC-CF964F04088E}" type="presParOf" srcId="{9596A18B-F53A-422C-BE0D-FB83D9203BC0}" destId="{D702313C-B640-4987-8A18-CB737E84A13F}" srcOrd="0" destOrd="0" presId="urn:microsoft.com/office/officeart/2005/8/layout/pyramid1"/>
    <dgm:cxn modelId="{ED5B0344-817F-394E-A344-958FC71569E0}" type="presParOf" srcId="{9596A18B-F53A-422C-BE0D-FB83D9203BC0}" destId="{ADC61743-075C-430A-A2EB-806B9277D151}" srcOrd="1" destOrd="0" presId="urn:microsoft.com/office/officeart/2005/8/layout/pyramid1"/>
    <dgm:cxn modelId="{29F47EF9-28F9-D945-A134-8EFC19B2139B}" type="presParOf" srcId="{166655C7-F704-443A-AF19-DE38B7921000}" destId="{C7F79331-CDD5-4CA7-A6FF-0554529AB501}" srcOrd="2" destOrd="0" presId="urn:microsoft.com/office/officeart/2005/8/layout/pyramid1"/>
    <dgm:cxn modelId="{23D243C9-34FF-FC47-8AD6-51D1E5F304F0}" type="presParOf" srcId="{C7F79331-CDD5-4CA7-A6FF-0554529AB501}" destId="{8770EE0E-1A36-43C1-8B13-B729DA707B91}" srcOrd="0" destOrd="0" presId="urn:microsoft.com/office/officeart/2005/8/layout/pyramid1"/>
    <dgm:cxn modelId="{C1A5170E-BF51-DE47-B350-2D62AB169AFB}" type="presParOf" srcId="{C7F79331-CDD5-4CA7-A6FF-0554529AB501}" destId="{78DAED60-502B-4B04-9D13-DBE97E8A8F9C}" srcOrd="1" destOrd="0" presId="urn:microsoft.com/office/officeart/2005/8/layout/pyramid1"/>
    <dgm:cxn modelId="{D2C0C22F-B7C0-BA42-9366-36E75B991ACF}" type="presParOf" srcId="{166655C7-F704-443A-AF19-DE38B7921000}" destId="{5875B3D7-69E6-4D8B-966F-0F8E9730A5A1}" srcOrd="3" destOrd="0" presId="urn:microsoft.com/office/officeart/2005/8/layout/pyramid1"/>
    <dgm:cxn modelId="{A384CED5-B06C-5A4F-B8F9-3A7945FD499A}" type="presParOf" srcId="{5875B3D7-69E6-4D8B-966F-0F8E9730A5A1}" destId="{8522D01B-4539-415F-824B-6FBCFB6E3E1A}" srcOrd="0" destOrd="0" presId="urn:microsoft.com/office/officeart/2005/8/layout/pyramid1"/>
    <dgm:cxn modelId="{6FE46CC4-9E92-5049-A2AB-64EB5496C3F7}" type="presParOf" srcId="{5875B3D7-69E6-4D8B-966F-0F8E9730A5A1}" destId="{64DBA4CD-EE15-49EF-8C6B-DA564EC9B07A}" srcOrd="1" destOrd="0" presId="urn:microsoft.com/office/officeart/2005/8/layout/pyramid1"/>
    <dgm:cxn modelId="{B15DA297-9148-E743-A303-2CA6A1DDD2C8}" type="presParOf" srcId="{166655C7-F704-443A-AF19-DE38B7921000}" destId="{50A63BF1-CB35-4725-BB89-43DF2930EF06}" srcOrd="4" destOrd="0" presId="urn:microsoft.com/office/officeart/2005/8/layout/pyramid1"/>
    <dgm:cxn modelId="{758025DA-5FC3-8740-9859-430E997FA8A6}" type="presParOf" srcId="{50A63BF1-CB35-4725-BB89-43DF2930EF06}" destId="{68E86D6A-8845-491F-A808-0B529EF5D12E}" srcOrd="0" destOrd="0" presId="urn:microsoft.com/office/officeart/2005/8/layout/pyramid1"/>
    <dgm:cxn modelId="{9A0043E7-CC56-F94A-8778-1F39D724B19B}" type="presParOf" srcId="{50A63BF1-CB35-4725-BB89-43DF2930EF06}" destId="{F2C5074D-593E-4E65-B0FB-90BD760A3B70}" srcOrd="1" destOrd="0" presId="urn:microsoft.com/office/officeart/2005/8/layout/pyramid1"/>
    <dgm:cxn modelId="{0D8C3F5F-E095-C84E-9A9D-214372BFDB9B}" type="presParOf" srcId="{166655C7-F704-443A-AF19-DE38B7921000}" destId="{76755B7F-2401-4005-B6AB-8056F5BFBBB1}" srcOrd="5" destOrd="0" presId="urn:microsoft.com/office/officeart/2005/8/layout/pyramid1"/>
    <dgm:cxn modelId="{6F933840-AA7A-784C-93FA-A30FCCC8DD31}" type="presParOf" srcId="{76755B7F-2401-4005-B6AB-8056F5BFBBB1}" destId="{4647E022-E396-4516-89E0-708150EE5DCD}" srcOrd="0" destOrd="0" presId="urn:microsoft.com/office/officeart/2005/8/layout/pyramid1"/>
    <dgm:cxn modelId="{B847B4CC-D373-B744-A43B-6E08B912A280}" type="presParOf" srcId="{76755B7F-2401-4005-B6AB-8056F5BFBBB1}" destId="{4D996ED9-7990-4AA7-9A02-D4AE924A2DA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69109D-90A0-48F4-9F02-E3B453E1F154}" type="doc">
      <dgm:prSet loTypeId="urn:microsoft.com/office/officeart/2005/8/layout/pyramid1" loCatId="pyramid" qsTypeId="urn:microsoft.com/office/officeart/2005/8/quickstyle/simple1" qsCatId="simple" csTypeId="urn:microsoft.com/office/officeart/2005/8/colors/colorful1" csCatId="colorful" phldr="1"/>
      <dgm:spPr/>
    </dgm:pt>
    <dgm:pt modelId="{6A65D293-212C-4A17-BD75-A5BD6AE332AD}">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Evaluating</a:t>
          </a:r>
        </a:p>
      </dgm:t>
    </dgm:pt>
    <dgm:pt modelId="{DFDA443E-9575-475C-AFC7-49F11FD4163F}" type="parTrans" cxnId="{173E4B58-3849-48E2-84C7-0A1C11C176A2}">
      <dgm:prSet/>
      <dgm:spPr/>
      <dgm:t>
        <a:bodyPr/>
        <a:lstStyle/>
        <a:p>
          <a:endParaRPr lang="en-US" sz="2000" b="1">
            <a:solidFill>
              <a:schemeClr val="bg1"/>
            </a:solidFill>
            <a:latin typeface="+mj-lt"/>
          </a:endParaRPr>
        </a:p>
      </dgm:t>
    </dgm:pt>
    <dgm:pt modelId="{8DD3EACC-06D7-406E-B8BF-FA8B1D16E436}" type="sibTrans" cxnId="{173E4B58-3849-48E2-84C7-0A1C11C176A2}">
      <dgm:prSet/>
      <dgm:spPr/>
      <dgm:t>
        <a:bodyPr/>
        <a:lstStyle/>
        <a:p>
          <a:endParaRPr lang="en-US" sz="2000" b="1">
            <a:solidFill>
              <a:schemeClr val="bg1"/>
            </a:solidFill>
            <a:latin typeface="+mj-lt"/>
          </a:endParaRPr>
        </a:p>
      </dgm:t>
    </dgm:pt>
    <dgm:pt modelId="{C550E2FD-93EA-4FFE-A755-8C7BBA786028}">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Analyzing</a:t>
          </a:r>
        </a:p>
      </dgm:t>
    </dgm:pt>
    <dgm:pt modelId="{337B45EC-2D7E-4F52-99E6-0BA5A098626B}" type="parTrans" cxnId="{A91F29FB-EB9D-43C0-ABD0-6905EDC7340F}">
      <dgm:prSet/>
      <dgm:spPr/>
      <dgm:t>
        <a:bodyPr/>
        <a:lstStyle/>
        <a:p>
          <a:endParaRPr lang="en-US" sz="2000" b="1">
            <a:solidFill>
              <a:schemeClr val="bg1"/>
            </a:solidFill>
            <a:latin typeface="+mj-lt"/>
          </a:endParaRPr>
        </a:p>
      </dgm:t>
    </dgm:pt>
    <dgm:pt modelId="{637D706B-3084-41E9-BD64-8C05BFD44D94}" type="sibTrans" cxnId="{A91F29FB-EB9D-43C0-ABD0-6905EDC7340F}">
      <dgm:prSet/>
      <dgm:spPr/>
      <dgm:t>
        <a:bodyPr/>
        <a:lstStyle/>
        <a:p>
          <a:endParaRPr lang="en-US" sz="2000" b="1">
            <a:solidFill>
              <a:schemeClr val="bg1"/>
            </a:solidFill>
            <a:latin typeface="+mj-lt"/>
          </a:endParaRPr>
        </a:p>
      </dgm:t>
    </dgm:pt>
    <dgm:pt modelId="{83DFB983-2A04-413D-81D0-CF74CA8BD0FC}">
      <dgm:prSet phldrT="[Text]" custT="1"/>
      <dgm:spPr>
        <a:solidFill>
          <a:schemeClr val="tx1">
            <a:lumMod val="65000"/>
          </a:schemeClr>
        </a:solidFill>
      </dgm:spPr>
      <dgm:t>
        <a:bodyPr anchor="ctr"/>
        <a:lstStyle/>
        <a:p>
          <a:endParaRPr lang="en-US" sz="2000" b="1" dirty="0">
            <a:solidFill>
              <a:schemeClr val="bg1"/>
            </a:solidFill>
            <a:latin typeface="+mj-lt"/>
          </a:endParaRPr>
        </a:p>
        <a:p>
          <a:r>
            <a:rPr lang="en-US" sz="1900" b="1" dirty="0">
              <a:solidFill>
                <a:schemeClr val="bg1"/>
              </a:solidFill>
              <a:latin typeface="+mj-lt"/>
            </a:rPr>
            <a:t>Creating</a:t>
          </a:r>
        </a:p>
      </dgm:t>
    </dgm:pt>
    <dgm:pt modelId="{7BA490B1-1C20-46E3-B25A-AE8366C9292B}" type="parTrans" cxnId="{CAFBE9E7-8DDF-4AEE-B9F3-31C14BCBD704}">
      <dgm:prSet/>
      <dgm:spPr/>
      <dgm:t>
        <a:bodyPr/>
        <a:lstStyle/>
        <a:p>
          <a:endParaRPr lang="en-US" sz="2000" b="1">
            <a:solidFill>
              <a:schemeClr val="bg1"/>
            </a:solidFill>
            <a:latin typeface="+mj-lt"/>
          </a:endParaRPr>
        </a:p>
      </dgm:t>
    </dgm:pt>
    <dgm:pt modelId="{1F8CF22C-DC8F-4009-AFDA-6B7E205C8687}" type="sibTrans" cxnId="{CAFBE9E7-8DDF-4AEE-B9F3-31C14BCBD704}">
      <dgm:prSet/>
      <dgm:spPr/>
      <dgm:t>
        <a:bodyPr/>
        <a:lstStyle/>
        <a:p>
          <a:endParaRPr lang="en-US" sz="2000" b="1">
            <a:solidFill>
              <a:schemeClr val="bg1"/>
            </a:solidFill>
            <a:latin typeface="+mj-lt"/>
          </a:endParaRPr>
        </a:p>
      </dgm:t>
    </dgm:pt>
    <dgm:pt modelId="{AE7A287C-E05C-4AD4-9851-97860E103AE3}">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Applying</a:t>
          </a:r>
        </a:p>
      </dgm:t>
    </dgm:pt>
    <dgm:pt modelId="{49FAA5BC-C271-406E-8A14-AE974806FA55}" type="parTrans" cxnId="{7F0D2705-8D32-4EC7-AF0C-421CDBF34200}">
      <dgm:prSet/>
      <dgm:spPr/>
      <dgm:t>
        <a:bodyPr/>
        <a:lstStyle/>
        <a:p>
          <a:endParaRPr lang="en-US" sz="2000" b="1">
            <a:solidFill>
              <a:schemeClr val="bg1"/>
            </a:solidFill>
            <a:latin typeface="+mj-lt"/>
          </a:endParaRPr>
        </a:p>
      </dgm:t>
    </dgm:pt>
    <dgm:pt modelId="{FECBC7A6-F17D-450F-A280-ACC2777F4C93}" type="sibTrans" cxnId="{7F0D2705-8D32-4EC7-AF0C-421CDBF34200}">
      <dgm:prSet/>
      <dgm:spPr/>
      <dgm:t>
        <a:bodyPr/>
        <a:lstStyle/>
        <a:p>
          <a:endParaRPr lang="en-US" sz="2000" b="1">
            <a:solidFill>
              <a:schemeClr val="bg1"/>
            </a:solidFill>
            <a:latin typeface="+mj-lt"/>
          </a:endParaRPr>
        </a:p>
      </dgm:t>
    </dgm:pt>
    <dgm:pt modelId="{0DF6DEC2-4CC4-4B33-A053-B651F7D88EE8}">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Understanding</a:t>
          </a:r>
        </a:p>
      </dgm:t>
    </dgm:pt>
    <dgm:pt modelId="{9DBBD67A-61E1-4651-80A9-971F190C055B}" type="parTrans" cxnId="{83146BC7-0B7A-404D-B16D-CE0E0D58593A}">
      <dgm:prSet/>
      <dgm:spPr/>
      <dgm:t>
        <a:bodyPr/>
        <a:lstStyle/>
        <a:p>
          <a:endParaRPr lang="en-US" sz="2000" b="1">
            <a:solidFill>
              <a:schemeClr val="bg1"/>
            </a:solidFill>
            <a:latin typeface="+mj-lt"/>
          </a:endParaRPr>
        </a:p>
      </dgm:t>
    </dgm:pt>
    <dgm:pt modelId="{50DB126F-4EFB-42EF-832D-3E229A27DBBE}" type="sibTrans" cxnId="{83146BC7-0B7A-404D-B16D-CE0E0D58593A}">
      <dgm:prSet/>
      <dgm:spPr/>
      <dgm:t>
        <a:bodyPr/>
        <a:lstStyle/>
        <a:p>
          <a:endParaRPr lang="en-US" sz="2000" b="1">
            <a:solidFill>
              <a:schemeClr val="bg1"/>
            </a:solidFill>
            <a:latin typeface="+mj-lt"/>
          </a:endParaRPr>
        </a:p>
      </dgm:t>
    </dgm:pt>
    <dgm:pt modelId="{54BBE94B-51D2-45E3-928E-A553B911E619}">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Remembering</a:t>
          </a:r>
        </a:p>
      </dgm:t>
    </dgm:pt>
    <dgm:pt modelId="{3D44115E-3804-42DB-A187-B7E886100B52}" type="parTrans" cxnId="{DB4B9212-960D-4D15-9086-6EB6639B11D7}">
      <dgm:prSet/>
      <dgm:spPr/>
      <dgm:t>
        <a:bodyPr/>
        <a:lstStyle/>
        <a:p>
          <a:endParaRPr lang="en-US" sz="2000" b="1">
            <a:solidFill>
              <a:schemeClr val="bg1"/>
            </a:solidFill>
            <a:latin typeface="+mj-lt"/>
          </a:endParaRPr>
        </a:p>
      </dgm:t>
    </dgm:pt>
    <dgm:pt modelId="{D52D77C3-CBAA-419F-8F97-32019851DD40}" type="sibTrans" cxnId="{DB4B9212-960D-4D15-9086-6EB6639B11D7}">
      <dgm:prSet/>
      <dgm:spPr/>
      <dgm:t>
        <a:bodyPr/>
        <a:lstStyle/>
        <a:p>
          <a:endParaRPr lang="en-US" sz="2000" b="1">
            <a:solidFill>
              <a:schemeClr val="bg1"/>
            </a:solidFill>
            <a:latin typeface="+mj-lt"/>
          </a:endParaRPr>
        </a:p>
      </dgm:t>
    </dgm:pt>
    <dgm:pt modelId="{166655C7-F704-443A-AF19-DE38B7921000}" type="pres">
      <dgm:prSet presAssocID="{E669109D-90A0-48F4-9F02-E3B453E1F154}" presName="Name0" presStyleCnt="0">
        <dgm:presLayoutVars>
          <dgm:dir/>
          <dgm:animLvl val="lvl"/>
          <dgm:resizeHandles val="exact"/>
        </dgm:presLayoutVars>
      </dgm:prSet>
      <dgm:spPr/>
    </dgm:pt>
    <dgm:pt modelId="{54126A24-23FF-4D0D-B55E-7580C4A78221}" type="pres">
      <dgm:prSet presAssocID="{83DFB983-2A04-413D-81D0-CF74CA8BD0FC}" presName="Name8" presStyleCnt="0"/>
      <dgm:spPr/>
    </dgm:pt>
    <dgm:pt modelId="{E61163C0-40A5-4DBF-8E6B-C8BCA1A65DDE}" type="pres">
      <dgm:prSet presAssocID="{83DFB983-2A04-413D-81D0-CF74CA8BD0FC}" presName="level" presStyleLbl="node1" presStyleIdx="0" presStyleCnt="6">
        <dgm:presLayoutVars>
          <dgm:chMax val="1"/>
          <dgm:bulletEnabled val="1"/>
        </dgm:presLayoutVars>
      </dgm:prSet>
      <dgm:spPr/>
    </dgm:pt>
    <dgm:pt modelId="{DF768BEA-F269-4C95-BFEF-E9B0E9F0D05D}" type="pres">
      <dgm:prSet presAssocID="{83DFB983-2A04-413D-81D0-CF74CA8BD0FC}" presName="levelTx" presStyleLbl="revTx" presStyleIdx="0" presStyleCnt="0">
        <dgm:presLayoutVars>
          <dgm:chMax val="1"/>
          <dgm:bulletEnabled val="1"/>
        </dgm:presLayoutVars>
      </dgm:prSet>
      <dgm:spPr/>
    </dgm:pt>
    <dgm:pt modelId="{9596A18B-F53A-422C-BE0D-FB83D9203BC0}" type="pres">
      <dgm:prSet presAssocID="{6A65D293-212C-4A17-BD75-A5BD6AE332AD}" presName="Name8" presStyleCnt="0"/>
      <dgm:spPr/>
    </dgm:pt>
    <dgm:pt modelId="{D702313C-B640-4987-8A18-CB737E84A13F}" type="pres">
      <dgm:prSet presAssocID="{6A65D293-212C-4A17-BD75-A5BD6AE332AD}" presName="level" presStyleLbl="node1" presStyleIdx="1" presStyleCnt="6">
        <dgm:presLayoutVars>
          <dgm:chMax val="1"/>
          <dgm:bulletEnabled val="1"/>
        </dgm:presLayoutVars>
      </dgm:prSet>
      <dgm:spPr/>
    </dgm:pt>
    <dgm:pt modelId="{ADC61743-075C-430A-A2EB-806B9277D151}" type="pres">
      <dgm:prSet presAssocID="{6A65D293-212C-4A17-BD75-A5BD6AE332AD}" presName="levelTx" presStyleLbl="revTx" presStyleIdx="0" presStyleCnt="0">
        <dgm:presLayoutVars>
          <dgm:chMax val="1"/>
          <dgm:bulletEnabled val="1"/>
        </dgm:presLayoutVars>
      </dgm:prSet>
      <dgm:spPr/>
    </dgm:pt>
    <dgm:pt modelId="{C7F79331-CDD5-4CA7-A6FF-0554529AB501}" type="pres">
      <dgm:prSet presAssocID="{C550E2FD-93EA-4FFE-A755-8C7BBA786028}" presName="Name8" presStyleCnt="0"/>
      <dgm:spPr/>
    </dgm:pt>
    <dgm:pt modelId="{8770EE0E-1A36-43C1-8B13-B729DA707B91}" type="pres">
      <dgm:prSet presAssocID="{C550E2FD-93EA-4FFE-A755-8C7BBA786028}" presName="level" presStyleLbl="node1" presStyleIdx="2" presStyleCnt="6">
        <dgm:presLayoutVars>
          <dgm:chMax val="1"/>
          <dgm:bulletEnabled val="1"/>
        </dgm:presLayoutVars>
      </dgm:prSet>
      <dgm:spPr/>
    </dgm:pt>
    <dgm:pt modelId="{78DAED60-502B-4B04-9D13-DBE97E8A8F9C}" type="pres">
      <dgm:prSet presAssocID="{C550E2FD-93EA-4FFE-A755-8C7BBA786028}" presName="levelTx" presStyleLbl="revTx" presStyleIdx="0" presStyleCnt="0">
        <dgm:presLayoutVars>
          <dgm:chMax val="1"/>
          <dgm:bulletEnabled val="1"/>
        </dgm:presLayoutVars>
      </dgm:prSet>
      <dgm:spPr/>
    </dgm:pt>
    <dgm:pt modelId="{5875B3D7-69E6-4D8B-966F-0F8E9730A5A1}" type="pres">
      <dgm:prSet presAssocID="{AE7A287C-E05C-4AD4-9851-97860E103AE3}" presName="Name8" presStyleCnt="0"/>
      <dgm:spPr/>
    </dgm:pt>
    <dgm:pt modelId="{8522D01B-4539-415F-824B-6FBCFB6E3E1A}" type="pres">
      <dgm:prSet presAssocID="{AE7A287C-E05C-4AD4-9851-97860E103AE3}" presName="level" presStyleLbl="node1" presStyleIdx="3" presStyleCnt="6">
        <dgm:presLayoutVars>
          <dgm:chMax val="1"/>
          <dgm:bulletEnabled val="1"/>
        </dgm:presLayoutVars>
      </dgm:prSet>
      <dgm:spPr/>
    </dgm:pt>
    <dgm:pt modelId="{64DBA4CD-EE15-49EF-8C6B-DA564EC9B07A}" type="pres">
      <dgm:prSet presAssocID="{AE7A287C-E05C-4AD4-9851-97860E103AE3}" presName="levelTx" presStyleLbl="revTx" presStyleIdx="0" presStyleCnt="0">
        <dgm:presLayoutVars>
          <dgm:chMax val="1"/>
          <dgm:bulletEnabled val="1"/>
        </dgm:presLayoutVars>
      </dgm:prSet>
      <dgm:spPr/>
    </dgm:pt>
    <dgm:pt modelId="{50A63BF1-CB35-4725-BB89-43DF2930EF06}" type="pres">
      <dgm:prSet presAssocID="{0DF6DEC2-4CC4-4B33-A053-B651F7D88EE8}" presName="Name8" presStyleCnt="0"/>
      <dgm:spPr/>
    </dgm:pt>
    <dgm:pt modelId="{68E86D6A-8845-491F-A808-0B529EF5D12E}" type="pres">
      <dgm:prSet presAssocID="{0DF6DEC2-4CC4-4B33-A053-B651F7D88EE8}" presName="level" presStyleLbl="node1" presStyleIdx="4" presStyleCnt="6">
        <dgm:presLayoutVars>
          <dgm:chMax val="1"/>
          <dgm:bulletEnabled val="1"/>
        </dgm:presLayoutVars>
      </dgm:prSet>
      <dgm:spPr/>
    </dgm:pt>
    <dgm:pt modelId="{F2C5074D-593E-4E65-B0FB-90BD760A3B70}" type="pres">
      <dgm:prSet presAssocID="{0DF6DEC2-4CC4-4B33-A053-B651F7D88EE8}" presName="levelTx" presStyleLbl="revTx" presStyleIdx="0" presStyleCnt="0">
        <dgm:presLayoutVars>
          <dgm:chMax val="1"/>
          <dgm:bulletEnabled val="1"/>
        </dgm:presLayoutVars>
      </dgm:prSet>
      <dgm:spPr/>
    </dgm:pt>
    <dgm:pt modelId="{76755B7F-2401-4005-B6AB-8056F5BFBBB1}" type="pres">
      <dgm:prSet presAssocID="{54BBE94B-51D2-45E3-928E-A553B911E619}" presName="Name8" presStyleCnt="0"/>
      <dgm:spPr/>
    </dgm:pt>
    <dgm:pt modelId="{4647E022-E396-4516-89E0-708150EE5DCD}" type="pres">
      <dgm:prSet presAssocID="{54BBE94B-51D2-45E3-928E-A553B911E619}" presName="level" presStyleLbl="node1" presStyleIdx="5" presStyleCnt="6">
        <dgm:presLayoutVars>
          <dgm:chMax val="1"/>
          <dgm:bulletEnabled val="1"/>
        </dgm:presLayoutVars>
      </dgm:prSet>
      <dgm:spPr/>
    </dgm:pt>
    <dgm:pt modelId="{4D996ED9-7990-4AA7-9A02-D4AE924A2DAD}" type="pres">
      <dgm:prSet presAssocID="{54BBE94B-51D2-45E3-928E-A553B911E619}" presName="levelTx" presStyleLbl="revTx" presStyleIdx="0" presStyleCnt="0">
        <dgm:presLayoutVars>
          <dgm:chMax val="1"/>
          <dgm:bulletEnabled val="1"/>
        </dgm:presLayoutVars>
      </dgm:prSet>
      <dgm:spPr/>
    </dgm:pt>
  </dgm:ptLst>
  <dgm:cxnLst>
    <dgm:cxn modelId="{A43BE200-3B9E-2547-87EC-845767B145BD}" type="presOf" srcId="{54BBE94B-51D2-45E3-928E-A553B911E619}" destId="{4D996ED9-7990-4AA7-9A02-D4AE924A2DAD}" srcOrd="1" destOrd="0" presId="urn:microsoft.com/office/officeart/2005/8/layout/pyramid1"/>
    <dgm:cxn modelId="{7F0D2705-8D32-4EC7-AF0C-421CDBF34200}" srcId="{E669109D-90A0-48F4-9F02-E3B453E1F154}" destId="{AE7A287C-E05C-4AD4-9851-97860E103AE3}" srcOrd="3" destOrd="0" parTransId="{49FAA5BC-C271-406E-8A14-AE974806FA55}" sibTransId="{FECBC7A6-F17D-450F-A280-ACC2777F4C93}"/>
    <dgm:cxn modelId="{D02B3908-3D48-2C40-A61E-D9D4988A718C}" type="presOf" srcId="{54BBE94B-51D2-45E3-928E-A553B911E619}" destId="{4647E022-E396-4516-89E0-708150EE5DCD}" srcOrd="0" destOrd="0" presId="urn:microsoft.com/office/officeart/2005/8/layout/pyramid1"/>
    <dgm:cxn modelId="{F89E930A-3A3A-0848-8E38-39F35689888A}" type="presOf" srcId="{6A65D293-212C-4A17-BD75-A5BD6AE332AD}" destId="{D702313C-B640-4987-8A18-CB737E84A13F}" srcOrd="0" destOrd="0" presId="urn:microsoft.com/office/officeart/2005/8/layout/pyramid1"/>
    <dgm:cxn modelId="{DB4B9212-960D-4D15-9086-6EB6639B11D7}" srcId="{E669109D-90A0-48F4-9F02-E3B453E1F154}" destId="{54BBE94B-51D2-45E3-928E-A553B911E619}" srcOrd="5" destOrd="0" parTransId="{3D44115E-3804-42DB-A187-B7E886100B52}" sibTransId="{D52D77C3-CBAA-419F-8F97-32019851DD40}"/>
    <dgm:cxn modelId="{F0994E27-CFE6-F64A-9CD5-4DC81B00C542}" type="presOf" srcId="{C550E2FD-93EA-4FFE-A755-8C7BBA786028}" destId="{78DAED60-502B-4B04-9D13-DBE97E8A8F9C}" srcOrd="1" destOrd="0" presId="urn:microsoft.com/office/officeart/2005/8/layout/pyramid1"/>
    <dgm:cxn modelId="{D5C6213A-44FC-8E4F-A8F4-9682A79C76C8}" type="presOf" srcId="{6A65D293-212C-4A17-BD75-A5BD6AE332AD}" destId="{ADC61743-075C-430A-A2EB-806B9277D151}" srcOrd="1" destOrd="0" presId="urn:microsoft.com/office/officeart/2005/8/layout/pyramid1"/>
    <dgm:cxn modelId="{294AE83A-3352-0E47-A134-88BA8515DD49}" type="presOf" srcId="{0DF6DEC2-4CC4-4B33-A053-B651F7D88EE8}" destId="{68E86D6A-8845-491F-A808-0B529EF5D12E}" srcOrd="0" destOrd="0" presId="urn:microsoft.com/office/officeart/2005/8/layout/pyramid1"/>
    <dgm:cxn modelId="{2E4AC844-6A91-E346-B613-DB2CA186E99F}" type="presOf" srcId="{AE7A287C-E05C-4AD4-9851-97860E103AE3}" destId="{64DBA4CD-EE15-49EF-8C6B-DA564EC9B07A}" srcOrd="1" destOrd="0" presId="urn:microsoft.com/office/officeart/2005/8/layout/pyramid1"/>
    <dgm:cxn modelId="{8C44DB66-D3B8-0448-AFE6-052FE49F9791}" type="presOf" srcId="{AE7A287C-E05C-4AD4-9851-97860E103AE3}" destId="{8522D01B-4539-415F-824B-6FBCFB6E3E1A}" srcOrd="0" destOrd="0" presId="urn:microsoft.com/office/officeart/2005/8/layout/pyramid1"/>
    <dgm:cxn modelId="{173E4B58-3849-48E2-84C7-0A1C11C176A2}" srcId="{E669109D-90A0-48F4-9F02-E3B453E1F154}" destId="{6A65D293-212C-4A17-BD75-A5BD6AE332AD}" srcOrd="1" destOrd="0" parTransId="{DFDA443E-9575-475C-AFC7-49F11FD4163F}" sibTransId="{8DD3EACC-06D7-406E-B8BF-FA8B1D16E436}"/>
    <dgm:cxn modelId="{C63AF683-DE70-3C46-8314-DAA99786C0CF}" type="presOf" srcId="{E669109D-90A0-48F4-9F02-E3B453E1F154}" destId="{166655C7-F704-443A-AF19-DE38B7921000}" srcOrd="0" destOrd="0" presId="urn:microsoft.com/office/officeart/2005/8/layout/pyramid1"/>
    <dgm:cxn modelId="{77FD6F90-306A-3C44-8184-7BF3D50097BE}" type="presOf" srcId="{83DFB983-2A04-413D-81D0-CF74CA8BD0FC}" destId="{DF768BEA-F269-4C95-BFEF-E9B0E9F0D05D}" srcOrd="1" destOrd="0" presId="urn:microsoft.com/office/officeart/2005/8/layout/pyramid1"/>
    <dgm:cxn modelId="{83146BC7-0B7A-404D-B16D-CE0E0D58593A}" srcId="{E669109D-90A0-48F4-9F02-E3B453E1F154}" destId="{0DF6DEC2-4CC4-4B33-A053-B651F7D88EE8}" srcOrd="4" destOrd="0" parTransId="{9DBBD67A-61E1-4651-80A9-971F190C055B}" sibTransId="{50DB126F-4EFB-42EF-832D-3E229A27DBBE}"/>
    <dgm:cxn modelId="{EE2F07E0-E98F-7B42-8CB8-8F23F69F15BF}" type="presOf" srcId="{83DFB983-2A04-413D-81D0-CF74CA8BD0FC}" destId="{E61163C0-40A5-4DBF-8E6B-C8BCA1A65DDE}" srcOrd="0" destOrd="0" presId="urn:microsoft.com/office/officeart/2005/8/layout/pyramid1"/>
    <dgm:cxn modelId="{9CEF3CE5-6765-9D4D-A7DA-A3F05C340A56}" type="presOf" srcId="{C550E2FD-93EA-4FFE-A755-8C7BBA786028}" destId="{8770EE0E-1A36-43C1-8B13-B729DA707B91}" srcOrd="0" destOrd="0" presId="urn:microsoft.com/office/officeart/2005/8/layout/pyramid1"/>
    <dgm:cxn modelId="{CAFBE9E7-8DDF-4AEE-B9F3-31C14BCBD704}" srcId="{E669109D-90A0-48F4-9F02-E3B453E1F154}" destId="{83DFB983-2A04-413D-81D0-CF74CA8BD0FC}" srcOrd="0" destOrd="0" parTransId="{7BA490B1-1C20-46E3-B25A-AE8366C9292B}" sibTransId="{1F8CF22C-DC8F-4009-AFDA-6B7E205C8687}"/>
    <dgm:cxn modelId="{1E83D6F0-2655-9D4F-9D8D-6F496528CC2C}" type="presOf" srcId="{0DF6DEC2-4CC4-4B33-A053-B651F7D88EE8}" destId="{F2C5074D-593E-4E65-B0FB-90BD760A3B70}" srcOrd="1" destOrd="0" presId="urn:microsoft.com/office/officeart/2005/8/layout/pyramid1"/>
    <dgm:cxn modelId="{A91F29FB-EB9D-43C0-ABD0-6905EDC7340F}" srcId="{E669109D-90A0-48F4-9F02-E3B453E1F154}" destId="{C550E2FD-93EA-4FFE-A755-8C7BBA786028}" srcOrd="2" destOrd="0" parTransId="{337B45EC-2D7E-4F52-99E6-0BA5A098626B}" sibTransId="{637D706B-3084-41E9-BD64-8C05BFD44D94}"/>
    <dgm:cxn modelId="{F711D3AA-2C42-0A46-B4A5-7F2B8D50E39C}" type="presParOf" srcId="{166655C7-F704-443A-AF19-DE38B7921000}" destId="{54126A24-23FF-4D0D-B55E-7580C4A78221}" srcOrd="0" destOrd="0" presId="urn:microsoft.com/office/officeart/2005/8/layout/pyramid1"/>
    <dgm:cxn modelId="{E96B8E32-C662-0C4B-BEA7-864C19B5078E}" type="presParOf" srcId="{54126A24-23FF-4D0D-B55E-7580C4A78221}" destId="{E61163C0-40A5-4DBF-8E6B-C8BCA1A65DDE}" srcOrd="0" destOrd="0" presId="urn:microsoft.com/office/officeart/2005/8/layout/pyramid1"/>
    <dgm:cxn modelId="{F4833FE3-B82A-1F4E-BBC2-21C380D95B4A}" type="presParOf" srcId="{54126A24-23FF-4D0D-B55E-7580C4A78221}" destId="{DF768BEA-F269-4C95-BFEF-E9B0E9F0D05D}" srcOrd="1" destOrd="0" presId="urn:microsoft.com/office/officeart/2005/8/layout/pyramid1"/>
    <dgm:cxn modelId="{C0F0FA1A-AB02-D94D-B29A-07E7F9142C3B}" type="presParOf" srcId="{166655C7-F704-443A-AF19-DE38B7921000}" destId="{9596A18B-F53A-422C-BE0D-FB83D9203BC0}" srcOrd="1" destOrd="0" presId="urn:microsoft.com/office/officeart/2005/8/layout/pyramid1"/>
    <dgm:cxn modelId="{A5B217EA-F053-D549-90FC-CF964F04088E}" type="presParOf" srcId="{9596A18B-F53A-422C-BE0D-FB83D9203BC0}" destId="{D702313C-B640-4987-8A18-CB737E84A13F}" srcOrd="0" destOrd="0" presId="urn:microsoft.com/office/officeart/2005/8/layout/pyramid1"/>
    <dgm:cxn modelId="{ED5B0344-817F-394E-A344-958FC71569E0}" type="presParOf" srcId="{9596A18B-F53A-422C-BE0D-FB83D9203BC0}" destId="{ADC61743-075C-430A-A2EB-806B9277D151}" srcOrd="1" destOrd="0" presId="urn:microsoft.com/office/officeart/2005/8/layout/pyramid1"/>
    <dgm:cxn modelId="{29F47EF9-28F9-D945-A134-8EFC19B2139B}" type="presParOf" srcId="{166655C7-F704-443A-AF19-DE38B7921000}" destId="{C7F79331-CDD5-4CA7-A6FF-0554529AB501}" srcOrd="2" destOrd="0" presId="urn:microsoft.com/office/officeart/2005/8/layout/pyramid1"/>
    <dgm:cxn modelId="{23D243C9-34FF-FC47-8AD6-51D1E5F304F0}" type="presParOf" srcId="{C7F79331-CDD5-4CA7-A6FF-0554529AB501}" destId="{8770EE0E-1A36-43C1-8B13-B729DA707B91}" srcOrd="0" destOrd="0" presId="urn:microsoft.com/office/officeart/2005/8/layout/pyramid1"/>
    <dgm:cxn modelId="{C1A5170E-BF51-DE47-B350-2D62AB169AFB}" type="presParOf" srcId="{C7F79331-CDD5-4CA7-A6FF-0554529AB501}" destId="{78DAED60-502B-4B04-9D13-DBE97E8A8F9C}" srcOrd="1" destOrd="0" presId="urn:microsoft.com/office/officeart/2005/8/layout/pyramid1"/>
    <dgm:cxn modelId="{D2C0C22F-B7C0-BA42-9366-36E75B991ACF}" type="presParOf" srcId="{166655C7-F704-443A-AF19-DE38B7921000}" destId="{5875B3D7-69E6-4D8B-966F-0F8E9730A5A1}" srcOrd="3" destOrd="0" presId="urn:microsoft.com/office/officeart/2005/8/layout/pyramid1"/>
    <dgm:cxn modelId="{A384CED5-B06C-5A4F-B8F9-3A7945FD499A}" type="presParOf" srcId="{5875B3D7-69E6-4D8B-966F-0F8E9730A5A1}" destId="{8522D01B-4539-415F-824B-6FBCFB6E3E1A}" srcOrd="0" destOrd="0" presId="urn:microsoft.com/office/officeart/2005/8/layout/pyramid1"/>
    <dgm:cxn modelId="{6FE46CC4-9E92-5049-A2AB-64EB5496C3F7}" type="presParOf" srcId="{5875B3D7-69E6-4D8B-966F-0F8E9730A5A1}" destId="{64DBA4CD-EE15-49EF-8C6B-DA564EC9B07A}" srcOrd="1" destOrd="0" presId="urn:microsoft.com/office/officeart/2005/8/layout/pyramid1"/>
    <dgm:cxn modelId="{B15DA297-9148-E743-A303-2CA6A1DDD2C8}" type="presParOf" srcId="{166655C7-F704-443A-AF19-DE38B7921000}" destId="{50A63BF1-CB35-4725-BB89-43DF2930EF06}" srcOrd="4" destOrd="0" presId="urn:microsoft.com/office/officeart/2005/8/layout/pyramid1"/>
    <dgm:cxn modelId="{758025DA-5FC3-8740-9859-430E997FA8A6}" type="presParOf" srcId="{50A63BF1-CB35-4725-BB89-43DF2930EF06}" destId="{68E86D6A-8845-491F-A808-0B529EF5D12E}" srcOrd="0" destOrd="0" presId="urn:microsoft.com/office/officeart/2005/8/layout/pyramid1"/>
    <dgm:cxn modelId="{9A0043E7-CC56-F94A-8778-1F39D724B19B}" type="presParOf" srcId="{50A63BF1-CB35-4725-BB89-43DF2930EF06}" destId="{F2C5074D-593E-4E65-B0FB-90BD760A3B70}" srcOrd="1" destOrd="0" presId="urn:microsoft.com/office/officeart/2005/8/layout/pyramid1"/>
    <dgm:cxn modelId="{0D8C3F5F-E095-C84E-9A9D-214372BFDB9B}" type="presParOf" srcId="{166655C7-F704-443A-AF19-DE38B7921000}" destId="{76755B7F-2401-4005-B6AB-8056F5BFBBB1}" srcOrd="5" destOrd="0" presId="urn:microsoft.com/office/officeart/2005/8/layout/pyramid1"/>
    <dgm:cxn modelId="{6F933840-AA7A-784C-93FA-A30FCCC8DD31}" type="presParOf" srcId="{76755B7F-2401-4005-B6AB-8056F5BFBBB1}" destId="{4647E022-E396-4516-89E0-708150EE5DCD}" srcOrd="0" destOrd="0" presId="urn:microsoft.com/office/officeart/2005/8/layout/pyramid1"/>
    <dgm:cxn modelId="{B847B4CC-D373-B744-A43B-6E08B912A280}" type="presParOf" srcId="{76755B7F-2401-4005-B6AB-8056F5BFBBB1}" destId="{4D996ED9-7990-4AA7-9A02-D4AE924A2DA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69109D-90A0-48F4-9F02-E3B453E1F154}"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en-US"/>
        </a:p>
      </dgm:t>
    </dgm:pt>
    <dgm:pt modelId="{83DFB983-2A04-413D-81D0-CF74CA8BD0FC}">
      <dgm:prSet phldrT="[Text]" custT="1"/>
      <dgm:spPr>
        <a:solidFill>
          <a:schemeClr val="tx1">
            <a:lumMod val="65000"/>
          </a:schemeClr>
        </a:solidFill>
      </dgm:spPr>
      <dgm:t>
        <a:bodyPr anchor="ctr"/>
        <a:lstStyle/>
        <a:p>
          <a:endParaRPr lang="en-US" sz="2000" b="1" dirty="0">
            <a:solidFill>
              <a:schemeClr val="bg1"/>
            </a:solidFill>
            <a:latin typeface="+mj-lt"/>
          </a:endParaRPr>
        </a:p>
        <a:p>
          <a:r>
            <a:rPr lang="en-US" sz="1900" b="1" dirty="0">
              <a:solidFill>
                <a:schemeClr val="bg1"/>
              </a:solidFill>
              <a:latin typeface="+mj-lt"/>
            </a:rPr>
            <a:t>Create</a:t>
          </a:r>
        </a:p>
      </dgm:t>
    </dgm:pt>
    <dgm:pt modelId="{7BA490B1-1C20-46E3-B25A-AE8366C9292B}" type="parTrans" cxnId="{CAFBE9E7-8DDF-4AEE-B9F3-31C14BCBD704}">
      <dgm:prSet/>
      <dgm:spPr/>
      <dgm:t>
        <a:bodyPr/>
        <a:lstStyle/>
        <a:p>
          <a:endParaRPr lang="en-US" sz="2000" b="1">
            <a:solidFill>
              <a:schemeClr val="bg1"/>
            </a:solidFill>
            <a:latin typeface="+mj-lt"/>
          </a:endParaRPr>
        </a:p>
      </dgm:t>
    </dgm:pt>
    <dgm:pt modelId="{1F8CF22C-DC8F-4009-AFDA-6B7E205C8687}" type="sibTrans" cxnId="{CAFBE9E7-8DDF-4AEE-B9F3-31C14BCBD704}">
      <dgm:prSet/>
      <dgm:spPr/>
      <dgm:t>
        <a:bodyPr/>
        <a:lstStyle/>
        <a:p>
          <a:endParaRPr lang="en-US" sz="2000" b="1">
            <a:solidFill>
              <a:schemeClr val="bg1"/>
            </a:solidFill>
            <a:latin typeface="+mj-lt"/>
          </a:endParaRPr>
        </a:p>
      </dgm:t>
    </dgm:pt>
    <dgm:pt modelId="{C550E2FD-93EA-4FFE-A755-8C7BBA786028}">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Analyze</a:t>
          </a:r>
        </a:p>
      </dgm:t>
    </dgm:pt>
    <dgm:pt modelId="{637D706B-3084-41E9-BD64-8C05BFD44D94}" type="sibTrans" cxnId="{A91F29FB-EB9D-43C0-ABD0-6905EDC7340F}">
      <dgm:prSet/>
      <dgm:spPr/>
      <dgm:t>
        <a:bodyPr/>
        <a:lstStyle/>
        <a:p>
          <a:endParaRPr lang="en-US" sz="2000" b="1">
            <a:solidFill>
              <a:schemeClr val="bg1"/>
            </a:solidFill>
            <a:latin typeface="+mj-lt"/>
          </a:endParaRPr>
        </a:p>
      </dgm:t>
    </dgm:pt>
    <dgm:pt modelId="{337B45EC-2D7E-4F52-99E6-0BA5A098626B}" type="parTrans" cxnId="{A91F29FB-EB9D-43C0-ABD0-6905EDC7340F}">
      <dgm:prSet/>
      <dgm:spPr/>
      <dgm:t>
        <a:bodyPr/>
        <a:lstStyle/>
        <a:p>
          <a:endParaRPr lang="en-US" sz="2000" b="1">
            <a:solidFill>
              <a:schemeClr val="bg1"/>
            </a:solidFill>
            <a:latin typeface="+mj-lt"/>
          </a:endParaRPr>
        </a:p>
      </dgm:t>
    </dgm:pt>
    <dgm:pt modelId="{6A65D293-212C-4A17-BD75-A5BD6AE332AD}">
      <dgm:prSet phldrT="[Text]" custT="1"/>
      <dgm:spPr/>
      <dgm:t>
        <a:bodyPr anchor="ctr"/>
        <a:lstStyle/>
        <a:p>
          <a:endParaRPr lang="en-US" sz="2000" b="1" dirty="0">
            <a:solidFill>
              <a:schemeClr val="bg1"/>
            </a:solidFill>
            <a:latin typeface="+mj-lt"/>
          </a:endParaRPr>
        </a:p>
        <a:p>
          <a:r>
            <a:rPr lang="en-US" sz="2000" b="1" dirty="0">
              <a:solidFill>
                <a:schemeClr val="bg1"/>
              </a:solidFill>
              <a:latin typeface="+mj-lt"/>
            </a:rPr>
            <a:t>Evaluate</a:t>
          </a:r>
        </a:p>
      </dgm:t>
    </dgm:pt>
    <dgm:pt modelId="{8DD3EACC-06D7-406E-B8BF-FA8B1D16E436}" type="sibTrans" cxnId="{173E4B58-3849-48E2-84C7-0A1C11C176A2}">
      <dgm:prSet/>
      <dgm:spPr/>
      <dgm:t>
        <a:bodyPr/>
        <a:lstStyle/>
        <a:p>
          <a:endParaRPr lang="en-US" sz="2000" b="1">
            <a:solidFill>
              <a:schemeClr val="bg1"/>
            </a:solidFill>
            <a:latin typeface="+mj-lt"/>
          </a:endParaRPr>
        </a:p>
      </dgm:t>
    </dgm:pt>
    <dgm:pt modelId="{DFDA443E-9575-475C-AFC7-49F11FD4163F}" type="parTrans" cxnId="{173E4B58-3849-48E2-84C7-0A1C11C176A2}">
      <dgm:prSet/>
      <dgm:spPr/>
      <dgm:t>
        <a:bodyPr/>
        <a:lstStyle/>
        <a:p>
          <a:endParaRPr lang="en-US" sz="2000" b="1">
            <a:solidFill>
              <a:schemeClr val="bg1"/>
            </a:solidFill>
            <a:latin typeface="+mj-lt"/>
          </a:endParaRPr>
        </a:p>
      </dgm:t>
    </dgm:pt>
    <dgm:pt modelId="{166655C7-F704-443A-AF19-DE38B7921000}" type="pres">
      <dgm:prSet presAssocID="{E669109D-90A0-48F4-9F02-E3B453E1F154}" presName="Name0" presStyleCnt="0">
        <dgm:presLayoutVars>
          <dgm:dir/>
          <dgm:animLvl val="lvl"/>
          <dgm:resizeHandles val="exact"/>
        </dgm:presLayoutVars>
      </dgm:prSet>
      <dgm:spPr/>
    </dgm:pt>
    <dgm:pt modelId="{54126A24-23FF-4D0D-B55E-7580C4A78221}" type="pres">
      <dgm:prSet presAssocID="{83DFB983-2A04-413D-81D0-CF74CA8BD0FC}" presName="Name8" presStyleCnt="0"/>
      <dgm:spPr/>
    </dgm:pt>
    <dgm:pt modelId="{E61163C0-40A5-4DBF-8E6B-C8BCA1A65DDE}" type="pres">
      <dgm:prSet presAssocID="{83DFB983-2A04-413D-81D0-CF74CA8BD0FC}" presName="level" presStyleLbl="node1" presStyleIdx="0" presStyleCnt="3">
        <dgm:presLayoutVars>
          <dgm:chMax val="1"/>
          <dgm:bulletEnabled val="1"/>
        </dgm:presLayoutVars>
      </dgm:prSet>
      <dgm:spPr/>
    </dgm:pt>
    <dgm:pt modelId="{DF768BEA-F269-4C95-BFEF-E9B0E9F0D05D}" type="pres">
      <dgm:prSet presAssocID="{83DFB983-2A04-413D-81D0-CF74CA8BD0FC}" presName="levelTx" presStyleLbl="revTx" presStyleIdx="0" presStyleCnt="0">
        <dgm:presLayoutVars>
          <dgm:chMax val="1"/>
          <dgm:bulletEnabled val="1"/>
        </dgm:presLayoutVars>
      </dgm:prSet>
      <dgm:spPr/>
    </dgm:pt>
    <dgm:pt modelId="{9596A18B-F53A-422C-BE0D-FB83D9203BC0}" type="pres">
      <dgm:prSet presAssocID="{6A65D293-212C-4A17-BD75-A5BD6AE332AD}" presName="Name8" presStyleCnt="0"/>
      <dgm:spPr/>
    </dgm:pt>
    <dgm:pt modelId="{D702313C-B640-4987-8A18-CB737E84A13F}" type="pres">
      <dgm:prSet presAssocID="{6A65D293-212C-4A17-BD75-A5BD6AE332AD}" presName="level" presStyleLbl="node1" presStyleIdx="1" presStyleCnt="3">
        <dgm:presLayoutVars>
          <dgm:chMax val="1"/>
          <dgm:bulletEnabled val="1"/>
        </dgm:presLayoutVars>
      </dgm:prSet>
      <dgm:spPr/>
    </dgm:pt>
    <dgm:pt modelId="{ADC61743-075C-430A-A2EB-806B9277D151}" type="pres">
      <dgm:prSet presAssocID="{6A65D293-212C-4A17-BD75-A5BD6AE332AD}" presName="levelTx" presStyleLbl="revTx" presStyleIdx="0" presStyleCnt="0">
        <dgm:presLayoutVars>
          <dgm:chMax val="1"/>
          <dgm:bulletEnabled val="1"/>
        </dgm:presLayoutVars>
      </dgm:prSet>
      <dgm:spPr/>
    </dgm:pt>
    <dgm:pt modelId="{C7F79331-CDD5-4CA7-A6FF-0554529AB501}" type="pres">
      <dgm:prSet presAssocID="{C550E2FD-93EA-4FFE-A755-8C7BBA786028}" presName="Name8" presStyleCnt="0"/>
      <dgm:spPr/>
    </dgm:pt>
    <dgm:pt modelId="{8770EE0E-1A36-43C1-8B13-B729DA707B91}" type="pres">
      <dgm:prSet presAssocID="{C550E2FD-93EA-4FFE-A755-8C7BBA786028}" presName="level" presStyleLbl="node1" presStyleIdx="2" presStyleCnt="3">
        <dgm:presLayoutVars>
          <dgm:chMax val="1"/>
          <dgm:bulletEnabled val="1"/>
        </dgm:presLayoutVars>
      </dgm:prSet>
      <dgm:spPr/>
    </dgm:pt>
    <dgm:pt modelId="{78DAED60-502B-4B04-9D13-DBE97E8A8F9C}" type="pres">
      <dgm:prSet presAssocID="{C550E2FD-93EA-4FFE-A755-8C7BBA786028}" presName="levelTx" presStyleLbl="revTx" presStyleIdx="0" presStyleCnt="0">
        <dgm:presLayoutVars>
          <dgm:chMax val="1"/>
          <dgm:bulletEnabled val="1"/>
        </dgm:presLayoutVars>
      </dgm:prSet>
      <dgm:spPr/>
    </dgm:pt>
  </dgm:ptLst>
  <dgm:cxnLst>
    <dgm:cxn modelId="{F89E930A-3A3A-0848-8E38-39F35689888A}" type="presOf" srcId="{6A65D293-212C-4A17-BD75-A5BD6AE332AD}" destId="{D702313C-B640-4987-8A18-CB737E84A13F}" srcOrd="0" destOrd="0" presId="urn:microsoft.com/office/officeart/2005/8/layout/pyramid1"/>
    <dgm:cxn modelId="{F0994E27-CFE6-F64A-9CD5-4DC81B00C542}" type="presOf" srcId="{C550E2FD-93EA-4FFE-A755-8C7BBA786028}" destId="{78DAED60-502B-4B04-9D13-DBE97E8A8F9C}" srcOrd="1" destOrd="0" presId="urn:microsoft.com/office/officeart/2005/8/layout/pyramid1"/>
    <dgm:cxn modelId="{D5C6213A-44FC-8E4F-A8F4-9682A79C76C8}" type="presOf" srcId="{6A65D293-212C-4A17-BD75-A5BD6AE332AD}" destId="{ADC61743-075C-430A-A2EB-806B9277D151}" srcOrd="1" destOrd="0" presId="urn:microsoft.com/office/officeart/2005/8/layout/pyramid1"/>
    <dgm:cxn modelId="{173E4B58-3849-48E2-84C7-0A1C11C176A2}" srcId="{E669109D-90A0-48F4-9F02-E3B453E1F154}" destId="{6A65D293-212C-4A17-BD75-A5BD6AE332AD}" srcOrd="1" destOrd="0" parTransId="{DFDA443E-9575-475C-AFC7-49F11FD4163F}" sibTransId="{8DD3EACC-06D7-406E-B8BF-FA8B1D16E436}"/>
    <dgm:cxn modelId="{C63AF683-DE70-3C46-8314-DAA99786C0CF}" type="presOf" srcId="{E669109D-90A0-48F4-9F02-E3B453E1F154}" destId="{166655C7-F704-443A-AF19-DE38B7921000}" srcOrd="0" destOrd="0" presId="urn:microsoft.com/office/officeart/2005/8/layout/pyramid1"/>
    <dgm:cxn modelId="{77FD6F90-306A-3C44-8184-7BF3D50097BE}" type="presOf" srcId="{83DFB983-2A04-413D-81D0-CF74CA8BD0FC}" destId="{DF768BEA-F269-4C95-BFEF-E9B0E9F0D05D}" srcOrd="1" destOrd="0" presId="urn:microsoft.com/office/officeart/2005/8/layout/pyramid1"/>
    <dgm:cxn modelId="{EE2F07E0-E98F-7B42-8CB8-8F23F69F15BF}" type="presOf" srcId="{83DFB983-2A04-413D-81D0-CF74CA8BD0FC}" destId="{E61163C0-40A5-4DBF-8E6B-C8BCA1A65DDE}" srcOrd="0" destOrd="0" presId="urn:microsoft.com/office/officeart/2005/8/layout/pyramid1"/>
    <dgm:cxn modelId="{9CEF3CE5-6765-9D4D-A7DA-A3F05C340A56}" type="presOf" srcId="{C550E2FD-93EA-4FFE-A755-8C7BBA786028}" destId="{8770EE0E-1A36-43C1-8B13-B729DA707B91}" srcOrd="0" destOrd="0" presId="urn:microsoft.com/office/officeart/2005/8/layout/pyramid1"/>
    <dgm:cxn modelId="{CAFBE9E7-8DDF-4AEE-B9F3-31C14BCBD704}" srcId="{E669109D-90A0-48F4-9F02-E3B453E1F154}" destId="{83DFB983-2A04-413D-81D0-CF74CA8BD0FC}" srcOrd="0" destOrd="0" parTransId="{7BA490B1-1C20-46E3-B25A-AE8366C9292B}" sibTransId="{1F8CF22C-DC8F-4009-AFDA-6B7E205C8687}"/>
    <dgm:cxn modelId="{A91F29FB-EB9D-43C0-ABD0-6905EDC7340F}" srcId="{E669109D-90A0-48F4-9F02-E3B453E1F154}" destId="{C550E2FD-93EA-4FFE-A755-8C7BBA786028}" srcOrd="2" destOrd="0" parTransId="{337B45EC-2D7E-4F52-99E6-0BA5A098626B}" sibTransId="{637D706B-3084-41E9-BD64-8C05BFD44D94}"/>
    <dgm:cxn modelId="{F711D3AA-2C42-0A46-B4A5-7F2B8D50E39C}" type="presParOf" srcId="{166655C7-F704-443A-AF19-DE38B7921000}" destId="{54126A24-23FF-4D0D-B55E-7580C4A78221}" srcOrd="0" destOrd="0" presId="urn:microsoft.com/office/officeart/2005/8/layout/pyramid1"/>
    <dgm:cxn modelId="{E96B8E32-C662-0C4B-BEA7-864C19B5078E}" type="presParOf" srcId="{54126A24-23FF-4D0D-B55E-7580C4A78221}" destId="{E61163C0-40A5-4DBF-8E6B-C8BCA1A65DDE}" srcOrd="0" destOrd="0" presId="urn:microsoft.com/office/officeart/2005/8/layout/pyramid1"/>
    <dgm:cxn modelId="{F4833FE3-B82A-1F4E-BBC2-21C380D95B4A}" type="presParOf" srcId="{54126A24-23FF-4D0D-B55E-7580C4A78221}" destId="{DF768BEA-F269-4C95-BFEF-E9B0E9F0D05D}" srcOrd="1" destOrd="0" presId="urn:microsoft.com/office/officeart/2005/8/layout/pyramid1"/>
    <dgm:cxn modelId="{C0F0FA1A-AB02-D94D-B29A-07E7F9142C3B}" type="presParOf" srcId="{166655C7-F704-443A-AF19-DE38B7921000}" destId="{9596A18B-F53A-422C-BE0D-FB83D9203BC0}" srcOrd="1" destOrd="0" presId="urn:microsoft.com/office/officeart/2005/8/layout/pyramid1"/>
    <dgm:cxn modelId="{A5B217EA-F053-D549-90FC-CF964F04088E}" type="presParOf" srcId="{9596A18B-F53A-422C-BE0D-FB83D9203BC0}" destId="{D702313C-B640-4987-8A18-CB737E84A13F}" srcOrd="0" destOrd="0" presId="urn:microsoft.com/office/officeart/2005/8/layout/pyramid1"/>
    <dgm:cxn modelId="{ED5B0344-817F-394E-A344-958FC71569E0}" type="presParOf" srcId="{9596A18B-F53A-422C-BE0D-FB83D9203BC0}" destId="{ADC61743-075C-430A-A2EB-806B9277D151}" srcOrd="1" destOrd="0" presId="urn:microsoft.com/office/officeart/2005/8/layout/pyramid1"/>
    <dgm:cxn modelId="{29F47EF9-28F9-D945-A134-8EFC19B2139B}" type="presParOf" srcId="{166655C7-F704-443A-AF19-DE38B7921000}" destId="{C7F79331-CDD5-4CA7-A6FF-0554529AB501}" srcOrd="2" destOrd="0" presId="urn:microsoft.com/office/officeart/2005/8/layout/pyramid1"/>
    <dgm:cxn modelId="{23D243C9-34FF-FC47-8AD6-51D1E5F304F0}" type="presParOf" srcId="{C7F79331-CDD5-4CA7-A6FF-0554529AB501}" destId="{8770EE0E-1A36-43C1-8B13-B729DA707B91}" srcOrd="0" destOrd="0" presId="urn:microsoft.com/office/officeart/2005/8/layout/pyramid1"/>
    <dgm:cxn modelId="{C1A5170E-BF51-DE47-B350-2D62AB169AFB}" type="presParOf" srcId="{C7F79331-CDD5-4CA7-A6FF-0554529AB501}" destId="{78DAED60-502B-4B04-9D13-DBE97E8A8F9C}"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69109D-90A0-48F4-9F02-E3B453E1F154}" type="doc">
      <dgm:prSet loTypeId="urn:microsoft.com/office/officeart/2005/8/layout/pyramid1" loCatId="pyramid" qsTypeId="urn:microsoft.com/office/officeart/2005/8/quickstyle/simple1" qsCatId="simple" csTypeId="urn:microsoft.com/office/officeart/2005/8/colors/colorful1" csCatId="colorful" phldr="1"/>
      <dgm:spPr/>
      <dgm:t>
        <a:bodyPr/>
        <a:lstStyle/>
        <a:p>
          <a:endParaRPr lang="en-US"/>
        </a:p>
      </dgm:t>
    </dgm:pt>
    <dgm:pt modelId="{6A65D293-212C-4A17-BD75-A5BD6AE332AD}">
      <dgm:prSet phldrT="[Text]" custT="1"/>
      <dgm:spPr/>
      <dgm:t>
        <a:bodyPr anchor="ctr"/>
        <a:lstStyle/>
        <a:p>
          <a:endParaRPr lang="en-US" sz="2200" b="1" dirty="0">
            <a:solidFill>
              <a:schemeClr val="bg1"/>
            </a:solidFill>
            <a:latin typeface="Arial" panose="020B0604020202020204" pitchFamily="34" charset="0"/>
            <a:cs typeface="Arial" panose="020B0604020202020204" pitchFamily="34" charset="0"/>
          </a:endParaRPr>
        </a:p>
        <a:p>
          <a:r>
            <a:rPr lang="en-US" sz="2200" b="1" dirty="0">
              <a:solidFill>
                <a:schemeClr val="bg1"/>
              </a:solidFill>
              <a:latin typeface="Arial" panose="020B0604020202020204" pitchFamily="34" charset="0"/>
              <a:cs typeface="Arial" panose="020B0604020202020204" pitchFamily="34" charset="0"/>
            </a:rPr>
            <a:t>ultimate</a:t>
          </a:r>
        </a:p>
      </dgm:t>
    </dgm:pt>
    <dgm:pt modelId="{DFDA443E-9575-475C-AFC7-49F11FD4163F}" type="parTrans" cxnId="{173E4B58-3849-48E2-84C7-0A1C11C176A2}">
      <dgm:prSet/>
      <dgm:spPr/>
      <dgm:t>
        <a:bodyPr/>
        <a:lstStyle/>
        <a:p>
          <a:endParaRPr lang="en-US" sz="2200" b="1">
            <a:solidFill>
              <a:schemeClr val="bg1"/>
            </a:solidFill>
            <a:latin typeface="Arial" panose="020B0604020202020204" pitchFamily="34" charset="0"/>
            <a:cs typeface="Arial" panose="020B0604020202020204" pitchFamily="34" charset="0"/>
          </a:endParaRPr>
        </a:p>
      </dgm:t>
    </dgm:pt>
    <dgm:pt modelId="{8DD3EACC-06D7-406E-B8BF-FA8B1D16E436}" type="sibTrans" cxnId="{173E4B58-3849-48E2-84C7-0A1C11C176A2}">
      <dgm:prSet/>
      <dgm:spPr/>
      <dgm:t>
        <a:bodyPr/>
        <a:lstStyle/>
        <a:p>
          <a:endParaRPr lang="en-US" sz="2200" b="1">
            <a:solidFill>
              <a:schemeClr val="bg1"/>
            </a:solidFill>
            <a:latin typeface="Arial" panose="020B0604020202020204" pitchFamily="34" charset="0"/>
            <a:cs typeface="Arial" panose="020B0604020202020204" pitchFamily="34" charset="0"/>
          </a:endParaRPr>
        </a:p>
      </dgm:t>
    </dgm:pt>
    <dgm:pt modelId="{C550E2FD-93EA-4FFE-A755-8C7BBA786028}">
      <dgm:prSet phldrT="[Text]" custT="1"/>
      <dgm:spPr/>
      <dgm:t>
        <a:bodyPr anchor="ctr"/>
        <a:lstStyle/>
        <a:p>
          <a:endParaRPr lang="en-US" sz="2200" b="1" dirty="0">
            <a:solidFill>
              <a:schemeClr val="bg1"/>
            </a:solidFill>
            <a:latin typeface="Arial" panose="020B0604020202020204" pitchFamily="34" charset="0"/>
            <a:cs typeface="Arial" panose="020B0604020202020204" pitchFamily="34" charset="0"/>
          </a:endParaRPr>
        </a:p>
        <a:p>
          <a:r>
            <a:rPr lang="en-US" sz="2200" b="1" dirty="0">
              <a:solidFill>
                <a:schemeClr val="bg1"/>
              </a:solidFill>
              <a:latin typeface="Arial" panose="020B0604020202020204" pitchFamily="34" charset="0"/>
              <a:cs typeface="Arial" panose="020B0604020202020204" pitchFamily="34" charset="0"/>
            </a:rPr>
            <a:t>goal is to ask</a:t>
          </a:r>
        </a:p>
      </dgm:t>
    </dgm:pt>
    <dgm:pt modelId="{337B45EC-2D7E-4F52-99E6-0BA5A098626B}" type="parTrans" cxnId="{A91F29FB-EB9D-43C0-ABD0-6905EDC7340F}">
      <dgm:prSet/>
      <dgm:spPr/>
      <dgm:t>
        <a:bodyPr/>
        <a:lstStyle/>
        <a:p>
          <a:endParaRPr lang="en-US" sz="2200" b="1">
            <a:solidFill>
              <a:schemeClr val="bg1"/>
            </a:solidFill>
            <a:latin typeface="Arial" panose="020B0604020202020204" pitchFamily="34" charset="0"/>
            <a:cs typeface="Arial" panose="020B0604020202020204" pitchFamily="34" charset="0"/>
          </a:endParaRPr>
        </a:p>
      </dgm:t>
    </dgm:pt>
    <dgm:pt modelId="{637D706B-3084-41E9-BD64-8C05BFD44D94}" type="sibTrans" cxnId="{A91F29FB-EB9D-43C0-ABD0-6905EDC7340F}">
      <dgm:prSet/>
      <dgm:spPr/>
      <dgm:t>
        <a:bodyPr/>
        <a:lstStyle/>
        <a:p>
          <a:endParaRPr lang="en-US" sz="2200" b="1">
            <a:solidFill>
              <a:schemeClr val="bg1"/>
            </a:solidFill>
            <a:latin typeface="Arial" panose="020B0604020202020204" pitchFamily="34" charset="0"/>
            <a:cs typeface="Arial" panose="020B0604020202020204" pitchFamily="34" charset="0"/>
          </a:endParaRPr>
        </a:p>
      </dgm:t>
    </dgm:pt>
    <dgm:pt modelId="{83DFB983-2A04-413D-81D0-CF74CA8BD0FC}">
      <dgm:prSet phldrT="[Text]" custT="1"/>
      <dgm:spPr>
        <a:solidFill>
          <a:schemeClr val="tx1">
            <a:lumMod val="65000"/>
          </a:schemeClr>
        </a:solidFill>
      </dgm:spPr>
      <dgm:t>
        <a:bodyPr anchor="ctr"/>
        <a:lstStyle/>
        <a:p>
          <a:endParaRPr lang="en-US" sz="2200" b="1" dirty="0">
            <a:solidFill>
              <a:schemeClr val="bg1"/>
            </a:solidFill>
            <a:latin typeface="Arial" panose="020B0604020202020204" pitchFamily="34" charset="0"/>
            <a:cs typeface="Arial" panose="020B0604020202020204" pitchFamily="34" charset="0"/>
          </a:endParaRPr>
        </a:p>
        <a:p>
          <a:r>
            <a:rPr lang="en-US" sz="2200" b="1" dirty="0">
              <a:solidFill>
                <a:schemeClr val="bg1"/>
              </a:solidFill>
              <a:latin typeface="Arial" panose="020B0604020202020204" pitchFamily="34" charset="0"/>
              <a:cs typeface="Arial" panose="020B0604020202020204" pitchFamily="34" charset="0"/>
            </a:rPr>
            <a:t>The</a:t>
          </a:r>
        </a:p>
      </dgm:t>
    </dgm:pt>
    <dgm:pt modelId="{7BA490B1-1C20-46E3-B25A-AE8366C9292B}" type="parTrans" cxnId="{CAFBE9E7-8DDF-4AEE-B9F3-31C14BCBD704}">
      <dgm:prSet/>
      <dgm:spPr/>
      <dgm:t>
        <a:bodyPr/>
        <a:lstStyle/>
        <a:p>
          <a:endParaRPr lang="en-US" sz="2200" b="1">
            <a:solidFill>
              <a:schemeClr val="bg1"/>
            </a:solidFill>
            <a:latin typeface="Arial" panose="020B0604020202020204" pitchFamily="34" charset="0"/>
            <a:cs typeface="Arial" panose="020B0604020202020204" pitchFamily="34" charset="0"/>
          </a:endParaRPr>
        </a:p>
      </dgm:t>
    </dgm:pt>
    <dgm:pt modelId="{1F8CF22C-DC8F-4009-AFDA-6B7E205C8687}" type="sibTrans" cxnId="{CAFBE9E7-8DDF-4AEE-B9F3-31C14BCBD704}">
      <dgm:prSet/>
      <dgm:spPr/>
      <dgm:t>
        <a:bodyPr/>
        <a:lstStyle/>
        <a:p>
          <a:endParaRPr lang="en-US" sz="2200" b="1">
            <a:solidFill>
              <a:schemeClr val="bg1"/>
            </a:solidFill>
            <a:latin typeface="Arial" panose="020B0604020202020204" pitchFamily="34" charset="0"/>
            <a:cs typeface="Arial" panose="020B0604020202020204" pitchFamily="34" charset="0"/>
          </a:endParaRPr>
        </a:p>
      </dgm:t>
    </dgm:pt>
    <dgm:pt modelId="{0DF6DEC2-4CC4-4B33-A053-B651F7D88EE8}">
      <dgm:prSet phldrT="[Text]" custT="1"/>
      <dgm:spPr/>
      <dgm:t>
        <a:bodyPr anchor="ctr"/>
        <a:lstStyle/>
        <a:p>
          <a:endParaRPr lang="en-US" sz="2200" b="1" dirty="0">
            <a:solidFill>
              <a:schemeClr val="bg1"/>
            </a:solidFill>
            <a:latin typeface="Arial" panose="020B0604020202020204" pitchFamily="34" charset="0"/>
            <a:cs typeface="Arial" panose="020B0604020202020204" pitchFamily="34" charset="0"/>
          </a:endParaRPr>
        </a:p>
        <a:p>
          <a:r>
            <a:rPr lang="en-US" sz="2200" b="1" dirty="0">
              <a:solidFill>
                <a:schemeClr val="bg1"/>
              </a:solidFill>
              <a:latin typeface="Arial" panose="020B0604020202020204" pitchFamily="34" charset="0"/>
              <a:cs typeface="Arial" panose="020B0604020202020204" pitchFamily="34" charset="0"/>
            </a:rPr>
            <a:t>but it requires a solid foundation.</a:t>
          </a:r>
        </a:p>
      </dgm:t>
    </dgm:pt>
    <dgm:pt modelId="{9DBBD67A-61E1-4651-80A9-971F190C055B}" type="parTrans" cxnId="{83146BC7-0B7A-404D-B16D-CE0E0D58593A}">
      <dgm:prSet/>
      <dgm:spPr/>
      <dgm:t>
        <a:bodyPr/>
        <a:lstStyle/>
        <a:p>
          <a:endParaRPr lang="en-US" sz="2200" b="1">
            <a:solidFill>
              <a:schemeClr val="bg1"/>
            </a:solidFill>
            <a:latin typeface="Arial" panose="020B0604020202020204" pitchFamily="34" charset="0"/>
            <a:cs typeface="Arial" panose="020B0604020202020204" pitchFamily="34" charset="0"/>
          </a:endParaRPr>
        </a:p>
      </dgm:t>
    </dgm:pt>
    <dgm:pt modelId="{50DB126F-4EFB-42EF-832D-3E229A27DBBE}" type="sibTrans" cxnId="{83146BC7-0B7A-404D-B16D-CE0E0D58593A}">
      <dgm:prSet/>
      <dgm:spPr/>
      <dgm:t>
        <a:bodyPr/>
        <a:lstStyle/>
        <a:p>
          <a:endParaRPr lang="en-US" sz="2200" b="1">
            <a:solidFill>
              <a:schemeClr val="bg1"/>
            </a:solidFill>
            <a:latin typeface="Arial" panose="020B0604020202020204" pitchFamily="34" charset="0"/>
            <a:cs typeface="Arial" panose="020B0604020202020204" pitchFamily="34" charset="0"/>
          </a:endParaRPr>
        </a:p>
      </dgm:t>
    </dgm:pt>
    <dgm:pt modelId="{54BBE94B-51D2-45E3-928E-A553B911E619}">
      <dgm:prSet phldrT="[Text]" custT="1"/>
      <dgm:spPr/>
      <dgm:t>
        <a:bodyPr anchor="ctr"/>
        <a:lstStyle/>
        <a:p>
          <a:endParaRPr lang="en-US" sz="2200" b="1" dirty="0">
            <a:solidFill>
              <a:schemeClr val="bg1"/>
            </a:solidFill>
            <a:latin typeface="Arial" panose="020B0604020202020204" pitchFamily="34" charset="0"/>
            <a:cs typeface="Arial" panose="020B0604020202020204" pitchFamily="34" charset="0"/>
          </a:endParaRPr>
        </a:p>
        <a:p>
          <a:r>
            <a:rPr lang="en-US" sz="2200" b="1" dirty="0">
              <a:solidFill>
                <a:schemeClr val="bg1"/>
              </a:solidFill>
              <a:latin typeface="Arial" panose="020B0604020202020204" pitchFamily="34" charset="0"/>
              <a:cs typeface="Arial" panose="020B0604020202020204" pitchFamily="34" charset="0"/>
            </a:rPr>
            <a:t>We have to establish a foundation first.</a:t>
          </a:r>
        </a:p>
      </dgm:t>
    </dgm:pt>
    <dgm:pt modelId="{3D44115E-3804-42DB-A187-B7E886100B52}" type="parTrans" cxnId="{DB4B9212-960D-4D15-9086-6EB6639B11D7}">
      <dgm:prSet/>
      <dgm:spPr/>
      <dgm:t>
        <a:bodyPr/>
        <a:lstStyle/>
        <a:p>
          <a:endParaRPr lang="en-US" sz="2200" b="1">
            <a:solidFill>
              <a:schemeClr val="bg1"/>
            </a:solidFill>
            <a:latin typeface="Arial" panose="020B0604020202020204" pitchFamily="34" charset="0"/>
            <a:cs typeface="Arial" panose="020B0604020202020204" pitchFamily="34" charset="0"/>
          </a:endParaRPr>
        </a:p>
      </dgm:t>
    </dgm:pt>
    <dgm:pt modelId="{D52D77C3-CBAA-419F-8F97-32019851DD40}" type="sibTrans" cxnId="{DB4B9212-960D-4D15-9086-6EB6639B11D7}">
      <dgm:prSet/>
      <dgm:spPr/>
      <dgm:t>
        <a:bodyPr/>
        <a:lstStyle/>
        <a:p>
          <a:endParaRPr lang="en-US" sz="2200" b="1">
            <a:solidFill>
              <a:schemeClr val="bg1"/>
            </a:solidFill>
            <a:latin typeface="Arial" panose="020B0604020202020204" pitchFamily="34" charset="0"/>
            <a:cs typeface="Arial" panose="020B0604020202020204" pitchFamily="34" charset="0"/>
          </a:endParaRPr>
        </a:p>
      </dgm:t>
    </dgm:pt>
    <dgm:pt modelId="{AE7A287C-E05C-4AD4-9851-97860E103AE3}">
      <dgm:prSet phldrT="[Text]" custT="1"/>
      <dgm:spPr/>
      <dgm:t>
        <a:bodyPr anchor="ctr"/>
        <a:lstStyle/>
        <a:p>
          <a:endParaRPr lang="en-US" sz="2200" b="1" dirty="0">
            <a:solidFill>
              <a:schemeClr val="bg1"/>
            </a:solidFill>
            <a:latin typeface="Arial" panose="020B0604020202020204" pitchFamily="34" charset="0"/>
            <a:cs typeface="Arial" panose="020B0604020202020204" pitchFamily="34" charset="0"/>
          </a:endParaRPr>
        </a:p>
        <a:p>
          <a:r>
            <a:rPr lang="en-US" sz="2200" b="1" dirty="0">
              <a:solidFill>
                <a:schemeClr val="bg1"/>
              </a:solidFill>
              <a:latin typeface="Arial" panose="020B0604020202020204" pitchFamily="34" charset="0"/>
              <a:cs typeface="Arial" panose="020B0604020202020204" pitchFamily="34" charset="0"/>
            </a:rPr>
            <a:t>higher-level questions,</a:t>
          </a:r>
        </a:p>
      </dgm:t>
    </dgm:pt>
    <dgm:pt modelId="{FECBC7A6-F17D-450F-A280-ACC2777F4C93}" type="sibTrans" cxnId="{7F0D2705-8D32-4EC7-AF0C-421CDBF34200}">
      <dgm:prSet/>
      <dgm:spPr/>
      <dgm:t>
        <a:bodyPr/>
        <a:lstStyle/>
        <a:p>
          <a:endParaRPr lang="en-US" sz="2200" b="1">
            <a:solidFill>
              <a:schemeClr val="bg1"/>
            </a:solidFill>
            <a:latin typeface="Arial" panose="020B0604020202020204" pitchFamily="34" charset="0"/>
            <a:cs typeface="Arial" panose="020B0604020202020204" pitchFamily="34" charset="0"/>
          </a:endParaRPr>
        </a:p>
      </dgm:t>
    </dgm:pt>
    <dgm:pt modelId="{49FAA5BC-C271-406E-8A14-AE974806FA55}" type="parTrans" cxnId="{7F0D2705-8D32-4EC7-AF0C-421CDBF34200}">
      <dgm:prSet/>
      <dgm:spPr/>
      <dgm:t>
        <a:bodyPr/>
        <a:lstStyle/>
        <a:p>
          <a:endParaRPr lang="en-US" sz="2200" b="1">
            <a:solidFill>
              <a:schemeClr val="bg1"/>
            </a:solidFill>
            <a:latin typeface="Arial" panose="020B0604020202020204" pitchFamily="34" charset="0"/>
            <a:cs typeface="Arial" panose="020B0604020202020204" pitchFamily="34" charset="0"/>
          </a:endParaRPr>
        </a:p>
      </dgm:t>
    </dgm:pt>
    <dgm:pt modelId="{166655C7-F704-443A-AF19-DE38B7921000}" type="pres">
      <dgm:prSet presAssocID="{E669109D-90A0-48F4-9F02-E3B453E1F154}" presName="Name0" presStyleCnt="0">
        <dgm:presLayoutVars>
          <dgm:dir/>
          <dgm:animLvl val="lvl"/>
          <dgm:resizeHandles val="exact"/>
        </dgm:presLayoutVars>
      </dgm:prSet>
      <dgm:spPr/>
    </dgm:pt>
    <dgm:pt modelId="{54126A24-23FF-4D0D-B55E-7580C4A78221}" type="pres">
      <dgm:prSet presAssocID="{83DFB983-2A04-413D-81D0-CF74CA8BD0FC}" presName="Name8" presStyleCnt="0"/>
      <dgm:spPr/>
    </dgm:pt>
    <dgm:pt modelId="{E61163C0-40A5-4DBF-8E6B-C8BCA1A65DDE}" type="pres">
      <dgm:prSet presAssocID="{83DFB983-2A04-413D-81D0-CF74CA8BD0FC}" presName="level" presStyleLbl="node1" presStyleIdx="0" presStyleCnt="6">
        <dgm:presLayoutVars>
          <dgm:chMax val="1"/>
          <dgm:bulletEnabled val="1"/>
        </dgm:presLayoutVars>
      </dgm:prSet>
      <dgm:spPr/>
    </dgm:pt>
    <dgm:pt modelId="{DF768BEA-F269-4C95-BFEF-E9B0E9F0D05D}" type="pres">
      <dgm:prSet presAssocID="{83DFB983-2A04-413D-81D0-CF74CA8BD0FC}" presName="levelTx" presStyleLbl="revTx" presStyleIdx="0" presStyleCnt="0">
        <dgm:presLayoutVars>
          <dgm:chMax val="1"/>
          <dgm:bulletEnabled val="1"/>
        </dgm:presLayoutVars>
      </dgm:prSet>
      <dgm:spPr/>
    </dgm:pt>
    <dgm:pt modelId="{9596A18B-F53A-422C-BE0D-FB83D9203BC0}" type="pres">
      <dgm:prSet presAssocID="{6A65D293-212C-4A17-BD75-A5BD6AE332AD}" presName="Name8" presStyleCnt="0"/>
      <dgm:spPr/>
    </dgm:pt>
    <dgm:pt modelId="{D702313C-B640-4987-8A18-CB737E84A13F}" type="pres">
      <dgm:prSet presAssocID="{6A65D293-212C-4A17-BD75-A5BD6AE332AD}" presName="level" presStyleLbl="node1" presStyleIdx="1" presStyleCnt="6">
        <dgm:presLayoutVars>
          <dgm:chMax val="1"/>
          <dgm:bulletEnabled val="1"/>
        </dgm:presLayoutVars>
      </dgm:prSet>
      <dgm:spPr/>
    </dgm:pt>
    <dgm:pt modelId="{ADC61743-075C-430A-A2EB-806B9277D151}" type="pres">
      <dgm:prSet presAssocID="{6A65D293-212C-4A17-BD75-A5BD6AE332AD}" presName="levelTx" presStyleLbl="revTx" presStyleIdx="0" presStyleCnt="0">
        <dgm:presLayoutVars>
          <dgm:chMax val="1"/>
          <dgm:bulletEnabled val="1"/>
        </dgm:presLayoutVars>
      </dgm:prSet>
      <dgm:spPr/>
    </dgm:pt>
    <dgm:pt modelId="{C7F79331-CDD5-4CA7-A6FF-0554529AB501}" type="pres">
      <dgm:prSet presAssocID="{C550E2FD-93EA-4FFE-A755-8C7BBA786028}" presName="Name8" presStyleCnt="0"/>
      <dgm:spPr/>
    </dgm:pt>
    <dgm:pt modelId="{8770EE0E-1A36-43C1-8B13-B729DA707B91}" type="pres">
      <dgm:prSet presAssocID="{C550E2FD-93EA-4FFE-A755-8C7BBA786028}" presName="level" presStyleLbl="node1" presStyleIdx="2" presStyleCnt="6">
        <dgm:presLayoutVars>
          <dgm:chMax val="1"/>
          <dgm:bulletEnabled val="1"/>
        </dgm:presLayoutVars>
      </dgm:prSet>
      <dgm:spPr/>
    </dgm:pt>
    <dgm:pt modelId="{78DAED60-502B-4B04-9D13-DBE97E8A8F9C}" type="pres">
      <dgm:prSet presAssocID="{C550E2FD-93EA-4FFE-A755-8C7BBA786028}" presName="levelTx" presStyleLbl="revTx" presStyleIdx="0" presStyleCnt="0">
        <dgm:presLayoutVars>
          <dgm:chMax val="1"/>
          <dgm:bulletEnabled val="1"/>
        </dgm:presLayoutVars>
      </dgm:prSet>
      <dgm:spPr/>
    </dgm:pt>
    <dgm:pt modelId="{5875B3D7-69E6-4D8B-966F-0F8E9730A5A1}" type="pres">
      <dgm:prSet presAssocID="{AE7A287C-E05C-4AD4-9851-97860E103AE3}" presName="Name8" presStyleCnt="0"/>
      <dgm:spPr/>
    </dgm:pt>
    <dgm:pt modelId="{8522D01B-4539-415F-824B-6FBCFB6E3E1A}" type="pres">
      <dgm:prSet presAssocID="{AE7A287C-E05C-4AD4-9851-97860E103AE3}" presName="level" presStyleLbl="node1" presStyleIdx="3" presStyleCnt="6">
        <dgm:presLayoutVars>
          <dgm:chMax val="1"/>
          <dgm:bulletEnabled val="1"/>
        </dgm:presLayoutVars>
      </dgm:prSet>
      <dgm:spPr/>
    </dgm:pt>
    <dgm:pt modelId="{64DBA4CD-EE15-49EF-8C6B-DA564EC9B07A}" type="pres">
      <dgm:prSet presAssocID="{AE7A287C-E05C-4AD4-9851-97860E103AE3}" presName="levelTx" presStyleLbl="revTx" presStyleIdx="0" presStyleCnt="0">
        <dgm:presLayoutVars>
          <dgm:chMax val="1"/>
          <dgm:bulletEnabled val="1"/>
        </dgm:presLayoutVars>
      </dgm:prSet>
      <dgm:spPr/>
    </dgm:pt>
    <dgm:pt modelId="{50A63BF1-CB35-4725-BB89-43DF2930EF06}" type="pres">
      <dgm:prSet presAssocID="{0DF6DEC2-4CC4-4B33-A053-B651F7D88EE8}" presName="Name8" presStyleCnt="0"/>
      <dgm:spPr/>
    </dgm:pt>
    <dgm:pt modelId="{68E86D6A-8845-491F-A808-0B529EF5D12E}" type="pres">
      <dgm:prSet presAssocID="{0DF6DEC2-4CC4-4B33-A053-B651F7D88EE8}" presName="level" presStyleLbl="node1" presStyleIdx="4" presStyleCnt="6">
        <dgm:presLayoutVars>
          <dgm:chMax val="1"/>
          <dgm:bulletEnabled val="1"/>
        </dgm:presLayoutVars>
      </dgm:prSet>
      <dgm:spPr/>
    </dgm:pt>
    <dgm:pt modelId="{F2C5074D-593E-4E65-B0FB-90BD760A3B70}" type="pres">
      <dgm:prSet presAssocID="{0DF6DEC2-4CC4-4B33-A053-B651F7D88EE8}" presName="levelTx" presStyleLbl="revTx" presStyleIdx="0" presStyleCnt="0">
        <dgm:presLayoutVars>
          <dgm:chMax val="1"/>
          <dgm:bulletEnabled val="1"/>
        </dgm:presLayoutVars>
      </dgm:prSet>
      <dgm:spPr/>
    </dgm:pt>
    <dgm:pt modelId="{76755B7F-2401-4005-B6AB-8056F5BFBBB1}" type="pres">
      <dgm:prSet presAssocID="{54BBE94B-51D2-45E3-928E-A553B911E619}" presName="Name8" presStyleCnt="0"/>
      <dgm:spPr/>
    </dgm:pt>
    <dgm:pt modelId="{4647E022-E396-4516-89E0-708150EE5DCD}" type="pres">
      <dgm:prSet presAssocID="{54BBE94B-51D2-45E3-928E-A553B911E619}" presName="level" presStyleLbl="node1" presStyleIdx="5" presStyleCnt="6">
        <dgm:presLayoutVars>
          <dgm:chMax val="1"/>
          <dgm:bulletEnabled val="1"/>
        </dgm:presLayoutVars>
      </dgm:prSet>
      <dgm:spPr/>
    </dgm:pt>
    <dgm:pt modelId="{4D996ED9-7990-4AA7-9A02-D4AE924A2DAD}" type="pres">
      <dgm:prSet presAssocID="{54BBE94B-51D2-45E3-928E-A553B911E619}" presName="levelTx" presStyleLbl="revTx" presStyleIdx="0" presStyleCnt="0">
        <dgm:presLayoutVars>
          <dgm:chMax val="1"/>
          <dgm:bulletEnabled val="1"/>
        </dgm:presLayoutVars>
      </dgm:prSet>
      <dgm:spPr/>
    </dgm:pt>
  </dgm:ptLst>
  <dgm:cxnLst>
    <dgm:cxn modelId="{A43BE200-3B9E-2547-87EC-845767B145BD}" type="presOf" srcId="{54BBE94B-51D2-45E3-928E-A553B911E619}" destId="{4D996ED9-7990-4AA7-9A02-D4AE924A2DAD}" srcOrd="1" destOrd="0" presId="urn:microsoft.com/office/officeart/2005/8/layout/pyramid1"/>
    <dgm:cxn modelId="{7F0D2705-8D32-4EC7-AF0C-421CDBF34200}" srcId="{E669109D-90A0-48F4-9F02-E3B453E1F154}" destId="{AE7A287C-E05C-4AD4-9851-97860E103AE3}" srcOrd="3" destOrd="0" parTransId="{49FAA5BC-C271-406E-8A14-AE974806FA55}" sibTransId="{FECBC7A6-F17D-450F-A280-ACC2777F4C93}"/>
    <dgm:cxn modelId="{D02B3908-3D48-2C40-A61E-D9D4988A718C}" type="presOf" srcId="{54BBE94B-51D2-45E3-928E-A553B911E619}" destId="{4647E022-E396-4516-89E0-708150EE5DCD}" srcOrd="0" destOrd="0" presId="urn:microsoft.com/office/officeart/2005/8/layout/pyramid1"/>
    <dgm:cxn modelId="{F89E930A-3A3A-0848-8E38-39F35689888A}" type="presOf" srcId="{6A65D293-212C-4A17-BD75-A5BD6AE332AD}" destId="{D702313C-B640-4987-8A18-CB737E84A13F}" srcOrd="0" destOrd="0" presId="urn:microsoft.com/office/officeart/2005/8/layout/pyramid1"/>
    <dgm:cxn modelId="{DB4B9212-960D-4D15-9086-6EB6639B11D7}" srcId="{E669109D-90A0-48F4-9F02-E3B453E1F154}" destId="{54BBE94B-51D2-45E3-928E-A553B911E619}" srcOrd="5" destOrd="0" parTransId="{3D44115E-3804-42DB-A187-B7E886100B52}" sibTransId="{D52D77C3-CBAA-419F-8F97-32019851DD40}"/>
    <dgm:cxn modelId="{F0994E27-CFE6-F64A-9CD5-4DC81B00C542}" type="presOf" srcId="{C550E2FD-93EA-4FFE-A755-8C7BBA786028}" destId="{78DAED60-502B-4B04-9D13-DBE97E8A8F9C}" srcOrd="1" destOrd="0" presId="urn:microsoft.com/office/officeart/2005/8/layout/pyramid1"/>
    <dgm:cxn modelId="{D5C6213A-44FC-8E4F-A8F4-9682A79C76C8}" type="presOf" srcId="{6A65D293-212C-4A17-BD75-A5BD6AE332AD}" destId="{ADC61743-075C-430A-A2EB-806B9277D151}" srcOrd="1" destOrd="0" presId="urn:microsoft.com/office/officeart/2005/8/layout/pyramid1"/>
    <dgm:cxn modelId="{294AE83A-3352-0E47-A134-88BA8515DD49}" type="presOf" srcId="{0DF6DEC2-4CC4-4B33-A053-B651F7D88EE8}" destId="{68E86D6A-8845-491F-A808-0B529EF5D12E}" srcOrd="0" destOrd="0" presId="urn:microsoft.com/office/officeart/2005/8/layout/pyramid1"/>
    <dgm:cxn modelId="{2E4AC844-6A91-E346-B613-DB2CA186E99F}" type="presOf" srcId="{AE7A287C-E05C-4AD4-9851-97860E103AE3}" destId="{64DBA4CD-EE15-49EF-8C6B-DA564EC9B07A}" srcOrd="1" destOrd="0" presId="urn:microsoft.com/office/officeart/2005/8/layout/pyramid1"/>
    <dgm:cxn modelId="{8C44DB66-D3B8-0448-AFE6-052FE49F9791}" type="presOf" srcId="{AE7A287C-E05C-4AD4-9851-97860E103AE3}" destId="{8522D01B-4539-415F-824B-6FBCFB6E3E1A}" srcOrd="0" destOrd="0" presId="urn:microsoft.com/office/officeart/2005/8/layout/pyramid1"/>
    <dgm:cxn modelId="{173E4B58-3849-48E2-84C7-0A1C11C176A2}" srcId="{E669109D-90A0-48F4-9F02-E3B453E1F154}" destId="{6A65D293-212C-4A17-BD75-A5BD6AE332AD}" srcOrd="1" destOrd="0" parTransId="{DFDA443E-9575-475C-AFC7-49F11FD4163F}" sibTransId="{8DD3EACC-06D7-406E-B8BF-FA8B1D16E436}"/>
    <dgm:cxn modelId="{C63AF683-DE70-3C46-8314-DAA99786C0CF}" type="presOf" srcId="{E669109D-90A0-48F4-9F02-E3B453E1F154}" destId="{166655C7-F704-443A-AF19-DE38B7921000}" srcOrd="0" destOrd="0" presId="urn:microsoft.com/office/officeart/2005/8/layout/pyramid1"/>
    <dgm:cxn modelId="{77FD6F90-306A-3C44-8184-7BF3D50097BE}" type="presOf" srcId="{83DFB983-2A04-413D-81D0-CF74CA8BD0FC}" destId="{DF768BEA-F269-4C95-BFEF-E9B0E9F0D05D}" srcOrd="1" destOrd="0" presId="urn:microsoft.com/office/officeart/2005/8/layout/pyramid1"/>
    <dgm:cxn modelId="{83146BC7-0B7A-404D-B16D-CE0E0D58593A}" srcId="{E669109D-90A0-48F4-9F02-E3B453E1F154}" destId="{0DF6DEC2-4CC4-4B33-A053-B651F7D88EE8}" srcOrd="4" destOrd="0" parTransId="{9DBBD67A-61E1-4651-80A9-971F190C055B}" sibTransId="{50DB126F-4EFB-42EF-832D-3E229A27DBBE}"/>
    <dgm:cxn modelId="{EE2F07E0-E98F-7B42-8CB8-8F23F69F15BF}" type="presOf" srcId="{83DFB983-2A04-413D-81D0-CF74CA8BD0FC}" destId="{E61163C0-40A5-4DBF-8E6B-C8BCA1A65DDE}" srcOrd="0" destOrd="0" presId="urn:microsoft.com/office/officeart/2005/8/layout/pyramid1"/>
    <dgm:cxn modelId="{9CEF3CE5-6765-9D4D-A7DA-A3F05C340A56}" type="presOf" srcId="{C550E2FD-93EA-4FFE-A755-8C7BBA786028}" destId="{8770EE0E-1A36-43C1-8B13-B729DA707B91}" srcOrd="0" destOrd="0" presId="urn:microsoft.com/office/officeart/2005/8/layout/pyramid1"/>
    <dgm:cxn modelId="{CAFBE9E7-8DDF-4AEE-B9F3-31C14BCBD704}" srcId="{E669109D-90A0-48F4-9F02-E3B453E1F154}" destId="{83DFB983-2A04-413D-81D0-CF74CA8BD0FC}" srcOrd="0" destOrd="0" parTransId="{7BA490B1-1C20-46E3-B25A-AE8366C9292B}" sibTransId="{1F8CF22C-DC8F-4009-AFDA-6B7E205C8687}"/>
    <dgm:cxn modelId="{1E83D6F0-2655-9D4F-9D8D-6F496528CC2C}" type="presOf" srcId="{0DF6DEC2-4CC4-4B33-A053-B651F7D88EE8}" destId="{F2C5074D-593E-4E65-B0FB-90BD760A3B70}" srcOrd="1" destOrd="0" presId="urn:microsoft.com/office/officeart/2005/8/layout/pyramid1"/>
    <dgm:cxn modelId="{A91F29FB-EB9D-43C0-ABD0-6905EDC7340F}" srcId="{E669109D-90A0-48F4-9F02-E3B453E1F154}" destId="{C550E2FD-93EA-4FFE-A755-8C7BBA786028}" srcOrd="2" destOrd="0" parTransId="{337B45EC-2D7E-4F52-99E6-0BA5A098626B}" sibTransId="{637D706B-3084-41E9-BD64-8C05BFD44D94}"/>
    <dgm:cxn modelId="{F711D3AA-2C42-0A46-B4A5-7F2B8D50E39C}" type="presParOf" srcId="{166655C7-F704-443A-AF19-DE38B7921000}" destId="{54126A24-23FF-4D0D-B55E-7580C4A78221}" srcOrd="0" destOrd="0" presId="urn:microsoft.com/office/officeart/2005/8/layout/pyramid1"/>
    <dgm:cxn modelId="{E96B8E32-C662-0C4B-BEA7-864C19B5078E}" type="presParOf" srcId="{54126A24-23FF-4D0D-B55E-7580C4A78221}" destId="{E61163C0-40A5-4DBF-8E6B-C8BCA1A65DDE}" srcOrd="0" destOrd="0" presId="urn:microsoft.com/office/officeart/2005/8/layout/pyramid1"/>
    <dgm:cxn modelId="{F4833FE3-B82A-1F4E-BBC2-21C380D95B4A}" type="presParOf" srcId="{54126A24-23FF-4D0D-B55E-7580C4A78221}" destId="{DF768BEA-F269-4C95-BFEF-E9B0E9F0D05D}" srcOrd="1" destOrd="0" presId="urn:microsoft.com/office/officeart/2005/8/layout/pyramid1"/>
    <dgm:cxn modelId="{C0F0FA1A-AB02-D94D-B29A-07E7F9142C3B}" type="presParOf" srcId="{166655C7-F704-443A-AF19-DE38B7921000}" destId="{9596A18B-F53A-422C-BE0D-FB83D9203BC0}" srcOrd="1" destOrd="0" presId="urn:microsoft.com/office/officeart/2005/8/layout/pyramid1"/>
    <dgm:cxn modelId="{A5B217EA-F053-D549-90FC-CF964F04088E}" type="presParOf" srcId="{9596A18B-F53A-422C-BE0D-FB83D9203BC0}" destId="{D702313C-B640-4987-8A18-CB737E84A13F}" srcOrd="0" destOrd="0" presId="urn:microsoft.com/office/officeart/2005/8/layout/pyramid1"/>
    <dgm:cxn modelId="{ED5B0344-817F-394E-A344-958FC71569E0}" type="presParOf" srcId="{9596A18B-F53A-422C-BE0D-FB83D9203BC0}" destId="{ADC61743-075C-430A-A2EB-806B9277D151}" srcOrd="1" destOrd="0" presId="urn:microsoft.com/office/officeart/2005/8/layout/pyramid1"/>
    <dgm:cxn modelId="{29F47EF9-28F9-D945-A134-8EFC19B2139B}" type="presParOf" srcId="{166655C7-F704-443A-AF19-DE38B7921000}" destId="{C7F79331-CDD5-4CA7-A6FF-0554529AB501}" srcOrd="2" destOrd="0" presId="urn:microsoft.com/office/officeart/2005/8/layout/pyramid1"/>
    <dgm:cxn modelId="{23D243C9-34FF-FC47-8AD6-51D1E5F304F0}" type="presParOf" srcId="{C7F79331-CDD5-4CA7-A6FF-0554529AB501}" destId="{8770EE0E-1A36-43C1-8B13-B729DA707B91}" srcOrd="0" destOrd="0" presId="urn:microsoft.com/office/officeart/2005/8/layout/pyramid1"/>
    <dgm:cxn modelId="{C1A5170E-BF51-DE47-B350-2D62AB169AFB}" type="presParOf" srcId="{C7F79331-CDD5-4CA7-A6FF-0554529AB501}" destId="{78DAED60-502B-4B04-9D13-DBE97E8A8F9C}" srcOrd="1" destOrd="0" presId="urn:microsoft.com/office/officeart/2005/8/layout/pyramid1"/>
    <dgm:cxn modelId="{D2C0C22F-B7C0-BA42-9366-36E75B991ACF}" type="presParOf" srcId="{166655C7-F704-443A-AF19-DE38B7921000}" destId="{5875B3D7-69E6-4D8B-966F-0F8E9730A5A1}" srcOrd="3" destOrd="0" presId="urn:microsoft.com/office/officeart/2005/8/layout/pyramid1"/>
    <dgm:cxn modelId="{A384CED5-B06C-5A4F-B8F9-3A7945FD499A}" type="presParOf" srcId="{5875B3D7-69E6-4D8B-966F-0F8E9730A5A1}" destId="{8522D01B-4539-415F-824B-6FBCFB6E3E1A}" srcOrd="0" destOrd="0" presId="urn:microsoft.com/office/officeart/2005/8/layout/pyramid1"/>
    <dgm:cxn modelId="{6FE46CC4-9E92-5049-A2AB-64EB5496C3F7}" type="presParOf" srcId="{5875B3D7-69E6-4D8B-966F-0F8E9730A5A1}" destId="{64DBA4CD-EE15-49EF-8C6B-DA564EC9B07A}" srcOrd="1" destOrd="0" presId="urn:microsoft.com/office/officeart/2005/8/layout/pyramid1"/>
    <dgm:cxn modelId="{B15DA297-9148-E743-A303-2CA6A1DDD2C8}" type="presParOf" srcId="{166655C7-F704-443A-AF19-DE38B7921000}" destId="{50A63BF1-CB35-4725-BB89-43DF2930EF06}" srcOrd="4" destOrd="0" presId="urn:microsoft.com/office/officeart/2005/8/layout/pyramid1"/>
    <dgm:cxn modelId="{758025DA-5FC3-8740-9859-430E997FA8A6}" type="presParOf" srcId="{50A63BF1-CB35-4725-BB89-43DF2930EF06}" destId="{68E86D6A-8845-491F-A808-0B529EF5D12E}" srcOrd="0" destOrd="0" presId="urn:microsoft.com/office/officeart/2005/8/layout/pyramid1"/>
    <dgm:cxn modelId="{9A0043E7-CC56-F94A-8778-1F39D724B19B}" type="presParOf" srcId="{50A63BF1-CB35-4725-BB89-43DF2930EF06}" destId="{F2C5074D-593E-4E65-B0FB-90BD760A3B70}" srcOrd="1" destOrd="0" presId="urn:microsoft.com/office/officeart/2005/8/layout/pyramid1"/>
    <dgm:cxn modelId="{0D8C3F5F-E095-C84E-9A9D-214372BFDB9B}" type="presParOf" srcId="{166655C7-F704-443A-AF19-DE38B7921000}" destId="{76755B7F-2401-4005-B6AB-8056F5BFBBB1}" srcOrd="5" destOrd="0" presId="urn:microsoft.com/office/officeart/2005/8/layout/pyramid1"/>
    <dgm:cxn modelId="{6F933840-AA7A-784C-93FA-A30FCCC8DD31}" type="presParOf" srcId="{76755B7F-2401-4005-B6AB-8056F5BFBBB1}" destId="{4647E022-E396-4516-89E0-708150EE5DCD}" srcOrd="0" destOrd="0" presId="urn:microsoft.com/office/officeart/2005/8/layout/pyramid1"/>
    <dgm:cxn modelId="{B847B4CC-D373-B744-A43B-6E08B912A280}" type="presParOf" srcId="{76755B7F-2401-4005-B6AB-8056F5BFBBB1}" destId="{4D996ED9-7990-4AA7-9A02-D4AE924A2DA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163C0-40A5-4DBF-8E6B-C8BCA1A65DDE}">
      <dsp:nvSpPr>
        <dsp:cNvPr id="0" name=""/>
        <dsp:cNvSpPr/>
      </dsp:nvSpPr>
      <dsp:spPr>
        <a:xfrm>
          <a:off x="3261344" y="0"/>
          <a:ext cx="1304537" cy="871303"/>
        </a:xfrm>
        <a:prstGeom prst="trapezoid">
          <a:avLst>
            <a:gd name="adj" fmla="val 74861"/>
          </a:avLst>
        </a:prstGeom>
        <a:solidFill>
          <a:schemeClr val="tx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1900" b="1" kern="1200" dirty="0">
              <a:solidFill>
                <a:schemeClr val="bg1"/>
              </a:solidFill>
              <a:latin typeface="+mj-lt"/>
            </a:rPr>
            <a:t>Creating</a:t>
          </a:r>
        </a:p>
      </dsp:txBody>
      <dsp:txXfrm>
        <a:off x="3261344" y="0"/>
        <a:ext cx="1304537" cy="871303"/>
      </dsp:txXfrm>
    </dsp:sp>
    <dsp:sp modelId="{D702313C-B640-4987-8A18-CB737E84A13F}">
      <dsp:nvSpPr>
        <dsp:cNvPr id="0" name=""/>
        <dsp:cNvSpPr/>
      </dsp:nvSpPr>
      <dsp:spPr>
        <a:xfrm>
          <a:off x="2609075" y="871303"/>
          <a:ext cx="2609075" cy="871303"/>
        </a:xfrm>
        <a:prstGeom prst="trapezoid">
          <a:avLst>
            <a:gd name="adj" fmla="val 74861"/>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Evaluating</a:t>
          </a:r>
        </a:p>
      </dsp:txBody>
      <dsp:txXfrm>
        <a:off x="3065663" y="871303"/>
        <a:ext cx="1695898" cy="871303"/>
      </dsp:txXfrm>
    </dsp:sp>
    <dsp:sp modelId="{8770EE0E-1A36-43C1-8B13-B729DA707B91}">
      <dsp:nvSpPr>
        <dsp:cNvPr id="0" name=""/>
        <dsp:cNvSpPr/>
      </dsp:nvSpPr>
      <dsp:spPr>
        <a:xfrm>
          <a:off x="1956806" y="1742607"/>
          <a:ext cx="3913613" cy="871303"/>
        </a:xfrm>
        <a:prstGeom prst="trapezoid">
          <a:avLst>
            <a:gd name="adj" fmla="val 74861"/>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Analyzing</a:t>
          </a:r>
        </a:p>
      </dsp:txBody>
      <dsp:txXfrm>
        <a:off x="2641688" y="1742607"/>
        <a:ext cx="2543848" cy="871303"/>
      </dsp:txXfrm>
    </dsp:sp>
    <dsp:sp modelId="{8522D01B-4539-415F-824B-6FBCFB6E3E1A}">
      <dsp:nvSpPr>
        <dsp:cNvPr id="0" name=""/>
        <dsp:cNvSpPr/>
      </dsp:nvSpPr>
      <dsp:spPr>
        <a:xfrm>
          <a:off x="1304537" y="2613911"/>
          <a:ext cx="5218150" cy="871303"/>
        </a:xfrm>
        <a:prstGeom prst="trapezoid">
          <a:avLst>
            <a:gd name="adj" fmla="val 74861"/>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Applying</a:t>
          </a:r>
        </a:p>
      </dsp:txBody>
      <dsp:txXfrm>
        <a:off x="2217714" y="2613911"/>
        <a:ext cx="3391797" cy="871303"/>
      </dsp:txXfrm>
    </dsp:sp>
    <dsp:sp modelId="{68E86D6A-8845-491F-A808-0B529EF5D12E}">
      <dsp:nvSpPr>
        <dsp:cNvPr id="0" name=""/>
        <dsp:cNvSpPr/>
      </dsp:nvSpPr>
      <dsp:spPr>
        <a:xfrm>
          <a:off x="652268" y="3485214"/>
          <a:ext cx="6522688" cy="871303"/>
        </a:xfrm>
        <a:prstGeom prst="trapezoid">
          <a:avLst>
            <a:gd name="adj" fmla="val 74861"/>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Understanding</a:t>
          </a:r>
        </a:p>
      </dsp:txBody>
      <dsp:txXfrm>
        <a:off x="1793739" y="3485214"/>
        <a:ext cx="4239747" cy="871303"/>
      </dsp:txXfrm>
    </dsp:sp>
    <dsp:sp modelId="{4647E022-E396-4516-89E0-708150EE5DCD}">
      <dsp:nvSpPr>
        <dsp:cNvPr id="0" name=""/>
        <dsp:cNvSpPr/>
      </dsp:nvSpPr>
      <dsp:spPr>
        <a:xfrm>
          <a:off x="0" y="4356518"/>
          <a:ext cx="7827226" cy="871303"/>
        </a:xfrm>
        <a:prstGeom prst="trapezoid">
          <a:avLst>
            <a:gd name="adj" fmla="val 74861"/>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Remembering</a:t>
          </a:r>
        </a:p>
      </dsp:txBody>
      <dsp:txXfrm>
        <a:off x="1369764" y="4356518"/>
        <a:ext cx="5087696" cy="8713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E71B5-B8E3-8F48-97D7-4F8FFEEA2EF7}">
      <dsp:nvSpPr>
        <dsp:cNvPr id="0" name=""/>
        <dsp:cNvSpPr/>
      </dsp:nvSpPr>
      <dsp:spPr>
        <a:xfrm>
          <a:off x="1545" y="262737"/>
          <a:ext cx="3295708" cy="1977425"/>
        </a:xfrm>
        <a:prstGeom prst="roundRect">
          <a:avLst>
            <a:gd name="adj" fmla="val 10000"/>
          </a:avLst>
        </a:prstGeom>
        <a:solidFill>
          <a:srgbClr val="5F811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If you phrase your question effectively</a:t>
          </a:r>
        </a:p>
      </dsp:txBody>
      <dsp:txXfrm>
        <a:off x="59462" y="320654"/>
        <a:ext cx="3179874" cy="1861591"/>
      </dsp:txXfrm>
    </dsp:sp>
    <dsp:sp modelId="{C78B3F23-3ADA-C747-9047-BF600326F248}">
      <dsp:nvSpPr>
        <dsp:cNvPr id="0" name=""/>
        <dsp:cNvSpPr/>
      </dsp:nvSpPr>
      <dsp:spPr>
        <a:xfrm>
          <a:off x="3626825" y="842782"/>
          <a:ext cx="698690" cy="817335"/>
        </a:xfrm>
        <a:prstGeom prst="rightArrow">
          <a:avLst>
            <a:gd name="adj1" fmla="val 60000"/>
            <a:gd name="adj2" fmla="val 50000"/>
          </a:avLst>
        </a:prstGeom>
        <a:solidFill>
          <a:srgbClr val="5F811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endParaRPr lang="en-US" sz="3900" kern="1200"/>
        </a:p>
      </dsp:txBody>
      <dsp:txXfrm>
        <a:off x="3626825" y="1006249"/>
        <a:ext cx="489083" cy="490401"/>
      </dsp:txXfrm>
    </dsp:sp>
    <dsp:sp modelId="{D562140C-1BF4-9F46-987F-DC6AE296038D}">
      <dsp:nvSpPr>
        <dsp:cNvPr id="0" name=""/>
        <dsp:cNvSpPr/>
      </dsp:nvSpPr>
      <dsp:spPr>
        <a:xfrm>
          <a:off x="4615537" y="262737"/>
          <a:ext cx="3295708" cy="1977425"/>
        </a:xfrm>
        <a:prstGeom prst="roundRect">
          <a:avLst>
            <a:gd name="adj" fmla="val 10000"/>
          </a:avLst>
        </a:prstGeom>
        <a:solidFill>
          <a:srgbClr val="5F811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latin typeface="Arial" panose="020B0604020202020204" pitchFamily="34" charset="0"/>
              <a:cs typeface="Arial" panose="020B0604020202020204" pitchFamily="34" charset="0"/>
            </a:rPr>
            <a:t>Students respond </a:t>
          </a:r>
        </a:p>
        <a:p>
          <a:pPr marL="0" lvl="0" indent="0" algn="ctr" defTabSz="1244600">
            <a:lnSpc>
              <a:spcPct val="100000"/>
            </a:lnSpc>
            <a:spcBef>
              <a:spcPct val="0"/>
            </a:spcBef>
            <a:spcAft>
              <a:spcPts val="0"/>
            </a:spcAft>
            <a:buNone/>
          </a:pPr>
          <a:r>
            <a:rPr lang="en-US" sz="2800" kern="1200" dirty="0">
              <a:latin typeface="Arial" panose="020B0604020202020204" pitchFamily="34" charset="0"/>
              <a:cs typeface="Arial" panose="020B0604020202020204" pitchFamily="34" charset="0"/>
            </a:rPr>
            <a:t>in ways you </a:t>
          </a:r>
        </a:p>
        <a:p>
          <a:pPr marL="0" lvl="0" indent="0" algn="ctr" defTabSz="1244600">
            <a:lnSpc>
              <a:spcPct val="100000"/>
            </a:lnSpc>
            <a:spcBef>
              <a:spcPct val="0"/>
            </a:spcBef>
            <a:spcAft>
              <a:spcPts val="0"/>
            </a:spcAft>
            <a:buNone/>
          </a:pPr>
          <a:r>
            <a:rPr lang="en-US" sz="2800" kern="1200" dirty="0">
              <a:latin typeface="Arial" panose="020B0604020202020204" pitchFamily="34" charset="0"/>
              <a:cs typeface="Arial" panose="020B0604020202020204" pitchFamily="34" charset="0"/>
            </a:rPr>
            <a:t>would expect</a:t>
          </a:r>
        </a:p>
      </dsp:txBody>
      <dsp:txXfrm>
        <a:off x="4673454" y="320654"/>
        <a:ext cx="3179874" cy="186159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163C0-40A5-4DBF-8E6B-C8BCA1A65DDE}">
      <dsp:nvSpPr>
        <dsp:cNvPr id="0" name=""/>
        <dsp:cNvSpPr/>
      </dsp:nvSpPr>
      <dsp:spPr>
        <a:xfrm>
          <a:off x="3093470" y="0"/>
          <a:ext cx="1237388" cy="746371"/>
        </a:xfrm>
        <a:prstGeom prst="trapezoid">
          <a:avLst>
            <a:gd name="adj" fmla="val 82894"/>
          </a:avLst>
        </a:prstGeom>
        <a:solidFill>
          <a:schemeClr val="tx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0" kern="1200" dirty="0">
            <a:solidFill>
              <a:schemeClr val="bg1"/>
            </a:solidFill>
            <a:latin typeface="+mj-lt"/>
          </a:endParaRPr>
        </a:p>
        <a:p>
          <a:pPr marL="0" lvl="0" indent="0" algn="ctr" defTabSz="889000">
            <a:lnSpc>
              <a:spcPct val="90000"/>
            </a:lnSpc>
            <a:spcBef>
              <a:spcPct val="0"/>
            </a:spcBef>
            <a:spcAft>
              <a:spcPct val="35000"/>
            </a:spcAft>
            <a:buNone/>
          </a:pPr>
          <a:r>
            <a:rPr lang="en-US" sz="1900" b="0" kern="1200" dirty="0">
              <a:solidFill>
                <a:schemeClr val="bg1"/>
              </a:solidFill>
              <a:latin typeface="+mj-lt"/>
            </a:rPr>
            <a:t>Creating</a:t>
          </a:r>
        </a:p>
      </dsp:txBody>
      <dsp:txXfrm>
        <a:off x="3093470" y="0"/>
        <a:ext cx="1237388" cy="746371"/>
      </dsp:txXfrm>
    </dsp:sp>
    <dsp:sp modelId="{D702313C-B640-4987-8A18-CB737E84A13F}">
      <dsp:nvSpPr>
        <dsp:cNvPr id="0" name=""/>
        <dsp:cNvSpPr/>
      </dsp:nvSpPr>
      <dsp:spPr>
        <a:xfrm>
          <a:off x="2474776" y="746371"/>
          <a:ext cx="2474776" cy="746371"/>
        </a:xfrm>
        <a:prstGeom prst="trapezoid">
          <a:avLst>
            <a:gd name="adj" fmla="val 82894"/>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0" kern="1200" dirty="0">
            <a:solidFill>
              <a:schemeClr val="bg1"/>
            </a:solidFill>
            <a:latin typeface="+mj-lt"/>
          </a:endParaRPr>
        </a:p>
        <a:p>
          <a:pPr marL="0" lvl="0" indent="0" algn="ctr" defTabSz="889000">
            <a:lnSpc>
              <a:spcPct val="90000"/>
            </a:lnSpc>
            <a:spcBef>
              <a:spcPct val="0"/>
            </a:spcBef>
            <a:spcAft>
              <a:spcPct val="35000"/>
            </a:spcAft>
            <a:buNone/>
          </a:pPr>
          <a:r>
            <a:rPr lang="en-US" sz="2000" b="0" kern="1200" dirty="0">
              <a:solidFill>
                <a:schemeClr val="bg1"/>
              </a:solidFill>
              <a:latin typeface="+mj-lt"/>
            </a:rPr>
            <a:t>Evaluating</a:t>
          </a:r>
        </a:p>
      </dsp:txBody>
      <dsp:txXfrm>
        <a:off x="2907862" y="746371"/>
        <a:ext cx="1608604" cy="746371"/>
      </dsp:txXfrm>
    </dsp:sp>
    <dsp:sp modelId="{8770EE0E-1A36-43C1-8B13-B729DA707B91}">
      <dsp:nvSpPr>
        <dsp:cNvPr id="0" name=""/>
        <dsp:cNvSpPr/>
      </dsp:nvSpPr>
      <dsp:spPr>
        <a:xfrm>
          <a:off x="1856082" y="1492743"/>
          <a:ext cx="3712164" cy="746371"/>
        </a:xfrm>
        <a:prstGeom prst="trapezoid">
          <a:avLst>
            <a:gd name="adj" fmla="val 82894"/>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0" kern="1200" dirty="0">
            <a:solidFill>
              <a:schemeClr val="bg1"/>
            </a:solidFill>
            <a:latin typeface="+mj-lt"/>
          </a:endParaRPr>
        </a:p>
        <a:p>
          <a:pPr marL="0" lvl="0" indent="0" algn="ctr" defTabSz="889000">
            <a:lnSpc>
              <a:spcPct val="90000"/>
            </a:lnSpc>
            <a:spcBef>
              <a:spcPct val="0"/>
            </a:spcBef>
            <a:spcAft>
              <a:spcPct val="35000"/>
            </a:spcAft>
            <a:buNone/>
          </a:pPr>
          <a:r>
            <a:rPr lang="en-US" sz="2000" b="0" kern="1200" dirty="0">
              <a:solidFill>
                <a:schemeClr val="bg1"/>
              </a:solidFill>
              <a:latin typeface="+mj-lt"/>
            </a:rPr>
            <a:t>Analyzing</a:t>
          </a:r>
        </a:p>
      </dsp:txBody>
      <dsp:txXfrm>
        <a:off x="2505711" y="1492743"/>
        <a:ext cx="2412906" cy="746371"/>
      </dsp:txXfrm>
    </dsp:sp>
    <dsp:sp modelId="{8522D01B-4539-415F-824B-6FBCFB6E3E1A}">
      <dsp:nvSpPr>
        <dsp:cNvPr id="0" name=""/>
        <dsp:cNvSpPr/>
      </dsp:nvSpPr>
      <dsp:spPr>
        <a:xfrm>
          <a:off x="1237388" y="2239115"/>
          <a:ext cx="4949552" cy="746371"/>
        </a:xfrm>
        <a:prstGeom prst="trapezoid">
          <a:avLst>
            <a:gd name="adj" fmla="val 82894"/>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0" kern="1200" dirty="0">
            <a:solidFill>
              <a:schemeClr val="bg1"/>
            </a:solidFill>
            <a:latin typeface="+mj-lt"/>
          </a:endParaRPr>
        </a:p>
        <a:p>
          <a:pPr marL="0" lvl="0" indent="0" algn="ctr" defTabSz="889000">
            <a:lnSpc>
              <a:spcPct val="90000"/>
            </a:lnSpc>
            <a:spcBef>
              <a:spcPct val="0"/>
            </a:spcBef>
            <a:spcAft>
              <a:spcPct val="35000"/>
            </a:spcAft>
            <a:buNone/>
          </a:pPr>
          <a:r>
            <a:rPr lang="en-US" sz="2000" b="0" kern="1200" dirty="0">
              <a:solidFill>
                <a:schemeClr val="bg1"/>
              </a:solidFill>
              <a:latin typeface="+mj-lt"/>
            </a:rPr>
            <a:t>Applying</a:t>
          </a:r>
        </a:p>
      </dsp:txBody>
      <dsp:txXfrm>
        <a:off x="2103559" y="2239115"/>
        <a:ext cx="3217209" cy="746371"/>
      </dsp:txXfrm>
    </dsp:sp>
    <dsp:sp modelId="{68E86D6A-8845-491F-A808-0B529EF5D12E}">
      <dsp:nvSpPr>
        <dsp:cNvPr id="0" name=""/>
        <dsp:cNvSpPr/>
      </dsp:nvSpPr>
      <dsp:spPr>
        <a:xfrm>
          <a:off x="618694" y="2985487"/>
          <a:ext cx="6186940" cy="746371"/>
        </a:xfrm>
        <a:prstGeom prst="trapezoid">
          <a:avLst>
            <a:gd name="adj" fmla="val 82894"/>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0" kern="1200" dirty="0">
            <a:solidFill>
              <a:schemeClr val="bg1"/>
            </a:solidFill>
            <a:latin typeface="+mj-lt"/>
          </a:endParaRPr>
        </a:p>
        <a:p>
          <a:pPr marL="0" lvl="0" indent="0" algn="ctr" defTabSz="889000">
            <a:lnSpc>
              <a:spcPct val="90000"/>
            </a:lnSpc>
            <a:spcBef>
              <a:spcPct val="0"/>
            </a:spcBef>
            <a:spcAft>
              <a:spcPct val="35000"/>
            </a:spcAft>
            <a:buNone/>
          </a:pPr>
          <a:r>
            <a:rPr lang="en-US" sz="2000" b="0" kern="1200" dirty="0">
              <a:solidFill>
                <a:schemeClr val="bg1"/>
              </a:solidFill>
              <a:latin typeface="+mj-lt"/>
            </a:rPr>
            <a:t>Understanding</a:t>
          </a:r>
        </a:p>
      </dsp:txBody>
      <dsp:txXfrm>
        <a:off x="1701408" y="2985487"/>
        <a:ext cx="4021511" cy="746371"/>
      </dsp:txXfrm>
    </dsp:sp>
    <dsp:sp modelId="{4647E022-E396-4516-89E0-708150EE5DCD}">
      <dsp:nvSpPr>
        <dsp:cNvPr id="0" name=""/>
        <dsp:cNvSpPr/>
      </dsp:nvSpPr>
      <dsp:spPr>
        <a:xfrm>
          <a:off x="0" y="3731859"/>
          <a:ext cx="7424328" cy="746371"/>
        </a:xfrm>
        <a:prstGeom prst="trapezoid">
          <a:avLst>
            <a:gd name="adj" fmla="val 82894"/>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0" kern="1200" dirty="0">
            <a:solidFill>
              <a:schemeClr val="bg1"/>
            </a:solidFill>
            <a:latin typeface="+mj-lt"/>
          </a:endParaRPr>
        </a:p>
        <a:p>
          <a:pPr marL="0" lvl="0" indent="0" algn="ctr" defTabSz="889000">
            <a:lnSpc>
              <a:spcPct val="90000"/>
            </a:lnSpc>
            <a:spcBef>
              <a:spcPct val="0"/>
            </a:spcBef>
            <a:spcAft>
              <a:spcPct val="35000"/>
            </a:spcAft>
            <a:buNone/>
          </a:pPr>
          <a:r>
            <a:rPr lang="en-US" sz="2000" b="0" kern="1200" dirty="0">
              <a:solidFill>
                <a:schemeClr val="bg1"/>
              </a:solidFill>
              <a:latin typeface="+mj-lt"/>
            </a:rPr>
            <a:t>Remembering</a:t>
          </a:r>
        </a:p>
      </dsp:txBody>
      <dsp:txXfrm>
        <a:off x="1299257" y="3731859"/>
        <a:ext cx="4825813" cy="746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163C0-40A5-4DBF-8E6B-C8BCA1A65DDE}">
      <dsp:nvSpPr>
        <dsp:cNvPr id="0" name=""/>
        <dsp:cNvSpPr/>
      </dsp:nvSpPr>
      <dsp:spPr>
        <a:xfrm>
          <a:off x="3093470" y="0"/>
          <a:ext cx="1237388" cy="871303"/>
        </a:xfrm>
        <a:prstGeom prst="trapezoid">
          <a:avLst>
            <a:gd name="adj" fmla="val 71008"/>
          </a:avLst>
        </a:prstGeom>
        <a:solidFill>
          <a:schemeClr val="tx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1900" b="1" kern="1200" dirty="0">
              <a:solidFill>
                <a:schemeClr val="bg1"/>
              </a:solidFill>
              <a:latin typeface="+mj-lt"/>
            </a:rPr>
            <a:t>Creating</a:t>
          </a:r>
        </a:p>
      </dsp:txBody>
      <dsp:txXfrm>
        <a:off x="3093470" y="0"/>
        <a:ext cx="1237388" cy="871303"/>
      </dsp:txXfrm>
    </dsp:sp>
    <dsp:sp modelId="{D702313C-B640-4987-8A18-CB737E84A13F}">
      <dsp:nvSpPr>
        <dsp:cNvPr id="0" name=""/>
        <dsp:cNvSpPr/>
      </dsp:nvSpPr>
      <dsp:spPr>
        <a:xfrm>
          <a:off x="2474776" y="871303"/>
          <a:ext cx="2474776" cy="871303"/>
        </a:xfrm>
        <a:prstGeom prst="trapezoid">
          <a:avLst>
            <a:gd name="adj" fmla="val 7100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Evaluating</a:t>
          </a:r>
        </a:p>
      </dsp:txBody>
      <dsp:txXfrm>
        <a:off x="2907862" y="871303"/>
        <a:ext cx="1608604" cy="871303"/>
      </dsp:txXfrm>
    </dsp:sp>
    <dsp:sp modelId="{8770EE0E-1A36-43C1-8B13-B729DA707B91}">
      <dsp:nvSpPr>
        <dsp:cNvPr id="0" name=""/>
        <dsp:cNvSpPr/>
      </dsp:nvSpPr>
      <dsp:spPr>
        <a:xfrm>
          <a:off x="1856082" y="1742607"/>
          <a:ext cx="3712164" cy="871303"/>
        </a:xfrm>
        <a:prstGeom prst="trapezoid">
          <a:avLst>
            <a:gd name="adj" fmla="val 7100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Analyzing</a:t>
          </a:r>
        </a:p>
      </dsp:txBody>
      <dsp:txXfrm>
        <a:off x="2505711" y="1742607"/>
        <a:ext cx="2412906" cy="871303"/>
      </dsp:txXfrm>
    </dsp:sp>
    <dsp:sp modelId="{8522D01B-4539-415F-824B-6FBCFB6E3E1A}">
      <dsp:nvSpPr>
        <dsp:cNvPr id="0" name=""/>
        <dsp:cNvSpPr/>
      </dsp:nvSpPr>
      <dsp:spPr>
        <a:xfrm>
          <a:off x="1237388" y="2613911"/>
          <a:ext cx="4949552" cy="871303"/>
        </a:xfrm>
        <a:prstGeom prst="trapezoid">
          <a:avLst>
            <a:gd name="adj" fmla="val 7100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Applying</a:t>
          </a:r>
        </a:p>
      </dsp:txBody>
      <dsp:txXfrm>
        <a:off x="2103559" y="2613911"/>
        <a:ext cx="3217209" cy="871303"/>
      </dsp:txXfrm>
    </dsp:sp>
    <dsp:sp modelId="{68E86D6A-8845-491F-A808-0B529EF5D12E}">
      <dsp:nvSpPr>
        <dsp:cNvPr id="0" name=""/>
        <dsp:cNvSpPr/>
      </dsp:nvSpPr>
      <dsp:spPr>
        <a:xfrm>
          <a:off x="618694" y="3485214"/>
          <a:ext cx="6186940" cy="871303"/>
        </a:xfrm>
        <a:prstGeom prst="trapezoid">
          <a:avLst>
            <a:gd name="adj" fmla="val 71008"/>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Understanding</a:t>
          </a:r>
        </a:p>
      </dsp:txBody>
      <dsp:txXfrm>
        <a:off x="1701408" y="3485214"/>
        <a:ext cx="4021511" cy="871303"/>
      </dsp:txXfrm>
    </dsp:sp>
    <dsp:sp modelId="{4647E022-E396-4516-89E0-708150EE5DCD}">
      <dsp:nvSpPr>
        <dsp:cNvPr id="0" name=""/>
        <dsp:cNvSpPr/>
      </dsp:nvSpPr>
      <dsp:spPr>
        <a:xfrm>
          <a:off x="0" y="4356518"/>
          <a:ext cx="7424329" cy="871303"/>
        </a:xfrm>
        <a:prstGeom prst="trapezoid">
          <a:avLst>
            <a:gd name="adj" fmla="val 7100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Remembering</a:t>
          </a:r>
        </a:p>
      </dsp:txBody>
      <dsp:txXfrm>
        <a:off x="1299257" y="4356518"/>
        <a:ext cx="4825813" cy="8713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163C0-40A5-4DBF-8E6B-C8BCA1A65DDE}">
      <dsp:nvSpPr>
        <dsp:cNvPr id="0" name=""/>
        <dsp:cNvSpPr/>
      </dsp:nvSpPr>
      <dsp:spPr>
        <a:xfrm>
          <a:off x="3093470" y="0"/>
          <a:ext cx="1237388" cy="871303"/>
        </a:xfrm>
        <a:prstGeom prst="trapezoid">
          <a:avLst>
            <a:gd name="adj" fmla="val 71008"/>
          </a:avLst>
        </a:prstGeom>
        <a:solidFill>
          <a:schemeClr val="tx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1900" b="1" kern="1200" dirty="0">
              <a:solidFill>
                <a:schemeClr val="bg1"/>
              </a:solidFill>
              <a:latin typeface="+mj-lt"/>
            </a:rPr>
            <a:t>Creating</a:t>
          </a:r>
        </a:p>
      </dsp:txBody>
      <dsp:txXfrm>
        <a:off x="3093470" y="0"/>
        <a:ext cx="1237388" cy="871303"/>
      </dsp:txXfrm>
    </dsp:sp>
    <dsp:sp modelId="{D702313C-B640-4987-8A18-CB737E84A13F}">
      <dsp:nvSpPr>
        <dsp:cNvPr id="0" name=""/>
        <dsp:cNvSpPr/>
      </dsp:nvSpPr>
      <dsp:spPr>
        <a:xfrm>
          <a:off x="2474776" y="871303"/>
          <a:ext cx="2474776" cy="871303"/>
        </a:xfrm>
        <a:prstGeom prst="trapezoid">
          <a:avLst>
            <a:gd name="adj" fmla="val 7100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Evaluating</a:t>
          </a:r>
        </a:p>
      </dsp:txBody>
      <dsp:txXfrm>
        <a:off x="2907862" y="871303"/>
        <a:ext cx="1608604" cy="871303"/>
      </dsp:txXfrm>
    </dsp:sp>
    <dsp:sp modelId="{8770EE0E-1A36-43C1-8B13-B729DA707B91}">
      <dsp:nvSpPr>
        <dsp:cNvPr id="0" name=""/>
        <dsp:cNvSpPr/>
      </dsp:nvSpPr>
      <dsp:spPr>
        <a:xfrm>
          <a:off x="1856082" y="1742607"/>
          <a:ext cx="3712164" cy="871303"/>
        </a:xfrm>
        <a:prstGeom prst="trapezoid">
          <a:avLst>
            <a:gd name="adj" fmla="val 7100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Analyzing</a:t>
          </a:r>
        </a:p>
      </dsp:txBody>
      <dsp:txXfrm>
        <a:off x="2505711" y="1742607"/>
        <a:ext cx="2412906" cy="871303"/>
      </dsp:txXfrm>
    </dsp:sp>
    <dsp:sp modelId="{8522D01B-4539-415F-824B-6FBCFB6E3E1A}">
      <dsp:nvSpPr>
        <dsp:cNvPr id="0" name=""/>
        <dsp:cNvSpPr/>
      </dsp:nvSpPr>
      <dsp:spPr>
        <a:xfrm>
          <a:off x="1237388" y="2613911"/>
          <a:ext cx="4949552" cy="871303"/>
        </a:xfrm>
        <a:prstGeom prst="trapezoid">
          <a:avLst>
            <a:gd name="adj" fmla="val 7100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Applying</a:t>
          </a:r>
        </a:p>
      </dsp:txBody>
      <dsp:txXfrm>
        <a:off x="2103559" y="2613911"/>
        <a:ext cx="3217209" cy="871303"/>
      </dsp:txXfrm>
    </dsp:sp>
    <dsp:sp modelId="{68E86D6A-8845-491F-A808-0B529EF5D12E}">
      <dsp:nvSpPr>
        <dsp:cNvPr id="0" name=""/>
        <dsp:cNvSpPr/>
      </dsp:nvSpPr>
      <dsp:spPr>
        <a:xfrm>
          <a:off x="618694" y="3485214"/>
          <a:ext cx="6186940" cy="871303"/>
        </a:xfrm>
        <a:prstGeom prst="trapezoid">
          <a:avLst>
            <a:gd name="adj" fmla="val 71008"/>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Understanding</a:t>
          </a:r>
        </a:p>
      </dsp:txBody>
      <dsp:txXfrm>
        <a:off x="1701408" y="3485214"/>
        <a:ext cx="4021511" cy="871303"/>
      </dsp:txXfrm>
    </dsp:sp>
    <dsp:sp modelId="{4647E022-E396-4516-89E0-708150EE5DCD}">
      <dsp:nvSpPr>
        <dsp:cNvPr id="0" name=""/>
        <dsp:cNvSpPr/>
      </dsp:nvSpPr>
      <dsp:spPr>
        <a:xfrm>
          <a:off x="0" y="4356518"/>
          <a:ext cx="7424329" cy="871303"/>
        </a:xfrm>
        <a:prstGeom prst="trapezoid">
          <a:avLst>
            <a:gd name="adj" fmla="val 7100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Remembering</a:t>
          </a:r>
        </a:p>
      </dsp:txBody>
      <dsp:txXfrm>
        <a:off x="1299257" y="4356518"/>
        <a:ext cx="4825813" cy="8713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163C0-40A5-4DBF-8E6B-C8BCA1A65DDE}">
      <dsp:nvSpPr>
        <dsp:cNvPr id="0" name=""/>
        <dsp:cNvSpPr/>
      </dsp:nvSpPr>
      <dsp:spPr>
        <a:xfrm>
          <a:off x="3093470" y="0"/>
          <a:ext cx="1237388" cy="746371"/>
        </a:xfrm>
        <a:prstGeom prst="trapezoid">
          <a:avLst>
            <a:gd name="adj" fmla="val 82894"/>
          </a:avLst>
        </a:prstGeom>
        <a:solidFill>
          <a:schemeClr val="tx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0" kern="1200" dirty="0">
            <a:solidFill>
              <a:schemeClr val="bg1"/>
            </a:solidFill>
            <a:latin typeface="+mj-lt"/>
          </a:endParaRPr>
        </a:p>
        <a:p>
          <a:pPr marL="0" lvl="0" indent="0" algn="ctr" defTabSz="889000">
            <a:lnSpc>
              <a:spcPct val="90000"/>
            </a:lnSpc>
            <a:spcBef>
              <a:spcPct val="0"/>
            </a:spcBef>
            <a:spcAft>
              <a:spcPct val="35000"/>
            </a:spcAft>
            <a:buNone/>
          </a:pPr>
          <a:r>
            <a:rPr lang="en-US" sz="1900" b="0" kern="1200" dirty="0">
              <a:solidFill>
                <a:schemeClr val="bg1"/>
              </a:solidFill>
              <a:latin typeface="+mj-lt"/>
            </a:rPr>
            <a:t>Creating</a:t>
          </a:r>
        </a:p>
      </dsp:txBody>
      <dsp:txXfrm>
        <a:off x="3093470" y="0"/>
        <a:ext cx="1237388" cy="746371"/>
      </dsp:txXfrm>
    </dsp:sp>
    <dsp:sp modelId="{D702313C-B640-4987-8A18-CB737E84A13F}">
      <dsp:nvSpPr>
        <dsp:cNvPr id="0" name=""/>
        <dsp:cNvSpPr/>
      </dsp:nvSpPr>
      <dsp:spPr>
        <a:xfrm>
          <a:off x="2474776" y="746371"/>
          <a:ext cx="2474776" cy="746371"/>
        </a:xfrm>
        <a:prstGeom prst="trapezoid">
          <a:avLst>
            <a:gd name="adj" fmla="val 82894"/>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0" kern="1200" dirty="0">
            <a:solidFill>
              <a:schemeClr val="bg1"/>
            </a:solidFill>
            <a:latin typeface="+mj-lt"/>
          </a:endParaRPr>
        </a:p>
        <a:p>
          <a:pPr marL="0" lvl="0" indent="0" algn="ctr" defTabSz="889000">
            <a:lnSpc>
              <a:spcPct val="90000"/>
            </a:lnSpc>
            <a:spcBef>
              <a:spcPct val="0"/>
            </a:spcBef>
            <a:spcAft>
              <a:spcPct val="35000"/>
            </a:spcAft>
            <a:buNone/>
          </a:pPr>
          <a:r>
            <a:rPr lang="en-US" sz="2000" b="0" kern="1200" dirty="0">
              <a:solidFill>
                <a:schemeClr val="bg1"/>
              </a:solidFill>
              <a:latin typeface="+mj-lt"/>
            </a:rPr>
            <a:t>Evaluating</a:t>
          </a:r>
        </a:p>
      </dsp:txBody>
      <dsp:txXfrm>
        <a:off x="2907862" y="746371"/>
        <a:ext cx="1608604" cy="746371"/>
      </dsp:txXfrm>
    </dsp:sp>
    <dsp:sp modelId="{8770EE0E-1A36-43C1-8B13-B729DA707B91}">
      <dsp:nvSpPr>
        <dsp:cNvPr id="0" name=""/>
        <dsp:cNvSpPr/>
      </dsp:nvSpPr>
      <dsp:spPr>
        <a:xfrm>
          <a:off x="1856082" y="1492743"/>
          <a:ext cx="3712164" cy="746371"/>
        </a:xfrm>
        <a:prstGeom prst="trapezoid">
          <a:avLst>
            <a:gd name="adj" fmla="val 82894"/>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0" kern="1200" dirty="0">
            <a:solidFill>
              <a:schemeClr val="bg1"/>
            </a:solidFill>
            <a:latin typeface="+mj-lt"/>
          </a:endParaRPr>
        </a:p>
        <a:p>
          <a:pPr marL="0" lvl="0" indent="0" algn="ctr" defTabSz="889000">
            <a:lnSpc>
              <a:spcPct val="90000"/>
            </a:lnSpc>
            <a:spcBef>
              <a:spcPct val="0"/>
            </a:spcBef>
            <a:spcAft>
              <a:spcPct val="35000"/>
            </a:spcAft>
            <a:buNone/>
          </a:pPr>
          <a:r>
            <a:rPr lang="en-US" sz="2000" b="0" kern="1200" dirty="0">
              <a:solidFill>
                <a:schemeClr val="bg1"/>
              </a:solidFill>
              <a:latin typeface="+mj-lt"/>
            </a:rPr>
            <a:t>Analyzing</a:t>
          </a:r>
        </a:p>
      </dsp:txBody>
      <dsp:txXfrm>
        <a:off x="2505711" y="1492743"/>
        <a:ext cx="2412906" cy="746371"/>
      </dsp:txXfrm>
    </dsp:sp>
    <dsp:sp modelId="{8522D01B-4539-415F-824B-6FBCFB6E3E1A}">
      <dsp:nvSpPr>
        <dsp:cNvPr id="0" name=""/>
        <dsp:cNvSpPr/>
      </dsp:nvSpPr>
      <dsp:spPr>
        <a:xfrm>
          <a:off x="1237388" y="2239115"/>
          <a:ext cx="4949552" cy="746371"/>
        </a:xfrm>
        <a:prstGeom prst="trapezoid">
          <a:avLst>
            <a:gd name="adj" fmla="val 82894"/>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0" kern="1200" dirty="0">
            <a:solidFill>
              <a:schemeClr val="bg1"/>
            </a:solidFill>
            <a:latin typeface="+mj-lt"/>
          </a:endParaRPr>
        </a:p>
        <a:p>
          <a:pPr marL="0" lvl="0" indent="0" algn="ctr" defTabSz="889000">
            <a:lnSpc>
              <a:spcPct val="90000"/>
            </a:lnSpc>
            <a:spcBef>
              <a:spcPct val="0"/>
            </a:spcBef>
            <a:spcAft>
              <a:spcPct val="35000"/>
            </a:spcAft>
            <a:buNone/>
          </a:pPr>
          <a:r>
            <a:rPr lang="en-US" sz="2000" b="0" kern="1200" dirty="0">
              <a:solidFill>
                <a:schemeClr val="bg1"/>
              </a:solidFill>
              <a:latin typeface="+mj-lt"/>
            </a:rPr>
            <a:t>Applying</a:t>
          </a:r>
        </a:p>
      </dsp:txBody>
      <dsp:txXfrm>
        <a:off x="2103559" y="2239115"/>
        <a:ext cx="3217209" cy="746371"/>
      </dsp:txXfrm>
    </dsp:sp>
    <dsp:sp modelId="{68E86D6A-8845-491F-A808-0B529EF5D12E}">
      <dsp:nvSpPr>
        <dsp:cNvPr id="0" name=""/>
        <dsp:cNvSpPr/>
      </dsp:nvSpPr>
      <dsp:spPr>
        <a:xfrm>
          <a:off x="618694" y="2985487"/>
          <a:ext cx="6186940" cy="746371"/>
        </a:xfrm>
        <a:prstGeom prst="trapezoid">
          <a:avLst>
            <a:gd name="adj" fmla="val 82894"/>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0" kern="1200" dirty="0">
            <a:solidFill>
              <a:schemeClr val="bg1"/>
            </a:solidFill>
            <a:latin typeface="+mj-lt"/>
          </a:endParaRPr>
        </a:p>
        <a:p>
          <a:pPr marL="0" lvl="0" indent="0" algn="ctr" defTabSz="889000">
            <a:lnSpc>
              <a:spcPct val="90000"/>
            </a:lnSpc>
            <a:spcBef>
              <a:spcPct val="0"/>
            </a:spcBef>
            <a:spcAft>
              <a:spcPct val="35000"/>
            </a:spcAft>
            <a:buNone/>
          </a:pPr>
          <a:r>
            <a:rPr lang="en-US" sz="2000" b="0" kern="1200" dirty="0">
              <a:solidFill>
                <a:schemeClr val="bg1"/>
              </a:solidFill>
              <a:latin typeface="+mj-lt"/>
            </a:rPr>
            <a:t>Understanding</a:t>
          </a:r>
        </a:p>
      </dsp:txBody>
      <dsp:txXfrm>
        <a:off x="1701408" y="2985487"/>
        <a:ext cx="4021511" cy="746371"/>
      </dsp:txXfrm>
    </dsp:sp>
    <dsp:sp modelId="{4647E022-E396-4516-89E0-708150EE5DCD}">
      <dsp:nvSpPr>
        <dsp:cNvPr id="0" name=""/>
        <dsp:cNvSpPr/>
      </dsp:nvSpPr>
      <dsp:spPr>
        <a:xfrm>
          <a:off x="0" y="3731859"/>
          <a:ext cx="7424328" cy="746371"/>
        </a:xfrm>
        <a:prstGeom prst="trapezoid">
          <a:avLst>
            <a:gd name="adj" fmla="val 82894"/>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0" kern="1200" dirty="0">
            <a:solidFill>
              <a:schemeClr val="bg1"/>
            </a:solidFill>
            <a:latin typeface="+mj-lt"/>
          </a:endParaRPr>
        </a:p>
        <a:p>
          <a:pPr marL="0" lvl="0" indent="0" algn="ctr" defTabSz="889000">
            <a:lnSpc>
              <a:spcPct val="90000"/>
            </a:lnSpc>
            <a:spcBef>
              <a:spcPct val="0"/>
            </a:spcBef>
            <a:spcAft>
              <a:spcPct val="35000"/>
            </a:spcAft>
            <a:buNone/>
          </a:pPr>
          <a:r>
            <a:rPr lang="en-US" sz="2000" b="0" kern="1200" dirty="0">
              <a:solidFill>
                <a:schemeClr val="bg1"/>
              </a:solidFill>
              <a:latin typeface="+mj-lt"/>
            </a:rPr>
            <a:t>Remembering</a:t>
          </a:r>
        </a:p>
      </dsp:txBody>
      <dsp:txXfrm>
        <a:off x="1299257" y="3731859"/>
        <a:ext cx="4825813" cy="7463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163C0-40A5-4DBF-8E6B-C8BCA1A65DDE}">
      <dsp:nvSpPr>
        <dsp:cNvPr id="0" name=""/>
        <dsp:cNvSpPr/>
      </dsp:nvSpPr>
      <dsp:spPr>
        <a:xfrm>
          <a:off x="3093470" y="0"/>
          <a:ext cx="1237388" cy="871303"/>
        </a:xfrm>
        <a:prstGeom prst="trapezoid">
          <a:avLst>
            <a:gd name="adj" fmla="val 71008"/>
          </a:avLst>
        </a:prstGeom>
        <a:solidFill>
          <a:schemeClr val="tx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1900" b="1" kern="1200" dirty="0">
              <a:solidFill>
                <a:schemeClr val="bg1"/>
              </a:solidFill>
              <a:latin typeface="+mj-lt"/>
            </a:rPr>
            <a:t>Creating</a:t>
          </a:r>
        </a:p>
      </dsp:txBody>
      <dsp:txXfrm>
        <a:off x="3093470" y="0"/>
        <a:ext cx="1237388" cy="871303"/>
      </dsp:txXfrm>
    </dsp:sp>
    <dsp:sp modelId="{D702313C-B640-4987-8A18-CB737E84A13F}">
      <dsp:nvSpPr>
        <dsp:cNvPr id="0" name=""/>
        <dsp:cNvSpPr/>
      </dsp:nvSpPr>
      <dsp:spPr>
        <a:xfrm>
          <a:off x="2474776" y="871303"/>
          <a:ext cx="2474776" cy="871303"/>
        </a:xfrm>
        <a:prstGeom prst="trapezoid">
          <a:avLst>
            <a:gd name="adj" fmla="val 7100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Evaluating</a:t>
          </a:r>
        </a:p>
      </dsp:txBody>
      <dsp:txXfrm>
        <a:off x="2907862" y="871303"/>
        <a:ext cx="1608604" cy="871303"/>
      </dsp:txXfrm>
    </dsp:sp>
    <dsp:sp modelId="{8770EE0E-1A36-43C1-8B13-B729DA707B91}">
      <dsp:nvSpPr>
        <dsp:cNvPr id="0" name=""/>
        <dsp:cNvSpPr/>
      </dsp:nvSpPr>
      <dsp:spPr>
        <a:xfrm>
          <a:off x="1856082" y="1742607"/>
          <a:ext cx="3712164" cy="871303"/>
        </a:xfrm>
        <a:prstGeom prst="trapezoid">
          <a:avLst>
            <a:gd name="adj" fmla="val 7100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Analyzing</a:t>
          </a:r>
        </a:p>
      </dsp:txBody>
      <dsp:txXfrm>
        <a:off x="2505711" y="1742607"/>
        <a:ext cx="2412906" cy="871303"/>
      </dsp:txXfrm>
    </dsp:sp>
    <dsp:sp modelId="{8522D01B-4539-415F-824B-6FBCFB6E3E1A}">
      <dsp:nvSpPr>
        <dsp:cNvPr id="0" name=""/>
        <dsp:cNvSpPr/>
      </dsp:nvSpPr>
      <dsp:spPr>
        <a:xfrm>
          <a:off x="1237388" y="2613911"/>
          <a:ext cx="4949552" cy="871303"/>
        </a:xfrm>
        <a:prstGeom prst="trapezoid">
          <a:avLst>
            <a:gd name="adj" fmla="val 7100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Applying</a:t>
          </a:r>
        </a:p>
      </dsp:txBody>
      <dsp:txXfrm>
        <a:off x="2103559" y="2613911"/>
        <a:ext cx="3217209" cy="871303"/>
      </dsp:txXfrm>
    </dsp:sp>
    <dsp:sp modelId="{68E86D6A-8845-491F-A808-0B529EF5D12E}">
      <dsp:nvSpPr>
        <dsp:cNvPr id="0" name=""/>
        <dsp:cNvSpPr/>
      </dsp:nvSpPr>
      <dsp:spPr>
        <a:xfrm>
          <a:off x="618694" y="3485214"/>
          <a:ext cx="6186940" cy="871303"/>
        </a:xfrm>
        <a:prstGeom prst="trapezoid">
          <a:avLst>
            <a:gd name="adj" fmla="val 71008"/>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Understanding</a:t>
          </a:r>
        </a:p>
      </dsp:txBody>
      <dsp:txXfrm>
        <a:off x="1701408" y="3485214"/>
        <a:ext cx="4021511" cy="871303"/>
      </dsp:txXfrm>
    </dsp:sp>
    <dsp:sp modelId="{4647E022-E396-4516-89E0-708150EE5DCD}">
      <dsp:nvSpPr>
        <dsp:cNvPr id="0" name=""/>
        <dsp:cNvSpPr/>
      </dsp:nvSpPr>
      <dsp:spPr>
        <a:xfrm>
          <a:off x="0" y="4356518"/>
          <a:ext cx="7424329" cy="871303"/>
        </a:xfrm>
        <a:prstGeom prst="trapezoid">
          <a:avLst>
            <a:gd name="adj" fmla="val 7100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Remembering</a:t>
          </a:r>
        </a:p>
      </dsp:txBody>
      <dsp:txXfrm>
        <a:off x="1299257" y="4356518"/>
        <a:ext cx="4825813" cy="8713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163C0-40A5-4DBF-8E6B-C8BCA1A65DDE}">
      <dsp:nvSpPr>
        <dsp:cNvPr id="0" name=""/>
        <dsp:cNvSpPr/>
      </dsp:nvSpPr>
      <dsp:spPr>
        <a:xfrm>
          <a:off x="3093470" y="0"/>
          <a:ext cx="1237388" cy="871303"/>
        </a:xfrm>
        <a:prstGeom prst="trapezoid">
          <a:avLst>
            <a:gd name="adj" fmla="val 71008"/>
          </a:avLst>
        </a:prstGeom>
        <a:solidFill>
          <a:schemeClr val="tx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1900" b="1" kern="1200" dirty="0">
              <a:solidFill>
                <a:schemeClr val="bg1"/>
              </a:solidFill>
              <a:latin typeface="+mj-lt"/>
            </a:rPr>
            <a:t>Creating</a:t>
          </a:r>
        </a:p>
      </dsp:txBody>
      <dsp:txXfrm>
        <a:off x="3093470" y="0"/>
        <a:ext cx="1237388" cy="871303"/>
      </dsp:txXfrm>
    </dsp:sp>
    <dsp:sp modelId="{D702313C-B640-4987-8A18-CB737E84A13F}">
      <dsp:nvSpPr>
        <dsp:cNvPr id="0" name=""/>
        <dsp:cNvSpPr/>
      </dsp:nvSpPr>
      <dsp:spPr>
        <a:xfrm>
          <a:off x="2474776" y="871303"/>
          <a:ext cx="2474776" cy="871303"/>
        </a:xfrm>
        <a:prstGeom prst="trapezoid">
          <a:avLst>
            <a:gd name="adj" fmla="val 7100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Evaluating</a:t>
          </a:r>
        </a:p>
      </dsp:txBody>
      <dsp:txXfrm>
        <a:off x="2907862" y="871303"/>
        <a:ext cx="1608604" cy="871303"/>
      </dsp:txXfrm>
    </dsp:sp>
    <dsp:sp modelId="{8770EE0E-1A36-43C1-8B13-B729DA707B91}">
      <dsp:nvSpPr>
        <dsp:cNvPr id="0" name=""/>
        <dsp:cNvSpPr/>
      </dsp:nvSpPr>
      <dsp:spPr>
        <a:xfrm>
          <a:off x="1856082" y="1742607"/>
          <a:ext cx="3712164" cy="871303"/>
        </a:xfrm>
        <a:prstGeom prst="trapezoid">
          <a:avLst>
            <a:gd name="adj" fmla="val 7100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Analyzing</a:t>
          </a:r>
        </a:p>
      </dsp:txBody>
      <dsp:txXfrm>
        <a:off x="2505711" y="1742607"/>
        <a:ext cx="2412906" cy="871303"/>
      </dsp:txXfrm>
    </dsp:sp>
    <dsp:sp modelId="{8522D01B-4539-415F-824B-6FBCFB6E3E1A}">
      <dsp:nvSpPr>
        <dsp:cNvPr id="0" name=""/>
        <dsp:cNvSpPr/>
      </dsp:nvSpPr>
      <dsp:spPr>
        <a:xfrm>
          <a:off x="1237388" y="2613911"/>
          <a:ext cx="4949552" cy="871303"/>
        </a:xfrm>
        <a:prstGeom prst="trapezoid">
          <a:avLst>
            <a:gd name="adj" fmla="val 7100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Applying</a:t>
          </a:r>
        </a:p>
      </dsp:txBody>
      <dsp:txXfrm>
        <a:off x="2103559" y="2613911"/>
        <a:ext cx="3217209" cy="871303"/>
      </dsp:txXfrm>
    </dsp:sp>
    <dsp:sp modelId="{68E86D6A-8845-491F-A808-0B529EF5D12E}">
      <dsp:nvSpPr>
        <dsp:cNvPr id="0" name=""/>
        <dsp:cNvSpPr/>
      </dsp:nvSpPr>
      <dsp:spPr>
        <a:xfrm>
          <a:off x="618694" y="3485214"/>
          <a:ext cx="6186940" cy="871303"/>
        </a:xfrm>
        <a:prstGeom prst="trapezoid">
          <a:avLst>
            <a:gd name="adj" fmla="val 71008"/>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Understanding</a:t>
          </a:r>
        </a:p>
      </dsp:txBody>
      <dsp:txXfrm>
        <a:off x="1701408" y="3485214"/>
        <a:ext cx="4021511" cy="871303"/>
      </dsp:txXfrm>
    </dsp:sp>
    <dsp:sp modelId="{4647E022-E396-4516-89E0-708150EE5DCD}">
      <dsp:nvSpPr>
        <dsp:cNvPr id="0" name=""/>
        <dsp:cNvSpPr/>
      </dsp:nvSpPr>
      <dsp:spPr>
        <a:xfrm>
          <a:off x="0" y="4356518"/>
          <a:ext cx="7424329" cy="871303"/>
        </a:xfrm>
        <a:prstGeom prst="trapezoid">
          <a:avLst>
            <a:gd name="adj" fmla="val 7100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Remembering</a:t>
          </a:r>
        </a:p>
      </dsp:txBody>
      <dsp:txXfrm>
        <a:off x="1299257" y="4356518"/>
        <a:ext cx="4825813" cy="8713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163C0-40A5-4DBF-8E6B-C8BCA1A65DDE}">
      <dsp:nvSpPr>
        <dsp:cNvPr id="0" name=""/>
        <dsp:cNvSpPr/>
      </dsp:nvSpPr>
      <dsp:spPr>
        <a:xfrm>
          <a:off x="3093470" y="0"/>
          <a:ext cx="1237388" cy="871303"/>
        </a:xfrm>
        <a:prstGeom prst="trapezoid">
          <a:avLst>
            <a:gd name="adj" fmla="val 71008"/>
          </a:avLst>
        </a:prstGeom>
        <a:solidFill>
          <a:schemeClr val="tx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1900" b="1" kern="1200" dirty="0">
              <a:solidFill>
                <a:schemeClr val="bg1"/>
              </a:solidFill>
              <a:latin typeface="+mj-lt"/>
            </a:rPr>
            <a:t>Creating</a:t>
          </a:r>
        </a:p>
      </dsp:txBody>
      <dsp:txXfrm>
        <a:off x="3093470" y="0"/>
        <a:ext cx="1237388" cy="871303"/>
      </dsp:txXfrm>
    </dsp:sp>
    <dsp:sp modelId="{D702313C-B640-4987-8A18-CB737E84A13F}">
      <dsp:nvSpPr>
        <dsp:cNvPr id="0" name=""/>
        <dsp:cNvSpPr/>
      </dsp:nvSpPr>
      <dsp:spPr>
        <a:xfrm>
          <a:off x="2474776" y="871303"/>
          <a:ext cx="2474776" cy="871303"/>
        </a:xfrm>
        <a:prstGeom prst="trapezoid">
          <a:avLst>
            <a:gd name="adj" fmla="val 7100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Evaluating</a:t>
          </a:r>
        </a:p>
      </dsp:txBody>
      <dsp:txXfrm>
        <a:off x="2907862" y="871303"/>
        <a:ext cx="1608604" cy="871303"/>
      </dsp:txXfrm>
    </dsp:sp>
    <dsp:sp modelId="{8770EE0E-1A36-43C1-8B13-B729DA707B91}">
      <dsp:nvSpPr>
        <dsp:cNvPr id="0" name=""/>
        <dsp:cNvSpPr/>
      </dsp:nvSpPr>
      <dsp:spPr>
        <a:xfrm>
          <a:off x="1856082" y="1742607"/>
          <a:ext cx="3712164" cy="871303"/>
        </a:xfrm>
        <a:prstGeom prst="trapezoid">
          <a:avLst>
            <a:gd name="adj" fmla="val 7100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Analyzing</a:t>
          </a:r>
        </a:p>
      </dsp:txBody>
      <dsp:txXfrm>
        <a:off x="2505711" y="1742607"/>
        <a:ext cx="2412906" cy="871303"/>
      </dsp:txXfrm>
    </dsp:sp>
    <dsp:sp modelId="{8522D01B-4539-415F-824B-6FBCFB6E3E1A}">
      <dsp:nvSpPr>
        <dsp:cNvPr id="0" name=""/>
        <dsp:cNvSpPr/>
      </dsp:nvSpPr>
      <dsp:spPr>
        <a:xfrm>
          <a:off x="1237388" y="2613911"/>
          <a:ext cx="4949552" cy="871303"/>
        </a:xfrm>
        <a:prstGeom prst="trapezoid">
          <a:avLst>
            <a:gd name="adj" fmla="val 7100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Applying</a:t>
          </a:r>
        </a:p>
      </dsp:txBody>
      <dsp:txXfrm>
        <a:off x="2103559" y="2613911"/>
        <a:ext cx="3217209" cy="871303"/>
      </dsp:txXfrm>
    </dsp:sp>
    <dsp:sp modelId="{68E86D6A-8845-491F-A808-0B529EF5D12E}">
      <dsp:nvSpPr>
        <dsp:cNvPr id="0" name=""/>
        <dsp:cNvSpPr/>
      </dsp:nvSpPr>
      <dsp:spPr>
        <a:xfrm>
          <a:off x="618694" y="3485214"/>
          <a:ext cx="6186940" cy="871303"/>
        </a:xfrm>
        <a:prstGeom prst="trapezoid">
          <a:avLst>
            <a:gd name="adj" fmla="val 71008"/>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Understanding</a:t>
          </a:r>
        </a:p>
      </dsp:txBody>
      <dsp:txXfrm>
        <a:off x="1701408" y="3485214"/>
        <a:ext cx="4021511" cy="871303"/>
      </dsp:txXfrm>
    </dsp:sp>
    <dsp:sp modelId="{4647E022-E396-4516-89E0-708150EE5DCD}">
      <dsp:nvSpPr>
        <dsp:cNvPr id="0" name=""/>
        <dsp:cNvSpPr/>
      </dsp:nvSpPr>
      <dsp:spPr>
        <a:xfrm>
          <a:off x="0" y="4356518"/>
          <a:ext cx="7424329" cy="871303"/>
        </a:xfrm>
        <a:prstGeom prst="trapezoid">
          <a:avLst>
            <a:gd name="adj" fmla="val 7100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Remembering</a:t>
          </a:r>
        </a:p>
      </dsp:txBody>
      <dsp:txXfrm>
        <a:off x="1299257" y="4356518"/>
        <a:ext cx="4825813" cy="8713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163C0-40A5-4DBF-8E6B-C8BCA1A65DDE}">
      <dsp:nvSpPr>
        <dsp:cNvPr id="0" name=""/>
        <dsp:cNvSpPr/>
      </dsp:nvSpPr>
      <dsp:spPr>
        <a:xfrm>
          <a:off x="982894" y="0"/>
          <a:ext cx="982894" cy="638711"/>
        </a:xfrm>
        <a:prstGeom prst="trapezoid">
          <a:avLst>
            <a:gd name="adj" fmla="val 76944"/>
          </a:avLst>
        </a:prstGeom>
        <a:solidFill>
          <a:schemeClr val="tx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1900" b="1" kern="1200" dirty="0">
              <a:solidFill>
                <a:schemeClr val="bg1"/>
              </a:solidFill>
              <a:latin typeface="+mj-lt"/>
            </a:rPr>
            <a:t>Create</a:t>
          </a:r>
        </a:p>
      </dsp:txBody>
      <dsp:txXfrm>
        <a:off x="982894" y="0"/>
        <a:ext cx="982894" cy="638711"/>
      </dsp:txXfrm>
    </dsp:sp>
    <dsp:sp modelId="{D702313C-B640-4987-8A18-CB737E84A13F}">
      <dsp:nvSpPr>
        <dsp:cNvPr id="0" name=""/>
        <dsp:cNvSpPr/>
      </dsp:nvSpPr>
      <dsp:spPr>
        <a:xfrm>
          <a:off x="491447" y="638711"/>
          <a:ext cx="1965788" cy="638711"/>
        </a:xfrm>
        <a:prstGeom prst="trapezoid">
          <a:avLst>
            <a:gd name="adj" fmla="val 76944"/>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Evaluate</a:t>
          </a:r>
        </a:p>
      </dsp:txBody>
      <dsp:txXfrm>
        <a:off x="835460" y="638711"/>
        <a:ext cx="1277762" cy="638711"/>
      </dsp:txXfrm>
    </dsp:sp>
    <dsp:sp modelId="{8770EE0E-1A36-43C1-8B13-B729DA707B91}">
      <dsp:nvSpPr>
        <dsp:cNvPr id="0" name=""/>
        <dsp:cNvSpPr/>
      </dsp:nvSpPr>
      <dsp:spPr>
        <a:xfrm>
          <a:off x="0" y="1277422"/>
          <a:ext cx="2948683" cy="638711"/>
        </a:xfrm>
        <a:prstGeom prst="trapezoid">
          <a:avLst>
            <a:gd name="adj" fmla="val 76944"/>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solidFill>
              <a:schemeClr val="bg1"/>
            </a:solidFill>
            <a:latin typeface="+mj-lt"/>
          </a:endParaRPr>
        </a:p>
        <a:p>
          <a:pPr marL="0" lvl="0" indent="0" algn="ctr" defTabSz="889000">
            <a:lnSpc>
              <a:spcPct val="90000"/>
            </a:lnSpc>
            <a:spcBef>
              <a:spcPct val="0"/>
            </a:spcBef>
            <a:spcAft>
              <a:spcPct val="35000"/>
            </a:spcAft>
            <a:buNone/>
          </a:pPr>
          <a:r>
            <a:rPr lang="en-US" sz="2000" b="1" kern="1200" dirty="0">
              <a:solidFill>
                <a:schemeClr val="bg1"/>
              </a:solidFill>
              <a:latin typeface="+mj-lt"/>
            </a:rPr>
            <a:t>Analyze</a:t>
          </a:r>
        </a:p>
      </dsp:txBody>
      <dsp:txXfrm>
        <a:off x="516019" y="1277422"/>
        <a:ext cx="1916643" cy="6387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163C0-40A5-4DBF-8E6B-C8BCA1A65DDE}">
      <dsp:nvSpPr>
        <dsp:cNvPr id="0" name=""/>
        <dsp:cNvSpPr/>
      </dsp:nvSpPr>
      <dsp:spPr>
        <a:xfrm>
          <a:off x="3577537" y="0"/>
          <a:ext cx="1431014" cy="960844"/>
        </a:xfrm>
        <a:prstGeom prst="trapezoid">
          <a:avLst>
            <a:gd name="adj" fmla="val 74467"/>
          </a:avLst>
        </a:prstGeom>
        <a:solidFill>
          <a:schemeClr val="tx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b="1" kern="1200" dirty="0">
            <a:solidFill>
              <a:schemeClr val="bg1"/>
            </a:solidFill>
            <a:latin typeface="Arial" panose="020B0604020202020204" pitchFamily="34" charset="0"/>
            <a:cs typeface="Arial" panose="020B0604020202020204" pitchFamily="34" charset="0"/>
          </a:endParaRPr>
        </a:p>
        <a:p>
          <a:pPr marL="0" lvl="0" indent="0" algn="ctr" defTabSz="977900">
            <a:lnSpc>
              <a:spcPct val="90000"/>
            </a:lnSpc>
            <a:spcBef>
              <a:spcPct val="0"/>
            </a:spcBef>
            <a:spcAft>
              <a:spcPct val="35000"/>
            </a:spcAft>
            <a:buNone/>
          </a:pPr>
          <a:r>
            <a:rPr lang="en-US" sz="2200" b="1" kern="1200" dirty="0">
              <a:solidFill>
                <a:schemeClr val="bg1"/>
              </a:solidFill>
              <a:latin typeface="Arial" panose="020B0604020202020204" pitchFamily="34" charset="0"/>
              <a:cs typeface="Arial" panose="020B0604020202020204" pitchFamily="34" charset="0"/>
            </a:rPr>
            <a:t>The</a:t>
          </a:r>
        </a:p>
      </dsp:txBody>
      <dsp:txXfrm>
        <a:off x="3577537" y="0"/>
        <a:ext cx="1431014" cy="960844"/>
      </dsp:txXfrm>
    </dsp:sp>
    <dsp:sp modelId="{D702313C-B640-4987-8A18-CB737E84A13F}">
      <dsp:nvSpPr>
        <dsp:cNvPr id="0" name=""/>
        <dsp:cNvSpPr/>
      </dsp:nvSpPr>
      <dsp:spPr>
        <a:xfrm>
          <a:off x="2862030" y="960844"/>
          <a:ext cx="2862029" cy="960844"/>
        </a:xfrm>
        <a:prstGeom prst="trapezoid">
          <a:avLst>
            <a:gd name="adj" fmla="val 7446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b="1" kern="1200" dirty="0">
            <a:solidFill>
              <a:schemeClr val="bg1"/>
            </a:solidFill>
            <a:latin typeface="Arial" panose="020B0604020202020204" pitchFamily="34" charset="0"/>
            <a:cs typeface="Arial" panose="020B0604020202020204" pitchFamily="34" charset="0"/>
          </a:endParaRPr>
        </a:p>
        <a:p>
          <a:pPr marL="0" lvl="0" indent="0" algn="ctr" defTabSz="977900">
            <a:lnSpc>
              <a:spcPct val="90000"/>
            </a:lnSpc>
            <a:spcBef>
              <a:spcPct val="0"/>
            </a:spcBef>
            <a:spcAft>
              <a:spcPct val="35000"/>
            </a:spcAft>
            <a:buNone/>
          </a:pPr>
          <a:r>
            <a:rPr lang="en-US" sz="2200" b="1" kern="1200" dirty="0">
              <a:solidFill>
                <a:schemeClr val="bg1"/>
              </a:solidFill>
              <a:latin typeface="Arial" panose="020B0604020202020204" pitchFamily="34" charset="0"/>
              <a:cs typeface="Arial" panose="020B0604020202020204" pitchFamily="34" charset="0"/>
            </a:rPr>
            <a:t>ultimate</a:t>
          </a:r>
        </a:p>
      </dsp:txBody>
      <dsp:txXfrm>
        <a:off x="3362885" y="960844"/>
        <a:ext cx="1860319" cy="960844"/>
      </dsp:txXfrm>
    </dsp:sp>
    <dsp:sp modelId="{8770EE0E-1A36-43C1-8B13-B729DA707B91}">
      <dsp:nvSpPr>
        <dsp:cNvPr id="0" name=""/>
        <dsp:cNvSpPr/>
      </dsp:nvSpPr>
      <dsp:spPr>
        <a:xfrm>
          <a:off x="2146522" y="1921689"/>
          <a:ext cx="4293045" cy="960844"/>
        </a:xfrm>
        <a:prstGeom prst="trapezoid">
          <a:avLst>
            <a:gd name="adj" fmla="val 7446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b="1" kern="1200" dirty="0">
            <a:solidFill>
              <a:schemeClr val="bg1"/>
            </a:solidFill>
            <a:latin typeface="Arial" panose="020B0604020202020204" pitchFamily="34" charset="0"/>
            <a:cs typeface="Arial" panose="020B0604020202020204" pitchFamily="34" charset="0"/>
          </a:endParaRPr>
        </a:p>
        <a:p>
          <a:pPr marL="0" lvl="0" indent="0" algn="ctr" defTabSz="977900">
            <a:lnSpc>
              <a:spcPct val="90000"/>
            </a:lnSpc>
            <a:spcBef>
              <a:spcPct val="0"/>
            </a:spcBef>
            <a:spcAft>
              <a:spcPct val="35000"/>
            </a:spcAft>
            <a:buNone/>
          </a:pPr>
          <a:r>
            <a:rPr lang="en-US" sz="2200" b="1" kern="1200" dirty="0">
              <a:solidFill>
                <a:schemeClr val="bg1"/>
              </a:solidFill>
              <a:latin typeface="Arial" panose="020B0604020202020204" pitchFamily="34" charset="0"/>
              <a:cs typeface="Arial" panose="020B0604020202020204" pitchFamily="34" charset="0"/>
            </a:rPr>
            <a:t>goal is to ask</a:t>
          </a:r>
        </a:p>
      </dsp:txBody>
      <dsp:txXfrm>
        <a:off x="2897805" y="1921689"/>
        <a:ext cx="2790479" cy="960844"/>
      </dsp:txXfrm>
    </dsp:sp>
    <dsp:sp modelId="{8522D01B-4539-415F-824B-6FBCFB6E3E1A}">
      <dsp:nvSpPr>
        <dsp:cNvPr id="0" name=""/>
        <dsp:cNvSpPr/>
      </dsp:nvSpPr>
      <dsp:spPr>
        <a:xfrm>
          <a:off x="1431015" y="2882533"/>
          <a:ext cx="5724059" cy="960844"/>
        </a:xfrm>
        <a:prstGeom prst="trapezoid">
          <a:avLst>
            <a:gd name="adj" fmla="val 7446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b="1" kern="1200" dirty="0">
            <a:solidFill>
              <a:schemeClr val="bg1"/>
            </a:solidFill>
            <a:latin typeface="Arial" panose="020B0604020202020204" pitchFamily="34" charset="0"/>
            <a:cs typeface="Arial" panose="020B0604020202020204" pitchFamily="34" charset="0"/>
          </a:endParaRPr>
        </a:p>
        <a:p>
          <a:pPr marL="0" lvl="0" indent="0" algn="ctr" defTabSz="977900">
            <a:lnSpc>
              <a:spcPct val="90000"/>
            </a:lnSpc>
            <a:spcBef>
              <a:spcPct val="0"/>
            </a:spcBef>
            <a:spcAft>
              <a:spcPct val="35000"/>
            </a:spcAft>
            <a:buNone/>
          </a:pPr>
          <a:r>
            <a:rPr lang="en-US" sz="2200" b="1" kern="1200" dirty="0">
              <a:solidFill>
                <a:schemeClr val="bg1"/>
              </a:solidFill>
              <a:latin typeface="Arial" panose="020B0604020202020204" pitchFamily="34" charset="0"/>
              <a:cs typeface="Arial" panose="020B0604020202020204" pitchFamily="34" charset="0"/>
            </a:rPr>
            <a:t>higher-level questions,</a:t>
          </a:r>
        </a:p>
      </dsp:txBody>
      <dsp:txXfrm>
        <a:off x="2432725" y="2882533"/>
        <a:ext cx="3720639" cy="960844"/>
      </dsp:txXfrm>
    </dsp:sp>
    <dsp:sp modelId="{68E86D6A-8845-491F-A808-0B529EF5D12E}">
      <dsp:nvSpPr>
        <dsp:cNvPr id="0" name=""/>
        <dsp:cNvSpPr/>
      </dsp:nvSpPr>
      <dsp:spPr>
        <a:xfrm>
          <a:off x="715507" y="3843378"/>
          <a:ext cx="7155075" cy="960844"/>
        </a:xfrm>
        <a:prstGeom prst="trapezoid">
          <a:avLst>
            <a:gd name="adj" fmla="val 74467"/>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b="1" kern="1200" dirty="0">
            <a:solidFill>
              <a:schemeClr val="bg1"/>
            </a:solidFill>
            <a:latin typeface="Arial" panose="020B0604020202020204" pitchFamily="34" charset="0"/>
            <a:cs typeface="Arial" panose="020B0604020202020204" pitchFamily="34" charset="0"/>
          </a:endParaRPr>
        </a:p>
        <a:p>
          <a:pPr marL="0" lvl="0" indent="0" algn="ctr" defTabSz="977900">
            <a:lnSpc>
              <a:spcPct val="90000"/>
            </a:lnSpc>
            <a:spcBef>
              <a:spcPct val="0"/>
            </a:spcBef>
            <a:spcAft>
              <a:spcPct val="35000"/>
            </a:spcAft>
            <a:buNone/>
          </a:pPr>
          <a:r>
            <a:rPr lang="en-US" sz="2200" b="1" kern="1200" dirty="0">
              <a:solidFill>
                <a:schemeClr val="bg1"/>
              </a:solidFill>
              <a:latin typeface="Arial" panose="020B0604020202020204" pitchFamily="34" charset="0"/>
              <a:cs typeface="Arial" panose="020B0604020202020204" pitchFamily="34" charset="0"/>
            </a:rPr>
            <a:t>but it requires a solid foundation.</a:t>
          </a:r>
        </a:p>
      </dsp:txBody>
      <dsp:txXfrm>
        <a:off x="1967645" y="3843378"/>
        <a:ext cx="4650798" cy="960844"/>
      </dsp:txXfrm>
    </dsp:sp>
    <dsp:sp modelId="{4647E022-E396-4516-89E0-708150EE5DCD}">
      <dsp:nvSpPr>
        <dsp:cNvPr id="0" name=""/>
        <dsp:cNvSpPr/>
      </dsp:nvSpPr>
      <dsp:spPr>
        <a:xfrm>
          <a:off x="0" y="4804222"/>
          <a:ext cx="8586090" cy="960844"/>
        </a:xfrm>
        <a:prstGeom prst="trapezoid">
          <a:avLst>
            <a:gd name="adj" fmla="val 74467"/>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b="1" kern="1200" dirty="0">
            <a:solidFill>
              <a:schemeClr val="bg1"/>
            </a:solidFill>
            <a:latin typeface="Arial" panose="020B0604020202020204" pitchFamily="34" charset="0"/>
            <a:cs typeface="Arial" panose="020B0604020202020204" pitchFamily="34" charset="0"/>
          </a:endParaRPr>
        </a:p>
        <a:p>
          <a:pPr marL="0" lvl="0" indent="0" algn="ctr" defTabSz="977900">
            <a:lnSpc>
              <a:spcPct val="90000"/>
            </a:lnSpc>
            <a:spcBef>
              <a:spcPct val="0"/>
            </a:spcBef>
            <a:spcAft>
              <a:spcPct val="35000"/>
            </a:spcAft>
            <a:buNone/>
          </a:pPr>
          <a:r>
            <a:rPr lang="en-US" sz="2200" b="1" kern="1200" dirty="0">
              <a:solidFill>
                <a:schemeClr val="bg1"/>
              </a:solidFill>
              <a:latin typeface="Arial" panose="020B0604020202020204" pitchFamily="34" charset="0"/>
              <a:cs typeface="Arial" panose="020B0604020202020204" pitchFamily="34" charset="0"/>
            </a:rPr>
            <a:t>We have to establish a foundation first.</a:t>
          </a:r>
        </a:p>
      </dsp:txBody>
      <dsp:txXfrm>
        <a:off x="1502565" y="4804222"/>
        <a:ext cx="5580958" cy="96084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7D69AF-38CB-8941-BAA1-8D12158CC4C3}" type="datetimeFigureOut">
              <a:rPr lang="en-US" smtClean="0"/>
              <a:t>1/23/2019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CD78CF-0C03-BB48-8CA1-4C2B5810D53F}" type="slidenum">
              <a:rPr lang="en-US" smtClean="0"/>
              <a:t>‹#›</a:t>
            </a:fld>
            <a:endParaRPr lang="en-US" dirty="0"/>
          </a:p>
        </p:txBody>
      </p:sp>
    </p:spTree>
    <p:extLst>
      <p:ext uri="{BB962C8B-B14F-4D97-AF65-F5344CB8AC3E}">
        <p14:creationId xmlns:p14="http://schemas.microsoft.com/office/powerpoint/2010/main" val="110173660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5-15T20:39:35.241"/>
    </inkml:context>
    <inkml:brush xml:id="br0">
      <inkml:brushProperty name="width" value="0.13333" units="cm"/>
      <inkml:brushProperty name="height" value="0.13333" units="cm"/>
      <inkml:brushProperty name="color" value="#ED1C24"/>
      <inkml:brushProperty name="fitToCurve" value="1"/>
    </inkml:brush>
  </inkml:definitions>
  <inkml:trace contextRef="#ctx0" brushRef="#br0">2 899 264 0,'-6'0'101'0,"12"4"-54"0,-6-4-55 0,0 0 46 16,5 14-17-16,0-5-5 15,0-13-5-15,6 18-7 16,-1 4 2-16,5 5 0 0,1 14-5 31,-1 9 0-31,1 9-1 16,-1 18 2-16,1-4-1 16,-6-4 2-16,1-6 9 0,4-3 7 15,-10-6 7-15,11-9 5 16,-6 1-11-16,0-19-2 15,1-5-8 1,4-4 1-16,1 0-3 0,-1-5-4 16,1-4-2-16,-1-10 3 15,6-9 4-15,0-9-5 16,5-14-2-16,5-18-1 16,0-4 1-1,20-10 3-15,11-5 2 16,11-18-1-16,4-4 1 0,16-24-6 0,6-4-1 31,-11-5 0-31,-6 5 2 16,6 5 1-16,-15 13 1 0,-11 19 4 15,-11 9 3 1,-9 13 0-16,-6 19 1 0,-5 5 0 16,-5 18 0-16,0 5-11 15,-6 4-3-15,6 9-26 16,-5 1-9-16,-6-1-43 15,-4 0-16-15,-6-8-82 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5-15T20:39:35.241"/>
    </inkml:context>
    <inkml:brush xml:id="br0">
      <inkml:brushProperty name="width" value="0.13333" units="cm"/>
      <inkml:brushProperty name="height" value="0.13333" units="cm"/>
      <inkml:brushProperty name="color" value="#ED1C24"/>
      <inkml:brushProperty name="fitToCurve" value="1"/>
    </inkml:brush>
  </inkml:definitions>
  <inkml:trace contextRef="#ctx0" brushRef="#br0">2 899 264 0,'-6'0'101'0,"12"4"-54"0,-6-4-55 0,0 0 46 16,5 14-17-16,0-5-5 15,0-13-5-15,6 18-7 16,-1 4 2-16,5 5 0 0,1 14-5 31,-1 9 0-31,1 9-1 16,-1 18 2-16,1-4-1 16,-6-4 2-16,1-6 9 0,4-3 7 15,-10-6 7-15,11-9 5 16,-6 1-11-16,0-19-2 15,1-5-8 1,4-4 1-16,1 0-3 0,-1-5-4 16,1-4-2-16,-1-10 3 15,6-9 4-15,0-9-5 16,5-14-2-16,5-18-1 16,0-4 1-1,20-10 3-15,11-5 2 16,11-18-1-16,4-4 1 0,16-24-6 0,6-4-1 31,-11-5 0-31,-6 5 2 16,6 5 1-16,-15 13 1 0,-11 19 4 15,-11 9 3 1,-9 13 0-16,-6 19 1 0,-5 5 0 16,-5 18 0-16,0 5-11 15,-6 4-3-15,6 9-26 16,-5 1-9-16,-6-1-43 15,-4 0-16-15,-6-8-82 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5-15T20:40:11.999"/>
    </inkml:context>
    <inkml:brush xml:id="br0">
      <inkml:brushProperty name="width" value="0.13333" units="cm"/>
      <inkml:brushProperty name="height" value="0.13333" units="cm"/>
      <inkml:brushProperty name="color" value="#ED1C24"/>
      <inkml:brushProperty name="fitToCurve" value="1"/>
    </inkml:brush>
  </inkml:definitions>
  <inkml:trace contextRef="#ctx0" brushRef="#br0">2 899 264 0,'-6'0'101'0,"12"4"-54"0,-6-4-55 0,0 0 46 16,5 14-17-16,0-5-5 15,0-13-5-15,6 18-7 16,-1 4 2-16,5 5 0 0,1 14-5 31,-1 9 0-31,1 9-1 16,-1 18 2-16,1-4-1 16,-6-4 2-16,1-6 9 0,4-3 7 15,-10-6 7-15,11-9 5 16,-6 1-11-16,0-19-2 15,1-5-8 1,4-4 1-16,1 0-3 0,-1-5-4 16,1-4-2-16,-1-10 3 15,6-9 4-15,0-9-5 16,5-14-2-16,5-18-1 16,0-4 1-1,20-10 3-15,11-5 2 16,11-18-1-16,4-4 1 0,16-24-6 0,6-4-1 31,-11-5 0-31,-6 5 2 16,6 5 1-16,-15 13 1 0,-11 19 4 15,-11 9 3 1,-9 13 0-16,-6 19 1 0,-5 5 0 16,-5 18 0-16,0 5-11 15,-6 4-3-15,6 9-26 16,-5 1-9-16,-6-1-43 15,-4 0-16-15,-6-8-82 16</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5-15T20:39:35.241"/>
    </inkml:context>
    <inkml:brush xml:id="br0">
      <inkml:brushProperty name="width" value="0.13333" units="cm"/>
      <inkml:brushProperty name="height" value="0.13333" units="cm"/>
      <inkml:brushProperty name="color" value="#ED1C24"/>
      <inkml:brushProperty name="fitToCurve" value="1"/>
    </inkml:brush>
  </inkml:definitions>
  <inkml:trace contextRef="#ctx0" brushRef="#br0">2 899 264 0,'-6'0'101'0,"12"4"-54"0,-6-4-55 0,0 0 46 16,5 14-17-16,0-5-5 15,0-13-5-15,6 18-7 16,-1 4 2-16,5 5 0 0,1 14-5 31,-1 9 0-31,1 9-1 16,-1 18 2-16,1-4-1 16,-6-4 2-16,1-6 9 0,4-3 7 15,-10-6 7-15,11-9 5 16,-6 1-11-16,0-19-2 15,1-5-8 1,4-4 1-16,1 0-3 0,-1-5-4 16,1-4-2-16,-1-10 3 15,6-9 4-15,0-9-5 16,5-14-2-16,5-18-1 16,0-4 1-1,20-10 3-15,11-5 2 16,11-18-1-16,4-4 1 0,16-24-6 0,6-4-1 31,-11-5 0-31,-6 5 2 16,6 5 1-16,-15 13 1 0,-11 19 4 15,-11 9 3 1,-9 13 0-16,-6 19 1 0,-5 5 0 16,-5 18 0-16,0 5-11 15,-6 4-3-15,6 9-26 16,-5 1-9-16,-6-1-43 15,-4 0-16-15,-6-8-82 16</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5-15T20:40:11.999"/>
    </inkml:context>
    <inkml:brush xml:id="br0">
      <inkml:brushProperty name="width" value="0.13333" units="cm"/>
      <inkml:brushProperty name="height" value="0.13333" units="cm"/>
      <inkml:brushProperty name="color" value="#ED1C24"/>
      <inkml:brushProperty name="fitToCurve" value="1"/>
    </inkml:brush>
  </inkml:definitions>
  <inkml:trace contextRef="#ctx0" brushRef="#br0">2 899 264 0,'-6'0'101'0,"12"4"-54"0,-6-4-55 0,0 0 46 16,5 14-17-16,0-5-5 15,0-13-5-15,6 18-7 16,-1 4 2-16,5 5 0 0,1 14-5 31,-1 9 0-31,1 9-1 16,-1 18 2-16,1-4-1 16,-6-4 2-16,1-6 9 0,4-3 7 15,-10-6 7-15,11-9 5 16,-6 1-11-16,0-19-2 15,1-5-8 1,4-4 1-16,1 0-3 0,-1-5-4 16,1-4-2-16,-1-10 3 15,6-9 4-15,0-9-5 16,5-14-2-16,5-18-1 16,0-4 1-1,20-10 3-15,11-5 2 16,11-18-1-16,4-4 1 0,16-24-6 0,6-4-1 31,-11-5 0-31,-6 5 2 16,6 5 1-16,-15 13 1 0,-11 19 4 15,-11 9 3 1,-9 13 0-16,-6 19 1 0,-5 5 0 16,-5 18 0-16,0 5-11 15,-6 4-3-15,6 9-26 16,-5 1-9-16,-6-1-43 15,-4 0-16-15,-6-8-82 16</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5-15T20:41:15.851"/>
    </inkml:context>
    <inkml:brush xml:id="br0">
      <inkml:brushProperty name="width" value="0.13333" units="cm"/>
      <inkml:brushProperty name="height" value="0.13333" units="cm"/>
      <inkml:brushProperty name="color" value="#ED1C24"/>
      <inkml:brushProperty name="fitToCurve" value="1"/>
    </inkml:brush>
  </inkml:definitions>
  <inkml:trace contextRef="#ctx0" brushRef="#br0">2 899 264 0,'-6'0'101'0,"12"4"-54"0,-6-4-55 0,0 0 46 16,5 14-17-16,0-5-5 15,0-13-5-15,6 18-7 16,-1 4 2-16,5 5 0 0,1 14-5 31,-1 9 0-31,1 9-1 16,-1 18 2-16,1-4-1 16,-6-4 2-16,1-6 9 0,4-3 7 15,-10-6 7-15,11-9 5 16,-6 1-11-16,0-19-2 15,1-5-8 1,4-4 1-16,1 0-3 0,-1-5-4 16,1-4-2-16,-1-10 3 15,6-9 4-15,0-9-5 16,5-14-2-16,5-18-1 16,0-4 1-1,20-10 3-15,11-5 2 16,11-18-1-16,4-4 1 0,16-24-6 0,6-4-1 31,-11-5 0-31,-6 5 2 16,6 5 1-16,-15 13 1 0,-11 19 4 15,-11 9 3 1,-9 13 0-16,-6 19 1 0,-5 5 0 16,-5 18 0-16,0 5-11 15,-6 4-3-15,6 9-26 16,-5 1-9-16,-6-1-43 15,-4 0-16-15,-6-8-82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C46F8-1FCC-6A47-AA3A-F2A042B41DA9}" type="datetimeFigureOut">
              <a:rPr lang="en-US" smtClean="0"/>
              <a:t>1/23/2019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DCAF6-DE6B-B747-8A48-57C50A74AE29}" type="slidenum">
              <a:rPr lang="en-US" smtClean="0"/>
              <a:t>‹#›</a:t>
            </a:fld>
            <a:endParaRPr lang="en-US" dirty="0"/>
          </a:p>
        </p:txBody>
      </p:sp>
    </p:spTree>
    <p:extLst>
      <p:ext uri="{BB962C8B-B14F-4D97-AF65-F5344CB8AC3E}">
        <p14:creationId xmlns:p14="http://schemas.microsoft.com/office/powerpoint/2010/main" val="544525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a:t>
            </a:fld>
            <a:endParaRPr lang="en-US" dirty="0"/>
          </a:p>
        </p:txBody>
      </p:sp>
    </p:spTree>
    <p:extLst>
      <p:ext uri="{BB962C8B-B14F-4D97-AF65-F5344CB8AC3E}">
        <p14:creationId xmlns:p14="http://schemas.microsoft.com/office/powerpoint/2010/main" val="1620072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78</a:t>
            </a:fld>
            <a:endParaRPr lang="en-US" dirty="0"/>
          </a:p>
        </p:txBody>
      </p:sp>
    </p:spTree>
    <p:extLst>
      <p:ext uri="{BB962C8B-B14F-4D97-AF65-F5344CB8AC3E}">
        <p14:creationId xmlns:p14="http://schemas.microsoft.com/office/powerpoint/2010/main" val="3426540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79</a:t>
            </a:fld>
            <a:endParaRPr lang="en-US" dirty="0"/>
          </a:p>
        </p:txBody>
      </p:sp>
    </p:spTree>
    <p:extLst>
      <p:ext uri="{BB962C8B-B14F-4D97-AF65-F5344CB8AC3E}">
        <p14:creationId xmlns:p14="http://schemas.microsoft.com/office/powerpoint/2010/main" val="946489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86</a:t>
            </a:fld>
            <a:endParaRPr lang="en-US" dirty="0"/>
          </a:p>
        </p:txBody>
      </p:sp>
    </p:spTree>
    <p:extLst>
      <p:ext uri="{BB962C8B-B14F-4D97-AF65-F5344CB8AC3E}">
        <p14:creationId xmlns:p14="http://schemas.microsoft.com/office/powerpoint/2010/main" val="3570000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98</a:t>
            </a:fld>
            <a:endParaRPr lang="en-US" dirty="0"/>
          </a:p>
        </p:txBody>
      </p:sp>
    </p:spTree>
    <p:extLst>
      <p:ext uri="{BB962C8B-B14F-4D97-AF65-F5344CB8AC3E}">
        <p14:creationId xmlns:p14="http://schemas.microsoft.com/office/powerpoint/2010/main" val="3420438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FD22B-BAA9-4BA7-96CC-852971994DE6}" type="slidenum">
              <a:rPr kumimoji="0" lang="en-US" sz="12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083181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963C7-6F44-42C7-8CDF-460DB0264BA3}" type="slidenum">
              <a:rPr kumimoji="0" lang="en-US" sz="12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511792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30AAB-B7EF-4AFF-A0D9-155ABD917753}" type="slidenum">
              <a:rPr kumimoji="0" lang="en-US" sz="12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511678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FD22B-BAA9-4BA7-96CC-852971994DE6}" type="slidenum">
              <a:rPr kumimoji="0" lang="en-US" sz="12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292486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109</a:t>
            </a:fld>
            <a:endParaRPr lang="en-US" dirty="0"/>
          </a:p>
        </p:txBody>
      </p:sp>
    </p:spTree>
    <p:extLst>
      <p:ext uri="{BB962C8B-B14F-4D97-AF65-F5344CB8AC3E}">
        <p14:creationId xmlns:p14="http://schemas.microsoft.com/office/powerpoint/2010/main" val="1378816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39B0C9-1556-4C66-9699-B623F21B8211}" type="slidenum">
              <a:rPr lang="en-US" smtClean="0"/>
              <a:t>112</a:t>
            </a:fld>
            <a:endParaRPr lang="en-US"/>
          </a:p>
        </p:txBody>
      </p:sp>
    </p:spTree>
    <p:extLst>
      <p:ext uri="{BB962C8B-B14F-4D97-AF65-F5344CB8AC3E}">
        <p14:creationId xmlns:p14="http://schemas.microsoft.com/office/powerpoint/2010/main" val="2544863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17</a:t>
            </a:fld>
            <a:endParaRPr lang="en-US" dirty="0"/>
          </a:p>
        </p:txBody>
      </p:sp>
    </p:spTree>
    <p:extLst>
      <p:ext uri="{BB962C8B-B14F-4D97-AF65-F5344CB8AC3E}">
        <p14:creationId xmlns:p14="http://schemas.microsoft.com/office/powerpoint/2010/main" val="1399996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39B0C9-1556-4C66-9699-B623F21B8211}" type="slidenum">
              <a:rPr lang="en-US" smtClean="0"/>
              <a:t>113</a:t>
            </a:fld>
            <a:endParaRPr lang="en-US"/>
          </a:p>
        </p:txBody>
      </p:sp>
    </p:spTree>
    <p:extLst>
      <p:ext uri="{BB962C8B-B14F-4D97-AF65-F5344CB8AC3E}">
        <p14:creationId xmlns:p14="http://schemas.microsoft.com/office/powerpoint/2010/main" val="3832382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129</a:t>
            </a:fld>
            <a:endParaRPr lang="en-US" dirty="0"/>
          </a:p>
        </p:txBody>
      </p:sp>
    </p:spTree>
    <p:extLst>
      <p:ext uri="{BB962C8B-B14F-4D97-AF65-F5344CB8AC3E}">
        <p14:creationId xmlns:p14="http://schemas.microsoft.com/office/powerpoint/2010/main" val="2790803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134</a:t>
            </a:fld>
            <a:endParaRPr lang="en-US" dirty="0"/>
          </a:p>
        </p:txBody>
      </p:sp>
    </p:spTree>
    <p:extLst>
      <p:ext uri="{BB962C8B-B14F-4D97-AF65-F5344CB8AC3E}">
        <p14:creationId xmlns:p14="http://schemas.microsoft.com/office/powerpoint/2010/main" val="401423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E0FDCAF6-DE6B-B747-8A48-57C50A74AE29}" type="slidenum">
              <a:rPr lang="en-US" smtClean="0"/>
              <a:t>135</a:t>
            </a:fld>
            <a:endParaRPr lang="en-US" dirty="0"/>
          </a:p>
        </p:txBody>
      </p:sp>
    </p:spTree>
    <p:extLst>
      <p:ext uri="{BB962C8B-B14F-4D97-AF65-F5344CB8AC3E}">
        <p14:creationId xmlns:p14="http://schemas.microsoft.com/office/powerpoint/2010/main" val="2532219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136</a:t>
            </a:fld>
            <a:endParaRPr lang="en-US" dirty="0"/>
          </a:p>
        </p:txBody>
      </p:sp>
    </p:spTree>
    <p:extLst>
      <p:ext uri="{BB962C8B-B14F-4D97-AF65-F5344CB8AC3E}">
        <p14:creationId xmlns:p14="http://schemas.microsoft.com/office/powerpoint/2010/main" val="423177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138</a:t>
            </a:fld>
            <a:endParaRPr lang="en-US" dirty="0"/>
          </a:p>
        </p:txBody>
      </p:sp>
    </p:spTree>
    <p:extLst>
      <p:ext uri="{BB962C8B-B14F-4D97-AF65-F5344CB8AC3E}">
        <p14:creationId xmlns:p14="http://schemas.microsoft.com/office/powerpoint/2010/main" val="2453426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139</a:t>
            </a:fld>
            <a:endParaRPr lang="en-US" dirty="0"/>
          </a:p>
        </p:txBody>
      </p:sp>
    </p:spTree>
    <p:extLst>
      <p:ext uri="{BB962C8B-B14F-4D97-AF65-F5344CB8AC3E}">
        <p14:creationId xmlns:p14="http://schemas.microsoft.com/office/powerpoint/2010/main" val="1691238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332162" y="9019924"/>
            <a:ext cx="362465" cy="2764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FD22B-BAA9-4BA7-96CC-852971994DE6}" type="slidenum">
              <a:rPr kumimoji="0" lang="en-US" sz="12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340582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152</a:t>
            </a:fld>
            <a:endParaRPr lang="en-US" dirty="0"/>
          </a:p>
        </p:txBody>
      </p:sp>
    </p:spTree>
    <p:extLst>
      <p:ext uri="{BB962C8B-B14F-4D97-AF65-F5344CB8AC3E}">
        <p14:creationId xmlns:p14="http://schemas.microsoft.com/office/powerpoint/2010/main" val="3280411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332163" y="9019924"/>
            <a:ext cx="362465" cy="2764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FD22B-BAA9-4BA7-96CC-852971994DE6}" type="slidenum">
              <a:rPr kumimoji="0" lang="en-US" sz="12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4076231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20</a:t>
            </a:fld>
            <a:endParaRPr lang="en-US" dirty="0"/>
          </a:p>
        </p:txBody>
      </p:sp>
    </p:spTree>
    <p:extLst>
      <p:ext uri="{BB962C8B-B14F-4D97-AF65-F5344CB8AC3E}">
        <p14:creationId xmlns:p14="http://schemas.microsoft.com/office/powerpoint/2010/main" val="285578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a:xfrm>
            <a:off x="3332162" y="9019924"/>
            <a:ext cx="362465" cy="2764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963C7-6F44-42C7-8CDF-460DB0264BA3}" type="slidenum">
              <a:rPr kumimoji="0" lang="en-US" sz="12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830243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159</a:t>
            </a:fld>
            <a:endParaRPr lang="en-US" dirty="0"/>
          </a:p>
        </p:txBody>
      </p:sp>
    </p:spTree>
    <p:extLst>
      <p:ext uri="{BB962C8B-B14F-4D97-AF65-F5344CB8AC3E}">
        <p14:creationId xmlns:p14="http://schemas.microsoft.com/office/powerpoint/2010/main" val="1868645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171</a:t>
            </a:fld>
            <a:endParaRPr lang="en-US" dirty="0"/>
          </a:p>
        </p:txBody>
      </p:sp>
    </p:spTree>
    <p:extLst>
      <p:ext uri="{BB962C8B-B14F-4D97-AF65-F5344CB8AC3E}">
        <p14:creationId xmlns:p14="http://schemas.microsoft.com/office/powerpoint/2010/main" val="3940008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172</a:t>
            </a:fld>
            <a:endParaRPr lang="en-US" dirty="0"/>
          </a:p>
        </p:txBody>
      </p:sp>
    </p:spTree>
    <p:extLst>
      <p:ext uri="{BB962C8B-B14F-4D97-AF65-F5344CB8AC3E}">
        <p14:creationId xmlns:p14="http://schemas.microsoft.com/office/powerpoint/2010/main" val="1458702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173</a:t>
            </a:fld>
            <a:endParaRPr lang="en-US" dirty="0"/>
          </a:p>
        </p:txBody>
      </p:sp>
    </p:spTree>
    <p:extLst>
      <p:ext uri="{BB962C8B-B14F-4D97-AF65-F5344CB8AC3E}">
        <p14:creationId xmlns:p14="http://schemas.microsoft.com/office/powerpoint/2010/main" val="4225756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174</a:t>
            </a:fld>
            <a:endParaRPr lang="en-US" dirty="0"/>
          </a:p>
        </p:txBody>
      </p:sp>
    </p:spTree>
    <p:extLst>
      <p:ext uri="{BB962C8B-B14F-4D97-AF65-F5344CB8AC3E}">
        <p14:creationId xmlns:p14="http://schemas.microsoft.com/office/powerpoint/2010/main" val="263961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178</a:t>
            </a:fld>
            <a:endParaRPr lang="en-US" dirty="0"/>
          </a:p>
        </p:txBody>
      </p:sp>
    </p:spTree>
    <p:extLst>
      <p:ext uri="{BB962C8B-B14F-4D97-AF65-F5344CB8AC3E}">
        <p14:creationId xmlns:p14="http://schemas.microsoft.com/office/powerpoint/2010/main" val="3079146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191</a:t>
            </a:fld>
            <a:endParaRPr lang="en-US" dirty="0"/>
          </a:p>
        </p:txBody>
      </p:sp>
    </p:spTree>
    <p:extLst>
      <p:ext uri="{BB962C8B-B14F-4D97-AF65-F5344CB8AC3E}">
        <p14:creationId xmlns:p14="http://schemas.microsoft.com/office/powerpoint/2010/main" val="3062498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193</a:t>
            </a:fld>
            <a:endParaRPr lang="en-US" dirty="0"/>
          </a:p>
        </p:txBody>
      </p:sp>
    </p:spTree>
    <p:extLst>
      <p:ext uri="{BB962C8B-B14F-4D97-AF65-F5344CB8AC3E}">
        <p14:creationId xmlns:p14="http://schemas.microsoft.com/office/powerpoint/2010/main" val="1436181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24</a:t>
            </a:fld>
            <a:endParaRPr lang="en-US" dirty="0"/>
          </a:p>
        </p:txBody>
      </p:sp>
    </p:spTree>
    <p:extLst>
      <p:ext uri="{BB962C8B-B14F-4D97-AF65-F5344CB8AC3E}">
        <p14:creationId xmlns:p14="http://schemas.microsoft.com/office/powerpoint/2010/main" val="1497159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CFD22B-BAA9-4BA7-96CC-852971994DE6}" type="slidenum">
              <a:rPr kumimoji="0" lang="en-US" sz="1200" b="0" i="0" u="none" strike="noStrike" kern="1200" cap="none" spc="0" normalizeH="0" baseline="0" noProof="0" smtClean="0">
                <a:ln>
                  <a:noFill/>
                </a:ln>
                <a:solidFill>
                  <a:prstClr val="black"/>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1447292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239B0C9-1556-4C66-9699-B623F21B8211}" type="slidenum">
              <a:rPr lang="en-US" smtClean="0"/>
              <a:t>51</a:t>
            </a:fld>
            <a:endParaRPr lang="en-US"/>
          </a:p>
        </p:txBody>
      </p:sp>
    </p:spTree>
    <p:extLst>
      <p:ext uri="{BB962C8B-B14F-4D97-AF65-F5344CB8AC3E}">
        <p14:creationId xmlns:p14="http://schemas.microsoft.com/office/powerpoint/2010/main" val="2204436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239B0C9-1556-4C66-9699-B623F21B8211}" type="slidenum">
              <a:rPr lang="en-US" smtClean="0"/>
              <a:t>52</a:t>
            </a:fld>
            <a:endParaRPr lang="en-US"/>
          </a:p>
        </p:txBody>
      </p:sp>
    </p:spTree>
    <p:extLst>
      <p:ext uri="{BB962C8B-B14F-4D97-AF65-F5344CB8AC3E}">
        <p14:creationId xmlns:p14="http://schemas.microsoft.com/office/powerpoint/2010/main" val="1736622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39B0C9-1556-4C66-9699-B623F21B8211}" type="slidenum">
              <a:rPr lang="en-US" smtClean="0"/>
              <a:t>53</a:t>
            </a:fld>
            <a:endParaRPr lang="en-US"/>
          </a:p>
        </p:txBody>
      </p:sp>
    </p:spTree>
    <p:extLst>
      <p:ext uri="{BB962C8B-B14F-4D97-AF65-F5344CB8AC3E}">
        <p14:creationId xmlns:p14="http://schemas.microsoft.com/office/powerpoint/2010/main" val="2305295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68</a:t>
            </a:fld>
            <a:endParaRPr lang="en-US" dirty="0"/>
          </a:p>
        </p:txBody>
      </p:sp>
    </p:spTree>
    <p:extLst>
      <p:ext uri="{BB962C8B-B14F-4D97-AF65-F5344CB8AC3E}">
        <p14:creationId xmlns:p14="http://schemas.microsoft.com/office/powerpoint/2010/main" val="819055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grpSp>
        <p:nvGrpSpPr>
          <p:cNvPr id="6" name="Group 5"/>
          <p:cNvGrpSpPr/>
          <p:nvPr userDrawn="1"/>
        </p:nvGrpSpPr>
        <p:grpSpPr>
          <a:xfrm>
            <a:off x="-1277796" y="-394249"/>
            <a:ext cx="11699593"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9" name="Group 8"/>
            <p:cNvGrpSpPr/>
            <p:nvPr/>
          </p:nvGrpSpPr>
          <p:grpSpPr>
            <a:xfrm>
              <a:off x="-930710" y="-186249"/>
              <a:ext cx="11005420" cy="718056"/>
              <a:chOff x="-584499" y="-186249"/>
              <a:chExt cx="11005420" cy="718056"/>
            </a:xfrm>
            <a:grpFill/>
          </p:grpSpPr>
          <p:sp>
            <p:nvSpPr>
              <p:cNvPr id="199" name="Hexagon 19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3" name="Hexagon 20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2" name="Group 11"/>
            <p:cNvGrpSpPr/>
            <p:nvPr/>
          </p:nvGrpSpPr>
          <p:grpSpPr>
            <a:xfrm>
              <a:off x="-1276075" y="442161"/>
              <a:ext cx="11005420" cy="718056"/>
              <a:chOff x="-584499" y="-186249"/>
              <a:chExt cx="11005420" cy="718056"/>
            </a:xfrm>
            <a:grpFill/>
          </p:grpSpPr>
          <p:sp>
            <p:nvSpPr>
              <p:cNvPr id="183" name="Hexagon 18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7" name="Hexagon 18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3" name="Group 12"/>
            <p:cNvGrpSpPr/>
            <p:nvPr/>
          </p:nvGrpSpPr>
          <p:grpSpPr>
            <a:xfrm>
              <a:off x="-930710" y="1070570"/>
              <a:ext cx="11005420" cy="718056"/>
              <a:chOff x="-584499" y="-186249"/>
              <a:chExt cx="11005420" cy="718056"/>
            </a:xfrm>
            <a:grpFill/>
          </p:grpSpPr>
          <p:sp>
            <p:nvSpPr>
              <p:cNvPr id="167" name="Hexagon 16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1" name="Hexagon 17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4" name="Group 13"/>
            <p:cNvGrpSpPr/>
            <p:nvPr/>
          </p:nvGrpSpPr>
          <p:grpSpPr>
            <a:xfrm>
              <a:off x="-1276075" y="1698980"/>
              <a:ext cx="11005420" cy="718056"/>
              <a:chOff x="-584499" y="-186249"/>
              <a:chExt cx="11005420" cy="718056"/>
            </a:xfrm>
            <a:grpFill/>
          </p:grpSpPr>
          <p:sp>
            <p:nvSpPr>
              <p:cNvPr id="151" name="Hexagon 15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5" name="Hexagon 15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5" name="Group 14"/>
            <p:cNvGrpSpPr/>
            <p:nvPr/>
          </p:nvGrpSpPr>
          <p:grpSpPr>
            <a:xfrm>
              <a:off x="-928967" y="2324633"/>
              <a:ext cx="11005420" cy="718056"/>
              <a:chOff x="-584499" y="-186249"/>
              <a:chExt cx="11005420" cy="718056"/>
            </a:xfrm>
            <a:grpFill/>
          </p:grpSpPr>
          <p:sp>
            <p:nvSpPr>
              <p:cNvPr id="135" name="Hexagon 13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9" name="Hexagon 13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4332" y="2953043"/>
              <a:ext cx="11005420" cy="718056"/>
              <a:chOff x="-584499" y="-186249"/>
              <a:chExt cx="11005420" cy="718056"/>
            </a:xfrm>
            <a:grpFill/>
          </p:grpSpPr>
          <p:sp>
            <p:nvSpPr>
              <p:cNvPr id="119" name="Hexagon 11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3" name="Hexagon 12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3587728"/>
              <a:ext cx="11005420" cy="718056"/>
              <a:chOff x="-584499" y="-186249"/>
              <a:chExt cx="11005420" cy="718056"/>
            </a:xfrm>
            <a:grpFill/>
          </p:grpSpPr>
          <p:sp>
            <p:nvSpPr>
              <p:cNvPr id="103" name="Hexagon 1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7" name="Hexagon 1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4216138"/>
              <a:ext cx="11005420" cy="718056"/>
              <a:chOff x="-584499" y="-186249"/>
              <a:chExt cx="11005420" cy="718056"/>
            </a:xfrm>
            <a:grpFill/>
          </p:grpSpPr>
          <p:sp>
            <p:nvSpPr>
              <p:cNvPr id="87" name="Hexagon 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1" name="Hexagon 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30710" y="4835514"/>
              <a:ext cx="11005420" cy="718056"/>
              <a:chOff x="-584499" y="-186249"/>
              <a:chExt cx="11005420" cy="718056"/>
            </a:xfrm>
            <a:grpFill/>
          </p:grpSpPr>
          <p:sp>
            <p:nvSpPr>
              <p:cNvPr id="71" name="Hexagon 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5" name="Hexagon 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6075" y="5463924"/>
              <a:ext cx="11005420" cy="718056"/>
              <a:chOff x="-584499" y="-186249"/>
              <a:chExt cx="11005420" cy="718056"/>
            </a:xfrm>
            <a:grpFill/>
          </p:grpSpPr>
          <p:sp>
            <p:nvSpPr>
              <p:cNvPr id="55" name="Hexagon 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Hexagon 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1623140" y="6071637"/>
              <a:ext cx="11005420" cy="751306"/>
              <a:chOff x="-584499" y="-219499"/>
              <a:chExt cx="11005420" cy="751306"/>
            </a:xfrm>
            <a:grpFill/>
          </p:grpSpPr>
          <p:sp>
            <p:nvSpPr>
              <p:cNvPr id="39" name="Hexagon 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Hexagon 4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6708943"/>
              <a:ext cx="11005420" cy="751306"/>
              <a:chOff x="-584499" y="-219499"/>
              <a:chExt cx="11005420" cy="751306"/>
            </a:xfrm>
            <a:grpFill/>
          </p:grpSpPr>
          <p:sp>
            <p:nvSpPr>
              <p:cNvPr id="23" name="Hexagon 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Hexagon 2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Hexagon 2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Hexagon 2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Hexagon 2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16" name="Rectangle 215"/>
          <p:cNvSpPr/>
          <p:nvPr userDrawn="1"/>
        </p:nvSpPr>
        <p:spPr>
          <a:xfrm rot="5400000">
            <a:off x="298989" y="3380670"/>
            <a:ext cx="904332" cy="9665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18" name="Picture 2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19" name="Picture 2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3" hasCustomPrompt="1"/>
          </p:nvPr>
        </p:nvSpPr>
        <p:spPr>
          <a:xfrm>
            <a:off x="1266487" y="2931753"/>
            <a:ext cx="7423346" cy="914017"/>
          </a:xfrm>
          <a:prstGeom prst="rect">
            <a:avLst/>
          </a:prstGeom>
        </p:spPr>
        <p:txBody>
          <a:bodyPr anchor="ctr">
            <a:normAutofit/>
          </a:bodyPr>
          <a:lstStyle>
            <a:lvl1pPr marL="0" indent="0">
              <a:buNone/>
              <a:defRPr sz="6600" b="1" baseline="0">
                <a:latin typeface="Arial" charset="0"/>
                <a:ea typeface="Arial" charset="0"/>
                <a:cs typeface="Arial" charset="0"/>
              </a:defRPr>
            </a:lvl1pPr>
          </a:lstStyle>
          <a:p>
            <a:pPr marL="285750" marR="0" lvl="0" indent="-285750" algn="l" defTabSz="914400" rtl="0" eaLnBrk="1" fontAlgn="auto" latinLnBrk="0" hangingPunct="1">
              <a:lnSpc>
                <a:spcPct val="90000"/>
              </a:lnSpc>
              <a:spcBef>
                <a:spcPts val="1000"/>
              </a:spcBef>
              <a:spcAft>
                <a:spcPts val="0"/>
              </a:spcAft>
              <a:buClr>
                <a:schemeClr val="accent2">
                  <a:lumMod val="75000"/>
                </a:schemeClr>
              </a:buClr>
              <a:buSzTx/>
              <a:tabLst/>
              <a:defRPr/>
            </a:pPr>
            <a:r>
              <a:rPr lang="en-US" dirty="0"/>
              <a:t>Main Title</a:t>
            </a:r>
          </a:p>
        </p:txBody>
      </p:sp>
      <p:sp>
        <p:nvSpPr>
          <p:cNvPr id="222" name="Content Placeholder 2"/>
          <p:cNvSpPr>
            <a:spLocks noGrp="1"/>
          </p:cNvSpPr>
          <p:nvPr>
            <p:ph sz="quarter" idx="14" hasCustomPrompt="1"/>
          </p:nvPr>
        </p:nvSpPr>
        <p:spPr>
          <a:xfrm>
            <a:off x="1266486" y="3914856"/>
            <a:ext cx="7423343" cy="626941"/>
          </a:xfrm>
          <a:prstGeom prst="rect">
            <a:avLst/>
          </a:prstGeom>
        </p:spPr>
        <p:txBody>
          <a:bodyPr anchor="ctr">
            <a:normAutofit/>
          </a:bodyPr>
          <a:lstStyle>
            <a:lvl1pPr marL="0" indent="0">
              <a:buNone/>
              <a:defRPr sz="4000" b="0" baseline="0">
                <a:latin typeface="Arial" charset="0"/>
                <a:ea typeface="Arial" charset="0"/>
                <a:cs typeface="Arial" charset="0"/>
              </a:defRPr>
            </a:lvl1pPr>
          </a:lstStyle>
          <a:p>
            <a:pPr marL="285750" marR="0" lvl="0" indent="-285750" algn="l" defTabSz="914400" rtl="0" eaLnBrk="1" fontAlgn="auto" latinLnBrk="0" hangingPunct="1">
              <a:lnSpc>
                <a:spcPct val="90000"/>
              </a:lnSpc>
              <a:spcBef>
                <a:spcPts val="1000"/>
              </a:spcBef>
              <a:spcAft>
                <a:spcPts val="0"/>
              </a:spcAft>
              <a:buClr>
                <a:schemeClr val="accent2">
                  <a:lumMod val="75000"/>
                </a:schemeClr>
              </a:buClr>
              <a:buSzTx/>
              <a:tabLst/>
              <a:defRPr/>
            </a:pPr>
            <a:r>
              <a:rPr lang="en-US" dirty="0"/>
              <a:t>Subtitle</a:t>
            </a:r>
          </a:p>
        </p:txBody>
      </p:sp>
      <p:sp>
        <p:nvSpPr>
          <p:cNvPr id="2" name="Title 1">
            <a:extLst>
              <a:ext uri="{FF2B5EF4-FFF2-40B4-BE49-F238E27FC236}">
                <a16:creationId xmlns:a16="http://schemas.microsoft.com/office/drawing/2014/main" id="{96A58DDF-43CC-484D-8682-9014342F03D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82013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ationale">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554476" y="1515946"/>
            <a:ext cx="8204754" cy="4469673"/>
          </a:xfrm>
          <a:prstGeom prst="rect">
            <a:avLst/>
          </a:prstGeom>
        </p:spPr>
        <p:txBody>
          <a:bodyPr wrap="square" anchor="t" anchorCtr="0">
            <a:normAutofit/>
          </a:bodyPr>
          <a:lstStyle>
            <a:lvl1pPr marL="285750" indent="-285750">
              <a:buClr>
                <a:srgbClr val="C85337"/>
              </a:buClr>
              <a:buFont typeface="AppleSymbols" charset="0"/>
              <a:buChar char="⎔"/>
              <a:defRPr sz="18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rationale point</a:t>
            </a:r>
          </a:p>
          <a:p>
            <a:pPr lvl="0"/>
            <a:r>
              <a:rPr lang="en-US" dirty="0"/>
              <a:t>If possible, use Ask the Expert video (or get one filmed)</a:t>
            </a:r>
          </a:p>
        </p:txBody>
      </p:sp>
      <p:sp>
        <p:nvSpPr>
          <p:cNvPr id="17"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solidFill>
                  <a:schemeClr val="tx1"/>
                </a:solidFill>
                <a:latin typeface="Arial" charset="0"/>
                <a:ea typeface="Arial" charset="0"/>
                <a:cs typeface="Arial" charset="0"/>
              </a:defRPr>
            </a:lvl1pPr>
          </a:lstStyle>
          <a:p>
            <a:r>
              <a:rPr lang="en-US" dirty="0"/>
              <a:t>Write rationale title here</a:t>
            </a:r>
          </a:p>
        </p:txBody>
      </p:sp>
      <p:sp>
        <p:nvSpPr>
          <p:cNvPr id="19" name="Hexagon 1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1378" y="453631"/>
            <a:ext cx="416574" cy="667327"/>
          </a:xfrm>
          <a:prstGeom prst="rect">
            <a:avLst/>
          </a:prstGeom>
        </p:spPr>
      </p:pic>
    </p:spTree>
    <p:extLst>
      <p:ext uri="{BB962C8B-B14F-4D97-AF65-F5344CB8AC3E}">
        <p14:creationId xmlns:p14="http://schemas.microsoft.com/office/powerpoint/2010/main" val="2990210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activity list">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0" name="Title 1"/>
          <p:cNvSpPr>
            <a:spLocks noGrp="1"/>
          </p:cNvSpPr>
          <p:nvPr>
            <p:ph type="title" hasCustomPrompt="1"/>
          </p:nvPr>
        </p:nvSpPr>
        <p:spPr>
          <a:xfrm>
            <a:off x="577379" y="239130"/>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Activities</a:t>
            </a:r>
          </a:p>
        </p:txBody>
      </p:sp>
      <p:grpSp>
        <p:nvGrpSpPr>
          <p:cNvPr id="33" name="Group 32"/>
          <p:cNvGrpSpPr/>
          <p:nvPr userDrawn="1"/>
        </p:nvGrpSpPr>
        <p:grpSpPr>
          <a:xfrm>
            <a:off x="691264" y="3041713"/>
            <a:ext cx="8461420" cy="507558"/>
            <a:chOff x="691264" y="3092989"/>
            <a:chExt cx="8461420" cy="507558"/>
          </a:xfrm>
        </p:grpSpPr>
        <p:grpSp>
          <p:nvGrpSpPr>
            <p:cNvPr id="8" name="Group 7"/>
            <p:cNvGrpSpPr/>
            <p:nvPr userDrawn="1"/>
          </p:nvGrpSpPr>
          <p:grpSpPr>
            <a:xfrm>
              <a:off x="5359153" y="3092989"/>
              <a:ext cx="3793531" cy="507558"/>
              <a:chOff x="5373008" y="3918551"/>
              <a:chExt cx="3793531" cy="507558"/>
            </a:xfrm>
          </p:grpSpPr>
          <p:sp>
            <p:nvSpPr>
              <p:cNvPr id="130" name="TextBox 129"/>
              <p:cNvSpPr txBox="1"/>
              <p:nvPr userDrawn="1"/>
            </p:nvSpPr>
            <p:spPr>
              <a:xfrm>
                <a:off x="6754853" y="3918551"/>
                <a:ext cx="2411686" cy="307777"/>
              </a:xfrm>
              <a:prstGeom prst="rect">
                <a:avLst/>
              </a:prstGeom>
              <a:noFill/>
            </p:spPr>
            <p:txBody>
              <a:bodyPr wrap="square" rtlCol="0">
                <a:spAutoFit/>
              </a:bodyPr>
              <a:lstStyle/>
              <a:p>
                <a:pPr algn="l"/>
                <a:r>
                  <a:rPr lang="en-US" sz="1400" b="1" dirty="0">
                    <a:latin typeface="Arial" charset="0"/>
                    <a:ea typeface="Arial" charset="0"/>
                    <a:cs typeface="Arial" charset="0"/>
                  </a:rPr>
                  <a:t>Partner Work</a:t>
                </a:r>
              </a:p>
            </p:txBody>
          </p:sp>
          <p:sp>
            <p:nvSpPr>
              <p:cNvPr id="132" name="Rectangle 131"/>
              <p:cNvSpPr/>
              <p:nvPr userDrawn="1"/>
            </p:nvSpPr>
            <p:spPr>
              <a:xfrm rot="5400000" flipV="1">
                <a:off x="6243579" y="4157302"/>
                <a:ext cx="486367" cy="45719"/>
              </a:xfrm>
              <a:prstGeom prst="rect">
                <a:avLst/>
              </a:prstGeom>
              <a:solidFill>
                <a:srgbClr val="759A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73008" y="3934213"/>
                <a:ext cx="875814" cy="491896"/>
              </a:xfrm>
              <a:prstGeom prst="rect">
                <a:avLst/>
              </a:prstGeom>
            </p:spPr>
          </p:pic>
        </p:grpSp>
        <p:grpSp>
          <p:nvGrpSpPr>
            <p:cNvPr id="4" name="Group 3"/>
            <p:cNvGrpSpPr/>
            <p:nvPr userDrawn="1"/>
          </p:nvGrpSpPr>
          <p:grpSpPr>
            <a:xfrm>
              <a:off x="691264" y="3092989"/>
              <a:ext cx="3572993" cy="504794"/>
              <a:chOff x="705119" y="3941277"/>
              <a:chExt cx="3572993" cy="504794"/>
            </a:xfrm>
          </p:grpSpPr>
          <p:sp>
            <p:nvSpPr>
              <p:cNvPr id="78" name="TextBox 77"/>
              <p:cNvSpPr txBox="1"/>
              <p:nvPr userDrawn="1"/>
            </p:nvSpPr>
            <p:spPr>
              <a:xfrm>
                <a:off x="1866426" y="3941277"/>
                <a:ext cx="2411686" cy="307777"/>
              </a:xfrm>
              <a:prstGeom prst="rect">
                <a:avLst/>
              </a:prstGeom>
              <a:noFill/>
            </p:spPr>
            <p:txBody>
              <a:bodyPr wrap="square" rtlCol="0">
                <a:spAutoFit/>
              </a:bodyPr>
              <a:lstStyle/>
              <a:p>
                <a:pPr algn="l"/>
                <a:r>
                  <a:rPr lang="en-US" sz="1400" b="1" dirty="0">
                    <a:latin typeface="Arial" charset="0"/>
                    <a:ea typeface="Arial" charset="0"/>
                    <a:cs typeface="Arial" charset="0"/>
                  </a:rPr>
                  <a:t>Discussion Board Posts </a:t>
                </a:r>
              </a:p>
            </p:txBody>
          </p:sp>
          <p:sp>
            <p:nvSpPr>
              <p:cNvPr id="80" name="Rectangle 79"/>
              <p:cNvSpPr/>
              <p:nvPr userDrawn="1"/>
            </p:nvSpPr>
            <p:spPr>
              <a:xfrm rot="5400000" flipV="1">
                <a:off x="1355152" y="4180028"/>
                <a:ext cx="486367" cy="45719"/>
              </a:xfrm>
              <a:prstGeom prst="rect">
                <a:avLst/>
              </a:prstGeom>
              <a:solidFill>
                <a:srgbClr val="759A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5119" y="3981322"/>
                <a:ext cx="632468" cy="443131"/>
              </a:xfrm>
              <a:prstGeom prst="rect">
                <a:avLst/>
              </a:prstGeom>
            </p:spPr>
          </p:pic>
        </p:grpSp>
      </p:grpSp>
      <p:grpSp>
        <p:nvGrpSpPr>
          <p:cNvPr id="28" name="Group 27"/>
          <p:cNvGrpSpPr/>
          <p:nvPr userDrawn="1"/>
        </p:nvGrpSpPr>
        <p:grpSpPr>
          <a:xfrm>
            <a:off x="749080" y="1467298"/>
            <a:ext cx="7545473" cy="676915"/>
            <a:chOff x="749080" y="2133872"/>
            <a:chExt cx="7545473" cy="676915"/>
          </a:xfrm>
        </p:grpSpPr>
        <p:grpSp>
          <p:nvGrpSpPr>
            <p:cNvPr id="7" name="Group 6"/>
            <p:cNvGrpSpPr/>
            <p:nvPr userDrawn="1"/>
          </p:nvGrpSpPr>
          <p:grpSpPr>
            <a:xfrm>
              <a:off x="5536607" y="2133872"/>
              <a:ext cx="2757946" cy="613511"/>
              <a:chOff x="5550462" y="2563437"/>
              <a:chExt cx="2757946" cy="613511"/>
            </a:xfrm>
          </p:grpSpPr>
          <p:sp>
            <p:nvSpPr>
              <p:cNvPr id="126" name="TextBox 125"/>
              <p:cNvSpPr txBox="1"/>
              <p:nvPr userDrawn="1"/>
            </p:nvSpPr>
            <p:spPr>
              <a:xfrm>
                <a:off x="6729927" y="2608583"/>
                <a:ext cx="1578481" cy="307777"/>
              </a:xfrm>
              <a:prstGeom prst="rect">
                <a:avLst/>
              </a:prstGeom>
              <a:noFill/>
            </p:spPr>
            <p:txBody>
              <a:bodyPr wrap="square" rtlCol="0">
                <a:spAutoFit/>
              </a:bodyPr>
              <a:lstStyle/>
              <a:p>
                <a:pPr algn="l"/>
                <a:r>
                  <a:rPr lang="en-US" sz="1400" b="1" dirty="0">
                    <a:latin typeface="Arial" charset="0"/>
                    <a:ea typeface="Arial" charset="0"/>
                    <a:cs typeface="Arial" charset="0"/>
                  </a:rPr>
                  <a:t>Journal Entries</a:t>
                </a:r>
              </a:p>
            </p:txBody>
          </p:sp>
          <p:sp>
            <p:nvSpPr>
              <p:cNvPr id="128" name="Rectangle 127"/>
              <p:cNvSpPr/>
              <p:nvPr userDrawn="1"/>
            </p:nvSpPr>
            <p:spPr>
              <a:xfrm rot="5400000" flipV="1">
                <a:off x="6218653" y="2847334"/>
                <a:ext cx="486367" cy="45719"/>
              </a:xfrm>
              <a:prstGeom prst="rect">
                <a:avLst/>
              </a:prstGeom>
              <a:solidFill>
                <a:srgbClr val="759A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3" name="Picture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50462" y="2563437"/>
                <a:ext cx="520906" cy="613511"/>
              </a:xfrm>
              <a:prstGeom prst="rect">
                <a:avLst/>
              </a:prstGeom>
            </p:spPr>
          </p:pic>
        </p:grpSp>
        <p:grpSp>
          <p:nvGrpSpPr>
            <p:cNvPr id="6" name="Group 5"/>
            <p:cNvGrpSpPr/>
            <p:nvPr userDrawn="1"/>
          </p:nvGrpSpPr>
          <p:grpSpPr>
            <a:xfrm>
              <a:off x="749080" y="2179018"/>
              <a:ext cx="3948901" cy="631769"/>
              <a:chOff x="5595747" y="1339975"/>
              <a:chExt cx="3948901" cy="631769"/>
            </a:xfrm>
          </p:grpSpPr>
          <p:sp>
            <p:nvSpPr>
              <p:cNvPr id="90" name="TextBox 89"/>
              <p:cNvSpPr txBox="1"/>
              <p:nvPr/>
            </p:nvSpPr>
            <p:spPr>
              <a:xfrm>
                <a:off x="6718243" y="1429769"/>
                <a:ext cx="2826405" cy="307777"/>
              </a:xfrm>
              <a:prstGeom prst="rect">
                <a:avLst/>
              </a:prstGeom>
              <a:noFill/>
            </p:spPr>
            <p:txBody>
              <a:bodyPr wrap="square" rtlCol="0" anchor="t">
                <a:spAutoFit/>
              </a:bodyPr>
              <a:lstStyle/>
              <a:p>
                <a:pPr algn="l"/>
                <a:r>
                  <a:rPr lang="en-US" sz="1400" b="1" dirty="0">
                    <a:latin typeface="Arial" charset="0"/>
                    <a:ea typeface="Arial" charset="0"/>
                    <a:cs typeface="Arial" charset="0"/>
                  </a:rPr>
                  <a:t>Quizzes</a:t>
                </a:r>
              </a:p>
            </p:txBody>
          </p:sp>
          <p:sp>
            <p:nvSpPr>
              <p:cNvPr id="92" name="Rectangle 91"/>
              <p:cNvSpPr/>
              <p:nvPr userDrawn="1"/>
            </p:nvSpPr>
            <p:spPr>
              <a:xfrm rot="5400000" flipV="1">
                <a:off x="6206970" y="1633001"/>
                <a:ext cx="486367" cy="45719"/>
              </a:xfrm>
              <a:prstGeom prst="rect">
                <a:avLst/>
              </a:prstGeom>
              <a:solidFill>
                <a:srgbClr val="759A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595747" y="1339975"/>
                <a:ext cx="430336" cy="631769"/>
              </a:xfrm>
              <a:prstGeom prst="rect">
                <a:avLst/>
              </a:prstGeom>
            </p:spPr>
          </p:pic>
        </p:grpSp>
      </p:grpSp>
      <p:grpSp>
        <p:nvGrpSpPr>
          <p:cNvPr id="35" name="Group 34"/>
          <p:cNvGrpSpPr/>
          <p:nvPr userDrawn="1"/>
        </p:nvGrpSpPr>
        <p:grpSpPr>
          <a:xfrm>
            <a:off x="749080" y="4482962"/>
            <a:ext cx="8393876" cy="697243"/>
            <a:chOff x="749080" y="3918937"/>
            <a:chExt cx="8393876" cy="697243"/>
          </a:xfrm>
        </p:grpSpPr>
        <p:grpSp>
          <p:nvGrpSpPr>
            <p:cNvPr id="9" name="Group 8"/>
            <p:cNvGrpSpPr/>
            <p:nvPr userDrawn="1"/>
          </p:nvGrpSpPr>
          <p:grpSpPr>
            <a:xfrm>
              <a:off x="5653876" y="3918937"/>
              <a:ext cx="3489080" cy="697243"/>
              <a:chOff x="5667731" y="5067130"/>
              <a:chExt cx="3489080" cy="697243"/>
            </a:xfrm>
          </p:grpSpPr>
          <p:sp>
            <p:nvSpPr>
              <p:cNvPr id="134" name="TextBox 133"/>
              <p:cNvSpPr txBox="1"/>
              <p:nvPr userDrawn="1"/>
            </p:nvSpPr>
            <p:spPr>
              <a:xfrm>
                <a:off x="6745125" y="5154141"/>
                <a:ext cx="2411686" cy="307777"/>
              </a:xfrm>
              <a:prstGeom prst="rect">
                <a:avLst/>
              </a:prstGeom>
              <a:noFill/>
            </p:spPr>
            <p:txBody>
              <a:bodyPr wrap="square" rtlCol="0">
                <a:spAutoFit/>
              </a:bodyPr>
              <a:lstStyle/>
              <a:p>
                <a:pPr algn="l"/>
                <a:r>
                  <a:rPr lang="en-US" sz="1400" b="1" dirty="0">
                    <a:latin typeface="Arial" charset="0"/>
                    <a:ea typeface="Arial" charset="0"/>
                    <a:cs typeface="Arial" charset="0"/>
                  </a:rPr>
                  <a:t>Classroom Application</a:t>
                </a:r>
              </a:p>
            </p:txBody>
          </p:sp>
          <p:sp>
            <p:nvSpPr>
              <p:cNvPr id="136" name="Rectangle 135"/>
              <p:cNvSpPr/>
              <p:nvPr userDrawn="1"/>
            </p:nvSpPr>
            <p:spPr>
              <a:xfrm rot="5400000" flipV="1">
                <a:off x="6233851" y="5392892"/>
                <a:ext cx="486367" cy="45719"/>
              </a:xfrm>
              <a:prstGeom prst="rect">
                <a:avLst/>
              </a:prstGeom>
              <a:solidFill>
                <a:srgbClr val="759A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0" name="Picture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67731" y="5067130"/>
                <a:ext cx="286368" cy="697243"/>
              </a:xfrm>
              <a:prstGeom prst="rect">
                <a:avLst/>
              </a:prstGeom>
            </p:spPr>
          </p:pic>
        </p:grpSp>
        <p:grpSp>
          <p:nvGrpSpPr>
            <p:cNvPr id="5" name="Group 4"/>
            <p:cNvGrpSpPr/>
            <p:nvPr userDrawn="1"/>
          </p:nvGrpSpPr>
          <p:grpSpPr>
            <a:xfrm>
              <a:off x="749080" y="3945022"/>
              <a:ext cx="4497660" cy="645073"/>
              <a:chOff x="762935" y="5121429"/>
              <a:chExt cx="4497660" cy="645073"/>
            </a:xfrm>
          </p:grpSpPr>
          <p:sp>
            <p:nvSpPr>
              <p:cNvPr id="94" name="TextBox 93"/>
              <p:cNvSpPr txBox="1"/>
              <p:nvPr userDrawn="1"/>
            </p:nvSpPr>
            <p:spPr>
              <a:xfrm>
                <a:off x="1866426" y="5290076"/>
                <a:ext cx="3394169" cy="307777"/>
              </a:xfrm>
              <a:prstGeom prst="rect">
                <a:avLst/>
              </a:prstGeom>
              <a:noFill/>
            </p:spPr>
            <p:txBody>
              <a:bodyPr wrap="square" rtlCol="0" anchor="ctr">
                <a:spAutoFit/>
              </a:bodyPr>
              <a:lstStyle/>
              <a:p>
                <a:pPr algn="l"/>
                <a:r>
                  <a:rPr lang="en-US" sz="1400" b="1" dirty="0">
                    <a:latin typeface="Arial" charset="0"/>
                    <a:ea typeface="Arial" charset="0"/>
                    <a:cs typeface="Arial" charset="0"/>
                  </a:rPr>
                  <a:t>Module Reading</a:t>
                </a:r>
                <a:endParaRPr lang="en-US" sz="1400" b="1" baseline="0" dirty="0">
                  <a:latin typeface="Arial" charset="0"/>
                  <a:ea typeface="Arial" charset="0"/>
                  <a:cs typeface="Arial" charset="0"/>
                </a:endParaRPr>
              </a:p>
            </p:txBody>
          </p:sp>
          <p:sp>
            <p:nvSpPr>
              <p:cNvPr id="96" name="Rectangle 95"/>
              <p:cNvSpPr/>
              <p:nvPr userDrawn="1"/>
            </p:nvSpPr>
            <p:spPr>
              <a:xfrm rot="5400000" flipV="1">
                <a:off x="1355152" y="5421106"/>
                <a:ext cx="486367" cy="45719"/>
              </a:xfrm>
              <a:prstGeom prst="rect">
                <a:avLst/>
              </a:prstGeom>
              <a:solidFill>
                <a:srgbClr val="759A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62935" y="5121429"/>
                <a:ext cx="516836" cy="645073"/>
              </a:xfrm>
              <a:prstGeom prst="rect">
                <a:avLst/>
              </a:prstGeom>
            </p:spPr>
          </p:pic>
        </p:grpSp>
      </p:grpSp>
      <p:sp>
        <p:nvSpPr>
          <p:cNvPr id="63" name="Rectangle 62"/>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ule part title">
    <p:spTree>
      <p:nvGrpSpPr>
        <p:cNvPr id="1" name=""/>
        <p:cNvGrpSpPr/>
        <p:nvPr/>
      </p:nvGrpSpPr>
      <p:grpSpPr>
        <a:xfrm>
          <a:off x="0" y="0"/>
          <a:ext cx="0" cy="0"/>
          <a:chOff x="0" y="0"/>
          <a:chExt cx="0" cy="0"/>
        </a:xfrm>
      </p:grpSpPr>
      <p:grpSp>
        <p:nvGrpSpPr>
          <p:cNvPr id="220" name="Group 219"/>
          <p:cNvGrpSpPr/>
          <p:nvPr userDrawn="1"/>
        </p:nvGrpSpPr>
        <p:grpSpPr>
          <a:xfrm>
            <a:off x="-1277796" y="-394249"/>
            <a:ext cx="11699593"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221" name="Group 220"/>
            <p:cNvGrpSpPr/>
            <p:nvPr/>
          </p:nvGrpSpPr>
          <p:grpSpPr>
            <a:xfrm>
              <a:off x="-930710" y="-186249"/>
              <a:ext cx="11005420" cy="718056"/>
              <a:chOff x="-584499" y="-186249"/>
              <a:chExt cx="11005420" cy="718056"/>
            </a:xfrm>
            <a:grpFill/>
          </p:grpSpPr>
          <p:sp>
            <p:nvSpPr>
              <p:cNvPr id="409" name="Hexagon 40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0" name="Hexagon 40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1" name="Hexagon 41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2" name="Hexagon 41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3" name="Hexagon 41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4" name="Hexagon 41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5" name="Hexagon 41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6" name="Hexagon 41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7" name="Hexagon 41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8" name="Hexagon 41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9" name="Hexagon 41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0" name="Hexagon 41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1" name="Hexagon 42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2" name="Hexagon 42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3" name="Hexagon 42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4" name="Hexagon 42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2" name="Group 221"/>
            <p:cNvGrpSpPr/>
            <p:nvPr/>
          </p:nvGrpSpPr>
          <p:grpSpPr>
            <a:xfrm>
              <a:off x="-1276075" y="442161"/>
              <a:ext cx="11005420" cy="718056"/>
              <a:chOff x="-584499" y="-186249"/>
              <a:chExt cx="11005420" cy="718056"/>
            </a:xfrm>
            <a:grpFill/>
          </p:grpSpPr>
          <p:sp>
            <p:nvSpPr>
              <p:cNvPr id="393" name="Hexagon 39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4" name="Hexagon 39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5" name="Hexagon 39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6" name="Hexagon 39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7" name="Hexagon 39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8" name="Hexagon 39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9" name="Hexagon 39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0" name="Hexagon 39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1" name="Hexagon 40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2" name="Hexagon 40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3" name="Hexagon 40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4" name="Hexagon 40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5" name="Hexagon 40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6" name="Hexagon 40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7" name="Hexagon 40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8" name="Hexagon 40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3" name="Group 222"/>
            <p:cNvGrpSpPr/>
            <p:nvPr/>
          </p:nvGrpSpPr>
          <p:grpSpPr>
            <a:xfrm>
              <a:off x="-930710" y="1070570"/>
              <a:ext cx="11005420" cy="718056"/>
              <a:chOff x="-584499" y="-186249"/>
              <a:chExt cx="11005420" cy="718056"/>
            </a:xfrm>
            <a:grpFill/>
          </p:grpSpPr>
          <p:sp>
            <p:nvSpPr>
              <p:cNvPr id="377" name="Hexagon 37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8" name="Hexagon 37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9" name="Hexagon 37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0" name="Hexagon 37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1" name="Hexagon 38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2" name="Hexagon 38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3" name="Hexagon 38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4" name="Hexagon 38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5" name="Hexagon 38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6" name="Hexagon 38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7" name="Hexagon 38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8" name="Hexagon 38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9" name="Hexagon 38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0" name="Hexagon 38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1" name="Hexagon 39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2" name="Hexagon 39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4" name="Group 223"/>
            <p:cNvGrpSpPr/>
            <p:nvPr/>
          </p:nvGrpSpPr>
          <p:grpSpPr>
            <a:xfrm>
              <a:off x="-1276075" y="1698980"/>
              <a:ext cx="11005420" cy="718056"/>
              <a:chOff x="-584499" y="-186249"/>
              <a:chExt cx="11005420" cy="718056"/>
            </a:xfrm>
            <a:grpFill/>
          </p:grpSpPr>
          <p:sp>
            <p:nvSpPr>
              <p:cNvPr id="361" name="Hexagon 36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2" name="Hexagon 36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3" name="Hexagon 36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4" name="Hexagon 36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5" name="Hexagon 36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6" name="Hexagon 36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7" name="Hexagon 36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8" name="Hexagon 36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9" name="Hexagon 36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0" name="Hexagon 36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1" name="Hexagon 37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2" name="Hexagon 37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3" name="Hexagon 37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4" name="Hexagon 37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5" name="Hexagon 37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6" name="Hexagon 37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5" name="Group 224"/>
            <p:cNvGrpSpPr/>
            <p:nvPr/>
          </p:nvGrpSpPr>
          <p:grpSpPr>
            <a:xfrm>
              <a:off x="-928967" y="2324633"/>
              <a:ext cx="11005420" cy="718056"/>
              <a:chOff x="-584499" y="-186249"/>
              <a:chExt cx="11005420" cy="718056"/>
            </a:xfrm>
            <a:grpFill/>
          </p:grpSpPr>
          <p:sp>
            <p:nvSpPr>
              <p:cNvPr id="345" name="Hexagon 34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6" name="Hexagon 34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7" name="Hexagon 34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8" name="Hexagon 34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9" name="Hexagon 34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0" name="Hexagon 34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1" name="Hexagon 35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2" name="Hexagon 35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3" name="Hexagon 35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4" name="Hexagon 35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5" name="Hexagon 35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6" name="Hexagon 35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7" name="Hexagon 35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8" name="Hexagon 35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9" name="Hexagon 35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0" name="Hexagon 35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6" name="Group 225"/>
            <p:cNvGrpSpPr/>
            <p:nvPr/>
          </p:nvGrpSpPr>
          <p:grpSpPr>
            <a:xfrm>
              <a:off x="-1274332" y="2953043"/>
              <a:ext cx="11005420" cy="718056"/>
              <a:chOff x="-584499" y="-186249"/>
              <a:chExt cx="11005420" cy="718056"/>
            </a:xfrm>
            <a:grpFill/>
          </p:grpSpPr>
          <p:sp>
            <p:nvSpPr>
              <p:cNvPr id="329" name="Hexagon 32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0" name="Hexagon 32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1" name="Hexagon 33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2" name="Hexagon 33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3" name="Hexagon 33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4" name="Hexagon 33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5" name="Hexagon 33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6" name="Hexagon 33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7" name="Hexagon 33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8" name="Hexagon 33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9" name="Hexagon 33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0" name="Hexagon 33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1" name="Hexagon 34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2" name="Hexagon 34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3" name="Hexagon 34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4" name="Hexagon 34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7" name="Group 226"/>
            <p:cNvGrpSpPr/>
            <p:nvPr/>
          </p:nvGrpSpPr>
          <p:grpSpPr>
            <a:xfrm>
              <a:off x="-930710" y="3587728"/>
              <a:ext cx="11005420" cy="718056"/>
              <a:chOff x="-584499" y="-186249"/>
              <a:chExt cx="11005420" cy="718056"/>
            </a:xfrm>
            <a:grpFill/>
          </p:grpSpPr>
          <p:sp>
            <p:nvSpPr>
              <p:cNvPr id="313" name="Hexagon 31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4" name="Hexagon 31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5" name="Hexagon 31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6" name="Hexagon 31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7" name="Hexagon 31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8" name="Hexagon 31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9" name="Hexagon 31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0" name="Hexagon 31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1" name="Hexagon 32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2" name="Hexagon 32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3" name="Hexagon 32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4" name="Hexagon 32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5" name="Hexagon 32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6" name="Hexagon 32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7" name="Hexagon 32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8" name="Hexagon 32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8" name="Group 227"/>
            <p:cNvGrpSpPr/>
            <p:nvPr/>
          </p:nvGrpSpPr>
          <p:grpSpPr>
            <a:xfrm>
              <a:off x="-1276075" y="4216138"/>
              <a:ext cx="11005420" cy="718056"/>
              <a:chOff x="-584499" y="-186249"/>
              <a:chExt cx="11005420" cy="718056"/>
            </a:xfrm>
            <a:grpFill/>
          </p:grpSpPr>
          <p:sp>
            <p:nvSpPr>
              <p:cNvPr id="297" name="Hexagon 29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8" name="Hexagon 29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9" name="Hexagon 29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0" name="Hexagon 29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1" name="Hexagon 30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2" name="Hexagon 30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3" name="Hexagon 30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4" name="Hexagon 30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5" name="Hexagon 30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6" name="Hexagon 30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7" name="Hexagon 30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8" name="Hexagon 30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9" name="Hexagon 30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0" name="Hexagon 30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1" name="Hexagon 31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2" name="Hexagon 31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9" name="Group 228"/>
            <p:cNvGrpSpPr/>
            <p:nvPr/>
          </p:nvGrpSpPr>
          <p:grpSpPr>
            <a:xfrm>
              <a:off x="-930710" y="4835514"/>
              <a:ext cx="11005420" cy="718056"/>
              <a:chOff x="-584499" y="-186249"/>
              <a:chExt cx="11005420" cy="718056"/>
            </a:xfrm>
            <a:grpFill/>
          </p:grpSpPr>
          <p:sp>
            <p:nvSpPr>
              <p:cNvPr id="281" name="Hexagon 28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2" name="Hexagon 28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3" name="Hexagon 28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4" name="Hexagon 28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5" name="Hexagon 28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6" name="Hexagon 28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7" name="Hexagon 28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8" name="Hexagon 28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9" name="Hexagon 28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0" name="Hexagon 28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1" name="Hexagon 29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2" name="Hexagon 29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3" name="Hexagon 29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4" name="Hexagon 29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5" name="Hexagon 29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6" name="Hexagon 29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0" name="Group 229"/>
            <p:cNvGrpSpPr/>
            <p:nvPr/>
          </p:nvGrpSpPr>
          <p:grpSpPr>
            <a:xfrm>
              <a:off x="-1276075" y="5463924"/>
              <a:ext cx="11005420" cy="718056"/>
              <a:chOff x="-584499" y="-186249"/>
              <a:chExt cx="11005420" cy="718056"/>
            </a:xfrm>
            <a:grpFill/>
          </p:grpSpPr>
          <p:sp>
            <p:nvSpPr>
              <p:cNvPr id="265" name="Hexagon 26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6" name="Hexagon 26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7" name="Hexagon 26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8" name="Hexagon 26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9" name="Hexagon 26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0" name="Hexagon 26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1" name="Hexagon 27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2" name="Hexagon 27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3" name="Hexagon 27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4" name="Hexagon 27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5" name="Hexagon 27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6" name="Hexagon 27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7" name="Hexagon 27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8" name="Hexagon 27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9" name="Hexagon 27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0" name="Hexagon 27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1" name="Group 230"/>
            <p:cNvGrpSpPr/>
            <p:nvPr/>
          </p:nvGrpSpPr>
          <p:grpSpPr>
            <a:xfrm>
              <a:off x="-1623140" y="6071637"/>
              <a:ext cx="11005420" cy="751306"/>
              <a:chOff x="-584499" y="-219499"/>
              <a:chExt cx="11005420" cy="751306"/>
            </a:xfrm>
            <a:grpFill/>
          </p:grpSpPr>
          <p:sp>
            <p:nvSpPr>
              <p:cNvPr id="249" name="Hexagon 24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0" name="Hexagon 24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1" name="Hexagon 25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2" name="Hexagon 25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3" name="Hexagon 25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4" name="Hexagon 25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5" name="Hexagon 25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6" name="Hexagon 25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7" name="Hexagon 25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8" name="Hexagon 25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9" name="Hexagon 25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0" name="Hexagon 25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1" name="Hexagon 26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2" name="Hexagon 26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3" name="Hexagon 26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4" name="Hexagon 26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2" name="Group 231"/>
            <p:cNvGrpSpPr/>
            <p:nvPr/>
          </p:nvGrpSpPr>
          <p:grpSpPr>
            <a:xfrm>
              <a:off x="-1276075" y="6708943"/>
              <a:ext cx="11005420" cy="751306"/>
              <a:chOff x="-584499" y="-219499"/>
              <a:chExt cx="11005420" cy="751306"/>
            </a:xfrm>
            <a:grpFill/>
          </p:grpSpPr>
          <p:sp>
            <p:nvSpPr>
              <p:cNvPr id="233" name="Hexagon 23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4" name="Hexagon 23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5" name="Hexagon 23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6" name="Hexagon 23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7" name="Hexagon 23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8" name="Hexagon 23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9" name="Hexagon 23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0" name="Hexagon 23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1" name="Hexagon 24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2" name="Hexagon 24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3" name="Hexagon 24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4" name="Hexagon 24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5" name="Hexagon 24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6" name="Hexagon 24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7" name="Hexagon 24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8" name="Hexagon 24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18" name="Rectangle 217"/>
          <p:cNvSpPr/>
          <p:nvPr userDrawn="1"/>
        </p:nvSpPr>
        <p:spPr>
          <a:xfrm rot="5400000">
            <a:off x="298989" y="3380671"/>
            <a:ext cx="904332" cy="9665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p:cNvSpPr>
            <a:spLocks noGrp="1"/>
          </p:cNvSpPr>
          <p:nvPr>
            <p:ph sz="quarter" idx="12" hasCustomPrompt="1"/>
          </p:nvPr>
        </p:nvSpPr>
        <p:spPr>
          <a:xfrm>
            <a:off x="1182145" y="2817184"/>
            <a:ext cx="7352025" cy="665162"/>
          </a:xfrm>
          <a:prstGeom prst="rect">
            <a:avLst/>
          </a:prstGeom>
        </p:spPr>
        <p:txBody>
          <a:bodyPr anchor="ctr">
            <a:normAutofit/>
          </a:bodyPr>
          <a:lstStyle>
            <a:lvl1pPr marL="0" indent="0">
              <a:buNone/>
              <a:defRPr sz="3200">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main module title</a:t>
            </a:r>
          </a:p>
        </p:txBody>
      </p:sp>
      <p:sp>
        <p:nvSpPr>
          <p:cNvPr id="215" name="Content Placeholder 2"/>
          <p:cNvSpPr>
            <a:spLocks noGrp="1"/>
          </p:cNvSpPr>
          <p:nvPr>
            <p:ph sz="quarter" idx="14" hasCustomPrompt="1"/>
          </p:nvPr>
        </p:nvSpPr>
        <p:spPr>
          <a:xfrm>
            <a:off x="1182144" y="3433176"/>
            <a:ext cx="7352026" cy="665162"/>
          </a:xfrm>
          <a:prstGeom prst="rect">
            <a:avLst/>
          </a:prstGeom>
        </p:spPr>
        <p:txBody>
          <a:bodyPr anchor="ctr">
            <a:normAutofit/>
          </a:bodyPr>
          <a:lstStyle>
            <a:lvl1pPr marL="0" indent="0">
              <a:buNone/>
              <a:defRPr sz="3200" b="1" baseline="0">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Part #: Add part title as a question</a:t>
            </a:r>
          </a:p>
        </p:txBody>
      </p:sp>
      <p:sp>
        <p:nvSpPr>
          <p:cNvPr id="2" name="Title 1">
            <a:extLst>
              <a:ext uri="{FF2B5EF4-FFF2-40B4-BE49-F238E27FC236}">
                <a16:creationId xmlns:a16="http://schemas.microsoft.com/office/drawing/2014/main" id="{D4D833CB-2D53-4422-A2C3-B3D0CF0E569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29407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part objectives">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72895"/>
            <a:ext cx="4154488" cy="1512209"/>
          </a:xfrm>
          <a:prstGeom prst="rect">
            <a:avLst/>
          </a:prstGeom>
        </p:spPr>
        <p:txBody>
          <a:bodyPr anchor="ctr" anchorCtr="0">
            <a:sp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part #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9" name="Picture 2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21" name="Picture 2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462470" y="2773436"/>
            <a:ext cx="3380371" cy="1311128"/>
          </a:xfrm>
          <a:prstGeom prst="rect">
            <a:avLst/>
          </a:prstGeom>
        </p:spPr>
        <p:txBody>
          <a:bodyPr anchor="ctr">
            <a:spAutoFit/>
          </a:bodyPr>
          <a:lstStyle>
            <a:lvl1pPr marL="0" indent="0">
              <a:buNone/>
              <a:defRPr sz="4400" b="1">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Part # Objectives</a:t>
            </a:r>
          </a:p>
        </p:txBody>
      </p:sp>
      <p:sp>
        <p:nvSpPr>
          <p:cNvPr id="2" name="Title 1">
            <a:extLst>
              <a:ext uri="{FF2B5EF4-FFF2-40B4-BE49-F238E27FC236}">
                <a16:creationId xmlns:a16="http://schemas.microsoft.com/office/drawing/2014/main" id="{F9F4AE2C-F47A-4C7E-88C6-D35F0CE5294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 DBI Context">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209" y="628032"/>
            <a:ext cx="3082169" cy="543351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ext Placeholder 226"/>
          <p:cNvSpPr>
            <a:spLocks noGrp="1"/>
          </p:cNvSpPr>
          <p:nvPr>
            <p:ph type="body" sz="quarter" idx="14" hasCustomPrompt="1"/>
          </p:nvPr>
        </p:nvSpPr>
        <p:spPr>
          <a:xfrm>
            <a:off x="575733" y="1685758"/>
            <a:ext cx="4842934" cy="4229197"/>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point of context</a:t>
            </a:r>
          </a:p>
          <a:p>
            <a:pPr lvl="1"/>
            <a:endParaRPr lang="en-US" dirty="0"/>
          </a:p>
        </p:txBody>
      </p:sp>
      <p:sp>
        <p:nvSpPr>
          <p:cNvPr id="15" name="Title 1"/>
          <p:cNvSpPr>
            <a:spLocks noGrp="1"/>
          </p:cNvSpPr>
          <p:nvPr>
            <p:ph type="title" hasCustomPrompt="1"/>
          </p:nvPr>
        </p:nvSpPr>
        <p:spPr>
          <a:xfrm>
            <a:off x="575733" y="423505"/>
            <a:ext cx="4842934"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This part </a:t>
            </a:r>
            <a:r>
              <a:rPr lang="en-US" dirty="0"/>
              <a:t>in the context of the DBI framework</a:t>
            </a:r>
          </a:p>
        </p:txBody>
      </p:sp>
    </p:spTree>
    <p:extLst>
      <p:ext uri="{BB962C8B-B14F-4D97-AF65-F5344CB8AC3E}">
        <p14:creationId xmlns:p14="http://schemas.microsoft.com/office/powerpoint/2010/main" val="4177959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9" name="Rectangle 8"/>
          <p:cNvSpPr/>
          <p:nvPr userDrawn="1"/>
        </p:nvSpPr>
        <p:spPr>
          <a:xfrm rot="5400000">
            <a:off x="-3312622" y="3312622"/>
            <a:ext cx="6858000" cy="232756"/>
          </a:xfrm>
          <a:prstGeom prst="rect">
            <a:avLst/>
          </a:prstGeom>
          <a:gradFill flip="none" rotWithShape="1">
            <a:gsLst>
              <a:gs pos="0">
                <a:schemeClr val="accent6">
                  <a:lumMod val="60000"/>
                  <a:lumOff val="40000"/>
                </a:schemeClr>
              </a:gs>
              <a:gs pos="100000">
                <a:schemeClr val="accent6">
                  <a:lumMod val="7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 Placeholder 226"/>
          <p:cNvSpPr>
            <a:spLocks noGrp="1"/>
          </p:cNvSpPr>
          <p:nvPr userDrawn="1">
            <p:ph type="body" sz="quarter" idx="13" hasCustomPrompt="1"/>
          </p:nvPr>
        </p:nvSpPr>
        <p:spPr>
          <a:xfrm>
            <a:off x="554476" y="1515946"/>
            <a:ext cx="8204754" cy="4469673"/>
          </a:xfrm>
          <a:prstGeom prst="rect">
            <a:avLst/>
          </a:prstGeom>
        </p:spPr>
        <p:txBody>
          <a:bodyPr wrap="square" anchor="t" anchorCtr="0">
            <a:normAutofit/>
          </a:bodyPr>
          <a:lstStyle>
            <a:lvl1pPr marL="285750" indent="-285750">
              <a:buClr>
                <a:schemeClr val="accent6">
                  <a:lumMod val="60000"/>
                  <a:lumOff val="40000"/>
                </a:schemeClr>
              </a:buClr>
              <a:buFont typeface="Wingdings" charset="2"/>
              <a:buChar char="q"/>
              <a:defRPr sz="2000" baseline="0">
                <a:latin typeface="Arial" charset="0"/>
                <a:ea typeface="Arial" charset="0"/>
                <a:cs typeface="Arial" charset="0"/>
              </a:defRPr>
            </a:lvl1pPr>
            <a:lvl2pPr marL="742950" indent="-285750">
              <a:buClr>
                <a:schemeClr val="accent6">
                  <a:lumMod val="20000"/>
                  <a:lumOff val="80000"/>
                </a:schemeClr>
              </a:buClr>
              <a:buFont typeface="Arial" charset="0"/>
              <a:buChar char="•"/>
              <a:defRPr sz="1800">
                <a:latin typeface="Arial" charset="0"/>
                <a:ea typeface="Arial" charset="0"/>
                <a:cs typeface="Arial" charset="0"/>
              </a:defRPr>
            </a:lvl2pPr>
            <a:lvl3pPr marL="1200150" indent="-285750">
              <a:buClr>
                <a:schemeClr val="accent6">
                  <a:lumMod val="20000"/>
                  <a:lumOff val="80000"/>
                </a:schemeClr>
              </a:buClr>
              <a:buFont typeface="Arial"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 Click to type checklist item</a:t>
            </a:r>
          </a:p>
          <a:p>
            <a:pPr lvl="1"/>
            <a:r>
              <a:rPr lang="en-US" dirty="0"/>
              <a:t>Sub-item for checklist (bullet, not box)</a:t>
            </a:r>
          </a:p>
          <a:p>
            <a:pPr lvl="2"/>
            <a:r>
              <a:rPr lang="en-US" dirty="0"/>
              <a:t>Sub-sub item (use rarely)</a:t>
            </a:r>
          </a:p>
        </p:txBody>
      </p:sp>
      <p:sp>
        <p:nvSpPr>
          <p:cNvPr id="18" name="Title 1"/>
          <p:cNvSpPr>
            <a:spLocks noGrp="1"/>
          </p:cNvSpPr>
          <p:nvPr userDrawn="1">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Checklist: Description</a:t>
            </a: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244901">
            <a:off x="323211" y="540859"/>
            <a:ext cx="601035" cy="484363"/>
          </a:xfrm>
          <a:prstGeom prst="rect">
            <a:avLst/>
          </a:prstGeom>
        </p:spPr>
      </p:pic>
    </p:spTree>
    <p:extLst>
      <p:ext uri="{BB962C8B-B14F-4D97-AF65-F5344CB8AC3E}">
        <p14:creationId xmlns:p14="http://schemas.microsoft.com/office/powerpoint/2010/main" val="1599832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 rationale">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Text Placeholder 226"/>
          <p:cNvSpPr>
            <a:spLocks noGrp="1"/>
          </p:cNvSpPr>
          <p:nvPr userDrawn="1">
            <p:ph type="body" sz="quarter" idx="13" hasCustomPrompt="1"/>
          </p:nvPr>
        </p:nvSpPr>
        <p:spPr>
          <a:xfrm>
            <a:off x="554476" y="151594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rationale point</a:t>
            </a:r>
          </a:p>
          <a:p>
            <a:pPr lvl="0"/>
            <a:r>
              <a:rPr lang="en-US" dirty="0"/>
              <a:t>If possible, use Ask the Expert video (or get one filmed)</a:t>
            </a:r>
          </a:p>
        </p:txBody>
      </p:sp>
      <p:sp>
        <p:nvSpPr>
          <p:cNvPr id="21" name="Title 1"/>
          <p:cNvSpPr>
            <a:spLocks noGrp="1"/>
          </p:cNvSpPr>
          <p:nvPr userDrawn="1">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Write part rationale title here</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1378" y="453631"/>
            <a:ext cx="416574" cy="667327"/>
          </a:xfrm>
          <a:prstGeom prst="rect">
            <a:avLst/>
          </a:prstGeom>
        </p:spPr>
      </p:pic>
    </p:spTree>
    <p:extLst>
      <p:ext uri="{BB962C8B-B14F-4D97-AF65-F5344CB8AC3E}">
        <p14:creationId xmlns:p14="http://schemas.microsoft.com/office/powerpoint/2010/main" val="1404459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ear explanation">
    <p:spTree>
      <p:nvGrpSpPr>
        <p:cNvPr id="1" name=""/>
        <p:cNvGrpSpPr/>
        <p:nvPr/>
      </p:nvGrpSpPr>
      <p:grpSpPr>
        <a:xfrm>
          <a:off x="0" y="0"/>
          <a:ext cx="0" cy="0"/>
          <a:chOff x="0" y="0"/>
          <a:chExt cx="0" cy="0"/>
        </a:xfrm>
      </p:grpSpPr>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575733" y="324358"/>
            <a:ext cx="8183497"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Click to add </a:t>
            </a:r>
            <a:r>
              <a:rPr lang="en-US"/>
              <a:t>clear explanation</a:t>
            </a:r>
            <a:endParaRPr lang="en-US" dirty="0"/>
          </a:p>
        </p:txBody>
      </p:sp>
    </p:spTree>
    <p:extLst>
      <p:ext uri="{BB962C8B-B14F-4D97-AF65-F5344CB8AC3E}">
        <p14:creationId xmlns:p14="http://schemas.microsoft.com/office/powerpoint/2010/main" val="1025425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nowledge-building workbook activity">
    <p:spTree>
      <p:nvGrpSpPr>
        <p:cNvPr id="1" name=""/>
        <p:cNvGrpSpPr/>
        <p:nvPr/>
      </p:nvGrpSpPr>
      <p:grpSpPr>
        <a:xfrm>
          <a:off x="0" y="0"/>
          <a:ext cx="0" cy="0"/>
          <a:chOff x="0" y="0"/>
          <a:chExt cx="0" cy="0"/>
        </a:xfrm>
      </p:grpSpPr>
      <p:sp>
        <p:nvSpPr>
          <p:cNvPr id="11" name="Rectangle 10"/>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Text Placeholder 226"/>
          <p:cNvSpPr>
            <a:spLocks noGrp="1"/>
          </p:cNvSpPr>
          <p:nvPr>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Workbook Activity #: Activity type (see list)</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737" y="406485"/>
            <a:ext cx="403855" cy="699267"/>
          </a:xfrm>
          <a:prstGeom prst="rect">
            <a:avLst/>
          </a:prstGeom>
        </p:spPr>
      </p:pic>
    </p:spTree>
    <p:extLst>
      <p:ext uri="{BB962C8B-B14F-4D97-AF65-F5344CB8AC3E}">
        <p14:creationId xmlns:p14="http://schemas.microsoft.com/office/powerpoint/2010/main" val="563589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nowledge-building discussion activity">
    <p:spTree>
      <p:nvGrpSpPr>
        <p:cNvPr id="1" name=""/>
        <p:cNvGrpSpPr/>
        <p:nvPr/>
      </p:nvGrpSpPr>
      <p:grpSpPr>
        <a:xfrm>
          <a:off x="0" y="0"/>
          <a:ext cx="0" cy="0"/>
          <a:chOff x="0" y="0"/>
          <a:chExt cx="0" cy="0"/>
        </a:xfrm>
      </p:grpSpPr>
      <p:sp>
        <p:nvSpPr>
          <p:cNvPr id="17" name="Rectangle 16"/>
          <p:cNvSpPr/>
          <p:nvPr userDrawn="1"/>
        </p:nvSpPr>
        <p:spPr>
          <a:xfrm rot="5400000">
            <a:off x="-3312622" y="3312622"/>
            <a:ext cx="6858000" cy="232756"/>
          </a:xfrm>
          <a:prstGeom prst="rect">
            <a:avLst/>
          </a:prstGeom>
          <a:solidFill>
            <a:srgbClr val="759A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633412" y="-1466864"/>
            <a:ext cx="7877175" cy="1323439"/>
          </a:xfrm>
          <a:prstGeom prst="rect">
            <a:avLst/>
          </a:prstGeom>
          <a:solidFill>
            <a:srgbClr val="FF0000"/>
          </a:solidFill>
        </p:spPr>
        <p:txBody>
          <a:bodyPr wrap="square">
            <a:spAutoFit/>
          </a:bodyPr>
          <a:lstStyle/>
          <a:p>
            <a:r>
              <a:rPr lang="en-US" sz="4000" dirty="0"/>
              <a:t>(DO NOT PUT THESE SLIDES IN THE MIDDLE OF  LECTURE SLIDES)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9" name="Text Placeholder 226"/>
          <p:cNvSpPr>
            <a:spLocks noGrp="1"/>
          </p:cNvSpPr>
          <p:nvPr>
            <p:ph type="body" sz="quarter" idx="14" hasCustomPrompt="1"/>
          </p:nvPr>
        </p:nvSpPr>
        <p:spPr>
          <a:xfrm>
            <a:off x="575733" y="1709508"/>
            <a:ext cx="4164709" cy="4352038"/>
          </a:xfrm>
          <a:prstGeom prst="rect">
            <a:avLst/>
          </a:prstGeom>
        </p:spPr>
        <p:txBody>
          <a:bodyPr wrap="square" anchor="t" anchorCtr="0">
            <a:normAutofit/>
          </a:bodyPr>
          <a:lstStyle>
            <a:lvl1pPr marL="285750" indent="-285750">
              <a:buClr>
                <a:srgbClr val="94B9AF"/>
              </a:buClr>
              <a:buFont typeface="AppleSymbols" charset="0"/>
              <a:buChar char="⎔"/>
              <a:defRPr sz="2000" baseline="0">
                <a:solidFill>
                  <a:schemeClr val="tx1"/>
                </a:solidFill>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Describe the goal for the discussion board</a:t>
            </a:r>
          </a:p>
          <a:p>
            <a:pPr lvl="0"/>
            <a:r>
              <a:rPr lang="en-US" dirty="0"/>
              <a:t>Provide specific guidelines</a:t>
            </a:r>
          </a:p>
          <a:p>
            <a:pPr lvl="0"/>
            <a:r>
              <a:rPr lang="en-US" dirty="0"/>
              <a:t>Refer to posting guide at right (should also be posted online)</a:t>
            </a:r>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Discussion Board (ideas; readings; pre-selected video)</a:t>
            </a:r>
          </a:p>
        </p:txBody>
      </p:sp>
      <p:sp>
        <p:nvSpPr>
          <p:cNvPr id="24" name="Rectangle 23"/>
          <p:cNvSpPr/>
          <p:nvPr userDrawn="1"/>
        </p:nvSpPr>
        <p:spPr>
          <a:xfrm rot="5400000" flipV="1">
            <a:off x="2832113" y="3866520"/>
            <a:ext cx="4359743" cy="45719"/>
          </a:xfrm>
          <a:prstGeom prst="rect">
            <a:avLst/>
          </a:prstGeom>
          <a:solidFill>
            <a:srgbClr val="94B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Box 3"/>
          <p:cNvSpPr txBox="1"/>
          <p:nvPr userDrawn="1"/>
        </p:nvSpPr>
        <p:spPr>
          <a:xfrm>
            <a:off x="5252269" y="1599232"/>
            <a:ext cx="3465335" cy="4532010"/>
          </a:xfrm>
          <a:prstGeom prst="rect">
            <a:avLst/>
          </a:prstGeom>
          <a:noFill/>
        </p:spPr>
        <p:txBody>
          <a:bodyPr wrap="square" rtlCol="0">
            <a:spAutoFit/>
          </a:bodyPr>
          <a:lstStyle/>
          <a:p>
            <a:pPr algn="l"/>
            <a:r>
              <a:rPr lang="en-US" sz="1600" b="1" dirty="0">
                <a:solidFill>
                  <a:schemeClr val="tx2"/>
                </a:solidFill>
                <a:latin typeface="Arial" charset="0"/>
                <a:ea typeface="Arial" charset="0"/>
                <a:cs typeface="Arial" charset="0"/>
              </a:rPr>
              <a:t>Posting</a:t>
            </a:r>
            <a:r>
              <a:rPr lang="en-US" sz="1600" b="1" baseline="0" dirty="0">
                <a:solidFill>
                  <a:schemeClr val="tx2"/>
                </a:solidFill>
                <a:latin typeface="Arial" charset="0"/>
                <a:ea typeface="Arial" charset="0"/>
                <a:cs typeface="Arial" charset="0"/>
              </a:rPr>
              <a:t> on the discussion board</a:t>
            </a:r>
          </a:p>
          <a:p>
            <a:pPr algn="ctr"/>
            <a:endParaRPr lang="en-US" sz="1050" b="1" baseline="0" dirty="0">
              <a:solidFill>
                <a:schemeClr val="tx2"/>
              </a:solidFill>
              <a:latin typeface="Arial" charset="0"/>
              <a:ea typeface="Arial" charset="0"/>
              <a:cs typeface="Arial" charset="0"/>
            </a:endParaRPr>
          </a:p>
          <a:p>
            <a:pPr algn="l"/>
            <a:r>
              <a:rPr lang="en-US" sz="1600" b="0" baseline="0" dirty="0">
                <a:solidFill>
                  <a:schemeClr val="tx2"/>
                </a:solidFill>
                <a:latin typeface="Arial" charset="0"/>
                <a:ea typeface="Arial" charset="0"/>
                <a:cs typeface="Arial" charset="0"/>
              </a:rPr>
              <a:t>Use the discussion board to</a:t>
            </a:r>
          </a:p>
          <a:p>
            <a:pPr marL="285750" indent="-285750" algn="l">
              <a:buFont typeface="Arial" charset="0"/>
              <a:buChar char="•"/>
            </a:pPr>
            <a:r>
              <a:rPr lang="en-US" sz="1400" b="0" baseline="0" dirty="0">
                <a:solidFill>
                  <a:schemeClr val="tx2"/>
                </a:solidFill>
                <a:latin typeface="Arial" charset="0"/>
                <a:ea typeface="Arial" charset="0"/>
                <a:cs typeface="Arial" charset="0"/>
              </a:rPr>
              <a:t>Share information that you have and others do not</a:t>
            </a:r>
          </a:p>
          <a:p>
            <a:pPr marL="285750" indent="-285750" algn="l">
              <a:buFont typeface="Arial" charset="0"/>
              <a:buChar char="•"/>
            </a:pPr>
            <a:r>
              <a:rPr lang="en-US" sz="1400" b="0" baseline="0" dirty="0">
                <a:solidFill>
                  <a:schemeClr val="tx2"/>
                </a:solidFill>
                <a:latin typeface="Arial" charset="0"/>
                <a:ea typeface="Arial" charset="0"/>
                <a:cs typeface="Arial" charset="0"/>
              </a:rPr>
              <a:t>Get clarification</a:t>
            </a:r>
          </a:p>
          <a:p>
            <a:pPr marL="285750" indent="-285750" algn="l">
              <a:buFont typeface="Arial" charset="0"/>
              <a:buChar char="•"/>
            </a:pPr>
            <a:r>
              <a:rPr lang="en-US" sz="1400" b="0" baseline="0" dirty="0">
                <a:solidFill>
                  <a:schemeClr val="tx2"/>
                </a:solidFill>
                <a:latin typeface="Arial" charset="0"/>
                <a:ea typeface="Arial" charset="0"/>
                <a:cs typeface="Arial" charset="0"/>
              </a:rPr>
              <a:t>Extend the conversation beyond the specific module content</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Respond to others by</a:t>
            </a:r>
          </a:p>
          <a:p>
            <a:pPr marL="285750" indent="-285750" algn="l">
              <a:buFont typeface="Arial" charset="0"/>
              <a:buChar char="•"/>
            </a:pPr>
            <a:r>
              <a:rPr lang="en-US" sz="1400" b="0" baseline="0" dirty="0">
                <a:solidFill>
                  <a:schemeClr val="tx2"/>
                </a:solidFill>
                <a:latin typeface="Arial" charset="0"/>
                <a:ea typeface="Arial" charset="0"/>
                <a:cs typeface="Arial" charset="0"/>
              </a:rPr>
              <a:t>Asking for more information</a:t>
            </a:r>
          </a:p>
          <a:p>
            <a:pPr marL="285750" indent="-285750" algn="l">
              <a:buFont typeface="Arial" charset="0"/>
              <a:buChar char="•"/>
            </a:pPr>
            <a:r>
              <a:rPr lang="en-US" sz="1400" b="0" baseline="0" dirty="0">
                <a:solidFill>
                  <a:schemeClr val="tx2"/>
                </a:solidFill>
                <a:latin typeface="Arial" charset="0"/>
                <a:ea typeface="Arial" charset="0"/>
                <a:cs typeface="Arial" charset="0"/>
              </a:rPr>
              <a:t>Providing specific feedback why you agree or disagree with opinions</a:t>
            </a:r>
          </a:p>
          <a:p>
            <a:pPr marL="285750" indent="-285750" algn="l">
              <a:buFont typeface="Arial" charset="0"/>
              <a:buChar char="•"/>
            </a:pPr>
            <a:r>
              <a:rPr lang="en-US" sz="1400" b="0" baseline="0" dirty="0">
                <a:solidFill>
                  <a:schemeClr val="tx2"/>
                </a:solidFill>
                <a:latin typeface="Arial" charset="0"/>
                <a:ea typeface="Arial" charset="0"/>
                <a:cs typeface="Arial" charset="0"/>
              </a:rPr>
              <a:t>Correcting unintended errors</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Write</a:t>
            </a:r>
          </a:p>
          <a:p>
            <a:pPr marL="285750" indent="-285750" algn="l">
              <a:buFont typeface="Arial" charset="0"/>
              <a:buChar char="•"/>
            </a:pPr>
            <a:r>
              <a:rPr lang="en-US" sz="1400" b="0" baseline="0" dirty="0">
                <a:solidFill>
                  <a:schemeClr val="tx2"/>
                </a:solidFill>
                <a:latin typeface="Arial" charset="0"/>
                <a:ea typeface="Arial" charset="0"/>
                <a:cs typeface="Arial" charset="0"/>
              </a:rPr>
              <a:t>Short but content-filled responses</a:t>
            </a:r>
          </a:p>
          <a:p>
            <a:pPr marL="285750" indent="-285750" algn="l">
              <a:buFont typeface="Arial" charset="0"/>
              <a:buChar char="•"/>
            </a:pPr>
            <a:r>
              <a:rPr lang="en-US" sz="1400" b="0" baseline="0" dirty="0">
                <a:solidFill>
                  <a:schemeClr val="tx2"/>
                </a:solidFill>
                <a:latin typeface="Arial" charset="0"/>
                <a:ea typeface="Arial" charset="0"/>
                <a:cs typeface="Arial" charset="0"/>
              </a:rPr>
              <a:t>Clearly (after typing, briefly edit)</a:t>
            </a:r>
          </a:p>
          <a:p>
            <a:pPr marL="285750" indent="-285750" algn="l">
              <a:buFont typeface="Arial" charset="0"/>
              <a:buChar char="•"/>
            </a:pPr>
            <a:r>
              <a:rPr lang="en-US" sz="1400" b="0" baseline="0" dirty="0">
                <a:solidFill>
                  <a:schemeClr val="tx2"/>
                </a:solidFill>
                <a:latin typeface="Arial" charset="0"/>
                <a:ea typeface="Arial" charset="0"/>
                <a:cs typeface="Arial" charset="0"/>
              </a:rPr>
              <a:t>In a style that allows generosity of spirit (assuming the best of others)</a:t>
            </a: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232" y="561476"/>
            <a:ext cx="632468" cy="443131"/>
          </a:xfrm>
          <a:prstGeom prst="rect">
            <a:avLst/>
          </a:prstGeom>
        </p:spPr>
      </p:pic>
    </p:spTree>
    <p:extLst>
      <p:ext uri="{BB962C8B-B14F-4D97-AF65-F5344CB8AC3E}">
        <p14:creationId xmlns:p14="http://schemas.microsoft.com/office/powerpoint/2010/main" val="336720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Objectives">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72895"/>
            <a:ext cx="4154488" cy="1512209"/>
          </a:xfrm>
          <a:prstGeom prst="rect">
            <a:avLst/>
          </a:prstGeom>
        </p:spPr>
        <p:txBody>
          <a:bodyPr anchor="ctr" anchorCtr="0">
            <a:sp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0" name="Picture 2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31" name="Picture 2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4" hasCustomPrompt="1"/>
          </p:nvPr>
        </p:nvSpPr>
        <p:spPr>
          <a:xfrm>
            <a:off x="381000" y="2773436"/>
            <a:ext cx="3535363" cy="1311128"/>
          </a:xfrm>
          <a:prstGeom prst="rect">
            <a:avLst/>
          </a:prstGeom>
        </p:spPr>
        <p:txBody>
          <a:bodyPr anchor="ctr">
            <a:spAutoFit/>
          </a:bodyPr>
          <a:lstStyle>
            <a:lvl1pPr marL="0" indent="0">
              <a:buNone/>
              <a:defRPr sz="4400" b="1">
                <a:latin typeface="Arial" charset="0"/>
                <a:ea typeface="Arial" charset="0"/>
                <a:cs typeface="Arial" charset="0"/>
              </a:defRPr>
            </a:lvl1pPr>
            <a:lvl2pPr marL="457200" indent="0">
              <a:buNone/>
              <a:defRPr b="1">
                <a:latin typeface="Arial" charset="0"/>
                <a:ea typeface="Arial" charset="0"/>
                <a:cs typeface="Arial" charset="0"/>
              </a:defRPr>
            </a:lvl2pPr>
            <a:lvl3pPr marL="914400" indent="0">
              <a:buNone/>
              <a:defRPr b="1">
                <a:latin typeface="Arial" charset="0"/>
                <a:ea typeface="Arial" charset="0"/>
                <a:cs typeface="Arial" charset="0"/>
              </a:defRPr>
            </a:lvl3pPr>
            <a:lvl4pPr marL="1371600" indent="0">
              <a:buNone/>
              <a:defRPr b="1">
                <a:latin typeface="Arial" charset="0"/>
                <a:ea typeface="Arial" charset="0"/>
                <a:cs typeface="Arial" charset="0"/>
              </a:defRPr>
            </a:lvl4pPr>
            <a:lvl5pPr marL="1828800" indent="0">
              <a:buNone/>
              <a:defRPr b="1">
                <a:latin typeface="Arial" charset="0"/>
                <a:ea typeface="Arial" charset="0"/>
                <a:cs typeface="Arial" charset="0"/>
              </a:defRPr>
            </a:lvl5pPr>
          </a:lstStyle>
          <a:p>
            <a:pPr lvl="0"/>
            <a:r>
              <a:rPr lang="en-US" dirty="0"/>
              <a:t>Module Objectives</a:t>
            </a:r>
          </a:p>
        </p:txBody>
      </p:sp>
      <p:sp>
        <p:nvSpPr>
          <p:cNvPr id="2" name="Title 1">
            <a:extLst>
              <a:ext uri="{FF2B5EF4-FFF2-40B4-BE49-F238E27FC236}">
                <a16:creationId xmlns:a16="http://schemas.microsoft.com/office/drawing/2014/main" id="{B4CDA7A4-7234-45B4-AE96-0229C5E57FA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8162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nowledge-building partner work">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Partner Work</a:t>
            </a:r>
          </a:p>
        </p:txBody>
      </p:sp>
      <p:sp>
        <p:nvSpPr>
          <p:cNvPr id="21" name="Text Placeholder 226"/>
          <p:cNvSpPr>
            <a:spLocks noGrp="1"/>
          </p:cNvSpPr>
          <p:nvPr userDrawn="1">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7519" y="561731"/>
            <a:ext cx="796052" cy="447098"/>
          </a:xfrm>
          <a:prstGeom prst="rect">
            <a:avLst/>
          </a:prstGeom>
        </p:spPr>
      </p:pic>
    </p:spTree>
    <p:extLst>
      <p:ext uri="{BB962C8B-B14F-4D97-AF65-F5344CB8AC3E}">
        <p14:creationId xmlns:p14="http://schemas.microsoft.com/office/powerpoint/2010/main" val="1579989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Knowledge-building quiz">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Quiz</a:t>
            </a:r>
          </a:p>
        </p:txBody>
      </p:sp>
      <p:sp>
        <p:nvSpPr>
          <p:cNvPr id="21" name="Text Placeholder 226"/>
          <p:cNvSpPr>
            <a:spLocks noGrp="1"/>
          </p:cNvSpPr>
          <p:nvPr userDrawn="1">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4497" y="450798"/>
            <a:ext cx="430336" cy="631769"/>
          </a:xfrm>
          <a:prstGeom prst="rect">
            <a:avLst/>
          </a:prstGeom>
        </p:spPr>
      </p:pic>
    </p:spTree>
    <p:extLst>
      <p:ext uri="{BB962C8B-B14F-4D97-AF65-F5344CB8AC3E}">
        <p14:creationId xmlns:p14="http://schemas.microsoft.com/office/powerpoint/2010/main" val="2727496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nowledge-building lead teacher demonstration">
    <p:spTree>
      <p:nvGrpSpPr>
        <p:cNvPr id="1" name=""/>
        <p:cNvGrpSpPr/>
        <p:nvPr/>
      </p:nvGrpSpPr>
      <p:grpSpPr>
        <a:xfrm>
          <a:off x="0" y="0"/>
          <a:ext cx="0" cy="0"/>
          <a:chOff x="0" y="0"/>
          <a:chExt cx="0" cy="0"/>
        </a:xfrm>
      </p:grpSpPr>
      <p:sp>
        <p:nvSpPr>
          <p:cNvPr id="17" name="Media Placeholder 16"/>
          <p:cNvSpPr>
            <a:spLocks noGrp="1"/>
          </p:cNvSpPr>
          <p:nvPr>
            <p:ph type="media" sz="quarter" idx="14" hasCustomPrompt="1"/>
          </p:nvPr>
        </p:nvSpPr>
        <p:spPr>
          <a:xfrm>
            <a:off x="637557" y="1653152"/>
            <a:ext cx="8142927" cy="4468813"/>
          </a:xfrm>
          <a:prstGeom prst="rect">
            <a:avLst/>
          </a:prstGeom>
        </p:spPr>
        <p:txBody>
          <a:bodyPr/>
          <a:lstStyle>
            <a:lvl1pPr marL="0" indent="0">
              <a:buNone/>
              <a:defRPr sz="2000" baseline="0">
                <a:latin typeface="Arial" charset="0"/>
                <a:ea typeface="Arial" charset="0"/>
                <a:cs typeface="Arial" charset="0"/>
              </a:defRPr>
            </a:lvl1pPr>
          </a:lstStyle>
          <a:p>
            <a:r>
              <a:rPr lang="en-US" dirty="0"/>
              <a:t>Insert Lead Teacher video here</a:t>
            </a:r>
          </a:p>
        </p:txBody>
      </p:sp>
      <p:sp>
        <p:nvSpPr>
          <p:cNvPr id="7" name="Rectangle 6"/>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Tree>
    <p:extLst>
      <p:ext uri="{BB962C8B-B14F-4D97-AF65-F5344CB8AC3E}">
        <p14:creationId xmlns:p14="http://schemas.microsoft.com/office/powerpoint/2010/main" val="676848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nowledge-building curriculum">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Knowledge-Building Curriculum Example: Description of example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625641" y="1644308"/>
            <a:ext cx="8154846" cy="4469673"/>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277" y="568262"/>
            <a:ext cx="560776" cy="433327"/>
          </a:xfrm>
          <a:prstGeom prst="rect">
            <a:avLst/>
          </a:prstGeom>
        </p:spPr>
      </p:pic>
    </p:spTree>
    <p:extLst>
      <p:ext uri="{BB962C8B-B14F-4D97-AF65-F5344CB8AC3E}">
        <p14:creationId xmlns:p14="http://schemas.microsoft.com/office/powerpoint/2010/main" val="3697363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Knowledge-building journal entry">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Knowledge-Building Journal Entry: Description of task</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625641" y="1644308"/>
            <a:ext cx="8154846" cy="4469673"/>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212" y="478170"/>
            <a:ext cx="520906" cy="613511"/>
          </a:xfrm>
          <a:prstGeom prst="rect">
            <a:avLst/>
          </a:prstGeom>
        </p:spPr>
      </p:pic>
    </p:spTree>
    <p:extLst>
      <p:ext uri="{BB962C8B-B14F-4D97-AF65-F5344CB8AC3E}">
        <p14:creationId xmlns:p14="http://schemas.microsoft.com/office/powerpoint/2010/main" val="2729803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nowledge-building video">
    <p:spTree>
      <p:nvGrpSpPr>
        <p:cNvPr id="1" name=""/>
        <p:cNvGrpSpPr/>
        <p:nvPr/>
      </p:nvGrpSpPr>
      <p:grpSpPr>
        <a:xfrm>
          <a:off x="0" y="0"/>
          <a:ext cx="0" cy="0"/>
          <a:chOff x="0" y="0"/>
          <a:chExt cx="0" cy="0"/>
        </a:xfrm>
      </p:grpSpPr>
      <p:sp>
        <p:nvSpPr>
          <p:cNvPr id="20" name="Rectangle 19"/>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19018" y="324358"/>
            <a:ext cx="7540212" cy="9173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Video Example: </a:t>
            </a:r>
            <a:br>
              <a:rPr lang="en-US" dirty="0"/>
            </a:br>
            <a:r>
              <a:rPr lang="en-US" dirty="0"/>
              <a:t>Description of video</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Text Placeholder 226"/>
          <p:cNvSpPr>
            <a:spLocks noGrp="1"/>
          </p:cNvSpPr>
          <p:nvPr userDrawn="1">
            <p:ph type="body" sz="quarter" idx="14" hasCustomPrompt="1"/>
          </p:nvPr>
        </p:nvSpPr>
        <p:spPr>
          <a:xfrm>
            <a:off x="575733" y="1709508"/>
            <a:ext cx="4164709" cy="4247036"/>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0"/>
            <a:r>
              <a:rPr lang="en-US" dirty="0"/>
              <a:t>Type acknowledgement of copyright holder</a:t>
            </a:r>
          </a:p>
        </p:txBody>
      </p:sp>
      <p:sp>
        <p:nvSpPr>
          <p:cNvPr id="25" name="Picture Placeholder 10"/>
          <p:cNvSpPr>
            <a:spLocks noGrp="1"/>
          </p:cNvSpPr>
          <p:nvPr userDrawn="1">
            <p:ph type="pic" sz="quarter" idx="11" hasCustomPrompt="1"/>
          </p:nvPr>
        </p:nvSpPr>
        <p:spPr>
          <a:xfrm>
            <a:off x="5052505" y="1674912"/>
            <a:ext cx="3698423" cy="3549408"/>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
        <p:nvSpPr>
          <p:cNvPr id="26" name="Text Placeholder 2"/>
          <p:cNvSpPr>
            <a:spLocks noGrp="1"/>
          </p:cNvSpPr>
          <p:nvPr userDrawn="1">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1227619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and description">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95400" y="264054"/>
            <a:ext cx="7485086" cy="10651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Title of video and description of video focus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Media Placeholder 14"/>
          <p:cNvSpPr>
            <a:spLocks noGrp="1"/>
          </p:cNvSpPr>
          <p:nvPr userDrawn="1">
            <p:ph type="media" sz="quarter" idx="13" hasCustomPrompt="1"/>
          </p:nvPr>
        </p:nvSpPr>
        <p:spPr>
          <a:xfrm>
            <a:off x="554478" y="1515946"/>
            <a:ext cx="8204752" cy="3828395"/>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21" name="Text Placeholder 2"/>
          <p:cNvSpPr>
            <a:spLocks noGrp="1"/>
          </p:cNvSpPr>
          <p:nvPr userDrawn="1">
            <p:ph idx="12" hasCustomPrompt="1"/>
          </p:nvPr>
        </p:nvSpPr>
        <p:spPr>
          <a:xfrm>
            <a:off x="5060807" y="5527371"/>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378938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o telestration focus">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5053013" y="1674813"/>
            <a:ext cx="3727450" cy="3549650"/>
          </a:xfrm>
          <a:prstGeom prst="rect">
            <a:avLst/>
          </a:prstGeom>
        </p:spPr>
        <p:txBody>
          <a:bodyPr/>
          <a:lstStyle>
            <a:lvl1pPr marL="0" indent="0">
              <a:buNone/>
              <a:defRPr sz="2000" baseline="0">
                <a:latin typeface="Arial" charset="0"/>
                <a:ea typeface="Arial" charset="0"/>
                <a:cs typeface="Arial" charset="0"/>
              </a:defRPr>
            </a:lvl1pPr>
            <a:lvl2pPr marL="457200" indent="0">
              <a:buNone/>
              <a:defRPr sz="24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400">
                <a:latin typeface="Arial" charset="0"/>
                <a:ea typeface="Arial" charset="0"/>
                <a:cs typeface="Arial" charset="0"/>
              </a:defRPr>
            </a:lvl4pPr>
            <a:lvl5pPr marL="1828800" indent="0">
              <a:buNone/>
              <a:defRPr sz="2400">
                <a:latin typeface="Arial" charset="0"/>
                <a:ea typeface="Arial" charset="0"/>
                <a:cs typeface="Arial" charset="0"/>
              </a:defRPr>
            </a:lvl5pPr>
          </a:lstStyle>
          <a:p>
            <a:pPr lvl="0"/>
            <a:r>
              <a:rPr lang="en-US" dirty="0"/>
              <a:t>Clip from video to repeat or image to discuss</a:t>
            </a:r>
          </a:p>
        </p:txBody>
      </p:sp>
      <p:sp>
        <p:nvSpPr>
          <p:cNvPr id="20" name="Rectangle 19"/>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60272" y="422336"/>
            <a:ext cx="7457704" cy="721412"/>
          </a:xfrm>
          <a:prstGeom prst="rect">
            <a:avLst/>
          </a:prstGeom>
        </p:spPr>
        <p:txBody>
          <a:bodyPr anchor="ctr">
            <a:normAutofit/>
          </a:bodyPr>
          <a:lstStyle>
            <a:lvl1pPr>
              <a:defRPr lang="en-US" sz="3200" b="1" kern="1200" baseline="0" dirty="0">
                <a:ln w="3175">
                  <a:noFill/>
                </a:ln>
                <a:solidFill>
                  <a:schemeClr val="tx1"/>
                </a:solidFill>
                <a:latin typeface="Arial" charset="0"/>
                <a:ea typeface="Arial" charset="0"/>
                <a:cs typeface="Arial" charset="0"/>
              </a:defRPr>
            </a:lvl1pPr>
          </a:lstStyle>
          <a:p>
            <a:r>
              <a:rPr lang="en-US" dirty="0"/>
              <a:t>Video </a:t>
            </a:r>
            <a:r>
              <a:rPr lang="en-US" dirty="0" err="1"/>
              <a:t>Telestration</a:t>
            </a:r>
            <a:r>
              <a:rPr lang="en-US" dirty="0"/>
              <a:t> focus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Text Placeholder 2"/>
          <p:cNvSpPr>
            <a:spLocks noGrp="1"/>
          </p:cNvSpPr>
          <p:nvPr userDrawn="1">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23" name="Text Placeholder 226"/>
          <p:cNvSpPr>
            <a:spLocks noGrp="1"/>
          </p:cNvSpPr>
          <p:nvPr userDrawn="1">
            <p:ph type="body" sz="quarter" idx="15" hasCustomPrompt="1"/>
          </p:nvPr>
        </p:nvSpPr>
        <p:spPr>
          <a:xfrm>
            <a:off x="575733" y="1694010"/>
            <a:ext cx="4164709" cy="4247036"/>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Key points of </a:t>
            </a:r>
            <a:r>
              <a:rPr lang="en-US" dirty="0" err="1"/>
              <a:t>telestration</a:t>
            </a:r>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750241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tivity to link knowledge to practice">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 Placeholder 2"/>
          <p:cNvSpPr>
            <a:spLocks noGrp="1"/>
          </p:cNvSpPr>
          <p:nvPr>
            <p:ph idx="1" hasCustomPrompt="1"/>
          </p:nvPr>
        </p:nvSpPr>
        <p:spPr>
          <a:xfrm>
            <a:off x="504824" y="1689315"/>
            <a:ext cx="4284151" cy="4215540"/>
          </a:xfrm>
          <a:prstGeom prst="rect">
            <a:avLst/>
          </a:prstGeom>
        </p:spPr>
        <p:txBody>
          <a:bodyPr vert="horz" lIns="91440" tIns="45720" rIns="91440" bIns="45720" rtlCol="0">
            <a:normAutofit/>
          </a:bodyPr>
          <a:lstStyle>
            <a:lvl1pPr marL="285750" indent="-285750">
              <a:buFont typeface="AppleSymbols" charset="0"/>
              <a:buChar char="⎔"/>
              <a:defRPr sz="2000" baseline="0">
                <a:latin typeface="Arial" charset="0"/>
                <a:ea typeface="Arial" charset="0"/>
                <a:cs typeface="Arial" charset="0"/>
              </a:defRPr>
            </a:lvl1pPr>
            <a:lvl2pPr>
              <a:defRPr baseline="0"/>
            </a:lvl2pPr>
          </a:lstStyle>
          <a:p>
            <a:pPr lvl="0"/>
            <a:r>
              <a:rPr lang="en-US" dirty="0"/>
              <a:t>Provide a brief background on the curriculum example/video</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Content Placeholder 3"/>
          <p:cNvSpPr>
            <a:spLocks noGrp="1"/>
          </p:cNvSpPr>
          <p:nvPr>
            <p:ph sz="quarter" idx="10" hasCustomPrompt="1"/>
          </p:nvPr>
        </p:nvSpPr>
        <p:spPr>
          <a:xfrm>
            <a:off x="1302327" y="385763"/>
            <a:ext cx="7478136" cy="960437"/>
          </a:xfrm>
          <a:prstGeom prst="rect">
            <a:avLst/>
          </a:prstGeom>
        </p:spPr>
        <p:txBody>
          <a:bodyPr anchor="ctr">
            <a:noAutofit/>
          </a:bodyPr>
          <a:lstStyle>
            <a:lvl1pPr marL="0" indent="0">
              <a:buNone/>
              <a:defRPr sz="24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Activity to Link Knowledge to Practice</a:t>
            </a:r>
          </a:p>
          <a:p>
            <a:pPr lvl="0"/>
            <a:r>
              <a:rPr lang="en-US" dirty="0"/>
              <a:t>Let Me Start It</a:t>
            </a:r>
            <a:r>
              <a:rPr lang="mr-IN" dirty="0"/>
              <a:t>…</a:t>
            </a:r>
            <a:endParaRPr lang="en-US" dirty="0"/>
          </a:p>
        </p:txBody>
      </p:sp>
      <p:sp>
        <p:nvSpPr>
          <p:cNvPr id="12" name="Rectangle 11"/>
          <p:cNvSpPr/>
          <p:nvPr userDrawn="1"/>
        </p:nvSpPr>
        <p:spPr>
          <a:xfrm rot="5400000" flipV="1">
            <a:off x="3581604" y="3774226"/>
            <a:ext cx="3367849" cy="45719"/>
          </a:xfrm>
          <a:prstGeom prst="rect">
            <a:avLst/>
          </a:prstGeom>
          <a:solidFill>
            <a:srgbClr val="7B25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Box 12"/>
          <p:cNvSpPr txBox="1"/>
          <p:nvPr userDrawn="1"/>
        </p:nvSpPr>
        <p:spPr>
          <a:xfrm>
            <a:off x="5742082" y="2148721"/>
            <a:ext cx="2827760" cy="3308598"/>
          </a:xfrm>
          <a:prstGeom prst="rect">
            <a:avLst/>
          </a:prstGeom>
          <a:noFill/>
        </p:spPr>
        <p:txBody>
          <a:bodyPr wrap="square" rtlCol="0">
            <a:spAutoFit/>
          </a:bodyPr>
          <a:lstStyle/>
          <a:p>
            <a:pPr algn="ctr"/>
            <a:r>
              <a:rPr lang="en-US" sz="1700" b="1" dirty="0">
                <a:latin typeface="Arial" charset="0"/>
                <a:ea typeface="Arial" charset="0"/>
                <a:cs typeface="Arial" charset="0"/>
              </a:rPr>
              <a:t>How </a:t>
            </a:r>
            <a:r>
              <a:rPr lang="en-US" sz="1700" b="1" i="1" dirty="0">
                <a:latin typeface="Arial" charset="0"/>
                <a:ea typeface="Arial" charset="0"/>
                <a:cs typeface="Arial" charset="0"/>
              </a:rPr>
              <a:t>Let Me Start It </a:t>
            </a:r>
            <a:r>
              <a:rPr lang="en-US" sz="1700" b="1" dirty="0">
                <a:latin typeface="Arial" charset="0"/>
                <a:ea typeface="Arial" charset="0"/>
                <a:cs typeface="Arial" charset="0"/>
              </a:rPr>
              <a:t>works</a:t>
            </a:r>
          </a:p>
          <a:p>
            <a:pPr algn="l"/>
            <a:endParaRPr lang="en-US" sz="1200" b="1" baseline="0" dirty="0">
              <a:latin typeface="Arial" charset="0"/>
              <a:ea typeface="Arial" charset="0"/>
              <a:cs typeface="Arial" charset="0"/>
            </a:endParaRPr>
          </a:p>
          <a:p>
            <a:pPr marL="285750" indent="-285750" algn="l">
              <a:buFont typeface="Arial" charset="0"/>
              <a:buChar char="•"/>
            </a:pPr>
            <a:r>
              <a:rPr lang="en-US" sz="1800" b="0" baseline="0" dirty="0">
                <a:latin typeface="Arial" charset="0"/>
                <a:ea typeface="Arial" charset="0"/>
                <a:cs typeface="Arial" charset="0"/>
              </a:rPr>
              <a:t>The goal is to improve the lesson using guidance from the checklist</a:t>
            </a:r>
          </a:p>
          <a:p>
            <a:pPr marL="285750" indent="-285750" algn="l">
              <a:buFont typeface="Arial" charset="0"/>
              <a:buChar char="•"/>
            </a:pPr>
            <a:r>
              <a:rPr lang="en-US" sz="1800" b="0" baseline="0" dirty="0">
                <a:latin typeface="Arial" charset="0"/>
                <a:ea typeface="Arial" charset="0"/>
                <a:cs typeface="Arial" charset="0"/>
              </a:rPr>
              <a:t>I’ll begin the process of improving the lesson</a:t>
            </a:r>
          </a:p>
          <a:p>
            <a:pPr marL="285750" indent="-285750" algn="l">
              <a:buFont typeface="Arial" charset="0"/>
              <a:buChar char="•"/>
            </a:pPr>
            <a:r>
              <a:rPr lang="en-US" sz="1800" b="0" baseline="0" dirty="0">
                <a:latin typeface="Arial" charset="0"/>
                <a:ea typeface="Arial" charset="0"/>
                <a:cs typeface="Arial" charset="0"/>
              </a:rPr>
              <a:t>You will finish the process</a:t>
            </a:r>
          </a:p>
          <a:p>
            <a:pPr marL="285750" indent="-285750" algn="l">
              <a:buFont typeface="Arial" charset="0"/>
              <a:buChar char="•"/>
            </a:pPr>
            <a:r>
              <a:rPr lang="en-US" sz="1800" b="0" baseline="0" dirty="0">
                <a:latin typeface="Arial" charset="0"/>
                <a:ea typeface="Arial" charset="0"/>
                <a:cs typeface="Arial" charset="0"/>
              </a:rPr>
              <a:t>I’ll return to discuss my thinking with you</a:t>
            </a:r>
          </a:p>
        </p:txBody>
      </p:sp>
      <p:sp>
        <p:nvSpPr>
          <p:cNvPr id="14" name="Hexagon 13"/>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Tree>
    <p:extLst>
      <p:ext uri="{BB962C8B-B14F-4D97-AF65-F5344CB8AC3E}">
        <p14:creationId xmlns:p14="http://schemas.microsoft.com/office/powerpoint/2010/main" val="1383370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t me start">
    <p:spTree>
      <p:nvGrpSpPr>
        <p:cNvPr id="1" name=""/>
        <p:cNvGrpSpPr/>
        <p:nvPr/>
      </p:nvGrpSpPr>
      <p:grpSpPr>
        <a:xfrm>
          <a:off x="0" y="0"/>
          <a:ext cx="0" cy="0"/>
          <a:chOff x="0" y="0"/>
          <a:chExt cx="0" cy="0"/>
        </a:xfrm>
      </p:grpSpPr>
      <p:sp>
        <p:nvSpPr>
          <p:cNvPr id="9" name="Rectangle 8"/>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 Placeholder 2"/>
          <p:cNvSpPr>
            <a:spLocks noGrp="1"/>
          </p:cNvSpPr>
          <p:nvPr>
            <p:ph idx="1" hasCustomPrompt="1"/>
          </p:nvPr>
        </p:nvSpPr>
        <p:spPr>
          <a:xfrm>
            <a:off x="575733" y="1580825"/>
            <a:ext cx="4771182" cy="4386021"/>
          </a:xfrm>
          <a:prstGeom prst="rect">
            <a:avLst/>
          </a:prstGeom>
        </p:spPr>
        <p:txBody>
          <a:bodyPr vert="horz" lIns="91440" tIns="45720" rIns="91440" bIns="45720" rtlCol="0">
            <a:normAutofit/>
          </a:bodyPr>
          <a:lstStyle>
            <a:lvl1pPr marL="0" indent="0">
              <a:buNone/>
              <a:defRPr sz="2000" baseline="0">
                <a:latin typeface="Arial" charset="0"/>
                <a:ea typeface="Arial" charset="0"/>
                <a:cs typeface="Arial" charset="0"/>
              </a:defRPr>
            </a:lvl1pPr>
            <a:lvl2pPr>
              <a:defRPr baseline="0"/>
            </a:lvl2pPr>
          </a:lstStyle>
          <a:p>
            <a:pPr lvl="0"/>
            <a:r>
              <a:rPr lang="en-US" dirty="0"/>
              <a:t>Example/video goes here</a:t>
            </a:r>
          </a:p>
        </p:txBody>
      </p:sp>
      <p:sp>
        <p:nvSpPr>
          <p:cNvPr id="10" name="Text Placeholder 2"/>
          <p:cNvSpPr>
            <a:spLocks noGrp="1"/>
          </p:cNvSpPr>
          <p:nvPr>
            <p:ph idx="11" hasCustomPrompt="1"/>
          </p:nvPr>
        </p:nvSpPr>
        <p:spPr>
          <a:xfrm>
            <a:off x="5540731" y="1580826"/>
            <a:ext cx="3171470" cy="4386021"/>
          </a:xfrm>
          <a:prstGeom prst="rect">
            <a:avLst/>
          </a:prstGeom>
        </p:spPr>
        <p:txBody>
          <a:bodyPr vert="horz" lIns="91440" tIns="45720" rIns="91440" bIns="45720" rtlCol="0">
            <a:normAutofit/>
          </a:bodyPr>
          <a:lstStyle>
            <a:lvl1pPr marL="292100" indent="-292100">
              <a:buClr>
                <a:srgbClr val="C85337"/>
              </a:buClr>
              <a:buFont typeface="AppleSymbols" charset="0"/>
              <a:buChar char="⎔"/>
              <a:defRPr sz="2000" baseline="0">
                <a:latin typeface="Arial" charset="0"/>
                <a:ea typeface="Arial" charset="0"/>
                <a:cs typeface="Arial" charset="0"/>
              </a:defRPr>
            </a:lvl1pPr>
            <a:lvl2pPr>
              <a:defRPr baseline="0"/>
            </a:lvl2pPr>
          </a:lstStyle>
          <a:p>
            <a:pPr lvl="0"/>
            <a:r>
              <a:rPr lang="en-US" dirty="0"/>
              <a:t>My start goes here (also in workbook)</a:t>
            </a:r>
          </a:p>
          <a:p>
            <a:pPr lvl="0"/>
            <a:r>
              <a:rPr lang="en-US" dirty="0"/>
              <a:t>May need an additional content slide (or to delete this and do only a content slide)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2" name="Title 1"/>
          <p:cNvSpPr>
            <a:spLocks noGrp="1"/>
          </p:cNvSpPr>
          <p:nvPr>
            <p:ph type="title" hasCustomPrompt="1"/>
          </p:nvPr>
        </p:nvSpPr>
        <p:spPr>
          <a:xfrm>
            <a:off x="1199330" y="324358"/>
            <a:ext cx="7559900"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Let me start it</a:t>
            </a:r>
            <a:r>
              <a:rPr lang="mr-IN" dirty="0"/>
              <a:t>…</a:t>
            </a:r>
            <a:endParaRPr lang="en-US" dirty="0"/>
          </a:p>
        </p:txBody>
      </p:sp>
      <p:sp>
        <p:nvSpPr>
          <p:cNvPr id="8" name="Hexagon 7"/>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Tree>
    <p:extLst>
      <p:ext uri="{BB962C8B-B14F-4D97-AF65-F5344CB8AC3E}">
        <p14:creationId xmlns:p14="http://schemas.microsoft.com/office/powerpoint/2010/main" val="97501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overview">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40274" y="361529"/>
            <a:ext cx="7540212" cy="843025"/>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Overview of module content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1792" y="443816"/>
            <a:ext cx="655746" cy="655746"/>
          </a:xfrm>
          <a:prstGeom prst="rect">
            <a:avLst/>
          </a:prstGeom>
        </p:spPr>
      </p:pic>
    </p:spTree>
    <p:extLst>
      <p:ext uri="{BB962C8B-B14F-4D97-AF65-F5344CB8AC3E}">
        <p14:creationId xmlns:p14="http://schemas.microsoft.com/office/powerpoint/2010/main" val="3187395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ow you finish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itle 1"/>
          <p:cNvSpPr>
            <a:spLocks noGrp="1"/>
          </p:cNvSpPr>
          <p:nvPr>
            <p:ph type="title" hasCustomPrompt="1"/>
          </p:nvPr>
        </p:nvSpPr>
        <p:spPr>
          <a:xfrm>
            <a:off x="1199330" y="324358"/>
            <a:ext cx="7559900" cy="917367"/>
          </a:xfrm>
          <a:prstGeom prst="rect">
            <a:avLst/>
          </a:prstGeom>
        </p:spPr>
        <p:txBody>
          <a:bodyPr anchor="ctr" anchorCtr="0">
            <a:normAutofit/>
          </a:bodyPr>
          <a:lstStyle>
            <a:lvl1pPr>
              <a:defRPr sz="2800" b="1" i="0" spc="0" baseline="0">
                <a:latin typeface="Arial" charset="0"/>
                <a:ea typeface="Arial" charset="0"/>
                <a:cs typeface="Arial" charset="0"/>
              </a:defRPr>
            </a:lvl1pPr>
          </a:lstStyle>
          <a:p>
            <a:r>
              <a:rPr lang="en-US" dirty="0"/>
              <a:t>And now that you’ve finished it</a:t>
            </a:r>
            <a:r>
              <a:rPr lang="mr-IN" dirty="0"/>
              <a:t>…</a:t>
            </a:r>
            <a:endParaRPr lang="en-US" dirty="0"/>
          </a:p>
        </p:txBody>
      </p:sp>
      <p:sp>
        <p:nvSpPr>
          <p:cNvPr id="10"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Provide information about how you would complete the example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exagon 7"/>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Tree>
    <p:extLst>
      <p:ext uri="{BB962C8B-B14F-4D97-AF65-F5344CB8AC3E}">
        <p14:creationId xmlns:p14="http://schemas.microsoft.com/office/powerpoint/2010/main" val="3290104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plication activity">
    <p:spTree>
      <p:nvGrpSpPr>
        <p:cNvPr id="1" name=""/>
        <p:cNvGrpSpPr/>
        <p:nvPr/>
      </p:nvGrpSpPr>
      <p:grpSpPr>
        <a:xfrm>
          <a:off x="0" y="0"/>
          <a:ext cx="0" cy="0"/>
          <a:chOff x="0" y="0"/>
          <a:chExt cx="0" cy="0"/>
        </a:xfrm>
      </p:grpSpPr>
      <p:sp>
        <p:nvSpPr>
          <p:cNvPr id="9" name="Rectangle 8"/>
          <p:cNvSpPr/>
          <p:nvPr userDrawn="1"/>
        </p:nvSpPr>
        <p:spPr>
          <a:xfrm rot="5400000">
            <a:off x="-3312622" y="3312622"/>
            <a:ext cx="6858000" cy="232756"/>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4" name="Content Placeholder 3"/>
          <p:cNvSpPr>
            <a:spLocks noGrp="1"/>
          </p:cNvSpPr>
          <p:nvPr>
            <p:ph sz="quarter" idx="10" hasCustomPrompt="1"/>
          </p:nvPr>
        </p:nvSpPr>
        <p:spPr>
          <a:xfrm>
            <a:off x="504825" y="385763"/>
            <a:ext cx="8275638" cy="960437"/>
          </a:xfrm>
          <a:prstGeom prst="rect">
            <a:avLst/>
          </a:prstGeom>
        </p:spPr>
        <p:txBody>
          <a:bodyPr anchor="ctr">
            <a:noAutofit/>
          </a:bodyPr>
          <a:lstStyle>
            <a:lvl1pPr marL="0" indent="0">
              <a:buNone/>
              <a:defRPr sz="28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Application Activity:</a:t>
            </a:r>
          </a:p>
          <a:p>
            <a:pPr lvl="0"/>
            <a:r>
              <a:rPr lang="en-US" dirty="0"/>
              <a:t>Name of activity (see list below)</a:t>
            </a:r>
          </a:p>
        </p:txBody>
      </p:sp>
      <p:sp>
        <p:nvSpPr>
          <p:cNvPr id="11" name="Text Placeholder 226"/>
          <p:cNvSpPr>
            <a:spLocks noGrp="1"/>
          </p:cNvSpPr>
          <p:nvPr>
            <p:ph type="body" sz="quarter" idx="13" hasCustomPrompt="1"/>
          </p:nvPr>
        </p:nvSpPr>
        <p:spPr>
          <a:xfrm>
            <a:off x="575733" y="1722474"/>
            <a:ext cx="8204754"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Tree>
    <p:extLst>
      <p:ext uri="{BB962C8B-B14F-4D97-AF65-F5344CB8AC3E}">
        <p14:creationId xmlns:p14="http://schemas.microsoft.com/office/powerpoint/2010/main" val="2944002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B applica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3"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Application: Discussion Board</a:t>
            </a:r>
          </a:p>
        </p:txBody>
      </p:sp>
      <p:sp>
        <p:nvSpPr>
          <p:cNvPr id="4" name="TextBox 3"/>
          <p:cNvSpPr txBox="1"/>
          <p:nvPr userDrawn="1"/>
        </p:nvSpPr>
        <p:spPr>
          <a:xfrm>
            <a:off x="5252269" y="1599232"/>
            <a:ext cx="3465335" cy="4532010"/>
          </a:xfrm>
          <a:prstGeom prst="rect">
            <a:avLst/>
          </a:prstGeom>
          <a:noFill/>
        </p:spPr>
        <p:txBody>
          <a:bodyPr wrap="square" rtlCol="0">
            <a:spAutoFit/>
          </a:bodyPr>
          <a:lstStyle/>
          <a:p>
            <a:pPr algn="l"/>
            <a:r>
              <a:rPr lang="en-US" sz="1600" b="1" dirty="0">
                <a:solidFill>
                  <a:schemeClr val="tx2"/>
                </a:solidFill>
                <a:latin typeface="Arial" charset="0"/>
                <a:ea typeface="Arial" charset="0"/>
                <a:cs typeface="Arial" charset="0"/>
              </a:rPr>
              <a:t>Posting</a:t>
            </a:r>
            <a:r>
              <a:rPr lang="en-US" sz="1600" b="1" baseline="0" dirty="0">
                <a:solidFill>
                  <a:schemeClr val="tx2"/>
                </a:solidFill>
                <a:latin typeface="Arial" charset="0"/>
                <a:ea typeface="Arial" charset="0"/>
                <a:cs typeface="Arial" charset="0"/>
              </a:rPr>
              <a:t> on the discussion board</a:t>
            </a:r>
          </a:p>
          <a:p>
            <a:pPr algn="ctr"/>
            <a:endParaRPr lang="en-US" sz="1050" b="1" baseline="0" dirty="0">
              <a:solidFill>
                <a:schemeClr val="tx2"/>
              </a:solidFill>
              <a:latin typeface="Arial" charset="0"/>
              <a:ea typeface="Arial" charset="0"/>
              <a:cs typeface="Arial" charset="0"/>
            </a:endParaRPr>
          </a:p>
          <a:p>
            <a:pPr algn="l"/>
            <a:r>
              <a:rPr lang="en-US" sz="1600" b="0" baseline="0" dirty="0">
                <a:solidFill>
                  <a:schemeClr val="tx2"/>
                </a:solidFill>
                <a:latin typeface="Arial" charset="0"/>
                <a:ea typeface="Arial" charset="0"/>
                <a:cs typeface="Arial" charset="0"/>
              </a:rPr>
              <a:t>Use the discussion board to</a:t>
            </a:r>
          </a:p>
          <a:p>
            <a:pPr marL="285750" indent="-285750" algn="l">
              <a:buFont typeface="Arial" charset="0"/>
              <a:buChar char="•"/>
            </a:pPr>
            <a:r>
              <a:rPr lang="en-US" sz="1400" b="0" baseline="0" dirty="0">
                <a:solidFill>
                  <a:schemeClr val="tx2"/>
                </a:solidFill>
                <a:latin typeface="Arial" charset="0"/>
                <a:ea typeface="Arial" charset="0"/>
                <a:cs typeface="Arial" charset="0"/>
              </a:rPr>
              <a:t>Share information that you have and others do not</a:t>
            </a:r>
          </a:p>
          <a:p>
            <a:pPr marL="285750" indent="-285750" algn="l">
              <a:buFont typeface="Arial" charset="0"/>
              <a:buChar char="•"/>
            </a:pPr>
            <a:r>
              <a:rPr lang="en-US" sz="1400" b="0" baseline="0" dirty="0">
                <a:solidFill>
                  <a:schemeClr val="tx2"/>
                </a:solidFill>
                <a:latin typeface="Arial" charset="0"/>
                <a:ea typeface="Arial" charset="0"/>
                <a:cs typeface="Arial" charset="0"/>
              </a:rPr>
              <a:t>Get clarification</a:t>
            </a:r>
          </a:p>
          <a:p>
            <a:pPr marL="285750" indent="-285750" algn="l">
              <a:buFont typeface="Arial" charset="0"/>
              <a:buChar char="•"/>
            </a:pPr>
            <a:r>
              <a:rPr lang="en-US" sz="1400" b="0" baseline="0" dirty="0">
                <a:solidFill>
                  <a:schemeClr val="tx2"/>
                </a:solidFill>
                <a:latin typeface="Arial" charset="0"/>
                <a:ea typeface="Arial" charset="0"/>
                <a:cs typeface="Arial" charset="0"/>
              </a:rPr>
              <a:t>Extend the conversation beyond the specific module content</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Respond to others by</a:t>
            </a:r>
          </a:p>
          <a:p>
            <a:pPr marL="285750" indent="-285750" algn="l">
              <a:buFont typeface="Arial" charset="0"/>
              <a:buChar char="•"/>
            </a:pPr>
            <a:r>
              <a:rPr lang="en-US" sz="1400" b="0" baseline="0" dirty="0">
                <a:solidFill>
                  <a:schemeClr val="tx2"/>
                </a:solidFill>
                <a:latin typeface="Arial" charset="0"/>
                <a:ea typeface="Arial" charset="0"/>
                <a:cs typeface="Arial" charset="0"/>
              </a:rPr>
              <a:t>Asking for more information</a:t>
            </a:r>
          </a:p>
          <a:p>
            <a:pPr marL="285750" indent="-285750" algn="l">
              <a:buFont typeface="Arial" charset="0"/>
              <a:buChar char="•"/>
            </a:pPr>
            <a:r>
              <a:rPr lang="en-US" sz="1400" b="0" baseline="0" dirty="0">
                <a:solidFill>
                  <a:schemeClr val="tx2"/>
                </a:solidFill>
                <a:latin typeface="Arial" charset="0"/>
                <a:ea typeface="Arial" charset="0"/>
                <a:cs typeface="Arial" charset="0"/>
              </a:rPr>
              <a:t>Providing specific feedback why you agree or disagree with opinions</a:t>
            </a:r>
          </a:p>
          <a:p>
            <a:pPr marL="285750" indent="-285750" algn="l">
              <a:buFont typeface="Arial" charset="0"/>
              <a:buChar char="•"/>
            </a:pPr>
            <a:r>
              <a:rPr lang="en-US" sz="1400" b="0" baseline="0" dirty="0">
                <a:solidFill>
                  <a:schemeClr val="tx2"/>
                </a:solidFill>
                <a:latin typeface="Arial" charset="0"/>
                <a:ea typeface="Arial" charset="0"/>
                <a:cs typeface="Arial" charset="0"/>
              </a:rPr>
              <a:t>Correcting unintended errors</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Write</a:t>
            </a:r>
          </a:p>
          <a:p>
            <a:pPr marL="285750" indent="-285750" algn="l">
              <a:buFont typeface="Arial" charset="0"/>
              <a:buChar char="•"/>
            </a:pPr>
            <a:r>
              <a:rPr lang="en-US" sz="1400" b="0" baseline="0" dirty="0">
                <a:solidFill>
                  <a:schemeClr val="tx2"/>
                </a:solidFill>
                <a:latin typeface="Arial" charset="0"/>
                <a:ea typeface="Arial" charset="0"/>
                <a:cs typeface="Arial" charset="0"/>
              </a:rPr>
              <a:t>Short but content-filled responses</a:t>
            </a:r>
          </a:p>
          <a:p>
            <a:pPr marL="285750" indent="-285750" algn="l">
              <a:buFont typeface="Arial" charset="0"/>
              <a:buChar char="•"/>
            </a:pPr>
            <a:r>
              <a:rPr lang="en-US" sz="1400" b="0" baseline="0" dirty="0">
                <a:solidFill>
                  <a:schemeClr val="tx2"/>
                </a:solidFill>
                <a:latin typeface="Arial" charset="0"/>
                <a:ea typeface="Arial" charset="0"/>
                <a:cs typeface="Arial" charset="0"/>
              </a:rPr>
              <a:t>Clearly (after typing, briefly edit)</a:t>
            </a:r>
          </a:p>
          <a:p>
            <a:pPr marL="285750" indent="-285750" algn="l">
              <a:buFont typeface="Arial" charset="0"/>
              <a:buChar char="•"/>
            </a:pPr>
            <a:r>
              <a:rPr lang="en-US" sz="1400" b="0" baseline="0" dirty="0">
                <a:solidFill>
                  <a:schemeClr val="tx2"/>
                </a:solidFill>
                <a:latin typeface="Arial" charset="0"/>
                <a:ea typeface="Arial" charset="0"/>
                <a:cs typeface="Arial" charset="0"/>
              </a:rPr>
              <a:t>In a style that allows generosity of spirit (assuming the best of others)</a:t>
            </a:r>
          </a:p>
        </p:txBody>
      </p:sp>
      <p:sp>
        <p:nvSpPr>
          <p:cNvPr id="15" name="Rectangle 14"/>
          <p:cNvSpPr/>
          <p:nvPr userDrawn="1"/>
        </p:nvSpPr>
        <p:spPr>
          <a:xfrm rot="5400000">
            <a:off x="-3312622" y="3312622"/>
            <a:ext cx="6858000" cy="232756"/>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232" y="561476"/>
            <a:ext cx="632468" cy="443131"/>
          </a:xfrm>
          <a:prstGeom prst="rect">
            <a:avLst/>
          </a:prstGeom>
        </p:spPr>
      </p:pic>
      <p:sp>
        <p:nvSpPr>
          <p:cNvPr id="16" name="Text Placeholder 226"/>
          <p:cNvSpPr>
            <a:spLocks noGrp="1"/>
          </p:cNvSpPr>
          <p:nvPr>
            <p:ph type="body" sz="quarter" idx="13" hasCustomPrompt="1"/>
          </p:nvPr>
        </p:nvSpPr>
        <p:spPr>
          <a:xfrm>
            <a:off x="575733" y="1722474"/>
            <a:ext cx="4195967"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
        <p:nvSpPr>
          <p:cNvPr id="18" name="Rectangle 17"/>
          <p:cNvSpPr/>
          <p:nvPr userDrawn="1"/>
        </p:nvSpPr>
        <p:spPr>
          <a:xfrm rot="5400000" flipV="1">
            <a:off x="2870583" y="3866520"/>
            <a:ext cx="4359743" cy="45719"/>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660723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JE applic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Application: Journal Entry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Rectangle 8"/>
          <p:cNvSpPr/>
          <p:nvPr userDrawn="1"/>
        </p:nvSpPr>
        <p:spPr>
          <a:xfrm rot="5400000">
            <a:off x="-3312622" y="3312622"/>
            <a:ext cx="6858000" cy="232756"/>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212" y="478170"/>
            <a:ext cx="520906" cy="613511"/>
          </a:xfrm>
          <a:prstGeom prst="rect">
            <a:avLst/>
          </a:prstGeom>
        </p:spPr>
      </p:pic>
      <p:sp>
        <p:nvSpPr>
          <p:cNvPr id="11" name="Text Placeholder 226"/>
          <p:cNvSpPr>
            <a:spLocks noGrp="1"/>
          </p:cNvSpPr>
          <p:nvPr>
            <p:ph type="body" sz="quarter" idx="13" hasCustomPrompt="1"/>
          </p:nvPr>
        </p:nvSpPr>
        <p:spPr>
          <a:xfrm>
            <a:off x="575733" y="1722474"/>
            <a:ext cx="8204753"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Tree>
    <p:extLst>
      <p:ext uri="{BB962C8B-B14F-4D97-AF65-F5344CB8AC3E}">
        <p14:creationId xmlns:p14="http://schemas.microsoft.com/office/powerpoint/2010/main" val="3486461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Knowledge-building partner wor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Application: Partner Work</a:t>
            </a:r>
          </a:p>
        </p:txBody>
      </p:sp>
      <p:sp>
        <p:nvSpPr>
          <p:cNvPr id="11" name="Rectangle 10"/>
          <p:cNvSpPr/>
          <p:nvPr userDrawn="1"/>
        </p:nvSpPr>
        <p:spPr>
          <a:xfrm rot="5400000">
            <a:off x="-3312622" y="3312622"/>
            <a:ext cx="6858000" cy="232756"/>
          </a:xfrm>
          <a:prstGeom prst="rect">
            <a:avLst/>
          </a:prstGeom>
          <a:gradFill flip="none" rotWithShape="1">
            <a:gsLst>
              <a:gs pos="99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7519" y="561731"/>
            <a:ext cx="796052" cy="447098"/>
          </a:xfrm>
          <a:prstGeom prst="rect">
            <a:avLst/>
          </a:prstGeom>
        </p:spPr>
      </p:pic>
      <p:sp>
        <p:nvSpPr>
          <p:cNvPr id="13" name="Text Placeholder 226"/>
          <p:cNvSpPr>
            <a:spLocks noGrp="1"/>
          </p:cNvSpPr>
          <p:nvPr>
            <p:ph type="body" sz="quarter" idx="13" hasCustomPrompt="1"/>
          </p:nvPr>
        </p:nvSpPr>
        <p:spPr>
          <a:xfrm>
            <a:off x="575733" y="1722474"/>
            <a:ext cx="8204753"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Tree>
    <p:extLst>
      <p:ext uri="{BB962C8B-B14F-4D97-AF65-F5344CB8AC3E}">
        <p14:creationId xmlns:p14="http://schemas.microsoft.com/office/powerpoint/2010/main" val="2141914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rt # wrap-up">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86745"/>
            <a:ext cx="4154488" cy="1484509"/>
          </a:xfrm>
          <a:prstGeom prst="rect">
            <a:avLst/>
          </a:prstGeom>
        </p:spPr>
        <p:txBody>
          <a:bodyPr anchor="ctr" anchorCtr="0">
            <a:sp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wrap up points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9" name="Picture 2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21" name="Picture 2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415925" y="2723357"/>
            <a:ext cx="3433763" cy="1411287"/>
          </a:xfrm>
          <a:prstGeom prst="rect">
            <a:avLst/>
          </a:prstGeom>
        </p:spPr>
        <p:txBody>
          <a:bodyPr anchor="ctr"/>
          <a:lstStyle>
            <a:lvl1pPr marL="0" indent="0">
              <a:buNone/>
              <a:defRPr sz="4400" b="1">
                <a:latin typeface="Arial" charset="0"/>
                <a:ea typeface="Arial" charset="0"/>
                <a:cs typeface="Arial" charset="0"/>
              </a:defRPr>
            </a:lvl1pPr>
            <a:lvl2pPr marL="457200" indent="0">
              <a:buNone/>
              <a:defRPr sz="4400" b="1">
                <a:latin typeface="Arial" charset="0"/>
                <a:ea typeface="Arial" charset="0"/>
                <a:cs typeface="Arial" charset="0"/>
              </a:defRPr>
            </a:lvl2pPr>
            <a:lvl3pPr marL="914400" indent="0">
              <a:buNone/>
              <a:defRPr sz="4400" b="1">
                <a:latin typeface="Arial" charset="0"/>
                <a:ea typeface="Arial" charset="0"/>
                <a:cs typeface="Arial" charset="0"/>
              </a:defRPr>
            </a:lvl3pPr>
            <a:lvl4pPr marL="1371600" indent="0">
              <a:buNone/>
              <a:defRPr sz="4400" b="1">
                <a:latin typeface="Arial" charset="0"/>
                <a:ea typeface="Arial" charset="0"/>
                <a:cs typeface="Arial" charset="0"/>
              </a:defRPr>
            </a:lvl4pPr>
            <a:lvl5pPr marL="1828800" indent="0">
              <a:buNone/>
              <a:defRPr sz="4400" b="1">
                <a:latin typeface="Arial" charset="0"/>
                <a:ea typeface="Arial" charset="0"/>
                <a:cs typeface="Arial" charset="0"/>
              </a:defRPr>
            </a:lvl5pPr>
          </a:lstStyle>
          <a:p>
            <a:pPr lvl="0"/>
            <a:r>
              <a:rPr lang="en-US" dirty="0"/>
              <a:t>Part # Wrap-up</a:t>
            </a:r>
          </a:p>
        </p:txBody>
      </p:sp>
      <p:sp>
        <p:nvSpPr>
          <p:cNvPr id="2" name="Title 1">
            <a:extLst>
              <a:ext uri="{FF2B5EF4-FFF2-40B4-BE49-F238E27FC236}">
                <a16:creationId xmlns:a16="http://schemas.microsoft.com/office/drawing/2014/main" id="{DC66813A-F20A-470A-B686-D11DA4E9099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dule review and next steps">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643570" y="355798"/>
            <a:ext cx="8131175" cy="810563"/>
          </a:xfrm>
          <a:prstGeom prst="rect">
            <a:avLst/>
          </a:prstGeom>
        </p:spPr>
        <p:txBody>
          <a:bodyPr anchor="ctr">
            <a:normAutofit/>
          </a:bodyPr>
          <a:lstStyle>
            <a:lvl1pPr marL="0" indent="0">
              <a:buNone/>
              <a:defRPr sz="3200" b="1">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Module Review and Next Steps</a:t>
            </a:r>
          </a:p>
        </p:txBody>
      </p:sp>
      <p:sp>
        <p:nvSpPr>
          <p:cNvPr id="7" name="Text Placeholder 2"/>
          <p:cNvSpPr>
            <a:spLocks noGrp="1"/>
          </p:cNvSpPr>
          <p:nvPr>
            <p:ph idx="1" hasCustomPrompt="1"/>
          </p:nvPr>
        </p:nvSpPr>
        <p:spPr>
          <a:xfrm>
            <a:off x="4983475" y="2584249"/>
            <a:ext cx="3791270"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1" hasCustomPrompt="1"/>
          </p:nvPr>
        </p:nvSpPr>
        <p:spPr>
          <a:xfrm>
            <a:off x="643570" y="1673003"/>
            <a:ext cx="3791270" cy="643140"/>
          </a:xfrm>
          <a:prstGeom prst="rect">
            <a:avLst/>
          </a:prstGeom>
          <a:noFill/>
        </p:spPr>
        <p:txBody>
          <a:bodyPr anchor="ctr" anchorCtr="0">
            <a:normAutofit/>
          </a:bodyPr>
          <a:lstStyle>
            <a:lvl1pPr marL="0" indent="0" algn="ctr">
              <a:buNone/>
              <a:defRPr sz="20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Checklist Items</a:t>
            </a:r>
          </a:p>
        </p:txBody>
      </p:sp>
      <p:sp>
        <p:nvSpPr>
          <p:cNvPr id="12" name="Text Placeholder 10"/>
          <p:cNvSpPr>
            <a:spLocks noGrp="1"/>
          </p:cNvSpPr>
          <p:nvPr>
            <p:ph type="body" sz="quarter" idx="12" hasCustomPrompt="1"/>
          </p:nvPr>
        </p:nvSpPr>
        <p:spPr>
          <a:xfrm>
            <a:off x="4983475" y="1673003"/>
            <a:ext cx="3791270" cy="643140"/>
          </a:xfrm>
          <a:prstGeom prst="rect">
            <a:avLst/>
          </a:prstGeom>
          <a:noFill/>
        </p:spPr>
        <p:txBody>
          <a:bodyPr lIns="0" tIns="0" rIns="0" bIns="0" anchor="ctr" anchorCtr="0">
            <a:normAutofit/>
          </a:bodyPr>
          <a:lstStyle>
            <a:lvl1pPr marL="0" indent="0" algn="ctr">
              <a:buNone/>
              <a:defRPr sz="20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Activities to Complete</a:t>
            </a:r>
          </a:p>
        </p:txBody>
      </p:sp>
      <p:sp>
        <p:nvSpPr>
          <p:cNvPr id="13" name="Text Placeholder 2"/>
          <p:cNvSpPr>
            <a:spLocks noGrp="1"/>
          </p:cNvSpPr>
          <p:nvPr>
            <p:ph idx="13" hasCustomPrompt="1"/>
          </p:nvPr>
        </p:nvSpPr>
        <p:spPr>
          <a:xfrm>
            <a:off x="643570" y="2584250"/>
            <a:ext cx="3791270" cy="3343275"/>
          </a:xfrm>
          <a:prstGeom prst="rect">
            <a:avLst/>
          </a:prstGeom>
        </p:spPr>
        <p:txBody>
          <a:bodyPr vert="horz" lIns="91440" tIns="45720" rIns="91440" bIns="45720" rtlCol="0">
            <a:normAutofit/>
          </a:bodyPr>
          <a:lstStyle>
            <a:lvl1pPr marL="285750" indent="-285750">
              <a:buClr>
                <a:schemeClr val="accent6">
                  <a:lumMod val="60000"/>
                  <a:lumOff val="40000"/>
                </a:schemeClr>
              </a:buClr>
              <a:buFont typeface="Wingdings" charset="2"/>
              <a:buChar char="q"/>
              <a:defRPr sz="2000">
                <a:latin typeface="Arial" charset="0"/>
                <a:ea typeface="Arial" charset="0"/>
                <a:cs typeface="Arial" charset="0"/>
              </a:defRPr>
            </a:lvl1pPr>
            <a:lvl2pPr marL="742950" indent="-285750">
              <a:buClr>
                <a:schemeClr val="accent6">
                  <a:lumMod val="60000"/>
                  <a:lumOff val="40000"/>
                </a:schemeClr>
              </a:buClr>
              <a:buFont typeface="Arial" charset="0"/>
              <a:buChar char="•"/>
              <a:defRPr sz="1800">
                <a:latin typeface="Arial" charset="0"/>
                <a:ea typeface="Arial" charset="0"/>
                <a:cs typeface="Arial" charset="0"/>
              </a:defRPr>
            </a:lvl2pPr>
            <a:lvl3pPr marL="1200150" indent="-285750">
              <a:buClr>
                <a:schemeClr val="accent6">
                  <a:lumMod val="60000"/>
                  <a:lumOff val="40000"/>
                </a:schemeClr>
              </a:buClr>
              <a:buFont typeface="Arial" charset="0"/>
              <a:buChar char="•"/>
              <a:defRPr sz="1600">
                <a:latin typeface="Arial" charset="0"/>
                <a:ea typeface="Arial" charset="0"/>
                <a:cs typeface="Arial" charset="0"/>
              </a:defRPr>
            </a:lvl3pPr>
            <a:lvl4pPr marL="1657350" indent="-285750">
              <a:buClr>
                <a:schemeClr val="accent6">
                  <a:lumMod val="60000"/>
                  <a:lumOff val="40000"/>
                </a:schemeClr>
              </a:buClr>
              <a:buFont typeface="Arial" charset="0"/>
              <a:buChar char="•"/>
              <a:defRPr sz="1400">
                <a:latin typeface="Arial" charset="0"/>
                <a:ea typeface="Arial" charset="0"/>
                <a:cs typeface="Arial" charset="0"/>
              </a:defRPr>
            </a:lvl4pPr>
            <a:lvl5pPr marL="2114550" indent="-285750">
              <a:buClr>
                <a:schemeClr val="accent6">
                  <a:lumMod val="60000"/>
                  <a:lumOff val="40000"/>
                </a:schemeClr>
              </a:buClr>
              <a:buFont typeface="Arial" charset="0"/>
              <a:buChar char="•"/>
              <a:defRPr sz="1400">
                <a:latin typeface="Arial" charset="0"/>
                <a:ea typeface="Arial" charset="0"/>
                <a:cs typeface="Arial" charset="0"/>
              </a:defRPr>
            </a:lvl5pPr>
          </a:lstStyle>
          <a:p>
            <a:pPr lvl="0"/>
            <a:r>
              <a:rPr lang="en-US" dirty="0"/>
              <a:t> 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Rectangle 14"/>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p:cNvSpPr/>
          <p:nvPr userDrawn="1"/>
        </p:nvSpPr>
        <p:spPr>
          <a:xfrm>
            <a:off x="643570" y="2231002"/>
            <a:ext cx="3791269" cy="41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4983474" y="2231002"/>
            <a:ext cx="3791270" cy="41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B95E86-7F1E-4AB6-815C-F9AD2425122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85722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assroom application">
    <p:spTree>
      <p:nvGrpSpPr>
        <p:cNvPr id="1" name=""/>
        <p:cNvGrpSpPr/>
        <p:nvPr/>
      </p:nvGrpSpPr>
      <p:grpSpPr>
        <a:xfrm>
          <a:off x="0" y="0"/>
          <a:ext cx="0" cy="0"/>
          <a:chOff x="0" y="0"/>
          <a:chExt cx="0" cy="0"/>
        </a:xfrm>
      </p:grpSpPr>
      <p:sp>
        <p:nvSpPr>
          <p:cNvPr id="25" name="Rectangle 24"/>
          <p:cNvSpPr/>
          <p:nvPr userDrawn="1"/>
        </p:nvSpPr>
        <p:spPr>
          <a:xfrm rot="5400000">
            <a:off x="-3312622" y="3312622"/>
            <a:ext cx="6858000" cy="232756"/>
          </a:xfrm>
          <a:prstGeom prst="rect">
            <a:avLst/>
          </a:prstGeom>
          <a:gradFill flip="none" rotWithShape="1">
            <a:gsLst>
              <a:gs pos="99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6" name="Content Placeholder 4"/>
          <p:cNvSpPr>
            <a:spLocks noGrp="1"/>
          </p:cNvSpPr>
          <p:nvPr userDrawn="1">
            <p:ph sz="quarter" idx="14" hasCustomPrompt="1"/>
          </p:nvPr>
        </p:nvSpPr>
        <p:spPr>
          <a:xfrm>
            <a:off x="1199330" y="355798"/>
            <a:ext cx="7575416" cy="810563"/>
          </a:xfrm>
          <a:prstGeom prst="rect">
            <a:avLst/>
          </a:prstGeom>
        </p:spPr>
        <p:txBody>
          <a:bodyPr anchor="ctr">
            <a:normAutofit/>
          </a:bodyPr>
          <a:lstStyle>
            <a:lvl1pPr marL="0" indent="0">
              <a:buNone/>
              <a:defRPr sz="40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Classroom Application</a:t>
            </a:r>
          </a:p>
        </p:txBody>
      </p:sp>
      <p:sp>
        <p:nvSpPr>
          <p:cNvPr id="27" name="Text Placeholder 2"/>
          <p:cNvSpPr>
            <a:spLocks noGrp="1"/>
          </p:cNvSpPr>
          <p:nvPr userDrawn="1">
            <p:ph idx="1" hasCustomPrompt="1"/>
          </p:nvPr>
        </p:nvSpPr>
        <p:spPr>
          <a:xfrm>
            <a:off x="630767" y="2584249"/>
            <a:ext cx="3785621"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10"/>
          <p:cNvSpPr>
            <a:spLocks noGrp="1"/>
          </p:cNvSpPr>
          <p:nvPr userDrawn="1">
            <p:ph type="body" sz="quarter" idx="16" hasCustomPrompt="1"/>
          </p:nvPr>
        </p:nvSpPr>
        <p:spPr>
          <a:xfrm>
            <a:off x="1149864" y="1805859"/>
            <a:ext cx="3266524" cy="334977"/>
          </a:xfrm>
          <a:prstGeom prst="rect">
            <a:avLst/>
          </a:prstGeom>
          <a:noFill/>
        </p:spPr>
        <p:txBody>
          <a:bodyPr wrap="square" anchor="ctr" anchorCtr="1">
            <a:no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Journal entry assignment</a:t>
            </a:r>
          </a:p>
        </p:txBody>
      </p:sp>
      <p:sp>
        <p:nvSpPr>
          <p:cNvPr id="35" name="Rectangle 34"/>
          <p:cNvSpPr/>
          <p:nvPr userDrawn="1"/>
        </p:nvSpPr>
        <p:spPr>
          <a:xfrm>
            <a:off x="630767" y="2306995"/>
            <a:ext cx="379127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6481" y="436304"/>
            <a:ext cx="286368" cy="697243"/>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419" y="1725391"/>
            <a:ext cx="423318" cy="498574"/>
          </a:xfrm>
          <a:prstGeom prst="rect">
            <a:avLst/>
          </a:prstGeom>
        </p:spPr>
      </p:pic>
      <p:sp>
        <p:nvSpPr>
          <p:cNvPr id="21" name="Text Placeholder 2"/>
          <p:cNvSpPr>
            <a:spLocks noGrp="1"/>
          </p:cNvSpPr>
          <p:nvPr>
            <p:ph idx="13" hasCustomPrompt="1"/>
          </p:nvPr>
        </p:nvSpPr>
        <p:spPr>
          <a:xfrm>
            <a:off x="4890833" y="2584250"/>
            <a:ext cx="3791270"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p:cNvSpPr/>
          <p:nvPr userDrawn="1"/>
        </p:nvSpPr>
        <p:spPr>
          <a:xfrm>
            <a:off x="4890833" y="2306995"/>
            <a:ext cx="379127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0"/>
          <p:cNvSpPr>
            <a:spLocks noGrp="1"/>
          </p:cNvSpPr>
          <p:nvPr>
            <p:ph type="body" sz="quarter" idx="17" hasCustomPrompt="1"/>
          </p:nvPr>
        </p:nvSpPr>
        <p:spPr>
          <a:xfrm>
            <a:off x="5342352" y="1666515"/>
            <a:ext cx="3339751" cy="643140"/>
          </a:xfrm>
          <a:prstGeom prst="rect">
            <a:avLst/>
          </a:prstGeom>
          <a:noFill/>
        </p:spPr>
        <p:txBody>
          <a:bodyPr anchor="ctr" anchorCtr="0">
            <a:norm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What you will do</a:t>
            </a:r>
          </a:p>
        </p:txBody>
      </p:sp>
      <p:pic>
        <p:nvPicPr>
          <p:cNvPr id="24" name="Picture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62181" y="1768394"/>
            <a:ext cx="189324" cy="460962"/>
          </a:xfrm>
          <a:prstGeom prst="rect">
            <a:avLst/>
          </a:prstGeom>
        </p:spPr>
      </p:pic>
      <p:sp>
        <p:nvSpPr>
          <p:cNvPr id="2" name="Title 1">
            <a:extLst>
              <a:ext uri="{FF2B5EF4-FFF2-40B4-BE49-F238E27FC236}">
                <a16:creationId xmlns:a16="http://schemas.microsoft.com/office/drawing/2014/main" id="{A71EAEB4-D64B-42A1-8414-E1F9B9C0BB0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80254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eneric bulleted slide">
    <p:spTree>
      <p:nvGrpSpPr>
        <p:cNvPr id="1" name=""/>
        <p:cNvGrpSpPr/>
        <p:nvPr/>
      </p:nvGrpSpPr>
      <p:grpSpPr>
        <a:xfrm>
          <a:off x="0" y="0"/>
          <a:ext cx="0" cy="0"/>
          <a:chOff x="0" y="0"/>
          <a:chExt cx="0" cy="0"/>
        </a:xfrm>
      </p:grpSpPr>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575733" y="324358"/>
            <a:ext cx="8183497"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Click to add </a:t>
            </a:r>
            <a:r>
              <a:rPr lang="en-US"/>
              <a:t>clear explanation</a:t>
            </a:r>
            <a:endParaRPr lang="en-US" dirty="0"/>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EF3EF-9AD0-4128-BA3B-5355C9409D2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84735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o representation intro">
    <p:spTree>
      <p:nvGrpSpPr>
        <p:cNvPr id="1" name=""/>
        <p:cNvGrpSpPr/>
        <p:nvPr/>
      </p:nvGrpSpPr>
      <p:grpSpPr>
        <a:xfrm>
          <a:off x="0" y="0"/>
          <a:ext cx="0" cy="0"/>
          <a:chOff x="0" y="0"/>
          <a:chExt cx="0" cy="0"/>
        </a:xfrm>
      </p:grpSpPr>
      <p:sp>
        <p:nvSpPr>
          <p:cNvPr id="13" name="Rectangle 12"/>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lide Number Placeholder 2"/>
          <p:cNvSpPr>
            <a:spLocks noGrp="1"/>
          </p:cNvSpPr>
          <p:nvPr>
            <p:ph type="sldNum" sz="quarter" idx="10"/>
          </p:nvPr>
        </p:nvSpPr>
        <p:spPr>
          <a:xfrm>
            <a:off x="8271165" y="6512330"/>
            <a:ext cx="644236" cy="169277"/>
          </a:xfrm>
          <a:prstGeom prst="rect">
            <a:avLst/>
          </a:prstGeom>
        </p:spPr>
        <p:txBody>
          <a:bodyPr/>
          <a:lstStyle/>
          <a:p>
            <a:fld id="{569CA132-ADD6-4B72-B5E1-B86F7979C603}" type="slidenum">
              <a:rPr lang="en-US" smtClean="0"/>
              <a:pPr/>
              <a:t>‹#›</a:t>
            </a:fld>
            <a:endParaRPr lang="en-US" dirty="0"/>
          </a:p>
        </p:txBody>
      </p:sp>
      <p:sp>
        <p:nvSpPr>
          <p:cNvPr id="11" name="Picture Placeholder 10"/>
          <p:cNvSpPr>
            <a:spLocks noGrp="1"/>
          </p:cNvSpPr>
          <p:nvPr>
            <p:ph type="pic" sz="quarter" idx="11" hasCustomPrompt="1"/>
          </p:nvPr>
        </p:nvSpPr>
        <p:spPr>
          <a:xfrm>
            <a:off x="5052505" y="1674912"/>
            <a:ext cx="3698423" cy="3549408"/>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Text Placeholder 226"/>
          <p:cNvSpPr>
            <a:spLocks noGrp="1"/>
          </p:cNvSpPr>
          <p:nvPr>
            <p:ph type="body" sz="quarter" idx="13" hasCustomPrompt="1"/>
          </p:nvPr>
        </p:nvSpPr>
        <p:spPr>
          <a:xfrm>
            <a:off x="575732" y="1674912"/>
            <a:ext cx="4133796" cy="4281632"/>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0"/>
            <a:r>
              <a:rPr lang="en-US" dirty="0"/>
              <a:t>Type acknowledgement of copyright holder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p:cNvSpPr>
            <a:spLocks noGrp="1"/>
          </p:cNvSpPr>
          <p:nvPr>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Representation of module concepts</a:t>
            </a:r>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 Placeholder 3"/>
          <p:cNvSpPr>
            <a:spLocks noGrp="1"/>
          </p:cNvSpPr>
          <p:nvPr userDrawn="1">
            <p:ph type="body" sz="quarter" idx="14" hasCustomPrompt="1"/>
          </p:nvPr>
        </p:nvSpPr>
        <p:spPr>
          <a:xfrm>
            <a:off x="5053013" y="5437188"/>
            <a:ext cx="3706812" cy="519112"/>
          </a:xfrm>
          <a:prstGeom prst="rect">
            <a:avLst/>
          </a:prstGeom>
        </p:spPr>
        <p:txBody>
          <a:bodyPr anchor="ctr">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vl2pPr>
              <a:defRPr sz="1200">
                <a:latin typeface="Arial" charset="0"/>
                <a:ea typeface="Arial" charset="0"/>
                <a:cs typeface="Arial" charset="0"/>
              </a:defRPr>
            </a:lvl2pPr>
            <a:lvl3pPr>
              <a:defRPr sz="1200">
                <a:latin typeface="Arial" charset="0"/>
                <a:ea typeface="Arial" charset="0"/>
                <a:cs typeface="Arial" charset="0"/>
              </a:defRPr>
            </a:lvl3pPr>
            <a:lvl4pPr>
              <a:defRPr sz="1200">
                <a:latin typeface="Arial" charset="0"/>
                <a:ea typeface="Arial" charset="0"/>
                <a:cs typeface="Arial" charset="0"/>
              </a:defRPr>
            </a:lvl4pPr>
            <a:lvl5pPr>
              <a:defRPr sz="1200">
                <a:latin typeface="Arial" charset="0"/>
                <a:ea typeface="Arial" charset="0"/>
                <a:cs typeface="Arial" charset="0"/>
              </a:defRPr>
            </a:lvl5pPr>
          </a:lstStyle>
          <a:p>
            <a:pPr lvl="0"/>
            <a:r>
              <a:rPr lang="en-US" dirty="0"/>
              <a:t>Video copyright holder’s preferred citation</a:t>
            </a:r>
          </a:p>
          <a:p>
            <a:pPr lvl="0"/>
            <a:r>
              <a:rPr lang="en-US" dirty="0"/>
              <a:t>Hyperlink to copyright holder’s website if applicable</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2159608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569CA132-ADD6-4B72-B5E1-B86F7979C603}" type="slidenum">
              <a:rPr lang="en-US" smtClean="0"/>
              <a:pPr/>
              <a:t>‹#›</a:t>
            </a:fld>
            <a:endParaRPr lang="en-US" dirty="0"/>
          </a:p>
        </p:txBody>
      </p:sp>
    </p:spTree>
    <p:extLst>
      <p:ext uri="{BB962C8B-B14F-4D97-AF65-F5344CB8AC3E}">
        <p14:creationId xmlns:p14="http://schemas.microsoft.com/office/powerpoint/2010/main" val="34197800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Generic bulleted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3" name="Slide Number Placeholder 2"/>
          <p:cNvSpPr>
            <a:spLocks noGrp="1"/>
          </p:cNvSpPr>
          <p:nvPr>
            <p:ph type="sldNum" sz="quarter" idx="10"/>
          </p:nvPr>
        </p:nvSpPr>
        <p:spPr/>
        <p:txBody>
          <a:bodyPr/>
          <a:lstStyle/>
          <a:p>
            <a:fld id="{569CA132-ADD6-4B72-B5E1-B86F7979C603}" type="slidenum">
              <a:rPr lang="en-US" smtClean="0"/>
              <a:pPr/>
              <a:t>‹#›</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6791" y="6437269"/>
            <a:ext cx="2450417" cy="2639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56" y="6185804"/>
            <a:ext cx="2801204" cy="572037"/>
          </a:xfrm>
          <a:prstGeom prst="rect">
            <a:avLst/>
          </a:prstGeom>
        </p:spPr>
      </p:pic>
      <p:sp>
        <p:nvSpPr>
          <p:cNvPr id="7" name="Text Placeholder 2"/>
          <p:cNvSpPr>
            <a:spLocks noGrp="1"/>
          </p:cNvSpPr>
          <p:nvPr>
            <p:ph idx="1" hasCustomPrompt="1"/>
          </p:nvPr>
        </p:nvSpPr>
        <p:spPr>
          <a:xfrm>
            <a:off x="228600" y="1825625"/>
            <a:ext cx="8686800" cy="4343400"/>
          </a:xfrm>
          <a:prstGeom prst="rect">
            <a:avLst/>
          </a:prstGeom>
        </p:spPr>
        <p:txBody>
          <a:bodyPr vert="horz" lIns="91440" tIns="45720" rIns="91440" bIns="45720" rtlCol="0">
            <a:normAutofit/>
          </a:bodyPr>
          <a:lstStyle>
            <a:lvl1pPr>
              <a:defRPr/>
            </a:lvl1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8816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Generic bulleted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clear explanation</a:t>
            </a:r>
          </a:p>
        </p:txBody>
      </p:sp>
      <p:sp>
        <p:nvSpPr>
          <p:cNvPr id="3" name="Slide Number Placeholder 2"/>
          <p:cNvSpPr>
            <a:spLocks noGrp="1"/>
          </p:cNvSpPr>
          <p:nvPr>
            <p:ph type="sldNum" sz="quarter" idx="10"/>
          </p:nvPr>
        </p:nvSpPr>
        <p:spPr/>
        <p:txBody>
          <a:bodyPr/>
          <a:lstStyle/>
          <a:p>
            <a:fld id="{569CA132-ADD6-4B72-B5E1-B86F7979C603}" type="slidenum">
              <a:rPr lang="en-US" smtClean="0"/>
              <a:pPr/>
              <a:t>‹#›</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6791" y="6437269"/>
            <a:ext cx="2450417" cy="2639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56" y="6185804"/>
            <a:ext cx="2801204" cy="572037"/>
          </a:xfrm>
          <a:prstGeom prst="rect">
            <a:avLst/>
          </a:prstGeom>
        </p:spPr>
      </p:pic>
      <p:sp>
        <p:nvSpPr>
          <p:cNvPr id="7" name="Text Placeholder 2"/>
          <p:cNvSpPr>
            <a:spLocks noGrp="1"/>
          </p:cNvSpPr>
          <p:nvPr>
            <p:ph idx="1" hasCustomPrompt="1"/>
          </p:nvPr>
        </p:nvSpPr>
        <p:spPr>
          <a:xfrm>
            <a:off x="228600" y="1825625"/>
            <a:ext cx="8686800" cy="4343400"/>
          </a:xfrm>
          <a:prstGeom prst="rect">
            <a:avLst/>
          </a:prstGeom>
        </p:spPr>
        <p:txBody>
          <a:bodyPr vert="horz" lIns="91440" tIns="45720" rIns="91440" bIns="45720" rtlCol="0">
            <a:normAutofit/>
          </a:bodyPr>
          <a:lstStyle>
            <a:lvl1pPr>
              <a:defRPr/>
            </a:lvl1pPr>
          </a:lstStyle>
          <a:p>
            <a:pPr lvl="0"/>
            <a:r>
              <a:rPr lang="en-US" dirty="0"/>
              <a:t>Better to use textboxes than bullets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8849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Generic blank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69CA132-ADD6-4B72-B5E1-B86F7979C603}" type="slidenum">
              <a:rPr lang="en-US" smtClean="0"/>
              <a:pPr/>
              <a:t>‹#›</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6791" y="6437269"/>
            <a:ext cx="2450417" cy="2639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56" y="6185804"/>
            <a:ext cx="2801204" cy="572037"/>
          </a:xfrm>
          <a:prstGeom prst="rect">
            <a:avLst/>
          </a:prstGeom>
        </p:spPr>
      </p:pic>
      <p:sp>
        <p:nvSpPr>
          <p:cNvPr id="2" name="Title 1">
            <a:extLst>
              <a:ext uri="{FF2B5EF4-FFF2-40B4-BE49-F238E27FC236}">
                <a16:creationId xmlns:a16="http://schemas.microsoft.com/office/drawing/2014/main" id="{A9FA4715-CE6D-4920-B785-C7059DF5134A}"/>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93284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69CA132-ADD6-4B72-B5E1-B86F7979C603}" type="slidenum">
              <a:rPr lang="en-US" smtClean="0"/>
              <a:t>‹#›</a:t>
            </a:fld>
            <a:endParaRPr lang="en-US"/>
          </a:p>
        </p:txBody>
      </p:sp>
    </p:spTree>
    <p:extLst>
      <p:ext uri="{BB962C8B-B14F-4D97-AF65-F5344CB8AC3E}">
        <p14:creationId xmlns:p14="http://schemas.microsoft.com/office/powerpoint/2010/main" val="1278407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focus">
    <p:spTree>
      <p:nvGrpSpPr>
        <p:cNvPr id="1" name=""/>
        <p:cNvGrpSpPr/>
        <p:nvPr/>
      </p:nvGrpSpPr>
      <p:grpSpPr>
        <a:xfrm>
          <a:off x="0" y="0"/>
          <a:ext cx="0" cy="0"/>
          <a:chOff x="0" y="0"/>
          <a:chExt cx="0" cy="0"/>
        </a:xfrm>
      </p:grpSpPr>
      <p:sp>
        <p:nvSpPr>
          <p:cNvPr id="15" name="Media Placeholder 14"/>
          <p:cNvSpPr>
            <a:spLocks noGrp="1"/>
          </p:cNvSpPr>
          <p:nvPr>
            <p:ph type="media" sz="quarter" idx="13" hasCustomPrompt="1"/>
          </p:nvPr>
        </p:nvSpPr>
        <p:spPr>
          <a:xfrm>
            <a:off x="554478" y="1515946"/>
            <a:ext cx="8204752" cy="3828395"/>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9" name="Rectangle 8"/>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Description of video focus</a:t>
            </a:r>
          </a:p>
        </p:txBody>
      </p:sp>
      <p:sp>
        <p:nvSpPr>
          <p:cNvPr id="17" name="Text Placeholder 2"/>
          <p:cNvSpPr>
            <a:spLocks noGrp="1"/>
          </p:cNvSpPr>
          <p:nvPr>
            <p:ph idx="12" hasCustomPrompt="1"/>
          </p:nvPr>
        </p:nvSpPr>
        <p:spPr>
          <a:xfrm>
            <a:off x="5060807" y="5527371"/>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264405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telestration">
    <p:spTree>
      <p:nvGrpSpPr>
        <p:cNvPr id="1" name=""/>
        <p:cNvGrpSpPr/>
        <p:nvPr/>
      </p:nvGrpSpPr>
      <p:grpSpPr>
        <a:xfrm>
          <a:off x="0" y="0"/>
          <a:ext cx="0" cy="0"/>
          <a:chOff x="0" y="0"/>
          <a:chExt cx="0" cy="0"/>
        </a:xfrm>
      </p:grpSpPr>
      <p:sp>
        <p:nvSpPr>
          <p:cNvPr id="13" name="Rectangle 12"/>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 Placeholder 2"/>
          <p:cNvSpPr>
            <a:spLocks noGrp="1"/>
          </p:cNvSpPr>
          <p:nvPr>
            <p:ph idx="13" hasCustomPrompt="1"/>
          </p:nvPr>
        </p:nvSpPr>
        <p:spPr>
          <a:xfrm>
            <a:off x="5052505" y="1674912"/>
            <a:ext cx="3698422" cy="3547633"/>
          </a:xfrm>
          <a:prstGeom prst="rect">
            <a:avLst/>
          </a:prstGeom>
        </p:spPr>
        <p:txBody>
          <a:bodyPr vert="horz" lIns="91440" tIns="45720" rIns="91440" bIns="45720" rtlCol="0">
            <a:normAutofit/>
          </a:bodyPr>
          <a:lstStyle>
            <a:lvl1pPr marL="0" indent="0">
              <a:spcBef>
                <a:spcPts val="1200"/>
              </a:spcBef>
              <a:buNone/>
              <a:defRPr sz="1800" baseline="0">
                <a:latin typeface="Arial" charset="0"/>
                <a:ea typeface="Arial" charset="0"/>
                <a:cs typeface="Arial" charset="0"/>
              </a:defRPr>
            </a:lvl1pPr>
          </a:lstStyle>
          <a:p>
            <a:pPr lvl="0"/>
            <a:r>
              <a:rPr lang="en-US" dirty="0"/>
              <a:t>Clip from video to repeat or image to discuss</a:t>
            </a:r>
          </a:p>
          <a:p>
            <a:pPr lvl="0"/>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7"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Write </a:t>
            </a:r>
            <a:r>
              <a:rPr lang="en-US" dirty="0" err="1"/>
              <a:t>telestration</a:t>
            </a:r>
            <a:r>
              <a:rPr lang="en-US" dirty="0"/>
              <a:t> focus here</a:t>
            </a:r>
          </a:p>
        </p:txBody>
      </p:sp>
      <p:sp>
        <p:nvSpPr>
          <p:cNvPr id="21" name="Text Placeholder 2"/>
          <p:cNvSpPr>
            <a:spLocks noGrp="1"/>
          </p:cNvSpPr>
          <p:nvPr>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22" name="Text Placeholder 226"/>
          <p:cNvSpPr>
            <a:spLocks noGrp="1"/>
          </p:cNvSpPr>
          <p:nvPr>
            <p:ph type="body" sz="quarter" idx="14" hasCustomPrompt="1"/>
          </p:nvPr>
        </p:nvSpPr>
        <p:spPr>
          <a:xfrm>
            <a:off x="575732" y="1674912"/>
            <a:ext cx="4133796" cy="4281632"/>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Key points of </a:t>
            </a:r>
            <a:r>
              <a:rPr lang="en-US" dirty="0" err="1"/>
              <a:t>telestration</a:t>
            </a:r>
            <a:endParaRPr lang="en-US" dirty="0"/>
          </a:p>
        </p:txBody>
      </p:sp>
      <p:sp>
        <p:nvSpPr>
          <p:cNvPr id="19" name="Hexagon 1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628332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rriculum Example">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Curriculum Example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625641" y="1644308"/>
            <a:ext cx="8154846" cy="4469673"/>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277" y="568262"/>
            <a:ext cx="560776" cy="433327"/>
          </a:xfrm>
          <a:prstGeom prst="rect">
            <a:avLst/>
          </a:prstGeom>
        </p:spPr>
      </p:pic>
    </p:spTree>
    <p:extLst>
      <p:ext uri="{BB962C8B-B14F-4D97-AF65-F5344CB8AC3E}">
        <p14:creationId xmlns:p14="http://schemas.microsoft.com/office/powerpoint/2010/main" val="256119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TD">
    <p:spTree>
      <p:nvGrpSpPr>
        <p:cNvPr id="1" name=""/>
        <p:cNvGrpSpPr/>
        <p:nvPr/>
      </p:nvGrpSpPr>
      <p:grpSpPr>
        <a:xfrm>
          <a:off x="0" y="0"/>
          <a:ext cx="0" cy="0"/>
          <a:chOff x="0" y="0"/>
          <a:chExt cx="0" cy="0"/>
        </a:xfrm>
      </p:grpSpPr>
      <p:sp>
        <p:nvSpPr>
          <p:cNvPr id="17" name="Media Placeholder 16"/>
          <p:cNvSpPr>
            <a:spLocks noGrp="1"/>
          </p:cNvSpPr>
          <p:nvPr>
            <p:ph type="media" sz="quarter" idx="14" hasCustomPrompt="1"/>
          </p:nvPr>
        </p:nvSpPr>
        <p:spPr>
          <a:xfrm>
            <a:off x="637557" y="1653152"/>
            <a:ext cx="8142927" cy="4468813"/>
          </a:xfrm>
          <a:prstGeom prst="rect">
            <a:avLst/>
          </a:prstGeom>
        </p:spPr>
        <p:txBody>
          <a:bodyPr/>
          <a:lstStyle>
            <a:lvl1pPr marL="0" indent="0">
              <a:buNone/>
              <a:defRPr sz="2000" baseline="0">
                <a:latin typeface="Arial" charset="0"/>
                <a:ea typeface="Arial" charset="0"/>
                <a:cs typeface="Arial" charset="0"/>
              </a:defRPr>
            </a:lvl1pPr>
          </a:lstStyle>
          <a:p>
            <a:r>
              <a:rPr lang="en-US" dirty="0"/>
              <a:t>Insert Lead Teacher video here</a:t>
            </a:r>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Lead Teacher Demo</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Rectangle 10"/>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Tree>
    <p:extLst>
      <p:ext uri="{BB962C8B-B14F-4D97-AF65-F5344CB8AC3E}">
        <p14:creationId xmlns:p14="http://schemas.microsoft.com/office/powerpoint/2010/main" val="113685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BI Context">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209" y="628032"/>
            <a:ext cx="3082169" cy="543351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Text Placeholder 226"/>
          <p:cNvSpPr>
            <a:spLocks noGrp="1"/>
          </p:cNvSpPr>
          <p:nvPr>
            <p:ph type="body" sz="quarter" idx="14" hasCustomPrompt="1"/>
          </p:nvPr>
        </p:nvSpPr>
        <p:spPr>
          <a:xfrm>
            <a:off x="575733" y="1956392"/>
            <a:ext cx="4842934" cy="3958564"/>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point </a:t>
            </a:r>
            <a:r>
              <a:rPr lang="en-US"/>
              <a:t>of context</a:t>
            </a:r>
            <a:endParaRPr lang="en-US" dirty="0"/>
          </a:p>
        </p:txBody>
      </p:sp>
      <p:sp>
        <p:nvSpPr>
          <p:cNvPr id="12" name="Title 1"/>
          <p:cNvSpPr>
            <a:spLocks noGrp="1"/>
          </p:cNvSpPr>
          <p:nvPr>
            <p:ph type="title" hasCustomPrompt="1"/>
          </p:nvPr>
        </p:nvSpPr>
        <p:spPr>
          <a:xfrm>
            <a:off x="575734" y="338445"/>
            <a:ext cx="4842934" cy="1262253"/>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in the context of the DBI framework</a:t>
            </a:r>
          </a:p>
        </p:txBody>
      </p:sp>
    </p:spTree>
    <p:extLst>
      <p:ext uri="{BB962C8B-B14F-4D97-AF65-F5344CB8AC3E}">
        <p14:creationId xmlns:p14="http://schemas.microsoft.com/office/powerpoint/2010/main" val="111847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84256"/>
      </p:ext>
    </p:extLst>
  </p:cSld>
  <p:clrMap bg1="dk1" tx1="lt1" bg2="dk2" tx2="lt2" accent1="accent1" accent2="accent2" accent3="accent3" accent4="accent4" accent5="accent5" accent6="accent6" hlink="hlink" folHlink="folHlink"/>
  <p:sldLayoutIdLst>
    <p:sldLayoutId id="2147483652" r:id="rId1"/>
    <p:sldLayoutId id="2147483653" r:id="rId2"/>
    <p:sldLayoutId id="2147483663" r:id="rId3"/>
    <p:sldLayoutId id="2147483664" r:id="rId4"/>
    <p:sldLayoutId id="2147483667" r:id="rId5"/>
    <p:sldLayoutId id="2147483668" r:id="rId6"/>
    <p:sldLayoutId id="2147483692" r:id="rId7"/>
    <p:sldLayoutId id="2147483700" r:id="rId8"/>
    <p:sldLayoutId id="2147483658" r:id="rId9"/>
    <p:sldLayoutId id="2147483662" r:id="rId10"/>
    <p:sldLayoutId id="2147483689" r:id="rId11"/>
    <p:sldLayoutId id="2147483656" r:id="rId12"/>
    <p:sldLayoutId id="2147483687" r:id="rId13"/>
    <p:sldLayoutId id="2147483672" r:id="rId14"/>
    <p:sldLayoutId id="2147483661" r:id="rId15"/>
    <p:sldLayoutId id="2147483673" r:id="rId16"/>
    <p:sldLayoutId id="2147483670" r:id="rId17"/>
    <p:sldLayoutId id="2147483660" r:id="rId18"/>
    <p:sldLayoutId id="2147483682" r:id="rId19"/>
    <p:sldLayoutId id="2147483683" r:id="rId20"/>
    <p:sldLayoutId id="2147483694" r:id="rId21"/>
    <p:sldLayoutId id="2147483669" r:id="rId22"/>
    <p:sldLayoutId id="2147483674" r:id="rId23"/>
    <p:sldLayoutId id="2147483695" r:id="rId24"/>
    <p:sldLayoutId id="2147483677" r:id="rId25"/>
    <p:sldLayoutId id="2147483675" r:id="rId26"/>
    <p:sldLayoutId id="2147483676" r:id="rId27"/>
    <p:sldLayoutId id="2147483678" r:id="rId28"/>
    <p:sldLayoutId id="2147483679" r:id="rId29"/>
    <p:sldLayoutId id="2147483680" r:id="rId30"/>
    <p:sldLayoutId id="2147483681" r:id="rId31"/>
    <p:sldLayoutId id="2147483701" r:id="rId32"/>
    <p:sldLayoutId id="2147483702" r:id="rId33"/>
    <p:sldLayoutId id="2147483703" r:id="rId34"/>
    <p:sldLayoutId id="2147483688" r:id="rId35"/>
    <p:sldLayoutId id="2147483685" r:id="rId36"/>
    <p:sldLayoutId id="2147483686" r:id="rId37"/>
    <p:sldLayoutId id="2147483690" r:id="rId38"/>
    <p:sldLayoutId id="2147483657" r:id="rId39"/>
    <p:sldLayoutId id="2147483691" r:id="rId40"/>
    <p:sldLayoutId id="2147483693" r:id="rId41"/>
    <p:sldLayoutId id="2147483696" r:id="rId42"/>
    <p:sldLayoutId id="2147483698" r:id="rId43"/>
    <p:sldLayoutId id="2147483699" r:id="rId44"/>
  </p:sldLayoutIdLst>
  <p:txStyles>
    <p:titleStyle>
      <a:lvl1pPr algn="l" defTabSz="914400" rtl="0" eaLnBrk="1" latinLnBrk="0" hangingPunct="1">
        <a:lnSpc>
          <a:spcPct val="90000"/>
        </a:lnSpc>
        <a:spcBef>
          <a:spcPct val="0"/>
        </a:spcBef>
        <a:buNone/>
        <a:defRPr sz="5400" kern="1200">
          <a:solidFill>
            <a:schemeClr val="tx1"/>
          </a:solidFill>
          <a:latin typeface="Tw Cen MT Condensed Extra Bold" panose="020B0803020202020204" pitchFamily="34" charset="0"/>
          <a:ea typeface="+mj-ea"/>
          <a:cs typeface="+mj-cs"/>
        </a:defRPr>
      </a:lvl1pPr>
    </p:titleStyle>
    <p:body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3" Type="http://schemas.openxmlformats.org/officeDocument/2006/relationships/hyperlink" Target="../../../../../../Desktop/Lane%20High%20P%20Behaviors.mp3"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hyperlink" Target="http://iris.peabody.vanderbilt.edu/module/bi2/cresource/q3/p03/" TargetMode="External"/><Relationship Id="rId4" Type="http://schemas.openxmlformats.org/officeDocument/2006/relationships/image" Target="../media/image37.jpg"/></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youtu.be/oVCwtrnJ5-M"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youtu.be/7ohPpwRuV9Y"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explicitinstruction.org/video-secondary-main/secondary-video-5/" TargetMode="Externa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vimeo.com/8277860" TargetMode="External"/><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hyperlink" Target="https://youtu.be/vP2iSc03AD8" TargetMode="Externa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microsoft.com/office/2007/relationships/hdphoto" Target="../media/hdphoto5.wdp"/></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microsoft.com/office/2007/relationships/hdphoto" Target="../media/hdphoto5.wdp"/></Relationships>
</file>

<file path=ppt/slides/_rels/slide1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hyperlink" Target="https://youtu.be/8t12oS-ZRG0" TargetMode="External"/><Relationship Id="rId2" Type="http://schemas.openxmlformats.org/officeDocument/2006/relationships/slideLayout" Target="../slideLayouts/slideLayout5.xml"/><Relationship Id="rId1" Type="http://schemas.openxmlformats.org/officeDocument/2006/relationships/video" Target="https://www.youtube.com/embed/8t12oS-ZRG0" TargetMode="External"/><Relationship Id="rId4" Type="http://schemas.openxmlformats.org/officeDocument/2006/relationships/image" Target="../media/image31.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1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1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1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2" Type="http://schemas.openxmlformats.org/officeDocument/2006/relationships/hyperlink" Target="https://youtu.be/_XrR83kdLP0" TargetMode="External"/><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hyperlink" Target="https://youtu.be/uQ9qOGpqoqo" TargetMode="External"/><Relationship Id="rId2" Type="http://schemas.openxmlformats.org/officeDocument/2006/relationships/slideLayout" Target="../slideLayouts/slideLayout5.xml"/><Relationship Id="rId1" Type="http://schemas.openxmlformats.org/officeDocument/2006/relationships/video" Target="https://www.youtube.com/embed/uQ9qOGpqoqo" TargetMode="External"/><Relationship Id="rId4" Type="http://schemas.openxmlformats.org/officeDocument/2006/relationships/image" Target="../media/image31.png"/></Relationships>
</file>

<file path=ppt/slides/_rels/slide1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3.xml"/></Relationships>
</file>

<file path=ppt/slides/_rels/slide185.xml.rels><?xml version="1.0" encoding="UTF-8" standalone="yes"?>
<Relationships xmlns="http://schemas.openxmlformats.org/package/2006/relationships"><Relationship Id="rId3" Type="http://schemas.openxmlformats.org/officeDocument/2006/relationships/hyperlink" Target="https://youtu.be/Se1GeXDZJlw" TargetMode="External"/><Relationship Id="rId2" Type="http://schemas.openxmlformats.org/officeDocument/2006/relationships/slideLayout" Target="../slideLayouts/slideLayout5.xml"/><Relationship Id="rId1" Type="http://schemas.openxmlformats.org/officeDocument/2006/relationships/video" Target="https://www.youtube.com/embed/Se1GeXDZJlw" TargetMode="External"/><Relationship Id="rId4" Type="http://schemas.openxmlformats.org/officeDocument/2006/relationships/image" Target="../media/image31.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youtu.be/bl9KMJKzCew"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5.xml"/><Relationship Id="rId1" Type="http://schemas.openxmlformats.org/officeDocument/2006/relationships/video" Target="https://www.youtube.com/embed/LqxLhTAEe-w?start=6" TargetMode="External"/><Relationship Id="rId4" Type="http://schemas.openxmlformats.org/officeDocument/2006/relationships/hyperlink" Target="https://youtu.be/LqxLhTAEe-w?t=6"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hyperlink" Target="https://youtu.be/rLLn2HblB4g?t=45" TargetMode="Externa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s://youtu.be/bl9KMJKzCew?t=61" TargetMode="External"/><Relationship Id="rId2" Type="http://schemas.openxmlformats.org/officeDocument/2006/relationships/slideLayout" Target="../slideLayouts/slideLayout5.xml"/><Relationship Id="rId1" Type="http://schemas.openxmlformats.org/officeDocument/2006/relationships/video" Target="https://www.youtube.com/embed/bl9KMJKzCew?start=60" TargetMode="Externa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hyperlink" Target="https://youtu.be/7nsZjwmhIPQ?t=58" TargetMode="Externa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diagramLayout" Target="../diagrams/layout5.xml"/><Relationship Id="rId7" Type="http://schemas.openxmlformats.org/officeDocument/2006/relationships/customXml" Target="../ink/ink1.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diagramLayout" Target="../diagrams/layout6.xml"/><Relationship Id="rId7" Type="http://schemas.openxmlformats.org/officeDocument/2006/relationships/customXml" Target="../ink/ink2.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customXml" Target="../ink/ink3.xml"/></Relationships>
</file>

<file path=ppt/slides/_rels/slide8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diagramLayout" Target="../diagrams/layout7.xml"/><Relationship Id="rId7" Type="http://schemas.openxmlformats.org/officeDocument/2006/relationships/customXml" Target="../ink/ink4.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customXml" Target="../ink/ink6.xml"/><Relationship Id="rId4" Type="http://schemas.openxmlformats.org/officeDocument/2006/relationships/diagramQuickStyle" Target="../diagrams/quickStyle7.xml"/><Relationship Id="rId9" Type="http://schemas.openxmlformats.org/officeDocument/2006/relationships/customXml" Target="../ink/ink5.xml"/></Relationships>
</file>

<file path=ppt/slides/_rels/slide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hyperlink" Target="https://explicitinstruction.org/video-elementary/elementary-video-4/"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266487" y="1943100"/>
            <a:ext cx="7423346" cy="1902671"/>
          </a:xfrm>
        </p:spPr>
        <p:txBody>
          <a:bodyPr anchor="b">
            <a:normAutofit fontScale="40000" lnSpcReduction="20000"/>
          </a:bodyPr>
          <a:lstStyle/>
          <a:p>
            <a:r>
              <a:rPr lang="en-US" sz="13500" dirty="0"/>
              <a:t>Supporting Practices:</a:t>
            </a:r>
          </a:p>
          <a:p>
            <a:r>
              <a:rPr lang="en-US" sz="10000" dirty="0"/>
              <a:t>Using Effective Methods to Elicit Frequent Responses</a:t>
            </a:r>
          </a:p>
        </p:txBody>
      </p:sp>
      <p:sp>
        <p:nvSpPr>
          <p:cNvPr id="3" name="Content Placeholder 2"/>
          <p:cNvSpPr>
            <a:spLocks noGrp="1"/>
          </p:cNvSpPr>
          <p:nvPr>
            <p:ph sz="quarter" idx="14"/>
          </p:nvPr>
        </p:nvSpPr>
        <p:spPr/>
        <p:txBody>
          <a:bodyPr>
            <a:normAutofit lnSpcReduction="10000"/>
          </a:bodyPr>
          <a:lstStyle/>
          <a:p>
            <a:r>
              <a:rPr lang="en-US" dirty="0"/>
              <a:t>Module 6</a:t>
            </a:r>
          </a:p>
        </p:txBody>
      </p:sp>
      <p:sp>
        <p:nvSpPr>
          <p:cNvPr id="6" name="Title 5" hidden="1">
            <a:extLst>
              <a:ext uri="{FF2B5EF4-FFF2-40B4-BE49-F238E27FC236}">
                <a16:creationId xmlns:a16="http://schemas.microsoft.com/office/drawing/2014/main" id="{E6FF2913-F208-4D85-A58E-D12A4AC8CC0C}"/>
              </a:ext>
            </a:extLst>
          </p:cNvPr>
          <p:cNvSpPr>
            <a:spLocks noGrp="1"/>
          </p:cNvSpPr>
          <p:nvPr>
            <p:ph type="title"/>
          </p:nvPr>
        </p:nvSpPr>
        <p:spPr/>
        <p:txBody>
          <a:bodyPr/>
          <a:lstStyle/>
          <a:p>
            <a:r>
              <a:rPr lang="en-US" dirty="0"/>
              <a:t>Slide 1 </a:t>
            </a:r>
          </a:p>
        </p:txBody>
      </p:sp>
    </p:spTree>
    <p:extLst>
      <p:ext uri="{BB962C8B-B14F-4D97-AF65-F5344CB8AC3E}">
        <p14:creationId xmlns:p14="http://schemas.microsoft.com/office/powerpoint/2010/main" val="51258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21496" y="1562306"/>
            <a:ext cx="4161522" cy="4838494"/>
          </a:xfrm>
        </p:spPr>
        <p:txBody>
          <a:bodyPr>
            <a:normAutofit/>
          </a:bodyPr>
          <a:lstStyle/>
          <a:p>
            <a:pPr marL="0" indent="0">
              <a:lnSpc>
                <a:spcPct val="120000"/>
              </a:lnSpc>
              <a:buNone/>
            </a:pPr>
            <a:r>
              <a:rPr lang="en-US" sz="2800" b="1" dirty="0"/>
              <a:t>Asking a question</a:t>
            </a:r>
          </a:p>
          <a:p>
            <a:pPr>
              <a:lnSpc>
                <a:spcPct val="100000"/>
              </a:lnSpc>
            </a:pPr>
            <a:r>
              <a:rPr lang="en-US" sz="2400" dirty="0"/>
              <a:t>Everyone, what sound does the letter </a:t>
            </a:r>
            <a:r>
              <a:rPr lang="en-US" sz="2400" i="1" dirty="0"/>
              <a:t>k</a:t>
            </a:r>
            <a:r>
              <a:rPr lang="en-US" sz="2400" dirty="0"/>
              <a:t> make?</a:t>
            </a:r>
          </a:p>
          <a:p>
            <a:pPr>
              <a:lnSpc>
                <a:spcPct val="100000"/>
              </a:lnSpc>
            </a:pPr>
            <a:r>
              <a:rPr lang="en-US" sz="2400" dirty="0"/>
              <a:t>Turn and talk: What is the sum of 4+1?</a:t>
            </a:r>
          </a:p>
          <a:p>
            <a:pPr>
              <a:lnSpc>
                <a:spcPct val="100000"/>
              </a:lnSpc>
            </a:pPr>
            <a:r>
              <a:rPr lang="en-US" sz="2400" dirty="0"/>
              <a:t>Tim, if a shape has five sides, it’s called a ___?</a:t>
            </a:r>
          </a:p>
        </p:txBody>
      </p:sp>
      <p:sp>
        <p:nvSpPr>
          <p:cNvPr id="3" name="Title 2"/>
          <p:cNvSpPr>
            <a:spLocks noGrp="1"/>
          </p:cNvSpPr>
          <p:nvPr>
            <p:ph type="title"/>
          </p:nvPr>
        </p:nvSpPr>
        <p:spPr/>
        <p:txBody>
          <a:bodyPr>
            <a:normAutofit fontScale="90000"/>
          </a:bodyPr>
          <a:lstStyle/>
          <a:p>
            <a:r>
              <a:rPr lang="en-US" dirty="0"/>
              <a:t>Using effective </a:t>
            </a:r>
            <a:r>
              <a:rPr lang="en-US" dirty="0">
                <a:solidFill>
                  <a:schemeClr val="accent5"/>
                </a:solidFill>
              </a:rPr>
              <a:t>methods</a:t>
            </a:r>
            <a:r>
              <a:rPr lang="en-US" dirty="0"/>
              <a:t> to elicit                 frequent responses</a:t>
            </a:r>
          </a:p>
        </p:txBody>
      </p:sp>
      <p:sp>
        <p:nvSpPr>
          <p:cNvPr id="4" name="Text Placeholder 1"/>
          <p:cNvSpPr txBox="1">
            <a:spLocks/>
          </p:cNvSpPr>
          <p:nvPr/>
        </p:nvSpPr>
        <p:spPr>
          <a:xfrm>
            <a:off x="4795191" y="1562305"/>
            <a:ext cx="4194571" cy="4838495"/>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800" b="1" dirty="0"/>
              <a:t>Giving an instruction</a:t>
            </a:r>
          </a:p>
          <a:p>
            <a:pPr>
              <a:lnSpc>
                <a:spcPct val="100000"/>
              </a:lnSpc>
            </a:pPr>
            <a:r>
              <a:rPr lang="en-US" sz="2400" dirty="0"/>
              <a:t>Write the letter that makes the sound /k/.</a:t>
            </a:r>
          </a:p>
          <a:p>
            <a:pPr>
              <a:lnSpc>
                <a:spcPct val="100000"/>
              </a:lnSpc>
            </a:pPr>
            <a:r>
              <a:rPr lang="en-US" sz="2400" dirty="0"/>
              <a:t>Show me on your fingers the sum of 4+1. </a:t>
            </a:r>
          </a:p>
          <a:p>
            <a:pPr>
              <a:lnSpc>
                <a:spcPct val="100000"/>
              </a:lnSpc>
            </a:pPr>
            <a:r>
              <a:rPr lang="en-US" sz="2400" dirty="0"/>
              <a:t>Make a pentagon with your geoboard. </a:t>
            </a:r>
          </a:p>
          <a:p>
            <a:pPr>
              <a:lnSpc>
                <a:spcPct val="100000"/>
              </a:lnSpc>
            </a:pPr>
            <a:r>
              <a:rPr lang="en-US" sz="2400" dirty="0"/>
              <a:t>Point to the word that has a silent </a:t>
            </a:r>
            <a:r>
              <a:rPr lang="en-US" sz="2400" i="1" dirty="0"/>
              <a:t>e</a:t>
            </a:r>
            <a:r>
              <a:rPr lang="en-US" sz="2400" dirty="0"/>
              <a:t>.</a:t>
            </a:r>
          </a:p>
          <a:p>
            <a:pPr>
              <a:lnSpc>
                <a:spcPct val="120000"/>
              </a:lnSpc>
            </a:pPr>
            <a:endParaRPr lang="en-US" sz="2800" b="1" dirty="0"/>
          </a:p>
          <a:p>
            <a:pPr lvl="1"/>
            <a:endParaRPr lang="en-US" dirty="0"/>
          </a:p>
        </p:txBody>
      </p:sp>
    </p:spTree>
    <p:extLst>
      <p:ext uri="{BB962C8B-B14F-4D97-AF65-F5344CB8AC3E}">
        <p14:creationId xmlns:p14="http://schemas.microsoft.com/office/powerpoint/2010/main" val="9418661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Match the method of eliciting responses to student abilities </a:t>
            </a:r>
          </a:p>
        </p:txBody>
      </p:sp>
      <p:sp>
        <p:nvSpPr>
          <p:cNvPr id="3" name="Text Placeholder 2"/>
          <p:cNvSpPr>
            <a:spLocks noGrp="1"/>
          </p:cNvSpPr>
          <p:nvPr>
            <p:ph type="body" sz="quarter" idx="13"/>
          </p:nvPr>
        </p:nvSpPr>
        <p:spPr>
          <a:xfrm>
            <a:off x="575732" y="1562306"/>
            <a:ext cx="8330761" cy="4469673"/>
          </a:xfrm>
        </p:spPr>
        <p:txBody>
          <a:bodyPr/>
          <a:lstStyle/>
          <a:p>
            <a:pPr marL="514350" lvl="1" indent="-400050">
              <a:lnSpc>
                <a:spcPct val="100000"/>
              </a:lnSpc>
              <a:spcBef>
                <a:spcPts val="1200"/>
              </a:spcBef>
              <a:buClr>
                <a:srgbClr val="FFFFFF"/>
              </a:buClr>
              <a:tabLst>
                <a:tab pos="398463" algn="l"/>
              </a:tabLst>
              <a:defRPr/>
            </a:pPr>
            <a:r>
              <a:rPr lang="en-US" sz="2800" dirty="0">
                <a:latin typeface="Arial" panose="020B0604020202020204" pitchFamily="34" charset="0"/>
                <a:cs typeface="Arial" panose="020B0604020202020204" pitchFamily="34" charset="0"/>
              </a:rPr>
              <a:t>Think about what students have already processed – </a:t>
            </a:r>
            <a:r>
              <a:rPr lang="en-US" sz="2800" b="1" dirty="0">
                <a:solidFill>
                  <a:srgbClr val="D55816"/>
                </a:solidFill>
                <a:latin typeface="Arial" panose="020B0604020202020204" pitchFamily="34" charset="0"/>
                <a:cs typeface="Arial" panose="020B0604020202020204" pitchFamily="34" charset="0"/>
              </a:rPr>
              <a:t>build on the foundation </a:t>
            </a:r>
          </a:p>
          <a:p>
            <a:pPr marL="514350" lvl="1" indent="-400050">
              <a:lnSpc>
                <a:spcPct val="100000"/>
              </a:lnSpc>
              <a:spcBef>
                <a:spcPts val="1200"/>
              </a:spcBef>
              <a:buClr>
                <a:srgbClr val="FFFFFF"/>
              </a:buClr>
              <a:tabLst>
                <a:tab pos="398463" algn="l"/>
              </a:tabLst>
              <a:defRPr/>
            </a:pPr>
            <a:r>
              <a:rPr lang="en-US" sz="2800" dirty="0">
                <a:latin typeface="Arial" panose="020B0604020202020204" pitchFamily="34" charset="0"/>
                <a:cs typeface="Arial" panose="020B0604020202020204" pitchFamily="34" charset="0"/>
              </a:rPr>
              <a:t>Think about what students know now and what  they will be learning – </a:t>
            </a:r>
            <a:r>
              <a:rPr lang="en-US" sz="2800" b="1" dirty="0">
                <a:solidFill>
                  <a:srgbClr val="D55816"/>
                </a:solidFill>
                <a:latin typeface="Arial" panose="020B0604020202020204" pitchFamily="34" charset="0"/>
                <a:cs typeface="Arial" panose="020B0604020202020204" pitchFamily="34" charset="0"/>
              </a:rPr>
              <a:t>sequence appropriately</a:t>
            </a:r>
          </a:p>
          <a:p>
            <a:pPr marL="571500" lvl="1" indent="-514350">
              <a:lnSpc>
                <a:spcPct val="100000"/>
              </a:lnSpc>
              <a:spcBef>
                <a:spcPts val="1200"/>
              </a:spcBef>
              <a:buClr>
                <a:srgbClr val="FFFFFF"/>
              </a:buClr>
              <a:tabLst>
                <a:tab pos="514350" algn="l"/>
              </a:tabLst>
              <a:defRPr/>
            </a:pPr>
            <a:r>
              <a:rPr lang="en-US" sz="2800" dirty="0">
                <a:latin typeface="Arial" panose="020B0604020202020204" pitchFamily="34" charset="0"/>
                <a:cs typeface="Arial" panose="020B0604020202020204" pitchFamily="34" charset="0"/>
              </a:rPr>
              <a:t>Think about how students might respond to a question or instruction – </a:t>
            </a:r>
            <a:r>
              <a:rPr lang="en-US" sz="2800" b="1" dirty="0">
                <a:solidFill>
                  <a:srgbClr val="D55816"/>
                </a:solidFill>
                <a:latin typeface="Arial" panose="020B0604020202020204" pitchFamily="34" charset="0"/>
                <a:cs typeface="Arial" panose="020B0604020202020204" pitchFamily="34" charset="0"/>
              </a:rPr>
              <a:t>phrase purposefully</a:t>
            </a:r>
          </a:p>
        </p:txBody>
      </p:sp>
    </p:spTree>
    <p:extLst>
      <p:ext uri="{BB962C8B-B14F-4D97-AF65-F5344CB8AC3E}">
        <p14:creationId xmlns:p14="http://schemas.microsoft.com/office/powerpoint/2010/main" val="2320141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ask low-order questions?</a:t>
            </a:r>
          </a:p>
        </p:txBody>
      </p:sp>
      <p:sp>
        <p:nvSpPr>
          <p:cNvPr id="4" name="Content Placeholder 2"/>
          <p:cNvSpPr txBox="1">
            <a:spLocks/>
          </p:cNvSpPr>
          <p:nvPr/>
        </p:nvSpPr>
        <p:spPr>
          <a:xfrm>
            <a:off x="457200" y="3539076"/>
            <a:ext cx="8686800" cy="3028950"/>
          </a:xfrm>
          <a:prstGeom prst="rect">
            <a:avLst/>
          </a:prstGeom>
        </p:spPr>
        <p:txBody>
          <a:bodyPr>
            <a:normAutofit/>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Arial" panose="020B0604020202020204" pitchFamily="34" charset="0"/>
                <a:cs typeface="Arial" panose="020B0604020202020204" pitchFamily="34" charset="0"/>
              </a:rPr>
              <a:t>“Although </a:t>
            </a:r>
            <a:r>
              <a:rPr lang="en-US" sz="2400" b="1" dirty="0">
                <a:latin typeface="Arial" panose="020B0604020202020204" pitchFamily="34" charset="0"/>
                <a:cs typeface="Arial" panose="020B0604020202020204" pitchFamily="34" charset="0"/>
              </a:rPr>
              <a:t>higher-order</a:t>
            </a:r>
            <a:r>
              <a:rPr lang="en-US" sz="2400" dirty="0">
                <a:latin typeface="Arial" panose="020B0604020202020204" pitchFamily="34" charset="0"/>
                <a:cs typeface="Arial" panose="020B0604020202020204" pitchFamily="34" charset="0"/>
              </a:rPr>
              <a:t> questions…are superior, </a:t>
            </a:r>
            <a:r>
              <a:rPr lang="en-US" sz="2400" b="1" dirty="0">
                <a:latin typeface="Arial" panose="020B0604020202020204" pitchFamily="34" charset="0"/>
                <a:cs typeface="Arial" panose="020B0604020202020204" pitchFamily="34" charset="0"/>
              </a:rPr>
              <a:t>low-order </a:t>
            </a:r>
            <a:r>
              <a:rPr lang="en-US" sz="2400" dirty="0">
                <a:latin typeface="Arial" panose="020B0604020202020204" pitchFamily="34" charset="0"/>
                <a:cs typeface="Arial" panose="020B0604020202020204" pitchFamily="34" charset="0"/>
              </a:rPr>
              <a:t>questions, at least to some degree, do appear to serve the positive functions of </a:t>
            </a:r>
          </a:p>
          <a:p>
            <a:pPr marL="0" indent="0">
              <a:buFont typeface="Arial" panose="020B0604020202020204" pitchFamily="34" charset="0"/>
              <a:buNone/>
            </a:pPr>
            <a:r>
              <a:rPr lang="en-US" sz="2400" b="1" dirty="0">
                <a:latin typeface="Arial" panose="020B0604020202020204" pitchFamily="34" charset="0"/>
                <a:cs typeface="Arial" panose="020B0604020202020204" pitchFamily="34" charset="0"/>
              </a:rPr>
              <a:t>	(a)</a:t>
            </a:r>
            <a:r>
              <a:rPr lang="en-US" sz="2400" dirty="0">
                <a:latin typeface="Arial" panose="020B0604020202020204" pitchFamily="34" charset="0"/>
                <a:cs typeface="Arial" panose="020B0604020202020204" pitchFamily="34" charset="0"/>
              </a:rPr>
              <a:t> engaging students at high rates of responding, </a:t>
            </a:r>
          </a:p>
          <a:p>
            <a:pPr marL="0" indent="0">
              <a:buFont typeface="Arial" panose="020B0604020202020204" pitchFamily="34" charset="0"/>
              <a:buNone/>
            </a:pPr>
            <a:r>
              <a:rPr lang="en-US" sz="2400" b="1" dirty="0">
                <a:latin typeface="Arial" panose="020B0604020202020204" pitchFamily="34" charset="0"/>
                <a:cs typeface="Arial" panose="020B0604020202020204" pitchFamily="34" charset="0"/>
              </a:rPr>
              <a:t>	(b) </a:t>
            </a:r>
            <a:r>
              <a:rPr lang="en-US" sz="2400" dirty="0">
                <a:latin typeface="Arial" panose="020B0604020202020204" pitchFamily="34" charset="0"/>
                <a:cs typeface="Arial" panose="020B0604020202020204" pitchFamily="34" charset="0"/>
              </a:rPr>
              <a:t>providing students with high rates of success, and </a:t>
            </a:r>
          </a:p>
          <a:p>
            <a:pPr marL="0" indent="0">
              <a:buFont typeface="Arial" panose="020B0604020202020204" pitchFamily="34" charset="0"/>
              <a:buNone/>
            </a:pPr>
            <a:r>
              <a:rPr lang="en-US" sz="2400" b="1" dirty="0">
                <a:latin typeface="Arial" panose="020B0604020202020204" pitchFamily="34" charset="0"/>
                <a:cs typeface="Arial" panose="020B0604020202020204" pitchFamily="34" charset="0"/>
              </a:rPr>
              <a:t>	(c) </a:t>
            </a:r>
            <a:r>
              <a:rPr lang="en-US" sz="2400" dirty="0">
                <a:latin typeface="Arial" panose="020B0604020202020204" pitchFamily="34" charset="0"/>
                <a:cs typeface="Arial" panose="020B0604020202020204" pitchFamily="34" charset="0"/>
              </a:rPr>
              <a:t>increasing student achievement levels.” </a:t>
            </a:r>
          </a:p>
        </p:txBody>
      </p:sp>
      <p:sp>
        <p:nvSpPr>
          <p:cNvPr id="5" name="Rectangle 4"/>
          <p:cNvSpPr/>
          <p:nvPr/>
        </p:nvSpPr>
        <p:spPr>
          <a:xfrm>
            <a:off x="584046" y="6353327"/>
            <a:ext cx="23519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Ellis &amp; Worthington (1994) p. 87</a:t>
            </a:r>
          </a:p>
        </p:txBody>
      </p:sp>
      <p:sp>
        <p:nvSpPr>
          <p:cNvPr id="6" name="Rectangle 5"/>
          <p:cNvSpPr/>
          <p:nvPr/>
        </p:nvSpPr>
        <p:spPr>
          <a:xfrm>
            <a:off x="114118" y="1828258"/>
            <a:ext cx="4019732" cy="892552"/>
          </a:xfrm>
          <a:prstGeom prst="rect">
            <a:avLst/>
          </a:prstGeom>
        </p:spPr>
        <p:txBody>
          <a:bodyPr wrap="square">
            <a:spAutoFit/>
          </a:bodyPr>
          <a:lstStyle/>
          <a:p>
            <a:pPr algn="r"/>
            <a:r>
              <a:rPr lang="en-US" sz="2600" b="1" dirty="0">
                <a:latin typeface="Arial" panose="020B0604020202020204" pitchFamily="34" charset="0"/>
                <a:cs typeface="Arial" panose="020B0604020202020204" pitchFamily="34" charset="0"/>
              </a:rPr>
              <a:t>Of course, our goal is for students to</a:t>
            </a:r>
          </a:p>
        </p:txBody>
      </p:sp>
      <p:graphicFrame>
        <p:nvGraphicFramePr>
          <p:cNvPr id="10" name="Diagram 9" descr="pyramid from top: creating, evaluating, analyzing"/>
          <p:cNvGraphicFramePr/>
          <p:nvPr>
            <p:extLst>
              <p:ext uri="{D42A27DB-BD31-4B8C-83A1-F6EECF244321}">
                <p14:modId xmlns:p14="http://schemas.microsoft.com/office/powerpoint/2010/main" val="1303294297"/>
              </p:ext>
            </p:extLst>
          </p:nvPr>
        </p:nvGraphicFramePr>
        <p:xfrm>
          <a:off x="4133850" y="1332042"/>
          <a:ext cx="2948683" cy="1916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a:xfrm>
            <a:off x="6915150" y="1843647"/>
            <a:ext cx="1748533" cy="861774"/>
          </a:xfrm>
          <a:prstGeom prst="rect">
            <a:avLst/>
          </a:prstGeom>
        </p:spPr>
        <p:txBody>
          <a:bodyPr wrap="square">
            <a:spAutoFit/>
          </a:bodyPr>
          <a:lstStyle/>
          <a:p>
            <a:pPr algn="r"/>
            <a:r>
              <a:rPr lang="en-US" sz="5000" b="1" dirty="0">
                <a:latin typeface="Arial" panose="020B0604020202020204" pitchFamily="34" charset="0"/>
                <a:cs typeface="Arial" panose="020B0604020202020204" pitchFamily="34" charset="0"/>
              </a:rPr>
              <a:t>BUT</a:t>
            </a:r>
          </a:p>
        </p:txBody>
      </p:sp>
    </p:spTree>
    <p:extLst>
      <p:ext uri="{BB962C8B-B14F-4D97-AF65-F5344CB8AC3E}">
        <p14:creationId xmlns:p14="http://schemas.microsoft.com/office/powerpoint/2010/main" val="63016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descr="pyramid from top: the, ultimate, goal is to ask, higher-level questions, but it requires a solid foundation. we have to establish a foundation first."/>
          <p:cNvGraphicFramePr/>
          <p:nvPr>
            <p:extLst>
              <p:ext uri="{D42A27DB-BD31-4B8C-83A1-F6EECF244321}">
                <p14:modId xmlns:p14="http://schemas.microsoft.com/office/powerpoint/2010/main" val="805465051"/>
              </p:ext>
            </p:extLst>
          </p:nvPr>
        </p:nvGraphicFramePr>
        <p:xfrm>
          <a:off x="357886" y="263378"/>
          <a:ext cx="8586090" cy="5765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oAutofit/>
          </a:bodyPr>
          <a:lstStyle/>
          <a:p>
            <a:r>
              <a:rPr lang="en-US" dirty="0"/>
              <a:t>Build on the</a:t>
            </a:r>
            <a:br>
              <a:rPr lang="en-US" dirty="0"/>
            </a:br>
            <a:r>
              <a:rPr lang="en-US" dirty="0"/>
              <a:t>foundation</a:t>
            </a:r>
          </a:p>
        </p:txBody>
      </p:sp>
    </p:spTree>
    <p:extLst>
      <p:ext uri="{BB962C8B-B14F-4D97-AF65-F5344CB8AC3E}">
        <p14:creationId xmlns:p14="http://schemas.microsoft.com/office/powerpoint/2010/main" val="26994512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9284" y="1304398"/>
            <a:ext cx="3785854" cy="4469673"/>
          </a:xfrm>
        </p:spPr>
        <p:txBody>
          <a:bodyPr anchor="ctr">
            <a:normAutofit/>
          </a:bodyPr>
          <a:lstStyle/>
          <a:p>
            <a:pPr marL="0" indent="0">
              <a:buNone/>
            </a:pPr>
            <a:r>
              <a:rPr lang="en-US" sz="3600" b="1" dirty="0"/>
              <a:t>This is how memory works…</a:t>
            </a:r>
          </a:p>
        </p:txBody>
      </p:sp>
      <p:sp>
        <p:nvSpPr>
          <p:cNvPr id="3" name="Title 2" hidden="1">
            <a:extLst>
              <a:ext uri="{FF2B5EF4-FFF2-40B4-BE49-F238E27FC236}">
                <a16:creationId xmlns:a16="http://schemas.microsoft.com/office/drawing/2014/main" id="{411D246E-CB51-4C6A-A0D8-E037C076F636}"/>
              </a:ext>
            </a:extLst>
          </p:cNvPr>
          <p:cNvSpPr>
            <a:spLocks noGrp="1"/>
          </p:cNvSpPr>
          <p:nvPr>
            <p:ph type="title"/>
          </p:nvPr>
        </p:nvSpPr>
        <p:spPr/>
        <p:txBody>
          <a:bodyPr/>
          <a:lstStyle/>
          <a:p>
            <a:r>
              <a:rPr lang="en-US" dirty="0"/>
              <a:t>Slide 103</a:t>
            </a:r>
          </a:p>
        </p:txBody>
      </p:sp>
      <p:pic>
        <p:nvPicPr>
          <p:cNvPr id="6" name="Picture 2" descr="Memories are stored in neural networks, neurons build new connections by processing new information and adding it to the network. Asking remembering questions will build the neural networks that support understanding and objectives (and so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1911"/>
            <a:ext cx="5715000" cy="6023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Content Placeholder 3"/>
          <p:cNvSpPr txBox="1">
            <a:spLocks/>
          </p:cNvSpPr>
          <p:nvPr/>
        </p:nvSpPr>
        <p:spPr>
          <a:xfrm>
            <a:off x="3200400" y="201911"/>
            <a:ext cx="5715000" cy="6023344"/>
          </a:xfrm>
          <a:prstGeom prst="rect">
            <a:avLst/>
          </a:prstGeom>
          <a:solidFill>
            <a:srgbClr val="7F7F7F">
              <a:alpha val="45882"/>
            </a:srgbClr>
          </a:solidFill>
        </p:spPr>
        <p:txBody>
          <a:bodyPr anchor="ctr">
            <a:normAutofit/>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buClr>
              <a:buFont typeface="Arial" panose="020B0604020202020204" pitchFamily="34" charset="0"/>
              <a:buNone/>
            </a:pPr>
            <a:r>
              <a:rPr lang="en-US" sz="2400" b="1" dirty="0">
                <a:latin typeface="Arial" panose="020B0604020202020204" pitchFamily="34" charset="0"/>
                <a:cs typeface="Arial" panose="020B0604020202020204" pitchFamily="34" charset="0"/>
              </a:rPr>
              <a:t>Memories are stored in neural networks.</a:t>
            </a:r>
          </a:p>
          <a:p>
            <a:pPr marL="0" indent="0">
              <a:buClr>
                <a:schemeClr val="bg1"/>
              </a:buClr>
              <a:buFont typeface="Arial" panose="020B0604020202020204" pitchFamily="34" charset="0"/>
              <a:buNone/>
            </a:pPr>
            <a:endParaRPr lang="en-US" sz="2400" b="1" dirty="0">
              <a:latin typeface="Arial" panose="020B0604020202020204" pitchFamily="34" charset="0"/>
              <a:cs typeface="Arial" panose="020B0604020202020204" pitchFamily="34" charset="0"/>
            </a:endParaRPr>
          </a:p>
          <a:p>
            <a:pPr marL="0" indent="0">
              <a:buClr>
                <a:schemeClr val="bg1"/>
              </a:buClr>
              <a:buFont typeface="Arial" panose="020B0604020202020204" pitchFamily="34" charset="0"/>
              <a:buNone/>
            </a:pPr>
            <a:r>
              <a:rPr lang="en-US" sz="2400" b="1" dirty="0">
                <a:latin typeface="Arial" panose="020B0604020202020204" pitchFamily="34" charset="0"/>
                <a:cs typeface="Arial" panose="020B0604020202020204" pitchFamily="34" charset="0"/>
              </a:rPr>
              <a:t>Neurons build new connections by processing new information and adding it to the network.</a:t>
            </a:r>
          </a:p>
          <a:p>
            <a:pPr marL="0" indent="0">
              <a:buClr>
                <a:schemeClr val="bg1"/>
              </a:buClr>
              <a:buFont typeface="Arial" panose="020B0604020202020204" pitchFamily="34" charset="0"/>
              <a:buNone/>
            </a:pPr>
            <a:endParaRPr lang="en-US" sz="2400" b="1" dirty="0">
              <a:latin typeface="Arial" panose="020B0604020202020204" pitchFamily="34" charset="0"/>
              <a:cs typeface="Arial" panose="020B0604020202020204" pitchFamily="34" charset="0"/>
            </a:endParaRPr>
          </a:p>
          <a:p>
            <a:pPr marL="0" indent="0">
              <a:buClr>
                <a:schemeClr val="bg1"/>
              </a:buClr>
              <a:buFont typeface="Arial" panose="020B0604020202020204" pitchFamily="34" charset="0"/>
              <a:buNone/>
            </a:pPr>
            <a:r>
              <a:rPr lang="en-US" sz="2400" b="1" dirty="0">
                <a:latin typeface="Arial" panose="020B0604020202020204" pitchFamily="34" charset="0"/>
                <a:cs typeface="Arial" panose="020B0604020202020204" pitchFamily="34" charset="0"/>
              </a:rPr>
              <a:t>Asking remembering questions will build the neural networks that support understanding objectives (and so on).</a:t>
            </a:r>
          </a:p>
          <a:p>
            <a:endParaRPr lang="en-US" sz="2400" dirty="0"/>
          </a:p>
        </p:txBody>
      </p:sp>
    </p:spTree>
    <p:extLst>
      <p:ext uri="{BB962C8B-B14F-4D97-AF65-F5344CB8AC3E}">
        <p14:creationId xmlns:p14="http://schemas.microsoft.com/office/powerpoint/2010/main" val="215081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level of correct responses we want when students are learning?</a:t>
            </a:r>
          </a:p>
        </p:txBody>
      </p:sp>
      <p:sp>
        <p:nvSpPr>
          <p:cNvPr id="3" name="Content Placeholder 2"/>
          <p:cNvSpPr>
            <a:spLocks noGrp="1"/>
          </p:cNvSpPr>
          <p:nvPr>
            <p:ph idx="4294967295"/>
          </p:nvPr>
        </p:nvSpPr>
        <p:spPr>
          <a:xfrm>
            <a:off x="579966" y="1801167"/>
            <a:ext cx="5067300" cy="629317"/>
          </a:xfrm>
          <a:prstGeom prst="rect">
            <a:avLst/>
          </a:prstGeom>
        </p:spPr>
        <p:txBody>
          <a:bodyPr>
            <a:normAutofit/>
          </a:bodyPr>
          <a:lstStyle/>
          <a:p>
            <a:pPr marL="0" indent="0">
              <a:buNone/>
            </a:pPr>
            <a:r>
              <a:rPr lang="en-US" sz="3200" dirty="0">
                <a:latin typeface="Arial" panose="020B0604020202020204" pitchFamily="34" charset="0"/>
                <a:cs typeface="Arial" panose="020B0604020202020204" pitchFamily="34" charset="0"/>
              </a:rPr>
              <a:t>During </a:t>
            </a:r>
            <a:r>
              <a:rPr lang="en-US" sz="3200" b="1" dirty="0">
                <a:latin typeface="Arial" panose="020B0604020202020204" pitchFamily="34" charset="0"/>
                <a:cs typeface="Arial" panose="020B0604020202020204" pitchFamily="34" charset="0"/>
              </a:rPr>
              <a:t>I Do</a:t>
            </a:r>
            <a:r>
              <a:rPr lang="en-US" sz="3200" dirty="0">
                <a:latin typeface="Arial" panose="020B0604020202020204" pitchFamily="34" charset="0"/>
                <a:cs typeface="Arial" panose="020B0604020202020204" pitchFamily="34" charset="0"/>
              </a:rPr>
              <a:t> and </a:t>
            </a:r>
            <a:r>
              <a:rPr lang="en-US" sz="3200" b="1" dirty="0">
                <a:latin typeface="Arial" panose="020B0604020202020204" pitchFamily="34" charset="0"/>
                <a:cs typeface="Arial" panose="020B0604020202020204" pitchFamily="34" charset="0"/>
              </a:rPr>
              <a:t>We Do</a:t>
            </a:r>
          </a:p>
          <a:p>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sp>
        <p:nvSpPr>
          <p:cNvPr id="4" name="TextBox 3"/>
          <p:cNvSpPr txBox="1"/>
          <p:nvPr/>
        </p:nvSpPr>
        <p:spPr>
          <a:xfrm>
            <a:off x="4386263" y="3055178"/>
            <a:ext cx="4133850" cy="923330"/>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accent4">
                    <a:lumMod val="60000"/>
                    <a:lumOff val="40000"/>
                  </a:schemeClr>
                </a:solidFill>
                <a:effectLst/>
                <a:uLnTx/>
                <a:uFillTx/>
                <a:latin typeface="Arial" panose="020B0604020202020204" pitchFamily="34" charset="0"/>
                <a:cs typeface="Arial" panose="020B0604020202020204" pitchFamily="34" charset="0"/>
              </a:rPr>
              <a:t>90% to 95%</a:t>
            </a:r>
          </a:p>
        </p:txBody>
      </p:sp>
      <p:sp>
        <p:nvSpPr>
          <p:cNvPr id="5" name="TextBox 4"/>
          <p:cNvSpPr txBox="1"/>
          <p:nvPr/>
        </p:nvSpPr>
        <p:spPr>
          <a:xfrm>
            <a:off x="6362700" y="1643136"/>
            <a:ext cx="1581150" cy="923330"/>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accent4">
                    <a:lumMod val="60000"/>
                    <a:lumOff val="40000"/>
                  </a:schemeClr>
                </a:solidFill>
                <a:effectLst/>
                <a:uLnTx/>
                <a:uFillTx/>
                <a:latin typeface="Arial" panose="020B0604020202020204" pitchFamily="34" charset="0"/>
                <a:cs typeface="Arial" panose="020B0604020202020204" pitchFamily="34" charset="0"/>
              </a:rPr>
              <a:t>80%</a:t>
            </a:r>
          </a:p>
        </p:txBody>
      </p:sp>
      <p:sp>
        <p:nvSpPr>
          <p:cNvPr id="6" name="TextBox 5"/>
          <p:cNvSpPr txBox="1"/>
          <p:nvPr/>
        </p:nvSpPr>
        <p:spPr>
          <a:xfrm>
            <a:off x="623889" y="4602440"/>
            <a:ext cx="7896224" cy="1323439"/>
          </a:xfrm>
          <a:prstGeom prst="rect">
            <a:avLst/>
          </a:prstGeom>
          <a:no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Some studies showed correct response rates lower than </a:t>
            </a:r>
            <a:r>
              <a:rPr kumimoji="0" lang="en-US" sz="4400" b="1" i="0" u="none" strike="noStrike" kern="1200" cap="none" spc="0" normalizeH="0" baseline="0" noProof="0" dirty="0">
                <a:ln>
                  <a:noFill/>
                </a:ln>
                <a:solidFill>
                  <a:schemeClr val="accent4">
                    <a:lumMod val="60000"/>
                    <a:lumOff val="40000"/>
                  </a:schemeClr>
                </a:solidFill>
                <a:effectLst/>
                <a:uLnTx/>
                <a:uFillTx/>
                <a:latin typeface="Arial" panose="020B0604020202020204" pitchFamily="34" charset="0"/>
                <a:cs typeface="Arial" panose="020B0604020202020204" pitchFamily="34" charset="0"/>
              </a:rPr>
              <a:t>10%</a:t>
            </a:r>
            <a:r>
              <a:rPr kumimoji="0" lang="en-US" sz="3600" b="1" i="0" u="none" strike="noStrike" kern="1200" cap="none" spc="0" normalizeH="0" baseline="0" noProof="0" dirty="0">
                <a:ln>
                  <a:noFill/>
                </a:ln>
                <a:solidFill>
                  <a:schemeClr val="accent4">
                    <a:lumMod val="60000"/>
                    <a:lumOff val="40000"/>
                  </a:schemeClr>
                </a:solidFill>
                <a:effectLst/>
                <a:uLnTx/>
                <a:uFillTx/>
                <a:latin typeface="Arial" panose="020B0604020202020204" pitchFamily="34" charset="0"/>
                <a:cs typeface="Arial" panose="020B0604020202020204" pitchFamily="34" charset="0"/>
              </a:rPr>
              <a:t>.</a:t>
            </a:r>
          </a:p>
        </p:txBody>
      </p:sp>
      <p:sp>
        <p:nvSpPr>
          <p:cNvPr id="9" name="Rectangle 8"/>
          <p:cNvSpPr/>
          <p:nvPr/>
        </p:nvSpPr>
        <p:spPr>
          <a:xfrm>
            <a:off x="575733" y="3170343"/>
            <a:ext cx="68076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During </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You Do</a:t>
            </a:r>
          </a:p>
        </p:txBody>
      </p:sp>
      <p:sp>
        <p:nvSpPr>
          <p:cNvPr id="10" name="Rectangle 9"/>
          <p:cNvSpPr/>
          <p:nvPr/>
        </p:nvSpPr>
        <p:spPr>
          <a:xfrm>
            <a:off x="623888" y="6366168"/>
            <a:ext cx="226536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Ellis &amp; Worthington (1994)</a:t>
            </a:r>
          </a:p>
        </p:txBody>
      </p:sp>
    </p:spTree>
    <p:extLst>
      <p:ext uri="{BB962C8B-B14F-4D97-AF65-F5344CB8AC3E}">
        <p14:creationId xmlns:p14="http://schemas.microsoft.com/office/powerpoint/2010/main" val="96647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6" presetClass="emph" presetSubtype="0" fill="hold" grpId="1" nodeType="withEffect">
                                  <p:stCondLst>
                                    <p:cond delay="0"/>
                                  </p:stCondLst>
                                  <p:childTnLst>
                                    <p:animScale>
                                      <p:cBhvr>
                                        <p:cTn id="12" dur="500" fill="hold"/>
                                        <p:tgtEl>
                                          <p:spTgt spid="5"/>
                                        </p:tgtEl>
                                      </p:cBhvr>
                                      <p:by x="125000" y="12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500" fill="hold"/>
                                        <p:tgtEl>
                                          <p:spTgt spid="4"/>
                                        </p:tgtEl>
                                      </p:cBhvr>
                                      <p:by x="125000" y="125000"/>
                                    </p:animScale>
                                  </p:childTnLst>
                                </p:cTn>
                              </p:par>
                              <p:par>
                                <p:cTn id="21" presetID="1" presetClass="entr"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P spid="5" grpId="0"/>
      <p:bldP spid="5" grpId="1"/>
      <p:bldP spid="6" grpId="0"/>
      <p:bldP spid="9" grpId="0"/>
      <p:bldP spid="1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marL="0" indent="0">
              <a:buNone/>
            </a:pPr>
            <a:r>
              <a:rPr lang="en-US" sz="2400" dirty="0"/>
              <a:t>Think about your </a:t>
            </a:r>
            <a:r>
              <a:rPr lang="en-US" sz="2400" i="1" dirty="0"/>
              <a:t>correct response rate</a:t>
            </a:r>
            <a:r>
              <a:rPr lang="en-US" sz="2400" dirty="0"/>
              <a:t> for each of the following instances: </a:t>
            </a:r>
          </a:p>
          <a:p>
            <a:pPr lvl="1"/>
            <a:r>
              <a:rPr lang="en-US" sz="2000" b="1" dirty="0"/>
              <a:t>When you are modeling, how often do students respond correctly?</a:t>
            </a:r>
          </a:p>
          <a:p>
            <a:pPr lvl="1"/>
            <a:endParaRPr lang="en-US" sz="2000" dirty="0"/>
          </a:p>
          <a:p>
            <a:pPr lvl="1"/>
            <a:endParaRPr lang="en-US" sz="2000" dirty="0"/>
          </a:p>
          <a:p>
            <a:pPr lvl="1"/>
            <a:r>
              <a:rPr lang="en-US" sz="2000" b="1" dirty="0"/>
              <a:t>When your students are practicing with your guidance, how often do they respond correctly?</a:t>
            </a:r>
          </a:p>
          <a:p>
            <a:pPr lvl="1"/>
            <a:endParaRPr lang="en-US" sz="2000" dirty="0"/>
          </a:p>
          <a:p>
            <a:pPr lvl="1"/>
            <a:endParaRPr lang="en-US" sz="2000" dirty="0"/>
          </a:p>
          <a:p>
            <a:pPr lvl="1"/>
            <a:r>
              <a:rPr lang="en-US" sz="2000" b="1" dirty="0"/>
              <a:t>When your students are practicing independently, how often do they respond correctly?</a:t>
            </a:r>
          </a:p>
        </p:txBody>
      </p:sp>
      <p:sp>
        <p:nvSpPr>
          <p:cNvPr id="3" name="Title 2"/>
          <p:cNvSpPr>
            <a:spLocks noGrp="1"/>
          </p:cNvSpPr>
          <p:nvPr>
            <p:ph type="title"/>
          </p:nvPr>
        </p:nvSpPr>
        <p:spPr/>
        <p:txBody>
          <a:bodyPr/>
          <a:lstStyle/>
          <a:p>
            <a:r>
              <a:rPr lang="en-US" dirty="0"/>
              <a:t>Activity 6.12</a:t>
            </a:r>
            <a:br>
              <a:rPr lang="en-US" dirty="0"/>
            </a:br>
            <a:r>
              <a:rPr lang="en-US" i="1" dirty="0"/>
              <a:t>Stop &amp; Jot</a:t>
            </a:r>
            <a:endParaRPr lang="en-US" dirty="0"/>
          </a:p>
        </p:txBody>
      </p:sp>
      <p:grpSp>
        <p:nvGrpSpPr>
          <p:cNvPr id="22" name="Group 21" descr="Linear scale: 0 to 100%"/>
          <p:cNvGrpSpPr/>
          <p:nvPr/>
        </p:nvGrpSpPr>
        <p:grpSpPr>
          <a:xfrm>
            <a:off x="1905000" y="3008785"/>
            <a:ext cx="5947501" cy="569277"/>
            <a:chOff x="1905000" y="3008785"/>
            <a:chExt cx="5947501" cy="569277"/>
          </a:xfrm>
        </p:grpSpPr>
        <p:grpSp>
          <p:nvGrpSpPr>
            <p:cNvPr id="17" name="Group 16"/>
            <p:cNvGrpSpPr/>
            <p:nvPr/>
          </p:nvGrpSpPr>
          <p:grpSpPr>
            <a:xfrm>
              <a:off x="1905000" y="3008785"/>
              <a:ext cx="5829300" cy="267815"/>
              <a:chOff x="1971675" y="3138482"/>
              <a:chExt cx="5829300" cy="423867"/>
            </a:xfrm>
          </p:grpSpPr>
          <p:sp>
            <p:nvSpPr>
              <p:cNvPr id="6" name="Left-Right Arrow 5"/>
              <p:cNvSpPr/>
              <p:nvPr/>
            </p:nvSpPr>
            <p:spPr>
              <a:xfrm>
                <a:off x="1971675" y="3228976"/>
                <a:ext cx="5829300" cy="247650"/>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816"/>
                  </a:solidFill>
                </a:endParaRPr>
              </a:p>
            </p:txBody>
          </p:sp>
          <p:cxnSp>
            <p:nvCxnSpPr>
              <p:cNvPr id="8" name="Straight Connector 7"/>
              <p:cNvCxnSpPr/>
              <p:nvPr/>
            </p:nvCxnSpPr>
            <p:spPr>
              <a:xfrm>
                <a:off x="2238375" y="3152774"/>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505700" y="3152773"/>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54322" y="3138482"/>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14725" y="3138482"/>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19825" y="3138482"/>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1907845" y="3208730"/>
              <a:ext cx="527709" cy="369332"/>
            </a:xfrm>
            <a:prstGeom prst="rect">
              <a:avLst/>
            </a:prstGeom>
            <a:noFill/>
          </p:spPr>
          <p:txBody>
            <a:bodyPr wrap="none" rtlCol="0">
              <a:spAutoFit/>
            </a:bodyPr>
            <a:lstStyle/>
            <a:p>
              <a:r>
                <a:rPr lang="en-US" b="1" dirty="0">
                  <a:solidFill>
                    <a:srgbClr val="D55816"/>
                  </a:solidFill>
                </a:rPr>
                <a:t>0%</a:t>
              </a:r>
            </a:p>
          </p:txBody>
        </p:sp>
        <p:sp>
          <p:nvSpPr>
            <p:cNvPr id="18" name="TextBox 17"/>
            <p:cNvSpPr txBox="1"/>
            <p:nvPr/>
          </p:nvSpPr>
          <p:spPr>
            <a:xfrm>
              <a:off x="3158290" y="3208730"/>
              <a:ext cx="649537" cy="369332"/>
            </a:xfrm>
            <a:prstGeom prst="rect">
              <a:avLst/>
            </a:prstGeom>
            <a:noFill/>
          </p:spPr>
          <p:txBody>
            <a:bodyPr wrap="none" rtlCol="0">
              <a:spAutoFit/>
            </a:bodyPr>
            <a:lstStyle/>
            <a:p>
              <a:r>
                <a:rPr lang="en-US" b="1" dirty="0">
                  <a:solidFill>
                    <a:srgbClr val="D55816"/>
                  </a:solidFill>
                </a:rPr>
                <a:t>25%</a:t>
              </a:r>
            </a:p>
          </p:txBody>
        </p:sp>
        <p:sp>
          <p:nvSpPr>
            <p:cNvPr id="19" name="TextBox 18"/>
            <p:cNvSpPr txBox="1"/>
            <p:nvPr/>
          </p:nvSpPr>
          <p:spPr>
            <a:xfrm>
              <a:off x="4502693" y="3208730"/>
              <a:ext cx="649537" cy="369332"/>
            </a:xfrm>
            <a:prstGeom prst="rect">
              <a:avLst/>
            </a:prstGeom>
            <a:noFill/>
          </p:spPr>
          <p:txBody>
            <a:bodyPr wrap="none" rtlCol="0">
              <a:spAutoFit/>
            </a:bodyPr>
            <a:lstStyle/>
            <a:p>
              <a:r>
                <a:rPr lang="en-US" b="1" dirty="0">
                  <a:solidFill>
                    <a:srgbClr val="D55816"/>
                  </a:solidFill>
                </a:rPr>
                <a:t>50%</a:t>
              </a:r>
            </a:p>
          </p:txBody>
        </p:sp>
        <p:sp>
          <p:nvSpPr>
            <p:cNvPr id="20" name="TextBox 19"/>
            <p:cNvSpPr txBox="1"/>
            <p:nvPr/>
          </p:nvSpPr>
          <p:spPr>
            <a:xfrm>
              <a:off x="5842289" y="3208730"/>
              <a:ext cx="649537" cy="369332"/>
            </a:xfrm>
            <a:prstGeom prst="rect">
              <a:avLst/>
            </a:prstGeom>
            <a:noFill/>
          </p:spPr>
          <p:txBody>
            <a:bodyPr wrap="none" rtlCol="0">
              <a:spAutoFit/>
            </a:bodyPr>
            <a:lstStyle/>
            <a:p>
              <a:r>
                <a:rPr lang="en-US" b="1" dirty="0">
                  <a:solidFill>
                    <a:srgbClr val="D55816"/>
                  </a:solidFill>
                </a:rPr>
                <a:t>75%</a:t>
              </a:r>
            </a:p>
          </p:txBody>
        </p:sp>
        <p:sp>
          <p:nvSpPr>
            <p:cNvPr id="21" name="TextBox 20"/>
            <p:cNvSpPr txBox="1"/>
            <p:nvPr/>
          </p:nvSpPr>
          <p:spPr>
            <a:xfrm>
              <a:off x="7081136" y="3208730"/>
              <a:ext cx="771365" cy="369332"/>
            </a:xfrm>
            <a:prstGeom prst="rect">
              <a:avLst/>
            </a:prstGeom>
            <a:noFill/>
          </p:spPr>
          <p:txBody>
            <a:bodyPr wrap="none" rtlCol="0">
              <a:spAutoFit/>
            </a:bodyPr>
            <a:lstStyle/>
            <a:p>
              <a:r>
                <a:rPr lang="en-US" b="1" dirty="0">
                  <a:solidFill>
                    <a:srgbClr val="D55816"/>
                  </a:solidFill>
                </a:rPr>
                <a:t>100%</a:t>
              </a:r>
            </a:p>
          </p:txBody>
        </p:sp>
      </p:grpSp>
      <p:grpSp>
        <p:nvGrpSpPr>
          <p:cNvPr id="23" name="Group 22" descr="Linear scale: 0 to 100%"/>
          <p:cNvGrpSpPr/>
          <p:nvPr/>
        </p:nvGrpSpPr>
        <p:grpSpPr>
          <a:xfrm>
            <a:off x="1905000" y="4347408"/>
            <a:ext cx="5947501" cy="569277"/>
            <a:chOff x="1905000" y="3008785"/>
            <a:chExt cx="5947501" cy="569277"/>
          </a:xfrm>
        </p:grpSpPr>
        <p:grpSp>
          <p:nvGrpSpPr>
            <p:cNvPr id="24" name="Group 23"/>
            <p:cNvGrpSpPr/>
            <p:nvPr/>
          </p:nvGrpSpPr>
          <p:grpSpPr>
            <a:xfrm>
              <a:off x="1905000" y="3008785"/>
              <a:ext cx="5829300" cy="267815"/>
              <a:chOff x="1971675" y="3138482"/>
              <a:chExt cx="5829300" cy="423867"/>
            </a:xfrm>
          </p:grpSpPr>
          <p:sp>
            <p:nvSpPr>
              <p:cNvPr id="30" name="Left-Right Arrow 29"/>
              <p:cNvSpPr/>
              <p:nvPr/>
            </p:nvSpPr>
            <p:spPr>
              <a:xfrm>
                <a:off x="1971675" y="3228976"/>
                <a:ext cx="5829300" cy="247650"/>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816"/>
                  </a:solidFill>
                </a:endParaRPr>
              </a:p>
            </p:txBody>
          </p:sp>
          <p:cxnSp>
            <p:nvCxnSpPr>
              <p:cNvPr id="31" name="Straight Connector 30"/>
              <p:cNvCxnSpPr/>
              <p:nvPr/>
            </p:nvCxnSpPr>
            <p:spPr>
              <a:xfrm>
                <a:off x="2238375" y="3152774"/>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05700" y="3152773"/>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854322" y="3138482"/>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14725" y="3138482"/>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219825" y="3138482"/>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907845" y="3208730"/>
              <a:ext cx="527709" cy="369332"/>
            </a:xfrm>
            <a:prstGeom prst="rect">
              <a:avLst/>
            </a:prstGeom>
            <a:noFill/>
          </p:spPr>
          <p:txBody>
            <a:bodyPr wrap="none" rtlCol="0">
              <a:spAutoFit/>
            </a:bodyPr>
            <a:lstStyle/>
            <a:p>
              <a:r>
                <a:rPr lang="en-US" b="1" dirty="0">
                  <a:solidFill>
                    <a:srgbClr val="D55816"/>
                  </a:solidFill>
                </a:rPr>
                <a:t>0%</a:t>
              </a:r>
            </a:p>
          </p:txBody>
        </p:sp>
        <p:sp>
          <p:nvSpPr>
            <p:cNvPr id="26" name="TextBox 25"/>
            <p:cNvSpPr txBox="1"/>
            <p:nvPr/>
          </p:nvSpPr>
          <p:spPr>
            <a:xfrm>
              <a:off x="3158290" y="3208730"/>
              <a:ext cx="649537" cy="369332"/>
            </a:xfrm>
            <a:prstGeom prst="rect">
              <a:avLst/>
            </a:prstGeom>
            <a:noFill/>
          </p:spPr>
          <p:txBody>
            <a:bodyPr wrap="none" rtlCol="0">
              <a:spAutoFit/>
            </a:bodyPr>
            <a:lstStyle/>
            <a:p>
              <a:r>
                <a:rPr lang="en-US" b="1" dirty="0">
                  <a:solidFill>
                    <a:srgbClr val="D55816"/>
                  </a:solidFill>
                </a:rPr>
                <a:t>25%</a:t>
              </a:r>
            </a:p>
          </p:txBody>
        </p:sp>
        <p:sp>
          <p:nvSpPr>
            <p:cNvPr id="27" name="TextBox 26"/>
            <p:cNvSpPr txBox="1"/>
            <p:nvPr/>
          </p:nvSpPr>
          <p:spPr>
            <a:xfrm>
              <a:off x="4502693" y="3208730"/>
              <a:ext cx="649537" cy="369332"/>
            </a:xfrm>
            <a:prstGeom prst="rect">
              <a:avLst/>
            </a:prstGeom>
            <a:noFill/>
          </p:spPr>
          <p:txBody>
            <a:bodyPr wrap="none" rtlCol="0">
              <a:spAutoFit/>
            </a:bodyPr>
            <a:lstStyle/>
            <a:p>
              <a:r>
                <a:rPr lang="en-US" b="1" dirty="0">
                  <a:solidFill>
                    <a:srgbClr val="D55816"/>
                  </a:solidFill>
                </a:rPr>
                <a:t>50%</a:t>
              </a:r>
            </a:p>
          </p:txBody>
        </p:sp>
        <p:sp>
          <p:nvSpPr>
            <p:cNvPr id="28" name="TextBox 27"/>
            <p:cNvSpPr txBox="1"/>
            <p:nvPr/>
          </p:nvSpPr>
          <p:spPr>
            <a:xfrm>
              <a:off x="5842289" y="3208730"/>
              <a:ext cx="649537" cy="369332"/>
            </a:xfrm>
            <a:prstGeom prst="rect">
              <a:avLst/>
            </a:prstGeom>
            <a:noFill/>
          </p:spPr>
          <p:txBody>
            <a:bodyPr wrap="none" rtlCol="0">
              <a:spAutoFit/>
            </a:bodyPr>
            <a:lstStyle/>
            <a:p>
              <a:r>
                <a:rPr lang="en-US" b="1" dirty="0">
                  <a:solidFill>
                    <a:srgbClr val="D55816"/>
                  </a:solidFill>
                </a:rPr>
                <a:t>75%</a:t>
              </a:r>
            </a:p>
          </p:txBody>
        </p:sp>
        <p:sp>
          <p:nvSpPr>
            <p:cNvPr id="29" name="TextBox 28"/>
            <p:cNvSpPr txBox="1"/>
            <p:nvPr/>
          </p:nvSpPr>
          <p:spPr>
            <a:xfrm>
              <a:off x="7081136" y="3208730"/>
              <a:ext cx="771365" cy="369332"/>
            </a:xfrm>
            <a:prstGeom prst="rect">
              <a:avLst/>
            </a:prstGeom>
            <a:noFill/>
          </p:spPr>
          <p:txBody>
            <a:bodyPr wrap="none" rtlCol="0">
              <a:spAutoFit/>
            </a:bodyPr>
            <a:lstStyle/>
            <a:p>
              <a:r>
                <a:rPr lang="en-US" b="1" dirty="0">
                  <a:solidFill>
                    <a:srgbClr val="D55816"/>
                  </a:solidFill>
                </a:rPr>
                <a:t>100%</a:t>
              </a:r>
            </a:p>
          </p:txBody>
        </p:sp>
      </p:grpSp>
      <p:grpSp>
        <p:nvGrpSpPr>
          <p:cNvPr id="50" name="Group 49" descr="Linear scale: 0 to 100%"/>
          <p:cNvGrpSpPr/>
          <p:nvPr/>
        </p:nvGrpSpPr>
        <p:grpSpPr>
          <a:xfrm>
            <a:off x="1905000" y="5604778"/>
            <a:ext cx="5947501" cy="569277"/>
            <a:chOff x="1905000" y="3008785"/>
            <a:chExt cx="5947501" cy="569277"/>
          </a:xfrm>
        </p:grpSpPr>
        <p:grpSp>
          <p:nvGrpSpPr>
            <p:cNvPr id="51" name="Group 50"/>
            <p:cNvGrpSpPr/>
            <p:nvPr/>
          </p:nvGrpSpPr>
          <p:grpSpPr>
            <a:xfrm>
              <a:off x="1905000" y="3008785"/>
              <a:ext cx="5829300" cy="267815"/>
              <a:chOff x="1971675" y="3138482"/>
              <a:chExt cx="5829300" cy="423867"/>
            </a:xfrm>
          </p:grpSpPr>
          <p:sp>
            <p:nvSpPr>
              <p:cNvPr id="57" name="Left-Right Arrow 56"/>
              <p:cNvSpPr/>
              <p:nvPr/>
            </p:nvSpPr>
            <p:spPr>
              <a:xfrm>
                <a:off x="1971675" y="3228976"/>
                <a:ext cx="5829300" cy="247650"/>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5816"/>
                  </a:solidFill>
                </a:endParaRPr>
              </a:p>
            </p:txBody>
          </p:sp>
          <p:cxnSp>
            <p:nvCxnSpPr>
              <p:cNvPr id="58" name="Straight Connector 57"/>
              <p:cNvCxnSpPr/>
              <p:nvPr/>
            </p:nvCxnSpPr>
            <p:spPr>
              <a:xfrm>
                <a:off x="2238375" y="3152774"/>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505700" y="3152773"/>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854322" y="3138482"/>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514725" y="3138482"/>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219825" y="3138482"/>
                <a:ext cx="0" cy="409575"/>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1907845" y="3208730"/>
              <a:ext cx="527709" cy="369332"/>
            </a:xfrm>
            <a:prstGeom prst="rect">
              <a:avLst/>
            </a:prstGeom>
            <a:noFill/>
          </p:spPr>
          <p:txBody>
            <a:bodyPr wrap="none" rtlCol="0">
              <a:spAutoFit/>
            </a:bodyPr>
            <a:lstStyle/>
            <a:p>
              <a:r>
                <a:rPr lang="en-US" b="1" dirty="0">
                  <a:solidFill>
                    <a:srgbClr val="D55816"/>
                  </a:solidFill>
                </a:rPr>
                <a:t>0%</a:t>
              </a:r>
            </a:p>
          </p:txBody>
        </p:sp>
        <p:sp>
          <p:nvSpPr>
            <p:cNvPr id="53" name="TextBox 52"/>
            <p:cNvSpPr txBox="1"/>
            <p:nvPr/>
          </p:nvSpPr>
          <p:spPr>
            <a:xfrm>
              <a:off x="3158290" y="3208730"/>
              <a:ext cx="649537" cy="369332"/>
            </a:xfrm>
            <a:prstGeom prst="rect">
              <a:avLst/>
            </a:prstGeom>
            <a:noFill/>
          </p:spPr>
          <p:txBody>
            <a:bodyPr wrap="none" rtlCol="0">
              <a:spAutoFit/>
            </a:bodyPr>
            <a:lstStyle/>
            <a:p>
              <a:r>
                <a:rPr lang="en-US" b="1" dirty="0">
                  <a:solidFill>
                    <a:srgbClr val="D55816"/>
                  </a:solidFill>
                </a:rPr>
                <a:t>25%</a:t>
              </a:r>
            </a:p>
          </p:txBody>
        </p:sp>
        <p:sp>
          <p:nvSpPr>
            <p:cNvPr id="54" name="TextBox 53"/>
            <p:cNvSpPr txBox="1"/>
            <p:nvPr/>
          </p:nvSpPr>
          <p:spPr>
            <a:xfrm>
              <a:off x="4502693" y="3208730"/>
              <a:ext cx="649537" cy="369332"/>
            </a:xfrm>
            <a:prstGeom prst="rect">
              <a:avLst/>
            </a:prstGeom>
            <a:noFill/>
          </p:spPr>
          <p:txBody>
            <a:bodyPr wrap="none" rtlCol="0">
              <a:spAutoFit/>
            </a:bodyPr>
            <a:lstStyle/>
            <a:p>
              <a:r>
                <a:rPr lang="en-US" b="1" dirty="0">
                  <a:solidFill>
                    <a:srgbClr val="D55816"/>
                  </a:solidFill>
                </a:rPr>
                <a:t>50%</a:t>
              </a:r>
            </a:p>
          </p:txBody>
        </p:sp>
        <p:sp>
          <p:nvSpPr>
            <p:cNvPr id="55" name="TextBox 54"/>
            <p:cNvSpPr txBox="1"/>
            <p:nvPr/>
          </p:nvSpPr>
          <p:spPr>
            <a:xfrm>
              <a:off x="5842289" y="3208730"/>
              <a:ext cx="649537" cy="369332"/>
            </a:xfrm>
            <a:prstGeom prst="rect">
              <a:avLst/>
            </a:prstGeom>
            <a:noFill/>
          </p:spPr>
          <p:txBody>
            <a:bodyPr wrap="none" rtlCol="0">
              <a:spAutoFit/>
            </a:bodyPr>
            <a:lstStyle/>
            <a:p>
              <a:r>
                <a:rPr lang="en-US" b="1" dirty="0">
                  <a:solidFill>
                    <a:srgbClr val="D55816"/>
                  </a:solidFill>
                </a:rPr>
                <a:t>75%</a:t>
              </a:r>
            </a:p>
          </p:txBody>
        </p:sp>
        <p:sp>
          <p:nvSpPr>
            <p:cNvPr id="56" name="TextBox 55"/>
            <p:cNvSpPr txBox="1"/>
            <p:nvPr/>
          </p:nvSpPr>
          <p:spPr>
            <a:xfrm>
              <a:off x="7081136" y="3208730"/>
              <a:ext cx="771365" cy="369332"/>
            </a:xfrm>
            <a:prstGeom prst="rect">
              <a:avLst/>
            </a:prstGeom>
            <a:noFill/>
          </p:spPr>
          <p:txBody>
            <a:bodyPr wrap="none" rtlCol="0">
              <a:spAutoFit/>
            </a:bodyPr>
            <a:lstStyle/>
            <a:p>
              <a:r>
                <a:rPr lang="en-US" b="1" dirty="0">
                  <a:solidFill>
                    <a:srgbClr val="D55816"/>
                  </a:solidFill>
                </a:rPr>
                <a:t>100%</a:t>
              </a:r>
            </a:p>
          </p:txBody>
        </p:sp>
      </p:grpSp>
    </p:spTree>
    <p:extLst>
      <p:ext uri="{BB962C8B-B14F-4D97-AF65-F5344CB8AC3E}">
        <p14:creationId xmlns:p14="http://schemas.microsoft.com/office/powerpoint/2010/main" val="27662594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Sequence appropriately</a:t>
            </a:r>
          </a:p>
        </p:txBody>
      </p:sp>
      <p:sp>
        <p:nvSpPr>
          <p:cNvPr id="4" name="TextBox 3"/>
          <p:cNvSpPr txBox="1"/>
          <p:nvPr/>
        </p:nvSpPr>
        <p:spPr>
          <a:xfrm>
            <a:off x="3835118" y="3610776"/>
            <a:ext cx="4864894" cy="2009061"/>
          </a:xfrm>
          <a:prstGeom prst="wedgeRoundRectCallout">
            <a:avLst>
              <a:gd name="adj1" fmla="val 48911"/>
              <a:gd name="adj2" fmla="val 71276"/>
              <a:gd name="adj3" fmla="val 16667"/>
            </a:avLst>
          </a:prstGeom>
          <a:solidFill>
            <a:schemeClr val="accent6"/>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 want to build critical thinking skills. If I just give students the answers, they won’t think critically.</a:t>
            </a:r>
          </a:p>
        </p:txBody>
      </p:sp>
      <p:sp>
        <p:nvSpPr>
          <p:cNvPr id="5" name="TextBox 4"/>
          <p:cNvSpPr txBox="1"/>
          <p:nvPr/>
        </p:nvSpPr>
        <p:spPr>
          <a:xfrm>
            <a:off x="1440887" y="1721996"/>
            <a:ext cx="4788463" cy="1532334"/>
          </a:xfrm>
          <a:prstGeom prst="wedgeRoundRectCallout">
            <a:avLst>
              <a:gd name="adj1" fmla="val -70836"/>
              <a:gd name="adj2" fmla="val 39465"/>
              <a:gd name="adj3" fmla="val 16667"/>
            </a:avLst>
          </a:prstGeom>
          <a:solidFill>
            <a:schemeClr val="accent6"/>
          </a:solidFill>
          <a:ln>
            <a:noFill/>
          </a:ln>
        </p:spPr>
        <p:txBody>
          <a:bodyPr wrap="square" rtlCol="0">
            <a:spAutoFit/>
          </a:bodyPr>
          <a:lstStyle/>
          <a:p>
            <a:pPr lvl="0" defTabSz="914400">
              <a:defRPr/>
            </a:pPr>
            <a:r>
              <a:rPr lang="en-US" sz="2800" dirty="0">
                <a:latin typeface="Arial" panose="020B0604020202020204" pitchFamily="34" charset="0"/>
                <a:cs typeface="Arial" panose="020B0604020202020204" pitchFamily="34" charset="0"/>
              </a:rPr>
              <a:t>Why do you ask students questions they are unlikely to know the answers to?</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773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Never ask if students know what you’re about to teach</a:t>
            </a:r>
          </a:p>
        </p:txBody>
      </p:sp>
      <p:sp>
        <p:nvSpPr>
          <p:cNvPr id="4" name="Rounded Rectangular Callout 3"/>
          <p:cNvSpPr/>
          <p:nvPr/>
        </p:nvSpPr>
        <p:spPr>
          <a:xfrm>
            <a:off x="516625" y="2749215"/>
            <a:ext cx="3200400" cy="1447800"/>
          </a:xfrm>
          <a:prstGeom prst="wedgeRoundRectCallout">
            <a:avLst>
              <a:gd name="adj1" fmla="val 64756"/>
              <a:gd name="adj2" fmla="val 76078"/>
              <a:gd name="adj3" fmla="val 16667"/>
            </a:avLst>
          </a:prstGeom>
          <a:solidFill>
            <a:schemeClr val="accent5">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 What do you think congruence means?</a:t>
            </a:r>
          </a:p>
        </p:txBody>
      </p:sp>
      <p:sp>
        <p:nvSpPr>
          <p:cNvPr id="5" name="Rounded Rectangular Callout 4"/>
          <p:cNvSpPr/>
          <p:nvPr/>
        </p:nvSpPr>
        <p:spPr>
          <a:xfrm>
            <a:off x="5034284" y="4820785"/>
            <a:ext cx="3393775" cy="590421"/>
          </a:xfrm>
          <a:prstGeom prst="wedgeRoundRectCallout">
            <a:avLst>
              <a:gd name="adj1" fmla="val 64417"/>
              <a:gd name="adj2" fmla="val -1937"/>
              <a:gd name="adj3" fmla="val 16667"/>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 I know, I know, I know!</a:t>
            </a:r>
          </a:p>
        </p:txBody>
      </p:sp>
      <p:sp>
        <p:nvSpPr>
          <p:cNvPr id="6" name="Rounded Rectangular Callout 5"/>
          <p:cNvSpPr/>
          <p:nvPr/>
        </p:nvSpPr>
        <p:spPr>
          <a:xfrm>
            <a:off x="5543550" y="3463844"/>
            <a:ext cx="2667000" cy="1066800"/>
          </a:xfrm>
          <a:prstGeom prst="wedgeRoundRectCallout">
            <a:avLst>
              <a:gd name="adj1" fmla="val -81724"/>
              <a:gd name="adj2" fmla="val 44857"/>
              <a:gd name="adj3" fmla="val 16667"/>
            </a:avLst>
          </a:prstGeom>
          <a:solidFill>
            <a:schemeClr val="accent5">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 OK. What are we going to do?</a:t>
            </a:r>
          </a:p>
        </p:txBody>
      </p:sp>
      <p:sp>
        <p:nvSpPr>
          <p:cNvPr id="7" name="Rounded Rectangular Callout 6"/>
          <p:cNvSpPr/>
          <p:nvPr/>
        </p:nvSpPr>
        <p:spPr>
          <a:xfrm>
            <a:off x="4476750" y="5554676"/>
            <a:ext cx="3951309" cy="533400"/>
          </a:xfrm>
          <a:prstGeom prst="wedgeRoundRectCallout">
            <a:avLst>
              <a:gd name="adj1" fmla="val 59808"/>
              <a:gd name="adj2" fmla="val 6358"/>
              <a:gd name="adj3" fmla="val 16667"/>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 We’re going to cross-multiply</a:t>
            </a:r>
          </a:p>
        </p:txBody>
      </p:sp>
      <p:sp>
        <p:nvSpPr>
          <p:cNvPr id="9" name="Rounded Rectangular Callout 8"/>
          <p:cNvSpPr/>
          <p:nvPr/>
        </p:nvSpPr>
        <p:spPr>
          <a:xfrm>
            <a:off x="845990" y="4716487"/>
            <a:ext cx="1980568" cy="590421"/>
          </a:xfrm>
          <a:prstGeom prst="wedgeRoundRectCallout">
            <a:avLst>
              <a:gd name="adj1" fmla="val -62287"/>
              <a:gd name="adj2" fmla="val 95560"/>
              <a:gd name="adj3" fmla="val 16667"/>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 To be next</a:t>
            </a:r>
          </a:p>
        </p:txBody>
      </p:sp>
      <p:sp>
        <p:nvSpPr>
          <p:cNvPr id="11" name="TextBox 10"/>
          <p:cNvSpPr txBox="1"/>
          <p:nvPr/>
        </p:nvSpPr>
        <p:spPr>
          <a:xfrm>
            <a:off x="642682" y="1385195"/>
            <a:ext cx="3414717" cy="10926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High school geometry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Lesson begins.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 writes “congruence” on the board</a:t>
            </a:r>
          </a:p>
        </p:txBody>
      </p:sp>
      <mc:AlternateContent xmlns:mc="http://schemas.openxmlformats.org/markup-compatibility/2006" xmlns:a14="http://schemas.microsoft.com/office/drawing/2010/main">
        <mc:Choice Requires="a14">
          <p:sp>
            <p:nvSpPr>
              <p:cNvPr id="13" name="TextBox 12"/>
              <p:cNvSpPr txBox="1"/>
              <p:nvPr/>
            </p:nvSpPr>
            <p:spPr>
              <a:xfrm>
                <a:off x="7908879" y="1991792"/>
                <a:ext cx="866840" cy="925190"/>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t>2</m:t>
                          </m:r>
                        </m:num>
                        <m:den>
                          <m:r>
                            <a:rPr kumimoji="0" lang="en-US" sz="32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t>3</m:t>
                          </m:r>
                        </m:den>
                      </m:f>
                      <m:r>
                        <a:rPr kumimoji="0" lang="en-US" sz="32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cs typeface="+mn-cs"/>
                        </a:rPr>
                        <m:t>∙</m:t>
                      </m:r>
                      <m:f>
                        <m:fPr>
                          <m:ctrlPr>
                            <a:rPr kumimoji="0" lang="en-US" sz="32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t>1</m:t>
                          </m:r>
                        </m:num>
                        <m:den>
                          <m:r>
                            <a:rPr kumimoji="0" lang="en-US" sz="32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t>2</m:t>
                          </m:r>
                        </m:den>
                      </m:f>
                    </m:oMath>
                  </m:oMathPara>
                </a14:m>
                <a:endParaRPr kumimoji="0" lang="en-US" sz="3200" b="0" i="0" u="none" strike="noStrike" kern="1200" cap="none" spc="0" normalizeH="0" baseline="0" noProof="0" dirty="0">
                  <a:ln>
                    <a:noFill/>
                  </a:ln>
                  <a:solidFill>
                    <a:srgbClr val="FFFFFF"/>
                  </a:solidFill>
                  <a:effectLst/>
                  <a:uLnTx/>
                  <a:uFillTx/>
                  <a:latin typeface="Tw Cen MT"/>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908879" y="1991792"/>
                <a:ext cx="866840" cy="925190"/>
              </a:xfrm>
              <a:prstGeom prst="rect">
                <a:avLst/>
              </a:prstGeom>
              <a:blipFill>
                <a:blip r:embed="rId3"/>
                <a:stretch>
                  <a:fillRect/>
                </a:stretch>
              </a:blipFill>
            </p:spPr>
            <p:txBody>
              <a:bodyPr/>
              <a:lstStyle/>
              <a:p>
                <a:r>
                  <a:rPr lang="en-US">
                    <a:noFill/>
                  </a:rPr>
                  <a:t> </a:t>
                </a:r>
              </a:p>
            </p:txBody>
          </p:sp>
        </mc:Fallback>
      </mc:AlternateContent>
      <p:sp>
        <p:nvSpPr>
          <p:cNvPr id="14" name="TextBox 13"/>
          <p:cNvSpPr txBox="1"/>
          <p:nvPr/>
        </p:nvSpPr>
        <p:spPr>
          <a:xfrm>
            <a:off x="4573928" y="1379104"/>
            <a:ext cx="4201791" cy="10926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Middle school mathematics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Lesson begins.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 writes the following on the board:</a:t>
            </a:r>
          </a:p>
        </p:txBody>
      </p:sp>
    </p:spTree>
    <p:extLst>
      <p:ext uri="{BB962C8B-B14F-4D97-AF65-F5344CB8AC3E}">
        <p14:creationId xmlns:p14="http://schemas.microsoft.com/office/powerpoint/2010/main" val="240980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p:bldP spid="13" grpId="0"/>
      <p:bldP spid="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C183D7F6-B498-43B3-948B-1728B52AA6E4}">
                <adec:decorative xmlns:adec="http://schemas.microsoft.com/office/drawing/2017/decorative" val="1"/>
              </a:ext>
            </a:extLst>
          </p:cNvPr>
          <p:cNvSpPr>
            <a:spLocks noGrp="1"/>
          </p:cNvSpPr>
          <p:nvPr>
            <p:ph type="body" sz="quarter" idx="13"/>
          </p:nvPr>
        </p:nvSpPr>
        <p:spPr/>
        <p:txBody>
          <a:bodyPr>
            <a:normAutofit/>
          </a:bodyPr>
          <a:lstStyle/>
          <a:p>
            <a:endParaRPr lang="en-US" dirty="0"/>
          </a:p>
          <a:p>
            <a:endParaRPr lang="en-US" dirty="0"/>
          </a:p>
          <a:p>
            <a:endParaRPr lang="en-US" dirty="0"/>
          </a:p>
        </p:txBody>
      </p:sp>
      <p:sp>
        <p:nvSpPr>
          <p:cNvPr id="2" name="Title 1"/>
          <p:cNvSpPr>
            <a:spLocks noGrp="1"/>
          </p:cNvSpPr>
          <p:nvPr>
            <p:ph type="title"/>
          </p:nvPr>
        </p:nvSpPr>
        <p:spPr/>
        <p:txBody>
          <a:bodyPr>
            <a:normAutofit fontScale="90000"/>
          </a:bodyPr>
          <a:lstStyle/>
          <a:p>
            <a:r>
              <a:rPr lang="en-US" dirty="0"/>
              <a:t>Start with remembering and understanding to build the foundation</a:t>
            </a:r>
          </a:p>
        </p:txBody>
      </p:sp>
      <p:pic>
        <p:nvPicPr>
          <p:cNvPr id="5" name="Picture 4" descr="Photo of Kathleen lane">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2057400"/>
            <a:ext cx="1428750" cy="1905000"/>
          </a:xfrm>
          <a:prstGeom prst="rect">
            <a:avLst/>
          </a:prstGeom>
        </p:spPr>
      </p:pic>
      <p:sp>
        <p:nvSpPr>
          <p:cNvPr id="8" name="TextBox 7"/>
          <p:cNvSpPr txBox="1"/>
          <p:nvPr/>
        </p:nvSpPr>
        <p:spPr>
          <a:xfrm>
            <a:off x="5663132" y="4174287"/>
            <a:ext cx="296651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a:ea typeface="+mn-ea"/>
                <a:cs typeface="+mn-cs"/>
              </a:rPr>
              <a:t>Kathleen Lane,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a:ea typeface="+mn-ea"/>
                <a:cs typeface="+mn-cs"/>
              </a:rPr>
              <a:t>Professor of Special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a:ea typeface="+mn-ea"/>
                <a:cs typeface="+mn-cs"/>
              </a:rPr>
              <a:t>University of Kansas</a:t>
            </a:r>
          </a:p>
        </p:txBody>
      </p:sp>
      <p:sp>
        <p:nvSpPr>
          <p:cNvPr id="9" name="Rectangle 8"/>
          <p:cNvSpPr/>
          <p:nvPr/>
        </p:nvSpPr>
        <p:spPr>
          <a:xfrm>
            <a:off x="385233" y="6301333"/>
            <a:ext cx="442489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C29"/>
                </a:solidFill>
                <a:effectLst/>
                <a:uLnTx/>
                <a:uFillTx/>
                <a:latin typeface="Tw Cen MT"/>
                <a:ea typeface="+mn-ea"/>
                <a:cs typeface="+mn-cs"/>
                <a:hlinkClick r:id="rId5"/>
              </a:rPr>
              <a:t>http://iris.peabody.vanderbilt.edu/module/bi2/cresource/q3/p03/</a:t>
            </a:r>
            <a:r>
              <a:rPr kumimoji="0" lang="en-US" sz="1200" b="0" i="0" u="none" strike="noStrike" kern="1200" cap="none" spc="0" normalizeH="0" baseline="0" noProof="0" dirty="0">
                <a:ln>
                  <a:noFill/>
                </a:ln>
                <a:solidFill>
                  <a:srgbClr val="000C29"/>
                </a:solidFill>
                <a:effectLst/>
                <a:uLnTx/>
                <a:uFillTx/>
                <a:latin typeface="Tw Cen MT"/>
                <a:ea typeface="+mn-ea"/>
                <a:cs typeface="+mn-cs"/>
              </a:rPr>
              <a:t> </a:t>
            </a:r>
          </a:p>
        </p:txBody>
      </p:sp>
      <p:sp>
        <p:nvSpPr>
          <p:cNvPr id="10" name="Text Placeholder 1"/>
          <p:cNvSpPr txBox="1">
            <a:spLocks/>
          </p:cNvSpPr>
          <p:nvPr/>
        </p:nvSpPr>
        <p:spPr>
          <a:xfrm>
            <a:off x="728133" y="1714706"/>
            <a:ext cx="4424892" cy="4469673"/>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dirty="0"/>
              <a:t> Ask lower-level, easier questions at the beginning!</a:t>
            </a:r>
          </a:p>
          <a:p>
            <a:pPr>
              <a:lnSpc>
                <a:spcPct val="100000"/>
              </a:lnSpc>
            </a:pPr>
            <a:r>
              <a:rPr lang="en-US" sz="2800" dirty="0"/>
              <a:t> Work your way up to the harder ones!</a:t>
            </a:r>
          </a:p>
          <a:p>
            <a:pPr>
              <a:lnSpc>
                <a:spcPct val="100000"/>
              </a:lnSpc>
            </a:pPr>
            <a:r>
              <a:rPr lang="en-US" sz="2800" dirty="0"/>
              <a:t> In behavioral terms, use “high p requests”</a:t>
            </a:r>
          </a:p>
          <a:p>
            <a:pPr>
              <a:lnSpc>
                <a:spcPct val="100000"/>
              </a:lnSpc>
            </a:pPr>
            <a:endParaRPr lang="en-US" sz="2800" dirty="0"/>
          </a:p>
        </p:txBody>
      </p:sp>
    </p:spTree>
    <p:extLst>
      <p:ext uri="{BB962C8B-B14F-4D97-AF65-F5344CB8AC3E}">
        <p14:creationId xmlns:p14="http://schemas.microsoft.com/office/powerpoint/2010/main" val="7690647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Phrase purposefully</a:t>
            </a:r>
          </a:p>
        </p:txBody>
      </p:sp>
      <p:grpSp>
        <p:nvGrpSpPr>
          <p:cNvPr id="5" name="Group 4" descr="if you ask a poorly worded question: students respind in ways you do not want and students do not respond at all"/>
          <p:cNvGrpSpPr/>
          <p:nvPr/>
        </p:nvGrpSpPr>
        <p:grpSpPr>
          <a:xfrm>
            <a:off x="631133" y="960120"/>
            <a:ext cx="7912792" cy="2752725"/>
            <a:chOff x="1458929" y="960121"/>
            <a:chExt cx="3816006" cy="2579972"/>
          </a:xfrm>
          <a:solidFill>
            <a:schemeClr val="accent3">
              <a:lumMod val="75000"/>
            </a:schemeClr>
          </a:solidFill>
        </p:grpSpPr>
        <p:sp>
          <p:nvSpPr>
            <p:cNvPr id="6" name="Freeform 5"/>
            <p:cNvSpPr/>
            <p:nvPr/>
          </p:nvSpPr>
          <p:spPr>
            <a:xfrm>
              <a:off x="1458929" y="1484351"/>
              <a:ext cx="1599826" cy="1323675"/>
            </a:xfrm>
            <a:custGeom>
              <a:avLst/>
              <a:gdLst>
                <a:gd name="connsiteX0" fmla="*/ 0 w 1599826"/>
                <a:gd name="connsiteY0" fmla="*/ 159983 h 2430779"/>
                <a:gd name="connsiteX1" fmla="*/ 159983 w 1599826"/>
                <a:gd name="connsiteY1" fmla="*/ 0 h 2430779"/>
                <a:gd name="connsiteX2" fmla="*/ 1439843 w 1599826"/>
                <a:gd name="connsiteY2" fmla="*/ 0 h 2430779"/>
                <a:gd name="connsiteX3" fmla="*/ 1599826 w 1599826"/>
                <a:gd name="connsiteY3" fmla="*/ 159983 h 2430779"/>
                <a:gd name="connsiteX4" fmla="*/ 1599826 w 1599826"/>
                <a:gd name="connsiteY4" fmla="*/ 2270796 h 2430779"/>
                <a:gd name="connsiteX5" fmla="*/ 1439843 w 1599826"/>
                <a:gd name="connsiteY5" fmla="*/ 2430779 h 2430779"/>
                <a:gd name="connsiteX6" fmla="*/ 159983 w 1599826"/>
                <a:gd name="connsiteY6" fmla="*/ 2430779 h 2430779"/>
                <a:gd name="connsiteX7" fmla="*/ 0 w 1599826"/>
                <a:gd name="connsiteY7" fmla="*/ 2270796 h 2430779"/>
                <a:gd name="connsiteX8" fmla="*/ 0 w 1599826"/>
                <a:gd name="connsiteY8" fmla="*/ 159983 h 24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9826" h="2430779">
                  <a:moveTo>
                    <a:pt x="0" y="159983"/>
                  </a:moveTo>
                  <a:cubicBezTo>
                    <a:pt x="0" y="71627"/>
                    <a:pt x="71627" y="0"/>
                    <a:pt x="159983" y="0"/>
                  </a:cubicBezTo>
                  <a:lnTo>
                    <a:pt x="1439843" y="0"/>
                  </a:lnTo>
                  <a:cubicBezTo>
                    <a:pt x="1528199" y="0"/>
                    <a:pt x="1599826" y="71627"/>
                    <a:pt x="1599826" y="159983"/>
                  </a:cubicBezTo>
                  <a:lnTo>
                    <a:pt x="1599826" y="2270796"/>
                  </a:lnTo>
                  <a:cubicBezTo>
                    <a:pt x="1599826" y="2359152"/>
                    <a:pt x="1528199" y="2430779"/>
                    <a:pt x="1439843" y="2430779"/>
                  </a:cubicBezTo>
                  <a:lnTo>
                    <a:pt x="159983" y="2430779"/>
                  </a:lnTo>
                  <a:cubicBezTo>
                    <a:pt x="71627" y="2430779"/>
                    <a:pt x="0" y="2359152"/>
                    <a:pt x="0" y="2270796"/>
                  </a:cubicBezTo>
                  <a:lnTo>
                    <a:pt x="0" y="159983"/>
                  </a:lnTo>
                  <a:close/>
                </a:path>
              </a:pathLst>
            </a:custGeom>
            <a:solidFill>
              <a:schemeClr val="accent2">
                <a:lumMod val="7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38297" tIns="138297" rIns="138297" bIns="13829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If you ask a poorly worded question</a:t>
              </a:r>
            </a:p>
          </p:txBody>
        </p:sp>
        <p:sp>
          <p:nvSpPr>
            <p:cNvPr id="7" name="Freeform 6"/>
            <p:cNvSpPr/>
            <p:nvPr/>
          </p:nvSpPr>
          <p:spPr>
            <a:xfrm rot="20444122">
              <a:off x="3195498" y="1586979"/>
              <a:ext cx="339560" cy="396757"/>
            </a:xfrm>
            <a:custGeom>
              <a:avLst/>
              <a:gdLst>
                <a:gd name="connsiteX0" fmla="*/ 0 w 339560"/>
                <a:gd name="connsiteY0" fmla="*/ 79351 h 396757"/>
                <a:gd name="connsiteX1" fmla="*/ 169780 w 339560"/>
                <a:gd name="connsiteY1" fmla="*/ 79351 h 396757"/>
                <a:gd name="connsiteX2" fmla="*/ 169780 w 339560"/>
                <a:gd name="connsiteY2" fmla="*/ 0 h 396757"/>
                <a:gd name="connsiteX3" fmla="*/ 339560 w 339560"/>
                <a:gd name="connsiteY3" fmla="*/ 198379 h 396757"/>
                <a:gd name="connsiteX4" fmla="*/ 169780 w 339560"/>
                <a:gd name="connsiteY4" fmla="*/ 396757 h 396757"/>
                <a:gd name="connsiteX5" fmla="*/ 169780 w 339560"/>
                <a:gd name="connsiteY5" fmla="*/ 317406 h 396757"/>
                <a:gd name="connsiteX6" fmla="*/ 0 w 339560"/>
                <a:gd name="connsiteY6" fmla="*/ 317406 h 396757"/>
                <a:gd name="connsiteX7" fmla="*/ 0 w 339560"/>
                <a:gd name="connsiteY7" fmla="*/ 79351 h 39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560" h="396757">
                  <a:moveTo>
                    <a:pt x="0" y="79351"/>
                  </a:moveTo>
                  <a:lnTo>
                    <a:pt x="169780" y="79351"/>
                  </a:lnTo>
                  <a:lnTo>
                    <a:pt x="169780" y="0"/>
                  </a:lnTo>
                  <a:lnTo>
                    <a:pt x="339560" y="198379"/>
                  </a:lnTo>
                  <a:lnTo>
                    <a:pt x="169780" y="396757"/>
                  </a:lnTo>
                  <a:lnTo>
                    <a:pt x="169780" y="317406"/>
                  </a:lnTo>
                  <a:lnTo>
                    <a:pt x="0" y="317406"/>
                  </a:lnTo>
                  <a:lnTo>
                    <a:pt x="0" y="79351"/>
                  </a:lnTo>
                  <a:close/>
                </a:path>
              </a:pathLst>
            </a:custGeom>
            <a:solidFill>
              <a:schemeClr val="accent2">
                <a:lumMod val="75000"/>
              </a:schemeClr>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spcFirstLastPara="0" vert="horz" wrap="square" lIns="0" tIns="79351" rIns="101868" bIns="7935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 name="Freeform 7"/>
            <p:cNvSpPr/>
            <p:nvPr/>
          </p:nvSpPr>
          <p:spPr>
            <a:xfrm>
              <a:off x="3675109" y="960121"/>
              <a:ext cx="1599826" cy="992756"/>
            </a:xfrm>
            <a:custGeom>
              <a:avLst/>
              <a:gdLst>
                <a:gd name="connsiteX0" fmla="*/ 0 w 1599826"/>
                <a:gd name="connsiteY0" fmla="*/ 159983 h 2430779"/>
                <a:gd name="connsiteX1" fmla="*/ 159983 w 1599826"/>
                <a:gd name="connsiteY1" fmla="*/ 0 h 2430779"/>
                <a:gd name="connsiteX2" fmla="*/ 1439843 w 1599826"/>
                <a:gd name="connsiteY2" fmla="*/ 0 h 2430779"/>
                <a:gd name="connsiteX3" fmla="*/ 1599826 w 1599826"/>
                <a:gd name="connsiteY3" fmla="*/ 159983 h 2430779"/>
                <a:gd name="connsiteX4" fmla="*/ 1599826 w 1599826"/>
                <a:gd name="connsiteY4" fmla="*/ 2270796 h 2430779"/>
                <a:gd name="connsiteX5" fmla="*/ 1439843 w 1599826"/>
                <a:gd name="connsiteY5" fmla="*/ 2430779 h 2430779"/>
                <a:gd name="connsiteX6" fmla="*/ 159983 w 1599826"/>
                <a:gd name="connsiteY6" fmla="*/ 2430779 h 2430779"/>
                <a:gd name="connsiteX7" fmla="*/ 0 w 1599826"/>
                <a:gd name="connsiteY7" fmla="*/ 2270796 h 2430779"/>
                <a:gd name="connsiteX8" fmla="*/ 0 w 1599826"/>
                <a:gd name="connsiteY8" fmla="*/ 159983 h 24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9826" h="2430779">
                  <a:moveTo>
                    <a:pt x="0" y="159983"/>
                  </a:moveTo>
                  <a:cubicBezTo>
                    <a:pt x="0" y="71627"/>
                    <a:pt x="71627" y="0"/>
                    <a:pt x="159983" y="0"/>
                  </a:cubicBezTo>
                  <a:lnTo>
                    <a:pt x="1439843" y="0"/>
                  </a:lnTo>
                  <a:cubicBezTo>
                    <a:pt x="1528199" y="0"/>
                    <a:pt x="1599826" y="71627"/>
                    <a:pt x="1599826" y="159983"/>
                  </a:cubicBezTo>
                  <a:lnTo>
                    <a:pt x="1599826" y="2270796"/>
                  </a:lnTo>
                  <a:cubicBezTo>
                    <a:pt x="1599826" y="2359152"/>
                    <a:pt x="1528199" y="2430779"/>
                    <a:pt x="1439843" y="2430779"/>
                  </a:cubicBezTo>
                  <a:lnTo>
                    <a:pt x="159983" y="2430779"/>
                  </a:lnTo>
                  <a:cubicBezTo>
                    <a:pt x="71627" y="2430779"/>
                    <a:pt x="0" y="2359152"/>
                    <a:pt x="0" y="2270796"/>
                  </a:cubicBezTo>
                  <a:lnTo>
                    <a:pt x="0" y="159983"/>
                  </a:lnTo>
                  <a:close/>
                </a:path>
              </a:pathLst>
            </a:custGeom>
            <a:solidFill>
              <a:schemeClr val="accent2">
                <a:lumMod val="7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38297" tIns="138297" rIns="138297" bIns="13829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Students respond in ways you do not want </a:t>
              </a:r>
            </a:p>
          </p:txBody>
        </p:sp>
        <p:sp>
          <p:nvSpPr>
            <p:cNvPr id="9" name="Freeform 8"/>
            <p:cNvSpPr/>
            <p:nvPr/>
          </p:nvSpPr>
          <p:spPr>
            <a:xfrm rot="1304617">
              <a:off x="3197351" y="2392214"/>
              <a:ext cx="339163" cy="396757"/>
            </a:xfrm>
            <a:custGeom>
              <a:avLst/>
              <a:gdLst>
                <a:gd name="connsiteX0" fmla="*/ 0 w 339163"/>
                <a:gd name="connsiteY0" fmla="*/ 79351 h 396757"/>
                <a:gd name="connsiteX1" fmla="*/ 169582 w 339163"/>
                <a:gd name="connsiteY1" fmla="*/ 79351 h 396757"/>
                <a:gd name="connsiteX2" fmla="*/ 169582 w 339163"/>
                <a:gd name="connsiteY2" fmla="*/ 0 h 396757"/>
                <a:gd name="connsiteX3" fmla="*/ 339163 w 339163"/>
                <a:gd name="connsiteY3" fmla="*/ 198379 h 396757"/>
                <a:gd name="connsiteX4" fmla="*/ 169582 w 339163"/>
                <a:gd name="connsiteY4" fmla="*/ 396757 h 396757"/>
                <a:gd name="connsiteX5" fmla="*/ 169582 w 339163"/>
                <a:gd name="connsiteY5" fmla="*/ 317406 h 396757"/>
                <a:gd name="connsiteX6" fmla="*/ 0 w 339163"/>
                <a:gd name="connsiteY6" fmla="*/ 317406 h 396757"/>
                <a:gd name="connsiteX7" fmla="*/ 0 w 339163"/>
                <a:gd name="connsiteY7" fmla="*/ 79351 h 39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163" h="396757">
                  <a:moveTo>
                    <a:pt x="0" y="79351"/>
                  </a:moveTo>
                  <a:lnTo>
                    <a:pt x="169582" y="79351"/>
                  </a:lnTo>
                  <a:lnTo>
                    <a:pt x="169582" y="0"/>
                  </a:lnTo>
                  <a:lnTo>
                    <a:pt x="339163" y="198379"/>
                  </a:lnTo>
                  <a:lnTo>
                    <a:pt x="169582" y="396757"/>
                  </a:lnTo>
                  <a:lnTo>
                    <a:pt x="169582" y="317406"/>
                  </a:lnTo>
                  <a:lnTo>
                    <a:pt x="0" y="317406"/>
                  </a:lnTo>
                  <a:lnTo>
                    <a:pt x="0" y="79351"/>
                  </a:lnTo>
                  <a:close/>
                </a:path>
              </a:pathLst>
            </a:custGeom>
            <a:solidFill>
              <a:schemeClr val="accent2">
                <a:lumMod val="75000"/>
              </a:schemeClr>
            </a:solidFill>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79351" rIns="101749" bIns="7935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Freeform 9"/>
            <p:cNvSpPr/>
            <p:nvPr/>
          </p:nvSpPr>
          <p:spPr>
            <a:xfrm>
              <a:off x="3675109" y="2547337"/>
              <a:ext cx="1599826" cy="992756"/>
            </a:xfrm>
            <a:custGeom>
              <a:avLst/>
              <a:gdLst>
                <a:gd name="connsiteX0" fmla="*/ 0 w 1599826"/>
                <a:gd name="connsiteY0" fmla="*/ 159983 h 2430779"/>
                <a:gd name="connsiteX1" fmla="*/ 159983 w 1599826"/>
                <a:gd name="connsiteY1" fmla="*/ 0 h 2430779"/>
                <a:gd name="connsiteX2" fmla="*/ 1439843 w 1599826"/>
                <a:gd name="connsiteY2" fmla="*/ 0 h 2430779"/>
                <a:gd name="connsiteX3" fmla="*/ 1599826 w 1599826"/>
                <a:gd name="connsiteY3" fmla="*/ 159983 h 2430779"/>
                <a:gd name="connsiteX4" fmla="*/ 1599826 w 1599826"/>
                <a:gd name="connsiteY4" fmla="*/ 2270796 h 2430779"/>
                <a:gd name="connsiteX5" fmla="*/ 1439843 w 1599826"/>
                <a:gd name="connsiteY5" fmla="*/ 2430779 h 2430779"/>
                <a:gd name="connsiteX6" fmla="*/ 159983 w 1599826"/>
                <a:gd name="connsiteY6" fmla="*/ 2430779 h 2430779"/>
                <a:gd name="connsiteX7" fmla="*/ 0 w 1599826"/>
                <a:gd name="connsiteY7" fmla="*/ 2270796 h 2430779"/>
                <a:gd name="connsiteX8" fmla="*/ 0 w 1599826"/>
                <a:gd name="connsiteY8" fmla="*/ 159983 h 24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9826" h="2430779">
                  <a:moveTo>
                    <a:pt x="0" y="159983"/>
                  </a:moveTo>
                  <a:cubicBezTo>
                    <a:pt x="0" y="71627"/>
                    <a:pt x="71627" y="0"/>
                    <a:pt x="159983" y="0"/>
                  </a:cubicBezTo>
                  <a:lnTo>
                    <a:pt x="1439843" y="0"/>
                  </a:lnTo>
                  <a:cubicBezTo>
                    <a:pt x="1528199" y="0"/>
                    <a:pt x="1599826" y="71627"/>
                    <a:pt x="1599826" y="159983"/>
                  </a:cubicBezTo>
                  <a:lnTo>
                    <a:pt x="1599826" y="2270796"/>
                  </a:lnTo>
                  <a:cubicBezTo>
                    <a:pt x="1599826" y="2359152"/>
                    <a:pt x="1528199" y="2430779"/>
                    <a:pt x="1439843" y="2430779"/>
                  </a:cubicBezTo>
                  <a:lnTo>
                    <a:pt x="159983" y="2430779"/>
                  </a:lnTo>
                  <a:cubicBezTo>
                    <a:pt x="71627" y="2430779"/>
                    <a:pt x="0" y="2359152"/>
                    <a:pt x="0" y="2270796"/>
                  </a:cubicBezTo>
                  <a:lnTo>
                    <a:pt x="0" y="159983"/>
                  </a:lnTo>
                  <a:close/>
                </a:path>
              </a:pathLst>
            </a:custGeom>
            <a:solidFill>
              <a:schemeClr val="accent2">
                <a:lumMod val="7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34487" tIns="134487" rIns="134487" bIns="134487" numCol="1" spcCol="1270" anchor="ctr" anchorCtr="0">
              <a:noAutofit/>
            </a:bodyPr>
            <a:lstStyle/>
            <a:p>
              <a:pPr marL="0" marR="0" lvl="0" indent="0" algn="ctr" defTabSz="10223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Students do not </a:t>
              </a:r>
            </a:p>
            <a:p>
              <a:pPr marL="0" marR="0" lvl="0" indent="0" algn="ctr" defTabSz="10223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respond at all</a:t>
              </a:r>
            </a:p>
          </p:txBody>
        </p:sp>
      </p:grpSp>
      <p:graphicFrame>
        <p:nvGraphicFramePr>
          <p:cNvPr id="11" name="Diagram 10" descr="if you phrase your question effectively then students respond in ways you would expect"/>
          <p:cNvGraphicFramePr/>
          <p:nvPr>
            <p:extLst>
              <p:ext uri="{D42A27DB-BD31-4B8C-83A1-F6EECF244321}">
                <p14:modId xmlns:p14="http://schemas.microsoft.com/office/powerpoint/2010/main" val="230364863"/>
              </p:ext>
            </p:extLst>
          </p:nvPr>
        </p:nvGraphicFramePr>
        <p:xfrm>
          <a:off x="631133" y="3783600"/>
          <a:ext cx="7912792" cy="2502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309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nSpc>
                <a:spcPct val="120000"/>
              </a:lnSpc>
            </a:pPr>
            <a:r>
              <a:rPr lang="en-US" sz="2800" dirty="0"/>
              <a:t>Maximize opportunities to respond</a:t>
            </a:r>
          </a:p>
          <a:p>
            <a:pPr>
              <a:lnSpc>
                <a:spcPct val="120000"/>
              </a:lnSpc>
            </a:pPr>
            <a:r>
              <a:rPr lang="en-US" sz="2800" dirty="0"/>
              <a:t>Our goal is for students to be </a:t>
            </a:r>
            <a:r>
              <a:rPr lang="en-US" sz="2800" b="1" dirty="0"/>
              <a:t>engaged</a:t>
            </a:r>
            <a:endParaRPr lang="en-US" sz="2400" b="1" dirty="0"/>
          </a:p>
        </p:txBody>
      </p:sp>
      <p:sp>
        <p:nvSpPr>
          <p:cNvPr id="3" name="Title 2"/>
          <p:cNvSpPr>
            <a:spLocks noGrp="1"/>
          </p:cNvSpPr>
          <p:nvPr>
            <p:ph type="title"/>
          </p:nvPr>
        </p:nvSpPr>
        <p:spPr/>
        <p:txBody>
          <a:bodyPr>
            <a:normAutofit fontScale="90000"/>
          </a:bodyPr>
          <a:lstStyle/>
          <a:p>
            <a:r>
              <a:rPr lang="en-US" dirty="0"/>
              <a:t>Using effective methods to elicit                 </a:t>
            </a:r>
            <a:r>
              <a:rPr lang="en-US" dirty="0">
                <a:solidFill>
                  <a:schemeClr val="accent5"/>
                </a:solidFill>
              </a:rPr>
              <a:t>frequent</a:t>
            </a:r>
            <a:r>
              <a:rPr lang="en-US" dirty="0"/>
              <a:t> responses</a:t>
            </a:r>
          </a:p>
        </p:txBody>
      </p:sp>
    </p:spTree>
    <p:extLst>
      <p:ext uri="{BB962C8B-B14F-4D97-AF65-F5344CB8AC3E}">
        <p14:creationId xmlns:p14="http://schemas.microsoft.com/office/powerpoint/2010/main" val="7240912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Don’t ask rhetorical questions</a:t>
            </a:r>
          </a:p>
        </p:txBody>
      </p:sp>
      <p:sp>
        <p:nvSpPr>
          <p:cNvPr id="4" name="TextBox 3"/>
          <p:cNvSpPr txBox="1"/>
          <p:nvPr/>
        </p:nvSpPr>
        <p:spPr>
          <a:xfrm>
            <a:off x="1221480" y="2578379"/>
            <a:ext cx="2743200" cy="1188720"/>
          </a:xfrm>
          <a:prstGeom prst="wedgeRoundRectCallout">
            <a:avLst>
              <a:gd name="adj1" fmla="val -79218"/>
              <a:gd name="adj2" fmla="val 50220"/>
              <a:gd name="adj3" fmla="val 16667"/>
            </a:avLst>
          </a:prstGeom>
          <a:solidFill>
            <a:schemeClr val="accent5">
              <a:lumMod val="50000"/>
            </a:schemeClr>
          </a:solidFill>
          <a:ln w="38100">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w Cen MT"/>
                <a:ea typeface="+mn-ea"/>
                <a:cs typeface="+mn-cs"/>
              </a:rPr>
              <a:t>Any questions?</a:t>
            </a:r>
          </a:p>
        </p:txBody>
      </p:sp>
      <p:sp>
        <p:nvSpPr>
          <p:cNvPr id="5" name="TextBox 4"/>
          <p:cNvSpPr txBox="1"/>
          <p:nvPr/>
        </p:nvSpPr>
        <p:spPr>
          <a:xfrm>
            <a:off x="1221480" y="4509393"/>
            <a:ext cx="2743200" cy="1188720"/>
          </a:xfrm>
          <a:prstGeom prst="wedgeRoundRectCallout">
            <a:avLst>
              <a:gd name="adj1" fmla="val -72086"/>
              <a:gd name="adj2" fmla="val 43191"/>
              <a:gd name="adj3" fmla="val 16667"/>
            </a:avLst>
          </a:prstGeom>
          <a:solidFill>
            <a:schemeClr val="accent5">
              <a:lumMod val="50000"/>
            </a:schemeClr>
          </a:solidFill>
          <a:ln w="38100">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w Cen MT"/>
                <a:ea typeface="+mn-ea"/>
                <a:cs typeface="+mn-cs"/>
              </a:rPr>
              <a:t>Does that make sense?</a:t>
            </a:r>
          </a:p>
        </p:txBody>
      </p:sp>
      <p:sp>
        <p:nvSpPr>
          <p:cNvPr id="6" name="TextBox 5"/>
          <p:cNvSpPr txBox="1"/>
          <p:nvPr/>
        </p:nvSpPr>
        <p:spPr>
          <a:xfrm>
            <a:off x="1221480" y="1593673"/>
            <a:ext cx="2475250" cy="584775"/>
          </a:xfrm>
          <a:prstGeom prst="rect">
            <a:avLst/>
          </a:prstGeom>
          <a:no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w Cen MT"/>
                <a:ea typeface="+mn-ea"/>
                <a:cs typeface="+mn-cs"/>
              </a:rPr>
              <a:t>Question</a:t>
            </a:r>
          </a:p>
        </p:txBody>
      </p:sp>
      <p:sp>
        <p:nvSpPr>
          <p:cNvPr id="7" name="TextBox 6"/>
          <p:cNvSpPr txBox="1"/>
          <p:nvPr/>
        </p:nvSpPr>
        <p:spPr>
          <a:xfrm>
            <a:off x="5107711" y="1592373"/>
            <a:ext cx="3061180" cy="584775"/>
          </a:xfrm>
          <a:prstGeom prst="rect">
            <a:avLst/>
          </a:prstGeom>
          <a:noFill/>
          <a:ln w="28575">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w Cen MT"/>
                <a:ea typeface="+mn-ea"/>
                <a:cs typeface="+mn-cs"/>
              </a:rPr>
              <a:t>Likely Answer</a:t>
            </a:r>
          </a:p>
        </p:txBody>
      </p:sp>
      <p:sp>
        <p:nvSpPr>
          <p:cNvPr id="8" name="TextBox 7"/>
          <p:cNvSpPr txBox="1"/>
          <p:nvPr/>
        </p:nvSpPr>
        <p:spPr>
          <a:xfrm rot="21599904">
            <a:off x="5266701" y="2578418"/>
            <a:ext cx="2743200" cy="1188720"/>
          </a:xfrm>
          <a:prstGeom prst="wedgeRoundRectCallout">
            <a:avLst>
              <a:gd name="adj1" fmla="val 66301"/>
              <a:gd name="adj2" fmla="val 35420"/>
              <a:gd name="adj3" fmla="val 16667"/>
            </a:avLst>
          </a:prstGeom>
          <a:solidFill>
            <a:schemeClr val="accent5">
              <a:lumMod val="50000"/>
            </a:schemeClr>
          </a:solidFill>
          <a:ln w="38100">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w Cen MT"/>
                <a:ea typeface="+mn-ea"/>
                <a:cs typeface="+mn-cs"/>
              </a:rPr>
              <a:t>No.</a:t>
            </a:r>
          </a:p>
        </p:txBody>
      </p:sp>
      <p:sp>
        <p:nvSpPr>
          <p:cNvPr id="9" name="TextBox 8"/>
          <p:cNvSpPr txBox="1"/>
          <p:nvPr/>
        </p:nvSpPr>
        <p:spPr>
          <a:xfrm rot="21599904">
            <a:off x="5266701" y="4509431"/>
            <a:ext cx="2743200" cy="1188720"/>
          </a:xfrm>
          <a:prstGeom prst="wedgeRoundRectCallout">
            <a:avLst>
              <a:gd name="adj1" fmla="val 71116"/>
              <a:gd name="adj2" fmla="val 22227"/>
              <a:gd name="adj3" fmla="val 16667"/>
            </a:avLst>
          </a:prstGeom>
          <a:solidFill>
            <a:schemeClr val="accent5">
              <a:lumMod val="50000"/>
            </a:schemeClr>
          </a:solidFill>
          <a:ln w="38100">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w Cen MT"/>
                <a:ea typeface="+mn-ea"/>
                <a:cs typeface="+mn-cs"/>
              </a:rPr>
              <a:t>Yes.</a:t>
            </a:r>
          </a:p>
        </p:txBody>
      </p:sp>
    </p:spTree>
    <p:extLst>
      <p:ext uri="{BB962C8B-B14F-4D97-AF65-F5344CB8AC3E}">
        <p14:creationId xmlns:p14="http://schemas.microsoft.com/office/powerpoint/2010/main" val="103648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Lead teacher demonstration</a:t>
            </a:r>
          </a:p>
        </p:txBody>
      </p:sp>
      <p:sp>
        <p:nvSpPr>
          <p:cNvPr id="5" name="Rectangle 4"/>
          <p:cNvSpPr/>
          <p:nvPr/>
        </p:nvSpPr>
        <p:spPr>
          <a:xfrm>
            <a:off x="952247" y="2068818"/>
            <a:ext cx="7420228" cy="3785652"/>
          </a:xfrm>
          <a:prstGeom prst="rect">
            <a:avLst/>
          </a:prstGeom>
          <a:solidFill>
            <a:schemeClr val="accent6">
              <a:lumMod val="75000"/>
            </a:schemeClr>
          </a:solid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Context:</a:t>
            </a:r>
            <a:r>
              <a:rPr lang="en-US" sz="2400" dirty="0">
                <a:solidFill>
                  <a:srgbClr val="FFFF00"/>
                </a:solidFill>
                <a:latin typeface="Arial" panose="020B0604020202020204" pitchFamily="34" charset="0"/>
                <a:cs typeface="Arial" panose="020B0604020202020204" pitchFamily="34" charset="0"/>
              </a:rPr>
              <a:t> </a:t>
            </a:r>
          </a:p>
          <a:p>
            <a:r>
              <a:rPr lang="en-US" sz="2400" dirty="0">
                <a:solidFill>
                  <a:srgbClr val="FFFF00"/>
                </a:solidFill>
                <a:latin typeface="Arial" panose="020B0604020202020204" pitchFamily="34" charset="0"/>
                <a:cs typeface="Arial" panose="020B0604020202020204" pitchFamily="34" charset="0"/>
              </a:rPr>
              <a:t>Mr. Kearns is a 7</a:t>
            </a:r>
            <a:r>
              <a:rPr lang="en-US" sz="2400" baseline="30000" dirty="0">
                <a:solidFill>
                  <a:srgbClr val="FFFF00"/>
                </a:solidFill>
                <a:latin typeface="Arial" panose="020B0604020202020204" pitchFamily="34" charset="0"/>
                <a:cs typeface="Arial" panose="020B0604020202020204" pitchFamily="34" charset="0"/>
              </a:rPr>
              <a:t>th</a:t>
            </a:r>
            <a:r>
              <a:rPr lang="en-US" sz="2400" dirty="0">
                <a:solidFill>
                  <a:srgbClr val="FFFF00"/>
                </a:solidFill>
                <a:latin typeface="Arial" panose="020B0604020202020204" pitchFamily="34" charset="0"/>
                <a:cs typeface="Arial" panose="020B0604020202020204" pitchFamily="34" charset="0"/>
              </a:rPr>
              <a:t> grade special educator teaching a history lesson about the beginning of World War I. Students have already demonstrated proficiency with identification of European countries and describing various types of governments from the WWI era. </a:t>
            </a:r>
          </a:p>
          <a:p>
            <a:endParaRPr lang="en-US" sz="2400" dirty="0">
              <a:solidFill>
                <a:srgbClr val="FFFF00"/>
              </a:solidFill>
              <a:latin typeface="Arial" panose="020B0604020202020204" pitchFamily="34" charset="0"/>
              <a:cs typeface="Arial" panose="020B0604020202020204" pitchFamily="34" charset="0"/>
            </a:endParaRPr>
          </a:p>
          <a:p>
            <a:r>
              <a:rPr lang="en-US" sz="2400" b="1" dirty="0">
                <a:solidFill>
                  <a:srgbClr val="FFFF00"/>
                </a:solidFill>
                <a:latin typeface="Arial" panose="020B0604020202020204" pitchFamily="34" charset="0"/>
                <a:cs typeface="Arial" panose="020B0604020202020204" pitchFamily="34" charset="0"/>
              </a:rPr>
              <a:t>Learning outcome</a:t>
            </a:r>
            <a:r>
              <a:rPr lang="en-US" sz="2400" dirty="0">
                <a:solidFill>
                  <a:srgbClr val="FFFF00"/>
                </a:solidFill>
                <a:latin typeface="Arial" panose="020B0604020202020204" pitchFamily="34" charset="0"/>
                <a:cs typeface="Arial" panose="020B0604020202020204" pitchFamily="34" charset="0"/>
              </a:rPr>
              <a:t>: </a:t>
            </a:r>
          </a:p>
          <a:p>
            <a:r>
              <a:rPr lang="en-US" sz="2400" dirty="0">
                <a:solidFill>
                  <a:srgbClr val="FFFF00"/>
                </a:solidFill>
                <a:latin typeface="Arial" panose="020B0604020202020204" pitchFamily="34" charset="0"/>
                <a:cs typeface="Arial" panose="020B0604020202020204" pitchFamily="34" charset="0"/>
              </a:rPr>
              <a:t>SWBAT explain how Archduke Franz Ferdinand and Kaiser Wilhelm II impacted the start of World War I. </a:t>
            </a:r>
          </a:p>
        </p:txBody>
      </p:sp>
    </p:spTree>
    <p:extLst>
      <p:ext uri="{BB962C8B-B14F-4D97-AF65-F5344CB8AC3E}">
        <p14:creationId xmlns:p14="http://schemas.microsoft.com/office/powerpoint/2010/main" val="12545329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Example of using methods to elicit a response that match student abilities</a:t>
            </a:r>
          </a:p>
        </p:txBody>
      </p:sp>
      <p:sp>
        <p:nvSpPr>
          <p:cNvPr id="5" name="Rectangle 4">
            <a:extLst>
              <a:ext uri="{C183D7F6-B498-43B3-948B-1728B52AA6E4}">
                <adec:decorative xmlns:adec="http://schemas.microsoft.com/office/drawing/2017/decorative" val="1"/>
              </a:ext>
            </a:extLst>
          </p:cNvPr>
          <p:cNvSpPr/>
          <p:nvPr/>
        </p:nvSpPr>
        <p:spPr>
          <a:xfrm>
            <a:off x="2286000" y="3105835"/>
            <a:ext cx="4572000" cy="36933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w Cen MT"/>
              <a:ea typeface="+mn-ea"/>
              <a:cs typeface="+mn-cs"/>
            </a:endParaRPr>
          </a:p>
        </p:txBody>
      </p:sp>
      <p:pic>
        <p:nvPicPr>
          <p:cNvPr id="6" name="Picture 5" descr="photo showing austria hungry on ma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119" y="3870220"/>
            <a:ext cx="1242365" cy="1258929"/>
          </a:xfrm>
          <a:prstGeom prst="rect">
            <a:avLst/>
          </a:prstGeom>
        </p:spPr>
      </p:pic>
      <p:pic>
        <p:nvPicPr>
          <p:cNvPr id="7" name="Picture 6" descr="photo of archduke franz ferdinan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557" y="3105835"/>
            <a:ext cx="1709443" cy="2418367"/>
          </a:xfrm>
          <a:prstGeom prst="rect">
            <a:avLst/>
          </a:prstGeom>
        </p:spPr>
      </p:pic>
      <p:pic>
        <p:nvPicPr>
          <p:cNvPr id="8" name="Picture 7" descr="Photo of Kaiser Wilhelm I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2361" y="3105835"/>
            <a:ext cx="1654414" cy="2418367"/>
          </a:xfrm>
          <a:prstGeom prst="rect">
            <a:avLst/>
          </a:prstGeom>
        </p:spPr>
      </p:pic>
      <p:pic>
        <p:nvPicPr>
          <p:cNvPr id="9" name="Picture 8" descr="Photo showing Prussian empire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4504" y="3869027"/>
            <a:ext cx="1260122" cy="1260122"/>
          </a:xfrm>
          <a:prstGeom prst="rect">
            <a:avLst/>
          </a:prstGeom>
        </p:spPr>
      </p:pic>
      <p:sp>
        <p:nvSpPr>
          <p:cNvPr id="10" name="TextBox 9"/>
          <p:cNvSpPr txBox="1"/>
          <p:nvPr/>
        </p:nvSpPr>
        <p:spPr>
          <a:xfrm>
            <a:off x="304800" y="1906724"/>
            <a:ext cx="36861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a:ea typeface="+mn-ea"/>
                <a:cs typeface="+mn-cs"/>
              </a:rPr>
              <a:t>Archduke Franz Ferdinand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a:ea typeface="+mn-ea"/>
                <a:cs typeface="+mn-cs"/>
              </a:rPr>
              <a:t>Austria-Hungary</a:t>
            </a:r>
          </a:p>
        </p:txBody>
      </p:sp>
      <p:sp>
        <p:nvSpPr>
          <p:cNvPr id="11" name="TextBox 10"/>
          <p:cNvSpPr txBox="1"/>
          <p:nvPr/>
        </p:nvSpPr>
        <p:spPr>
          <a:xfrm>
            <a:off x="4895850" y="1994021"/>
            <a:ext cx="36861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a:ea typeface="+mn-ea"/>
                <a:cs typeface="+mn-cs"/>
              </a:rPr>
              <a:t>Kaiser Wilhelm 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a:ea typeface="+mn-ea"/>
                <a:cs typeface="+mn-cs"/>
              </a:rPr>
              <a:t>Germany/Prussia</a:t>
            </a:r>
          </a:p>
        </p:txBody>
      </p:sp>
      <p:sp>
        <p:nvSpPr>
          <p:cNvPr id="4" name="TextBox 3"/>
          <p:cNvSpPr txBox="1"/>
          <p:nvPr/>
        </p:nvSpPr>
        <p:spPr>
          <a:xfrm>
            <a:off x="494270" y="1404930"/>
            <a:ext cx="6137189" cy="369332"/>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7"/>
              </a:rPr>
              <a:t>https://youtu.be/oVCwtrnJ5-M</a:t>
            </a:r>
            <a:endParaRPr lang="en-US" b="1" dirty="0">
              <a:solidFill>
                <a:schemeClr val="accent2"/>
              </a:solidFill>
            </a:endParaRPr>
          </a:p>
        </p:txBody>
      </p:sp>
    </p:spTree>
    <p:extLst>
      <p:ext uri="{BB962C8B-B14F-4D97-AF65-F5344CB8AC3E}">
        <p14:creationId xmlns:p14="http://schemas.microsoft.com/office/powerpoint/2010/main" val="19385699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Non-Example of using methods to elicit a response that match student abilities</a:t>
            </a:r>
          </a:p>
        </p:txBody>
      </p:sp>
      <p:sp>
        <p:nvSpPr>
          <p:cNvPr id="6" name="Rectangle 5">
            <a:extLst>
              <a:ext uri="{C183D7F6-B498-43B3-948B-1728B52AA6E4}">
                <adec:decorative xmlns:adec="http://schemas.microsoft.com/office/drawing/2017/decorative" val="1"/>
              </a:ext>
            </a:extLst>
          </p:cNvPr>
          <p:cNvSpPr/>
          <p:nvPr/>
        </p:nvSpPr>
        <p:spPr>
          <a:xfrm>
            <a:off x="2286000" y="3105835"/>
            <a:ext cx="4572000" cy="36933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w Cen MT"/>
              <a:ea typeface="+mn-ea"/>
              <a:cs typeface="+mn-cs"/>
            </a:endParaRPr>
          </a:p>
        </p:txBody>
      </p:sp>
      <p:pic>
        <p:nvPicPr>
          <p:cNvPr id="7" name="Picture 6" descr="Photo of Austria-hugarian empire location on ma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119" y="3870220"/>
            <a:ext cx="1242365" cy="1258929"/>
          </a:xfrm>
          <a:prstGeom prst="rect">
            <a:avLst/>
          </a:prstGeom>
        </p:spPr>
      </p:pic>
      <p:pic>
        <p:nvPicPr>
          <p:cNvPr id="8" name="Picture 7" descr="Photo of archduke franz Ferdinan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557" y="3105835"/>
            <a:ext cx="1709443" cy="2418367"/>
          </a:xfrm>
          <a:prstGeom prst="rect">
            <a:avLst/>
          </a:prstGeom>
        </p:spPr>
      </p:pic>
      <p:pic>
        <p:nvPicPr>
          <p:cNvPr id="9" name="Picture 8" descr="Photo of Kaiser Wilhelm I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2361" y="3105835"/>
            <a:ext cx="1654414" cy="2418367"/>
          </a:xfrm>
          <a:prstGeom prst="rect">
            <a:avLst/>
          </a:prstGeom>
        </p:spPr>
      </p:pic>
      <p:pic>
        <p:nvPicPr>
          <p:cNvPr id="10" name="Picture 9" descr="Photo showing Prussian empire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4504" y="3869027"/>
            <a:ext cx="1260122" cy="1260122"/>
          </a:xfrm>
          <a:prstGeom prst="rect">
            <a:avLst/>
          </a:prstGeom>
        </p:spPr>
      </p:pic>
      <p:sp>
        <p:nvSpPr>
          <p:cNvPr id="11" name="TextBox 10"/>
          <p:cNvSpPr txBox="1"/>
          <p:nvPr/>
        </p:nvSpPr>
        <p:spPr>
          <a:xfrm>
            <a:off x="304800" y="1906724"/>
            <a:ext cx="36861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a:ea typeface="+mn-ea"/>
                <a:cs typeface="+mn-cs"/>
              </a:rPr>
              <a:t>Archduke Franz Ferdinand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a:ea typeface="+mn-ea"/>
                <a:cs typeface="+mn-cs"/>
              </a:rPr>
              <a:t>Austria-Hungary</a:t>
            </a:r>
          </a:p>
        </p:txBody>
      </p:sp>
      <p:sp>
        <p:nvSpPr>
          <p:cNvPr id="12" name="TextBox 11"/>
          <p:cNvSpPr txBox="1"/>
          <p:nvPr/>
        </p:nvSpPr>
        <p:spPr>
          <a:xfrm>
            <a:off x="4895850" y="1994021"/>
            <a:ext cx="36861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a:ea typeface="+mn-ea"/>
                <a:cs typeface="+mn-cs"/>
              </a:rPr>
              <a:t>Kaiser Wilhelm 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a:ea typeface="+mn-ea"/>
                <a:cs typeface="+mn-cs"/>
              </a:rPr>
              <a:t>Germany/Prussia</a:t>
            </a:r>
          </a:p>
        </p:txBody>
      </p:sp>
      <p:sp>
        <p:nvSpPr>
          <p:cNvPr id="13" name="TextBox 12"/>
          <p:cNvSpPr txBox="1"/>
          <p:nvPr/>
        </p:nvSpPr>
        <p:spPr>
          <a:xfrm>
            <a:off x="387437" y="1484281"/>
            <a:ext cx="6137189" cy="369332"/>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7"/>
              </a:rPr>
              <a:t>https://youtu.be/7ohPpwRuV9Y</a:t>
            </a:r>
            <a:endParaRPr lang="en-US" b="1" dirty="0">
              <a:solidFill>
                <a:schemeClr val="accent2"/>
              </a:solidFill>
            </a:endParaRPr>
          </a:p>
        </p:txBody>
      </p:sp>
    </p:spTree>
    <p:extLst>
      <p:ext uri="{BB962C8B-B14F-4D97-AF65-F5344CB8AC3E}">
        <p14:creationId xmlns:p14="http://schemas.microsoft.com/office/powerpoint/2010/main" val="7906434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Curriculum example</a:t>
            </a:r>
          </a:p>
        </p:txBody>
      </p:sp>
      <p:sp>
        <p:nvSpPr>
          <p:cNvPr id="3" name="Text Placeholder 2"/>
          <p:cNvSpPr>
            <a:spLocks noGrp="1"/>
          </p:cNvSpPr>
          <p:nvPr>
            <p:ph type="body" sz="quarter" idx="13"/>
          </p:nvPr>
        </p:nvSpPr>
        <p:spPr/>
        <p:txBody>
          <a:bodyPr/>
          <a:lstStyle/>
          <a:p>
            <a:pPr marL="0" indent="0">
              <a:buNone/>
            </a:pPr>
            <a:r>
              <a:rPr lang="en-US" b="1" dirty="0"/>
              <a:t>Learning Outcome</a:t>
            </a:r>
            <a:r>
              <a:rPr lang="en-US" dirty="0"/>
              <a:t>: SWBAT identify the properties of a bar graph. </a:t>
            </a:r>
          </a:p>
          <a:p>
            <a:pPr marL="0" indent="0">
              <a:buNone/>
            </a:pPr>
            <a:r>
              <a:rPr lang="en-US" dirty="0"/>
              <a:t>After the class builds a birthday graph, teacher asks:</a:t>
            </a:r>
          </a:p>
          <a:p>
            <a:endParaRPr lang="en-US" dirty="0"/>
          </a:p>
          <a:p>
            <a:endParaRPr lang="en-US" dirty="0"/>
          </a:p>
        </p:txBody>
      </p:sp>
      <p:graphicFrame>
        <p:nvGraphicFramePr>
          <p:cNvPr id="4" name="Chart 3" descr="Room 215 birthdays: January 2, February 0, march 4, April 1, may 5, June 0, July 0, august 7, September 1, October 2, November 0, December 4"/>
          <p:cNvGraphicFramePr/>
          <p:nvPr>
            <p:extLst>
              <p:ext uri="{D42A27DB-BD31-4B8C-83A1-F6EECF244321}">
                <p14:modId xmlns:p14="http://schemas.microsoft.com/office/powerpoint/2010/main" val="2348679903"/>
              </p:ext>
            </p:extLst>
          </p:nvPr>
        </p:nvGraphicFramePr>
        <p:xfrm>
          <a:off x="486355" y="2546065"/>
          <a:ext cx="4795839" cy="344790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550203" y="2608015"/>
            <a:ext cx="2962275" cy="408623"/>
          </a:xfrm>
          <a:prstGeom prst="wedgeRoundRectCallout">
            <a:avLst>
              <a:gd name="adj1" fmla="val 65175"/>
              <a:gd name="adj2" fmla="val 63458"/>
              <a:gd name="adj3" fmla="val 16667"/>
            </a:avLst>
          </a:prstGeom>
          <a:solidFill>
            <a:schemeClr val="accent2"/>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What do you notice here?</a:t>
            </a:r>
          </a:p>
        </p:txBody>
      </p:sp>
      <p:sp>
        <p:nvSpPr>
          <p:cNvPr id="6" name="TextBox 5"/>
          <p:cNvSpPr txBox="1"/>
          <p:nvPr/>
        </p:nvSpPr>
        <p:spPr>
          <a:xfrm>
            <a:off x="5550203" y="3278618"/>
            <a:ext cx="2962275" cy="715089"/>
          </a:xfrm>
          <a:prstGeom prst="wedgeRoundRectCallout">
            <a:avLst>
              <a:gd name="adj1" fmla="val 59253"/>
              <a:gd name="adj2" fmla="val 41992"/>
              <a:gd name="adj3" fmla="val 16667"/>
            </a:avLst>
          </a:prstGeom>
          <a:solidFill>
            <a:schemeClr val="accent2"/>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Do you notice any groups larger than others?</a:t>
            </a:r>
          </a:p>
        </p:txBody>
      </p:sp>
      <p:sp>
        <p:nvSpPr>
          <p:cNvPr id="7" name="TextBox 6"/>
          <p:cNvSpPr txBox="1"/>
          <p:nvPr/>
        </p:nvSpPr>
        <p:spPr>
          <a:xfrm>
            <a:off x="5633340" y="4270018"/>
            <a:ext cx="2962275" cy="715089"/>
          </a:xfrm>
          <a:prstGeom prst="wedgeRoundRectCallout">
            <a:avLst>
              <a:gd name="adj1" fmla="val 65695"/>
              <a:gd name="adj2" fmla="val 5737"/>
              <a:gd name="adj3" fmla="val 16667"/>
            </a:avLst>
          </a:prstGeom>
          <a:solidFill>
            <a:schemeClr val="accent2"/>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Do you notice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largest group?</a:t>
            </a:r>
          </a:p>
        </p:txBody>
      </p:sp>
      <p:sp>
        <p:nvSpPr>
          <p:cNvPr id="8" name="TextBox 7"/>
          <p:cNvSpPr txBox="1"/>
          <p:nvPr/>
        </p:nvSpPr>
        <p:spPr>
          <a:xfrm>
            <a:off x="6471540" y="5303752"/>
            <a:ext cx="1962150" cy="408623"/>
          </a:xfrm>
          <a:prstGeom prst="wedgeRoundRectCallout">
            <a:avLst>
              <a:gd name="adj1" fmla="val 63506"/>
              <a:gd name="adj2" fmla="val -62705"/>
              <a:gd name="adj3" fmla="val 16667"/>
            </a:avLst>
          </a:prstGeom>
          <a:solidFill>
            <a:schemeClr val="accent2"/>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What else?</a:t>
            </a:r>
          </a:p>
        </p:txBody>
      </p:sp>
    </p:spTree>
    <p:extLst>
      <p:ext uri="{BB962C8B-B14F-4D97-AF65-F5344CB8AC3E}">
        <p14:creationId xmlns:p14="http://schemas.microsoft.com/office/powerpoint/2010/main" val="13562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6.13</a:t>
            </a:r>
            <a:br>
              <a:rPr lang="en-US" dirty="0"/>
            </a:br>
            <a:r>
              <a:rPr lang="en-US" i="1" dirty="0"/>
              <a:t>Analyze a Curriculum Example</a:t>
            </a:r>
            <a:endParaRPr lang="en-US" dirty="0"/>
          </a:p>
        </p:txBody>
      </p:sp>
      <p:sp>
        <p:nvSpPr>
          <p:cNvPr id="9" name="Text Placeholder 8"/>
          <p:cNvSpPr>
            <a:spLocks noGrp="1"/>
          </p:cNvSpPr>
          <p:nvPr>
            <p:ph type="body" sz="quarter" idx="13"/>
          </p:nvPr>
        </p:nvSpPr>
        <p:spPr/>
        <p:txBody>
          <a:bodyPr>
            <a:normAutofit/>
          </a:bodyPr>
          <a:lstStyle/>
          <a:p>
            <a:pPr>
              <a:lnSpc>
                <a:spcPct val="100000"/>
              </a:lnSpc>
              <a:spcBef>
                <a:spcPts val="600"/>
              </a:spcBef>
            </a:pPr>
            <a:r>
              <a:rPr lang="en-US" sz="2400" dirty="0"/>
              <a:t>What are some other questions you might ask (or instructions you might give) to elicit responses that match student abilities in this lesson?</a:t>
            </a:r>
          </a:p>
          <a:p>
            <a:pPr>
              <a:lnSpc>
                <a:spcPct val="100000"/>
              </a:lnSpc>
              <a:spcBef>
                <a:spcPts val="600"/>
              </a:spcBef>
            </a:pPr>
            <a:r>
              <a:rPr lang="en-US" sz="2400" dirty="0"/>
              <a:t>Write 3 more questions/instructions. </a:t>
            </a:r>
          </a:p>
        </p:txBody>
      </p:sp>
      <p:graphicFrame>
        <p:nvGraphicFramePr>
          <p:cNvPr id="11" name="Chart 10" descr="Room 215 birthdays: January 2, February 0, march 4, April 1, may 5, June 0, July 0, august 7, September 1, October 2, November 0, December 4"/>
          <p:cNvGraphicFramePr/>
          <p:nvPr>
            <p:extLst>
              <p:ext uri="{D42A27DB-BD31-4B8C-83A1-F6EECF244321}">
                <p14:modId xmlns:p14="http://schemas.microsoft.com/office/powerpoint/2010/main" val="3659132306"/>
              </p:ext>
            </p:extLst>
          </p:nvPr>
        </p:nvGraphicFramePr>
        <p:xfrm>
          <a:off x="667341" y="3707014"/>
          <a:ext cx="4005263" cy="277495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5245408" y="3707014"/>
            <a:ext cx="2962275" cy="374571"/>
          </a:xfrm>
          <a:prstGeom prst="wedgeRoundRectCallout">
            <a:avLst>
              <a:gd name="adj1" fmla="val 65175"/>
              <a:gd name="adj2" fmla="val 63458"/>
              <a:gd name="adj3" fmla="val 16667"/>
            </a:avLst>
          </a:prstGeom>
          <a:solidFill>
            <a:schemeClr val="accent2"/>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What do you notice here?</a:t>
            </a:r>
          </a:p>
        </p:txBody>
      </p:sp>
      <p:sp>
        <p:nvSpPr>
          <p:cNvPr id="13" name="TextBox 12"/>
          <p:cNvSpPr txBox="1"/>
          <p:nvPr/>
        </p:nvSpPr>
        <p:spPr>
          <a:xfrm>
            <a:off x="5321570" y="4184649"/>
            <a:ext cx="2962275" cy="646986"/>
          </a:xfrm>
          <a:prstGeom prst="wedgeRoundRectCallout">
            <a:avLst>
              <a:gd name="adj1" fmla="val 59253"/>
              <a:gd name="adj2" fmla="val 41992"/>
              <a:gd name="adj3" fmla="val 16667"/>
            </a:avLst>
          </a:prstGeom>
          <a:solidFill>
            <a:schemeClr val="accent2"/>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Do you notice any groups larger than others?</a:t>
            </a:r>
          </a:p>
        </p:txBody>
      </p:sp>
      <p:sp>
        <p:nvSpPr>
          <p:cNvPr id="14" name="TextBox 13"/>
          <p:cNvSpPr txBox="1"/>
          <p:nvPr/>
        </p:nvSpPr>
        <p:spPr>
          <a:xfrm>
            <a:off x="5223491" y="4948165"/>
            <a:ext cx="2962275" cy="646986"/>
          </a:xfrm>
          <a:prstGeom prst="wedgeRoundRectCallout">
            <a:avLst>
              <a:gd name="adj1" fmla="val 65695"/>
              <a:gd name="adj2" fmla="val 5737"/>
              <a:gd name="adj3" fmla="val 16667"/>
            </a:avLst>
          </a:prstGeom>
          <a:solidFill>
            <a:schemeClr val="accent2"/>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Do you notice the largest group?</a:t>
            </a:r>
          </a:p>
        </p:txBody>
      </p:sp>
      <p:sp>
        <p:nvSpPr>
          <p:cNvPr id="15" name="TextBox 14"/>
          <p:cNvSpPr txBox="1"/>
          <p:nvPr/>
        </p:nvSpPr>
        <p:spPr>
          <a:xfrm>
            <a:off x="6245533" y="5712603"/>
            <a:ext cx="1962150" cy="374571"/>
          </a:xfrm>
          <a:prstGeom prst="wedgeRoundRectCallout">
            <a:avLst>
              <a:gd name="adj1" fmla="val 63506"/>
              <a:gd name="adj2" fmla="val -62705"/>
              <a:gd name="adj3" fmla="val 16667"/>
            </a:avLst>
          </a:prstGeom>
          <a:solidFill>
            <a:schemeClr val="accent2"/>
          </a:solid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cs typeface="Arial" panose="020B0604020202020204" pitchFamily="34" charset="0"/>
              </a:rPr>
              <a:t>What else?</a:t>
            </a:r>
          </a:p>
        </p:txBody>
      </p:sp>
    </p:spTree>
    <p:extLst>
      <p:ext uri="{BB962C8B-B14F-4D97-AF65-F5344CB8AC3E}">
        <p14:creationId xmlns:p14="http://schemas.microsoft.com/office/powerpoint/2010/main" val="19419511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Real video example</a:t>
            </a:r>
          </a:p>
        </p:txBody>
      </p:sp>
      <p:sp>
        <p:nvSpPr>
          <p:cNvPr id="5" name="Text Placeholder 4"/>
          <p:cNvSpPr>
            <a:spLocks noGrp="1"/>
          </p:cNvSpPr>
          <p:nvPr>
            <p:ph type="body" sz="quarter" idx="14"/>
          </p:nvPr>
        </p:nvSpPr>
        <p:spPr/>
        <p:txBody>
          <a:bodyPr/>
          <a:lstStyle/>
          <a:p>
            <a:r>
              <a:rPr lang="en-US" dirty="0"/>
              <a:t>Dr. Anita Archer</a:t>
            </a:r>
          </a:p>
          <a:p>
            <a:r>
              <a:rPr lang="en-US" dirty="0"/>
              <a:t>8</a:t>
            </a:r>
            <a:r>
              <a:rPr lang="en-US" baseline="30000" dirty="0"/>
              <a:t>th</a:t>
            </a:r>
            <a:r>
              <a:rPr lang="en-US" dirty="0"/>
              <a:t> Grade Social Studies Class</a:t>
            </a:r>
          </a:p>
          <a:p>
            <a:r>
              <a:rPr lang="en-US" sz="2400" dirty="0"/>
              <a:t>Teaching background knowledge about the Great Depression</a:t>
            </a:r>
          </a:p>
          <a:p>
            <a:r>
              <a:rPr lang="en-US" sz="2400" dirty="0"/>
              <a:t>Did the methods Dr. Archer used to elicit responses match student abilities?</a:t>
            </a:r>
          </a:p>
          <a:p>
            <a:endParaRPr lang="en-US" dirty="0"/>
          </a:p>
        </p:txBody>
      </p:sp>
      <p:pic>
        <p:nvPicPr>
          <p:cNvPr id="6" name="Picture Placeholder 5" descr="Photo of woman teaching in front of class"/>
          <p:cNvPicPr>
            <a:picLocks noGrp="1" noChangeAspect="1"/>
          </p:cNvPicPr>
          <p:nvPr>
            <p:ph idx="13"/>
          </p:nvPr>
        </p:nvPicPr>
        <p:blipFill>
          <a:blip r:embed="rId2"/>
          <a:srcRect l="6942" r="6942"/>
          <a:stretch>
            <a:fillRect/>
          </a:stretch>
        </p:blipFill>
        <p:spPr>
          <a:xfrm>
            <a:off x="4989124" y="1674912"/>
            <a:ext cx="3697287" cy="3224211"/>
          </a:xfrm>
          <a:prstGeom prst="rect">
            <a:avLst/>
          </a:prstGeom>
        </p:spPr>
      </p:pic>
      <p:sp>
        <p:nvSpPr>
          <p:cNvPr id="7" name="Content Placeholder 4"/>
          <p:cNvSpPr txBox="1">
            <a:spLocks/>
          </p:cNvSpPr>
          <p:nvPr/>
        </p:nvSpPr>
        <p:spPr>
          <a:xfrm>
            <a:off x="300511" y="6271312"/>
            <a:ext cx="4526688" cy="586688"/>
          </a:xfrm>
          <a:prstGeom prst="rect">
            <a:avLst/>
          </a:prstGeom>
        </p:spPr>
        <p:txBody>
          <a:bodyPr vert="horz" lIns="91440" tIns="45720" rIns="91440" bIns="45720" rtlCol="0">
            <a:normAutofit/>
          </a:bodyPr>
          <a:lstStyle>
            <a:lvl1pPr marL="171450" indent="-171450" algn="l" defTabSz="914400" rtl="0" eaLnBrk="1" latinLnBrk="0" hangingPunct="1">
              <a:lnSpc>
                <a:spcPct val="100000"/>
              </a:lnSpc>
              <a:spcBef>
                <a:spcPts val="0"/>
              </a:spcBef>
              <a:buClr>
                <a:schemeClr val="accent2">
                  <a:lumMod val="75000"/>
                </a:schemeClr>
              </a:buClr>
              <a:buFont typeface="Arial" charset="0"/>
              <a:buChar char="•"/>
              <a:defRPr sz="1050" kern="1200" baseline="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en-US" dirty="0"/>
              <a:t>Archer, A. L. </a:t>
            </a:r>
          </a:p>
          <a:p>
            <a:pPr marL="0" indent="0">
              <a:buFont typeface="Arial" charset="0"/>
              <a:buNone/>
            </a:pPr>
            <a:r>
              <a:rPr lang="en-US" dirty="0"/>
              <a:t>https://explicitinstruction.org/video-secondary-main/secondary-video-5/ </a:t>
            </a:r>
          </a:p>
        </p:txBody>
      </p:sp>
    </p:spTree>
    <p:extLst>
      <p:ext uri="{BB962C8B-B14F-4D97-AF65-F5344CB8AC3E}">
        <p14:creationId xmlns:p14="http://schemas.microsoft.com/office/powerpoint/2010/main" val="16407788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Matching student ability </a:t>
            </a:r>
          </a:p>
        </p:txBody>
      </p:sp>
      <p:sp>
        <p:nvSpPr>
          <p:cNvPr id="6" name="Content Placeholder 4"/>
          <p:cNvSpPr txBox="1">
            <a:spLocks/>
          </p:cNvSpPr>
          <p:nvPr/>
        </p:nvSpPr>
        <p:spPr>
          <a:xfrm>
            <a:off x="300511" y="6271312"/>
            <a:ext cx="4526688" cy="586688"/>
          </a:xfrm>
          <a:prstGeom prst="rect">
            <a:avLst/>
          </a:prstGeom>
        </p:spPr>
        <p:txBody>
          <a:bodyPr vert="horz" lIns="91440" tIns="45720" rIns="91440" bIns="45720" rtlCol="0">
            <a:normAutofit/>
          </a:bodyPr>
          <a:lstStyle>
            <a:lvl1pPr marL="171450" indent="-171450" algn="l" defTabSz="914400" rtl="0" eaLnBrk="1" latinLnBrk="0" hangingPunct="1">
              <a:lnSpc>
                <a:spcPct val="100000"/>
              </a:lnSpc>
              <a:spcBef>
                <a:spcPts val="0"/>
              </a:spcBef>
              <a:buClr>
                <a:schemeClr val="accent2">
                  <a:lumMod val="75000"/>
                </a:schemeClr>
              </a:buClr>
              <a:buFont typeface="Arial" charset="0"/>
              <a:buChar char="•"/>
              <a:defRPr sz="1050" kern="1200" baseline="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en-US" dirty="0"/>
              <a:t>Archer, A. L. </a:t>
            </a:r>
          </a:p>
          <a:p>
            <a:pPr marL="0" indent="0">
              <a:buFont typeface="Arial" charset="0"/>
              <a:buNone/>
            </a:pPr>
            <a:r>
              <a:rPr lang="en-US" dirty="0"/>
              <a:t>https://explicitinstruction.org/video-secondary-main/secondary-video-5/ </a:t>
            </a:r>
          </a:p>
        </p:txBody>
      </p:sp>
      <p:sp>
        <p:nvSpPr>
          <p:cNvPr id="4" name="TextBox 3">
            <a:extLst>
              <a:ext uri="{FF2B5EF4-FFF2-40B4-BE49-F238E27FC236}">
                <a16:creationId xmlns:a16="http://schemas.microsoft.com/office/drawing/2014/main" id="{1E594971-FD52-4A03-ACA0-B46B651BCD89}"/>
              </a:ext>
            </a:extLst>
          </p:cNvPr>
          <p:cNvSpPr txBox="1"/>
          <p:nvPr/>
        </p:nvSpPr>
        <p:spPr>
          <a:xfrm>
            <a:off x="300511" y="1433582"/>
            <a:ext cx="8967051" cy="646331"/>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2"/>
              </a:rPr>
              <a:t>https://explicitinstruction.org/video-secondary-main/secondary-video-5/</a:t>
            </a:r>
          </a:p>
          <a:p>
            <a:r>
              <a:rPr lang="en-US" dirty="0">
                <a:solidFill>
                  <a:schemeClr val="tx2"/>
                </a:solidFill>
              </a:rPr>
              <a:t>(stop at 01:23) </a:t>
            </a:r>
          </a:p>
        </p:txBody>
      </p:sp>
      <p:pic>
        <p:nvPicPr>
          <p:cNvPr id="2" name="Picture 1"/>
          <p:cNvPicPr>
            <a:picLocks noChangeAspect="1"/>
          </p:cNvPicPr>
          <p:nvPr/>
        </p:nvPicPr>
        <p:blipFill>
          <a:blip r:embed="rId3"/>
          <a:stretch>
            <a:fillRect/>
          </a:stretch>
        </p:blipFill>
        <p:spPr>
          <a:xfrm>
            <a:off x="1686467" y="2271770"/>
            <a:ext cx="6195138" cy="3667768"/>
          </a:xfrm>
          <a:prstGeom prst="rect">
            <a:avLst/>
          </a:prstGeom>
        </p:spPr>
      </p:pic>
    </p:spTree>
    <p:extLst>
      <p:ext uri="{BB962C8B-B14F-4D97-AF65-F5344CB8AC3E}">
        <p14:creationId xmlns:p14="http://schemas.microsoft.com/office/powerpoint/2010/main" val="29461844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Did the methods of eliciting responses match student ability?</a:t>
            </a:r>
          </a:p>
        </p:txBody>
      </p:sp>
      <p:sp>
        <p:nvSpPr>
          <p:cNvPr id="5" name="Text Placeholder 4"/>
          <p:cNvSpPr>
            <a:spLocks noGrp="1"/>
          </p:cNvSpPr>
          <p:nvPr>
            <p:ph type="body" sz="quarter" idx="14"/>
          </p:nvPr>
        </p:nvSpPr>
        <p:spPr/>
        <p:txBody>
          <a:bodyPr/>
          <a:lstStyle/>
          <a:p>
            <a:r>
              <a:rPr lang="en-US" dirty="0"/>
              <a:t>Build on a foundation</a:t>
            </a:r>
          </a:p>
          <a:p>
            <a:r>
              <a:rPr lang="en-US" dirty="0"/>
              <a:t>Sequence appropriately</a:t>
            </a:r>
          </a:p>
          <a:p>
            <a:r>
              <a:rPr lang="en-US" dirty="0"/>
              <a:t>Phrase purposefully</a:t>
            </a:r>
          </a:p>
        </p:txBody>
      </p:sp>
      <p:pic>
        <p:nvPicPr>
          <p:cNvPr id="6" name="Picture Placeholder 5" descr="Photo of woman teaching in front of class"/>
          <p:cNvPicPr>
            <a:picLocks noChangeAspect="1"/>
          </p:cNvPicPr>
          <p:nvPr/>
        </p:nvPicPr>
        <p:blipFill>
          <a:blip r:embed="rId2"/>
          <a:srcRect l="6942" r="6942"/>
          <a:stretch>
            <a:fillRect/>
          </a:stretch>
        </p:blipFill>
        <p:spPr>
          <a:xfrm>
            <a:off x="4989124" y="1674912"/>
            <a:ext cx="3697287" cy="3224211"/>
          </a:xfrm>
          <a:prstGeom prst="rect">
            <a:avLst/>
          </a:prstGeom>
        </p:spPr>
      </p:pic>
      <p:sp>
        <p:nvSpPr>
          <p:cNvPr id="7" name="Content Placeholder 4"/>
          <p:cNvSpPr txBox="1">
            <a:spLocks/>
          </p:cNvSpPr>
          <p:nvPr/>
        </p:nvSpPr>
        <p:spPr>
          <a:xfrm>
            <a:off x="300511" y="6271312"/>
            <a:ext cx="4526688" cy="586688"/>
          </a:xfrm>
          <a:prstGeom prst="rect">
            <a:avLst/>
          </a:prstGeom>
        </p:spPr>
        <p:txBody>
          <a:bodyPr vert="horz" lIns="91440" tIns="45720" rIns="91440" bIns="45720" rtlCol="0">
            <a:normAutofit/>
          </a:bodyPr>
          <a:lstStyle>
            <a:lvl1pPr marL="171450" indent="-171450" algn="l" defTabSz="914400" rtl="0" eaLnBrk="1" latinLnBrk="0" hangingPunct="1">
              <a:lnSpc>
                <a:spcPct val="100000"/>
              </a:lnSpc>
              <a:spcBef>
                <a:spcPts val="0"/>
              </a:spcBef>
              <a:buClr>
                <a:schemeClr val="accent2">
                  <a:lumMod val="75000"/>
                </a:schemeClr>
              </a:buClr>
              <a:buFont typeface="Arial" charset="0"/>
              <a:buChar char="•"/>
              <a:defRPr sz="1050" kern="1200" baseline="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en-US" dirty="0"/>
              <a:t>Archer, A. L. </a:t>
            </a:r>
          </a:p>
          <a:p>
            <a:pPr marL="0" indent="0">
              <a:buFont typeface="Arial" charset="0"/>
              <a:buNone/>
            </a:pPr>
            <a:r>
              <a:rPr lang="en-US" dirty="0"/>
              <a:t>https://explicitinstruction.org/video-secondary-main/secondary-video-5/ </a:t>
            </a:r>
          </a:p>
        </p:txBody>
      </p:sp>
    </p:spTree>
    <p:extLst>
      <p:ext uri="{BB962C8B-B14F-4D97-AF65-F5344CB8AC3E}">
        <p14:creationId xmlns:p14="http://schemas.microsoft.com/office/powerpoint/2010/main" val="16444593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dirty="0"/>
              <a:t>Complete Online Activities</a:t>
            </a:r>
          </a:p>
          <a:p>
            <a:r>
              <a:rPr lang="en-US" dirty="0"/>
              <a:t>Activity 6.14: </a:t>
            </a:r>
            <a:r>
              <a:rPr lang="en-US" i="1" dirty="0"/>
              <a:t>Partner Work</a:t>
            </a:r>
          </a:p>
          <a:p>
            <a:r>
              <a:rPr lang="en-US" dirty="0"/>
              <a:t>Activity 6.15: </a:t>
            </a:r>
            <a:r>
              <a:rPr lang="en-US" i="1" dirty="0"/>
              <a:t>Module 6 Part 3 Quiz</a:t>
            </a:r>
            <a:endParaRPr lang="en-US" dirty="0"/>
          </a:p>
        </p:txBody>
      </p:sp>
      <p:sp>
        <p:nvSpPr>
          <p:cNvPr id="3" name="Text Placeholder 2"/>
          <p:cNvSpPr>
            <a:spLocks noGrp="1"/>
          </p:cNvSpPr>
          <p:nvPr>
            <p:ph type="body" sz="quarter" idx="14"/>
          </p:nvPr>
        </p:nvSpPr>
        <p:spPr/>
        <p:txBody>
          <a:bodyPr/>
          <a:lstStyle/>
          <a:p>
            <a:r>
              <a:rPr lang="en-US" dirty="0"/>
              <a:t>Part 3 Wrap-Up</a:t>
            </a:r>
          </a:p>
        </p:txBody>
      </p:sp>
      <p:sp>
        <p:nvSpPr>
          <p:cNvPr id="4" name="Title 3" hidden="1">
            <a:extLst>
              <a:ext uri="{FF2B5EF4-FFF2-40B4-BE49-F238E27FC236}">
                <a16:creationId xmlns:a16="http://schemas.microsoft.com/office/drawing/2014/main" id="{899E90DC-79AE-4E7D-9633-67A3D83BE875}"/>
              </a:ext>
            </a:extLst>
          </p:cNvPr>
          <p:cNvSpPr>
            <a:spLocks noGrp="1"/>
          </p:cNvSpPr>
          <p:nvPr>
            <p:ph type="title"/>
          </p:nvPr>
        </p:nvSpPr>
        <p:spPr/>
        <p:txBody>
          <a:bodyPr/>
          <a:lstStyle/>
          <a:p>
            <a:r>
              <a:rPr lang="en-US" dirty="0"/>
              <a:t>Slide 119</a:t>
            </a:r>
          </a:p>
        </p:txBody>
      </p:sp>
    </p:spTree>
    <p:extLst>
      <p:ext uri="{BB962C8B-B14F-4D97-AF65-F5344CB8AC3E}">
        <p14:creationId xmlns:p14="http://schemas.microsoft.com/office/powerpoint/2010/main" val="3209977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Using effective methods to elicit                 frequent </a:t>
            </a:r>
            <a:r>
              <a:rPr lang="en-US" dirty="0">
                <a:solidFill>
                  <a:schemeClr val="accent5"/>
                </a:solidFill>
              </a:rPr>
              <a:t>responses</a:t>
            </a:r>
          </a:p>
        </p:txBody>
      </p:sp>
      <p:sp>
        <p:nvSpPr>
          <p:cNvPr id="6" name="Text Placeholder 28"/>
          <p:cNvSpPr txBox="1">
            <a:spLocks/>
          </p:cNvSpPr>
          <p:nvPr/>
        </p:nvSpPr>
        <p:spPr>
          <a:xfrm>
            <a:off x="809390" y="1561161"/>
            <a:ext cx="1828800" cy="640080"/>
          </a:xfrm>
          <a:prstGeom prst="rect">
            <a:avLst/>
          </a:prstGeom>
          <a:solidFill>
            <a:schemeClr val="accent6"/>
          </a:solidFill>
          <a:ln>
            <a:solidFill>
              <a:schemeClr val="accent6">
                <a:lumMod val="75000"/>
              </a:schemeClr>
            </a:solidFill>
          </a:ln>
        </p:spPr>
        <p:txBody>
          <a:bodyPr wrap="none" rtlCol="0" anchor="ctr" anchorCtr="0">
            <a:sp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r>
              <a:rPr lang="en-US" sz="2800" dirty="0">
                <a:latin typeface="Arial" panose="020B0604020202020204" pitchFamily="34" charset="0"/>
                <a:cs typeface="Arial" panose="020B0604020202020204" pitchFamily="34" charset="0"/>
              </a:rPr>
              <a:t>verbal</a:t>
            </a:r>
          </a:p>
        </p:txBody>
      </p:sp>
      <p:sp>
        <p:nvSpPr>
          <p:cNvPr id="7" name="Text Placeholder 28"/>
          <p:cNvSpPr txBox="1">
            <a:spLocks/>
          </p:cNvSpPr>
          <p:nvPr/>
        </p:nvSpPr>
        <p:spPr>
          <a:xfrm>
            <a:off x="3840655" y="1561160"/>
            <a:ext cx="1828800" cy="640080"/>
          </a:xfrm>
          <a:prstGeom prst="rect">
            <a:avLst/>
          </a:prstGeom>
          <a:solidFill>
            <a:schemeClr val="accent6"/>
          </a:solidFill>
          <a:ln>
            <a:solidFill>
              <a:schemeClr val="accent6">
                <a:lumMod val="75000"/>
              </a:schemeClr>
            </a:solidFill>
          </a:ln>
        </p:spPr>
        <p:txBody>
          <a:bodyPr wrap="none" rtlCol="0" anchor="ctr" anchorCtr="0">
            <a:sp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r>
              <a:rPr lang="en-US" sz="2800" dirty="0">
                <a:latin typeface="Arial" panose="020B0604020202020204" pitchFamily="34" charset="0"/>
                <a:cs typeface="Arial" panose="020B0604020202020204" pitchFamily="34" charset="0"/>
              </a:rPr>
              <a:t>written</a:t>
            </a:r>
          </a:p>
        </p:txBody>
      </p:sp>
      <p:sp>
        <p:nvSpPr>
          <p:cNvPr id="8" name="Text Placeholder 28"/>
          <p:cNvSpPr txBox="1">
            <a:spLocks/>
          </p:cNvSpPr>
          <p:nvPr/>
        </p:nvSpPr>
        <p:spPr>
          <a:xfrm>
            <a:off x="6930430" y="1561160"/>
            <a:ext cx="1828800" cy="640080"/>
          </a:xfrm>
          <a:prstGeom prst="rect">
            <a:avLst/>
          </a:prstGeom>
          <a:solidFill>
            <a:schemeClr val="accent6"/>
          </a:solidFill>
          <a:ln>
            <a:solidFill>
              <a:schemeClr val="accent6">
                <a:lumMod val="75000"/>
              </a:schemeClr>
            </a:solidFill>
          </a:ln>
        </p:spPr>
        <p:txBody>
          <a:bodyPr wrap="none" rtlCol="0" anchor="ctr" anchorCtr="0">
            <a:sp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r>
              <a:rPr lang="en-US" sz="2800" dirty="0">
                <a:latin typeface="Arial" panose="020B0604020202020204" pitchFamily="34" charset="0"/>
                <a:cs typeface="Arial" panose="020B0604020202020204" pitchFamily="34" charset="0"/>
              </a:rPr>
              <a:t>physical</a:t>
            </a:r>
          </a:p>
        </p:txBody>
      </p:sp>
      <p:sp>
        <p:nvSpPr>
          <p:cNvPr id="9" name="Rounded Rectangular Callout 8"/>
          <p:cNvSpPr/>
          <p:nvPr/>
        </p:nvSpPr>
        <p:spPr>
          <a:xfrm>
            <a:off x="598550" y="2794268"/>
            <a:ext cx="2377571" cy="1217037"/>
          </a:xfrm>
          <a:prstGeom prst="wedgeRoundRectCallout">
            <a:avLst>
              <a:gd name="adj1" fmla="val 37513"/>
              <a:gd name="adj2" fmla="val 11067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/c/ - /a/ - /t/ </a:t>
            </a:r>
          </a:p>
          <a:p>
            <a:pPr algn="ctr"/>
            <a:r>
              <a:rPr lang="en-US" sz="2400" dirty="0">
                <a:latin typeface="Arial" panose="020B0604020202020204" pitchFamily="34" charset="0"/>
                <a:cs typeface="Arial" panose="020B0604020202020204" pitchFamily="34" charset="0"/>
              </a:rPr>
              <a:t>cat</a:t>
            </a:r>
          </a:p>
        </p:txBody>
      </p:sp>
      <p:sp>
        <p:nvSpPr>
          <p:cNvPr id="10" name="Rectangle 9"/>
          <p:cNvSpPr/>
          <p:nvPr/>
        </p:nvSpPr>
        <p:spPr>
          <a:xfrm>
            <a:off x="7176973" y="2639588"/>
            <a:ext cx="666750" cy="7048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solidFill>
                  <a:schemeClr val="bg1"/>
                </a:solidFill>
                <a:latin typeface="Arial" panose="020B0604020202020204" pitchFamily="34" charset="0"/>
                <a:cs typeface="Arial" panose="020B0604020202020204" pitchFamily="34" charset="0"/>
              </a:rPr>
              <a:t>H</a:t>
            </a:r>
          </a:p>
        </p:txBody>
      </p:sp>
      <p:sp>
        <p:nvSpPr>
          <p:cNvPr id="11" name="Rectangle 10"/>
          <p:cNvSpPr/>
          <p:nvPr/>
        </p:nvSpPr>
        <p:spPr>
          <a:xfrm>
            <a:off x="7176973" y="3747427"/>
            <a:ext cx="666750" cy="7048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solidFill>
                  <a:schemeClr val="bg1"/>
                </a:solidFill>
                <a:latin typeface="Arial" panose="020B0604020202020204" pitchFamily="34" charset="0"/>
                <a:cs typeface="Arial" panose="020B0604020202020204" pitchFamily="34" charset="0"/>
              </a:rPr>
              <a:t>M</a:t>
            </a:r>
          </a:p>
        </p:txBody>
      </p:sp>
      <p:sp>
        <p:nvSpPr>
          <p:cNvPr id="12" name="Rectangle 11"/>
          <p:cNvSpPr/>
          <p:nvPr/>
        </p:nvSpPr>
        <p:spPr>
          <a:xfrm>
            <a:off x="7176973" y="4855266"/>
            <a:ext cx="666750" cy="7048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solidFill>
                  <a:schemeClr val="bg1"/>
                </a:solidFill>
                <a:latin typeface="Arial" panose="020B0604020202020204" pitchFamily="34" charset="0"/>
                <a:cs typeface="Arial" panose="020B0604020202020204" pitchFamily="34" charset="0"/>
              </a:rPr>
              <a:t>B</a:t>
            </a:r>
          </a:p>
        </p:txBody>
      </p:sp>
      <p:pic>
        <p:nvPicPr>
          <p:cNvPr id="13" name="Picture 12" descr="sheet with notes"/>
          <p:cNvPicPr>
            <a:picLocks noChangeAspect="1"/>
          </p:cNvPicPr>
          <p:nvPr/>
        </p:nvPicPr>
        <p:blipFill>
          <a:blip r:embed="rId2"/>
          <a:stretch>
            <a:fillRect/>
          </a:stretch>
        </p:blipFill>
        <p:spPr>
          <a:xfrm>
            <a:off x="3950816" y="2794268"/>
            <a:ext cx="1718639" cy="1838544"/>
          </a:xfrm>
          <a:prstGeom prst="rect">
            <a:avLst/>
          </a:prstGeom>
        </p:spPr>
      </p:pic>
      <p:pic>
        <p:nvPicPr>
          <p:cNvPr id="14" name="Picture 10"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5183" y="4011305"/>
            <a:ext cx="2425681" cy="177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9584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6.14</a:t>
            </a:r>
            <a:br>
              <a:rPr lang="en-US" dirty="0"/>
            </a:br>
            <a:r>
              <a:rPr lang="en-US" sz="3000" i="1" dirty="0"/>
              <a:t>Partner Work</a:t>
            </a:r>
            <a:endParaRPr lang="en-US" sz="3000" dirty="0"/>
          </a:p>
        </p:txBody>
      </p:sp>
      <p:sp>
        <p:nvSpPr>
          <p:cNvPr id="3" name="Text Placeholder 2"/>
          <p:cNvSpPr>
            <a:spLocks noGrp="1"/>
          </p:cNvSpPr>
          <p:nvPr>
            <p:ph type="body" sz="quarter" idx="13"/>
          </p:nvPr>
        </p:nvSpPr>
        <p:spPr/>
        <p:txBody>
          <a:bodyPr/>
          <a:lstStyle/>
          <a:p>
            <a:r>
              <a:rPr lang="en-US" dirty="0"/>
              <a:t>Watch the 3</a:t>
            </a:r>
            <a:r>
              <a:rPr lang="en-US" baseline="30000" dirty="0"/>
              <a:t>rd</a:t>
            </a:r>
            <a:r>
              <a:rPr lang="en-US" dirty="0"/>
              <a:t> grade math video lesson. Work with a partner to analyze the video lesson to determine whether or not the methods that the teacher uses to elicit responses are matched to student abilities. Use the questions in your workbook to guide your analysis.</a:t>
            </a:r>
          </a:p>
          <a:p>
            <a:pPr marL="0" indent="0">
              <a:buNone/>
            </a:pPr>
            <a:r>
              <a:rPr lang="en-US" dirty="0"/>
              <a:t>						</a:t>
            </a:r>
          </a:p>
          <a:p>
            <a:pPr marL="0" indent="0">
              <a:buNone/>
            </a:pPr>
            <a:r>
              <a:rPr lang="en-US" dirty="0"/>
              <a:t>					</a:t>
            </a:r>
            <a:r>
              <a:rPr lang="en-US" b="1" dirty="0"/>
              <a:t>Learning Outcome</a:t>
            </a:r>
            <a:r>
              <a:rPr lang="en-US" dirty="0"/>
              <a:t>:</a:t>
            </a:r>
          </a:p>
          <a:p>
            <a:pPr marL="0" indent="0">
              <a:buNone/>
            </a:pPr>
            <a:r>
              <a:rPr lang="en-US" dirty="0"/>
              <a:t>					SWBAT identify place value </a:t>
            </a:r>
          </a:p>
          <a:p>
            <a:pPr marL="0" indent="0">
              <a:buNone/>
            </a:pPr>
            <a:r>
              <a:rPr lang="en-US" dirty="0"/>
              <a:t>					for ones, tens, and hundreds. </a:t>
            </a:r>
          </a:p>
          <a:p>
            <a:pPr marL="0" indent="0">
              <a:buNone/>
            </a:pPr>
            <a:endParaRPr lang="en-US" u="sng" dirty="0">
              <a:hlinkClick r:id="rId2"/>
            </a:endParaRPr>
          </a:p>
          <a:p>
            <a:pPr marL="0" indent="0">
              <a:buNone/>
            </a:pPr>
            <a:r>
              <a:rPr lang="en-US" dirty="0"/>
              <a:t>					</a:t>
            </a:r>
            <a:r>
              <a:rPr lang="en-US" u="sng" dirty="0">
                <a:hlinkClick r:id="rId2"/>
              </a:rPr>
              <a:t>https://vimeo.com/8277860</a:t>
            </a:r>
            <a:endParaRPr lang="en-US" dirty="0"/>
          </a:p>
          <a:p>
            <a:pPr marL="0" indent="0">
              <a:buNone/>
            </a:pPr>
            <a:endParaRPr lang="en-US" dirty="0"/>
          </a:p>
        </p:txBody>
      </p:sp>
      <p:pic>
        <p:nvPicPr>
          <p:cNvPr id="4" name="Picture 3" descr="Photo of woman reading to group of students"/>
          <p:cNvPicPr>
            <a:picLocks noChangeAspect="1"/>
          </p:cNvPicPr>
          <p:nvPr/>
        </p:nvPicPr>
        <p:blipFill>
          <a:blip r:embed="rId3"/>
          <a:stretch>
            <a:fillRect/>
          </a:stretch>
        </p:blipFill>
        <p:spPr>
          <a:xfrm>
            <a:off x="966325" y="3204155"/>
            <a:ext cx="3620344" cy="2703929"/>
          </a:xfrm>
          <a:prstGeom prst="rect">
            <a:avLst/>
          </a:prstGeom>
        </p:spPr>
      </p:pic>
    </p:spTree>
    <p:extLst>
      <p:ext uri="{BB962C8B-B14F-4D97-AF65-F5344CB8AC3E}">
        <p14:creationId xmlns:p14="http://schemas.microsoft.com/office/powerpoint/2010/main" val="3958967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6.15</a:t>
            </a:r>
            <a:br>
              <a:rPr lang="en-US" dirty="0"/>
            </a:br>
            <a:r>
              <a:rPr lang="en-US" i="1" dirty="0"/>
              <a:t>Quiz</a:t>
            </a:r>
          </a:p>
        </p:txBody>
      </p:sp>
      <p:sp>
        <p:nvSpPr>
          <p:cNvPr id="5" name="Text Placeholder 4"/>
          <p:cNvSpPr>
            <a:spLocks noGrp="1"/>
          </p:cNvSpPr>
          <p:nvPr>
            <p:ph type="body" sz="quarter" idx="13"/>
          </p:nvPr>
        </p:nvSpPr>
        <p:spPr>
          <a:xfrm>
            <a:off x="575733" y="1644308"/>
            <a:ext cx="8307010" cy="4469673"/>
          </a:xfrm>
        </p:spPr>
        <p:txBody>
          <a:bodyPr/>
          <a:lstStyle/>
          <a:p>
            <a:r>
              <a:rPr lang="en-US" dirty="0"/>
              <a:t>Complete the Module 6 Part 3 quiz to demonstrate your understanding of eliciting responses that match the learning outcome. </a:t>
            </a:r>
          </a:p>
          <a:p>
            <a:r>
              <a:rPr lang="en-US" dirty="0"/>
              <a:t>When you’re finished, you can watch the quiz answer video for an explanation of the correct responses. </a:t>
            </a:r>
          </a:p>
        </p:txBody>
      </p:sp>
    </p:spTree>
    <p:extLst>
      <p:ext uri="{BB962C8B-B14F-4D97-AF65-F5344CB8AC3E}">
        <p14:creationId xmlns:p14="http://schemas.microsoft.com/office/powerpoint/2010/main" val="32394618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6.15</a:t>
            </a:r>
            <a:br>
              <a:rPr lang="en-US" dirty="0"/>
            </a:br>
            <a:r>
              <a:rPr lang="en-US" i="1" dirty="0"/>
              <a:t>Quiz</a:t>
            </a:r>
            <a:endParaRPr lang="en-US" dirty="0"/>
          </a:p>
        </p:txBody>
      </p:sp>
      <p:sp>
        <p:nvSpPr>
          <p:cNvPr id="3" name="Text Placeholder 2"/>
          <p:cNvSpPr>
            <a:spLocks noGrp="1"/>
          </p:cNvSpPr>
          <p:nvPr>
            <p:ph type="body" sz="quarter" idx="13"/>
          </p:nvPr>
        </p:nvSpPr>
        <p:spPr>
          <a:xfrm>
            <a:off x="575733" y="1644308"/>
            <a:ext cx="8204754" cy="4885080"/>
          </a:xfrm>
        </p:spPr>
        <p:txBody>
          <a:bodyPr>
            <a:normAutofit/>
          </a:bodyPr>
          <a:lstStyle/>
          <a:p>
            <a:pPr>
              <a:lnSpc>
                <a:spcPct val="100000"/>
              </a:lnSpc>
              <a:spcBef>
                <a:spcPts val="600"/>
              </a:spcBef>
              <a:buFont typeface="+mj-lt"/>
              <a:buAutoNum type="arabicPeriod"/>
            </a:pPr>
            <a:r>
              <a:rPr lang="en-US" sz="1800" b="1" dirty="0"/>
              <a:t>True or False: </a:t>
            </a:r>
            <a:r>
              <a:rPr lang="en-US" sz="1800" dirty="0"/>
              <a:t>We want students to be answering higher-order questions, so the best type of question to ask is a “creating” question because it’s at the top of Bloom’s taxonomy.</a:t>
            </a:r>
          </a:p>
          <a:p>
            <a:pPr>
              <a:lnSpc>
                <a:spcPct val="100000"/>
              </a:lnSpc>
              <a:spcBef>
                <a:spcPts val="600"/>
              </a:spcBef>
              <a:buFont typeface="+mj-lt"/>
              <a:buAutoNum type="arabicPeriod"/>
            </a:pPr>
            <a:endParaRPr lang="en-US" sz="1100" dirty="0"/>
          </a:p>
          <a:p>
            <a:pPr>
              <a:buFont typeface="+mj-lt"/>
              <a:buAutoNum type="arabicPeriod"/>
              <a:tabLst>
                <a:tab pos="457200" algn="l"/>
              </a:tabLst>
            </a:pPr>
            <a:r>
              <a:rPr lang="en-US" sz="1800" dirty="0"/>
              <a:t>When eliciting responses that match student abilities, you should: </a:t>
            </a:r>
          </a:p>
          <a:p>
            <a:pPr marL="800100" lvl="1" indent="-342900">
              <a:buFont typeface="+mj-lt"/>
              <a:buAutoNum type="alphaLcParenR"/>
            </a:pPr>
            <a:r>
              <a:rPr lang="en-US" dirty="0"/>
              <a:t>Build on a foundation		</a:t>
            </a:r>
            <a:r>
              <a:rPr lang="en-US" dirty="0">
                <a:solidFill>
                  <a:srgbClr val="759A90"/>
                </a:solidFill>
              </a:rPr>
              <a:t>c) </a:t>
            </a:r>
            <a:r>
              <a:rPr lang="en-US" dirty="0"/>
              <a:t>Phrase purposefully</a:t>
            </a:r>
          </a:p>
          <a:p>
            <a:pPr marL="800100" lvl="1" indent="-342900">
              <a:buFont typeface="+mj-lt"/>
              <a:buAutoNum type="alphaLcParenR"/>
            </a:pPr>
            <a:r>
              <a:rPr lang="en-US" dirty="0"/>
              <a:t>Sequence appropriately		</a:t>
            </a:r>
            <a:r>
              <a:rPr lang="en-US" dirty="0">
                <a:solidFill>
                  <a:srgbClr val="759A90"/>
                </a:solidFill>
              </a:rPr>
              <a:t>d)</a:t>
            </a:r>
            <a:r>
              <a:rPr lang="en-US" dirty="0"/>
              <a:t> All of the above</a:t>
            </a:r>
          </a:p>
          <a:p>
            <a:pPr marL="342900" indent="-342900">
              <a:buFont typeface="+mj-lt"/>
              <a:buAutoNum type="arabicPeriod"/>
            </a:pPr>
            <a:endParaRPr lang="en-US" sz="1100" dirty="0"/>
          </a:p>
          <a:p>
            <a:pPr marL="342900" indent="-342900">
              <a:buFont typeface="+mj-lt"/>
              <a:buAutoNum type="arabicPeriod"/>
            </a:pPr>
            <a:r>
              <a:rPr lang="en-US" sz="1800" b="1" dirty="0"/>
              <a:t>True or False</a:t>
            </a:r>
            <a:r>
              <a:rPr lang="en-US" sz="1800" dirty="0"/>
              <a:t>: It is important to frequently ask students, “does this make sense?”</a:t>
            </a:r>
          </a:p>
          <a:p>
            <a:pPr marL="342900" indent="-342900">
              <a:buFont typeface="+mj-lt"/>
              <a:buAutoNum type="arabicPeriod"/>
            </a:pPr>
            <a:endParaRPr lang="en-US" sz="1100" dirty="0"/>
          </a:p>
          <a:p>
            <a:pPr marL="342900" indent="-342900">
              <a:buFont typeface="+mj-lt"/>
              <a:buAutoNum type="arabicPeriod"/>
            </a:pPr>
            <a:r>
              <a:rPr lang="en-US" sz="1800" dirty="0"/>
              <a:t>During You Do (Independent Practice), students should respond correctly:</a:t>
            </a:r>
          </a:p>
          <a:p>
            <a:pPr marL="800100" lvl="1" indent="-342900">
              <a:buFont typeface="+mj-lt"/>
              <a:buAutoNum type="alphaLcParenR"/>
            </a:pPr>
            <a:r>
              <a:rPr lang="en-US" dirty="0"/>
              <a:t>50-55% of the time			</a:t>
            </a:r>
            <a:r>
              <a:rPr lang="en-US" dirty="0">
                <a:solidFill>
                  <a:srgbClr val="759A90"/>
                </a:solidFill>
              </a:rPr>
              <a:t>c) </a:t>
            </a:r>
            <a:r>
              <a:rPr lang="en-US" dirty="0"/>
              <a:t>90-95% of the time</a:t>
            </a:r>
          </a:p>
          <a:p>
            <a:pPr marL="800100" lvl="1" indent="-342900">
              <a:buFont typeface="+mj-lt"/>
              <a:buAutoNum type="alphaLcParenR"/>
            </a:pPr>
            <a:r>
              <a:rPr lang="en-US" dirty="0"/>
              <a:t>80% of the time			</a:t>
            </a:r>
            <a:r>
              <a:rPr lang="en-US" dirty="0">
                <a:solidFill>
                  <a:srgbClr val="759A90"/>
                </a:solidFill>
              </a:rPr>
              <a:t>d) </a:t>
            </a:r>
            <a:r>
              <a:rPr lang="en-US" dirty="0"/>
              <a:t>100% of the time</a:t>
            </a:r>
            <a:endParaRPr lang="en-US" sz="2000" dirty="0"/>
          </a:p>
        </p:txBody>
      </p:sp>
    </p:spTree>
    <p:extLst>
      <p:ext uri="{BB962C8B-B14F-4D97-AF65-F5344CB8AC3E}">
        <p14:creationId xmlns:p14="http://schemas.microsoft.com/office/powerpoint/2010/main" val="16538053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6.15</a:t>
            </a:r>
            <a:br>
              <a:rPr lang="en-US" dirty="0"/>
            </a:br>
            <a:r>
              <a:rPr lang="en-US" i="1" dirty="0"/>
              <a:t>Quiz</a:t>
            </a:r>
            <a:endParaRPr lang="en-US" dirty="0"/>
          </a:p>
        </p:txBody>
      </p:sp>
      <p:sp>
        <p:nvSpPr>
          <p:cNvPr id="3" name="Text Placeholder 2"/>
          <p:cNvSpPr>
            <a:spLocks noGrp="1"/>
          </p:cNvSpPr>
          <p:nvPr>
            <p:ph type="body" sz="quarter" idx="13"/>
          </p:nvPr>
        </p:nvSpPr>
        <p:spPr/>
        <p:txBody>
          <a:bodyPr>
            <a:normAutofit/>
          </a:bodyPr>
          <a:lstStyle/>
          <a:p>
            <a:pPr marL="0" indent="0">
              <a:lnSpc>
                <a:spcPct val="100000"/>
              </a:lnSpc>
              <a:spcBef>
                <a:spcPts val="600"/>
              </a:spcBef>
              <a:buNone/>
            </a:pPr>
            <a:r>
              <a:rPr lang="en-US" sz="1800" dirty="0"/>
              <a:t>Mrs. T is a 1st grade special educator teaching a math lesson about the commutative property of addition. The learning outcome is that SWBAT apply the commutative property to successfully solve addition problems. </a:t>
            </a:r>
          </a:p>
          <a:p>
            <a:pPr marL="171450" indent="0">
              <a:lnSpc>
                <a:spcPct val="100000"/>
              </a:lnSpc>
              <a:spcBef>
                <a:spcPts val="1200"/>
              </a:spcBef>
              <a:buNone/>
            </a:pPr>
            <a:r>
              <a:rPr lang="en-US" sz="1800" dirty="0"/>
              <a:t>T: “Today we will learn about the commutative property of addition. What property will we learn about?”</a:t>
            </a:r>
          </a:p>
          <a:p>
            <a:pPr marL="171450" indent="0">
              <a:lnSpc>
                <a:spcPct val="100000"/>
              </a:lnSpc>
              <a:spcBef>
                <a:spcPts val="1200"/>
              </a:spcBef>
              <a:buNone/>
            </a:pPr>
            <a:r>
              <a:rPr lang="en-US" sz="1800" dirty="0"/>
              <a:t>T: “How is the commutative property of addition different from the associative property?”</a:t>
            </a:r>
          </a:p>
          <a:p>
            <a:pPr marL="171450" indent="0">
              <a:lnSpc>
                <a:spcPct val="100000"/>
              </a:lnSpc>
              <a:spcBef>
                <a:spcPts val="1200"/>
              </a:spcBef>
              <a:buNone/>
            </a:pPr>
            <a:r>
              <a:rPr lang="en-US" sz="1800" dirty="0"/>
              <a:t>T: “Since 7+5=12, we can use the commutative property to know that 5+7 also = 12. What does 5+7 equal?”</a:t>
            </a:r>
          </a:p>
          <a:p>
            <a:pPr marL="171450" indent="0">
              <a:lnSpc>
                <a:spcPct val="100000"/>
              </a:lnSpc>
              <a:spcBef>
                <a:spcPts val="1200"/>
              </a:spcBef>
              <a:buNone/>
            </a:pPr>
            <a:r>
              <a:rPr lang="en-US" sz="1800" dirty="0"/>
              <a:t>T: “I know that 9+6=15. Using the commutative property, what does 6 plus 9 equal? Turn and whisper to your partner.”</a:t>
            </a:r>
          </a:p>
        </p:txBody>
      </p:sp>
    </p:spTree>
    <p:extLst>
      <p:ext uri="{BB962C8B-B14F-4D97-AF65-F5344CB8AC3E}">
        <p14:creationId xmlns:p14="http://schemas.microsoft.com/office/powerpoint/2010/main" val="29614256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6.15</a:t>
            </a:r>
            <a:br>
              <a:rPr lang="en-US" dirty="0"/>
            </a:br>
            <a:r>
              <a:rPr lang="en-US" i="1" dirty="0"/>
              <a:t>Quiz</a:t>
            </a:r>
            <a:endParaRPr lang="en-US" dirty="0"/>
          </a:p>
        </p:txBody>
      </p:sp>
      <p:sp>
        <p:nvSpPr>
          <p:cNvPr id="3" name="Text Placeholder 2"/>
          <p:cNvSpPr>
            <a:spLocks noGrp="1"/>
          </p:cNvSpPr>
          <p:nvPr>
            <p:ph type="body" sz="quarter" idx="13"/>
          </p:nvPr>
        </p:nvSpPr>
        <p:spPr/>
        <p:txBody>
          <a:bodyPr>
            <a:normAutofit/>
          </a:bodyPr>
          <a:lstStyle/>
          <a:p>
            <a:pPr marL="0" indent="0">
              <a:lnSpc>
                <a:spcPct val="100000"/>
              </a:lnSpc>
              <a:spcBef>
                <a:spcPts val="600"/>
              </a:spcBef>
              <a:buNone/>
            </a:pPr>
            <a:r>
              <a:rPr lang="en-US" dirty="0"/>
              <a:t>Based on the previous scenario, decide whether each of the following statements are </a:t>
            </a:r>
            <a:r>
              <a:rPr lang="en-US" b="1" dirty="0"/>
              <a:t>true or false</a:t>
            </a:r>
            <a:r>
              <a:rPr lang="en-US" dirty="0"/>
              <a:t>:</a:t>
            </a:r>
          </a:p>
          <a:p>
            <a:pPr marL="457200" indent="-457200">
              <a:lnSpc>
                <a:spcPct val="100000"/>
              </a:lnSpc>
              <a:spcBef>
                <a:spcPts val="600"/>
              </a:spcBef>
              <a:buFont typeface="+mj-lt"/>
              <a:buAutoNum type="arabicPeriod" startAt="5"/>
            </a:pPr>
            <a:r>
              <a:rPr lang="en-US" dirty="0"/>
              <a:t>The questions/instructions build on a foundation. </a:t>
            </a:r>
          </a:p>
          <a:p>
            <a:pPr marL="457200" indent="-457200">
              <a:lnSpc>
                <a:spcPct val="100000"/>
              </a:lnSpc>
              <a:spcBef>
                <a:spcPts val="600"/>
              </a:spcBef>
              <a:buFont typeface="+mj-lt"/>
              <a:buAutoNum type="arabicPeriod" startAt="5"/>
            </a:pPr>
            <a:r>
              <a:rPr lang="en-US" dirty="0"/>
              <a:t>The questions/instructions are sequenced appropriately. </a:t>
            </a:r>
          </a:p>
          <a:p>
            <a:pPr marL="457200" indent="-457200">
              <a:lnSpc>
                <a:spcPct val="100000"/>
              </a:lnSpc>
              <a:spcBef>
                <a:spcPts val="600"/>
              </a:spcBef>
              <a:buFont typeface="+mj-lt"/>
              <a:buAutoNum type="arabicPeriod" startAt="5"/>
            </a:pPr>
            <a:r>
              <a:rPr lang="en-US" dirty="0"/>
              <a:t>The questions/instructions are phrased purposefully. </a:t>
            </a:r>
          </a:p>
          <a:p>
            <a:pPr marL="0" indent="0">
              <a:lnSpc>
                <a:spcPct val="100000"/>
              </a:lnSpc>
              <a:spcBef>
                <a:spcPts val="600"/>
              </a:spcBef>
              <a:buNone/>
            </a:pPr>
            <a:endParaRPr lang="en-US" dirty="0"/>
          </a:p>
          <a:p>
            <a:pPr marL="171450" indent="0">
              <a:lnSpc>
                <a:spcPct val="100000"/>
              </a:lnSpc>
              <a:spcBef>
                <a:spcPts val="1200"/>
              </a:spcBef>
              <a:buNone/>
            </a:pPr>
            <a:r>
              <a:rPr lang="en-US" sz="1400" dirty="0"/>
              <a:t>T: “Today we will learn about the commutative property of addition. What property will we learn about?”</a:t>
            </a:r>
          </a:p>
          <a:p>
            <a:pPr marL="171450" indent="0">
              <a:lnSpc>
                <a:spcPct val="100000"/>
              </a:lnSpc>
              <a:spcBef>
                <a:spcPts val="1200"/>
              </a:spcBef>
              <a:buNone/>
            </a:pPr>
            <a:r>
              <a:rPr lang="en-US" sz="1400" dirty="0"/>
              <a:t>T: “How is the commutative property of addition different from the associative property?”</a:t>
            </a:r>
          </a:p>
          <a:p>
            <a:pPr marL="171450" indent="0">
              <a:lnSpc>
                <a:spcPct val="100000"/>
              </a:lnSpc>
              <a:spcBef>
                <a:spcPts val="1200"/>
              </a:spcBef>
              <a:buNone/>
            </a:pPr>
            <a:r>
              <a:rPr lang="en-US" sz="1400" dirty="0"/>
              <a:t>T: “Since 7+5=12, we can use the commutative property to know that 5+7 also = 12. What does 5+7 equal?”</a:t>
            </a:r>
          </a:p>
          <a:p>
            <a:pPr marL="171450" indent="0">
              <a:lnSpc>
                <a:spcPct val="100000"/>
              </a:lnSpc>
              <a:spcBef>
                <a:spcPts val="1200"/>
              </a:spcBef>
              <a:buNone/>
            </a:pPr>
            <a:r>
              <a:rPr lang="en-US" sz="1400" dirty="0"/>
              <a:t>T: “I know that 9+6=15. Using the commutative property, what does 6 plus 9 equal? Turn and whisper to your partner.”</a:t>
            </a:r>
          </a:p>
          <a:p>
            <a:pPr marL="0" indent="0">
              <a:lnSpc>
                <a:spcPct val="100000"/>
              </a:lnSpc>
              <a:spcBef>
                <a:spcPts val="600"/>
              </a:spcBef>
              <a:buNone/>
            </a:pPr>
            <a:endParaRPr lang="en-US" sz="1400" dirty="0"/>
          </a:p>
          <a:p>
            <a:pPr marL="457200" indent="-457200">
              <a:lnSpc>
                <a:spcPct val="100000"/>
              </a:lnSpc>
              <a:spcBef>
                <a:spcPts val="600"/>
              </a:spcBef>
              <a:buFont typeface="+mj-lt"/>
              <a:buAutoNum type="arabicPeriod" startAt="5"/>
            </a:pPr>
            <a:endParaRPr lang="en-US" sz="1400" dirty="0"/>
          </a:p>
        </p:txBody>
      </p:sp>
    </p:spTree>
    <p:extLst>
      <p:ext uri="{BB962C8B-B14F-4D97-AF65-F5344CB8AC3E}">
        <p14:creationId xmlns:p14="http://schemas.microsoft.com/office/powerpoint/2010/main" val="34403940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6.15</a:t>
            </a:r>
            <a:br>
              <a:rPr lang="en-US" dirty="0"/>
            </a:br>
            <a:r>
              <a:rPr lang="en-US" i="1" dirty="0"/>
              <a:t>Quiz</a:t>
            </a:r>
            <a:endParaRPr lang="en-US" dirty="0"/>
          </a:p>
        </p:txBody>
      </p:sp>
      <p:sp>
        <p:nvSpPr>
          <p:cNvPr id="3" name="Text Placeholder 2"/>
          <p:cNvSpPr>
            <a:spLocks noGrp="1"/>
          </p:cNvSpPr>
          <p:nvPr>
            <p:ph type="body" sz="quarter" idx="13"/>
          </p:nvPr>
        </p:nvSpPr>
        <p:spPr/>
        <p:txBody>
          <a:bodyPr>
            <a:noAutofit/>
          </a:bodyPr>
          <a:lstStyle/>
          <a:p>
            <a:pPr marL="0" indent="0">
              <a:lnSpc>
                <a:spcPct val="100000"/>
              </a:lnSpc>
              <a:buNone/>
            </a:pPr>
            <a:r>
              <a:rPr lang="en-US" sz="1800" dirty="0"/>
              <a:t>Mr. M is a 7</a:t>
            </a:r>
            <a:r>
              <a:rPr lang="en-US" sz="1800" baseline="30000" dirty="0"/>
              <a:t>th</a:t>
            </a:r>
            <a:r>
              <a:rPr lang="en-US" sz="1800" dirty="0"/>
              <a:t> grade special educator teaching a lesson about text features. The learning outcome is that SWBAT identify and describe three text features: headings, picture captions, and maps. </a:t>
            </a:r>
          </a:p>
          <a:p>
            <a:pPr marL="228600" lvl="1" indent="0">
              <a:lnSpc>
                <a:spcPct val="100000"/>
              </a:lnSpc>
              <a:spcBef>
                <a:spcPts val="1200"/>
              </a:spcBef>
              <a:buNone/>
            </a:pPr>
            <a:r>
              <a:rPr lang="en-US" dirty="0"/>
              <a:t>T: “Today we will learn about 3 new text features. Who can remind me of the text feature we learned about yesterday?”</a:t>
            </a:r>
          </a:p>
          <a:p>
            <a:pPr marL="228600" lvl="1" indent="0">
              <a:lnSpc>
                <a:spcPct val="100000"/>
              </a:lnSpc>
              <a:spcBef>
                <a:spcPts val="1200"/>
              </a:spcBef>
              <a:buNone/>
            </a:pPr>
            <a:r>
              <a:rPr lang="en-US" dirty="0"/>
              <a:t>T: “A heading is similar to a title. It comes before a passage of text and tells us what the passage is about. Point to a heading in the article on your desk.”</a:t>
            </a:r>
          </a:p>
          <a:p>
            <a:pPr marL="228600" lvl="1" indent="0">
              <a:lnSpc>
                <a:spcPct val="100000"/>
              </a:lnSpc>
              <a:spcBef>
                <a:spcPts val="1200"/>
              </a:spcBef>
              <a:buNone/>
            </a:pPr>
            <a:r>
              <a:rPr lang="en-US" dirty="0"/>
              <a:t>T: “Now we’ll learn about picture captions. Why do you think we are learning about picture captions today?”</a:t>
            </a:r>
          </a:p>
          <a:p>
            <a:pPr marL="228600" lvl="1" indent="0">
              <a:lnSpc>
                <a:spcPct val="100000"/>
              </a:lnSpc>
              <a:spcBef>
                <a:spcPts val="1200"/>
              </a:spcBef>
              <a:buNone/>
            </a:pPr>
            <a:r>
              <a:rPr lang="en-US" dirty="0"/>
              <a:t>T: “Maps are most often found in non-fiction text, like textbooks or news articles. Do you have any questions?”</a:t>
            </a:r>
          </a:p>
        </p:txBody>
      </p:sp>
    </p:spTree>
    <p:extLst>
      <p:ext uri="{BB962C8B-B14F-4D97-AF65-F5344CB8AC3E}">
        <p14:creationId xmlns:p14="http://schemas.microsoft.com/office/powerpoint/2010/main" val="5673468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6.15</a:t>
            </a:r>
            <a:br>
              <a:rPr lang="en-US" dirty="0"/>
            </a:br>
            <a:r>
              <a:rPr lang="en-US" i="1" dirty="0"/>
              <a:t>Quiz</a:t>
            </a:r>
            <a:endParaRPr lang="en-US" dirty="0"/>
          </a:p>
        </p:txBody>
      </p:sp>
      <p:sp>
        <p:nvSpPr>
          <p:cNvPr id="3" name="Text Placeholder 2"/>
          <p:cNvSpPr>
            <a:spLocks noGrp="1"/>
          </p:cNvSpPr>
          <p:nvPr>
            <p:ph type="body" sz="quarter" idx="13"/>
          </p:nvPr>
        </p:nvSpPr>
        <p:spPr/>
        <p:txBody>
          <a:bodyPr>
            <a:normAutofit lnSpcReduction="10000"/>
          </a:bodyPr>
          <a:lstStyle/>
          <a:p>
            <a:pPr marL="0" indent="0">
              <a:lnSpc>
                <a:spcPct val="100000"/>
              </a:lnSpc>
              <a:spcBef>
                <a:spcPts val="600"/>
              </a:spcBef>
              <a:buNone/>
            </a:pPr>
            <a:r>
              <a:rPr lang="en-US" dirty="0"/>
              <a:t>Based on the previous scenario, decide whether each of the following statements are </a:t>
            </a:r>
            <a:r>
              <a:rPr lang="en-US" b="1" dirty="0"/>
              <a:t>true or false</a:t>
            </a:r>
            <a:r>
              <a:rPr lang="en-US" dirty="0"/>
              <a:t>:</a:t>
            </a:r>
          </a:p>
          <a:p>
            <a:pPr marL="457200" indent="-457200">
              <a:lnSpc>
                <a:spcPct val="100000"/>
              </a:lnSpc>
              <a:spcBef>
                <a:spcPts val="600"/>
              </a:spcBef>
              <a:buFont typeface="+mj-lt"/>
              <a:buAutoNum type="arabicPeriod" startAt="8"/>
            </a:pPr>
            <a:r>
              <a:rPr lang="en-US" dirty="0"/>
              <a:t>The questions/instructions build on a foundation. </a:t>
            </a:r>
          </a:p>
          <a:p>
            <a:pPr marL="457200" indent="-457200">
              <a:lnSpc>
                <a:spcPct val="100000"/>
              </a:lnSpc>
              <a:spcBef>
                <a:spcPts val="600"/>
              </a:spcBef>
              <a:buFont typeface="+mj-lt"/>
              <a:buAutoNum type="arabicPeriod" startAt="8"/>
            </a:pPr>
            <a:r>
              <a:rPr lang="en-US" dirty="0"/>
              <a:t>The questions/instructions are sequenced appropriately. </a:t>
            </a:r>
          </a:p>
          <a:p>
            <a:pPr marL="457200" indent="-457200">
              <a:lnSpc>
                <a:spcPct val="100000"/>
              </a:lnSpc>
              <a:spcBef>
                <a:spcPts val="600"/>
              </a:spcBef>
              <a:buFont typeface="+mj-lt"/>
              <a:buAutoNum type="arabicPeriod" startAt="8"/>
            </a:pPr>
            <a:r>
              <a:rPr lang="en-US" dirty="0"/>
              <a:t>The questions/instructions are phrased purposefully. </a:t>
            </a:r>
          </a:p>
          <a:p>
            <a:pPr marL="0" indent="0">
              <a:lnSpc>
                <a:spcPct val="100000"/>
              </a:lnSpc>
              <a:spcBef>
                <a:spcPts val="600"/>
              </a:spcBef>
              <a:buNone/>
            </a:pPr>
            <a:endParaRPr lang="en-US" dirty="0"/>
          </a:p>
          <a:p>
            <a:pPr marL="228600" lvl="1" indent="0">
              <a:lnSpc>
                <a:spcPct val="100000"/>
              </a:lnSpc>
              <a:spcBef>
                <a:spcPts val="1200"/>
              </a:spcBef>
              <a:buNone/>
            </a:pPr>
            <a:r>
              <a:rPr lang="en-US" sz="1400" dirty="0"/>
              <a:t>T: “Today we will learn about 3 new text features. Who can remind me of the text feature we learned about yesterday?”</a:t>
            </a:r>
          </a:p>
          <a:p>
            <a:pPr marL="228600" lvl="1" indent="0">
              <a:lnSpc>
                <a:spcPct val="100000"/>
              </a:lnSpc>
              <a:spcBef>
                <a:spcPts val="1200"/>
              </a:spcBef>
              <a:buNone/>
            </a:pPr>
            <a:r>
              <a:rPr lang="en-US" sz="1400" dirty="0"/>
              <a:t>T: “A heading is similar to a title. It comes before a passage of text and tells us what the passage is about. Point to a heading in the article on your desk.”</a:t>
            </a:r>
          </a:p>
          <a:p>
            <a:pPr marL="228600" lvl="1" indent="0">
              <a:lnSpc>
                <a:spcPct val="100000"/>
              </a:lnSpc>
              <a:spcBef>
                <a:spcPts val="1200"/>
              </a:spcBef>
              <a:buNone/>
            </a:pPr>
            <a:r>
              <a:rPr lang="en-US" sz="1400" dirty="0"/>
              <a:t>T: “Now we’ll learn about picture captions. Why do you think we are learning about picture captions today?”</a:t>
            </a:r>
          </a:p>
          <a:p>
            <a:pPr marL="228600" lvl="1" indent="0">
              <a:lnSpc>
                <a:spcPct val="100000"/>
              </a:lnSpc>
              <a:spcBef>
                <a:spcPts val="1200"/>
              </a:spcBef>
              <a:buNone/>
            </a:pPr>
            <a:r>
              <a:rPr lang="en-US" sz="1400" dirty="0"/>
              <a:t>T: “Maps are most often found in non-fiction text, like textbooks or news articles. Do you have any questions?”</a:t>
            </a:r>
          </a:p>
          <a:p>
            <a:pPr marL="0" indent="0">
              <a:lnSpc>
                <a:spcPct val="100000"/>
              </a:lnSpc>
              <a:spcBef>
                <a:spcPts val="600"/>
              </a:spcBef>
              <a:buNone/>
            </a:pPr>
            <a:endParaRPr lang="en-US" sz="1600" dirty="0"/>
          </a:p>
          <a:p>
            <a:pPr marL="457200" indent="-457200">
              <a:lnSpc>
                <a:spcPct val="100000"/>
              </a:lnSpc>
              <a:spcBef>
                <a:spcPts val="600"/>
              </a:spcBef>
              <a:buFont typeface="+mj-lt"/>
              <a:buAutoNum type="arabicPeriod" startAt="8"/>
            </a:pPr>
            <a:endParaRPr lang="en-US" dirty="0"/>
          </a:p>
        </p:txBody>
      </p:sp>
    </p:spTree>
    <p:extLst>
      <p:ext uri="{BB962C8B-B14F-4D97-AF65-F5344CB8AC3E}">
        <p14:creationId xmlns:p14="http://schemas.microsoft.com/office/powerpoint/2010/main" val="20943767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1182145" y="2357438"/>
            <a:ext cx="7352025" cy="1124908"/>
          </a:xfrm>
        </p:spPr>
        <p:txBody>
          <a:bodyPr>
            <a:normAutofit fontScale="92500"/>
          </a:bodyPr>
          <a:lstStyle/>
          <a:p>
            <a:r>
              <a:rPr lang="en-US" dirty="0"/>
              <a:t>Supporting Practices:</a:t>
            </a:r>
          </a:p>
          <a:p>
            <a:r>
              <a:rPr lang="en-US" sz="2400" dirty="0"/>
              <a:t>Using Effective Methods to Elicit Frequent Responses</a:t>
            </a:r>
          </a:p>
        </p:txBody>
      </p:sp>
      <p:sp>
        <p:nvSpPr>
          <p:cNvPr id="3" name="Content Placeholder 2"/>
          <p:cNvSpPr>
            <a:spLocks noGrp="1"/>
          </p:cNvSpPr>
          <p:nvPr>
            <p:ph sz="quarter" idx="14"/>
          </p:nvPr>
        </p:nvSpPr>
        <p:spPr>
          <a:xfrm>
            <a:off x="1182144" y="3433176"/>
            <a:ext cx="7352026" cy="1124908"/>
          </a:xfrm>
        </p:spPr>
        <p:txBody>
          <a:bodyPr>
            <a:normAutofit fontScale="92500" lnSpcReduction="20000"/>
          </a:bodyPr>
          <a:lstStyle/>
          <a:p>
            <a:r>
              <a:rPr lang="en-US" dirty="0"/>
              <a:t>Part 4: Does the method of eliciting a response match the desired response format?</a:t>
            </a:r>
          </a:p>
        </p:txBody>
      </p:sp>
      <p:sp>
        <p:nvSpPr>
          <p:cNvPr id="4" name="Title 3" hidden="1">
            <a:extLst>
              <a:ext uri="{FF2B5EF4-FFF2-40B4-BE49-F238E27FC236}">
                <a16:creationId xmlns:a16="http://schemas.microsoft.com/office/drawing/2014/main" id="{7A44E2E8-A914-489E-BB53-6A541059AE8E}"/>
              </a:ext>
            </a:extLst>
          </p:cNvPr>
          <p:cNvSpPr>
            <a:spLocks noGrp="1"/>
          </p:cNvSpPr>
          <p:nvPr>
            <p:ph type="title"/>
          </p:nvPr>
        </p:nvSpPr>
        <p:spPr/>
        <p:txBody>
          <a:bodyPr/>
          <a:lstStyle/>
          <a:p>
            <a:r>
              <a:rPr lang="en-US" dirty="0"/>
              <a:t>Slide 127</a:t>
            </a:r>
          </a:p>
        </p:txBody>
      </p:sp>
    </p:spTree>
    <p:extLst>
      <p:ext uri="{BB962C8B-B14F-4D97-AF65-F5344CB8AC3E}">
        <p14:creationId xmlns:p14="http://schemas.microsoft.com/office/powerpoint/2010/main" val="5626611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b="1" dirty="0"/>
              <a:t>You will learn:</a:t>
            </a:r>
          </a:p>
          <a:p>
            <a:pPr>
              <a:lnSpc>
                <a:spcPct val="100000"/>
              </a:lnSpc>
            </a:pPr>
            <a:r>
              <a:rPr lang="en-US" dirty="0"/>
              <a:t>How to match the method of eliciting a response to the desired response format</a:t>
            </a:r>
          </a:p>
        </p:txBody>
      </p:sp>
      <p:sp>
        <p:nvSpPr>
          <p:cNvPr id="3" name="Text Placeholder 2"/>
          <p:cNvSpPr>
            <a:spLocks noGrp="1"/>
          </p:cNvSpPr>
          <p:nvPr>
            <p:ph type="body" sz="quarter" idx="14"/>
          </p:nvPr>
        </p:nvSpPr>
        <p:spPr/>
        <p:txBody>
          <a:bodyPr/>
          <a:lstStyle/>
          <a:p>
            <a:r>
              <a:rPr lang="en-US" dirty="0"/>
              <a:t>Part 4 Objectives</a:t>
            </a:r>
          </a:p>
        </p:txBody>
      </p:sp>
      <p:sp>
        <p:nvSpPr>
          <p:cNvPr id="4" name="Title 3" hidden="1">
            <a:extLst>
              <a:ext uri="{FF2B5EF4-FFF2-40B4-BE49-F238E27FC236}">
                <a16:creationId xmlns:a16="http://schemas.microsoft.com/office/drawing/2014/main" id="{81FC5863-E206-47C0-ADD2-15A9C262C148}"/>
              </a:ext>
            </a:extLst>
          </p:cNvPr>
          <p:cNvSpPr>
            <a:spLocks noGrp="1"/>
          </p:cNvSpPr>
          <p:nvPr>
            <p:ph type="title"/>
          </p:nvPr>
        </p:nvSpPr>
        <p:spPr/>
        <p:txBody>
          <a:bodyPr/>
          <a:lstStyle/>
          <a:p>
            <a:r>
              <a:rPr lang="en-US" dirty="0"/>
              <a:t>Slide 128</a:t>
            </a:r>
          </a:p>
        </p:txBody>
      </p:sp>
    </p:spTree>
    <p:extLst>
      <p:ext uri="{BB962C8B-B14F-4D97-AF65-F5344CB8AC3E}">
        <p14:creationId xmlns:p14="http://schemas.microsoft.com/office/powerpoint/2010/main" val="7388117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Module in the context of the DBI framework</a:t>
            </a:r>
          </a:p>
        </p:txBody>
      </p:sp>
      <p:sp>
        <p:nvSpPr>
          <p:cNvPr id="7" name="Rounded Rectangle 6">
            <a:extLst>
              <a:ext uri="{C183D7F6-B498-43B3-948B-1728B52AA6E4}">
                <adec:decorative xmlns:adec="http://schemas.microsoft.com/office/drawing/2017/decorative" val="1"/>
              </a:ext>
            </a:extLst>
          </p:cNvPr>
          <p:cNvSpPr/>
          <p:nvPr/>
        </p:nvSpPr>
        <p:spPr>
          <a:xfrm>
            <a:off x="6586949" y="601241"/>
            <a:ext cx="1786276" cy="998651"/>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C183D7F6-B498-43B3-948B-1728B52AA6E4}">
                <adec:decorative xmlns:adec="http://schemas.microsoft.com/office/drawing/2017/decorative" val="1"/>
              </a:ext>
            </a:extLst>
          </p:cNvPr>
          <p:cNvSpPr/>
          <p:nvPr/>
        </p:nvSpPr>
        <p:spPr>
          <a:xfrm>
            <a:off x="6616929" y="3978955"/>
            <a:ext cx="1686448" cy="558535"/>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axonomy of adaptations: strength, behavior supports provided, dosage, stuent program alignment, explicit instruction principle use, and attention to transger within program"/>
          <p:cNvPicPr>
            <a:picLocks noChangeAspect="1"/>
          </p:cNvPicPr>
          <p:nvPr/>
        </p:nvPicPr>
        <p:blipFill>
          <a:blip r:embed="rId3"/>
          <a:stretch>
            <a:fillRect/>
          </a:stretch>
        </p:blipFill>
        <p:spPr>
          <a:xfrm>
            <a:off x="2564797" y="2009724"/>
            <a:ext cx="3150319" cy="3660416"/>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4139956" y="2357920"/>
            <a:ext cx="939694"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C183D7F6-B498-43B3-948B-1728B52AA6E4}">
                <adec:decorative xmlns:adec="http://schemas.microsoft.com/office/drawing/2017/decorative" val="1"/>
              </a:ext>
            </a:extLst>
          </p:cNvPr>
          <p:cNvSpPr/>
          <p:nvPr/>
        </p:nvSpPr>
        <p:spPr>
          <a:xfrm>
            <a:off x="3896491" y="2908281"/>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C183D7F6-B498-43B3-948B-1728B52AA6E4}">
                <adec:decorative xmlns:adec="http://schemas.microsoft.com/office/drawing/2017/decorative" val="1"/>
              </a:ext>
            </a:extLst>
          </p:cNvPr>
          <p:cNvSpPr/>
          <p:nvPr/>
        </p:nvSpPr>
        <p:spPr>
          <a:xfrm>
            <a:off x="3954745" y="3435602"/>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C183D7F6-B498-43B3-948B-1728B52AA6E4}">
                <adec:decorative xmlns:adec="http://schemas.microsoft.com/office/drawing/2017/decorative" val="1"/>
              </a:ext>
            </a:extLst>
          </p:cNvPr>
          <p:cNvSpPr/>
          <p:nvPr/>
        </p:nvSpPr>
        <p:spPr>
          <a:xfrm>
            <a:off x="3954745" y="3891178"/>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C183D7F6-B498-43B3-948B-1728B52AA6E4}">
                <adec:decorative xmlns:adec="http://schemas.microsoft.com/office/drawing/2017/decorative" val="1"/>
              </a:ext>
            </a:extLst>
          </p:cNvPr>
          <p:cNvSpPr/>
          <p:nvPr/>
        </p:nvSpPr>
        <p:spPr>
          <a:xfrm>
            <a:off x="3896491" y="4909681"/>
            <a:ext cx="1556206"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C183D7F6-B498-43B3-948B-1728B52AA6E4}">
                <adec:decorative xmlns:adec="http://schemas.microsoft.com/office/drawing/2017/decorative" val="1"/>
              </a:ext>
            </a:extLst>
          </p:cNvPr>
          <p:cNvSpPr/>
          <p:nvPr/>
        </p:nvSpPr>
        <p:spPr>
          <a:xfrm>
            <a:off x="3838237" y="4398972"/>
            <a:ext cx="1556206" cy="40433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C183D7F6-B498-43B3-948B-1728B52AA6E4}">
                <adec:decorative xmlns:adec="http://schemas.microsoft.com/office/drawing/2017/decorative" val="1"/>
              </a:ext>
            </a:extLst>
          </p:cNvPr>
          <p:cNvSpPr/>
          <p:nvPr/>
        </p:nvSpPr>
        <p:spPr>
          <a:xfrm>
            <a:off x="5883007" y="1599892"/>
            <a:ext cx="3106757" cy="2185390"/>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C183D7F6-B498-43B3-948B-1728B52AA6E4}">
                <adec:decorative xmlns:adec="http://schemas.microsoft.com/office/drawing/2017/decorative" val="1"/>
              </a:ext>
            </a:extLst>
          </p:cNvPr>
          <p:cNvSpPr/>
          <p:nvPr/>
        </p:nvSpPr>
        <p:spPr>
          <a:xfrm>
            <a:off x="5624050" y="4753180"/>
            <a:ext cx="3274648" cy="1548451"/>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C183D7F6-B498-43B3-948B-1728B52AA6E4}">
                <adec:decorative xmlns:adec="http://schemas.microsoft.com/office/drawing/2017/decorative" val="1"/>
              </a:ext>
            </a:extLst>
          </p:cNvPr>
          <p:cNvSpPr/>
          <p:nvPr/>
        </p:nvSpPr>
        <p:spPr>
          <a:xfrm>
            <a:off x="5715115" y="3785283"/>
            <a:ext cx="901813" cy="967898"/>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C183D7F6-B498-43B3-948B-1728B52AA6E4}">
                <adec:decorative xmlns:adec="http://schemas.microsoft.com/office/drawing/2017/decorative" val="1"/>
              </a:ext>
            </a:extLst>
          </p:cNvPr>
          <p:cNvSpPr/>
          <p:nvPr/>
        </p:nvSpPr>
        <p:spPr>
          <a:xfrm>
            <a:off x="6616928" y="3786454"/>
            <a:ext cx="366075" cy="143602"/>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14"/>
          </p:nvPr>
        </p:nvSpPr>
        <p:spPr>
          <a:xfrm>
            <a:off x="676460" y="1619567"/>
            <a:ext cx="3990790" cy="1990408"/>
          </a:xfrm>
        </p:spPr>
        <p:txBody>
          <a:bodyPr>
            <a:normAutofit/>
          </a:bodyPr>
          <a:lstStyle/>
          <a:p>
            <a:pPr marL="0" indent="0">
              <a:buNone/>
            </a:pPr>
            <a:r>
              <a:rPr lang="en-US" i="1" dirty="0"/>
              <a:t>Use effective methods to elicit frequent responses</a:t>
            </a:r>
          </a:p>
          <a:p>
            <a:pPr marL="0" indent="0">
              <a:buNone/>
            </a:pPr>
            <a:endParaRPr lang="en-US" i="1" dirty="0"/>
          </a:p>
        </p:txBody>
      </p:sp>
      <p:sp>
        <p:nvSpPr>
          <p:cNvPr id="2" name="Rectangle 1"/>
          <p:cNvSpPr/>
          <p:nvPr/>
        </p:nvSpPr>
        <p:spPr>
          <a:xfrm>
            <a:off x="703129" y="2357920"/>
            <a:ext cx="2709634"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Use methods to elicit responses that match the desired response format</a:t>
            </a:r>
          </a:p>
        </p:txBody>
      </p:sp>
    </p:spTree>
    <p:extLst>
      <p:ext uri="{BB962C8B-B14F-4D97-AF65-F5344CB8AC3E}">
        <p14:creationId xmlns:p14="http://schemas.microsoft.com/office/powerpoint/2010/main" val="2115877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r>
              <a:rPr lang="en-US" sz="2400" dirty="0"/>
              <a:t>Are the students engaged?</a:t>
            </a:r>
          </a:p>
        </p:txBody>
      </p:sp>
      <p:sp>
        <p:nvSpPr>
          <p:cNvPr id="4" name="Title 3"/>
          <p:cNvSpPr>
            <a:spLocks noGrp="1"/>
          </p:cNvSpPr>
          <p:nvPr>
            <p:ph type="title"/>
          </p:nvPr>
        </p:nvSpPr>
        <p:spPr/>
        <p:txBody>
          <a:bodyPr/>
          <a:lstStyle/>
          <a:p>
            <a:r>
              <a:rPr lang="en-US" dirty="0"/>
              <a:t>Using effective methods to elicit frequent responses</a:t>
            </a:r>
          </a:p>
        </p:txBody>
      </p:sp>
      <p:pic>
        <p:nvPicPr>
          <p:cNvPr id="7" name="Picture 6" descr="photo of woman teaching in front of class"/>
          <p:cNvPicPr>
            <a:picLocks noChangeAspect="1"/>
          </p:cNvPicPr>
          <p:nvPr/>
        </p:nvPicPr>
        <p:blipFill>
          <a:blip r:embed="rId2"/>
          <a:stretch>
            <a:fillRect/>
          </a:stretch>
        </p:blipFill>
        <p:spPr>
          <a:xfrm>
            <a:off x="4924514" y="1669007"/>
            <a:ext cx="3834716" cy="3340898"/>
          </a:xfrm>
          <a:prstGeom prst="rect">
            <a:avLst/>
          </a:prstGeom>
        </p:spPr>
      </p:pic>
    </p:spTree>
    <p:extLst>
      <p:ext uri="{BB962C8B-B14F-4D97-AF65-F5344CB8AC3E}">
        <p14:creationId xmlns:p14="http://schemas.microsoft.com/office/powerpoint/2010/main" val="35806778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lvl="0" indent="0">
              <a:lnSpc>
                <a:spcPct val="100000"/>
              </a:lnSpc>
              <a:buNone/>
            </a:pPr>
            <a:r>
              <a:rPr lang="en-US" sz="2800" dirty="0"/>
              <a:t>The methods used to elicit a response should: </a:t>
            </a:r>
          </a:p>
          <a:p>
            <a:pPr lvl="0">
              <a:lnSpc>
                <a:spcPct val="100000"/>
              </a:lnSpc>
            </a:pPr>
            <a:r>
              <a:rPr lang="en-US" sz="2800" dirty="0"/>
              <a:t> Maintain or check accuracy of processing</a:t>
            </a:r>
          </a:p>
          <a:p>
            <a:pPr lvl="0">
              <a:lnSpc>
                <a:spcPct val="100000"/>
              </a:lnSpc>
            </a:pPr>
            <a:r>
              <a:rPr lang="en-US" sz="2800" dirty="0"/>
              <a:t> Match the learning outcome</a:t>
            </a:r>
          </a:p>
          <a:p>
            <a:pPr lvl="0">
              <a:lnSpc>
                <a:spcPct val="100000"/>
              </a:lnSpc>
            </a:pPr>
            <a:r>
              <a:rPr lang="en-US" sz="2800" dirty="0"/>
              <a:t> Match student abilities</a:t>
            </a:r>
          </a:p>
          <a:p>
            <a:pPr marL="457200" lvl="0" indent="-457200">
              <a:lnSpc>
                <a:spcPct val="100000"/>
              </a:lnSpc>
            </a:pPr>
            <a:r>
              <a:rPr lang="en-US" sz="2800" b="1" dirty="0"/>
              <a:t>Match the desired response format</a:t>
            </a:r>
          </a:p>
          <a:p>
            <a:pPr>
              <a:lnSpc>
                <a:spcPct val="100000"/>
              </a:lnSpc>
            </a:pPr>
            <a:r>
              <a:rPr lang="en-US" sz="2800" dirty="0"/>
              <a:t> Maximize student involvement</a:t>
            </a:r>
          </a:p>
          <a:p>
            <a:endParaRPr lang="en-US" dirty="0"/>
          </a:p>
        </p:txBody>
      </p:sp>
      <p:sp>
        <p:nvSpPr>
          <p:cNvPr id="3" name="Title 2"/>
          <p:cNvSpPr>
            <a:spLocks noGrp="1"/>
          </p:cNvSpPr>
          <p:nvPr>
            <p:ph type="title"/>
          </p:nvPr>
        </p:nvSpPr>
        <p:spPr/>
        <p:txBody>
          <a:bodyPr/>
          <a:lstStyle/>
          <a:p>
            <a:r>
              <a:rPr lang="en-US" dirty="0"/>
              <a:t>Checklist</a:t>
            </a:r>
          </a:p>
        </p:txBody>
      </p:sp>
    </p:spTree>
    <p:extLst>
      <p:ext uri="{BB962C8B-B14F-4D97-AF65-F5344CB8AC3E}">
        <p14:creationId xmlns:p14="http://schemas.microsoft.com/office/powerpoint/2010/main" val="27216349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Responses can be…</a:t>
            </a:r>
          </a:p>
        </p:txBody>
      </p:sp>
      <p:sp>
        <p:nvSpPr>
          <p:cNvPr id="4" name="Text Placeholder 28"/>
          <p:cNvSpPr txBox="1">
            <a:spLocks/>
          </p:cNvSpPr>
          <p:nvPr/>
        </p:nvSpPr>
        <p:spPr>
          <a:xfrm>
            <a:off x="809390" y="1561161"/>
            <a:ext cx="1828800" cy="640080"/>
          </a:xfrm>
          <a:prstGeom prst="rect">
            <a:avLst/>
          </a:prstGeom>
          <a:solidFill>
            <a:schemeClr val="accent6"/>
          </a:solidFill>
          <a:ln>
            <a:solidFill>
              <a:schemeClr val="accent6">
                <a:lumMod val="75000"/>
              </a:schemeClr>
            </a:solidFill>
          </a:ln>
        </p:spPr>
        <p:txBody>
          <a:bodyPr wrap="none" rtlCol="0" anchor="ctr" anchorCtr="0">
            <a:sp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r>
              <a:rPr lang="en-US" sz="2800" dirty="0">
                <a:latin typeface="Arial" panose="020B0604020202020204" pitchFamily="34" charset="0"/>
                <a:cs typeface="Arial" panose="020B0604020202020204" pitchFamily="34" charset="0"/>
              </a:rPr>
              <a:t>verbal</a:t>
            </a:r>
          </a:p>
        </p:txBody>
      </p:sp>
      <p:sp>
        <p:nvSpPr>
          <p:cNvPr id="5" name="Text Placeholder 28"/>
          <p:cNvSpPr txBox="1">
            <a:spLocks/>
          </p:cNvSpPr>
          <p:nvPr/>
        </p:nvSpPr>
        <p:spPr>
          <a:xfrm>
            <a:off x="3840655" y="1561160"/>
            <a:ext cx="1828800" cy="640080"/>
          </a:xfrm>
          <a:prstGeom prst="rect">
            <a:avLst/>
          </a:prstGeom>
          <a:solidFill>
            <a:schemeClr val="accent6"/>
          </a:solidFill>
          <a:ln>
            <a:solidFill>
              <a:schemeClr val="accent6">
                <a:lumMod val="75000"/>
              </a:schemeClr>
            </a:solidFill>
          </a:ln>
        </p:spPr>
        <p:txBody>
          <a:bodyPr wrap="none" rtlCol="0" anchor="ctr" anchorCtr="0">
            <a:sp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r>
              <a:rPr lang="en-US" sz="2800" dirty="0">
                <a:latin typeface="Arial" panose="020B0604020202020204" pitchFamily="34" charset="0"/>
                <a:cs typeface="Arial" panose="020B0604020202020204" pitchFamily="34" charset="0"/>
              </a:rPr>
              <a:t>written</a:t>
            </a:r>
          </a:p>
        </p:txBody>
      </p:sp>
      <p:sp>
        <p:nvSpPr>
          <p:cNvPr id="6" name="Text Placeholder 28"/>
          <p:cNvSpPr txBox="1">
            <a:spLocks/>
          </p:cNvSpPr>
          <p:nvPr/>
        </p:nvSpPr>
        <p:spPr>
          <a:xfrm>
            <a:off x="6930430" y="1561160"/>
            <a:ext cx="1828800" cy="640080"/>
          </a:xfrm>
          <a:prstGeom prst="rect">
            <a:avLst/>
          </a:prstGeom>
          <a:solidFill>
            <a:schemeClr val="accent6"/>
          </a:solidFill>
          <a:ln>
            <a:solidFill>
              <a:schemeClr val="accent6">
                <a:lumMod val="75000"/>
              </a:schemeClr>
            </a:solidFill>
          </a:ln>
        </p:spPr>
        <p:txBody>
          <a:bodyPr wrap="none" rtlCol="0" anchor="ctr" anchorCtr="0">
            <a:spAutoFit/>
          </a:bodyPr>
          <a:lstStyle>
            <a:lvl1pPr marL="0" indent="0" algn="ctr" defTabSz="914400" rtl="0" eaLnBrk="1" latinLnBrk="0" hangingPunct="1">
              <a:lnSpc>
                <a:spcPct val="90000"/>
              </a:lnSpc>
              <a:spcBef>
                <a:spcPts val="1000"/>
              </a:spcBef>
              <a:buClr>
                <a:schemeClr val="accent2">
                  <a:lumMod val="75000"/>
                </a:schemeClr>
              </a:buClr>
              <a:buFont typeface="Arial" panose="020B0604020202020204" pitchFamily="34" charset="0"/>
              <a:buNone/>
              <a:defRPr lang="en-US" sz="1800" kern="1200" dirty="0">
                <a:solidFill>
                  <a:schemeClr val="tx1"/>
                </a:solidFill>
                <a:latin typeface="+mn-lt"/>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r>
              <a:rPr lang="en-US" sz="2800" dirty="0">
                <a:latin typeface="Arial" panose="020B0604020202020204" pitchFamily="34" charset="0"/>
                <a:cs typeface="Arial" panose="020B0604020202020204" pitchFamily="34" charset="0"/>
              </a:rPr>
              <a:t>physical</a:t>
            </a:r>
          </a:p>
        </p:txBody>
      </p:sp>
      <p:sp>
        <p:nvSpPr>
          <p:cNvPr id="7" name="Rounded Rectangular Callout 6"/>
          <p:cNvSpPr/>
          <p:nvPr/>
        </p:nvSpPr>
        <p:spPr>
          <a:xfrm>
            <a:off x="598550" y="2794268"/>
            <a:ext cx="2377571" cy="1217037"/>
          </a:xfrm>
          <a:prstGeom prst="wedgeRoundRectCallout">
            <a:avLst>
              <a:gd name="adj1" fmla="val 37513"/>
              <a:gd name="adj2" fmla="val 11067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/c/ - /a/ - /t/ </a:t>
            </a:r>
          </a:p>
          <a:p>
            <a:pPr algn="ctr"/>
            <a:r>
              <a:rPr lang="en-US" sz="2400" dirty="0">
                <a:latin typeface="Arial" panose="020B0604020202020204" pitchFamily="34" charset="0"/>
                <a:cs typeface="Arial" panose="020B0604020202020204" pitchFamily="34" charset="0"/>
              </a:rPr>
              <a:t>cat</a:t>
            </a:r>
          </a:p>
        </p:txBody>
      </p:sp>
      <p:sp>
        <p:nvSpPr>
          <p:cNvPr id="8" name="Rectangle 7"/>
          <p:cNvSpPr/>
          <p:nvPr/>
        </p:nvSpPr>
        <p:spPr>
          <a:xfrm>
            <a:off x="7176973" y="2639588"/>
            <a:ext cx="666750" cy="7048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solidFill>
                  <a:schemeClr val="bg1"/>
                </a:solidFill>
                <a:latin typeface="Arial" panose="020B0604020202020204" pitchFamily="34" charset="0"/>
                <a:cs typeface="Arial" panose="020B0604020202020204" pitchFamily="34" charset="0"/>
              </a:rPr>
              <a:t>H</a:t>
            </a:r>
          </a:p>
        </p:txBody>
      </p:sp>
      <p:sp>
        <p:nvSpPr>
          <p:cNvPr id="9" name="Rectangle 8"/>
          <p:cNvSpPr/>
          <p:nvPr/>
        </p:nvSpPr>
        <p:spPr>
          <a:xfrm>
            <a:off x="7176973" y="3747427"/>
            <a:ext cx="666750" cy="7048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solidFill>
                  <a:schemeClr val="bg1"/>
                </a:solidFill>
                <a:latin typeface="Arial" panose="020B0604020202020204" pitchFamily="34" charset="0"/>
                <a:cs typeface="Arial" panose="020B0604020202020204" pitchFamily="34" charset="0"/>
              </a:rPr>
              <a:t>M</a:t>
            </a:r>
          </a:p>
        </p:txBody>
      </p:sp>
      <p:sp>
        <p:nvSpPr>
          <p:cNvPr id="10" name="Rectangle 9"/>
          <p:cNvSpPr/>
          <p:nvPr/>
        </p:nvSpPr>
        <p:spPr>
          <a:xfrm>
            <a:off x="7176973" y="4855266"/>
            <a:ext cx="666750" cy="7048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solidFill>
                  <a:schemeClr val="bg1"/>
                </a:solidFill>
                <a:latin typeface="Arial" panose="020B0604020202020204" pitchFamily="34" charset="0"/>
                <a:cs typeface="Arial" panose="020B0604020202020204" pitchFamily="34" charset="0"/>
              </a:rPr>
              <a:t>B</a:t>
            </a:r>
          </a:p>
        </p:txBody>
      </p:sp>
      <p:pic>
        <p:nvPicPr>
          <p:cNvPr id="11" name="Picture 10" descr="Sample notes "/>
          <p:cNvPicPr>
            <a:picLocks noChangeAspect="1"/>
          </p:cNvPicPr>
          <p:nvPr/>
        </p:nvPicPr>
        <p:blipFill>
          <a:blip r:embed="rId2"/>
          <a:stretch>
            <a:fillRect/>
          </a:stretch>
        </p:blipFill>
        <p:spPr>
          <a:xfrm>
            <a:off x="3950816" y="2794268"/>
            <a:ext cx="1718639" cy="1838544"/>
          </a:xfrm>
          <a:prstGeom prst="rect">
            <a:avLst/>
          </a:prstGeom>
        </p:spPr>
      </p:pic>
      <p:pic>
        <p:nvPicPr>
          <p:cNvPr id="12" name="Picture 10"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5183" y="4011305"/>
            <a:ext cx="2425681" cy="177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5883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marL="0" indent="0">
              <a:lnSpc>
                <a:spcPct val="100000"/>
              </a:lnSpc>
              <a:buNone/>
            </a:pPr>
            <a:r>
              <a:rPr lang="en-US" sz="2800" dirty="0"/>
              <a:t>Stop and jot an example of a question/instruction you may ask/give to elicit a response using each type of response format:</a:t>
            </a:r>
          </a:p>
          <a:p>
            <a:endParaRPr lang="en-US" sz="1050" dirty="0"/>
          </a:p>
          <a:p>
            <a:pPr lvl="1"/>
            <a:r>
              <a:rPr lang="en-US" sz="2800" b="1" dirty="0"/>
              <a:t> Verbal</a:t>
            </a:r>
          </a:p>
          <a:p>
            <a:pPr lvl="1"/>
            <a:endParaRPr lang="en-US" sz="2800" b="1" dirty="0"/>
          </a:p>
          <a:p>
            <a:pPr lvl="1"/>
            <a:r>
              <a:rPr lang="en-US" sz="2800" b="1" dirty="0"/>
              <a:t> Written</a:t>
            </a:r>
          </a:p>
          <a:p>
            <a:pPr lvl="1"/>
            <a:endParaRPr lang="en-US" sz="2800" b="1" dirty="0"/>
          </a:p>
          <a:p>
            <a:pPr lvl="1"/>
            <a:r>
              <a:rPr lang="en-US" sz="2800" b="1" dirty="0"/>
              <a:t> Physical</a:t>
            </a:r>
          </a:p>
        </p:txBody>
      </p:sp>
      <p:sp>
        <p:nvSpPr>
          <p:cNvPr id="3" name="Title 2"/>
          <p:cNvSpPr>
            <a:spLocks noGrp="1"/>
          </p:cNvSpPr>
          <p:nvPr>
            <p:ph type="title"/>
          </p:nvPr>
        </p:nvSpPr>
        <p:spPr/>
        <p:txBody>
          <a:bodyPr/>
          <a:lstStyle/>
          <a:p>
            <a:r>
              <a:rPr lang="en-US" dirty="0"/>
              <a:t>Activity 6.16</a:t>
            </a:r>
            <a:br>
              <a:rPr lang="en-US" dirty="0"/>
            </a:br>
            <a:r>
              <a:rPr lang="en-US" i="1" dirty="0"/>
              <a:t>Stop &amp; Jot</a:t>
            </a:r>
            <a:endParaRPr lang="en-US" dirty="0"/>
          </a:p>
        </p:txBody>
      </p:sp>
    </p:spTree>
    <p:extLst>
      <p:ext uri="{BB962C8B-B14F-4D97-AF65-F5344CB8AC3E}">
        <p14:creationId xmlns:p14="http://schemas.microsoft.com/office/powerpoint/2010/main" val="3181986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Lead teacher demonstration</a:t>
            </a:r>
          </a:p>
        </p:txBody>
      </p:sp>
      <p:sp>
        <p:nvSpPr>
          <p:cNvPr id="4" name="Rectangle 3"/>
          <p:cNvSpPr/>
          <p:nvPr/>
        </p:nvSpPr>
        <p:spPr>
          <a:xfrm>
            <a:off x="1706655" y="2535544"/>
            <a:ext cx="6084795" cy="3046988"/>
          </a:xfrm>
          <a:prstGeom prst="rect">
            <a:avLst/>
          </a:prstGeom>
          <a:solidFill>
            <a:schemeClr val="accent6">
              <a:lumMod val="75000"/>
            </a:schemeClr>
          </a:solid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Context:</a:t>
            </a:r>
            <a:r>
              <a:rPr lang="en-US" sz="2400" dirty="0">
                <a:solidFill>
                  <a:srgbClr val="FFFF00"/>
                </a:solidFill>
                <a:latin typeface="Arial" panose="020B0604020202020204" pitchFamily="34" charset="0"/>
                <a:cs typeface="Arial" panose="020B0604020202020204" pitchFamily="34" charset="0"/>
              </a:rPr>
              <a:t> </a:t>
            </a:r>
          </a:p>
          <a:p>
            <a:r>
              <a:rPr lang="en-US" sz="2400" dirty="0">
                <a:solidFill>
                  <a:srgbClr val="FFFF00"/>
                </a:solidFill>
                <a:latin typeface="Arial" panose="020B0604020202020204" pitchFamily="34" charset="0"/>
                <a:cs typeface="Arial" panose="020B0604020202020204" pitchFamily="34" charset="0"/>
              </a:rPr>
              <a:t>Ms. Pollack is a 4th grade special educator teaching a math lesson about arrays.</a:t>
            </a:r>
          </a:p>
          <a:p>
            <a:endParaRPr lang="en-US" sz="2400" dirty="0">
              <a:solidFill>
                <a:srgbClr val="FFFF00"/>
              </a:solidFill>
              <a:latin typeface="Arial" panose="020B0604020202020204" pitchFamily="34" charset="0"/>
              <a:cs typeface="Arial" panose="020B0604020202020204" pitchFamily="34" charset="0"/>
            </a:endParaRPr>
          </a:p>
          <a:p>
            <a:r>
              <a:rPr lang="en-US" sz="2400" b="1" dirty="0">
                <a:solidFill>
                  <a:srgbClr val="FFFF00"/>
                </a:solidFill>
                <a:latin typeface="Arial" panose="020B0604020202020204" pitchFamily="34" charset="0"/>
                <a:cs typeface="Arial" panose="020B0604020202020204" pitchFamily="34" charset="0"/>
              </a:rPr>
              <a:t>Learning outcome</a:t>
            </a:r>
            <a:r>
              <a:rPr lang="en-US" sz="2400" dirty="0">
                <a:solidFill>
                  <a:srgbClr val="FFFF00"/>
                </a:solidFill>
                <a:latin typeface="Arial" panose="020B0604020202020204" pitchFamily="34" charset="0"/>
                <a:cs typeface="Arial" panose="020B0604020202020204" pitchFamily="34" charset="0"/>
              </a:rPr>
              <a:t>: </a:t>
            </a:r>
          </a:p>
          <a:p>
            <a:r>
              <a:rPr lang="en-US" sz="2400" dirty="0">
                <a:solidFill>
                  <a:srgbClr val="FFFF00"/>
                </a:solidFill>
                <a:latin typeface="Arial" panose="020B0604020202020204" pitchFamily="34" charset="0"/>
                <a:cs typeface="Arial" panose="020B0604020202020204" pitchFamily="34" charset="0"/>
              </a:rPr>
              <a:t>SWBAT use arrays to represent the concept that each row contains an equal number of items. </a:t>
            </a:r>
          </a:p>
        </p:txBody>
      </p:sp>
      <p:sp>
        <p:nvSpPr>
          <p:cNvPr id="2" name="TextBox 1"/>
          <p:cNvSpPr txBox="1"/>
          <p:nvPr/>
        </p:nvSpPr>
        <p:spPr>
          <a:xfrm>
            <a:off x="1706655" y="1739404"/>
            <a:ext cx="6672649" cy="461665"/>
          </a:xfrm>
          <a:prstGeom prst="rect">
            <a:avLst/>
          </a:prstGeom>
          <a:noFill/>
        </p:spPr>
        <p:txBody>
          <a:bodyPr wrap="square" rtlCol="0">
            <a:spAutoFit/>
          </a:bodyPr>
          <a:lstStyle/>
          <a:p>
            <a:r>
              <a:rPr lang="en-US" sz="2400" b="1" dirty="0">
                <a:solidFill>
                  <a:schemeClr val="accent2"/>
                </a:solidFill>
              </a:rPr>
              <a:t>Link to Video: </a:t>
            </a:r>
            <a:r>
              <a:rPr lang="en-US" sz="2400" b="1" dirty="0">
                <a:solidFill>
                  <a:schemeClr val="accent2"/>
                </a:solidFill>
                <a:hlinkClick r:id="rId2"/>
              </a:rPr>
              <a:t>https://youtu.be/vP2iSc03AD8</a:t>
            </a:r>
            <a:endParaRPr lang="en-US" sz="2400" b="1" dirty="0">
              <a:solidFill>
                <a:schemeClr val="accent2"/>
              </a:solidFill>
            </a:endParaRPr>
          </a:p>
        </p:txBody>
      </p:sp>
    </p:spTree>
    <p:extLst>
      <p:ext uri="{BB962C8B-B14F-4D97-AF65-F5344CB8AC3E}">
        <p14:creationId xmlns:p14="http://schemas.microsoft.com/office/powerpoint/2010/main" val="8275502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edia Placeholder 1">
            <a:extLst>
              <a:ext uri="{C183D7F6-B498-43B3-948B-1728B52AA6E4}">
                <adec:decorative xmlns:adec="http://schemas.microsoft.com/office/drawing/2017/decorative" val="1"/>
              </a:ext>
            </a:extLst>
          </p:cNvPr>
          <p:cNvSpPr>
            <a:spLocks noGrp="1"/>
          </p:cNvSpPr>
          <p:nvPr>
            <p:ph type="media" sz="quarter" idx="14"/>
          </p:nvPr>
        </p:nvSpPr>
        <p:spPr/>
      </p:sp>
      <p:sp>
        <p:nvSpPr>
          <p:cNvPr id="3" name="Title 2"/>
          <p:cNvSpPr>
            <a:spLocks noGrp="1"/>
          </p:cNvSpPr>
          <p:nvPr>
            <p:ph type="title"/>
          </p:nvPr>
        </p:nvSpPr>
        <p:spPr/>
        <p:txBody>
          <a:bodyPr>
            <a:normAutofit/>
          </a:bodyPr>
          <a:lstStyle/>
          <a:p>
            <a:r>
              <a:rPr lang="en-US" dirty="0"/>
              <a:t>Example of matching the desired response format</a:t>
            </a:r>
          </a:p>
        </p:txBody>
      </p:sp>
      <p:graphicFrame>
        <p:nvGraphicFramePr>
          <p:cNvPr id="4" name="Table 3"/>
          <p:cNvGraphicFramePr>
            <a:graphicFrameLocks noGrp="1"/>
          </p:cNvGraphicFramePr>
          <p:nvPr>
            <p:extLst>
              <p:ext uri="{D42A27DB-BD31-4B8C-83A1-F6EECF244321}">
                <p14:modId xmlns:p14="http://schemas.microsoft.com/office/powerpoint/2010/main" val="2170680452"/>
              </p:ext>
            </p:extLst>
          </p:nvPr>
        </p:nvGraphicFramePr>
        <p:xfrm>
          <a:off x="758572" y="1645717"/>
          <a:ext cx="3566160" cy="4754880"/>
        </p:xfrm>
        <a:graphic>
          <a:graphicData uri="http://schemas.openxmlformats.org/drawingml/2006/table">
            <a:tbl>
              <a:tblPr firstRow="1" bandRow="1">
                <a:tableStyleId>{5940675A-B579-460E-94D1-54222C63F5DA}</a:tableStyleId>
              </a:tblPr>
              <a:tblGrid>
                <a:gridCol w="1188720">
                  <a:extLst>
                    <a:ext uri="{9D8B030D-6E8A-4147-A177-3AD203B41FA5}">
                      <a16:colId xmlns:a16="http://schemas.microsoft.com/office/drawing/2014/main" val="936828419"/>
                    </a:ext>
                  </a:extLst>
                </a:gridCol>
                <a:gridCol w="1188720">
                  <a:extLst>
                    <a:ext uri="{9D8B030D-6E8A-4147-A177-3AD203B41FA5}">
                      <a16:colId xmlns:a16="http://schemas.microsoft.com/office/drawing/2014/main" val="1545253379"/>
                    </a:ext>
                  </a:extLst>
                </a:gridCol>
                <a:gridCol w="1188720">
                  <a:extLst>
                    <a:ext uri="{9D8B030D-6E8A-4147-A177-3AD203B41FA5}">
                      <a16:colId xmlns:a16="http://schemas.microsoft.com/office/drawing/2014/main" val="2786643908"/>
                    </a:ext>
                  </a:extLst>
                </a:gridCol>
              </a:tblGrid>
              <a:tr h="1188720">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extLst>
                  <a:ext uri="{0D108BD9-81ED-4DB2-BD59-A6C34878D82A}">
                    <a16:rowId xmlns:a16="http://schemas.microsoft.com/office/drawing/2014/main" val="860667723"/>
                  </a:ext>
                </a:extLst>
              </a:tr>
              <a:tr h="1188720">
                <a:tc>
                  <a:txBody>
                    <a:bodyPr/>
                    <a:lstStyle/>
                    <a:p>
                      <a:endParaRPr lang="en-US"/>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extLst>
                  <a:ext uri="{0D108BD9-81ED-4DB2-BD59-A6C34878D82A}">
                    <a16:rowId xmlns:a16="http://schemas.microsoft.com/office/drawing/2014/main" val="1813469912"/>
                  </a:ext>
                </a:extLst>
              </a:tr>
              <a:tr h="1188720">
                <a:tc>
                  <a:txBody>
                    <a:bodyPr/>
                    <a:lstStyle/>
                    <a:p>
                      <a:endParaRPr lang="en-US"/>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extLst>
                  <a:ext uri="{0D108BD9-81ED-4DB2-BD59-A6C34878D82A}">
                    <a16:rowId xmlns:a16="http://schemas.microsoft.com/office/drawing/2014/main" val="1443093991"/>
                  </a:ext>
                </a:extLst>
              </a:tr>
              <a:tr h="1188720">
                <a:tc>
                  <a:txBody>
                    <a:bodyPr/>
                    <a:lstStyle/>
                    <a:p>
                      <a:endParaRPr lang="en-US"/>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extLst>
                  <a:ext uri="{0D108BD9-81ED-4DB2-BD59-A6C34878D82A}">
                    <a16:rowId xmlns:a16="http://schemas.microsoft.com/office/drawing/2014/main" val="2377590046"/>
                  </a:ext>
                </a:extLst>
              </a:tr>
            </a:tbl>
          </a:graphicData>
        </a:graphic>
      </p:graphicFrame>
      <p:sp>
        <p:nvSpPr>
          <p:cNvPr id="5" name="TextBox 4"/>
          <p:cNvSpPr txBox="1"/>
          <p:nvPr/>
        </p:nvSpPr>
        <p:spPr>
          <a:xfrm>
            <a:off x="4764882" y="1645717"/>
            <a:ext cx="4050506" cy="107721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There are 3 squares ___  _______ row. </a:t>
            </a:r>
          </a:p>
        </p:txBody>
      </p:sp>
    </p:spTree>
    <p:extLst>
      <p:ext uri="{BB962C8B-B14F-4D97-AF65-F5344CB8AC3E}">
        <p14:creationId xmlns:p14="http://schemas.microsoft.com/office/powerpoint/2010/main" val="21798037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edia Placeholder 1">
            <a:extLst>
              <a:ext uri="{C183D7F6-B498-43B3-948B-1728B52AA6E4}">
                <adec:decorative xmlns:adec="http://schemas.microsoft.com/office/drawing/2017/decorative" val="1"/>
              </a:ext>
            </a:extLst>
          </p:cNvPr>
          <p:cNvSpPr>
            <a:spLocks noGrp="1"/>
          </p:cNvSpPr>
          <p:nvPr>
            <p:ph type="media" sz="quarter" idx="14"/>
          </p:nvPr>
        </p:nvSpPr>
        <p:spPr/>
      </p:sp>
      <p:sp>
        <p:nvSpPr>
          <p:cNvPr id="3" name="Title 2"/>
          <p:cNvSpPr>
            <a:spLocks noGrp="1"/>
          </p:cNvSpPr>
          <p:nvPr>
            <p:ph type="title"/>
          </p:nvPr>
        </p:nvSpPr>
        <p:spPr/>
        <p:txBody>
          <a:bodyPr>
            <a:normAutofit/>
          </a:bodyPr>
          <a:lstStyle/>
          <a:p>
            <a:r>
              <a:rPr lang="en-US" dirty="0"/>
              <a:t>Non-Example of matching the </a:t>
            </a:r>
            <a:br>
              <a:rPr lang="en-US" dirty="0"/>
            </a:br>
            <a:r>
              <a:rPr lang="en-US" dirty="0"/>
              <a:t>desired response format</a:t>
            </a:r>
          </a:p>
        </p:txBody>
      </p:sp>
      <p:graphicFrame>
        <p:nvGraphicFramePr>
          <p:cNvPr id="4" name="Table 3"/>
          <p:cNvGraphicFramePr>
            <a:graphicFrameLocks noGrp="1"/>
          </p:cNvGraphicFramePr>
          <p:nvPr>
            <p:extLst>
              <p:ext uri="{D42A27DB-BD31-4B8C-83A1-F6EECF244321}">
                <p14:modId xmlns:p14="http://schemas.microsoft.com/office/powerpoint/2010/main" val="3933913579"/>
              </p:ext>
            </p:extLst>
          </p:nvPr>
        </p:nvGraphicFramePr>
        <p:xfrm>
          <a:off x="758572" y="1645717"/>
          <a:ext cx="3566160" cy="4754880"/>
        </p:xfrm>
        <a:graphic>
          <a:graphicData uri="http://schemas.openxmlformats.org/drawingml/2006/table">
            <a:tbl>
              <a:tblPr firstRow="1" bandRow="1">
                <a:tableStyleId>{5940675A-B579-460E-94D1-54222C63F5DA}</a:tableStyleId>
              </a:tblPr>
              <a:tblGrid>
                <a:gridCol w="1188720">
                  <a:extLst>
                    <a:ext uri="{9D8B030D-6E8A-4147-A177-3AD203B41FA5}">
                      <a16:colId xmlns:a16="http://schemas.microsoft.com/office/drawing/2014/main" val="936828419"/>
                    </a:ext>
                  </a:extLst>
                </a:gridCol>
                <a:gridCol w="1188720">
                  <a:extLst>
                    <a:ext uri="{9D8B030D-6E8A-4147-A177-3AD203B41FA5}">
                      <a16:colId xmlns:a16="http://schemas.microsoft.com/office/drawing/2014/main" val="1545253379"/>
                    </a:ext>
                  </a:extLst>
                </a:gridCol>
                <a:gridCol w="1188720">
                  <a:extLst>
                    <a:ext uri="{9D8B030D-6E8A-4147-A177-3AD203B41FA5}">
                      <a16:colId xmlns:a16="http://schemas.microsoft.com/office/drawing/2014/main" val="2786643908"/>
                    </a:ext>
                  </a:extLst>
                </a:gridCol>
              </a:tblGrid>
              <a:tr h="1188720">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extLst>
                  <a:ext uri="{0D108BD9-81ED-4DB2-BD59-A6C34878D82A}">
                    <a16:rowId xmlns:a16="http://schemas.microsoft.com/office/drawing/2014/main" val="860667723"/>
                  </a:ext>
                </a:extLst>
              </a:tr>
              <a:tr h="1188720">
                <a:tc>
                  <a:txBody>
                    <a:bodyPr/>
                    <a:lstStyle/>
                    <a:p>
                      <a:endParaRPr lang="en-US"/>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extLst>
                  <a:ext uri="{0D108BD9-81ED-4DB2-BD59-A6C34878D82A}">
                    <a16:rowId xmlns:a16="http://schemas.microsoft.com/office/drawing/2014/main" val="1813469912"/>
                  </a:ext>
                </a:extLst>
              </a:tr>
              <a:tr h="1188720">
                <a:tc>
                  <a:txBody>
                    <a:bodyPr/>
                    <a:lstStyle/>
                    <a:p>
                      <a:endParaRPr lang="en-US"/>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extLst>
                  <a:ext uri="{0D108BD9-81ED-4DB2-BD59-A6C34878D82A}">
                    <a16:rowId xmlns:a16="http://schemas.microsoft.com/office/drawing/2014/main" val="1443093991"/>
                  </a:ext>
                </a:extLst>
              </a:tr>
              <a:tr h="1188720">
                <a:tc>
                  <a:txBody>
                    <a:bodyPr/>
                    <a:lstStyle/>
                    <a:p>
                      <a:endParaRPr lang="en-US"/>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tc>
                  <a:txBody>
                    <a:bodyPr/>
                    <a:lstStyle/>
                    <a:p>
                      <a:endParaRPr lang="en-US" dirty="0"/>
                    </a:p>
                  </a:txBody>
                  <a:tcPr>
                    <a:lnL w="38100" cap="flat" cmpd="sng" algn="ctr">
                      <a:solidFill>
                        <a:schemeClr val="accent5"/>
                      </a:solidFill>
                      <a:prstDash val="solid"/>
                      <a:round/>
                      <a:headEnd type="none" w="med" len="med"/>
                      <a:tailEnd type="none" w="med" len="med"/>
                    </a:lnL>
                    <a:lnR w="38100" cap="flat" cmpd="sng" algn="ctr">
                      <a:solidFill>
                        <a:schemeClr val="accent5"/>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solidFill>
                      <a:schemeClr val="tx1"/>
                    </a:solidFill>
                  </a:tcPr>
                </a:tc>
                <a:extLst>
                  <a:ext uri="{0D108BD9-81ED-4DB2-BD59-A6C34878D82A}">
                    <a16:rowId xmlns:a16="http://schemas.microsoft.com/office/drawing/2014/main" val="2377590046"/>
                  </a:ext>
                </a:extLst>
              </a:tr>
            </a:tbl>
          </a:graphicData>
        </a:graphic>
      </p:graphicFrame>
      <p:sp>
        <p:nvSpPr>
          <p:cNvPr id="5" name="TextBox 4"/>
          <p:cNvSpPr txBox="1"/>
          <p:nvPr/>
        </p:nvSpPr>
        <p:spPr>
          <a:xfrm>
            <a:off x="4932601" y="3348949"/>
            <a:ext cx="4050506" cy="107721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There are 3 squares ___  _______ row. </a:t>
            </a:r>
          </a:p>
        </p:txBody>
      </p:sp>
    </p:spTree>
    <p:extLst>
      <p:ext uri="{BB962C8B-B14F-4D97-AF65-F5344CB8AC3E}">
        <p14:creationId xmlns:p14="http://schemas.microsoft.com/office/powerpoint/2010/main" val="15418510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Curricular example</a:t>
            </a:r>
          </a:p>
        </p:txBody>
      </p:sp>
      <p:sp>
        <p:nvSpPr>
          <p:cNvPr id="4" name="Content Placeholder 2"/>
          <p:cNvSpPr txBox="1">
            <a:spLocks/>
          </p:cNvSpPr>
          <p:nvPr/>
        </p:nvSpPr>
        <p:spPr>
          <a:xfrm>
            <a:off x="2174488" y="1534294"/>
            <a:ext cx="6969512" cy="4856802"/>
          </a:xfrm>
          <a:prstGeom prst="rect">
            <a:avLst/>
          </a:prstGeom>
        </p:spPr>
        <p:txBody>
          <a:bodyPr>
            <a:normAutofit/>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00"/>
              </a:spcBef>
              <a:buFont typeface="Arial" panose="020B0604020202020204" pitchFamily="34" charset="0"/>
              <a:buNone/>
            </a:pPr>
            <a:r>
              <a:rPr lang="en-US" sz="2400" b="1" i="1" dirty="0"/>
              <a:t>Make your wipe board match mine. </a:t>
            </a:r>
          </a:p>
          <a:p>
            <a:pPr marL="0" indent="0">
              <a:lnSpc>
                <a:spcPct val="100000"/>
              </a:lnSpc>
              <a:spcBef>
                <a:spcPts val="2400"/>
              </a:spcBef>
              <a:buFont typeface="Arial" panose="020B0604020202020204" pitchFamily="34" charset="0"/>
              <a:buNone/>
            </a:pPr>
            <a:r>
              <a:rPr lang="en-US" sz="2400" b="1" i="1" dirty="0"/>
              <a:t>What number? </a:t>
            </a:r>
            <a:r>
              <a:rPr lang="en-US" sz="2400" i="1" dirty="0"/>
              <a:t>(6) </a:t>
            </a:r>
          </a:p>
          <a:p>
            <a:pPr marL="0" indent="0">
              <a:lnSpc>
                <a:spcPct val="100000"/>
              </a:lnSpc>
              <a:spcBef>
                <a:spcPts val="2400"/>
              </a:spcBef>
              <a:buFont typeface="Arial" panose="020B0604020202020204" pitchFamily="34" charset="0"/>
              <a:buNone/>
            </a:pPr>
            <a:r>
              <a:rPr lang="en-US" sz="2400" b="1" i="1" dirty="0"/>
              <a:t>Is this missing number before, after, or next to 6? </a:t>
            </a:r>
            <a:r>
              <a:rPr lang="en-US" sz="2400" i="1" dirty="0"/>
              <a:t>(Before)</a:t>
            </a:r>
          </a:p>
          <a:p>
            <a:pPr marL="0" indent="0">
              <a:lnSpc>
                <a:spcPct val="100000"/>
              </a:lnSpc>
              <a:spcBef>
                <a:spcPts val="2400"/>
              </a:spcBef>
              <a:buFont typeface="Arial" panose="020B0604020202020204" pitchFamily="34" charset="0"/>
              <a:buNone/>
            </a:pPr>
            <a:r>
              <a:rPr lang="en-US" sz="2400" b="1" i="1" dirty="0"/>
              <a:t>Point to the number 6 on the hundreds chart and circle it. </a:t>
            </a:r>
          </a:p>
          <a:p>
            <a:pPr marL="0" indent="0">
              <a:lnSpc>
                <a:spcPct val="100000"/>
              </a:lnSpc>
              <a:spcBef>
                <a:spcPts val="2400"/>
              </a:spcBef>
              <a:buFont typeface="Arial" panose="020B0604020202020204" pitchFamily="34" charset="0"/>
              <a:buNone/>
            </a:pPr>
            <a:r>
              <a:rPr lang="en-US" sz="2400" b="1" i="1" dirty="0"/>
              <a:t>What number comes before 6? </a:t>
            </a:r>
            <a:r>
              <a:rPr lang="en-US" sz="2400" i="1" dirty="0"/>
              <a:t>(5)</a:t>
            </a:r>
          </a:p>
          <a:p>
            <a:pPr marL="0" indent="0">
              <a:lnSpc>
                <a:spcPct val="100000"/>
              </a:lnSpc>
              <a:spcBef>
                <a:spcPts val="2400"/>
              </a:spcBef>
              <a:buFont typeface="Arial" panose="020B0604020202020204" pitchFamily="34" charset="0"/>
              <a:buNone/>
            </a:pPr>
            <a:r>
              <a:rPr lang="en-US" sz="2400" b="1" i="1" dirty="0"/>
              <a:t>Write it.</a:t>
            </a:r>
          </a:p>
          <a:p>
            <a:pPr marL="0" indent="0">
              <a:lnSpc>
                <a:spcPct val="100000"/>
              </a:lnSpc>
              <a:spcBef>
                <a:spcPts val="2400"/>
              </a:spcBef>
              <a:buFont typeface="Arial" panose="020B0604020202020204" pitchFamily="34" charset="0"/>
              <a:buNone/>
            </a:pPr>
            <a:r>
              <a:rPr lang="en-US" sz="2400" b="1" i="1" dirty="0"/>
              <a:t>Erase your hundreds chart. </a:t>
            </a:r>
          </a:p>
          <a:p>
            <a:pPr marL="0" indent="0">
              <a:buFont typeface="Arial" panose="020B0604020202020204" pitchFamily="34" charset="0"/>
              <a:buNone/>
            </a:pPr>
            <a:endParaRPr lang="en-US" sz="2800" b="1" i="1" dirty="0"/>
          </a:p>
        </p:txBody>
      </p:sp>
      <p:pic>
        <p:nvPicPr>
          <p:cNvPr id="5" name="Picture 4" descr="Counting sheet "/>
          <p:cNvPicPr>
            <a:picLocks noChangeAspect="1"/>
          </p:cNvPicPr>
          <p:nvPr/>
        </p:nvPicPr>
        <p:blipFill>
          <a:blip r:embed="rId3"/>
          <a:stretch>
            <a:fillRect/>
          </a:stretch>
        </p:blipFill>
        <p:spPr>
          <a:xfrm>
            <a:off x="424103" y="1675349"/>
            <a:ext cx="1518508" cy="1945055"/>
          </a:xfrm>
          <a:prstGeom prst="rect">
            <a:avLst/>
          </a:prstGeom>
        </p:spPr>
      </p:pic>
      <p:pic>
        <p:nvPicPr>
          <p:cNvPr id="6" name="Picture 5" descr="Math counting example "/>
          <p:cNvPicPr>
            <a:picLocks noChangeAspect="1"/>
          </p:cNvPicPr>
          <p:nvPr/>
        </p:nvPicPr>
        <p:blipFill>
          <a:blip r:embed="rId4"/>
          <a:stretch>
            <a:fillRect/>
          </a:stretch>
        </p:blipFill>
        <p:spPr>
          <a:xfrm>
            <a:off x="351322" y="3962695"/>
            <a:ext cx="1683424" cy="1030668"/>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27952" y="1383723"/>
            <a:ext cx="584523" cy="583252"/>
          </a:xfrm>
          <a:prstGeom prst="rect">
            <a:avLst/>
          </a:prstGeom>
        </p:spPr>
      </p:pic>
      <p:pic>
        <p:nvPicPr>
          <p:cNvPr id="8" name="Picture 8" descr="Image result for speech bubble"/>
          <p:cNvPicPr>
            <a:picLocks noChangeAspect="1" noChangeArrowheads="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backgroundRemoval t="461" b="92166" l="5500" r="96667"/>
                    </a14:imgEffect>
                  </a14:imgLayer>
                </a14:imgProps>
              </a:ext>
              <a:ext uri="{28A0092B-C50C-407E-A947-70E740481C1C}">
                <a14:useLocalDpi xmlns:a14="http://schemas.microsoft.com/office/drawing/2010/main" val="0"/>
              </a:ext>
            </a:extLst>
          </a:blip>
          <a:srcRect/>
          <a:stretch>
            <a:fillRect/>
          </a:stretch>
        </p:blipFill>
        <p:spPr bwMode="auto">
          <a:xfrm>
            <a:off x="4572000" y="2095351"/>
            <a:ext cx="763860" cy="552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speech bubble"/>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backgroundRemoval t="461" b="92166" l="5500" r="96667"/>
                    </a14:imgEffect>
                  </a14:imgLayer>
                </a14:imgProps>
              </a:ext>
              <a:ext uri="{28A0092B-C50C-407E-A947-70E740481C1C}">
                <a14:useLocalDpi xmlns:a14="http://schemas.microsoft.com/office/drawing/2010/main" val="0"/>
              </a:ext>
            </a:extLst>
          </a:blip>
          <a:srcRect/>
          <a:stretch>
            <a:fillRect/>
          </a:stretch>
        </p:blipFill>
        <p:spPr bwMode="auto">
          <a:xfrm>
            <a:off x="8151541" y="2472232"/>
            <a:ext cx="763860" cy="552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28082" y="3775710"/>
            <a:ext cx="734867" cy="5370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26599" y="3753408"/>
            <a:ext cx="495099" cy="494022"/>
          </a:xfrm>
          <a:prstGeom prst="rect">
            <a:avLst/>
          </a:prstGeom>
        </p:spPr>
      </p:pic>
      <p:pic>
        <p:nvPicPr>
          <p:cNvPr id="12" name="Picture 8" descr="Image result for speech bubble"/>
          <p:cNvPicPr>
            <a:picLocks noChangeAspect="1" noChangeArrowheads="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backgroundRemoval t="461" b="92166" l="5500" r="96667"/>
                    </a14:imgEffect>
                  </a14:imgLayer>
                </a14:imgProps>
              </a:ext>
              <a:ext uri="{28A0092B-C50C-407E-A947-70E740481C1C}">
                <a14:useLocalDpi xmlns:a14="http://schemas.microsoft.com/office/drawing/2010/main" val="0"/>
              </a:ext>
            </a:extLst>
          </a:blip>
          <a:srcRect/>
          <a:stretch>
            <a:fillRect/>
          </a:stretch>
        </p:blipFill>
        <p:spPr bwMode="auto">
          <a:xfrm>
            <a:off x="6343040" y="4245045"/>
            <a:ext cx="763860" cy="552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326052" y="4797570"/>
            <a:ext cx="495099" cy="494022"/>
          </a:xfrm>
          <a:prstGeom prst="rect">
            <a:avLst/>
          </a:prstGeom>
        </p:spPr>
      </p:pic>
      <p:pic>
        <p:nvPicPr>
          <p:cNvPr id="14" name="Picture 10"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5860" y="5600792"/>
            <a:ext cx="772932" cy="5648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93660" y="123859"/>
            <a:ext cx="2460930" cy="461665"/>
          </a:xfrm>
          <a:prstGeom prst="rect">
            <a:avLst/>
          </a:prstGeom>
          <a:noFill/>
        </p:spPr>
        <p:txBody>
          <a:bodyPr wrap="none" rtlCol="0">
            <a:spAutoFit/>
          </a:bodyPr>
          <a:lstStyle/>
          <a:p>
            <a:r>
              <a:rPr lang="en-US" sz="2400" i="1" dirty="0"/>
              <a:t>Beginning Numbers</a:t>
            </a:r>
          </a:p>
        </p:txBody>
      </p:sp>
    </p:spTree>
    <p:extLst>
      <p:ext uri="{BB962C8B-B14F-4D97-AF65-F5344CB8AC3E}">
        <p14:creationId xmlns:p14="http://schemas.microsoft.com/office/powerpoint/2010/main" val="29275271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marL="0" indent="0">
              <a:buNone/>
            </a:pPr>
            <a:r>
              <a:rPr lang="en-US" sz="2400" dirty="0"/>
              <a:t>Now it’s your turn!</a:t>
            </a:r>
          </a:p>
          <a:p>
            <a:pPr marL="0" indent="0">
              <a:buNone/>
            </a:pPr>
            <a:endParaRPr lang="en-US" sz="1200" dirty="0"/>
          </a:p>
          <a:p>
            <a:r>
              <a:rPr lang="en-US" sz="2400" dirty="0"/>
              <a:t>Review the next section of the lesson plan.</a:t>
            </a:r>
          </a:p>
          <a:p>
            <a:r>
              <a:rPr lang="en-US" sz="2400" dirty="0"/>
              <a:t>Underline each time the teacher elicits a response. </a:t>
            </a:r>
          </a:p>
          <a:p>
            <a:r>
              <a:rPr lang="en-US" sz="2400" dirty="0"/>
              <a:t>For each response elicited, identify the desired response format (verbal, written, or physical)</a:t>
            </a:r>
          </a:p>
        </p:txBody>
      </p:sp>
      <p:sp>
        <p:nvSpPr>
          <p:cNvPr id="3" name="Title 2"/>
          <p:cNvSpPr>
            <a:spLocks noGrp="1"/>
          </p:cNvSpPr>
          <p:nvPr>
            <p:ph type="title"/>
          </p:nvPr>
        </p:nvSpPr>
        <p:spPr/>
        <p:txBody>
          <a:bodyPr/>
          <a:lstStyle/>
          <a:p>
            <a:r>
              <a:rPr lang="en-US" dirty="0"/>
              <a:t>Activity 6.17</a:t>
            </a:r>
            <a:br>
              <a:rPr lang="en-US" dirty="0"/>
            </a:br>
            <a:r>
              <a:rPr lang="en-US" i="1" dirty="0"/>
              <a:t>Analyze a Curriculum Example</a:t>
            </a:r>
            <a:endParaRPr lang="en-US" dirty="0"/>
          </a:p>
        </p:txBody>
      </p:sp>
    </p:spTree>
    <p:extLst>
      <p:ext uri="{BB962C8B-B14F-4D97-AF65-F5344CB8AC3E}">
        <p14:creationId xmlns:p14="http://schemas.microsoft.com/office/powerpoint/2010/main" val="6889640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6.17</a:t>
            </a:r>
            <a:br>
              <a:rPr lang="en-US" dirty="0"/>
            </a:br>
            <a:r>
              <a:rPr lang="en-US" i="1" dirty="0"/>
              <a:t>Review</a:t>
            </a:r>
            <a:endParaRPr lang="en-US" dirty="0"/>
          </a:p>
        </p:txBody>
      </p:sp>
      <p:sp>
        <p:nvSpPr>
          <p:cNvPr id="4" name="Content Placeholder 2"/>
          <p:cNvSpPr txBox="1">
            <a:spLocks/>
          </p:cNvSpPr>
          <p:nvPr/>
        </p:nvSpPr>
        <p:spPr>
          <a:xfrm>
            <a:off x="2174488" y="1312223"/>
            <a:ext cx="6969512" cy="4856802"/>
          </a:xfrm>
          <a:prstGeom prst="rect">
            <a:avLst/>
          </a:prstGeom>
        </p:spPr>
        <p:txBody>
          <a:bodyPr>
            <a:normAutofit fontScale="85000" lnSpcReduction="10000"/>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buFont typeface="Arial" panose="020B0604020202020204" pitchFamily="34" charset="0"/>
              <a:buNone/>
            </a:pPr>
            <a:r>
              <a:rPr lang="en-US" sz="2400" b="1" i="1" dirty="0"/>
              <a:t>Make your wipe board match mine. </a:t>
            </a:r>
          </a:p>
          <a:p>
            <a:pPr marL="0" indent="0">
              <a:lnSpc>
                <a:spcPct val="120000"/>
              </a:lnSpc>
              <a:spcBef>
                <a:spcPts val="1200"/>
              </a:spcBef>
              <a:buFont typeface="Arial" panose="020B0604020202020204" pitchFamily="34" charset="0"/>
              <a:buNone/>
            </a:pPr>
            <a:r>
              <a:rPr lang="en-US" sz="2400" b="1" i="1" dirty="0"/>
              <a:t>What number? </a:t>
            </a:r>
            <a:r>
              <a:rPr lang="en-US" sz="2400" i="1" dirty="0"/>
              <a:t>(36) </a:t>
            </a:r>
          </a:p>
          <a:p>
            <a:pPr marL="0" indent="0">
              <a:lnSpc>
                <a:spcPct val="120000"/>
              </a:lnSpc>
              <a:spcBef>
                <a:spcPts val="1200"/>
              </a:spcBef>
              <a:buFont typeface="Arial" panose="020B0604020202020204" pitchFamily="34" charset="0"/>
              <a:buNone/>
            </a:pPr>
            <a:r>
              <a:rPr lang="en-US" sz="2400" b="1" i="1" dirty="0"/>
              <a:t>Do we need to find the number before 36 or after 36? </a:t>
            </a:r>
            <a:r>
              <a:rPr lang="en-US" sz="2400" i="1" dirty="0"/>
              <a:t>(Before)            </a:t>
            </a:r>
          </a:p>
          <a:p>
            <a:pPr marL="0" indent="0">
              <a:lnSpc>
                <a:spcPct val="120000"/>
              </a:lnSpc>
              <a:spcBef>
                <a:spcPts val="1200"/>
              </a:spcBef>
              <a:buFont typeface="Arial" panose="020B0604020202020204" pitchFamily="34" charset="0"/>
              <a:buNone/>
            </a:pPr>
            <a:r>
              <a:rPr lang="en-US" sz="2400" b="1" i="1" dirty="0"/>
              <a:t>How do you know? </a:t>
            </a:r>
            <a:r>
              <a:rPr lang="en-US" sz="2400" i="1" dirty="0"/>
              <a:t>(Missing space is not after 36)</a:t>
            </a:r>
          </a:p>
          <a:p>
            <a:pPr marL="0" indent="0">
              <a:lnSpc>
                <a:spcPct val="120000"/>
              </a:lnSpc>
              <a:spcBef>
                <a:spcPts val="1200"/>
              </a:spcBef>
              <a:buFont typeface="Arial" panose="020B0604020202020204" pitchFamily="34" charset="0"/>
              <a:buNone/>
            </a:pPr>
            <a:r>
              <a:rPr lang="en-US" sz="2400" b="1" i="1" dirty="0"/>
              <a:t>Point to the number 36 on the hundreds chart and circle it. </a:t>
            </a:r>
          </a:p>
          <a:p>
            <a:pPr marL="0" indent="0">
              <a:lnSpc>
                <a:spcPct val="120000"/>
              </a:lnSpc>
              <a:spcBef>
                <a:spcPts val="1200"/>
              </a:spcBef>
              <a:buFont typeface="Arial" panose="020B0604020202020204" pitchFamily="34" charset="0"/>
              <a:buNone/>
            </a:pPr>
            <a:r>
              <a:rPr lang="en-US" sz="2400" b="1" i="1" dirty="0"/>
              <a:t>What number comes before 36? </a:t>
            </a:r>
            <a:r>
              <a:rPr lang="en-US" sz="2400" i="1" dirty="0"/>
              <a:t>(35)</a:t>
            </a:r>
          </a:p>
          <a:p>
            <a:pPr marL="0" indent="0">
              <a:lnSpc>
                <a:spcPct val="120000"/>
              </a:lnSpc>
              <a:spcBef>
                <a:spcPts val="1200"/>
              </a:spcBef>
              <a:buFont typeface="Arial" panose="020B0604020202020204" pitchFamily="34" charset="0"/>
              <a:buNone/>
            </a:pPr>
            <a:r>
              <a:rPr lang="en-US" sz="2400" b="1" i="1" dirty="0"/>
              <a:t>Write it.</a:t>
            </a:r>
          </a:p>
          <a:p>
            <a:pPr marL="0" indent="0">
              <a:lnSpc>
                <a:spcPct val="120000"/>
              </a:lnSpc>
              <a:spcBef>
                <a:spcPts val="1200"/>
              </a:spcBef>
              <a:buFont typeface="Arial" panose="020B0604020202020204" pitchFamily="34" charset="0"/>
              <a:buNone/>
            </a:pPr>
            <a:r>
              <a:rPr lang="en-US" sz="2400" b="1" i="1" dirty="0"/>
              <a:t>Write a blank after 36. What number comes after 36? </a:t>
            </a:r>
            <a:r>
              <a:rPr lang="en-US" sz="2400" i="1" dirty="0"/>
              <a:t>(37)</a:t>
            </a:r>
          </a:p>
          <a:p>
            <a:pPr marL="0" indent="0">
              <a:lnSpc>
                <a:spcPct val="120000"/>
              </a:lnSpc>
              <a:spcBef>
                <a:spcPts val="1200"/>
              </a:spcBef>
              <a:buFont typeface="Arial" panose="020B0604020202020204" pitchFamily="34" charset="0"/>
              <a:buNone/>
            </a:pPr>
            <a:r>
              <a:rPr lang="en-US" sz="2400" b="1" i="1" dirty="0"/>
              <a:t>Write it.</a:t>
            </a:r>
          </a:p>
          <a:p>
            <a:pPr marL="0" indent="0">
              <a:lnSpc>
                <a:spcPct val="120000"/>
              </a:lnSpc>
              <a:spcBef>
                <a:spcPts val="1200"/>
              </a:spcBef>
              <a:buFont typeface="Arial" panose="020B0604020202020204" pitchFamily="34" charset="0"/>
              <a:buNone/>
            </a:pPr>
            <a:r>
              <a:rPr lang="en-US" sz="2400" b="1" i="1" dirty="0"/>
              <a:t>Erase your wipe board and the hundreds chart. </a:t>
            </a:r>
          </a:p>
          <a:p>
            <a:pPr marL="0" indent="0">
              <a:buFont typeface="Arial" panose="020B0604020202020204" pitchFamily="34" charset="0"/>
              <a:buNone/>
            </a:pPr>
            <a:endParaRPr lang="en-US" sz="2800" b="1" i="1" dirty="0"/>
          </a:p>
        </p:txBody>
      </p:sp>
      <p:pic>
        <p:nvPicPr>
          <p:cNvPr id="5" name="Picture 4" descr="Counting sheet "/>
          <p:cNvPicPr>
            <a:picLocks noChangeAspect="1"/>
          </p:cNvPicPr>
          <p:nvPr/>
        </p:nvPicPr>
        <p:blipFill>
          <a:blip r:embed="rId3"/>
          <a:stretch>
            <a:fillRect/>
          </a:stretch>
        </p:blipFill>
        <p:spPr>
          <a:xfrm>
            <a:off x="435826" y="1453278"/>
            <a:ext cx="1518508" cy="1945055"/>
          </a:xfrm>
          <a:prstGeom prst="rect">
            <a:avLst/>
          </a:prstGeom>
        </p:spPr>
      </p:pic>
      <p:pic>
        <p:nvPicPr>
          <p:cNvPr id="6" name="Picture 5" descr="Math counting example "/>
          <p:cNvPicPr>
            <a:picLocks noChangeAspect="1"/>
          </p:cNvPicPr>
          <p:nvPr/>
        </p:nvPicPr>
        <p:blipFill>
          <a:blip r:embed="rId4"/>
          <a:stretch>
            <a:fillRect/>
          </a:stretch>
        </p:blipFill>
        <p:spPr>
          <a:xfrm>
            <a:off x="317440" y="3740624"/>
            <a:ext cx="1670413" cy="1022702"/>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758517" y="1161652"/>
            <a:ext cx="584523" cy="583252"/>
          </a:xfrm>
          <a:prstGeom prst="rect">
            <a:avLst/>
          </a:prstGeom>
        </p:spPr>
      </p:pic>
      <p:pic>
        <p:nvPicPr>
          <p:cNvPr id="8" name="Picture 8" descr="Image result for speech bubble"/>
          <p:cNvPicPr>
            <a:picLocks noChangeAspect="1" noChangeArrowheads="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backgroundRemoval t="461" b="92166" l="5500" r="96667"/>
                    </a14:imgEffect>
                  </a14:imgLayer>
                </a14:imgProps>
              </a:ext>
              <a:ext uri="{28A0092B-C50C-407E-A947-70E740481C1C}">
                <a14:useLocalDpi xmlns:a14="http://schemas.microsoft.com/office/drawing/2010/main" val="0"/>
              </a:ext>
            </a:extLst>
          </a:blip>
          <a:srcRect/>
          <a:stretch>
            <a:fillRect/>
          </a:stretch>
        </p:blipFill>
        <p:spPr bwMode="auto">
          <a:xfrm>
            <a:off x="4169395" y="1742485"/>
            <a:ext cx="763860" cy="552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speech bubble"/>
          <p:cNvPicPr>
            <a:picLocks noChangeAspect="1" noChangeArrowheads="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backgroundRemoval t="461" b="92166" l="5500" r="96667"/>
                    </a14:imgEffect>
                  </a14:imgLayer>
                </a14:imgProps>
              </a:ext>
              <a:ext uri="{28A0092B-C50C-407E-A947-70E740481C1C}">
                <a14:useLocalDpi xmlns:a14="http://schemas.microsoft.com/office/drawing/2010/main" val="0"/>
              </a:ext>
            </a:extLst>
          </a:blip>
          <a:srcRect/>
          <a:stretch>
            <a:fillRect/>
          </a:stretch>
        </p:blipFill>
        <p:spPr bwMode="auto">
          <a:xfrm>
            <a:off x="8360625" y="2056069"/>
            <a:ext cx="763860" cy="552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855028" y="3285021"/>
            <a:ext cx="495099" cy="494022"/>
          </a:xfrm>
          <a:prstGeom prst="rect">
            <a:avLst/>
          </a:prstGeom>
        </p:spPr>
      </p:pic>
      <p:pic>
        <p:nvPicPr>
          <p:cNvPr id="12" name="Picture 8" descr="Image result for speech bubble"/>
          <p:cNvPicPr>
            <a:picLocks noChangeAspect="1" noChangeArrowheads="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backgroundRemoval t="461" b="92166" l="5500" r="96667"/>
                    </a14:imgEffect>
                  </a14:imgLayer>
                </a14:imgProps>
              </a:ext>
              <a:ext uri="{28A0092B-C50C-407E-A947-70E740481C1C}">
                <a14:useLocalDpi xmlns:a14="http://schemas.microsoft.com/office/drawing/2010/main" val="0"/>
              </a:ext>
            </a:extLst>
          </a:blip>
          <a:srcRect/>
          <a:stretch>
            <a:fillRect/>
          </a:stretch>
        </p:blipFill>
        <p:spPr bwMode="auto">
          <a:xfrm>
            <a:off x="7157079" y="2667598"/>
            <a:ext cx="763860" cy="552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982851" y="4269304"/>
            <a:ext cx="495099" cy="494022"/>
          </a:xfrm>
          <a:prstGeom prst="rect">
            <a:avLst/>
          </a:prstGeom>
        </p:spPr>
      </p:pic>
      <p:pic>
        <p:nvPicPr>
          <p:cNvPr id="14" name="Picture 10"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70613" y="5604148"/>
            <a:ext cx="772932" cy="5648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speech bubble"/>
          <p:cNvPicPr>
            <a:picLocks noChangeAspect="1" noChangeArrowheads="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backgroundRemoval t="461" b="92166" l="5500" r="96667"/>
                    </a14:imgEffect>
                  </a14:imgLayer>
                </a14:imgProps>
              </a:ext>
              <a:ext uri="{28A0092B-C50C-407E-A947-70E740481C1C}">
                <a14:useLocalDpi xmlns:a14="http://schemas.microsoft.com/office/drawing/2010/main" val="0"/>
              </a:ext>
            </a:extLst>
          </a:blip>
          <a:srcRect/>
          <a:stretch>
            <a:fillRect/>
          </a:stretch>
        </p:blipFill>
        <p:spPr bwMode="auto">
          <a:xfrm>
            <a:off x="5895046" y="3716779"/>
            <a:ext cx="763860" cy="5525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speech bubble"/>
          <p:cNvPicPr>
            <a:picLocks noChangeAspect="1" noChangeArrowheads="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backgroundRemoval t="461" b="92166" l="5500" r="96667"/>
                    </a14:imgEffect>
                  </a14:imgLayer>
                </a14:imgProps>
              </a:ext>
              <a:ext uri="{28A0092B-C50C-407E-A947-70E740481C1C}">
                <a14:useLocalDpi xmlns:a14="http://schemas.microsoft.com/office/drawing/2010/main" val="0"/>
              </a:ext>
            </a:extLst>
          </a:blip>
          <a:srcRect/>
          <a:stretch>
            <a:fillRect/>
          </a:stretch>
        </p:blipFill>
        <p:spPr bwMode="auto">
          <a:xfrm>
            <a:off x="7978695" y="4764230"/>
            <a:ext cx="763860" cy="5525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28896" y="5162577"/>
            <a:ext cx="495099" cy="494022"/>
          </a:xfrm>
          <a:prstGeom prst="rect">
            <a:avLst/>
          </a:prstGeom>
        </p:spPr>
      </p:pic>
      <p:cxnSp>
        <p:nvCxnSpPr>
          <p:cNvPr id="20" name="Straight Connector 19">
            <a:extLst>
              <a:ext uri="{C183D7F6-B498-43B3-948B-1728B52AA6E4}">
                <adec:decorative xmlns:adec="http://schemas.microsoft.com/office/drawing/2017/decorative" val="1"/>
              </a:ext>
            </a:extLst>
          </p:cNvPr>
          <p:cNvCxnSpPr/>
          <p:nvPr/>
        </p:nvCxnSpPr>
        <p:spPr>
          <a:xfrm>
            <a:off x="2230037" y="1650207"/>
            <a:ext cx="3456389"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2" name="Straight Connector 21">
            <a:extLst>
              <a:ext uri="{C183D7F6-B498-43B3-948B-1728B52AA6E4}">
                <adec:decorative xmlns:adec="http://schemas.microsoft.com/office/drawing/2017/decorative" val="1"/>
              </a:ext>
            </a:extLst>
          </p:cNvPr>
          <p:cNvCxnSpPr/>
          <p:nvPr/>
        </p:nvCxnSpPr>
        <p:spPr>
          <a:xfrm>
            <a:off x="2230037" y="2202657"/>
            <a:ext cx="1393958"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4" name="Straight Connector 23">
            <a:extLst>
              <a:ext uri="{C183D7F6-B498-43B3-948B-1728B52AA6E4}">
                <adec:decorative xmlns:adec="http://schemas.microsoft.com/office/drawing/2017/decorative" val="1"/>
              </a:ext>
            </a:extLst>
          </p:cNvPr>
          <p:cNvCxnSpPr/>
          <p:nvPr/>
        </p:nvCxnSpPr>
        <p:spPr>
          <a:xfrm>
            <a:off x="2264900" y="2667598"/>
            <a:ext cx="5371769"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6" name="Straight Connector 25">
            <a:extLst>
              <a:ext uri="{C183D7F6-B498-43B3-948B-1728B52AA6E4}">
                <adec:decorative xmlns:adec="http://schemas.microsoft.com/office/drawing/2017/decorative" val="1"/>
              </a:ext>
            </a:extLst>
          </p:cNvPr>
          <p:cNvCxnSpPr/>
          <p:nvPr/>
        </p:nvCxnSpPr>
        <p:spPr>
          <a:xfrm>
            <a:off x="2235630" y="3155754"/>
            <a:ext cx="1933765"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8" name="Straight Connector 27">
            <a:extLst>
              <a:ext uri="{C183D7F6-B498-43B3-948B-1728B52AA6E4}">
                <adec:decorative xmlns:adec="http://schemas.microsoft.com/office/drawing/2017/decorative" val="1"/>
              </a:ext>
            </a:extLst>
          </p:cNvPr>
          <p:cNvCxnSpPr/>
          <p:nvPr/>
        </p:nvCxnSpPr>
        <p:spPr>
          <a:xfrm>
            <a:off x="2230037" y="3636766"/>
            <a:ext cx="2313388"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30" name="Straight Connector 29">
            <a:extLst>
              <a:ext uri="{C183D7F6-B498-43B3-948B-1728B52AA6E4}">
                <adec:decorative xmlns:adec="http://schemas.microsoft.com/office/drawing/2017/decorative" val="1"/>
              </a:ext>
            </a:extLst>
          </p:cNvPr>
          <p:cNvCxnSpPr/>
          <p:nvPr/>
        </p:nvCxnSpPr>
        <p:spPr>
          <a:xfrm>
            <a:off x="7157079" y="3636766"/>
            <a:ext cx="763860"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32" name="Straight Connector 31">
            <a:extLst>
              <a:ext uri="{C183D7F6-B498-43B3-948B-1728B52AA6E4}">
                <adec:decorative xmlns:adec="http://schemas.microsoft.com/office/drawing/2017/decorative" val="1"/>
              </a:ext>
            </a:extLst>
          </p:cNvPr>
          <p:cNvCxnSpPr/>
          <p:nvPr/>
        </p:nvCxnSpPr>
        <p:spPr>
          <a:xfrm>
            <a:off x="2264900" y="4153497"/>
            <a:ext cx="3128631"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34" name="Straight Connector 33">
            <a:extLst>
              <a:ext uri="{C183D7F6-B498-43B3-948B-1728B52AA6E4}">
                <adec:decorative xmlns:adec="http://schemas.microsoft.com/office/drawing/2017/decorative" val="1"/>
              </a:ext>
            </a:extLst>
          </p:cNvPr>
          <p:cNvCxnSpPr/>
          <p:nvPr/>
        </p:nvCxnSpPr>
        <p:spPr>
          <a:xfrm>
            <a:off x="2264900" y="4641653"/>
            <a:ext cx="717951"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36" name="Straight Connector 35">
            <a:extLst>
              <a:ext uri="{C183D7F6-B498-43B3-948B-1728B52AA6E4}">
                <adec:decorative xmlns:adec="http://schemas.microsoft.com/office/drawing/2017/decorative" val="1"/>
              </a:ext>
            </a:extLst>
          </p:cNvPr>
          <p:cNvCxnSpPr/>
          <p:nvPr/>
        </p:nvCxnSpPr>
        <p:spPr>
          <a:xfrm>
            <a:off x="2264900" y="5094091"/>
            <a:ext cx="2199944"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38" name="Straight Connector 37">
            <a:extLst>
              <a:ext uri="{C183D7F6-B498-43B3-948B-1728B52AA6E4}">
                <adec:decorative xmlns:adec="http://schemas.microsoft.com/office/drawing/2017/decorative" val="1"/>
              </a:ext>
            </a:extLst>
          </p:cNvPr>
          <p:cNvCxnSpPr/>
          <p:nvPr/>
        </p:nvCxnSpPr>
        <p:spPr>
          <a:xfrm>
            <a:off x="4586454" y="5094091"/>
            <a:ext cx="2957091"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0" name="Straight Connector 39">
            <a:extLst>
              <a:ext uri="{C183D7F6-B498-43B3-948B-1728B52AA6E4}">
                <adec:decorative xmlns:adec="http://schemas.microsoft.com/office/drawing/2017/decorative" val="1"/>
              </a:ext>
            </a:extLst>
          </p:cNvPr>
          <p:cNvCxnSpPr/>
          <p:nvPr/>
        </p:nvCxnSpPr>
        <p:spPr>
          <a:xfrm>
            <a:off x="2264900" y="5604148"/>
            <a:ext cx="717951"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42" name="Straight Connector 41">
            <a:extLst>
              <a:ext uri="{C183D7F6-B498-43B3-948B-1728B52AA6E4}">
                <adec:decorative xmlns:adec="http://schemas.microsoft.com/office/drawing/2017/decorative" val="1"/>
              </a:ext>
            </a:extLst>
          </p:cNvPr>
          <p:cNvCxnSpPr/>
          <p:nvPr/>
        </p:nvCxnSpPr>
        <p:spPr>
          <a:xfrm>
            <a:off x="2264900" y="6085161"/>
            <a:ext cx="4505713" cy="0"/>
          </a:xfrm>
          <a:prstGeom prst="line">
            <a:avLst/>
          </a:prstGeom>
          <a:ln w="19050"/>
        </p:spPr>
        <p:style>
          <a:lnRef idx="1">
            <a:schemeClr val="accent5"/>
          </a:lnRef>
          <a:fillRef idx="0">
            <a:schemeClr val="accent5"/>
          </a:fillRef>
          <a:effectRef idx="0">
            <a:schemeClr val="accent5"/>
          </a:effectRef>
          <a:fontRef idx="minor">
            <a:schemeClr val="tx1"/>
          </a:fontRef>
        </p:style>
      </p:cxnSp>
      <p:pic>
        <p:nvPicPr>
          <p:cNvPr id="10" name="Picture 10"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49216" y="3466051"/>
            <a:ext cx="645464" cy="4717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28828" y="4753539"/>
            <a:ext cx="495099" cy="494022"/>
          </a:xfrm>
          <a:prstGeom prst="rect">
            <a:avLst/>
          </a:prstGeom>
        </p:spPr>
      </p:pic>
    </p:spTree>
    <p:extLst>
      <p:ext uri="{BB962C8B-B14F-4D97-AF65-F5344CB8AC3E}">
        <p14:creationId xmlns:p14="http://schemas.microsoft.com/office/powerpoint/2010/main" val="399598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500"/>
                                        <p:tgtEl>
                                          <p:spTgt spid="1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500"/>
                                        <p:tgtEl>
                                          <p:spTgt spid="1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500"/>
                                        <p:tgtEl>
                                          <p:spTgt spid="1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fade">
                                      <p:cBhvr>
                                        <p:cTn id="112" dur="500"/>
                                        <p:tgtEl>
                                          <p:spTgt spid="1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fade">
                                      <p:cBhvr>
                                        <p:cTn id="117" dur="500"/>
                                        <p:tgtEl>
                                          <p:spTgt spid="1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4"/>
                                        </p:tgtEl>
                                        <p:attrNameLst>
                                          <p:attrName>style.visibility</p:attrName>
                                        </p:attrNameLst>
                                      </p:cBhvr>
                                      <p:to>
                                        <p:strVal val="visible"/>
                                      </p:to>
                                    </p:set>
                                    <p:animEffect transition="in" filter="fade">
                                      <p:cBhvr>
                                        <p:cTn id="1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Curricular example</a:t>
            </a:r>
          </a:p>
        </p:txBody>
      </p:sp>
      <p:sp>
        <p:nvSpPr>
          <p:cNvPr id="13" name="Content Placeholder 2"/>
          <p:cNvSpPr txBox="1">
            <a:spLocks/>
          </p:cNvSpPr>
          <p:nvPr/>
        </p:nvSpPr>
        <p:spPr>
          <a:xfrm>
            <a:off x="573973" y="1763122"/>
            <a:ext cx="8169878" cy="4856802"/>
          </a:xfrm>
          <a:prstGeom prst="rect">
            <a:avLst/>
          </a:prstGeom>
        </p:spPr>
        <p:txBody>
          <a:bodyPr>
            <a:normAutofit/>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00"/>
              </a:spcBef>
              <a:buFont typeface="Arial" panose="020B0604020202020204" pitchFamily="34" charset="0"/>
              <a:buNone/>
            </a:pPr>
            <a:r>
              <a:rPr lang="en-US" sz="2400" dirty="0"/>
              <a:t>Tell students that a cause is what makes something happen. Invite a volunteer to come forward. Have the student push a pencil or other object across your desk. Ask, </a:t>
            </a:r>
            <a:r>
              <a:rPr lang="en-US" sz="2400" i="1" dirty="0"/>
              <a:t>Why did the ____ move? </a:t>
            </a:r>
            <a:r>
              <a:rPr lang="en-US" sz="2400" i="1" dirty="0">
                <a:solidFill>
                  <a:schemeClr val="accent2">
                    <a:lumMod val="40000"/>
                    <a:lumOff val="60000"/>
                  </a:schemeClr>
                </a:solidFill>
              </a:rPr>
              <a:t>It was pushed. </a:t>
            </a:r>
            <a:r>
              <a:rPr lang="en-US" sz="2400" dirty="0"/>
              <a:t>Say, </a:t>
            </a:r>
            <a:r>
              <a:rPr lang="en-US" sz="2400" i="1" dirty="0"/>
              <a:t>The cause is that ________ pushed it. </a:t>
            </a:r>
          </a:p>
          <a:p>
            <a:pPr marL="0" indent="0">
              <a:lnSpc>
                <a:spcPct val="100000"/>
              </a:lnSpc>
              <a:spcBef>
                <a:spcPts val="2400"/>
              </a:spcBef>
              <a:buFont typeface="Arial" panose="020B0604020202020204" pitchFamily="34" charset="0"/>
              <a:buNone/>
            </a:pPr>
            <a:r>
              <a:rPr lang="en-US" sz="2400" dirty="0"/>
              <a:t>Tell students that an effect is what happens. Invite another student to come forward and push the object across your desk. </a:t>
            </a:r>
            <a:r>
              <a:rPr lang="en-US" sz="2400" i="1" dirty="0"/>
              <a:t>What happened when ________ pushed the _______ ? </a:t>
            </a:r>
            <a:r>
              <a:rPr lang="en-US" sz="2400" i="1" dirty="0">
                <a:solidFill>
                  <a:schemeClr val="accent2">
                    <a:lumMod val="40000"/>
                    <a:lumOff val="60000"/>
                  </a:schemeClr>
                </a:solidFill>
              </a:rPr>
              <a:t>It moved across the desk. </a:t>
            </a:r>
            <a:r>
              <a:rPr lang="en-US" sz="2400" dirty="0"/>
              <a:t>Say, </a:t>
            </a:r>
            <a:r>
              <a:rPr lang="en-US" sz="2400" i="1" dirty="0"/>
              <a:t>The effect is that the ____ moved. </a:t>
            </a:r>
            <a:endParaRPr lang="en-US" sz="2400" dirty="0"/>
          </a:p>
          <a:p>
            <a:pPr marL="0" indent="0">
              <a:buFont typeface="Arial" panose="020B0604020202020204" pitchFamily="34" charset="0"/>
              <a:buNone/>
            </a:pPr>
            <a:endParaRPr lang="en-US" sz="2800" b="1" i="1" dirty="0"/>
          </a:p>
        </p:txBody>
      </p:sp>
      <p:pic>
        <p:nvPicPr>
          <p:cNvPr id="14" name="Picture 8" descr="Image result for speech bubble"/>
          <p:cNvPicPr>
            <a:picLocks noChangeAspect="1" noChangeArrowheads="1"/>
          </p:cNvPicPr>
          <p:nvPr/>
        </p:nvPicPr>
        <p:blipFill>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backgroundRemoval t="461" b="92166" l="5500" r="96667"/>
                    </a14:imgEffect>
                  </a14:imgLayer>
                </a14:imgProps>
              </a:ext>
              <a:ext uri="{28A0092B-C50C-407E-A947-70E740481C1C}">
                <a14:useLocalDpi xmlns:a14="http://schemas.microsoft.com/office/drawing/2010/main" val="0"/>
              </a:ext>
            </a:extLst>
          </a:blip>
          <a:srcRect/>
          <a:stretch>
            <a:fillRect/>
          </a:stretch>
        </p:blipFill>
        <p:spPr bwMode="auto">
          <a:xfrm>
            <a:off x="7291754" y="2967850"/>
            <a:ext cx="763860" cy="5525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0750" y="2260806"/>
            <a:ext cx="734867" cy="5370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speech bubble"/>
          <p:cNvPicPr>
            <a:picLocks noChangeAspect="1" noChangeArrowheads="1"/>
          </p:cNvPicPr>
          <p:nvPr/>
        </p:nvPicPr>
        <p:blipFill>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backgroundRemoval t="461" b="92166" l="5500" r="96667"/>
                    </a14:imgEffect>
                  </a14:imgLayer>
                </a14:imgProps>
              </a:ext>
              <a:ext uri="{28A0092B-C50C-407E-A947-70E740481C1C}">
                <a14:useLocalDpi xmlns:a14="http://schemas.microsoft.com/office/drawing/2010/main" val="0"/>
              </a:ext>
            </a:extLst>
          </a:blip>
          <a:srcRect/>
          <a:stretch>
            <a:fillRect/>
          </a:stretch>
        </p:blipFill>
        <p:spPr bwMode="auto">
          <a:xfrm>
            <a:off x="6763857" y="4669146"/>
            <a:ext cx="763860" cy="5525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1068" y="3909084"/>
            <a:ext cx="772932" cy="5648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27717" y="25845"/>
            <a:ext cx="1422697" cy="461665"/>
          </a:xfrm>
          <a:prstGeom prst="rect">
            <a:avLst/>
          </a:prstGeom>
          <a:noFill/>
        </p:spPr>
        <p:txBody>
          <a:bodyPr wrap="none" rtlCol="0">
            <a:spAutoFit/>
          </a:bodyPr>
          <a:lstStyle/>
          <a:p>
            <a:r>
              <a:rPr lang="en-US" sz="2400" i="1" dirty="0"/>
              <a:t>Let’s Read!</a:t>
            </a:r>
          </a:p>
        </p:txBody>
      </p:sp>
    </p:spTree>
    <p:extLst>
      <p:ext uri="{BB962C8B-B14F-4D97-AF65-F5344CB8AC3E}">
        <p14:creationId xmlns:p14="http://schemas.microsoft.com/office/powerpoint/2010/main" val="1946360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Using effective methods to elicit frequent responses</a:t>
            </a:r>
          </a:p>
        </p:txBody>
      </p:sp>
      <p:sp>
        <p:nvSpPr>
          <p:cNvPr id="5" name="TextBox 4">
            <a:extLst>
              <a:ext uri="{FF2B5EF4-FFF2-40B4-BE49-F238E27FC236}">
                <a16:creationId xmlns:a16="http://schemas.microsoft.com/office/drawing/2014/main" id="{C47EDB9A-5A12-42F2-A8FE-B56300A80BA1}"/>
              </a:ext>
            </a:extLst>
          </p:cNvPr>
          <p:cNvSpPr txBox="1"/>
          <p:nvPr/>
        </p:nvSpPr>
        <p:spPr>
          <a:xfrm>
            <a:off x="3364992" y="2084371"/>
            <a:ext cx="2697480" cy="369332"/>
          </a:xfrm>
          <a:prstGeom prst="rect">
            <a:avLst/>
          </a:prstGeom>
          <a:noFill/>
        </p:spPr>
        <p:txBody>
          <a:bodyPr wrap="square" rtlCol="0">
            <a:spAutoFit/>
          </a:bodyPr>
          <a:lstStyle/>
          <a:p>
            <a:pPr algn="ctr"/>
            <a:r>
              <a:rPr lang="en-US" dirty="0"/>
              <a:t>Embed Video Here </a:t>
            </a:r>
          </a:p>
        </p:txBody>
      </p:sp>
    </p:spTree>
    <p:extLst>
      <p:ext uri="{BB962C8B-B14F-4D97-AF65-F5344CB8AC3E}">
        <p14:creationId xmlns:p14="http://schemas.microsoft.com/office/powerpoint/2010/main" val="2691196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C183D7F6-B498-43B3-948B-1728B52AA6E4}">
                <adec:decorative xmlns:adec="http://schemas.microsoft.com/office/drawing/2017/decorative" val="1"/>
              </a:ext>
            </a:extLst>
          </p:cNvPr>
          <p:cNvSpPr>
            <a:spLocks noGrp="1"/>
          </p:cNvSpPr>
          <p:nvPr>
            <p:ph type="pic" sz="quarter" idx="11"/>
          </p:nvPr>
        </p:nvSpPr>
        <p:spPr/>
      </p:sp>
      <p:sp>
        <p:nvSpPr>
          <p:cNvPr id="3" name="Text Placeholder 2"/>
          <p:cNvSpPr>
            <a:spLocks noGrp="1"/>
          </p:cNvSpPr>
          <p:nvPr>
            <p:ph type="body" sz="quarter" idx="13"/>
          </p:nvPr>
        </p:nvSpPr>
        <p:spPr/>
        <p:txBody>
          <a:bodyPr/>
          <a:lstStyle/>
          <a:p>
            <a:pPr>
              <a:lnSpc>
                <a:spcPct val="100000"/>
              </a:lnSpc>
            </a:pPr>
            <a:r>
              <a:rPr lang="en-US" dirty="0"/>
              <a:t>Mr. Xin Xu</a:t>
            </a:r>
          </a:p>
          <a:p>
            <a:pPr>
              <a:lnSpc>
                <a:spcPct val="100000"/>
              </a:lnSpc>
            </a:pPr>
            <a:r>
              <a:rPr lang="en-US" dirty="0"/>
              <a:t>1</a:t>
            </a:r>
            <a:r>
              <a:rPr lang="en-US" baseline="30000" dirty="0"/>
              <a:t>st</a:t>
            </a:r>
            <a:r>
              <a:rPr lang="en-US" dirty="0"/>
              <a:t> grade geometry lesson</a:t>
            </a:r>
          </a:p>
          <a:p>
            <a:pPr>
              <a:lnSpc>
                <a:spcPct val="100000"/>
              </a:lnSpc>
            </a:pPr>
            <a:r>
              <a:rPr lang="en-US" dirty="0"/>
              <a:t>What types of response formats does Mr. Xu elicit?</a:t>
            </a:r>
          </a:p>
        </p:txBody>
      </p:sp>
      <p:sp>
        <p:nvSpPr>
          <p:cNvPr id="4" name="Title 3"/>
          <p:cNvSpPr>
            <a:spLocks noGrp="1"/>
          </p:cNvSpPr>
          <p:nvPr>
            <p:ph type="title"/>
          </p:nvPr>
        </p:nvSpPr>
        <p:spPr/>
        <p:txBody>
          <a:bodyPr/>
          <a:lstStyle/>
          <a:p>
            <a:r>
              <a:rPr lang="en-US" dirty="0"/>
              <a:t>Real video example</a:t>
            </a:r>
          </a:p>
        </p:txBody>
      </p:sp>
      <p:sp>
        <p:nvSpPr>
          <p:cNvPr id="5" name="Text Placeholder 4"/>
          <p:cNvSpPr>
            <a:spLocks noGrp="1"/>
          </p:cNvSpPr>
          <p:nvPr>
            <p:ph type="body" sz="quarter" idx="14"/>
          </p:nvPr>
        </p:nvSpPr>
        <p:spPr>
          <a:xfrm>
            <a:off x="575732" y="6200667"/>
            <a:ext cx="3706812" cy="519112"/>
          </a:xfrm>
        </p:spPr>
        <p:txBody>
          <a:bodyPr/>
          <a:lstStyle/>
          <a:p>
            <a:r>
              <a:rPr lang="en-US" dirty="0"/>
              <a:t>Xin Xu</a:t>
            </a:r>
          </a:p>
        </p:txBody>
      </p:sp>
      <p:pic>
        <p:nvPicPr>
          <p:cNvPr id="6" name="Picture 5" descr="mr. xin xu teaching one student">
            <a:extLs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5015951" y="1674912"/>
            <a:ext cx="3771530" cy="2792490"/>
          </a:xfrm>
          <a:prstGeom prst="rect">
            <a:avLst/>
          </a:prstGeom>
        </p:spPr>
      </p:pic>
    </p:spTree>
    <p:extLst>
      <p:ext uri="{BB962C8B-B14F-4D97-AF65-F5344CB8AC3E}">
        <p14:creationId xmlns:p14="http://schemas.microsoft.com/office/powerpoint/2010/main" val="9346132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Matching the desired response format</a:t>
            </a:r>
          </a:p>
        </p:txBody>
      </p:sp>
      <p:sp>
        <p:nvSpPr>
          <p:cNvPr id="4" name="Content Placeholder 3"/>
          <p:cNvSpPr>
            <a:spLocks noGrp="1"/>
          </p:cNvSpPr>
          <p:nvPr>
            <p:ph idx="12"/>
          </p:nvPr>
        </p:nvSpPr>
        <p:spPr>
          <a:xfrm>
            <a:off x="554478" y="6246462"/>
            <a:ext cx="3677168" cy="458248"/>
          </a:xfrm>
        </p:spPr>
        <p:txBody>
          <a:bodyPr/>
          <a:lstStyle/>
          <a:p>
            <a:r>
              <a:rPr lang="en-US" dirty="0"/>
              <a:t>Xin Xu</a:t>
            </a:r>
          </a:p>
        </p:txBody>
      </p:sp>
      <p:sp>
        <p:nvSpPr>
          <p:cNvPr id="2" name="TextBox 1"/>
          <p:cNvSpPr txBox="1"/>
          <p:nvPr/>
        </p:nvSpPr>
        <p:spPr>
          <a:xfrm>
            <a:off x="1219018" y="1241725"/>
            <a:ext cx="4627122" cy="369332"/>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3"/>
              </a:rPr>
              <a:t>https://youtu.be/8t12oS-ZRG0</a:t>
            </a:r>
            <a:endParaRPr lang="en-US" b="1" dirty="0">
              <a:solidFill>
                <a:schemeClr val="accent2"/>
              </a:solidFill>
            </a:endParaRPr>
          </a:p>
        </p:txBody>
      </p:sp>
      <p:pic>
        <p:nvPicPr>
          <p:cNvPr id="6" name="8t12oS-ZRG0"/>
          <p:cNvPicPr>
            <a:picLocks noRot="1" noChangeAspect="1"/>
          </p:cNvPicPr>
          <p:nvPr>
            <a:videoFile r:link="rId1"/>
          </p:nvPr>
        </p:nvPicPr>
        <p:blipFill>
          <a:blip r:embed="rId4"/>
          <a:stretch>
            <a:fillRect/>
          </a:stretch>
        </p:blipFill>
        <p:spPr>
          <a:xfrm>
            <a:off x="1371418" y="1971228"/>
            <a:ext cx="6303522" cy="3545731"/>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11873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p:txBody>
          <a:bodyPr>
            <a:normAutofit fontScale="90000"/>
          </a:bodyPr>
          <a:lstStyle/>
          <a:p>
            <a:r>
              <a:rPr lang="en-US" dirty="0"/>
              <a:t>Matching the desired response format </a:t>
            </a:r>
            <a:r>
              <a:rPr lang="en-US" i="1" dirty="0"/>
              <a:t>Review</a:t>
            </a:r>
          </a:p>
        </p:txBody>
      </p:sp>
      <p:sp>
        <p:nvSpPr>
          <p:cNvPr id="5" name="Content Placeholder 4"/>
          <p:cNvSpPr>
            <a:spLocks noGrp="1"/>
          </p:cNvSpPr>
          <p:nvPr>
            <p:ph idx="12"/>
          </p:nvPr>
        </p:nvSpPr>
        <p:spPr>
          <a:xfrm>
            <a:off x="894832" y="6175527"/>
            <a:ext cx="3677168" cy="458248"/>
          </a:xfrm>
        </p:spPr>
        <p:txBody>
          <a:bodyPr/>
          <a:lstStyle/>
          <a:p>
            <a:r>
              <a:rPr lang="en-US" dirty="0"/>
              <a:t>Xin Xu</a:t>
            </a:r>
          </a:p>
        </p:txBody>
      </p:sp>
      <p:sp>
        <p:nvSpPr>
          <p:cNvPr id="3" name="Content Placeholder 2">
            <a:extLst>
              <a:ext uri="{C183D7F6-B498-43B3-948B-1728B52AA6E4}">
                <adec:decorative xmlns:adec="http://schemas.microsoft.com/office/drawing/2017/decorative" val="1"/>
              </a:ext>
            </a:extLst>
          </p:cNvPr>
          <p:cNvSpPr>
            <a:spLocks noGrp="1"/>
          </p:cNvSpPr>
          <p:nvPr>
            <p:ph idx="4294967295"/>
          </p:nvPr>
        </p:nvSpPr>
        <p:spPr>
          <a:xfrm>
            <a:off x="1263650" y="1757363"/>
            <a:ext cx="7880350" cy="4213225"/>
          </a:xfrm>
        </p:spPr>
        <p:txBody>
          <a:bodyPr>
            <a:normAutofit/>
          </a:bodyPr>
          <a:lstStyle/>
          <a:p>
            <a:pPr>
              <a:lnSpc>
                <a:spcPct val="90000"/>
              </a:lnSpc>
            </a:pPr>
            <a:endParaRPr lang="en-US" altLang="en-US" b="1" dirty="0"/>
          </a:p>
          <a:p>
            <a:endParaRPr lang="en-US" dirty="0"/>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CA132-ADD6-4B72-B5E1-B86F7979C603}" type="slidenum">
              <a:rPr kumimoji="0" lang="en-US" sz="1000" b="0" i="0" u="none" strike="noStrike" kern="1200" cap="none" spc="0" normalizeH="0" baseline="0" noProof="0" smtClean="0">
                <a:ln>
                  <a:noFill/>
                </a:ln>
                <a:solidFill>
                  <a:srgbClr val="FFFFFF"/>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000" b="0" i="0" u="none" strike="noStrike" kern="1200" cap="none" spc="0" normalizeH="0" baseline="0" noProof="0">
              <a:ln>
                <a:noFill/>
              </a:ln>
              <a:solidFill>
                <a:srgbClr val="FFFFFF"/>
              </a:solidFill>
              <a:effectLst/>
              <a:uLnTx/>
              <a:uFillTx/>
              <a:latin typeface="Tw Cen MT"/>
              <a:ea typeface="+mn-ea"/>
              <a:cs typeface="+mn-cs"/>
            </a:endParaRPr>
          </a:p>
        </p:txBody>
      </p:sp>
      <p:sp>
        <p:nvSpPr>
          <p:cNvPr id="12" name="Title 2"/>
          <p:cNvSpPr txBox="1">
            <a:spLocks/>
          </p:cNvSpPr>
          <p:nvPr/>
        </p:nvSpPr>
        <p:spPr>
          <a:xfrm>
            <a:off x="518736" y="1367288"/>
            <a:ext cx="20955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a:ea typeface="+mj-ea"/>
                <a:cs typeface="+mj-cs"/>
              </a:rPr>
              <a:t>Physical</a:t>
            </a:r>
            <a:endParaRPr kumimoji="0" lang="en-US" sz="2400" b="1" i="1" u="none" strike="noStrike" kern="1200" cap="none" spc="0" normalizeH="0" baseline="0" noProof="0" dirty="0">
              <a:ln>
                <a:noFill/>
              </a:ln>
              <a:solidFill>
                <a:srgbClr val="FFFFFF"/>
              </a:solidFill>
              <a:effectLst/>
              <a:uLnTx/>
              <a:uFillTx/>
              <a:latin typeface="Tw Cen MT"/>
              <a:ea typeface="+mj-ea"/>
              <a:cs typeface="+mj-cs"/>
            </a:endParaRPr>
          </a:p>
        </p:txBody>
      </p:sp>
      <p:sp>
        <p:nvSpPr>
          <p:cNvPr id="13" name="Title 2"/>
          <p:cNvSpPr txBox="1">
            <a:spLocks/>
          </p:cNvSpPr>
          <p:nvPr/>
        </p:nvSpPr>
        <p:spPr>
          <a:xfrm>
            <a:off x="6711888" y="1364841"/>
            <a:ext cx="20955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w Cen MT"/>
                <a:ea typeface="+mj-ea"/>
                <a:cs typeface="+mj-cs"/>
              </a:rPr>
              <a:t>Verbal</a:t>
            </a:r>
            <a:endParaRPr kumimoji="0" lang="en-US" sz="2400" b="1" i="1" u="none" strike="noStrike" kern="1200" cap="none" spc="0" normalizeH="0" baseline="0" noProof="0" dirty="0">
              <a:ln>
                <a:noFill/>
              </a:ln>
              <a:solidFill>
                <a:srgbClr val="FFFFFF"/>
              </a:solidFill>
              <a:effectLst/>
              <a:uLnTx/>
              <a:uFillTx/>
              <a:latin typeface="Tw Cen MT"/>
              <a:ea typeface="+mj-ea"/>
              <a:cs typeface="+mj-cs"/>
            </a:endParaRPr>
          </a:p>
        </p:txBody>
      </p:sp>
      <p:sp>
        <p:nvSpPr>
          <p:cNvPr id="14" name="Title 2"/>
          <p:cNvSpPr txBox="1">
            <a:spLocks/>
          </p:cNvSpPr>
          <p:nvPr/>
        </p:nvSpPr>
        <p:spPr>
          <a:xfrm>
            <a:off x="1318889" y="1791293"/>
            <a:ext cx="504825"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Tw Cen MT"/>
                <a:ea typeface="+mj-ea"/>
                <a:cs typeface="+mj-cs"/>
              </a:rPr>
              <a:t>1</a:t>
            </a:r>
            <a:endParaRPr kumimoji="0" lang="en-US" sz="4400" b="1" i="1" u="none" strike="noStrike" kern="1200" cap="none" spc="0" normalizeH="0" baseline="0" noProof="0" dirty="0">
              <a:ln>
                <a:noFill/>
              </a:ln>
              <a:solidFill>
                <a:srgbClr val="FFC000"/>
              </a:solidFill>
              <a:effectLst/>
              <a:uLnTx/>
              <a:uFillTx/>
              <a:latin typeface="Tw Cen MT"/>
              <a:ea typeface="+mj-ea"/>
              <a:cs typeface="+mj-cs"/>
            </a:endParaRPr>
          </a:p>
        </p:txBody>
      </p:sp>
      <p:sp>
        <p:nvSpPr>
          <p:cNvPr id="15" name="Title 2"/>
          <p:cNvSpPr txBox="1">
            <a:spLocks/>
          </p:cNvSpPr>
          <p:nvPr/>
        </p:nvSpPr>
        <p:spPr>
          <a:xfrm>
            <a:off x="1315680" y="2557025"/>
            <a:ext cx="504825"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Tw Cen MT"/>
                <a:ea typeface="+mj-ea"/>
                <a:cs typeface="+mj-cs"/>
              </a:rPr>
              <a:t>2</a:t>
            </a:r>
            <a:endParaRPr kumimoji="0" lang="en-US" sz="4400" b="1" i="1" u="none" strike="noStrike" kern="1200" cap="none" spc="0" normalizeH="0" baseline="0" noProof="0" dirty="0">
              <a:ln>
                <a:noFill/>
              </a:ln>
              <a:solidFill>
                <a:srgbClr val="FFC000"/>
              </a:solidFill>
              <a:effectLst/>
              <a:uLnTx/>
              <a:uFillTx/>
              <a:latin typeface="Tw Cen MT"/>
              <a:ea typeface="+mj-ea"/>
              <a:cs typeface="+mj-cs"/>
            </a:endParaRPr>
          </a:p>
        </p:txBody>
      </p:sp>
      <p:sp>
        <p:nvSpPr>
          <p:cNvPr id="17" name="Title 2"/>
          <p:cNvSpPr txBox="1">
            <a:spLocks/>
          </p:cNvSpPr>
          <p:nvPr/>
        </p:nvSpPr>
        <p:spPr>
          <a:xfrm>
            <a:off x="1315679" y="3292352"/>
            <a:ext cx="504825"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Tw Cen MT"/>
                <a:ea typeface="+mj-ea"/>
                <a:cs typeface="+mj-cs"/>
              </a:rPr>
              <a:t>3</a:t>
            </a:r>
            <a:endParaRPr kumimoji="0" lang="en-US" sz="4400" b="1" i="1" u="none" strike="noStrike" kern="1200" cap="none" spc="0" normalizeH="0" baseline="0" noProof="0" dirty="0">
              <a:ln>
                <a:noFill/>
              </a:ln>
              <a:solidFill>
                <a:srgbClr val="FFC000"/>
              </a:solidFill>
              <a:effectLst/>
              <a:uLnTx/>
              <a:uFillTx/>
              <a:latin typeface="Tw Cen MT"/>
              <a:ea typeface="+mj-ea"/>
              <a:cs typeface="+mj-cs"/>
            </a:endParaRPr>
          </a:p>
        </p:txBody>
      </p:sp>
      <p:sp>
        <p:nvSpPr>
          <p:cNvPr id="21" name="Title 2"/>
          <p:cNvSpPr txBox="1">
            <a:spLocks/>
          </p:cNvSpPr>
          <p:nvPr/>
        </p:nvSpPr>
        <p:spPr>
          <a:xfrm>
            <a:off x="1314075" y="4023872"/>
            <a:ext cx="504825"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Tw Cen MT"/>
                <a:ea typeface="+mj-ea"/>
                <a:cs typeface="+mj-cs"/>
              </a:rPr>
              <a:t>4</a:t>
            </a:r>
            <a:endParaRPr kumimoji="0" lang="en-US" sz="4400" b="1" i="1" u="none" strike="noStrike" kern="1200" cap="none" spc="0" normalizeH="0" baseline="0" noProof="0" dirty="0">
              <a:ln>
                <a:noFill/>
              </a:ln>
              <a:solidFill>
                <a:srgbClr val="FFC000"/>
              </a:solidFill>
              <a:effectLst/>
              <a:uLnTx/>
              <a:uFillTx/>
              <a:latin typeface="Tw Cen MT"/>
              <a:ea typeface="+mj-ea"/>
              <a:cs typeface="+mj-cs"/>
            </a:endParaRPr>
          </a:p>
        </p:txBody>
      </p:sp>
      <p:sp>
        <p:nvSpPr>
          <p:cNvPr id="22" name="Title 2"/>
          <p:cNvSpPr txBox="1">
            <a:spLocks/>
          </p:cNvSpPr>
          <p:nvPr/>
        </p:nvSpPr>
        <p:spPr>
          <a:xfrm>
            <a:off x="1314074" y="4759199"/>
            <a:ext cx="504825"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Tw Cen MT"/>
                <a:ea typeface="+mj-ea"/>
                <a:cs typeface="+mj-cs"/>
              </a:rPr>
              <a:t>5</a:t>
            </a:r>
            <a:endParaRPr kumimoji="0" lang="en-US" sz="4400" b="1" i="1" u="none" strike="noStrike" kern="1200" cap="none" spc="0" normalizeH="0" baseline="0" noProof="0" dirty="0">
              <a:ln>
                <a:noFill/>
              </a:ln>
              <a:solidFill>
                <a:srgbClr val="FFC000"/>
              </a:solidFill>
              <a:effectLst/>
              <a:uLnTx/>
              <a:uFillTx/>
              <a:latin typeface="Tw Cen MT"/>
              <a:ea typeface="+mj-ea"/>
              <a:cs typeface="+mj-cs"/>
            </a:endParaRPr>
          </a:p>
        </p:txBody>
      </p:sp>
      <p:sp>
        <p:nvSpPr>
          <p:cNvPr id="23" name="Title 2"/>
          <p:cNvSpPr txBox="1">
            <a:spLocks/>
          </p:cNvSpPr>
          <p:nvPr/>
        </p:nvSpPr>
        <p:spPr>
          <a:xfrm>
            <a:off x="7512040" y="1943693"/>
            <a:ext cx="504825"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Tw Cen MT"/>
                <a:ea typeface="+mj-ea"/>
                <a:cs typeface="+mj-cs"/>
              </a:rPr>
              <a:t>1</a:t>
            </a:r>
            <a:endParaRPr kumimoji="0" lang="en-US" sz="4400" b="1" i="1" u="none" strike="noStrike" kern="1200" cap="none" spc="0" normalizeH="0" baseline="0" noProof="0" dirty="0">
              <a:ln>
                <a:noFill/>
              </a:ln>
              <a:solidFill>
                <a:srgbClr val="FFC000"/>
              </a:solidFill>
              <a:effectLst/>
              <a:uLnTx/>
              <a:uFillTx/>
              <a:latin typeface="Tw Cen MT"/>
              <a:ea typeface="+mj-ea"/>
              <a:cs typeface="+mj-cs"/>
            </a:endParaRPr>
          </a:p>
        </p:txBody>
      </p:sp>
      <p:sp>
        <p:nvSpPr>
          <p:cNvPr id="24" name="Title 2"/>
          <p:cNvSpPr txBox="1">
            <a:spLocks/>
          </p:cNvSpPr>
          <p:nvPr/>
        </p:nvSpPr>
        <p:spPr>
          <a:xfrm>
            <a:off x="7508831" y="2709425"/>
            <a:ext cx="504825"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Tw Cen MT"/>
                <a:ea typeface="+mj-ea"/>
                <a:cs typeface="+mj-cs"/>
              </a:rPr>
              <a:t>2</a:t>
            </a:r>
            <a:endParaRPr kumimoji="0" lang="en-US" sz="4400" b="1" i="1" u="none" strike="noStrike" kern="1200" cap="none" spc="0" normalizeH="0" baseline="0" noProof="0" dirty="0">
              <a:ln>
                <a:noFill/>
              </a:ln>
              <a:solidFill>
                <a:srgbClr val="FFC000"/>
              </a:solidFill>
              <a:effectLst/>
              <a:uLnTx/>
              <a:uFillTx/>
              <a:latin typeface="Tw Cen MT"/>
              <a:ea typeface="+mj-ea"/>
              <a:cs typeface="+mj-cs"/>
            </a:endParaRPr>
          </a:p>
        </p:txBody>
      </p:sp>
      <p:sp>
        <p:nvSpPr>
          <p:cNvPr id="25" name="Title 2"/>
          <p:cNvSpPr txBox="1">
            <a:spLocks/>
          </p:cNvSpPr>
          <p:nvPr/>
        </p:nvSpPr>
        <p:spPr>
          <a:xfrm>
            <a:off x="7508830" y="3444752"/>
            <a:ext cx="504825"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Tw Cen MT"/>
                <a:ea typeface="+mj-ea"/>
                <a:cs typeface="+mj-cs"/>
              </a:rPr>
              <a:t>3</a:t>
            </a:r>
            <a:endParaRPr kumimoji="0" lang="en-US" sz="4400" b="1" i="1" u="none" strike="noStrike" kern="1200" cap="none" spc="0" normalizeH="0" baseline="0" noProof="0" dirty="0">
              <a:ln>
                <a:noFill/>
              </a:ln>
              <a:solidFill>
                <a:srgbClr val="FFC000"/>
              </a:solidFill>
              <a:effectLst/>
              <a:uLnTx/>
              <a:uFillTx/>
              <a:latin typeface="Tw Cen MT"/>
              <a:ea typeface="+mj-ea"/>
              <a:cs typeface="+mj-cs"/>
            </a:endParaRPr>
          </a:p>
        </p:txBody>
      </p:sp>
      <p:sp>
        <p:nvSpPr>
          <p:cNvPr id="26" name="Title 2"/>
          <p:cNvSpPr txBox="1">
            <a:spLocks/>
          </p:cNvSpPr>
          <p:nvPr/>
        </p:nvSpPr>
        <p:spPr>
          <a:xfrm>
            <a:off x="7507226" y="4176272"/>
            <a:ext cx="504825"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C000"/>
                </a:solidFill>
                <a:effectLst/>
                <a:uLnTx/>
                <a:uFillTx/>
                <a:latin typeface="Tw Cen MT"/>
                <a:ea typeface="+mj-ea"/>
                <a:cs typeface="+mj-cs"/>
              </a:rPr>
              <a:t>4</a:t>
            </a:r>
            <a:endParaRPr kumimoji="0" lang="en-US" sz="4400" b="1" i="1" u="none" strike="noStrike" kern="1200" cap="none" spc="0" normalizeH="0" baseline="0" noProof="0" dirty="0">
              <a:ln>
                <a:noFill/>
              </a:ln>
              <a:solidFill>
                <a:srgbClr val="FFC000"/>
              </a:solidFill>
              <a:effectLst/>
              <a:uLnTx/>
              <a:uFillTx/>
              <a:latin typeface="Tw Cen MT"/>
              <a:ea typeface="+mj-ea"/>
              <a:cs typeface="+mj-cs"/>
            </a:endParaRPr>
          </a:p>
        </p:txBody>
      </p:sp>
    </p:spTree>
    <p:extLst>
      <p:ext uri="{BB962C8B-B14F-4D97-AF65-F5344CB8AC3E}">
        <p14:creationId xmlns:p14="http://schemas.microsoft.com/office/powerpoint/2010/main" val="21381145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Activity 6.18</a:t>
            </a:r>
            <a:br>
              <a:rPr lang="en-US" dirty="0"/>
            </a:br>
            <a:r>
              <a:rPr lang="en-US" i="1" dirty="0"/>
              <a:t>Analyze a Video Example</a:t>
            </a:r>
          </a:p>
        </p:txBody>
      </p:sp>
      <p:sp>
        <p:nvSpPr>
          <p:cNvPr id="6" name="Text Placeholder 5"/>
          <p:cNvSpPr>
            <a:spLocks noGrp="1"/>
          </p:cNvSpPr>
          <p:nvPr>
            <p:ph type="body" sz="quarter" idx="14"/>
          </p:nvPr>
        </p:nvSpPr>
        <p:spPr/>
        <p:txBody>
          <a:bodyPr/>
          <a:lstStyle/>
          <a:p>
            <a:r>
              <a:rPr lang="en-US" dirty="0"/>
              <a:t>What questions/instructions could Mr. Xu have asked/given to elicit responses using a </a:t>
            </a:r>
            <a:r>
              <a:rPr lang="en-US" b="1" dirty="0"/>
              <a:t>written</a:t>
            </a:r>
            <a:r>
              <a:rPr lang="en-US" dirty="0"/>
              <a:t> response format?</a:t>
            </a:r>
          </a:p>
          <a:p>
            <a:endParaRPr lang="en-US" dirty="0"/>
          </a:p>
        </p:txBody>
      </p:sp>
      <p:pic>
        <p:nvPicPr>
          <p:cNvPr id="8" name="Picture Placeholder 7" descr="mr. xin xu teaching one student"/>
          <p:cNvPicPr>
            <a:picLocks noGrp="1" noChangeAspect="1"/>
          </p:cNvPicPr>
          <p:nvPr>
            <p:ph type="pic" sz="quarter" idx="11"/>
          </p:nvPr>
        </p:nvPicPr>
        <p:blipFill>
          <a:blip r:embed="rId2"/>
          <a:srcRect l="10855" r="10855"/>
          <a:stretch>
            <a:fillRect/>
          </a:stretch>
        </p:blipFill>
        <p:spPr>
          <a:prstGeom prst="rect">
            <a:avLst/>
          </a:prstGeom>
        </p:spPr>
      </p:pic>
      <p:sp>
        <p:nvSpPr>
          <p:cNvPr id="5" name="Content Placeholder 4"/>
          <p:cNvSpPr>
            <a:spLocks noGrp="1"/>
          </p:cNvSpPr>
          <p:nvPr>
            <p:ph idx="12"/>
          </p:nvPr>
        </p:nvSpPr>
        <p:spPr/>
        <p:txBody>
          <a:bodyPr/>
          <a:lstStyle/>
          <a:p>
            <a:r>
              <a:rPr lang="en-US" dirty="0"/>
              <a:t>Xin Xu</a:t>
            </a:r>
          </a:p>
        </p:txBody>
      </p:sp>
    </p:spTree>
    <p:extLst>
      <p:ext uri="{BB962C8B-B14F-4D97-AF65-F5344CB8AC3E}">
        <p14:creationId xmlns:p14="http://schemas.microsoft.com/office/powerpoint/2010/main" val="20042083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dirty="0"/>
              <a:t>Complete Online Activities</a:t>
            </a:r>
          </a:p>
          <a:p>
            <a:r>
              <a:rPr lang="en-US" dirty="0"/>
              <a:t>Activity 6.19: </a:t>
            </a:r>
            <a:r>
              <a:rPr lang="en-US" i="1" dirty="0"/>
              <a:t>Discussion Board</a:t>
            </a:r>
          </a:p>
          <a:p>
            <a:r>
              <a:rPr lang="en-US" dirty="0"/>
              <a:t>Activity 6.20: </a:t>
            </a:r>
            <a:r>
              <a:rPr lang="en-US" i="1" dirty="0"/>
              <a:t>Module 6 Part 4 Quiz</a:t>
            </a:r>
            <a:endParaRPr lang="en-US" dirty="0"/>
          </a:p>
        </p:txBody>
      </p:sp>
      <p:sp>
        <p:nvSpPr>
          <p:cNvPr id="3" name="Text Placeholder 2"/>
          <p:cNvSpPr>
            <a:spLocks noGrp="1"/>
          </p:cNvSpPr>
          <p:nvPr>
            <p:ph type="body" sz="quarter" idx="14"/>
          </p:nvPr>
        </p:nvSpPr>
        <p:spPr/>
        <p:txBody>
          <a:bodyPr/>
          <a:lstStyle/>
          <a:p>
            <a:r>
              <a:rPr lang="en-US" dirty="0"/>
              <a:t>Part 4 Wrap-Up</a:t>
            </a:r>
          </a:p>
        </p:txBody>
      </p:sp>
      <p:sp>
        <p:nvSpPr>
          <p:cNvPr id="4" name="Title 3" hidden="1">
            <a:extLst>
              <a:ext uri="{FF2B5EF4-FFF2-40B4-BE49-F238E27FC236}">
                <a16:creationId xmlns:a16="http://schemas.microsoft.com/office/drawing/2014/main" id="{EE43754B-B7BC-4D76-A195-3C639EA5FF78}"/>
              </a:ext>
            </a:extLst>
          </p:cNvPr>
          <p:cNvSpPr>
            <a:spLocks noGrp="1"/>
          </p:cNvSpPr>
          <p:nvPr>
            <p:ph type="title"/>
          </p:nvPr>
        </p:nvSpPr>
        <p:spPr/>
        <p:txBody>
          <a:bodyPr/>
          <a:lstStyle/>
          <a:p>
            <a:r>
              <a:rPr lang="en-US" dirty="0"/>
              <a:t>Slide 144</a:t>
            </a:r>
          </a:p>
        </p:txBody>
      </p:sp>
    </p:spTree>
    <p:extLst>
      <p:ext uri="{BB962C8B-B14F-4D97-AF65-F5344CB8AC3E}">
        <p14:creationId xmlns:p14="http://schemas.microsoft.com/office/powerpoint/2010/main" val="389771019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6.19</a:t>
            </a:r>
            <a:br>
              <a:rPr lang="en-US" dirty="0"/>
            </a:br>
            <a:r>
              <a:rPr lang="en-US" sz="3000" i="1" dirty="0"/>
              <a:t>Discussion Board Post</a:t>
            </a:r>
            <a:endParaRPr lang="en-US" sz="3000" dirty="0"/>
          </a:p>
        </p:txBody>
      </p:sp>
      <p:sp>
        <p:nvSpPr>
          <p:cNvPr id="6" name="Text Placeholder 5"/>
          <p:cNvSpPr>
            <a:spLocks noGrp="1"/>
          </p:cNvSpPr>
          <p:nvPr>
            <p:ph type="body" sz="quarter" idx="13"/>
          </p:nvPr>
        </p:nvSpPr>
        <p:spPr>
          <a:xfrm>
            <a:off x="575733" y="1722474"/>
            <a:ext cx="4195967" cy="4881526"/>
          </a:xfrm>
        </p:spPr>
        <p:txBody>
          <a:bodyPr>
            <a:normAutofit/>
          </a:bodyPr>
          <a:lstStyle/>
          <a:p>
            <a:pPr>
              <a:lnSpc>
                <a:spcPct val="100000"/>
              </a:lnSpc>
              <a:spcBef>
                <a:spcPts val="600"/>
              </a:spcBef>
            </a:pPr>
            <a:r>
              <a:rPr lang="en-US" sz="1800" dirty="0"/>
              <a:t>Develop a brief sample lesson plan that you might teach to students. </a:t>
            </a:r>
          </a:p>
          <a:p>
            <a:pPr>
              <a:lnSpc>
                <a:spcPct val="100000"/>
              </a:lnSpc>
              <a:spcBef>
                <a:spcPts val="600"/>
              </a:spcBef>
            </a:pPr>
            <a:r>
              <a:rPr lang="en-US" sz="1800" dirty="0"/>
              <a:t>Include at least 3 questions/ instructions that you might ask/give to elicit responses from students during the lesson.</a:t>
            </a:r>
          </a:p>
          <a:p>
            <a:pPr>
              <a:lnSpc>
                <a:spcPct val="100000"/>
              </a:lnSpc>
              <a:spcBef>
                <a:spcPts val="600"/>
              </a:spcBef>
            </a:pPr>
            <a:r>
              <a:rPr lang="en-US" sz="1800" dirty="0"/>
              <a:t>Be sure to include the lesson objective and any necessary context information.</a:t>
            </a:r>
          </a:p>
          <a:p>
            <a:pPr marL="0" indent="0">
              <a:lnSpc>
                <a:spcPct val="100000"/>
              </a:lnSpc>
              <a:spcBef>
                <a:spcPts val="600"/>
              </a:spcBef>
              <a:buNone/>
            </a:pPr>
            <a:r>
              <a:rPr lang="en-US" sz="1800" b="1" u="sng" dirty="0"/>
              <a:t>Do not identify the response formats</a:t>
            </a:r>
            <a:r>
              <a:rPr lang="en-US" sz="1800" dirty="0"/>
              <a:t>. Respond to your classmates’ posts by identifying the response formats of each elicited response within their examples.</a:t>
            </a:r>
          </a:p>
          <a:p>
            <a:endParaRPr lang="en-US" dirty="0"/>
          </a:p>
        </p:txBody>
      </p:sp>
    </p:spTree>
    <p:extLst>
      <p:ext uri="{BB962C8B-B14F-4D97-AF65-F5344CB8AC3E}">
        <p14:creationId xmlns:p14="http://schemas.microsoft.com/office/powerpoint/2010/main" val="42434771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6.20</a:t>
            </a:r>
            <a:br>
              <a:rPr lang="en-US" dirty="0"/>
            </a:br>
            <a:r>
              <a:rPr lang="en-US" i="1" dirty="0"/>
              <a:t>Quiz</a:t>
            </a:r>
          </a:p>
        </p:txBody>
      </p:sp>
      <p:sp>
        <p:nvSpPr>
          <p:cNvPr id="5" name="Text Placeholder 4"/>
          <p:cNvSpPr>
            <a:spLocks noGrp="1"/>
          </p:cNvSpPr>
          <p:nvPr>
            <p:ph type="body" sz="quarter" idx="13"/>
          </p:nvPr>
        </p:nvSpPr>
        <p:spPr>
          <a:xfrm>
            <a:off x="575733" y="1644308"/>
            <a:ext cx="8307010" cy="4469673"/>
          </a:xfrm>
        </p:spPr>
        <p:txBody>
          <a:bodyPr/>
          <a:lstStyle/>
          <a:p>
            <a:r>
              <a:rPr lang="en-US" dirty="0"/>
              <a:t>Complete the Module 6 Part 4 quiz to demonstrate your understanding of eliciting responses that match the learning outcome. </a:t>
            </a:r>
          </a:p>
          <a:p>
            <a:r>
              <a:rPr lang="en-US" dirty="0"/>
              <a:t>When you’re finished, you can watch the quiz answer video for an explanation of the correct responses. </a:t>
            </a:r>
          </a:p>
        </p:txBody>
      </p:sp>
    </p:spTree>
    <p:extLst>
      <p:ext uri="{BB962C8B-B14F-4D97-AF65-F5344CB8AC3E}">
        <p14:creationId xmlns:p14="http://schemas.microsoft.com/office/powerpoint/2010/main" val="4684475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6.20</a:t>
            </a:r>
            <a:br>
              <a:rPr lang="en-US" dirty="0"/>
            </a:br>
            <a:r>
              <a:rPr lang="en-US" i="1" dirty="0"/>
              <a:t>Quiz</a:t>
            </a:r>
            <a:endParaRPr lang="en-US" dirty="0"/>
          </a:p>
        </p:txBody>
      </p:sp>
      <p:sp>
        <p:nvSpPr>
          <p:cNvPr id="3" name="Text Placeholder 2"/>
          <p:cNvSpPr>
            <a:spLocks noGrp="1"/>
          </p:cNvSpPr>
          <p:nvPr>
            <p:ph type="body" sz="quarter" idx="13"/>
          </p:nvPr>
        </p:nvSpPr>
        <p:spPr>
          <a:xfrm>
            <a:off x="575733" y="1644308"/>
            <a:ext cx="8204754" cy="4885080"/>
          </a:xfrm>
        </p:spPr>
        <p:txBody>
          <a:bodyPr>
            <a:normAutofit/>
          </a:bodyPr>
          <a:lstStyle/>
          <a:p>
            <a:pPr>
              <a:lnSpc>
                <a:spcPct val="100000"/>
              </a:lnSpc>
              <a:spcBef>
                <a:spcPts val="600"/>
              </a:spcBef>
              <a:buFont typeface="+mj-lt"/>
              <a:buAutoNum type="arabicPeriod"/>
            </a:pPr>
            <a:r>
              <a:rPr lang="en-US" sz="2400" b="1" dirty="0"/>
              <a:t>True or False</a:t>
            </a:r>
            <a:r>
              <a:rPr lang="en-US" sz="2400" dirty="0"/>
              <a:t>: No matter what you are teaching, you should always elicit responses that elicit a variety of response formats.</a:t>
            </a:r>
          </a:p>
          <a:p>
            <a:pPr>
              <a:lnSpc>
                <a:spcPct val="100000"/>
              </a:lnSpc>
              <a:spcBef>
                <a:spcPts val="600"/>
              </a:spcBef>
              <a:buFont typeface="+mj-lt"/>
              <a:buAutoNum type="arabicPeriod"/>
            </a:pPr>
            <a:endParaRPr lang="en-US" sz="1400" dirty="0"/>
          </a:p>
          <a:p>
            <a:pPr>
              <a:buFont typeface="+mj-lt"/>
              <a:buAutoNum type="arabicPeriod"/>
              <a:tabLst>
                <a:tab pos="457200" algn="l"/>
              </a:tabLst>
            </a:pPr>
            <a:r>
              <a:rPr lang="en-US" sz="2400" dirty="0"/>
              <a:t>The response format that is most effective is: </a:t>
            </a:r>
          </a:p>
          <a:p>
            <a:pPr marL="800100" lvl="1" indent="-342900">
              <a:buFont typeface="+mj-lt"/>
              <a:buAutoNum type="alphaLcParenR"/>
            </a:pPr>
            <a:r>
              <a:rPr lang="en-US" sz="2400" dirty="0"/>
              <a:t>Verbal		</a:t>
            </a:r>
          </a:p>
          <a:p>
            <a:pPr marL="800100" lvl="1" indent="-342900">
              <a:buFont typeface="+mj-lt"/>
              <a:buAutoNum type="alphaLcParenR"/>
            </a:pPr>
            <a:r>
              <a:rPr lang="en-US" sz="2400" dirty="0"/>
              <a:t>Written	</a:t>
            </a:r>
          </a:p>
          <a:p>
            <a:pPr marL="800100" lvl="1" indent="-342900">
              <a:buFont typeface="+mj-lt"/>
              <a:buAutoNum type="alphaLcParenR"/>
            </a:pPr>
            <a:r>
              <a:rPr lang="en-US" sz="2400" dirty="0"/>
              <a:t>Physical</a:t>
            </a:r>
          </a:p>
          <a:p>
            <a:pPr marL="800100" lvl="1" indent="-342900">
              <a:buFont typeface="+mj-lt"/>
              <a:buAutoNum type="alphaLcParenR"/>
            </a:pPr>
            <a:r>
              <a:rPr lang="en-US" sz="2400" dirty="0"/>
              <a:t>They are all effective depending on the context</a:t>
            </a:r>
          </a:p>
        </p:txBody>
      </p:sp>
    </p:spTree>
    <p:extLst>
      <p:ext uri="{BB962C8B-B14F-4D97-AF65-F5344CB8AC3E}">
        <p14:creationId xmlns:p14="http://schemas.microsoft.com/office/powerpoint/2010/main" val="36345649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6.20</a:t>
            </a:r>
            <a:br>
              <a:rPr lang="en-US" dirty="0"/>
            </a:br>
            <a:r>
              <a:rPr lang="en-US" i="1" dirty="0"/>
              <a:t>Quiz</a:t>
            </a:r>
            <a:endParaRPr lang="en-US" dirty="0"/>
          </a:p>
        </p:txBody>
      </p:sp>
      <p:sp>
        <p:nvSpPr>
          <p:cNvPr id="3" name="Text Placeholder 2"/>
          <p:cNvSpPr>
            <a:spLocks noGrp="1"/>
          </p:cNvSpPr>
          <p:nvPr>
            <p:ph type="body" sz="quarter" idx="13"/>
          </p:nvPr>
        </p:nvSpPr>
        <p:spPr/>
        <p:txBody>
          <a:bodyPr>
            <a:normAutofit/>
          </a:bodyPr>
          <a:lstStyle/>
          <a:p>
            <a:pPr marL="0" indent="0">
              <a:lnSpc>
                <a:spcPct val="100000"/>
              </a:lnSpc>
              <a:spcBef>
                <a:spcPts val="600"/>
              </a:spcBef>
              <a:buNone/>
            </a:pPr>
            <a:r>
              <a:rPr lang="en-US" sz="1800" dirty="0"/>
              <a:t>Mrs. T is a 1st grade special educator teaching a math lesson about the commutative property of addition. The learning outcome is that SWBAT apply the commutative property to successfully solve addition problems. </a:t>
            </a:r>
          </a:p>
          <a:p>
            <a:pPr marL="514350" indent="-342900">
              <a:lnSpc>
                <a:spcPct val="100000"/>
              </a:lnSpc>
              <a:spcBef>
                <a:spcPts val="1200"/>
              </a:spcBef>
              <a:buFont typeface="+mj-lt"/>
              <a:buAutoNum type="arabicPeriod" startAt="3"/>
            </a:pPr>
            <a:r>
              <a:rPr lang="en-US" sz="1800" dirty="0"/>
              <a:t>T: “Today we will learn about the commutative property of addition. What property will we learn about?”</a:t>
            </a:r>
          </a:p>
          <a:p>
            <a:pPr marL="514350" indent="-342900">
              <a:lnSpc>
                <a:spcPct val="100000"/>
              </a:lnSpc>
              <a:spcBef>
                <a:spcPts val="1200"/>
              </a:spcBef>
              <a:buFont typeface="+mj-lt"/>
              <a:buAutoNum type="arabicPeriod" startAt="3"/>
            </a:pPr>
            <a:r>
              <a:rPr lang="en-US" sz="1800" dirty="0"/>
              <a:t>T: “We will learn about the commutative property using the equation 7+5=12. Read this equation with me.”</a:t>
            </a:r>
          </a:p>
          <a:p>
            <a:pPr marL="514350" indent="-342900">
              <a:lnSpc>
                <a:spcPct val="100000"/>
              </a:lnSpc>
              <a:spcBef>
                <a:spcPts val="1200"/>
              </a:spcBef>
              <a:buFont typeface="+mj-lt"/>
              <a:buAutoNum type="arabicPeriod" startAt="3"/>
            </a:pPr>
            <a:r>
              <a:rPr lang="en-US" sz="1800" dirty="0"/>
              <a:t>T: “Since 7+5=12, we can use the commutative property to know that 5+7 also = 12. What does 5+7 equal? Write the sum on your whiteboard.”</a:t>
            </a:r>
          </a:p>
          <a:p>
            <a:pPr marL="514350" indent="-342900">
              <a:lnSpc>
                <a:spcPct val="100000"/>
              </a:lnSpc>
              <a:spcBef>
                <a:spcPts val="1200"/>
              </a:spcBef>
              <a:buFont typeface="+mj-lt"/>
              <a:buAutoNum type="arabicPeriod" startAt="3"/>
            </a:pPr>
            <a:r>
              <a:rPr lang="en-US" sz="1800" dirty="0"/>
              <a:t>T: “I know that 9+6=15. Using the commutative property, what does 6 plus 9 equal? Turn and whisper to your partner.”</a:t>
            </a:r>
          </a:p>
        </p:txBody>
      </p:sp>
      <p:sp>
        <p:nvSpPr>
          <p:cNvPr id="4" name="Text Placeholder 2"/>
          <p:cNvSpPr txBox="1">
            <a:spLocks/>
          </p:cNvSpPr>
          <p:nvPr/>
        </p:nvSpPr>
        <p:spPr>
          <a:xfrm>
            <a:off x="4874683" y="168507"/>
            <a:ext cx="4059767" cy="1229067"/>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94B9AF"/>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94B9AF"/>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94B9AF"/>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94B9AF"/>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94B9AF"/>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ppleSymbols" charset="0"/>
              <a:buNone/>
            </a:pPr>
            <a:r>
              <a:rPr lang="en-US" sz="1400" dirty="0"/>
              <a:t>For each response elicited in the following scenario, identify the response format as either:</a:t>
            </a:r>
          </a:p>
          <a:p>
            <a:pPr marL="231775" indent="-231775">
              <a:lnSpc>
                <a:spcPct val="100000"/>
              </a:lnSpc>
              <a:spcBef>
                <a:spcPts val="600"/>
              </a:spcBef>
              <a:buFont typeface="+mj-lt"/>
              <a:buAutoNum type="alphaLcParenR"/>
            </a:pPr>
            <a:r>
              <a:rPr lang="en-US" sz="1400" dirty="0"/>
              <a:t>verbal	          </a:t>
            </a:r>
            <a:r>
              <a:rPr lang="en-US" sz="1400" dirty="0">
                <a:solidFill>
                  <a:srgbClr val="84A59C"/>
                </a:solidFill>
              </a:rPr>
              <a:t>b) </a:t>
            </a:r>
            <a:r>
              <a:rPr lang="en-US" sz="1400" dirty="0"/>
              <a:t>written</a:t>
            </a:r>
          </a:p>
          <a:p>
            <a:pPr marL="231775" indent="-231775">
              <a:lnSpc>
                <a:spcPct val="100000"/>
              </a:lnSpc>
              <a:spcBef>
                <a:spcPts val="600"/>
              </a:spcBef>
              <a:buFont typeface="+mj-lt"/>
              <a:buAutoNum type="alphaLcParenR" startAt="3"/>
            </a:pPr>
            <a:r>
              <a:rPr lang="en-US" sz="1400" dirty="0"/>
              <a:t>physical</a:t>
            </a:r>
          </a:p>
          <a:p>
            <a:pPr marL="457200" indent="-457200">
              <a:lnSpc>
                <a:spcPct val="100000"/>
              </a:lnSpc>
              <a:spcBef>
                <a:spcPts val="600"/>
              </a:spcBef>
              <a:buFont typeface="+mj-lt"/>
              <a:buAutoNum type="alphaLcParenR" startAt="3"/>
            </a:pPr>
            <a:endParaRPr lang="en-US" sz="1400" dirty="0"/>
          </a:p>
        </p:txBody>
      </p:sp>
    </p:spTree>
    <p:extLst>
      <p:ext uri="{BB962C8B-B14F-4D97-AF65-F5344CB8AC3E}">
        <p14:creationId xmlns:p14="http://schemas.microsoft.com/office/powerpoint/2010/main" val="10282469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6.20</a:t>
            </a:r>
            <a:br>
              <a:rPr lang="en-US" dirty="0"/>
            </a:br>
            <a:r>
              <a:rPr lang="en-US" i="1" dirty="0"/>
              <a:t>Quiz</a:t>
            </a:r>
            <a:endParaRPr lang="en-US" dirty="0"/>
          </a:p>
        </p:txBody>
      </p:sp>
      <p:sp>
        <p:nvSpPr>
          <p:cNvPr id="3" name="Text Placeholder 2"/>
          <p:cNvSpPr>
            <a:spLocks noGrp="1"/>
          </p:cNvSpPr>
          <p:nvPr>
            <p:ph type="body" sz="quarter" idx="13"/>
          </p:nvPr>
        </p:nvSpPr>
        <p:spPr/>
        <p:txBody>
          <a:bodyPr>
            <a:noAutofit/>
          </a:bodyPr>
          <a:lstStyle/>
          <a:p>
            <a:pPr marL="0" indent="0">
              <a:lnSpc>
                <a:spcPct val="100000"/>
              </a:lnSpc>
              <a:buNone/>
            </a:pPr>
            <a:r>
              <a:rPr lang="en-US" sz="1800" dirty="0"/>
              <a:t>Mr. M is a 7</a:t>
            </a:r>
            <a:r>
              <a:rPr lang="en-US" sz="1800" baseline="30000" dirty="0"/>
              <a:t>th</a:t>
            </a:r>
            <a:r>
              <a:rPr lang="en-US" sz="1800" dirty="0"/>
              <a:t> grade special educator teaching a lesson about text features. The learning outcome is that SWBAT identify three text features: headings, picture captions, and maps.  </a:t>
            </a:r>
          </a:p>
          <a:p>
            <a:pPr marL="628650" lvl="1" indent="-400050">
              <a:lnSpc>
                <a:spcPct val="100000"/>
              </a:lnSpc>
              <a:spcBef>
                <a:spcPts val="1200"/>
              </a:spcBef>
              <a:buFont typeface="+mj-lt"/>
              <a:buAutoNum type="arabicPeriod" startAt="7"/>
            </a:pPr>
            <a:r>
              <a:rPr lang="en-US" dirty="0"/>
              <a:t>T: “Today we will learn about 3 new text features. Who can remind me of the text feature we learned about yesterday?”</a:t>
            </a:r>
          </a:p>
          <a:p>
            <a:pPr marL="628650" lvl="1" indent="-400050">
              <a:lnSpc>
                <a:spcPct val="100000"/>
              </a:lnSpc>
              <a:spcBef>
                <a:spcPts val="1200"/>
              </a:spcBef>
              <a:buFont typeface="+mj-lt"/>
              <a:buAutoNum type="arabicPeriod" startAt="7"/>
            </a:pPr>
            <a:r>
              <a:rPr lang="en-US" dirty="0"/>
              <a:t>T: “A heading is similar to a title. It comes before a passage of text and tells us what the passage is about. Point to a heading in the article on your desk.”</a:t>
            </a:r>
          </a:p>
          <a:p>
            <a:pPr marL="628650" lvl="1" indent="-400050">
              <a:lnSpc>
                <a:spcPct val="100000"/>
              </a:lnSpc>
              <a:spcBef>
                <a:spcPts val="1200"/>
              </a:spcBef>
              <a:buFont typeface="+mj-lt"/>
              <a:buAutoNum type="arabicPeriod" startAt="7"/>
            </a:pPr>
            <a:r>
              <a:rPr lang="en-US" dirty="0"/>
              <a:t>T: “Now we’ll learn about picture captions. Quickly jot the phrase </a:t>
            </a:r>
            <a:r>
              <a:rPr lang="en-US" i="1" dirty="0"/>
              <a:t>picture captions </a:t>
            </a:r>
            <a:r>
              <a:rPr lang="en-US" dirty="0"/>
              <a:t>in your notes.”</a:t>
            </a:r>
          </a:p>
          <a:p>
            <a:pPr marL="628650" lvl="1" indent="-400050">
              <a:lnSpc>
                <a:spcPct val="100000"/>
              </a:lnSpc>
              <a:spcBef>
                <a:spcPts val="1200"/>
              </a:spcBef>
              <a:buFont typeface="+mj-lt"/>
              <a:buAutoNum type="arabicPeriod" startAt="7"/>
            </a:pPr>
            <a:r>
              <a:rPr lang="en-US" dirty="0"/>
              <a:t>T: “Maps are most often found in non-fiction text, like textbooks or news articles. Where are you more likely to find a map, in a chapter book or in an encyclopedia?”</a:t>
            </a:r>
          </a:p>
        </p:txBody>
      </p:sp>
      <p:sp>
        <p:nvSpPr>
          <p:cNvPr id="4" name="Text Placeholder 2"/>
          <p:cNvSpPr txBox="1">
            <a:spLocks/>
          </p:cNvSpPr>
          <p:nvPr/>
        </p:nvSpPr>
        <p:spPr>
          <a:xfrm>
            <a:off x="4874683" y="168507"/>
            <a:ext cx="4059767" cy="1229067"/>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94B9AF"/>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94B9AF"/>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94B9AF"/>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94B9AF"/>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94B9AF"/>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ppleSymbols" charset="0"/>
              <a:buNone/>
            </a:pPr>
            <a:r>
              <a:rPr lang="en-US" sz="1400" dirty="0"/>
              <a:t>For each response elicited in the following scenario, identify the response format as either:</a:t>
            </a:r>
          </a:p>
          <a:p>
            <a:pPr marL="231775" indent="-231775">
              <a:lnSpc>
                <a:spcPct val="100000"/>
              </a:lnSpc>
              <a:spcBef>
                <a:spcPts val="600"/>
              </a:spcBef>
              <a:buFont typeface="+mj-lt"/>
              <a:buAutoNum type="alphaLcParenR"/>
            </a:pPr>
            <a:r>
              <a:rPr lang="en-US" sz="1400" dirty="0"/>
              <a:t>verbal 	         </a:t>
            </a:r>
            <a:r>
              <a:rPr lang="en-US" sz="1400" dirty="0">
                <a:solidFill>
                  <a:srgbClr val="84A59C"/>
                </a:solidFill>
              </a:rPr>
              <a:t>b) </a:t>
            </a:r>
            <a:r>
              <a:rPr lang="en-US" sz="1400" dirty="0"/>
              <a:t>written</a:t>
            </a:r>
          </a:p>
          <a:p>
            <a:pPr marL="231775" indent="-231775">
              <a:lnSpc>
                <a:spcPct val="100000"/>
              </a:lnSpc>
              <a:spcBef>
                <a:spcPts val="600"/>
              </a:spcBef>
              <a:buFont typeface="+mj-lt"/>
              <a:buAutoNum type="alphaLcParenR" startAt="3"/>
            </a:pPr>
            <a:r>
              <a:rPr lang="en-US" sz="1400" dirty="0"/>
              <a:t>physical</a:t>
            </a:r>
          </a:p>
          <a:p>
            <a:pPr marL="457200" indent="-457200">
              <a:lnSpc>
                <a:spcPct val="100000"/>
              </a:lnSpc>
              <a:spcBef>
                <a:spcPts val="600"/>
              </a:spcBef>
              <a:buFont typeface="+mj-lt"/>
              <a:buAutoNum type="alphaLcParenR" startAt="3"/>
            </a:pPr>
            <a:endParaRPr lang="en-US" sz="1400" dirty="0"/>
          </a:p>
        </p:txBody>
      </p:sp>
    </p:spTree>
    <p:extLst>
      <p:ext uri="{BB962C8B-B14F-4D97-AF65-F5344CB8AC3E}">
        <p14:creationId xmlns:p14="http://schemas.microsoft.com/office/powerpoint/2010/main" val="1382359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 of the responses of 5 student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692" y="2448455"/>
            <a:ext cx="6197885" cy="3548593"/>
          </a:xfrm>
          <a:prstGeom prst="rect">
            <a:avLst/>
          </a:prstGeom>
        </p:spPr>
      </p:pic>
      <p:sp>
        <p:nvSpPr>
          <p:cNvPr id="13" name="TextBox 12"/>
          <p:cNvSpPr txBox="1"/>
          <p:nvPr/>
        </p:nvSpPr>
        <p:spPr>
          <a:xfrm>
            <a:off x="1118415" y="2536769"/>
            <a:ext cx="670388" cy="369332"/>
          </a:xfrm>
          <a:prstGeom prst="rect">
            <a:avLst/>
          </a:prstGeom>
          <a:noFill/>
        </p:spPr>
        <p:txBody>
          <a:bodyPr wrap="square" rtlCol="0">
            <a:spAutoFit/>
          </a:bodyPr>
          <a:lstStyle/>
          <a:p>
            <a:pPr algn="ctr"/>
            <a:r>
              <a:rPr lang="en-US" b="1" dirty="0">
                <a:solidFill>
                  <a:srgbClr val="C00000"/>
                </a:solidFill>
              </a:rPr>
              <a:t>Blair</a:t>
            </a:r>
          </a:p>
        </p:txBody>
      </p:sp>
      <p:sp>
        <p:nvSpPr>
          <p:cNvPr id="14" name="TextBox 13"/>
          <p:cNvSpPr txBox="1"/>
          <p:nvPr/>
        </p:nvSpPr>
        <p:spPr>
          <a:xfrm>
            <a:off x="2754571" y="2536769"/>
            <a:ext cx="1047965" cy="369332"/>
          </a:xfrm>
          <a:prstGeom prst="rect">
            <a:avLst/>
          </a:prstGeom>
          <a:noFill/>
        </p:spPr>
        <p:txBody>
          <a:bodyPr wrap="square" rtlCol="0">
            <a:spAutoFit/>
          </a:bodyPr>
          <a:lstStyle/>
          <a:p>
            <a:pPr algn="ctr"/>
            <a:r>
              <a:rPr lang="en-US" b="1" dirty="0">
                <a:solidFill>
                  <a:srgbClr val="C3560B"/>
                </a:solidFill>
              </a:rPr>
              <a:t>Mira</a:t>
            </a:r>
          </a:p>
        </p:txBody>
      </p:sp>
      <p:sp>
        <p:nvSpPr>
          <p:cNvPr id="15" name="TextBox 14"/>
          <p:cNvSpPr txBox="1"/>
          <p:nvPr/>
        </p:nvSpPr>
        <p:spPr>
          <a:xfrm>
            <a:off x="4110764" y="3076608"/>
            <a:ext cx="980326" cy="369332"/>
          </a:xfrm>
          <a:prstGeom prst="rect">
            <a:avLst/>
          </a:prstGeom>
          <a:noFill/>
        </p:spPr>
        <p:txBody>
          <a:bodyPr wrap="square" rtlCol="0">
            <a:spAutoFit/>
          </a:bodyPr>
          <a:lstStyle/>
          <a:p>
            <a:pPr algn="ctr"/>
            <a:r>
              <a:rPr lang="en-US" b="1" dirty="0">
                <a:solidFill>
                  <a:srgbClr val="00B050"/>
                </a:solidFill>
              </a:rPr>
              <a:t>Chelsea</a:t>
            </a:r>
          </a:p>
        </p:txBody>
      </p:sp>
      <p:sp>
        <p:nvSpPr>
          <p:cNvPr id="16" name="TextBox 15"/>
          <p:cNvSpPr txBox="1"/>
          <p:nvPr/>
        </p:nvSpPr>
        <p:spPr>
          <a:xfrm>
            <a:off x="4927132" y="4970031"/>
            <a:ext cx="1341204" cy="369332"/>
          </a:xfrm>
          <a:prstGeom prst="rect">
            <a:avLst/>
          </a:prstGeom>
          <a:noFill/>
        </p:spPr>
        <p:txBody>
          <a:bodyPr wrap="square" rtlCol="0">
            <a:spAutoFit/>
          </a:bodyPr>
          <a:lstStyle/>
          <a:p>
            <a:pPr algn="ctr"/>
            <a:r>
              <a:rPr lang="en-US" b="1" dirty="0">
                <a:solidFill>
                  <a:srgbClr val="0070C0"/>
                </a:solidFill>
              </a:rPr>
              <a:t>Michael</a:t>
            </a:r>
          </a:p>
        </p:txBody>
      </p:sp>
      <p:sp>
        <p:nvSpPr>
          <p:cNvPr id="17" name="TextBox 16"/>
          <p:cNvSpPr txBox="1"/>
          <p:nvPr/>
        </p:nvSpPr>
        <p:spPr>
          <a:xfrm>
            <a:off x="543061" y="3350281"/>
            <a:ext cx="795881" cy="369332"/>
          </a:xfrm>
          <a:prstGeom prst="rect">
            <a:avLst/>
          </a:prstGeom>
          <a:noFill/>
        </p:spPr>
        <p:txBody>
          <a:bodyPr wrap="square" rtlCol="0">
            <a:spAutoFit/>
          </a:bodyPr>
          <a:lstStyle/>
          <a:p>
            <a:pPr algn="ctr"/>
            <a:r>
              <a:rPr lang="en-US" b="1" dirty="0">
                <a:solidFill>
                  <a:schemeClr val="bg1"/>
                </a:solidFill>
              </a:rPr>
              <a:t>Class</a:t>
            </a:r>
          </a:p>
        </p:txBody>
      </p:sp>
      <p:sp>
        <p:nvSpPr>
          <p:cNvPr id="3" name="Title 2"/>
          <p:cNvSpPr>
            <a:spLocks noGrp="1"/>
          </p:cNvSpPr>
          <p:nvPr>
            <p:ph type="title"/>
          </p:nvPr>
        </p:nvSpPr>
        <p:spPr/>
        <p:txBody>
          <a:bodyPr>
            <a:normAutofit fontScale="90000"/>
          </a:bodyPr>
          <a:lstStyle/>
          <a:p>
            <a:r>
              <a:rPr lang="en-US" dirty="0"/>
              <a:t>Using effective methods to elicit frequent responses</a:t>
            </a:r>
          </a:p>
        </p:txBody>
      </p:sp>
      <p:pic>
        <p:nvPicPr>
          <p:cNvPr id="8" name="Picture 7" descr="photo of woman teaching in front of class"/>
          <p:cNvPicPr>
            <a:picLocks noChangeAspect="1"/>
          </p:cNvPicPr>
          <p:nvPr/>
        </p:nvPicPr>
        <p:blipFill>
          <a:blip r:embed="rId3"/>
          <a:stretch>
            <a:fillRect/>
          </a:stretch>
        </p:blipFill>
        <p:spPr>
          <a:xfrm>
            <a:off x="6097979" y="1508758"/>
            <a:ext cx="2746900" cy="2050557"/>
          </a:xfrm>
          <a:prstGeom prst="rect">
            <a:avLst/>
          </a:prstGeom>
        </p:spPr>
      </p:pic>
      <p:sp>
        <p:nvSpPr>
          <p:cNvPr id="9" name="Rounded Rectangular Callout 8"/>
          <p:cNvSpPr/>
          <p:nvPr/>
        </p:nvSpPr>
        <p:spPr>
          <a:xfrm>
            <a:off x="4798031" y="1341912"/>
            <a:ext cx="2096436" cy="963664"/>
          </a:xfrm>
          <a:prstGeom prst="wedgeRoundRectCallout">
            <a:avLst>
              <a:gd name="adj1" fmla="val 64035"/>
              <a:gd name="adj2" fmla="val 9042"/>
              <a:gd name="adj3" fmla="val 16667"/>
            </a:avLst>
          </a:prstGeom>
          <a:solidFill>
            <a:srgbClr val="36356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Blair, what’s the measure of all angles on an equilateral triangle?</a:t>
            </a:r>
          </a:p>
        </p:txBody>
      </p:sp>
      <p:sp>
        <p:nvSpPr>
          <p:cNvPr id="10" name="Rounded Rectangular Callout 9"/>
          <p:cNvSpPr/>
          <p:nvPr/>
        </p:nvSpPr>
        <p:spPr>
          <a:xfrm>
            <a:off x="7947726" y="1150707"/>
            <a:ext cx="967674" cy="566508"/>
          </a:xfrm>
          <a:prstGeom prst="wedgeRoundRectCallout">
            <a:avLst>
              <a:gd name="adj1" fmla="val -56274"/>
              <a:gd name="adj2" fmla="val 136302"/>
              <a:gd name="adj3" fmla="val 16667"/>
            </a:avLst>
          </a:prstGeom>
          <a:solidFill>
            <a:srgbClr val="36356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360 degrees.</a:t>
            </a:r>
          </a:p>
        </p:txBody>
      </p:sp>
    </p:spTree>
    <p:extLst>
      <p:ext uri="{BB962C8B-B14F-4D97-AF65-F5344CB8AC3E}">
        <p14:creationId xmlns:p14="http://schemas.microsoft.com/office/powerpoint/2010/main" val="24084781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1182145" y="2214563"/>
            <a:ext cx="7352025" cy="1267783"/>
          </a:xfrm>
        </p:spPr>
        <p:txBody>
          <a:bodyPr>
            <a:normAutofit lnSpcReduction="10000"/>
          </a:bodyPr>
          <a:lstStyle/>
          <a:p>
            <a:r>
              <a:rPr lang="en-US" dirty="0"/>
              <a:t>Supporting Practices:</a:t>
            </a:r>
          </a:p>
          <a:p>
            <a:r>
              <a:rPr lang="en-US" sz="2400" dirty="0"/>
              <a:t>Using Effective Methods to Elicit Frequent Responses</a:t>
            </a:r>
          </a:p>
        </p:txBody>
      </p:sp>
      <p:sp>
        <p:nvSpPr>
          <p:cNvPr id="3" name="Content Placeholder 2"/>
          <p:cNvSpPr>
            <a:spLocks noGrp="1"/>
          </p:cNvSpPr>
          <p:nvPr>
            <p:ph sz="quarter" idx="14"/>
          </p:nvPr>
        </p:nvSpPr>
        <p:spPr>
          <a:xfrm>
            <a:off x="1182144" y="3433176"/>
            <a:ext cx="7352026" cy="1267782"/>
          </a:xfrm>
        </p:spPr>
        <p:txBody>
          <a:bodyPr>
            <a:normAutofit fontScale="92500" lnSpcReduction="10000"/>
          </a:bodyPr>
          <a:lstStyle/>
          <a:p>
            <a:r>
              <a:rPr lang="en-US" dirty="0"/>
              <a:t>Part 5: Does the method of eliciting a response maximize student involvement?</a:t>
            </a:r>
          </a:p>
        </p:txBody>
      </p:sp>
      <p:sp>
        <p:nvSpPr>
          <p:cNvPr id="4" name="Title 3" hidden="1">
            <a:extLst>
              <a:ext uri="{FF2B5EF4-FFF2-40B4-BE49-F238E27FC236}">
                <a16:creationId xmlns:a16="http://schemas.microsoft.com/office/drawing/2014/main" id="{AECD3F3A-B4B5-4121-90A7-3AD3A3F250ED}"/>
              </a:ext>
            </a:extLst>
          </p:cNvPr>
          <p:cNvSpPr>
            <a:spLocks noGrp="1"/>
          </p:cNvSpPr>
          <p:nvPr>
            <p:ph type="title"/>
          </p:nvPr>
        </p:nvSpPr>
        <p:spPr/>
        <p:txBody>
          <a:bodyPr/>
          <a:lstStyle/>
          <a:p>
            <a:r>
              <a:rPr lang="en-US" dirty="0"/>
              <a:t>Slide 150</a:t>
            </a:r>
          </a:p>
        </p:txBody>
      </p:sp>
    </p:spTree>
    <p:extLst>
      <p:ext uri="{BB962C8B-B14F-4D97-AF65-F5344CB8AC3E}">
        <p14:creationId xmlns:p14="http://schemas.microsoft.com/office/powerpoint/2010/main" val="19170195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b="1" dirty="0"/>
              <a:t>You will learn:</a:t>
            </a:r>
          </a:p>
          <a:p>
            <a:pPr>
              <a:lnSpc>
                <a:spcPct val="100000"/>
              </a:lnSpc>
            </a:pPr>
            <a:r>
              <a:rPr lang="en-US" dirty="0"/>
              <a:t>How to elicit responses that maximize student engagement</a:t>
            </a:r>
          </a:p>
        </p:txBody>
      </p:sp>
      <p:sp>
        <p:nvSpPr>
          <p:cNvPr id="3" name="Text Placeholder 2"/>
          <p:cNvSpPr>
            <a:spLocks noGrp="1"/>
          </p:cNvSpPr>
          <p:nvPr>
            <p:ph type="body" sz="quarter" idx="14"/>
          </p:nvPr>
        </p:nvSpPr>
        <p:spPr/>
        <p:txBody>
          <a:bodyPr/>
          <a:lstStyle/>
          <a:p>
            <a:r>
              <a:rPr lang="en-US" dirty="0"/>
              <a:t>Part 5 Objective</a:t>
            </a:r>
          </a:p>
        </p:txBody>
      </p:sp>
      <p:sp>
        <p:nvSpPr>
          <p:cNvPr id="4" name="Title 3" hidden="1">
            <a:extLst>
              <a:ext uri="{FF2B5EF4-FFF2-40B4-BE49-F238E27FC236}">
                <a16:creationId xmlns:a16="http://schemas.microsoft.com/office/drawing/2014/main" id="{43CBD0B0-B021-4F9F-A978-0787704BA2B3}"/>
              </a:ext>
            </a:extLst>
          </p:cNvPr>
          <p:cNvSpPr>
            <a:spLocks noGrp="1"/>
          </p:cNvSpPr>
          <p:nvPr>
            <p:ph type="title"/>
          </p:nvPr>
        </p:nvSpPr>
        <p:spPr/>
        <p:txBody>
          <a:bodyPr/>
          <a:lstStyle/>
          <a:p>
            <a:r>
              <a:rPr lang="en-US" dirty="0"/>
              <a:t>Slide 151</a:t>
            </a:r>
          </a:p>
        </p:txBody>
      </p:sp>
    </p:spTree>
    <p:extLst>
      <p:ext uri="{BB962C8B-B14F-4D97-AF65-F5344CB8AC3E}">
        <p14:creationId xmlns:p14="http://schemas.microsoft.com/office/powerpoint/2010/main" val="2958603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Module in the context of the DBI framework</a:t>
            </a:r>
          </a:p>
        </p:txBody>
      </p:sp>
      <p:sp>
        <p:nvSpPr>
          <p:cNvPr id="7" name="Rounded Rectangle 6">
            <a:extLst>
              <a:ext uri="{C183D7F6-B498-43B3-948B-1728B52AA6E4}">
                <adec:decorative xmlns:adec="http://schemas.microsoft.com/office/drawing/2017/decorative" val="1"/>
              </a:ext>
            </a:extLst>
          </p:cNvPr>
          <p:cNvSpPr/>
          <p:nvPr/>
        </p:nvSpPr>
        <p:spPr>
          <a:xfrm>
            <a:off x="6586949" y="601241"/>
            <a:ext cx="1786276" cy="998651"/>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C183D7F6-B498-43B3-948B-1728B52AA6E4}">
                <adec:decorative xmlns:adec="http://schemas.microsoft.com/office/drawing/2017/decorative" val="1"/>
              </a:ext>
            </a:extLst>
          </p:cNvPr>
          <p:cNvSpPr/>
          <p:nvPr/>
        </p:nvSpPr>
        <p:spPr>
          <a:xfrm>
            <a:off x="6616929" y="3978955"/>
            <a:ext cx="1686448" cy="558535"/>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64797" y="2009724"/>
            <a:ext cx="3150319" cy="3660416"/>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4139956" y="2357920"/>
            <a:ext cx="939694"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C183D7F6-B498-43B3-948B-1728B52AA6E4}">
                <adec:decorative xmlns:adec="http://schemas.microsoft.com/office/drawing/2017/decorative" val="1"/>
              </a:ext>
            </a:extLst>
          </p:cNvPr>
          <p:cNvSpPr/>
          <p:nvPr/>
        </p:nvSpPr>
        <p:spPr>
          <a:xfrm>
            <a:off x="3896491" y="2908281"/>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C183D7F6-B498-43B3-948B-1728B52AA6E4}">
                <adec:decorative xmlns:adec="http://schemas.microsoft.com/office/drawing/2017/decorative" val="1"/>
              </a:ext>
            </a:extLst>
          </p:cNvPr>
          <p:cNvSpPr/>
          <p:nvPr/>
        </p:nvSpPr>
        <p:spPr>
          <a:xfrm>
            <a:off x="3954745" y="3435602"/>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C183D7F6-B498-43B3-948B-1728B52AA6E4}">
                <adec:decorative xmlns:adec="http://schemas.microsoft.com/office/drawing/2017/decorative" val="1"/>
              </a:ext>
            </a:extLst>
          </p:cNvPr>
          <p:cNvSpPr/>
          <p:nvPr/>
        </p:nvSpPr>
        <p:spPr>
          <a:xfrm>
            <a:off x="3954745" y="3891178"/>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C183D7F6-B498-43B3-948B-1728B52AA6E4}">
                <adec:decorative xmlns:adec="http://schemas.microsoft.com/office/drawing/2017/decorative" val="1"/>
              </a:ext>
            </a:extLst>
          </p:cNvPr>
          <p:cNvSpPr/>
          <p:nvPr/>
        </p:nvSpPr>
        <p:spPr>
          <a:xfrm>
            <a:off x="3896491" y="4909681"/>
            <a:ext cx="1556206"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C183D7F6-B498-43B3-948B-1728B52AA6E4}">
                <adec:decorative xmlns:adec="http://schemas.microsoft.com/office/drawing/2017/decorative" val="1"/>
              </a:ext>
            </a:extLst>
          </p:cNvPr>
          <p:cNvSpPr/>
          <p:nvPr/>
        </p:nvSpPr>
        <p:spPr>
          <a:xfrm>
            <a:off x="3838237" y="4398972"/>
            <a:ext cx="1556206" cy="40433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C183D7F6-B498-43B3-948B-1728B52AA6E4}">
                <adec:decorative xmlns:adec="http://schemas.microsoft.com/office/drawing/2017/decorative" val="1"/>
              </a:ext>
            </a:extLst>
          </p:cNvPr>
          <p:cNvSpPr/>
          <p:nvPr/>
        </p:nvSpPr>
        <p:spPr>
          <a:xfrm>
            <a:off x="5883007" y="1599892"/>
            <a:ext cx="3106757" cy="2185390"/>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C183D7F6-B498-43B3-948B-1728B52AA6E4}">
                <adec:decorative xmlns:adec="http://schemas.microsoft.com/office/drawing/2017/decorative" val="1"/>
              </a:ext>
            </a:extLst>
          </p:cNvPr>
          <p:cNvSpPr/>
          <p:nvPr/>
        </p:nvSpPr>
        <p:spPr>
          <a:xfrm>
            <a:off x="5624050" y="4753180"/>
            <a:ext cx="3274648" cy="1548451"/>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C183D7F6-B498-43B3-948B-1728B52AA6E4}">
                <adec:decorative xmlns:adec="http://schemas.microsoft.com/office/drawing/2017/decorative" val="1"/>
              </a:ext>
            </a:extLst>
          </p:cNvPr>
          <p:cNvSpPr/>
          <p:nvPr/>
        </p:nvSpPr>
        <p:spPr>
          <a:xfrm>
            <a:off x="5715115" y="3785283"/>
            <a:ext cx="901813" cy="967898"/>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C183D7F6-B498-43B3-948B-1728B52AA6E4}">
                <adec:decorative xmlns:adec="http://schemas.microsoft.com/office/drawing/2017/decorative" val="1"/>
              </a:ext>
            </a:extLst>
          </p:cNvPr>
          <p:cNvSpPr/>
          <p:nvPr/>
        </p:nvSpPr>
        <p:spPr>
          <a:xfrm>
            <a:off x="6616928" y="3786454"/>
            <a:ext cx="366075" cy="143602"/>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14"/>
          </p:nvPr>
        </p:nvSpPr>
        <p:spPr>
          <a:xfrm>
            <a:off x="676460" y="1619567"/>
            <a:ext cx="3990790" cy="1990408"/>
          </a:xfrm>
        </p:spPr>
        <p:txBody>
          <a:bodyPr>
            <a:normAutofit/>
          </a:bodyPr>
          <a:lstStyle/>
          <a:p>
            <a:pPr marL="0" indent="0">
              <a:buNone/>
            </a:pPr>
            <a:r>
              <a:rPr lang="en-US" i="1" dirty="0"/>
              <a:t>Use effective methods to elicit frequent responses</a:t>
            </a:r>
          </a:p>
          <a:p>
            <a:pPr marL="0" indent="0">
              <a:buNone/>
            </a:pPr>
            <a:endParaRPr lang="en-US" i="1" dirty="0"/>
          </a:p>
        </p:txBody>
      </p:sp>
      <p:sp>
        <p:nvSpPr>
          <p:cNvPr id="2" name="Rectangle 1"/>
          <p:cNvSpPr/>
          <p:nvPr/>
        </p:nvSpPr>
        <p:spPr>
          <a:xfrm>
            <a:off x="703129" y="2357920"/>
            <a:ext cx="2709634"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Elicit responses that maximize student engagement</a:t>
            </a:r>
          </a:p>
        </p:txBody>
      </p:sp>
    </p:spTree>
    <p:extLst>
      <p:ext uri="{BB962C8B-B14F-4D97-AF65-F5344CB8AC3E}">
        <p14:creationId xmlns:p14="http://schemas.microsoft.com/office/powerpoint/2010/main" val="9163501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lvl="0" indent="0">
              <a:lnSpc>
                <a:spcPct val="100000"/>
              </a:lnSpc>
              <a:buNone/>
            </a:pPr>
            <a:r>
              <a:rPr lang="en-US" sz="2800" dirty="0"/>
              <a:t>The methods used to elicit a response should: </a:t>
            </a:r>
          </a:p>
          <a:p>
            <a:pPr lvl="0">
              <a:lnSpc>
                <a:spcPct val="100000"/>
              </a:lnSpc>
            </a:pPr>
            <a:r>
              <a:rPr lang="en-US" sz="2800" dirty="0"/>
              <a:t> Maintain or check accuracy of processing</a:t>
            </a:r>
          </a:p>
          <a:p>
            <a:pPr lvl="0">
              <a:lnSpc>
                <a:spcPct val="100000"/>
              </a:lnSpc>
            </a:pPr>
            <a:r>
              <a:rPr lang="en-US" sz="2800" dirty="0"/>
              <a:t> Match the learning outcome</a:t>
            </a:r>
          </a:p>
          <a:p>
            <a:pPr lvl="0">
              <a:lnSpc>
                <a:spcPct val="100000"/>
              </a:lnSpc>
            </a:pPr>
            <a:r>
              <a:rPr lang="en-US" sz="2800" dirty="0"/>
              <a:t> Match student abilities</a:t>
            </a:r>
          </a:p>
          <a:p>
            <a:pPr marL="457200" lvl="0" indent="-457200">
              <a:lnSpc>
                <a:spcPct val="100000"/>
              </a:lnSpc>
            </a:pPr>
            <a:r>
              <a:rPr lang="en-US" sz="2800" dirty="0"/>
              <a:t>Match the desired response format</a:t>
            </a:r>
          </a:p>
          <a:p>
            <a:pPr>
              <a:lnSpc>
                <a:spcPct val="100000"/>
              </a:lnSpc>
            </a:pPr>
            <a:r>
              <a:rPr lang="en-US" sz="2800" dirty="0"/>
              <a:t> </a:t>
            </a:r>
            <a:r>
              <a:rPr lang="en-US" sz="2800" b="1" dirty="0"/>
              <a:t>Maximize student involvement</a:t>
            </a:r>
          </a:p>
          <a:p>
            <a:endParaRPr lang="en-US" dirty="0"/>
          </a:p>
        </p:txBody>
      </p:sp>
      <p:sp>
        <p:nvSpPr>
          <p:cNvPr id="3" name="Title 2"/>
          <p:cNvSpPr>
            <a:spLocks noGrp="1"/>
          </p:cNvSpPr>
          <p:nvPr>
            <p:ph type="title"/>
          </p:nvPr>
        </p:nvSpPr>
        <p:spPr/>
        <p:txBody>
          <a:bodyPr/>
          <a:lstStyle/>
          <a:p>
            <a:r>
              <a:rPr lang="en-US" dirty="0"/>
              <a:t>Checklist</a:t>
            </a:r>
          </a:p>
        </p:txBody>
      </p:sp>
    </p:spTree>
    <p:extLst>
      <p:ext uri="{BB962C8B-B14F-4D97-AF65-F5344CB8AC3E}">
        <p14:creationId xmlns:p14="http://schemas.microsoft.com/office/powerpoint/2010/main" val="15485689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the most efficient approach</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CA132-ADD6-4B72-B5E1-B86F7979C603}" type="slidenum">
              <a:rPr kumimoji="0" lang="en-US" sz="1000" b="0" i="0" u="none" strike="noStrike" kern="1200" cap="none" spc="0" normalizeH="0" baseline="0" noProof="0" smtClean="0">
                <a:ln>
                  <a:noFill/>
                </a:ln>
                <a:solidFill>
                  <a:srgbClr val="FFFFFF"/>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000" b="0" i="0" u="none" strike="noStrike" kern="1200" cap="none" spc="0" normalizeH="0" baseline="0" noProof="0">
              <a:ln>
                <a:noFill/>
              </a:ln>
              <a:solidFill>
                <a:srgbClr val="FFFFFF"/>
              </a:solidFill>
              <a:effectLst/>
              <a:uLnTx/>
              <a:uFillTx/>
              <a:latin typeface="Tw Cen MT"/>
              <a:ea typeface="+mn-ea"/>
              <a:cs typeface="+mn-cs"/>
            </a:endParaRPr>
          </a:p>
        </p:txBody>
      </p:sp>
      <p:sp>
        <p:nvSpPr>
          <p:cNvPr id="5" name="Isosceles Triangle 4">
            <a:extLst>
              <a:ext uri="{C183D7F6-B498-43B3-948B-1728B52AA6E4}">
                <adec:decorative xmlns:adec="http://schemas.microsoft.com/office/drawing/2017/decorative" val="1"/>
              </a:ext>
            </a:extLst>
          </p:cNvPr>
          <p:cNvSpPr/>
          <p:nvPr/>
        </p:nvSpPr>
        <p:spPr>
          <a:xfrm>
            <a:off x="3721546" y="3195039"/>
            <a:ext cx="1015252" cy="1715864"/>
          </a:xfrm>
          <a:prstGeom prst="triangle">
            <a:avLst/>
          </a:prstGeom>
          <a:solidFill>
            <a:srgbClr val="6A2C0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7" name="Straight Connector 6">
            <a:extLst>
              <a:ext uri="{C183D7F6-B498-43B3-948B-1728B52AA6E4}">
                <adec:decorative xmlns:adec="http://schemas.microsoft.com/office/drawing/2017/decorative" val="1"/>
              </a:ext>
            </a:extLst>
          </p:cNvPr>
          <p:cNvCxnSpPr/>
          <p:nvPr/>
        </p:nvCxnSpPr>
        <p:spPr>
          <a:xfrm>
            <a:off x="930649" y="3186954"/>
            <a:ext cx="6864723"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34865" y="2355957"/>
            <a:ext cx="29785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Number of students directly involved</a:t>
            </a:r>
          </a:p>
        </p:txBody>
      </p:sp>
      <p:sp>
        <p:nvSpPr>
          <p:cNvPr id="9" name="TextBox 8"/>
          <p:cNvSpPr txBox="1"/>
          <p:nvPr/>
        </p:nvSpPr>
        <p:spPr>
          <a:xfrm>
            <a:off x="4535579" y="2733374"/>
            <a:ext cx="36777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Time taken</a:t>
            </a:r>
          </a:p>
        </p:txBody>
      </p:sp>
      <p:cxnSp>
        <p:nvCxnSpPr>
          <p:cNvPr id="12" name="Straight Connector 11">
            <a:extLst>
              <a:ext uri="{C183D7F6-B498-43B3-948B-1728B52AA6E4}">
                <adec:decorative xmlns:adec="http://schemas.microsoft.com/office/drawing/2017/decorative" val="1"/>
              </a:ext>
            </a:extLst>
          </p:cNvPr>
          <p:cNvCxnSpPr/>
          <p:nvPr/>
        </p:nvCxnSpPr>
        <p:spPr>
          <a:xfrm flipV="1">
            <a:off x="990606" y="2553581"/>
            <a:ext cx="6814857" cy="1230406"/>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20987258">
            <a:off x="871541" y="2726693"/>
            <a:ext cx="29785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Number of students directly involved</a:t>
            </a:r>
          </a:p>
        </p:txBody>
      </p:sp>
      <p:sp>
        <p:nvSpPr>
          <p:cNvPr id="14" name="TextBox 13"/>
          <p:cNvSpPr txBox="1"/>
          <p:nvPr/>
        </p:nvSpPr>
        <p:spPr>
          <a:xfrm rot="20960141">
            <a:off x="4454897" y="2344219"/>
            <a:ext cx="36777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Time taken</a:t>
            </a:r>
          </a:p>
        </p:txBody>
      </p:sp>
      <p:cxnSp>
        <p:nvCxnSpPr>
          <p:cNvPr id="16" name="Straight Connector 15">
            <a:extLst>
              <a:ext uri="{C183D7F6-B498-43B3-948B-1728B52AA6E4}">
                <adec:decorative xmlns:adec="http://schemas.microsoft.com/office/drawing/2017/decorative" val="1"/>
              </a:ext>
            </a:extLst>
          </p:cNvPr>
          <p:cNvCxnSpPr/>
          <p:nvPr/>
        </p:nvCxnSpPr>
        <p:spPr>
          <a:xfrm>
            <a:off x="960627" y="2674504"/>
            <a:ext cx="6804766" cy="1109483"/>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577103">
            <a:off x="1062999" y="2141090"/>
            <a:ext cx="29785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Number of students directly involved</a:t>
            </a:r>
          </a:p>
        </p:txBody>
      </p:sp>
      <p:sp>
        <p:nvSpPr>
          <p:cNvPr id="18" name="TextBox 17"/>
          <p:cNvSpPr txBox="1"/>
          <p:nvPr/>
        </p:nvSpPr>
        <p:spPr>
          <a:xfrm rot="497215">
            <a:off x="4609958" y="3118563"/>
            <a:ext cx="36777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Time taken</a:t>
            </a:r>
          </a:p>
        </p:txBody>
      </p:sp>
    </p:spTree>
    <p:extLst>
      <p:ext uri="{BB962C8B-B14F-4D97-AF65-F5344CB8AC3E}">
        <p14:creationId xmlns:p14="http://schemas.microsoft.com/office/powerpoint/2010/main" val="359626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xit" presetSubtype="0" fill="hold" grpId="1"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3" grpId="1"/>
      <p:bldP spid="14" grpId="0"/>
      <p:bldP spid="14" grpId="1"/>
      <p:bldP spid="17" grpId="0"/>
      <p:bldP spid="1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udents raising h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37" y="1743633"/>
            <a:ext cx="6931101" cy="4206878"/>
          </a:xfrm>
          <a:prstGeom prst="rect">
            <a:avLst/>
          </a:prstGeom>
          <a:noFill/>
          <a:extLst>
            <a:ext uri="{909E8E84-426E-40dd-AFC4-6F175D3DCCD1}">
              <a14:hiddenFill xmlns="" xmlns:a14="http://schemas.microsoft.com/office/drawing/2010/main">
                <a:solidFill>
                  <a:srgbClr val="FFFFFF"/>
                </a:solidFill>
              </a14:hiddenFill>
            </a:ext>
          </a:extLst>
        </p:spPr>
      </p:pic>
      <p:sp>
        <p:nvSpPr>
          <p:cNvPr id="8" name="Left Arrow 7">
            <a:extLst>
              <a:ext uri="{C183D7F6-B498-43B3-948B-1728B52AA6E4}">
                <adec:decorative xmlns:adec="http://schemas.microsoft.com/office/drawing/2017/decorative" val="1"/>
              </a:ext>
            </a:extLst>
          </p:cNvPr>
          <p:cNvSpPr/>
          <p:nvPr/>
        </p:nvSpPr>
        <p:spPr>
          <a:xfrm rot="20184863">
            <a:off x="4864093" y="3253967"/>
            <a:ext cx="2217781" cy="486647"/>
          </a:xfrm>
          <a:prstGeom prst="leftArrow">
            <a:avLst>
              <a:gd name="adj1" fmla="val 31815"/>
              <a:gd name="adj2" fmla="val 84800"/>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9" name="TextBox 8"/>
          <p:cNvSpPr txBox="1"/>
          <p:nvPr/>
        </p:nvSpPr>
        <p:spPr>
          <a:xfrm>
            <a:off x="4180688" y="3431199"/>
            <a:ext cx="774571" cy="369332"/>
          </a:xfrm>
          <a:prstGeom prst="rect">
            <a:avLst/>
          </a:prstGeom>
          <a:solidFill>
            <a:schemeClr val="tx1"/>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100%</a:t>
            </a:r>
          </a:p>
        </p:txBody>
      </p:sp>
      <p:sp>
        <p:nvSpPr>
          <p:cNvPr id="11" name="TextBox 10"/>
          <p:cNvSpPr txBox="1"/>
          <p:nvPr/>
        </p:nvSpPr>
        <p:spPr>
          <a:xfrm>
            <a:off x="2667000" y="3431199"/>
            <a:ext cx="646331" cy="369332"/>
          </a:xfrm>
          <a:prstGeom prst="rect">
            <a:avLst/>
          </a:prstGeom>
          <a:solidFill>
            <a:schemeClr val="accent6"/>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60%</a:t>
            </a:r>
          </a:p>
        </p:txBody>
      </p:sp>
      <p:sp>
        <p:nvSpPr>
          <p:cNvPr id="12" name="TextBox 11"/>
          <p:cNvSpPr txBox="1"/>
          <p:nvPr/>
        </p:nvSpPr>
        <p:spPr>
          <a:xfrm>
            <a:off x="5611412" y="3477740"/>
            <a:ext cx="646331" cy="369332"/>
          </a:xfrm>
          <a:prstGeom prst="rect">
            <a:avLst/>
          </a:prstGeom>
          <a:solidFill>
            <a:schemeClr val="accent6"/>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65%</a:t>
            </a:r>
          </a:p>
        </p:txBody>
      </p:sp>
      <p:sp>
        <p:nvSpPr>
          <p:cNvPr id="13" name="TextBox 12"/>
          <p:cNvSpPr txBox="1"/>
          <p:nvPr/>
        </p:nvSpPr>
        <p:spPr>
          <a:xfrm>
            <a:off x="4953000" y="2645939"/>
            <a:ext cx="646331" cy="369332"/>
          </a:xfrm>
          <a:prstGeom prst="rect">
            <a:avLst/>
          </a:prstGeom>
          <a:solidFill>
            <a:srgbClr val="C00000"/>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30%</a:t>
            </a:r>
          </a:p>
        </p:txBody>
      </p:sp>
      <p:sp>
        <p:nvSpPr>
          <p:cNvPr id="14" name="TextBox 13"/>
          <p:cNvSpPr txBox="1"/>
          <p:nvPr/>
        </p:nvSpPr>
        <p:spPr>
          <a:xfrm>
            <a:off x="3888781" y="2657403"/>
            <a:ext cx="646331" cy="369332"/>
          </a:xfrm>
          <a:prstGeom prst="rect">
            <a:avLst/>
          </a:prstGeom>
          <a:solidFill>
            <a:srgbClr val="C00000"/>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40%</a:t>
            </a:r>
          </a:p>
        </p:txBody>
      </p:sp>
      <p:sp>
        <p:nvSpPr>
          <p:cNvPr id="15" name="TextBox 14"/>
          <p:cNvSpPr txBox="1"/>
          <p:nvPr/>
        </p:nvSpPr>
        <p:spPr>
          <a:xfrm>
            <a:off x="1116389" y="3133933"/>
            <a:ext cx="646331" cy="369332"/>
          </a:xfrm>
          <a:prstGeom prst="rect">
            <a:avLst/>
          </a:prstGeom>
          <a:solidFill>
            <a:srgbClr val="C00000"/>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35%</a:t>
            </a:r>
          </a:p>
        </p:txBody>
      </p:sp>
      <p:sp>
        <p:nvSpPr>
          <p:cNvPr id="16" name="TextBox 15"/>
          <p:cNvSpPr txBox="1"/>
          <p:nvPr/>
        </p:nvSpPr>
        <p:spPr>
          <a:xfrm>
            <a:off x="2993991" y="2621491"/>
            <a:ext cx="646331" cy="369332"/>
          </a:xfrm>
          <a:prstGeom prst="rect">
            <a:avLst/>
          </a:prstGeom>
          <a:solidFill>
            <a:srgbClr val="C00000"/>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35%</a:t>
            </a:r>
          </a:p>
        </p:txBody>
      </p:sp>
      <p:sp>
        <p:nvSpPr>
          <p:cNvPr id="17" name="TextBox 16"/>
          <p:cNvSpPr txBox="1"/>
          <p:nvPr/>
        </p:nvSpPr>
        <p:spPr>
          <a:xfrm>
            <a:off x="2005577" y="2462392"/>
            <a:ext cx="646331" cy="369332"/>
          </a:xfrm>
          <a:prstGeom prst="rect">
            <a:avLst/>
          </a:prstGeom>
          <a:solidFill>
            <a:srgbClr val="FF0000"/>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15%</a:t>
            </a:r>
          </a:p>
        </p:txBody>
      </p:sp>
      <p:sp>
        <p:nvSpPr>
          <p:cNvPr id="3" name="Oval Callout 2"/>
          <p:cNvSpPr/>
          <p:nvPr/>
        </p:nvSpPr>
        <p:spPr>
          <a:xfrm>
            <a:off x="6858000" y="2806157"/>
            <a:ext cx="2057400" cy="1467521"/>
          </a:xfrm>
          <a:prstGeom prst="wedgeEllipseCallout">
            <a:avLst>
              <a:gd name="adj1" fmla="val 58292"/>
              <a:gd name="adj2" fmla="val 70149"/>
            </a:avLst>
          </a:prstGeom>
          <a:solidFill>
            <a:schemeClr val="accent3">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Can someone raise their hand and tell me…?</a:t>
            </a:r>
          </a:p>
        </p:txBody>
      </p:sp>
      <p:sp>
        <p:nvSpPr>
          <p:cNvPr id="20" name="Title 2"/>
          <p:cNvSpPr>
            <a:spLocks noGrp="1"/>
          </p:cNvSpPr>
          <p:nvPr>
            <p:ph type="title"/>
          </p:nvPr>
        </p:nvSpPr>
        <p:spPr>
          <a:xfrm>
            <a:off x="1219018" y="324358"/>
            <a:ext cx="7540212" cy="917367"/>
          </a:xfrm>
        </p:spPr>
        <p:txBody>
          <a:bodyPr/>
          <a:lstStyle/>
          <a:p>
            <a:r>
              <a:rPr lang="en-US" dirty="0"/>
              <a:t>Activity 6.21</a:t>
            </a:r>
            <a:br>
              <a:rPr lang="en-US" dirty="0"/>
            </a:br>
            <a:r>
              <a:rPr lang="en-US" i="1" dirty="0"/>
              <a:t>Stop &amp; Jot</a:t>
            </a:r>
            <a:endParaRPr lang="en-US" dirty="0"/>
          </a:p>
        </p:txBody>
      </p:sp>
    </p:spTree>
    <p:extLst>
      <p:ext uri="{BB962C8B-B14F-4D97-AF65-F5344CB8AC3E}">
        <p14:creationId xmlns:p14="http://schemas.microsoft.com/office/powerpoint/2010/main" val="164153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1" grpId="0" animBg="1"/>
      <p:bldP spid="12" grpId="0" animBg="1"/>
      <p:bldP spid="13" grpId="0" animBg="1"/>
      <p:bldP spid="14" grpId="0" animBg="1"/>
      <p:bldP spid="15" grpId="0" animBg="1"/>
      <p:bldP spid="16" grpId="0" animBg="1"/>
      <p:bldP spid="17" grpId="0" animBg="1"/>
      <p:bldP spid="3" grpId="0" animBg="1"/>
      <p:bldP spid="3" grpId="1"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Activity 6.22</a:t>
            </a:r>
            <a:br>
              <a:rPr lang="en-US" dirty="0"/>
            </a:br>
            <a:r>
              <a:rPr lang="en-US" i="1" dirty="0"/>
              <a:t>Analyze a Video Example</a:t>
            </a:r>
            <a:endParaRPr lang="en-US" dirty="0"/>
          </a:p>
        </p:txBody>
      </p:sp>
      <p:sp>
        <p:nvSpPr>
          <p:cNvPr id="11" name="Text Placeholder 10"/>
          <p:cNvSpPr>
            <a:spLocks noGrp="1"/>
          </p:cNvSpPr>
          <p:nvPr>
            <p:ph type="body" sz="quarter" idx="14"/>
          </p:nvPr>
        </p:nvSpPr>
        <p:spPr/>
        <p:txBody>
          <a:bodyPr/>
          <a:lstStyle/>
          <a:p>
            <a:pPr>
              <a:lnSpc>
                <a:spcPct val="100000"/>
              </a:lnSpc>
            </a:pPr>
            <a:r>
              <a:rPr lang="en-US" dirty="0"/>
              <a:t>Watch the videos of Ms. M and Ms. W</a:t>
            </a:r>
          </a:p>
          <a:p>
            <a:pPr>
              <a:lnSpc>
                <a:spcPct val="100000"/>
              </a:lnSpc>
            </a:pPr>
            <a:r>
              <a:rPr lang="en-US" dirty="0"/>
              <a:t>Note </a:t>
            </a:r>
            <a:r>
              <a:rPr lang="en-US" b="1" dirty="0"/>
              <a:t>how many </a:t>
            </a:r>
            <a:r>
              <a:rPr lang="en-US" dirty="0"/>
              <a:t>students participate in each review lesson.</a:t>
            </a:r>
          </a:p>
          <a:p>
            <a:pPr>
              <a:lnSpc>
                <a:spcPct val="100000"/>
              </a:lnSpc>
            </a:pPr>
            <a:r>
              <a:rPr lang="en-US" dirty="0"/>
              <a:t>Compare the videos of Ms. W and Ms. M. Which teacher is eliciting responses </a:t>
            </a:r>
            <a:r>
              <a:rPr lang="en-US" b="1" dirty="0"/>
              <a:t>more</a:t>
            </a:r>
            <a:r>
              <a:rPr lang="en-US" dirty="0"/>
              <a:t> </a:t>
            </a:r>
            <a:r>
              <a:rPr lang="en-US" b="1" dirty="0"/>
              <a:t>effectively</a:t>
            </a:r>
            <a:r>
              <a:rPr lang="en-US" dirty="0"/>
              <a:t>? Why?</a:t>
            </a:r>
          </a:p>
          <a:p>
            <a:endParaRPr lang="en-US" dirty="0"/>
          </a:p>
          <a:p>
            <a:endParaRPr lang="en-US" dirty="0"/>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p:sp>
      <p:sp>
        <p:nvSpPr>
          <p:cNvPr id="5" name="Content Placeholder 4"/>
          <p:cNvSpPr>
            <a:spLocks noGrp="1"/>
          </p:cNvSpPr>
          <p:nvPr>
            <p:ph idx="12"/>
          </p:nvPr>
        </p:nvSpPr>
        <p:spPr/>
        <p:txBody>
          <a:bodyPr/>
          <a:lstStyle/>
          <a:p>
            <a:endParaRPr lang="en-US"/>
          </a:p>
        </p:txBody>
      </p:sp>
      <p:pic>
        <p:nvPicPr>
          <p:cNvPr id="7" name="Picture 6" descr="photo of students in class"/>
          <p:cNvPicPr>
            <a:picLocks noChangeAspect="1"/>
          </p:cNvPicPr>
          <p:nvPr/>
        </p:nvPicPr>
        <p:blipFill>
          <a:blip r:embed="rId2"/>
          <a:stretch>
            <a:fillRect/>
          </a:stretch>
        </p:blipFill>
        <p:spPr>
          <a:xfrm>
            <a:off x="5391336" y="1709508"/>
            <a:ext cx="2541896" cy="1872637"/>
          </a:xfrm>
          <a:prstGeom prst="rect">
            <a:avLst/>
          </a:prstGeom>
        </p:spPr>
      </p:pic>
      <p:pic>
        <p:nvPicPr>
          <p:cNvPr id="8" name="Picture 7" descr="photo of teacher presenting in front of class"/>
          <p:cNvPicPr>
            <a:picLocks noChangeAspect="1"/>
          </p:cNvPicPr>
          <p:nvPr/>
        </p:nvPicPr>
        <p:blipFill>
          <a:blip r:embed="rId3"/>
          <a:stretch>
            <a:fillRect/>
          </a:stretch>
        </p:blipFill>
        <p:spPr>
          <a:xfrm>
            <a:off x="5391336" y="3856121"/>
            <a:ext cx="2541896" cy="1906422"/>
          </a:xfrm>
          <a:prstGeom prst="rect">
            <a:avLst/>
          </a:prstGeom>
        </p:spPr>
      </p:pic>
      <p:sp>
        <p:nvSpPr>
          <p:cNvPr id="9" name="TextBox 8"/>
          <p:cNvSpPr txBox="1"/>
          <p:nvPr/>
        </p:nvSpPr>
        <p:spPr>
          <a:xfrm>
            <a:off x="8051050" y="2445771"/>
            <a:ext cx="894797"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Ms. M</a:t>
            </a:r>
          </a:p>
        </p:txBody>
      </p:sp>
      <p:sp>
        <p:nvSpPr>
          <p:cNvPr id="10" name="TextBox 9"/>
          <p:cNvSpPr txBox="1"/>
          <p:nvPr/>
        </p:nvSpPr>
        <p:spPr>
          <a:xfrm>
            <a:off x="8065476" y="4609277"/>
            <a:ext cx="923651"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Ms. W</a:t>
            </a:r>
          </a:p>
        </p:txBody>
      </p:sp>
    </p:spTree>
    <p:extLst>
      <p:ext uri="{BB962C8B-B14F-4D97-AF65-F5344CB8AC3E}">
        <p14:creationId xmlns:p14="http://schemas.microsoft.com/office/powerpoint/2010/main" val="9262247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 M</a:t>
            </a:r>
          </a:p>
        </p:txBody>
      </p:sp>
      <p:sp>
        <p:nvSpPr>
          <p:cNvPr id="3" name="TextBox 2">
            <a:extLst>
              <a:ext uri="{FF2B5EF4-FFF2-40B4-BE49-F238E27FC236}">
                <a16:creationId xmlns:a16="http://schemas.microsoft.com/office/drawing/2014/main" id="{92BE4597-F6A6-46A8-B890-690C82BF4EA5}"/>
              </a:ext>
            </a:extLst>
          </p:cNvPr>
          <p:cNvSpPr txBox="1"/>
          <p:nvPr/>
        </p:nvSpPr>
        <p:spPr>
          <a:xfrm>
            <a:off x="3364992" y="2084371"/>
            <a:ext cx="2697480" cy="369332"/>
          </a:xfrm>
          <a:prstGeom prst="rect">
            <a:avLst/>
          </a:prstGeom>
          <a:noFill/>
        </p:spPr>
        <p:txBody>
          <a:bodyPr wrap="square" rtlCol="0">
            <a:spAutoFit/>
          </a:bodyPr>
          <a:lstStyle/>
          <a:p>
            <a:pPr algn="ctr"/>
            <a:r>
              <a:rPr lang="en-US" dirty="0"/>
              <a:t>Embed Video Here </a:t>
            </a:r>
          </a:p>
        </p:txBody>
      </p:sp>
    </p:spTree>
    <p:extLst>
      <p:ext uri="{BB962C8B-B14F-4D97-AF65-F5344CB8AC3E}">
        <p14:creationId xmlns:p14="http://schemas.microsoft.com/office/powerpoint/2010/main" val="12253863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 W</a:t>
            </a:r>
          </a:p>
        </p:txBody>
      </p:sp>
      <p:sp>
        <p:nvSpPr>
          <p:cNvPr id="3" name="TextBox 2">
            <a:extLst>
              <a:ext uri="{FF2B5EF4-FFF2-40B4-BE49-F238E27FC236}">
                <a16:creationId xmlns:a16="http://schemas.microsoft.com/office/drawing/2014/main" id="{1FF0E87B-B8E1-4455-84FD-03CE6C8257DB}"/>
              </a:ext>
            </a:extLst>
          </p:cNvPr>
          <p:cNvSpPr txBox="1"/>
          <p:nvPr/>
        </p:nvSpPr>
        <p:spPr>
          <a:xfrm>
            <a:off x="3364992" y="2084371"/>
            <a:ext cx="2697480" cy="369332"/>
          </a:xfrm>
          <a:prstGeom prst="rect">
            <a:avLst/>
          </a:prstGeom>
          <a:noFill/>
        </p:spPr>
        <p:txBody>
          <a:bodyPr wrap="square" rtlCol="0">
            <a:spAutoFit/>
          </a:bodyPr>
          <a:lstStyle/>
          <a:p>
            <a:pPr algn="ctr"/>
            <a:r>
              <a:rPr lang="en-US" dirty="0"/>
              <a:t>Embed Video Here </a:t>
            </a:r>
          </a:p>
        </p:txBody>
      </p:sp>
    </p:spTree>
    <p:extLst>
      <p:ext uri="{BB962C8B-B14F-4D97-AF65-F5344CB8AC3E}">
        <p14:creationId xmlns:p14="http://schemas.microsoft.com/office/powerpoint/2010/main" val="340622317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Activity 6.22</a:t>
            </a:r>
            <a:br>
              <a:rPr lang="en-US" dirty="0"/>
            </a:br>
            <a:r>
              <a:rPr lang="en-US" i="1" dirty="0"/>
              <a:t>Review</a:t>
            </a:r>
            <a:endParaRPr lang="en-US" dirty="0"/>
          </a:p>
        </p:txBody>
      </p:sp>
      <p:pic>
        <p:nvPicPr>
          <p:cNvPr id="7" name="Picture 6" descr="photo of students in class"/>
          <p:cNvPicPr>
            <a:picLocks noChangeAspect="1"/>
          </p:cNvPicPr>
          <p:nvPr/>
        </p:nvPicPr>
        <p:blipFill>
          <a:blip r:embed="rId3"/>
          <a:stretch>
            <a:fillRect/>
          </a:stretch>
        </p:blipFill>
        <p:spPr>
          <a:xfrm>
            <a:off x="4821319" y="1733258"/>
            <a:ext cx="2541896" cy="1872637"/>
          </a:xfrm>
          <a:prstGeom prst="rect">
            <a:avLst/>
          </a:prstGeom>
        </p:spPr>
      </p:pic>
      <p:pic>
        <p:nvPicPr>
          <p:cNvPr id="8" name="Picture 7" descr="photo of teacher presenting in front of class"/>
          <p:cNvPicPr>
            <a:picLocks noChangeAspect="1"/>
          </p:cNvPicPr>
          <p:nvPr/>
        </p:nvPicPr>
        <p:blipFill>
          <a:blip r:embed="rId4"/>
          <a:stretch>
            <a:fillRect/>
          </a:stretch>
        </p:blipFill>
        <p:spPr>
          <a:xfrm>
            <a:off x="4821319" y="3986747"/>
            <a:ext cx="2541896" cy="1906422"/>
          </a:xfrm>
          <a:prstGeom prst="rect">
            <a:avLst/>
          </a:prstGeom>
        </p:spPr>
      </p:pic>
      <p:sp>
        <p:nvSpPr>
          <p:cNvPr id="9" name="TextBox 8"/>
          <p:cNvSpPr txBox="1"/>
          <p:nvPr/>
        </p:nvSpPr>
        <p:spPr>
          <a:xfrm>
            <a:off x="7481033" y="2469521"/>
            <a:ext cx="1221809"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Ms. M</a:t>
            </a:r>
          </a:p>
        </p:txBody>
      </p:sp>
      <p:sp>
        <p:nvSpPr>
          <p:cNvPr id="10" name="TextBox 9"/>
          <p:cNvSpPr txBox="1"/>
          <p:nvPr/>
        </p:nvSpPr>
        <p:spPr>
          <a:xfrm>
            <a:off x="7495459" y="4739903"/>
            <a:ext cx="1221809"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Ms. W</a:t>
            </a:r>
          </a:p>
        </p:txBody>
      </p:sp>
      <p:sp>
        <p:nvSpPr>
          <p:cNvPr id="11" name="Rounded Rectangular Callout 10"/>
          <p:cNvSpPr/>
          <p:nvPr/>
        </p:nvSpPr>
        <p:spPr>
          <a:xfrm>
            <a:off x="736270" y="1685689"/>
            <a:ext cx="3286321" cy="1920206"/>
          </a:xfrm>
          <a:prstGeom prst="wedgeRoundRectCallout">
            <a:avLst>
              <a:gd name="adj1" fmla="val 76372"/>
              <a:gd name="adj2" fmla="val -30883"/>
              <a:gd name="adj3" fmla="val 16667"/>
            </a:avLst>
          </a:prstGeom>
          <a:solidFill>
            <a:schemeClr val="accent5">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 knowing that all angles are 60 degrees, then we know what about our sides? Chelsea?</a:t>
            </a:r>
          </a:p>
        </p:txBody>
      </p:sp>
      <p:sp>
        <p:nvSpPr>
          <p:cNvPr id="12" name="Rounded Rectangular Callout 11"/>
          <p:cNvSpPr/>
          <p:nvPr/>
        </p:nvSpPr>
        <p:spPr>
          <a:xfrm>
            <a:off x="736270" y="4325505"/>
            <a:ext cx="3286321" cy="1920206"/>
          </a:xfrm>
          <a:prstGeom prst="wedgeRoundRectCallout">
            <a:avLst>
              <a:gd name="adj1" fmla="val 95565"/>
              <a:gd name="adj2" fmla="val -14218"/>
              <a:gd name="adj3" fmla="val 16667"/>
            </a:avLst>
          </a:prstGeom>
          <a:solidFill>
            <a:schemeClr val="accent5">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And this last one is the length of the </a:t>
            </a:r>
            <a:r>
              <a:rPr kumimoji="0" lang="en-US" sz="2000" b="0" i="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X</a:t>
            </a:r>
            <a:r>
              <a:rPr kumimoji="0" lang="en-US" sz="20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s</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 what does this block represent? Natalia?</a:t>
            </a:r>
          </a:p>
        </p:txBody>
      </p:sp>
      <p:sp>
        <p:nvSpPr>
          <p:cNvPr id="13" name="TextBox 12"/>
          <p:cNvSpPr txBox="1"/>
          <p:nvPr/>
        </p:nvSpPr>
        <p:spPr>
          <a:xfrm>
            <a:off x="7512676" y="3253353"/>
            <a:ext cx="6335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0:44</a:t>
            </a:r>
          </a:p>
        </p:txBody>
      </p:sp>
      <p:sp>
        <p:nvSpPr>
          <p:cNvPr id="14" name="TextBox 13"/>
          <p:cNvSpPr txBox="1"/>
          <p:nvPr/>
        </p:nvSpPr>
        <p:spPr>
          <a:xfrm>
            <a:off x="7528436" y="5550596"/>
            <a:ext cx="6335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0:54</a:t>
            </a:r>
          </a:p>
        </p:txBody>
      </p:sp>
    </p:spTree>
    <p:extLst>
      <p:ext uri="{BB962C8B-B14F-4D97-AF65-F5344CB8AC3E}">
        <p14:creationId xmlns:p14="http://schemas.microsoft.com/office/powerpoint/2010/main" val="2390767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lvl="0" indent="0">
              <a:lnSpc>
                <a:spcPct val="100000"/>
              </a:lnSpc>
              <a:buNone/>
            </a:pPr>
            <a:r>
              <a:rPr lang="en-US" sz="2800" dirty="0"/>
              <a:t>The methods used to elicit a response should: </a:t>
            </a:r>
          </a:p>
          <a:p>
            <a:pPr lvl="0">
              <a:lnSpc>
                <a:spcPct val="100000"/>
              </a:lnSpc>
            </a:pPr>
            <a:r>
              <a:rPr lang="en-US" sz="2800" dirty="0"/>
              <a:t> Maintain or check accuracy of processing</a:t>
            </a:r>
          </a:p>
          <a:p>
            <a:pPr lvl="0">
              <a:lnSpc>
                <a:spcPct val="100000"/>
              </a:lnSpc>
            </a:pPr>
            <a:r>
              <a:rPr lang="en-US" sz="2800" dirty="0"/>
              <a:t> Match the learning outcome</a:t>
            </a:r>
          </a:p>
          <a:p>
            <a:pPr lvl="0">
              <a:lnSpc>
                <a:spcPct val="100000"/>
              </a:lnSpc>
            </a:pPr>
            <a:r>
              <a:rPr lang="en-US" sz="2800" dirty="0"/>
              <a:t> Match student abilities</a:t>
            </a:r>
          </a:p>
          <a:p>
            <a:pPr marL="457200" lvl="0" indent="-457200">
              <a:lnSpc>
                <a:spcPct val="100000"/>
              </a:lnSpc>
            </a:pPr>
            <a:r>
              <a:rPr lang="en-US" sz="2800" dirty="0"/>
              <a:t>Match the desired response format</a:t>
            </a:r>
          </a:p>
          <a:p>
            <a:pPr>
              <a:lnSpc>
                <a:spcPct val="100000"/>
              </a:lnSpc>
            </a:pPr>
            <a:r>
              <a:rPr lang="en-US" sz="2800" dirty="0"/>
              <a:t> Maximize student involvement</a:t>
            </a:r>
          </a:p>
          <a:p>
            <a:endParaRPr lang="en-US" dirty="0"/>
          </a:p>
        </p:txBody>
      </p:sp>
      <p:sp>
        <p:nvSpPr>
          <p:cNvPr id="3" name="Title 2"/>
          <p:cNvSpPr>
            <a:spLocks noGrp="1"/>
          </p:cNvSpPr>
          <p:nvPr>
            <p:ph type="title"/>
          </p:nvPr>
        </p:nvSpPr>
        <p:spPr/>
        <p:txBody>
          <a:bodyPr/>
          <a:lstStyle/>
          <a:p>
            <a:r>
              <a:rPr lang="en-US" dirty="0"/>
              <a:t>Checklist</a:t>
            </a:r>
          </a:p>
        </p:txBody>
      </p:sp>
    </p:spTree>
    <p:extLst>
      <p:ext uri="{BB962C8B-B14F-4D97-AF65-F5344CB8AC3E}">
        <p14:creationId xmlns:p14="http://schemas.microsoft.com/office/powerpoint/2010/main" val="11993480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Eliciting responses card</a:t>
            </a:r>
          </a:p>
        </p:txBody>
      </p:sp>
      <p:pic>
        <p:nvPicPr>
          <p:cNvPr id="7" name="Picture 6" descr="screenhot of response card"/>
          <p:cNvPicPr>
            <a:picLocks noChangeAspect="1"/>
          </p:cNvPicPr>
          <p:nvPr/>
        </p:nvPicPr>
        <p:blipFill>
          <a:blip r:embed="rId2"/>
          <a:stretch>
            <a:fillRect/>
          </a:stretch>
        </p:blipFill>
        <p:spPr>
          <a:xfrm>
            <a:off x="575733" y="1102624"/>
            <a:ext cx="4370294" cy="518498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100965679"/>
              </p:ext>
            </p:extLst>
          </p:nvPr>
        </p:nvGraphicFramePr>
        <p:xfrm>
          <a:off x="1417562" y="1414745"/>
          <a:ext cx="6980126" cy="2193862"/>
        </p:xfrm>
        <a:graphic>
          <a:graphicData uri="http://schemas.openxmlformats.org/drawingml/2006/table">
            <a:tbl>
              <a:tblPr firstRow="1" firstCol="1" bandRow="1"/>
              <a:tblGrid>
                <a:gridCol w="1443024">
                  <a:extLst>
                    <a:ext uri="{9D8B030D-6E8A-4147-A177-3AD203B41FA5}">
                      <a16:colId xmlns:a16="http://schemas.microsoft.com/office/drawing/2014/main" val="3804167143"/>
                    </a:ext>
                  </a:extLst>
                </a:gridCol>
                <a:gridCol w="5537102">
                  <a:extLst>
                    <a:ext uri="{9D8B030D-6E8A-4147-A177-3AD203B41FA5}">
                      <a16:colId xmlns:a16="http://schemas.microsoft.com/office/drawing/2014/main" val="211967134"/>
                    </a:ext>
                  </a:extLst>
                </a:gridCol>
              </a:tblGrid>
              <a:tr h="87820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a:lnSpc>
                          <a:spcPct val="115000"/>
                        </a:lnSpc>
                        <a:spcBef>
                          <a:spcPts val="0"/>
                        </a:spcBef>
                        <a:spcAft>
                          <a:spcPts val="0"/>
                        </a:spcAft>
                      </a:pPr>
                      <a:r>
                        <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Choral Response</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885825" algn="l"/>
                        </a:tabLs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Level	R</a:t>
                      </a:r>
                    </a:p>
                    <a:p>
                      <a:pPr marL="0" marR="0">
                        <a:lnSpc>
                          <a:spcPct val="115000"/>
                        </a:lnSpc>
                        <a:spcBef>
                          <a:spcPts val="0"/>
                        </a:spcBef>
                        <a:spcAft>
                          <a:spcPts val="0"/>
                        </a:spcAft>
                        <a:tabLst>
                          <a:tab pos="885825" algn="l"/>
                        </a:tabLs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Time	</a:t>
                      </a:r>
                      <a:r>
                        <a:rPr lang="en-US" sz="1400" dirty="0">
                          <a:solidFill>
                            <a:schemeClr val="bg1"/>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5</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885825" algn="l"/>
                        </a:tabLs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a:t>
                      </a:r>
                      <a:r>
                        <a:rPr lang="en-US" sz="1400" dirty="0">
                          <a:solidFill>
                            <a:schemeClr val="bg1"/>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5</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C29"/>
                      </a:solidFill>
                      <a:prstDash val="solid"/>
                      <a:round/>
                      <a:headEnd type="none" w="med" len="med"/>
                      <a:tailEnd type="none" w="med" len="med"/>
                    </a:lnL>
                    <a:lnR w="12700" cap="flat" cmpd="sng" algn="ctr">
                      <a:solidFill>
                        <a:srgbClr val="000C29"/>
                      </a:solidFill>
                      <a:prstDash val="solid"/>
                      <a:round/>
                      <a:headEnd type="none" w="med" len="med"/>
                      <a:tailEnd type="none" w="med" len="med"/>
                    </a:lnR>
                    <a:lnT w="12700" cap="flat" cmpd="sng" algn="ctr">
                      <a:solidFill>
                        <a:srgbClr val="000C29"/>
                      </a:solidFill>
                      <a:prstDash val="solid"/>
                      <a:round/>
                      <a:headEnd type="none" w="med" len="med"/>
                      <a:tailEnd type="none" w="med" len="med"/>
                    </a:lnT>
                    <a:lnB w="12700" cap="flat" cmpd="sng" algn="ctr">
                      <a:solidFill>
                        <a:srgbClr val="000C2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342900" marR="0" lvl="0" indent="-342900">
                        <a:lnSpc>
                          <a:spcPct val="115000"/>
                        </a:lnSpc>
                        <a:spcBef>
                          <a:spcPts val="0"/>
                        </a:spcBef>
                        <a:spcAft>
                          <a:spcPts val="0"/>
                        </a:spcAft>
                        <a:buFont typeface="Symbol" panose="05050102010706020507" pitchFamily="18" charset="2"/>
                        <a:buChar cha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Ask a question, allow thinking time, ask for everyone’s response after a signal</a:t>
                      </a:r>
                    </a:p>
                    <a:p>
                      <a:pPr marL="342900" marR="0" lvl="0" indent="-342900">
                        <a:lnSpc>
                          <a:spcPct val="115000"/>
                        </a:lnSpc>
                        <a:spcBef>
                          <a:spcPts val="0"/>
                        </a:spcBef>
                        <a:spcAft>
                          <a:spcPts val="0"/>
                        </a:spcAft>
                        <a:buFont typeface="Symbol" panose="05050102010706020507" pitchFamily="18" charset="2"/>
                        <a:buChar char=""/>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 “Absolute value is… think time…double snap…</a:t>
                      </a:r>
                      <a:r>
                        <a:rPr lang="en-US" sz="1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distance to zero”</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Useful</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see if whole class has understood a concept (ask for a definition or the answer to a CFU question embedded in the classwork)</a:t>
                      </a:r>
                    </a:p>
                    <a:p>
                      <a:pPr marL="342900" marR="0" lvl="0" indent="-342900">
                        <a:lnSpc>
                          <a:spcPct val="115000"/>
                        </a:lnSpc>
                        <a:spcBef>
                          <a:spcPts val="0"/>
                        </a:spcBef>
                        <a:spcAft>
                          <a:spcPts val="0"/>
                        </a:spcAft>
                        <a:buFont typeface="Symbol" panose="05050102010706020507" pitchFamily="18" charset="2"/>
                        <a:buChar char=""/>
                      </a:pPr>
                      <a:r>
                        <a:rPr lang="en-US" sz="1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Caution</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cannot tell if 100% of students are participating and difficult to pick out students who just copied what their peers said because they didn’t know the answer </a:t>
                      </a:r>
                    </a:p>
                  </a:txBody>
                  <a:tcPr marL="68580" marR="68580" marT="0" marB="0">
                    <a:lnL w="12700" cap="flat" cmpd="sng" algn="ctr">
                      <a:solidFill>
                        <a:srgbClr val="000C29"/>
                      </a:solidFill>
                      <a:prstDash val="solid"/>
                      <a:round/>
                      <a:headEnd type="none" w="med" len="med"/>
                      <a:tailEnd type="none" w="med" len="med"/>
                    </a:lnL>
                    <a:lnR w="12700" cap="flat" cmpd="sng" algn="ctr">
                      <a:solidFill>
                        <a:srgbClr val="000C29"/>
                      </a:solidFill>
                      <a:prstDash val="solid"/>
                      <a:round/>
                      <a:headEnd type="none" w="med" len="med"/>
                      <a:tailEnd type="none" w="med" len="med"/>
                    </a:lnR>
                    <a:lnT w="12700" cap="flat" cmpd="sng" algn="ctr">
                      <a:solidFill>
                        <a:srgbClr val="000C29"/>
                      </a:solidFill>
                      <a:prstDash val="solid"/>
                      <a:round/>
                      <a:headEnd type="none" w="med" len="med"/>
                      <a:tailEnd type="none" w="med" len="med"/>
                    </a:lnT>
                    <a:lnB w="12700" cap="flat" cmpd="sng" algn="ctr">
                      <a:solidFill>
                        <a:srgbClr val="000C2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1131574"/>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57173263"/>
              </p:ext>
            </p:extLst>
          </p:nvPr>
        </p:nvGraphicFramePr>
        <p:xfrm>
          <a:off x="1417562" y="3893029"/>
          <a:ext cx="6980126" cy="2210308"/>
        </p:xfrm>
        <a:graphic>
          <a:graphicData uri="http://schemas.openxmlformats.org/drawingml/2006/table">
            <a:tbl>
              <a:tblPr firstRow="1" firstCol="1" bandRow="1"/>
              <a:tblGrid>
                <a:gridCol w="2670344">
                  <a:extLst>
                    <a:ext uri="{9D8B030D-6E8A-4147-A177-3AD203B41FA5}">
                      <a16:colId xmlns:a16="http://schemas.microsoft.com/office/drawing/2014/main" val="3890493060"/>
                    </a:ext>
                  </a:extLst>
                </a:gridCol>
                <a:gridCol w="1983330">
                  <a:extLst>
                    <a:ext uri="{9D8B030D-6E8A-4147-A177-3AD203B41FA5}">
                      <a16:colId xmlns:a16="http://schemas.microsoft.com/office/drawing/2014/main" val="2570215370"/>
                    </a:ext>
                  </a:extLst>
                </a:gridCol>
                <a:gridCol w="2326452">
                  <a:extLst>
                    <a:ext uri="{9D8B030D-6E8A-4147-A177-3AD203B41FA5}">
                      <a16:colId xmlns:a16="http://schemas.microsoft.com/office/drawing/2014/main" val="683585231"/>
                    </a:ext>
                  </a:extLst>
                </a:gridCol>
              </a:tblGrid>
              <a:tr h="50816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marL="0" marR="0" algn="l">
                        <a:lnSpc>
                          <a:spcPct val="115000"/>
                        </a:lnSpc>
                        <a:spcBef>
                          <a:spcPts val="0"/>
                        </a:spcBef>
                        <a:spcAft>
                          <a:spcPts val="0"/>
                        </a:spcAft>
                      </a:pPr>
                      <a:r>
                        <a:rPr lang="en-US" sz="1600" dirty="0">
                          <a:solidFill>
                            <a:schemeClr val="bg1"/>
                          </a:solidFill>
                          <a:effectLst/>
                          <a:latin typeface="Calibri" panose="020F0502020204030204" pitchFamily="34" charset="0"/>
                          <a:cs typeface="Calibri" panose="020F0502020204030204" pitchFamily="34" charset="0"/>
                        </a:rPr>
                        <a:t>Level of question it works for</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C29"/>
                      </a:solidFill>
                      <a:prstDash val="solid"/>
                      <a:round/>
                      <a:headEnd type="none" w="med" len="med"/>
                      <a:tailEnd type="none" w="med" len="med"/>
                    </a:lnL>
                    <a:lnR w="12700" cap="flat" cmpd="sng" algn="ctr">
                      <a:solidFill>
                        <a:srgbClr val="000C29"/>
                      </a:solidFill>
                      <a:prstDash val="solid"/>
                      <a:round/>
                      <a:headEnd type="none" w="med" len="med"/>
                      <a:tailEnd type="none" w="med" len="med"/>
                    </a:lnR>
                    <a:lnT w="12700" cap="flat" cmpd="sng" algn="ctr">
                      <a:solidFill>
                        <a:srgbClr val="000C29"/>
                      </a:solidFill>
                      <a:prstDash val="solid"/>
                      <a:round/>
                      <a:headEnd type="none" w="med" len="med"/>
                      <a:tailEnd type="none" w="med" len="med"/>
                    </a:lnT>
                    <a:lnB w="12700" cap="flat" cmpd="sng" algn="ctr">
                      <a:solidFill>
                        <a:srgbClr val="000C2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marL="0" marR="0" algn="l">
                        <a:lnSpc>
                          <a:spcPct val="115000"/>
                        </a:lnSpc>
                        <a:spcBef>
                          <a:spcPts val="0"/>
                        </a:spcBef>
                        <a:spcAft>
                          <a:spcPts val="0"/>
                        </a:spcAft>
                      </a:pPr>
                      <a:r>
                        <a:rPr lang="en-US" sz="1600" dirty="0">
                          <a:solidFill>
                            <a:schemeClr val="bg1"/>
                          </a:solidFill>
                          <a:effectLst/>
                          <a:latin typeface="Calibri" panose="020F0502020204030204" pitchFamily="34" charset="0"/>
                          <a:cs typeface="Calibri" panose="020F0502020204030204" pitchFamily="34" charset="0"/>
                        </a:rPr>
                        <a:t>Time taken</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C29"/>
                      </a:solidFill>
                      <a:prstDash val="solid"/>
                      <a:round/>
                      <a:headEnd type="none" w="med" len="med"/>
                      <a:tailEnd type="none" w="med" len="med"/>
                    </a:lnL>
                    <a:lnR w="12700" cap="flat" cmpd="sng" algn="ctr">
                      <a:solidFill>
                        <a:srgbClr val="000C29"/>
                      </a:solidFill>
                      <a:prstDash val="solid"/>
                      <a:round/>
                      <a:headEnd type="none" w="med" len="med"/>
                      <a:tailEnd type="none" w="med" len="med"/>
                    </a:lnR>
                    <a:lnT w="12700" cap="flat" cmpd="sng" algn="ctr">
                      <a:solidFill>
                        <a:srgbClr val="000C29"/>
                      </a:solidFill>
                      <a:prstDash val="solid"/>
                      <a:round/>
                      <a:headEnd type="none" w="med" len="med"/>
                      <a:tailEnd type="none" w="med" len="med"/>
                    </a:lnT>
                    <a:lnB w="12700" cap="flat" cmpd="sng" algn="ctr">
                      <a:solidFill>
                        <a:srgbClr val="000C2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marL="0" marR="0" algn="l">
                        <a:lnSpc>
                          <a:spcPct val="115000"/>
                        </a:lnSpc>
                        <a:spcBef>
                          <a:spcPts val="0"/>
                        </a:spcBef>
                        <a:spcAft>
                          <a:spcPts val="0"/>
                        </a:spcAft>
                      </a:pPr>
                      <a:r>
                        <a:rPr lang="en-US" sz="1600">
                          <a:solidFill>
                            <a:schemeClr val="bg1"/>
                          </a:solidFill>
                          <a:effectLst/>
                          <a:latin typeface="Calibri" panose="020F0502020204030204" pitchFamily="34" charset="0"/>
                          <a:cs typeface="Calibri" panose="020F0502020204030204" pitchFamily="34" charset="0"/>
                        </a:rPr>
                        <a:t>Rating: Total students directly involved </a:t>
                      </a:r>
                      <a:endParaRPr lang="en-US" sz="16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C29"/>
                      </a:solidFill>
                      <a:prstDash val="solid"/>
                      <a:round/>
                      <a:headEnd type="none" w="med" len="med"/>
                      <a:tailEnd type="none" w="med" len="med"/>
                    </a:lnL>
                    <a:lnR w="12700" cap="flat" cmpd="sng" algn="ctr">
                      <a:solidFill>
                        <a:srgbClr val="000C29"/>
                      </a:solidFill>
                      <a:prstDash val="solid"/>
                      <a:round/>
                      <a:headEnd type="none" w="med" len="med"/>
                      <a:tailEnd type="none" w="med" len="med"/>
                    </a:lnR>
                    <a:lnT w="12700" cap="flat" cmpd="sng" algn="ctr">
                      <a:solidFill>
                        <a:srgbClr val="000C29"/>
                      </a:solidFill>
                      <a:prstDash val="solid"/>
                      <a:round/>
                      <a:headEnd type="none" w="med" len="med"/>
                      <a:tailEnd type="none" w="med" len="med"/>
                    </a:lnT>
                    <a:lnB w="12700" cap="flat" cmpd="sng" algn="ctr">
                      <a:solidFill>
                        <a:srgbClr val="000C2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18815499"/>
                  </a:ext>
                </a:extLst>
              </a:tr>
              <a:tr h="1555889">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marL="0" marR="0" algn="l">
                        <a:lnSpc>
                          <a:spcPct val="115000"/>
                        </a:lnSpc>
                        <a:spcBef>
                          <a:spcPts val="0"/>
                        </a:spcBef>
                        <a:spcAft>
                          <a:spcPts val="0"/>
                        </a:spcAft>
                      </a:pPr>
                      <a:r>
                        <a:rPr lang="en-US" sz="1600" dirty="0">
                          <a:solidFill>
                            <a:schemeClr val="bg1"/>
                          </a:solidFill>
                          <a:effectLst/>
                          <a:latin typeface="Calibri" panose="020F0502020204030204" pitchFamily="34" charset="0"/>
                          <a:cs typeface="Calibri" panose="020F0502020204030204" pitchFamily="34" charset="0"/>
                        </a:rPr>
                        <a:t>R = Remembering</a:t>
                      </a:r>
                    </a:p>
                    <a:p>
                      <a:pPr marL="0" marR="0" algn="l">
                        <a:lnSpc>
                          <a:spcPct val="115000"/>
                        </a:lnSpc>
                        <a:spcBef>
                          <a:spcPts val="0"/>
                        </a:spcBef>
                        <a:spcAft>
                          <a:spcPts val="0"/>
                        </a:spcAft>
                      </a:pPr>
                      <a:r>
                        <a:rPr lang="en-US" sz="1600" dirty="0">
                          <a:solidFill>
                            <a:schemeClr val="bg1"/>
                          </a:solidFill>
                          <a:effectLst/>
                          <a:latin typeface="Calibri" panose="020F0502020204030204" pitchFamily="34" charset="0"/>
                          <a:cs typeface="Calibri" panose="020F0502020204030204" pitchFamily="34" charset="0"/>
                        </a:rPr>
                        <a:t>U = Understanding</a:t>
                      </a:r>
                    </a:p>
                    <a:p>
                      <a:pPr marL="0" marR="0" algn="l">
                        <a:lnSpc>
                          <a:spcPct val="115000"/>
                        </a:lnSpc>
                        <a:spcBef>
                          <a:spcPts val="0"/>
                        </a:spcBef>
                        <a:spcAft>
                          <a:spcPts val="0"/>
                        </a:spcAft>
                      </a:pPr>
                      <a:r>
                        <a:rPr lang="en-US" sz="1600" dirty="0">
                          <a:solidFill>
                            <a:schemeClr val="bg1"/>
                          </a:solidFill>
                          <a:effectLst/>
                          <a:latin typeface="Calibri" panose="020F0502020204030204" pitchFamily="34" charset="0"/>
                          <a:cs typeface="Calibri" panose="020F0502020204030204" pitchFamily="34" charset="0"/>
                        </a:rPr>
                        <a:t>A = Applying</a:t>
                      </a:r>
                    </a:p>
                    <a:p>
                      <a:pPr marL="0" marR="0" algn="l">
                        <a:lnSpc>
                          <a:spcPct val="115000"/>
                        </a:lnSpc>
                        <a:spcBef>
                          <a:spcPts val="0"/>
                        </a:spcBef>
                        <a:spcAft>
                          <a:spcPts val="0"/>
                        </a:spcAft>
                      </a:pPr>
                      <a:r>
                        <a:rPr lang="en-US" sz="1600" dirty="0">
                          <a:solidFill>
                            <a:schemeClr val="bg1"/>
                          </a:solidFill>
                          <a:effectLst/>
                          <a:latin typeface="Calibri" panose="020F0502020204030204" pitchFamily="34" charset="0"/>
                          <a:cs typeface="Calibri" panose="020F0502020204030204" pitchFamily="34" charset="0"/>
                        </a:rPr>
                        <a:t>Z = Analyzing</a:t>
                      </a:r>
                    </a:p>
                    <a:p>
                      <a:pPr marL="0" marR="0" algn="l">
                        <a:lnSpc>
                          <a:spcPct val="115000"/>
                        </a:lnSpc>
                        <a:spcBef>
                          <a:spcPts val="0"/>
                        </a:spcBef>
                        <a:spcAft>
                          <a:spcPts val="0"/>
                        </a:spcAft>
                      </a:pPr>
                      <a:r>
                        <a:rPr lang="en-US" sz="1600" dirty="0">
                          <a:solidFill>
                            <a:schemeClr val="bg1"/>
                          </a:solidFill>
                          <a:effectLst/>
                          <a:latin typeface="Calibri" panose="020F0502020204030204" pitchFamily="34" charset="0"/>
                          <a:cs typeface="Calibri" panose="020F0502020204030204" pitchFamily="34" charset="0"/>
                        </a:rPr>
                        <a:t>E = Evaluating</a:t>
                      </a:r>
                    </a:p>
                    <a:p>
                      <a:pPr marL="0" marR="0" algn="l">
                        <a:lnSpc>
                          <a:spcPct val="115000"/>
                        </a:lnSpc>
                        <a:spcBef>
                          <a:spcPts val="0"/>
                        </a:spcBef>
                        <a:spcAft>
                          <a:spcPts val="0"/>
                        </a:spcAft>
                      </a:pPr>
                      <a:r>
                        <a:rPr lang="en-US" sz="1600" dirty="0">
                          <a:solidFill>
                            <a:schemeClr val="bg1"/>
                          </a:solidFill>
                          <a:effectLst/>
                          <a:latin typeface="Calibri" panose="020F0502020204030204" pitchFamily="34" charset="0"/>
                          <a:cs typeface="Calibri" panose="020F0502020204030204" pitchFamily="34" charset="0"/>
                        </a:rPr>
                        <a:t>S = Synthesizing</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C29"/>
                      </a:solidFill>
                      <a:prstDash val="solid"/>
                      <a:round/>
                      <a:headEnd type="none" w="med" len="med"/>
                      <a:tailEnd type="none" w="med" len="med"/>
                    </a:lnL>
                    <a:lnR w="12700" cap="flat" cmpd="sng" algn="ctr">
                      <a:solidFill>
                        <a:srgbClr val="000C29"/>
                      </a:solidFill>
                      <a:prstDash val="solid"/>
                      <a:round/>
                      <a:headEnd type="none" w="med" len="med"/>
                      <a:tailEnd type="none" w="med" len="med"/>
                    </a:lnR>
                    <a:lnT w="12700" cap="flat" cmpd="sng" algn="ctr">
                      <a:solidFill>
                        <a:srgbClr val="000C29"/>
                      </a:solidFill>
                      <a:prstDash val="solid"/>
                      <a:round/>
                      <a:headEnd type="none" w="med" len="med"/>
                      <a:tailEnd type="none" w="med" len="med"/>
                    </a:lnT>
                    <a:lnB w="12700" cap="flat" cmpd="sng" algn="ctr">
                      <a:solidFill>
                        <a:srgbClr val="000C2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algn="l">
                        <a:lnSpc>
                          <a:spcPct val="115000"/>
                        </a:lnSpc>
                        <a:spcBef>
                          <a:spcPts val="0"/>
                        </a:spcBef>
                        <a:spcAft>
                          <a:spcPts val="0"/>
                        </a:spcAft>
                      </a:pPr>
                      <a:r>
                        <a:rPr lang="en-US" sz="1600" dirty="0">
                          <a:solidFill>
                            <a:schemeClr val="bg1"/>
                          </a:solidFill>
                          <a:effectLst/>
                          <a:highlight>
                            <a:srgbClr val="00FF00"/>
                          </a:highlight>
                          <a:latin typeface="Calibri" panose="020F0502020204030204" pitchFamily="34" charset="0"/>
                          <a:cs typeface="Calibri" panose="020F0502020204030204" pitchFamily="34" charset="0"/>
                        </a:rPr>
                        <a:t>5 a few seconds</a:t>
                      </a:r>
                      <a:endParaRPr lang="en-US" sz="1600" dirty="0">
                        <a:solidFill>
                          <a:schemeClr val="bg1"/>
                        </a:solidFill>
                        <a:effectLst/>
                        <a:latin typeface="Calibri" panose="020F0502020204030204" pitchFamily="34" charset="0"/>
                        <a:cs typeface="Calibri" panose="020F0502020204030204" pitchFamily="34" charset="0"/>
                      </a:endParaRPr>
                    </a:p>
                    <a:p>
                      <a:pPr marL="0" marR="0" algn="l">
                        <a:lnSpc>
                          <a:spcPct val="115000"/>
                        </a:lnSpc>
                        <a:spcBef>
                          <a:spcPts val="0"/>
                        </a:spcBef>
                        <a:spcAft>
                          <a:spcPts val="0"/>
                        </a:spcAft>
                      </a:pPr>
                      <a:r>
                        <a:rPr lang="en-US" sz="1600" dirty="0">
                          <a:solidFill>
                            <a:schemeClr val="bg1"/>
                          </a:solidFill>
                          <a:effectLst/>
                          <a:highlight>
                            <a:srgbClr val="00FF00"/>
                          </a:highlight>
                          <a:latin typeface="Calibri" panose="020F0502020204030204" pitchFamily="34" charset="0"/>
                          <a:cs typeface="Calibri" panose="020F0502020204030204" pitchFamily="34" charset="0"/>
                        </a:rPr>
                        <a:t>4 30 seconds or less</a:t>
                      </a:r>
                      <a:endParaRPr lang="en-US" sz="1600" dirty="0">
                        <a:solidFill>
                          <a:schemeClr val="bg1"/>
                        </a:solidFill>
                        <a:effectLst/>
                        <a:latin typeface="Calibri" panose="020F0502020204030204" pitchFamily="34" charset="0"/>
                        <a:cs typeface="Calibri" panose="020F0502020204030204" pitchFamily="34" charset="0"/>
                      </a:endParaRPr>
                    </a:p>
                    <a:p>
                      <a:pPr marL="0" marR="0" algn="l">
                        <a:lnSpc>
                          <a:spcPct val="115000"/>
                        </a:lnSpc>
                        <a:spcBef>
                          <a:spcPts val="0"/>
                        </a:spcBef>
                        <a:spcAft>
                          <a:spcPts val="0"/>
                        </a:spcAft>
                      </a:pPr>
                      <a:r>
                        <a:rPr lang="en-US" sz="1600" dirty="0">
                          <a:solidFill>
                            <a:schemeClr val="bg1"/>
                          </a:solidFill>
                          <a:effectLst/>
                          <a:highlight>
                            <a:srgbClr val="FFFF00"/>
                          </a:highlight>
                          <a:latin typeface="Calibri" panose="020F0502020204030204" pitchFamily="34" charset="0"/>
                          <a:cs typeface="Calibri" panose="020F0502020204030204" pitchFamily="34" charset="0"/>
                        </a:rPr>
                        <a:t>3 30-60 seconds</a:t>
                      </a:r>
                      <a:endParaRPr lang="en-US" sz="1600" dirty="0">
                        <a:solidFill>
                          <a:schemeClr val="bg1"/>
                        </a:solidFill>
                        <a:effectLst/>
                        <a:latin typeface="Calibri" panose="020F0502020204030204" pitchFamily="34" charset="0"/>
                        <a:cs typeface="Calibri" panose="020F0502020204030204" pitchFamily="34" charset="0"/>
                      </a:endParaRPr>
                    </a:p>
                    <a:p>
                      <a:pPr marL="0" marR="0" algn="l">
                        <a:lnSpc>
                          <a:spcPct val="115000"/>
                        </a:lnSpc>
                        <a:spcBef>
                          <a:spcPts val="0"/>
                        </a:spcBef>
                        <a:spcAft>
                          <a:spcPts val="0"/>
                        </a:spcAft>
                      </a:pPr>
                      <a:r>
                        <a:rPr lang="en-US" sz="1600" dirty="0">
                          <a:solidFill>
                            <a:schemeClr val="bg1"/>
                          </a:solidFill>
                          <a:effectLst/>
                          <a:highlight>
                            <a:srgbClr val="FFFF00"/>
                          </a:highlight>
                          <a:latin typeface="Calibri" panose="020F0502020204030204" pitchFamily="34" charset="0"/>
                          <a:cs typeface="Calibri" panose="020F0502020204030204" pitchFamily="34" charset="0"/>
                        </a:rPr>
                        <a:t>2 1 to 2 minutes</a:t>
                      </a:r>
                      <a:endParaRPr lang="en-US" sz="1600" dirty="0">
                        <a:solidFill>
                          <a:schemeClr val="bg1"/>
                        </a:solidFill>
                        <a:effectLst/>
                        <a:latin typeface="Calibri" panose="020F0502020204030204" pitchFamily="34" charset="0"/>
                        <a:cs typeface="Calibri" panose="020F0502020204030204" pitchFamily="34" charset="0"/>
                      </a:endParaRPr>
                    </a:p>
                    <a:p>
                      <a:pPr marL="0" marR="0" algn="l">
                        <a:lnSpc>
                          <a:spcPct val="115000"/>
                        </a:lnSpc>
                        <a:spcBef>
                          <a:spcPts val="0"/>
                        </a:spcBef>
                        <a:spcAft>
                          <a:spcPts val="0"/>
                        </a:spcAft>
                      </a:pPr>
                      <a:r>
                        <a:rPr lang="en-US" sz="1600" dirty="0">
                          <a:solidFill>
                            <a:schemeClr val="bg1"/>
                          </a:solidFill>
                          <a:effectLst/>
                          <a:highlight>
                            <a:srgbClr val="FFFF00"/>
                          </a:highlight>
                          <a:latin typeface="Calibri" panose="020F0502020204030204" pitchFamily="34" charset="0"/>
                          <a:cs typeface="Calibri" panose="020F0502020204030204" pitchFamily="34" charset="0"/>
                        </a:rPr>
                        <a:t>1 more than two minutes</a:t>
                      </a:r>
                      <a:r>
                        <a:rPr lang="en-US" sz="1600" dirty="0">
                          <a:solidFill>
                            <a:schemeClr val="bg1"/>
                          </a:solidFill>
                          <a:effectLst/>
                          <a:latin typeface="Calibri" panose="020F0502020204030204" pitchFamily="34" charset="0"/>
                          <a:cs typeface="Calibri" panose="020F0502020204030204" pitchFamily="34" charset="0"/>
                        </a:rPr>
                        <a:t> </a:t>
                      </a:r>
                    </a:p>
                  </a:txBody>
                  <a:tcPr marL="68580" marR="68580" marT="0" marB="0">
                    <a:lnL w="12700" cap="flat" cmpd="sng" algn="ctr">
                      <a:solidFill>
                        <a:srgbClr val="000C29"/>
                      </a:solidFill>
                      <a:prstDash val="solid"/>
                      <a:round/>
                      <a:headEnd type="none" w="med" len="med"/>
                      <a:tailEnd type="none" w="med" len="med"/>
                    </a:lnL>
                    <a:lnR w="12700" cap="flat" cmpd="sng" algn="ctr">
                      <a:solidFill>
                        <a:srgbClr val="000C29"/>
                      </a:solidFill>
                      <a:prstDash val="solid"/>
                      <a:round/>
                      <a:headEnd type="none" w="med" len="med"/>
                      <a:tailEnd type="none" w="med" len="med"/>
                    </a:lnR>
                    <a:lnT w="12700" cap="flat" cmpd="sng" algn="ctr">
                      <a:solidFill>
                        <a:srgbClr val="000C29"/>
                      </a:solidFill>
                      <a:prstDash val="solid"/>
                      <a:round/>
                      <a:headEnd type="none" w="med" len="med"/>
                      <a:tailEnd type="none" w="med" len="med"/>
                    </a:lnT>
                    <a:lnB w="12700" cap="flat" cmpd="sng" algn="ctr">
                      <a:solidFill>
                        <a:srgbClr val="000C2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algn="l">
                        <a:lnSpc>
                          <a:spcPct val="115000"/>
                        </a:lnSpc>
                        <a:spcBef>
                          <a:spcPts val="0"/>
                        </a:spcBef>
                        <a:spcAft>
                          <a:spcPts val="0"/>
                        </a:spcAft>
                      </a:pPr>
                      <a:r>
                        <a:rPr lang="en-US" sz="1600" dirty="0">
                          <a:solidFill>
                            <a:schemeClr val="bg1"/>
                          </a:solidFill>
                          <a:effectLst/>
                          <a:highlight>
                            <a:srgbClr val="00FF00"/>
                          </a:highlight>
                          <a:latin typeface="Calibri" panose="020F0502020204030204" pitchFamily="34" charset="0"/>
                          <a:cs typeface="Calibri" panose="020F0502020204030204" pitchFamily="34" charset="0"/>
                        </a:rPr>
                        <a:t>5 all students</a:t>
                      </a:r>
                      <a:endParaRPr lang="en-US" sz="1600" dirty="0">
                        <a:solidFill>
                          <a:schemeClr val="bg1"/>
                        </a:solidFill>
                        <a:effectLst/>
                        <a:latin typeface="Calibri" panose="020F0502020204030204" pitchFamily="34" charset="0"/>
                        <a:cs typeface="Calibri" panose="020F0502020204030204" pitchFamily="34" charset="0"/>
                      </a:endParaRPr>
                    </a:p>
                    <a:p>
                      <a:pPr marL="0" marR="0" algn="l">
                        <a:lnSpc>
                          <a:spcPct val="115000"/>
                        </a:lnSpc>
                        <a:spcBef>
                          <a:spcPts val="0"/>
                        </a:spcBef>
                        <a:spcAft>
                          <a:spcPts val="0"/>
                        </a:spcAft>
                      </a:pPr>
                      <a:r>
                        <a:rPr lang="en-US" sz="1600" dirty="0">
                          <a:solidFill>
                            <a:schemeClr val="bg1"/>
                          </a:solidFill>
                          <a:effectLst/>
                          <a:highlight>
                            <a:srgbClr val="00FF00"/>
                          </a:highlight>
                          <a:latin typeface="Calibri" panose="020F0502020204030204" pitchFamily="34" charset="0"/>
                          <a:cs typeface="Calibri" panose="020F0502020204030204" pitchFamily="34" charset="0"/>
                        </a:rPr>
                        <a:t>4 about half the students</a:t>
                      </a:r>
                      <a:endParaRPr lang="en-US" sz="1600" dirty="0">
                        <a:solidFill>
                          <a:schemeClr val="bg1"/>
                        </a:solidFill>
                        <a:effectLst/>
                        <a:latin typeface="Calibri" panose="020F0502020204030204" pitchFamily="34" charset="0"/>
                        <a:cs typeface="Calibri" panose="020F0502020204030204" pitchFamily="34" charset="0"/>
                      </a:endParaRPr>
                    </a:p>
                    <a:p>
                      <a:pPr marL="0" marR="0" algn="l">
                        <a:lnSpc>
                          <a:spcPct val="115000"/>
                        </a:lnSpc>
                        <a:spcBef>
                          <a:spcPts val="0"/>
                        </a:spcBef>
                        <a:spcAft>
                          <a:spcPts val="0"/>
                        </a:spcAft>
                      </a:pPr>
                      <a:r>
                        <a:rPr lang="en-US" sz="1600" dirty="0">
                          <a:solidFill>
                            <a:schemeClr val="bg1"/>
                          </a:solidFill>
                          <a:effectLst/>
                          <a:highlight>
                            <a:srgbClr val="FFFF00"/>
                          </a:highlight>
                          <a:latin typeface="Calibri" panose="020F0502020204030204" pitchFamily="34" charset="0"/>
                          <a:cs typeface="Calibri" panose="020F0502020204030204" pitchFamily="34" charset="0"/>
                        </a:rPr>
                        <a:t>3 less than half the students</a:t>
                      </a:r>
                      <a:endParaRPr lang="en-US" sz="1600" dirty="0">
                        <a:solidFill>
                          <a:schemeClr val="bg1"/>
                        </a:solidFill>
                        <a:effectLst/>
                        <a:latin typeface="Calibri" panose="020F0502020204030204" pitchFamily="34" charset="0"/>
                        <a:cs typeface="Calibri" panose="020F0502020204030204" pitchFamily="34" charset="0"/>
                      </a:endParaRPr>
                    </a:p>
                    <a:p>
                      <a:pPr marL="0" marR="0" algn="l">
                        <a:lnSpc>
                          <a:spcPct val="115000"/>
                        </a:lnSpc>
                        <a:spcBef>
                          <a:spcPts val="0"/>
                        </a:spcBef>
                        <a:spcAft>
                          <a:spcPts val="0"/>
                        </a:spcAft>
                      </a:pPr>
                      <a:r>
                        <a:rPr lang="en-US" sz="1600" dirty="0">
                          <a:solidFill>
                            <a:schemeClr val="bg1"/>
                          </a:solidFill>
                          <a:effectLst/>
                          <a:highlight>
                            <a:srgbClr val="FFFF00"/>
                          </a:highlight>
                          <a:latin typeface="Calibri" panose="020F0502020204030204" pitchFamily="34" charset="0"/>
                          <a:cs typeface="Calibri" panose="020F0502020204030204" pitchFamily="34" charset="0"/>
                        </a:rPr>
                        <a:t>2 two students</a:t>
                      </a:r>
                      <a:endParaRPr lang="en-US" sz="1600" dirty="0">
                        <a:solidFill>
                          <a:schemeClr val="bg1"/>
                        </a:solidFill>
                        <a:effectLst/>
                        <a:latin typeface="Calibri" panose="020F0502020204030204" pitchFamily="34" charset="0"/>
                        <a:cs typeface="Calibri" panose="020F0502020204030204" pitchFamily="34" charset="0"/>
                      </a:endParaRPr>
                    </a:p>
                    <a:p>
                      <a:pPr marL="0" marR="0" algn="l">
                        <a:lnSpc>
                          <a:spcPct val="115000"/>
                        </a:lnSpc>
                        <a:spcBef>
                          <a:spcPts val="0"/>
                        </a:spcBef>
                        <a:spcAft>
                          <a:spcPts val="0"/>
                        </a:spcAft>
                      </a:pPr>
                      <a:r>
                        <a:rPr lang="en-US" sz="1600" dirty="0">
                          <a:solidFill>
                            <a:schemeClr val="bg1"/>
                          </a:solidFill>
                          <a:effectLst/>
                          <a:highlight>
                            <a:srgbClr val="FF0000"/>
                          </a:highlight>
                          <a:latin typeface="Calibri" panose="020F0502020204030204" pitchFamily="34" charset="0"/>
                          <a:cs typeface="Calibri" panose="020F0502020204030204" pitchFamily="34" charset="0"/>
                        </a:rPr>
                        <a:t>1 one student</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C29"/>
                      </a:solidFill>
                      <a:prstDash val="solid"/>
                      <a:round/>
                      <a:headEnd type="none" w="med" len="med"/>
                      <a:tailEnd type="none" w="med" len="med"/>
                    </a:lnL>
                    <a:lnR w="12700" cap="flat" cmpd="sng" algn="ctr">
                      <a:solidFill>
                        <a:srgbClr val="000C29"/>
                      </a:solidFill>
                      <a:prstDash val="solid"/>
                      <a:round/>
                      <a:headEnd type="none" w="med" len="med"/>
                      <a:tailEnd type="none" w="med" len="med"/>
                    </a:lnR>
                    <a:lnT w="12700" cap="flat" cmpd="sng" algn="ctr">
                      <a:solidFill>
                        <a:srgbClr val="000C29"/>
                      </a:solidFill>
                      <a:prstDash val="solid"/>
                      <a:round/>
                      <a:headEnd type="none" w="med" len="med"/>
                      <a:tailEnd type="none" w="med" len="med"/>
                    </a:lnT>
                    <a:lnB w="12700" cap="flat" cmpd="sng" algn="ctr">
                      <a:solidFill>
                        <a:srgbClr val="000C2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82477149"/>
                  </a:ext>
                </a:extLst>
              </a:tr>
            </a:tbl>
          </a:graphicData>
        </a:graphic>
      </p:graphicFrame>
    </p:spTree>
    <p:extLst>
      <p:ext uri="{BB962C8B-B14F-4D97-AF65-F5344CB8AC3E}">
        <p14:creationId xmlns:p14="http://schemas.microsoft.com/office/powerpoint/2010/main" val="78280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Balance number of students and time</a:t>
            </a:r>
          </a:p>
        </p:txBody>
      </p:sp>
      <p:pic>
        <p:nvPicPr>
          <p:cNvPr id="2" name="Picture 1" descr="graph of balanace number of students and time">
            <a:extLst>
              <a:ext uri="{FF2B5EF4-FFF2-40B4-BE49-F238E27FC236}">
                <a16:creationId xmlns:a16="http://schemas.microsoft.com/office/drawing/2014/main" id="{61914007-ACCC-405D-A629-1A8C9BAF0693}"/>
              </a:ext>
            </a:extLst>
          </p:cNvPr>
          <p:cNvPicPr>
            <a:picLocks noChangeAspect="1"/>
          </p:cNvPicPr>
          <p:nvPr/>
        </p:nvPicPr>
        <p:blipFill>
          <a:blip r:embed="rId2"/>
          <a:stretch>
            <a:fillRect/>
          </a:stretch>
        </p:blipFill>
        <p:spPr>
          <a:xfrm>
            <a:off x="575733" y="1510126"/>
            <a:ext cx="4867998" cy="4599126"/>
          </a:xfrm>
          <a:prstGeom prst="rect">
            <a:avLst/>
          </a:prstGeom>
        </p:spPr>
      </p:pic>
    </p:spTree>
    <p:extLst>
      <p:ext uri="{BB962C8B-B14F-4D97-AF65-F5344CB8AC3E}">
        <p14:creationId xmlns:p14="http://schemas.microsoft.com/office/powerpoint/2010/main" val="365144806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Balance number of students and time</a:t>
            </a:r>
          </a:p>
        </p:txBody>
      </p:sp>
      <p:sp>
        <p:nvSpPr>
          <p:cNvPr id="26" name="Rectangle 25"/>
          <p:cNvSpPr/>
          <p:nvPr/>
        </p:nvSpPr>
        <p:spPr>
          <a:xfrm>
            <a:off x="1965913" y="1244820"/>
            <a:ext cx="5338078" cy="777695"/>
          </a:xfrm>
          <a:prstGeom prst="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Choral 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Good for questions that involve remembering</a:t>
            </a:r>
          </a:p>
        </p:txBody>
      </p:sp>
      <p:sp>
        <p:nvSpPr>
          <p:cNvPr id="4" name="Cloud Callout 3"/>
          <p:cNvSpPr/>
          <p:nvPr/>
        </p:nvSpPr>
        <p:spPr>
          <a:xfrm>
            <a:off x="5197133" y="2546519"/>
            <a:ext cx="2512810" cy="1034927"/>
          </a:xfrm>
          <a:prstGeom prst="cloudCallout">
            <a:avLst>
              <a:gd name="adj1" fmla="val 72268"/>
              <a:gd name="adj2" fmla="val 350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How many students?</a:t>
            </a:r>
          </a:p>
        </p:txBody>
      </p:sp>
      <p:sp>
        <p:nvSpPr>
          <p:cNvPr id="33" name="Cloud Callout 32"/>
          <p:cNvSpPr/>
          <p:nvPr/>
        </p:nvSpPr>
        <p:spPr>
          <a:xfrm>
            <a:off x="5712641" y="3798478"/>
            <a:ext cx="2107107" cy="1034927"/>
          </a:xfrm>
          <a:prstGeom prst="cloudCallout">
            <a:avLst>
              <a:gd name="adj1" fmla="val 72268"/>
              <a:gd name="adj2" fmla="val 350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How much time?</a:t>
            </a:r>
          </a:p>
        </p:txBody>
      </p:sp>
      <p:sp>
        <p:nvSpPr>
          <p:cNvPr id="34" name="Cloud Callout 33"/>
          <p:cNvSpPr/>
          <p:nvPr/>
        </p:nvSpPr>
        <p:spPr>
          <a:xfrm>
            <a:off x="5255843" y="5094617"/>
            <a:ext cx="2166235" cy="1034927"/>
          </a:xfrm>
          <a:prstGeom prst="cloudCallout">
            <a:avLst>
              <a:gd name="adj1" fmla="val 72268"/>
              <a:gd name="adj2" fmla="val 350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Good balance?</a:t>
            </a:r>
          </a:p>
        </p:txBody>
      </p:sp>
      <p:pic>
        <p:nvPicPr>
          <p:cNvPr id="5" name="Picture 4" descr="graph of balanace number of students and time">
            <a:extLst>
              <a:ext uri="{FF2B5EF4-FFF2-40B4-BE49-F238E27FC236}">
                <a16:creationId xmlns:a16="http://schemas.microsoft.com/office/drawing/2014/main" id="{08603893-28DF-48AC-BB0D-71E493F5A748}"/>
              </a:ext>
            </a:extLst>
          </p:cNvPr>
          <p:cNvPicPr>
            <a:picLocks noChangeAspect="1"/>
          </p:cNvPicPr>
          <p:nvPr/>
        </p:nvPicPr>
        <p:blipFill>
          <a:blip r:embed="rId2"/>
          <a:stretch>
            <a:fillRect/>
          </a:stretch>
        </p:blipFill>
        <p:spPr>
          <a:xfrm>
            <a:off x="575732" y="2466805"/>
            <a:ext cx="4304591" cy="4066837"/>
          </a:xfrm>
          <a:prstGeom prst="rect">
            <a:avLst/>
          </a:prstGeom>
        </p:spPr>
      </p:pic>
    </p:spTree>
    <p:extLst>
      <p:ext uri="{BB962C8B-B14F-4D97-AF65-F5344CB8AC3E}">
        <p14:creationId xmlns:p14="http://schemas.microsoft.com/office/powerpoint/2010/main" val="335273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1" grpId="1" nodeType="clickEffect">
                                  <p:stCondLst>
                                    <p:cond delay="0"/>
                                  </p:stCondLst>
                                  <p:childTnLst>
                                    <p:set>
                                      <p:cBhvr override="childStyle">
                                        <p:cTn id="21" dur="indefinite"/>
                                        <p:tgtEl>
                                          <p:spTgt spid="34"/>
                                        </p:tgtEl>
                                        <p:attrNameLst>
                                          <p:attrName>style.color</p:attrName>
                                        </p:attrNameLst>
                                      </p:cBhvr>
                                      <p:to>
                                        <p:clrVal>
                                          <a:schemeClr val="tx1"/>
                                        </p:clrVal>
                                      </p:to>
                                    </p:set>
                                  </p:childTnLst>
                                </p:cTn>
                              </p:par>
                              <p:par>
                                <p:cTn id="22" presetID="1" presetClass="emph" presetSubtype="2" fill="hold" nodeType="withEffect">
                                  <p:stCondLst>
                                    <p:cond delay="0"/>
                                  </p:stCondLst>
                                  <p:childTnLst>
                                    <p:animClr clrSpc="rgb" dir="cw">
                                      <p:cBhvr>
                                        <p:cTn id="23" dur="2000" fill="hold"/>
                                        <p:tgtEl>
                                          <p:spTgt spid="34"/>
                                        </p:tgtEl>
                                        <p:attrNameLst>
                                          <p:attrName>fillcolor</p:attrName>
                                        </p:attrNameLst>
                                      </p:cBhvr>
                                      <p:to>
                                        <a:srgbClr val="07AD07"/>
                                      </p:to>
                                    </p:animClr>
                                    <p:set>
                                      <p:cBhvr>
                                        <p:cTn id="24" dur="2000" fill="hold"/>
                                        <p:tgtEl>
                                          <p:spTgt spid="34"/>
                                        </p:tgtEl>
                                        <p:attrNameLst>
                                          <p:attrName>fill.type</p:attrName>
                                        </p:attrNameLst>
                                      </p:cBhvr>
                                      <p:to>
                                        <p:strVal val="solid"/>
                                      </p:to>
                                    </p:set>
                                    <p:set>
                                      <p:cBhvr>
                                        <p:cTn id="25" dur="2000" fill="hold"/>
                                        <p:tgtEl>
                                          <p:spTgt spid="3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animBg="1"/>
      <p:bldP spid="34" grpId="0" animBg="1"/>
      <p:bldP spid="34" grpId="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Balance number of students and time</a:t>
            </a:r>
          </a:p>
        </p:txBody>
      </p:sp>
      <p:sp>
        <p:nvSpPr>
          <p:cNvPr id="26" name="Rectangle 25"/>
          <p:cNvSpPr/>
          <p:nvPr/>
        </p:nvSpPr>
        <p:spPr>
          <a:xfrm>
            <a:off x="1965913" y="1185445"/>
            <a:ext cx="5338078" cy="963560"/>
          </a:xfrm>
          <a:prstGeom prst="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Individual 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(i.e. cold call, friendly cold call)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Good for questions that involve applying/analyzing</a:t>
            </a:r>
          </a:p>
        </p:txBody>
      </p:sp>
      <p:sp>
        <p:nvSpPr>
          <p:cNvPr id="4" name="Cloud Callout 3"/>
          <p:cNvSpPr/>
          <p:nvPr/>
        </p:nvSpPr>
        <p:spPr>
          <a:xfrm>
            <a:off x="5197133" y="2546519"/>
            <a:ext cx="2512810" cy="1034927"/>
          </a:xfrm>
          <a:prstGeom prst="cloudCallout">
            <a:avLst>
              <a:gd name="adj1" fmla="val 72268"/>
              <a:gd name="adj2" fmla="val 350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How many students?</a:t>
            </a:r>
          </a:p>
        </p:txBody>
      </p:sp>
      <p:sp>
        <p:nvSpPr>
          <p:cNvPr id="33" name="Cloud Callout 32"/>
          <p:cNvSpPr/>
          <p:nvPr/>
        </p:nvSpPr>
        <p:spPr>
          <a:xfrm>
            <a:off x="5712641" y="3798478"/>
            <a:ext cx="2107107" cy="1034927"/>
          </a:xfrm>
          <a:prstGeom prst="cloudCallout">
            <a:avLst>
              <a:gd name="adj1" fmla="val 72268"/>
              <a:gd name="adj2" fmla="val 350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How much time?</a:t>
            </a:r>
          </a:p>
        </p:txBody>
      </p:sp>
      <p:sp>
        <p:nvSpPr>
          <p:cNvPr id="34" name="Cloud Callout 33"/>
          <p:cNvSpPr/>
          <p:nvPr/>
        </p:nvSpPr>
        <p:spPr>
          <a:xfrm>
            <a:off x="5255843" y="5094617"/>
            <a:ext cx="2166235" cy="1034927"/>
          </a:xfrm>
          <a:prstGeom prst="cloudCallout">
            <a:avLst>
              <a:gd name="adj1" fmla="val 72268"/>
              <a:gd name="adj2" fmla="val 350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Good balance?</a:t>
            </a:r>
          </a:p>
        </p:txBody>
      </p:sp>
      <p:pic>
        <p:nvPicPr>
          <p:cNvPr id="5" name="Picture 4" descr="graph of balanace number of students and time">
            <a:extLst>
              <a:ext uri="{FF2B5EF4-FFF2-40B4-BE49-F238E27FC236}">
                <a16:creationId xmlns:a16="http://schemas.microsoft.com/office/drawing/2014/main" id="{312BC9E4-C5FA-4990-9C26-4590C6A6858D}"/>
              </a:ext>
            </a:extLst>
          </p:cNvPr>
          <p:cNvPicPr>
            <a:picLocks noChangeAspect="1"/>
          </p:cNvPicPr>
          <p:nvPr/>
        </p:nvPicPr>
        <p:blipFill>
          <a:blip r:embed="rId2"/>
          <a:stretch>
            <a:fillRect/>
          </a:stretch>
        </p:blipFill>
        <p:spPr>
          <a:xfrm>
            <a:off x="411533" y="2300114"/>
            <a:ext cx="4160467" cy="4137670"/>
          </a:xfrm>
          <a:prstGeom prst="rect">
            <a:avLst/>
          </a:prstGeom>
        </p:spPr>
      </p:pic>
    </p:spTree>
    <p:extLst>
      <p:ext uri="{BB962C8B-B14F-4D97-AF65-F5344CB8AC3E}">
        <p14:creationId xmlns:p14="http://schemas.microsoft.com/office/powerpoint/2010/main" val="312233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grpId="1" nodeType="clickEffect">
                                  <p:stCondLst>
                                    <p:cond delay="0"/>
                                  </p:stCondLst>
                                  <p:childTnLst>
                                    <p:animClr clrSpc="rgb" dir="cw">
                                      <p:cBhvr override="childStyle">
                                        <p:cTn id="21" dur="2000" fill="hold"/>
                                        <p:tgtEl>
                                          <p:spTgt spid="34"/>
                                        </p:tgtEl>
                                        <p:attrNameLst>
                                          <p:attrName>style.color</p:attrName>
                                        </p:attrNameLst>
                                      </p:cBhvr>
                                      <p:to>
                                        <a:schemeClr val="tx1"/>
                                      </p:to>
                                    </p:animClr>
                                  </p:childTnLst>
                                </p:cTn>
                              </p:par>
                              <p:par>
                                <p:cTn id="22" presetID="1" presetClass="emph" presetSubtype="2" fill="hold" nodeType="withEffect">
                                  <p:stCondLst>
                                    <p:cond delay="0"/>
                                  </p:stCondLst>
                                  <p:childTnLst>
                                    <p:animClr clrSpc="rgb" dir="cw">
                                      <p:cBhvr>
                                        <p:cTn id="23" dur="2000" fill="hold"/>
                                        <p:tgtEl>
                                          <p:spTgt spid="34"/>
                                        </p:tgtEl>
                                        <p:attrNameLst>
                                          <p:attrName>fillcolor</p:attrName>
                                        </p:attrNameLst>
                                      </p:cBhvr>
                                      <p:to>
                                        <a:schemeClr val="accent2"/>
                                      </p:to>
                                    </p:animClr>
                                    <p:set>
                                      <p:cBhvr>
                                        <p:cTn id="24" dur="2000" fill="hold"/>
                                        <p:tgtEl>
                                          <p:spTgt spid="34"/>
                                        </p:tgtEl>
                                        <p:attrNameLst>
                                          <p:attrName>fill.type</p:attrName>
                                        </p:attrNameLst>
                                      </p:cBhvr>
                                      <p:to>
                                        <p:strVal val="solid"/>
                                      </p:to>
                                    </p:set>
                                    <p:set>
                                      <p:cBhvr>
                                        <p:cTn id="25" dur="2000" fill="hold"/>
                                        <p:tgtEl>
                                          <p:spTgt spid="3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animBg="1"/>
      <p:bldP spid="34" grpId="0" animBg="1"/>
      <p:bldP spid="34" grpId="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Balance number of students and time</a:t>
            </a:r>
          </a:p>
        </p:txBody>
      </p:sp>
      <p:sp>
        <p:nvSpPr>
          <p:cNvPr id="26" name="Rectangle 25"/>
          <p:cNvSpPr/>
          <p:nvPr/>
        </p:nvSpPr>
        <p:spPr>
          <a:xfrm>
            <a:off x="1965913" y="1244820"/>
            <a:ext cx="5338078" cy="777695"/>
          </a:xfrm>
          <a:prstGeom prst="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Turn &amp; Talk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Good for questions at multiple levels</a:t>
            </a:r>
          </a:p>
        </p:txBody>
      </p:sp>
      <p:sp>
        <p:nvSpPr>
          <p:cNvPr id="4" name="Cloud Callout 3"/>
          <p:cNvSpPr/>
          <p:nvPr/>
        </p:nvSpPr>
        <p:spPr>
          <a:xfrm>
            <a:off x="5197133" y="2546519"/>
            <a:ext cx="2512810" cy="1034927"/>
          </a:xfrm>
          <a:prstGeom prst="cloudCallout">
            <a:avLst>
              <a:gd name="adj1" fmla="val 72268"/>
              <a:gd name="adj2" fmla="val 350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How many students?</a:t>
            </a:r>
          </a:p>
        </p:txBody>
      </p:sp>
      <p:sp>
        <p:nvSpPr>
          <p:cNvPr id="33" name="Cloud Callout 32"/>
          <p:cNvSpPr/>
          <p:nvPr/>
        </p:nvSpPr>
        <p:spPr>
          <a:xfrm>
            <a:off x="5712641" y="3798478"/>
            <a:ext cx="2107107" cy="1034927"/>
          </a:xfrm>
          <a:prstGeom prst="cloudCallout">
            <a:avLst>
              <a:gd name="adj1" fmla="val 72268"/>
              <a:gd name="adj2" fmla="val 350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How much time?</a:t>
            </a:r>
          </a:p>
        </p:txBody>
      </p:sp>
      <p:sp>
        <p:nvSpPr>
          <p:cNvPr id="34" name="Cloud Callout 33"/>
          <p:cNvSpPr/>
          <p:nvPr/>
        </p:nvSpPr>
        <p:spPr>
          <a:xfrm>
            <a:off x="5255843" y="5094617"/>
            <a:ext cx="2166235" cy="1034927"/>
          </a:xfrm>
          <a:prstGeom prst="cloudCallout">
            <a:avLst>
              <a:gd name="adj1" fmla="val 72268"/>
              <a:gd name="adj2" fmla="val 350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Good balance?</a:t>
            </a:r>
          </a:p>
        </p:txBody>
      </p:sp>
      <p:sp>
        <p:nvSpPr>
          <p:cNvPr id="32" name="Rectangle 31"/>
          <p:cNvSpPr/>
          <p:nvPr/>
        </p:nvSpPr>
        <p:spPr>
          <a:xfrm rot="20913953">
            <a:off x="6364755" y="1581751"/>
            <a:ext cx="2075253" cy="468006"/>
          </a:xfrm>
          <a:prstGeom prst="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understanding</a:t>
            </a:r>
            <a:endParaRPr kumimoji="0" lang="en-US" sz="14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descr="graph of balanace number of students and time">
            <a:extLst>
              <a:ext uri="{FF2B5EF4-FFF2-40B4-BE49-F238E27FC236}">
                <a16:creationId xmlns:a16="http://schemas.microsoft.com/office/drawing/2014/main" id="{83D9DA77-B64B-4DD2-92DC-53D1C8DCABDD}"/>
              </a:ext>
            </a:extLst>
          </p:cNvPr>
          <p:cNvPicPr>
            <a:picLocks noChangeAspect="1"/>
          </p:cNvPicPr>
          <p:nvPr/>
        </p:nvPicPr>
        <p:blipFill>
          <a:blip r:embed="rId2"/>
          <a:stretch>
            <a:fillRect/>
          </a:stretch>
        </p:blipFill>
        <p:spPr>
          <a:xfrm>
            <a:off x="450035" y="2235044"/>
            <a:ext cx="4400261" cy="4175328"/>
          </a:xfrm>
          <a:prstGeom prst="rect">
            <a:avLst/>
          </a:prstGeom>
        </p:spPr>
      </p:pic>
    </p:spTree>
    <p:extLst>
      <p:ext uri="{BB962C8B-B14F-4D97-AF65-F5344CB8AC3E}">
        <p14:creationId xmlns:p14="http://schemas.microsoft.com/office/powerpoint/2010/main" val="332805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34"/>
                                        </p:tgtEl>
                                        <p:attrNameLst>
                                          <p:attrName>fillcolor</p:attrName>
                                        </p:attrNameLst>
                                      </p:cBhvr>
                                      <p:to>
                                        <a:srgbClr val="CCCC00"/>
                                      </p:to>
                                    </p:animClr>
                                    <p:set>
                                      <p:cBhvr>
                                        <p:cTn id="27" dur="2000" fill="hold"/>
                                        <p:tgtEl>
                                          <p:spTgt spid="34"/>
                                        </p:tgtEl>
                                        <p:attrNameLst>
                                          <p:attrName>fill.type</p:attrName>
                                        </p:attrNameLst>
                                      </p:cBhvr>
                                      <p:to>
                                        <p:strVal val="solid"/>
                                      </p:to>
                                    </p:set>
                                    <p:set>
                                      <p:cBhvr>
                                        <p:cTn id="28" dur="2000" fill="hold"/>
                                        <p:tgtEl>
                                          <p:spTgt spid="3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animBg="1"/>
      <p:bldP spid="34" grpId="0" animBg="1"/>
      <p:bldP spid="3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b="1" dirty="0"/>
              <a:t>Which methods are most efficient?</a:t>
            </a:r>
          </a:p>
          <a:p>
            <a:r>
              <a:rPr lang="en-US" dirty="0"/>
              <a:t>Plot the remaining methods for eliciting responses on the graph in your workbook. </a:t>
            </a:r>
          </a:p>
        </p:txBody>
      </p:sp>
      <p:sp>
        <p:nvSpPr>
          <p:cNvPr id="3" name="Title 2"/>
          <p:cNvSpPr>
            <a:spLocks noGrp="1"/>
          </p:cNvSpPr>
          <p:nvPr>
            <p:ph type="title"/>
          </p:nvPr>
        </p:nvSpPr>
        <p:spPr/>
        <p:txBody>
          <a:bodyPr/>
          <a:lstStyle/>
          <a:p>
            <a:r>
              <a:rPr lang="en-US" dirty="0"/>
              <a:t>Activity 6.23</a:t>
            </a:r>
            <a:br>
              <a:rPr lang="en-US" dirty="0"/>
            </a:br>
            <a:r>
              <a:rPr lang="en-US" i="1" dirty="0"/>
              <a:t>Pause &amp; Process</a:t>
            </a:r>
            <a:endParaRPr lang="en-US" dirty="0"/>
          </a:p>
        </p:txBody>
      </p:sp>
      <p:pic>
        <p:nvPicPr>
          <p:cNvPr id="25" name="Picture 24" descr="graph of balanace number of students and time"/>
          <p:cNvPicPr>
            <a:picLocks noChangeAspect="1"/>
          </p:cNvPicPr>
          <p:nvPr/>
        </p:nvPicPr>
        <p:blipFill>
          <a:blip r:embed="rId2"/>
          <a:stretch>
            <a:fillRect/>
          </a:stretch>
        </p:blipFill>
        <p:spPr>
          <a:xfrm>
            <a:off x="448732" y="2815603"/>
            <a:ext cx="4059767" cy="3835780"/>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3363278938"/>
              </p:ext>
            </p:extLst>
          </p:nvPr>
        </p:nvGraphicFramePr>
        <p:xfrm>
          <a:off x="5003802" y="2815604"/>
          <a:ext cx="3581397" cy="3191496"/>
        </p:xfrm>
        <a:graphic>
          <a:graphicData uri="http://schemas.openxmlformats.org/drawingml/2006/table">
            <a:tbl>
              <a:tblPr firstRow="1" bandRow="1">
                <a:tableStyleId>{5940675A-B579-460E-94D1-54222C63F5DA}</a:tableStyleId>
              </a:tblPr>
              <a:tblGrid>
                <a:gridCol w="1193799">
                  <a:extLst>
                    <a:ext uri="{9D8B030D-6E8A-4147-A177-3AD203B41FA5}">
                      <a16:colId xmlns:a16="http://schemas.microsoft.com/office/drawing/2014/main" val="1845875567"/>
                    </a:ext>
                  </a:extLst>
                </a:gridCol>
                <a:gridCol w="1193799">
                  <a:extLst>
                    <a:ext uri="{9D8B030D-6E8A-4147-A177-3AD203B41FA5}">
                      <a16:colId xmlns:a16="http://schemas.microsoft.com/office/drawing/2014/main" val="3942563304"/>
                    </a:ext>
                  </a:extLst>
                </a:gridCol>
                <a:gridCol w="1193799">
                  <a:extLst>
                    <a:ext uri="{9D8B030D-6E8A-4147-A177-3AD203B41FA5}">
                      <a16:colId xmlns:a16="http://schemas.microsoft.com/office/drawing/2014/main" val="2753429348"/>
                    </a:ext>
                  </a:extLst>
                </a:gridCol>
              </a:tblGrid>
              <a:tr h="1063832">
                <a:tc>
                  <a:txBody>
                    <a:bodyPr/>
                    <a:lstStyle/>
                    <a:p>
                      <a:pPr algn="ctr"/>
                      <a:r>
                        <a:rPr lang="en-US" sz="1600" dirty="0">
                          <a:latin typeface="Arial" panose="020B0604020202020204" pitchFamily="34" charset="0"/>
                          <a:cs typeface="Arial" panose="020B0604020202020204" pitchFamily="34" charset="0"/>
                        </a:rPr>
                        <a:t>Turn &amp; Talk</a:t>
                      </a:r>
                    </a:p>
                  </a:txBody>
                  <a:tcPr anchor="c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Choral Response</a:t>
                      </a:r>
                    </a:p>
                  </a:txBody>
                  <a:tcPr anchor="c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Individual Response</a:t>
                      </a:r>
                    </a:p>
                  </a:txBody>
                  <a:tcPr anchor="ctr">
                    <a:solidFill>
                      <a:schemeClr val="accent6"/>
                    </a:solidFill>
                  </a:tcPr>
                </a:tc>
                <a:extLst>
                  <a:ext uri="{0D108BD9-81ED-4DB2-BD59-A6C34878D82A}">
                    <a16:rowId xmlns:a16="http://schemas.microsoft.com/office/drawing/2014/main" val="499950591"/>
                  </a:ext>
                </a:extLst>
              </a:tr>
              <a:tr h="1063832">
                <a:tc>
                  <a:txBody>
                    <a:bodyPr/>
                    <a:lstStyle/>
                    <a:p>
                      <a:pPr algn="ctr"/>
                      <a:r>
                        <a:rPr lang="en-US" sz="16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6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6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extLst>
                  <a:ext uri="{0D108BD9-81ED-4DB2-BD59-A6C34878D82A}">
                    <a16:rowId xmlns:a16="http://schemas.microsoft.com/office/drawing/2014/main" val="1856324718"/>
                  </a:ext>
                </a:extLst>
              </a:tr>
              <a:tr h="1063832">
                <a:tc>
                  <a:txBody>
                    <a:bodyPr/>
                    <a:lstStyle/>
                    <a:p>
                      <a:pPr algn="ctr"/>
                      <a:r>
                        <a:rPr lang="en-US" sz="1600" dirty="0">
                          <a:latin typeface="Arial" panose="020B0604020202020204" pitchFamily="34" charset="0"/>
                          <a:cs typeface="Arial" panose="020B0604020202020204" pitchFamily="34" charset="0"/>
                        </a:rPr>
                        <a:t>Whip Around</a:t>
                      </a:r>
                    </a:p>
                  </a:txBody>
                  <a:tcPr anchor="ctr">
                    <a:solidFill>
                      <a:schemeClr val="bg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extLst>
                  <a:ext uri="{0D108BD9-81ED-4DB2-BD59-A6C34878D82A}">
                    <a16:rowId xmlns:a16="http://schemas.microsoft.com/office/drawing/2014/main" val="170291095"/>
                  </a:ext>
                </a:extLst>
              </a:tr>
            </a:tbl>
          </a:graphicData>
        </a:graphic>
      </p:graphicFrame>
      <p:sp>
        <p:nvSpPr>
          <p:cNvPr id="27" name="Oval 26">
            <a:extLst>
              <a:ext uri="{C183D7F6-B498-43B3-948B-1728B52AA6E4}">
                <adec:decorative xmlns:adec="http://schemas.microsoft.com/office/drawing/2017/decorative" val="1"/>
              </a:ext>
            </a:extLst>
          </p:cNvPr>
          <p:cNvSpPr/>
          <p:nvPr/>
        </p:nvSpPr>
        <p:spPr>
          <a:xfrm>
            <a:off x="1473200" y="4316102"/>
            <a:ext cx="139700" cy="1397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p:cNvSpPr txBox="1"/>
          <p:nvPr/>
        </p:nvSpPr>
        <p:spPr>
          <a:xfrm>
            <a:off x="1611723" y="4257463"/>
            <a:ext cx="1797287"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Individual Response</a:t>
            </a:r>
          </a:p>
        </p:txBody>
      </p:sp>
      <p:sp>
        <p:nvSpPr>
          <p:cNvPr id="29" name="Oval 28">
            <a:extLst>
              <a:ext uri="{C183D7F6-B498-43B3-948B-1728B52AA6E4}">
                <adec:decorative xmlns:adec="http://schemas.microsoft.com/office/drawing/2017/decorative" val="1"/>
              </a:ext>
            </a:extLst>
          </p:cNvPr>
          <p:cNvSpPr/>
          <p:nvPr/>
        </p:nvSpPr>
        <p:spPr>
          <a:xfrm>
            <a:off x="3966635" y="5560702"/>
            <a:ext cx="139700" cy="1397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TextBox 29"/>
          <p:cNvSpPr txBox="1"/>
          <p:nvPr/>
        </p:nvSpPr>
        <p:spPr>
          <a:xfrm>
            <a:off x="2398577" y="5476663"/>
            <a:ext cx="1568058"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Choral Response</a:t>
            </a:r>
          </a:p>
        </p:txBody>
      </p:sp>
      <p:sp>
        <p:nvSpPr>
          <p:cNvPr id="31" name="Oval 30">
            <a:extLst>
              <a:ext uri="{C183D7F6-B498-43B3-948B-1728B52AA6E4}">
                <adec:decorative xmlns:adec="http://schemas.microsoft.com/office/drawing/2017/decorative" val="1"/>
              </a:ext>
            </a:extLst>
          </p:cNvPr>
          <p:cNvSpPr/>
          <p:nvPr/>
        </p:nvSpPr>
        <p:spPr>
          <a:xfrm>
            <a:off x="3951816" y="4641877"/>
            <a:ext cx="139700" cy="1397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Box 31"/>
          <p:cNvSpPr txBox="1"/>
          <p:nvPr/>
        </p:nvSpPr>
        <p:spPr>
          <a:xfrm>
            <a:off x="2900972" y="4557838"/>
            <a:ext cx="1079783"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Turn &amp; Talk</a:t>
            </a:r>
          </a:p>
        </p:txBody>
      </p:sp>
    </p:spTree>
    <p:extLst>
      <p:ext uri="{BB962C8B-B14F-4D97-AF65-F5344CB8AC3E}">
        <p14:creationId xmlns:p14="http://schemas.microsoft.com/office/powerpoint/2010/main" val="425735215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b="1" dirty="0"/>
              <a:t>Which methods are most efficient?</a:t>
            </a:r>
          </a:p>
          <a:p>
            <a:r>
              <a:rPr lang="en-US" dirty="0"/>
              <a:t>Plot the remaining methods for eliciting responses on the graph in your workbook. </a:t>
            </a:r>
          </a:p>
        </p:txBody>
      </p:sp>
      <p:sp>
        <p:nvSpPr>
          <p:cNvPr id="3" name="Title 2"/>
          <p:cNvSpPr>
            <a:spLocks noGrp="1"/>
          </p:cNvSpPr>
          <p:nvPr>
            <p:ph type="title"/>
          </p:nvPr>
        </p:nvSpPr>
        <p:spPr/>
        <p:txBody>
          <a:bodyPr/>
          <a:lstStyle/>
          <a:p>
            <a:r>
              <a:rPr lang="en-US" dirty="0"/>
              <a:t>Activity 6.23</a:t>
            </a:r>
            <a:br>
              <a:rPr lang="en-US" dirty="0"/>
            </a:br>
            <a:r>
              <a:rPr lang="en-US" i="1" dirty="0"/>
              <a:t>Review</a:t>
            </a:r>
            <a:endParaRPr lang="en-US" dirty="0"/>
          </a:p>
        </p:txBody>
      </p:sp>
      <p:pic>
        <p:nvPicPr>
          <p:cNvPr id="25" name="Picture 24" descr="graph of balanace number of students and time"/>
          <p:cNvPicPr>
            <a:picLocks noChangeAspect="1"/>
          </p:cNvPicPr>
          <p:nvPr/>
        </p:nvPicPr>
        <p:blipFill>
          <a:blip r:embed="rId2"/>
          <a:stretch>
            <a:fillRect/>
          </a:stretch>
        </p:blipFill>
        <p:spPr>
          <a:xfrm>
            <a:off x="448732" y="2815603"/>
            <a:ext cx="4059767" cy="3835780"/>
          </a:xfrm>
          <a:prstGeom prst="rect">
            <a:avLst/>
          </a:prstGeom>
        </p:spPr>
      </p:pic>
      <p:graphicFrame>
        <p:nvGraphicFramePr>
          <p:cNvPr id="26" name="Table 25"/>
          <p:cNvGraphicFramePr>
            <a:graphicFrameLocks noGrp="1"/>
          </p:cNvGraphicFramePr>
          <p:nvPr>
            <p:extLst/>
          </p:nvPr>
        </p:nvGraphicFramePr>
        <p:xfrm>
          <a:off x="5003802" y="2815604"/>
          <a:ext cx="3581397" cy="3191496"/>
        </p:xfrm>
        <a:graphic>
          <a:graphicData uri="http://schemas.openxmlformats.org/drawingml/2006/table">
            <a:tbl>
              <a:tblPr firstRow="1" bandRow="1">
                <a:tableStyleId>{5940675A-B579-460E-94D1-54222C63F5DA}</a:tableStyleId>
              </a:tblPr>
              <a:tblGrid>
                <a:gridCol w="1193799">
                  <a:extLst>
                    <a:ext uri="{9D8B030D-6E8A-4147-A177-3AD203B41FA5}">
                      <a16:colId xmlns:a16="http://schemas.microsoft.com/office/drawing/2014/main" val="1845875567"/>
                    </a:ext>
                  </a:extLst>
                </a:gridCol>
                <a:gridCol w="1193799">
                  <a:extLst>
                    <a:ext uri="{9D8B030D-6E8A-4147-A177-3AD203B41FA5}">
                      <a16:colId xmlns:a16="http://schemas.microsoft.com/office/drawing/2014/main" val="3942563304"/>
                    </a:ext>
                  </a:extLst>
                </a:gridCol>
                <a:gridCol w="1193799">
                  <a:extLst>
                    <a:ext uri="{9D8B030D-6E8A-4147-A177-3AD203B41FA5}">
                      <a16:colId xmlns:a16="http://schemas.microsoft.com/office/drawing/2014/main" val="2753429348"/>
                    </a:ext>
                  </a:extLst>
                </a:gridCol>
              </a:tblGrid>
              <a:tr h="1063832">
                <a:tc>
                  <a:txBody>
                    <a:bodyPr/>
                    <a:lstStyle/>
                    <a:p>
                      <a:pPr algn="ctr"/>
                      <a:r>
                        <a:rPr lang="en-US" sz="1600" dirty="0">
                          <a:latin typeface="Arial" panose="020B0604020202020204" pitchFamily="34" charset="0"/>
                          <a:cs typeface="Arial" panose="020B0604020202020204" pitchFamily="34" charset="0"/>
                        </a:rPr>
                        <a:t>Turn &amp; Talk</a:t>
                      </a:r>
                    </a:p>
                  </a:txBody>
                  <a:tcPr anchor="c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Choral Response</a:t>
                      </a:r>
                    </a:p>
                  </a:txBody>
                  <a:tcPr anchor="c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Individual Response</a:t>
                      </a:r>
                    </a:p>
                  </a:txBody>
                  <a:tcPr anchor="ctr">
                    <a:solidFill>
                      <a:schemeClr val="accent6"/>
                    </a:solidFill>
                  </a:tcPr>
                </a:tc>
                <a:extLst>
                  <a:ext uri="{0D108BD9-81ED-4DB2-BD59-A6C34878D82A}">
                    <a16:rowId xmlns:a16="http://schemas.microsoft.com/office/drawing/2014/main" val="499950591"/>
                  </a:ext>
                </a:extLst>
              </a:tr>
              <a:tr h="1063832">
                <a:tc>
                  <a:txBody>
                    <a:bodyPr/>
                    <a:lstStyle/>
                    <a:p>
                      <a:pPr algn="ctr"/>
                      <a:r>
                        <a:rPr lang="en-US" sz="16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6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6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extLst>
                  <a:ext uri="{0D108BD9-81ED-4DB2-BD59-A6C34878D82A}">
                    <a16:rowId xmlns:a16="http://schemas.microsoft.com/office/drawing/2014/main" val="1856324718"/>
                  </a:ext>
                </a:extLst>
              </a:tr>
              <a:tr h="1063832">
                <a:tc>
                  <a:txBody>
                    <a:bodyPr/>
                    <a:lstStyle/>
                    <a:p>
                      <a:pPr algn="ctr"/>
                      <a:r>
                        <a:rPr lang="en-US" sz="1600" dirty="0">
                          <a:latin typeface="Arial" panose="020B0604020202020204" pitchFamily="34" charset="0"/>
                          <a:cs typeface="Arial" panose="020B0604020202020204" pitchFamily="34" charset="0"/>
                        </a:rPr>
                        <a:t>Whip Around</a:t>
                      </a:r>
                    </a:p>
                  </a:txBody>
                  <a:tcPr anchor="ctr">
                    <a:solidFill>
                      <a:schemeClr val="bg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extLst>
                  <a:ext uri="{0D108BD9-81ED-4DB2-BD59-A6C34878D82A}">
                    <a16:rowId xmlns:a16="http://schemas.microsoft.com/office/drawing/2014/main" val="170291095"/>
                  </a:ext>
                </a:extLst>
              </a:tr>
            </a:tbl>
          </a:graphicData>
        </a:graphic>
      </p:graphicFrame>
      <p:sp>
        <p:nvSpPr>
          <p:cNvPr id="27" name="Oval 26">
            <a:extLst>
              <a:ext uri="{C183D7F6-B498-43B3-948B-1728B52AA6E4}">
                <adec:decorative xmlns:adec="http://schemas.microsoft.com/office/drawing/2017/decorative" val="1"/>
              </a:ext>
            </a:extLst>
          </p:cNvPr>
          <p:cNvSpPr/>
          <p:nvPr/>
        </p:nvSpPr>
        <p:spPr>
          <a:xfrm>
            <a:off x="1473200" y="4316102"/>
            <a:ext cx="139700" cy="1397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p:cNvSpPr txBox="1"/>
          <p:nvPr/>
        </p:nvSpPr>
        <p:spPr>
          <a:xfrm>
            <a:off x="1611723" y="4257463"/>
            <a:ext cx="1797287"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Individual Response</a:t>
            </a:r>
          </a:p>
        </p:txBody>
      </p:sp>
      <p:sp>
        <p:nvSpPr>
          <p:cNvPr id="29" name="Oval 28">
            <a:extLst>
              <a:ext uri="{C183D7F6-B498-43B3-948B-1728B52AA6E4}">
                <adec:decorative xmlns:adec="http://schemas.microsoft.com/office/drawing/2017/decorative" val="1"/>
              </a:ext>
            </a:extLst>
          </p:cNvPr>
          <p:cNvSpPr/>
          <p:nvPr/>
        </p:nvSpPr>
        <p:spPr>
          <a:xfrm>
            <a:off x="3966635" y="5560702"/>
            <a:ext cx="139700" cy="1397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TextBox 29"/>
          <p:cNvSpPr txBox="1"/>
          <p:nvPr/>
        </p:nvSpPr>
        <p:spPr>
          <a:xfrm>
            <a:off x="2398577" y="5476663"/>
            <a:ext cx="1568058"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Choral Response</a:t>
            </a:r>
          </a:p>
        </p:txBody>
      </p:sp>
      <p:sp>
        <p:nvSpPr>
          <p:cNvPr id="31" name="Oval 30">
            <a:extLst>
              <a:ext uri="{C183D7F6-B498-43B3-948B-1728B52AA6E4}">
                <adec:decorative xmlns:adec="http://schemas.microsoft.com/office/drawing/2017/decorative" val="1"/>
              </a:ext>
            </a:extLst>
          </p:cNvPr>
          <p:cNvSpPr/>
          <p:nvPr/>
        </p:nvSpPr>
        <p:spPr>
          <a:xfrm>
            <a:off x="3951816" y="4641877"/>
            <a:ext cx="139700" cy="1397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Box 31"/>
          <p:cNvSpPr txBox="1"/>
          <p:nvPr/>
        </p:nvSpPr>
        <p:spPr>
          <a:xfrm>
            <a:off x="2900972" y="4557838"/>
            <a:ext cx="1079783"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Turn &amp; Talk</a:t>
            </a:r>
          </a:p>
        </p:txBody>
      </p:sp>
      <p:sp>
        <p:nvSpPr>
          <p:cNvPr id="4" name="Rectangle 3"/>
          <p:cNvSpPr/>
          <p:nvPr/>
        </p:nvSpPr>
        <p:spPr>
          <a:xfrm>
            <a:off x="1219018" y="101236"/>
            <a:ext cx="7785282" cy="1433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Some variables may affect the ability of the method to maximize student engagement…</a:t>
            </a:r>
          </a:p>
        </p:txBody>
      </p:sp>
    </p:spTree>
    <p:extLst>
      <p:ext uri="{BB962C8B-B14F-4D97-AF65-F5344CB8AC3E}">
        <p14:creationId xmlns:p14="http://schemas.microsoft.com/office/powerpoint/2010/main" val="292013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lvl="0" indent="0">
              <a:lnSpc>
                <a:spcPct val="100000"/>
              </a:lnSpc>
              <a:buNone/>
            </a:pPr>
            <a:r>
              <a:rPr lang="en-US" sz="2800" dirty="0"/>
              <a:t>The methods used to elicit a response should: </a:t>
            </a:r>
          </a:p>
          <a:p>
            <a:pPr lvl="0">
              <a:lnSpc>
                <a:spcPct val="100000"/>
              </a:lnSpc>
            </a:pPr>
            <a:r>
              <a:rPr lang="en-US" sz="2800" dirty="0"/>
              <a:t> Maintain or check accuracy of processing</a:t>
            </a:r>
          </a:p>
          <a:p>
            <a:pPr lvl="0">
              <a:lnSpc>
                <a:spcPct val="100000"/>
              </a:lnSpc>
            </a:pPr>
            <a:r>
              <a:rPr lang="en-US" sz="2800" dirty="0"/>
              <a:t> Match the learning outcome</a:t>
            </a:r>
          </a:p>
          <a:p>
            <a:pPr lvl="0">
              <a:lnSpc>
                <a:spcPct val="100000"/>
              </a:lnSpc>
            </a:pPr>
            <a:r>
              <a:rPr lang="en-US" sz="2800" dirty="0"/>
              <a:t> Match student abilities</a:t>
            </a:r>
          </a:p>
          <a:p>
            <a:pPr marL="457200" lvl="0" indent="-457200">
              <a:lnSpc>
                <a:spcPct val="100000"/>
              </a:lnSpc>
            </a:pPr>
            <a:r>
              <a:rPr lang="en-US" sz="2800" dirty="0"/>
              <a:t>Match the desired response format</a:t>
            </a:r>
          </a:p>
          <a:p>
            <a:pPr>
              <a:lnSpc>
                <a:spcPct val="100000"/>
              </a:lnSpc>
            </a:pPr>
            <a:r>
              <a:rPr lang="en-US" sz="2800" dirty="0"/>
              <a:t> Maximize student involvement</a:t>
            </a:r>
          </a:p>
          <a:p>
            <a:endParaRPr lang="en-US" dirty="0"/>
          </a:p>
        </p:txBody>
      </p:sp>
      <p:sp>
        <p:nvSpPr>
          <p:cNvPr id="3" name="Title 2"/>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Some variables may affect the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ability of the method to maximize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student engagement…</a:t>
            </a:r>
            <a:endParaRPr lang="en-US" dirty="0"/>
          </a:p>
        </p:txBody>
      </p:sp>
    </p:spTree>
    <p:extLst>
      <p:ext uri="{BB962C8B-B14F-4D97-AF65-F5344CB8AC3E}">
        <p14:creationId xmlns:p14="http://schemas.microsoft.com/office/powerpoint/2010/main" val="12879317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US"/>
          </a:p>
        </p:txBody>
      </p:sp>
      <p:graphicFrame>
        <p:nvGraphicFramePr>
          <p:cNvPr id="5" name="Table 4"/>
          <p:cNvGraphicFramePr>
            <a:graphicFrameLocks noGrp="1"/>
          </p:cNvGraphicFramePr>
          <p:nvPr>
            <p:extLst/>
          </p:nvPr>
        </p:nvGraphicFramePr>
        <p:xfrm>
          <a:off x="333440" y="1548125"/>
          <a:ext cx="8705961" cy="2235474"/>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r h="745158">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tc>
                  <a:txBody>
                    <a:bodyPr/>
                    <a:lstStyle/>
                    <a:p>
                      <a:pPr algn="ctr"/>
                      <a:endParaRPr lang="en-US" sz="1400" dirty="0">
                        <a:solidFill>
                          <a:schemeClr val="bg1"/>
                        </a:solidFill>
                        <a:latin typeface="Arial" panose="020B0604020202020204" pitchFamily="34" charset="0"/>
                        <a:cs typeface="Arial" panose="020B0604020202020204" pitchFamily="34" charset="0"/>
                      </a:endParaRPr>
                    </a:p>
                  </a:txBody>
                  <a:tcPr anchor="ctr">
                    <a:solidFill>
                      <a:srgbClr val="BABABA"/>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tc>
                  <a:txBody>
                    <a:bodyPr/>
                    <a:lstStyle/>
                    <a:p>
                      <a:pPr algn="ctr"/>
                      <a:endParaRPr lang="en-US" sz="1400" dirty="0">
                        <a:solidFill>
                          <a:schemeClr val="bg1"/>
                        </a:solidFill>
                        <a:latin typeface="Arial" panose="020B0604020202020204" pitchFamily="34" charset="0"/>
                        <a:cs typeface="Arial" panose="020B0604020202020204" pitchFamily="34" charset="0"/>
                      </a:endParaRPr>
                    </a:p>
                  </a:txBody>
                  <a:tcPr anchor="ctr">
                    <a:solidFill>
                      <a:srgbClr val="BABABA"/>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extLst>
                  <a:ext uri="{0D108BD9-81ED-4DB2-BD59-A6C34878D82A}">
                    <a16:rowId xmlns:a16="http://schemas.microsoft.com/office/drawing/2014/main" val="313173614"/>
                  </a:ext>
                </a:extLst>
              </a:tr>
              <a:tr h="745158">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tc>
                  <a:txBody>
                    <a:bodyPr/>
                    <a:lstStyle/>
                    <a:p>
                      <a:pPr algn="ctr"/>
                      <a:endParaRPr lang="en-US" sz="1400" dirty="0">
                        <a:solidFill>
                          <a:schemeClr val="bg1"/>
                        </a:solidFill>
                        <a:latin typeface="Arial" panose="020B0604020202020204" pitchFamily="34" charset="0"/>
                        <a:cs typeface="Arial" panose="020B0604020202020204" pitchFamily="34" charset="0"/>
                      </a:endParaRPr>
                    </a:p>
                  </a:txBody>
                  <a:tcPr anchor="ctr">
                    <a:solidFill>
                      <a:srgbClr val="F09B6C"/>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tc>
                  <a:txBody>
                    <a:bodyPr/>
                    <a:lstStyle/>
                    <a:p>
                      <a:pPr algn="ctr"/>
                      <a:endParaRPr lang="en-US" sz="1400" dirty="0">
                        <a:solidFill>
                          <a:schemeClr val="bg1"/>
                        </a:solidFill>
                        <a:latin typeface="Arial" panose="020B0604020202020204" pitchFamily="34" charset="0"/>
                        <a:cs typeface="Arial" panose="020B0604020202020204" pitchFamily="34" charset="0"/>
                      </a:endParaRPr>
                    </a:p>
                  </a:txBody>
                  <a:tcPr anchor="ctr">
                    <a:solidFill>
                      <a:srgbClr val="F09B6C"/>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extLst>
                  <a:ext uri="{0D108BD9-81ED-4DB2-BD59-A6C34878D82A}">
                    <a16:rowId xmlns:a16="http://schemas.microsoft.com/office/drawing/2014/main" val="1482059891"/>
                  </a:ext>
                </a:extLst>
              </a:tr>
            </a:tbl>
          </a:graphicData>
        </a:graphic>
      </p:graphicFrame>
      <p:sp>
        <p:nvSpPr>
          <p:cNvPr id="7" name="Title 1"/>
          <p:cNvSpPr>
            <a:spLocks noGrp="1"/>
          </p:cNvSpPr>
          <p:nvPr>
            <p:ph type="title"/>
          </p:nvPr>
        </p:nvSpPr>
        <p:spPr>
          <a:xfrm>
            <a:off x="575733" y="324358"/>
            <a:ext cx="8183497" cy="917367"/>
          </a:xfrm>
        </p:spPr>
        <p:txBody>
          <a:bodyPr>
            <a:normAutofit fontScale="90000"/>
          </a:bodyPr>
          <a:lstStyle/>
          <a:p>
            <a:r>
              <a:rPr lang="en-US" dirty="0"/>
              <a:t>Remember: PURPOSE</a:t>
            </a:r>
            <a:br>
              <a:rPr lang="en-US" dirty="0"/>
            </a:br>
            <a:r>
              <a:rPr lang="en-US" b="0" i="1" dirty="0"/>
              <a:t>Effective methods for eliciting responses</a:t>
            </a:r>
          </a:p>
        </p:txBody>
      </p:sp>
    </p:spTree>
    <p:extLst>
      <p:ext uri="{BB962C8B-B14F-4D97-AF65-F5344CB8AC3E}">
        <p14:creationId xmlns:p14="http://schemas.microsoft.com/office/powerpoint/2010/main" val="333791077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US"/>
          </a:p>
        </p:txBody>
      </p:sp>
      <p:sp>
        <p:nvSpPr>
          <p:cNvPr id="2" name="Title 1"/>
          <p:cNvSpPr>
            <a:spLocks noGrp="1"/>
          </p:cNvSpPr>
          <p:nvPr>
            <p:ph type="title"/>
          </p:nvPr>
        </p:nvSpPr>
        <p:spPr/>
        <p:txBody>
          <a:bodyPr>
            <a:normAutofit fontScale="90000"/>
          </a:bodyPr>
          <a:lstStyle/>
          <a:p>
            <a:r>
              <a:rPr lang="en-US" dirty="0"/>
              <a:t>Remember: LEVEL</a:t>
            </a:r>
            <a:br>
              <a:rPr lang="en-US" dirty="0"/>
            </a:br>
            <a:r>
              <a:rPr lang="en-US" b="0" i="1" dirty="0"/>
              <a:t>Effective methods for eliciting responses</a:t>
            </a:r>
            <a:endParaRPr lang="en-US" b="0" dirty="0"/>
          </a:p>
        </p:txBody>
      </p:sp>
      <p:graphicFrame>
        <p:nvGraphicFramePr>
          <p:cNvPr id="4" name="Diagram 3">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6898217"/>
              </p:ext>
            </p:extLst>
          </p:nvPr>
        </p:nvGraphicFramePr>
        <p:xfrm>
          <a:off x="931928" y="2171699"/>
          <a:ext cx="7424329" cy="4478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ble 5"/>
          <p:cNvGraphicFramePr>
            <a:graphicFrameLocks noGrp="1"/>
          </p:cNvGraphicFramePr>
          <p:nvPr>
            <p:extLst/>
          </p:nvPr>
        </p:nvGraphicFramePr>
        <p:xfrm>
          <a:off x="320740" y="1433825"/>
          <a:ext cx="8705961" cy="745158"/>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26287008"/>
              </p:ext>
            </p:extLst>
          </p:nvPr>
        </p:nvGraphicFramePr>
        <p:xfrm>
          <a:off x="320740" y="1433825"/>
          <a:ext cx="8705961" cy="5216106"/>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r h="745158">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r>
                        <a:rPr lang="en-US" sz="1600" b="1" dirty="0" err="1">
                          <a:solidFill>
                            <a:schemeClr val="bg1"/>
                          </a:solidFill>
                          <a:latin typeface="Arial" panose="020B0604020202020204" pitchFamily="34" charset="0"/>
                          <a:cs typeface="Arial" panose="020B0604020202020204" pitchFamily="34" charset="0"/>
                        </a:rPr>
                        <a:t>Cre</a:t>
                      </a: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extLst>
                  <a:ext uri="{0D108BD9-81ED-4DB2-BD59-A6C34878D82A}">
                    <a16:rowId xmlns:a16="http://schemas.microsoft.com/office/drawing/2014/main" val="313173614"/>
                  </a:ext>
                </a:extLst>
              </a:tr>
              <a:tr h="745158">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Eva</a:t>
                      </a:r>
                    </a:p>
                  </a:txBody>
                  <a:tcPr anchor="ctr">
                    <a:solidFill>
                      <a:srgbClr val="B26B02"/>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Eva</a:t>
                      </a:r>
                    </a:p>
                  </a:txBody>
                  <a:tcPr anchor="ctr">
                    <a:solidFill>
                      <a:srgbClr val="B26B02"/>
                    </a:solidFill>
                  </a:tcPr>
                </a:tc>
                <a:extLst>
                  <a:ext uri="{0D108BD9-81ED-4DB2-BD59-A6C34878D82A}">
                    <a16:rowId xmlns:a16="http://schemas.microsoft.com/office/drawing/2014/main" val="1482059891"/>
                  </a:ext>
                </a:extLst>
              </a:tr>
              <a:tr h="745158">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EAC18"/>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EAC18"/>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EAC18"/>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EAC18"/>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EAC18"/>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EAC18"/>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Ana</a:t>
                      </a:r>
                    </a:p>
                  </a:txBody>
                  <a:tcPr anchor="ctr">
                    <a:solidFill>
                      <a:srgbClr val="7EAC18"/>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Ana</a:t>
                      </a:r>
                    </a:p>
                  </a:txBody>
                  <a:tcPr anchor="ctr">
                    <a:solidFill>
                      <a:srgbClr val="7EAC18"/>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Ana</a:t>
                      </a:r>
                    </a:p>
                  </a:txBody>
                  <a:tcPr anchor="ctr">
                    <a:solidFill>
                      <a:srgbClr val="7EAC18"/>
                    </a:solidFill>
                  </a:tcPr>
                </a:tc>
                <a:extLst>
                  <a:ext uri="{0D108BD9-81ED-4DB2-BD59-A6C34878D82A}">
                    <a16:rowId xmlns:a16="http://schemas.microsoft.com/office/drawing/2014/main" val="680457955"/>
                  </a:ext>
                </a:extLst>
              </a:tr>
              <a:tr h="745158">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4ACEA5"/>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4ACEA5"/>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4ACEA5"/>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4ACEA5"/>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App</a:t>
                      </a:r>
                    </a:p>
                  </a:txBody>
                  <a:tcPr anchor="ctr">
                    <a:solidFill>
                      <a:srgbClr val="4ACEA5"/>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App</a:t>
                      </a:r>
                    </a:p>
                  </a:txBody>
                  <a:tcPr anchor="ctr">
                    <a:solidFill>
                      <a:srgbClr val="4ACEA5"/>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App</a:t>
                      </a:r>
                    </a:p>
                  </a:txBody>
                  <a:tcPr anchor="ctr">
                    <a:solidFill>
                      <a:srgbClr val="4ACEA5"/>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App</a:t>
                      </a:r>
                    </a:p>
                  </a:txBody>
                  <a:tcPr anchor="ctr">
                    <a:solidFill>
                      <a:srgbClr val="4ACEA5"/>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App</a:t>
                      </a:r>
                    </a:p>
                  </a:txBody>
                  <a:tcPr anchor="ctr">
                    <a:solidFill>
                      <a:srgbClr val="4ACEA5"/>
                    </a:solidFill>
                  </a:tcPr>
                </a:tc>
                <a:extLst>
                  <a:ext uri="{0D108BD9-81ED-4DB2-BD59-A6C34878D82A}">
                    <a16:rowId xmlns:a16="http://schemas.microsoft.com/office/drawing/2014/main" val="927579741"/>
                  </a:ext>
                </a:extLst>
              </a:tr>
              <a:tr h="745158">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B628A"/>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B628A"/>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Und</a:t>
                      </a:r>
                    </a:p>
                  </a:txBody>
                  <a:tcPr anchor="ctr">
                    <a:solidFill>
                      <a:srgbClr val="7B628A"/>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Und</a:t>
                      </a:r>
                    </a:p>
                  </a:txBody>
                  <a:tcPr anchor="ctr">
                    <a:solidFill>
                      <a:srgbClr val="7B628A"/>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Und</a:t>
                      </a:r>
                    </a:p>
                  </a:txBody>
                  <a:tcPr anchor="ctr">
                    <a:solidFill>
                      <a:srgbClr val="7B628A"/>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Und</a:t>
                      </a:r>
                    </a:p>
                  </a:txBody>
                  <a:tcPr anchor="ctr">
                    <a:solidFill>
                      <a:srgbClr val="7B628A"/>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Und</a:t>
                      </a:r>
                    </a:p>
                  </a:txBody>
                  <a:tcPr anchor="ctr">
                    <a:solidFill>
                      <a:srgbClr val="7B628A"/>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Und</a:t>
                      </a:r>
                    </a:p>
                  </a:txBody>
                  <a:tcPr anchor="ctr">
                    <a:solidFill>
                      <a:srgbClr val="7B628A"/>
                    </a:solidFill>
                  </a:tcPr>
                </a:tc>
                <a:tc>
                  <a:txBody>
                    <a:bodyPr/>
                    <a:lstStyle/>
                    <a:p>
                      <a:pPr algn="ctr"/>
                      <a:r>
                        <a:rPr lang="en-US" sz="1600" b="1">
                          <a:solidFill>
                            <a:schemeClr val="bg1"/>
                          </a:solidFill>
                          <a:latin typeface="Arial" panose="020B0604020202020204" pitchFamily="34" charset="0"/>
                          <a:cs typeface="Arial" panose="020B0604020202020204" pitchFamily="34" charset="0"/>
                        </a:rPr>
                        <a:t>Und</a:t>
                      </a: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B628A"/>
                    </a:solidFill>
                  </a:tcPr>
                </a:tc>
                <a:extLst>
                  <a:ext uri="{0D108BD9-81ED-4DB2-BD59-A6C34878D82A}">
                    <a16:rowId xmlns:a16="http://schemas.microsoft.com/office/drawing/2014/main" val="3453019624"/>
                  </a:ext>
                </a:extLst>
              </a:tr>
              <a:tr h="745158">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extLst>
                  <a:ext uri="{0D108BD9-81ED-4DB2-BD59-A6C34878D82A}">
                    <a16:rowId xmlns:a16="http://schemas.microsoft.com/office/drawing/2014/main" val="99638083"/>
                  </a:ext>
                </a:extLst>
              </a:tr>
            </a:tbl>
          </a:graphicData>
        </a:graphic>
      </p:graphicFrame>
    </p:spTree>
    <p:extLst>
      <p:ext uri="{BB962C8B-B14F-4D97-AF65-F5344CB8AC3E}">
        <p14:creationId xmlns:p14="http://schemas.microsoft.com/office/powerpoint/2010/main" val="2596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Module in the context of the DBI framework</a:t>
            </a:r>
          </a:p>
        </p:txBody>
      </p:sp>
      <p:sp>
        <p:nvSpPr>
          <p:cNvPr id="7" name="Rounded Rectangle 6">
            <a:extLst>
              <a:ext uri="{C183D7F6-B498-43B3-948B-1728B52AA6E4}">
                <adec:decorative xmlns:adec="http://schemas.microsoft.com/office/drawing/2017/decorative" val="1"/>
              </a:ext>
            </a:extLst>
          </p:cNvPr>
          <p:cNvSpPr/>
          <p:nvPr/>
        </p:nvSpPr>
        <p:spPr>
          <a:xfrm>
            <a:off x="6586949" y="601241"/>
            <a:ext cx="1786276" cy="998651"/>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C183D7F6-B498-43B3-948B-1728B52AA6E4}">
                <adec:decorative xmlns:adec="http://schemas.microsoft.com/office/drawing/2017/decorative" val="1"/>
              </a:ext>
            </a:extLst>
          </p:cNvPr>
          <p:cNvSpPr/>
          <p:nvPr/>
        </p:nvSpPr>
        <p:spPr>
          <a:xfrm>
            <a:off x="6616929" y="3978955"/>
            <a:ext cx="1686448" cy="558535"/>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axonomy of adaptations: strength, behavior supports provided, dosage, stuent program alignment, explicit instruction principle use, and attention to transger within program"/>
          <p:cNvPicPr>
            <a:picLocks noChangeAspect="1"/>
          </p:cNvPicPr>
          <p:nvPr/>
        </p:nvPicPr>
        <p:blipFill>
          <a:blip r:embed="rId3"/>
          <a:stretch>
            <a:fillRect/>
          </a:stretch>
        </p:blipFill>
        <p:spPr>
          <a:xfrm>
            <a:off x="2564797" y="2009724"/>
            <a:ext cx="3150319" cy="3660416"/>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4139956" y="2357920"/>
            <a:ext cx="939694"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C183D7F6-B498-43B3-948B-1728B52AA6E4}">
                <adec:decorative xmlns:adec="http://schemas.microsoft.com/office/drawing/2017/decorative" val="1"/>
              </a:ext>
            </a:extLst>
          </p:cNvPr>
          <p:cNvSpPr/>
          <p:nvPr/>
        </p:nvSpPr>
        <p:spPr>
          <a:xfrm>
            <a:off x="3896491" y="2908281"/>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C183D7F6-B498-43B3-948B-1728B52AA6E4}">
                <adec:decorative xmlns:adec="http://schemas.microsoft.com/office/drawing/2017/decorative" val="1"/>
              </a:ext>
            </a:extLst>
          </p:cNvPr>
          <p:cNvSpPr/>
          <p:nvPr/>
        </p:nvSpPr>
        <p:spPr>
          <a:xfrm>
            <a:off x="3954745" y="3435602"/>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C183D7F6-B498-43B3-948B-1728B52AA6E4}">
                <adec:decorative xmlns:adec="http://schemas.microsoft.com/office/drawing/2017/decorative" val="1"/>
              </a:ext>
            </a:extLst>
          </p:cNvPr>
          <p:cNvSpPr/>
          <p:nvPr/>
        </p:nvSpPr>
        <p:spPr>
          <a:xfrm>
            <a:off x="3954745" y="3891178"/>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C183D7F6-B498-43B3-948B-1728B52AA6E4}">
                <adec:decorative xmlns:adec="http://schemas.microsoft.com/office/drawing/2017/decorative" val="1"/>
              </a:ext>
            </a:extLst>
          </p:cNvPr>
          <p:cNvSpPr/>
          <p:nvPr/>
        </p:nvSpPr>
        <p:spPr>
          <a:xfrm>
            <a:off x="3896491" y="4909681"/>
            <a:ext cx="1556206"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C183D7F6-B498-43B3-948B-1728B52AA6E4}">
                <adec:decorative xmlns:adec="http://schemas.microsoft.com/office/drawing/2017/decorative" val="1"/>
              </a:ext>
            </a:extLst>
          </p:cNvPr>
          <p:cNvSpPr/>
          <p:nvPr/>
        </p:nvSpPr>
        <p:spPr>
          <a:xfrm>
            <a:off x="3838237" y="4398972"/>
            <a:ext cx="1556206" cy="40433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C183D7F6-B498-43B3-948B-1728B52AA6E4}">
                <adec:decorative xmlns:adec="http://schemas.microsoft.com/office/drawing/2017/decorative" val="1"/>
              </a:ext>
            </a:extLst>
          </p:cNvPr>
          <p:cNvSpPr/>
          <p:nvPr/>
        </p:nvSpPr>
        <p:spPr>
          <a:xfrm>
            <a:off x="5883007" y="1599892"/>
            <a:ext cx="3106757" cy="2185390"/>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C183D7F6-B498-43B3-948B-1728B52AA6E4}">
                <adec:decorative xmlns:adec="http://schemas.microsoft.com/office/drawing/2017/decorative" val="1"/>
              </a:ext>
            </a:extLst>
          </p:cNvPr>
          <p:cNvSpPr/>
          <p:nvPr/>
        </p:nvSpPr>
        <p:spPr>
          <a:xfrm>
            <a:off x="5624050" y="4753180"/>
            <a:ext cx="3274648" cy="1548451"/>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C183D7F6-B498-43B3-948B-1728B52AA6E4}">
                <adec:decorative xmlns:adec="http://schemas.microsoft.com/office/drawing/2017/decorative" val="1"/>
              </a:ext>
            </a:extLst>
          </p:cNvPr>
          <p:cNvSpPr/>
          <p:nvPr/>
        </p:nvSpPr>
        <p:spPr>
          <a:xfrm>
            <a:off x="5715115" y="3785283"/>
            <a:ext cx="901813" cy="967898"/>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C183D7F6-B498-43B3-948B-1728B52AA6E4}">
                <adec:decorative xmlns:adec="http://schemas.microsoft.com/office/drawing/2017/decorative" val="1"/>
              </a:ext>
            </a:extLst>
          </p:cNvPr>
          <p:cNvSpPr/>
          <p:nvPr/>
        </p:nvSpPr>
        <p:spPr>
          <a:xfrm>
            <a:off x="6616928" y="3786454"/>
            <a:ext cx="366075" cy="143602"/>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14"/>
          </p:nvPr>
        </p:nvSpPr>
        <p:spPr>
          <a:xfrm>
            <a:off x="676460" y="1619567"/>
            <a:ext cx="3990790" cy="780314"/>
          </a:xfrm>
        </p:spPr>
        <p:txBody>
          <a:bodyPr/>
          <a:lstStyle/>
          <a:p>
            <a:pPr marL="0" indent="0">
              <a:buNone/>
            </a:pPr>
            <a:r>
              <a:rPr lang="en-US" i="1" dirty="0"/>
              <a:t>Use effective methods to elicit frequent responses</a:t>
            </a:r>
          </a:p>
        </p:txBody>
      </p:sp>
    </p:spTree>
    <p:extLst>
      <p:ext uri="{BB962C8B-B14F-4D97-AF65-F5344CB8AC3E}">
        <p14:creationId xmlns:p14="http://schemas.microsoft.com/office/powerpoint/2010/main" val="279849004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Lead teacher demonstration</a:t>
            </a:r>
          </a:p>
        </p:txBody>
      </p:sp>
      <p:sp>
        <p:nvSpPr>
          <p:cNvPr id="4" name="Rectangle 3"/>
          <p:cNvSpPr/>
          <p:nvPr/>
        </p:nvSpPr>
        <p:spPr>
          <a:xfrm>
            <a:off x="1754156" y="2364064"/>
            <a:ext cx="6084795" cy="2677656"/>
          </a:xfrm>
          <a:prstGeom prst="rect">
            <a:avLst/>
          </a:prstGeom>
          <a:solidFill>
            <a:schemeClr val="accent6">
              <a:lumMod val="75000"/>
            </a:schemeClr>
          </a:solid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Context:</a:t>
            </a:r>
            <a:r>
              <a:rPr lang="en-US" sz="2400" dirty="0">
                <a:solidFill>
                  <a:srgbClr val="FFFF00"/>
                </a:solidFill>
                <a:latin typeface="Arial" panose="020B0604020202020204" pitchFamily="34" charset="0"/>
                <a:cs typeface="Arial" panose="020B0604020202020204" pitchFamily="34" charset="0"/>
              </a:rPr>
              <a:t> </a:t>
            </a:r>
          </a:p>
          <a:p>
            <a:r>
              <a:rPr lang="en-US" sz="2400" dirty="0">
                <a:solidFill>
                  <a:srgbClr val="FFFF00"/>
                </a:solidFill>
                <a:latin typeface="Arial" panose="020B0604020202020204" pitchFamily="34" charset="0"/>
                <a:cs typeface="Arial" panose="020B0604020202020204" pitchFamily="34" charset="0"/>
              </a:rPr>
              <a:t>Ms. Pollack is a 4</a:t>
            </a:r>
            <a:r>
              <a:rPr lang="en-US" sz="2400" baseline="30000" dirty="0">
                <a:solidFill>
                  <a:srgbClr val="FFFF00"/>
                </a:solidFill>
                <a:latin typeface="Arial" panose="020B0604020202020204" pitchFamily="34" charset="0"/>
                <a:cs typeface="Arial" panose="020B0604020202020204" pitchFamily="34" charset="0"/>
              </a:rPr>
              <a:t>th</a:t>
            </a:r>
            <a:r>
              <a:rPr lang="en-US" sz="2400" dirty="0">
                <a:solidFill>
                  <a:srgbClr val="FFFF00"/>
                </a:solidFill>
                <a:latin typeface="Arial" panose="020B0604020202020204" pitchFamily="34" charset="0"/>
                <a:cs typeface="Arial" panose="020B0604020202020204" pitchFamily="34" charset="0"/>
              </a:rPr>
              <a:t> grade special educator teaching a math lesson about parallel lines.</a:t>
            </a:r>
          </a:p>
          <a:p>
            <a:endParaRPr lang="en-US" sz="2400" dirty="0">
              <a:solidFill>
                <a:srgbClr val="FFFF00"/>
              </a:solidFill>
              <a:latin typeface="Arial" panose="020B0604020202020204" pitchFamily="34" charset="0"/>
              <a:cs typeface="Arial" panose="020B0604020202020204" pitchFamily="34" charset="0"/>
            </a:endParaRPr>
          </a:p>
          <a:p>
            <a:r>
              <a:rPr lang="en-US" sz="2400" b="1" dirty="0">
                <a:solidFill>
                  <a:srgbClr val="FFFF00"/>
                </a:solidFill>
                <a:latin typeface="Arial" panose="020B0604020202020204" pitchFamily="34" charset="0"/>
                <a:cs typeface="Arial" panose="020B0604020202020204" pitchFamily="34" charset="0"/>
              </a:rPr>
              <a:t>Learning outcome</a:t>
            </a:r>
            <a:r>
              <a:rPr lang="en-US" sz="2400" dirty="0">
                <a:solidFill>
                  <a:srgbClr val="FFFF00"/>
                </a:solidFill>
                <a:latin typeface="Arial" panose="020B0604020202020204" pitchFamily="34" charset="0"/>
                <a:cs typeface="Arial" panose="020B0604020202020204" pitchFamily="34" charset="0"/>
              </a:rPr>
              <a:t>: </a:t>
            </a:r>
          </a:p>
          <a:p>
            <a:r>
              <a:rPr lang="en-US" sz="2400" dirty="0">
                <a:solidFill>
                  <a:srgbClr val="FFFF00"/>
                </a:solidFill>
                <a:latin typeface="Arial" panose="020B0604020202020204" pitchFamily="34" charset="0"/>
                <a:cs typeface="Arial" panose="020B0604020202020204" pitchFamily="34" charset="0"/>
              </a:rPr>
              <a:t>SWBAT identify parallel lines based on the definition of parallel lines. </a:t>
            </a:r>
          </a:p>
        </p:txBody>
      </p:sp>
      <p:sp>
        <p:nvSpPr>
          <p:cNvPr id="2" name="TextBox 1"/>
          <p:cNvSpPr txBox="1"/>
          <p:nvPr/>
        </p:nvSpPr>
        <p:spPr>
          <a:xfrm>
            <a:off x="1754156" y="1762897"/>
            <a:ext cx="4843849" cy="369332"/>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2"/>
              </a:rPr>
              <a:t>https://youtu.be/_XrR83kdLP0</a:t>
            </a:r>
            <a:r>
              <a:rPr lang="en-US" b="1" dirty="0">
                <a:solidFill>
                  <a:schemeClr val="accent2"/>
                </a:solidFill>
              </a:rPr>
              <a:t> </a:t>
            </a:r>
          </a:p>
        </p:txBody>
      </p:sp>
    </p:spTree>
    <p:extLst>
      <p:ext uri="{BB962C8B-B14F-4D97-AF65-F5344CB8AC3E}">
        <p14:creationId xmlns:p14="http://schemas.microsoft.com/office/powerpoint/2010/main" val="96199018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Example of maximizing student engagement</a:t>
            </a:r>
          </a:p>
        </p:txBody>
      </p:sp>
      <p:cxnSp>
        <p:nvCxnSpPr>
          <p:cNvPr id="3" name="Straight Arrow Connector 2">
            <a:extLst>
              <a:ext uri="{C183D7F6-B498-43B3-948B-1728B52AA6E4}">
                <adec:decorative xmlns:adec="http://schemas.microsoft.com/office/drawing/2017/decorative" val="1"/>
              </a:ext>
            </a:extLst>
          </p:cNvPr>
          <p:cNvCxnSpPr/>
          <p:nvPr/>
        </p:nvCxnSpPr>
        <p:spPr>
          <a:xfrm flipV="1">
            <a:off x="1199330" y="3135086"/>
            <a:ext cx="1844316" cy="2795451"/>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C183D7F6-B498-43B3-948B-1728B52AA6E4}">
                <adec:decorative xmlns:adec="http://schemas.microsoft.com/office/drawing/2017/decorative" val="1"/>
              </a:ext>
            </a:extLst>
          </p:cNvPr>
          <p:cNvCxnSpPr/>
          <p:nvPr/>
        </p:nvCxnSpPr>
        <p:spPr>
          <a:xfrm flipV="1">
            <a:off x="1952626" y="3287486"/>
            <a:ext cx="1844316" cy="2795451"/>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C183D7F6-B498-43B3-948B-1728B52AA6E4}">
                <adec:decorative xmlns:adec="http://schemas.microsoft.com/office/drawing/2017/decorative" val="1"/>
              </a:ext>
            </a:extLst>
          </p:cNvPr>
          <p:cNvCxnSpPr/>
          <p:nvPr/>
        </p:nvCxnSpPr>
        <p:spPr>
          <a:xfrm flipV="1">
            <a:off x="6929571" y="2947850"/>
            <a:ext cx="202750" cy="3169921"/>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C183D7F6-B498-43B3-948B-1728B52AA6E4}">
                <adec:decorative xmlns:adec="http://schemas.microsoft.com/office/drawing/2017/decorative" val="1"/>
              </a:ext>
            </a:extLst>
          </p:cNvPr>
          <p:cNvCxnSpPr/>
          <p:nvPr/>
        </p:nvCxnSpPr>
        <p:spPr>
          <a:xfrm flipH="1" flipV="1">
            <a:off x="6254797" y="3013166"/>
            <a:ext cx="1552297" cy="2917371"/>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8431" y="1761432"/>
            <a:ext cx="2666114"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parallel lines</a:t>
            </a:r>
          </a:p>
        </p:txBody>
      </p:sp>
      <p:sp>
        <p:nvSpPr>
          <p:cNvPr id="13" name="TextBox 12"/>
          <p:cNvSpPr txBox="1"/>
          <p:nvPr/>
        </p:nvSpPr>
        <p:spPr>
          <a:xfrm>
            <a:off x="3796942" y="1734013"/>
            <a:ext cx="4989706"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two lines that are always the same distance apart and never touch</a:t>
            </a:r>
          </a:p>
        </p:txBody>
      </p:sp>
      <p:cxnSp>
        <p:nvCxnSpPr>
          <p:cNvPr id="14" name="Straight Arrow Connector 13">
            <a:extLst>
              <a:ext uri="{C183D7F6-B498-43B3-948B-1728B52AA6E4}">
                <adec:decorative xmlns:adec="http://schemas.microsoft.com/office/drawing/2017/decorative" val="1"/>
              </a:ext>
            </a:extLst>
          </p:cNvPr>
          <p:cNvCxnSpPr/>
          <p:nvPr/>
        </p:nvCxnSpPr>
        <p:spPr>
          <a:xfrm flipV="1">
            <a:off x="872350" y="2702709"/>
            <a:ext cx="248538" cy="1701770"/>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C183D7F6-B498-43B3-948B-1728B52AA6E4}">
                <adec:decorative xmlns:adec="http://schemas.microsoft.com/office/drawing/2017/decorative" val="1"/>
              </a:ext>
            </a:extLst>
          </p:cNvPr>
          <p:cNvCxnSpPr/>
          <p:nvPr/>
        </p:nvCxnSpPr>
        <p:spPr>
          <a:xfrm flipH="1" flipV="1">
            <a:off x="691004" y="3417566"/>
            <a:ext cx="910181" cy="1179257"/>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C183D7F6-B498-43B3-948B-1728B52AA6E4}">
                <adec:decorative xmlns:adec="http://schemas.microsoft.com/office/drawing/2017/decorative" val="1"/>
              </a:ext>
            </a:extLst>
          </p:cNvPr>
          <p:cNvCxnSpPr/>
          <p:nvPr/>
        </p:nvCxnSpPr>
        <p:spPr>
          <a:xfrm flipV="1">
            <a:off x="2897192" y="3393736"/>
            <a:ext cx="248538" cy="1701770"/>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C183D7F6-B498-43B3-948B-1728B52AA6E4}">
                <adec:decorative xmlns:adec="http://schemas.microsoft.com/office/drawing/2017/decorative" val="1"/>
              </a:ext>
            </a:extLst>
          </p:cNvPr>
          <p:cNvCxnSpPr/>
          <p:nvPr/>
        </p:nvCxnSpPr>
        <p:spPr>
          <a:xfrm>
            <a:off x="5349621" y="4138318"/>
            <a:ext cx="674774" cy="1635465"/>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C183D7F6-B498-43B3-948B-1728B52AA6E4}">
                <adec:decorative xmlns:adec="http://schemas.microsoft.com/office/drawing/2017/decorative" val="1"/>
              </a:ext>
            </a:extLst>
          </p:cNvPr>
          <p:cNvCxnSpPr/>
          <p:nvPr/>
        </p:nvCxnSpPr>
        <p:spPr>
          <a:xfrm flipV="1">
            <a:off x="3435531" y="3546136"/>
            <a:ext cx="176110" cy="1718195"/>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C183D7F6-B498-43B3-948B-1728B52AA6E4}">
                <adec:decorative xmlns:adec="http://schemas.microsoft.com/office/drawing/2017/decorative" val="1"/>
              </a:ext>
            </a:extLst>
          </p:cNvPr>
          <p:cNvCxnSpPr/>
          <p:nvPr/>
        </p:nvCxnSpPr>
        <p:spPr>
          <a:xfrm flipH="1">
            <a:off x="4926600" y="3417566"/>
            <a:ext cx="423021" cy="1834954"/>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Non-Example of maximizing student engagement</a:t>
            </a:r>
          </a:p>
        </p:txBody>
      </p:sp>
      <p:cxnSp>
        <p:nvCxnSpPr>
          <p:cNvPr id="5" name="Straight Arrow Connector 4">
            <a:extLst>
              <a:ext uri="{C183D7F6-B498-43B3-948B-1728B52AA6E4}">
                <adec:decorative xmlns:adec="http://schemas.microsoft.com/office/drawing/2017/decorative" val="1"/>
              </a:ext>
            </a:extLst>
          </p:cNvPr>
          <p:cNvCxnSpPr/>
          <p:nvPr/>
        </p:nvCxnSpPr>
        <p:spPr>
          <a:xfrm flipV="1">
            <a:off x="1199330" y="3135086"/>
            <a:ext cx="1844316" cy="2795451"/>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C183D7F6-B498-43B3-948B-1728B52AA6E4}">
                <adec:decorative xmlns:adec="http://schemas.microsoft.com/office/drawing/2017/decorative" val="1"/>
              </a:ext>
            </a:extLst>
          </p:cNvPr>
          <p:cNvCxnSpPr/>
          <p:nvPr/>
        </p:nvCxnSpPr>
        <p:spPr>
          <a:xfrm flipV="1">
            <a:off x="1952626" y="3287486"/>
            <a:ext cx="1844316" cy="2795451"/>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C183D7F6-B498-43B3-948B-1728B52AA6E4}">
                <adec:decorative xmlns:adec="http://schemas.microsoft.com/office/drawing/2017/decorative" val="1"/>
              </a:ext>
            </a:extLst>
          </p:cNvPr>
          <p:cNvCxnSpPr/>
          <p:nvPr/>
        </p:nvCxnSpPr>
        <p:spPr>
          <a:xfrm flipV="1">
            <a:off x="6929571" y="2947850"/>
            <a:ext cx="202750" cy="3169921"/>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C183D7F6-B498-43B3-948B-1728B52AA6E4}">
                <adec:decorative xmlns:adec="http://schemas.microsoft.com/office/drawing/2017/decorative" val="1"/>
              </a:ext>
            </a:extLst>
          </p:cNvPr>
          <p:cNvCxnSpPr/>
          <p:nvPr/>
        </p:nvCxnSpPr>
        <p:spPr>
          <a:xfrm flipH="1" flipV="1">
            <a:off x="6254797" y="3013166"/>
            <a:ext cx="1552297" cy="2917371"/>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8431" y="1761432"/>
            <a:ext cx="2666114"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parallel lines</a:t>
            </a:r>
          </a:p>
        </p:txBody>
      </p:sp>
      <p:sp>
        <p:nvSpPr>
          <p:cNvPr id="10" name="TextBox 9"/>
          <p:cNvSpPr txBox="1"/>
          <p:nvPr/>
        </p:nvSpPr>
        <p:spPr>
          <a:xfrm>
            <a:off x="3796942" y="1734013"/>
            <a:ext cx="4989706"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two lines that are always the same distance apart and never touch</a:t>
            </a:r>
          </a:p>
        </p:txBody>
      </p:sp>
      <p:cxnSp>
        <p:nvCxnSpPr>
          <p:cNvPr id="11" name="Straight Arrow Connector 10">
            <a:extLst>
              <a:ext uri="{C183D7F6-B498-43B3-948B-1728B52AA6E4}">
                <adec:decorative xmlns:adec="http://schemas.microsoft.com/office/drawing/2017/decorative" val="1"/>
              </a:ext>
            </a:extLst>
          </p:cNvPr>
          <p:cNvCxnSpPr/>
          <p:nvPr/>
        </p:nvCxnSpPr>
        <p:spPr>
          <a:xfrm flipV="1">
            <a:off x="872350" y="2702709"/>
            <a:ext cx="248538" cy="1701770"/>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C183D7F6-B498-43B3-948B-1728B52AA6E4}">
                <adec:decorative xmlns:adec="http://schemas.microsoft.com/office/drawing/2017/decorative" val="1"/>
              </a:ext>
            </a:extLst>
          </p:cNvPr>
          <p:cNvCxnSpPr/>
          <p:nvPr/>
        </p:nvCxnSpPr>
        <p:spPr>
          <a:xfrm flipH="1" flipV="1">
            <a:off x="691004" y="3417566"/>
            <a:ext cx="910181" cy="1179257"/>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C183D7F6-B498-43B3-948B-1728B52AA6E4}">
                <adec:decorative xmlns:adec="http://schemas.microsoft.com/office/drawing/2017/decorative" val="1"/>
              </a:ext>
            </a:extLst>
          </p:cNvPr>
          <p:cNvCxnSpPr/>
          <p:nvPr/>
        </p:nvCxnSpPr>
        <p:spPr>
          <a:xfrm flipV="1">
            <a:off x="2897192" y="3393736"/>
            <a:ext cx="248538" cy="1701770"/>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C183D7F6-B498-43B3-948B-1728B52AA6E4}">
                <adec:decorative xmlns:adec="http://schemas.microsoft.com/office/drawing/2017/decorative" val="1"/>
              </a:ext>
            </a:extLst>
          </p:cNvPr>
          <p:cNvCxnSpPr/>
          <p:nvPr/>
        </p:nvCxnSpPr>
        <p:spPr>
          <a:xfrm>
            <a:off x="5349621" y="4138318"/>
            <a:ext cx="674774" cy="1635465"/>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C183D7F6-B498-43B3-948B-1728B52AA6E4}">
                <adec:decorative xmlns:adec="http://schemas.microsoft.com/office/drawing/2017/decorative" val="1"/>
              </a:ext>
            </a:extLst>
          </p:cNvPr>
          <p:cNvCxnSpPr/>
          <p:nvPr/>
        </p:nvCxnSpPr>
        <p:spPr>
          <a:xfrm flipV="1">
            <a:off x="3435531" y="3546136"/>
            <a:ext cx="176110" cy="1718195"/>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C183D7F6-B498-43B3-948B-1728B52AA6E4}">
                <adec:decorative xmlns:adec="http://schemas.microsoft.com/office/drawing/2017/decorative" val="1"/>
              </a:ext>
            </a:extLst>
          </p:cNvPr>
          <p:cNvCxnSpPr/>
          <p:nvPr/>
        </p:nvCxnSpPr>
        <p:spPr>
          <a:xfrm flipH="1">
            <a:off x="4926600" y="3417566"/>
            <a:ext cx="423021" cy="1834954"/>
          </a:xfrm>
          <a:prstGeom prst="straightConnector1">
            <a:avLst/>
          </a:prstGeom>
          <a:ln w="76200">
            <a:solidFill>
              <a:schemeClr val="accent2">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75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Curriculum example</a:t>
            </a:r>
          </a:p>
        </p:txBody>
      </p:sp>
      <p:sp>
        <p:nvSpPr>
          <p:cNvPr id="4" name="Content Placeholder 2"/>
          <p:cNvSpPr txBox="1">
            <a:spLocks/>
          </p:cNvSpPr>
          <p:nvPr/>
        </p:nvSpPr>
        <p:spPr>
          <a:xfrm>
            <a:off x="228600" y="1404205"/>
            <a:ext cx="8915400" cy="4942391"/>
          </a:xfrm>
          <a:prstGeom prst="rect">
            <a:avLst/>
          </a:prstGeom>
        </p:spPr>
        <p:txBody>
          <a:bodyPr>
            <a:noAutofit/>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dirty="0">
                <a:latin typeface="Arial" panose="020B0604020202020204" pitchFamily="34" charset="0"/>
                <a:cs typeface="Arial" panose="020B0604020202020204" pitchFamily="34" charset="0"/>
              </a:rPr>
              <a:t>Point to the title of the story. </a:t>
            </a:r>
            <a:r>
              <a:rPr lang="en-US" sz="2000" b="1" dirty="0">
                <a:latin typeface="Arial" panose="020B0604020202020204" pitchFamily="34" charset="0"/>
                <a:cs typeface="Arial" panose="020B0604020202020204" pitchFamily="34" charset="0"/>
              </a:rPr>
              <a:t>The name of this story is </a:t>
            </a:r>
            <a:r>
              <a:rPr lang="en-US" sz="2000" b="1" i="1" u="sng" dirty="0">
                <a:latin typeface="Arial" panose="020B0604020202020204" pitchFamily="34" charset="0"/>
                <a:cs typeface="Arial" panose="020B0604020202020204" pitchFamily="34" charset="0"/>
              </a:rPr>
              <a:t>A Shadow</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The word </a:t>
            </a:r>
            <a:r>
              <a:rPr lang="en-US" sz="2000" b="1" i="1" dirty="0">
                <a:latin typeface="Arial" panose="020B0604020202020204" pitchFamily="34" charset="0"/>
                <a:cs typeface="Arial" panose="020B0604020202020204" pitchFamily="34" charset="0"/>
              </a:rPr>
              <a:t>shadow</a:t>
            </a:r>
            <a:r>
              <a:rPr lang="en-US" sz="2000" b="1" dirty="0">
                <a:latin typeface="Arial" panose="020B0604020202020204" pitchFamily="34" charset="0"/>
                <a:cs typeface="Arial" panose="020B0604020202020204" pitchFamily="34" charset="0"/>
              </a:rPr>
              <a:t> has two parts, so it is a two-syllable word. Listen for the two syllables in this word. </a:t>
            </a:r>
            <a:r>
              <a:rPr lang="en-US" sz="2000" dirty="0">
                <a:latin typeface="Arial" panose="020B0604020202020204" pitchFamily="34" charset="0"/>
                <a:cs typeface="Arial" panose="020B0604020202020204" pitchFamily="34" charset="0"/>
              </a:rPr>
              <a:t>Pause between syllables. </a:t>
            </a:r>
            <a:r>
              <a:rPr lang="en-US" sz="2000" b="1" i="1" dirty="0">
                <a:latin typeface="Arial" panose="020B0604020202020204" pitchFamily="34" charset="0"/>
                <a:cs typeface="Arial" panose="020B0604020202020204" pitchFamily="34" charset="0"/>
              </a:rPr>
              <a:t>shad   ow   </a:t>
            </a:r>
          </a:p>
          <a:p>
            <a:pPr marL="0" indent="0">
              <a:lnSpc>
                <a:spcPct val="100000"/>
              </a:lnSpc>
              <a:buFont typeface="Arial" panose="020B0604020202020204" pitchFamily="34" charset="0"/>
              <a:buNone/>
            </a:pPr>
            <a:r>
              <a:rPr lang="en-US" sz="2000" b="1" dirty="0">
                <a:latin typeface="Arial" panose="020B0604020202020204" pitchFamily="34" charset="0"/>
                <a:cs typeface="Arial" panose="020B0604020202020204" pitchFamily="34" charset="0"/>
              </a:rPr>
              <a:t>The beginning sound in the word </a:t>
            </a:r>
            <a:r>
              <a:rPr lang="en-US" sz="2000" b="1" i="1" dirty="0">
                <a:latin typeface="Arial" panose="020B0604020202020204" pitchFamily="34" charset="0"/>
                <a:cs typeface="Arial" panose="020B0604020202020204" pitchFamily="34" charset="0"/>
              </a:rPr>
              <a:t>shadow</a:t>
            </a:r>
            <a:r>
              <a:rPr lang="en-US" sz="2000" b="1" dirty="0">
                <a:latin typeface="Arial" panose="020B0604020202020204" pitchFamily="34" charset="0"/>
                <a:cs typeface="Arial" panose="020B0604020202020204" pitchFamily="34" charset="0"/>
              </a:rPr>
              <a:t> is /</a:t>
            </a:r>
            <a:r>
              <a:rPr lang="en-US" sz="2000" b="1" i="1" dirty="0" err="1">
                <a:latin typeface="Arial" panose="020B0604020202020204" pitchFamily="34" charset="0"/>
                <a:cs typeface="Arial" panose="020B0604020202020204" pitchFamily="34" charset="0"/>
              </a:rPr>
              <a:t>sh</a:t>
            </a:r>
            <a:r>
              <a:rPr lang="en-US" sz="2000" b="1" dirty="0">
                <a:latin typeface="Arial" panose="020B0604020202020204" pitchFamily="34" charset="0"/>
                <a:cs typeface="Arial" panose="020B0604020202020204" pitchFamily="34" charset="0"/>
              </a:rPr>
              <a:t>/. Listen for the </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sh</a:t>
            </a:r>
            <a:r>
              <a:rPr lang="en-US" sz="2000" b="1" i="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sound in the beginning of this word: </a:t>
            </a:r>
            <a:r>
              <a:rPr lang="en-US" sz="2000" b="1" i="1" dirty="0">
                <a:latin typeface="Arial" panose="020B0604020202020204" pitchFamily="34" charset="0"/>
                <a:cs typeface="Arial" panose="020B0604020202020204" pitchFamily="34" charset="0"/>
              </a:rPr>
              <a:t>shadow. </a:t>
            </a:r>
          </a:p>
          <a:p>
            <a:pPr marL="0" indent="0">
              <a:lnSpc>
                <a:spcPct val="100000"/>
              </a:lnSpc>
              <a:buFont typeface="Arial" panose="020B0604020202020204" pitchFamily="34" charset="0"/>
              <a:buNone/>
            </a:pPr>
            <a:r>
              <a:rPr lang="en-US" sz="2000" b="1" dirty="0">
                <a:latin typeface="Arial" panose="020B0604020202020204" pitchFamily="34" charset="0"/>
                <a:cs typeface="Arial" panose="020B0604020202020204" pitchFamily="34" charset="0"/>
              </a:rPr>
              <a:t>Look at me. </a:t>
            </a:r>
            <a:r>
              <a:rPr lang="en-US" sz="2000" dirty="0">
                <a:latin typeface="Arial" panose="020B0604020202020204" pitchFamily="34" charset="0"/>
                <a:cs typeface="Arial" panose="020B0604020202020204" pitchFamily="34" charset="0"/>
              </a:rPr>
              <a:t>Wait until all the students look at you.</a:t>
            </a:r>
          </a:p>
          <a:p>
            <a:pPr marL="0" indent="0">
              <a:lnSpc>
                <a:spcPct val="100000"/>
              </a:lnSpc>
              <a:buFont typeface="Arial" panose="020B0604020202020204" pitchFamily="34" charset="0"/>
              <a:buNone/>
            </a:pPr>
            <a:r>
              <a:rPr lang="en-US" sz="2000" b="1" dirty="0">
                <a:latin typeface="Arial" panose="020B0604020202020204" pitchFamily="34" charset="0"/>
                <a:cs typeface="Arial" panose="020B0604020202020204" pitchFamily="34" charset="0"/>
              </a:rPr>
              <a:t>Listen to each word I say. If you hear the /</a:t>
            </a:r>
            <a:r>
              <a:rPr lang="en-US" sz="2000" b="1" i="1" dirty="0" err="1">
                <a:latin typeface="Arial" panose="020B0604020202020204" pitchFamily="34" charset="0"/>
                <a:cs typeface="Arial" panose="020B0604020202020204" pitchFamily="34" charset="0"/>
              </a:rPr>
              <a:t>sh</a:t>
            </a:r>
            <a:r>
              <a:rPr lang="en-US" sz="2000" b="1" i="1"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sound in the word, put your thumb up. If you do not hear the </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sh</a:t>
            </a:r>
            <a:r>
              <a:rPr lang="en-US" sz="2000" b="1" i="1"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sound, put your thumb down. </a:t>
            </a:r>
          </a:p>
          <a:p>
            <a:pPr marL="0" indent="0">
              <a:lnSpc>
                <a:spcPct val="100000"/>
              </a:lnSpc>
              <a:buFont typeface="Arial" panose="020B0604020202020204" pitchFamily="34" charset="0"/>
              <a:buNone/>
            </a:pPr>
            <a:r>
              <a:rPr lang="en-US" sz="2000" b="1" dirty="0">
                <a:latin typeface="Arial" panose="020B0604020202020204" pitchFamily="34" charset="0"/>
                <a:cs typeface="Arial" panose="020B0604020202020204" pitchFamily="34" charset="0"/>
              </a:rPr>
              <a:t>Listen: </a:t>
            </a:r>
            <a:r>
              <a:rPr lang="en-US" sz="2000" b="1" i="1" dirty="0">
                <a:latin typeface="Arial" panose="020B0604020202020204" pitchFamily="34" charset="0"/>
                <a:cs typeface="Arial" panose="020B0604020202020204" pitchFamily="34" charset="0"/>
              </a:rPr>
              <a:t>shine. </a:t>
            </a:r>
            <a:r>
              <a:rPr lang="en-US" sz="2000" b="1" dirty="0">
                <a:latin typeface="Arial" panose="020B0604020202020204" pitchFamily="34" charset="0"/>
                <a:cs typeface="Arial" panose="020B0604020202020204" pitchFamily="34" charset="0"/>
              </a:rPr>
              <a:t>Do you hear a </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sh</a:t>
            </a:r>
            <a:r>
              <a:rPr lang="en-US" sz="2000" b="1" i="1"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in </a:t>
            </a:r>
            <a:r>
              <a:rPr lang="en-US" sz="2000" b="1" i="1" dirty="0">
                <a:latin typeface="Arial" panose="020B0604020202020204" pitchFamily="34" charset="0"/>
                <a:cs typeface="Arial" panose="020B0604020202020204" pitchFamily="34" charset="0"/>
              </a:rPr>
              <a:t>shine</a:t>
            </a:r>
            <a:r>
              <a:rPr lang="en-US" sz="2000" b="1" dirty="0">
                <a:latin typeface="Arial" panose="020B0604020202020204" pitchFamily="34" charset="0"/>
                <a:cs typeface="Arial" panose="020B0604020202020204" pitchFamily="34" charset="0"/>
              </a:rPr>
              <a:t>? Yes, you hear </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sh</a:t>
            </a:r>
            <a:r>
              <a:rPr lang="en-US" sz="2000" b="1" dirty="0">
                <a:latin typeface="Arial" panose="020B0604020202020204" pitchFamily="34" charset="0"/>
                <a:cs typeface="Arial" panose="020B0604020202020204" pitchFamily="34" charset="0"/>
              </a:rPr>
              <a:t>/ in </a:t>
            </a:r>
            <a:r>
              <a:rPr lang="en-US" sz="2000" b="1" i="1" dirty="0">
                <a:latin typeface="Arial" panose="020B0604020202020204" pitchFamily="34" charset="0"/>
                <a:cs typeface="Arial" panose="020B0604020202020204" pitchFamily="34" charset="0"/>
              </a:rPr>
              <a:t>shine.</a:t>
            </a:r>
            <a:r>
              <a:rPr lang="en-US" sz="2000" b="1" dirty="0">
                <a:latin typeface="Arial" panose="020B0604020202020204" pitchFamily="34" charset="0"/>
                <a:cs typeface="Arial" panose="020B0604020202020204" pitchFamily="34" charset="0"/>
              </a:rPr>
              <a:t> </a:t>
            </a:r>
          </a:p>
          <a:p>
            <a:pPr marL="0" indent="0">
              <a:lnSpc>
                <a:spcPct val="100000"/>
              </a:lnSpc>
              <a:buFont typeface="Arial" panose="020B0604020202020204" pitchFamily="34" charset="0"/>
              <a:buNone/>
            </a:pPr>
            <a:r>
              <a:rPr lang="en-US" sz="2000" b="1" dirty="0">
                <a:latin typeface="Arial" panose="020B0604020202020204" pitchFamily="34" charset="0"/>
                <a:cs typeface="Arial" panose="020B0604020202020204" pitchFamily="34" charset="0"/>
              </a:rPr>
              <a:t>Listen: </a:t>
            </a:r>
            <a:r>
              <a:rPr lang="en-US" sz="2000" b="1" i="1" dirty="0">
                <a:latin typeface="Arial" panose="020B0604020202020204" pitchFamily="34" charset="0"/>
                <a:cs typeface="Arial" panose="020B0604020202020204" pitchFamily="34" charset="0"/>
              </a:rPr>
              <a:t>some. </a:t>
            </a:r>
            <a:r>
              <a:rPr lang="en-US" sz="2000" b="1" dirty="0">
                <a:latin typeface="Arial" panose="020B0604020202020204" pitchFamily="34" charset="0"/>
                <a:cs typeface="Arial" panose="020B0604020202020204" pitchFamily="34" charset="0"/>
              </a:rPr>
              <a:t>Do you hear </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sh</a:t>
            </a:r>
            <a:r>
              <a:rPr lang="en-US" sz="2000" b="1" i="1"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in </a:t>
            </a:r>
            <a:r>
              <a:rPr lang="en-US" sz="2000" b="1" i="1" dirty="0">
                <a:latin typeface="Arial" panose="020B0604020202020204" pitchFamily="34" charset="0"/>
                <a:cs typeface="Arial" panose="020B0604020202020204" pitchFamily="34" charset="0"/>
              </a:rPr>
              <a:t>some</a:t>
            </a:r>
            <a:r>
              <a:rPr lang="en-US" sz="2000" b="1" dirty="0">
                <a:latin typeface="Arial" panose="020B0604020202020204" pitchFamily="34" charset="0"/>
                <a:cs typeface="Arial" panose="020B0604020202020204" pitchFamily="34" charset="0"/>
              </a:rPr>
              <a:t>? No, you do not hear </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sh</a:t>
            </a:r>
            <a:r>
              <a:rPr lang="en-US" sz="2000" b="1" i="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in </a:t>
            </a:r>
            <a:r>
              <a:rPr lang="en-US" sz="2000" b="1" i="1" dirty="0">
                <a:latin typeface="Arial" panose="020B0604020202020204" pitchFamily="34" charset="0"/>
                <a:cs typeface="Arial" panose="020B0604020202020204" pitchFamily="34" charset="0"/>
              </a:rPr>
              <a:t>some. </a:t>
            </a:r>
          </a:p>
          <a:p>
            <a:pPr marL="0" indent="0">
              <a:lnSpc>
                <a:spcPct val="100000"/>
              </a:lnSpc>
              <a:buFont typeface="Arial" panose="020B0604020202020204" pitchFamily="34" charset="0"/>
              <a:buNone/>
            </a:pPr>
            <a:r>
              <a:rPr lang="en-US" sz="2000" dirty="0">
                <a:latin typeface="Arial" panose="020B0604020202020204" pitchFamily="34" charset="0"/>
                <a:cs typeface="Arial" panose="020B0604020202020204" pitchFamily="34" charset="0"/>
              </a:rPr>
              <a:t>Continue in the same manner with these words: </a:t>
            </a:r>
            <a:r>
              <a:rPr lang="en-US" sz="2000" i="1" dirty="0">
                <a:latin typeface="Arial" panose="020B0604020202020204" pitchFamily="34" charset="0"/>
                <a:cs typeface="Arial" panose="020B0604020202020204" pitchFamily="34" charset="0"/>
              </a:rPr>
              <a:t>shake, choose, mashes, fizzes</a:t>
            </a:r>
          </a:p>
        </p:txBody>
      </p:sp>
      <p:sp>
        <p:nvSpPr>
          <p:cNvPr id="6" name="TextBox 5"/>
          <p:cNvSpPr txBox="1"/>
          <p:nvPr/>
        </p:nvSpPr>
        <p:spPr>
          <a:xfrm>
            <a:off x="6493660" y="123859"/>
            <a:ext cx="2565318" cy="461665"/>
          </a:xfrm>
          <a:prstGeom prst="rect">
            <a:avLst/>
          </a:prstGeom>
          <a:noFill/>
        </p:spPr>
        <p:txBody>
          <a:bodyPr wrap="none" rtlCol="0">
            <a:spAutoFit/>
          </a:bodyPr>
          <a:lstStyle/>
          <a:p>
            <a:r>
              <a:rPr lang="en-US" sz="2400" i="1" dirty="0"/>
              <a:t>Decoding Detectives</a:t>
            </a:r>
          </a:p>
        </p:txBody>
      </p:sp>
      <p:sp>
        <p:nvSpPr>
          <p:cNvPr id="3" name="TextBox 2"/>
          <p:cNvSpPr txBox="1"/>
          <p:nvPr/>
        </p:nvSpPr>
        <p:spPr>
          <a:xfrm>
            <a:off x="5487707" y="726848"/>
            <a:ext cx="3571271" cy="608176"/>
          </a:xfrm>
          <a:prstGeom prst="rect">
            <a:avLst/>
          </a:prstGeom>
          <a:solidFill>
            <a:schemeClr val="accent2"/>
          </a:solidFill>
        </p:spPr>
        <p:txBody>
          <a:bodyPr wrap="none" rtlCol="0" anchor="ctr" anchorCtr="0">
            <a:noAutofit/>
          </a:bodyPr>
          <a:lstStyle/>
          <a:p>
            <a:r>
              <a:rPr lang="en-US" dirty="0"/>
              <a:t>Orally segment words into syllables.</a:t>
            </a:r>
          </a:p>
        </p:txBody>
      </p:sp>
      <p:sp>
        <p:nvSpPr>
          <p:cNvPr id="8" name="TextBox 7"/>
          <p:cNvSpPr txBox="1"/>
          <p:nvPr/>
        </p:nvSpPr>
        <p:spPr>
          <a:xfrm>
            <a:off x="4989907" y="5866206"/>
            <a:ext cx="3506601" cy="960780"/>
          </a:xfrm>
          <a:prstGeom prst="rect">
            <a:avLst/>
          </a:prstGeom>
          <a:solidFill>
            <a:schemeClr val="accent2"/>
          </a:solidFill>
        </p:spPr>
        <p:txBody>
          <a:bodyPr wrap="square" rtlCol="0" anchor="ctr" anchorCtr="0">
            <a:noAutofit/>
          </a:bodyPr>
          <a:lstStyle/>
          <a:p>
            <a:pPr algn="ctr"/>
            <a:r>
              <a:rPr lang="en-US" dirty="0"/>
              <a:t>Identify /</a:t>
            </a:r>
            <a:r>
              <a:rPr lang="en-US" dirty="0" err="1"/>
              <a:t>sh</a:t>
            </a:r>
            <a:r>
              <a:rPr lang="en-US" dirty="0"/>
              <a:t>/ sounds in spoken words at the beginning, middle, or end of the word.</a:t>
            </a:r>
          </a:p>
        </p:txBody>
      </p:sp>
    </p:spTree>
    <p:extLst>
      <p:ext uri="{BB962C8B-B14F-4D97-AF65-F5344CB8AC3E}">
        <p14:creationId xmlns:p14="http://schemas.microsoft.com/office/powerpoint/2010/main" val="310561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Curriculum example</a:t>
            </a:r>
          </a:p>
        </p:txBody>
      </p:sp>
      <p:sp>
        <p:nvSpPr>
          <p:cNvPr id="4" name="Content Placeholder 2"/>
          <p:cNvSpPr txBox="1">
            <a:spLocks/>
          </p:cNvSpPr>
          <p:nvPr/>
        </p:nvSpPr>
        <p:spPr>
          <a:xfrm>
            <a:off x="228600" y="1404205"/>
            <a:ext cx="8915400" cy="4942391"/>
          </a:xfrm>
          <a:prstGeom prst="rect">
            <a:avLst/>
          </a:prstGeom>
        </p:spPr>
        <p:txBody>
          <a:bodyPr>
            <a:noAutofit/>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dirty="0">
                <a:latin typeface="Arial" panose="020B0604020202020204" pitchFamily="34" charset="0"/>
                <a:cs typeface="Arial" panose="020B0604020202020204" pitchFamily="34" charset="0"/>
              </a:rPr>
              <a:t>Point to the title of the story. </a:t>
            </a:r>
            <a:r>
              <a:rPr lang="en-US" sz="2000" b="1" dirty="0">
                <a:latin typeface="Arial" panose="020B0604020202020204" pitchFamily="34" charset="0"/>
                <a:cs typeface="Arial" panose="020B0604020202020204" pitchFamily="34" charset="0"/>
              </a:rPr>
              <a:t>The name of this story is </a:t>
            </a:r>
            <a:r>
              <a:rPr lang="en-US" sz="2000" b="1" i="1" u="sng" dirty="0">
                <a:latin typeface="Arial" panose="020B0604020202020204" pitchFamily="34" charset="0"/>
                <a:cs typeface="Arial" panose="020B0604020202020204" pitchFamily="34" charset="0"/>
              </a:rPr>
              <a:t>A Shadow</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The word </a:t>
            </a:r>
            <a:r>
              <a:rPr lang="en-US" sz="2000" b="1" i="1" dirty="0">
                <a:latin typeface="Arial" panose="020B0604020202020204" pitchFamily="34" charset="0"/>
                <a:cs typeface="Arial" panose="020B0604020202020204" pitchFamily="34" charset="0"/>
              </a:rPr>
              <a:t>shadow</a:t>
            </a:r>
            <a:r>
              <a:rPr lang="en-US" sz="2000" b="1" dirty="0">
                <a:latin typeface="Arial" panose="020B0604020202020204" pitchFamily="34" charset="0"/>
                <a:cs typeface="Arial" panose="020B0604020202020204" pitchFamily="34" charset="0"/>
              </a:rPr>
              <a:t> has two parts, so it is a two-syllable word. Listen for the two syllables in this word. </a:t>
            </a:r>
            <a:r>
              <a:rPr lang="en-US" sz="2000" dirty="0">
                <a:latin typeface="Arial" panose="020B0604020202020204" pitchFamily="34" charset="0"/>
                <a:cs typeface="Arial" panose="020B0604020202020204" pitchFamily="34" charset="0"/>
              </a:rPr>
              <a:t>Pause between syllables. </a:t>
            </a:r>
            <a:r>
              <a:rPr lang="en-US" sz="2000" b="1" i="1" dirty="0">
                <a:latin typeface="Arial" panose="020B0604020202020204" pitchFamily="34" charset="0"/>
                <a:cs typeface="Arial" panose="020B0604020202020204" pitchFamily="34" charset="0"/>
              </a:rPr>
              <a:t>shad   ow   </a:t>
            </a:r>
          </a:p>
        </p:txBody>
      </p:sp>
      <p:sp>
        <p:nvSpPr>
          <p:cNvPr id="6" name="TextBox 5"/>
          <p:cNvSpPr txBox="1"/>
          <p:nvPr/>
        </p:nvSpPr>
        <p:spPr>
          <a:xfrm>
            <a:off x="6493660" y="123859"/>
            <a:ext cx="2565318" cy="461665"/>
          </a:xfrm>
          <a:prstGeom prst="rect">
            <a:avLst/>
          </a:prstGeom>
          <a:noFill/>
        </p:spPr>
        <p:txBody>
          <a:bodyPr wrap="none" rtlCol="0">
            <a:spAutoFit/>
          </a:bodyPr>
          <a:lstStyle/>
          <a:p>
            <a:r>
              <a:rPr lang="en-US" sz="2400" i="1" dirty="0"/>
              <a:t>Decoding Detectives</a:t>
            </a:r>
          </a:p>
        </p:txBody>
      </p:sp>
    </p:spTree>
    <p:extLst>
      <p:ext uri="{BB962C8B-B14F-4D97-AF65-F5344CB8AC3E}">
        <p14:creationId xmlns:p14="http://schemas.microsoft.com/office/powerpoint/2010/main" val="138710393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Balance number of students and time</a:t>
            </a:r>
          </a:p>
        </p:txBody>
      </p:sp>
      <p:grpSp>
        <p:nvGrpSpPr>
          <p:cNvPr id="15" name="Group 14" descr="balance number of students and time, no responses "/>
          <p:cNvGrpSpPr/>
          <p:nvPr/>
        </p:nvGrpSpPr>
        <p:grpSpPr>
          <a:xfrm>
            <a:off x="245533" y="2127415"/>
            <a:ext cx="4397970" cy="4099218"/>
            <a:chOff x="594821" y="1027703"/>
            <a:chExt cx="4742798" cy="4420621"/>
          </a:xfrm>
        </p:grpSpPr>
        <p:grpSp>
          <p:nvGrpSpPr>
            <p:cNvPr id="16" name="Group 15"/>
            <p:cNvGrpSpPr/>
            <p:nvPr/>
          </p:nvGrpSpPr>
          <p:grpSpPr>
            <a:xfrm>
              <a:off x="1553408" y="1027703"/>
              <a:ext cx="3784211" cy="3698031"/>
              <a:chOff x="1328495" y="1229170"/>
              <a:chExt cx="3784211" cy="3698031"/>
            </a:xfrm>
          </p:grpSpPr>
          <p:sp>
            <p:nvSpPr>
              <p:cNvPr id="19" name="Rectangle 18"/>
              <p:cNvSpPr/>
              <p:nvPr/>
            </p:nvSpPr>
            <p:spPr>
              <a:xfrm>
                <a:off x="1328495" y="1335311"/>
                <a:ext cx="3577465" cy="35918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0" name="Rectangle 19"/>
              <p:cNvSpPr/>
              <p:nvPr/>
            </p:nvSpPr>
            <p:spPr>
              <a:xfrm>
                <a:off x="1428509" y="1229170"/>
                <a:ext cx="3684197" cy="3600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grpSp>
        <p:sp>
          <p:nvSpPr>
            <p:cNvPr id="17" name="TextBox 16"/>
            <p:cNvSpPr txBox="1"/>
            <p:nvPr/>
          </p:nvSpPr>
          <p:spPr>
            <a:xfrm>
              <a:off x="2094000" y="5083225"/>
              <a:ext cx="2402315" cy="365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Number of students</a:t>
              </a:r>
            </a:p>
          </p:txBody>
        </p:sp>
        <p:sp>
          <p:nvSpPr>
            <p:cNvPr id="18" name="TextBox 17"/>
            <p:cNvSpPr txBox="1"/>
            <p:nvPr/>
          </p:nvSpPr>
          <p:spPr>
            <a:xfrm rot="16200000">
              <a:off x="-278119" y="2550592"/>
              <a:ext cx="2110980" cy="365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Time (seconds)</a:t>
              </a:r>
            </a:p>
          </p:txBody>
        </p:sp>
      </p:grpSp>
      <p:sp>
        <p:nvSpPr>
          <p:cNvPr id="24" name="TextBox 23"/>
          <p:cNvSpPr txBox="1"/>
          <p:nvPr/>
        </p:nvSpPr>
        <p:spPr>
          <a:xfrm>
            <a:off x="1443999" y="5543289"/>
            <a:ext cx="609985" cy="338554"/>
          </a:xfrm>
          <a:prstGeom prst="rect">
            <a:avLst/>
          </a:prstGeom>
          <a:noFill/>
        </p:spPr>
        <p:txBody>
          <a:bodyPr wrap="square" rtlCol="0">
            <a:spAutoFit/>
          </a:bodyPr>
          <a:lstStyle/>
          <a:p>
            <a:pPr marL="0" marR="0" lvl="0" indent="0" algn="ctr" defTabSz="71278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one</a:t>
            </a:r>
          </a:p>
        </p:txBody>
      </p:sp>
      <p:sp>
        <p:nvSpPr>
          <p:cNvPr id="25" name="TextBox 24"/>
          <p:cNvSpPr txBox="1"/>
          <p:nvPr/>
        </p:nvSpPr>
        <p:spPr>
          <a:xfrm rot="4383645">
            <a:off x="745329" y="4737135"/>
            <a:ext cx="489878" cy="648823"/>
          </a:xfrm>
          <a:prstGeom prst="rect">
            <a:avLst/>
          </a:prstGeom>
          <a:noFill/>
        </p:spPr>
        <p:txBody>
          <a:bodyPr vert="vert270" wrap="square" rtlCol="0">
            <a:spAutoFit/>
          </a:bodyPr>
          <a:lstStyle/>
          <a:p>
            <a:pPr marL="0" marR="0" lvl="0" indent="0" algn="l" defTabSz="712788" rtl="0" eaLnBrk="1" fontAlgn="auto" latinLnBrk="0" hangingPunct="1">
              <a:lnSpc>
                <a:spcPct val="14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a:t>
            </a:r>
          </a:p>
        </p:txBody>
      </p:sp>
      <p:sp>
        <p:nvSpPr>
          <p:cNvPr id="27" name="Rectangle 26">
            <a:extLst>
              <a:ext uri="{C183D7F6-B498-43B3-948B-1728B52AA6E4}">
                <adec:decorative xmlns:adec="http://schemas.microsoft.com/office/drawing/2017/decorative" val="1"/>
              </a:ext>
            </a:extLst>
          </p:cNvPr>
          <p:cNvSpPr/>
          <p:nvPr/>
        </p:nvSpPr>
        <p:spPr>
          <a:xfrm>
            <a:off x="3310373" y="4423800"/>
            <a:ext cx="1042416" cy="1042416"/>
          </a:xfrm>
          <a:prstGeom prst="rect">
            <a:avLst/>
          </a:prstGeom>
          <a:solidFill>
            <a:schemeClr val="accent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TextBox 27"/>
          <p:cNvSpPr txBox="1"/>
          <p:nvPr/>
        </p:nvSpPr>
        <p:spPr>
          <a:xfrm>
            <a:off x="3627953" y="5543289"/>
            <a:ext cx="407256" cy="338554"/>
          </a:xfrm>
          <a:prstGeom prst="rect">
            <a:avLst/>
          </a:prstGeom>
          <a:noFill/>
        </p:spPr>
        <p:txBody>
          <a:bodyPr wrap="square" rtlCol="0">
            <a:spAutoFit/>
          </a:bodyPr>
          <a:lstStyle/>
          <a:p>
            <a:pPr marL="0" marR="0" lvl="0" indent="0" algn="ctr" defTabSz="71278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all</a:t>
            </a:r>
          </a:p>
        </p:txBody>
      </p:sp>
      <p:sp>
        <p:nvSpPr>
          <p:cNvPr id="29" name="TextBox 28"/>
          <p:cNvSpPr txBox="1"/>
          <p:nvPr/>
        </p:nvSpPr>
        <p:spPr>
          <a:xfrm>
            <a:off x="2424230" y="5549690"/>
            <a:ext cx="729869" cy="338554"/>
          </a:xfrm>
          <a:prstGeom prst="rect">
            <a:avLst/>
          </a:prstGeom>
          <a:noFill/>
        </p:spPr>
        <p:txBody>
          <a:bodyPr wrap="square" rtlCol="0">
            <a:spAutoFit/>
          </a:bodyPr>
          <a:lstStyle/>
          <a:p>
            <a:pPr marL="0" marR="0" lvl="0" indent="0" algn="ctr" defTabSz="71278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some</a:t>
            </a:r>
          </a:p>
        </p:txBody>
      </p:sp>
      <p:sp>
        <p:nvSpPr>
          <p:cNvPr id="30" name="TextBox 29"/>
          <p:cNvSpPr txBox="1"/>
          <p:nvPr/>
        </p:nvSpPr>
        <p:spPr>
          <a:xfrm rot="4383645">
            <a:off x="627423" y="3591676"/>
            <a:ext cx="489878" cy="648823"/>
          </a:xfrm>
          <a:prstGeom prst="rect">
            <a:avLst/>
          </a:prstGeom>
          <a:noFill/>
        </p:spPr>
        <p:txBody>
          <a:bodyPr vert="vert270" wrap="square" rtlCol="0">
            <a:spAutoFit/>
          </a:bodyPr>
          <a:lstStyle/>
          <a:p>
            <a:pPr marL="0" marR="0" lvl="0" indent="0" algn="l" defTabSz="712788" rtl="0" eaLnBrk="1" fontAlgn="auto" latinLnBrk="0" hangingPunct="1">
              <a:lnSpc>
                <a:spcPct val="14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30-60</a:t>
            </a:r>
          </a:p>
        </p:txBody>
      </p:sp>
      <p:sp>
        <p:nvSpPr>
          <p:cNvPr id="31" name="TextBox 30"/>
          <p:cNvSpPr txBox="1"/>
          <p:nvPr/>
        </p:nvSpPr>
        <p:spPr>
          <a:xfrm rot="4383645">
            <a:off x="745328" y="2309640"/>
            <a:ext cx="489878" cy="648823"/>
          </a:xfrm>
          <a:prstGeom prst="rect">
            <a:avLst/>
          </a:prstGeom>
          <a:noFill/>
        </p:spPr>
        <p:txBody>
          <a:bodyPr vert="vert270" wrap="square" rtlCol="0">
            <a:spAutoFit/>
          </a:bodyPr>
          <a:lstStyle/>
          <a:p>
            <a:pPr marL="0" marR="0" lvl="0" indent="0" algn="l" defTabSz="712788" rtl="0" eaLnBrk="1" fontAlgn="auto" latinLnBrk="0" hangingPunct="1">
              <a:lnSpc>
                <a:spcPct val="14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p>
        </p:txBody>
      </p:sp>
      <p:sp>
        <p:nvSpPr>
          <p:cNvPr id="44" name="Rectangle 43">
            <a:extLst>
              <a:ext uri="{C183D7F6-B498-43B3-948B-1728B52AA6E4}">
                <adec:decorative xmlns:adec="http://schemas.microsoft.com/office/drawing/2017/decorative" val="1"/>
              </a:ext>
            </a:extLst>
          </p:cNvPr>
          <p:cNvSpPr/>
          <p:nvPr/>
        </p:nvSpPr>
        <p:spPr>
          <a:xfrm>
            <a:off x="2267957" y="4423800"/>
            <a:ext cx="1042416" cy="1042416"/>
          </a:xfrm>
          <a:prstGeom prst="rect">
            <a:avLst/>
          </a:prstGeom>
          <a:solidFill>
            <a:srgbClr val="FDAF3B"/>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5" name="Rectangle 44">
            <a:extLst>
              <a:ext uri="{C183D7F6-B498-43B3-948B-1728B52AA6E4}">
                <adec:decorative xmlns:adec="http://schemas.microsoft.com/office/drawing/2017/decorative" val="1"/>
              </a:ext>
            </a:extLst>
          </p:cNvPr>
          <p:cNvSpPr/>
          <p:nvPr/>
        </p:nvSpPr>
        <p:spPr>
          <a:xfrm>
            <a:off x="1222366" y="4423800"/>
            <a:ext cx="1042416" cy="1042416"/>
          </a:xfrm>
          <a:prstGeom prst="rect">
            <a:avLst/>
          </a:prstGeom>
          <a:solidFill>
            <a:srgbClr val="EE6E4A"/>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6" name="Rectangle 45">
            <a:extLst>
              <a:ext uri="{C183D7F6-B498-43B3-948B-1728B52AA6E4}">
                <adec:decorative xmlns:adec="http://schemas.microsoft.com/office/drawing/2017/decorative" val="1"/>
              </a:ext>
            </a:extLst>
          </p:cNvPr>
          <p:cNvSpPr/>
          <p:nvPr/>
        </p:nvSpPr>
        <p:spPr>
          <a:xfrm>
            <a:off x="2268736" y="3381041"/>
            <a:ext cx="1042416" cy="1042416"/>
          </a:xfrm>
          <a:prstGeom prst="rect">
            <a:avLst/>
          </a:prstGeom>
          <a:solidFill>
            <a:srgbClr val="FDAF3B"/>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7" name="Rectangle 46">
            <a:extLst>
              <a:ext uri="{C183D7F6-B498-43B3-948B-1728B52AA6E4}">
                <adec:decorative xmlns:adec="http://schemas.microsoft.com/office/drawing/2017/decorative" val="1"/>
              </a:ext>
            </a:extLst>
          </p:cNvPr>
          <p:cNvSpPr/>
          <p:nvPr/>
        </p:nvSpPr>
        <p:spPr>
          <a:xfrm>
            <a:off x="3310373" y="3381041"/>
            <a:ext cx="1042416" cy="1042416"/>
          </a:xfrm>
          <a:prstGeom prst="rect">
            <a:avLst/>
          </a:prstGeom>
          <a:solidFill>
            <a:srgbClr val="FDAF3B"/>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8" name="Rectangle 47">
            <a:extLst>
              <a:ext uri="{C183D7F6-B498-43B3-948B-1728B52AA6E4}">
                <adec:decorative xmlns:adec="http://schemas.microsoft.com/office/drawing/2017/decorative" val="1"/>
              </a:ext>
            </a:extLst>
          </p:cNvPr>
          <p:cNvSpPr/>
          <p:nvPr/>
        </p:nvSpPr>
        <p:spPr>
          <a:xfrm>
            <a:off x="1223047" y="3381155"/>
            <a:ext cx="1042416" cy="1042416"/>
          </a:xfrm>
          <a:prstGeom prst="rect">
            <a:avLst/>
          </a:prstGeom>
          <a:solidFill>
            <a:srgbClr val="EE6E4A"/>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9" name="Rectangle 48">
            <a:extLst>
              <a:ext uri="{C183D7F6-B498-43B3-948B-1728B52AA6E4}">
                <adec:decorative xmlns:adec="http://schemas.microsoft.com/office/drawing/2017/decorative" val="1"/>
              </a:ext>
            </a:extLst>
          </p:cNvPr>
          <p:cNvSpPr/>
          <p:nvPr/>
        </p:nvSpPr>
        <p:spPr>
          <a:xfrm>
            <a:off x="3310305" y="2338281"/>
            <a:ext cx="1042416" cy="1042416"/>
          </a:xfrm>
          <a:prstGeom prst="rect">
            <a:avLst/>
          </a:prstGeom>
          <a:solidFill>
            <a:srgbClr val="EE6E4A"/>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0" name="Rectangle 49">
            <a:extLst>
              <a:ext uri="{C183D7F6-B498-43B3-948B-1728B52AA6E4}">
                <adec:decorative xmlns:adec="http://schemas.microsoft.com/office/drawing/2017/decorative" val="1"/>
              </a:ext>
            </a:extLst>
          </p:cNvPr>
          <p:cNvSpPr/>
          <p:nvPr/>
        </p:nvSpPr>
        <p:spPr>
          <a:xfrm>
            <a:off x="2264782" y="2338280"/>
            <a:ext cx="1042528" cy="1042417"/>
          </a:xfrm>
          <a:prstGeom prst="rect">
            <a:avLst/>
          </a:prstGeom>
          <a:solidFill>
            <a:srgbClr val="EE6E4A"/>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1" name="Rectangle 50">
            <a:extLst>
              <a:ext uri="{C183D7F6-B498-43B3-948B-1728B52AA6E4}">
                <adec:decorative xmlns:adec="http://schemas.microsoft.com/office/drawing/2017/decorative" val="1"/>
              </a:ext>
            </a:extLst>
          </p:cNvPr>
          <p:cNvSpPr/>
          <p:nvPr/>
        </p:nvSpPr>
        <p:spPr>
          <a:xfrm>
            <a:off x="1222478" y="2338739"/>
            <a:ext cx="1042416" cy="1042416"/>
          </a:xfrm>
          <a:prstGeom prst="rect">
            <a:avLst/>
          </a:prstGeom>
          <a:solidFill>
            <a:srgbClr val="A5300F"/>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6" name="Rectangle 25"/>
          <p:cNvSpPr/>
          <p:nvPr/>
        </p:nvSpPr>
        <p:spPr>
          <a:xfrm>
            <a:off x="1218845" y="2332044"/>
            <a:ext cx="3133876" cy="3134172"/>
          </a:xfrm>
          <a:prstGeom prst="rect">
            <a:avLst/>
          </a:prstGeom>
          <a:solidFill>
            <a:srgbClr val="880C0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Arial" panose="020B0604020202020204" pitchFamily="34" charset="0"/>
                <a:cs typeface="Arial" panose="020B0604020202020204" pitchFamily="34" charset="0"/>
              </a:rPr>
              <a:t>No responses (as written)</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065870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6.24</a:t>
            </a:r>
            <a:br>
              <a:rPr lang="en-US" dirty="0"/>
            </a:br>
            <a:r>
              <a:rPr lang="en-US" i="1" dirty="0"/>
              <a:t>Analyze a Curriculum Example</a:t>
            </a:r>
            <a:endParaRPr lang="en-US" dirty="0"/>
          </a:p>
        </p:txBody>
      </p:sp>
      <p:sp>
        <p:nvSpPr>
          <p:cNvPr id="9" name="Text Placeholder 8"/>
          <p:cNvSpPr>
            <a:spLocks noGrp="1"/>
          </p:cNvSpPr>
          <p:nvPr>
            <p:ph type="body" sz="quarter" idx="13"/>
          </p:nvPr>
        </p:nvSpPr>
        <p:spPr>
          <a:xfrm>
            <a:off x="625641" y="1404206"/>
            <a:ext cx="8154846" cy="4709776"/>
          </a:xfrm>
        </p:spPr>
        <p:txBody>
          <a:bodyPr/>
          <a:lstStyle/>
          <a:p>
            <a:pPr marL="0" indent="0">
              <a:buNone/>
            </a:pPr>
            <a:r>
              <a:rPr lang="en-US" dirty="0"/>
              <a:t>Point to the title of the story. The name of this story is A Shadow. The word shadow has two parts, so it is a two-syllable word. Listen for the two syllables in this word. Pause between syllables. shad   ow </a:t>
            </a:r>
          </a:p>
          <a:p>
            <a:r>
              <a:rPr lang="en-US" dirty="0"/>
              <a:t>To complete this lesson using explicit instruction, how would you elicit responses?  You can use these words as examples:</a:t>
            </a:r>
          </a:p>
          <a:p>
            <a:pPr marL="0" indent="0">
              <a:buNone/>
            </a:pPr>
            <a:r>
              <a:rPr lang="en-US" b="1" i="1" dirty="0">
                <a:latin typeface="Arial" panose="020B0604020202020204" pitchFamily="34" charset="0"/>
                <a:cs typeface="Arial" panose="020B0604020202020204" pitchFamily="34" charset="0"/>
              </a:rPr>
              <a:t>	</a:t>
            </a:r>
            <a:r>
              <a:rPr lang="en-US" sz="1800" b="1" i="1" dirty="0">
                <a:latin typeface="Arial" panose="020B0604020202020204" pitchFamily="34" charset="0"/>
                <a:cs typeface="Arial" panose="020B0604020202020204" pitchFamily="34" charset="0"/>
              </a:rPr>
              <a:t>shut ting       show down      shat </a:t>
            </a:r>
            <a:r>
              <a:rPr lang="en-US" sz="1800" b="1" i="1" dirty="0" err="1">
                <a:latin typeface="Arial" panose="020B0604020202020204" pitchFamily="34" charset="0"/>
                <a:cs typeface="Arial" panose="020B0604020202020204" pitchFamily="34" charset="0"/>
              </a:rPr>
              <a:t>ter</a:t>
            </a:r>
            <a:r>
              <a:rPr lang="en-US" sz="1800" b="1" i="1" dirty="0">
                <a:latin typeface="Arial" panose="020B0604020202020204" pitchFamily="34" charset="0"/>
                <a:cs typeface="Arial" panose="020B0604020202020204" pitchFamily="34" charset="0"/>
              </a:rPr>
              <a:t>      shush </a:t>
            </a:r>
            <a:r>
              <a:rPr lang="en-US" sz="1800" b="1" i="1" dirty="0" err="1">
                <a:latin typeface="Arial" panose="020B0604020202020204" pitchFamily="34" charset="0"/>
                <a:cs typeface="Arial" panose="020B0604020202020204" pitchFamily="34" charset="0"/>
              </a:rPr>
              <a:t>es</a:t>
            </a:r>
            <a:r>
              <a:rPr lang="en-US" sz="1800" b="1" i="1" dirty="0">
                <a:latin typeface="Arial" panose="020B0604020202020204" pitchFamily="34" charset="0"/>
                <a:cs typeface="Arial" panose="020B0604020202020204" pitchFamily="34" charset="0"/>
              </a:rPr>
              <a:t>      </a:t>
            </a:r>
            <a:r>
              <a:rPr lang="en-US" sz="1800" b="1" i="1" dirty="0" err="1">
                <a:latin typeface="Arial" panose="020B0604020202020204" pitchFamily="34" charset="0"/>
                <a:cs typeface="Arial" panose="020B0604020202020204" pitchFamily="34" charset="0"/>
              </a:rPr>
              <a:t>shal</a:t>
            </a:r>
            <a:r>
              <a:rPr lang="en-US" sz="1800" b="1" i="1" dirty="0">
                <a:latin typeface="Arial" panose="020B0604020202020204" pitchFamily="34" charset="0"/>
                <a:cs typeface="Arial" panose="020B0604020202020204" pitchFamily="34" charset="0"/>
              </a:rPr>
              <a:t> low</a:t>
            </a:r>
          </a:p>
          <a:p>
            <a:endParaRPr lang="en-US" dirty="0"/>
          </a:p>
        </p:txBody>
      </p:sp>
    </p:spTree>
    <p:extLst>
      <p:ext uri="{BB962C8B-B14F-4D97-AF65-F5344CB8AC3E}">
        <p14:creationId xmlns:p14="http://schemas.microsoft.com/office/powerpoint/2010/main" val="277798452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6.24</a:t>
            </a:r>
            <a:br>
              <a:rPr lang="en-US" dirty="0"/>
            </a:br>
            <a:r>
              <a:rPr lang="en-US" i="1" dirty="0"/>
              <a:t>Review</a:t>
            </a:r>
            <a:endParaRPr lang="en-US" dirty="0"/>
          </a:p>
        </p:txBody>
      </p:sp>
      <p:sp>
        <p:nvSpPr>
          <p:cNvPr id="9" name="Text Placeholder 8"/>
          <p:cNvSpPr>
            <a:spLocks noGrp="1"/>
          </p:cNvSpPr>
          <p:nvPr>
            <p:ph type="body" sz="quarter" idx="13"/>
          </p:nvPr>
        </p:nvSpPr>
        <p:spPr>
          <a:xfrm>
            <a:off x="625641" y="1404206"/>
            <a:ext cx="8154846" cy="4709776"/>
          </a:xfrm>
        </p:spPr>
        <p:txBody>
          <a:bodyPr/>
          <a:lstStyle/>
          <a:p>
            <a:pPr marL="0" indent="0">
              <a:buNone/>
            </a:pPr>
            <a:r>
              <a:rPr lang="en-US" dirty="0"/>
              <a:t>Point to the title of the story. The name of this story is A Shadow. The word shadow has two parts, so it is a two-syllable word. Listen for the two syllables in this word. Pause between syllables. shad   ow </a:t>
            </a:r>
          </a:p>
          <a:p>
            <a:r>
              <a:rPr lang="en-US" dirty="0"/>
              <a:t>To complete this lesson using explicit instruction, how would you elicit responses?  You can use these words as examples:</a:t>
            </a:r>
          </a:p>
          <a:p>
            <a:pPr marL="0" indent="0">
              <a:buNone/>
            </a:pPr>
            <a:r>
              <a:rPr lang="en-US" b="1" i="1" dirty="0">
                <a:latin typeface="Arial" panose="020B0604020202020204" pitchFamily="34" charset="0"/>
                <a:cs typeface="Arial" panose="020B0604020202020204" pitchFamily="34" charset="0"/>
              </a:rPr>
              <a:t>	</a:t>
            </a:r>
            <a:r>
              <a:rPr lang="en-US" sz="1800" b="1" i="1" dirty="0">
                <a:latin typeface="Arial" panose="020B0604020202020204" pitchFamily="34" charset="0"/>
                <a:cs typeface="Arial" panose="020B0604020202020204" pitchFamily="34" charset="0"/>
              </a:rPr>
              <a:t>shut ting       show down      shat </a:t>
            </a:r>
            <a:r>
              <a:rPr lang="en-US" sz="1800" b="1" i="1" dirty="0" err="1">
                <a:latin typeface="Arial" panose="020B0604020202020204" pitchFamily="34" charset="0"/>
                <a:cs typeface="Arial" panose="020B0604020202020204" pitchFamily="34" charset="0"/>
              </a:rPr>
              <a:t>ter</a:t>
            </a:r>
            <a:r>
              <a:rPr lang="en-US" sz="1800" b="1" i="1" dirty="0">
                <a:latin typeface="Arial" panose="020B0604020202020204" pitchFamily="34" charset="0"/>
                <a:cs typeface="Arial" panose="020B0604020202020204" pitchFamily="34" charset="0"/>
              </a:rPr>
              <a:t>      shush </a:t>
            </a:r>
            <a:r>
              <a:rPr lang="en-US" sz="1800" b="1" i="1" dirty="0" err="1">
                <a:latin typeface="Arial" panose="020B0604020202020204" pitchFamily="34" charset="0"/>
                <a:cs typeface="Arial" panose="020B0604020202020204" pitchFamily="34" charset="0"/>
              </a:rPr>
              <a:t>es</a:t>
            </a:r>
            <a:r>
              <a:rPr lang="en-US" sz="1800" b="1" i="1" dirty="0">
                <a:latin typeface="Arial" panose="020B0604020202020204" pitchFamily="34" charset="0"/>
                <a:cs typeface="Arial" panose="020B0604020202020204" pitchFamily="34" charset="0"/>
              </a:rPr>
              <a:t>      </a:t>
            </a:r>
            <a:r>
              <a:rPr lang="en-US" sz="1800" b="1" i="1" dirty="0" err="1">
                <a:latin typeface="Arial" panose="020B0604020202020204" pitchFamily="34" charset="0"/>
                <a:cs typeface="Arial" panose="020B0604020202020204" pitchFamily="34" charset="0"/>
              </a:rPr>
              <a:t>shal</a:t>
            </a:r>
            <a:r>
              <a:rPr lang="en-US" sz="1800" b="1" i="1" dirty="0">
                <a:latin typeface="Arial" panose="020B0604020202020204" pitchFamily="34" charset="0"/>
                <a:cs typeface="Arial" panose="020B0604020202020204" pitchFamily="34" charset="0"/>
              </a:rPr>
              <a:t> low</a:t>
            </a:r>
          </a:p>
          <a:p>
            <a:endParaRPr lang="en-US" dirty="0"/>
          </a:p>
        </p:txBody>
      </p:sp>
      <p:sp>
        <p:nvSpPr>
          <p:cNvPr id="4" name="Content Placeholder 2"/>
          <p:cNvSpPr txBox="1">
            <a:spLocks/>
          </p:cNvSpPr>
          <p:nvPr/>
        </p:nvSpPr>
        <p:spPr>
          <a:xfrm>
            <a:off x="689487" y="3561026"/>
            <a:ext cx="7646178" cy="2552955"/>
          </a:xfrm>
          <a:prstGeom prst="rect">
            <a:avLst/>
          </a:prstGeom>
          <a:solidFill>
            <a:schemeClr val="tx1"/>
          </a:solidFill>
        </p:spPr>
        <p:txBody>
          <a:bodyPr>
            <a:noAutofit/>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solidFill>
                  <a:schemeClr val="bg1"/>
                </a:solidFill>
                <a:latin typeface="Arial" panose="020B0604020202020204" pitchFamily="34" charset="0"/>
                <a:cs typeface="Arial" panose="020B0604020202020204" pitchFamily="34" charset="0"/>
              </a:rPr>
              <a:t>Let’s do some together. I will say a word, and you say it. Then, we will clap and say the syllables one at a time. Ready?</a:t>
            </a:r>
          </a:p>
          <a:p>
            <a:pPr marL="0" indent="0">
              <a:lnSpc>
                <a:spcPct val="100000"/>
              </a:lnSpc>
              <a:buFont typeface="Arial" panose="020B0604020202020204" pitchFamily="34" charset="0"/>
              <a:buNone/>
            </a:pPr>
            <a:r>
              <a:rPr lang="en-US" sz="1600" b="1" i="1" dirty="0">
                <a:solidFill>
                  <a:schemeClr val="bg1"/>
                </a:solidFill>
                <a:latin typeface="Arial" panose="020B0604020202020204" pitchFamily="34" charset="0"/>
                <a:cs typeface="Arial" panose="020B0604020202020204" pitchFamily="34" charset="0"/>
              </a:rPr>
              <a:t>Shovel. </a:t>
            </a:r>
            <a:r>
              <a:rPr lang="en-US" sz="1600" b="1" dirty="0">
                <a:solidFill>
                  <a:schemeClr val="bg1"/>
                </a:solidFill>
                <a:latin typeface="Arial" panose="020B0604020202020204" pitchFamily="34" charset="0"/>
                <a:cs typeface="Arial" panose="020B0604020202020204" pitchFamily="34" charset="0"/>
              </a:rPr>
              <a:t>What word?  </a:t>
            </a:r>
            <a:r>
              <a:rPr lang="en-US" sz="1600" dirty="0">
                <a:solidFill>
                  <a:schemeClr val="bg1"/>
                </a:solidFill>
                <a:latin typeface="Arial" panose="020B0604020202020204" pitchFamily="34" charset="0"/>
                <a:cs typeface="Arial" panose="020B0604020202020204" pitchFamily="34" charset="0"/>
              </a:rPr>
              <a:t>Shovel. </a:t>
            </a:r>
            <a:r>
              <a:rPr lang="en-US" sz="1600" b="1" dirty="0">
                <a:solidFill>
                  <a:schemeClr val="bg1"/>
                </a:solidFill>
                <a:latin typeface="Arial" panose="020B0604020202020204" pitchFamily="34" charset="0"/>
                <a:cs typeface="Arial" panose="020B0604020202020204" pitchFamily="34" charset="0"/>
              </a:rPr>
              <a:t>Good, let’s clap and say the syllables one at a time. </a:t>
            </a:r>
            <a:r>
              <a:rPr lang="en-US" sz="1600" i="1" dirty="0">
                <a:solidFill>
                  <a:schemeClr val="bg1"/>
                </a:solidFill>
                <a:latin typeface="Arial" panose="020B0604020202020204" pitchFamily="34" charset="0"/>
                <a:cs typeface="Arial" panose="020B0604020202020204" pitchFamily="34" charset="0"/>
              </a:rPr>
              <a:t>Together, </a:t>
            </a:r>
            <a:r>
              <a:rPr lang="en-US" sz="1600" dirty="0" err="1">
                <a:solidFill>
                  <a:schemeClr val="bg1"/>
                </a:solidFill>
                <a:latin typeface="Arial" panose="020B0604020202020204" pitchFamily="34" charset="0"/>
                <a:cs typeface="Arial" panose="020B0604020202020204" pitchFamily="34" charset="0"/>
              </a:rPr>
              <a:t>shuh-vel</a:t>
            </a:r>
            <a:r>
              <a:rPr lang="en-US" sz="1600" dirty="0">
                <a:solidFill>
                  <a:schemeClr val="bg1"/>
                </a:solidFill>
                <a:latin typeface="Arial" panose="020B0604020202020204" pitchFamily="34" charset="0"/>
                <a:cs typeface="Arial" panose="020B0604020202020204" pitchFamily="34" charset="0"/>
              </a:rPr>
              <a:t> (clap-clap). </a:t>
            </a:r>
            <a:r>
              <a:rPr lang="en-US" sz="1600" b="1" dirty="0">
                <a:solidFill>
                  <a:schemeClr val="bg1"/>
                </a:solidFill>
                <a:latin typeface="Arial" panose="020B0604020202020204" pitchFamily="34" charset="0"/>
                <a:cs typeface="Arial" panose="020B0604020202020204" pitchFamily="34" charset="0"/>
              </a:rPr>
              <a:t>Good! Let’s do some more. </a:t>
            </a:r>
            <a:r>
              <a:rPr lang="en-US" sz="1600" i="1" dirty="0">
                <a:solidFill>
                  <a:schemeClr val="bg1"/>
                </a:solidFill>
                <a:latin typeface="Arial" panose="020B0604020202020204" pitchFamily="34" charset="0"/>
                <a:cs typeface="Arial" panose="020B0604020202020204" pitchFamily="34" charset="0"/>
              </a:rPr>
              <a:t>Repeat with showdown and shushes.  </a:t>
            </a:r>
            <a:endParaRPr lang="en-US" sz="1600" b="1" i="1" dirty="0">
              <a:solidFill>
                <a:schemeClr val="bg1"/>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en-US" sz="1600" b="1" dirty="0">
                <a:solidFill>
                  <a:schemeClr val="bg1"/>
                </a:solidFill>
                <a:latin typeface="Arial" panose="020B0604020202020204" pitchFamily="34" charset="0"/>
                <a:cs typeface="Arial" panose="020B0604020202020204" pitchFamily="34" charset="0"/>
              </a:rPr>
              <a:t>Now, it’s your turn. We’ll say the words, and you can clap and say the syllables on your own. Listen, </a:t>
            </a:r>
            <a:r>
              <a:rPr lang="en-US" sz="1600" b="1" i="1" dirty="0">
                <a:solidFill>
                  <a:schemeClr val="bg1"/>
                </a:solidFill>
                <a:latin typeface="Arial" panose="020B0604020202020204" pitchFamily="34" charset="0"/>
                <a:cs typeface="Arial" panose="020B0604020202020204" pitchFamily="34" charset="0"/>
              </a:rPr>
              <a:t>shatter. </a:t>
            </a:r>
            <a:r>
              <a:rPr lang="en-US" sz="1600" b="1" dirty="0">
                <a:solidFill>
                  <a:schemeClr val="bg1"/>
                </a:solidFill>
                <a:latin typeface="Arial" panose="020B0604020202020204" pitchFamily="34" charset="0"/>
                <a:cs typeface="Arial" panose="020B0604020202020204" pitchFamily="34" charset="0"/>
              </a:rPr>
              <a:t>What word? </a:t>
            </a:r>
            <a:r>
              <a:rPr lang="en-US" sz="1600" dirty="0">
                <a:solidFill>
                  <a:schemeClr val="bg1"/>
                </a:solidFill>
                <a:latin typeface="Arial" panose="020B0604020202020204" pitchFamily="34" charset="0"/>
                <a:cs typeface="Arial" panose="020B0604020202020204" pitchFamily="34" charset="0"/>
              </a:rPr>
              <a:t>Shatter. </a:t>
            </a:r>
            <a:r>
              <a:rPr lang="en-US" sz="1600" b="1" dirty="0">
                <a:solidFill>
                  <a:schemeClr val="bg1"/>
                </a:solidFill>
                <a:latin typeface="Arial" panose="020B0604020202020204" pitchFamily="34" charset="0"/>
                <a:cs typeface="Arial" panose="020B0604020202020204" pitchFamily="34" charset="0"/>
              </a:rPr>
              <a:t>Clap and say. </a:t>
            </a:r>
            <a:r>
              <a:rPr lang="en-US" sz="1600" dirty="0">
                <a:solidFill>
                  <a:schemeClr val="bg1"/>
                </a:solidFill>
                <a:latin typeface="Arial" panose="020B0604020202020204" pitchFamily="34" charset="0"/>
                <a:cs typeface="Arial" panose="020B0604020202020204" pitchFamily="34" charset="0"/>
              </a:rPr>
              <a:t>Shatter. </a:t>
            </a:r>
            <a:r>
              <a:rPr lang="en-US" sz="1600" i="1" dirty="0">
                <a:solidFill>
                  <a:schemeClr val="bg1"/>
                </a:solidFill>
                <a:latin typeface="Arial" panose="020B0604020202020204" pitchFamily="34" charset="0"/>
                <a:cs typeface="Arial" panose="020B0604020202020204" pitchFamily="34" charset="0"/>
              </a:rPr>
              <a:t>Repeat with shallow and shiny.</a:t>
            </a:r>
          </a:p>
        </p:txBody>
      </p:sp>
      <p:sp>
        <p:nvSpPr>
          <p:cNvPr id="3" name="TextBox 2"/>
          <p:cNvSpPr txBox="1"/>
          <p:nvPr/>
        </p:nvSpPr>
        <p:spPr>
          <a:xfrm>
            <a:off x="1395834" y="5940987"/>
            <a:ext cx="2850204" cy="830997"/>
          </a:xfrm>
          <a:prstGeom prst="rect">
            <a:avLst/>
          </a:prstGeom>
          <a:solidFill>
            <a:srgbClr val="880C02"/>
          </a:solidFill>
        </p:spPr>
        <p:txBody>
          <a:bodyPr wrap="none" rtlCol="0">
            <a:spAutoFit/>
          </a:bodyPr>
          <a:lstStyle/>
          <a:p>
            <a:pPr algn="ctr"/>
            <a:r>
              <a:rPr lang="en-US" sz="2400" dirty="0"/>
              <a:t>Add a turn-and-talk? </a:t>
            </a:r>
          </a:p>
          <a:p>
            <a:pPr algn="ctr"/>
            <a:r>
              <a:rPr lang="en-US" sz="2400" dirty="0"/>
              <a:t>Add cold call?</a:t>
            </a:r>
          </a:p>
        </p:txBody>
      </p:sp>
    </p:spTree>
    <p:extLst>
      <p:ext uri="{BB962C8B-B14F-4D97-AF65-F5344CB8AC3E}">
        <p14:creationId xmlns:p14="http://schemas.microsoft.com/office/powerpoint/2010/main" val="50034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Curriculum example</a:t>
            </a:r>
          </a:p>
        </p:txBody>
      </p:sp>
      <p:sp>
        <p:nvSpPr>
          <p:cNvPr id="4" name="Content Placeholder 2"/>
          <p:cNvSpPr txBox="1">
            <a:spLocks/>
          </p:cNvSpPr>
          <p:nvPr/>
        </p:nvSpPr>
        <p:spPr>
          <a:xfrm>
            <a:off x="228600" y="1404205"/>
            <a:ext cx="8915400" cy="4942391"/>
          </a:xfrm>
          <a:prstGeom prst="rect">
            <a:avLst/>
          </a:prstGeom>
        </p:spPr>
        <p:txBody>
          <a:bodyPr>
            <a:noAutofit/>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en-US" sz="2000" b="1" dirty="0">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en-US" sz="2000" b="1" dirty="0">
                <a:latin typeface="Arial" panose="020B0604020202020204" pitchFamily="34" charset="0"/>
                <a:cs typeface="Arial" panose="020B0604020202020204" pitchFamily="34" charset="0"/>
              </a:rPr>
              <a:t>The beginning sound in the word </a:t>
            </a:r>
            <a:r>
              <a:rPr lang="en-US" sz="2000" b="1" i="1" dirty="0">
                <a:latin typeface="Arial" panose="020B0604020202020204" pitchFamily="34" charset="0"/>
                <a:cs typeface="Arial" panose="020B0604020202020204" pitchFamily="34" charset="0"/>
              </a:rPr>
              <a:t>shadow</a:t>
            </a:r>
            <a:r>
              <a:rPr lang="en-US" sz="2000" b="1" dirty="0">
                <a:latin typeface="Arial" panose="020B0604020202020204" pitchFamily="34" charset="0"/>
                <a:cs typeface="Arial" panose="020B0604020202020204" pitchFamily="34" charset="0"/>
              </a:rPr>
              <a:t> is /</a:t>
            </a:r>
            <a:r>
              <a:rPr lang="en-US" sz="2000" b="1" i="1" dirty="0" err="1">
                <a:latin typeface="Arial" panose="020B0604020202020204" pitchFamily="34" charset="0"/>
                <a:cs typeface="Arial" panose="020B0604020202020204" pitchFamily="34" charset="0"/>
              </a:rPr>
              <a:t>sh</a:t>
            </a:r>
            <a:r>
              <a:rPr lang="en-US" sz="2000" b="1" dirty="0">
                <a:latin typeface="Arial" panose="020B0604020202020204" pitchFamily="34" charset="0"/>
                <a:cs typeface="Arial" panose="020B0604020202020204" pitchFamily="34" charset="0"/>
              </a:rPr>
              <a:t>/. Listen for the </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sh</a:t>
            </a:r>
            <a:r>
              <a:rPr lang="en-US" sz="2000" b="1" i="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sound in the beginning of this word: </a:t>
            </a:r>
            <a:r>
              <a:rPr lang="en-US" sz="2000" b="1" i="1" dirty="0">
                <a:latin typeface="Arial" panose="020B0604020202020204" pitchFamily="34" charset="0"/>
                <a:cs typeface="Arial" panose="020B0604020202020204" pitchFamily="34" charset="0"/>
              </a:rPr>
              <a:t>shadow. </a:t>
            </a:r>
          </a:p>
          <a:p>
            <a:pPr marL="0" indent="0">
              <a:lnSpc>
                <a:spcPct val="100000"/>
              </a:lnSpc>
              <a:buFont typeface="Arial" panose="020B0604020202020204" pitchFamily="34" charset="0"/>
              <a:buNone/>
            </a:pPr>
            <a:r>
              <a:rPr lang="en-US" sz="2000" b="1" dirty="0">
                <a:latin typeface="Arial" panose="020B0604020202020204" pitchFamily="34" charset="0"/>
                <a:cs typeface="Arial" panose="020B0604020202020204" pitchFamily="34" charset="0"/>
              </a:rPr>
              <a:t>Look at me. </a:t>
            </a:r>
            <a:r>
              <a:rPr lang="en-US" sz="2000" dirty="0">
                <a:latin typeface="Arial" panose="020B0604020202020204" pitchFamily="34" charset="0"/>
                <a:cs typeface="Arial" panose="020B0604020202020204" pitchFamily="34" charset="0"/>
              </a:rPr>
              <a:t>Wait until all the students look at you.</a:t>
            </a:r>
          </a:p>
          <a:p>
            <a:pPr marL="0" indent="0">
              <a:lnSpc>
                <a:spcPct val="100000"/>
              </a:lnSpc>
              <a:buFont typeface="Arial" panose="020B0604020202020204" pitchFamily="34" charset="0"/>
              <a:buNone/>
            </a:pPr>
            <a:r>
              <a:rPr lang="en-US" sz="2000" b="1" dirty="0">
                <a:latin typeface="Arial" panose="020B0604020202020204" pitchFamily="34" charset="0"/>
                <a:cs typeface="Arial" panose="020B0604020202020204" pitchFamily="34" charset="0"/>
              </a:rPr>
              <a:t>Listen to each word I say. If you hear the /</a:t>
            </a:r>
            <a:r>
              <a:rPr lang="en-US" sz="2000" b="1" i="1" dirty="0" err="1">
                <a:latin typeface="Arial" panose="020B0604020202020204" pitchFamily="34" charset="0"/>
                <a:cs typeface="Arial" panose="020B0604020202020204" pitchFamily="34" charset="0"/>
              </a:rPr>
              <a:t>sh</a:t>
            </a:r>
            <a:r>
              <a:rPr lang="en-US" sz="2000" b="1" i="1"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sound in the word, put your thumb up. If you do not hear the </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sh</a:t>
            </a:r>
            <a:r>
              <a:rPr lang="en-US" sz="2000" b="1" i="1"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sound, put your thumb down. </a:t>
            </a:r>
          </a:p>
          <a:p>
            <a:pPr marL="0" indent="0">
              <a:lnSpc>
                <a:spcPct val="100000"/>
              </a:lnSpc>
              <a:buFont typeface="Arial" panose="020B0604020202020204" pitchFamily="34" charset="0"/>
              <a:buNone/>
            </a:pPr>
            <a:r>
              <a:rPr lang="en-US" sz="2000" b="1" dirty="0">
                <a:latin typeface="Arial" panose="020B0604020202020204" pitchFamily="34" charset="0"/>
                <a:cs typeface="Arial" panose="020B0604020202020204" pitchFamily="34" charset="0"/>
              </a:rPr>
              <a:t>Listen: </a:t>
            </a:r>
            <a:r>
              <a:rPr lang="en-US" sz="2000" b="1" i="1" dirty="0">
                <a:latin typeface="Arial" panose="020B0604020202020204" pitchFamily="34" charset="0"/>
                <a:cs typeface="Arial" panose="020B0604020202020204" pitchFamily="34" charset="0"/>
              </a:rPr>
              <a:t>shine. </a:t>
            </a:r>
            <a:r>
              <a:rPr lang="en-US" sz="2000" b="1" dirty="0">
                <a:latin typeface="Arial" panose="020B0604020202020204" pitchFamily="34" charset="0"/>
                <a:cs typeface="Arial" panose="020B0604020202020204" pitchFamily="34" charset="0"/>
              </a:rPr>
              <a:t>Do you hear a </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sh</a:t>
            </a:r>
            <a:r>
              <a:rPr lang="en-US" sz="2000" b="1" i="1"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in </a:t>
            </a:r>
            <a:r>
              <a:rPr lang="en-US" sz="2000" b="1" i="1" dirty="0">
                <a:latin typeface="Arial" panose="020B0604020202020204" pitchFamily="34" charset="0"/>
                <a:cs typeface="Arial" panose="020B0604020202020204" pitchFamily="34" charset="0"/>
              </a:rPr>
              <a:t>shine</a:t>
            </a:r>
            <a:r>
              <a:rPr lang="en-US" sz="2000" b="1" dirty="0">
                <a:latin typeface="Arial" panose="020B0604020202020204" pitchFamily="34" charset="0"/>
                <a:cs typeface="Arial" panose="020B0604020202020204" pitchFamily="34" charset="0"/>
              </a:rPr>
              <a:t>? Yes, you hear </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sh</a:t>
            </a:r>
            <a:r>
              <a:rPr lang="en-US" sz="2000" b="1" dirty="0">
                <a:latin typeface="Arial" panose="020B0604020202020204" pitchFamily="34" charset="0"/>
                <a:cs typeface="Arial" panose="020B0604020202020204" pitchFamily="34" charset="0"/>
              </a:rPr>
              <a:t>/ in </a:t>
            </a:r>
            <a:r>
              <a:rPr lang="en-US" sz="2000" b="1" i="1" dirty="0">
                <a:latin typeface="Arial" panose="020B0604020202020204" pitchFamily="34" charset="0"/>
                <a:cs typeface="Arial" panose="020B0604020202020204" pitchFamily="34" charset="0"/>
              </a:rPr>
              <a:t>shine.</a:t>
            </a:r>
            <a:r>
              <a:rPr lang="en-US" sz="2000" b="1" dirty="0">
                <a:latin typeface="Arial" panose="020B0604020202020204" pitchFamily="34" charset="0"/>
                <a:cs typeface="Arial" panose="020B0604020202020204" pitchFamily="34" charset="0"/>
              </a:rPr>
              <a:t> </a:t>
            </a:r>
          </a:p>
          <a:p>
            <a:pPr marL="0" indent="0">
              <a:lnSpc>
                <a:spcPct val="100000"/>
              </a:lnSpc>
              <a:buFont typeface="Arial" panose="020B0604020202020204" pitchFamily="34" charset="0"/>
              <a:buNone/>
            </a:pPr>
            <a:r>
              <a:rPr lang="en-US" sz="2000" b="1" dirty="0">
                <a:latin typeface="Arial" panose="020B0604020202020204" pitchFamily="34" charset="0"/>
                <a:cs typeface="Arial" panose="020B0604020202020204" pitchFamily="34" charset="0"/>
              </a:rPr>
              <a:t>Listen: </a:t>
            </a:r>
            <a:r>
              <a:rPr lang="en-US" sz="2000" b="1" i="1" dirty="0">
                <a:latin typeface="Arial" panose="020B0604020202020204" pitchFamily="34" charset="0"/>
                <a:cs typeface="Arial" panose="020B0604020202020204" pitchFamily="34" charset="0"/>
              </a:rPr>
              <a:t>some. </a:t>
            </a:r>
            <a:r>
              <a:rPr lang="en-US" sz="2000" b="1" dirty="0">
                <a:latin typeface="Arial" panose="020B0604020202020204" pitchFamily="34" charset="0"/>
                <a:cs typeface="Arial" panose="020B0604020202020204" pitchFamily="34" charset="0"/>
              </a:rPr>
              <a:t>Do you hear </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sh</a:t>
            </a:r>
            <a:r>
              <a:rPr lang="en-US" sz="2000" b="1" i="1"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in </a:t>
            </a:r>
            <a:r>
              <a:rPr lang="en-US" sz="2000" b="1" i="1" dirty="0">
                <a:latin typeface="Arial" panose="020B0604020202020204" pitchFamily="34" charset="0"/>
                <a:cs typeface="Arial" panose="020B0604020202020204" pitchFamily="34" charset="0"/>
              </a:rPr>
              <a:t>some</a:t>
            </a:r>
            <a:r>
              <a:rPr lang="en-US" sz="2000" b="1" dirty="0">
                <a:latin typeface="Arial" panose="020B0604020202020204" pitchFamily="34" charset="0"/>
                <a:cs typeface="Arial" panose="020B0604020202020204" pitchFamily="34" charset="0"/>
              </a:rPr>
              <a:t>? No, you do not hear </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sh</a:t>
            </a:r>
            <a:r>
              <a:rPr lang="en-US" sz="2000" b="1" i="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in </a:t>
            </a:r>
            <a:r>
              <a:rPr lang="en-US" sz="2000" b="1" i="1" dirty="0">
                <a:latin typeface="Arial" panose="020B0604020202020204" pitchFamily="34" charset="0"/>
                <a:cs typeface="Arial" panose="020B0604020202020204" pitchFamily="34" charset="0"/>
              </a:rPr>
              <a:t>some. </a:t>
            </a:r>
          </a:p>
          <a:p>
            <a:pPr marL="0" indent="0">
              <a:lnSpc>
                <a:spcPct val="100000"/>
              </a:lnSpc>
              <a:buFont typeface="Arial" panose="020B0604020202020204" pitchFamily="34" charset="0"/>
              <a:buNone/>
            </a:pPr>
            <a:r>
              <a:rPr lang="en-US" sz="2000" dirty="0">
                <a:latin typeface="Arial" panose="020B0604020202020204" pitchFamily="34" charset="0"/>
                <a:cs typeface="Arial" panose="020B0604020202020204" pitchFamily="34" charset="0"/>
              </a:rPr>
              <a:t>Continue in the same manner with these words: </a:t>
            </a:r>
            <a:r>
              <a:rPr lang="en-US" sz="2000" i="1" dirty="0">
                <a:latin typeface="Arial" panose="020B0604020202020204" pitchFamily="34" charset="0"/>
                <a:cs typeface="Arial" panose="020B0604020202020204" pitchFamily="34" charset="0"/>
              </a:rPr>
              <a:t>shake, choose, mashes, fizzes</a:t>
            </a:r>
          </a:p>
        </p:txBody>
      </p:sp>
      <p:sp>
        <p:nvSpPr>
          <p:cNvPr id="6" name="TextBox 5"/>
          <p:cNvSpPr txBox="1"/>
          <p:nvPr/>
        </p:nvSpPr>
        <p:spPr>
          <a:xfrm>
            <a:off x="6493660" y="123859"/>
            <a:ext cx="2565318" cy="461665"/>
          </a:xfrm>
          <a:prstGeom prst="rect">
            <a:avLst/>
          </a:prstGeom>
          <a:noFill/>
        </p:spPr>
        <p:txBody>
          <a:bodyPr wrap="none" rtlCol="0">
            <a:spAutoFit/>
          </a:bodyPr>
          <a:lstStyle/>
          <a:p>
            <a:r>
              <a:rPr lang="en-US" sz="2400" i="1" dirty="0"/>
              <a:t>Decoding Detectives</a:t>
            </a:r>
          </a:p>
        </p:txBody>
      </p:sp>
    </p:spTree>
    <p:extLst>
      <p:ext uri="{BB962C8B-B14F-4D97-AF65-F5344CB8AC3E}">
        <p14:creationId xmlns:p14="http://schemas.microsoft.com/office/powerpoint/2010/main" val="407941915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Balance number of students and time</a:t>
            </a:r>
          </a:p>
        </p:txBody>
      </p:sp>
      <p:sp>
        <p:nvSpPr>
          <p:cNvPr id="26" name="Rectangle 25"/>
          <p:cNvSpPr/>
          <p:nvPr/>
        </p:nvSpPr>
        <p:spPr>
          <a:xfrm>
            <a:off x="1965913" y="1244821"/>
            <a:ext cx="5338078" cy="545880"/>
          </a:xfrm>
          <a:prstGeom prst="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Arial" panose="020B0604020202020204" pitchFamily="34" charset="0"/>
                <a:cs typeface="Arial" panose="020B0604020202020204" pitchFamily="34" charset="0"/>
              </a:rPr>
              <a:t>Hand Signals</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4581309" y="2386926"/>
            <a:ext cx="4397591" cy="1200329"/>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Listen to each word I say. If you hear the /</a:t>
            </a:r>
            <a:r>
              <a:rPr lang="en-US" b="1" dirty="0" err="1">
                <a:latin typeface="Arial" panose="020B0604020202020204" pitchFamily="34" charset="0"/>
                <a:cs typeface="Arial" panose="020B0604020202020204" pitchFamily="34" charset="0"/>
              </a:rPr>
              <a:t>sh</a:t>
            </a:r>
            <a:r>
              <a:rPr lang="en-US" b="1" dirty="0">
                <a:latin typeface="Arial" panose="020B0604020202020204" pitchFamily="34" charset="0"/>
                <a:cs typeface="Arial" panose="020B0604020202020204" pitchFamily="34" charset="0"/>
              </a:rPr>
              <a:t>/ sound in the word, put your thumb up. If you do not hear the /</a:t>
            </a:r>
            <a:r>
              <a:rPr lang="en-US" b="1" dirty="0" err="1">
                <a:latin typeface="Arial" panose="020B0604020202020204" pitchFamily="34" charset="0"/>
                <a:cs typeface="Arial" panose="020B0604020202020204" pitchFamily="34" charset="0"/>
              </a:rPr>
              <a:t>sh</a:t>
            </a:r>
            <a:r>
              <a:rPr lang="en-US" b="1" dirty="0">
                <a:latin typeface="Arial" panose="020B0604020202020204" pitchFamily="34" charset="0"/>
                <a:cs typeface="Arial" panose="020B0604020202020204" pitchFamily="34" charset="0"/>
              </a:rPr>
              <a:t>/ sound, put your thumb down. </a:t>
            </a:r>
          </a:p>
        </p:txBody>
      </p:sp>
      <p:sp>
        <p:nvSpPr>
          <p:cNvPr id="6" name="Rectangle 5"/>
          <p:cNvSpPr/>
          <p:nvPr/>
        </p:nvSpPr>
        <p:spPr>
          <a:xfrm>
            <a:off x="4619247" y="3796816"/>
            <a:ext cx="4572000" cy="646331"/>
          </a:xfrm>
          <a:prstGeom prst="rect">
            <a:avLst/>
          </a:prstGeom>
        </p:spPr>
        <p:txBody>
          <a:bodyPr>
            <a:spAutoFit/>
          </a:bodyPr>
          <a:lstStyle/>
          <a:p>
            <a:r>
              <a:rPr lang="en-US" b="1" dirty="0">
                <a:latin typeface="Arial" panose="020B0604020202020204" pitchFamily="34" charset="0"/>
                <a:cs typeface="Arial" panose="020B0604020202020204" pitchFamily="34" charset="0"/>
              </a:rPr>
              <a:t>Listen: </a:t>
            </a:r>
            <a:r>
              <a:rPr lang="en-US" b="1" i="1" dirty="0">
                <a:latin typeface="Arial" panose="020B0604020202020204" pitchFamily="34" charset="0"/>
                <a:cs typeface="Arial" panose="020B0604020202020204" pitchFamily="34" charset="0"/>
              </a:rPr>
              <a:t>shine. </a:t>
            </a:r>
            <a:r>
              <a:rPr lang="en-US" b="1" dirty="0">
                <a:latin typeface="Arial" panose="020B0604020202020204" pitchFamily="34" charset="0"/>
                <a:cs typeface="Arial" panose="020B0604020202020204" pitchFamily="34" charset="0"/>
              </a:rPr>
              <a:t>Do you hear a </a:t>
            </a:r>
            <a:r>
              <a:rPr lang="en-US" b="1" i="1" dirty="0">
                <a:latin typeface="Arial" panose="020B0604020202020204" pitchFamily="34" charset="0"/>
                <a:cs typeface="Arial" panose="020B0604020202020204" pitchFamily="34" charset="0"/>
              </a:rPr>
              <a:t>/</a:t>
            </a:r>
            <a:r>
              <a:rPr lang="en-US" b="1" i="1" dirty="0" err="1">
                <a:latin typeface="Arial" panose="020B0604020202020204" pitchFamily="34" charset="0"/>
                <a:cs typeface="Arial" panose="020B0604020202020204" pitchFamily="34" charset="0"/>
              </a:rPr>
              <a:t>sh</a:t>
            </a:r>
            <a:r>
              <a:rPr lang="en-US" b="1" i="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in </a:t>
            </a:r>
            <a:r>
              <a:rPr lang="en-US" b="1" i="1" dirty="0">
                <a:latin typeface="Arial" panose="020B0604020202020204" pitchFamily="34" charset="0"/>
                <a:cs typeface="Arial" panose="020B0604020202020204" pitchFamily="34" charset="0"/>
              </a:rPr>
              <a:t>shine</a:t>
            </a:r>
            <a:r>
              <a:rPr lang="en-US" b="1" dirty="0">
                <a:latin typeface="Arial" panose="020B0604020202020204" pitchFamily="34" charset="0"/>
                <a:cs typeface="Arial" panose="020B0604020202020204" pitchFamily="34" charset="0"/>
              </a:rPr>
              <a:t>?</a:t>
            </a:r>
            <a:endParaRPr lang="en-US" dirty="0"/>
          </a:p>
        </p:txBody>
      </p:sp>
      <p:sp>
        <p:nvSpPr>
          <p:cNvPr id="7" name="Rectangle 6"/>
          <p:cNvSpPr/>
          <p:nvPr/>
        </p:nvSpPr>
        <p:spPr>
          <a:xfrm>
            <a:off x="4619247" y="4668956"/>
            <a:ext cx="4139983" cy="646331"/>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Listen: </a:t>
            </a:r>
            <a:r>
              <a:rPr lang="en-US" b="1" i="1" dirty="0">
                <a:latin typeface="Arial" panose="020B0604020202020204" pitchFamily="34" charset="0"/>
                <a:cs typeface="Arial" panose="020B0604020202020204" pitchFamily="34" charset="0"/>
              </a:rPr>
              <a:t>some. </a:t>
            </a:r>
            <a:r>
              <a:rPr lang="en-US" b="1" dirty="0">
                <a:latin typeface="Arial" panose="020B0604020202020204" pitchFamily="34" charset="0"/>
                <a:cs typeface="Arial" panose="020B0604020202020204" pitchFamily="34" charset="0"/>
              </a:rPr>
              <a:t>Do you hear </a:t>
            </a:r>
            <a:r>
              <a:rPr lang="en-US" b="1" i="1" dirty="0">
                <a:latin typeface="Arial" panose="020B0604020202020204" pitchFamily="34" charset="0"/>
                <a:cs typeface="Arial" panose="020B0604020202020204" pitchFamily="34" charset="0"/>
              </a:rPr>
              <a:t>/</a:t>
            </a:r>
            <a:r>
              <a:rPr lang="en-US" b="1" i="1" dirty="0" err="1">
                <a:latin typeface="Arial" panose="020B0604020202020204" pitchFamily="34" charset="0"/>
                <a:cs typeface="Arial" panose="020B0604020202020204" pitchFamily="34" charset="0"/>
              </a:rPr>
              <a:t>sh</a:t>
            </a:r>
            <a:r>
              <a:rPr lang="en-US" b="1" i="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in </a:t>
            </a:r>
            <a:r>
              <a:rPr lang="en-US" b="1" i="1" dirty="0">
                <a:latin typeface="Arial" panose="020B0604020202020204" pitchFamily="34" charset="0"/>
                <a:cs typeface="Arial" panose="020B0604020202020204" pitchFamily="34" charset="0"/>
              </a:rPr>
              <a:t>some</a:t>
            </a:r>
            <a:r>
              <a:rPr lang="en-US" b="1" dirty="0">
                <a:latin typeface="Arial" panose="020B0604020202020204" pitchFamily="34" charset="0"/>
                <a:cs typeface="Arial" panose="020B0604020202020204" pitchFamily="34" charset="0"/>
              </a:rPr>
              <a:t>? </a:t>
            </a:r>
            <a:endParaRPr lang="en-US" dirty="0"/>
          </a:p>
        </p:txBody>
      </p:sp>
      <p:pic>
        <p:nvPicPr>
          <p:cNvPr id="2" name="Picture 1" descr="graph of balanace number of students and time">
            <a:extLst>
              <a:ext uri="{FF2B5EF4-FFF2-40B4-BE49-F238E27FC236}">
                <a16:creationId xmlns:a16="http://schemas.microsoft.com/office/drawing/2014/main" id="{99AD8E7D-1812-40FC-AF3E-74023FE87937}"/>
              </a:ext>
            </a:extLst>
          </p:cNvPr>
          <p:cNvPicPr>
            <a:picLocks noChangeAspect="1"/>
          </p:cNvPicPr>
          <p:nvPr/>
        </p:nvPicPr>
        <p:blipFill>
          <a:blip r:embed="rId2"/>
          <a:stretch>
            <a:fillRect/>
          </a:stretch>
        </p:blipFill>
        <p:spPr>
          <a:xfrm>
            <a:off x="345013" y="2095705"/>
            <a:ext cx="4224093" cy="4013546"/>
          </a:xfrm>
          <a:prstGeom prst="rect">
            <a:avLst/>
          </a:prstGeom>
        </p:spPr>
      </p:pic>
    </p:spTree>
    <p:extLst>
      <p:ext uri="{BB962C8B-B14F-4D97-AF65-F5344CB8AC3E}">
        <p14:creationId xmlns:p14="http://schemas.microsoft.com/office/powerpoint/2010/main" val="2602952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Activity 6.1</a:t>
            </a:r>
            <a:br>
              <a:rPr lang="en-US" dirty="0"/>
            </a:br>
            <a:r>
              <a:rPr lang="en-US" i="1" dirty="0"/>
              <a:t>Stop &amp; Jot</a:t>
            </a:r>
          </a:p>
        </p:txBody>
      </p:sp>
      <p:sp>
        <p:nvSpPr>
          <p:cNvPr id="4" name="Title 1"/>
          <p:cNvSpPr txBox="1">
            <a:spLocks/>
          </p:cNvSpPr>
          <p:nvPr/>
        </p:nvSpPr>
        <p:spPr>
          <a:xfrm>
            <a:off x="308224" y="2460660"/>
            <a:ext cx="8686800" cy="1964706"/>
          </a:xfrm>
          <a:prstGeom prst="rect">
            <a:avLst/>
          </a:prstGeom>
        </p:spPr>
        <p:txBody>
          <a:bodyPr vert="horz" lIns="91440" tIns="45720" rIns="91440" bIns="45720" rtlCol="0" anchor="b" anchorCtr="0">
            <a:normAutofit fontScale="97500"/>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Why are the                                        that increase engagement and high quality instructional interactions so important?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3156733" y="2557301"/>
            <a:ext cx="4710700" cy="632825"/>
          </a:xfrm>
          <a:prstGeom prst="rect">
            <a:avLst/>
          </a:prstGeom>
          <a:solidFill>
            <a:schemeClr val="bg1">
              <a:lumMod val="65000"/>
              <a:lumOff val="35000"/>
            </a:schemeClr>
          </a:solidFill>
        </p:spPr>
        <p:txBody>
          <a:bodyPr wrap="square"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500" b="1" i="0" u="none" strike="noStrike" kern="0" cap="none" spc="0" normalizeH="0" baseline="0" noProof="0" dirty="0">
                <a:ln>
                  <a:noFill/>
                </a:ln>
                <a:effectLst/>
                <a:uLnTx/>
                <a:uFillTx/>
                <a:latin typeface="Arial" panose="020B0604020202020204" pitchFamily="34" charset="0"/>
                <a:cs typeface="Arial" panose="020B0604020202020204" pitchFamily="34" charset="0"/>
              </a:rPr>
              <a:t>Supporting Practices</a:t>
            </a:r>
            <a:endParaRPr kumimoji="0" lang="en-US" sz="35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98041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C183D7F6-B498-43B3-948B-1728B52AA6E4}">
                <adec:decorative xmlns:adec="http://schemas.microsoft.com/office/drawing/2017/decorative" val="1"/>
              </a:ext>
            </a:extLst>
          </p:cNvPr>
          <p:cNvSpPr>
            <a:spLocks noGrp="1"/>
          </p:cNvSpPr>
          <p:nvPr>
            <p:ph type="pic" sz="quarter" idx="11"/>
          </p:nvPr>
        </p:nvSpPr>
        <p:spPr/>
      </p:sp>
      <p:sp>
        <p:nvSpPr>
          <p:cNvPr id="3" name="Text Placeholder 2"/>
          <p:cNvSpPr>
            <a:spLocks noGrp="1"/>
          </p:cNvSpPr>
          <p:nvPr>
            <p:ph type="body" sz="quarter" idx="13"/>
          </p:nvPr>
        </p:nvSpPr>
        <p:spPr/>
        <p:txBody>
          <a:bodyPr/>
          <a:lstStyle/>
          <a:p>
            <a:r>
              <a:rPr lang="en-US" dirty="0"/>
              <a:t>Ms. </a:t>
            </a:r>
            <a:r>
              <a:rPr lang="en-US" dirty="0" err="1"/>
              <a:t>Didion</a:t>
            </a:r>
            <a:endParaRPr lang="en-US" dirty="0"/>
          </a:p>
          <a:p>
            <a:r>
              <a:rPr lang="en-US" dirty="0"/>
              <a:t>3</a:t>
            </a:r>
            <a:r>
              <a:rPr lang="en-US" baseline="30000" dirty="0"/>
              <a:t>rd</a:t>
            </a:r>
            <a:r>
              <a:rPr lang="en-US" dirty="0"/>
              <a:t> grade resource room</a:t>
            </a:r>
          </a:p>
          <a:p>
            <a:r>
              <a:rPr lang="en-US" dirty="0"/>
              <a:t>Math lesson on features of a graph</a:t>
            </a:r>
          </a:p>
          <a:p>
            <a:r>
              <a:rPr lang="en-US" dirty="0"/>
              <a:t>Do the methods of eliciting response that Ms. </a:t>
            </a:r>
            <a:r>
              <a:rPr lang="en-US" dirty="0" err="1"/>
              <a:t>Didion</a:t>
            </a:r>
            <a:r>
              <a:rPr lang="en-US" dirty="0"/>
              <a:t> uses maximize student involvement?</a:t>
            </a:r>
          </a:p>
          <a:p>
            <a:r>
              <a:rPr lang="en-US" dirty="0"/>
              <a:t>Why/why not?</a:t>
            </a:r>
          </a:p>
          <a:p>
            <a:r>
              <a:rPr lang="en-US" dirty="0"/>
              <a:t>If not, how could she elicit responses differently to maximize student engagement?</a:t>
            </a:r>
          </a:p>
        </p:txBody>
      </p:sp>
      <p:sp>
        <p:nvSpPr>
          <p:cNvPr id="4" name="Title 3"/>
          <p:cNvSpPr>
            <a:spLocks noGrp="1"/>
          </p:cNvSpPr>
          <p:nvPr>
            <p:ph type="title"/>
          </p:nvPr>
        </p:nvSpPr>
        <p:spPr/>
        <p:txBody>
          <a:bodyPr/>
          <a:lstStyle/>
          <a:p>
            <a:r>
              <a:rPr lang="en-US" dirty="0"/>
              <a:t>Maximizing student involvement</a:t>
            </a:r>
          </a:p>
        </p:txBody>
      </p:sp>
      <p:sp>
        <p:nvSpPr>
          <p:cNvPr id="5" name="Text Placeholder 4"/>
          <p:cNvSpPr>
            <a:spLocks noGrp="1"/>
          </p:cNvSpPr>
          <p:nvPr>
            <p:ph type="body" sz="quarter" idx="14"/>
          </p:nvPr>
        </p:nvSpPr>
        <p:spPr/>
        <p:txBody>
          <a:bodyPr/>
          <a:lstStyle/>
          <a:p>
            <a:endParaRPr lang="en-US"/>
          </a:p>
        </p:txBody>
      </p:sp>
      <p:pic>
        <p:nvPicPr>
          <p:cNvPr id="6" name="Picture 5" descr="ms. didion teaching three students"/>
          <p:cNvPicPr>
            <a:picLocks noChangeAspect="1"/>
          </p:cNvPicPr>
          <p:nvPr/>
        </p:nvPicPr>
        <p:blipFill>
          <a:blip r:embed="rId2"/>
          <a:stretch>
            <a:fillRect/>
          </a:stretch>
        </p:blipFill>
        <p:spPr>
          <a:xfrm>
            <a:off x="5052505" y="1674912"/>
            <a:ext cx="3698423" cy="2634825"/>
          </a:xfrm>
          <a:prstGeom prst="rect">
            <a:avLst/>
          </a:prstGeom>
        </p:spPr>
      </p:pic>
    </p:spTree>
    <p:extLst>
      <p:ext uri="{BB962C8B-B14F-4D97-AF65-F5344CB8AC3E}">
        <p14:creationId xmlns:p14="http://schemas.microsoft.com/office/powerpoint/2010/main" val="161016886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Maximizing student involvement</a:t>
            </a:r>
          </a:p>
        </p:txBody>
      </p:sp>
      <p:sp>
        <p:nvSpPr>
          <p:cNvPr id="5" name="TextBox 4">
            <a:extLst>
              <a:ext uri="{FF2B5EF4-FFF2-40B4-BE49-F238E27FC236}">
                <a16:creationId xmlns:a16="http://schemas.microsoft.com/office/drawing/2014/main" id="{A3A86CDB-BCF9-4FBF-A2BC-FB79F1EDE4D9}"/>
              </a:ext>
            </a:extLst>
          </p:cNvPr>
          <p:cNvSpPr txBox="1"/>
          <p:nvPr/>
        </p:nvSpPr>
        <p:spPr>
          <a:xfrm>
            <a:off x="1219017" y="1241725"/>
            <a:ext cx="5047311" cy="369332"/>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3"/>
              </a:rPr>
              <a:t>https://youtu.be/uQ9qOGpqoqo</a:t>
            </a:r>
            <a:endParaRPr lang="en-US" b="1" dirty="0">
              <a:solidFill>
                <a:schemeClr val="accent2"/>
              </a:solidFill>
            </a:endParaRPr>
          </a:p>
        </p:txBody>
      </p:sp>
      <p:pic>
        <p:nvPicPr>
          <p:cNvPr id="2" name="uQ9qOGpqoqo"/>
          <p:cNvPicPr>
            <a:picLocks noRot="1" noChangeAspect="1"/>
          </p:cNvPicPr>
          <p:nvPr>
            <a:videoFile r:link="rId1"/>
          </p:nvPr>
        </p:nvPicPr>
        <p:blipFill>
          <a:blip r:embed="rId4"/>
          <a:stretch>
            <a:fillRect/>
          </a:stretch>
        </p:blipFill>
        <p:spPr>
          <a:xfrm>
            <a:off x="1353671" y="1936936"/>
            <a:ext cx="6606988" cy="3716431"/>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507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p:txBody>
          <a:bodyPr/>
          <a:lstStyle/>
          <a:p>
            <a:endParaRPr lang="en-US"/>
          </a:p>
        </p:txBody>
      </p:sp>
      <p:sp>
        <p:nvSpPr>
          <p:cNvPr id="3" name="Title 2"/>
          <p:cNvSpPr>
            <a:spLocks noGrp="1"/>
          </p:cNvSpPr>
          <p:nvPr>
            <p:ph type="title"/>
          </p:nvPr>
        </p:nvSpPr>
        <p:spPr/>
        <p:txBody>
          <a:bodyPr/>
          <a:lstStyle/>
          <a:p>
            <a:r>
              <a:rPr lang="en-US" dirty="0"/>
              <a:t>Maximizing student involvement</a:t>
            </a:r>
          </a:p>
        </p:txBody>
      </p:sp>
      <p:sp>
        <p:nvSpPr>
          <p:cNvPr id="4" name="Content Placeholder 3"/>
          <p:cNvSpPr>
            <a:spLocks noGrp="1"/>
          </p:cNvSpPr>
          <p:nvPr>
            <p:ph idx="12"/>
          </p:nvPr>
        </p:nvSpPr>
        <p:spPr/>
        <p:txBody>
          <a:bodyPr/>
          <a:lstStyle/>
          <a:p>
            <a:endParaRPr lang="en-US"/>
          </a:p>
        </p:txBody>
      </p:sp>
      <p:sp>
        <p:nvSpPr>
          <p:cNvPr id="5" name="Text Placeholder 4"/>
          <p:cNvSpPr>
            <a:spLocks noGrp="1"/>
          </p:cNvSpPr>
          <p:nvPr>
            <p:ph type="body" sz="quarter" idx="14"/>
          </p:nvPr>
        </p:nvSpPr>
        <p:spPr/>
        <p:txBody>
          <a:bodyPr/>
          <a:lstStyle/>
          <a:p>
            <a:r>
              <a:rPr lang="en-US" dirty="0"/>
              <a:t>Do the methods of eliciting response that Ms. </a:t>
            </a:r>
            <a:r>
              <a:rPr lang="en-US" dirty="0" err="1"/>
              <a:t>Didion</a:t>
            </a:r>
            <a:r>
              <a:rPr lang="en-US" dirty="0"/>
              <a:t> used maximize student involvement?</a:t>
            </a:r>
          </a:p>
          <a:p>
            <a:r>
              <a:rPr lang="en-US" dirty="0"/>
              <a:t>Why/why not?</a:t>
            </a:r>
          </a:p>
          <a:p>
            <a:r>
              <a:rPr lang="en-US" dirty="0"/>
              <a:t>If not, how could she have elicited responses differently to maximize student engagement?</a:t>
            </a:r>
          </a:p>
          <a:p>
            <a:endParaRPr lang="en-US" dirty="0"/>
          </a:p>
        </p:txBody>
      </p:sp>
      <p:pic>
        <p:nvPicPr>
          <p:cNvPr id="10" name="Picture 9" descr="ms. didion teaching three students"/>
          <p:cNvPicPr>
            <a:picLocks noChangeAspect="1"/>
          </p:cNvPicPr>
          <p:nvPr/>
        </p:nvPicPr>
        <p:blipFill>
          <a:blip r:embed="rId2"/>
          <a:stretch>
            <a:fillRect/>
          </a:stretch>
        </p:blipFill>
        <p:spPr>
          <a:xfrm>
            <a:off x="5052505" y="1674912"/>
            <a:ext cx="3698423" cy="2634825"/>
          </a:xfrm>
          <a:prstGeom prst="rect">
            <a:avLst/>
          </a:prstGeom>
        </p:spPr>
      </p:pic>
    </p:spTree>
    <p:extLst>
      <p:ext uri="{BB962C8B-B14F-4D97-AF65-F5344CB8AC3E}">
        <p14:creationId xmlns:p14="http://schemas.microsoft.com/office/powerpoint/2010/main" val="8571778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dirty="0"/>
              <a:t>Complete Online Activities</a:t>
            </a:r>
          </a:p>
          <a:p>
            <a:r>
              <a:rPr lang="en-US" dirty="0"/>
              <a:t>Activity 6.25: </a:t>
            </a:r>
            <a:r>
              <a:rPr lang="en-US" i="1" dirty="0"/>
              <a:t>Journal Entry</a:t>
            </a:r>
          </a:p>
          <a:p>
            <a:r>
              <a:rPr lang="en-US" dirty="0"/>
              <a:t>Activity 6.26: </a:t>
            </a:r>
            <a:r>
              <a:rPr lang="en-US" i="1" dirty="0"/>
              <a:t>Module 6 Part 5 Quiz</a:t>
            </a:r>
            <a:endParaRPr lang="en-US" dirty="0"/>
          </a:p>
        </p:txBody>
      </p:sp>
      <p:sp>
        <p:nvSpPr>
          <p:cNvPr id="3" name="Text Placeholder 2"/>
          <p:cNvSpPr>
            <a:spLocks noGrp="1"/>
          </p:cNvSpPr>
          <p:nvPr>
            <p:ph type="body" sz="quarter" idx="14"/>
          </p:nvPr>
        </p:nvSpPr>
        <p:spPr/>
        <p:txBody>
          <a:bodyPr/>
          <a:lstStyle/>
          <a:p>
            <a:r>
              <a:rPr lang="en-US" dirty="0"/>
              <a:t>Part 5 Wrap-Up</a:t>
            </a:r>
          </a:p>
        </p:txBody>
      </p:sp>
      <p:sp>
        <p:nvSpPr>
          <p:cNvPr id="4" name="Title 3" hidden="1">
            <a:extLst>
              <a:ext uri="{FF2B5EF4-FFF2-40B4-BE49-F238E27FC236}">
                <a16:creationId xmlns:a16="http://schemas.microsoft.com/office/drawing/2014/main" id="{2BE12DFA-54C9-4152-9988-F05D06CA1FDB}"/>
              </a:ext>
            </a:extLst>
          </p:cNvPr>
          <p:cNvSpPr>
            <a:spLocks noGrp="1"/>
          </p:cNvSpPr>
          <p:nvPr>
            <p:ph type="title"/>
          </p:nvPr>
        </p:nvSpPr>
        <p:spPr/>
        <p:txBody>
          <a:bodyPr/>
          <a:lstStyle/>
          <a:p>
            <a:r>
              <a:rPr lang="en-US" dirty="0"/>
              <a:t>Slide 183</a:t>
            </a:r>
          </a:p>
        </p:txBody>
      </p:sp>
    </p:spTree>
    <p:extLst>
      <p:ext uri="{BB962C8B-B14F-4D97-AF65-F5344CB8AC3E}">
        <p14:creationId xmlns:p14="http://schemas.microsoft.com/office/powerpoint/2010/main" val="28283007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2900" dirty="0"/>
              <a:t>Activity 6.25</a:t>
            </a:r>
            <a:br>
              <a:rPr lang="en-US" sz="2900" dirty="0"/>
            </a:br>
            <a:r>
              <a:rPr lang="en-US" sz="2900" i="1" dirty="0"/>
              <a:t>Journal Entry</a:t>
            </a:r>
            <a:endParaRPr lang="en-US" sz="2900" dirty="0"/>
          </a:p>
        </p:txBody>
      </p:sp>
      <p:sp>
        <p:nvSpPr>
          <p:cNvPr id="12" name="Text Placeholder 11"/>
          <p:cNvSpPr>
            <a:spLocks noGrp="1"/>
          </p:cNvSpPr>
          <p:nvPr>
            <p:ph type="body" sz="quarter" idx="13"/>
          </p:nvPr>
        </p:nvSpPr>
        <p:spPr>
          <a:xfrm>
            <a:off x="575733" y="1722474"/>
            <a:ext cx="4566283" cy="4309505"/>
          </a:xfrm>
        </p:spPr>
        <p:txBody>
          <a:bodyPr>
            <a:normAutofit lnSpcReduction="10000"/>
          </a:bodyPr>
          <a:lstStyle/>
          <a:p>
            <a:r>
              <a:rPr lang="en-US" dirty="0"/>
              <a:t>Ms. Crandall: 6</a:t>
            </a:r>
            <a:r>
              <a:rPr lang="en-US" baseline="30000" dirty="0"/>
              <a:t>th</a:t>
            </a:r>
            <a:r>
              <a:rPr lang="en-US" dirty="0"/>
              <a:t> grade </a:t>
            </a:r>
          </a:p>
          <a:p>
            <a:r>
              <a:rPr lang="en-US" dirty="0"/>
              <a:t>Reading Comprehension lesson using a main idea strategy</a:t>
            </a:r>
          </a:p>
          <a:p>
            <a:r>
              <a:rPr lang="en-US" dirty="0"/>
              <a:t>Does Ms. Crandall use methods to elicit responses that maximize student engagement? Why?</a:t>
            </a:r>
          </a:p>
          <a:p>
            <a:r>
              <a:rPr lang="en-US"/>
              <a:t>For at least 5 of the responses </a:t>
            </a:r>
            <a:r>
              <a:rPr lang="en-US" dirty="0"/>
              <a:t>elicited, describe:</a:t>
            </a:r>
          </a:p>
          <a:p>
            <a:pPr marL="855663" indent="-344488"/>
            <a:r>
              <a:rPr lang="en-US" sz="1800" dirty="0"/>
              <a:t>Which method is used</a:t>
            </a:r>
          </a:p>
          <a:p>
            <a:pPr marL="855663" indent="-344488"/>
            <a:r>
              <a:rPr lang="en-US" sz="1800" dirty="0"/>
              <a:t>The number of students involved</a:t>
            </a:r>
          </a:p>
          <a:p>
            <a:pPr marL="855663" indent="-344488"/>
            <a:r>
              <a:rPr lang="en-US" sz="1800" dirty="0"/>
              <a:t>The amount of time taken</a:t>
            </a:r>
          </a:p>
          <a:p>
            <a:pPr marL="855663" indent="-344488"/>
            <a:r>
              <a:rPr lang="en-US" sz="1800" dirty="0"/>
              <a:t>Whether or not student engagement was maximized</a:t>
            </a:r>
          </a:p>
        </p:txBody>
      </p:sp>
      <p:pic>
        <p:nvPicPr>
          <p:cNvPr id="2" name="Picture 1" descr="teaching presenting"/>
          <p:cNvPicPr>
            <a:picLocks noChangeAspect="1"/>
          </p:cNvPicPr>
          <p:nvPr/>
        </p:nvPicPr>
        <p:blipFill>
          <a:blip r:embed="rId2"/>
          <a:stretch>
            <a:fillRect/>
          </a:stretch>
        </p:blipFill>
        <p:spPr>
          <a:xfrm>
            <a:off x="5142016" y="1722474"/>
            <a:ext cx="3719648" cy="3526420"/>
          </a:xfrm>
          <a:prstGeom prst="rect">
            <a:avLst/>
          </a:prstGeom>
        </p:spPr>
      </p:pic>
      <p:sp>
        <p:nvSpPr>
          <p:cNvPr id="5" name="Content Placeholder 3"/>
          <p:cNvSpPr txBox="1">
            <a:spLocks/>
          </p:cNvSpPr>
          <p:nvPr/>
        </p:nvSpPr>
        <p:spPr>
          <a:xfrm>
            <a:off x="524433" y="6275767"/>
            <a:ext cx="3677168" cy="458248"/>
          </a:xfrm>
          <a:prstGeom prst="rect">
            <a:avLst/>
          </a:prstGeom>
        </p:spPr>
        <p:txBody>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latin typeface="Arial" panose="020B0604020202020204" pitchFamily="34" charset="0"/>
                <a:cs typeface="Arial" panose="020B0604020202020204" pitchFamily="34" charset="0"/>
              </a:rPr>
              <a:t>Jen Crandall</a:t>
            </a:r>
          </a:p>
        </p:txBody>
      </p:sp>
    </p:spTree>
    <p:extLst>
      <p:ext uri="{BB962C8B-B14F-4D97-AF65-F5344CB8AC3E}">
        <p14:creationId xmlns:p14="http://schemas.microsoft.com/office/powerpoint/2010/main" val="351206509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Activity 6.25</a:t>
            </a:r>
            <a:br>
              <a:rPr lang="en-US" dirty="0"/>
            </a:br>
            <a:r>
              <a:rPr lang="en-US" i="1" dirty="0"/>
              <a:t>Video</a:t>
            </a:r>
            <a:endParaRPr lang="en-US" dirty="0"/>
          </a:p>
        </p:txBody>
      </p:sp>
      <p:sp>
        <p:nvSpPr>
          <p:cNvPr id="4" name="Content Placeholder 3"/>
          <p:cNvSpPr>
            <a:spLocks noGrp="1"/>
          </p:cNvSpPr>
          <p:nvPr>
            <p:ph idx="12"/>
          </p:nvPr>
        </p:nvSpPr>
        <p:spPr>
          <a:xfrm>
            <a:off x="524433" y="6275767"/>
            <a:ext cx="3677168" cy="458248"/>
          </a:xfrm>
        </p:spPr>
        <p:txBody>
          <a:bodyPr/>
          <a:lstStyle/>
          <a:p>
            <a:r>
              <a:rPr lang="en-US" dirty="0"/>
              <a:t>Jen Crandall</a:t>
            </a:r>
          </a:p>
        </p:txBody>
      </p:sp>
      <p:sp>
        <p:nvSpPr>
          <p:cNvPr id="5" name="TextBox 4">
            <a:extLst>
              <a:ext uri="{FF2B5EF4-FFF2-40B4-BE49-F238E27FC236}">
                <a16:creationId xmlns:a16="http://schemas.microsoft.com/office/drawing/2014/main" id="{8DFFE9AF-F304-42C1-9543-D92B58E5B4CE}"/>
              </a:ext>
            </a:extLst>
          </p:cNvPr>
          <p:cNvSpPr txBox="1"/>
          <p:nvPr/>
        </p:nvSpPr>
        <p:spPr>
          <a:xfrm>
            <a:off x="1219018" y="1420983"/>
            <a:ext cx="5124584" cy="369332"/>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3"/>
              </a:rPr>
              <a:t>https://youtu.be/Se1GeXDZJlw</a:t>
            </a:r>
            <a:endParaRPr lang="en-US" b="1" dirty="0">
              <a:solidFill>
                <a:schemeClr val="accent2"/>
              </a:solidFill>
            </a:endParaRPr>
          </a:p>
        </p:txBody>
      </p:sp>
      <p:pic>
        <p:nvPicPr>
          <p:cNvPr id="2" name="Se1GeXDZJlw"/>
          <p:cNvPicPr>
            <a:picLocks noRot="1" noChangeAspect="1"/>
          </p:cNvPicPr>
          <p:nvPr>
            <a:videoFile r:link="rId1"/>
          </p:nvPr>
        </p:nvPicPr>
        <p:blipFill>
          <a:blip r:embed="rId4"/>
          <a:stretch>
            <a:fillRect/>
          </a:stretch>
        </p:blipFill>
        <p:spPr>
          <a:xfrm>
            <a:off x="1463505" y="1969573"/>
            <a:ext cx="6371648" cy="358405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449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6.26</a:t>
            </a:r>
            <a:br>
              <a:rPr lang="en-US" dirty="0"/>
            </a:br>
            <a:r>
              <a:rPr lang="en-US" i="1" dirty="0"/>
              <a:t>Quiz</a:t>
            </a:r>
          </a:p>
        </p:txBody>
      </p:sp>
      <p:sp>
        <p:nvSpPr>
          <p:cNvPr id="5" name="Text Placeholder 4"/>
          <p:cNvSpPr>
            <a:spLocks noGrp="1"/>
          </p:cNvSpPr>
          <p:nvPr>
            <p:ph type="body" sz="quarter" idx="13"/>
          </p:nvPr>
        </p:nvSpPr>
        <p:spPr>
          <a:xfrm>
            <a:off x="575733" y="1644308"/>
            <a:ext cx="8307010" cy="4469673"/>
          </a:xfrm>
        </p:spPr>
        <p:txBody>
          <a:bodyPr/>
          <a:lstStyle/>
          <a:p>
            <a:r>
              <a:rPr lang="en-US" dirty="0"/>
              <a:t>Complete the Module 6 Part 5 quiz to demonstrate your understanding of eliciting responses that match the learning outcome. </a:t>
            </a:r>
          </a:p>
          <a:p>
            <a:r>
              <a:rPr lang="en-US" dirty="0"/>
              <a:t>When you’re finished, you can watch the quiz answer video for an explanation of the correct responses. </a:t>
            </a:r>
          </a:p>
        </p:txBody>
      </p:sp>
    </p:spTree>
    <p:extLst>
      <p:ext uri="{BB962C8B-B14F-4D97-AF65-F5344CB8AC3E}">
        <p14:creationId xmlns:p14="http://schemas.microsoft.com/office/powerpoint/2010/main" val="194652241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6.26</a:t>
            </a:r>
            <a:br>
              <a:rPr lang="en-US" dirty="0"/>
            </a:br>
            <a:r>
              <a:rPr lang="en-US" i="1" dirty="0"/>
              <a:t>Quiz</a:t>
            </a:r>
            <a:endParaRPr lang="en-US" dirty="0"/>
          </a:p>
        </p:txBody>
      </p:sp>
      <p:sp>
        <p:nvSpPr>
          <p:cNvPr id="3" name="Text Placeholder 2"/>
          <p:cNvSpPr>
            <a:spLocks noGrp="1"/>
          </p:cNvSpPr>
          <p:nvPr>
            <p:ph type="body" sz="quarter" idx="13"/>
          </p:nvPr>
        </p:nvSpPr>
        <p:spPr>
          <a:xfrm>
            <a:off x="575733" y="1644308"/>
            <a:ext cx="8204754" cy="4885080"/>
          </a:xfrm>
        </p:spPr>
        <p:txBody>
          <a:bodyPr>
            <a:normAutofit/>
          </a:bodyPr>
          <a:lstStyle/>
          <a:p>
            <a:pPr>
              <a:lnSpc>
                <a:spcPct val="100000"/>
              </a:lnSpc>
              <a:spcBef>
                <a:spcPts val="600"/>
              </a:spcBef>
              <a:buFont typeface="+mj-lt"/>
              <a:buAutoNum type="arabicPeriod"/>
            </a:pPr>
            <a:r>
              <a:rPr lang="en-US" sz="2400" b="1" dirty="0"/>
              <a:t>True or False</a:t>
            </a:r>
            <a:r>
              <a:rPr lang="en-US" sz="2400" dirty="0"/>
              <a:t>: Choral response is always the most effective method for maximizing student engagement.</a:t>
            </a:r>
          </a:p>
          <a:p>
            <a:pPr>
              <a:lnSpc>
                <a:spcPct val="100000"/>
              </a:lnSpc>
              <a:spcBef>
                <a:spcPts val="600"/>
              </a:spcBef>
              <a:buFont typeface="+mj-lt"/>
              <a:buAutoNum type="arabicPeriod"/>
            </a:pPr>
            <a:endParaRPr lang="en-US" sz="1400" dirty="0"/>
          </a:p>
          <a:p>
            <a:pPr>
              <a:buFont typeface="+mj-lt"/>
              <a:buAutoNum type="arabicPeriod"/>
              <a:tabLst>
                <a:tab pos="457200" algn="l"/>
              </a:tabLst>
            </a:pPr>
            <a:r>
              <a:rPr lang="en-US" sz="2400" dirty="0"/>
              <a:t>Methods for eliciting responses that typically involve all students include: </a:t>
            </a:r>
          </a:p>
          <a:p>
            <a:pPr marL="800100" lvl="1" indent="-342900">
              <a:buFont typeface="+mj-lt"/>
              <a:buAutoNum type="alphaLcParenR"/>
            </a:pPr>
            <a:r>
              <a:rPr lang="en-US" sz="2400" dirty="0"/>
              <a:t>Cold call		</a:t>
            </a:r>
          </a:p>
          <a:p>
            <a:pPr marL="800100" lvl="1" indent="-342900">
              <a:buFont typeface="+mj-lt"/>
              <a:buAutoNum type="alphaLcParenR"/>
            </a:pPr>
            <a:r>
              <a:rPr lang="en-US" sz="2400" dirty="0"/>
              <a:t>Turn and talk	</a:t>
            </a:r>
          </a:p>
          <a:p>
            <a:pPr marL="800100" lvl="1" indent="-342900">
              <a:buFont typeface="+mj-lt"/>
              <a:buAutoNum type="alphaLcParenR"/>
            </a:pPr>
            <a:r>
              <a:rPr lang="en-US" sz="2400" dirty="0"/>
              <a:t>Hand signals</a:t>
            </a:r>
          </a:p>
          <a:p>
            <a:pPr marL="800100" lvl="1" indent="-342900">
              <a:buFont typeface="+mj-lt"/>
              <a:buAutoNum type="alphaLcParenR"/>
            </a:pPr>
            <a:r>
              <a:rPr lang="en-US" sz="2400" dirty="0"/>
              <a:t>B &amp; C</a:t>
            </a:r>
          </a:p>
        </p:txBody>
      </p:sp>
    </p:spTree>
    <p:extLst>
      <p:ext uri="{BB962C8B-B14F-4D97-AF65-F5344CB8AC3E}">
        <p14:creationId xmlns:p14="http://schemas.microsoft.com/office/powerpoint/2010/main" val="183806594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6.26</a:t>
            </a:r>
            <a:br>
              <a:rPr lang="en-US" dirty="0"/>
            </a:br>
            <a:r>
              <a:rPr lang="en-US" i="1" dirty="0"/>
              <a:t>Quiz</a:t>
            </a:r>
            <a:endParaRPr lang="en-US" dirty="0"/>
          </a:p>
        </p:txBody>
      </p:sp>
      <p:sp>
        <p:nvSpPr>
          <p:cNvPr id="3" name="Text Placeholder 2"/>
          <p:cNvSpPr>
            <a:spLocks noGrp="1"/>
          </p:cNvSpPr>
          <p:nvPr>
            <p:ph type="body" sz="quarter" idx="13"/>
          </p:nvPr>
        </p:nvSpPr>
        <p:spPr/>
        <p:txBody>
          <a:bodyPr>
            <a:normAutofit/>
          </a:bodyPr>
          <a:lstStyle/>
          <a:p>
            <a:pPr marL="0" indent="0">
              <a:lnSpc>
                <a:spcPct val="100000"/>
              </a:lnSpc>
              <a:spcBef>
                <a:spcPts val="600"/>
              </a:spcBef>
              <a:buNone/>
            </a:pPr>
            <a:r>
              <a:rPr lang="en-US" sz="1800" dirty="0"/>
              <a:t>Mrs. T is a 1st grade special educator teaching a math lesson about the commutative property of addition. The learning outcome is that SWBAT apply the commutative property to successfully solve addition problems. Identify the response format for each response elicited:</a:t>
            </a:r>
          </a:p>
          <a:p>
            <a:pPr marL="514350" indent="-342900">
              <a:lnSpc>
                <a:spcPct val="100000"/>
              </a:lnSpc>
              <a:spcBef>
                <a:spcPts val="1200"/>
              </a:spcBef>
              <a:buFont typeface="+mj-lt"/>
              <a:buAutoNum type="arabicPeriod" startAt="3"/>
            </a:pPr>
            <a:r>
              <a:rPr lang="en-US" sz="1800" dirty="0"/>
              <a:t>T: “Today we will learn about the commutative property of addition. What property will we learn about, Shamar?”</a:t>
            </a:r>
          </a:p>
          <a:p>
            <a:pPr marL="514350" indent="-342900">
              <a:lnSpc>
                <a:spcPct val="100000"/>
              </a:lnSpc>
              <a:spcBef>
                <a:spcPts val="1200"/>
              </a:spcBef>
              <a:buFont typeface="+mj-lt"/>
              <a:buAutoNum type="arabicPeriod" startAt="3"/>
            </a:pPr>
            <a:r>
              <a:rPr lang="en-US" sz="1800" dirty="0"/>
              <a:t>T: “We will learn about the commutative property using the equation 7+5=12. Read this equation with me.”</a:t>
            </a:r>
          </a:p>
          <a:p>
            <a:pPr marL="514350" indent="-342900">
              <a:lnSpc>
                <a:spcPct val="100000"/>
              </a:lnSpc>
              <a:spcBef>
                <a:spcPts val="1200"/>
              </a:spcBef>
              <a:buFont typeface="+mj-lt"/>
              <a:buAutoNum type="arabicPeriod" startAt="3"/>
            </a:pPr>
            <a:r>
              <a:rPr lang="en-US" sz="1800" dirty="0"/>
              <a:t>T: “Since 7+5=12, we can use the commutative property to know that 5+7 also = 12. What does 5+7 equal? Write the sum on your whiteboard.”</a:t>
            </a:r>
          </a:p>
          <a:p>
            <a:pPr marL="514350" indent="-342900">
              <a:lnSpc>
                <a:spcPct val="100000"/>
              </a:lnSpc>
              <a:spcBef>
                <a:spcPts val="1200"/>
              </a:spcBef>
              <a:buFont typeface="+mj-lt"/>
              <a:buAutoNum type="arabicPeriod" startAt="3"/>
            </a:pPr>
            <a:r>
              <a:rPr lang="en-US" sz="1800" dirty="0"/>
              <a:t>T: “I know that 9+6=15. Using the commutative property, what does 6 plus 9 equal? Turn and whisper to your partner.”</a:t>
            </a:r>
          </a:p>
        </p:txBody>
      </p:sp>
      <p:sp>
        <p:nvSpPr>
          <p:cNvPr id="4" name="Text Placeholder 2"/>
          <p:cNvSpPr txBox="1">
            <a:spLocks/>
          </p:cNvSpPr>
          <p:nvPr/>
        </p:nvSpPr>
        <p:spPr>
          <a:xfrm>
            <a:off x="4874684" y="168507"/>
            <a:ext cx="4124174" cy="1229067"/>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94B9AF"/>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94B9AF"/>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94B9AF"/>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94B9AF"/>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94B9AF"/>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ppleSymbols" charset="0"/>
              <a:buNone/>
            </a:pPr>
            <a:r>
              <a:rPr lang="en-US" sz="1400" dirty="0"/>
              <a:t>For the following scenario, match the method used to each elicited response:</a:t>
            </a:r>
          </a:p>
          <a:p>
            <a:pPr marL="231775" indent="-231775">
              <a:lnSpc>
                <a:spcPct val="100000"/>
              </a:lnSpc>
              <a:spcBef>
                <a:spcPts val="600"/>
              </a:spcBef>
              <a:buFont typeface="+mj-lt"/>
              <a:buAutoNum type="alphaLcParenR"/>
            </a:pPr>
            <a:r>
              <a:rPr lang="en-US" sz="1400" dirty="0"/>
              <a:t>White Boards	    </a:t>
            </a:r>
            <a:r>
              <a:rPr lang="en-US" sz="1400" dirty="0">
                <a:solidFill>
                  <a:srgbClr val="84A59C"/>
                </a:solidFill>
              </a:rPr>
              <a:t>b) </a:t>
            </a:r>
            <a:r>
              <a:rPr lang="en-US" sz="1400" dirty="0"/>
              <a:t>Turn and Talk</a:t>
            </a:r>
          </a:p>
          <a:p>
            <a:pPr marL="231775" indent="-231775">
              <a:lnSpc>
                <a:spcPct val="100000"/>
              </a:lnSpc>
              <a:spcBef>
                <a:spcPts val="600"/>
              </a:spcBef>
              <a:buFont typeface="+mj-lt"/>
              <a:buAutoNum type="alphaLcParenR" startAt="3"/>
            </a:pPr>
            <a:r>
              <a:rPr lang="en-US" sz="1400" dirty="0"/>
              <a:t>Individual Response    </a:t>
            </a:r>
            <a:r>
              <a:rPr lang="en-US" sz="1400" dirty="0">
                <a:solidFill>
                  <a:srgbClr val="84A59C"/>
                </a:solidFill>
              </a:rPr>
              <a:t>d) </a:t>
            </a:r>
            <a:r>
              <a:rPr lang="en-US" sz="1400" dirty="0"/>
              <a:t>Choral Response</a:t>
            </a:r>
          </a:p>
          <a:p>
            <a:pPr marL="457200" indent="-457200">
              <a:lnSpc>
                <a:spcPct val="100000"/>
              </a:lnSpc>
              <a:spcBef>
                <a:spcPts val="600"/>
              </a:spcBef>
              <a:buFont typeface="+mj-lt"/>
              <a:buAutoNum type="alphaLcParenR" startAt="3"/>
            </a:pPr>
            <a:endParaRPr lang="en-US" sz="1400" dirty="0"/>
          </a:p>
        </p:txBody>
      </p:sp>
    </p:spTree>
    <p:extLst>
      <p:ext uri="{BB962C8B-B14F-4D97-AF65-F5344CB8AC3E}">
        <p14:creationId xmlns:p14="http://schemas.microsoft.com/office/powerpoint/2010/main" val="235621788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6.26</a:t>
            </a:r>
            <a:br>
              <a:rPr lang="en-US" dirty="0"/>
            </a:br>
            <a:r>
              <a:rPr lang="en-US" i="1" dirty="0"/>
              <a:t>Quiz</a:t>
            </a:r>
            <a:endParaRPr lang="en-US" dirty="0"/>
          </a:p>
        </p:txBody>
      </p:sp>
      <p:sp>
        <p:nvSpPr>
          <p:cNvPr id="3" name="Text Placeholder 2"/>
          <p:cNvSpPr>
            <a:spLocks noGrp="1"/>
          </p:cNvSpPr>
          <p:nvPr>
            <p:ph type="body" sz="quarter" idx="13"/>
          </p:nvPr>
        </p:nvSpPr>
        <p:spPr/>
        <p:txBody>
          <a:bodyPr>
            <a:noAutofit/>
          </a:bodyPr>
          <a:lstStyle/>
          <a:p>
            <a:pPr marL="0" indent="0">
              <a:lnSpc>
                <a:spcPct val="100000"/>
              </a:lnSpc>
              <a:buNone/>
            </a:pPr>
            <a:r>
              <a:rPr lang="en-US" sz="1800" dirty="0"/>
              <a:t>Mr. M is a 7</a:t>
            </a:r>
            <a:r>
              <a:rPr lang="en-US" sz="1800" baseline="30000" dirty="0"/>
              <a:t>th</a:t>
            </a:r>
            <a:r>
              <a:rPr lang="en-US" sz="1800" dirty="0"/>
              <a:t> grade special educator teaching a lesson about text features. The learning outcome is that SWBAT identify three text features: headings, picture captions, and maps. Identify the response format for each response elicited: </a:t>
            </a:r>
          </a:p>
          <a:p>
            <a:pPr marL="628650" lvl="1" indent="-400050">
              <a:lnSpc>
                <a:spcPct val="100000"/>
              </a:lnSpc>
              <a:spcBef>
                <a:spcPts val="1200"/>
              </a:spcBef>
              <a:buFont typeface="+mj-lt"/>
              <a:buAutoNum type="arabicPeriod" startAt="7"/>
            </a:pPr>
            <a:r>
              <a:rPr lang="en-US" dirty="0"/>
              <a:t>T: “Today we will learn about 3 new text features. Who can remind me of the text feature we learned about yesterday?”</a:t>
            </a:r>
          </a:p>
          <a:p>
            <a:pPr marL="628650" lvl="1" indent="-400050">
              <a:lnSpc>
                <a:spcPct val="100000"/>
              </a:lnSpc>
              <a:spcBef>
                <a:spcPts val="1200"/>
              </a:spcBef>
              <a:buFont typeface="+mj-lt"/>
              <a:buAutoNum type="arabicPeriod" startAt="7"/>
            </a:pPr>
            <a:r>
              <a:rPr lang="en-US" dirty="0"/>
              <a:t>T: “A heading is similar to a title. It comes before a passage of text and tells us what the passage is about. Point to a heading in the article on your desk.”</a:t>
            </a:r>
          </a:p>
          <a:p>
            <a:pPr marL="628650" lvl="1" indent="-400050">
              <a:lnSpc>
                <a:spcPct val="100000"/>
              </a:lnSpc>
              <a:spcBef>
                <a:spcPts val="1200"/>
              </a:spcBef>
              <a:buFont typeface="+mj-lt"/>
              <a:buAutoNum type="arabicPeriod" startAt="7"/>
            </a:pPr>
            <a:r>
              <a:rPr lang="en-US" dirty="0"/>
              <a:t>T: “Now we’ll learn about picture captions. Alicia, can you please come write the phrase </a:t>
            </a:r>
            <a:r>
              <a:rPr lang="en-US" i="1" dirty="0"/>
              <a:t>picture captions </a:t>
            </a:r>
            <a:r>
              <a:rPr lang="en-US" dirty="0"/>
              <a:t>on the board?”</a:t>
            </a:r>
          </a:p>
          <a:p>
            <a:pPr marL="628650" lvl="1" indent="-400050">
              <a:lnSpc>
                <a:spcPct val="100000"/>
              </a:lnSpc>
              <a:spcBef>
                <a:spcPts val="1200"/>
              </a:spcBef>
              <a:buFont typeface="+mj-lt"/>
              <a:buAutoNum type="arabicPeriod" startAt="7"/>
            </a:pPr>
            <a:r>
              <a:rPr lang="en-US" dirty="0"/>
              <a:t>T: “Maps are most often found in non-fiction text, like textbooks or news articles. Where are you more likely to find a map, in a chapter book or in an encyclopedia? Show one finger if you think chapter book and two fingers if you think encyclopedia.”</a:t>
            </a:r>
          </a:p>
        </p:txBody>
      </p:sp>
      <p:sp>
        <p:nvSpPr>
          <p:cNvPr id="4" name="Text Placeholder 2"/>
          <p:cNvSpPr txBox="1">
            <a:spLocks/>
          </p:cNvSpPr>
          <p:nvPr/>
        </p:nvSpPr>
        <p:spPr>
          <a:xfrm>
            <a:off x="4874684" y="168507"/>
            <a:ext cx="4124174" cy="1229067"/>
          </a:xfrm>
          <a:prstGeom prst="rect">
            <a:avLst/>
          </a:prstGeom>
        </p:spPr>
        <p:txBody>
          <a:bodyPr wrap="square" anchor="t" anchorCtr="0">
            <a:normAutofit fontScale="92500" lnSpcReduction="10000"/>
          </a:bodyPr>
          <a:lstStyle>
            <a:lvl1pPr marL="285750" indent="-285750" algn="l" defTabSz="914400" rtl="0" eaLnBrk="1" latinLnBrk="0" hangingPunct="1">
              <a:lnSpc>
                <a:spcPct val="90000"/>
              </a:lnSpc>
              <a:spcBef>
                <a:spcPts val="1000"/>
              </a:spcBef>
              <a:buClr>
                <a:srgbClr val="94B9AF"/>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94B9AF"/>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94B9AF"/>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94B9AF"/>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94B9AF"/>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ppleSymbols" charset="0"/>
              <a:buNone/>
            </a:pPr>
            <a:r>
              <a:rPr lang="en-US" sz="1400" dirty="0"/>
              <a:t>For the following scenario, decide whether the method used to elicit a response maximized student engagement.</a:t>
            </a:r>
          </a:p>
          <a:p>
            <a:pPr marL="231775" indent="-231775">
              <a:lnSpc>
                <a:spcPct val="100000"/>
              </a:lnSpc>
              <a:spcBef>
                <a:spcPts val="600"/>
              </a:spcBef>
              <a:buFont typeface="+mj-lt"/>
              <a:buAutoNum type="alphaLcParenR"/>
            </a:pPr>
            <a:r>
              <a:rPr lang="en-US" sz="1400" dirty="0"/>
              <a:t>Yes – student engagement was maximized</a:t>
            </a:r>
          </a:p>
          <a:p>
            <a:pPr marL="231775" indent="-231775">
              <a:lnSpc>
                <a:spcPct val="100000"/>
              </a:lnSpc>
              <a:spcBef>
                <a:spcPts val="600"/>
              </a:spcBef>
              <a:buFont typeface="+mj-lt"/>
              <a:buAutoNum type="alphaLcParenR"/>
            </a:pPr>
            <a:r>
              <a:rPr lang="en-US" sz="1400" dirty="0"/>
              <a:t>No – student engagement was not maximized	  </a:t>
            </a:r>
          </a:p>
        </p:txBody>
      </p:sp>
    </p:spTree>
    <p:extLst>
      <p:ext uri="{BB962C8B-B14F-4D97-AF65-F5344CB8AC3E}">
        <p14:creationId xmlns:p14="http://schemas.microsoft.com/office/powerpoint/2010/main" val="4260534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Why are the Supporting Practices </a:t>
            </a:r>
            <a:br>
              <a:rPr lang="en-US" dirty="0"/>
            </a:br>
            <a:r>
              <a:rPr lang="en-US" dirty="0"/>
              <a:t>so important?</a:t>
            </a:r>
          </a:p>
        </p:txBody>
      </p:sp>
      <p:sp>
        <p:nvSpPr>
          <p:cNvPr id="4" name="Rectangle 3"/>
          <p:cNvSpPr/>
          <p:nvPr/>
        </p:nvSpPr>
        <p:spPr>
          <a:xfrm>
            <a:off x="479982" y="1733949"/>
            <a:ext cx="8075919" cy="4179606"/>
          </a:xfrm>
          <a:prstGeom prst="rect">
            <a:avLst/>
          </a:prstGeom>
        </p:spPr>
        <p:txBody>
          <a:bodyPr wrap="square">
            <a:spAutoFit/>
          </a:bodyPr>
          <a:lstStyle/>
          <a:p>
            <a:pPr marL="0" marR="0" lvl="0" indent="0" defTabSz="914400" eaLnBrk="1" fontAlgn="auto" latinLnBrk="0" hangingPunct="1">
              <a:lnSpc>
                <a:spcPct val="120000"/>
              </a:lnSpc>
              <a:spcBef>
                <a:spcPts val="1200"/>
              </a:spcBef>
              <a:spcAft>
                <a:spcPts val="0"/>
              </a:spcAft>
              <a:buClrTx/>
              <a:buSzTx/>
              <a:buFontTx/>
              <a:buNone/>
              <a:tabLst/>
              <a:defRPr/>
            </a:pPr>
            <a:r>
              <a:rPr kumimoji="0" lang="en-US" sz="28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“Even when you have </a:t>
            </a:r>
            <a:r>
              <a:rPr kumimoji="0" lang="en-US" sz="2800" i="0" u="none" strike="noStrike" kern="0" cap="none" spc="0" normalizeH="0" baseline="0" noProof="0" dirty="0">
                <a:ln>
                  <a:noFill/>
                </a:ln>
                <a:solidFill>
                  <a:srgbClr val="005394">
                    <a:lumMod val="60000"/>
                    <a:lumOff val="40000"/>
                  </a:srgbClr>
                </a:solidFill>
                <a:effectLst/>
                <a:uLnTx/>
                <a:uFillTx/>
                <a:latin typeface="Arial" panose="020B0604020202020204" pitchFamily="34" charset="0"/>
                <a:cs typeface="Arial" panose="020B0604020202020204" pitchFamily="34" charset="0"/>
              </a:rPr>
              <a:t>crafted an exquisite, well-structured lesson</a:t>
            </a:r>
            <a:r>
              <a:rPr kumimoji="0" lang="en-US" sz="28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or adopted a curriculum material with explicit lessons of high quality, it is still possible that </a:t>
            </a:r>
            <a:r>
              <a:rPr kumimoji="0" lang="en-US" sz="2800" i="0" u="none" strike="noStrike" kern="0" cap="none" spc="0" normalizeH="0" baseline="0" noProof="0" dirty="0">
                <a:ln>
                  <a:noFill/>
                </a:ln>
                <a:solidFill>
                  <a:srgbClr val="D3A01F">
                    <a:lumMod val="75000"/>
                  </a:srgbClr>
                </a:solidFill>
                <a:effectLst/>
                <a:uLnTx/>
                <a:uFillTx/>
                <a:latin typeface="Arial" panose="020B0604020202020204" pitchFamily="34" charset="0"/>
                <a:cs typeface="Arial" panose="020B0604020202020204" pitchFamily="34" charset="0"/>
              </a:rPr>
              <a:t>some students may not be totally riveted</a:t>
            </a:r>
            <a:r>
              <a:rPr kumimoji="0" lang="en-US" sz="28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to </a:t>
            </a:r>
            <a:r>
              <a:rPr kumimoji="0" lang="en-US" sz="2800" i="0" u="none" strike="noStrike" kern="0" cap="none" spc="0" normalizeH="0" baseline="0" noProof="0" dirty="0">
                <a:ln>
                  <a:noFill/>
                </a:ln>
                <a:solidFill>
                  <a:srgbClr val="EA6B0C">
                    <a:lumMod val="75000"/>
                  </a:srgbClr>
                </a:solidFill>
                <a:effectLst/>
                <a:uLnTx/>
                <a:uFillTx/>
                <a:latin typeface="Arial" panose="020B0604020202020204" pitchFamily="34" charset="0"/>
                <a:cs typeface="Arial" panose="020B0604020202020204" pitchFamily="34" charset="0"/>
              </a:rPr>
              <a:t>your every word </a:t>
            </a:r>
            <a:r>
              <a:rPr kumimoji="0" lang="en-US" sz="28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or deeply processing the lesson content.”</a:t>
            </a:r>
          </a:p>
          <a:p>
            <a:pPr marL="0" marR="0" lvl="0" indent="0" defTabSz="914400" eaLnBrk="1" fontAlgn="auto" latinLnBrk="0" hangingPunct="1">
              <a:lnSpc>
                <a:spcPct val="100000"/>
              </a:lnSpc>
              <a:spcBef>
                <a:spcPts val="600"/>
              </a:spcBef>
              <a:spcAft>
                <a:spcPts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Archer &amp; Hughes (2011) p.131</a:t>
            </a:r>
            <a:endParaRPr kumimoji="0" lang="en-US" sz="10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E09E42B-F917-4092-BCB3-6686907F7C33}"/>
              </a:ext>
            </a:extLst>
          </p:cNvPr>
          <p:cNvSpPr/>
          <p:nvPr/>
        </p:nvSpPr>
        <p:spPr>
          <a:xfrm>
            <a:off x="279745" y="6198030"/>
            <a:ext cx="3991510" cy="4154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Archer, A. L., &amp; Hughes, C. A. (2011). </a:t>
            </a:r>
            <a:r>
              <a:rPr kumimoji="0" lang="en-US" sz="105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Explicit instruction: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Effective and efficient teaching. </a:t>
            </a:r>
            <a:r>
              <a:rPr kumimoji="0" lang="en-US" sz="105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New York: Guilford Press.</a:t>
            </a:r>
          </a:p>
        </p:txBody>
      </p:sp>
    </p:spTree>
    <p:extLst>
      <p:ext uri="{BB962C8B-B14F-4D97-AF65-F5344CB8AC3E}">
        <p14:creationId xmlns:p14="http://schemas.microsoft.com/office/powerpoint/2010/main" val="92821381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1182145" y="2214563"/>
            <a:ext cx="7352025" cy="1267783"/>
          </a:xfrm>
        </p:spPr>
        <p:txBody>
          <a:bodyPr>
            <a:normAutofit lnSpcReduction="10000"/>
          </a:bodyPr>
          <a:lstStyle/>
          <a:p>
            <a:r>
              <a:rPr lang="en-US" dirty="0"/>
              <a:t>Supporting Practices:</a:t>
            </a:r>
          </a:p>
          <a:p>
            <a:r>
              <a:rPr lang="en-US" sz="2400" dirty="0"/>
              <a:t>Using Effective Methods to Elicit Frequent Responses</a:t>
            </a:r>
          </a:p>
        </p:txBody>
      </p:sp>
      <p:sp>
        <p:nvSpPr>
          <p:cNvPr id="3" name="Content Placeholder 2"/>
          <p:cNvSpPr>
            <a:spLocks noGrp="1"/>
          </p:cNvSpPr>
          <p:nvPr>
            <p:ph sz="quarter" idx="14"/>
          </p:nvPr>
        </p:nvSpPr>
        <p:spPr>
          <a:xfrm>
            <a:off x="1182144" y="3433176"/>
            <a:ext cx="7352026" cy="1267782"/>
          </a:xfrm>
        </p:spPr>
        <p:txBody>
          <a:bodyPr>
            <a:normAutofit/>
          </a:bodyPr>
          <a:lstStyle/>
          <a:p>
            <a:r>
              <a:rPr lang="en-US" dirty="0"/>
              <a:t>Closing: What are the next steps?</a:t>
            </a:r>
          </a:p>
        </p:txBody>
      </p:sp>
      <p:sp>
        <p:nvSpPr>
          <p:cNvPr id="4" name="Title 3" hidden="1">
            <a:extLst>
              <a:ext uri="{FF2B5EF4-FFF2-40B4-BE49-F238E27FC236}">
                <a16:creationId xmlns:a16="http://schemas.microsoft.com/office/drawing/2014/main" id="{1EDFB70C-0906-4468-AB3F-177F522A46BF}"/>
              </a:ext>
            </a:extLst>
          </p:cNvPr>
          <p:cNvSpPr>
            <a:spLocks noGrp="1"/>
          </p:cNvSpPr>
          <p:nvPr>
            <p:ph type="title"/>
          </p:nvPr>
        </p:nvSpPr>
        <p:spPr/>
        <p:txBody>
          <a:bodyPr/>
          <a:lstStyle/>
          <a:p>
            <a:r>
              <a:rPr lang="en-US" dirty="0"/>
              <a:t>Slide 190</a:t>
            </a:r>
          </a:p>
        </p:txBody>
      </p:sp>
    </p:spTree>
    <p:extLst>
      <p:ext uri="{BB962C8B-B14F-4D97-AF65-F5344CB8AC3E}">
        <p14:creationId xmlns:p14="http://schemas.microsoft.com/office/powerpoint/2010/main" val="125231150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Module in the context of the DBI framework</a:t>
            </a:r>
          </a:p>
        </p:txBody>
      </p:sp>
      <p:sp>
        <p:nvSpPr>
          <p:cNvPr id="7" name="Rounded Rectangle 6">
            <a:extLst>
              <a:ext uri="{C183D7F6-B498-43B3-948B-1728B52AA6E4}">
                <adec:decorative xmlns:adec="http://schemas.microsoft.com/office/drawing/2017/decorative" val="1"/>
              </a:ext>
            </a:extLst>
          </p:cNvPr>
          <p:cNvSpPr/>
          <p:nvPr/>
        </p:nvSpPr>
        <p:spPr>
          <a:xfrm>
            <a:off x="6586949" y="601241"/>
            <a:ext cx="1786276" cy="998651"/>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C183D7F6-B498-43B3-948B-1728B52AA6E4}">
                <adec:decorative xmlns:adec="http://schemas.microsoft.com/office/drawing/2017/decorative" val="1"/>
              </a:ext>
            </a:extLst>
          </p:cNvPr>
          <p:cNvSpPr/>
          <p:nvPr/>
        </p:nvSpPr>
        <p:spPr>
          <a:xfrm>
            <a:off x="6616929" y="3978955"/>
            <a:ext cx="1686448" cy="558535"/>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axonomy of adaptations: strength, behavior supports provided, dosage, stuent program alignment, explicit instruction principle use, and attention to transger within program"/>
          <p:cNvPicPr>
            <a:picLocks noChangeAspect="1"/>
          </p:cNvPicPr>
          <p:nvPr/>
        </p:nvPicPr>
        <p:blipFill>
          <a:blip r:embed="rId3"/>
          <a:stretch>
            <a:fillRect/>
          </a:stretch>
        </p:blipFill>
        <p:spPr>
          <a:xfrm>
            <a:off x="2564797" y="2009724"/>
            <a:ext cx="3150319" cy="3660416"/>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4139956" y="2357920"/>
            <a:ext cx="939694"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C183D7F6-B498-43B3-948B-1728B52AA6E4}">
                <adec:decorative xmlns:adec="http://schemas.microsoft.com/office/drawing/2017/decorative" val="1"/>
              </a:ext>
            </a:extLst>
          </p:cNvPr>
          <p:cNvSpPr/>
          <p:nvPr/>
        </p:nvSpPr>
        <p:spPr>
          <a:xfrm>
            <a:off x="3896491" y="2908281"/>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C183D7F6-B498-43B3-948B-1728B52AA6E4}">
                <adec:decorative xmlns:adec="http://schemas.microsoft.com/office/drawing/2017/decorative" val="1"/>
              </a:ext>
            </a:extLst>
          </p:cNvPr>
          <p:cNvSpPr/>
          <p:nvPr/>
        </p:nvSpPr>
        <p:spPr>
          <a:xfrm>
            <a:off x="3954745" y="3435602"/>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C183D7F6-B498-43B3-948B-1728B52AA6E4}">
                <adec:decorative xmlns:adec="http://schemas.microsoft.com/office/drawing/2017/decorative" val="1"/>
              </a:ext>
            </a:extLst>
          </p:cNvPr>
          <p:cNvSpPr/>
          <p:nvPr/>
        </p:nvSpPr>
        <p:spPr>
          <a:xfrm>
            <a:off x="3954745" y="3891178"/>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C183D7F6-B498-43B3-948B-1728B52AA6E4}">
                <adec:decorative xmlns:adec="http://schemas.microsoft.com/office/drawing/2017/decorative" val="1"/>
              </a:ext>
            </a:extLst>
          </p:cNvPr>
          <p:cNvSpPr/>
          <p:nvPr/>
        </p:nvSpPr>
        <p:spPr>
          <a:xfrm>
            <a:off x="3896491" y="4909681"/>
            <a:ext cx="1556206"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C183D7F6-B498-43B3-948B-1728B52AA6E4}">
                <adec:decorative xmlns:adec="http://schemas.microsoft.com/office/drawing/2017/decorative" val="1"/>
              </a:ext>
            </a:extLst>
          </p:cNvPr>
          <p:cNvSpPr/>
          <p:nvPr/>
        </p:nvSpPr>
        <p:spPr>
          <a:xfrm>
            <a:off x="3838237" y="4398972"/>
            <a:ext cx="1556206" cy="40433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C183D7F6-B498-43B3-948B-1728B52AA6E4}">
                <adec:decorative xmlns:adec="http://schemas.microsoft.com/office/drawing/2017/decorative" val="1"/>
              </a:ext>
            </a:extLst>
          </p:cNvPr>
          <p:cNvSpPr/>
          <p:nvPr/>
        </p:nvSpPr>
        <p:spPr>
          <a:xfrm>
            <a:off x="5883007" y="1599892"/>
            <a:ext cx="3106757" cy="2185390"/>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C183D7F6-B498-43B3-948B-1728B52AA6E4}">
                <adec:decorative xmlns:adec="http://schemas.microsoft.com/office/drawing/2017/decorative" val="1"/>
              </a:ext>
            </a:extLst>
          </p:cNvPr>
          <p:cNvSpPr/>
          <p:nvPr/>
        </p:nvSpPr>
        <p:spPr>
          <a:xfrm>
            <a:off x="5624050" y="4753180"/>
            <a:ext cx="3274648" cy="1548451"/>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C183D7F6-B498-43B3-948B-1728B52AA6E4}">
                <adec:decorative xmlns:adec="http://schemas.microsoft.com/office/drawing/2017/decorative" val="1"/>
              </a:ext>
            </a:extLst>
          </p:cNvPr>
          <p:cNvSpPr/>
          <p:nvPr/>
        </p:nvSpPr>
        <p:spPr>
          <a:xfrm>
            <a:off x="5715115" y="3785283"/>
            <a:ext cx="901813" cy="967898"/>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C183D7F6-B498-43B3-948B-1728B52AA6E4}">
                <adec:decorative xmlns:adec="http://schemas.microsoft.com/office/drawing/2017/decorative" val="1"/>
              </a:ext>
            </a:extLst>
          </p:cNvPr>
          <p:cNvSpPr/>
          <p:nvPr/>
        </p:nvSpPr>
        <p:spPr>
          <a:xfrm>
            <a:off x="6616928" y="3786454"/>
            <a:ext cx="366075" cy="143602"/>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14"/>
          </p:nvPr>
        </p:nvSpPr>
        <p:spPr>
          <a:xfrm>
            <a:off x="676460" y="1619567"/>
            <a:ext cx="3990790" cy="1990408"/>
          </a:xfrm>
        </p:spPr>
        <p:txBody>
          <a:bodyPr>
            <a:normAutofit/>
          </a:bodyPr>
          <a:lstStyle/>
          <a:p>
            <a:pPr marL="0" indent="0">
              <a:buNone/>
            </a:pPr>
            <a:r>
              <a:rPr lang="en-US" i="1" dirty="0"/>
              <a:t>Use effective methods to elicit frequent responses</a:t>
            </a:r>
          </a:p>
          <a:p>
            <a:pPr marL="0" indent="0">
              <a:buNone/>
            </a:pPr>
            <a:endParaRPr lang="en-US" i="1" dirty="0"/>
          </a:p>
        </p:txBody>
      </p:sp>
    </p:spTree>
    <p:extLst>
      <p:ext uri="{BB962C8B-B14F-4D97-AF65-F5344CB8AC3E}">
        <p14:creationId xmlns:p14="http://schemas.microsoft.com/office/powerpoint/2010/main" val="28061950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lvl="0" indent="0">
              <a:lnSpc>
                <a:spcPct val="100000"/>
              </a:lnSpc>
              <a:buNone/>
            </a:pPr>
            <a:r>
              <a:rPr lang="en-US" sz="2800" dirty="0"/>
              <a:t>The methods used to elicit a response should: </a:t>
            </a:r>
          </a:p>
          <a:p>
            <a:pPr lvl="0">
              <a:lnSpc>
                <a:spcPct val="100000"/>
              </a:lnSpc>
            </a:pPr>
            <a:r>
              <a:rPr lang="en-US" sz="2800" dirty="0"/>
              <a:t> Maintain or check accuracy of processing</a:t>
            </a:r>
          </a:p>
          <a:p>
            <a:pPr lvl="0">
              <a:lnSpc>
                <a:spcPct val="100000"/>
              </a:lnSpc>
            </a:pPr>
            <a:r>
              <a:rPr lang="en-US" sz="2800" dirty="0"/>
              <a:t> Match the learning outcome</a:t>
            </a:r>
          </a:p>
          <a:p>
            <a:pPr lvl="0">
              <a:lnSpc>
                <a:spcPct val="100000"/>
              </a:lnSpc>
            </a:pPr>
            <a:r>
              <a:rPr lang="en-US" sz="2800" dirty="0"/>
              <a:t> Match student abilities</a:t>
            </a:r>
          </a:p>
          <a:p>
            <a:pPr marL="457200" lvl="0" indent="-457200">
              <a:lnSpc>
                <a:spcPct val="100000"/>
              </a:lnSpc>
            </a:pPr>
            <a:r>
              <a:rPr lang="en-US" sz="2800" dirty="0"/>
              <a:t>Match the desired response format</a:t>
            </a:r>
          </a:p>
          <a:p>
            <a:pPr>
              <a:lnSpc>
                <a:spcPct val="100000"/>
              </a:lnSpc>
            </a:pPr>
            <a:r>
              <a:rPr lang="en-US" sz="2800" dirty="0"/>
              <a:t> Maximize student involvement</a:t>
            </a:r>
          </a:p>
          <a:p>
            <a:endParaRPr lang="en-US" dirty="0"/>
          </a:p>
        </p:txBody>
      </p:sp>
      <p:sp>
        <p:nvSpPr>
          <p:cNvPr id="3" name="Title 2"/>
          <p:cNvSpPr>
            <a:spLocks noGrp="1"/>
          </p:cNvSpPr>
          <p:nvPr>
            <p:ph type="title"/>
          </p:nvPr>
        </p:nvSpPr>
        <p:spPr/>
        <p:txBody>
          <a:bodyPr/>
          <a:lstStyle/>
          <a:p>
            <a:r>
              <a:rPr lang="en-US" dirty="0"/>
              <a:t>Checklist</a:t>
            </a:r>
          </a:p>
        </p:txBody>
      </p:sp>
    </p:spTree>
    <p:extLst>
      <p:ext uri="{BB962C8B-B14F-4D97-AF65-F5344CB8AC3E}">
        <p14:creationId xmlns:p14="http://schemas.microsoft.com/office/powerpoint/2010/main" val="345840473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6 Activities</a:t>
            </a:r>
          </a:p>
        </p:txBody>
      </p:sp>
    </p:spTree>
    <p:extLst>
      <p:ext uri="{BB962C8B-B14F-4D97-AF65-F5344CB8AC3E}">
        <p14:creationId xmlns:p14="http://schemas.microsoft.com/office/powerpoint/2010/main" val="106633619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normAutofit fontScale="92500"/>
          </a:bodyPr>
          <a:lstStyle/>
          <a:p>
            <a:r>
              <a:rPr lang="en-US" dirty="0"/>
              <a:t>Module 6 Classroom Application</a:t>
            </a:r>
          </a:p>
        </p:txBody>
      </p:sp>
      <p:sp>
        <p:nvSpPr>
          <p:cNvPr id="3" name="Content Placeholder 2"/>
          <p:cNvSpPr>
            <a:spLocks noGrp="1"/>
          </p:cNvSpPr>
          <p:nvPr>
            <p:ph idx="1"/>
          </p:nvPr>
        </p:nvSpPr>
        <p:spPr/>
        <p:txBody>
          <a:bodyPr>
            <a:normAutofit/>
          </a:bodyPr>
          <a:lstStyle/>
          <a:p>
            <a:pPr marL="284163" indent="-284163">
              <a:tabLst>
                <a:tab pos="284163" algn="l"/>
              </a:tabLst>
            </a:pPr>
            <a:r>
              <a:rPr lang="en-US" sz="1800" dirty="0"/>
              <a:t>Look at the list of methods for eliciting responses and choose 2 that you would like to use more often. </a:t>
            </a:r>
          </a:p>
          <a:p>
            <a:pPr marL="284163" indent="-284163">
              <a:tabLst>
                <a:tab pos="284163" algn="l"/>
              </a:tabLst>
            </a:pPr>
            <a:r>
              <a:rPr lang="en-US" sz="1800" dirty="0"/>
              <a:t>For each method, give an example of a recent lesson where you wished you elicited a response differently.</a:t>
            </a:r>
          </a:p>
          <a:p>
            <a:pPr marL="284163" indent="-284163">
              <a:tabLst>
                <a:tab pos="284163" algn="l"/>
              </a:tabLst>
            </a:pPr>
            <a:r>
              <a:rPr lang="en-US" sz="1800" b="1" dirty="0"/>
              <a:t>Briefly describe an upcoming lesson and how you can use these methods to elicit responses. </a:t>
            </a:r>
          </a:p>
        </p:txBody>
      </p:sp>
      <p:sp>
        <p:nvSpPr>
          <p:cNvPr id="5" name="Text Placeholder 4"/>
          <p:cNvSpPr>
            <a:spLocks noGrp="1"/>
          </p:cNvSpPr>
          <p:nvPr>
            <p:ph type="body" sz="quarter" idx="16"/>
          </p:nvPr>
        </p:nvSpPr>
        <p:spPr/>
        <p:txBody>
          <a:bodyPr/>
          <a:lstStyle/>
          <a:p>
            <a:r>
              <a:rPr lang="en-US" dirty="0"/>
              <a:t>Journal Entry Assignment</a:t>
            </a:r>
          </a:p>
        </p:txBody>
      </p:sp>
      <p:sp>
        <p:nvSpPr>
          <p:cNvPr id="4" name="Content Placeholder 3"/>
          <p:cNvSpPr>
            <a:spLocks noGrp="1"/>
          </p:cNvSpPr>
          <p:nvPr>
            <p:ph idx="13"/>
          </p:nvPr>
        </p:nvSpPr>
        <p:spPr>
          <a:prstGeom prst="rect">
            <a:avLst/>
          </a:prstGeom>
        </p:spPr>
        <p:txBody>
          <a:bodyPr/>
          <a:lstStyle/>
          <a:p>
            <a:r>
              <a:rPr lang="en-US" dirty="0"/>
              <a:t>Implement the lesson described in the last part of the Journal Entry Assignment. </a:t>
            </a:r>
          </a:p>
          <a:p>
            <a:r>
              <a:rPr lang="en-US" dirty="0"/>
              <a:t>After implementing, reflect with your coach about the effectiveness of the methods you used to elicit responses. </a:t>
            </a:r>
          </a:p>
        </p:txBody>
      </p:sp>
      <p:sp>
        <p:nvSpPr>
          <p:cNvPr id="6" name="Text Placeholder 5"/>
          <p:cNvSpPr>
            <a:spLocks noGrp="1"/>
          </p:cNvSpPr>
          <p:nvPr>
            <p:ph type="body" sz="quarter" idx="17"/>
          </p:nvPr>
        </p:nvSpPr>
        <p:spPr>
          <a:prstGeom prst="rect">
            <a:avLst/>
          </a:prstGeom>
        </p:spPr>
        <p:txBody>
          <a:bodyPr/>
          <a:lstStyle/>
          <a:p>
            <a:r>
              <a:rPr lang="en-US" dirty="0"/>
              <a:t>Application Activity</a:t>
            </a:r>
          </a:p>
        </p:txBody>
      </p:sp>
      <p:sp>
        <p:nvSpPr>
          <p:cNvPr id="7" name="Title 6" hidden="1">
            <a:extLst>
              <a:ext uri="{FF2B5EF4-FFF2-40B4-BE49-F238E27FC236}">
                <a16:creationId xmlns:a16="http://schemas.microsoft.com/office/drawing/2014/main" id="{811C8934-A214-4E27-A61F-6B646BC012F1}"/>
              </a:ext>
            </a:extLst>
          </p:cNvPr>
          <p:cNvSpPr>
            <a:spLocks noGrp="1"/>
          </p:cNvSpPr>
          <p:nvPr>
            <p:ph type="title"/>
          </p:nvPr>
        </p:nvSpPr>
        <p:spPr/>
        <p:txBody>
          <a:bodyPr/>
          <a:lstStyle/>
          <a:p>
            <a:r>
              <a:rPr lang="en-US" dirty="0"/>
              <a:t>Slide 194</a:t>
            </a:r>
          </a:p>
        </p:txBody>
      </p:sp>
    </p:spTree>
    <p:extLst>
      <p:ext uri="{BB962C8B-B14F-4D97-AF65-F5344CB8AC3E}">
        <p14:creationId xmlns:p14="http://schemas.microsoft.com/office/powerpoint/2010/main" val="2452244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70000" lnSpcReduction="20000"/>
          </a:bodyPr>
          <a:lstStyle/>
          <a:p>
            <a:r>
              <a:rPr lang="en-US" dirty="0"/>
              <a:t>Supporting Practices:</a:t>
            </a:r>
          </a:p>
          <a:p>
            <a:r>
              <a:rPr lang="en-US" sz="2400" dirty="0"/>
              <a:t>Using Effective Methods to Elicit Frequent Responses</a:t>
            </a:r>
          </a:p>
        </p:txBody>
      </p:sp>
      <p:sp>
        <p:nvSpPr>
          <p:cNvPr id="3" name="Content Placeholder 2"/>
          <p:cNvSpPr>
            <a:spLocks noGrp="1"/>
          </p:cNvSpPr>
          <p:nvPr>
            <p:ph sz="quarter" idx="14"/>
          </p:nvPr>
        </p:nvSpPr>
        <p:spPr>
          <a:xfrm>
            <a:off x="1266486" y="3914857"/>
            <a:ext cx="7423343" cy="700006"/>
          </a:xfrm>
        </p:spPr>
        <p:txBody>
          <a:bodyPr>
            <a:noAutofit/>
          </a:bodyPr>
          <a:lstStyle/>
          <a:p>
            <a:r>
              <a:rPr lang="en-US" sz="3200" b="1" dirty="0"/>
              <a:t>Introduction: How do the supporting practices maximize engagement?</a:t>
            </a:r>
          </a:p>
        </p:txBody>
      </p:sp>
      <p:sp>
        <p:nvSpPr>
          <p:cNvPr id="6" name="Title 5" hidden="1">
            <a:extLst>
              <a:ext uri="{FF2B5EF4-FFF2-40B4-BE49-F238E27FC236}">
                <a16:creationId xmlns:a16="http://schemas.microsoft.com/office/drawing/2014/main" id="{B81C1FC7-96D1-42DC-AC71-FB5AF42C1ABC}"/>
              </a:ext>
            </a:extLst>
          </p:cNvPr>
          <p:cNvSpPr>
            <a:spLocks noGrp="1"/>
          </p:cNvSpPr>
          <p:nvPr>
            <p:ph type="title"/>
          </p:nvPr>
        </p:nvSpPr>
        <p:spPr/>
        <p:txBody>
          <a:bodyPr/>
          <a:lstStyle/>
          <a:p>
            <a:r>
              <a:rPr lang="en-US" dirty="0"/>
              <a:t>Slide 2</a:t>
            </a:r>
          </a:p>
        </p:txBody>
      </p:sp>
    </p:spTree>
    <p:extLst>
      <p:ext uri="{BB962C8B-B14F-4D97-AF65-F5344CB8AC3E}">
        <p14:creationId xmlns:p14="http://schemas.microsoft.com/office/powerpoint/2010/main" val="190079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6 Activities</a:t>
            </a:r>
          </a:p>
        </p:txBody>
      </p:sp>
    </p:spTree>
    <p:extLst>
      <p:ext uri="{BB962C8B-B14F-4D97-AF65-F5344CB8AC3E}">
        <p14:creationId xmlns:p14="http://schemas.microsoft.com/office/powerpoint/2010/main" val="2871484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normAutofit fontScale="92500"/>
          </a:bodyPr>
          <a:lstStyle/>
          <a:p>
            <a:r>
              <a:rPr lang="en-US" dirty="0"/>
              <a:t>Classroom Application Preview</a:t>
            </a:r>
          </a:p>
        </p:txBody>
      </p:sp>
      <p:sp>
        <p:nvSpPr>
          <p:cNvPr id="3" name="Content Placeholder 2"/>
          <p:cNvSpPr>
            <a:spLocks noGrp="1"/>
          </p:cNvSpPr>
          <p:nvPr>
            <p:ph idx="1"/>
          </p:nvPr>
        </p:nvSpPr>
        <p:spPr/>
        <p:txBody>
          <a:bodyPr>
            <a:normAutofit/>
          </a:bodyPr>
          <a:lstStyle/>
          <a:p>
            <a:pPr marL="284163" indent="-284163">
              <a:tabLst>
                <a:tab pos="284163" algn="l"/>
              </a:tabLst>
            </a:pPr>
            <a:r>
              <a:rPr lang="en-US" sz="1800" dirty="0"/>
              <a:t>Look at the list of methods for eliciting responses and choose 2 that you would like to use more often. </a:t>
            </a:r>
          </a:p>
          <a:p>
            <a:pPr marL="284163" indent="-284163">
              <a:tabLst>
                <a:tab pos="284163" algn="l"/>
              </a:tabLst>
            </a:pPr>
            <a:r>
              <a:rPr lang="en-US" sz="1800" dirty="0"/>
              <a:t>For each method, give an example of a recent lesson where you wished you elicited a response differently.</a:t>
            </a:r>
          </a:p>
          <a:p>
            <a:pPr marL="284163" indent="-284163">
              <a:tabLst>
                <a:tab pos="284163" algn="l"/>
              </a:tabLst>
            </a:pPr>
            <a:r>
              <a:rPr lang="en-US" sz="1800" b="1" dirty="0"/>
              <a:t>Briefly describe an upcoming lesson and how you can use these methods to elicit responses. </a:t>
            </a:r>
          </a:p>
        </p:txBody>
      </p:sp>
      <p:sp>
        <p:nvSpPr>
          <p:cNvPr id="5" name="Text Placeholder 4"/>
          <p:cNvSpPr>
            <a:spLocks noGrp="1"/>
          </p:cNvSpPr>
          <p:nvPr>
            <p:ph type="body" sz="quarter" idx="16"/>
          </p:nvPr>
        </p:nvSpPr>
        <p:spPr/>
        <p:txBody>
          <a:bodyPr/>
          <a:lstStyle/>
          <a:p>
            <a:r>
              <a:rPr lang="en-US" dirty="0"/>
              <a:t>Journal Entry Assignment</a:t>
            </a:r>
          </a:p>
        </p:txBody>
      </p:sp>
      <p:sp>
        <p:nvSpPr>
          <p:cNvPr id="4" name="Content Placeholder 3"/>
          <p:cNvSpPr>
            <a:spLocks noGrp="1"/>
          </p:cNvSpPr>
          <p:nvPr>
            <p:ph idx="13"/>
          </p:nvPr>
        </p:nvSpPr>
        <p:spPr>
          <a:prstGeom prst="rect">
            <a:avLst/>
          </a:prstGeom>
        </p:spPr>
        <p:txBody>
          <a:bodyPr/>
          <a:lstStyle/>
          <a:p>
            <a:r>
              <a:rPr lang="en-US" dirty="0"/>
              <a:t>Implement the lesson described in the last part of the Journal Entry Assignment. </a:t>
            </a:r>
          </a:p>
          <a:p>
            <a:r>
              <a:rPr lang="en-US" dirty="0"/>
              <a:t>After implementing, reflect with your coach about the effectiveness of the methods you used to elicit responses. </a:t>
            </a:r>
          </a:p>
        </p:txBody>
      </p:sp>
      <p:sp>
        <p:nvSpPr>
          <p:cNvPr id="6" name="Text Placeholder 5"/>
          <p:cNvSpPr>
            <a:spLocks noGrp="1"/>
          </p:cNvSpPr>
          <p:nvPr>
            <p:ph type="body" sz="quarter" idx="17"/>
          </p:nvPr>
        </p:nvSpPr>
        <p:spPr>
          <a:prstGeom prst="rect">
            <a:avLst/>
          </a:prstGeom>
        </p:spPr>
        <p:txBody>
          <a:bodyPr/>
          <a:lstStyle/>
          <a:p>
            <a:r>
              <a:rPr lang="en-US" dirty="0"/>
              <a:t>Application Activity</a:t>
            </a:r>
          </a:p>
        </p:txBody>
      </p:sp>
      <p:sp>
        <p:nvSpPr>
          <p:cNvPr id="7" name="Title 6" hidden="1">
            <a:extLst>
              <a:ext uri="{FF2B5EF4-FFF2-40B4-BE49-F238E27FC236}">
                <a16:creationId xmlns:a16="http://schemas.microsoft.com/office/drawing/2014/main" id="{D9424F21-BDE2-425F-8AE6-2D0642A0209E}"/>
              </a:ext>
            </a:extLst>
          </p:cNvPr>
          <p:cNvSpPr>
            <a:spLocks noGrp="1"/>
          </p:cNvSpPr>
          <p:nvPr>
            <p:ph type="title"/>
          </p:nvPr>
        </p:nvSpPr>
        <p:spPr/>
        <p:txBody>
          <a:bodyPr/>
          <a:lstStyle/>
          <a:p>
            <a:r>
              <a:rPr lang="en-US" dirty="0"/>
              <a:t>Slide 21</a:t>
            </a:r>
          </a:p>
        </p:txBody>
      </p:sp>
    </p:spTree>
    <p:extLst>
      <p:ext uri="{BB962C8B-B14F-4D97-AF65-F5344CB8AC3E}">
        <p14:creationId xmlns:p14="http://schemas.microsoft.com/office/powerpoint/2010/main" val="35456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1182145" y="2043113"/>
            <a:ext cx="7352025" cy="1439233"/>
          </a:xfrm>
        </p:spPr>
        <p:txBody>
          <a:bodyPr>
            <a:normAutofit/>
          </a:bodyPr>
          <a:lstStyle/>
          <a:p>
            <a:r>
              <a:rPr lang="en-US" dirty="0"/>
              <a:t>Supporting Practices:</a:t>
            </a:r>
          </a:p>
          <a:p>
            <a:r>
              <a:rPr lang="en-US" sz="2400" dirty="0"/>
              <a:t>Using Effective Methods to Elicit Frequent Responses</a:t>
            </a:r>
          </a:p>
        </p:txBody>
      </p:sp>
      <p:sp>
        <p:nvSpPr>
          <p:cNvPr id="3" name="Content Placeholder 2"/>
          <p:cNvSpPr>
            <a:spLocks noGrp="1"/>
          </p:cNvSpPr>
          <p:nvPr>
            <p:ph sz="quarter" idx="14"/>
          </p:nvPr>
        </p:nvSpPr>
        <p:spPr>
          <a:xfrm>
            <a:off x="1182144" y="3433176"/>
            <a:ext cx="7352026" cy="1138824"/>
          </a:xfrm>
        </p:spPr>
        <p:txBody>
          <a:bodyPr>
            <a:normAutofit/>
          </a:bodyPr>
          <a:lstStyle/>
          <a:p>
            <a:r>
              <a:rPr lang="en-US" dirty="0"/>
              <a:t>Part 1: What are the methods and purposes for eliciting responses?</a:t>
            </a:r>
          </a:p>
        </p:txBody>
      </p:sp>
      <p:sp>
        <p:nvSpPr>
          <p:cNvPr id="4" name="Title 3" hidden="1">
            <a:extLst>
              <a:ext uri="{FF2B5EF4-FFF2-40B4-BE49-F238E27FC236}">
                <a16:creationId xmlns:a16="http://schemas.microsoft.com/office/drawing/2014/main" id="{74FB3489-695E-4EFD-B4AB-6DF2D95DE5D7}"/>
              </a:ext>
            </a:extLst>
          </p:cNvPr>
          <p:cNvSpPr>
            <a:spLocks noGrp="1"/>
          </p:cNvSpPr>
          <p:nvPr>
            <p:ph type="title"/>
          </p:nvPr>
        </p:nvSpPr>
        <p:spPr/>
        <p:txBody>
          <a:bodyPr/>
          <a:lstStyle/>
          <a:p>
            <a:r>
              <a:rPr lang="en-US" dirty="0"/>
              <a:t>Slide 22</a:t>
            </a:r>
          </a:p>
        </p:txBody>
      </p:sp>
    </p:spTree>
    <p:extLst>
      <p:ext uri="{BB962C8B-B14F-4D97-AF65-F5344CB8AC3E}">
        <p14:creationId xmlns:p14="http://schemas.microsoft.com/office/powerpoint/2010/main" val="3680268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b="1" dirty="0"/>
              <a:t>You will learn:</a:t>
            </a:r>
          </a:p>
          <a:p>
            <a:r>
              <a:rPr lang="en-US" dirty="0"/>
              <a:t>Methods for eliciting responses</a:t>
            </a:r>
          </a:p>
          <a:p>
            <a:r>
              <a:rPr lang="en-US" dirty="0"/>
              <a:t>The two purposes for eliciting responses</a:t>
            </a:r>
          </a:p>
          <a:p>
            <a:endParaRPr lang="en-US" dirty="0"/>
          </a:p>
        </p:txBody>
      </p:sp>
      <p:sp>
        <p:nvSpPr>
          <p:cNvPr id="3" name="Text Placeholder 2"/>
          <p:cNvSpPr>
            <a:spLocks noGrp="1"/>
          </p:cNvSpPr>
          <p:nvPr>
            <p:ph type="body" sz="quarter" idx="14"/>
          </p:nvPr>
        </p:nvSpPr>
        <p:spPr/>
        <p:txBody>
          <a:bodyPr/>
          <a:lstStyle/>
          <a:p>
            <a:r>
              <a:rPr lang="en-US" dirty="0"/>
              <a:t>Part 1 Objectives</a:t>
            </a:r>
          </a:p>
        </p:txBody>
      </p:sp>
      <p:sp>
        <p:nvSpPr>
          <p:cNvPr id="4" name="Title 3" hidden="1">
            <a:extLst>
              <a:ext uri="{FF2B5EF4-FFF2-40B4-BE49-F238E27FC236}">
                <a16:creationId xmlns:a16="http://schemas.microsoft.com/office/drawing/2014/main" id="{5064A254-C30D-4B17-85DA-17C45BF93069}"/>
              </a:ext>
            </a:extLst>
          </p:cNvPr>
          <p:cNvSpPr>
            <a:spLocks noGrp="1"/>
          </p:cNvSpPr>
          <p:nvPr>
            <p:ph type="title"/>
          </p:nvPr>
        </p:nvSpPr>
        <p:spPr/>
        <p:txBody>
          <a:bodyPr/>
          <a:lstStyle/>
          <a:p>
            <a:r>
              <a:rPr lang="en-US" dirty="0"/>
              <a:t>Slide 23</a:t>
            </a:r>
          </a:p>
        </p:txBody>
      </p:sp>
    </p:spTree>
    <p:extLst>
      <p:ext uri="{BB962C8B-B14F-4D97-AF65-F5344CB8AC3E}">
        <p14:creationId xmlns:p14="http://schemas.microsoft.com/office/powerpoint/2010/main" val="1310375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Module in the context of the DBI framework</a:t>
            </a:r>
          </a:p>
        </p:txBody>
      </p:sp>
      <p:sp>
        <p:nvSpPr>
          <p:cNvPr id="7" name="Rounded Rectangle 6">
            <a:extLst>
              <a:ext uri="{C183D7F6-B498-43B3-948B-1728B52AA6E4}">
                <adec:decorative xmlns:adec="http://schemas.microsoft.com/office/drawing/2017/decorative" val="1"/>
              </a:ext>
            </a:extLst>
          </p:cNvPr>
          <p:cNvSpPr/>
          <p:nvPr/>
        </p:nvSpPr>
        <p:spPr>
          <a:xfrm>
            <a:off x="6586949" y="601241"/>
            <a:ext cx="1786276" cy="998651"/>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descr="intervention adaption"/>
          <p:cNvSpPr/>
          <p:nvPr/>
        </p:nvSpPr>
        <p:spPr>
          <a:xfrm>
            <a:off x="6616929" y="3978955"/>
            <a:ext cx="1686448" cy="558535"/>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axonomy of adaptations: strength, behavior supports provided, dosage, stuent program alignment, explicit instruction principle use, and attention to transger within program"/>
          <p:cNvPicPr>
            <a:picLocks noChangeAspect="1"/>
          </p:cNvPicPr>
          <p:nvPr/>
        </p:nvPicPr>
        <p:blipFill>
          <a:blip r:embed="rId3"/>
          <a:stretch>
            <a:fillRect/>
          </a:stretch>
        </p:blipFill>
        <p:spPr>
          <a:xfrm>
            <a:off x="2564797" y="2009724"/>
            <a:ext cx="3150319" cy="3660416"/>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4139956" y="2357920"/>
            <a:ext cx="939694"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C183D7F6-B498-43B3-948B-1728B52AA6E4}">
                <adec:decorative xmlns:adec="http://schemas.microsoft.com/office/drawing/2017/decorative" val="1"/>
              </a:ext>
            </a:extLst>
          </p:cNvPr>
          <p:cNvSpPr/>
          <p:nvPr/>
        </p:nvSpPr>
        <p:spPr>
          <a:xfrm>
            <a:off x="3896491" y="2908281"/>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C183D7F6-B498-43B3-948B-1728B52AA6E4}">
                <adec:decorative xmlns:adec="http://schemas.microsoft.com/office/drawing/2017/decorative" val="1"/>
              </a:ext>
            </a:extLst>
          </p:cNvPr>
          <p:cNvSpPr/>
          <p:nvPr/>
        </p:nvSpPr>
        <p:spPr>
          <a:xfrm>
            <a:off x="3954745" y="3435602"/>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C183D7F6-B498-43B3-948B-1728B52AA6E4}">
                <adec:decorative xmlns:adec="http://schemas.microsoft.com/office/drawing/2017/decorative" val="1"/>
              </a:ext>
            </a:extLst>
          </p:cNvPr>
          <p:cNvSpPr/>
          <p:nvPr/>
        </p:nvSpPr>
        <p:spPr>
          <a:xfrm>
            <a:off x="3954745" y="3891178"/>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C183D7F6-B498-43B3-948B-1728B52AA6E4}">
                <adec:decorative xmlns:adec="http://schemas.microsoft.com/office/drawing/2017/decorative" val="1"/>
              </a:ext>
            </a:extLst>
          </p:cNvPr>
          <p:cNvSpPr/>
          <p:nvPr/>
        </p:nvSpPr>
        <p:spPr>
          <a:xfrm>
            <a:off x="3896491" y="4909681"/>
            <a:ext cx="1556206"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C183D7F6-B498-43B3-948B-1728B52AA6E4}">
                <adec:decorative xmlns:adec="http://schemas.microsoft.com/office/drawing/2017/decorative" val="1"/>
              </a:ext>
            </a:extLst>
          </p:cNvPr>
          <p:cNvSpPr/>
          <p:nvPr/>
        </p:nvSpPr>
        <p:spPr>
          <a:xfrm>
            <a:off x="3838237" y="4398972"/>
            <a:ext cx="1556206" cy="40433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C183D7F6-B498-43B3-948B-1728B52AA6E4}">
                <adec:decorative xmlns:adec="http://schemas.microsoft.com/office/drawing/2017/decorative" val="1"/>
              </a:ext>
            </a:extLst>
          </p:cNvPr>
          <p:cNvSpPr/>
          <p:nvPr/>
        </p:nvSpPr>
        <p:spPr>
          <a:xfrm>
            <a:off x="5883007" y="1599892"/>
            <a:ext cx="3106757" cy="2185390"/>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C183D7F6-B498-43B3-948B-1728B52AA6E4}">
                <adec:decorative xmlns:adec="http://schemas.microsoft.com/office/drawing/2017/decorative" val="1"/>
              </a:ext>
            </a:extLst>
          </p:cNvPr>
          <p:cNvSpPr/>
          <p:nvPr/>
        </p:nvSpPr>
        <p:spPr>
          <a:xfrm>
            <a:off x="5624050" y="4753180"/>
            <a:ext cx="3274648" cy="1548451"/>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C183D7F6-B498-43B3-948B-1728B52AA6E4}">
                <adec:decorative xmlns:adec="http://schemas.microsoft.com/office/drawing/2017/decorative" val="1"/>
              </a:ext>
            </a:extLst>
          </p:cNvPr>
          <p:cNvSpPr/>
          <p:nvPr/>
        </p:nvSpPr>
        <p:spPr>
          <a:xfrm>
            <a:off x="5715115" y="3785283"/>
            <a:ext cx="901813" cy="967898"/>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C183D7F6-B498-43B3-948B-1728B52AA6E4}">
                <adec:decorative xmlns:adec="http://schemas.microsoft.com/office/drawing/2017/decorative" val="1"/>
              </a:ext>
            </a:extLst>
          </p:cNvPr>
          <p:cNvSpPr/>
          <p:nvPr/>
        </p:nvSpPr>
        <p:spPr>
          <a:xfrm>
            <a:off x="6616928" y="3786454"/>
            <a:ext cx="366075" cy="143602"/>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14"/>
          </p:nvPr>
        </p:nvSpPr>
        <p:spPr>
          <a:xfrm>
            <a:off x="676460" y="1619567"/>
            <a:ext cx="3990790" cy="1990408"/>
          </a:xfrm>
        </p:spPr>
        <p:txBody>
          <a:bodyPr>
            <a:normAutofit/>
          </a:bodyPr>
          <a:lstStyle/>
          <a:p>
            <a:pPr marL="0" indent="0">
              <a:buNone/>
            </a:pPr>
            <a:r>
              <a:rPr lang="en-US" i="1" dirty="0"/>
              <a:t>Use effective methods to elicit frequent responses</a:t>
            </a:r>
          </a:p>
          <a:p>
            <a:pPr marL="0" indent="0">
              <a:buNone/>
            </a:pPr>
            <a:endParaRPr lang="en-US" i="1" dirty="0"/>
          </a:p>
        </p:txBody>
      </p:sp>
      <p:sp>
        <p:nvSpPr>
          <p:cNvPr id="2" name="Rectangle 1"/>
          <p:cNvSpPr/>
          <p:nvPr/>
        </p:nvSpPr>
        <p:spPr>
          <a:xfrm>
            <a:off x="703129" y="2357920"/>
            <a:ext cx="2709634"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Elicit responses that either maintain processing or assess understanding</a:t>
            </a:r>
          </a:p>
        </p:txBody>
      </p:sp>
    </p:spTree>
    <p:extLst>
      <p:ext uri="{BB962C8B-B14F-4D97-AF65-F5344CB8AC3E}">
        <p14:creationId xmlns:p14="http://schemas.microsoft.com/office/powerpoint/2010/main" val="1498821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lvl="0" indent="0">
              <a:lnSpc>
                <a:spcPct val="100000"/>
              </a:lnSpc>
              <a:buNone/>
            </a:pPr>
            <a:r>
              <a:rPr lang="en-US" sz="2800" dirty="0"/>
              <a:t>The methods used to elicit a response should: </a:t>
            </a:r>
          </a:p>
          <a:p>
            <a:pPr lvl="0">
              <a:lnSpc>
                <a:spcPct val="100000"/>
              </a:lnSpc>
            </a:pPr>
            <a:r>
              <a:rPr lang="en-US" sz="2800" dirty="0"/>
              <a:t> </a:t>
            </a:r>
            <a:r>
              <a:rPr lang="en-US" sz="2800" b="1" dirty="0"/>
              <a:t>Maintain or check accuracy of processing</a:t>
            </a:r>
          </a:p>
          <a:p>
            <a:pPr lvl="0">
              <a:lnSpc>
                <a:spcPct val="100000"/>
              </a:lnSpc>
            </a:pPr>
            <a:r>
              <a:rPr lang="en-US" sz="2800" dirty="0"/>
              <a:t> Match the learning outcome</a:t>
            </a:r>
          </a:p>
          <a:p>
            <a:pPr lvl="0">
              <a:lnSpc>
                <a:spcPct val="100000"/>
              </a:lnSpc>
            </a:pPr>
            <a:r>
              <a:rPr lang="en-US" sz="2800" dirty="0"/>
              <a:t> Match student abilities</a:t>
            </a:r>
          </a:p>
          <a:p>
            <a:pPr marL="457200" lvl="0" indent="-457200">
              <a:lnSpc>
                <a:spcPct val="100000"/>
              </a:lnSpc>
            </a:pPr>
            <a:r>
              <a:rPr lang="en-US" sz="2800" dirty="0"/>
              <a:t>Match the desired response format</a:t>
            </a:r>
          </a:p>
          <a:p>
            <a:pPr>
              <a:lnSpc>
                <a:spcPct val="100000"/>
              </a:lnSpc>
            </a:pPr>
            <a:r>
              <a:rPr lang="en-US" sz="2800" dirty="0"/>
              <a:t> Maximize student involvement</a:t>
            </a:r>
          </a:p>
          <a:p>
            <a:endParaRPr lang="en-US" dirty="0"/>
          </a:p>
        </p:txBody>
      </p:sp>
      <p:sp>
        <p:nvSpPr>
          <p:cNvPr id="3" name="Title 2"/>
          <p:cNvSpPr>
            <a:spLocks noGrp="1"/>
          </p:cNvSpPr>
          <p:nvPr>
            <p:ph type="title"/>
          </p:nvPr>
        </p:nvSpPr>
        <p:spPr/>
        <p:txBody>
          <a:bodyPr/>
          <a:lstStyle/>
          <a:p>
            <a:r>
              <a:rPr lang="en-US" dirty="0"/>
              <a:t>Checklist</a:t>
            </a:r>
          </a:p>
        </p:txBody>
      </p:sp>
    </p:spTree>
    <p:extLst>
      <p:ext uri="{BB962C8B-B14F-4D97-AF65-F5344CB8AC3E}">
        <p14:creationId xmlns:p14="http://schemas.microsoft.com/office/powerpoint/2010/main" val="2295930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are we learning this?</a:t>
            </a:r>
          </a:p>
        </p:txBody>
      </p:sp>
      <p:sp>
        <p:nvSpPr>
          <p:cNvPr id="4" name="Title 1"/>
          <p:cNvSpPr txBox="1">
            <a:spLocks/>
          </p:cNvSpPr>
          <p:nvPr/>
        </p:nvSpPr>
        <p:spPr>
          <a:xfrm>
            <a:off x="559835" y="1914896"/>
            <a:ext cx="2859346" cy="1371600"/>
          </a:xfrm>
          <a:prstGeom prst="rect">
            <a:avLst/>
          </a:prstGeom>
        </p:spPr>
        <p:txBody>
          <a:bodyPr anchor="ct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r>
              <a:rPr lang="en-US" dirty="0">
                <a:solidFill>
                  <a:srgbClr val="FFFFFF"/>
                </a:solidFill>
                <a:latin typeface="Arial" panose="020B0604020202020204" pitchFamily="34" charset="0"/>
                <a:cs typeface="Arial" panose="020B0604020202020204" pitchFamily="34" charset="0"/>
              </a:rPr>
              <a:t>Engagement:</a:t>
            </a:r>
            <a:endParaRPr lang="en-US" sz="2800"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3476355" y="2185198"/>
            <a:ext cx="5301669"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when students’ cognitive effort is focused on processing lesson content </a:t>
            </a:r>
          </a:p>
        </p:txBody>
      </p:sp>
    </p:spTree>
    <p:extLst>
      <p:ext uri="{BB962C8B-B14F-4D97-AF65-F5344CB8AC3E}">
        <p14:creationId xmlns:p14="http://schemas.microsoft.com/office/powerpoint/2010/main" val="699143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Effective methods for eliciting responses </a:t>
            </a:r>
          </a:p>
        </p:txBody>
      </p:sp>
      <p:graphicFrame>
        <p:nvGraphicFramePr>
          <p:cNvPr id="4" name="Table 3"/>
          <p:cNvGraphicFramePr>
            <a:graphicFrameLocks noGrp="1"/>
          </p:cNvGraphicFramePr>
          <p:nvPr>
            <p:extLst>
              <p:ext uri="{D42A27DB-BD31-4B8C-83A1-F6EECF244321}">
                <p14:modId xmlns:p14="http://schemas.microsoft.com/office/powerpoint/2010/main" val="3701733375"/>
              </p:ext>
            </p:extLst>
          </p:nvPr>
        </p:nvGraphicFramePr>
        <p:xfrm>
          <a:off x="333264" y="1455116"/>
          <a:ext cx="8705961" cy="745158"/>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bl>
          </a:graphicData>
        </a:graphic>
      </p:graphicFrame>
    </p:spTree>
    <p:extLst>
      <p:ext uri="{BB962C8B-B14F-4D97-AF65-F5344CB8AC3E}">
        <p14:creationId xmlns:p14="http://schemas.microsoft.com/office/powerpoint/2010/main" val="2752495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 methods for eliciting responses </a:t>
            </a:r>
          </a:p>
        </p:txBody>
      </p:sp>
      <p:graphicFrame>
        <p:nvGraphicFramePr>
          <p:cNvPr id="4" name="Table 3"/>
          <p:cNvGraphicFramePr>
            <a:graphicFrameLocks noGrp="1"/>
          </p:cNvGraphicFramePr>
          <p:nvPr>
            <p:extLst>
              <p:ext uri="{D42A27DB-BD31-4B8C-83A1-F6EECF244321}">
                <p14:modId xmlns:p14="http://schemas.microsoft.com/office/powerpoint/2010/main" val="1322887922"/>
              </p:ext>
            </p:extLst>
          </p:nvPr>
        </p:nvGraphicFramePr>
        <p:xfrm>
          <a:off x="333264" y="1455116"/>
          <a:ext cx="8705961" cy="745158"/>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rgbClr val="BB4B31"/>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bl>
          </a:graphicData>
        </a:graphic>
      </p:graphicFrame>
      <p:sp>
        <p:nvSpPr>
          <p:cNvPr id="7" name="TextBox 6"/>
          <p:cNvSpPr txBox="1"/>
          <p:nvPr/>
        </p:nvSpPr>
        <p:spPr>
          <a:xfrm>
            <a:off x="519853" y="2958353"/>
            <a:ext cx="2823421" cy="2830606"/>
          </a:xfrm>
          <a:prstGeom prst="rect">
            <a:avLst/>
          </a:prstGeom>
          <a:solidFill>
            <a:srgbClr val="BB4B31"/>
          </a:solidFill>
          <a:ln w="12700">
            <a:solidFill>
              <a:schemeClr val="tx1"/>
            </a:solidFill>
          </a:ln>
        </p:spPr>
        <p:txBody>
          <a:bodyPr wrap="square" rtlCol="0" anchor="ctr">
            <a:noAutofit/>
          </a:bodyPr>
          <a:lstStyle/>
          <a:p>
            <a:pPr algn="ctr"/>
            <a:r>
              <a:rPr lang="en-US" sz="3600" b="1" dirty="0">
                <a:latin typeface="Arial" panose="020B0604020202020204" pitchFamily="34" charset="0"/>
                <a:cs typeface="Arial" panose="020B0604020202020204" pitchFamily="34" charset="0"/>
              </a:rPr>
              <a:t>Whip Around</a:t>
            </a:r>
          </a:p>
        </p:txBody>
      </p:sp>
      <p:sp>
        <p:nvSpPr>
          <p:cNvPr id="8" name="TextBox 7"/>
          <p:cNvSpPr txBox="1"/>
          <p:nvPr/>
        </p:nvSpPr>
        <p:spPr>
          <a:xfrm>
            <a:off x="3542595" y="3034828"/>
            <a:ext cx="5468055" cy="2462213"/>
          </a:xfrm>
          <a:prstGeom prst="rect">
            <a:avLst/>
          </a:prstGeom>
          <a:noFill/>
        </p:spPr>
        <p:txBody>
          <a:bodyPr wrap="square" rtlCol="0">
            <a:spAutoFit/>
          </a:bodyPr>
          <a:lstStyle/>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Ask a question with many possible responses</a:t>
            </a:r>
          </a:p>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Go up and down the rows and ask for student responses without any interruption</a:t>
            </a:r>
          </a:p>
          <a:p>
            <a:pPr marL="285750" lvl="0" indent="-285750">
              <a:buFont typeface="Arial" panose="020B0604020202020204" pitchFamily="34" charset="0"/>
              <a:buChar char="•"/>
            </a:pPr>
            <a:r>
              <a:rPr lang="en-US" sz="2200" i="1" dirty="0">
                <a:latin typeface="Arial" panose="020B0604020202020204" pitchFamily="34" charset="0"/>
                <a:cs typeface="Arial" panose="020B0604020202020204" pitchFamily="34" charset="0"/>
              </a:rPr>
              <a:t>Students are allowed to pass if response has already been said</a:t>
            </a:r>
          </a:p>
        </p:txBody>
      </p:sp>
    </p:spTree>
    <p:extLst>
      <p:ext uri="{BB962C8B-B14F-4D97-AF65-F5344CB8AC3E}">
        <p14:creationId xmlns:p14="http://schemas.microsoft.com/office/powerpoint/2010/main" val="1715061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 methods for eliciting responses </a:t>
            </a:r>
          </a:p>
        </p:txBody>
      </p:sp>
      <p:graphicFrame>
        <p:nvGraphicFramePr>
          <p:cNvPr id="4" name="Table 3"/>
          <p:cNvGraphicFramePr>
            <a:graphicFrameLocks noGrp="1"/>
          </p:cNvGraphicFramePr>
          <p:nvPr>
            <p:extLst>
              <p:ext uri="{D42A27DB-BD31-4B8C-83A1-F6EECF244321}">
                <p14:modId xmlns:p14="http://schemas.microsoft.com/office/powerpoint/2010/main" val="3716686469"/>
              </p:ext>
            </p:extLst>
          </p:nvPr>
        </p:nvGraphicFramePr>
        <p:xfrm>
          <a:off x="333264" y="1455116"/>
          <a:ext cx="8705961" cy="745158"/>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rgbClr val="BB4B31"/>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bl>
          </a:graphicData>
        </a:graphic>
      </p:graphicFrame>
      <p:sp>
        <p:nvSpPr>
          <p:cNvPr id="7" name="TextBox 6"/>
          <p:cNvSpPr txBox="1"/>
          <p:nvPr/>
        </p:nvSpPr>
        <p:spPr>
          <a:xfrm>
            <a:off x="519853" y="2958353"/>
            <a:ext cx="2823421" cy="2830606"/>
          </a:xfrm>
          <a:prstGeom prst="rect">
            <a:avLst/>
          </a:prstGeom>
          <a:solidFill>
            <a:srgbClr val="BB4B31"/>
          </a:solidFill>
          <a:ln w="12700">
            <a:solidFill>
              <a:schemeClr val="tx1"/>
            </a:solidFill>
          </a:ln>
        </p:spPr>
        <p:txBody>
          <a:bodyPr wrap="square" rtlCol="0" anchor="ctr">
            <a:noAutofit/>
          </a:bodyPr>
          <a:lstStyle/>
          <a:p>
            <a:pPr algn="ctr"/>
            <a:r>
              <a:rPr lang="en-US" sz="3600" b="1" dirty="0">
                <a:latin typeface="Arial" panose="020B0604020202020204" pitchFamily="34" charset="0"/>
                <a:cs typeface="Arial" panose="020B0604020202020204" pitchFamily="34" charset="0"/>
              </a:rPr>
              <a:t>Choral Response</a:t>
            </a:r>
          </a:p>
        </p:txBody>
      </p:sp>
      <p:sp>
        <p:nvSpPr>
          <p:cNvPr id="8" name="TextBox 7"/>
          <p:cNvSpPr txBox="1"/>
          <p:nvPr/>
        </p:nvSpPr>
        <p:spPr>
          <a:xfrm>
            <a:off x="3571170" y="3650381"/>
            <a:ext cx="5468055" cy="1446550"/>
          </a:xfrm>
          <a:prstGeom prst="rect">
            <a:avLst/>
          </a:prstGeom>
          <a:noFill/>
        </p:spPr>
        <p:txBody>
          <a:bodyPr wrap="square" rtlCol="0">
            <a:spAutoFit/>
          </a:bodyPr>
          <a:lstStyle/>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Ask a question</a:t>
            </a:r>
          </a:p>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Allow thinking time</a:t>
            </a:r>
          </a:p>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Ask for everyone’s response after a signal</a:t>
            </a:r>
          </a:p>
        </p:txBody>
      </p:sp>
    </p:spTree>
    <p:extLst>
      <p:ext uri="{BB962C8B-B14F-4D97-AF65-F5344CB8AC3E}">
        <p14:creationId xmlns:p14="http://schemas.microsoft.com/office/powerpoint/2010/main" val="1405459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b="1" dirty="0"/>
              <a:t>You will learn:</a:t>
            </a:r>
          </a:p>
          <a:p>
            <a:r>
              <a:rPr lang="en-US" dirty="0"/>
              <a:t>How the supporting practices maximize engagement</a:t>
            </a:r>
          </a:p>
          <a:p>
            <a:r>
              <a:rPr lang="en-US" dirty="0"/>
              <a:t>Various methods to elicit responses</a:t>
            </a:r>
          </a:p>
          <a:p>
            <a:r>
              <a:rPr lang="en-US" dirty="0"/>
              <a:t>How to use these methods to elicit frequent responses that:</a:t>
            </a:r>
          </a:p>
          <a:p>
            <a:pPr lvl="1"/>
            <a:r>
              <a:rPr lang="en-US" dirty="0"/>
              <a:t>Maintain or check accuracy of processing</a:t>
            </a:r>
          </a:p>
          <a:p>
            <a:pPr lvl="1"/>
            <a:r>
              <a:rPr lang="en-US" dirty="0"/>
              <a:t>Match the learning outcome</a:t>
            </a:r>
          </a:p>
          <a:p>
            <a:pPr lvl="1"/>
            <a:r>
              <a:rPr lang="en-US" dirty="0"/>
              <a:t>Match student abilities</a:t>
            </a:r>
          </a:p>
          <a:p>
            <a:pPr lvl="1"/>
            <a:r>
              <a:rPr lang="en-US" dirty="0"/>
              <a:t>Elicit a variety of response formats (when appropriate)</a:t>
            </a:r>
          </a:p>
          <a:p>
            <a:pPr lvl="1"/>
            <a:r>
              <a:rPr lang="en-US" dirty="0"/>
              <a:t>Maximize student involvement</a:t>
            </a:r>
          </a:p>
        </p:txBody>
      </p:sp>
      <p:sp>
        <p:nvSpPr>
          <p:cNvPr id="3" name="Content Placeholder 2"/>
          <p:cNvSpPr>
            <a:spLocks noGrp="1"/>
          </p:cNvSpPr>
          <p:nvPr>
            <p:ph sz="quarter" idx="14"/>
          </p:nvPr>
        </p:nvSpPr>
        <p:spPr/>
        <p:txBody>
          <a:bodyPr/>
          <a:lstStyle/>
          <a:p>
            <a:r>
              <a:rPr lang="en-US" dirty="0"/>
              <a:t>Module 6 Objectives</a:t>
            </a:r>
          </a:p>
        </p:txBody>
      </p:sp>
      <p:sp>
        <p:nvSpPr>
          <p:cNvPr id="4" name="Title 3" hidden="1">
            <a:extLst>
              <a:ext uri="{FF2B5EF4-FFF2-40B4-BE49-F238E27FC236}">
                <a16:creationId xmlns:a16="http://schemas.microsoft.com/office/drawing/2014/main" id="{E2323342-F832-4BE6-BD43-966A8A09F5DC}"/>
              </a:ext>
            </a:extLst>
          </p:cNvPr>
          <p:cNvSpPr>
            <a:spLocks noGrp="1"/>
          </p:cNvSpPr>
          <p:nvPr>
            <p:ph type="title"/>
          </p:nvPr>
        </p:nvSpPr>
        <p:spPr/>
        <p:txBody>
          <a:bodyPr/>
          <a:lstStyle/>
          <a:p>
            <a:r>
              <a:rPr lang="en-US" dirty="0"/>
              <a:t>Slide 3</a:t>
            </a:r>
          </a:p>
        </p:txBody>
      </p:sp>
    </p:spTree>
    <p:extLst>
      <p:ext uri="{BB962C8B-B14F-4D97-AF65-F5344CB8AC3E}">
        <p14:creationId xmlns:p14="http://schemas.microsoft.com/office/powerpoint/2010/main" val="2623419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 methods for eliciting responses </a:t>
            </a:r>
          </a:p>
        </p:txBody>
      </p:sp>
      <p:graphicFrame>
        <p:nvGraphicFramePr>
          <p:cNvPr id="4" name="Table 3"/>
          <p:cNvGraphicFramePr>
            <a:graphicFrameLocks noGrp="1"/>
          </p:cNvGraphicFramePr>
          <p:nvPr>
            <p:extLst>
              <p:ext uri="{D42A27DB-BD31-4B8C-83A1-F6EECF244321}">
                <p14:modId xmlns:p14="http://schemas.microsoft.com/office/powerpoint/2010/main" val="1773471528"/>
              </p:ext>
            </p:extLst>
          </p:nvPr>
        </p:nvGraphicFramePr>
        <p:xfrm>
          <a:off x="333264" y="1455116"/>
          <a:ext cx="8705961" cy="745158"/>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rgbClr val="BB4B31"/>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bl>
          </a:graphicData>
        </a:graphic>
      </p:graphicFrame>
      <p:sp>
        <p:nvSpPr>
          <p:cNvPr id="7" name="TextBox 6"/>
          <p:cNvSpPr txBox="1"/>
          <p:nvPr/>
        </p:nvSpPr>
        <p:spPr>
          <a:xfrm>
            <a:off x="519853" y="2958353"/>
            <a:ext cx="2823421" cy="2830606"/>
          </a:xfrm>
          <a:prstGeom prst="rect">
            <a:avLst/>
          </a:prstGeom>
          <a:solidFill>
            <a:srgbClr val="BB4B31"/>
          </a:solidFill>
          <a:ln w="12700">
            <a:solidFill>
              <a:schemeClr val="tx1"/>
            </a:solidFill>
          </a:ln>
        </p:spPr>
        <p:txBody>
          <a:bodyPr wrap="square" rtlCol="0" anchor="ctr">
            <a:noAutofit/>
          </a:bodyPr>
          <a:lstStyle/>
          <a:p>
            <a:pPr algn="ctr"/>
            <a:r>
              <a:rPr lang="en-US" sz="3600" b="1" dirty="0">
                <a:latin typeface="Arial" panose="020B0604020202020204" pitchFamily="34" charset="0"/>
                <a:cs typeface="Arial" panose="020B0604020202020204" pitchFamily="34" charset="0"/>
              </a:rPr>
              <a:t>Hand Signals</a:t>
            </a:r>
          </a:p>
        </p:txBody>
      </p:sp>
      <p:sp>
        <p:nvSpPr>
          <p:cNvPr id="8" name="TextBox 7"/>
          <p:cNvSpPr txBox="1"/>
          <p:nvPr/>
        </p:nvSpPr>
        <p:spPr>
          <a:xfrm>
            <a:off x="3571170" y="2958353"/>
            <a:ext cx="5468055" cy="2800767"/>
          </a:xfrm>
          <a:prstGeom prst="rect">
            <a:avLst/>
          </a:prstGeom>
          <a:noFill/>
        </p:spPr>
        <p:txBody>
          <a:bodyPr wrap="square" rtlCol="0">
            <a:spAutoFit/>
          </a:bodyPr>
          <a:lstStyle/>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Ask a question</a:t>
            </a:r>
          </a:p>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Allow thinking time</a:t>
            </a:r>
          </a:p>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Ask for everyone’s response after a signal</a:t>
            </a:r>
          </a:p>
          <a:p>
            <a:pPr marL="285750" lvl="0" indent="-285750">
              <a:buFont typeface="Arial" panose="020B0604020202020204" pitchFamily="34" charset="0"/>
              <a:buChar char="•"/>
            </a:pPr>
            <a:r>
              <a:rPr lang="en-US" sz="2200" i="1" dirty="0">
                <a:latin typeface="Arial" panose="020B0604020202020204" pitchFamily="34" charset="0"/>
                <a:cs typeface="Arial" panose="020B0604020202020204" pitchFamily="34" charset="0"/>
              </a:rPr>
              <a:t>Responses include: </a:t>
            </a:r>
          </a:p>
          <a:p>
            <a:pPr marL="742950" lvl="1" indent="-285750">
              <a:buFont typeface="Arial" panose="020B0604020202020204" pitchFamily="34" charset="0"/>
              <a:buChar char="•"/>
            </a:pPr>
            <a:r>
              <a:rPr lang="en-US" sz="2200" i="1" dirty="0">
                <a:latin typeface="Arial" panose="020B0604020202020204" pitchFamily="34" charset="0"/>
                <a:cs typeface="Arial" panose="020B0604020202020204" pitchFamily="34" charset="0"/>
              </a:rPr>
              <a:t>Thumbs Up-Down</a:t>
            </a:r>
          </a:p>
          <a:p>
            <a:pPr marL="742950" lvl="1" indent="-285750">
              <a:buFont typeface="Arial" panose="020B0604020202020204" pitchFamily="34" charset="0"/>
              <a:buChar char="•"/>
            </a:pPr>
            <a:r>
              <a:rPr lang="en-US" sz="2200" i="1" dirty="0">
                <a:latin typeface="Arial" panose="020B0604020202020204" pitchFamily="34" charset="0"/>
                <a:cs typeface="Arial" panose="020B0604020202020204" pitchFamily="34" charset="0"/>
              </a:rPr>
              <a:t>Fist-to-Five</a:t>
            </a:r>
          </a:p>
          <a:p>
            <a:pPr marL="742950" lvl="1" indent="-285750">
              <a:buFont typeface="Arial" panose="020B0604020202020204" pitchFamily="34" charset="0"/>
              <a:buChar char="•"/>
            </a:pPr>
            <a:r>
              <a:rPr lang="en-US" sz="2200" i="1" dirty="0">
                <a:latin typeface="Arial" panose="020B0604020202020204" pitchFamily="34" charset="0"/>
                <a:cs typeface="Arial" panose="020B0604020202020204" pitchFamily="34" charset="0"/>
              </a:rPr>
              <a:t>Fingers as Number</a:t>
            </a:r>
          </a:p>
        </p:txBody>
      </p:sp>
    </p:spTree>
    <p:extLst>
      <p:ext uri="{BB962C8B-B14F-4D97-AF65-F5344CB8AC3E}">
        <p14:creationId xmlns:p14="http://schemas.microsoft.com/office/powerpoint/2010/main" val="3822096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 methods for eliciting responses </a:t>
            </a:r>
          </a:p>
        </p:txBody>
      </p:sp>
      <p:graphicFrame>
        <p:nvGraphicFramePr>
          <p:cNvPr id="4" name="Table 3"/>
          <p:cNvGraphicFramePr>
            <a:graphicFrameLocks noGrp="1"/>
          </p:cNvGraphicFramePr>
          <p:nvPr>
            <p:extLst>
              <p:ext uri="{D42A27DB-BD31-4B8C-83A1-F6EECF244321}">
                <p14:modId xmlns:p14="http://schemas.microsoft.com/office/powerpoint/2010/main" val="4069298969"/>
              </p:ext>
            </p:extLst>
          </p:nvPr>
        </p:nvGraphicFramePr>
        <p:xfrm>
          <a:off x="333264" y="1455116"/>
          <a:ext cx="8705961" cy="745158"/>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rgbClr val="BB4B31"/>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bl>
          </a:graphicData>
        </a:graphic>
      </p:graphicFrame>
      <p:sp>
        <p:nvSpPr>
          <p:cNvPr id="7" name="TextBox 6"/>
          <p:cNvSpPr txBox="1"/>
          <p:nvPr/>
        </p:nvSpPr>
        <p:spPr>
          <a:xfrm>
            <a:off x="519853" y="2958353"/>
            <a:ext cx="2823421" cy="2830606"/>
          </a:xfrm>
          <a:prstGeom prst="rect">
            <a:avLst/>
          </a:prstGeom>
          <a:solidFill>
            <a:srgbClr val="BB4B31"/>
          </a:solidFill>
          <a:ln w="12700">
            <a:solidFill>
              <a:schemeClr val="tx1"/>
            </a:solidFill>
          </a:ln>
        </p:spPr>
        <p:txBody>
          <a:bodyPr wrap="square" rtlCol="0" anchor="ctr">
            <a:noAutofit/>
          </a:bodyPr>
          <a:lstStyle/>
          <a:p>
            <a:pPr algn="ctr"/>
            <a:r>
              <a:rPr lang="en-US" sz="3600" b="1" dirty="0">
                <a:latin typeface="Arial" panose="020B0604020202020204" pitchFamily="34" charset="0"/>
                <a:cs typeface="Arial" panose="020B0604020202020204" pitchFamily="34" charset="0"/>
              </a:rPr>
              <a:t>Cued   Retell</a:t>
            </a:r>
          </a:p>
        </p:txBody>
      </p:sp>
      <p:sp>
        <p:nvSpPr>
          <p:cNvPr id="8" name="TextBox 7"/>
          <p:cNvSpPr txBox="1"/>
          <p:nvPr/>
        </p:nvSpPr>
        <p:spPr>
          <a:xfrm>
            <a:off x="3494970" y="3481104"/>
            <a:ext cx="5468055" cy="1785104"/>
          </a:xfrm>
          <a:prstGeom prst="rect">
            <a:avLst/>
          </a:prstGeom>
          <a:noFill/>
        </p:spPr>
        <p:txBody>
          <a:bodyPr wrap="square" rtlCol="0">
            <a:spAutoFit/>
          </a:bodyPr>
          <a:lstStyle/>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Students work in partners</a:t>
            </a:r>
          </a:p>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One partner explains a concept that was recently taught while the other partner listens and provides prompting/support when necessary</a:t>
            </a:r>
          </a:p>
        </p:txBody>
      </p:sp>
    </p:spTree>
    <p:extLst>
      <p:ext uri="{BB962C8B-B14F-4D97-AF65-F5344CB8AC3E}">
        <p14:creationId xmlns:p14="http://schemas.microsoft.com/office/powerpoint/2010/main" val="2020884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 methods for eliciting responses </a:t>
            </a:r>
          </a:p>
        </p:txBody>
      </p:sp>
      <p:graphicFrame>
        <p:nvGraphicFramePr>
          <p:cNvPr id="4" name="Table 3"/>
          <p:cNvGraphicFramePr>
            <a:graphicFrameLocks noGrp="1"/>
          </p:cNvGraphicFramePr>
          <p:nvPr>
            <p:extLst>
              <p:ext uri="{D42A27DB-BD31-4B8C-83A1-F6EECF244321}">
                <p14:modId xmlns:p14="http://schemas.microsoft.com/office/powerpoint/2010/main" val="3505796428"/>
              </p:ext>
            </p:extLst>
          </p:nvPr>
        </p:nvGraphicFramePr>
        <p:xfrm>
          <a:off x="333264" y="1455116"/>
          <a:ext cx="8705961" cy="745158"/>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rgbClr val="BB4B31"/>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bl>
          </a:graphicData>
        </a:graphic>
      </p:graphicFrame>
      <p:sp>
        <p:nvSpPr>
          <p:cNvPr id="7" name="TextBox 6"/>
          <p:cNvSpPr txBox="1"/>
          <p:nvPr/>
        </p:nvSpPr>
        <p:spPr>
          <a:xfrm>
            <a:off x="519853" y="2958353"/>
            <a:ext cx="2823421" cy="2830606"/>
          </a:xfrm>
          <a:prstGeom prst="rect">
            <a:avLst/>
          </a:prstGeom>
          <a:solidFill>
            <a:srgbClr val="BB4B31"/>
          </a:solidFill>
          <a:ln w="12700">
            <a:solidFill>
              <a:schemeClr val="tx1"/>
            </a:solidFill>
          </a:ln>
        </p:spPr>
        <p:txBody>
          <a:bodyPr wrap="square" rtlCol="0" anchor="ctr">
            <a:noAutofit/>
          </a:bodyPr>
          <a:lstStyle/>
          <a:p>
            <a:pPr algn="ctr"/>
            <a:r>
              <a:rPr lang="en-US" sz="3600" b="1" dirty="0">
                <a:latin typeface="Arial" panose="020B0604020202020204" pitchFamily="34" charset="0"/>
                <a:cs typeface="Arial" panose="020B0604020202020204" pitchFamily="34" charset="0"/>
              </a:rPr>
              <a:t>White</a:t>
            </a:r>
          </a:p>
          <a:p>
            <a:pPr algn="ctr"/>
            <a:r>
              <a:rPr lang="en-US" sz="3600" b="1" dirty="0">
                <a:latin typeface="Arial" panose="020B0604020202020204" pitchFamily="34" charset="0"/>
                <a:cs typeface="Arial" panose="020B0604020202020204" pitchFamily="34" charset="0"/>
              </a:rPr>
              <a:t>Boards</a:t>
            </a:r>
          </a:p>
        </p:txBody>
      </p:sp>
      <p:sp>
        <p:nvSpPr>
          <p:cNvPr id="8" name="TextBox 7"/>
          <p:cNvSpPr txBox="1"/>
          <p:nvPr/>
        </p:nvSpPr>
        <p:spPr>
          <a:xfrm>
            <a:off x="3485445" y="3311827"/>
            <a:ext cx="5468055" cy="2123658"/>
          </a:xfrm>
          <a:prstGeom prst="rect">
            <a:avLst/>
          </a:prstGeom>
          <a:noFill/>
        </p:spPr>
        <p:txBody>
          <a:bodyPr wrap="square" rtlCol="0">
            <a:spAutoFit/>
          </a:bodyPr>
          <a:lstStyle/>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Ask a question</a:t>
            </a:r>
          </a:p>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Each student writes the answer on his/her own white board</a:t>
            </a:r>
          </a:p>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When signaled, students display their answers to the question on the white boards</a:t>
            </a:r>
          </a:p>
        </p:txBody>
      </p:sp>
    </p:spTree>
    <p:extLst>
      <p:ext uri="{BB962C8B-B14F-4D97-AF65-F5344CB8AC3E}">
        <p14:creationId xmlns:p14="http://schemas.microsoft.com/office/powerpoint/2010/main" val="722974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 methods for eliciting responses </a:t>
            </a:r>
          </a:p>
        </p:txBody>
      </p:sp>
      <p:graphicFrame>
        <p:nvGraphicFramePr>
          <p:cNvPr id="4" name="Table 3"/>
          <p:cNvGraphicFramePr>
            <a:graphicFrameLocks noGrp="1"/>
          </p:cNvGraphicFramePr>
          <p:nvPr>
            <p:extLst>
              <p:ext uri="{D42A27DB-BD31-4B8C-83A1-F6EECF244321}">
                <p14:modId xmlns:p14="http://schemas.microsoft.com/office/powerpoint/2010/main" val="4139627978"/>
              </p:ext>
            </p:extLst>
          </p:nvPr>
        </p:nvGraphicFramePr>
        <p:xfrm>
          <a:off x="333264" y="1455116"/>
          <a:ext cx="8705961" cy="745158"/>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rgbClr val="BB4B31"/>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bl>
          </a:graphicData>
        </a:graphic>
      </p:graphicFrame>
      <p:sp>
        <p:nvSpPr>
          <p:cNvPr id="7" name="TextBox 6"/>
          <p:cNvSpPr txBox="1"/>
          <p:nvPr/>
        </p:nvSpPr>
        <p:spPr>
          <a:xfrm>
            <a:off x="519853" y="2958353"/>
            <a:ext cx="2823421" cy="2830606"/>
          </a:xfrm>
          <a:prstGeom prst="rect">
            <a:avLst/>
          </a:prstGeom>
          <a:solidFill>
            <a:srgbClr val="BB4B31"/>
          </a:solidFill>
          <a:ln w="12700">
            <a:solidFill>
              <a:schemeClr val="tx1"/>
            </a:solidFill>
          </a:ln>
        </p:spPr>
        <p:txBody>
          <a:bodyPr wrap="square" rtlCol="0" anchor="ctr">
            <a:noAutofit/>
          </a:bodyPr>
          <a:lstStyle/>
          <a:p>
            <a:pPr algn="ctr"/>
            <a:r>
              <a:rPr lang="en-US" sz="3600" b="1" dirty="0">
                <a:latin typeface="Arial" panose="020B0604020202020204" pitchFamily="34" charset="0"/>
                <a:cs typeface="Arial" panose="020B0604020202020204" pitchFamily="34" charset="0"/>
              </a:rPr>
              <a:t>Response Cards</a:t>
            </a:r>
          </a:p>
        </p:txBody>
      </p:sp>
      <p:sp>
        <p:nvSpPr>
          <p:cNvPr id="8" name="TextBox 7"/>
          <p:cNvSpPr txBox="1"/>
          <p:nvPr/>
        </p:nvSpPr>
        <p:spPr>
          <a:xfrm>
            <a:off x="3485445" y="3142549"/>
            <a:ext cx="5468055" cy="2462213"/>
          </a:xfrm>
          <a:prstGeom prst="rect">
            <a:avLst/>
          </a:prstGeom>
          <a:noFill/>
        </p:spPr>
        <p:txBody>
          <a:bodyPr wrap="square" rtlCol="0">
            <a:spAutoFit/>
          </a:bodyPr>
          <a:lstStyle/>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Give each student a response card</a:t>
            </a:r>
          </a:p>
          <a:p>
            <a:pPr marL="742950" lvl="1" indent="-285750">
              <a:buFont typeface="Arial" panose="020B0604020202020204" pitchFamily="34" charset="0"/>
              <a:buChar char="•"/>
            </a:pPr>
            <a:r>
              <a:rPr lang="en-US" sz="2200" i="1" dirty="0">
                <a:latin typeface="Arial" panose="020B0604020202020204" pitchFamily="34" charset="0"/>
                <a:cs typeface="Arial" panose="020B0604020202020204" pitchFamily="34" charset="0"/>
              </a:rPr>
              <a:t>They can be preprinted, write-on, or blank</a:t>
            </a:r>
          </a:p>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Ask a question</a:t>
            </a:r>
          </a:p>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When signaled, each student holds up his/her own response card to display their response to the question</a:t>
            </a:r>
          </a:p>
        </p:txBody>
      </p:sp>
    </p:spTree>
    <p:extLst>
      <p:ext uri="{BB962C8B-B14F-4D97-AF65-F5344CB8AC3E}">
        <p14:creationId xmlns:p14="http://schemas.microsoft.com/office/powerpoint/2010/main" val="2802244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 methods for eliciting responses </a:t>
            </a:r>
          </a:p>
        </p:txBody>
      </p:sp>
      <p:graphicFrame>
        <p:nvGraphicFramePr>
          <p:cNvPr id="4" name="Table 3"/>
          <p:cNvGraphicFramePr>
            <a:graphicFrameLocks noGrp="1"/>
          </p:cNvGraphicFramePr>
          <p:nvPr>
            <p:extLst>
              <p:ext uri="{D42A27DB-BD31-4B8C-83A1-F6EECF244321}">
                <p14:modId xmlns:p14="http://schemas.microsoft.com/office/powerpoint/2010/main" val="1320680746"/>
              </p:ext>
            </p:extLst>
          </p:nvPr>
        </p:nvGraphicFramePr>
        <p:xfrm>
          <a:off x="333264" y="1455116"/>
          <a:ext cx="8705961" cy="745158"/>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rgbClr val="BB4B31"/>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bl>
          </a:graphicData>
        </a:graphic>
      </p:graphicFrame>
      <p:sp>
        <p:nvSpPr>
          <p:cNvPr id="7" name="TextBox 6"/>
          <p:cNvSpPr txBox="1"/>
          <p:nvPr/>
        </p:nvSpPr>
        <p:spPr>
          <a:xfrm>
            <a:off x="519853" y="2958353"/>
            <a:ext cx="2823421" cy="2830606"/>
          </a:xfrm>
          <a:prstGeom prst="rect">
            <a:avLst/>
          </a:prstGeom>
          <a:solidFill>
            <a:srgbClr val="BB4B31"/>
          </a:solidFill>
          <a:ln w="12700">
            <a:solidFill>
              <a:schemeClr val="tx1"/>
            </a:solidFill>
          </a:ln>
        </p:spPr>
        <p:txBody>
          <a:bodyPr wrap="square" rtlCol="0" anchor="ctr">
            <a:noAutofit/>
          </a:bodyPr>
          <a:lstStyle/>
          <a:p>
            <a:pPr algn="ctr"/>
            <a:r>
              <a:rPr lang="en-US" sz="3600" b="1" dirty="0">
                <a:latin typeface="Arial" panose="020B0604020202020204" pitchFamily="34" charset="0"/>
                <a:cs typeface="Arial" panose="020B0604020202020204" pitchFamily="34" charset="0"/>
              </a:rPr>
              <a:t>Turn &amp; </a:t>
            </a:r>
          </a:p>
          <a:p>
            <a:pPr algn="ctr"/>
            <a:r>
              <a:rPr lang="en-US" sz="3600" b="1" dirty="0">
                <a:latin typeface="Arial" panose="020B0604020202020204" pitchFamily="34" charset="0"/>
                <a:cs typeface="Arial" panose="020B0604020202020204" pitchFamily="34" charset="0"/>
              </a:rPr>
              <a:t>Talk</a:t>
            </a:r>
          </a:p>
        </p:txBody>
      </p:sp>
      <p:sp>
        <p:nvSpPr>
          <p:cNvPr id="8" name="TextBox 7"/>
          <p:cNvSpPr txBox="1"/>
          <p:nvPr/>
        </p:nvSpPr>
        <p:spPr>
          <a:xfrm>
            <a:off x="3494970" y="3311827"/>
            <a:ext cx="5468055" cy="2123658"/>
          </a:xfrm>
          <a:prstGeom prst="rect">
            <a:avLst/>
          </a:prstGeom>
          <a:noFill/>
        </p:spPr>
        <p:txBody>
          <a:bodyPr wrap="square" rtlCol="0">
            <a:spAutoFit/>
          </a:bodyPr>
          <a:lstStyle/>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Ask a question and provide thinking time</a:t>
            </a:r>
          </a:p>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Ask students to get into partners to discuss the answer to the question</a:t>
            </a:r>
          </a:p>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Call on students to share what his/her partner said</a:t>
            </a:r>
          </a:p>
        </p:txBody>
      </p:sp>
    </p:spTree>
    <p:extLst>
      <p:ext uri="{BB962C8B-B14F-4D97-AF65-F5344CB8AC3E}">
        <p14:creationId xmlns:p14="http://schemas.microsoft.com/office/powerpoint/2010/main" val="13775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 methods for eliciting responses </a:t>
            </a:r>
          </a:p>
        </p:txBody>
      </p:sp>
      <p:graphicFrame>
        <p:nvGraphicFramePr>
          <p:cNvPr id="4" name="Table 3"/>
          <p:cNvGraphicFramePr>
            <a:graphicFrameLocks noGrp="1"/>
          </p:cNvGraphicFramePr>
          <p:nvPr>
            <p:extLst>
              <p:ext uri="{D42A27DB-BD31-4B8C-83A1-F6EECF244321}">
                <p14:modId xmlns:p14="http://schemas.microsoft.com/office/powerpoint/2010/main" val="2991711748"/>
              </p:ext>
            </p:extLst>
          </p:nvPr>
        </p:nvGraphicFramePr>
        <p:xfrm>
          <a:off x="333264" y="1455116"/>
          <a:ext cx="8705961" cy="745158"/>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rgbClr val="BB4B31"/>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bl>
          </a:graphicData>
        </a:graphic>
      </p:graphicFrame>
      <p:sp>
        <p:nvSpPr>
          <p:cNvPr id="7" name="TextBox 6"/>
          <p:cNvSpPr txBox="1"/>
          <p:nvPr/>
        </p:nvSpPr>
        <p:spPr>
          <a:xfrm>
            <a:off x="519853" y="2958353"/>
            <a:ext cx="2823421" cy="2830606"/>
          </a:xfrm>
          <a:prstGeom prst="rect">
            <a:avLst/>
          </a:prstGeom>
          <a:solidFill>
            <a:srgbClr val="BB4B31"/>
          </a:solidFill>
          <a:ln w="12700">
            <a:solidFill>
              <a:schemeClr val="tx1"/>
            </a:solidFill>
          </a:ln>
        </p:spPr>
        <p:txBody>
          <a:bodyPr wrap="square" rtlCol="0" anchor="ctr">
            <a:noAutofit/>
          </a:bodyPr>
          <a:lstStyle/>
          <a:p>
            <a:pPr algn="ctr"/>
            <a:r>
              <a:rPr lang="en-US" sz="3600" b="1" dirty="0">
                <a:latin typeface="Arial" panose="020B0604020202020204" pitchFamily="34" charset="0"/>
                <a:cs typeface="Arial" panose="020B0604020202020204" pitchFamily="34" charset="0"/>
              </a:rPr>
              <a:t>Stop &amp; </a:t>
            </a:r>
          </a:p>
          <a:p>
            <a:pPr algn="ctr"/>
            <a:r>
              <a:rPr lang="en-US" sz="3600" b="1" dirty="0">
                <a:latin typeface="Arial" panose="020B0604020202020204" pitchFamily="34" charset="0"/>
                <a:cs typeface="Arial" panose="020B0604020202020204" pitchFamily="34" charset="0"/>
              </a:rPr>
              <a:t>Jot</a:t>
            </a:r>
          </a:p>
        </p:txBody>
      </p:sp>
      <p:sp>
        <p:nvSpPr>
          <p:cNvPr id="8" name="TextBox 7"/>
          <p:cNvSpPr txBox="1"/>
          <p:nvPr/>
        </p:nvSpPr>
        <p:spPr>
          <a:xfrm>
            <a:off x="3475920" y="3481104"/>
            <a:ext cx="5468055" cy="1785104"/>
          </a:xfrm>
          <a:prstGeom prst="rect">
            <a:avLst/>
          </a:prstGeom>
          <a:noFill/>
        </p:spPr>
        <p:txBody>
          <a:bodyPr wrap="square" rtlCol="0">
            <a:spAutoFit/>
          </a:bodyPr>
          <a:lstStyle/>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After long periods of teacher talk, ask a comprehension question</a:t>
            </a:r>
          </a:p>
          <a:p>
            <a:pPr marL="285750" lvl="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Allow students to synthesize what they have learned thus far by stopping and jotting (writing a quick response)</a:t>
            </a:r>
          </a:p>
        </p:txBody>
      </p:sp>
    </p:spTree>
    <p:extLst>
      <p:ext uri="{BB962C8B-B14F-4D97-AF65-F5344CB8AC3E}">
        <p14:creationId xmlns:p14="http://schemas.microsoft.com/office/powerpoint/2010/main" val="1663547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 methods for eliciting responses</a:t>
            </a:r>
          </a:p>
        </p:txBody>
      </p:sp>
      <p:graphicFrame>
        <p:nvGraphicFramePr>
          <p:cNvPr id="4" name="Table 3"/>
          <p:cNvGraphicFramePr>
            <a:graphicFrameLocks noGrp="1"/>
          </p:cNvGraphicFramePr>
          <p:nvPr>
            <p:extLst>
              <p:ext uri="{D42A27DB-BD31-4B8C-83A1-F6EECF244321}">
                <p14:modId xmlns:p14="http://schemas.microsoft.com/office/powerpoint/2010/main" val="656354000"/>
              </p:ext>
            </p:extLst>
          </p:nvPr>
        </p:nvGraphicFramePr>
        <p:xfrm>
          <a:off x="333264" y="1455116"/>
          <a:ext cx="8705961" cy="745158"/>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rgbClr val="404040"/>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rgbClr val="BB4B31"/>
                    </a:solidFill>
                  </a:tcPr>
                </a:tc>
                <a:extLst>
                  <a:ext uri="{0D108BD9-81ED-4DB2-BD59-A6C34878D82A}">
                    <a16:rowId xmlns:a16="http://schemas.microsoft.com/office/drawing/2014/main" val="499950591"/>
                  </a:ext>
                </a:extLst>
              </a:tr>
            </a:tbl>
          </a:graphicData>
        </a:graphic>
      </p:graphicFrame>
      <p:sp>
        <p:nvSpPr>
          <p:cNvPr id="7" name="TextBox 6"/>
          <p:cNvSpPr txBox="1"/>
          <p:nvPr/>
        </p:nvSpPr>
        <p:spPr>
          <a:xfrm>
            <a:off x="519853" y="2958353"/>
            <a:ext cx="2823421" cy="2830606"/>
          </a:xfrm>
          <a:prstGeom prst="rect">
            <a:avLst/>
          </a:prstGeom>
          <a:solidFill>
            <a:srgbClr val="BB4B31"/>
          </a:solidFill>
          <a:ln w="12700">
            <a:solidFill>
              <a:schemeClr val="tx1"/>
            </a:solidFill>
          </a:ln>
        </p:spPr>
        <p:txBody>
          <a:bodyPr wrap="square" rtlCol="0" anchor="ctr">
            <a:noAutofit/>
          </a:bodyPr>
          <a:lstStyle/>
          <a:p>
            <a:pPr algn="ctr"/>
            <a:r>
              <a:rPr lang="en-US" sz="3600" b="1" dirty="0">
                <a:latin typeface="Arial" panose="020B0604020202020204" pitchFamily="34" charset="0"/>
                <a:cs typeface="Arial" panose="020B0604020202020204" pitchFamily="34" charset="0"/>
              </a:rPr>
              <a:t>Individual Response</a:t>
            </a:r>
          </a:p>
        </p:txBody>
      </p:sp>
      <p:sp>
        <p:nvSpPr>
          <p:cNvPr id="8" name="TextBox 7"/>
          <p:cNvSpPr txBox="1"/>
          <p:nvPr/>
        </p:nvSpPr>
        <p:spPr>
          <a:xfrm>
            <a:off x="3542595" y="3034828"/>
            <a:ext cx="5468055" cy="2693045"/>
          </a:xfrm>
          <a:prstGeom prst="rect">
            <a:avLst/>
          </a:prstGeom>
          <a:noFill/>
        </p:spPr>
        <p:txBody>
          <a:bodyPr wrap="square" rtlCol="0">
            <a:spAutoFit/>
          </a:bodyPr>
          <a:lstStyle/>
          <a:p>
            <a:pPr lvl="0">
              <a:spcBef>
                <a:spcPts val="600"/>
              </a:spcBef>
            </a:pPr>
            <a:r>
              <a:rPr lang="en-US" sz="2200" b="1" dirty="0">
                <a:latin typeface="Arial" panose="020B0604020202020204" pitchFamily="34" charset="0"/>
                <a:cs typeface="Arial" panose="020B0604020202020204" pitchFamily="34" charset="0"/>
              </a:rPr>
              <a:t>Cold Call: </a:t>
            </a:r>
          </a:p>
          <a:p>
            <a:pPr marL="285750" lvl="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Ask a question directly to an individual student following teacher instruction</a:t>
            </a:r>
          </a:p>
          <a:p>
            <a:pPr lvl="0">
              <a:spcBef>
                <a:spcPts val="600"/>
              </a:spcBef>
            </a:pPr>
            <a:r>
              <a:rPr lang="en-US" sz="2200" b="1" dirty="0">
                <a:latin typeface="Arial" panose="020B0604020202020204" pitchFamily="34" charset="0"/>
                <a:cs typeface="Arial" panose="020B0604020202020204" pitchFamily="34" charset="0"/>
              </a:rPr>
              <a:t>Friendly Cold Call: </a:t>
            </a:r>
          </a:p>
          <a:p>
            <a:pPr marL="285750" lvl="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Ask students to put a thumbs up on the desk if he/she wouldn’t mind being called on and call on one of them</a:t>
            </a:r>
          </a:p>
        </p:txBody>
      </p:sp>
    </p:spTree>
    <p:extLst>
      <p:ext uri="{BB962C8B-B14F-4D97-AF65-F5344CB8AC3E}">
        <p14:creationId xmlns:p14="http://schemas.microsoft.com/office/powerpoint/2010/main" val="1364303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marL="514350" indent="-514350"/>
            <a:r>
              <a:rPr lang="en-US" sz="3200" dirty="0"/>
              <a:t>In your workbook, circle the methods that you already use in your instruction. </a:t>
            </a:r>
          </a:p>
        </p:txBody>
      </p:sp>
      <p:sp>
        <p:nvSpPr>
          <p:cNvPr id="3" name="Title 2"/>
          <p:cNvSpPr>
            <a:spLocks noGrp="1"/>
          </p:cNvSpPr>
          <p:nvPr>
            <p:ph type="title"/>
          </p:nvPr>
        </p:nvSpPr>
        <p:spPr/>
        <p:txBody>
          <a:bodyPr/>
          <a:lstStyle/>
          <a:p>
            <a:r>
              <a:rPr lang="en-US" dirty="0"/>
              <a:t>Activity 6.2</a:t>
            </a:r>
            <a:br>
              <a:rPr lang="en-US" dirty="0"/>
            </a:br>
            <a:r>
              <a:rPr lang="en-US" i="1" dirty="0"/>
              <a:t>Stop &amp; Jot</a:t>
            </a:r>
          </a:p>
        </p:txBody>
      </p:sp>
      <p:graphicFrame>
        <p:nvGraphicFramePr>
          <p:cNvPr id="4" name="Table 3"/>
          <p:cNvGraphicFramePr>
            <a:graphicFrameLocks noGrp="1"/>
          </p:cNvGraphicFramePr>
          <p:nvPr>
            <p:extLst>
              <p:ext uri="{D42A27DB-BD31-4B8C-83A1-F6EECF244321}">
                <p14:modId xmlns:p14="http://schemas.microsoft.com/office/powerpoint/2010/main" val="192347172"/>
              </p:ext>
            </p:extLst>
          </p:nvPr>
        </p:nvGraphicFramePr>
        <p:xfrm>
          <a:off x="2419350" y="2873273"/>
          <a:ext cx="4171950" cy="3240708"/>
        </p:xfrm>
        <a:graphic>
          <a:graphicData uri="http://schemas.openxmlformats.org/drawingml/2006/table">
            <a:tbl>
              <a:tblPr firstRow="1" bandRow="1">
                <a:tableStyleId>{5940675A-B579-460E-94D1-54222C63F5DA}</a:tableStyleId>
              </a:tblPr>
              <a:tblGrid>
                <a:gridCol w="1390650">
                  <a:extLst>
                    <a:ext uri="{9D8B030D-6E8A-4147-A177-3AD203B41FA5}">
                      <a16:colId xmlns:a16="http://schemas.microsoft.com/office/drawing/2014/main" val="1845875567"/>
                    </a:ext>
                  </a:extLst>
                </a:gridCol>
                <a:gridCol w="1390650">
                  <a:extLst>
                    <a:ext uri="{9D8B030D-6E8A-4147-A177-3AD203B41FA5}">
                      <a16:colId xmlns:a16="http://schemas.microsoft.com/office/drawing/2014/main" val="3942563304"/>
                    </a:ext>
                  </a:extLst>
                </a:gridCol>
                <a:gridCol w="1390650">
                  <a:extLst>
                    <a:ext uri="{9D8B030D-6E8A-4147-A177-3AD203B41FA5}">
                      <a16:colId xmlns:a16="http://schemas.microsoft.com/office/drawing/2014/main" val="2753429348"/>
                    </a:ext>
                  </a:extLst>
                </a:gridCol>
              </a:tblGrid>
              <a:tr h="1080236">
                <a:tc>
                  <a:txBody>
                    <a:bodyPr/>
                    <a:lstStyle/>
                    <a:p>
                      <a:pPr algn="ctr"/>
                      <a:r>
                        <a:rPr lang="en-US" sz="1800" dirty="0">
                          <a:latin typeface="Arial" panose="020B0604020202020204" pitchFamily="34" charset="0"/>
                          <a:cs typeface="Arial" panose="020B0604020202020204" pitchFamily="34" charset="0"/>
                        </a:rPr>
                        <a:t>Whip Around </a:t>
                      </a:r>
                    </a:p>
                  </a:txBody>
                  <a:tcPr anchor="ctr">
                    <a:solidFill>
                      <a:schemeClr val="bg1">
                        <a:lumMod val="75000"/>
                        <a:lumOff val="25000"/>
                      </a:schemeClr>
                    </a:solidFill>
                  </a:tcPr>
                </a:tc>
                <a:tc>
                  <a:txBody>
                    <a:bodyPr/>
                    <a:lstStyle/>
                    <a:p>
                      <a:pPr algn="ctr"/>
                      <a:r>
                        <a:rPr lang="en-US" sz="18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8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extLst>
                  <a:ext uri="{0D108BD9-81ED-4DB2-BD59-A6C34878D82A}">
                    <a16:rowId xmlns:a16="http://schemas.microsoft.com/office/drawing/2014/main" val="499950591"/>
                  </a:ext>
                </a:extLst>
              </a:tr>
              <a:tr h="1080236">
                <a:tc>
                  <a:txBody>
                    <a:bodyPr/>
                    <a:lstStyle/>
                    <a:p>
                      <a:pPr algn="ctr"/>
                      <a:r>
                        <a:rPr lang="en-US" sz="18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8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8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extLst>
                  <a:ext uri="{0D108BD9-81ED-4DB2-BD59-A6C34878D82A}">
                    <a16:rowId xmlns:a16="http://schemas.microsoft.com/office/drawing/2014/main" val="3197393651"/>
                  </a:ext>
                </a:extLst>
              </a:tr>
              <a:tr h="1080236">
                <a:tc>
                  <a:txBody>
                    <a:bodyPr/>
                    <a:lstStyle/>
                    <a:p>
                      <a:pPr algn="ctr"/>
                      <a:r>
                        <a:rPr lang="en-US" sz="18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8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8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228443352"/>
                  </a:ext>
                </a:extLst>
              </a:tr>
            </a:tbl>
          </a:graphicData>
        </a:graphic>
      </p:graphicFrame>
    </p:spTree>
    <p:extLst>
      <p:ext uri="{BB962C8B-B14F-4D97-AF65-F5344CB8AC3E}">
        <p14:creationId xmlns:p14="http://schemas.microsoft.com/office/powerpoint/2010/main" val="2179038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broad purposes</a:t>
            </a:r>
          </a:p>
        </p:txBody>
      </p:sp>
      <p:sp>
        <p:nvSpPr>
          <p:cNvPr id="4" name="Right Arrow 3"/>
          <p:cNvSpPr/>
          <p:nvPr/>
        </p:nvSpPr>
        <p:spPr>
          <a:xfrm>
            <a:off x="569625" y="2104191"/>
            <a:ext cx="8023657" cy="1974066"/>
          </a:xfrm>
          <a:prstGeom prst="rightArrow">
            <a:avLst>
              <a:gd name="adj1" fmla="val 45480"/>
              <a:gd name="adj2" fmla="val 38329"/>
            </a:avLst>
          </a:prstGeom>
          <a:solidFill>
            <a:schemeClr val="bg1">
              <a:lumMod val="65000"/>
              <a:lumOff val="35000"/>
            </a:schemeClr>
          </a:solidFill>
          <a:ln w="9525" cap="flat" cmpd="sng" algn="ctr">
            <a:solidFill>
              <a:schemeClr val="bg2">
                <a:lumMod val="50000"/>
                <a:lumOff val="50000"/>
              </a:scheme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Maintain processing</a:t>
            </a:r>
          </a:p>
        </p:txBody>
      </p:sp>
      <p:sp>
        <p:nvSpPr>
          <p:cNvPr id="5" name="Rectangle 4"/>
          <p:cNvSpPr/>
          <p:nvPr/>
        </p:nvSpPr>
        <p:spPr>
          <a:xfrm>
            <a:off x="569625" y="4078254"/>
            <a:ext cx="8023657" cy="760125"/>
          </a:xfrm>
          <a:prstGeom prst="rect">
            <a:avLst/>
          </a:prstGeom>
          <a:solidFill>
            <a:schemeClr val="accent1"/>
          </a:solidFill>
          <a:ln w="9525" cap="flat" cmpd="sng" algn="ctr">
            <a:solidFill>
              <a:schemeClr val="accent2">
                <a:lumMod val="40000"/>
                <a:lumOff val="60000"/>
              </a:scheme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Check accuracy of processing</a:t>
            </a:r>
          </a:p>
        </p:txBody>
      </p:sp>
      <p:sp>
        <p:nvSpPr>
          <p:cNvPr id="6" name="TextBox 5">
            <a:extLst>
              <a:ext uri="{C183D7F6-B498-43B3-948B-1728B52AA6E4}">
                <adec:decorative xmlns:adec="http://schemas.microsoft.com/office/drawing/2017/decorative" val="1"/>
              </a:ext>
            </a:extLst>
          </p:cNvPr>
          <p:cNvSpPr txBox="1"/>
          <p:nvPr/>
        </p:nvSpPr>
        <p:spPr>
          <a:xfrm>
            <a:off x="1578239" y="3581155"/>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7" name="TextBox 6">
            <a:extLst>
              <a:ext uri="{C183D7F6-B498-43B3-948B-1728B52AA6E4}">
                <adec:decorative xmlns:adec="http://schemas.microsoft.com/office/drawing/2017/decorative" val="1"/>
              </a:ext>
            </a:extLst>
          </p:cNvPr>
          <p:cNvSpPr txBox="1"/>
          <p:nvPr/>
        </p:nvSpPr>
        <p:spPr>
          <a:xfrm>
            <a:off x="2703761" y="3577092"/>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8" name="TextBox 7">
            <a:extLst>
              <a:ext uri="{C183D7F6-B498-43B3-948B-1728B52AA6E4}">
                <adec:decorative xmlns:adec="http://schemas.microsoft.com/office/drawing/2017/decorative" val="1"/>
              </a:ext>
            </a:extLst>
          </p:cNvPr>
          <p:cNvSpPr txBox="1"/>
          <p:nvPr/>
        </p:nvSpPr>
        <p:spPr>
          <a:xfrm>
            <a:off x="3829283" y="3577092"/>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9" name="TextBox 8">
            <a:extLst>
              <a:ext uri="{C183D7F6-B498-43B3-948B-1728B52AA6E4}">
                <adec:decorative xmlns:adec="http://schemas.microsoft.com/office/drawing/2017/decorative" val="1"/>
              </a:ext>
            </a:extLst>
          </p:cNvPr>
          <p:cNvSpPr txBox="1"/>
          <p:nvPr/>
        </p:nvSpPr>
        <p:spPr>
          <a:xfrm>
            <a:off x="4954805" y="3577092"/>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10" name="TextBox 9">
            <a:extLst>
              <a:ext uri="{C183D7F6-B498-43B3-948B-1728B52AA6E4}">
                <adec:decorative xmlns:adec="http://schemas.microsoft.com/office/drawing/2017/decorative" val="1"/>
              </a:ext>
            </a:extLst>
          </p:cNvPr>
          <p:cNvSpPr txBox="1"/>
          <p:nvPr/>
        </p:nvSpPr>
        <p:spPr>
          <a:xfrm>
            <a:off x="6080327" y="3577092"/>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11" name="TextBox 10">
            <a:extLst>
              <a:ext uri="{C183D7F6-B498-43B3-948B-1728B52AA6E4}">
                <adec:decorative xmlns:adec="http://schemas.microsoft.com/office/drawing/2017/decorative" val="1"/>
              </a:ext>
            </a:extLst>
          </p:cNvPr>
          <p:cNvSpPr txBox="1"/>
          <p:nvPr/>
        </p:nvSpPr>
        <p:spPr>
          <a:xfrm>
            <a:off x="7205849" y="3577092"/>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Tree>
    <p:extLst>
      <p:ext uri="{BB962C8B-B14F-4D97-AF65-F5344CB8AC3E}">
        <p14:creationId xmlns:p14="http://schemas.microsoft.com/office/powerpoint/2010/main" val="809126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55652" y="733435"/>
            <a:ext cx="8023657" cy="1974066"/>
          </a:xfrm>
          <a:prstGeom prst="rightArrow">
            <a:avLst>
              <a:gd name="adj1" fmla="val 45480"/>
              <a:gd name="adj2" fmla="val 38329"/>
            </a:avLst>
          </a:prstGeom>
          <a:solidFill>
            <a:srgbClr val="595959"/>
          </a:solidFill>
          <a:ln w="9525" cap="flat" cmpd="sng" algn="ctr">
            <a:solidFill>
              <a:schemeClr val="bg2">
                <a:lumMod val="50000"/>
                <a:lumOff val="50000"/>
              </a:schemeClr>
            </a:solidFill>
            <a:prstDash val="solid"/>
            <a:round/>
          </a:ln>
          <a:effectLst/>
        </p:spPr>
        <p:txBody>
          <a:bodyPr rtlCol="0" anchor="ctr"/>
          <a:lstStyle/>
          <a:p>
            <a:pPr lvl="0" algn="ctr" defTabSz="914400">
              <a:lnSpc>
                <a:spcPct val="110000"/>
              </a:lnSpc>
              <a:spcBef>
                <a:spcPct val="0"/>
              </a:spcBef>
              <a:buClr>
                <a:srgbClr val="FFFFFF"/>
              </a:buClr>
              <a:defRPr/>
            </a:pPr>
            <a:r>
              <a:rPr lang="en-US" sz="2800" b="1" dirty="0">
                <a:solidFill>
                  <a:schemeClr val="tx2"/>
                </a:solidFill>
                <a:latin typeface="Arial" panose="020B0604020202020204" pitchFamily="34" charset="0"/>
                <a:cs typeface="Arial" panose="020B0604020202020204" pitchFamily="34" charset="0"/>
              </a:rPr>
              <a:t>Involve students as often as possible</a:t>
            </a:r>
          </a:p>
        </p:txBody>
      </p:sp>
      <p:sp>
        <p:nvSpPr>
          <p:cNvPr id="22" name="TextBox 21"/>
          <p:cNvSpPr txBox="1"/>
          <p:nvPr/>
        </p:nvSpPr>
        <p:spPr>
          <a:xfrm>
            <a:off x="4516722" y="2579971"/>
            <a:ext cx="3045460" cy="808274"/>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Practice</a:t>
            </a:r>
          </a:p>
        </p:txBody>
      </p:sp>
      <p:sp>
        <p:nvSpPr>
          <p:cNvPr id="23" name="TextBox 22"/>
          <p:cNvSpPr txBox="1"/>
          <p:nvPr/>
        </p:nvSpPr>
        <p:spPr>
          <a:xfrm>
            <a:off x="857251" y="2579971"/>
            <a:ext cx="3048000" cy="808274"/>
          </a:xfrm>
          <a:prstGeom prst="rect">
            <a:avLst/>
          </a:prstGeom>
          <a:solidFill>
            <a:srgbClr val="D3A01F">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Modeling</a:t>
            </a:r>
          </a:p>
        </p:txBody>
      </p:sp>
      <p:sp>
        <p:nvSpPr>
          <p:cNvPr id="24" name="TextBox 23"/>
          <p:cNvSpPr txBox="1"/>
          <p:nvPr/>
        </p:nvSpPr>
        <p:spPr>
          <a:xfrm>
            <a:off x="883892" y="3533364"/>
            <a:ext cx="2998694"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responses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per minute</a:t>
            </a:r>
          </a:p>
        </p:txBody>
      </p:sp>
      <p:sp>
        <p:nvSpPr>
          <p:cNvPr id="25" name="TextBox 24"/>
          <p:cNvSpPr txBox="1"/>
          <p:nvPr/>
        </p:nvSpPr>
        <p:spPr>
          <a:xfrm>
            <a:off x="4540105" y="3533364"/>
            <a:ext cx="2998694"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1</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response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per minute</a:t>
            </a:r>
          </a:p>
        </p:txBody>
      </p:sp>
      <p:sp>
        <p:nvSpPr>
          <p:cNvPr id="26" name="TextBox 25"/>
          <p:cNvSpPr txBox="1"/>
          <p:nvPr/>
        </p:nvSpPr>
        <p:spPr>
          <a:xfrm>
            <a:off x="3729866" y="5161098"/>
            <a:ext cx="448279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Our goal is to keep students’ heads in the game</a:t>
            </a:r>
          </a:p>
        </p:txBody>
      </p:sp>
      <p:sp>
        <p:nvSpPr>
          <p:cNvPr id="27" name="Title 26"/>
          <p:cNvSpPr>
            <a:spLocks noGrp="1"/>
          </p:cNvSpPr>
          <p:nvPr>
            <p:ph type="title"/>
          </p:nvPr>
        </p:nvSpPr>
        <p:spPr/>
        <p:txBody>
          <a:bodyPr/>
          <a:lstStyle/>
          <a:p>
            <a:r>
              <a:rPr lang="en-US" dirty="0"/>
              <a:t>Maintain processing </a:t>
            </a:r>
          </a:p>
        </p:txBody>
      </p:sp>
      <p:sp>
        <p:nvSpPr>
          <p:cNvPr id="35" name="TextBox 34">
            <a:extLst>
              <a:ext uri="{FF2B5EF4-FFF2-40B4-BE49-F238E27FC236}">
                <a16:creationId xmlns:a16="http://schemas.microsoft.com/office/drawing/2014/main" id="{5C3FDC22-E2CA-471C-B27D-27800D26F89E}"/>
              </a:ext>
            </a:extLst>
          </p:cNvPr>
          <p:cNvSpPr txBox="1"/>
          <p:nvPr/>
        </p:nvSpPr>
        <p:spPr>
          <a:xfrm>
            <a:off x="1204851" y="5170502"/>
            <a:ext cx="1819656" cy="830997"/>
          </a:xfrm>
          <a:prstGeom prst="rect">
            <a:avLst/>
          </a:prstGeom>
          <a:solidFill>
            <a:srgbClr val="E4E5E6">
              <a:lumMod val="25000"/>
            </a:srgbClr>
          </a:solidFill>
          <a:ln>
            <a:solidFill>
              <a:srgbClr val="FFFFFF"/>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4D9E40">
                    <a:lumMod val="75000"/>
                  </a:srgbClr>
                </a:solidFill>
                <a:effectLst/>
                <a:uLnTx/>
                <a:uFillTx/>
                <a:latin typeface="Arial" panose="020B0604020202020204" pitchFamily="34" charset="0"/>
                <a:cs typeface="Arial" panose="020B0604020202020204" pitchFamily="34" charset="0"/>
              </a:rPr>
              <a:t>00:52</a:t>
            </a:r>
          </a:p>
        </p:txBody>
      </p:sp>
      <p:sp>
        <p:nvSpPr>
          <p:cNvPr id="14" name="TextBox 13">
            <a:extLst>
              <a:ext uri="{FF2B5EF4-FFF2-40B4-BE49-F238E27FC236}">
                <a16:creationId xmlns:a16="http://schemas.microsoft.com/office/drawing/2014/main" id="{AB1BAC74-181A-4E82-9E98-15C35EEC9505}"/>
              </a:ext>
            </a:extLst>
          </p:cNvPr>
          <p:cNvSpPr txBox="1"/>
          <p:nvPr/>
        </p:nvSpPr>
        <p:spPr>
          <a:xfrm>
            <a:off x="1197334" y="5172796"/>
            <a:ext cx="1814805" cy="830997"/>
          </a:xfrm>
          <a:prstGeom prst="rect">
            <a:avLst/>
          </a:prstGeom>
          <a:solidFill>
            <a:srgbClr val="E4E5E6">
              <a:lumMod val="25000"/>
            </a:srgbClr>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4D9E40">
                    <a:lumMod val="75000"/>
                  </a:srgbClr>
                </a:solidFill>
                <a:effectLst/>
                <a:uLnTx/>
                <a:uFillTx/>
                <a:latin typeface="Arial" panose="020B0604020202020204" pitchFamily="34" charset="0"/>
                <a:cs typeface="Arial" panose="020B0604020202020204" pitchFamily="34" charset="0"/>
              </a:rPr>
              <a:t>00:53</a:t>
            </a:r>
          </a:p>
        </p:txBody>
      </p:sp>
      <p:sp>
        <p:nvSpPr>
          <p:cNvPr id="15" name="TextBox 14">
            <a:extLst>
              <a:ext uri="{FF2B5EF4-FFF2-40B4-BE49-F238E27FC236}">
                <a16:creationId xmlns:a16="http://schemas.microsoft.com/office/drawing/2014/main" id="{22CDB1C6-64FF-4F02-A37D-3A9092C7BB7A}"/>
              </a:ext>
            </a:extLst>
          </p:cNvPr>
          <p:cNvSpPr txBox="1"/>
          <p:nvPr/>
        </p:nvSpPr>
        <p:spPr>
          <a:xfrm>
            <a:off x="1197332" y="5172795"/>
            <a:ext cx="1814805" cy="830997"/>
          </a:xfrm>
          <a:prstGeom prst="rect">
            <a:avLst/>
          </a:prstGeom>
          <a:solidFill>
            <a:srgbClr val="E4E5E6">
              <a:lumMod val="25000"/>
            </a:srgbClr>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4D9E40">
                    <a:lumMod val="75000"/>
                  </a:srgbClr>
                </a:solidFill>
                <a:effectLst/>
                <a:uLnTx/>
                <a:uFillTx/>
                <a:latin typeface="Arial" panose="020B0604020202020204" pitchFamily="34" charset="0"/>
                <a:cs typeface="Arial" panose="020B0604020202020204" pitchFamily="34" charset="0"/>
              </a:rPr>
              <a:t>00:54</a:t>
            </a:r>
          </a:p>
        </p:txBody>
      </p:sp>
      <p:sp>
        <p:nvSpPr>
          <p:cNvPr id="34" name="TextBox 33">
            <a:extLst>
              <a:ext uri="{FF2B5EF4-FFF2-40B4-BE49-F238E27FC236}">
                <a16:creationId xmlns:a16="http://schemas.microsoft.com/office/drawing/2014/main" id="{2885F0D9-2A96-4211-8DE8-E3FC5B7BBD06}"/>
              </a:ext>
            </a:extLst>
          </p:cNvPr>
          <p:cNvSpPr txBox="1"/>
          <p:nvPr/>
        </p:nvSpPr>
        <p:spPr>
          <a:xfrm>
            <a:off x="1204851" y="5179738"/>
            <a:ext cx="1819656" cy="830997"/>
          </a:xfrm>
          <a:prstGeom prst="rect">
            <a:avLst/>
          </a:prstGeom>
          <a:solidFill>
            <a:srgbClr val="E4E5E6">
              <a:lumMod val="25000"/>
            </a:srgbClr>
          </a:solidFill>
          <a:ln>
            <a:solidFill>
              <a:srgbClr val="FFFFFF"/>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4D9E40">
                    <a:lumMod val="75000"/>
                  </a:srgbClr>
                </a:solidFill>
                <a:effectLst/>
                <a:uLnTx/>
                <a:uFillTx/>
                <a:latin typeface="Arial" panose="020B0604020202020204" pitchFamily="34" charset="0"/>
                <a:cs typeface="Arial" panose="020B0604020202020204" pitchFamily="34" charset="0"/>
              </a:rPr>
              <a:t>00:55</a:t>
            </a:r>
          </a:p>
        </p:txBody>
      </p:sp>
      <p:sp>
        <p:nvSpPr>
          <p:cNvPr id="17" name="TextBox 16">
            <a:extLst>
              <a:ext uri="{FF2B5EF4-FFF2-40B4-BE49-F238E27FC236}">
                <a16:creationId xmlns:a16="http://schemas.microsoft.com/office/drawing/2014/main" id="{015217F2-4E16-4E7B-8059-D0C6E69E6DF5}"/>
              </a:ext>
            </a:extLst>
          </p:cNvPr>
          <p:cNvSpPr txBox="1"/>
          <p:nvPr/>
        </p:nvSpPr>
        <p:spPr>
          <a:xfrm>
            <a:off x="1197321" y="5161097"/>
            <a:ext cx="1814812" cy="830997"/>
          </a:xfrm>
          <a:prstGeom prst="rect">
            <a:avLst/>
          </a:prstGeom>
          <a:solidFill>
            <a:srgbClr val="E4E5E6">
              <a:lumMod val="25000"/>
            </a:srgbClr>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4D9E40">
                    <a:lumMod val="75000"/>
                  </a:srgbClr>
                </a:solidFill>
                <a:effectLst/>
                <a:uLnTx/>
                <a:uFillTx/>
                <a:latin typeface="Arial" panose="020B0604020202020204" pitchFamily="34" charset="0"/>
                <a:cs typeface="Arial" panose="020B0604020202020204" pitchFamily="34" charset="0"/>
              </a:rPr>
              <a:t>00:56</a:t>
            </a:r>
          </a:p>
        </p:txBody>
      </p:sp>
      <p:sp>
        <p:nvSpPr>
          <p:cNvPr id="18" name="TextBox 17">
            <a:extLst>
              <a:ext uri="{FF2B5EF4-FFF2-40B4-BE49-F238E27FC236}">
                <a16:creationId xmlns:a16="http://schemas.microsoft.com/office/drawing/2014/main" id="{BDB6995A-D784-422D-BB61-7725BDACF23F}"/>
              </a:ext>
            </a:extLst>
          </p:cNvPr>
          <p:cNvSpPr txBox="1"/>
          <p:nvPr/>
        </p:nvSpPr>
        <p:spPr>
          <a:xfrm>
            <a:off x="1197321" y="5175526"/>
            <a:ext cx="1819656" cy="830997"/>
          </a:xfrm>
          <a:prstGeom prst="rect">
            <a:avLst/>
          </a:prstGeom>
          <a:solidFill>
            <a:srgbClr val="E4E5E6">
              <a:lumMod val="25000"/>
            </a:srgbClr>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4D9E40">
                    <a:lumMod val="75000"/>
                  </a:srgbClr>
                </a:solidFill>
                <a:effectLst/>
                <a:uLnTx/>
                <a:uFillTx/>
                <a:latin typeface="Arial" panose="020B0604020202020204" pitchFamily="34" charset="0"/>
                <a:cs typeface="Arial" panose="020B0604020202020204" pitchFamily="34" charset="0"/>
              </a:rPr>
              <a:t>00:57</a:t>
            </a:r>
          </a:p>
        </p:txBody>
      </p:sp>
      <p:sp>
        <p:nvSpPr>
          <p:cNvPr id="28" name="TextBox 27">
            <a:extLst>
              <a:ext uri="{FF2B5EF4-FFF2-40B4-BE49-F238E27FC236}">
                <a16:creationId xmlns:a16="http://schemas.microsoft.com/office/drawing/2014/main" id="{4DF7C553-CE08-4AA1-A263-C1100F414FDB}"/>
              </a:ext>
            </a:extLst>
          </p:cNvPr>
          <p:cNvSpPr txBox="1"/>
          <p:nvPr/>
        </p:nvSpPr>
        <p:spPr>
          <a:xfrm>
            <a:off x="1197321" y="5175526"/>
            <a:ext cx="1819656" cy="830997"/>
          </a:xfrm>
          <a:prstGeom prst="rect">
            <a:avLst/>
          </a:prstGeom>
          <a:solidFill>
            <a:srgbClr val="E4E5E6">
              <a:lumMod val="25000"/>
            </a:srgbClr>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4D9E40">
                    <a:lumMod val="75000"/>
                  </a:srgbClr>
                </a:solidFill>
                <a:effectLst/>
                <a:uLnTx/>
                <a:uFillTx/>
                <a:latin typeface="Arial" panose="020B0604020202020204" pitchFamily="34" charset="0"/>
                <a:cs typeface="Arial" panose="020B0604020202020204" pitchFamily="34" charset="0"/>
              </a:rPr>
              <a:t>00:58</a:t>
            </a:r>
          </a:p>
        </p:txBody>
      </p:sp>
      <p:sp>
        <p:nvSpPr>
          <p:cNvPr id="29" name="TextBox 28">
            <a:extLst>
              <a:ext uri="{FF2B5EF4-FFF2-40B4-BE49-F238E27FC236}">
                <a16:creationId xmlns:a16="http://schemas.microsoft.com/office/drawing/2014/main" id="{88FCBC96-5F7B-43FA-B769-4D3E93550155}"/>
              </a:ext>
            </a:extLst>
          </p:cNvPr>
          <p:cNvSpPr txBox="1"/>
          <p:nvPr/>
        </p:nvSpPr>
        <p:spPr>
          <a:xfrm>
            <a:off x="1197321" y="5172794"/>
            <a:ext cx="1819656" cy="830997"/>
          </a:xfrm>
          <a:prstGeom prst="rect">
            <a:avLst/>
          </a:prstGeom>
          <a:solidFill>
            <a:srgbClr val="E4E5E6">
              <a:lumMod val="25000"/>
            </a:srgbClr>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4D9E40">
                    <a:lumMod val="75000"/>
                  </a:srgbClr>
                </a:solidFill>
                <a:effectLst/>
                <a:uLnTx/>
                <a:uFillTx/>
                <a:latin typeface="Arial" panose="020B0604020202020204" pitchFamily="34" charset="0"/>
                <a:cs typeface="Arial" panose="020B0604020202020204" pitchFamily="34" charset="0"/>
              </a:rPr>
              <a:t>00:59</a:t>
            </a:r>
          </a:p>
        </p:txBody>
      </p:sp>
      <p:sp>
        <p:nvSpPr>
          <p:cNvPr id="30" name="TextBox 29">
            <a:extLst>
              <a:ext uri="{FF2B5EF4-FFF2-40B4-BE49-F238E27FC236}">
                <a16:creationId xmlns:a16="http://schemas.microsoft.com/office/drawing/2014/main" id="{1435BAAC-0056-430A-BEBB-931D89CAFA3F}"/>
              </a:ext>
            </a:extLst>
          </p:cNvPr>
          <p:cNvSpPr txBox="1"/>
          <p:nvPr/>
        </p:nvSpPr>
        <p:spPr>
          <a:xfrm>
            <a:off x="1197321" y="5184491"/>
            <a:ext cx="1819656" cy="830997"/>
          </a:xfrm>
          <a:prstGeom prst="rect">
            <a:avLst/>
          </a:prstGeom>
          <a:solidFill>
            <a:srgbClr val="E4E5E6">
              <a:lumMod val="25000"/>
            </a:srgbClr>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01:00</a:t>
            </a:r>
          </a:p>
        </p:txBody>
      </p:sp>
      <p:sp>
        <p:nvSpPr>
          <p:cNvPr id="31" name="TextBox 30">
            <a:extLst>
              <a:ext uri="{FF2B5EF4-FFF2-40B4-BE49-F238E27FC236}">
                <a16:creationId xmlns:a16="http://schemas.microsoft.com/office/drawing/2014/main" id="{285F7113-8FD4-4608-87DC-15FABD3942E9}"/>
              </a:ext>
            </a:extLst>
          </p:cNvPr>
          <p:cNvSpPr txBox="1"/>
          <p:nvPr/>
        </p:nvSpPr>
        <p:spPr>
          <a:xfrm>
            <a:off x="1197321" y="5171043"/>
            <a:ext cx="1822367" cy="830997"/>
          </a:xfrm>
          <a:prstGeom prst="rect">
            <a:avLst/>
          </a:prstGeom>
          <a:solidFill>
            <a:srgbClr val="E4E5E6">
              <a:lumMod val="25000"/>
            </a:srgbClr>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01:01</a:t>
            </a:r>
          </a:p>
        </p:txBody>
      </p:sp>
      <p:sp>
        <p:nvSpPr>
          <p:cNvPr id="32" name="TextBox 31">
            <a:extLst>
              <a:ext uri="{FF2B5EF4-FFF2-40B4-BE49-F238E27FC236}">
                <a16:creationId xmlns:a16="http://schemas.microsoft.com/office/drawing/2014/main" id="{D24BC7AE-C6C7-4DCE-9D40-234322830AC8}"/>
              </a:ext>
            </a:extLst>
          </p:cNvPr>
          <p:cNvSpPr txBox="1"/>
          <p:nvPr/>
        </p:nvSpPr>
        <p:spPr>
          <a:xfrm>
            <a:off x="1212452" y="5175526"/>
            <a:ext cx="1819656" cy="830997"/>
          </a:xfrm>
          <a:prstGeom prst="rect">
            <a:avLst/>
          </a:prstGeom>
          <a:solidFill>
            <a:srgbClr val="E4E5E6">
              <a:lumMod val="25000"/>
            </a:srgbClr>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01:02</a:t>
            </a:r>
          </a:p>
        </p:txBody>
      </p:sp>
      <p:sp>
        <p:nvSpPr>
          <p:cNvPr id="33" name="TextBox 32">
            <a:extLst>
              <a:ext uri="{FF2B5EF4-FFF2-40B4-BE49-F238E27FC236}">
                <a16:creationId xmlns:a16="http://schemas.microsoft.com/office/drawing/2014/main" id="{3F5D782B-7007-4316-BC36-4D84878369A2}"/>
              </a:ext>
            </a:extLst>
          </p:cNvPr>
          <p:cNvSpPr txBox="1"/>
          <p:nvPr/>
        </p:nvSpPr>
        <p:spPr>
          <a:xfrm>
            <a:off x="1189765" y="5177277"/>
            <a:ext cx="1822367" cy="830997"/>
          </a:xfrm>
          <a:prstGeom prst="rect">
            <a:avLst/>
          </a:prstGeom>
          <a:solidFill>
            <a:srgbClr val="E4E5E6">
              <a:lumMod val="25000"/>
            </a:srgbClr>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01:03</a:t>
            </a:r>
          </a:p>
        </p:txBody>
      </p:sp>
      <p:grpSp>
        <p:nvGrpSpPr>
          <p:cNvPr id="2" name="Group 1">
            <a:extLst>
              <a:ext uri="{FF2B5EF4-FFF2-40B4-BE49-F238E27FC236}">
                <a16:creationId xmlns:a16="http://schemas.microsoft.com/office/drawing/2014/main" id="{3AF3F27E-AB47-4D9B-8906-B4260EA07B5A}"/>
              </a:ext>
            </a:extLst>
          </p:cNvPr>
          <p:cNvGrpSpPr/>
          <p:nvPr/>
        </p:nvGrpSpPr>
        <p:grpSpPr>
          <a:xfrm>
            <a:off x="1193953" y="5173775"/>
            <a:ext cx="1819656" cy="833422"/>
            <a:chOff x="1197336" y="5161098"/>
            <a:chExt cx="1819656" cy="833422"/>
          </a:xfrm>
        </p:grpSpPr>
        <p:sp>
          <p:nvSpPr>
            <p:cNvPr id="19" name="TextBox 18">
              <a:extLst>
                <a:ext uri="{C183D7F6-B498-43B3-948B-1728B52AA6E4}">
                  <adec:decorative xmlns:adec="http://schemas.microsoft.com/office/drawing/2017/decorative" val="1"/>
                </a:ext>
              </a:extLst>
            </p:cNvPr>
            <p:cNvSpPr txBox="1"/>
            <p:nvPr/>
          </p:nvSpPr>
          <p:spPr>
            <a:xfrm>
              <a:off x="1197336" y="5161098"/>
              <a:ext cx="1819656" cy="830997"/>
            </a:xfrm>
            <a:prstGeom prst="rect">
              <a:avLst/>
            </a:prstGeom>
            <a:solidFill>
              <a:srgbClr val="E4E5E6">
                <a:lumMod val="25000"/>
              </a:srgbClr>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0" name="Wave 19">
              <a:extLst>
                <a:ext uri="{C183D7F6-B498-43B3-948B-1728B52AA6E4}">
                  <adec:decorative xmlns:adec="http://schemas.microsoft.com/office/drawing/2017/decorative" val="1"/>
                </a:ext>
              </a:extLst>
            </p:cNvPr>
            <p:cNvSpPr/>
            <p:nvPr/>
          </p:nvSpPr>
          <p:spPr>
            <a:xfrm>
              <a:off x="1966929" y="5270619"/>
              <a:ext cx="481012" cy="481012"/>
            </a:xfrm>
            <a:prstGeom prst="wave">
              <a:avLst/>
            </a:prstGeom>
            <a:solidFill>
              <a:srgbClr val="FF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Rectangle 20">
              <a:extLst>
                <a:ext uri="{C183D7F6-B498-43B3-948B-1728B52AA6E4}">
                  <adec:decorative xmlns:adec="http://schemas.microsoft.com/office/drawing/2017/decorative" val="1"/>
                </a:ext>
              </a:extLst>
            </p:cNvPr>
            <p:cNvSpPr/>
            <p:nvPr/>
          </p:nvSpPr>
          <p:spPr>
            <a:xfrm>
              <a:off x="1925972" y="5270620"/>
              <a:ext cx="45719" cy="723900"/>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090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 presetClass="entr" presetSubtype="0"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100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1000"/>
                                  </p:stCondLst>
                                  <p:childTnLst>
                                    <p:set>
                                      <p:cBhvr>
                                        <p:cTn id="16" dur="1" fill="hold">
                                          <p:stCondLst>
                                            <p:cond delay="0"/>
                                          </p:stCondLst>
                                        </p:cTn>
                                        <p:tgtEl>
                                          <p:spTgt spid="34"/>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1000"/>
                                  </p:stCondLst>
                                  <p:childTnLst>
                                    <p:set>
                                      <p:cBhvr>
                                        <p:cTn id="19" dur="1" fill="hold">
                                          <p:stCondLst>
                                            <p:cond delay="0"/>
                                          </p:stCondLst>
                                        </p:cTn>
                                        <p:tgtEl>
                                          <p:spTgt spid="17"/>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100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1000"/>
                                  </p:stCondLst>
                                  <p:childTnLst>
                                    <p:set>
                                      <p:cBhvr>
                                        <p:cTn id="25" dur="1" fill="hold">
                                          <p:stCondLst>
                                            <p:cond delay="0"/>
                                          </p:stCondLst>
                                        </p:cTn>
                                        <p:tgtEl>
                                          <p:spTgt spid="28"/>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1000"/>
                                  </p:stCondLst>
                                  <p:childTnLst>
                                    <p:set>
                                      <p:cBhvr>
                                        <p:cTn id="28" dur="1" fill="hold">
                                          <p:stCondLst>
                                            <p:cond delay="0"/>
                                          </p:stCondLst>
                                        </p:cTn>
                                        <p:tgtEl>
                                          <p:spTgt spid="29"/>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1000"/>
                                  </p:stCondLst>
                                  <p:childTnLst>
                                    <p:set>
                                      <p:cBhvr>
                                        <p:cTn id="31" dur="1" fill="hold">
                                          <p:stCondLst>
                                            <p:cond delay="0"/>
                                          </p:stCondLst>
                                        </p:cTn>
                                        <p:tgtEl>
                                          <p:spTgt spid="30"/>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100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1000"/>
                                  </p:stCondLst>
                                  <p:childTnLst>
                                    <p:set>
                                      <p:cBhvr>
                                        <p:cTn id="37" dur="1" fill="hold">
                                          <p:stCondLst>
                                            <p:cond delay="0"/>
                                          </p:stCondLst>
                                        </p:cTn>
                                        <p:tgtEl>
                                          <p:spTgt spid="32"/>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1000"/>
                                  </p:stCondLst>
                                  <p:childTnLst>
                                    <p:set>
                                      <p:cBhvr>
                                        <p:cTn id="40" dur="1" fill="hold">
                                          <p:stCondLst>
                                            <p:cond delay="0"/>
                                          </p:stCondLst>
                                        </p:cTn>
                                        <p:tgtEl>
                                          <p:spTgt spid="33"/>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nodeType="afterEffect">
                                  <p:stCondLst>
                                    <p:cond delay="100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animBg="1"/>
      <p:bldP spid="14" grpId="0" animBg="1"/>
      <p:bldP spid="15" grpId="0" animBg="1"/>
      <p:bldP spid="34" grpId="0" animBg="1"/>
      <p:bldP spid="17" grpId="0" animBg="1"/>
      <p:bldP spid="18" grpId="0" animBg="1"/>
      <p:bldP spid="28" grpId="0" animBg="1"/>
      <p:bldP spid="29" grpId="0" animBg="1"/>
      <p:bldP spid="30" grpId="0" animBg="1"/>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Explicit Instruction Model</a:t>
            </a:r>
          </a:p>
        </p:txBody>
      </p:sp>
      <p:sp>
        <p:nvSpPr>
          <p:cNvPr id="17" name="TextBox 16"/>
          <p:cNvSpPr txBox="1"/>
          <p:nvPr/>
        </p:nvSpPr>
        <p:spPr>
          <a:xfrm>
            <a:off x="2850359" y="3080147"/>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Planned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Examples</a:t>
            </a:r>
          </a:p>
        </p:txBody>
      </p:sp>
      <p:sp>
        <p:nvSpPr>
          <p:cNvPr id="18" name="TextBox 17"/>
          <p:cNvSpPr txBox="1"/>
          <p:nvPr/>
        </p:nvSpPr>
        <p:spPr>
          <a:xfrm>
            <a:off x="2848277" y="2227697"/>
            <a:ext cx="1667476" cy="852449"/>
          </a:xfrm>
          <a:prstGeom prst="rect">
            <a:avLst/>
          </a:prstGeom>
          <a:solidFill>
            <a:srgbClr val="D3A01F">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Clear Explanations</a:t>
            </a:r>
          </a:p>
        </p:txBody>
      </p:sp>
      <p:sp>
        <p:nvSpPr>
          <p:cNvPr id="19" name="TextBox 18"/>
          <p:cNvSpPr txBox="1"/>
          <p:nvPr/>
        </p:nvSpPr>
        <p:spPr>
          <a:xfrm>
            <a:off x="4641833" y="3017496"/>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Independent Practice</a:t>
            </a:r>
          </a:p>
        </p:txBody>
      </p:sp>
      <p:sp>
        <p:nvSpPr>
          <p:cNvPr id="20" name="TextBox 19"/>
          <p:cNvSpPr txBox="1"/>
          <p:nvPr/>
        </p:nvSpPr>
        <p:spPr>
          <a:xfrm>
            <a:off x="4641833" y="2227697"/>
            <a:ext cx="1667476" cy="789797"/>
          </a:xfrm>
          <a:prstGeom prst="rect">
            <a:avLst/>
          </a:prstGeom>
          <a:solidFill>
            <a:srgbClr val="8B4007"/>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Guided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Practice</a:t>
            </a:r>
          </a:p>
        </p:txBody>
      </p:sp>
      <p:sp>
        <p:nvSpPr>
          <p:cNvPr id="21" name="TextBox 20"/>
          <p:cNvSpPr txBox="1"/>
          <p:nvPr/>
        </p:nvSpPr>
        <p:spPr>
          <a:xfrm>
            <a:off x="2850358" y="1766034"/>
            <a:ext cx="1667476" cy="461665"/>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rPr>
              <a:t>Modeling</a:t>
            </a:r>
          </a:p>
        </p:txBody>
      </p:sp>
      <p:sp>
        <p:nvSpPr>
          <p:cNvPr id="22" name="TextBox 21"/>
          <p:cNvSpPr txBox="1"/>
          <p:nvPr/>
        </p:nvSpPr>
        <p:spPr>
          <a:xfrm>
            <a:off x="4641833" y="1766033"/>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rPr>
              <a:t>Practice</a:t>
            </a:r>
          </a:p>
        </p:txBody>
      </p:sp>
      <p:sp>
        <p:nvSpPr>
          <p:cNvPr id="26" name="Rectangle 25"/>
          <p:cNvSpPr/>
          <p:nvPr/>
        </p:nvSpPr>
        <p:spPr>
          <a:xfrm>
            <a:off x="2850358" y="4069712"/>
            <a:ext cx="3458951" cy="437680"/>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rPr>
              <a:t>Supporting Practices</a:t>
            </a:r>
            <a:endParaRPr kumimoji="0" lang="en-US" sz="1800" b="0" i="0" u="none" strike="noStrike" kern="0" cap="none" spc="0" normalizeH="0" baseline="0" noProof="0" dirty="0">
              <a:ln>
                <a:noFill/>
              </a:ln>
              <a:solidFill>
                <a:srgbClr val="000000"/>
              </a:solidFill>
              <a:effectLst/>
              <a:uLnTx/>
              <a:uFillTx/>
            </a:endParaRPr>
          </a:p>
        </p:txBody>
      </p:sp>
      <p:sp>
        <p:nvSpPr>
          <p:cNvPr id="27" name="Rectangle 26"/>
          <p:cNvSpPr/>
          <p:nvPr/>
        </p:nvSpPr>
        <p:spPr>
          <a:xfrm>
            <a:off x="2850358" y="4411001"/>
            <a:ext cx="3458951" cy="1085957"/>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rPr>
              <a:t>Using effective</a:t>
            </a:r>
            <a:r>
              <a:rPr kumimoji="0" lang="en-US" sz="1600" b="0" i="0" u="none" strike="noStrike" kern="0" cap="none" spc="0" normalizeH="0" noProof="0" dirty="0">
                <a:ln>
                  <a:noFill/>
                </a:ln>
                <a:solidFill>
                  <a:srgbClr val="FFFFFF"/>
                </a:solidFill>
                <a:effectLst/>
                <a:uLnTx/>
                <a:uFillTx/>
              </a:rPr>
              <a:t> methods to elicit frequent responses</a:t>
            </a:r>
            <a:endParaRPr kumimoji="0" lang="en-US" sz="1600" b="0" i="0" u="none" strike="noStrike" kern="0" cap="none" spc="0" normalizeH="0" baseline="0" noProof="0" dirty="0">
              <a:ln>
                <a:noFill/>
              </a:ln>
              <a:solidFill>
                <a:srgbClr val="FFFFFF"/>
              </a:solidFill>
              <a:effectLst/>
              <a:uLnTx/>
              <a:uFillTx/>
            </a:endParaRP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rPr>
              <a:t>Maintaining a brisk pace</a:t>
            </a:r>
          </a:p>
        </p:txBody>
      </p:sp>
    </p:spTree>
    <p:extLst>
      <p:ext uri="{BB962C8B-B14F-4D97-AF65-F5344CB8AC3E}">
        <p14:creationId xmlns:p14="http://schemas.microsoft.com/office/powerpoint/2010/main" val="207443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6"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acher in front of class"/>
          <p:cNvPicPr>
            <a:picLocks noGrp="1" noChangeAspect="1"/>
          </p:cNvPicPr>
          <p:nvPr>
            <p:ph idx="13"/>
          </p:nvPr>
        </p:nvPicPr>
        <p:blipFill>
          <a:blip r:embed="rId2"/>
          <a:stretch>
            <a:fillRect/>
          </a:stretch>
        </p:blipFill>
        <p:spPr>
          <a:xfrm>
            <a:off x="4989124" y="1674912"/>
            <a:ext cx="3684496" cy="2635944"/>
          </a:xfrm>
          <a:prstGeom prst="rect">
            <a:avLst/>
          </a:prstGeom>
        </p:spPr>
      </p:pic>
      <p:sp>
        <p:nvSpPr>
          <p:cNvPr id="3" name="Title 2"/>
          <p:cNvSpPr>
            <a:spLocks noGrp="1"/>
          </p:cNvSpPr>
          <p:nvPr>
            <p:ph type="title"/>
          </p:nvPr>
        </p:nvSpPr>
        <p:spPr/>
        <p:txBody>
          <a:bodyPr/>
          <a:lstStyle/>
          <a:p>
            <a:r>
              <a:rPr lang="en-US" dirty="0"/>
              <a:t>Maintaining processing in </a:t>
            </a:r>
            <a:r>
              <a:rPr lang="en-US" i="1" dirty="0"/>
              <a:t>modeling</a:t>
            </a:r>
          </a:p>
        </p:txBody>
      </p:sp>
      <p:sp>
        <p:nvSpPr>
          <p:cNvPr id="5" name="Text Placeholder 4"/>
          <p:cNvSpPr>
            <a:spLocks noGrp="1"/>
          </p:cNvSpPr>
          <p:nvPr>
            <p:ph type="body" sz="quarter" idx="14"/>
          </p:nvPr>
        </p:nvSpPr>
        <p:spPr/>
        <p:txBody>
          <a:bodyPr>
            <a:normAutofit/>
          </a:bodyPr>
          <a:lstStyle/>
          <a:p>
            <a:r>
              <a:rPr lang="en-US" sz="2400" dirty="0"/>
              <a:t>What types of methods does the teacher use to elicit responses?</a:t>
            </a:r>
          </a:p>
          <a:p>
            <a:r>
              <a:rPr lang="en-US" sz="2400" dirty="0"/>
              <a:t>How many times does the teacher elicit responses?</a:t>
            </a:r>
          </a:p>
          <a:p>
            <a:r>
              <a:rPr lang="en-US" sz="2400" dirty="0"/>
              <a:t>Does the rate at which the teacher elicits responses meet the criteria for frequency during </a:t>
            </a:r>
            <a:r>
              <a:rPr lang="en-US" sz="2400" i="1" dirty="0"/>
              <a:t>modeling</a:t>
            </a:r>
            <a:r>
              <a:rPr lang="en-US" sz="2400" dirty="0"/>
              <a:t>?</a:t>
            </a:r>
          </a:p>
        </p:txBody>
      </p:sp>
      <p:sp>
        <p:nvSpPr>
          <p:cNvPr id="7" name="Content Placeholder 3"/>
          <p:cNvSpPr txBox="1">
            <a:spLocks/>
          </p:cNvSpPr>
          <p:nvPr/>
        </p:nvSpPr>
        <p:spPr>
          <a:xfrm>
            <a:off x="684411" y="6179730"/>
            <a:ext cx="3677168" cy="458248"/>
          </a:xfrm>
          <a:prstGeom prst="rect">
            <a:avLst/>
          </a:prstGeom>
        </p:spPr>
        <p:txBody>
          <a:bodyPr vert="horz" lIns="91440" tIns="45720" rIns="91440" bIns="45720" rtlCol="0">
            <a:normAutofit/>
          </a:bodyPr>
          <a:lstStyle>
            <a:lvl1pPr marL="171450" indent="-171450" algn="l" defTabSz="914400" rtl="0" eaLnBrk="1" latinLnBrk="0" hangingPunct="1">
              <a:lnSpc>
                <a:spcPct val="100000"/>
              </a:lnSpc>
              <a:spcBef>
                <a:spcPts val="0"/>
              </a:spcBef>
              <a:buClr>
                <a:schemeClr val="accent2">
                  <a:lumMod val="75000"/>
                </a:schemeClr>
              </a:buClr>
              <a:buFont typeface="Arial" charset="0"/>
              <a:buChar char="•"/>
              <a:defRPr sz="1050" kern="1200" baseline="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Devin Kearns</a:t>
            </a:r>
            <a:endParaRPr lang="en-US" dirty="0"/>
          </a:p>
        </p:txBody>
      </p:sp>
    </p:spTree>
    <p:extLst>
      <p:ext uri="{BB962C8B-B14F-4D97-AF65-F5344CB8AC3E}">
        <p14:creationId xmlns:p14="http://schemas.microsoft.com/office/powerpoint/2010/main" val="285481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Maintaining processing in </a:t>
            </a:r>
            <a:r>
              <a:rPr lang="en-US" i="1" dirty="0"/>
              <a:t>modeling</a:t>
            </a:r>
          </a:p>
        </p:txBody>
      </p:sp>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CA132-ADD6-4B72-B5E1-B86F7979C603}" type="slidenum">
              <a:rPr kumimoji="0" lang="en-US" sz="1000" b="0" i="0" u="none" strike="noStrike" kern="1200" cap="none" spc="0" normalizeH="0" baseline="0" noProof="0" smtClean="0">
                <a:ln>
                  <a:noFill/>
                </a:ln>
                <a:solidFill>
                  <a:srgbClr val="FFFFFF"/>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FFFFFF"/>
              </a:solidFill>
              <a:effectLst/>
              <a:uLnTx/>
              <a:uFillTx/>
              <a:latin typeface="Tw Cen MT"/>
              <a:ea typeface="+mn-ea"/>
              <a:cs typeface="+mn-cs"/>
            </a:endParaRPr>
          </a:p>
        </p:txBody>
      </p:sp>
      <p:grpSp>
        <p:nvGrpSpPr>
          <p:cNvPr id="15" name="Group 14" descr="When they arrive on Ellis Island, what do they do?&#10;"/>
          <p:cNvGrpSpPr/>
          <p:nvPr/>
        </p:nvGrpSpPr>
        <p:grpSpPr>
          <a:xfrm>
            <a:off x="6725640" y="1394498"/>
            <a:ext cx="2210303" cy="1105124"/>
            <a:chOff x="286255" y="1101568"/>
            <a:chExt cx="2000249" cy="1575052"/>
          </a:xfrm>
          <a:solidFill>
            <a:srgbClr val="C85337"/>
          </a:solidFill>
        </p:grpSpPr>
        <p:sp>
          <p:nvSpPr>
            <p:cNvPr id="5" name="Rounded Rectangular Callout 4"/>
            <p:cNvSpPr/>
            <p:nvPr/>
          </p:nvSpPr>
          <p:spPr>
            <a:xfrm>
              <a:off x="286255" y="1101568"/>
              <a:ext cx="2000249" cy="1146629"/>
            </a:xfrm>
            <a:prstGeom prst="wedgeRoundRectCallout">
              <a:avLst>
                <a:gd name="adj1" fmla="val -46639"/>
                <a:gd name="adj2" fmla="val 76729"/>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When they arrive on Ellis Island, what do they do?</a:t>
              </a:r>
            </a:p>
          </p:txBody>
        </p:sp>
        <p:sp>
          <p:nvSpPr>
            <p:cNvPr id="8" name="TextBox 7"/>
            <p:cNvSpPr txBox="1"/>
            <p:nvPr/>
          </p:nvSpPr>
          <p:spPr>
            <a:xfrm>
              <a:off x="1719675" y="2237968"/>
              <a:ext cx="481911" cy="43865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0:58</a:t>
              </a:r>
            </a:p>
          </p:txBody>
        </p:sp>
      </p:grpSp>
      <p:grpSp>
        <p:nvGrpSpPr>
          <p:cNvPr id="16" name="Group 15" descr="An exhibit is a display. What is it?&#10;"/>
          <p:cNvGrpSpPr/>
          <p:nvPr/>
        </p:nvGrpSpPr>
        <p:grpSpPr>
          <a:xfrm>
            <a:off x="352425" y="2634868"/>
            <a:ext cx="2210304" cy="883935"/>
            <a:chOff x="286255" y="1101568"/>
            <a:chExt cx="2000249" cy="1680021"/>
          </a:xfrm>
          <a:solidFill>
            <a:srgbClr val="C85337"/>
          </a:solidFill>
        </p:grpSpPr>
        <p:sp>
          <p:nvSpPr>
            <p:cNvPr id="17" name="Rounded Rectangular Callout 16" descr="An exhibit is a display. What is it?&#10;"/>
            <p:cNvSpPr/>
            <p:nvPr/>
          </p:nvSpPr>
          <p:spPr>
            <a:xfrm>
              <a:off x="286255" y="1101568"/>
              <a:ext cx="2000249" cy="1146630"/>
            </a:xfrm>
            <a:prstGeom prst="wedgeRoundRectCallout">
              <a:avLst>
                <a:gd name="adj1" fmla="val 60232"/>
                <a:gd name="adj2" fmla="val -21252"/>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 exhibit is a display. What is it?</a:t>
              </a:r>
            </a:p>
          </p:txBody>
        </p:sp>
        <p:sp>
          <p:nvSpPr>
            <p:cNvPr id="18" name="TextBox 17"/>
            <p:cNvSpPr txBox="1"/>
            <p:nvPr/>
          </p:nvSpPr>
          <p:spPr>
            <a:xfrm>
              <a:off x="715454" y="2196623"/>
              <a:ext cx="481910" cy="58496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0:12</a:t>
              </a:r>
            </a:p>
          </p:txBody>
        </p:sp>
      </p:grpSp>
      <p:grpSp>
        <p:nvGrpSpPr>
          <p:cNvPr id="22" name="Group 21" descr="When you go to a  museum, they have lots of what?&#10;"/>
          <p:cNvGrpSpPr/>
          <p:nvPr/>
        </p:nvGrpSpPr>
        <p:grpSpPr>
          <a:xfrm>
            <a:off x="351922" y="3630899"/>
            <a:ext cx="2210303" cy="1084888"/>
            <a:chOff x="286255" y="1101568"/>
            <a:chExt cx="2000249" cy="1529129"/>
          </a:xfrm>
          <a:solidFill>
            <a:srgbClr val="C85337"/>
          </a:solidFill>
        </p:grpSpPr>
        <p:sp>
          <p:nvSpPr>
            <p:cNvPr id="23" name="Rounded Rectangular Callout 22"/>
            <p:cNvSpPr/>
            <p:nvPr/>
          </p:nvSpPr>
          <p:spPr>
            <a:xfrm>
              <a:off x="286255" y="1101568"/>
              <a:ext cx="2000249" cy="1146629"/>
            </a:xfrm>
            <a:prstGeom prst="wedgeRoundRectCallout">
              <a:avLst>
                <a:gd name="adj1" fmla="val 64543"/>
                <a:gd name="adj2" fmla="val 166"/>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When you go to a  museum, they have lots of what?</a:t>
              </a:r>
            </a:p>
          </p:txBody>
        </p:sp>
        <p:sp>
          <p:nvSpPr>
            <p:cNvPr id="24" name="TextBox 23"/>
            <p:cNvSpPr txBox="1"/>
            <p:nvPr/>
          </p:nvSpPr>
          <p:spPr>
            <a:xfrm>
              <a:off x="776289" y="2196891"/>
              <a:ext cx="481911" cy="43380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0:20</a:t>
              </a:r>
            </a:p>
          </p:txBody>
        </p:sp>
      </p:grpSp>
      <p:grpSp>
        <p:nvGrpSpPr>
          <p:cNvPr id="25" name="Group 24" descr="The second word is disembark. What’s the word?&#10;"/>
          <p:cNvGrpSpPr/>
          <p:nvPr/>
        </p:nvGrpSpPr>
        <p:grpSpPr>
          <a:xfrm>
            <a:off x="826696" y="4906889"/>
            <a:ext cx="2210303" cy="1061004"/>
            <a:chOff x="286255" y="1101568"/>
            <a:chExt cx="2000249" cy="1542453"/>
          </a:xfrm>
          <a:solidFill>
            <a:srgbClr val="C85337"/>
          </a:solidFill>
        </p:grpSpPr>
        <p:sp>
          <p:nvSpPr>
            <p:cNvPr id="26" name="Rounded Rectangular Callout 25"/>
            <p:cNvSpPr/>
            <p:nvPr/>
          </p:nvSpPr>
          <p:spPr>
            <a:xfrm>
              <a:off x="286255" y="1101568"/>
              <a:ext cx="2000249" cy="1146627"/>
            </a:xfrm>
            <a:prstGeom prst="wedgeRoundRectCallout">
              <a:avLst>
                <a:gd name="adj1" fmla="val 60664"/>
                <a:gd name="adj2" fmla="val -51659"/>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The second word is disembark. What’s the word?</a:t>
              </a:r>
            </a:p>
          </p:txBody>
        </p:sp>
        <p:sp>
          <p:nvSpPr>
            <p:cNvPr id="27" name="TextBox 26"/>
            <p:cNvSpPr txBox="1"/>
            <p:nvPr/>
          </p:nvSpPr>
          <p:spPr>
            <a:xfrm>
              <a:off x="978442" y="2196585"/>
              <a:ext cx="481911" cy="44743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0:27</a:t>
              </a:r>
            </a:p>
          </p:txBody>
        </p:sp>
      </p:grpSp>
      <p:grpSp>
        <p:nvGrpSpPr>
          <p:cNvPr id="28" name="Group 27" descr="Disembark means you get off. What does it mean?&#10;"/>
          <p:cNvGrpSpPr/>
          <p:nvPr/>
        </p:nvGrpSpPr>
        <p:grpSpPr>
          <a:xfrm>
            <a:off x="3526276" y="5249575"/>
            <a:ext cx="2210303" cy="1101926"/>
            <a:chOff x="-2661116" y="3362021"/>
            <a:chExt cx="2000249" cy="1538821"/>
          </a:xfrm>
          <a:solidFill>
            <a:srgbClr val="C85337"/>
          </a:solidFill>
        </p:grpSpPr>
        <p:sp>
          <p:nvSpPr>
            <p:cNvPr id="29" name="Rounded Rectangular Callout 28"/>
            <p:cNvSpPr/>
            <p:nvPr/>
          </p:nvSpPr>
          <p:spPr>
            <a:xfrm>
              <a:off x="-2661116" y="3362021"/>
              <a:ext cx="2000249" cy="1146629"/>
            </a:xfrm>
            <a:prstGeom prst="wedgeRoundRectCallout">
              <a:avLst>
                <a:gd name="adj1" fmla="val -18197"/>
                <a:gd name="adj2" fmla="val -87674"/>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Disembark means you get off. What does it mean?</a:t>
              </a:r>
            </a:p>
          </p:txBody>
        </p:sp>
        <p:sp>
          <p:nvSpPr>
            <p:cNvPr id="30" name="TextBox 29"/>
            <p:cNvSpPr txBox="1"/>
            <p:nvPr/>
          </p:nvSpPr>
          <p:spPr>
            <a:xfrm>
              <a:off x="-1939664" y="4471037"/>
              <a:ext cx="481911" cy="42980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0:30</a:t>
              </a:r>
            </a:p>
          </p:txBody>
        </p:sp>
      </p:grpSp>
      <p:grpSp>
        <p:nvGrpSpPr>
          <p:cNvPr id="31" name="Group 30" descr="What are they doing?&#10;"/>
          <p:cNvGrpSpPr/>
          <p:nvPr/>
        </p:nvGrpSpPr>
        <p:grpSpPr>
          <a:xfrm>
            <a:off x="6302733" y="5294269"/>
            <a:ext cx="2210303" cy="669278"/>
            <a:chOff x="291092" y="1359217"/>
            <a:chExt cx="2000249" cy="1980900"/>
          </a:xfrm>
          <a:solidFill>
            <a:srgbClr val="C85337"/>
          </a:solidFill>
        </p:grpSpPr>
        <p:sp>
          <p:nvSpPr>
            <p:cNvPr id="32" name="Rounded Rectangular Callout 31"/>
            <p:cNvSpPr/>
            <p:nvPr/>
          </p:nvSpPr>
          <p:spPr>
            <a:xfrm>
              <a:off x="291092" y="1359217"/>
              <a:ext cx="2000249" cy="1146631"/>
            </a:xfrm>
            <a:prstGeom prst="wedgeRoundRectCallout">
              <a:avLst>
                <a:gd name="adj1" fmla="val -40606"/>
                <a:gd name="adj2" fmla="val -102393"/>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What are they doing?</a:t>
              </a:r>
            </a:p>
          </p:txBody>
        </p:sp>
        <p:sp>
          <p:nvSpPr>
            <p:cNvPr id="33" name="TextBox 32"/>
            <p:cNvSpPr txBox="1"/>
            <p:nvPr/>
          </p:nvSpPr>
          <p:spPr>
            <a:xfrm>
              <a:off x="978442" y="2429172"/>
              <a:ext cx="481911" cy="91094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0:36</a:t>
              </a:r>
            </a:p>
          </p:txBody>
        </p:sp>
      </p:grpSp>
      <p:grpSp>
        <p:nvGrpSpPr>
          <p:cNvPr id="37" name="Group 36" descr="Getting off or disembarking. What are they doing?&#10;"/>
          <p:cNvGrpSpPr/>
          <p:nvPr/>
        </p:nvGrpSpPr>
        <p:grpSpPr>
          <a:xfrm>
            <a:off x="6846077" y="4005190"/>
            <a:ext cx="2210303" cy="1103296"/>
            <a:chOff x="286255" y="1115705"/>
            <a:chExt cx="2000249" cy="1513267"/>
          </a:xfrm>
          <a:solidFill>
            <a:srgbClr val="8C2F1A"/>
          </a:solidFill>
        </p:grpSpPr>
        <p:sp>
          <p:nvSpPr>
            <p:cNvPr id="38" name="Rounded Rectangular Callout 37"/>
            <p:cNvSpPr/>
            <p:nvPr/>
          </p:nvSpPr>
          <p:spPr>
            <a:xfrm>
              <a:off x="286255" y="1115705"/>
              <a:ext cx="2000249" cy="1146629"/>
            </a:xfrm>
            <a:prstGeom prst="wedgeRoundRectCallout">
              <a:avLst>
                <a:gd name="adj1" fmla="val -58274"/>
                <a:gd name="adj2" fmla="val -37629"/>
                <a:gd name="adj3" fmla="val 16667"/>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Getting off or disembarking. What are they doing?</a:t>
              </a:r>
            </a:p>
          </p:txBody>
        </p:sp>
        <p:sp>
          <p:nvSpPr>
            <p:cNvPr id="39" name="TextBox 38"/>
            <p:cNvSpPr txBox="1"/>
            <p:nvPr/>
          </p:nvSpPr>
          <p:spPr>
            <a:xfrm>
              <a:off x="1610684" y="2206829"/>
              <a:ext cx="481911" cy="42214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0:40</a:t>
              </a:r>
            </a:p>
          </p:txBody>
        </p:sp>
      </p:grpSp>
      <p:grpSp>
        <p:nvGrpSpPr>
          <p:cNvPr id="40" name="Group 39" descr="… people getting off of a ferry. They are what?&#10;"/>
          <p:cNvGrpSpPr/>
          <p:nvPr/>
        </p:nvGrpSpPr>
        <p:grpSpPr>
          <a:xfrm>
            <a:off x="6828922" y="2781275"/>
            <a:ext cx="2210303" cy="1034075"/>
            <a:chOff x="2978691" y="1234620"/>
            <a:chExt cx="2000249" cy="1553231"/>
          </a:xfrm>
          <a:solidFill>
            <a:srgbClr val="C85337"/>
          </a:solidFill>
        </p:grpSpPr>
        <p:sp>
          <p:nvSpPr>
            <p:cNvPr id="41" name="Rounded Rectangular Callout 40"/>
            <p:cNvSpPr/>
            <p:nvPr/>
          </p:nvSpPr>
          <p:spPr>
            <a:xfrm>
              <a:off x="2978691" y="1234620"/>
              <a:ext cx="2000249" cy="1146630"/>
            </a:xfrm>
            <a:prstGeom prst="wedgeRoundRectCallout">
              <a:avLst>
                <a:gd name="adj1" fmla="val -59567"/>
                <a:gd name="adj2" fmla="val -25848"/>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people getting off of a ferry. They are what?</a:t>
              </a:r>
            </a:p>
          </p:txBody>
        </p:sp>
        <p:sp>
          <p:nvSpPr>
            <p:cNvPr id="42" name="TextBox 41"/>
            <p:cNvSpPr txBox="1"/>
            <p:nvPr/>
          </p:nvSpPr>
          <p:spPr>
            <a:xfrm>
              <a:off x="4285054" y="2325555"/>
              <a:ext cx="481911" cy="46229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0:45</a:t>
              </a:r>
            </a:p>
          </p:txBody>
        </p:sp>
      </p:grpSp>
      <p:grpSp>
        <p:nvGrpSpPr>
          <p:cNvPr id="43" name="Group 42" descr="The first word is exhibit. What’s the word?&#10;"/>
          <p:cNvGrpSpPr/>
          <p:nvPr/>
        </p:nvGrpSpPr>
        <p:grpSpPr>
          <a:xfrm>
            <a:off x="352426" y="1473043"/>
            <a:ext cx="2209799" cy="919105"/>
            <a:chOff x="286255" y="1101568"/>
            <a:chExt cx="1999793" cy="919105"/>
          </a:xfrm>
          <a:solidFill>
            <a:srgbClr val="C85337"/>
          </a:solidFill>
        </p:grpSpPr>
        <p:sp>
          <p:nvSpPr>
            <p:cNvPr id="44" name="Rounded Rectangular Callout 43"/>
            <p:cNvSpPr/>
            <p:nvPr/>
          </p:nvSpPr>
          <p:spPr>
            <a:xfrm>
              <a:off x="286255" y="1101568"/>
              <a:ext cx="1999793" cy="647031"/>
            </a:xfrm>
            <a:prstGeom prst="wedgeRoundRectCallout">
              <a:avLst>
                <a:gd name="adj1" fmla="val 62387"/>
                <a:gd name="adj2" fmla="val 47068"/>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The first word is exhibit. What’s the word?</a:t>
              </a:r>
            </a:p>
          </p:txBody>
        </p:sp>
        <p:sp>
          <p:nvSpPr>
            <p:cNvPr id="45" name="TextBox 44"/>
            <p:cNvSpPr txBox="1"/>
            <p:nvPr/>
          </p:nvSpPr>
          <p:spPr>
            <a:xfrm>
              <a:off x="693530" y="1712896"/>
              <a:ext cx="481911"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0:08</a:t>
              </a:r>
            </a:p>
          </p:txBody>
        </p:sp>
      </p:grpSp>
      <p:sp>
        <p:nvSpPr>
          <p:cNvPr id="34" name="Content Placeholder 3"/>
          <p:cNvSpPr>
            <a:spLocks noGrp="1"/>
          </p:cNvSpPr>
          <p:nvPr>
            <p:ph idx="12"/>
          </p:nvPr>
        </p:nvSpPr>
        <p:spPr>
          <a:xfrm>
            <a:off x="684411" y="6179730"/>
            <a:ext cx="3677168" cy="458248"/>
          </a:xfrm>
        </p:spPr>
        <p:txBody>
          <a:bodyPr/>
          <a:lstStyle/>
          <a:p>
            <a:r>
              <a:rPr lang="en-US" dirty="0"/>
              <a:t>Devin Kearns</a:t>
            </a:r>
          </a:p>
        </p:txBody>
      </p:sp>
      <p:sp>
        <p:nvSpPr>
          <p:cNvPr id="4" name="TextBox 3">
            <a:extLst>
              <a:ext uri="{FF2B5EF4-FFF2-40B4-BE49-F238E27FC236}">
                <a16:creationId xmlns:a16="http://schemas.microsoft.com/office/drawing/2014/main" id="{D3E9BE06-396B-4FB5-A39D-322CE575EE4D}"/>
              </a:ext>
            </a:extLst>
          </p:cNvPr>
          <p:cNvSpPr txBox="1"/>
          <p:nvPr/>
        </p:nvSpPr>
        <p:spPr>
          <a:xfrm>
            <a:off x="2726574" y="1131973"/>
            <a:ext cx="4335690" cy="923330"/>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3"/>
              </a:rPr>
              <a:t>https://youtu.be/bl9KMJKzCew</a:t>
            </a:r>
            <a:r>
              <a:rPr lang="en-US" b="1" dirty="0">
                <a:solidFill>
                  <a:schemeClr val="accent2"/>
                </a:solidFill>
              </a:rPr>
              <a:t> </a:t>
            </a:r>
          </a:p>
          <a:p>
            <a:r>
              <a:rPr lang="en-US" dirty="0">
                <a:solidFill>
                  <a:schemeClr val="tx2"/>
                </a:solidFill>
              </a:rPr>
              <a:t>(stop at 01:00)</a:t>
            </a:r>
            <a:endParaRPr lang="en-US" b="1" dirty="0">
              <a:solidFill>
                <a:schemeClr val="tx2"/>
              </a:solidFill>
            </a:endParaRPr>
          </a:p>
        </p:txBody>
      </p:sp>
    </p:spTree>
    <p:extLst>
      <p:ext uri="{BB962C8B-B14F-4D97-AF65-F5344CB8AC3E}">
        <p14:creationId xmlns:p14="http://schemas.microsoft.com/office/powerpoint/2010/main" val="85871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Maintaining processing in                      </a:t>
            </a:r>
            <a:r>
              <a:rPr lang="en-US" i="1" dirty="0"/>
              <a:t>guided practice</a:t>
            </a:r>
          </a:p>
        </p:txBody>
      </p:sp>
      <p:sp>
        <p:nvSpPr>
          <p:cNvPr id="5" name="Text Placeholder 4"/>
          <p:cNvSpPr>
            <a:spLocks noGrp="1"/>
          </p:cNvSpPr>
          <p:nvPr>
            <p:ph type="body" sz="quarter" idx="14"/>
          </p:nvPr>
        </p:nvSpPr>
        <p:spPr/>
        <p:txBody>
          <a:bodyPr>
            <a:normAutofit/>
          </a:bodyPr>
          <a:lstStyle/>
          <a:p>
            <a:r>
              <a:rPr lang="en-US" sz="2400" dirty="0"/>
              <a:t>What types of methods does the teacher use to elicit responses?</a:t>
            </a:r>
          </a:p>
          <a:p>
            <a:r>
              <a:rPr lang="en-US" sz="2400" dirty="0"/>
              <a:t>How many times does the teacher elicit responses?</a:t>
            </a:r>
          </a:p>
          <a:p>
            <a:r>
              <a:rPr lang="en-US" sz="2400" dirty="0"/>
              <a:t>Does the rate at which the teacher elicits responses meet the criteria for frequency during </a:t>
            </a:r>
            <a:r>
              <a:rPr lang="en-US" sz="2400" i="1" dirty="0"/>
              <a:t>guided practice</a:t>
            </a:r>
            <a:r>
              <a:rPr lang="en-US" sz="2400" dirty="0"/>
              <a:t>?</a:t>
            </a:r>
          </a:p>
        </p:txBody>
      </p:sp>
      <p:sp>
        <p:nvSpPr>
          <p:cNvPr id="7" name="Content Placeholder 3"/>
          <p:cNvSpPr txBox="1">
            <a:spLocks/>
          </p:cNvSpPr>
          <p:nvPr/>
        </p:nvSpPr>
        <p:spPr>
          <a:xfrm>
            <a:off x="684411" y="6179730"/>
            <a:ext cx="3677168" cy="458248"/>
          </a:xfrm>
          <a:prstGeom prst="rect">
            <a:avLst/>
          </a:prstGeom>
        </p:spPr>
        <p:txBody>
          <a:bodyPr vert="horz" lIns="91440" tIns="45720" rIns="91440" bIns="45720" rtlCol="0">
            <a:normAutofit/>
          </a:bodyPr>
          <a:lstStyle>
            <a:lvl1pPr marL="171450" indent="-171450" algn="l" defTabSz="914400" rtl="0" eaLnBrk="1" latinLnBrk="0" hangingPunct="1">
              <a:lnSpc>
                <a:spcPct val="100000"/>
              </a:lnSpc>
              <a:spcBef>
                <a:spcPts val="0"/>
              </a:spcBef>
              <a:buClr>
                <a:schemeClr val="accent2">
                  <a:lumMod val="75000"/>
                </a:schemeClr>
              </a:buClr>
              <a:buFont typeface="Arial" charset="0"/>
              <a:buChar char="•"/>
              <a:defRPr sz="1050" kern="1200" baseline="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Axelson</a:t>
            </a:r>
            <a:r>
              <a:rPr lang="en-US" dirty="0"/>
              <a:t> Academy (2017)</a:t>
            </a:r>
          </a:p>
        </p:txBody>
      </p:sp>
      <p:pic>
        <p:nvPicPr>
          <p:cNvPr id="4" name="Picture 3" descr="students in class"/>
          <p:cNvPicPr>
            <a:picLocks noChangeAspect="1"/>
          </p:cNvPicPr>
          <p:nvPr/>
        </p:nvPicPr>
        <p:blipFill>
          <a:blip r:embed="rId2"/>
          <a:stretch>
            <a:fillRect/>
          </a:stretch>
        </p:blipFill>
        <p:spPr>
          <a:xfrm>
            <a:off x="4862005" y="2057399"/>
            <a:ext cx="3629171" cy="2124075"/>
          </a:xfrm>
          <a:prstGeom prst="rect">
            <a:avLst/>
          </a:prstGeom>
        </p:spPr>
      </p:pic>
    </p:spTree>
    <p:extLst>
      <p:ext uri="{BB962C8B-B14F-4D97-AF65-F5344CB8AC3E}">
        <p14:creationId xmlns:p14="http://schemas.microsoft.com/office/powerpoint/2010/main" val="3211277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qxLhTAEe-w"/>
          <p:cNvPicPr>
            <a:picLocks noRot="1" noChangeAspect="1"/>
          </p:cNvPicPr>
          <p:nvPr>
            <a:videoFile r:link="rId1"/>
          </p:nvPr>
        </p:nvPicPr>
        <p:blipFill>
          <a:blip r:embed="rId3"/>
          <a:stretch>
            <a:fillRect/>
          </a:stretch>
        </p:blipFill>
        <p:spPr>
          <a:xfrm>
            <a:off x="1666447" y="2071251"/>
            <a:ext cx="5924293" cy="333241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p:txBody>
          <a:bodyPr>
            <a:noAutofit/>
          </a:bodyPr>
          <a:lstStyle/>
          <a:p>
            <a:pPr>
              <a:lnSpc>
                <a:spcPct val="100000"/>
              </a:lnSpc>
            </a:pPr>
            <a:r>
              <a:rPr lang="en-US" dirty="0"/>
              <a:t>Maintaining processing in                    </a:t>
            </a:r>
            <a:r>
              <a:rPr lang="en-US" i="1" dirty="0"/>
              <a:t>guided practice</a:t>
            </a:r>
          </a:p>
        </p:txBody>
      </p:sp>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9CA132-ADD6-4B72-B5E1-B86F7979C603}" type="slidenum">
              <a:rPr kumimoji="0" lang="en-US" sz="1000" b="0" i="0" u="none" strike="noStrike" kern="1200" cap="none" spc="0" normalizeH="0" baseline="0" noProof="0" smtClean="0">
                <a:ln>
                  <a:noFill/>
                </a:ln>
                <a:solidFill>
                  <a:srgbClr val="FFFFFF"/>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8" name="Rounded Rectangular Callout 7"/>
          <p:cNvSpPr/>
          <p:nvPr/>
        </p:nvSpPr>
        <p:spPr>
          <a:xfrm>
            <a:off x="433846" y="1751880"/>
            <a:ext cx="2468880" cy="286274"/>
          </a:xfrm>
          <a:prstGeom prst="wedgeRoundRectCallout">
            <a:avLst>
              <a:gd name="adj1" fmla="val 54204"/>
              <a:gd name="adj2" fmla="val 122659"/>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Catch it</a:t>
            </a:r>
          </a:p>
        </p:txBody>
      </p:sp>
      <p:sp>
        <p:nvSpPr>
          <p:cNvPr id="10" name="Rounded Rectangular Callout 9"/>
          <p:cNvSpPr/>
          <p:nvPr/>
        </p:nvSpPr>
        <p:spPr>
          <a:xfrm>
            <a:off x="433846" y="5475540"/>
            <a:ext cx="2468880" cy="360757"/>
          </a:xfrm>
          <a:prstGeom prst="wedgeRoundRectCallout">
            <a:avLst>
              <a:gd name="adj1" fmla="val 53266"/>
              <a:gd name="adj2" fmla="val -111749"/>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Move your tokens</a:t>
            </a:r>
          </a:p>
        </p:txBody>
      </p:sp>
      <p:sp>
        <p:nvSpPr>
          <p:cNvPr id="13" name="Rounded Rectangular Callout 12"/>
          <p:cNvSpPr/>
          <p:nvPr/>
        </p:nvSpPr>
        <p:spPr>
          <a:xfrm>
            <a:off x="6476526" y="1651480"/>
            <a:ext cx="2282704" cy="314800"/>
          </a:xfrm>
          <a:prstGeom prst="wedgeRoundRectCallout">
            <a:avLst>
              <a:gd name="adj1" fmla="val -54214"/>
              <a:gd name="adj2" fmla="val 119544"/>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Double check</a:t>
            </a:r>
          </a:p>
        </p:txBody>
      </p:sp>
      <p:sp>
        <p:nvSpPr>
          <p:cNvPr id="15" name="Rounded Rectangular Callout 14"/>
          <p:cNvSpPr/>
          <p:nvPr/>
        </p:nvSpPr>
        <p:spPr>
          <a:xfrm>
            <a:off x="6476526" y="5475540"/>
            <a:ext cx="2468880" cy="360758"/>
          </a:xfrm>
          <a:prstGeom prst="wedgeRoundRectCallout">
            <a:avLst>
              <a:gd name="adj1" fmla="val -52350"/>
              <a:gd name="adj2" fmla="val -128645"/>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Thumbs up</a:t>
            </a:r>
          </a:p>
        </p:txBody>
      </p:sp>
      <p:sp>
        <p:nvSpPr>
          <p:cNvPr id="11" name="Content Placeholder 3"/>
          <p:cNvSpPr txBox="1">
            <a:spLocks/>
          </p:cNvSpPr>
          <p:nvPr/>
        </p:nvSpPr>
        <p:spPr>
          <a:xfrm>
            <a:off x="301682" y="6632726"/>
            <a:ext cx="1834671" cy="225274"/>
          </a:xfrm>
          <a:prstGeom prst="rect">
            <a:avLst/>
          </a:prstGeom>
        </p:spPr>
        <p:txBody>
          <a:bodyPr vert="horz" lIns="91440" tIns="45720" rIns="91440" bIns="45720" rtlCol="0">
            <a:normAutofit fontScale="92500" lnSpcReduction="20000"/>
          </a:bodyPr>
          <a:lstStyle>
            <a:lvl1pPr marL="171450" indent="-171450" algn="l" defTabSz="914400" rtl="0" eaLnBrk="1" latinLnBrk="0" hangingPunct="1">
              <a:lnSpc>
                <a:spcPct val="100000"/>
              </a:lnSpc>
              <a:spcBef>
                <a:spcPts val="0"/>
              </a:spcBef>
              <a:buClr>
                <a:schemeClr val="accent2">
                  <a:lumMod val="75000"/>
                </a:schemeClr>
              </a:buClr>
              <a:buFont typeface="Arial" charset="0"/>
              <a:buChar char="•"/>
              <a:defRPr sz="1050" kern="1200" baseline="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Axelson</a:t>
            </a:r>
            <a:r>
              <a:rPr lang="en-US" dirty="0"/>
              <a:t> Academy (2017)</a:t>
            </a:r>
          </a:p>
        </p:txBody>
      </p:sp>
      <p:sp>
        <p:nvSpPr>
          <p:cNvPr id="5" name="TextBox 4"/>
          <p:cNvSpPr txBox="1"/>
          <p:nvPr/>
        </p:nvSpPr>
        <p:spPr>
          <a:xfrm>
            <a:off x="380058" y="1343703"/>
            <a:ext cx="5540682" cy="338554"/>
          </a:xfrm>
          <a:prstGeom prst="rect">
            <a:avLst/>
          </a:prstGeom>
          <a:noFill/>
        </p:spPr>
        <p:txBody>
          <a:bodyPr wrap="square" rtlCol="0">
            <a:spAutoFit/>
          </a:bodyPr>
          <a:lstStyle/>
          <a:p>
            <a:r>
              <a:rPr lang="en-US" sz="1600" b="1" dirty="0">
                <a:solidFill>
                  <a:schemeClr val="accent2"/>
                </a:solidFill>
              </a:rPr>
              <a:t>Link to Video: </a:t>
            </a:r>
            <a:r>
              <a:rPr lang="en-US" sz="1600" b="1" dirty="0">
                <a:solidFill>
                  <a:schemeClr val="accent2"/>
                </a:solidFill>
                <a:hlinkClick r:id="rId4"/>
              </a:rPr>
              <a:t>https://youtu.be/LqxLhTAEe-w?t=6</a:t>
            </a:r>
            <a:r>
              <a:rPr lang="en-US" sz="1600" b="1" dirty="0">
                <a:solidFill>
                  <a:schemeClr val="accent2"/>
                </a:solidFill>
              </a:rPr>
              <a:t> </a:t>
            </a:r>
            <a:r>
              <a:rPr lang="en-US" sz="1400" dirty="0"/>
              <a:t>(stop at 0:45)</a:t>
            </a:r>
            <a:r>
              <a:rPr lang="en-US" sz="1400" b="1" dirty="0"/>
              <a:t> </a:t>
            </a:r>
          </a:p>
        </p:txBody>
      </p:sp>
    </p:spTree>
    <p:extLst>
      <p:ext uri="{BB962C8B-B14F-4D97-AF65-F5344CB8AC3E}">
        <p14:creationId xmlns:p14="http://schemas.microsoft.com/office/powerpoint/2010/main" val="29512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childTnLst>
        </p:cTn>
      </p:par>
    </p:tnLst>
    <p:bldLst>
      <p:bldP spid="8" grpId="0" animBg="1"/>
      <p:bldP spid="10" grpId="0" animBg="1"/>
      <p:bldP spid="13"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Maintaining processing in                      </a:t>
            </a:r>
            <a:r>
              <a:rPr lang="en-US" i="1" dirty="0"/>
              <a:t>guided practice</a:t>
            </a:r>
          </a:p>
        </p:txBody>
      </p:sp>
      <p:sp>
        <p:nvSpPr>
          <p:cNvPr id="5" name="Text Placeholder 4"/>
          <p:cNvSpPr>
            <a:spLocks noGrp="1"/>
          </p:cNvSpPr>
          <p:nvPr>
            <p:ph type="body" sz="quarter" idx="14"/>
          </p:nvPr>
        </p:nvSpPr>
        <p:spPr/>
        <p:txBody>
          <a:bodyPr>
            <a:normAutofit/>
          </a:bodyPr>
          <a:lstStyle/>
          <a:p>
            <a:r>
              <a:rPr lang="en-US" sz="2400" dirty="0"/>
              <a:t>What types of methods does the teacher use to elicit responses?</a:t>
            </a:r>
          </a:p>
          <a:p>
            <a:r>
              <a:rPr lang="en-US" sz="2400" dirty="0"/>
              <a:t>How many times does the teacher elicit responses?</a:t>
            </a:r>
          </a:p>
          <a:p>
            <a:r>
              <a:rPr lang="en-US" sz="2400" dirty="0"/>
              <a:t>Does the rate at which the teacher elicits responses meet the criteria for frequency during </a:t>
            </a:r>
            <a:r>
              <a:rPr lang="en-US" sz="2400" i="1" dirty="0"/>
              <a:t>guided practice</a:t>
            </a:r>
            <a:r>
              <a:rPr lang="en-US" sz="2400" dirty="0"/>
              <a:t>?</a:t>
            </a:r>
          </a:p>
        </p:txBody>
      </p:sp>
      <p:sp>
        <p:nvSpPr>
          <p:cNvPr id="7" name="Content Placeholder 3"/>
          <p:cNvSpPr txBox="1">
            <a:spLocks/>
          </p:cNvSpPr>
          <p:nvPr/>
        </p:nvSpPr>
        <p:spPr>
          <a:xfrm>
            <a:off x="684411" y="6179730"/>
            <a:ext cx="3677168" cy="458248"/>
          </a:xfrm>
          <a:prstGeom prst="rect">
            <a:avLst/>
          </a:prstGeom>
        </p:spPr>
        <p:txBody>
          <a:bodyPr vert="horz" lIns="91440" tIns="45720" rIns="91440" bIns="45720" rtlCol="0">
            <a:normAutofit/>
          </a:bodyPr>
          <a:lstStyle>
            <a:lvl1pPr marL="171450" indent="-171450" algn="l" defTabSz="914400" rtl="0" eaLnBrk="1" latinLnBrk="0" hangingPunct="1">
              <a:lnSpc>
                <a:spcPct val="100000"/>
              </a:lnSpc>
              <a:spcBef>
                <a:spcPts val="0"/>
              </a:spcBef>
              <a:buClr>
                <a:schemeClr val="accent2">
                  <a:lumMod val="75000"/>
                </a:schemeClr>
              </a:buClr>
              <a:buFont typeface="Arial" charset="0"/>
              <a:buChar char="•"/>
              <a:defRPr sz="1050" kern="1200" baseline="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Axelson</a:t>
            </a:r>
            <a:r>
              <a:rPr lang="en-US" dirty="0"/>
              <a:t> Academy (2017)</a:t>
            </a:r>
          </a:p>
        </p:txBody>
      </p:sp>
      <p:pic>
        <p:nvPicPr>
          <p:cNvPr id="4" name="Picture 3" descr="photo of two students"/>
          <p:cNvPicPr>
            <a:picLocks noChangeAspect="1"/>
          </p:cNvPicPr>
          <p:nvPr/>
        </p:nvPicPr>
        <p:blipFill>
          <a:blip r:embed="rId2"/>
          <a:stretch>
            <a:fillRect/>
          </a:stretch>
        </p:blipFill>
        <p:spPr>
          <a:xfrm>
            <a:off x="4862005" y="2057399"/>
            <a:ext cx="3629171" cy="2124075"/>
          </a:xfrm>
          <a:prstGeom prst="rect">
            <a:avLst/>
          </a:prstGeom>
        </p:spPr>
      </p:pic>
      <p:sp>
        <p:nvSpPr>
          <p:cNvPr id="6" name="Rounded Rectangular Callout 5"/>
          <p:cNvSpPr/>
          <p:nvPr/>
        </p:nvSpPr>
        <p:spPr>
          <a:xfrm>
            <a:off x="4526358" y="1508885"/>
            <a:ext cx="1653957" cy="433460"/>
          </a:xfrm>
          <a:prstGeom prst="wedgeRoundRectCallout">
            <a:avLst>
              <a:gd name="adj1" fmla="val 54204"/>
              <a:gd name="adj2" fmla="val 122659"/>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Catch it</a:t>
            </a:r>
          </a:p>
        </p:txBody>
      </p:sp>
      <p:sp>
        <p:nvSpPr>
          <p:cNvPr id="8" name="Rounded Rectangular Callout 7"/>
          <p:cNvSpPr/>
          <p:nvPr/>
        </p:nvSpPr>
        <p:spPr>
          <a:xfrm>
            <a:off x="4862005" y="4289214"/>
            <a:ext cx="1653957" cy="616686"/>
          </a:xfrm>
          <a:prstGeom prst="wedgeRoundRectCallout">
            <a:avLst>
              <a:gd name="adj1" fmla="val 53266"/>
              <a:gd name="adj2" fmla="val -111749"/>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Move your tokens</a:t>
            </a:r>
          </a:p>
        </p:txBody>
      </p:sp>
      <p:sp>
        <p:nvSpPr>
          <p:cNvPr id="9" name="Rounded Rectangular Callout 8"/>
          <p:cNvSpPr/>
          <p:nvPr/>
        </p:nvSpPr>
        <p:spPr>
          <a:xfrm>
            <a:off x="7291447" y="1508885"/>
            <a:ext cx="1653957" cy="433460"/>
          </a:xfrm>
          <a:prstGeom prst="wedgeRoundRectCallout">
            <a:avLst>
              <a:gd name="adj1" fmla="val -54214"/>
              <a:gd name="adj2" fmla="val 119544"/>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Double check</a:t>
            </a:r>
          </a:p>
        </p:txBody>
      </p:sp>
      <p:sp>
        <p:nvSpPr>
          <p:cNvPr id="10" name="Rounded Rectangular Callout 9"/>
          <p:cNvSpPr/>
          <p:nvPr/>
        </p:nvSpPr>
        <p:spPr>
          <a:xfrm>
            <a:off x="7291447" y="4380827"/>
            <a:ext cx="1653957" cy="433460"/>
          </a:xfrm>
          <a:prstGeom prst="wedgeRoundRectCallout">
            <a:avLst>
              <a:gd name="adj1" fmla="val -52350"/>
              <a:gd name="adj2" fmla="val -128645"/>
              <a:gd name="adj3" fmla="val 16667"/>
            </a:avLst>
          </a:prstGeom>
          <a:solidFill>
            <a:srgbClr val="8C2F1A"/>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Thumbs up</a:t>
            </a:r>
          </a:p>
        </p:txBody>
      </p:sp>
    </p:spTree>
    <p:extLst>
      <p:ext uri="{BB962C8B-B14F-4D97-AF65-F5344CB8AC3E}">
        <p14:creationId xmlns:p14="http://schemas.microsoft.com/office/powerpoint/2010/main" val="3749167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75733" y="2705966"/>
            <a:ext cx="8204754" cy="3326013"/>
          </a:xfrm>
        </p:spPr>
        <p:txBody>
          <a:bodyPr/>
          <a:lstStyle/>
          <a:p>
            <a:r>
              <a:rPr lang="en-US" dirty="0"/>
              <a:t>Adapt instruction based on informal formative assessment</a:t>
            </a:r>
          </a:p>
        </p:txBody>
      </p:sp>
      <p:sp>
        <p:nvSpPr>
          <p:cNvPr id="27" name="Title 26"/>
          <p:cNvSpPr>
            <a:spLocks noGrp="1"/>
          </p:cNvSpPr>
          <p:nvPr>
            <p:ph type="title"/>
          </p:nvPr>
        </p:nvSpPr>
        <p:spPr/>
        <p:txBody>
          <a:bodyPr/>
          <a:lstStyle/>
          <a:p>
            <a:r>
              <a:rPr lang="en-US" dirty="0"/>
              <a:t>Check accuracy of processing</a:t>
            </a:r>
          </a:p>
        </p:txBody>
      </p:sp>
      <p:sp>
        <p:nvSpPr>
          <p:cNvPr id="28" name="Rectangle 27"/>
          <p:cNvSpPr/>
          <p:nvPr/>
        </p:nvSpPr>
        <p:spPr>
          <a:xfrm>
            <a:off x="575733" y="1656012"/>
            <a:ext cx="8023657" cy="760125"/>
          </a:xfrm>
          <a:prstGeom prst="rect">
            <a:avLst/>
          </a:prstGeom>
          <a:solidFill>
            <a:srgbClr val="D55816"/>
          </a:solidFill>
          <a:ln w="9525" cap="flat" cmpd="sng" algn="ctr">
            <a:solidFill>
              <a:schemeClr val="accent2">
                <a:lumMod val="40000"/>
                <a:lumOff val="60000"/>
              </a:scheme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Tw Cen MT" panose="020B0602020104020603"/>
                <a:ea typeface="+mn-ea"/>
                <a:cs typeface="+mn-cs"/>
              </a:rPr>
              <a:t>Assess understanding as you teach</a:t>
            </a:r>
          </a:p>
        </p:txBody>
      </p:sp>
      <p:sp>
        <p:nvSpPr>
          <p:cNvPr id="29" name="TextBox 28">
            <a:extLst>
              <a:ext uri="{C183D7F6-B498-43B3-948B-1728B52AA6E4}">
                <adec:decorative xmlns:adec="http://schemas.microsoft.com/office/drawing/2017/decorative" val="1"/>
              </a:ext>
            </a:extLst>
          </p:cNvPr>
          <p:cNvSpPr txBox="1"/>
          <p:nvPr/>
        </p:nvSpPr>
        <p:spPr>
          <a:xfrm>
            <a:off x="1584347" y="1158913"/>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30" name="TextBox 29">
            <a:extLst>
              <a:ext uri="{C183D7F6-B498-43B3-948B-1728B52AA6E4}">
                <adec:decorative xmlns:adec="http://schemas.microsoft.com/office/drawing/2017/decorative" val="1"/>
              </a:ext>
            </a:extLst>
          </p:cNvPr>
          <p:cNvSpPr txBox="1"/>
          <p:nvPr/>
        </p:nvSpPr>
        <p:spPr>
          <a:xfrm>
            <a:off x="2709869" y="1154850"/>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31" name="TextBox 30">
            <a:extLst>
              <a:ext uri="{C183D7F6-B498-43B3-948B-1728B52AA6E4}">
                <adec:decorative xmlns:adec="http://schemas.microsoft.com/office/drawing/2017/decorative" val="1"/>
              </a:ext>
            </a:extLst>
          </p:cNvPr>
          <p:cNvSpPr txBox="1"/>
          <p:nvPr/>
        </p:nvSpPr>
        <p:spPr>
          <a:xfrm>
            <a:off x="3835391" y="1154850"/>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32" name="TextBox 31">
            <a:extLst>
              <a:ext uri="{C183D7F6-B498-43B3-948B-1728B52AA6E4}">
                <adec:decorative xmlns:adec="http://schemas.microsoft.com/office/drawing/2017/decorative" val="1"/>
              </a:ext>
            </a:extLst>
          </p:cNvPr>
          <p:cNvSpPr txBox="1"/>
          <p:nvPr/>
        </p:nvSpPr>
        <p:spPr>
          <a:xfrm>
            <a:off x="4960913" y="1154850"/>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33" name="TextBox 32">
            <a:extLst>
              <a:ext uri="{C183D7F6-B498-43B3-948B-1728B52AA6E4}">
                <adec:decorative xmlns:adec="http://schemas.microsoft.com/office/drawing/2017/decorative" val="1"/>
              </a:ext>
            </a:extLst>
          </p:cNvPr>
          <p:cNvSpPr txBox="1"/>
          <p:nvPr/>
        </p:nvSpPr>
        <p:spPr>
          <a:xfrm>
            <a:off x="6086435" y="1154850"/>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34" name="TextBox 33">
            <a:extLst>
              <a:ext uri="{C183D7F6-B498-43B3-948B-1728B52AA6E4}">
                <adec:decorative xmlns:adec="http://schemas.microsoft.com/office/drawing/2017/decorative" val="1"/>
              </a:ext>
            </a:extLst>
          </p:cNvPr>
          <p:cNvSpPr txBox="1"/>
          <p:nvPr/>
        </p:nvSpPr>
        <p:spPr>
          <a:xfrm>
            <a:off x="7211957" y="1154850"/>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Tree>
    <p:extLst>
      <p:ext uri="{BB962C8B-B14F-4D97-AF65-F5344CB8AC3E}">
        <p14:creationId xmlns:p14="http://schemas.microsoft.com/office/powerpoint/2010/main" val="735338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accuracy of processing</a:t>
            </a:r>
          </a:p>
        </p:txBody>
      </p:sp>
      <p:sp>
        <p:nvSpPr>
          <p:cNvPr id="4" name="12-Point Star 6"/>
          <p:cNvSpPr/>
          <p:nvPr/>
        </p:nvSpPr>
        <p:spPr>
          <a:xfrm>
            <a:off x="530037" y="2595672"/>
            <a:ext cx="3721329" cy="1463929"/>
          </a:xfrm>
          <a:prstGeom prst="rect">
            <a:avLst/>
          </a:prstGeom>
          <a:solidFill>
            <a:schemeClr val="accent5">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Learning outcome</a:t>
            </a: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Comprehension: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Draw inferences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Note details</a:t>
            </a:r>
          </a:p>
        </p:txBody>
      </p:sp>
      <p:sp>
        <p:nvSpPr>
          <p:cNvPr id="5" name="TextBox 4"/>
          <p:cNvSpPr txBox="1"/>
          <p:nvPr/>
        </p:nvSpPr>
        <p:spPr>
          <a:xfrm>
            <a:off x="4550816" y="2595370"/>
            <a:ext cx="4160985" cy="1464231"/>
          </a:xfrm>
          <a:prstGeom prst="wedgeRoundRectCallout">
            <a:avLst>
              <a:gd name="adj1" fmla="val 58040"/>
              <a:gd name="adj2" fmla="val 27446"/>
              <a:gd name="adj3" fmla="val 16667"/>
            </a:avLst>
          </a:prstGeom>
          <a:solidFill>
            <a:schemeClr val="accent5">
              <a:lumMod val="50000"/>
            </a:schemeClr>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After you read this whole</a:t>
            </a:r>
            <a:r>
              <a:rPr kumimoji="0" lang="en-US" sz="2000" b="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section </a:t>
            </a:r>
            <a:r>
              <a:rPr kumimoji="0" lang="en-US" sz="2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without making more than 2 errors, we’ll make some inference</a:t>
            </a:r>
            <a:r>
              <a:rPr lang="en-US" sz="2000" dirty="0">
                <a:solidFill>
                  <a:srgbClr val="FFFFFF"/>
                </a:solidFill>
                <a:latin typeface="Arial" panose="020B0604020202020204" pitchFamily="34" charset="0"/>
                <a:cs typeface="Arial" panose="020B0604020202020204" pitchFamily="34" charset="0"/>
              </a:rPr>
              <a:t>s and note some details. </a:t>
            </a:r>
            <a:endParaRPr kumimoji="0" lang="en-US" sz="2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530037" y="1646996"/>
            <a:ext cx="44422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5">
                    <a:lumMod val="40000"/>
                    <a:lumOff val="60000"/>
                  </a:schemeClr>
                </a:solidFill>
                <a:effectLst/>
                <a:uLnTx/>
                <a:uFillTx/>
                <a:latin typeface="Arial" panose="020B0604020202020204" pitchFamily="34" charset="0"/>
                <a:cs typeface="Arial" panose="020B0604020202020204" pitchFamily="34" charset="0"/>
              </a:rPr>
              <a:t>Lesson 54, Exercise 6</a:t>
            </a:r>
          </a:p>
        </p:txBody>
      </p:sp>
      <p:sp>
        <p:nvSpPr>
          <p:cNvPr id="7" name="12-Point Star 6"/>
          <p:cNvSpPr/>
          <p:nvPr/>
        </p:nvSpPr>
        <p:spPr>
          <a:xfrm>
            <a:off x="530037" y="4519902"/>
            <a:ext cx="3721329" cy="1460886"/>
          </a:xfrm>
          <a:prstGeom prst="rect">
            <a:avLst/>
          </a:prstGeom>
          <a:solidFill>
            <a:schemeClr val="accent5">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anose="020B0604020202020204" pitchFamily="34" charset="0"/>
                <a:cs typeface="Arial" panose="020B0604020202020204" pitchFamily="34" charset="0"/>
              </a:rPr>
              <a:t>Modified l</a:t>
            </a:r>
            <a:r>
              <a:rPr kumimoji="0" lang="en-US" sz="20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earning outcome</a:t>
            </a: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SWBAT</a:t>
            </a:r>
            <a:r>
              <a:rPr kumimoji="0" lang="en-US" sz="20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answer questions to identify key details.</a:t>
            </a: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8" name="TextBox 7"/>
          <p:cNvSpPr txBox="1"/>
          <p:nvPr/>
        </p:nvSpPr>
        <p:spPr>
          <a:xfrm>
            <a:off x="4550816" y="4519902"/>
            <a:ext cx="4023617" cy="1464231"/>
          </a:xfrm>
          <a:prstGeom prst="wedgeRoundRectCallout">
            <a:avLst>
              <a:gd name="adj1" fmla="val 61072"/>
              <a:gd name="adj2" fmla="val 26634"/>
              <a:gd name="adj3" fmla="val 16667"/>
            </a:avLst>
          </a:prstGeom>
          <a:solidFill>
            <a:schemeClr val="accent5">
              <a:lumMod val="50000"/>
            </a:schemeClr>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We are going to read the story in parts. After we read each part, we will</a:t>
            </a:r>
            <a:r>
              <a:rPr kumimoji="0" lang="en-US" sz="2000" b="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stop </a:t>
            </a:r>
            <a:r>
              <a:rPr kumimoji="0" lang="en-US" sz="2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to</a:t>
            </a:r>
            <a:r>
              <a:rPr kumimoji="0" lang="en-US" sz="2000" b="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answer questions to check our understanding. </a:t>
            </a:r>
            <a:endParaRPr kumimoji="0" lang="en-US" sz="2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6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accuracy of processing</a:t>
            </a:r>
          </a:p>
        </p:txBody>
      </p:sp>
      <p:sp>
        <p:nvSpPr>
          <p:cNvPr id="7" name="TextBox 6"/>
          <p:cNvSpPr txBox="1"/>
          <p:nvPr/>
        </p:nvSpPr>
        <p:spPr>
          <a:xfrm>
            <a:off x="530037" y="2655665"/>
            <a:ext cx="4682318" cy="3293209"/>
          </a:xfrm>
          <a:prstGeom prst="rect">
            <a:avLst/>
          </a:prstGeom>
          <a:solidFill>
            <a:schemeClr val="accent5">
              <a:lumMod val="50000"/>
            </a:schemeClr>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403225" algn="l"/>
                <a:tab pos="457200" algn="l"/>
              </a:tabLst>
              <a:defRPr/>
            </a:pPr>
            <a:r>
              <a:rPr kumimoji="0" lang="en-US" sz="16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George pushed the shovel into the ground. “Clink.” He tossed the dirt aside. And there it was, the corner of a treasure chest. </a:t>
            </a:r>
          </a:p>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kumimoji="0" lang="en-US" sz="16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Nadine began to dig. Slowly the dirt was cleared from the chest. It was rusty, and there were a couple of holes in it. George put his finger in one of the holes. Then he brought out a round coin. It looked like a black penny. </a:t>
            </a:r>
          </a:p>
          <a:p>
            <a:pPr marL="0" marR="0" lvl="0" indent="0" algn="l" defTabSz="914400" rtl="0" eaLnBrk="1" fontAlgn="auto" latinLnBrk="0" hangingPunct="1">
              <a:lnSpc>
                <a:spcPct val="100000"/>
              </a:lnSpc>
              <a:spcBef>
                <a:spcPts val="0"/>
              </a:spcBef>
              <a:spcAft>
                <a:spcPts val="0"/>
              </a:spcAft>
              <a:buClrTx/>
              <a:buSzTx/>
              <a:buFontTx/>
              <a:buNone/>
              <a:tabLst>
                <a:tab pos="342900" algn="l"/>
              </a:tabLst>
              <a:defRPr/>
            </a:pPr>
            <a:r>
              <a:rPr kumimoji="0" lang="en-US" sz="16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“What’s that?” Lily asked. </a:t>
            </a:r>
          </a:p>
          <a:p>
            <a:pPr marL="0" marR="0" lvl="0" indent="0" algn="l" defTabSz="914400" rtl="0" eaLnBrk="1" fontAlgn="auto" latinLnBrk="0" hangingPunct="1">
              <a:lnSpc>
                <a:spcPct val="100000"/>
              </a:lnSpc>
              <a:spcBef>
                <a:spcPts val="0"/>
              </a:spcBef>
              <a:spcAft>
                <a:spcPts val="0"/>
              </a:spcAft>
              <a:buClrTx/>
              <a:buSzTx/>
              <a:buFontTx/>
              <a:buNone/>
              <a:tabLst>
                <a:tab pos="403225" algn="l"/>
              </a:tabLst>
              <a:defRPr/>
            </a:pPr>
            <a:r>
              <a:rPr kumimoji="0" lang="en-US" sz="16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George said, “I’ll show you what that is.” He rubbed the coin on the leg of his pants. Then he held up the coin. It was shining like the sun. It was bright. IT WAS GOLD. </a:t>
            </a:r>
          </a:p>
        </p:txBody>
      </p:sp>
      <p:sp>
        <p:nvSpPr>
          <p:cNvPr id="9" name="TextBox 8"/>
          <p:cNvSpPr txBox="1"/>
          <p:nvPr/>
        </p:nvSpPr>
        <p:spPr>
          <a:xfrm>
            <a:off x="5379397" y="4085100"/>
            <a:ext cx="3455846" cy="374571"/>
          </a:xfrm>
          <a:prstGeom prst="wedgeRoundRectCallout">
            <a:avLst>
              <a:gd name="adj1" fmla="val 60027"/>
              <a:gd name="adj2" fmla="val 13648"/>
              <a:gd name="adj3" fmla="val 16667"/>
            </a:avLst>
          </a:prstGeom>
          <a:solidFill>
            <a:schemeClr val="accent5">
              <a:lumMod val="50000"/>
            </a:schemeClr>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How did he remove the coin?</a:t>
            </a:r>
          </a:p>
        </p:txBody>
      </p:sp>
      <p:sp>
        <p:nvSpPr>
          <p:cNvPr id="10" name="TextBox 9"/>
          <p:cNvSpPr txBox="1"/>
          <p:nvPr/>
        </p:nvSpPr>
        <p:spPr>
          <a:xfrm>
            <a:off x="5379396" y="4771859"/>
            <a:ext cx="3455846" cy="374571"/>
          </a:xfrm>
          <a:prstGeom prst="wedgeRoundRectCallout">
            <a:avLst>
              <a:gd name="adj1" fmla="val 60459"/>
              <a:gd name="adj2" fmla="val -29698"/>
              <a:gd name="adj3" fmla="val 16667"/>
            </a:avLst>
          </a:prstGeom>
          <a:solidFill>
            <a:schemeClr val="accent5">
              <a:lumMod val="50000"/>
            </a:schemeClr>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How did George remove the black?</a:t>
            </a:r>
          </a:p>
        </p:txBody>
      </p:sp>
      <p:sp>
        <p:nvSpPr>
          <p:cNvPr id="11" name="TextBox 10"/>
          <p:cNvSpPr txBox="1"/>
          <p:nvPr/>
        </p:nvSpPr>
        <p:spPr>
          <a:xfrm>
            <a:off x="5379395" y="5404299"/>
            <a:ext cx="3528659" cy="374571"/>
          </a:xfrm>
          <a:prstGeom prst="wedgeRoundRectCallout">
            <a:avLst>
              <a:gd name="adj1" fmla="val 59981"/>
              <a:gd name="adj2" fmla="val -54302"/>
              <a:gd name="adj3" fmla="val 16667"/>
            </a:avLst>
          </a:prstGeom>
          <a:solidFill>
            <a:schemeClr val="accent5">
              <a:lumMod val="50000"/>
            </a:schemeClr>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What did they find?</a:t>
            </a:r>
          </a:p>
        </p:txBody>
      </p:sp>
      <p:sp>
        <p:nvSpPr>
          <p:cNvPr id="12" name="TextBox 11"/>
          <p:cNvSpPr txBox="1"/>
          <p:nvPr/>
        </p:nvSpPr>
        <p:spPr>
          <a:xfrm>
            <a:off x="530037" y="1646996"/>
            <a:ext cx="44422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5">
                    <a:lumMod val="40000"/>
                    <a:lumOff val="60000"/>
                  </a:schemeClr>
                </a:solidFill>
                <a:effectLst/>
                <a:uLnTx/>
                <a:uFillTx/>
                <a:latin typeface="Arial" panose="020B0604020202020204" pitchFamily="34" charset="0"/>
                <a:cs typeface="Arial" panose="020B0604020202020204" pitchFamily="34" charset="0"/>
              </a:rPr>
              <a:t>Lesson 54, Exercise 6</a:t>
            </a:r>
          </a:p>
        </p:txBody>
      </p:sp>
      <p:sp>
        <p:nvSpPr>
          <p:cNvPr id="13" name="TextBox 12"/>
          <p:cNvSpPr txBox="1"/>
          <p:nvPr/>
        </p:nvSpPr>
        <p:spPr>
          <a:xfrm>
            <a:off x="5379395" y="2799953"/>
            <a:ext cx="3455846" cy="374571"/>
          </a:xfrm>
          <a:prstGeom prst="wedgeRoundRectCallout">
            <a:avLst>
              <a:gd name="adj1" fmla="val 58656"/>
              <a:gd name="adj2" fmla="val 43567"/>
              <a:gd name="adj3" fmla="val 16667"/>
            </a:avLst>
          </a:prstGeom>
          <a:solidFill>
            <a:schemeClr val="accent5">
              <a:lumMod val="50000"/>
            </a:schemeClr>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What did George’s shovel hit</a:t>
            </a:r>
            <a:r>
              <a:rPr lang="en-US" sz="1600" dirty="0">
                <a:solidFill>
                  <a:srgbClr val="FFFFFF"/>
                </a:solidFill>
                <a:latin typeface="Arial" panose="020B0604020202020204" pitchFamily="34" charset="0"/>
                <a:cs typeface="Arial" panose="020B0604020202020204" pitchFamily="34" charset="0"/>
              </a:rPr>
              <a:t>?</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5379395" y="3432393"/>
            <a:ext cx="3455846" cy="374571"/>
          </a:xfrm>
          <a:prstGeom prst="wedgeRoundRectCallout">
            <a:avLst>
              <a:gd name="adj1" fmla="val 58656"/>
              <a:gd name="adj2" fmla="val 43567"/>
              <a:gd name="adj3" fmla="val 16667"/>
            </a:avLst>
          </a:prstGeom>
          <a:solidFill>
            <a:schemeClr val="accent5">
              <a:lumMod val="50000"/>
            </a:schemeClr>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What did George find in the hole? </a:t>
            </a:r>
          </a:p>
        </p:txBody>
      </p:sp>
    </p:spTree>
    <p:extLst>
      <p:ext uri="{BB962C8B-B14F-4D97-AF65-F5344CB8AC3E}">
        <p14:creationId xmlns:p14="http://schemas.microsoft.com/office/powerpoint/2010/main" val="367968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Effective methods for eliciting responses </a:t>
            </a:r>
          </a:p>
        </p:txBody>
      </p:sp>
      <p:graphicFrame>
        <p:nvGraphicFramePr>
          <p:cNvPr id="5" name="Table 4"/>
          <p:cNvGraphicFramePr>
            <a:graphicFrameLocks noGrp="1"/>
          </p:cNvGraphicFramePr>
          <p:nvPr>
            <p:extLst>
              <p:ext uri="{D42A27DB-BD31-4B8C-83A1-F6EECF244321}">
                <p14:modId xmlns:p14="http://schemas.microsoft.com/office/powerpoint/2010/main" val="402133880"/>
              </p:ext>
            </p:extLst>
          </p:nvPr>
        </p:nvGraphicFramePr>
        <p:xfrm>
          <a:off x="333440" y="1548125"/>
          <a:ext cx="8705961" cy="2235474"/>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r h="745158">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tc>
                  <a:txBody>
                    <a:bodyPr/>
                    <a:lstStyle/>
                    <a:p>
                      <a:pPr algn="ctr"/>
                      <a:endParaRPr lang="en-US" sz="1400" dirty="0">
                        <a:solidFill>
                          <a:schemeClr val="bg1"/>
                        </a:solidFill>
                        <a:latin typeface="Arial" panose="020B0604020202020204" pitchFamily="34" charset="0"/>
                        <a:cs typeface="Arial" panose="020B0604020202020204" pitchFamily="34" charset="0"/>
                      </a:endParaRPr>
                    </a:p>
                  </a:txBody>
                  <a:tcPr anchor="ctr">
                    <a:solidFill>
                      <a:srgbClr val="BABABA"/>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tc>
                  <a:txBody>
                    <a:bodyPr/>
                    <a:lstStyle/>
                    <a:p>
                      <a:pPr algn="ctr"/>
                      <a:endParaRPr lang="en-US" sz="1400" dirty="0">
                        <a:solidFill>
                          <a:schemeClr val="bg1"/>
                        </a:solidFill>
                        <a:latin typeface="Arial" panose="020B0604020202020204" pitchFamily="34" charset="0"/>
                        <a:cs typeface="Arial" panose="020B0604020202020204" pitchFamily="34" charset="0"/>
                      </a:endParaRPr>
                    </a:p>
                  </a:txBody>
                  <a:tcPr anchor="ctr">
                    <a:solidFill>
                      <a:srgbClr val="BABABA"/>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Maintain</a:t>
                      </a:r>
                    </a:p>
                  </a:txBody>
                  <a:tcPr anchor="ctr">
                    <a:solidFill>
                      <a:srgbClr val="BABABA"/>
                    </a:solidFill>
                  </a:tcPr>
                </a:tc>
                <a:extLst>
                  <a:ext uri="{0D108BD9-81ED-4DB2-BD59-A6C34878D82A}">
                    <a16:rowId xmlns:a16="http://schemas.microsoft.com/office/drawing/2014/main" val="313173614"/>
                  </a:ext>
                </a:extLst>
              </a:tr>
              <a:tr h="745158">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tc>
                  <a:txBody>
                    <a:bodyPr/>
                    <a:lstStyle/>
                    <a:p>
                      <a:pPr algn="ctr"/>
                      <a:endParaRPr lang="en-US" sz="1400" dirty="0">
                        <a:solidFill>
                          <a:schemeClr val="bg1"/>
                        </a:solidFill>
                        <a:latin typeface="Arial" panose="020B0604020202020204" pitchFamily="34" charset="0"/>
                        <a:cs typeface="Arial" panose="020B0604020202020204" pitchFamily="34" charset="0"/>
                      </a:endParaRPr>
                    </a:p>
                  </a:txBody>
                  <a:tcPr anchor="ctr">
                    <a:solidFill>
                      <a:srgbClr val="F09B6C"/>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tc>
                  <a:txBody>
                    <a:bodyPr/>
                    <a:lstStyle/>
                    <a:p>
                      <a:pPr algn="ctr"/>
                      <a:endParaRPr lang="en-US" sz="1400" dirty="0">
                        <a:solidFill>
                          <a:schemeClr val="bg1"/>
                        </a:solidFill>
                        <a:latin typeface="Arial" panose="020B0604020202020204" pitchFamily="34" charset="0"/>
                        <a:cs typeface="Arial" panose="020B0604020202020204" pitchFamily="34" charset="0"/>
                      </a:endParaRPr>
                    </a:p>
                  </a:txBody>
                  <a:tcPr anchor="ctr">
                    <a:solidFill>
                      <a:srgbClr val="F09B6C"/>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Check Accuracy</a:t>
                      </a:r>
                    </a:p>
                  </a:txBody>
                  <a:tcPr anchor="ctr">
                    <a:solidFill>
                      <a:srgbClr val="F09B6C"/>
                    </a:solidFill>
                  </a:tcPr>
                </a:tc>
                <a:extLst>
                  <a:ext uri="{0D108BD9-81ED-4DB2-BD59-A6C34878D82A}">
                    <a16:rowId xmlns:a16="http://schemas.microsoft.com/office/drawing/2014/main" val="1482059891"/>
                  </a:ext>
                </a:extLst>
              </a:tr>
            </a:tbl>
          </a:graphicData>
        </a:graphic>
      </p:graphicFrame>
    </p:spTree>
    <p:extLst>
      <p:ext uri="{BB962C8B-B14F-4D97-AF65-F5344CB8AC3E}">
        <p14:creationId xmlns:p14="http://schemas.microsoft.com/office/powerpoint/2010/main" val="24419546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marL="400050" indent="-400050"/>
            <a:r>
              <a:rPr lang="en-US" sz="3200" dirty="0"/>
              <a:t>Write the two purposes for eliciting responses in your own words.</a:t>
            </a:r>
          </a:p>
        </p:txBody>
      </p:sp>
      <p:sp>
        <p:nvSpPr>
          <p:cNvPr id="3" name="Title 2"/>
          <p:cNvSpPr>
            <a:spLocks noGrp="1"/>
          </p:cNvSpPr>
          <p:nvPr>
            <p:ph type="title"/>
          </p:nvPr>
        </p:nvSpPr>
        <p:spPr/>
        <p:txBody>
          <a:bodyPr/>
          <a:lstStyle/>
          <a:p>
            <a:r>
              <a:rPr lang="en-US" dirty="0"/>
              <a:t>Activity 6.3</a:t>
            </a:r>
            <a:br>
              <a:rPr lang="en-US" dirty="0"/>
            </a:br>
            <a:r>
              <a:rPr lang="en-US" i="1" dirty="0"/>
              <a:t>Pause &amp; Process</a:t>
            </a:r>
          </a:p>
        </p:txBody>
      </p:sp>
    </p:spTree>
    <p:extLst>
      <p:ext uri="{BB962C8B-B14F-4D97-AF65-F5344CB8AC3E}">
        <p14:creationId xmlns:p14="http://schemas.microsoft.com/office/powerpoint/2010/main" val="2238453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Supporting Practices</a:t>
            </a:r>
          </a:p>
        </p:txBody>
      </p:sp>
      <p:grpSp>
        <p:nvGrpSpPr>
          <p:cNvPr id="4" name="Group 3" descr=" Using effective methods to elicit frequent responses&#10;Using effective methods to elicit frequent responses&#10; Providing immediate specific feedback&#10; Maintaining a brisk pace&#10;"/>
          <p:cNvGrpSpPr/>
          <p:nvPr/>
        </p:nvGrpSpPr>
        <p:grpSpPr>
          <a:xfrm>
            <a:off x="739705" y="2399328"/>
            <a:ext cx="7912686" cy="2039108"/>
            <a:chOff x="1643167" y="2507547"/>
            <a:chExt cx="7912686" cy="2039108"/>
          </a:xfrm>
        </p:grpSpPr>
        <p:sp>
          <p:nvSpPr>
            <p:cNvPr id="5" name="Rectangle 4"/>
            <p:cNvSpPr/>
            <p:nvPr/>
          </p:nvSpPr>
          <p:spPr>
            <a:xfrm>
              <a:off x="1643167" y="2507547"/>
              <a:ext cx="7912683" cy="850173"/>
            </a:xfrm>
            <a:prstGeom prst="rect">
              <a:avLst/>
            </a:prstGeom>
            <a:solidFill>
              <a:schemeClr val="bg1">
                <a:lumMod val="65000"/>
                <a:lumOff val="35000"/>
              </a:scheme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Supporting Practices</a:t>
              </a:r>
              <a:endParaRPr kumimoji="0" lang="en-US" sz="24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1643168" y="3053329"/>
              <a:ext cx="7912685" cy="1493326"/>
            </a:xfrm>
            <a:prstGeom prst="rect">
              <a:avLst/>
            </a:prstGeom>
            <a:solidFill>
              <a:schemeClr val="bg1">
                <a:lumMod val="75000"/>
                <a:lumOff val="25000"/>
              </a:schemeClr>
            </a:solidFill>
          </p:spPr>
          <p:txBody>
            <a:bodyPr wrap="square" anchor="ctr">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Using</a:t>
              </a:r>
              <a:r>
                <a:rPr kumimoji="0" lang="en-US" sz="2400" b="0" i="0" u="none" strike="noStrike" kern="0" cap="none" spc="0" normalizeH="0" noProof="0" dirty="0">
                  <a:ln>
                    <a:noFill/>
                  </a:ln>
                  <a:solidFill>
                    <a:srgbClr val="FFFFFF"/>
                  </a:solidFill>
                  <a:effectLst/>
                  <a:uLnTx/>
                  <a:uFillTx/>
                  <a:latin typeface="Arial" panose="020B0604020202020204" pitchFamily="34" charset="0"/>
                  <a:cs typeface="Arial" panose="020B0604020202020204" pitchFamily="34" charset="0"/>
                </a:rPr>
                <a:t> effective methods to elicit frequent responses</a:t>
              </a: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Maintaining a brisk pace</a:t>
              </a:r>
            </a:p>
          </p:txBody>
        </p:sp>
      </p:grpSp>
      <p:sp>
        <p:nvSpPr>
          <p:cNvPr id="7" name="Rectangle 6"/>
          <p:cNvSpPr/>
          <p:nvPr/>
        </p:nvSpPr>
        <p:spPr>
          <a:xfrm>
            <a:off x="739705" y="3073548"/>
            <a:ext cx="7912685" cy="462868"/>
          </a:xfrm>
          <a:prstGeom prst="rect">
            <a:avLst/>
          </a:prstGeom>
          <a:solidFill>
            <a:schemeClr val="bg1">
              <a:lumMod val="75000"/>
              <a:lumOff val="25000"/>
            </a:schemeClr>
          </a:solidFill>
        </p:spPr>
        <p:txBody>
          <a:bodyPr wrap="square" anchor="t">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Using</a:t>
            </a:r>
            <a:r>
              <a:rPr kumimoji="0" lang="en-US" sz="2400" b="0" i="0" u="none" strike="noStrike" kern="0" cap="none" spc="0" normalizeH="0" noProof="0" dirty="0">
                <a:ln>
                  <a:noFill/>
                </a:ln>
                <a:solidFill>
                  <a:srgbClr val="FFFFFF"/>
                </a:solidFill>
                <a:effectLst/>
                <a:uLnTx/>
                <a:uFillTx/>
                <a:latin typeface="Arial" panose="020B0604020202020204" pitchFamily="34" charset="0"/>
                <a:cs typeface="Arial" panose="020B0604020202020204" pitchFamily="34" charset="0"/>
              </a:rPr>
              <a:t> effective methods to elicit frequent responses</a:t>
            </a: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52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Lead teacher demonstration</a:t>
            </a:r>
          </a:p>
        </p:txBody>
      </p:sp>
      <p:sp>
        <p:nvSpPr>
          <p:cNvPr id="4" name="Rectangle 3"/>
          <p:cNvSpPr/>
          <p:nvPr/>
        </p:nvSpPr>
        <p:spPr>
          <a:xfrm>
            <a:off x="1706655" y="2535544"/>
            <a:ext cx="6084795" cy="3046988"/>
          </a:xfrm>
          <a:prstGeom prst="rect">
            <a:avLst/>
          </a:prstGeom>
          <a:solidFill>
            <a:schemeClr val="accent6">
              <a:lumMod val="75000"/>
            </a:schemeClr>
          </a:solidFill>
        </p:spPr>
        <p:txBody>
          <a:bodyPr wrap="square">
            <a:spAutoFit/>
          </a:bodyPr>
          <a:lstStyle/>
          <a:p>
            <a:r>
              <a:rPr lang="en-US" sz="2400" b="1" dirty="0">
                <a:solidFill>
                  <a:schemeClr val="tx2"/>
                </a:solidFill>
                <a:latin typeface="Arial" panose="020B0604020202020204" pitchFamily="34" charset="0"/>
                <a:cs typeface="Arial" panose="020B0604020202020204" pitchFamily="34" charset="0"/>
              </a:rPr>
              <a:t>Context:</a:t>
            </a:r>
            <a:r>
              <a:rPr lang="en-US" sz="2400" dirty="0">
                <a:solidFill>
                  <a:schemeClr val="tx2"/>
                </a:solidFill>
                <a:latin typeface="Arial" panose="020B0604020202020204" pitchFamily="34" charset="0"/>
                <a:cs typeface="Arial" panose="020B0604020202020204" pitchFamily="34" charset="0"/>
              </a:rPr>
              <a:t> </a:t>
            </a:r>
          </a:p>
          <a:p>
            <a:r>
              <a:rPr lang="en-US" sz="2400" dirty="0">
                <a:solidFill>
                  <a:schemeClr val="tx2"/>
                </a:solidFill>
                <a:latin typeface="Arial" panose="020B0604020202020204" pitchFamily="34" charset="0"/>
                <a:cs typeface="Arial" panose="020B0604020202020204" pitchFamily="34" charset="0"/>
              </a:rPr>
              <a:t>Ms. Pollack is a 3rd grade special educator teaching a geometry lesson about shape properties. </a:t>
            </a:r>
          </a:p>
          <a:p>
            <a:endParaRPr lang="en-US" sz="2400" dirty="0">
              <a:solidFill>
                <a:schemeClr val="tx2"/>
              </a:solidFill>
              <a:latin typeface="Arial" panose="020B0604020202020204" pitchFamily="34" charset="0"/>
              <a:cs typeface="Arial" panose="020B0604020202020204" pitchFamily="34" charset="0"/>
            </a:endParaRPr>
          </a:p>
          <a:p>
            <a:r>
              <a:rPr lang="en-US" sz="2400" b="1" dirty="0">
                <a:solidFill>
                  <a:schemeClr val="tx2"/>
                </a:solidFill>
                <a:latin typeface="Arial" panose="020B0604020202020204" pitchFamily="34" charset="0"/>
                <a:cs typeface="Arial" panose="020B0604020202020204" pitchFamily="34" charset="0"/>
              </a:rPr>
              <a:t>Learning outcome</a:t>
            </a:r>
            <a:r>
              <a:rPr lang="en-US" sz="2400" dirty="0">
                <a:solidFill>
                  <a:schemeClr val="tx2"/>
                </a:solidFill>
                <a:latin typeface="Arial" panose="020B0604020202020204" pitchFamily="34" charset="0"/>
                <a:cs typeface="Arial" panose="020B0604020202020204" pitchFamily="34" charset="0"/>
              </a:rPr>
              <a:t>: </a:t>
            </a:r>
          </a:p>
          <a:p>
            <a:r>
              <a:rPr lang="en-US" sz="2400" dirty="0">
                <a:solidFill>
                  <a:schemeClr val="tx2"/>
                </a:solidFill>
                <a:latin typeface="Arial" panose="020B0604020202020204" pitchFamily="34" charset="0"/>
                <a:cs typeface="Arial" panose="020B0604020202020204" pitchFamily="34" charset="0"/>
              </a:rPr>
              <a:t>SWBAT identify polygons that are  quadrilaterals.</a:t>
            </a:r>
          </a:p>
        </p:txBody>
      </p:sp>
      <p:sp>
        <p:nvSpPr>
          <p:cNvPr id="2" name="TextBox 1"/>
          <p:cNvSpPr txBox="1"/>
          <p:nvPr/>
        </p:nvSpPr>
        <p:spPr>
          <a:xfrm>
            <a:off x="1706655" y="1785571"/>
            <a:ext cx="5719482" cy="646331"/>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2"/>
              </a:rPr>
              <a:t>https://youtu.be/rLLn2HblB4g?t=45</a:t>
            </a:r>
            <a:endParaRPr lang="en-US" b="1" dirty="0">
              <a:solidFill>
                <a:schemeClr val="accent2"/>
              </a:solidFill>
            </a:endParaRPr>
          </a:p>
          <a:p>
            <a:r>
              <a:rPr lang="en-US" dirty="0">
                <a:solidFill>
                  <a:schemeClr val="tx2"/>
                </a:solidFill>
              </a:rPr>
              <a:t>(stop at 05:01)</a:t>
            </a:r>
          </a:p>
        </p:txBody>
      </p:sp>
    </p:spTree>
    <p:extLst>
      <p:ext uri="{BB962C8B-B14F-4D97-AF65-F5344CB8AC3E}">
        <p14:creationId xmlns:p14="http://schemas.microsoft.com/office/powerpoint/2010/main" val="2234453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edia Placeholder 2">
            <a:extLst>
              <a:ext uri="{C183D7F6-B498-43B3-948B-1728B52AA6E4}">
                <adec:decorative xmlns:adec="http://schemas.microsoft.com/office/drawing/2017/decorative" val="1"/>
              </a:ext>
            </a:extLst>
          </p:cNvPr>
          <p:cNvSpPr>
            <a:spLocks noGrp="1"/>
          </p:cNvSpPr>
          <p:nvPr>
            <p:ph type="media" sz="quarter" idx="14"/>
          </p:nvPr>
        </p:nvSpPr>
        <p:spPr/>
      </p:sp>
      <p:sp>
        <p:nvSpPr>
          <p:cNvPr id="2" name="Title 1"/>
          <p:cNvSpPr>
            <a:spLocks noGrp="1"/>
          </p:cNvSpPr>
          <p:nvPr>
            <p:ph type="title"/>
          </p:nvPr>
        </p:nvSpPr>
        <p:spPr/>
        <p:txBody>
          <a:bodyPr>
            <a:normAutofit/>
          </a:bodyPr>
          <a:lstStyle/>
          <a:p>
            <a:r>
              <a:rPr lang="en-US" dirty="0"/>
              <a:t>Eliciting responses to maintain processing</a:t>
            </a:r>
          </a:p>
        </p:txBody>
      </p:sp>
      <p:sp>
        <p:nvSpPr>
          <p:cNvPr id="4" name="Rectangle 3">
            <a:extLst>
              <a:ext uri="{C183D7F6-B498-43B3-948B-1728B52AA6E4}">
                <adec:decorative xmlns:adec="http://schemas.microsoft.com/office/drawing/2017/decorative" val="1"/>
              </a:ext>
            </a:extLst>
          </p:cNvPr>
          <p:cNvSpPr/>
          <p:nvPr/>
        </p:nvSpPr>
        <p:spPr>
          <a:xfrm>
            <a:off x="605117" y="2070847"/>
            <a:ext cx="2023784" cy="188960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Rectangle 4">
            <a:extLst>
              <a:ext uri="{C183D7F6-B498-43B3-948B-1728B52AA6E4}">
                <adec:decorative xmlns:adec="http://schemas.microsoft.com/office/drawing/2017/decorative" val="1"/>
              </a:ext>
            </a:extLst>
          </p:cNvPr>
          <p:cNvSpPr/>
          <p:nvPr/>
        </p:nvSpPr>
        <p:spPr>
          <a:xfrm>
            <a:off x="3750025" y="2070847"/>
            <a:ext cx="4150659" cy="14948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rapezoid 5" descr="red trapazoid"/>
          <p:cNvSpPr/>
          <p:nvPr/>
        </p:nvSpPr>
        <p:spPr>
          <a:xfrm>
            <a:off x="2299448" y="3691218"/>
            <a:ext cx="4388224" cy="2070846"/>
          </a:xfrm>
          <a:prstGeom prst="trapezoid">
            <a:avLst>
              <a:gd name="adj" fmla="val 4712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Isosceles Triangle 6" descr="green triangle"/>
          <p:cNvSpPr/>
          <p:nvPr/>
        </p:nvSpPr>
        <p:spPr>
          <a:xfrm>
            <a:off x="7459755" y="3325731"/>
            <a:ext cx="1284194" cy="2826716"/>
          </a:xfrm>
          <a:prstGeom prst="triangle">
            <a:avLst>
              <a:gd name="adj" fmla="val 4832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012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edia Placeholder 2">
            <a:extLst>
              <a:ext uri="{C183D7F6-B498-43B3-948B-1728B52AA6E4}">
                <adec:decorative xmlns:adec="http://schemas.microsoft.com/office/drawing/2017/decorative" val="1"/>
              </a:ext>
            </a:extLst>
          </p:cNvPr>
          <p:cNvSpPr>
            <a:spLocks noGrp="1"/>
          </p:cNvSpPr>
          <p:nvPr>
            <p:ph type="media" sz="quarter" idx="14"/>
          </p:nvPr>
        </p:nvSpPr>
        <p:spPr/>
      </p:sp>
      <p:sp>
        <p:nvSpPr>
          <p:cNvPr id="2" name="Title 1"/>
          <p:cNvSpPr>
            <a:spLocks noGrp="1"/>
          </p:cNvSpPr>
          <p:nvPr>
            <p:ph type="title"/>
          </p:nvPr>
        </p:nvSpPr>
        <p:spPr/>
        <p:txBody>
          <a:bodyPr/>
          <a:lstStyle/>
          <a:p>
            <a:r>
              <a:rPr lang="en-US" dirty="0"/>
              <a:t>Eliciting responses to check accuracy of processing</a:t>
            </a:r>
          </a:p>
        </p:txBody>
      </p:sp>
      <p:sp>
        <p:nvSpPr>
          <p:cNvPr id="4" name="Rectangle 3" descr="turquoise square"/>
          <p:cNvSpPr/>
          <p:nvPr/>
        </p:nvSpPr>
        <p:spPr>
          <a:xfrm>
            <a:off x="605117" y="2070847"/>
            <a:ext cx="2023784" cy="188960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Rectangle 4" descr="purple rectangle"/>
          <p:cNvSpPr/>
          <p:nvPr/>
        </p:nvSpPr>
        <p:spPr>
          <a:xfrm>
            <a:off x="3668805" y="1774140"/>
            <a:ext cx="4150659" cy="14948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rapezoid 5" descr="red trapazoid"/>
          <p:cNvSpPr/>
          <p:nvPr/>
        </p:nvSpPr>
        <p:spPr>
          <a:xfrm>
            <a:off x="2299448" y="3691218"/>
            <a:ext cx="4388224" cy="2070846"/>
          </a:xfrm>
          <a:prstGeom prst="trapezoid">
            <a:avLst>
              <a:gd name="adj" fmla="val 4712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Isosceles Triangle 6" descr="green triangle"/>
          <p:cNvSpPr/>
          <p:nvPr/>
        </p:nvSpPr>
        <p:spPr>
          <a:xfrm>
            <a:off x="7612155" y="3313283"/>
            <a:ext cx="1284194" cy="2826716"/>
          </a:xfrm>
          <a:prstGeom prst="triangle">
            <a:avLst>
              <a:gd name="adj" fmla="val 4832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00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edia Placeholder 2">
            <a:extLst>
              <a:ext uri="{C183D7F6-B498-43B3-948B-1728B52AA6E4}">
                <adec:decorative xmlns:adec="http://schemas.microsoft.com/office/drawing/2017/decorative" val="1"/>
              </a:ext>
            </a:extLst>
          </p:cNvPr>
          <p:cNvSpPr>
            <a:spLocks noGrp="1"/>
          </p:cNvSpPr>
          <p:nvPr>
            <p:ph type="media" sz="quarter" idx="14"/>
          </p:nvPr>
        </p:nvSpPr>
        <p:spPr/>
      </p:sp>
      <p:sp>
        <p:nvSpPr>
          <p:cNvPr id="2" name="Title 1"/>
          <p:cNvSpPr>
            <a:spLocks noGrp="1"/>
          </p:cNvSpPr>
          <p:nvPr>
            <p:ph type="title"/>
          </p:nvPr>
        </p:nvSpPr>
        <p:spPr/>
        <p:txBody>
          <a:bodyPr/>
          <a:lstStyle/>
          <a:p>
            <a:r>
              <a:rPr lang="en-US" dirty="0"/>
              <a:t>Non-example</a:t>
            </a:r>
          </a:p>
        </p:txBody>
      </p:sp>
      <p:sp>
        <p:nvSpPr>
          <p:cNvPr id="8" name="Content Placeholder 7"/>
          <p:cNvSpPr>
            <a:spLocks noGrp="1"/>
          </p:cNvSpPr>
          <p:nvPr>
            <p:ph idx="4294967295"/>
          </p:nvPr>
        </p:nvSpPr>
        <p:spPr>
          <a:xfrm>
            <a:off x="1108570" y="2220727"/>
            <a:ext cx="7200900" cy="2070100"/>
          </a:xfrm>
          <a:prstGeom prst="rect">
            <a:avLst/>
          </a:prstGeom>
        </p:spPr>
        <p:txBody>
          <a:bodyPr>
            <a:normAutofit/>
          </a:bodyPr>
          <a:lstStyle/>
          <a:p>
            <a:pPr marL="0" indent="0" algn="ctr">
              <a:buNone/>
            </a:pPr>
            <a:r>
              <a:rPr lang="en-US" sz="7200" b="1" dirty="0"/>
              <a:t>Quadrilateral</a:t>
            </a:r>
            <a:r>
              <a:rPr lang="en-US" sz="7200" dirty="0"/>
              <a:t>: </a:t>
            </a:r>
          </a:p>
          <a:p>
            <a:pPr marL="0" indent="0" algn="ctr">
              <a:buNone/>
            </a:pPr>
            <a:r>
              <a:rPr lang="en-US" sz="5400" dirty="0"/>
              <a:t>a polygon with four sides</a:t>
            </a:r>
          </a:p>
        </p:txBody>
      </p:sp>
    </p:spTree>
    <p:extLst>
      <p:ext uri="{BB962C8B-B14F-4D97-AF65-F5344CB8AC3E}">
        <p14:creationId xmlns:p14="http://schemas.microsoft.com/office/powerpoint/2010/main" val="3779737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6.4</a:t>
            </a:r>
            <a:br>
              <a:rPr lang="en-US" dirty="0"/>
            </a:br>
            <a:r>
              <a:rPr lang="en-US" i="1" dirty="0"/>
              <a:t>Analyze Curricular Materials</a:t>
            </a:r>
          </a:p>
        </p:txBody>
      </p:sp>
      <p:sp>
        <p:nvSpPr>
          <p:cNvPr id="3" name="Text Placeholder 2"/>
          <p:cNvSpPr>
            <a:spLocks noGrp="1"/>
          </p:cNvSpPr>
          <p:nvPr>
            <p:ph type="body" sz="quarter" idx="13"/>
          </p:nvPr>
        </p:nvSpPr>
        <p:spPr/>
        <p:txBody>
          <a:bodyPr>
            <a:normAutofit/>
          </a:bodyPr>
          <a:lstStyle/>
          <a:p>
            <a:pPr marL="514350" indent="-514350"/>
            <a:r>
              <a:rPr lang="en-US" sz="2800" dirty="0"/>
              <a:t>Review the curriculum example in your workbook. </a:t>
            </a:r>
          </a:p>
          <a:p>
            <a:pPr marL="514350" indent="-514350"/>
            <a:r>
              <a:rPr lang="en-US" sz="2800" dirty="0"/>
              <a:t>Identify the purpose for each response elicited. </a:t>
            </a:r>
          </a:p>
        </p:txBody>
      </p:sp>
    </p:spTree>
    <p:extLst>
      <p:ext uri="{BB962C8B-B14F-4D97-AF65-F5344CB8AC3E}">
        <p14:creationId xmlns:p14="http://schemas.microsoft.com/office/powerpoint/2010/main" val="766604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6.4</a:t>
            </a:r>
            <a:br>
              <a:rPr lang="en-US" dirty="0"/>
            </a:br>
            <a:r>
              <a:rPr lang="en-US" i="1" dirty="0"/>
              <a:t>Review</a:t>
            </a:r>
            <a:endParaRPr lang="en-US" dirty="0"/>
          </a:p>
        </p:txBody>
      </p:sp>
      <p:sp>
        <p:nvSpPr>
          <p:cNvPr id="3" name="Text Placeholder 2"/>
          <p:cNvSpPr>
            <a:spLocks noGrp="1"/>
          </p:cNvSpPr>
          <p:nvPr>
            <p:ph type="body" sz="quarter" idx="13"/>
          </p:nvPr>
        </p:nvSpPr>
        <p:spPr>
          <a:xfrm>
            <a:off x="625641" y="1644308"/>
            <a:ext cx="8013534" cy="5213692"/>
          </a:xfrm>
        </p:spPr>
        <p:txBody>
          <a:bodyPr>
            <a:normAutofit/>
          </a:bodyPr>
          <a:lstStyle/>
          <a:p>
            <a:r>
              <a:rPr lang="en-US" sz="2400" b="1" dirty="0">
                <a:latin typeface="Arial" panose="020B0604020202020204" pitchFamily="34" charset="0"/>
                <a:cs typeface="Arial" panose="020B0604020202020204" pitchFamily="34" charset="0"/>
              </a:rPr>
              <a:t>There are some sounds we need to know </a:t>
            </a:r>
            <a:r>
              <a:rPr lang="en-US" sz="2400" dirty="0">
                <a:latin typeface="Arial" panose="020B0604020202020204" pitchFamily="34" charset="0"/>
                <a:cs typeface="Arial" panose="020B0604020202020204" pitchFamily="34" charset="0"/>
              </a:rPr>
              <a:t>(‘show and hold’ 1 finger for </a:t>
            </a:r>
            <a:r>
              <a:rPr lang="en-US" sz="2400" u="sng" dirty="0">
                <a:latin typeface="Arial" panose="020B0604020202020204" pitchFamily="34" charset="0"/>
                <a:cs typeface="Arial" panose="020B0604020202020204" pitchFamily="34" charset="0"/>
              </a:rPr>
              <a:t>each</a:t>
            </a:r>
            <a:r>
              <a:rPr lang="en-US" sz="2400" dirty="0">
                <a:latin typeface="Arial" panose="020B0604020202020204" pitchFamily="34" charset="0"/>
                <a:cs typeface="Arial" panose="020B0604020202020204" pitchFamily="34" charset="0"/>
              </a:rPr>
              <a:t> continuous sound for 2-3 seconds) </a:t>
            </a:r>
            <a:r>
              <a:rPr lang="en-US" sz="2400" b="1" i="1" dirty="0">
                <a:latin typeface="Arial" panose="020B0604020202020204" pitchFamily="34" charset="0"/>
                <a:cs typeface="Arial" panose="020B0604020202020204" pitchFamily="34" charset="0"/>
              </a:rPr>
              <a:t>mmm, </a:t>
            </a:r>
            <a:r>
              <a:rPr lang="en-US" sz="2400" b="1" i="1" dirty="0" err="1">
                <a:latin typeface="Arial" panose="020B0604020202020204" pitchFamily="34" charset="0"/>
                <a:cs typeface="Arial" panose="020B0604020202020204" pitchFamily="34" charset="0"/>
              </a:rPr>
              <a:t>aaa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sss</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rrr</a:t>
            </a:r>
            <a:r>
              <a:rPr lang="en-US" sz="2400"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These are called </a:t>
            </a:r>
            <a:r>
              <a:rPr lang="en-US" sz="2400" b="1" u="sng" dirty="0">
                <a:latin typeface="Arial" panose="020B0604020202020204" pitchFamily="34" charset="0"/>
                <a:cs typeface="Arial" panose="020B0604020202020204" pitchFamily="34" charset="0"/>
              </a:rPr>
              <a:t>continuous sounds</a:t>
            </a:r>
            <a:r>
              <a:rPr lang="en-US" sz="2400" dirty="0">
                <a:latin typeface="Arial" panose="020B0604020202020204" pitchFamily="34" charset="0"/>
                <a:cs typeface="Arial" panose="020B0604020202020204" pitchFamily="34" charset="0"/>
              </a:rPr>
              <a:t>. </a:t>
            </a:r>
          </a:p>
        </p:txBody>
      </p:sp>
      <p:sp>
        <p:nvSpPr>
          <p:cNvPr id="4" name="Rectangle 3"/>
          <p:cNvSpPr/>
          <p:nvPr/>
        </p:nvSpPr>
        <p:spPr>
          <a:xfrm>
            <a:off x="5305425" y="-1263548"/>
            <a:ext cx="1762124" cy="9525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Maintain Processing</a:t>
            </a:r>
          </a:p>
        </p:txBody>
      </p:sp>
      <p:sp>
        <p:nvSpPr>
          <p:cNvPr id="7" name="Rectangle 6"/>
          <p:cNvSpPr/>
          <p:nvPr/>
        </p:nvSpPr>
        <p:spPr>
          <a:xfrm>
            <a:off x="2998871" y="-1480993"/>
            <a:ext cx="1762124" cy="952500"/>
          </a:xfrm>
          <a:prstGeom prst="rect">
            <a:avLst/>
          </a:prstGeom>
          <a:solidFill>
            <a:srgbClr val="D55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Check Accuracy of  Processing</a:t>
            </a:r>
          </a:p>
        </p:txBody>
      </p:sp>
      <p:sp>
        <p:nvSpPr>
          <p:cNvPr id="9" name="Rectangle 8"/>
          <p:cNvSpPr/>
          <p:nvPr/>
        </p:nvSpPr>
        <p:spPr>
          <a:xfrm>
            <a:off x="6877051" y="3171113"/>
            <a:ext cx="1762124" cy="9525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Maintain Processing</a:t>
            </a:r>
          </a:p>
        </p:txBody>
      </p:sp>
      <p:sp>
        <p:nvSpPr>
          <p:cNvPr id="10" name="Rectangle 9"/>
          <p:cNvSpPr/>
          <p:nvPr/>
        </p:nvSpPr>
        <p:spPr>
          <a:xfrm>
            <a:off x="6877051" y="4855399"/>
            <a:ext cx="1762124" cy="9525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Maintain Processing</a:t>
            </a:r>
          </a:p>
        </p:txBody>
      </p:sp>
      <p:sp>
        <p:nvSpPr>
          <p:cNvPr id="11" name="Rectangle 10"/>
          <p:cNvSpPr/>
          <p:nvPr/>
        </p:nvSpPr>
        <p:spPr>
          <a:xfrm>
            <a:off x="625641" y="3171113"/>
            <a:ext cx="5994234" cy="3008003"/>
          </a:xfrm>
          <a:prstGeom prst="rect">
            <a:avLst/>
          </a:prstGeom>
        </p:spPr>
        <p:txBody>
          <a:bodyPr wrap="square">
            <a:spAutoFit/>
          </a:bodyPr>
          <a:lstStyle/>
          <a:p>
            <a:pPr marL="285750" lvl="0" indent="-285750" defTabSz="914400">
              <a:lnSpc>
                <a:spcPct val="90000"/>
              </a:lnSpc>
              <a:spcBef>
                <a:spcPts val="1000"/>
              </a:spcBef>
              <a:buClr>
                <a:srgbClr val="94B9AF"/>
              </a:buClr>
              <a:buFont typeface="AppleSymbols" charset="0"/>
              <a:buChar char="⎔"/>
            </a:pPr>
            <a:r>
              <a:rPr lang="en-US" sz="2400" b="1" dirty="0">
                <a:solidFill>
                  <a:srgbClr val="FFFFFF"/>
                </a:solidFill>
                <a:latin typeface="Arial" panose="020B0604020202020204" pitchFamily="34" charset="0"/>
                <a:cs typeface="Arial" panose="020B0604020202020204" pitchFamily="34" charset="0"/>
              </a:rPr>
              <a:t>What are these sounds called? </a:t>
            </a:r>
            <a:r>
              <a:rPr lang="en-US" sz="2400" dirty="0">
                <a:solidFill>
                  <a:srgbClr val="FFFFFF"/>
                </a:solidFill>
                <a:latin typeface="Arial" panose="020B0604020202020204" pitchFamily="34" charset="0"/>
                <a:cs typeface="Arial" panose="020B0604020202020204" pitchFamily="34" charset="0"/>
              </a:rPr>
              <a:t>(signal student response: </a:t>
            </a:r>
            <a:r>
              <a:rPr lang="en-US" sz="2400" i="1" dirty="0">
                <a:solidFill>
                  <a:srgbClr val="FFFFFF"/>
                </a:solidFill>
                <a:latin typeface="Arial" panose="020B0604020202020204" pitchFamily="34" charset="0"/>
                <a:cs typeface="Arial" panose="020B0604020202020204" pitchFamily="34" charset="0"/>
              </a:rPr>
              <a:t>continuous sounds</a:t>
            </a:r>
            <a:r>
              <a:rPr lang="en-US" sz="2400" dirty="0">
                <a:solidFill>
                  <a:srgbClr val="FFFFFF"/>
                </a:solidFill>
                <a:latin typeface="Arial" panose="020B0604020202020204" pitchFamily="34" charset="0"/>
                <a:cs typeface="Arial" panose="020B0604020202020204" pitchFamily="34" charset="0"/>
              </a:rPr>
              <a:t>). </a:t>
            </a:r>
          </a:p>
          <a:p>
            <a:pPr marL="285750" lvl="0" indent="-285750" defTabSz="914400">
              <a:lnSpc>
                <a:spcPct val="90000"/>
              </a:lnSpc>
              <a:spcBef>
                <a:spcPts val="1000"/>
              </a:spcBef>
              <a:buClr>
                <a:srgbClr val="94B9AF"/>
              </a:buClr>
              <a:buFont typeface="AppleSymbols" charset="0"/>
              <a:buChar char="⎔"/>
            </a:pPr>
            <a:r>
              <a:rPr lang="en-US" sz="2400" b="1" dirty="0">
                <a:solidFill>
                  <a:srgbClr val="FFFFFF"/>
                </a:solidFill>
                <a:latin typeface="Arial" panose="020B0604020202020204" pitchFamily="34" charset="0"/>
                <a:cs typeface="Arial" panose="020B0604020202020204" pitchFamily="34" charset="0"/>
              </a:rPr>
              <a:t>We say or hold continuous sounds for 2-3 seconds. </a:t>
            </a:r>
          </a:p>
          <a:p>
            <a:pPr marL="285750" lvl="0" indent="-285750" defTabSz="914400">
              <a:lnSpc>
                <a:spcPct val="90000"/>
              </a:lnSpc>
              <a:spcBef>
                <a:spcPts val="1000"/>
              </a:spcBef>
              <a:buClr>
                <a:srgbClr val="94B9AF"/>
              </a:buClr>
              <a:buFont typeface="AppleSymbols" charset="0"/>
              <a:buChar char="⎔"/>
            </a:pPr>
            <a:r>
              <a:rPr lang="en-US" sz="2400" b="1" dirty="0">
                <a:solidFill>
                  <a:srgbClr val="FFFFFF"/>
                </a:solidFill>
                <a:latin typeface="Arial" panose="020B0604020202020204" pitchFamily="34" charset="0"/>
                <a:cs typeface="Arial" panose="020B0604020202020204" pitchFamily="34" charset="0"/>
              </a:rPr>
              <a:t>Why are they called continuous sounds? </a:t>
            </a:r>
            <a:r>
              <a:rPr lang="en-US" sz="2400" dirty="0">
                <a:solidFill>
                  <a:srgbClr val="FFFFFF"/>
                </a:solidFill>
                <a:latin typeface="Arial" panose="020B0604020202020204" pitchFamily="34" charset="0"/>
                <a:cs typeface="Arial" panose="020B0604020202020204" pitchFamily="34" charset="0"/>
              </a:rPr>
              <a:t>(signal student response: </a:t>
            </a:r>
            <a:r>
              <a:rPr lang="en-US" sz="2400" i="1" dirty="0">
                <a:solidFill>
                  <a:srgbClr val="FFFFFF"/>
                </a:solidFill>
                <a:latin typeface="Arial" panose="020B0604020202020204" pitchFamily="34" charset="0"/>
                <a:cs typeface="Arial" panose="020B0604020202020204" pitchFamily="34" charset="0"/>
              </a:rPr>
              <a:t>because we say or hold these sounds for 2-3 seconds</a:t>
            </a:r>
            <a:r>
              <a:rPr lang="en-US" sz="2400" dirty="0">
                <a:solidFill>
                  <a:srgbClr val="FFFFFF"/>
                </a:solidFill>
                <a:latin typeface="Arial" panose="020B0604020202020204" pitchFamily="34" charset="0"/>
                <a:cs typeface="Arial" panose="020B0604020202020204" pitchFamily="34" charset="0"/>
              </a:rPr>
              <a:t>). </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062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6.4</a:t>
            </a:r>
            <a:br>
              <a:rPr lang="en-US" dirty="0"/>
            </a:br>
            <a:r>
              <a:rPr lang="en-US" i="1" dirty="0"/>
              <a:t>Review</a:t>
            </a:r>
            <a:endParaRPr lang="en-US" dirty="0"/>
          </a:p>
        </p:txBody>
      </p:sp>
      <p:sp>
        <p:nvSpPr>
          <p:cNvPr id="3" name="Text Placeholder 2"/>
          <p:cNvSpPr>
            <a:spLocks noGrp="1"/>
          </p:cNvSpPr>
          <p:nvPr>
            <p:ph type="body" sz="quarter" idx="13"/>
          </p:nvPr>
        </p:nvSpPr>
        <p:spPr>
          <a:xfrm>
            <a:off x="625642" y="1644308"/>
            <a:ext cx="8154844" cy="5127967"/>
          </a:xfrm>
        </p:spPr>
        <p:txBody>
          <a:bodyPr>
            <a:normAutofit/>
          </a:bodyPr>
          <a:lstStyle/>
          <a:p>
            <a:r>
              <a:rPr lang="en-US" sz="2400" b="1" dirty="0"/>
              <a:t>I am going to say some sounds and I want you to tell me whether each sound is a </a:t>
            </a:r>
            <a:r>
              <a:rPr lang="en-US" sz="2400" b="1" u="sng" dirty="0"/>
              <a:t>continuous sound</a:t>
            </a:r>
            <a:r>
              <a:rPr lang="en-US" sz="2400" b="1" dirty="0"/>
              <a:t> or a </a:t>
            </a:r>
            <a:r>
              <a:rPr lang="en-US" sz="2400" b="1" u="sng" dirty="0"/>
              <a:t>stop sound</a:t>
            </a:r>
            <a:r>
              <a:rPr lang="en-US" sz="2400" b="1" dirty="0"/>
              <a:t>. Remember, we say or hold continuous sounds for 2-3 seconds and we say stop sounds ‘quick and soft’.</a:t>
            </a:r>
          </a:p>
          <a:p>
            <a:r>
              <a:rPr lang="en-US" sz="2400" b="1" dirty="0"/>
              <a:t>First sound </a:t>
            </a:r>
            <a:r>
              <a:rPr lang="en-US" sz="2400" dirty="0"/>
              <a:t>(‘show and hold’ 1 finger for 2-3 seconds) </a:t>
            </a:r>
            <a:r>
              <a:rPr lang="en-US" sz="2400" b="1" i="1" dirty="0" err="1"/>
              <a:t>aaa</a:t>
            </a:r>
            <a:r>
              <a:rPr lang="en-US" sz="2400" b="1" i="1" dirty="0"/>
              <a:t> </a:t>
            </a:r>
            <a:r>
              <a:rPr lang="en-US" sz="2400" dirty="0"/>
              <a:t>(as in ‘at’). </a:t>
            </a:r>
          </a:p>
        </p:txBody>
      </p:sp>
      <p:sp>
        <p:nvSpPr>
          <p:cNvPr id="6" name="Rectangle 5"/>
          <p:cNvSpPr/>
          <p:nvPr/>
        </p:nvSpPr>
        <p:spPr>
          <a:xfrm>
            <a:off x="7199670" y="4183662"/>
            <a:ext cx="1762124" cy="952500"/>
          </a:xfrm>
          <a:prstGeom prst="rect">
            <a:avLst/>
          </a:prstGeom>
          <a:solidFill>
            <a:srgbClr val="D55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Check Accuracy of  Processing</a:t>
            </a:r>
          </a:p>
        </p:txBody>
      </p:sp>
      <p:sp>
        <p:nvSpPr>
          <p:cNvPr id="7" name="Rectangle 6"/>
          <p:cNvSpPr/>
          <p:nvPr/>
        </p:nvSpPr>
        <p:spPr>
          <a:xfrm>
            <a:off x="7199670" y="5269512"/>
            <a:ext cx="1762124" cy="952500"/>
          </a:xfrm>
          <a:prstGeom prst="rect">
            <a:avLst/>
          </a:prstGeom>
          <a:solidFill>
            <a:srgbClr val="D55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Check Accuracy of  Processing</a:t>
            </a:r>
          </a:p>
        </p:txBody>
      </p:sp>
      <p:sp>
        <p:nvSpPr>
          <p:cNvPr id="10" name="Rectangle 9"/>
          <p:cNvSpPr/>
          <p:nvPr/>
        </p:nvSpPr>
        <p:spPr>
          <a:xfrm>
            <a:off x="625641" y="4147047"/>
            <a:ext cx="6574029" cy="2214965"/>
          </a:xfrm>
          <a:prstGeom prst="rect">
            <a:avLst/>
          </a:prstGeom>
        </p:spPr>
        <p:txBody>
          <a:bodyPr wrap="square">
            <a:spAutoFit/>
          </a:bodyPr>
          <a:lstStyle/>
          <a:p>
            <a:pPr marL="285750" lvl="0" indent="-285750" defTabSz="914400">
              <a:lnSpc>
                <a:spcPct val="90000"/>
              </a:lnSpc>
              <a:spcBef>
                <a:spcPts val="1000"/>
              </a:spcBef>
              <a:buClr>
                <a:srgbClr val="94B9AF"/>
              </a:buClr>
              <a:buFont typeface="AppleSymbols" charset="0"/>
              <a:buChar char="⎔"/>
            </a:pPr>
            <a:r>
              <a:rPr lang="en-US" sz="2400" b="1" dirty="0">
                <a:solidFill>
                  <a:srgbClr val="FFFFFF"/>
                </a:solidFill>
                <a:latin typeface="Arial" charset="0"/>
                <a:cs typeface="Arial" charset="0"/>
              </a:rPr>
              <a:t>Is it a continuous sound or a stop sound? Show me your response card. </a:t>
            </a:r>
            <a:r>
              <a:rPr lang="en-US" sz="2400" dirty="0">
                <a:solidFill>
                  <a:srgbClr val="FFFFFF"/>
                </a:solidFill>
                <a:latin typeface="Arial" charset="0"/>
                <a:cs typeface="Arial" charset="0"/>
              </a:rPr>
              <a:t>(signal student response: </a:t>
            </a:r>
            <a:r>
              <a:rPr lang="en-US" sz="2400" i="1" dirty="0">
                <a:solidFill>
                  <a:srgbClr val="FFFFFF"/>
                </a:solidFill>
                <a:latin typeface="Arial" charset="0"/>
                <a:cs typeface="Arial" charset="0"/>
              </a:rPr>
              <a:t>continuous sound</a:t>
            </a:r>
            <a:r>
              <a:rPr lang="en-US" sz="2400" dirty="0">
                <a:solidFill>
                  <a:srgbClr val="FFFFFF"/>
                </a:solidFill>
                <a:latin typeface="Arial" charset="0"/>
                <a:cs typeface="Arial" charset="0"/>
              </a:rPr>
              <a:t>). </a:t>
            </a:r>
          </a:p>
          <a:p>
            <a:pPr marL="285750" lvl="0" indent="-285750" defTabSz="914400">
              <a:lnSpc>
                <a:spcPct val="90000"/>
              </a:lnSpc>
              <a:spcBef>
                <a:spcPts val="1000"/>
              </a:spcBef>
              <a:buClr>
                <a:srgbClr val="94B9AF"/>
              </a:buClr>
              <a:buFont typeface="AppleSymbols" charset="0"/>
              <a:buChar char="⎔"/>
            </a:pPr>
            <a:r>
              <a:rPr lang="en-US" sz="2400" b="1" dirty="0">
                <a:solidFill>
                  <a:srgbClr val="FFFFFF"/>
                </a:solidFill>
                <a:latin typeface="Arial" charset="0"/>
                <a:cs typeface="Arial" charset="0"/>
              </a:rPr>
              <a:t>Tell your partner why </a:t>
            </a:r>
            <a:r>
              <a:rPr lang="en-US" sz="2400" dirty="0">
                <a:solidFill>
                  <a:srgbClr val="FFFFFF"/>
                </a:solidFill>
                <a:latin typeface="Arial" charset="0"/>
                <a:cs typeface="Arial" charset="0"/>
              </a:rPr>
              <a:t>(signal student response: </a:t>
            </a:r>
            <a:r>
              <a:rPr lang="en-US" sz="2400" i="1" dirty="0">
                <a:solidFill>
                  <a:srgbClr val="FFFFFF"/>
                </a:solidFill>
                <a:latin typeface="Arial" charset="0"/>
                <a:cs typeface="Arial" charset="0"/>
              </a:rPr>
              <a:t>we say or hold continuous sounds for 2-3 seconds). </a:t>
            </a:r>
            <a:endParaRPr lang="en-US" sz="2400" b="1" dirty="0">
              <a:solidFill>
                <a:srgbClr val="FFFFFF"/>
              </a:solidFill>
              <a:latin typeface="Arial" charset="0"/>
              <a:cs typeface="Arial" charset="0"/>
            </a:endParaRPr>
          </a:p>
        </p:txBody>
      </p:sp>
    </p:spTree>
    <p:extLst>
      <p:ext uri="{BB962C8B-B14F-4D97-AF65-F5344CB8AC3E}">
        <p14:creationId xmlns:p14="http://schemas.microsoft.com/office/powerpoint/2010/main" val="1177781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Real video example</a:t>
            </a:r>
          </a:p>
        </p:txBody>
      </p:sp>
      <p:sp>
        <p:nvSpPr>
          <p:cNvPr id="4" name="Content Placeholder 3"/>
          <p:cNvSpPr>
            <a:spLocks noGrp="1"/>
          </p:cNvSpPr>
          <p:nvPr>
            <p:ph idx="12"/>
          </p:nvPr>
        </p:nvSpPr>
        <p:spPr>
          <a:xfrm>
            <a:off x="719612" y="6160607"/>
            <a:ext cx="3677168" cy="458248"/>
          </a:xfrm>
        </p:spPr>
        <p:txBody>
          <a:bodyPr/>
          <a:lstStyle/>
          <a:p>
            <a:r>
              <a:rPr lang="en-US" dirty="0"/>
              <a:t>Devin Kearns</a:t>
            </a:r>
          </a:p>
        </p:txBody>
      </p:sp>
      <p:sp>
        <p:nvSpPr>
          <p:cNvPr id="5" name="Text Placeholder 4"/>
          <p:cNvSpPr>
            <a:spLocks noGrp="1"/>
          </p:cNvSpPr>
          <p:nvPr>
            <p:ph type="body" sz="quarter" idx="14"/>
          </p:nvPr>
        </p:nvSpPr>
        <p:spPr/>
        <p:txBody>
          <a:bodyPr>
            <a:normAutofit/>
          </a:bodyPr>
          <a:lstStyle/>
          <a:p>
            <a:pPr marL="400050" indent="-400050">
              <a:lnSpc>
                <a:spcPct val="120000"/>
              </a:lnSpc>
            </a:pPr>
            <a:r>
              <a:rPr lang="en-US" sz="2400" dirty="0"/>
              <a:t>Identify the purpose for each response elicited:</a:t>
            </a:r>
          </a:p>
          <a:p>
            <a:pPr marL="857250" lvl="1" indent="-400050">
              <a:lnSpc>
                <a:spcPct val="120000"/>
              </a:lnSpc>
            </a:pPr>
            <a:r>
              <a:rPr lang="en-US" sz="2400" dirty="0"/>
              <a:t>Maintain Processing</a:t>
            </a:r>
          </a:p>
          <a:p>
            <a:pPr marL="857250" lvl="1" indent="-400050">
              <a:lnSpc>
                <a:spcPct val="120000"/>
              </a:lnSpc>
            </a:pPr>
            <a:r>
              <a:rPr lang="en-US" sz="2400" dirty="0"/>
              <a:t>Check Accuracy of Processing</a:t>
            </a:r>
          </a:p>
        </p:txBody>
      </p:sp>
      <p:pic>
        <p:nvPicPr>
          <p:cNvPr id="6" name="Picture Placeholder 11" descr="image of teacher in front of class"/>
          <p:cNvPicPr>
            <a:picLocks noGrp="1" noChangeAspect="1"/>
          </p:cNvPicPr>
          <p:nvPr>
            <p:ph idx="13"/>
          </p:nvPr>
        </p:nvPicPr>
        <p:blipFill>
          <a:blip r:embed="rId2"/>
          <a:srcRect l="17582" r="17582"/>
          <a:stretch>
            <a:fillRect/>
          </a:stretch>
        </p:blipFill>
        <p:spPr>
          <a:xfrm>
            <a:off x="4989124" y="1674912"/>
            <a:ext cx="3697287" cy="3224186"/>
          </a:xfrm>
          <a:prstGeom prst="rect">
            <a:avLst/>
          </a:prstGeom>
        </p:spPr>
      </p:pic>
    </p:spTree>
    <p:extLst>
      <p:ext uri="{BB962C8B-B14F-4D97-AF65-F5344CB8AC3E}">
        <p14:creationId xmlns:p14="http://schemas.microsoft.com/office/powerpoint/2010/main" val="2707378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Purposes for eliciting responses</a:t>
            </a:r>
          </a:p>
        </p:txBody>
      </p:sp>
      <p:sp>
        <p:nvSpPr>
          <p:cNvPr id="6" name="Content Placeholder 3"/>
          <p:cNvSpPr txBox="1">
            <a:spLocks/>
          </p:cNvSpPr>
          <p:nvPr/>
        </p:nvSpPr>
        <p:spPr>
          <a:xfrm>
            <a:off x="648361" y="6399752"/>
            <a:ext cx="3677168" cy="458248"/>
          </a:xfrm>
          <a:prstGeom prst="rect">
            <a:avLst/>
          </a:prstGeom>
        </p:spPr>
        <p:txBody>
          <a:bodyPr vert="horz" lIns="91440" tIns="45720" rIns="91440" bIns="45720" rtlCol="0">
            <a:normAutofit/>
          </a:bodyPr>
          <a:lstStyle>
            <a:lvl1pPr marL="171450" indent="-171450" algn="l" defTabSz="914400" rtl="0" eaLnBrk="1" latinLnBrk="0" hangingPunct="1">
              <a:lnSpc>
                <a:spcPct val="100000"/>
              </a:lnSpc>
              <a:spcBef>
                <a:spcPts val="0"/>
              </a:spcBef>
              <a:buClr>
                <a:schemeClr val="accent2">
                  <a:lumMod val="75000"/>
                </a:schemeClr>
              </a:buClr>
              <a:buFont typeface="Arial" charset="0"/>
              <a:buChar char="•"/>
              <a:defRPr sz="1050" kern="1200" baseline="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Devin Kearns</a:t>
            </a:r>
            <a:endParaRPr lang="en-US" dirty="0"/>
          </a:p>
        </p:txBody>
      </p:sp>
      <p:sp>
        <p:nvSpPr>
          <p:cNvPr id="5" name="TextBox 4">
            <a:extLst>
              <a:ext uri="{FF2B5EF4-FFF2-40B4-BE49-F238E27FC236}">
                <a16:creationId xmlns:a16="http://schemas.microsoft.com/office/drawing/2014/main" id="{D3E9BE06-396B-4FB5-A39D-322CE575EE4D}"/>
              </a:ext>
            </a:extLst>
          </p:cNvPr>
          <p:cNvSpPr txBox="1"/>
          <p:nvPr/>
        </p:nvSpPr>
        <p:spPr>
          <a:xfrm>
            <a:off x="1219017" y="1241725"/>
            <a:ext cx="6741641" cy="369332"/>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3"/>
              </a:rPr>
              <a:t>https://youtu.be/bl9KMJKzCew?t=61</a:t>
            </a:r>
            <a:r>
              <a:rPr lang="en-US" b="1" dirty="0">
                <a:solidFill>
                  <a:schemeClr val="accent2"/>
                </a:solidFill>
              </a:rPr>
              <a:t> </a:t>
            </a:r>
            <a:r>
              <a:rPr lang="en-US" dirty="0">
                <a:solidFill>
                  <a:schemeClr val="tx2"/>
                </a:solidFill>
              </a:rPr>
              <a:t>(stop at 02:26)</a:t>
            </a:r>
            <a:endParaRPr lang="en-US" b="1" dirty="0">
              <a:solidFill>
                <a:schemeClr val="tx2"/>
              </a:solidFill>
            </a:endParaRPr>
          </a:p>
        </p:txBody>
      </p:sp>
      <p:pic>
        <p:nvPicPr>
          <p:cNvPr id="2" name="bl9KMJKzCew"/>
          <p:cNvPicPr>
            <a:picLocks noRot="1" noChangeAspect="1"/>
          </p:cNvPicPr>
          <p:nvPr>
            <a:videoFile r:link="rId1"/>
          </p:nvPr>
        </p:nvPicPr>
        <p:blipFill>
          <a:blip r:embed="rId4"/>
          <a:stretch>
            <a:fillRect/>
          </a:stretch>
        </p:blipFill>
        <p:spPr>
          <a:xfrm>
            <a:off x="1219017" y="1892113"/>
            <a:ext cx="6535271" cy="367609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038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What were the purposes for eliciting responses?</a:t>
            </a:r>
          </a:p>
        </p:txBody>
      </p:sp>
      <p:pic>
        <p:nvPicPr>
          <p:cNvPr id="6" name="Picture 5" descr="teacher in front of class"/>
          <p:cNvPicPr>
            <a:picLocks noChangeAspect="1"/>
          </p:cNvPicPr>
          <p:nvPr/>
        </p:nvPicPr>
        <p:blipFill rotWithShape="1">
          <a:blip r:embed="rId2"/>
          <a:srcRect l="12527" t="3451" r="20648"/>
          <a:stretch/>
        </p:blipFill>
        <p:spPr>
          <a:xfrm>
            <a:off x="4912499" y="2099565"/>
            <a:ext cx="3846731" cy="2845944"/>
          </a:xfrm>
          <a:prstGeom prst="rect">
            <a:avLst/>
          </a:prstGeom>
        </p:spPr>
      </p:pic>
      <p:sp>
        <p:nvSpPr>
          <p:cNvPr id="7" name="Rounded Rectangular Callout 6"/>
          <p:cNvSpPr/>
          <p:nvPr/>
        </p:nvSpPr>
        <p:spPr>
          <a:xfrm>
            <a:off x="4721484" y="1869102"/>
            <a:ext cx="2295308" cy="1555831"/>
          </a:xfrm>
          <a:prstGeom prst="wedgeRoundRectCallout">
            <a:avLst>
              <a:gd name="adj1" fmla="val 41532"/>
              <a:gd name="adj2" fmla="val 70275"/>
              <a:gd name="adj3" fmla="val 16667"/>
            </a:avLst>
          </a:prstGeom>
          <a:solidFill>
            <a:schemeClr val="accent6">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00"/>
                </a:solidFill>
              </a:rPr>
              <a:t>What does </a:t>
            </a:r>
            <a:r>
              <a:rPr lang="en-US" sz="1600" i="1" dirty="0">
                <a:solidFill>
                  <a:srgbClr val="FFFF00"/>
                </a:solidFill>
              </a:rPr>
              <a:t>permanently</a:t>
            </a:r>
            <a:r>
              <a:rPr lang="en-US" sz="1600" dirty="0">
                <a:solidFill>
                  <a:srgbClr val="FFFF00"/>
                </a:solidFill>
              </a:rPr>
              <a:t> mean? Tell your partner what </a:t>
            </a:r>
            <a:r>
              <a:rPr lang="en-US" sz="1600" i="1" dirty="0">
                <a:solidFill>
                  <a:srgbClr val="FFFF00"/>
                </a:solidFill>
              </a:rPr>
              <a:t>permanently</a:t>
            </a:r>
            <a:r>
              <a:rPr lang="en-US" sz="1600" dirty="0">
                <a:solidFill>
                  <a:srgbClr val="FFFF00"/>
                </a:solidFill>
              </a:rPr>
              <a:t> means.</a:t>
            </a:r>
          </a:p>
        </p:txBody>
      </p:sp>
      <p:sp>
        <p:nvSpPr>
          <p:cNvPr id="8" name="Content Placeholder 3"/>
          <p:cNvSpPr>
            <a:spLocks noGrp="1"/>
          </p:cNvSpPr>
          <p:nvPr>
            <p:ph idx="12"/>
          </p:nvPr>
        </p:nvSpPr>
        <p:spPr>
          <a:xfrm>
            <a:off x="682894" y="6243734"/>
            <a:ext cx="3677168" cy="458248"/>
          </a:xfrm>
        </p:spPr>
        <p:txBody>
          <a:bodyPr/>
          <a:lstStyle/>
          <a:p>
            <a:r>
              <a:rPr lang="en-US" dirty="0"/>
              <a:t>Devin Kearns</a:t>
            </a:r>
          </a:p>
        </p:txBody>
      </p:sp>
      <p:sp>
        <p:nvSpPr>
          <p:cNvPr id="9" name="Text Placeholder 4"/>
          <p:cNvSpPr>
            <a:spLocks noGrp="1"/>
          </p:cNvSpPr>
          <p:nvPr>
            <p:ph type="body" sz="quarter" idx="14"/>
          </p:nvPr>
        </p:nvSpPr>
        <p:spPr>
          <a:xfrm>
            <a:off x="575732" y="1674912"/>
            <a:ext cx="4133796" cy="4281632"/>
          </a:xfrm>
        </p:spPr>
        <p:txBody>
          <a:bodyPr>
            <a:normAutofit/>
          </a:bodyPr>
          <a:lstStyle/>
          <a:p>
            <a:pPr marL="400050" indent="-400050">
              <a:lnSpc>
                <a:spcPct val="120000"/>
              </a:lnSpc>
            </a:pPr>
            <a:r>
              <a:rPr lang="en-US" sz="2400" dirty="0"/>
              <a:t>Identify the purpose for each response elicited:</a:t>
            </a:r>
          </a:p>
          <a:p>
            <a:pPr marL="857250" lvl="1" indent="-400050">
              <a:lnSpc>
                <a:spcPct val="120000"/>
              </a:lnSpc>
            </a:pPr>
            <a:r>
              <a:rPr lang="en-US" sz="2400" dirty="0"/>
              <a:t>Maintain Processing</a:t>
            </a:r>
          </a:p>
          <a:p>
            <a:pPr marL="857250" lvl="1" indent="-400050">
              <a:lnSpc>
                <a:spcPct val="120000"/>
              </a:lnSpc>
            </a:pPr>
            <a:r>
              <a:rPr lang="en-US" sz="2400" dirty="0"/>
              <a:t>Check Accuracy of Processing</a:t>
            </a:r>
          </a:p>
        </p:txBody>
      </p:sp>
    </p:spTree>
    <p:extLst>
      <p:ext uri="{BB962C8B-B14F-4D97-AF65-F5344CB8AC3E}">
        <p14:creationId xmlns:p14="http://schemas.microsoft.com/office/powerpoint/2010/main" val="619739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Engagement</a:t>
            </a:r>
          </a:p>
        </p:txBody>
      </p:sp>
      <p:grpSp>
        <p:nvGrpSpPr>
          <p:cNvPr id="4" name="Group 3">
            <a:extLst>
              <a:ext uri="{C183D7F6-B498-43B3-948B-1728B52AA6E4}">
                <adec:decorative xmlns:adec="http://schemas.microsoft.com/office/drawing/2017/decorative" val="1"/>
              </a:ext>
            </a:extLst>
          </p:cNvPr>
          <p:cNvGrpSpPr/>
          <p:nvPr/>
        </p:nvGrpSpPr>
        <p:grpSpPr>
          <a:xfrm>
            <a:off x="2125501" y="1782744"/>
            <a:ext cx="4363540" cy="4363540"/>
            <a:chOff x="2048690" y="1789919"/>
            <a:chExt cx="4363540" cy="4363540"/>
          </a:xfrm>
        </p:grpSpPr>
        <p:sp>
          <p:nvSpPr>
            <p:cNvPr id="5" name="Rectangle 4"/>
            <p:cNvSpPr/>
            <p:nvPr/>
          </p:nvSpPr>
          <p:spPr>
            <a:xfrm rot="16200000">
              <a:off x="4025621" y="2842350"/>
              <a:ext cx="285541" cy="29930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4581270" y="2953432"/>
              <a:ext cx="208399" cy="58104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5400000">
              <a:off x="4556942" y="2953195"/>
              <a:ext cx="208399" cy="3833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p:cNvSpPr/>
            <p:nvPr/>
          </p:nvSpPr>
          <p:spPr>
            <a:xfrm rot="1454281">
              <a:off x="4440888" y="2937215"/>
              <a:ext cx="202016" cy="22415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p:cNvSpPr/>
            <p:nvPr/>
          </p:nvSpPr>
          <p:spPr>
            <a:xfrm rot="2148837" flipV="1">
              <a:off x="4708656" y="3016371"/>
              <a:ext cx="258587" cy="13453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970" b="90606" l="3576" r="96061"/>
                      </a14:imgEffect>
                    </a14:imgLayer>
                  </a14:imgProps>
                </a:ext>
                <a:ext uri="{28A0092B-C50C-407E-A947-70E740481C1C}">
                  <a14:useLocalDpi xmlns:a14="http://schemas.microsoft.com/office/drawing/2010/main" val="0"/>
                </a:ext>
              </a:extLst>
            </a:blip>
            <a:stretch>
              <a:fillRect/>
            </a:stretch>
          </p:blipFill>
          <p:spPr>
            <a:xfrm>
              <a:off x="2048690" y="1789919"/>
              <a:ext cx="4363540" cy="4363540"/>
            </a:xfrm>
            <a:prstGeom prst="rect">
              <a:avLst/>
            </a:prstGeom>
          </p:spPr>
        </p:pic>
      </p:grpSp>
      <p:pic>
        <p:nvPicPr>
          <p:cNvPr id="11" name="Picture 10" descr="cartoon whistle"/>
          <p:cNvPicPr>
            <a:picLocks noChangeAspect="1"/>
          </p:cNvPicPr>
          <p:nvPr/>
        </p:nvPicPr>
        <p:blipFill>
          <a:blip r:embed="rId4" cstate="print">
            <a:extLst>
              <a:ext uri="{BEBA8EAE-BF5A-486C-A8C5-ECC9F3942E4B}">
                <a14:imgProps xmlns:a14="http://schemas.microsoft.com/office/drawing/2010/main">
                  <a14:imgLayer r:embed="rId5">
                    <a14:imgEffect>
                      <a14:backgroundRemoval t="1091" b="100000" l="1855" r="98248"/>
                    </a14:imgEffect>
                  </a14:imgLayer>
                </a14:imgProps>
              </a:ext>
              <a:ext uri="{28A0092B-C50C-407E-A947-70E740481C1C}">
                <a14:useLocalDpi xmlns:a14="http://schemas.microsoft.com/office/drawing/2010/main" val="0"/>
              </a:ext>
            </a:extLst>
          </a:blip>
          <a:stretch>
            <a:fillRect/>
          </a:stretch>
        </p:blipFill>
        <p:spPr>
          <a:xfrm>
            <a:off x="5649958" y="783041"/>
            <a:ext cx="2664425" cy="2264732"/>
          </a:xfrm>
          <a:prstGeom prst="rect">
            <a:avLst/>
          </a:prstGeom>
        </p:spPr>
      </p:pic>
      <p:pic>
        <p:nvPicPr>
          <p:cNvPr id="12" name="Picture 11" descr="hand bell"/>
          <p:cNvPicPr>
            <a:picLocks noChangeAspect="1"/>
          </p:cNvPicPr>
          <p:nvPr/>
        </p:nvPicPr>
        <p:blipFill>
          <a:blip r:embed="rId6" cstate="print">
            <a:extLst>
              <a:ext uri="{BEBA8EAE-BF5A-486C-A8C5-ECC9F3942E4B}">
                <a14:imgProps xmlns:a14="http://schemas.microsoft.com/office/drawing/2010/main">
                  <a14:imgLayer r:embed="rId7">
                    <a14:imgEffect>
                      <a14:backgroundRemoval t="0" b="89945" l="0" r="89945">
                        <a14:foregroundMark x1="18413" y1="21563" x2="24833" y2="21987"/>
                        <a14:foregroundMark x1="30224" y1="12235" x2="30224" y2="12235"/>
                        <a14:foregroundMark x1="29497" y1="12538" x2="31557" y2="11811"/>
                        <a14:foregroundMark x1="39794" y1="27983" x2="41308" y2="27741"/>
                      </a14:backgroundRemoval>
                    </a14:imgEffect>
                  </a14:imgLayer>
                </a14:imgProps>
              </a:ext>
              <a:ext uri="{28A0092B-C50C-407E-A947-70E740481C1C}">
                <a14:useLocalDpi xmlns:a14="http://schemas.microsoft.com/office/drawing/2010/main" val="0"/>
              </a:ext>
            </a:extLst>
          </a:blip>
          <a:stretch>
            <a:fillRect/>
          </a:stretch>
        </p:blipFill>
        <p:spPr>
          <a:xfrm>
            <a:off x="222619" y="4438147"/>
            <a:ext cx="2419853" cy="2419853"/>
          </a:xfrm>
          <a:prstGeom prst="rect">
            <a:avLst/>
          </a:prstGeom>
        </p:spPr>
      </p:pic>
      <p:sp>
        <p:nvSpPr>
          <p:cNvPr id="13" name="&quot;No&quot; Symbol 12">
            <a:extLst>
              <a:ext uri="{C183D7F6-B498-43B3-948B-1728B52AA6E4}">
                <adec:decorative xmlns:adec="http://schemas.microsoft.com/office/drawing/2017/decorative" val="1"/>
              </a:ext>
            </a:extLst>
          </p:cNvPr>
          <p:cNvSpPr/>
          <p:nvPr/>
        </p:nvSpPr>
        <p:spPr>
          <a:xfrm>
            <a:off x="1879052" y="1431738"/>
            <a:ext cx="4856437" cy="4856437"/>
          </a:xfrm>
          <a:prstGeom prst="noSmoking">
            <a:avLst>
              <a:gd name="adj" fmla="val 8700"/>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7207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dirty="0"/>
              <a:t>Complete Online Activities</a:t>
            </a:r>
          </a:p>
          <a:p>
            <a:r>
              <a:rPr lang="en-US" dirty="0"/>
              <a:t>Activity 6.5: </a:t>
            </a:r>
            <a:r>
              <a:rPr lang="en-US" i="1" dirty="0"/>
              <a:t>Discussion Board Post</a:t>
            </a:r>
          </a:p>
          <a:p>
            <a:r>
              <a:rPr lang="en-US" dirty="0"/>
              <a:t>Activity 6.6: </a:t>
            </a:r>
            <a:r>
              <a:rPr lang="en-US" i="1" dirty="0"/>
              <a:t>Module 6 Part 1 Quiz</a:t>
            </a:r>
            <a:endParaRPr lang="en-US" dirty="0"/>
          </a:p>
        </p:txBody>
      </p:sp>
      <p:sp>
        <p:nvSpPr>
          <p:cNvPr id="3" name="Text Placeholder 2"/>
          <p:cNvSpPr>
            <a:spLocks noGrp="1"/>
          </p:cNvSpPr>
          <p:nvPr>
            <p:ph type="body" sz="quarter" idx="14"/>
          </p:nvPr>
        </p:nvSpPr>
        <p:spPr/>
        <p:txBody>
          <a:bodyPr/>
          <a:lstStyle/>
          <a:p>
            <a:r>
              <a:rPr lang="en-US" dirty="0"/>
              <a:t>Part 1 Wrap-Up</a:t>
            </a:r>
          </a:p>
        </p:txBody>
      </p:sp>
      <p:sp>
        <p:nvSpPr>
          <p:cNvPr id="4" name="Title 3" hidden="1">
            <a:extLst>
              <a:ext uri="{FF2B5EF4-FFF2-40B4-BE49-F238E27FC236}">
                <a16:creationId xmlns:a16="http://schemas.microsoft.com/office/drawing/2014/main" id="{C82ED545-6DE9-458D-9A20-FB12896D9CAA}"/>
              </a:ext>
            </a:extLst>
          </p:cNvPr>
          <p:cNvSpPr>
            <a:spLocks noGrp="1"/>
          </p:cNvSpPr>
          <p:nvPr>
            <p:ph type="title"/>
          </p:nvPr>
        </p:nvSpPr>
        <p:spPr/>
        <p:txBody>
          <a:bodyPr/>
          <a:lstStyle/>
          <a:p>
            <a:r>
              <a:rPr lang="en-US" dirty="0"/>
              <a:t>Slide 60</a:t>
            </a:r>
          </a:p>
        </p:txBody>
      </p:sp>
    </p:spTree>
    <p:extLst>
      <p:ext uri="{BB962C8B-B14F-4D97-AF65-F5344CB8AC3E}">
        <p14:creationId xmlns:p14="http://schemas.microsoft.com/office/powerpoint/2010/main" val="30504911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Activity 6.5</a:t>
            </a:r>
            <a:br>
              <a:rPr lang="en-US" dirty="0"/>
            </a:br>
            <a:r>
              <a:rPr lang="en-US" i="1" dirty="0"/>
              <a:t>Discussion Board Post</a:t>
            </a:r>
            <a:endParaRPr lang="en-US" dirty="0"/>
          </a:p>
        </p:txBody>
      </p:sp>
      <p:sp>
        <p:nvSpPr>
          <p:cNvPr id="4" name="Text Placeholder 3"/>
          <p:cNvSpPr>
            <a:spLocks noGrp="1"/>
          </p:cNvSpPr>
          <p:nvPr>
            <p:ph type="body" sz="quarter" idx="13"/>
          </p:nvPr>
        </p:nvSpPr>
        <p:spPr/>
        <p:txBody>
          <a:bodyPr>
            <a:normAutofit fontScale="77500" lnSpcReduction="20000"/>
          </a:bodyPr>
          <a:lstStyle/>
          <a:p>
            <a:pPr marL="0" indent="0">
              <a:lnSpc>
                <a:spcPct val="120000"/>
              </a:lnSpc>
              <a:spcBef>
                <a:spcPts val="600"/>
              </a:spcBef>
              <a:buNone/>
            </a:pPr>
            <a:r>
              <a:rPr lang="en-US" sz="2800" dirty="0"/>
              <a:t>Give an example of how you might elicit a response to either:</a:t>
            </a:r>
          </a:p>
          <a:p>
            <a:pPr marL="914400" lvl="1" indent="-457200">
              <a:lnSpc>
                <a:spcPct val="120000"/>
              </a:lnSpc>
              <a:spcBef>
                <a:spcPts val="600"/>
              </a:spcBef>
              <a:buClr>
                <a:schemeClr val="tx1"/>
              </a:buClr>
              <a:buFont typeface="+mj-lt"/>
              <a:buAutoNum type="alphaLcParenR"/>
            </a:pPr>
            <a:r>
              <a:rPr lang="en-US" sz="2400" dirty="0"/>
              <a:t>maintain processing or</a:t>
            </a:r>
          </a:p>
          <a:p>
            <a:pPr marL="914400" lvl="1" indent="-457200">
              <a:lnSpc>
                <a:spcPct val="120000"/>
              </a:lnSpc>
              <a:spcBef>
                <a:spcPts val="600"/>
              </a:spcBef>
              <a:buClr>
                <a:schemeClr val="tx1"/>
              </a:buClr>
              <a:buFont typeface="+mj-lt"/>
              <a:buAutoNum type="alphaLcParenR"/>
            </a:pPr>
            <a:r>
              <a:rPr lang="en-US" sz="2400" dirty="0"/>
              <a:t>check accuracy of processing</a:t>
            </a:r>
          </a:p>
          <a:p>
            <a:pPr marL="0" indent="0">
              <a:lnSpc>
                <a:spcPct val="120000"/>
              </a:lnSpc>
              <a:spcBef>
                <a:spcPts val="600"/>
              </a:spcBef>
              <a:buNone/>
            </a:pPr>
            <a:r>
              <a:rPr lang="en-US" sz="2800" dirty="0"/>
              <a:t>Be sure to include the learning outcome and any necessary context information.</a:t>
            </a:r>
          </a:p>
          <a:p>
            <a:pPr marL="0" indent="0">
              <a:lnSpc>
                <a:spcPct val="120000"/>
              </a:lnSpc>
              <a:spcBef>
                <a:spcPts val="600"/>
              </a:spcBef>
              <a:buNone/>
            </a:pPr>
            <a:r>
              <a:rPr lang="en-US" sz="2800" b="1" u="sng" dirty="0"/>
              <a:t>Do not include the purpose</a:t>
            </a:r>
            <a:r>
              <a:rPr lang="en-US" sz="2800" u="sng" dirty="0"/>
              <a:t>.</a:t>
            </a:r>
            <a:r>
              <a:rPr lang="en-US" sz="2800" dirty="0"/>
              <a:t> Respond to your classmates’ posts by identifying the purpose within their examples.</a:t>
            </a:r>
          </a:p>
          <a:p>
            <a:endParaRPr lang="en-US" dirty="0"/>
          </a:p>
        </p:txBody>
      </p:sp>
    </p:spTree>
    <p:extLst>
      <p:ext uri="{BB962C8B-B14F-4D97-AF65-F5344CB8AC3E}">
        <p14:creationId xmlns:p14="http://schemas.microsoft.com/office/powerpoint/2010/main" val="15758030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Activity 6.6</a:t>
            </a:r>
            <a:br>
              <a:rPr lang="en-US"/>
            </a:br>
            <a:r>
              <a:rPr lang="en-US"/>
              <a:t>Quiz</a:t>
            </a:r>
            <a:endParaRPr lang="en-US" dirty="0"/>
          </a:p>
        </p:txBody>
      </p:sp>
      <p:sp>
        <p:nvSpPr>
          <p:cNvPr id="5" name="Text Placeholder 4"/>
          <p:cNvSpPr>
            <a:spLocks noGrp="1"/>
          </p:cNvSpPr>
          <p:nvPr>
            <p:ph type="body" sz="quarter" idx="13"/>
          </p:nvPr>
        </p:nvSpPr>
        <p:spPr/>
        <p:txBody>
          <a:bodyPr/>
          <a:lstStyle/>
          <a:p>
            <a:r>
              <a:rPr lang="en-US" dirty="0"/>
              <a:t>Complete the Module 6 Part 1 quiz to demonstrate your understanding of the different purposes for eliciting responses. </a:t>
            </a:r>
          </a:p>
          <a:p>
            <a:r>
              <a:rPr lang="en-US" dirty="0"/>
              <a:t>When you’re finished, you can watch the quiz answer video for an explanation of the correct responses. </a:t>
            </a:r>
          </a:p>
        </p:txBody>
      </p:sp>
    </p:spTree>
    <p:extLst>
      <p:ext uri="{BB962C8B-B14F-4D97-AF65-F5344CB8AC3E}">
        <p14:creationId xmlns:p14="http://schemas.microsoft.com/office/powerpoint/2010/main" val="19965560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6.6</a:t>
            </a:r>
            <a:br>
              <a:rPr lang="en-US" dirty="0"/>
            </a:br>
            <a:r>
              <a:rPr lang="en-US" i="1" dirty="0"/>
              <a:t>Quiz</a:t>
            </a:r>
            <a:endParaRPr lang="en-US" dirty="0"/>
          </a:p>
        </p:txBody>
      </p:sp>
      <p:sp>
        <p:nvSpPr>
          <p:cNvPr id="3" name="Text Placeholder 2"/>
          <p:cNvSpPr>
            <a:spLocks noGrp="1"/>
          </p:cNvSpPr>
          <p:nvPr>
            <p:ph type="body" sz="quarter" idx="13"/>
          </p:nvPr>
        </p:nvSpPr>
        <p:spPr/>
        <p:txBody>
          <a:bodyPr>
            <a:normAutofit/>
          </a:bodyPr>
          <a:lstStyle/>
          <a:p>
            <a:pPr>
              <a:lnSpc>
                <a:spcPct val="100000"/>
              </a:lnSpc>
              <a:spcBef>
                <a:spcPts val="600"/>
              </a:spcBef>
              <a:buFont typeface="+mj-lt"/>
              <a:buAutoNum type="arabicPeriod"/>
            </a:pPr>
            <a:r>
              <a:rPr lang="en-US" sz="1800" dirty="0"/>
              <a:t>What purpose for eliciting responses may also be stated as “keeping students’ heads in the game”?</a:t>
            </a:r>
          </a:p>
          <a:p>
            <a:pPr marL="1085850" lvl="1" indent="-400050">
              <a:lnSpc>
                <a:spcPct val="100000"/>
              </a:lnSpc>
              <a:spcBef>
                <a:spcPts val="600"/>
              </a:spcBef>
              <a:buFont typeface="+mj-lt"/>
              <a:buAutoNum type="alphaLcParenR"/>
            </a:pPr>
            <a:r>
              <a:rPr lang="en-US" dirty="0"/>
              <a:t>Maintaining processing</a:t>
            </a:r>
          </a:p>
          <a:p>
            <a:pPr marL="1085850" lvl="1" indent="-400050">
              <a:lnSpc>
                <a:spcPct val="100000"/>
              </a:lnSpc>
              <a:spcBef>
                <a:spcPts val="600"/>
              </a:spcBef>
              <a:buFont typeface="+mj-lt"/>
              <a:buAutoNum type="alphaLcParenR"/>
            </a:pPr>
            <a:r>
              <a:rPr lang="en-US" dirty="0"/>
              <a:t>Supporting practices</a:t>
            </a:r>
          </a:p>
          <a:p>
            <a:pPr marL="1085850" lvl="1" indent="-400050">
              <a:lnSpc>
                <a:spcPct val="100000"/>
              </a:lnSpc>
              <a:spcBef>
                <a:spcPts val="600"/>
              </a:spcBef>
              <a:buFont typeface="+mj-lt"/>
              <a:buAutoNum type="alphaLcParenR"/>
            </a:pPr>
            <a:r>
              <a:rPr lang="en-US" dirty="0"/>
              <a:t>Checking for accuracy of processing</a:t>
            </a:r>
          </a:p>
          <a:p>
            <a:pPr marL="1085850" lvl="1" indent="-400050">
              <a:lnSpc>
                <a:spcPct val="100000"/>
              </a:lnSpc>
              <a:spcBef>
                <a:spcPts val="600"/>
              </a:spcBef>
              <a:buFont typeface="+mj-lt"/>
              <a:buAutoNum type="alphaLcParenR"/>
            </a:pPr>
            <a:r>
              <a:rPr lang="en-US" dirty="0"/>
              <a:t>Keeping students engaged</a:t>
            </a:r>
          </a:p>
          <a:p>
            <a:pPr marL="1200150" lvl="1" indent="-742950">
              <a:lnSpc>
                <a:spcPct val="100000"/>
              </a:lnSpc>
              <a:spcBef>
                <a:spcPts val="600"/>
              </a:spcBef>
              <a:buFont typeface="+mj-lt"/>
              <a:buAutoNum type="alphaLcParenR"/>
            </a:pPr>
            <a:endParaRPr lang="en-US" dirty="0"/>
          </a:p>
          <a:p>
            <a:pPr>
              <a:lnSpc>
                <a:spcPct val="100000"/>
              </a:lnSpc>
              <a:spcBef>
                <a:spcPts val="600"/>
              </a:spcBef>
              <a:buFont typeface="+mj-lt"/>
              <a:buAutoNum type="arabicPeriod"/>
            </a:pPr>
            <a:r>
              <a:rPr lang="en-US" sz="1800" b="1" dirty="0"/>
              <a:t>True or False: </a:t>
            </a:r>
            <a:r>
              <a:rPr lang="en-US" sz="1800" dirty="0"/>
              <a:t>You should elicit responses to check for accuracy of processing because student responses can help inform your instruction.</a:t>
            </a:r>
          </a:p>
        </p:txBody>
      </p:sp>
    </p:spTree>
    <p:extLst>
      <p:ext uri="{BB962C8B-B14F-4D97-AF65-F5344CB8AC3E}">
        <p14:creationId xmlns:p14="http://schemas.microsoft.com/office/powerpoint/2010/main" val="2184907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6.6</a:t>
            </a:r>
            <a:br>
              <a:rPr lang="en-US" dirty="0"/>
            </a:br>
            <a:r>
              <a:rPr lang="en-US" i="1" dirty="0"/>
              <a:t>Quiz</a:t>
            </a:r>
            <a:endParaRPr lang="en-US" dirty="0"/>
          </a:p>
        </p:txBody>
      </p:sp>
      <p:sp>
        <p:nvSpPr>
          <p:cNvPr id="3" name="Text Placeholder 2"/>
          <p:cNvSpPr>
            <a:spLocks noGrp="1"/>
          </p:cNvSpPr>
          <p:nvPr>
            <p:ph type="body" sz="quarter" idx="13"/>
          </p:nvPr>
        </p:nvSpPr>
        <p:spPr/>
        <p:txBody>
          <a:bodyPr>
            <a:normAutofit/>
          </a:bodyPr>
          <a:lstStyle/>
          <a:p>
            <a:pPr marL="0" indent="0">
              <a:lnSpc>
                <a:spcPct val="100000"/>
              </a:lnSpc>
              <a:spcBef>
                <a:spcPts val="600"/>
              </a:spcBef>
              <a:buNone/>
            </a:pPr>
            <a:r>
              <a:rPr lang="en-US" sz="1800" dirty="0"/>
              <a:t>Mrs. T is a 1st grade special educator teaching a math lesson about the commutative property of addition. The learning outcome is that SWBAT apply the commutative property to successfully solve addition problems. Identify the purpose of each response elicited:</a:t>
            </a:r>
          </a:p>
          <a:p>
            <a:pPr marL="514350" indent="-342900">
              <a:lnSpc>
                <a:spcPct val="100000"/>
              </a:lnSpc>
              <a:spcBef>
                <a:spcPts val="1200"/>
              </a:spcBef>
              <a:buFont typeface="+mj-lt"/>
              <a:buAutoNum type="arabicPeriod" startAt="3"/>
            </a:pPr>
            <a:r>
              <a:rPr lang="en-US" sz="1800" dirty="0"/>
              <a:t>T: “Today we will learn about the commutative property of addition. What property will we learn about?”</a:t>
            </a:r>
          </a:p>
          <a:p>
            <a:pPr marL="514350" indent="-342900">
              <a:lnSpc>
                <a:spcPct val="100000"/>
              </a:lnSpc>
              <a:spcBef>
                <a:spcPts val="1200"/>
              </a:spcBef>
              <a:buFont typeface="+mj-lt"/>
              <a:buAutoNum type="arabicPeriod" startAt="3"/>
            </a:pPr>
            <a:r>
              <a:rPr lang="en-US" sz="1800" dirty="0"/>
              <a:t>T: “We will learn about the commutative property using the equation 7+5=12. Read this equation with me.”</a:t>
            </a:r>
          </a:p>
          <a:p>
            <a:pPr marL="514350" indent="-342900">
              <a:lnSpc>
                <a:spcPct val="100000"/>
              </a:lnSpc>
              <a:spcBef>
                <a:spcPts val="1200"/>
              </a:spcBef>
              <a:buFont typeface="+mj-lt"/>
              <a:buAutoNum type="arabicPeriod" startAt="3"/>
            </a:pPr>
            <a:r>
              <a:rPr lang="en-US" sz="1800" dirty="0"/>
              <a:t>T: “Since 7+5=12, we can use the commutative property to know that 5+7 also = 12. What does 5+7 equal?”</a:t>
            </a:r>
          </a:p>
          <a:p>
            <a:pPr marL="514350" indent="-342900">
              <a:lnSpc>
                <a:spcPct val="100000"/>
              </a:lnSpc>
              <a:spcBef>
                <a:spcPts val="1200"/>
              </a:spcBef>
              <a:buFont typeface="+mj-lt"/>
              <a:buAutoNum type="arabicPeriod" startAt="3"/>
            </a:pPr>
            <a:r>
              <a:rPr lang="en-US" sz="1800" dirty="0"/>
              <a:t>T: “I know that 9+6=15. Using the commutative property, what does 6 plus 9 equal? Turn and whisper to your partner.”</a:t>
            </a:r>
          </a:p>
        </p:txBody>
      </p:sp>
    </p:spTree>
    <p:extLst>
      <p:ext uri="{BB962C8B-B14F-4D97-AF65-F5344CB8AC3E}">
        <p14:creationId xmlns:p14="http://schemas.microsoft.com/office/powerpoint/2010/main" val="418172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6.6</a:t>
            </a:r>
            <a:br>
              <a:rPr lang="en-US" dirty="0"/>
            </a:br>
            <a:r>
              <a:rPr lang="en-US" i="1" dirty="0"/>
              <a:t>Quiz</a:t>
            </a:r>
            <a:endParaRPr lang="en-US" dirty="0"/>
          </a:p>
        </p:txBody>
      </p:sp>
      <p:sp>
        <p:nvSpPr>
          <p:cNvPr id="3" name="Text Placeholder 2"/>
          <p:cNvSpPr>
            <a:spLocks noGrp="1"/>
          </p:cNvSpPr>
          <p:nvPr>
            <p:ph type="body" sz="quarter" idx="13"/>
          </p:nvPr>
        </p:nvSpPr>
        <p:spPr/>
        <p:txBody>
          <a:bodyPr>
            <a:noAutofit/>
          </a:bodyPr>
          <a:lstStyle/>
          <a:p>
            <a:pPr marL="0" indent="0">
              <a:lnSpc>
                <a:spcPct val="100000"/>
              </a:lnSpc>
              <a:buNone/>
            </a:pPr>
            <a:r>
              <a:rPr lang="en-US" sz="1800" dirty="0"/>
              <a:t>Mr. M is a 7</a:t>
            </a:r>
            <a:r>
              <a:rPr lang="en-US" sz="1800" baseline="30000" dirty="0"/>
              <a:t>th</a:t>
            </a:r>
            <a:r>
              <a:rPr lang="en-US" sz="1800" dirty="0"/>
              <a:t> grade special educator teaching a lesson about text features. The learning outcome is that SWBAT identify three text features: headings, picture captions, and maps. Identify the purpose of each response elicited:</a:t>
            </a:r>
          </a:p>
          <a:p>
            <a:pPr marL="628650" lvl="1" indent="-400050">
              <a:lnSpc>
                <a:spcPct val="100000"/>
              </a:lnSpc>
              <a:spcBef>
                <a:spcPts val="1200"/>
              </a:spcBef>
              <a:buFont typeface="+mj-lt"/>
              <a:buAutoNum type="arabicPeriod" startAt="7"/>
            </a:pPr>
            <a:r>
              <a:rPr lang="en-US" dirty="0"/>
              <a:t>T: “Today we will learn about 3 new text features. Who can remind me of the text feature we learned about yesterday?”</a:t>
            </a:r>
          </a:p>
          <a:p>
            <a:pPr marL="628650" lvl="1" indent="-400050">
              <a:lnSpc>
                <a:spcPct val="100000"/>
              </a:lnSpc>
              <a:spcBef>
                <a:spcPts val="1200"/>
              </a:spcBef>
              <a:buFont typeface="+mj-lt"/>
              <a:buAutoNum type="arabicPeriod" startAt="7"/>
            </a:pPr>
            <a:r>
              <a:rPr lang="en-US" dirty="0"/>
              <a:t>T: “A heading is similar to a title. It comes before a passage of text and tells us what the passage is about. Point to a heading in the article on your desk.”</a:t>
            </a:r>
          </a:p>
          <a:p>
            <a:pPr marL="628650" lvl="1" indent="-400050">
              <a:lnSpc>
                <a:spcPct val="100000"/>
              </a:lnSpc>
              <a:spcBef>
                <a:spcPts val="1200"/>
              </a:spcBef>
              <a:buFont typeface="+mj-lt"/>
              <a:buAutoNum type="arabicPeriod" startAt="7"/>
            </a:pPr>
            <a:r>
              <a:rPr lang="en-US" dirty="0"/>
              <a:t>T: “Now we’ll learn about picture captions. What will we learn about?”</a:t>
            </a:r>
          </a:p>
          <a:p>
            <a:pPr marL="628650" lvl="1" indent="-400050">
              <a:lnSpc>
                <a:spcPct val="100000"/>
              </a:lnSpc>
              <a:spcBef>
                <a:spcPts val="1200"/>
              </a:spcBef>
              <a:buFont typeface="+mj-lt"/>
              <a:buAutoNum type="arabicPeriod" startAt="7"/>
            </a:pPr>
            <a:r>
              <a:rPr lang="en-US" dirty="0"/>
              <a:t>T: “Maps are most often found in non-fiction text, like textbooks or news articles. Where are you more likely to find a map, in a chapter book or in an encyclopedia?”</a:t>
            </a:r>
          </a:p>
        </p:txBody>
      </p:sp>
    </p:spTree>
    <p:extLst>
      <p:ext uri="{BB962C8B-B14F-4D97-AF65-F5344CB8AC3E}">
        <p14:creationId xmlns:p14="http://schemas.microsoft.com/office/powerpoint/2010/main" val="11410618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1182145" y="2271713"/>
            <a:ext cx="7352025" cy="1210633"/>
          </a:xfrm>
        </p:spPr>
        <p:txBody>
          <a:bodyPr>
            <a:normAutofit lnSpcReduction="10000"/>
          </a:bodyPr>
          <a:lstStyle/>
          <a:p>
            <a:r>
              <a:rPr lang="en-US" dirty="0"/>
              <a:t>Supporting Practices:</a:t>
            </a:r>
          </a:p>
          <a:p>
            <a:r>
              <a:rPr lang="en-US" sz="2400" dirty="0"/>
              <a:t>Using Effective Methods to Elicit Frequent Responses</a:t>
            </a:r>
          </a:p>
        </p:txBody>
      </p:sp>
      <p:sp>
        <p:nvSpPr>
          <p:cNvPr id="3" name="Content Placeholder 2"/>
          <p:cNvSpPr>
            <a:spLocks noGrp="1"/>
          </p:cNvSpPr>
          <p:nvPr>
            <p:ph sz="quarter" idx="14"/>
          </p:nvPr>
        </p:nvSpPr>
        <p:spPr>
          <a:xfrm>
            <a:off x="1182144" y="3433176"/>
            <a:ext cx="7352026" cy="1324562"/>
          </a:xfrm>
        </p:spPr>
        <p:txBody>
          <a:bodyPr>
            <a:normAutofit lnSpcReduction="10000"/>
          </a:bodyPr>
          <a:lstStyle/>
          <a:p>
            <a:r>
              <a:rPr lang="en-US" dirty="0"/>
              <a:t>Part 2: Does the method of eliciting a response match the learning outcome?</a:t>
            </a:r>
          </a:p>
        </p:txBody>
      </p:sp>
      <p:sp>
        <p:nvSpPr>
          <p:cNvPr id="4" name="Title 3" hidden="1">
            <a:extLst>
              <a:ext uri="{FF2B5EF4-FFF2-40B4-BE49-F238E27FC236}">
                <a16:creationId xmlns:a16="http://schemas.microsoft.com/office/drawing/2014/main" id="{F8C3BDD4-4F6C-4629-9418-5E40B758DA84}"/>
              </a:ext>
            </a:extLst>
          </p:cNvPr>
          <p:cNvSpPr>
            <a:spLocks noGrp="1"/>
          </p:cNvSpPr>
          <p:nvPr>
            <p:ph type="title"/>
          </p:nvPr>
        </p:nvSpPr>
        <p:spPr/>
        <p:txBody>
          <a:bodyPr/>
          <a:lstStyle/>
          <a:p>
            <a:r>
              <a:rPr lang="en-US" dirty="0"/>
              <a:t>Slide 66</a:t>
            </a:r>
          </a:p>
        </p:txBody>
      </p:sp>
    </p:spTree>
    <p:extLst>
      <p:ext uri="{BB962C8B-B14F-4D97-AF65-F5344CB8AC3E}">
        <p14:creationId xmlns:p14="http://schemas.microsoft.com/office/powerpoint/2010/main" val="31321138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b="1" dirty="0"/>
              <a:t>You will learn:</a:t>
            </a:r>
          </a:p>
          <a:p>
            <a:pPr>
              <a:lnSpc>
                <a:spcPct val="100000"/>
              </a:lnSpc>
            </a:pPr>
            <a:r>
              <a:rPr lang="en-US" dirty="0"/>
              <a:t>How to match the method of eliciting a response to a learning outcome</a:t>
            </a:r>
          </a:p>
          <a:p>
            <a:endParaRPr lang="en-US" dirty="0"/>
          </a:p>
        </p:txBody>
      </p:sp>
      <p:sp>
        <p:nvSpPr>
          <p:cNvPr id="3" name="Text Placeholder 2"/>
          <p:cNvSpPr>
            <a:spLocks noGrp="1"/>
          </p:cNvSpPr>
          <p:nvPr>
            <p:ph type="body" sz="quarter" idx="14"/>
          </p:nvPr>
        </p:nvSpPr>
        <p:spPr/>
        <p:txBody>
          <a:bodyPr/>
          <a:lstStyle/>
          <a:p>
            <a:r>
              <a:rPr lang="en-US" dirty="0"/>
              <a:t>Part 2 Objective</a:t>
            </a:r>
          </a:p>
        </p:txBody>
      </p:sp>
      <p:sp>
        <p:nvSpPr>
          <p:cNvPr id="4" name="Title 3" hidden="1">
            <a:extLst>
              <a:ext uri="{FF2B5EF4-FFF2-40B4-BE49-F238E27FC236}">
                <a16:creationId xmlns:a16="http://schemas.microsoft.com/office/drawing/2014/main" id="{86162C59-2201-4C89-A429-68FB4163E3B8}"/>
              </a:ext>
            </a:extLst>
          </p:cNvPr>
          <p:cNvSpPr>
            <a:spLocks noGrp="1"/>
          </p:cNvSpPr>
          <p:nvPr>
            <p:ph type="title"/>
          </p:nvPr>
        </p:nvSpPr>
        <p:spPr/>
        <p:txBody>
          <a:bodyPr/>
          <a:lstStyle/>
          <a:p>
            <a:r>
              <a:rPr lang="en-US" dirty="0"/>
              <a:t>Slide 67</a:t>
            </a:r>
          </a:p>
        </p:txBody>
      </p:sp>
    </p:spTree>
    <p:extLst>
      <p:ext uri="{BB962C8B-B14F-4D97-AF65-F5344CB8AC3E}">
        <p14:creationId xmlns:p14="http://schemas.microsoft.com/office/powerpoint/2010/main" val="28017925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Module in the context of the DBI framework</a:t>
            </a:r>
          </a:p>
        </p:txBody>
      </p:sp>
      <p:sp>
        <p:nvSpPr>
          <p:cNvPr id="7" name="Rounded Rectangle 6">
            <a:extLst>
              <a:ext uri="{C183D7F6-B498-43B3-948B-1728B52AA6E4}">
                <adec:decorative xmlns:adec="http://schemas.microsoft.com/office/drawing/2017/decorative" val="1"/>
              </a:ext>
            </a:extLst>
          </p:cNvPr>
          <p:cNvSpPr/>
          <p:nvPr/>
        </p:nvSpPr>
        <p:spPr>
          <a:xfrm>
            <a:off x="6586949" y="601241"/>
            <a:ext cx="1786276" cy="998651"/>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axonomy of adaptations: strength, behavior supports provided, dosage, stuent program alignment, explicit instruction principle use, and attention to transger within program"/>
          <p:cNvPicPr>
            <a:picLocks noChangeAspect="1"/>
          </p:cNvPicPr>
          <p:nvPr/>
        </p:nvPicPr>
        <p:blipFill>
          <a:blip r:embed="rId3"/>
          <a:stretch>
            <a:fillRect/>
          </a:stretch>
        </p:blipFill>
        <p:spPr>
          <a:xfrm>
            <a:off x="2564797" y="2009724"/>
            <a:ext cx="3150319" cy="3660416"/>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4139956" y="2357920"/>
            <a:ext cx="939694"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C183D7F6-B498-43B3-948B-1728B52AA6E4}">
                <adec:decorative xmlns:adec="http://schemas.microsoft.com/office/drawing/2017/decorative" val="1"/>
              </a:ext>
            </a:extLst>
          </p:cNvPr>
          <p:cNvSpPr/>
          <p:nvPr/>
        </p:nvSpPr>
        <p:spPr>
          <a:xfrm>
            <a:off x="3896491" y="2908281"/>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C183D7F6-B498-43B3-948B-1728B52AA6E4}">
                <adec:decorative xmlns:adec="http://schemas.microsoft.com/office/drawing/2017/decorative" val="1"/>
              </a:ext>
            </a:extLst>
          </p:cNvPr>
          <p:cNvSpPr/>
          <p:nvPr/>
        </p:nvSpPr>
        <p:spPr>
          <a:xfrm>
            <a:off x="3954745" y="3435602"/>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C183D7F6-B498-43B3-948B-1728B52AA6E4}">
                <adec:decorative xmlns:adec="http://schemas.microsoft.com/office/drawing/2017/decorative" val="1"/>
              </a:ext>
            </a:extLst>
          </p:cNvPr>
          <p:cNvSpPr/>
          <p:nvPr/>
        </p:nvSpPr>
        <p:spPr>
          <a:xfrm>
            <a:off x="3954745" y="3891178"/>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C183D7F6-B498-43B3-948B-1728B52AA6E4}">
                <adec:decorative xmlns:adec="http://schemas.microsoft.com/office/drawing/2017/decorative" val="1"/>
              </a:ext>
            </a:extLst>
          </p:cNvPr>
          <p:cNvSpPr/>
          <p:nvPr/>
        </p:nvSpPr>
        <p:spPr>
          <a:xfrm>
            <a:off x="3896491" y="4909681"/>
            <a:ext cx="1556206"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C183D7F6-B498-43B3-948B-1728B52AA6E4}">
                <adec:decorative xmlns:adec="http://schemas.microsoft.com/office/drawing/2017/decorative" val="1"/>
              </a:ext>
            </a:extLst>
          </p:cNvPr>
          <p:cNvSpPr/>
          <p:nvPr/>
        </p:nvSpPr>
        <p:spPr>
          <a:xfrm>
            <a:off x="3838237" y="4398972"/>
            <a:ext cx="1556206" cy="40433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C183D7F6-B498-43B3-948B-1728B52AA6E4}">
                <adec:decorative xmlns:adec="http://schemas.microsoft.com/office/drawing/2017/decorative" val="1"/>
              </a:ext>
            </a:extLst>
          </p:cNvPr>
          <p:cNvSpPr/>
          <p:nvPr/>
        </p:nvSpPr>
        <p:spPr>
          <a:xfrm>
            <a:off x="5883007" y="1599892"/>
            <a:ext cx="3106757" cy="2185390"/>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C183D7F6-B498-43B3-948B-1728B52AA6E4}">
                <adec:decorative xmlns:adec="http://schemas.microsoft.com/office/drawing/2017/decorative" val="1"/>
              </a:ext>
            </a:extLst>
          </p:cNvPr>
          <p:cNvSpPr/>
          <p:nvPr/>
        </p:nvSpPr>
        <p:spPr>
          <a:xfrm>
            <a:off x="5624050" y="4753180"/>
            <a:ext cx="3274648" cy="1548451"/>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C183D7F6-B498-43B3-948B-1728B52AA6E4}">
                <adec:decorative xmlns:adec="http://schemas.microsoft.com/office/drawing/2017/decorative" val="1"/>
              </a:ext>
            </a:extLst>
          </p:cNvPr>
          <p:cNvSpPr/>
          <p:nvPr/>
        </p:nvSpPr>
        <p:spPr>
          <a:xfrm>
            <a:off x="5715115" y="3785283"/>
            <a:ext cx="901813" cy="967898"/>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C183D7F6-B498-43B3-948B-1728B52AA6E4}">
                <adec:decorative xmlns:adec="http://schemas.microsoft.com/office/drawing/2017/decorative" val="1"/>
              </a:ext>
            </a:extLst>
          </p:cNvPr>
          <p:cNvSpPr/>
          <p:nvPr/>
        </p:nvSpPr>
        <p:spPr>
          <a:xfrm>
            <a:off x="6616928" y="3786454"/>
            <a:ext cx="366075" cy="143602"/>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14"/>
          </p:nvPr>
        </p:nvSpPr>
        <p:spPr>
          <a:xfrm>
            <a:off x="676460" y="1619567"/>
            <a:ext cx="3990790" cy="1990408"/>
          </a:xfrm>
        </p:spPr>
        <p:txBody>
          <a:bodyPr>
            <a:normAutofit/>
          </a:bodyPr>
          <a:lstStyle/>
          <a:p>
            <a:pPr marL="0" indent="0">
              <a:buNone/>
            </a:pPr>
            <a:r>
              <a:rPr lang="en-US" i="1" dirty="0"/>
              <a:t>Use effective methods to elicit frequent responses</a:t>
            </a:r>
          </a:p>
          <a:p>
            <a:pPr marL="0" indent="0">
              <a:buNone/>
            </a:pPr>
            <a:endParaRPr lang="en-US" i="1" dirty="0"/>
          </a:p>
        </p:txBody>
      </p:sp>
      <p:sp>
        <p:nvSpPr>
          <p:cNvPr id="2" name="Rectangle 1"/>
          <p:cNvSpPr/>
          <p:nvPr/>
        </p:nvSpPr>
        <p:spPr>
          <a:xfrm>
            <a:off x="703129" y="2357920"/>
            <a:ext cx="2709634"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Use methods to elicit responses that match the learning outcome(s)</a:t>
            </a:r>
          </a:p>
        </p:txBody>
      </p:sp>
    </p:spTree>
    <p:extLst>
      <p:ext uri="{BB962C8B-B14F-4D97-AF65-F5344CB8AC3E}">
        <p14:creationId xmlns:p14="http://schemas.microsoft.com/office/powerpoint/2010/main" val="22984094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lvl="0" indent="0">
              <a:lnSpc>
                <a:spcPct val="100000"/>
              </a:lnSpc>
              <a:buNone/>
            </a:pPr>
            <a:r>
              <a:rPr lang="en-US" sz="2800" dirty="0"/>
              <a:t>The methods used to elicit a response should: </a:t>
            </a:r>
          </a:p>
          <a:p>
            <a:pPr lvl="0">
              <a:lnSpc>
                <a:spcPct val="100000"/>
              </a:lnSpc>
            </a:pPr>
            <a:r>
              <a:rPr lang="en-US" sz="2800" dirty="0"/>
              <a:t> Maintain or check accuracy of processing</a:t>
            </a:r>
          </a:p>
          <a:p>
            <a:pPr lvl="0">
              <a:lnSpc>
                <a:spcPct val="100000"/>
              </a:lnSpc>
            </a:pPr>
            <a:r>
              <a:rPr lang="en-US" sz="2800" dirty="0"/>
              <a:t> </a:t>
            </a:r>
            <a:r>
              <a:rPr lang="en-US" sz="2800" b="1" dirty="0"/>
              <a:t>Match the learning outcome</a:t>
            </a:r>
          </a:p>
          <a:p>
            <a:pPr lvl="0">
              <a:lnSpc>
                <a:spcPct val="100000"/>
              </a:lnSpc>
            </a:pPr>
            <a:r>
              <a:rPr lang="en-US" sz="2800" dirty="0"/>
              <a:t> Match student abilities</a:t>
            </a:r>
          </a:p>
          <a:p>
            <a:pPr marL="457200" lvl="0" indent="-457200">
              <a:lnSpc>
                <a:spcPct val="100000"/>
              </a:lnSpc>
            </a:pPr>
            <a:r>
              <a:rPr lang="en-US" sz="2800" dirty="0"/>
              <a:t>Match the desired response format</a:t>
            </a:r>
          </a:p>
          <a:p>
            <a:pPr>
              <a:lnSpc>
                <a:spcPct val="100000"/>
              </a:lnSpc>
            </a:pPr>
            <a:r>
              <a:rPr lang="en-US" sz="2800" dirty="0"/>
              <a:t> Maximize student involvement</a:t>
            </a:r>
          </a:p>
          <a:p>
            <a:endParaRPr lang="en-US" dirty="0"/>
          </a:p>
        </p:txBody>
      </p:sp>
      <p:sp>
        <p:nvSpPr>
          <p:cNvPr id="3" name="Title 2"/>
          <p:cNvSpPr>
            <a:spLocks noGrp="1"/>
          </p:cNvSpPr>
          <p:nvPr>
            <p:ph type="title"/>
          </p:nvPr>
        </p:nvSpPr>
        <p:spPr/>
        <p:txBody>
          <a:bodyPr/>
          <a:lstStyle/>
          <a:p>
            <a:r>
              <a:rPr lang="en-US" dirty="0"/>
              <a:t>Checklist</a:t>
            </a:r>
          </a:p>
        </p:txBody>
      </p:sp>
    </p:spTree>
    <p:extLst>
      <p:ext uri="{BB962C8B-B14F-4D97-AF65-F5344CB8AC3E}">
        <p14:creationId xmlns:p14="http://schemas.microsoft.com/office/powerpoint/2010/main" val="2314930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Defining “Engagement” &amp;                “Supporting Practices”</a:t>
            </a:r>
          </a:p>
        </p:txBody>
      </p:sp>
      <p:sp>
        <p:nvSpPr>
          <p:cNvPr id="4" name="Title 1"/>
          <p:cNvSpPr txBox="1">
            <a:spLocks/>
          </p:cNvSpPr>
          <p:nvPr/>
        </p:nvSpPr>
        <p:spPr>
          <a:xfrm>
            <a:off x="559835" y="2057399"/>
            <a:ext cx="2859346" cy="1371600"/>
          </a:xfrm>
          <a:prstGeom prst="rect">
            <a:avLst/>
          </a:prstGeom>
        </p:spPr>
        <p:txBody>
          <a:bodyPr anchor="ct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r>
              <a:rPr lang="en-US" dirty="0">
                <a:solidFill>
                  <a:srgbClr val="FFFFFF"/>
                </a:solidFill>
                <a:latin typeface="Arial" panose="020B0604020202020204" pitchFamily="34" charset="0"/>
                <a:cs typeface="Arial" panose="020B0604020202020204" pitchFamily="34" charset="0"/>
              </a:rPr>
              <a:t>Engagement:</a:t>
            </a:r>
            <a:endParaRPr lang="en-US" sz="2800"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3476355" y="2327701"/>
            <a:ext cx="5301669"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when students’ cognitive effort is focused on processing lesson content </a:t>
            </a:r>
          </a:p>
        </p:txBody>
      </p:sp>
      <p:sp>
        <p:nvSpPr>
          <p:cNvPr id="6" name="Title 1"/>
          <p:cNvSpPr txBox="1">
            <a:spLocks/>
          </p:cNvSpPr>
          <p:nvPr/>
        </p:nvSpPr>
        <p:spPr>
          <a:xfrm>
            <a:off x="559835" y="3851905"/>
            <a:ext cx="2916520" cy="1371600"/>
          </a:xfrm>
          <a:prstGeom prst="rect">
            <a:avLst/>
          </a:prstGeom>
        </p:spPr>
        <p:txBody>
          <a:bodyPr anchor="ct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r>
              <a:rPr lang="en-US" dirty="0">
                <a:solidFill>
                  <a:srgbClr val="FFFFFF"/>
                </a:solidFill>
                <a:latin typeface="Arial" panose="020B0604020202020204" pitchFamily="34" charset="0"/>
                <a:cs typeface="Arial" panose="020B0604020202020204" pitchFamily="34" charset="0"/>
              </a:rPr>
              <a:t>Supporting practices:</a:t>
            </a:r>
            <a:endParaRPr lang="en-US" sz="2800" dirty="0">
              <a:solidFill>
                <a:srgbClr val="FFFFFF"/>
              </a:solidFill>
              <a:latin typeface="Arial" panose="020B0604020202020204" pitchFamily="34" charset="0"/>
              <a:cs typeface="Arial" panose="020B0604020202020204" pitchFamily="34" charset="0"/>
            </a:endParaRPr>
          </a:p>
        </p:txBody>
      </p:sp>
      <p:sp>
        <p:nvSpPr>
          <p:cNvPr id="7" name="Rectangle 6"/>
          <p:cNvSpPr/>
          <p:nvPr/>
        </p:nvSpPr>
        <p:spPr>
          <a:xfrm>
            <a:off x="3476355" y="4122207"/>
            <a:ext cx="4769594"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evidence-based techniques to maximize student engagement</a:t>
            </a:r>
          </a:p>
        </p:txBody>
      </p:sp>
    </p:spTree>
    <p:extLst>
      <p:ext uri="{BB962C8B-B14F-4D97-AF65-F5344CB8AC3E}">
        <p14:creationId xmlns:p14="http://schemas.microsoft.com/office/powerpoint/2010/main" val="22595515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are we learning this?</a:t>
            </a:r>
          </a:p>
        </p:txBody>
      </p:sp>
      <p:sp>
        <p:nvSpPr>
          <p:cNvPr id="4" name="Title 1"/>
          <p:cNvSpPr txBox="1">
            <a:spLocks/>
          </p:cNvSpPr>
          <p:nvPr/>
        </p:nvSpPr>
        <p:spPr>
          <a:xfrm>
            <a:off x="559835" y="1026619"/>
            <a:ext cx="2859346" cy="1371600"/>
          </a:xfrm>
          <a:prstGeom prst="rect">
            <a:avLst/>
          </a:prstGeom>
        </p:spPr>
        <p:txBody>
          <a:bodyPr anchor="ct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r>
              <a:rPr lang="en-US" dirty="0">
                <a:solidFill>
                  <a:srgbClr val="FFFFFF"/>
                </a:solidFill>
                <a:latin typeface="Arial" panose="020B0604020202020204" pitchFamily="34" charset="0"/>
                <a:cs typeface="Arial" panose="020B0604020202020204" pitchFamily="34" charset="0"/>
              </a:rPr>
              <a:t>Engagement:</a:t>
            </a:r>
            <a:endParaRPr lang="en-US" sz="2800"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3476355" y="1296921"/>
            <a:ext cx="5301669"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when students’ cognitive effort is focused on processing lesson content </a:t>
            </a:r>
          </a:p>
        </p:txBody>
      </p:sp>
      <p:sp>
        <p:nvSpPr>
          <p:cNvPr id="6" name="Right Arrow 5"/>
          <p:cNvSpPr/>
          <p:nvPr/>
        </p:nvSpPr>
        <p:spPr>
          <a:xfrm>
            <a:off x="569625" y="2104191"/>
            <a:ext cx="8023657" cy="1974066"/>
          </a:xfrm>
          <a:prstGeom prst="rightArrow">
            <a:avLst>
              <a:gd name="adj1" fmla="val 45480"/>
              <a:gd name="adj2" fmla="val 38329"/>
            </a:avLst>
          </a:prstGeom>
          <a:solidFill>
            <a:schemeClr val="bg1">
              <a:lumMod val="65000"/>
              <a:lumOff val="35000"/>
            </a:schemeClr>
          </a:solidFill>
          <a:ln w="9525" cap="flat" cmpd="sng" algn="ctr">
            <a:solidFill>
              <a:schemeClr val="bg2">
                <a:lumMod val="50000"/>
                <a:lumOff val="50000"/>
              </a:scheme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rPr>
              <a:t>Maintain processing</a:t>
            </a:r>
          </a:p>
        </p:txBody>
      </p:sp>
      <p:sp>
        <p:nvSpPr>
          <p:cNvPr id="7" name="Rectangle 6"/>
          <p:cNvSpPr/>
          <p:nvPr/>
        </p:nvSpPr>
        <p:spPr>
          <a:xfrm>
            <a:off x="569625" y="4078254"/>
            <a:ext cx="8023657" cy="760125"/>
          </a:xfrm>
          <a:prstGeom prst="rect">
            <a:avLst/>
          </a:prstGeom>
          <a:solidFill>
            <a:schemeClr val="accent1"/>
          </a:solidFill>
          <a:ln w="9525" cap="flat" cmpd="sng" algn="ctr">
            <a:solidFill>
              <a:schemeClr val="accent2">
                <a:lumMod val="40000"/>
                <a:lumOff val="60000"/>
              </a:scheme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Check accuracy of processing</a:t>
            </a:r>
          </a:p>
        </p:txBody>
      </p:sp>
      <p:sp>
        <p:nvSpPr>
          <p:cNvPr id="8" name="TextBox 7">
            <a:extLst>
              <a:ext uri="{C183D7F6-B498-43B3-948B-1728B52AA6E4}">
                <adec:decorative xmlns:adec="http://schemas.microsoft.com/office/drawing/2017/decorative" val="1"/>
              </a:ext>
            </a:extLst>
          </p:cNvPr>
          <p:cNvSpPr txBox="1"/>
          <p:nvPr/>
        </p:nvSpPr>
        <p:spPr>
          <a:xfrm>
            <a:off x="1578239" y="3581155"/>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9" name="TextBox 8">
            <a:extLst>
              <a:ext uri="{C183D7F6-B498-43B3-948B-1728B52AA6E4}">
                <adec:decorative xmlns:adec="http://schemas.microsoft.com/office/drawing/2017/decorative" val="1"/>
              </a:ext>
            </a:extLst>
          </p:cNvPr>
          <p:cNvSpPr txBox="1"/>
          <p:nvPr/>
        </p:nvSpPr>
        <p:spPr>
          <a:xfrm>
            <a:off x="2703761" y="3577092"/>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10" name="TextBox 9">
            <a:extLst>
              <a:ext uri="{C183D7F6-B498-43B3-948B-1728B52AA6E4}">
                <adec:decorative xmlns:adec="http://schemas.microsoft.com/office/drawing/2017/decorative" val="1"/>
              </a:ext>
            </a:extLst>
          </p:cNvPr>
          <p:cNvSpPr txBox="1"/>
          <p:nvPr/>
        </p:nvSpPr>
        <p:spPr>
          <a:xfrm>
            <a:off x="3829283" y="3577092"/>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11" name="TextBox 10">
            <a:extLst>
              <a:ext uri="{C183D7F6-B498-43B3-948B-1728B52AA6E4}">
                <adec:decorative xmlns:adec="http://schemas.microsoft.com/office/drawing/2017/decorative" val="1"/>
              </a:ext>
            </a:extLst>
          </p:cNvPr>
          <p:cNvSpPr txBox="1"/>
          <p:nvPr/>
        </p:nvSpPr>
        <p:spPr>
          <a:xfrm>
            <a:off x="4954805" y="3577092"/>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12" name="TextBox 11">
            <a:extLst>
              <a:ext uri="{C183D7F6-B498-43B3-948B-1728B52AA6E4}">
                <adec:decorative xmlns:adec="http://schemas.microsoft.com/office/drawing/2017/decorative" val="1"/>
              </a:ext>
            </a:extLst>
          </p:cNvPr>
          <p:cNvSpPr txBox="1"/>
          <p:nvPr/>
        </p:nvSpPr>
        <p:spPr>
          <a:xfrm>
            <a:off x="6080327" y="3577092"/>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13" name="TextBox 12">
            <a:extLst>
              <a:ext uri="{C183D7F6-B498-43B3-948B-1728B52AA6E4}">
                <adec:decorative xmlns:adec="http://schemas.microsoft.com/office/drawing/2017/decorative" val="1"/>
              </a:ext>
            </a:extLst>
          </p:cNvPr>
          <p:cNvSpPr txBox="1"/>
          <p:nvPr/>
        </p:nvSpPr>
        <p:spPr>
          <a:xfrm>
            <a:off x="7205849" y="3577092"/>
            <a:ext cx="518856"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chemeClr val="accent2">
                    <a:lumMod val="60000"/>
                    <a:lumOff val="40000"/>
                  </a:schemeClr>
                </a:solidFill>
              </a:rPr>
              <a:t> </a:t>
            </a:r>
          </a:p>
        </p:txBody>
      </p:sp>
      <p:sp>
        <p:nvSpPr>
          <p:cNvPr id="2" name="TextBox 1"/>
          <p:cNvSpPr txBox="1"/>
          <p:nvPr/>
        </p:nvSpPr>
        <p:spPr>
          <a:xfrm>
            <a:off x="875212" y="5349431"/>
            <a:ext cx="718177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Are students processing the </a:t>
            </a:r>
            <a:r>
              <a:rPr lang="en-US" sz="2800" i="1" dirty="0">
                <a:latin typeface="Arial" panose="020B0604020202020204" pitchFamily="34" charset="0"/>
                <a:cs typeface="Arial" panose="020B0604020202020204" pitchFamily="34" charset="0"/>
              </a:rPr>
              <a:t>right </a:t>
            </a:r>
            <a:r>
              <a:rPr lang="en-US" sz="2800" dirty="0">
                <a:latin typeface="Arial" panose="020B0604020202020204" pitchFamily="34" charset="0"/>
                <a:cs typeface="Arial" panose="020B0604020202020204" pitchFamily="34" charset="0"/>
              </a:rPr>
              <a:t>concepts?</a:t>
            </a:r>
          </a:p>
        </p:txBody>
      </p:sp>
    </p:spTree>
    <p:extLst>
      <p:ext uri="{BB962C8B-B14F-4D97-AF65-F5344CB8AC3E}">
        <p14:creationId xmlns:p14="http://schemas.microsoft.com/office/powerpoint/2010/main" val="1687389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Match the method of eliciting responses to the learning outcome</a:t>
            </a:r>
          </a:p>
        </p:txBody>
      </p:sp>
      <p:sp>
        <p:nvSpPr>
          <p:cNvPr id="3" name="Text Placeholder 2"/>
          <p:cNvSpPr>
            <a:spLocks noGrp="1"/>
          </p:cNvSpPr>
          <p:nvPr>
            <p:ph type="body" sz="quarter" idx="13"/>
          </p:nvPr>
        </p:nvSpPr>
        <p:spPr/>
        <p:txBody>
          <a:bodyPr/>
          <a:lstStyle/>
          <a:p>
            <a:pPr marL="400050" lvl="1">
              <a:lnSpc>
                <a:spcPct val="100000"/>
              </a:lnSpc>
              <a:spcBef>
                <a:spcPts val="1200"/>
              </a:spcBef>
              <a:buClr>
                <a:srgbClr val="FFFFFF"/>
              </a:buClr>
              <a:tabLst>
                <a:tab pos="398463" algn="l"/>
              </a:tabLst>
              <a:defRPr/>
            </a:pPr>
            <a:r>
              <a:rPr lang="en-US" sz="2800" dirty="0">
                <a:latin typeface="Arial" panose="020B0604020202020204" pitchFamily="34" charset="0"/>
                <a:cs typeface="Arial" panose="020B0604020202020204" pitchFamily="34" charset="0"/>
              </a:rPr>
              <a:t>Examine the Bloom’s Taxonomy level of learning outcome.</a:t>
            </a:r>
          </a:p>
          <a:p>
            <a:pPr marL="857250" lvl="2">
              <a:lnSpc>
                <a:spcPct val="100000"/>
              </a:lnSpc>
              <a:spcBef>
                <a:spcPts val="1200"/>
              </a:spcBef>
              <a:buClr>
                <a:srgbClr val="FFFFFF"/>
              </a:buClr>
              <a:tabLst>
                <a:tab pos="398463" algn="l"/>
              </a:tabLst>
              <a:defRPr/>
            </a:pPr>
            <a:r>
              <a:rPr lang="en-US" sz="2600" dirty="0">
                <a:latin typeface="Arial" panose="020B0604020202020204" pitchFamily="34" charset="0"/>
                <a:cs typeface="Arial" panose="020B0604020202020204" pitchFamily="34" charset="0"/>
              </a:rPr>
              <a:t>Ask questions that elicit responses at that level.</a:t>
            </a:r>
          </a:p>
          <a:p>
            <a:pPr marL="857250" lvl="2">
              <a:lnSpc>
                <a:spcPct val="100000"/>
              </a:lnSpc>
              <a:spcBef>
                <a:spcPts val="1200"/>
              </a:spcBef>
              <a:buClr>
                <a:srgbClr val="FFFFFF"/>
              </a:buClr>
              <a:tabLst>
                <a:tab pos="398463" algn="l"/>
              </a:tabLst>
              <a:defRPr/>
            </a:pPr>
            <a:r>
              <a:rPr lang="en-US" sz="2600" dirty="0">
                <a:latin typeface="Arial" panose="020B0604020202020204" pitchFamily="34" charset="0"/>
                <a:cs typeface="Arial" panose="020B0604020202020204" pitchFamily="34" charset="0"/>
              </a:rPr>
              <a:t>Ask questions that support the learning outcome.</a:t>
            </a:r>
          </a:p>
        </p:txBody>
      </p:sp>
    </p:spTree>
    <p:extLst>
      <p:ext uri="{BB962C8B-B14F-4D97-AF65-F5344CB8AC3E}">
        <p14:creationId xmlns:p14="http://schemas.microsoft.com/office/powerpoint/2010/main" val="31500397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Bloom’s Taxonomy</a:t>
            </a:r>
          </a:p>
        </p:txBody>
      </p:sp>
      <p:sp>
        <p:nvSpPr>
          <p:cNvPr id="4" name="TextBox 3"/>
          <p:cNvSpPr txBox="1"/>
          <p:nvPr/>
        </p:nvSpPr>
        <p:spPr>
          <a:xfrm>
            <a:off x="573267" y="6169422"/>
            <a:ext cx="4094214" cy="5539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uLnTx/>
                <a:uFillTx/>
                <a:latin typeface="Tw Cen MT"/>
                <a:ea typeface="+mn-ea"/>
                <a:cs typeface="+mn-cs"/>
              </a:rPr>
              <a:t>Anderson, L. W. and </a:t>
            </a:r>
            <a:r>
              <a:rPr kumimoji="0" lang="en-US" sz="1000" b="0" i="1" u="none" strike="noStrike" kern="1200" cap="none" spc="0" normalizeH="0" baseline="0" noProof="0" dirty="0" err="1">
                <a:ln>
                  <a:noFill/>
                </a:ln>
                <a:solidFill>
                  <a:srgbClr val="FFFFFF"/>
                </a:solidFill>
                <a:effectLst/>
                <a:uLnTx/>
                <a:uFillTx/>
                <a:latin typeface="Tw Cen MT"/>
                <a:ea typeface="+mn-ea"/>
                <a:cs typeface="+mn-cs"/>
              </a:rPr>
              <a:t>Krathwohl</a:t>
            </a:r>
            <a:r>
              <a:rPr kumimoji="0" lang="en-US" sz="1000" b="0" i="1" u="none" strike="noStrike" kern="1200" cap="none" spc="0" normalizeH="0" baseline="0" noProof="0" dirty="0">
                <a:ln>
                  <a:noFill/>
                </a:ln>
                <a:solidFill>
                  <a:srgbClr val="FFFFFF"/>
                </a:solidFill>
                <a:effectLst/>
                <a:uLnTx/>
                <a:uFillTx/>
                <a:latin typeface="Tw Cen MT"/>
                <a:ea typeface="+mn-ea"/>
                <a:cs typeface="+mn-cs"/>
              </a:rPr>
              <a:t>, D. R., et al (Eds..) (2001) A Taxonomy for Learning, Teaching, and Assessing: A Revision of Bloom’s Taxonomy of Educational Objectives. </a:t>
            </a:r>
            <a:r>
              <a:rPr kumimoji="0" lang="en-US" sz="1000" b="0" i="1" u="none" strike="noStrike" kern="1200" cap="none" spc="0" normalizeH="0" baseline="0" noProof="0" dirty="0" err="1">
                <a:ln>
                  <a:noFill/>
                </a:ln>
                <a:solidFill>
                  <a:srgbClr val="FFFFFF"/>
                </a:solidFill>
                <a:effectLst/>
                <a:uLnTx/>
                <a:uFillTx/>
                <a:latin typeface="Tw Cen MT"/>
                <a:ea typeface="+mn-ea"/>
                <a:cs typeface="+mn-cs"/>
              </a:rPr>
              <a:t>Allyn</a:t>
            </a:r>
            <a:r>
              <a:rPr kumimoji="0" lang="en-US" sz="1000" b="0" i="1" u="none" strike="noStrike" kern="1200" cap="none" spc="0" normalizeH="0" baseline="0" noProof="0" dirty="0">
                <a:ln>
                  <a:noFill/>
                </a:ln>
                <a:solidFill>
                  <a:srgbClr val="FFFFFF"/>
                </a:solidFill>
                <a:effectLst/>
                <a:uLnTx/>
                <a:uFillTx/>
                <a:latin typeface="Tw Cen MT"/>
                <a:ea typeface="+mn-ea"/>
                <a:cs typeface="+mn-cs"/>
              </a:rPr>
              <a:t> &amp; Bacon. Boston, MA (Pearson Education Group)</a:t>
            </a:r>
          </a:p>
        </p:txBody>
      </p:sp>
      <p:graphicFrame>
        <p:nvGraphicFramePr>
          <p:cNvPr id="5" name="Diagram 4" descr="pyramid from top: creating, evaluating, analyzing, applying, understanding, remembering"/>
          <p:cNvGraphicFramePr/>
          <p:nvPr>
            <p:extLst>
              <p:ext uri="{D42A27DB-BD31-4B8C-83A1-F6EECF244321}">
                <p14:modId xmlns:p14="http://schemas.microsoft.com/office/powerpoint/2010/main" val="4011831480"/>
              </p:ext>
            </p:extLst>
          </p:nvPr>
        </p:nvGraphicFramePr>
        <p:xfrm>
          <a:off x="1129121" y="653684"/>
          <a:ext cx="7827226" cy="5227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30846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734050" y="137655"/>
            <a:ext cx="3114675" cy="2386470"/>
          </a:xfrm>
          <a:prstGeom prst="rect">
            <a:avLst/>
          </a:prstGeom>
          <a:solidFill>
            <a:schemeClr val="bg2">
              <a:lumMod val="75000"/>
              <a:lumOff val="25000"/>
            </a:schemeClr>
          </a:solidFill>
          <a:ln w="12700">
            <a:solidFill>
              <a:schemeClr val="bg1"/>
            </a:solidFill>
          </a:ln>
        </p:spPr>
        <p:txBody>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FFFF"/>
              </a:buClr>
              <a:buSzTx/>
              <a:buFont typeface="Arial" pitchFamily="34" charset="0"/>
              <a:buNone/>
              <a:tabLst>
                <a:tab pos="398463" algn="l"/>
              </a:tabLst>
              <a:defRPr/>
            </a:pPr>
            <a:r>
              <a:rPr kumimoji="0" lang="en-US" sz="180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Examine the Bloom’s Taxonomy level of learning outcome.</a:t>
            </a:r>
          </a:p>
          <a:p>
            <a:pPr marL="400050" lvl="1" indent="-285750">
              <a:buClr>
                <a:srgbClr val="FFFFFF"/>
              </a:buClr>
              <a:tabLst>
                <a:tab pos="398463" algn="l"/>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Ask questions that elicit responses at that level.</a:t>
            </a:r>
          </a:p>
          <a:p>
            <a:pPr marL="400050" lvl="1" indent="-285750">
              <a:buClr>
                <a:srgbClr val="FFFFFF"/>
              </a:buClr>
              <a:tabLst>
                <a:tab pos="398463" algn="l"/>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Ask questions that support the learning outcome.</a:t>
            </a:r>
          </a:p>
        </p:txBody>
      </p:sp>
      <p:sp>
        <p:nvSpPr>
          <p:cNvPr id="3" name="Title 2"/>
          <p:cNvSpPr>
            <a:spLocks noGrp="1"/>
          </p:cNvSpPr>
          <p:nvPr>
            <p:ph type="title"/>
          </p:nvPr>
        </p:nvSpPr>
        <p:spPr>
          <a:xfrm>
            <a:off x="369954" y="49959"/>
            <a:ext cx="5106922" cy="917367"/>
          </a:xfrm>
        </p:spPr>
        <p:txBody>
          <a:bodyPr/>
          <a:lstStyle/>
          <a:p>
            <a:r>
              <a:rPr lang="en-US" dirty="0"/>
              <a:t>Match learning outcome</a:t>
            </a:r>
          </a:p>
        </p:txBody>
      </p:sp>
      <p:sp>
        <p:nvSpPr>
          <p:cNvPr id="4" name="TextBox 3"/>
          <p:cNvSpPr txBox="1"/>
          <p:nvPr/>
        </p:nvSpPr>
        <p:spPr>
          <a:xfrm>
            <a:off x="573267" y="6169422"/>
            <a:ext cx="4094214" cy="5539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uLnTx/>
                <a:uFillTx/>
                <a:latin typeface="Tw Cen MT"/>
                <a:ea typeface="+mn-ea"/>
                <a:cs typeface="+mn-cs"/>
              </a:rPr>
              <a:t>Anderson, L. W. and </a:t>
            </a:r>
            <a:r>
              <a:rPr kumimoji="0" lang="en-US" sz="1000" b="0" i="1" u="none" strike="noStrike" kern="1200" cap="none" spc="0" normalizeH="0" baseline="0" noProof="0" dirty="0" err="1">
                <a:ln>
                  <a:noFill/>
                </a:ln>
                <a:solidFill>
                  <a:srgbClr val="FFFFFF"/>
                </a:solidFill>
                <a:effectLst/>
                <a:uLnTx/>
                <a:uFillTx/>
                <a:latin typeface="Tw Cen MT"/>
                <a:ea typeface="+mn-ea"/>
                <a:cs typeface="+mn-cs"/>
              </a:rPr>
              <a:t>Krathwohl</a:t>
            </a:r>
            <a:r>
              <a:rPr kumimoji="0" lang="en-US" sz="1000" b="0" i="1" u="none" strike="noStrike" kern="1200" cap="none" spc="0" normalizeH="0" baseline="0" noProof="0" dirty="0">
                <a:ln>
                  <a:noFill/>
                </a:ln>
                <a:solidFill>
                  <a:srgbClr val="FFFFFF"/>
                </a:solidFill>
                <a:effectLst/>
                <a:uLnTx/>
                <a:uFillTx/>
                <a:latin typeface="Tw Cen MT"/>
                <a:ea typeface="+mn-ea"/>
                <a:cs typeface="+mn-cs"/>
              </a:rPr>
              <a:t>, D. R., et al (Eds..) (2001) A Taxonomy for Learning, Teaching, and Assessing: A Revision of Bloom’s Taxonomy of Educational Objectives. </a:t>
            </a:r>
            <a:r>
              <a:rPr kumimoji="0" lang="en-US" sz="1000" b="0" i="1" u="none" strike="noStrike" kern="1200" cap="none" spc="0" normalizeH="0" baseline="0" noProof="0" dirty="0" err="1">
                <a:ln>
                  <a:noFill/>
                </a:ln>
                <a:solidFill>
                  <a:srgbClr val="FFFFFF"/>
                </a:solidFill>
                <a:effectLst/>
                <a:uLnTx/>
                <a:uFillTx/>
                <a:latin typeface="Tw Cen MT"/>
                <a:ea typeface="+mn-ea"/>
                <a:cs typeface="+mn-cs"/>
              </a:rPr>
              <a:t>Allyn</a:t>
            </a:r>
            <a:r>
              <a:rPr kumimoji="0" lang="en-US" sz="1000" b="0" i="1" u="none" strike="noStrike" kern="1200" cap="none" spc="0" normalizeH="0" baseline="0" noProof="0" dirty="0">
                <a:ln>
                  <a:noFill/>
                </a:ln>
                <a:solidFill>
                  <a:srgbClr val="FFFFFF"/>
                </a:solidFill>
                <a:effectLst/>
                <a:uLnTx/>
                <a:uFillTx/>
                <a:latin typeface="Tw Cen MT"/>
                <a:ea typeface="+mn-ea"/>
                <a:cs typeface="+mn-cs"/>
              </a:rPr>
              <a:t> &amp; Bacon. Boston, MA (Pearson Education Group)</a:t>
            </a:r>
          </a:p>
        </p:txBody>
      </p:sp>
      <p:graphicFrame>
        <p:nvGraphicFramePr>
          <p:cNvPr id="5" name="Diagram 4" descr="pyramid from top: creating, evaluating, analyzing, applying, understanding, remembering"/>
          <p:cNvGraphicFramePr/>
          <p:nvPr>
            <p:extLst>
              <p:ext uri="{D42A27DB-BD31-4B8C-83A1-F6EECF244321}">
                <p14:modId xmlns:p14="http://schemas.microsoft.com/office/powerpoint/2010/main" val="2944647341"/>
              </p:ext>
            </p:extLst>
          </p:nvPr>
        </p:nvGraphicFramePr>
        <p:xfrm>
          <a:off x="512828" y="941600"/>
          <a:ext cx="7424329" cy="5227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80975" y="4189967"/>
            <a:ext cx="3437146" cy="1161633"/>
          </a:xfrm>
          <a:prstGeom prst="rightArrow">
            <a:avLst/>
          </a:prstGeom>
          <a:solidFill>
            <a:schemeClr val="accent6">
              <a:lumMod val="40000"/>
              <a:lumOff val="60000"/>
            </a:schemeClr>
          </a:solid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Match the level of processing the learning outcome requires</a:t>
            </a:r>
          </a:p>
        </p:txBody>
      </p:sp>
      <p:sp>
        <p:nvSpPr>
          <p:cNvPr id="8" name="TextBox 7"/>
          <p:cNvSpPr txBox="1"/>
          <p:nvPr/>
        </p:nvSpPr>
        <p:spPr>
          <a:xfrm>
            <a:off x="4827950" y="4189967"/>
            <a:ext cx="2982550" cy="1161633"/>
          </a:xfrm>
          <a:prstGeom prst="leftArrow">
            <a:avLst/>
          </a:prstGeom>
          <a:solidFill>
            <a:schemeClr val="accent6">
              <a:lumMod val="40000"/>
              <a:lumOff val="60000"/>
            </a:schemeClr>
          </a:solid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to the level of processing </a:t>
            </a:r>
          </a:p>
          <a:p>
            <a:r>
              <a:rPr lang="en-US" sz="1600" dirty="0">
                <a:solidFill>
                  <a:schemeClr val="bg1"/>
                </a:solidFill>
                <a:latin typeface="Arial" panose="020B0604020202020204" pitchFamily="34" charset="0"/>
                <a:cs typeface="Arial" panose="020B0604020202020204" pitchFamily="34" charset="0"/>
              </a:rPr>
              <a:t>your question requires</a:t>
            </a:r>
          </a:p>
        </p:txBody>
      </p:sp>
    </p:spTree>
    <p:extLst>
      <p:ext uri="{BB962C8B-B14F-4D97-AF65-F5344CB8AC3E}">
        <p14:creationId xmlns:p14="http://schemas.microsoft.com/office/powerpoint/2010/main" val="35054179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734050" y="137655"/>
            <a:ext cx="3114675" cy="2386470"/>
          </a:xfrm>
          <a:prstGeom prst="rect">
            <a:avLst/>
          </a:prstGeom>
          <a:solidFill>
            <a:schemeClr val="bg2">
              <a:lumMod val="75000"/>
              <a:lumOff val="25000"/>
            </a:schemeClr>
          </a:solidFill>
          <a:ln w="12700">
            <a:solidFill>
              <a:schemeClr val="bg1"/>
            </a:solidFill>
          </a:ln>
        </p:spPr>
        <p:txBody>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FFFF"/>
              </a:buClr>
              <a:buSzTx/>
              <a:buFont typeface="Arial" pitchFamily="34" charset="0"/>
              <a:buNone/>
              <a:tabLst>
                <a:tab pos="398463" algn="l"/>
              </a:tabLst>
              <a:defRPr/>
            </a:pPr>
            <a:r>
              <a:rPr kumimoji="0" lang="en-US" sz="180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Examine the Bloom’s Taxonomy level of learning outcome.</a:t>
            </a:r>
          </a:p>
          <a:p>
            <a:pPr marL="400050" lvl="1" indent="-285750">
              <a:buClr>
                <a:srgbClr val="FFFFFF"/>
              </a:buClr>
              <a:tabLst>
                <a:tab pos="398463" algn="l"/>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Ask questions that elicit responses at that level.</a:t>
            </a:r>
          </a:p>
          <a:p>
            <a:pPr marL="400050" lvl="1" indent="-285750">
              <a:buClr>
                <a:srgbClr val="FFFFFF"/>
              </a:buClr>
              <a:tabLst>
                <a:tab pos="398463" algn="l"/>
              </a:tabLst>
              <a:defRPr/>
            </a:pPr>
            <a:r>
              <a:rPr kumimoji="0" lang="en-US" sz="1800" b="0" i="0" u="none" strike="noStrike" kern="1200" cap="none" spc="0" normalizeH="0" baseline="0" noProof="0" dirty="0">
                <a:ln>
                  <a:noFill/>
                </a:ln>
                <a:solidFill>
                  <a:schemeClr val="accent4">
                    <a:lumMod val="60000"/>
                    <a:lumOff val="40000"/>
                  </a:schemeClr>
                </a:solidFill>
                <a:effectLst/>
                <a:uLnTx/>
                <a:uFillTx/>
                <a:latin typeface="Arial" panose="020B0604020202020204" pitchFamily="34" charset="0"/>
                <a:cs typeface="Arial" panose="020B0604020202020204" pitchFamily="34" charset="0"/>
              </a:rPr>
              <a:t>Ask questions that support the learning outcome.</a:t>
            </a:r>
          </a:p>
        </p:txBody>
      </p:sp>
      <p:sp>
        <p:nvSpPr>
          <p:cNvPr id="3" name="Title 2"/>
          <p:cNvSpPr>
            <a:spLocks noGrp="1"/>
          </p:cNvSpPr>
          <p:nvPr>
            <p:ph type="title"/>
          </p:nvPr>
        </p:nvSpPr>
        <p:spPr>
          <a:xfrm>
            <a:off x="369954" y="49959"/>
            <a:ext cx="5106922" cy="917367"/>
          </a:xfrm>
        </p:spPr>
        <p:txBody>
          <a:bodyPr/>
          <a:lstStyle/>
          <a:p>
            <a:r>
              <a:rPr lang="en-US" dirty="0"/>
              <a:t>Match learning outcome</a:t>
            </a:r>
          </a:p>
        </p:txBody>
      </p:sp>
      <p:sp>
        <p:nvSpPr>
          <p:cNvPr id="4" name="TextBox 3"/>
          <p:cNvSpPr txBox="1"/>
          <p:nvPr/>
        </p:nvSpPr>
        <p:spPr>
          <a:xfrm>
            <a:off x="573267" y="6169422"/>
            <a:ext cx="4094214" cy="55399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uLnTx/>
                <a:uFillTx/>
                <a:latin typeface="Tw Cen MT"/>
                <a:ea typeface="+mn-ea"/>
                <a:cs typeface="+mn-cs"/>
              </a:rPr>
              <a:t>Anderson, L. W. and </a:t>
            </a:r>
            <a:r>
              <a:rPr kumimoji="0" lang="en-US" sz="1000" b="0" i="1" u="none" strike="noStrike" kern="1200" cap="none" spc="0" normalizeH="0" baseline="0" noProof="0" dirty="0" err="1">
                <a:ln>
                  <a:noFill/>
                </a:ln>
                <a:solidFill>
                  <a:srgbClr val="FFFFFF"/>
                </a:solidFill>
                <a:effectLst/>
                <a:uLnTx/>
                <a:uFillTx/>
                <a:latin typeface="Tw Cen MT"/>
                <a:ea typeface="+mn-ea"/>
                <a:cs typeface="+mn-cs"/>
              </a:rPr>
              <a:t>Krathwohl</a:t>
            </a:r>
            <a:r>
              <a:rPr kumimoji="0" lang="en-US" sz="1000" b="0" i="1" u="none" strike="noStrike" kern="1200" cap="none" spc="0" normalizeH="0" baseline="0" noProof="0" dirty="0">
                <a:ln>
                  <a:noFill/>
                </a:ln>
                <a:solidFill>
                  <a:srgbClr val="FFFFFF"/>
                </a:solidFill>
                <a:effectLst/>
                <a:uLnTx/>
                <a:uFillTx/>
                <a:latin typeface="Tw Cen MT"/>
                <a:ea typeface="+mn-ea"/>
                <a:cs typeface="+mn-cs"/>
              </a:rPr>
              <a:t>, D. R., et al (Eds..) (2001) A Taxonomy for Learning, Teaching, and Assessing: A Revision of Bloom’s Taxonomy of Educational Objectives. </a:t>
            </a:r>
            <a:r>
              <a:rPr kumimoji="0" lang="en-US" sz="1000" b="0" i="1" u="none" strike="noStrike" kern="1200" cap="none" spc="0" normalizeH="0" baseline="0" noProof="0" dirty="0" err="1">
                <a:ln>
                  <a:noFill/>
                </a:ln>
                <a:solidFill>
                  <a:srgbClr val="FFFFFF"/>
                </a:solidFill>
                <a:effectLst/>
                <a:uLnTx/>
                <a:uFillTx/>
                <a:latin typeface="Tw Cen MT"/>
                <a:ea typeface="+mn-ea"/>
                <a:cs typeface="+mn-cs"/>
              </a:rPr>
              <a:t>Allyn</a:t>
            </a:r>
            <a:r>
              <a:rPr kumimoji="0" lang="en-US" sz="1000" b="0" i="1" u="none" strike="noStrike" kern="1200" cap="none" spc="0" normalizeH="0" baseline="0" noProof="0" dirty="0">
                <a:ln>
                  <a:noFill/>
                </a:ln>
                <a:solidFill>
                  <a:srgbClr val="FFFFFF"/>
                </a:solidFill>
                <a:effectLst/>
                <a:uLnTx/>
                <a:uFillTx/>
                <a:latin typeface="Tw Cen MT"/>
                <a:ea typeface="+mn-ea"/>
                <a:cs typeface="+mn-cs"/>
              </a:rPr>
              <a:t> &amp; Bacon. Boston, MA (Pearson Education Group)</a:t>
            </a:r>
          </a:p>
        </p:txBody>
      </p:sp>
      <p:graphicFrame>
        <p:nvGraphicFramePr>
          <p:cNvPr id="5" name="Diagram 4" descr="pyramid from top: creating, evaluating, analyzing, applying, understanding, remembering"/>
          <p:cNvGraphicFramePr/>
          <p:nvPr>
            <p:extLst>
              <p:ext uri="{D42A27DB-BD31-4B8C-83A1-F6EECF244321}">
                <p14:modId xmlns:p14="http://schemas.microsoft.com/office/powerpoint/2010/main" val="3415267802"/>
              </p:ext>
            </p:extLst>
          </p:nvPr>
        </p:nvGraphicFramePr>
        <p:xfrm>
          <a:off x="512828" y="941600"/>
          <a:ext cx="7424329" cy="5227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p:cNvSpPr txBox="1"/>
          <p:nvPr/>
        </p:nvSpPr>
        <p:spPr>
          <a:xfrm>
            <a:off x="701059" y="2705287"/>
            <a:ext cx="2878397" cy="828487"/>
          </a:xfrm>
          <a:prstGeom prst="rightArrow">
            <a:avLst/>
          </a:prstGeom>
          <a:solidFill>
            <a:schemeClr val="accent4">
              <a:lumMod val="40000"/>
              <a:lumOff val="60000"/>
            </a:schemeClr>
          </a:solidFill>
        </p:spPr>
        <p:txBody>
          <a:bodyPr wrap="square" rtlCol="0">
            <a:noAutofit/>
          </a:bodyPr>
          <a:lstStyle/>
          <a:p>
            <a:pPr algn="ctr"/>
            <a:r>
              <a:rPr lang="en-US" sz="2000" dirty="0">
                <a:solidFill>
                  <a:schemeClr val="bg1"/>
                </a:solidFill>
                <a:latin typeface="Arial" panose="020B0604020202020204" pitchFamily="34" charset="0"/>
                <a:cs typeface="Arial" panose="020B0604020202020204" pitchFamily="34" charset="0"/>
              </a:rPr>
              <a:t>Ask questions that</a:t>
            </a:r>
          </a:p>
        </p:txBody>
      </p:sp>
      <p:sp>
        <p:nvSpPr>
          <p:cNvPr id="15" name="TextBox 14"/>
          <p:cNvSpPr txBox="1"/>
          <p:nvPr/>
        </p:nvSpPr>
        <p:spPr>
          <a:xfrm>
            <a:off x="4973761" y="3571188"/>
            <a:ext cx="3127829" cy="828487"/>
          </a:xfrm>
          <a:prstGeom prst="leftArrow">
            <a:avLst/>
          </a:prstGeom>
          <a:solidFill>
            <a:schemeClr val="accent5">
              <a:lumMod val="40000"/>
              <a:lumOff val="60000"/>
            </a:schemeClr>
          </a:solidFill>
        </p:spPr>
        <p:txBody>
          <a:bodyPr wrap="square" rtlCol="0">
            <a:noAutofit/>
          </a:bodyPr>
          <a:lstStyle/>
          <a:p>
            <a:r>
              <a:rPr lang="en-US" sz="2000" dirty="0">
                <a:solidFill>
                  <a:schemeClr val="bg1"/>
                </a:solidFill>
                <a:latin typeface="Arial" panose="020B0604020202020204" pitchFamily="34" charset="0"/>
                <a:cs typeface="Arial" panose="020B0604020202020204" pitchFamily="34" charset="0"/>
              </a:rPr>
              <a:t>the</a:t>
            </a:r>
          </a:p>
        </p:txBody>
      </p:sp>
      <p:sp>
        <p:nvSpPr>
          <p:cNvPr id="16" name="TextBox 15"/>
          <p:cNvSpPr txBox="1"/>
          <p:nvPr/>
        </p:nvSpPr>
        <p:spPr>
          <a:xfrm>
            <a:off x="4869767" y="2705287"/>
            <a:ext cx="3127829" cy="828487"/>
          </a:xfrm>
          <a:prstGeom prst="leftArrow">
            <a:avLst/>
          </a:prstGeom>
          <a:solidFill>
            <a:schemeClr val="accent4">
              <a:lumMod val="40000"/>
              <a:lumOff val="60000"/>
            </a:schemeClr>
          </a:solidFill>
        </p:spPr>
        <p:txBody>
          <a:bodyPr wrap="square" rtlCol="0">
            <a:noAutofit/>
          </a:bodyPr>
          <a:lstStyle/>
          <a:p>
            <a:r>
              <a:rPr lang="en-US" sz="2000" dirty="0">
                <a:solidFill>
                  <a:schemeClr val="bg1"/>
                </a:solidFill>
                <a:latin typeface="Arial" panose="020B0604020202020204" pitchFamily="34" charset="0"/>
                <a:cs typeface="Arial" panose="020B0604020202020204" pitchFamily="34" charset="0"/>
              </a:rPr>
              <a:t>support</a:t>
            </a:r>
          </a:p>
        </p:txBody>
      </p:sp>
      <p:sp>
        <p:nvSpPr>
          <p:cNvPr id="17" name="TextBox 16"/>
          <p:cNvSpPr txBox="1"/>
          <p:nvPr/>
        </p:nvSpPr>
        <p:spPr>
          <a:xfrm>
            <a:off x="5136303" y="4437089"/>
            <a:ext cx="3127829" cy="828487"/>
          </a:xfrm>
          <a:prstGeom prst="leftArrow">
            <a:avLst/>
          </a:prstGeom>
          <a:solidFill>
            <a:schemeClr val="accent6">
              <a:lumMod val="40000"/>
              <a:lumOff val="60000"/>
            </a:schemeClr>
          </a:solidFill>
        </p:spPr>
        <p:txBody>
          <a:bodyPr wrap="square" rtlCol="0">
            <a:noAutofit/>
          </a:bodyPr>
          <a:lstStyle/>
          <a:p>
            <a:r>
              <a:rPr lang="en-US" sz="2000" dirty="0">
                <a:solidFill>
                  <a:schemeClr val="bg1"/>
                </a:solidFill>
                <a:latin typeface="Arial" panose="020B0604020202020204" pitchFamily="34" charset="0"/>
                <a:cs typeface="Arial" panose="020B0604020202020204" pitchFamily="34" charset="0"/>
              </a:rPr>
              <a:t>learning</a:t>
            </a:r>
          </a:p>
        </p:txBody>
      </p:sp>
      <p:sp>
        <p:nvSpPr>
          <p:cNvPr id="18" name="TextBox 17"/>
          <p:cNvSpPr txBox="1"/>
          <p:nvPr/>
        </p:nvSpPr>
        <p:spPr>
          <a:xfrm>
            <a:off x="5262693" y="5363556"/>
            <a:ext cx="3127829" cy="828487"/>
          </a:xfrm>
          <a:prstGeom prst="leftArrow">
            <a:avLst/>
          </a:prstGeom>
          <a:solidFill>
            <a:schemeClr val="accent2">
              <a:lumMod val="40000"/>
              <a:lumOff val="60000"/>
            </a:schemeClr>
          </a:solidFill>
        </p:spPr>
        <p:txBody>
          <a:bodyPr wrap="square" rtlCol="0">
            <a:noAutofit/>
          </a:bodyPr>
          <a:lstStyle/>
          <a:p>
            <a:r>
              <a:rPr lang="en-US" sz="2000" dirty="0">
                <a:solidFill>
                  <a:schemeClr val="bg1"/>
                </a:solidFill>
                <a:latin typeface="Arial" panose="020B0604020202020204" pitchFamily="34" charset="0"/>
                <a:cs typeface="Arial" panose="020B0604020202020204" pitchFamily="34" charset="0"/>
              </a:rPr>
              <a:t>outcome</a:t>
            </a:r>
          </a:p>
        </p:txBody>
      </p:sp>
    </p:spTree>
    <p:extLst>
      <p:ext uri="{BB962C8B-B14F-4D97-AF65-F5344CB8AC3E}">
        <p14:creationId xmlns:p14="http://schemas.microsoft.com/office/powerpoint/2010/main" val="1073150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Effective methods for eliciting responses </a:t>
            </a:r>
          </a:p>
        </p:txBody>
      </p:sp>
      <p:graphicFrame>
        <p:nvGraphicFramePr>
          <p:cNvPr id="4" name="Diagram 3" descr="pyramid from top: creating, evaluating, analyzing, applying, understanding, remembering"/>
          <p:cNvGraphicFramePr/>
          <p:nvPr>
            <p:extLst>
              <p:ext uri="{D42A27DB-BD31-4B8C-83A1-F6EECF244321}">
                <p14:modId xmlns:p14="http://schemas.microsoft.com/office/powerpoint/2010/main" val="2243996799"/>
              </p:ext>
            </p:extLst>
          </p:nvPr>
        </p:nvGraphicFramePr>
        <p:xfrm>
          <a:off x="931928" y="2171699"/>
          <a:ext cx="7424329" cy="4478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275046315"/>
              </p:ext>
            </p:extLst>
          </p:nvPr>
        </p:nvGraphicFramePr>
        <p:xfrm>
          <a:off x="320740" y="1433825"/>
          <a:ext cx="8705961" cy="745158"/>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35913887"/>
              </p:ext>
            </p:extLst>
          </p:nvPr>
        </p:nvGraphicFramePr>
        <p:xfrm>
          <a:off x="320740" y="1433825"/>
          <a:ext cx="8705961" cy="5216106"/>
        </p:xfrm>
        <a:graphic>
          <a:graphicData uri="http://schemas.openxmlformats.org/drawingml/2006/table">
            <a:tbl>
              <a:tblPr firstRow="1" bandRow="1">
                <a:tableStyleId>{5940675A-B579-460E-94D1-54222C63F5DA}</a:tableStyleId>
              </a:tblPr>
              <a:tblGrid>
                <a:gridCol w="967329">
                  <a:extLst>
                    <a:ext uri="{9D8B030D-6E8A-4147-A177-3AD203B41FA5}">
                      <a16:colId xmlns:a16="http://schemas.microsoft.com/office/drawing/2014/main" val="1845875567"/>
                    </a:ext>
                  </a:extLst>
                </a:gridCol>
                <a:gridCol w="967329">
                  <a:extLst>
                    <a:ext uri="{9D8B030D-6E8A-4147-A177-3AD203B41FA5}">
                      <a16:colId xmlns:a16="http://schemas.microsoft.com/office/drawing/2014/main" val="3942563304"/>
                    </a:ext>
                  </a:extLst>
                </a:gridCol>
                <a:gridCol w="967329">
                  <a:extLst>
                    <a:ext uri="{9D8B030D-6E8A-4147-A177-3AD203B41FA5}">
                      <a16:colId xmlns:a16="http://schemas.microsoft.com/office/drawing/2014/main" val="2753429348"/>
                    </a:ext>
                  </a:extLst>
                </a:gridCol>
                <a:gridCol w="967329">
                  <a:extLst>
                    <a:ext uri="{9D8B030D-6E8A-4147-A177-3AD203B41FA5}">
                      <a16:colId xmlns:a16="http://schemas.microsoft.com/office/drawing/2014/main" val="3727712317"/>
                    </a:ext>
                  </a:extLst>
                </a:gridCol>
                <a:gridCol w="967329">
                  <a:extLst>
                    <a:ext uri="{9D8B030D-6E8A-4147-A177-3AD203B41FA5}">
                      <a16:colId xmlns:a16="http://schemas.microsoft.com/office/drawing/2014/main" val="1881633349"/>
                    </a:ext>
                  </a:extLst>
                </a:gridCol>
                <a:gridCol w="967329">
                  <a:extLst>
                    <a:ext uri="{9D8B030D-6E8A-4147-A177-3AD203B41FA5}">
                      <a16:colId xmlns:a16="http://schemas.microsoft.com/office/drawing/2014/main" val="4232776585"/>
                    </a:ext>
                  </a:extLst>
                </a:gridCol>
                <a:gridCol w="967329">
                  <a:extLst>
                    <a:ext uri="{9D8B030D-6E8A-4147-A177-3AD203B41FA5}">
                      <a16:colId xmlns:a16="http://schemas.microsoft.com/office/drawing/2014/main" val="1401024543"/>
                    </a:ext>
                  </a:extLst>
                </a:gridCol>
                <a:gridCol w="967329">
                  <a:extLst>
                    <a:ext uri="{9D8B030D-6E8A-4147-A177-3AD203B41FA5}">
                      <a16:colId xmlns:a16="http://schemas.microsoft.com/office/drawing/2014/main" val="4231022059"/>
                    </a:ext>
                  </a:extLst>
                </a:gridCol>
                <a:gridCol w="967329">
                  <a:extLst>
                    <a:ext uri="{9D8B030D-6E8A-4147-A177-3AD203B41FA5}">
                      <a16:colId xmlns:a16="http://schemas.microsoft.com/office/drawing/2014/main" val="2132573716"/>
                    </a:ext>
                  </a:extLst>
                </a:gridCol>
              </a:tblGrid>
              <a:tr h="745158">
                <a:tc>
                  <a:txBody>
                    <a:bodyPr/>
                    <a:lstStyle/>
                    <a:p>
                      <a:pPr algn="ctr"/>
                      <a:r>
                        <a:rPr lang="en-US" sz="1200" dirty="0">
                          <a:latin typeface="Arial" panose="020B0604020202020204" pitchFamily="34" charset="0"/>
                          <a:cs typeface="Arial" panose="020B0604020202020204" pitchFamily="34" charset="0"/>
                        </a:rPr>
                        <a:t>Whip Around </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Choral Response</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Hand Signals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Cued Retell</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White Boards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Response Cards</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Turn &amp; Talk</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Stop &amp; Jot</a:t>
                      </a:r>
                    </a:p>
                  </a:txBody>
                  <a:tcPr anchor="ctr">
                    <a:solidFill>
                      <a:schemeClr val="bg1">
                        <a:lumMod val="75000"/>
                        <a:lumOff val="25000"/>
                      </a:schemeClr>
                    </a:solidFill>
                  </a:tcPr>
                </a:tc>
                <a:tc>
                  <a:txBody>
                    <a:bodyPr/>
                    <a:lstStyle/>
                    <a:p>
                      <a:pPr algn="ctr"/>
                      <a:r>
                        <a:rPr lang="en-US" sz="1200" dirty="0">
                          <a:latin typeface="Arial" panose="020B0604020202020204" pitchFamily="34" charset="0"/>
                          <a:cs typeface="Arial" panose="020B0604020202020204" pitchFamily="34" charset="0"/>
                        </a:rPr>
                        <a:t>Individual Response</a:t>
                      </a:r>
                    </a:p>
                  </a:txBody>
                  <a:tcPr anchor="ctr">
                    <a:solidFill>
                      <a:schemeClr val="bg1">
                        <a:lumMod val="75000"/>
                        <a:lumOff val="25000"/>
                      </a:schemeClr>
                    </a:solidFill>
                  </a:tcPr>
                </a:tc>
                <a:extLst>
                  <a:ext uri="{0D108BD9-81ED-4DB2-BD59-A6C34878D82A}">
                    <a16:rowId xmlns:a16="http://schemas.microsoft.com/office/drawing/2014/main" val="499950591"/>
                  </a:ext>
                </a:extLst>
              </a:tr>
              <a:tr h="745158">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tc>
                  <a:txBody>
                    <a:bodyPr/>
                    <a:lstStyle/>
                    <a:p>
                      <a:pPr algn="ctr"/>
                      <a:r>
                        <a:rPr lang="en-US" sz="1600" b="1" dirty="0" err="1">
                          <a:solidFill>
                            <a:schemeClr val="bg1"/>
                          </a:solidFill>
                          <a:latin typeface="Arial" panose="020B0604020202020204" pitchFamily="34" charset="0"/>
                          <a:cs typeface="Arial" panose="020B0604020202020204" pitchFamily="34" charset="0"/>
                        </a:rPr>
                        <a:t>Cre</a:t>
                      </a: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A6A6A6"/>
                    </a:solidFill>
                  </a:tcPr>
                </a:tc>
                <a:extLst>
                  <a:ext uri="{0D108BD9-81ED-4DB2-BD59-A6C34878D82A}">
                    <a16:rowId xmlns:a16="http://schemas.microsoft.com/office/drawing/2014/main" val="313173614"/>
                  </a:ext>
                </a:extLst>
              </a:tr>
              <a:tr h="745158">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B26B02"/>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Eva</a:t>
                      </a:r>
                    </a:p>
                  </a:txBody>
                  <a:tcPr anchor="ctr">
                    <a:solidFill>
                      <a:srgbClr val="B26B02"/>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Eva</a:t>
                      </a:r>
                    </a:p>
                  </a:txBody>
                  <a:tcPr anchor="ctr">
                    <a:solidFill>
                      <a:srgbClr val="B26B02"/>
                    </a:solidFill>
                  </a:tcPr>
                </a:tc>
                <a:extLst>
                  <a:ext uri="{0D108BD9-81ED-4DB2-BD59-A6C34878D82A}">
                    <a16:rowId xmlns:a16="http://schemas.microsoft.com/office/drawing/2014/main" val="1482059891"/>
                  </a:ext>
                </a:extLst>
              </a:tr>
              <a:tr h="745158">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EAC18"/>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EAC18"/>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EAC18"/>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EAC18"/>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EAC18"/>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EAC18"/>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Ana</a:t>
                      </a:r>
                    </a:p>
                  </a:txBody>
                  <a:tcPr anchor="ctr">
                    <a:solidFill>
                      <a:srgbClr val="7EAC18"/>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Ana</a:t>
                      </a:r>
                    </a:p>
                  </a:txBody>
                  <a:tcPr anchor="ctr">
                    <a:solidFill>
                      <a:srgbClr val="7EAC18"/>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Ana</a:t>
                      </a:r>
                    </a:p>
                  </a:txBody>
                  <a:tcPr anchor="ctr">
                    <a:solidFill>
                      <a:srgbClr val="7EAC18"/>
                    </a:solidFill>
                  </a:tcPr>
                </a:tc>
                <a:extLst>
                  <a:ext uri="{0D108BD9-81ED-4DB2-BD59-A6C34878D82A}">
                    <a16:rowId xmlns:a16="http://schemas.microsoft.com/office/drawing/2014/main" val="680457955"/>
                  </a:ext>
                </a:extLst>
              </a:tr>
              <a:tr h="745158">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4ACEA5"/>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4ACEA5"/>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4ACEA5"/>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4ACEA5"/>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App</a:t>
                      </a:r>
                    </a:p>
                  </a:txBody>
                  <a:tcPr anchor="ctr">
                    <a:solidFill>
                      <a:srgbClr val="4ACEA5"/>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App</a:t>
                      </a:r>
                    </a:p>
                  </a:txBody>
                  <a:tcPr anchor="ctr">
                    <a:solidFill>
                      <a:srgbClr val="4ACEA5"/>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App</a:t>
                      </a:r>
                    </a:p>
                  </a:txBody>
                  <a:tcPr anchor="ctr">
                    <a:solidFill>
                      <a:srgbClr val="4ACEA5"/>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App</a:t>
                      </a:r>
                    </a:p>
                  </a:txBody>
                  <a:tcPr anchor="ctr">
                    <a:solidFill>
                      <a:srgbClr val="4ACEA5"/>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App</a:t>
                      </a:r>
                    </a:p>
                  </a:txBody>
                  <a:tcPr anchor="ctr">
                    <a:solidFill>
                      <a:srgbClr val="4ACEA5"/>
                    </a:solidFill>
                  </a:tcPr>
                </a:tc>
                <a:extLst>
                  <a:ext uri="{0D108BD9-81ED-4DB2-BD59-A6C34878D82A}">
                    <a16:rowId xmlns:a16="http://schemas.microsoft.com/office/drawing/2014/main" val="927579741"/>
                  </a:ext>
                </a:extLst>
              </a:tr>
              <a:tr h="745158">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B628A"/>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B628A"/>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Und</a:t>
                      </a:r>
                    </a:p>
                  </a:txBody>
                  <a:tcPr anchor="ctr">
                    <a:solidFill>
                      <a:srgbClr val="7B628A"/>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Und</a:t>
                      </a:r>
                    </a:p>
                  </a:txBody>
                  <a:tcPr anchor="ctr">
                    <a:solidFill>
                      <a:srgbClr val="7B628A"/>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Und</a:t>
                      </a:r>
                    </a:p>
                  </a:txBody>
                  <a:tcPr anchor="ctr">
                    <a:solidFill>
                      <a:srgbClr val="7B628A"/>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Und</a:t>
                      </a:r>
                    </a:p>
                  </a:txBody>
                  <a:tcPr anchor="ctr">
                    <a:solidFill>
                      <a:srgbClr val="7B628A"/>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Und</a:t>
                      </a:r>
                    </a:p>
                  </a:txBody>
                  <a:tcPr anchor="ctr">
                    <a:solidFill>
                      <a:srgbClr val="7B628A"/>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Und</a:t>
                      </a:r>
                    </a:p>
                  </a:txBody>
                  <a:tcPr anchor="ctr">
                    <a:solidFill>
                      <a:srgbClr val="7B628A"/>
                    </a:solidFill>
                  </a:tcPr>
                </a:tc>
                <a:tc>
                  <a:txBody>
                    <a:bodyPr/>
                    <a:lstStyle/>
                    <a:p>
                      <a:pPr algn="ctr"/>
                      <a:r>
                        <a:rPr lang="en-US" sz="1600" b="1">
                          <a:solidFill>
                            <a:schemeClr val="bg1"/>
                          </a:solidFill>
                          <a:latin typeface="Arial" panose="020B0604020202020204" pitchFamily="34" charset="0"/>
                          <a:cs typeface="Arial" panose="020B0604020202020204" pitchFamily="34" charset="0"/>
                        </a:rPr>
                        <a:t>Und</a:t>
                      </a:r>
                      <a:endParaRPr lang="en-US" sz="1600" b="1" dirty="0">
                        <a:solidFill>
                          <a:schemeClr val="bg1"/>
                        </a:solidFill>
                        <a:latin typeface="Arial" panose="020B0604020202020204" pitchFamily="34" charset="0"/>
                        <a:cs typeface="Arial" panose="020B0604020202020204" pitchFamily="34" charset="0"/>
                      </a:endParaRPr>
                    </a:p>
                  </a:txBody>
                  <a:tcPr anchor="ctr">
                    <a:solidFill>
                      <a:srgbClr val="7B628A"/>
                    </a:solidFill>
                  </a:tcPr>
                </a:tc>
                <a:extLst>
                  <a:ext uri="{0D108BD9-81ED-4DB2-BD59-A6C34878D82A}">
                    <a16:rowId xmlns:a16="http://schemas.microsoft.com/office/drawing/2014/main" val="3453019624"/>
                  </a:ext>
                </a:extLst>
              </a:tr>
              <a:tr h="745158">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Rem</a:t>
                      </a:r>
                    </a:p>
                  </a:txBody>
                  <a:tcPr anchor="ctr">
                    <a:solidFill>
                      <a:srgbClr val="A5300F"/>
                    </a:solidFill>
                  </a:tcPr>
                </a:tc>
                <a:extLst>
                  <a:ext uri="{0D108BD9-81ED-4DB2-BD59-A6C34878D82A}">
                    <a16:rowId xmlns:a16="http://schemas.microsoft.com/office/drawing/2014/main" val="99638083"/>
                  </a:ext>
                </a:extLst>
              </a:tr>
            </a:tbl>
          </a:graphicData>
        </a:graphic>
      </p:graphicFrame>
    </p:spTree>
    <p:extLst>
      <p:ext uri="{BB962C8B-B14F-4D97-AF65-F5344CB8AC3E}">
        <p14:creationId xmlns:p14="http://schemas.microsoft.com/office/powerpoint/2010/main" val="300475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normAutofit lnSpcReduction="10000"/>
          </a:bodyPr>
          <a:lstStyle/>
          <a:p>
            <a:pPr marL="0" indent="0">
              <a:lnSpc>
                <a:spcPct val="100000"/>
              </a:lnSpc>
              <a:spcBef>
                <a:spcPts val="600"/>
              </a:spcBef>
              <a:buNone/>
            </a:pPr>
            <a:r>
              <a:rPr lang="en-US" sz="2800" dirty="0"/>
              <a:t>Given the learning outcome below:</a:t>
            </a:r>
          </a:p>
          <a:p>
            <a:pPr marL="971550" lvl="1" indent="-514350">
              <a:lnSpc>
                <a:spcPct val="100000"/>
              </a:lnSpc>
              <a:spcBef>
                <a:spcPts val="600"/>
              </a:spcBef>
              <a:buFont typeface="+mj-lt"/>
              <a:buAutoNum type="arabicPeriod"/>
            </a:pPr>
            <a:r>
              <a:rPr lang="en-US" sz="2800" dirty="0"/>
              <a:t>Identify the Bloom’s Taxonomy level of the learning outcome</a:t>
            </a:r>
          </a:p>
          <a:p>
            <a:pPr marL="971550" lvl="1" indent="-514350">
              <a:lnSpc>
                <a:spcPct val="100000"/>
              </a:lnSpc>
              <a:spcBef>
                <a:spcPts val="600"/>
              </a:spcBef>
              <a:buFont typeface="+mj-lt"/>
              <a:buAutoNum type="arabicPeriod"/>
            </a:pPr>
            <a:r>
              <a:rPr lang="en-US" sz="2800" dirty="0"/>
              <a:t>Write one question/instruction that elicits a response at that level</a:t>
            </a:r>
          </a:p>
          <a:p>
            <a:pPr marL="971550" lvl="1" indent="-514350">
              <a:lnSpc>
                <a:spcPct val="100000"/>
              </a:lnSpc>
              <a:spcBef>
                <a:spcPts val="600"/>
              </a:spcBef>
              <a:buFont typeface="+mj-lt"/>
              <a:buAutoNum type="arabicPeriod"/>
            </a:pPr>
            <a:r>
              <a:rPr lang="en-US" sz="2800" dirty="0"/>
              <a:t>Write one question/instruction that supports the learning outcome</a:t>
            </a:r>
          </a:p>
          <a:p>
            <a:pPr marL="0" indent="0">
              <a:lnSpc>
                <a:spcPct val="100000"/>
              </a:lnSpc>
              <a:spcBef>
                <a:spcPts val="600"/>
              </a:spcBef>
              <a:buNone/>
            </a:pPr>
            <a:endParaRPr lang="en-US" dirty="0"/>
          </a:p>
          <a:p>
            <a:pPr marL="0" indent="0">
              <a:lnSpc>
                <a:spcPct val="100000"/>
              </a:lnSpc>
              <a:spcBef>
                <a:spcPts val="600"/>
              </a:spcBef>
              <a:buNone/>
            </a:pPr>
            <a:r>
              <a:rPr lang="en-US" sz="2800" b="1" dirty="0"/>
              <a:t>SWBAT use finger counting to add numbers with sums of 2-10. </a:t>
            </a:r>
          </a:p>
          <a:p>
            <a:pPr marL="0" indent="0">
              <a:lnSpc>
                <a:spcPct val="100000"/>
              </a:lnSpc>
              <a:spcBef>
                <a:spcPts val="600"/>
              </a:spcBef>
              <a:buNone/>
            </a:pPr>
            <a:endParaRPr lang="en-US" sz="2800" dirty="0"/>
          </a:p>
        </p:txBody>
      </p:sp>
      <p:sp>
        <p:nvSpPr>
          <p:cNvPr id="4" name="Title 3"/>
          <p:cNvSpPr>
            <a:spLocks noGrp="1"/>
          </p:cNvSpPr>
          <p:nvPr>
            <p:ph type="title"/>
          </p:nvPr>
        </p:nvSpPr>
        <p:spPr/>
        <p:txBody>
          <a:bodyPr/>
          <a:lstStyle/>
          <a:p>
            <a:r>
              <a:rPr lang="en-US" dirty="0"/>
              <a:t>Activity 6.7</a:t>
            </a:r>
            <a:br>
              <a:rPr lang="en-US" dirty="0"/>
            </a:br>
            <a:r>
              <a:rPr lang="en-US" i="1" dirty="0"/>
              <a:t>Pause &amp; Process</a:t>
            </a:r>
            <a:endParaRPr lang="en-US" dirty="0"/>
          </a:p>
        </p:txBody>
      </p:sp>
    </p:spTree>
    <p:extLst>
      <p:ext uri="{BB962C8B-B14F-4D97-AF65-F5344CB8AC3E}">
        <p14:creationId xmlns:p14="http://schemas.microsoft.com/office/powerpoint/2010/main" val="20294657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Lead teacher demonstration</a:t>
            </a:r>
          </a:p>
        </p:txBody>
      </p:sp>
      <p:sp>
        <p:nvSpPr>
          <p:cNvPr id="4" name="Rectangle 3"/>
          <p:cNvSpPr/>
          <p:nvPr/>
        </p:nvSpPr>
        <p:spPr>
          <a:xfrm>
            <a:off x="1706655" y="2535544"/>
            <a:ext cx="6084795" cy="2677656"/>
          </a:xfrm>
          <a:prstGeom prst="rect">
            <a:avLst/>
          </a:prstGeom>
          <a:solidFill>
            <a:schemeClr val="accent6">
              <a:lumMod val="75000"/>
            </a:schemeClr>
          </a:solid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Context:</a:t>
            </a:r>
            <a:r>
              <a:rPr lang="en-US" sz="2400" dirty="0">
                <a:solidFill>
                  <a:srgbClr val="FFFF00"/>
                </a:solidFill>
                <a:latin typeface="Arial" panose="020B0604020202020204" pitchFamily="34" charset="0"/>
                <a:cs typeface="Arial" panose="020B0604020202020204" pitchFamily="34" charset="0"/>
              </a:rPr>
              <a:t> </a:t>
            </a:r>
          </a:p>
          <a:p>
            <a:r>
              <a:rPr lang="en-US" sz="2400" dirty="0">
                <a:solidFill>
                  <a:srgbClr val="FFFF00"/>
                </a:solidFill>
                <a:latin typeface="Arial" panose="020B0604020202020204" pitchFamily="34" charset="0"/>
                <a:cs typeface="Arial" panose="020B0604020202020204" pitchFamily="34" charset="0"/>
              </a:rPr>
              <a:t>Ms. Pollack is a 1st grade special educator teaching a reading lesson about CVC word reading.</a:t>
            </a:r>
          </a:p>
          <a:p>
            <a:endParaRPr lang="en-US" sz="2400" dirty="0">
              <a:solidFill>
                <a:srgbClr val="FFFF00"/>
              </a:solidFill>
              <a:latin typeface="Arial" panose="020B0604020202020204" pitchFamily="34" charset="0"/>
              <a:cs typeface="Arial" panose="020B0604020202020204" pitchFamily="34" charset="0"/>
            </a:endParaRPr>
          </a:p>
          <a:p>
            <a:r>
              <a:rPr lang="en-US" sz="2400" b="1" dirty="0">
                <a:solidFill>
                  <a:srgbClr val="FFFF00"/>
                </a:solidFill>
                <a:latin typeface="Arial" panose="020B0604020202020204" pitchFamily="34" charset="0"/>
                <a:cs typeface="Arial" panose="020B0604020202020204" pitchFamily="34" charset="0"/>
              </a:rPr>
              <a:t>Learning outcome</a:t>
            </a:r>
            <a:r>
              <a:rPr lang="en-US" sz="2400" dirty="0">
                <a:solidFill>
                  <a:srgbClr val="FFFF00"/>
                </a:solidFill>
                <a:latin typeface="Arial" panose="020B0604020202020204" pitchFamily="34" charset="0"/>
                <a:cs typeface="Arial" panose="020B0604020202020204" pitchFamily="34" charset="0"/>
              </a:rPr>
              <a:t>: </a:t>
            </a:r>
          </a:p>
          <a:p>
            <a:r>
              <a:rPr lang="en-US" sz="2400" dirty="0">
                <a:solidFill>
                  <a:srgbClr val="FFFF00"/>
                </a:solidFill>
                <a:latin typeface="Arial" panose="020B0604020202020204" pitchFamily="34" charset="0"/>
                <a:cs typeface="Arial" panose="020B0604020202020204" pitchFamily="34" charset="0"/>
              </a:rPr>
              <a:t>SWBAT read CVC words.</a:t>
            </a:r>
          </a:p>
        </p:txBody>
      </p:sp>
      <p:sp>
        <p:nvSpPr>
          <p:cNvPr id="2" name="TextBox 1"/>
          <p:cNvSpPr txBox="1"/>
          <p:nvPr/>
        </p:nvSpPr>
        <p:spPr>
          <a:xfrm>
            <a:off x="1706655" y="1603653"/>
            <a:ext cx="7073830" cy="369332"/>
          </a:xfrm>
          <a:prstGeom prst="rect">
            <a:avLst/>
          </a:prstGeom>
          <a:noFill/>
        </p:spPr>
        <p:txBody>
          <a:bodyPr wrap="square" rtlCol="0">
            <a:spAutoFit/>
          </a:bodyPr>
          <a:lstStyle/>
          <a:p>
            <a:r>
              <a:rPr lang="en-US" b="1" dirty="0">
                <a:solidFill>
                  <a:schemeClr val="accent2"/>
                </a:solidFill>
              </a:rPr>
              <a:t>Link to Video: </a:t>
            </a:r>
            <a:r>
              <a:rPr lang="en-US" b="1" dirty="0">
                <a:solidFill>
                  <a:schemeClr val="accent2"/>
                </a:solidFill>
                <a:hlinkClick r:id="rId2"/>
              </a:rPr>
              <a:t>https://youtu.be/7nsZjwmhIPQ?t=58</a:t>
            </a:r>
            <a:r>
              <a:rPr lang="en-US" b="1" dirty="0">
                <a:solidFill>
                  <a:schemeClr val="accent2"/>
                </a:solidFill>
              </a:rPr>
              <a:t> </a:t>
            </a:r>
            <a:r>
              <a:rPr lang="en-US" dirty="0"/>
              <a:t>(stop at 02:35)</a:t>
            </a:r>
            <a:endParaRPr lang="en-US" b="1" dirty="0"/>
          </a:p>
        </p:txBody>
      </p:sp>
    </p:spTree>
    <p:extLst>
      <p:ext uri="{BB962C8B-B14F-4D97-AF65-F5344CB8AC3E}">
        <p14:creationId xmlns:p14="http://schemas.microsoft.com/office/powerpoint/2010/main" val="5823817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Example of using methods to elicit responses that match the learning outcome</a:t>
            </a:r>
            <a:endParaRPr lang="en-US" dirty="0"/>
          </a:p>
        </p:txBody>
      </p:sp>
      <p:sp>
        <p:nvSpPr>
          <p:cNvPr id="10" name="Content Placeholder 2"/>
          <p:cNvSpPr txBox="1">
            <a:spLocks/>
          </p:cNvSpPr>
          <p:nvPr/>
        </p:nvSpPr>
        <p:spPr>
          <a:xfrm>
            <a:off x="1741394" y="2296271"/>
            <a:ext cx="1862417" cy="1078940"/>
          </a:xfrm>
          <a:prstGeom prst="rect">
            <a:avLst/>
          </a:prstGeom>
        </p:spPr>
        <p:txBody>
          <a:bodyPr>
            <a:normAutofit lnSpcReduction="10000"/>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a:t>dad</a:t>
            </a:r>
            <a:endParaRPr lang="en-US" sz="7200" dirty="0"/>
          </a:p>
        </p:txBody>
      </p:sp>
      <p:sp>
        <p:nvSpPr>
          <p:cNvPr id="11" name="Content Placeholder 2"/>
          <p:cNvSpPr txBox="1">
            <a:spLocks/>
          </p:cNvSpPr>
          <p:nvPr/>
        </p:nvSpPr>
        <p:spPr>
          <a:xfrm>
            <a:off x="1741394" y="4250577"/>
            <a:ext cx="1862417" cy="1078940"/>
          </a:xfrm>
          <a:prstGeom prst="rect">
            <a:avLst/>
          </a:prstGeom>
        </p:spPr>
        <p:txBody>
          <a:bodyPr vert="horz" lIns="91440" tIns="45720" rIns="91440" bIns="45720" rtlCol="0">
            <a:normAutofit lnSpcReduction="10000"/>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dirty="0"/>
              <a:t>kit</a:t>
            </a:r>
          </a:p>
        </p:txBody>
      </p:sp>
      <p:sp>
        <p:nvSpPr>
          <p:cNvPr id="12" name="Content Placeholder 2"/>
          <p:cNvSpPr txBox="1">
            <a:spLocks/>
          </p:cNvSpPr>
          <p:nvPr/>
        </p:nvSpPr>
        <p:spPr>
          <a:xfrm>
            <a:off x="5265643" y="2296271"/>
            <a:ext cx="1862417" cy="1078940"/>
          </a:xfrm>
          <a:prstGeom prst="rect">
            <a:avLst/>
          </a:prstGeom>
        </p:spPr>
        <p:txBody>
          <a:bodyPr vert="horz" lIns="91440" tIns="45720" rIns="91440" bIns="45720" rtlCol="0">
            <a:normAutofit lnSpcReduction="10000"/>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dirty="0"/>
              <a:t>log</a:t>
            </a:r>
          </a:p>
        </p:txBody>
      </p:sp>
      <p:sp>
        <p:nvSpPr>
          <p:cNvPr id="13" name="Content Placeholder 2"/>
          <p:cNvSpPr txBox="1">
            <a:spLocks/>
          </p:cNvSpPr>
          <p:nvPr/>
        </p:nvSpPr>
        <p:spPr>
          <a:xfrm>
            <a:off x="5265642" y="4250577"/>
            <a:ext cx="1862417" cy="1078940"/>
          </a:xfrm>
          <a:prstGeom prst="rect">
            <a:avLst/>
          </a:prstGeom>
        </p:spPr>
        <p:txBody>
          <a:bodyPr vert="horz" lIns="91440" tIns="45720" rIns="91440" bIns="45720" rtlCol="0">
            <a:normAutofit lnSpcReduction="10000"/>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dirty="0"/>
              <a:t>pen</a:t>
            </a:r>
          </a:p>
        </p:txBody>
      </p:sp>
      <p:sp>
        <p:nvSpPr>
          <p:cNvPr id="9" name="TextBox 8">
            <a:extLst>
              <a:ext uri="{FF2B5EF4-FFF2-40B4-BE49-F238E27FC236}">
                <a16:creationId xmlns:a16="http://schemas.microsoft.com/office/drawing/2014/main" id="{4228916F-0CA9-4603-B352-53D02ADF9741}"/>
              </a:ext>
            </a:extLst>
          </p:cNvPr>
          <p:cNvSpPr txBox="1"/>
          <p:nvPr/>
        </p:nvSpPr>
        <p:spPr>
          <a:xfrm>
            <a:off x="484632" y="1910964"/>
            <a:ext cx="2697480" cy="369332"/>
          </a:xfrm>
          <a:prstGeom prst="rect">
            <a:avLst/>
          </a:prstGeom>
          <a:noFill/>
        </p:spPr>
        <p:txBody>
          <a:bodyPr wrap="square" rtlCol="0">
            <a:spAutoFit/>
          </a:bodyPr>
          <a:lstStyle/>
          <a:p>
            <a:pPr algn="ctr"/>
            <a:r>
              <a:rPr lang="en-US" dirty="0"/>
              <a:t>Embed Video Here </a:t>
            </a:r>
          </a:p>
        </p:txBody>
      </p:sp>
    </p:spTree>
    <p:extLst>
      <p:ext uri="{BB962C8B-B14F-4D97-AF65-F5344CB8AC3E}">
        <p14:creationId xmlns:p14="http://schemas.microsoft.com/office/powerpoint/2010/main" val="32522992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Media Placeholder 4">
            <a:extLst>
              <a:ext uri="{C183D7F6-B498-43B3-948B-1728B52AA6E4}">
                <adec:decorative xmlns:adec="http://schemas.microsoft.com/office/drawing/2017/decorative" val="1"/>
              </a:ext>
            </a:extLst>
          </p:cNvPr>
          <p:cNvSpPr>
            <a:spLocks noGrp="1"/>
          </p:cNvSpPr>
          <p:nvPr>
            <p:ph type="media" sz="quarter" idx="14"/>
          </p:nvPr>
        </p:nvSpPr>
        <p:spPr/>
      </p:sp>
      <p:sp>
        <p:nvSpPr>
          <p:cNvPr id="3" name="Title 2"/>
          <p:cNvSpPr>
            <a:spLocks noGrp="1"/>
          </p:cNvSpPr>
          <p:nvPr>
            <p:ph type="title"/>
          </p:nvPr>
        </p:nvSpPr>
        <p:spPr/>
        <p:txBody>
          <a:bodyPr>
            <a:normAutofit fontScale="90000"/>
          </a:bodyPr>
          <a:lstStyle/>
          <a:p>
            <a:r>
              <a:rPr lang="en-US"/>
              <a:t>Non-Example of using methods to elicit responses that match the learning outcome</a:t>
            </a:r>
            <a:endParaRPr lang="en-US" dirty="0"/>
          </a:p>
        </p:txBody>
      </p:sp>
      <p:sp>
        <p:nvSpPr>
          <p:cNvPr id="14" name="Content Placeholder 2"/>
          <p:cNvSpPr txBox="1">
            <a:spLocks/>
          </p:cNvSpPr>
          <p:nvPr/>
        </p:nvSpPr>
        <p:spPr>
          <a:xfrm>
            <a:off x="578224" y="2302994"/>
            <a:ext cx="1862417" cy="1078940"/>
          </a:xfrm>
          <a:prstGeom prst="rect">
            <a:avLst/>
          </a:prstGeom>
        </p:spPr>
        <p:txBody>
          <a:bodyPr vert="horz" lIns="91440" tIns="45720" rIns="91440" bIns="45720" rtlCol="0">
            <a:normAutofit lnSpcReduction="10000"/>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a:t>dad</a:t>
            </a:r>
            <a:endParaRPr lang="en-US" sz="7200" dirty="0"/>
          </a:p>
        </p:txBody>
      </p:sp>
      <p:sp>
        <p:nvSpPr>
          <p:cNvPr id="15" name="Content Placeholder 2"/>
          <p:cNvSpPr txBox="1">
            <a:spLocks/>
          </p:cNvSpPr>
          <p:nvPr/>
        </p:nvSpPr>
        <p:spPr>
          <a:xfrm>
            <a:off x="578224" y="4257300"/>
            <a:ext cx="1862417" cy="1078940"/>
          </a:xfrm>
          <a:prstGeom prst="rect">
            <a:avLst/>
          </a:prstGeom>
        </p:spPr>
        <p:txBody>
          <a:bodyPr vert="horz" lIns="91440" tIns="45720" rIns="91440" bIns="45720" rtlCol="0">
            <a:normAutofit lnSpcReduction="10000"/>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dirty="0"/>
              <a:t>kit</a:t>
            </a:r>
          </a:p>
        </p:txBody>
      </p:sp>
      <p:sp>
        <p:nvSpPr>
          <p:cNvPr id="16" name="Content Placeholder 2"/>
          <p:cNvSpPr txBox="1">
            <a:spLocks/>
          </p:cNvSpPr>
          <p:nvPr/>
        </p:nvSpPr>
        <p:spPr>
          <a:xfrm>
            <a:off x="3487831" y="2300752"/>
            <a:ext cx="1862417" cy="1078940"/>
          </a:xfrm>
          <a:prstGeom prst="rect">
            <a:avLst/>
          </a:prstGeom>
        </p:spPr>
        <p:txBody>
          <a:bodyPr vert="horz" lIns="91440" tIns="45720" rIns="91440" bIns="45720" rtlCol="0">
            <a:normAutofit lnSpcReduction="10000"/>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dirty="0"/>
              <a:t>log</a:t>
            </a:r>
          </a:p>
        </p:txBody>
      </p:sp>
      <p:sp>
        <p:nvSpPr>
          <p:cNvPr id="17" name="Content Placeholder 2"/>
          <p:cNvSpPr txBox="1">
            <a:spLocks/>
          </p:cNvSpPr>
          <p:nvPr/>
        </p:nvSpPr>
        <p:spPr>
          <a:xfrm>
            <a:off x="3487830" y="4255058"/>
            <a:ext cx="1862417" cy="1078940"/>
          </a:xfrm>
          <a:prstGeom prst="rect">
            <a:avLst/>
          </a:prstGeom>
        </p:spPr>
        <p:txBody>
          <a:bodyPr vert="horz" lIns="91440" tIns="45720" rIns="91440" bIns="45720" rtlCol="0">
            <a:normAutofit lnSpcReduction="10000"/>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dirty="0"/>
              <a:t>pen</a:t>
            </a:r>
          </a:p>
        </p:txBody>
      </p:sp>
      <p:sp>
        <p:nvSpPr>
          <p:cNvPr id="18" name="Content Placeholder 2"/>
          <p:cNvSpPr txBox="1">
            <a:spLocks/>
          </p:cNvSpPr>
          <p:nvPr/>
        </p:nvSpPr>
        <p:spPr>
          <a:xfrm>
            <a:off x="6397438" y="2302994"/>
            <a:ext cx="2578474" cy="1078940"/>
          </a:xfrm>
          <a:prstGeom prst="rect">
            <a:avLst/>
          </a:prstGeom>
        </p:spPr>
        <p:txBody>
          <a:bodyPr vert="horz" lIns="91440" tIns="45720" rIns="91440" bIns="45720" rtlCol="0">
            <a:normAutofit lnSpcReduction="10000"/>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dirty="0"/>
              <a:t>name</a:t>
            </a:r>
          </a:p>
        </p:txBody>
      </p:sp>
      <p:sp>
        <p:nvSpPr>
          <p:cNvPr id="19" name="Content Placeholder 2"/>
          <p:cNvSpPr txBox="1">
            <a:spLocks/>
          </p:cNvSpPr>
          <p:nvPr/>
        </p:nvSpPr>
        <p:spPr>
          <a:xfrm>
            <a:off x="6397436" y="4255058"/>
            <a:ext cx="2578474" cy="1078940"/>
          </a:xfrm>
          <a:prstGeom prst="rect">
            <a:avLst/>
          </a:prstGeom>
        </p:spPr>
        <p:txBody>
          <a:bodyPr vert="horz" lIns="91440" tIns="45720" rIns="91440" bIns="45720" rtlCol="0">
            <a:normAutofit lnSpcReduction="10000"/>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7200" dirty="0"/>
              <a:t>tale</a:t>
            </a:r>
          </a:p>
        </p:txBody>
      </p:sp>
    </p:spTree>
    <p:extLst>
      <p:ext uri="{BB962C8B-B14F-4D97-AF65-F5344CB8AC3E}">
        <p14:creationId xmlns:p14="http://schemas.microsoft.com/office/powerpoint/2010/main" val="1191878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Define “elicit a response”</a:t>
            </a:r>
          </a:p>
        </p:txBody>
      </p:sp>
      <p:sp>
        <p:nvSpPr>
          <p:cNvPr id="13" name="Content Placeholder 3"/>
          <p:cNvSpPr txBox="1">
            <a:spLocks/>
          </p:cNvSpPr>
          <p:nvPr/>
        </p:nvSpPr>
        <p:spPr>
          <a:xfrm>
            <a:off x="5209828" y="1392595"/>
            <a:ext cx="3784396" cy="4632325"/>
          </a:xfrm>
          <a:prstGeom prst="rect">
            <a:avLst/>
          </a:prstGeom>
        </p:spPr>
        <p:txBody>
          <a:bodyPr>
            <a:normAutofit/>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buClr>
              <a:buFont typeface="Arial" panose="020B0604020202020204" pitchFamily="34" charset="0"/>
              <a:buNone/>
            </a:pPr>
            <a:r>
              <a:rPr lang="en-US" sz="2800" i="1" dirty="0">
                <a:latin typeface="Arial" panose="020B0604020202020204" pitchFamily="34" charset="0"/>
                <a:cs typeface="Arial" panose="020B0604020202020204" pitchFamily="34" charset="0"/>
              </a:rPr>
              <a:t>a </a:t>
            </a:r>
            <a:r>
              <a:rPr lang="en-US" sz="2800" i="1" dirty="0">
                <a:solidFill>
                  <a:schemeClr val="accent1">
                    <a:lumMod val="60000"/>
                    <a:lumOff val="40000"/>
                  </a:schemeClr>
                </a:solidFill>
                <a:latin typeface="Arial" panose="020B0604020202020204" pitchFamily="34" charset="0"/>
                <a:cs typeface="Arial" panose="020B0604020202020204" pitchFamily="34" charset="0"/>
              </a:rPr>
              <a:t>method</a:t>
            </a:r>
            <a:r>
              <a:rPr lang="en-US" sz="2800" i="1" dirty="0">
                <a:latin typeface="Arial" panose="020B0604020202020204" pitchFamily="34" charset="0"/>
                <a:cs typeface="Arial" panose="020B0604020202020204" pitchFamily="34" charset="0"/>
              </a:rPr>
              <a:t> for getting students to </a:t>
            </a:r>
            <a:r>
              <a:rPr lang="en-US" sz="2800" i="1" dirty="0">
                <a:solidFill>
                  <a:schemeClr val="accent1">
                    <a:lumMod val="60000"/>
                    <a:lumOff val="40000"/>
                  </a:schemeClr>
                </a:solidFill>
                <a:latin typeface="Arial" panose="020B0604020202020204" pitchFamily="34" charset="0"/>
                <a:cs typeface="Arial" panose="020B0604020202020204" pitchFamily="34" charset="0"/>
              </a:rPr>
              <a:t>provide a response</a:t>
            </a:r>
          </a:p>
          <a:p>
            <a:pPr marL="342900" indent="-342900"/>
            <a:endParaRPr lang="en-US" sz="2800" dirty="0">
              <a:latin typeface="Arial" panose="020B0604020202020204" pitchFamily="34" charset="0"/>
              <a:cs typeface="Arial" panose="020B0604020202020204" pitchFamily="34" charset="0"/>
            </a:endParaRPr>
          </a:p>
        </p:txBody>
      </p:sp>
      <p:sp>
        <p:nvSpPr>
          <p:cNvPr id="14" name="Speech Bubble: Rectangle with Corners Rounded 4"/>
          <p:cNvSpPr/>
          <p:nvPr/>
        </p:nvSpPr>
        <p:spPr>
          <a:xfrm>
            <a:off x="717245" y="3446416"/>
            <a:ext cx="2335929" cy="846477"/>
          </a:xfrm>
          <a:prstGeom prst="wedgeRoundRectCallout">
            <a:avLst>
              <a:gd name="adj1" fmla="val -49001"/>
              <a:gd name="adj2" fmla="val 84661"/>
              <a:gd name="adj3" fmla="val 16667"/>
            </a:avLst>
          </a:prstGeom>
          <a:solidFill>
            <a:schemeClr val="accent3">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The word is </a:t>
            </a:r>
            <a:r>
              <a:rPr kumimoji="0" lang="en-US"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exhibit</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What’s the word?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Speech Bubble: Rectangle with Corners Rounded 5"/>
          <p:cNvSpPr/>
          <p:nvPr/>
        </p:nvSpPr>
        <p:spPr>
          <a:xfrm>
            <a:off x="7705610" y="3130758"/>
            <a:ext cx="991629" cy="770534"/>
          </a:xfrm>
          <a:prstGeom prst="wedgeRoundRectCallout">
            <a:avLst>
              <a:gd name="adj1" fmla="val 35389"/>
              <a:gd name="adj2" fmla="val 165993"/>
              <a:gd name="adj3" fmla="val 16667"/>
            </a:avLst>
          </a:prstGeom>
          <a:solidFill>
            <a:schemeClr val="accent3">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Exhibit!</a:t>
            </a:r>
          </a:p>
        </p:txBody>
      </p:sp>
      <p:sp>
        <p:nvSpPr>
          <p:cNvPr id="16" name="Speech Bubble: Rectangle with Corners Rounded 6"/>
          <p:cNvSpPr/>
          <p:nvPr/>
        </p:nvSpPr>
        <p:spPr>
          <a:xfrm>
            <a:off x="6110398" y="4607165"/>
            <a:ext cx="991629" cy="664276"/>
          </a:xfrm>
          <a:prstGeom prst="wedgeRoundRectCallout">
            <a:avLst>
              <a:gd name="adj1" fmla="val 174952"/>
              <a:gd name="adj2" fmla="val 27825"/>
              <a:gd name="adj3" fmla="val 16667"/>
            </a:avLst>
          </a:prstGeom>
          <a:solidFill>
            <a:schemeClr val="accent3">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Exhibit!</a:t>
            </a:r>
          </a:p>
        </p:txBody>
      </p:sp>
      <p:sp>
        <p:nvSpPr>
          <p:cNvPr id="17" name="Speech Bubble: Rectangle with Corners Rounded 7"/>
          <p:cNvSpPr/>
          <p:nvPr/>
        </p:nvSpPr>
        <p:spPr>
          <a:xfrm>
            <a:off x="6570686" y="3767131"/>
            <a:ext cx="1062681" cy="636373"/>
          </a:xfrm>
          <a:prstGeom prst="wedgeRoundRectCallout">
            <a:avLst>
              <a:gd name="adj1" fmla="val 116291"/>
              <a:gd name="adj2" fmla="val 122694"/>
              <a:gd name="adj3" fmla="val 16667"/>
            </a:avLst>
          </a:prstGeom>
          <a:solidFill>
            <a:schemeClr val="accent3">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Exhibit!</a:t>
            </a:r>
          </a:p>
        </p:txBody>
      </p:sp>
      <p:sp>
        <p:nvSpPr>
          <p:cNvPr id="18" name="Speech Bubble: Rectangle with Corners Rounded 10"/>
          <p:cNvSpPr/>
          <p:nvPr/>
        </p:nvSpPr>
        <p:spPr>
          <a:xfrm>
            <a:off x="1273629" y="4729160"/>
            <a:ext cx="2612066" cy="1384779"/>
          </a:xfrm>
          <a:prstGeom prst="wedgeRoundRectCallout">
            <a:avLst>
              <a:gd name="adj1" fmla="val -51751"/>
              <a:gd name="adj2" fmla="val 70893"/>
              <a:gd name="adj3" fmla="val 16667"/>
            </a:avLst>
          </a:prstGeom>
          <a:solidFill>
            <a:schemeClr val="accent3">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Everyone?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[pause]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[gesture toward students]</a:t>
            </a:r>
          </a:p>
        </p:txBody>
      </p:sp>
      <p:sp>
        <p:nvSpPr>
          <p:cNvPr id="19" name="TextBox 18"/>
          <p:cNvSpPr txBox="1"/>
          <p:nvPr/>
        </p:nvSpPr>
        <p:spPr>
          <a:xfrm>
            <a:off x="3230893" y="3708758"/>
            <a:ext cx="26901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Question/Instruction</a:t>
            </a:r>
          </a:p>
        </p:txBody>
      </p:sp>
      <p:sp>
        <p:nvSpPr>
          <p:cNvPr id="20" name="TextBox 19"/>
          <p:cNvSpPr txBox="1"/>
          <p:nvPr/>
        </p:nvSpPr>
        <p:spPr>
          <a:xfrm>
            <a:off x="4292237" y="5421549"/>
            <a:ext cx="11673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Method</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lang="en-US" sz="2000" dirty="0">
              <a:solidFill>
                <a:srgbClr val="FFFFFF"/>
              </a:solidFill>
              <a:latin typeface="Arial" panose="020B0604020202020204" pitchFamily="34" charset="0"/>
              <a:cs typeface="Arial" panose="020B0604020202020204" pitchFamily="34" charset="0"/>
            </a:endParaRPr>
          </a:p>
        </p:txBody>
      </p:sp>
      <p:sp>
        <p:nvSpPr>
          <p:cNvPr id="21" name="TextBox 20"/>
          <p:cNvSpPr txBox="1"/>
          <p:nvPr/>
        </p:nvSpPr>
        <p:spPr>
          <a:xfrm>
            <a:off x="7356807" y="5559703"/>
            <a:ext cx="14125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Response</a:t>
            </a:r>
            <a:endParaRPr kumimoji="0" lang="en-US"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Cloud Callout 1"/>
          <p:cNvSpPr/>
          <p:nvPr/>
        </p:nvSpPr>
        <p:spPr>
          <a:xfrm>
            <a:off x="787770" y="1286724"/>
            <a:ext cx="3788203" cy="1685677"/>
          </a:xfrm>
          <a:prstGeom prst="cloudCallout">
            <a:avLst>
              <a:gd name="adj1" fmla="val -51516"/>
              <a:gd name="adj2" fmla="val 62500"/>
            </a:avLst>
          </a:prstGeom>
          <a:solidFill>
            <a:srgbClr val="865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I want all students to quickly show me that they are processing content. I’ll elicit a choral response. </a:t>
            </a:r>
          </a:p>
        </p:txBody>
      </p:sp>
    </p:spTree>
    <p:extLst>
      <p:ext uri="{BB962C8B-B14F-4D97-AF65-F5344CB8AC3E}">
        <p14:creationId xmlns:p14="http://schemas.microsoft.com/office/powerpoint/2010/main" val="280515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p:bldP spid="20" grpId="0"/>
      <p:bldP spid="21" grpId="0"/>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normAutofit/>
          </a:bodyPr>
          <a:lstStyle/>
          <a:p>
            <a:pPr marL="457200" indent="-457200"/>
            <a:r>
              <a:rPr lang="en-US" sz="3200" dirty="0"/>
              <a:t>Why might it be problematic to use methods to elicit responses that don’t match the learning outcome?</a:t>
            </a:r>
          </a:p>
        </p:txBody>
      </p:sp>
      <p:sp>
        <p:nvSpPr>
          <p:cNvPr id="4" name="Title 3"/>
          <p:cNvSpPr>
            <a:spLocks noGrp="1"/>
          </p:cNvSpPr>
          <p:nvPr>
            <p:ph type="title"/>
          </p:nvPr>
        </p:nvSpPr>
        <p:spPr/>
        <p:txBody>
          <a:bodyPr/>
          <a:lstStyle/>
          <a:p>
            <a:r>
              <a:rPr lang="en-US" dirty="0"/>
              <a:t>Activity 6.8</a:t>
            </a:r>
            <a:br>
              <a:rPr lang="en-US" dirty="0"/>
            </a:br>
            <a:r>
              <a:rPr lang="en-US" i="1" dirty="0"/>
              <a:t>Stop &amp; Jot</a:t>
            </a:r>
            <a:endParaRPr lang="en-US" dirty="0"/>
          </a:p>
        </p:txBody>
      </p:sp>
    </p:spTree>
    <p:extLst>
      <p:ext uri="{BB962C8B-B14F-4D97-AF65-F5344CB8AC3E}">
        <p14:creationId xmlns:p14="http://schemas.microsoft.com/office/powerpoint/2010/main" val="19270094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methods to elicit responses that match the learning outcome</a:t>
            </a:r>
          </a:p>
        </p:txBody>
      </p:sp>
      <p:sp>
        <p:nvSpPr>
          <p:cNvPr id="3" name="Text Placeholder 2"/>
          <p:cNvSpPr>
            <a:spLocks noGrp="1"/>
          </p:cNvSpPr>
          <p:nvPr>
            <p:ph type="body" sz="quarter" idx="13"/>
          </p:nvPr>
        </p:nvSpPr>
        <p:spPr>
          <a:xfrm>
            <a:off x="625641" y="2133600"/>
            <a:ext cx="8154846" cy="3980381"/>
          </a:xfrm>
        </p:spPr>
        <p:txBody>
          <a:bodyPr/>
          <a:lstStyle/>
          <a:p>
            <a:pPr marL="0" lvl="1" indent="0" algn="ctr">
              <a:buNone/>
            </a:pPr>
            <a:r>
              <a:rPr lang="en-US" sz="2800" b="1" i="1" dirty="0">
                <a:solidFill>
                  <a:schemeClr val="accent5">
                    <a:lumMod val="40000"/>
                    <a:lumOff val="60000"/>
                  </a:schemeClr>
                </a:solidFill>
              </a:rPr>
              <a:t>The Magic E Rule</a:t>
            </a:r>
          </a:p>
          <a:p>
            <a:pPr marL="0" lvl="1" indent="0">
              <a:lnSpc>
                <a:spcPct val="110000"/>
              </a:lnSpc>
              <a:spcBef>
                <a:spcPts val="0"/>
              </a:spcBef>
              <a:buNone/>
            </a:pPr>
            <a:endParaRPr lang="en-US" sz="1100" b="1" dirty="0">
              <a:solidFill>
                <a:schemeClr val="accent5">
                  <a:lumMod val="40000"/>
                  <a:lumOff val="60000"/>
                </a:schemeClr>
              </a:solidFill>
            </a:endParaRPr>
          </a:p>
          <a:p>
            <a:pPr marL="169863" lvl="1" indent="0">
              <a:buNone/>
              <a:tabLst>
                <a:tab pos="5773738" algn="l"/>
                <a:tab pos="5884863" algn="l"/>
              </a:tabLst>
            </a:pPr>
            <a:r>
              <a:rPr lang="en-US" sz="2500" b="1" dirty="0">
                <a:solidFill>
                  <a:schemeClr val="accent5">
                    <a:lumMod val="40000"/>
                    <a:lumOff val="60000"/>
                  </a:schemeClr>
                </a:solidFill>
              </a:rPr>
              <a:t>Rule</a:t>
            </a:r>
            <a:endParaRPr lang="en-US" sz="2500" dirty="0">
              <a:solidFill>
                <a:schemeClr val="accent5">
                  <a:lumMod val="40000"/>
                  <a:lumOff val="60000"/>
                </a:schemeClr>
              </a:solidFill>
            </a:endParaRPr>
          </a:p>
          <a:p>
            <a:pPr marL="169863" lvl="1" indent="0">
              <a:buNone/>
            </a:pPr>
            <a:r>
              <a:rPr lang="en-US" sz="2500" dirty="0">
                <a:solidFill>
                  <a:schemeClr val="accent5">
                    <a:lumMod val="40000"/>
                    <a:lumOff val="60000"/>
                  </a:schemeClr>
                </a:solidFill>
              </a:rPr>
              <a:t>If a word has a vowel-consonant-E pattern, the vowel says its long sound.</a:t>
            </a:r>
          </a:p>
          <a:p>
            <a:pPr marL="169863" lvl="1" indent="0">
              <a:buNone/>
            </a:pPr>
            <a:endParaRPr lang="en-US" sz="2500" b="1" dirty="0">
              <a:solidFill>
                <a:schemeClr val="accent5">
                  <a:lumMod val="40000"/>
                  <a:lumOff val="60000"/>
                </a:schemeClr>
              </a:solidFill>
            </a:endParaRPr>
          </a:p>
          <a:p>
            <a:pPr marL="169863" lvl="1" indent="0">
              <a:buNone/>
            </a:pPr>
            <a:r>
              <a:rPr lang="en-US" sz="2500" b="1" dirty="0">
                <a:solidFill>
                  <a:schemeClr val="accent5">
                    <a:lumMod val="40000"/>
                    <a:lumOff val="60000"/>
                  </a:schemeClr>
                </a:solidFill>
              </a:rPr>
              <a:t>Learning outcome</a:t>
            </a:r>
            <a:endParaRPr lang="en-US" sz="2500" dirty="0">
              <a:solidFill>
                <a:schemeClr val="accent5">
                  <a:lumMod val="40000"/>
                  <a:lumOff val="60000"/>
                </a:schemeClr>
              </a:solidFill>
            </a:endParaRPr>
          </a:p>
          <a:p>
            <a:pPr marL="169863" lvl="1" indent="0">
              <a:buNone/>
            </a:pPr>
            <a:r>
              <a:rPr lang="en-US" sz="2500" dirty="0">
                <a:solidFill>
                  <a:schemeClr val="accent5">
                    <a:lumMod val="40000"/>
                    <a:lumOff val="60000"/>
                  </a:schemeClr>
                </a:solidFill>
              </a:rPr>
              <a:t>SWBAT correctly state the magic E rule and read words that contain a magic E accurately.</a:t>
            </a:r>
          </a:p>
          <a:p>
            <a:endParaRPr lang="en-US" dirty="0"/>
          </a:p>
          <a:p>
            <a:pPr marL="0" indent="0">
              <a:buNone/>
            </a:pPr>
            <a:endParaRPr lang="en-US" dirty="0"/>
          </a:p>
        </p:txBody>
      </p:sp>
    </p:spTree>
    <p:extLst>
      <p:ext uri="{BB962C8B-B14F-4D97-AF65-F5344CB8AC3E}">
        <p14:creationId xmlns:p14="http://schemas.microsoft.com/office/powerpoint/2010/main" val="25809844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734050" y="137655"/>
            <a:ext cx="3114675" cy="2386470"/>
          </a:xfrm>
          <a:prstGeom prst="rect">
            <a:avLst/>
          </a:prstGeom>
          <a:solidFill>
            <a:schemeClr val="bg2">
              <a:lumMod val="75000"/>
              <a:lumOff val="25000"/>
            </a:schemeClr>
          </a:solidFill>
          <a:ln w="12700">
            <a:solidFill>
              <a:schemeClr val="bg1"/>
            </a:solidFill>
          </a:ln>
        </p:spPr>
        <p:txBody>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FFFF"/>
              </a:buClr>
              <a:buSzTx/>
              <a:buFont typeface="Arial" pitchFamily="34" charset="0"/>
              <a:buNone/>
              <a:tabLst>
                <a:tab pos="398463" algn="l"/>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Examine the Bloom’s Taxonomy level of learning outcome.</a:t>
            </a:r>
          </a:p>
          <a:p>
            <a:pPr marL="400050" lvl="1" indent="-285750">
              <a:buClr>
                <a:srgbClr val="FFFFFF"/>
              </a:buClr>
              <a:tabLst>
                <a:tab pos="398463" algn="l"/>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Ask questions that elicit responses at that level.</a:t>
            </a:r>
          </a:p>
          <a:p>
            <a:pPr marL="400050" lvl="1" indent="-285750">
              <a:buClr>
                <a:srgbClr val="FFFFFF"/>
              </a:buClr>
              <a:tabLst>
                <a:tab pos="398463" algn="l"/>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Ask questions that support the learning outcome.</a:t>
            </a:r>
          </a:p>
        </p:txBody>
      </p:sp>
      <p:graphicFrame>
        <p:nvGraphicFramePr>
          <p:cNvPr id="6" name="Diagram 5" descr="pyramid from top: creating, evaluating, analyzing, applying, understanding, remembering"/>
          <p:cNvGraphicFramePr/>
          <p:nvPr>
            <p:extLst>
              <p:ext uri="{D42A27DB-BD31-4B8C-83A1-F6EECF244321}">
                <p14:modId xmlns:p14="http://schemas.microsoft.com/office/powerpoint/2010/main" val="1390141597"/>
              </p:ext>
            </p:extLst>
          </p:nvPr>
        </p:nvGraphicFramePr>
        <p:xfrm>
          <a:off x="512828" y="989225"/>
          <a:ext cx="7424329" cy="5227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p:cNvSpPr/>
          <p:nvPr/>
        </p:nvSpPr>
        <p:spPr>
          <a:xfrm>
            <a:off x="990600" y="101775"/>
            <a:ext cx="4572000" cy="923330"/>
          </a:xfrm>
          <a:prstGeom prst="rect">
            <a:avLst/>
          </a:prstGeom>
        </p:spPr>
        <p:txBody>
          <a:bodyPr>
            <a:spAutoFit/>
          </a:bodyPr>
          <a:lstStyle/>
          <a:p>
            <a:pPr marL="169863" lvl="1" indent="0">
              <a:buNone/>
            </a:pPr>
            <a:r>
              <a:rPr lang="en-US" b="1" dirty="0">
                <a:solidFill>
                  <a:schemeClr val="accent5">
                    <a:lumMod val="40000"/>
                    <a:lumOff val="60000"/>
                  </a:schemeClr>
                </a:solidFill>
                <a:latin typeface="Arial" panose="020B0604020202020204" pitchFamily="34" charset="0"/>
                <a:cs typeface="Arial" panose="020B0604020202020204" pitchFamily="34" charset="0"/>
              </a:rPr>
              <a:t>Learning outcome: </a:t>
            </a:r>
            <a:r>
              <a:rPr lang="en-US" dirty="0">
                <a:solidFill>
                  <a:schemeClr val="accent5">
                    <a:lumMod val="40000"/>
                    <a:lumOff val="60000"/>
                  </a:schemeClr>
                </a:solidFill>
                <a:latin typeface="Arial" panose="020B0604020202020204" pitchFamily="34" charset="0"/>
                <a:cs typeface="Arial" panose="020B0604020202020204" pitchFamily="34" charset="0"/>
              </a:rPr>
              <a:t>SWBAT correctly state the magic E rule and read words that contain a magic E accurately.</a:t>
            </a:r>
          </a:p>
        </p:txBody>
      </p:sp>
      <p:sp>
        <p:nvSpPr>
          <p:cNvPr id="11" name="Rectangle 10"/>
          <p:cNvSpPr/>
          <p:nvPr/>
        </p:nvSpPr>
        <p:spPr>
          <a:xfrm>
            <a:off x="1122816" y="3603136"/>
            <a:ext cx="6168571" cy="477054"/>
          </a:xfrm>
          <a:prstGeom prst="rect">
            <a:avLst/>
          </a:prstGeom>
        </p:spPr>
        <p:txBody>
          <a:bodyPr wrap="square">
            <a:spAutoFit/>
          </a:bodyPr>
          <a:lstStyle/>
          <a:p>
            <a:pPr marL="0" lvl="1" indent="169863" algn="ctr">
              <a:buNone/>
            </a:pPr>
            <a:r>
              <a:rPr lang="en-US" sz="2500" b="1" dirty="0">
                <a:solidFill>
                  <a:schemeClr val="tx2"/>
                </a:solidFill>
                <a:latin typeface="Arial" panose="020B0604020202020204" pitchFamily="34" charset="0"/>
                <a:cs typeface="Arial" panose="020B0604020202020204" pitchFamily="34" charset="0"/>
              </a:rPr>
              <a:t>Use the rule correctly</a:t>
            </a:r>
          </a:p>
        </p:txBody>
      </p:sp>
      <p:sp>
        <p:nvSpPr>
          <p:cNvPr id="13" name="Rectangle 12"/>
          <p:cNvSpPr/>
          <p:nvPr/>
        </p:nvSpPr>
        <p:spPr>
          <a:xfrm>
            <a:off x="1140706" y="5327161"/>
            <a:ext cx="6168571" cy="477054"/>
          </a:xfrm>
          <a:prstGeom prst="rect">
            <a:avLst/>
          </a:prstGeom>
        </p:spPr>
        <p:txBody>
          <a:bodyPr wrap="square">
            <a:spAutoFit/>
          </a:bodyPr>
          <a:lstStyle/>
          <a:p>
            <a:pPr marL="0" lvl="1" indent="169863" algn="ctr">
              <a:buNone/>
            </a:pPr>
            <a:r>
              <a:rPr lang="en-US" sz="2500" b="1" dirty="0">
                <a:solidFill>
                  <a:schemeClr val="tx2"/>
                </a:solidFill>
                <a:latin typeface="Arial" panose="020B0604020202020204" pitchFamily="34" charset="0"/>
                <a:cs typeface="Arial" panose="020B0604020202020204" pitchFamily="34" charset="0"/>
              </a:rPr>
              <a:t>State the rule</a:t>
            </a:r>
          </a:p>
        </p:txBody>
      </p:sp>
      <mc:AlternateContent xmlns:mc="http://schemas.openxmlformats.org/markup-compatibility/2006" xmlns:p14="http://schemas.microsoft.com/office/powerpoint/2010/main">
        <mc:Choice Requires="p14">
          <p:contentPart p14:bwMode="auto" r:id="rId7">
            <p14:nvContentPartPr>
              <p14:cNvPr id="14" name="Ink 13">
                <a:extLst>
                  <a:ext uri="{C183D7F6-B498-43B3-948B-1728B52AA6E4}">
                    <adec:decorative xmlns:adec="http://schemas.microsoft.com/office/drawing/2017/decorative" val="1"/>
                  </a:ext>
                </a:extLst>
              </p14:cNvPr>
              <p14:cNvContentPartPr/>
              <p14:nvPr/>
            </p14:nvContentPartPr>
            <p14:xfrm>
              <a:off x="5278200" y="101775"/>
              <a:ext cx="568800" cy="594720"/>
            </p14:xfrm>
          </p:contentPart>
        </mc:Choice>
        <mc:Fallback xmlns="">
          <p:pic>
            <p:nvPicPr>
              <p:cNvPr id="14" name="Ink 13">
                <a:extLst>
                  <a:ext uri="{C183D7F6-B498-43B3-948B-1728B52AA6E4}">
                    <adec:decorative xmlns:adec="http://schemas.microsoft.com/office/drawing/2017/decorative" val="1"/>
                  </a:ext>
                </a:extLst>
              </p:cNvPr>
              <p:cNvPicPr/>
              <p:nvPr/>
            </p:nvPicPr>
            <p:blipFill>
              <a:blip r:embed="rId8"/>
              <a:stretch>
                <a:fillRect/>
              </a:stretch>
            </p:blipFill>
            <p:spPr>
              <a:xfrm>
                <a:off x="5254126" y="77611"/>
                <a:ext cx="616230" cy="642326"/>
              </a:xfrm>
              <a:prstGeom prst="rect">
                <a:avLst/>
              </a:prstGeom>
            </p:spPr>
          </p:pic>
        </mc:Fallback>
      </mc:AlternateContent>
      <p:sp>
        <p:nvSpPr>
          <p:cNvPr id="2" name="Title 1" hidden="1">
            <a:extLst>
              <a:ext uri="{FF2B5EF4-FFF2-40B4-BE49-F238E27FC236}">
                <a16:creationId xmlns:a16="http://schemas.microsoft.com/office/drawing/2014/main" id="{A67AA5D5-4B8F-4E39-AB72-9D3ECB9E08D0}"/>
              </a:ext>
            </a:extLst>
          </p:cNvPr>
          <p:cNvSpPr>
            <a:spLocks noGrp="1"/>
          </p:cNvSpPr>
          <p:nvPr>
            <p:ph type="title"/>
          </p:nvPr>
        </p:nvSpPr>
        <p:spPr/>
        <p:txBody>
          <a:bodyPr/>
          <a:lstStyle/>
          <a:p>
            <a:r>
              <a:rPr lang="en-US" dirty="0"/>
              <a:t>Slide 82</a:t>
            </a:r>
          </a:p>
        </p:txBody>
      </p:sp>
      <p:sp>
        <p:nvSpPr>
          <p:cNvPr id="3" name="Text Placeholder 2" hidden="1">
            <a:extLst>
              <a:ext uri="{FF2B5EF4-FFF2-40B4-BE49-F238E27FC236}">
                <a16:creationId xmlns:a16="http://schemas.microsoft.com/office/drawing/2014/main" id="{4305174C-C756-4310-9884-0F273DDE9EA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0532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734050" y="137655"/>
            <a:ext cx="3114675" cy="2386470"/>
          </a:xfrm>
          <a:prstGeom prst="rect">
            <a:avLst/>
          </a:prstGeom>
          <a:solidFill>
            <a:schemeClr val="bg2">
              <a:lumMod val="75000"/>
              <a:lumOff val="25000"/>
            </a:schemeClr>
          </a:solidFill>
          <a:ln w="12700">
            <a:solidFill>
              <a:schemeClr val="bg1"/>
            </a:solidFill>
          </a:ln>
        </p:spPr>
        <p:txBody>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FFFF"/>
              </a:buClr>
              <a:buSzTx/>
              <a:buFont typeface="Arial" pitchFamily="34" charset="0"/>
              <a:buNone/>
              <a:tabLst>
                <a:tab pos="398463" algn="l"/>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Examine the Bloom’s Taxonomy level of learning outcome.</a:t>
            </a:r>
          </a:p>
          <a:p>
            <a:pPr marL="400050" lvl="1" indent="-285750">
              <a:buClr>
                <a:srgbClr val="FFFFFF"/>
              </a:buClr>
              <a:tabLst>
                <a:tab pos="398463" algn="l"/>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Ask questions that elicit responses at that level.</a:t>
            </a:r>
          </a:p>
          <a:p>
            <a:pPr marL="400050" lvl="1" indent="-285750">
              <a:buClr>
                <a:srgbClr val="FFFFFF"/>
              </a:buClr>
              <a:tabLst>
                <a:tab pos="398463" algn="l"/>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Ask questions that support the learning outcome.</a:t>
            </a:r>
          </a:p>
        </p:txBody>
      </p:sp>
      <p:graphicFrame>
        <p:nvGraphicFramePr>
          <p:cNvPr id="6" name="Diagram 5" descr="pyramid from top: creating, evaluating, analyzing, applying, understanding, remembering"/>
          <p:cNvGraphicFramePr/>
          <p:nvPr>
            <p:extLst>
              <p:ext uri="{D42A27DB-BD31-4B8C-83A1-F6EECF244321}">
                <p14:modId xmlns:p14="http://schemas.microsoft.com/office/powerpoint/2010/main" val="2510754129"/>
              </p:ext>
            </p:extLst>
          </p:nvPr>
        </p:nvGraphicFramePr>
        <p:xfrm>
          <a:off x="512828" y="989225"/>
          <a:ext cx="7424329" cy="5227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p:cNvSpPr/>
          <p:nvPr/>
        </p:nvSpPr>
        <p:spPr>
          <a:xfrm>
            <a:off x="990600" y="101775"/>
            <a:ext cx="4572000" cy="923330"/>
          </a:xfrm>
          <a:prstGeom prst="rect">
            <a:avLst/>
          </a:prstGeom>
        </p:spPr>
        <p:txBody>
          <a:bodyPr>
            <a:spAutoFit/>
          </a:bodyPr>
          <a:lstStyle/>
          <a:p>
            <a:pPr marL="169863" lvl="1" indent="0">
              <a:buNone/>
            </a:pPr>
            <a:r>
              <a:rPr lang="en-US" b="1" dirty="0">
                <a:solidFill>
                  <a:schemeClr val="accent5">
                    <a:lumMod val="40000"/>
                    <a:lumOff val="60000"/>
                  </a:schemeClr>
                </a:solidFill>
                <a:latin typeface="Arial" panose="020B0604020202020204" pitchFamily="34" charset="0"/>
                <a:cs typeface="Arial" panose="020B0604020202020204" pitchFamily="34" charset="0"/>
              </a:rPr>
              <a:t>Learning outcome: </a:t>
            </a:r>
            <a:r>
              <a:rPr lang="en-US" dirty="0">
                <a:solidFill>
                  <a:schemeClr val="accent5">
                    <a:lumMod val="40000"/>
                    <a:lumOff val="60000"/>
                  </a:schemeClr>
                </a:solidFill>
                <a:latin typeface="Arial" panose="020B0604020202020204" pitchFamily="34" charset="0"/>
                <a:cs typeface="Arial" panose="020B0604020202020204" pitchFamily="34" charset="0"/>
              </a:rPr>
              <a:t>SWBAT correctly state the magic E rule and read words that contain a magic E accurately.</a:t>
            </a:r>
          </a:p>
        </p:txBody>
      </p:sp>
      <p:sp>
        <p:nvSpPr>
          <p:cNvPr id="11" name="Rectangle 10"/>
          <p:cNvSpPr/>
          <p:nvPr/>
        </p:nvSpPr>
        <p:spPr>
          <a:xfrm>
            <a:off x="1122816" y="3603136"/>
            <a:ext cx="6168571" cy="477054"/>
          </a:xfrm>
          <a:prstGeom prst="rect">
            <a:avLst/>
          </a:prstGeom>
        </p:spPr>
        <p:txBody>
          <a:bodyPr wrap="square">
            <a:spAutoFit/>
          </a:bodyPr>
          <a:lstStyle/>
          <a:p>
            <a:pPr marL="0" lvl="1" indent="169863" algn="ctr">
              <a:buNone/>
            </a:pPr>
            <a:r>
              <a:rPr lang="en-US" sz="2500" b="1" dirty="0">
                <a:solidFill>
                  <a:schemeClr val="tx2"/>
                </a:solidFill>
                <a:latin typeface="Arial" panose="020B0604020202020204" pitchFamily="34" charset="0"/>
                <a:cs typeface="Arial" panose="020B0604020202020204" pitchFamily="34" charset="0"/>
              </a:rPr>
              <a:t>Use the rule correctly</a:t>
            </a:r>
          </a:p>
        </p:txBody>
      </p:sp>
      <p:sp>
        <p:nvSpPr>
          <p:cNvPr id="13" name="Rectangle 12"/>
          <p:cNvSpPr/>
          <p:nvPr/>
        </p:nvSpPr>
        <p:spPr>
          <a:xfrm>
            <a:off x="1140706" y="5327161"/>
            <a:ext cx="6168571" cy="477054"/>
          </a:xfrm>
          <a:prstGeom prst="rect">
            <a:avLst/>
          </a:prstGeom>
        </p:spPr>
        <p:txBody>
          <a:bodyPr wrap="square">
            <a:spAutoFit/>
          </a:bodyPr>
          <a:lstStyle/>
          <a:p>
            <a:pPr marL="0" lvl="1" indent="169863" algn="ctr">
              <a:buNone/>
            </a:pPr>
            <a:r>
              <a:rPr lang="en-US" sz="2500" b="1" dirty="0">
                <a:solidFill>
                  <a:schemeClr val="tx2"/>
                </a:solidFill>
                <a:latin typeface="Arial" panose="020B0604020202020204" pitchFamily="34" charset="0"/>
                <a:cs typeface="Arial" panose="020B0604020202020204" pitchFamily="34" charset="0"/>
              </a:rPr>
              <a:t>State the rule</a:t>
            </a:r>
          </a:p>
        </p:txBody>
      </p:sp>
      <mc:AlternateContent xmlns:mc="http://schemas.openxmlformats.org/markup-compatibility/2006" xmlns:p14="http://schemas.microsoft.com/office/powerpoint/2010/main">
        <mc:Choice Requires="p14">
          <p:contentPart p14:bwMode="auto" r:id="rId7">
            <p14:nvContentPartPr>
              <p14:cNvPr id="14" name="Ink 13">
                <a:extLst>
                  <a:ext uri="{C183D7F6-B498-43B3-948B-1728B52AA6E4}">
                    <adec:decorative xmlns:adec="http://schemas.microsoft.com/office/drawing/2017/decorative" val="1"/>
                  </a:ext>
                </a:extLst>
              </p14:cNvPr>
              <p14:cNvContentPartPr/>
              <p14:nvPr/>
            </p14:nvContentPartPr>
            <p14:xfrm>
              <a:off x="5278200" y="101775"/>
              <a:ext cx="568800" cy="594720"/>
            </p14:xfrm>
          </p:contentPart>
        </mc:Choice>
        <mc:Fallback xmlns="">
          <p:pic>
            <p:nvPicPr>
              <p:cNvPr id="14" name="Ink 13">
                <a:extLst>
                  <a:ext uri="{C183D7F6-B498-43B3-948B-1728B52AA6E4}">
                    <adec:decorative xmlns:adec="http://schemas.microsoft.com/office/drawing/2017/decorative" val="1"/>
                  </a:ext>
                </a:extLst>
              </p:cNvPr>
              <p:cNvPicPr/>
              <p:nvPr/>
            </p:nvPicPr>
            <p:blipFill>
              <a:blip r:embed="rId8"/>
              <a:stretch>
                <a:fillRect/>
              </a:stretch>
            </p:blipFill>
            <p:spPr>
              <a:xfrm>
                <a:off x="5254126" y="77611"/>
                <a:ext cx="616230" cy="642326"/>
              </a:xfrm>
              <a:prstGeom prst="rect">
                <a:avLst/>
              </a:prstGeom>
            </p:spPr>
          </p:pic>
        </mc:Fallback>
      </mc:AlternateContent>
      <p:sp>
        <p:nvSpPr>
          <p:cNvPr id="8" name="Rounded Rectangular Callout 7"/>
          <p:cNvSpPr/>
          <p:nvPr/>
        </p:nvSpPr>
        <p:spPr>
          <a:xfrm>
            <a:off x="6473273" y="4689676"/>
            <a:ext cx="2375452" cy="786136"/>
          </a:xfrm>
          <a:prstGeom prst="wedgeRoundRectCallout">
            <a:avLst>
              <a:gd name="adj1" fmla="val -47046"/>
              <a:gd name="adj2" fmla="val 114380"/>
              <a:gd name="adj3" fmla="val 16667"/>
            </a:avLst>
          </a:prstGeom>
          <a:solidFill>
            <a:schemeClr val="accent2">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What is the magic E rule?</a:t>
            </a:r>
          </a:p>
        </p:txBody>
      </p:sp>
      <p:sp>
        <p:nvSpPr>
          <p:cNvPr id="9" name="Rounded Rectangular Callout 8"/>
          <p:cNvSpPr/>
          <p:nvPr/>
        </p:nvSpPr>
        <p:spPr>
          <a:xfrm>
            <a:off x="5897979" y="2817000"/>
            <a:ext cx="2950745" cy="786136"/>
          </a:xfrm>
          <a:prstGeom prst="wedgeRoundRectCallout">
            <a:avLst>
              <a:gd name="adj1" fmla="val -47046"/>
              <a:gd name="adj2" fmla="val 114380"/>
              <a:gd name="adj3" fmla="val 16667"/>
            </a:avLst>
          </a:prstGeom>
          <a:solidFill>
            <a:schemeClr val="accent5">
              <a:lumMod val="40000"/>
              <a:lumOff val="6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2000" dirty="0">
                <a:solidFill>
                  <a:srgbClr val="000000"/>
                </a:solidFill>
                <a:latin typeface="Arial" panose="020B0604020202020204" pitchFamily="34" charset="0"/>
                <a:cs typeface="Arial" panose="020B0604020202020204" pitchFamily="34" charset="0"/>
              </a:rPr>
              <a:t>What is this word? </a:t>
            </a:r>
            <a:r>
              <a:rPr lang="en-US" sz="2000" i="1" dirty="0">
                <a:solidFill>
                  <a:srgbClr val="000000"/>
                </a:solidFill>
                <a:latin typeface="Arial" panose="020B0604020202020204" pitchFamily="34" charset="0"/>
                <a:cs typeface="Arial" panose="020B0604020202020204" pitchFamily="34" charset="0"/>
              </a:rPr>
              <a:t>(point at </a:t>
            </a:r>
            <a:r>
              <a:rPr lang="en-US" sz="2000" dirty="0">
                <a:solidFill>
                  <a:srgbClr val="000000"/>
                </a:solidFill>
                <a:latin typeface="Arial" panose="020B0604020202020204" pitchFamily="34" charset="0"/>
                <a:cs typeface="Arial" panose="020B0604020202020204" pitchFamily="34" charset="0"/>
              </a:rPr>
              <a:t>lake</a:t>
            </a:r>
            <a:r>
              <a:rPr lang="en-US" sz="2000" i="1" dirty="0">
                <a:solidFill>
                  <a:srgbClr val="000000"/>
                </a:solidFill>
                <a:latin typeface="Arial" panose="020B0604020202020204" pitchFamily="34" charset="0"/>
                <a:cs typeface="Arial" panose="020B0604020202020204" pitchFamily="34" charset="0"/>
              </a:rPr>
              <a:t>)</a:t>
            </a:r>
            <a:endParaRPr lang="en-US" sz="2000" dirty="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9">
            <p14:nvContentPartPr>
              <p14:cNvPr id="12" name="Ink 11">
                <a:extLst>
                  <a:ext uri="{C183D7F6-B498-43B3-948B-1728B52AA6E4}">
                    <adec:decorative xmlns:adec="http://schemas.microsoft.com/office/drawing/2017/decorative" val="1"/>
                  </a:ext>
                </a:extLst>
              </p14:cNvPr>
              <p14:cNvContentPartPr/>
              <p14:nvPr/>
            </p14:nvContentPartPr>
            <p14:xfrm>
              <a:off x="5562600" y="953345"/>
              <a:ext cx="568800" cy="594720"/>
            </p14:xfrm>
          </p:contentPart>
        </mc:Choice>
        <mc:Fallback xmlns="">
          <p:pic>
            <p:nvPicPr>
              <p:cNvPr id="12" name="Ink 11">
                <a:extLst>
                  <a:ext uri="{C183D7F6-B498-43B3-948B-1728B52AA6E4}">
                    <adec:decorative xmlns:adec="http://schemas.microsoft.com/office/drawing/2017/decorative" val="1"/>
                  </a:ext>
                </a:extLst>
              </p:cNvPr>
              <p:cNvPicPr/>
              <p:nvPr/>
            </p:nvPicPr>
            <p:blipFill>
              <a:blip r:embed="rId8"/>
              <a:stretch>
                <a:fillRect/>
              </a:stretch>
            </p:blipFill>
            <p:spPr>
              <a:xfrm>
                <a:off x="5538526" y="929181"/>
                <a:ext cx="616230" cy="642326"/>
              </a:xfrm>
              <a:prstGeom prst="rect">
                <a:avLst/>
              </a:prstGeom>
            </p:spPr>
          </p:pic>
        </mc:Fallback>
      </mc:AlternateContent>
      <p:sp>
        <p:nvSpPr>
          <p:cNvPr id="2" name="Title 1" hidden="1">
            <a:extLst>
              <a:ext uri="{FF2B5EF4-FFF2-40B4-BE49-F238E27FC236}">
                <a16:creationId xmlns:a16="http://schemas.microsoft.com/office/drawing/2014/main" id="{313A21ED-A798-4504-9FA6-C02277B72268}"/>
              </a:ext>
            </a:extLst>
          </p:cNvPr>
          <p:cNvSpPr>
            <a:spLocks noGrp="1"/>
          </p:cNvSpPr>
          <p:nvPr>
            <p:ph type="title"/>
          </p:nvPr>
        </p:nvSpPr>
        <p:spPr/>
        <p:txBody>
          <a:bodyPr/>
          <a:lstStyle/>
          <a:p>
            <a:r>
              <a:rPr lang="en-US" dirty="0"/>
              <a:t>Slide 83</a:t>
            </a:r>
          </a:p>
        </p:txBody>
      </p:sp>
      <p:sp>
        <p:nvSpPr>
          <p:cNvPr id="3" name="Text Placeholder 2" hidden="1">
            <a:extLst>
              <a:ext uri="{FF2B5EF4-FFF2-40B4-BE49-F238E27FC236}">
                <a16:creationId xmlns:a16="http://schemas.microsoft.com/office/drawing/2014/main" id="{09D20E28-8808-41A6-85C6-4E110ACD7FF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29174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734050" y="137655"/>
            <a:ext cx="3114675" cy="2386470"/>
          </a:xfrm>
          <a:prstGeom prst="rect">
            <a:avLst/>
          </a:prstGeom>
          <a:solidFill>
            <a:schemeClr val="bg2">
              <a:lumMod val="75000"/>
              <a:lumOff val="25000"/>
            </a:schemeClr>
          </a:solidFill>
          <a:ln w="12700">
            <a:solidFill>
              <a:schemeClr val="bg1"/>
            </a:solidFill>
          </a:ln>
        </p:spPr>
        <p:txBody>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FFFFFF"/>
              </a:buClr>
              <a:buSzTx/>
              <a:buFont typeface="Arial" pitchFamily="34" charset="0"/>
              <a:buNone/>
              <a:tabLst>
                <a:tab pos="398463" algn="l"/>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Examine the Bloom’s Taxonomy level of learning outcome.</a:t>
            </a:r>
          </a:p>
          <a:p>
            <a:pPr marL="400050" lvl="1" indent="-285750">
              <a:buClr>
                <a:srgbClr val="FFFFFF"/>
              </a:buClr>
              <a:tabLst>
                <a:tab pos="398463" algn="l"/>
              </a:tabLst>
              <a:defRPr/>
            </a:pPr>
            <a:r>
              <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Ask questions that elicit responses at that level.</a:t>
            </a:r>
          </a:p>
          <a:p>
            <a:pPr marL="400050" lvl="1" indent="-285750">
              <a:buClr>
                <a:srgbClr val="FFFFFF"/>
              </a:buClr>
              <a:tabLst>
                <a:tab pos="398463" algn="l"/>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Ask questions that support the learning outcome.</a:t>
            </a:r>
          </a:p>
        </p:txBody>
      </p:sp>
      <p:graphicFrame>
        <p:nvGraphicFramePr>
          <p:cNvPr id="6" name="Diagram 5" descr="pyramid from top: creating, evaluating, analyzing, applying, understanding, remembering"/>
          <p:cNvGraphicFramePr/>
          <p:nvPr>
            <p:extLst>
              <p:ext uri="{D42A27DB-BD31-4B8C-83A1-F6EECF244321}">
                <p14:modId xmlns:p14="http://schemas.microsoft.com/office/powerpoint/2010/main" val="3524305567"/>
              </p:ext>
            </p:extLst>
          </p:nvPr>
        </p:nvGraphicFramePr>
        <p:xfrm>
          <a:off x="512828" y="989225"/>
          <a:ext cx="7424329" cy="5227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p:cNvSpPr/>
          <p:nvPr/>
        </p:nvSpPr>
        <p:spPr>
          <a:xfrm>
            <a:off x="990600" y="101775"/>
            <a:ext cx="4572000" cy="923330"/>
          </a:xfrm>
          <a:prstGeom prst="rect">
            <a:avLst/>
          </a:prstGeom>
        </p:spPr>
        <p:txBody>
          <a:bodyPr>
            <a:spAutoFit/>
          </a:bodyPr>
          <a:lstStyle/>
          <a:p>
            <a:pPr marL="169863" lvl="1" indent="0">
              <a:buNone/>
            </a:pPr>
            <a:r>
              <a:rPr lang="en-US" b="1" dirty="0">
                <a:solidFill>
                  <a:schemeClr val="accent5">
                    <a:lumMod val="40000"/>
                    <a:lumOff val="60000"/>
                  </a:schemeClr>
                </a:solidFill>
                <a:latin typeface="Arial" panose="020B0604020202020204" pitchFamily="34" charset="0"/>
                <a:cs typeface="Arial" panose="020B0604020202020204" pitchFamily="34" charset="0"/>
              </a:rPr>
              <a:t>Learning outcome: </a:t>
            </a:r>
            <a:r>
              <a:rPr lang="en-US" dirty="0">
                <a:solidFill>
                  <a:schemeClr val="accent5">
                    <a:lumMod val="40000"/>
                    <a:lumOff val="60000"/>
                  </a:schemeClr>
                </a:solidFill>
                <a:latin typeface="Arial" panose="020B0604020202020204" pitchFamily="34" charset="0"/>
                <a:cs typeface="Arial" panose="020B0604020202020204" pitchFamily="34" charset="0"/>
              </a:rPr>
              <a:t>SWBAT correctly state the magic E rule and read words that contain a magic E accurately.</a:t>
            </a:r>
          </a:p>
        </p:txBody>
      </p:sp>
      <p:sp>
        <p:nvSpPr>
          <p:cNvPr id="11" name="Rectangle 10"/>
          <p:cNvSpPr/>
          <p:nvPr/>
        </p:nvSpPr>
        <p:spPr>
          <a:xfrm>
            <a:off x="1122816" y="3603136"/>
            <a:ext cx="6168571" cy="477054"/>
          </a:xfrm>
          <a:prstGeom prst="rect">
            <a:avLst/>
          </a:prstGeom>
        </p:spPr>
        <p:txBody>
          <a:bodyPr wrap="square">
            <a:spAutoFit/>
          </a:bodyPr>
          <a:lstStyle/>
          <a:p>
            <a:pPr marL="0" lvl="1" indent="169863" algn="ctr">
              <a:buNone/>
            </a:pPr>
            <a:r>
              <a:rPr lang="en-US" sz="2500" b="1" dirty="0">
                <a:solidFill>
                  <a:schemeClr val="tx2"/>
                </a:solidFill>
                <a:latin typeface="Arial" panose="020B0604020202020204" pitchFamily="34" charset="0"/>
                <a:cs typeface="Arial" panose="020B0604020202020204" pitchFamily="34" charset="0"/>
              </a:rPr>
              <a:t>Use the rule correctly</a:t>
            </a:r>
          </a:p>
        </p:txBody>
      </p:sp>
      <p:sp>
        <p:nvSpPr>
          <p:cNvPr id="13" name="Rectangle 12"/>
          <p:cNvSpPr/>
          <p:nvPr/>
        </p:nvSpPr>
        <p:spPr>
          <a:xfrm>
            <a:off x="1140706" y="5327161"/>
            <a:ext cx="6168571" cy="477054"/>
          </a:xfrm>
          <a:prstGeom prst="rect">
            <a:avLst/>
          </a:prstGeom>
        </p:spPr>
        <p:txBody>
          <a:bodyPr wrap="square">
            <a:spAutoFit/>
          </a:bodyPr>
          <a:lstStyle/>
          <a:p>
            <a:pPr marL="0" lvl="1" indent="169863" algn="ctr">
              <a:buNone/>
            </a:pPr>
            <a:r>
              <a:rPr lang="en-US" sz="2500" b="1" dirty="0">
                <a:solidFill>
                  <a:schemeClr val="tx2"/>
                </a:solidFill>
                <a:latin typeface="Arial" panose="020B0604020202020204" pitchFamily="34" charset="0"/>
                <a:cs typeface="Arial" panose="020B0604020202020204" pitchFamily="34" charset="0"/>
              </a:rPr>
              <a:t>State the rule</a:t>
            </a:r>
          </a:p>
        </p:txBody>
      </p:sp>
      <mc:AlternateContent xmlns:mc="http://schemas.openxmlformats.org/markup-compatibility/2006" xmlns:p14="http://schemas.microsoft.com/office/powerpoint/2010/main">
        <mc:Choice Requires="p14">
          <p:contentPart p14:bwMode="auto" r:id="rId7">
            <p14:nvContentPartPr>
              <p14:cNvPr id="14" name="Ink 13">
                <a:extLst>
                  <a:ext uri="{C183D7F6-B498-43B3-948B-1728B52AA6E4}">
                    <adec:decorative xmlns:adec="http://schemas.microsoft.com/office/drawing/2017/decorative" val="1"/>
                  </a:ext>
                </a:extLst>
              </p14:cNvPr>
              <p14:cNvContentPartPr/>
              <p14:nvPr/>
            </p14:nvContentPartPr>
            <p14:xfrm>
              <a:off x="5278200" y="101775"/>
              <a:ext cx="568800" cy="594720"/>
            </p14:xfrm>
          </p:contentPart>
        </mc:Choice>
        <mc:Fallback xmlns="">
          <p:pic>
            <p:nvPicPr>
              <p:cNvPr id="14" name="Ink 13">
                <a:extLst>
                  <a:ext uri="{C183D7F6-B498-43B3-948B-1728B52AA6E4}">
                    <adec:decorative xmlns:adec="http://schemas.microsoft.com/office/drawing/2017/decorative" val="1"/>
                  </a:ext>
                </a:extLst>
              </p:cNvPr>
              <p:cNvPicPr/>
              <p:nvPr/>
            </p:nvPicPr>
            <p:blipFill>
              <a:blip r:embed="rId8"/>
              <a:stretch>
                <a:fillRect/>
              </a:stretch>
            </p:blipFill>
            <p:spPr>
              <a:xfrm>
                <a:off x="5254126" y="77611"/>
                <a:ext cx="616230" cy="64232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C183D7F6-B498-43B3-948B-1728B52AA6E4}">
                    <adec:decorative xmlns:adec="http://schemas.microsoft.com/office/drawing/2017/decorative" val="1"/>
                  </a:ext>
                </a:extLst>
              </p14:cNvPr>
              <p14:cNvContentPartPr/>
              <p14:nvPr/>
            </p14:nvContentPartPr>
            <p14:xfrm>
              <a:off x="5562600" y="953345"/>
              <a:ext cx="568800" cy="594720"/>
            </p14:xfrm>
          </p:contentPart>
        </mc:Choice>
        <mc:Fallback xmlns="">
          <p:pic>
            <p:nvPicPr>
              <p:cNvPr id="12" name="Ink 11">
                <a:extLst>
                  <a:ext uri="{C183D7F6-B498-43B3-948B-1728B52AA6E4}">
                    <adec:decorative xmlns:adec="http://schemas.microsoft.com/office/drawing/2017/decorative" val="1"/>
                  </a:ext>
                </a:extLst>
              </p:cNvPr>
              <p:cNvPicPr/>
              <p:nvPr/>
            </p:nvPicPr>
            <p:blipFill>
              <a:blip r:embed="rId8"/>
              <a:stretch>
                <a:fillRect/>
              </a:stretch>
            </p:blipFill>
            <p:spPr>
              <a:xfrm>
                <a:off x="5538526" y="929181"/>
                <a:ext cx="616230" cy="642326"/>
              </a:xfrm>
              <a:prstGeom prst="rect">
                <a:avLst/>
              </a:prstGeom>
            </p:spPr>
          </p:pic>
        </mc:Fallback>
      </mc:AlternateContent>
      <p:sp>
        <p:nvSpPr>
          <p:cNvPr id="15" name="Rounded Rectangular Callout 14"/>
          <p:cNvSpPr/>
          <p:nvPr/>
        </p:nvSpPr>
        <p:spPr>
          <a:xfrm>
            <a:off x="6344128" y="4356809"/>
            <a:ext cx="2547628" cy="1199204"/>
          </a:xfrm>
          <a:prstGeom prst="wedgeRoundRectCallout">
            <a:avLst>
              <a:gd name="adj1" fmla="val -57016"/>
              <a:gd name="adj2" fmla="val 80491"/>
              <a:gd name="adj3" fmla="val 16667"/>
            </a:avLst>
          </a:prstGeom>
          <a:solidFill>
            <a:schemeClr val="accent2">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Turn and tell your partner</a:t>
            </a:r>
            <a:r>
              <a:rPr kumimoji="0" lang="en-US" sz="20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what the Magic E Rule is.</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ounded Rectangular Callout 15"/>
          <p:cNvSpPr/>
          <p:nvPr/>
        </p:nvSpPr>
        <p:spPr>
          <a:xfrm>
            <a:off x="5941011" y="2854656"/>
            <a:ext cx="2950745" cy="786136"/>
          </a:xfrm>
          <a:prstGeom prst="wedgeRoundRectCallout">
            <a:avLst>
              <a:gd name="adj1" fmla="val -47046"/>
              <a:gd name="adj2" fmla="val 114380"/>
              <a:gd name="adj3" fmla="val 16667"/>
            </a:avLst>
          </a:prstGeom>
          <a:solidFill>
            <a:schemeClr val="accent5">
              <a:lumMod val="40000"/>
              <a:lumOff val="6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2000" dirty="0">
                <a:solidFill>
                  <a:srgbClr val="000000"/>
                </a:solidFill>
                <a:latin typeface="Arial" panose="020B0604020202020204" pitchFamily="34" charset="0"/>
                <a:cs typeface="Arial" panose="020B0604020202020204" pitchFamily="34" charset="0"/>
              </a:rPr>
              <a:t>What is this word? </a:t>
            </a:r>
            <a:r>
              <a:rPr lang="en-US" sz="2000" i="1" dirty="0">
                <a:solidFill>
                  <a:srgbClr val="000000"/>
                </a:solidFill>
                <a:latin typeface="Arial" panose="020B0604020202020204" pitchFamily="34" charset="0"/>
                <a:cs typeface="Arial" panose="020B0604020202020204" pitchFamily="34" charset="0"/>
              </a:rPr>
              <a:t>(point at </a:t>
            </a:r>
            <a:r>
              <a:rPr lang="en-US" sz="2000" dirty="0">
                <a:solidFill>
                  <a:srgbClr val="000000"/>
                </a:solidFill>
                <a:latin typeface="Arial" panose="020B0604020202020204" pitchFamily="34" charset="0"/>
                <a:cs typeface="Arial" panose="020B0604020202020204" pitchFamily="34" charset="0"/>
              </a:rPr>
              <a:t>fame</a:t>
            </a:r>
            <a:r>
              <a:rPr lang="en-US" sz="2000" i="1" dirty="0">
                <a:solidFill>
                  <a:srgbClr val="000000"/>
                </a:solidFill>
                <a:latin typeface="Arial" panose="020B0604020202020204" pitchFamily="34" charset="0"/>
                <a:cs typeface="Arial" panose="020B0604020202020204" pitchFamily="34" charset="0"/>
              </a:rPr>
              <a:t>)</a:t>
            </a:r>
            <a:endParaRPr lang="en-US" sz="2000" dirty="0">
              <a:solidFill>
                <a:srgbClr val="000000"/>
              </a:solidFill>
              <a:latin typeface="Arial" panose="020B0604020202020204" pitchFamily="34" charset="0"/>
              <a:cs typeface="Arial" panose="020B0604020202020204" pitchFamily="34" charset="0"/>
            </a:endParaRPr>
          </a:p>
        </p:txBody>
      </p:sp>
      <p:sp>
        <p:nvSpPr>
          <p:cNvPr id="17" name="Rounded Rectangular Callout 16"/>
          <p:cNvSpPr/>
          <p:nvPr/>
        </p:nvSpPr>
        <p:spPr>
          <a:xfrm>
            <a:off x="324283" y="2381251"/>
            <a:ext cx="1866104" cy="2164806"/>
          </a:xfrm>
          <a:prstGeom prst="wedgeRoundRectCallout">
            <a:avLst>
              <a:gd name="adj1" fmla="val 57395"/>
              <a:gd name="adj2" fmla="val 74237"/>
              <a:gd name="adj3" fmla="val 16667"/>
            </a:avLst>
          </a:prstGeom>
          <a:solidFill>
            <a:schemeClr val="accent6">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2000" dirty="0">
                <a:solidFill>
                  <a:srgbClr val="000000"/>
                </a:solidFill>
                <a:latin typeface="Arial" panose="020B0604020202020204" pitchFamily="34" charset="0"/>
                <a:cs typeface="Arial" panose="020B0604020202020204" pitchFamily="34" charset="0"/>
              </a:rPr>
              <a:t>When you see vowel-consonant-E, what does the vowel say?</a:t>
            </a:r>
          </a:p>
        </p:txBody>
      </p:sp>
      <mc:AlternateContent xmlns:mc="http://schemas.openxmlformats.org/markup-compatibility/2006" xmlns:p14="http://schemas.microsoft.com/office/powerpoint/2010/main">
        <mc:Choice Requires="p14">
          <p:contentPart p14:bwMode="auto" r:id="rId10">
            <p14:nvContentPartPr>
              <p14:cNvPr id="18" name="Ink 17">
                <a:extLst>
                  <a:ext uri="{C183D7F6-B498-43B3-948B-1728B52AA6E4}">
                    <adec:decorative xmlns:adec="http://schemas.microsoft.com/office/drawing/2017/decorative" val="1"/>
                  </a:ext>
                </a:extLst>
              </p14:cNvPr>
              <p14:cNvContentPartPr/>
              <p14:nvPr/>
            </p14:nvContentPartPr>
            <p14:xfrm>
              <a:off x="5562600" y="1593802"/>
              <a:ext cx="568800" cy="594720"/>
            </p14:xfrm>
          </p:contentPart>
        </mc:Choice>
        <mc:Fallback xmlns="">
          <p:pic>
            <p:nvPicPr>
              <p:cNvPr id="18" name="Ink 17">
                <a:extLst>
                  <a:ext uri="{C183D7F6-B498-43B3-948B-1728B52AA6E4}">
                    <adec:decorative xmlns:adec="http://schemas.microsoft.com/office/drawing/2017/decorative" val="1"/>
                  </a:ext>
                </a:extLst>
              </p:cNvPr>
              <p:cNvPicPr/>
              <p:nvPr/>
            </p:nvPicPr>
            <p:blipFill>
              <a:blip r:embed="rId8"/>
              <a:stretch>
                <a:fillRect/>
              </a:stretch>
            </p:blipFill>
            <p:spPr>
              <a:xfrm>
                <a:off x="5538526" y="1569638"/>
                <a:ext cx="616230" cy="642326"/>
              </a:xfrm>
              <a:prstGeom prst="rect">
                <a:avLst/>
              </a:prstGeom>
            </p:spPr>
          </p:pic>
        </mc:Fallback>
      </mc:AlternateContent>
      <p:sp>
        <p:nvSpPr>
          <p:cNvPr id="2" name="Title 1" hidden="1">
            <a:extLst>
              <a:ext uri="{FF2B5EF4-FFF2-40B4-BE49-F238E27FC236}">
                <a16:creationId xmlns:a16="http://schemas.microsoft.com/office/drawing/2014/main" id="{F5A7B140-FC07-4CE6-A0E3-363F28B37BF7}"/>
              </a:ext>
            </a:extLst>
          </p:cNvPr>
          <p:cNvSpPr>
            <a:spLocks noGrp="1"/>
          </p:cNvSpPr>
          <p:nvPr>
            <p:ph type="title"/>
          </p:nvPr>
        </p:nvSpPr>
        <p:spPr/>
        <p:txBody>
          <a:bodyPr/>
          <a:lstStyle/>
          <a:p>
            <a:r>
              <a:rPr lang="en-US" dirty="0"/>
              <a:t>Slide 84</a:t>
            </a:r>
          </a:p>
        </p:txBody>
      </p:sp>
      <p:sp>
        <p:nvSpPr>
          <p:cNvPr id="3" name="Text Placeholder 2" hidden="1">
            <a:extLst>
              <a:ext uri="{FF2B5EF4-FFF2-40B4-BE49-F238E27FC236}">
                <a16:creationId xmlns:a16="http://schemas.microsoft.com/office/drawing/2014/main" id="{2B40ADAD-E85D-4360-91DF-730CEF2D796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0176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Real video example</a:t>
            </a:r>
          </a:p>
        </p:txBody>
      </p:sp>
      <p:sp>
        <p:nvSpPr>
          <p:cNvPr id="4" name="Content Placeholder 3"/>
          <p:cNvSpPr>
            <a:spLocks noGrp="1"/>
          </p:cNvSpPr>
          <p:nvPr>
            <p:ph idx="12"/>
          </p:nvPr>
        </p:nvSpPr>
        <p:spPr>
          <a:xfrm>
            <a:off x="646585" y="6160607"/>
            <a:ext cx="4062943" cy="458248"/>
          </a:xfrm>
        </p:spPr>
        <p:txBody>
          <a:bodyPr>
            <a:normAutofit fontScale="92500"/>
          </a:bodyPr>
          <a:lstStyle/>
          <a:p>
            <a:pPr marL="0" indent="0">
              <a:buNone/>
            </a:pPr>
            <a:r>
              <a:rPr lang="en-US" dirty="0"/>
              <a:t>Archer, A. L. </a:t>
            </a:r>
          </a:p>
          <a:p>
            <a:pPr marL="0" indent="0">
              <a:buNone/>
            </a:pPr>
            <a:r>
              <a:rPr lang="en-US" dirty="0"/>
              <a:t>https://explicitinstruction.org/video-elementary/elementary-video-4/ </a:t>
            </a:r>
          </a:p>
          <a:p>
            <a:pPr marL="0" indent="0">
              <a:buNone/>
            </a:pPr>
            <a:endParaRPr lang="en-US" dirty="0"/>
          </a:p>
        </p:txBody>
      </p:sp>
      <p:sp>
        <p:nvSpPr>
          <p:cNvPr id="5" name="Text Placeholder 4"/>
          <p:cNvSpPr>
            <a:spLocks noGrp="1"/>
          </p:cNvSpPr>
          <p:nvPr>
            <p:ph type="body" sz="quarter" idx="14"/>
          </p:nvPr>
        </p:nvSpPr>
        <p:spPr/>
        <p:txBody>
          <a:bodyPr/>
          <a:lstStyle/>
          <a:p>
            <a:pPr>
              <a:lnSpc>
                <a:spcPct val="100000"/>
              </a:lnSpc>
            </a:pPr>
            <a:r>
              <a:rPr lang="en-US" sz="1800" dirty="0"/>
              <a:t>Dr. Anita Archer</a:t>
            </a:r>
          </a:p>
          <a:p>
            <a:pPr>
              <a:lnSpc>
                <a:spcPct val="100000"/>
              </a:lnSpc>
            </a:pPr>
            <a:r>
              <a:rPr lang="en-US" sz="1800" dirty="0"/>
              <a:t>2</a:t>
            </a:r>
            <a:r>
              <a:rPr lang="en-US" sz="1800" baseline="30000" dirty="0"/>
              <a:t>nd</a:t>
            </a:r>
            <a:r>
              <a:rPr lang="en-US" sz="1800" dirty="0"/>
              <a:t> Grade Vocabulary Lesson</a:t>
            </a:r>
          </a:p>
          <a:p>
            <a:pPr>
              <a:lnSpc>
                <a:spcPct val="100000"/>
              </a:lnSpc>
            </a:pPr>
            <a:r>
              <a:rPr lang="en-US" dirty="0"/>
              <a:t>Learning outcome: SWBAT read the word </a:t>
            </a:r>
            <a:r>
              <a:rPr lang="en-US" i="1" dirty="0"/>
              <a:t>concentrate</a:t>
            </a:r>
            <a:r>
              <a:rPr lang="en-US" dirty="0"/>
              <a:t> and determine whether a scenario matches the definition.</a:t>
            </a:r>
            <a:endParaRPr lang="en-US" i="1" dirty="0"/>
          </a:p>
          <a:p>
            <a:pPr>
              <a:lnSpc>
                <a:spcPct val="100000"/>
              </a:lnSpc>
            </a:pPr>
            <a:r>
              <a:rPr lang="en-US" dirty="0"/>
              <a:t>Did the methods Dr. Archer use to elicit responses match the learning outcome?</a:t>
            </a:r>
          </a:p>
        </p:txBody>
      </p:sp>
      <p:pic>
        <p:nvPicPr>
          <p:cNvPr id="6" name="Picture Placeholder 6" descr="poster board that says, concentrate, impressed, educated"/>
          <p:cNvPicPr>
            <a:picLocks noGrp="1" noChangeAspect="1"/>
          </p:cNvPicPr>
          <p:nvPr>
            <p:ph idx="13"/>
          </p:nvPr>
        </p:nvPicPr>
        <p:blipFill>
          <a:blip r:embed="rId2"/>
          <a:srcRect l="13523" r="13523"/>
          <a:stretch>
            <a:fillRect/>
          </a:stretch>
        </p:blipFill>
        <p:spPr>
          <a:xfrm>
            <a:off x="5115797" y="1891506"/>
            <a:ext cx="3571718" cy="3114675"/>
          </a:xfrm>
          <a:prstGeom prst="rect">
            <a:avLst/>
          </a:prstGeom>
        </p:spPr>
      </p:pic>
    </p:spTree>
    <p:extLst>
      <p:ext uri="{BB962C8B-B14F-4D97-AF65-F5344CB8AC3E}">
        <p14:creationId xmlns:p14="http://schemas.microsoft.com/office/powerpoint/2010/main" val="32271947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Matching to learning outcome</a:t>
            </a:r>
          </a:p>
        </p:txBody>
      </p:sp>
      <p:sp>
        <p:nvSpPr>
          <p:cNvPr id="6" name="Content Placeholder 2"/>
          <p:cNvSpPr txBox="1">
            <a:spLocks/>
          </p:cNvSpPr>
          <p:nvPr/>
        </p:nvSpPr>
        <p:spPr>
          <a:xfrm>
            <a:off x="1069521" y="6333551"/>
            <a:ext cx="3891610" cy="322751"/>
          </a:xfrm>
          <a:prstGeom prst="rect">
            <a:avLst/>
          </a:prstGeom>
        </p:spPr>
        <p:txBody>
          <a:bodyPr vert="horz" lIns="91440" tIns="45720" rIns="91440" bIns="45720" rtlCol="0">
            <a:normAutofit fontScale="85000" lnSpcReduction="20000"/>
          </a:bodyPr>
          <a:lstStyle>
            <a:lvl1pPr marL="171450" indent="-171450" algn="l" defTabSz="914400" rtl="0" eaLnBrk="1" latinLnBrk="0" hangingPunct="1">
              <a:lnSpc>
                <a:spcPct val="100000"/>
              </a:lnSpc>
              <a:spcBef>
                <a:spcPts val="0"/>
              </a:spcBef>
              <a:buClr>
                <a:schemeClr val="accent2">
                  <a:lumMod val="75000"/>
                </a:schemeClr>
              </a:buClr>
              <a:buFont typeface="Arial" charset="0"/>
              <a:buChar char="•"/>
              <a:defRPr sz="1050" kern="1200" baseline="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en-US" dirty="0"/>
              <a:t>Archer, A. L. </a:t>
            </a:r>
          </a:p>
          <a:p>
            <a:pPr marL="0" indent="0">
              <a:buFont typeface="Arial" charset="0"/>
              <a:buNone/>
            </a:pPr>
            <a:r>
              <a:rPr lang="en-US" dirty="0"/>
              <a:t>https://explicitinstruction.org/video-elementary/elementary-video-4/ </a:t>
            </a:r>
          </a:p>
          <a:p>
            <a:pPr marL="0" indent="0">
              <a:buFont typeface="Arial" charset="0"/>
              <a:buNone/>
            </a:pPr>
            <a:endParaRPr lang="en-US" dirty="0"/>
          </a:p>
        </p:txBody>
      </p:sp>
      <p:sp>
        <p:nvSpPr>
          <p:cNvPr id="2" name="TextBox 1"/>
          <p:cNvSpPr txBox="1"/>
          <p:nvPr/>
        </p:nvSpPr>
        <p:spPr>
          <a:xfrm>
            <a:off x="529630" y="1433384"/>
            <a:ext cx="8229600" cy="646331"/>
          </a:xfrm>
          <a:prstGeom prst="rect">
            <a:avLst/>
          </a:prstGeom>
          <a:noFill/>
        </p:spPr>
        <p:txBody>
          <a:bodyPr wrap="square" rtlCol="0">
            <a:spAutoFit/>
          </a:bodyPr>
          <a:lstStyle/>
          <a:p>
            <a:r>
              <a:rPr lang="en-US" b="1" dirty="0">
                <a:solidFill>
                  <a:schemeClr val="accent2"/>
                </a:solidFill>
              </a:rPr>
              <a:t>Link to Video: </a:t>
            </a:r>
            <a:r>
              <a:rPr lang="en-US" dirty="0">
                <a:hlinkClick r:id="rId3"/>
              </a:rPr>
              <a:t>https://explicitinstruction.org/video-elementary/elementary-video-4/ </a:t>
            </a:r>
            <a:r>
              <a:rPr lang="en-US" dirty="0"/>
              <a:t>(stop at 02:08)</a:t>
            </a:r>
          </a:p>
        </p:txBody>
      </p:sp>
      <p:pic>
        <p:nvPicPr>
          <p:cNvPr id="4" name="Picture 3"/>
          <p:cNvPicPr>
            <a:picLocks noChangeAspect="1"/>
          </p:cNvPicPr>
          <p:nvPr/>
        </p:nvPicPr>
        <p:blipFill>
          <a:blip r:embed="rId4"/>
          <a:stretch>
            <a:fillRect/>
          </a:stretch>
        </p:blipFill>
        <p:spPr>
          <a:xfrm>
            <a:off x="1960503" y="2271374"/>
            <a:ext cx="5367853" cy="3823304"/>
          </a:xfrm>
          <a:prstGeom prst="rect">
            <a:avLst/>
          </a:prstGeom>
        </p:spPr>
      </p:pic>
    </p:spTree>
    <p:extLst>
      <p:ext uri="{BB962C8B-B14F-4D97-AF65-F5344CB8AC3E}">
        <p14:creationId xmlns:p14="http://schemas.microsoft.com/office/powerpoint/2010/main" val="16327185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Activity 6.9</a:t>
            </a:r>
            <a:br>
              <a:rPr lang="en-US" dirty="0"/>
            </a:br>
            <a:r>
              <a:rPr lang="en-US" i="1" dirty="0"/>
              <a:t>Analyze a Video Example</a:t>
            </a:r>
            <a:endParaRPr lang="en-US" dirty="0"/>
          </a:p>
        </p:txBody>
      </p:sp>
      <p:sp>
        <p:nvSpPr>
          <p:cNvPr id="6" name="Text Placeholder 5"/>
          <p:cNvSpPr>
            <a:spLocks noGrp="1"/>
          </p:cNvSpPr>
          <p:nvPr>
            <p:ph type="body" sz="quarter" idx="14"/>
          </p:nvPr>
        </p:nvSpPr>
        <p:spPr/>
        <p:txBody>
          <a:bodyPr/>
          <a:lstStyle/>
          <a:p>
            <a:pPr marL="400050" indent="-400050"/>
            <a:r>
              <a:rPr lang="en-US" dirty="0"/>
              <a:t>Give an example of a question that Dr. Archer asked that matched the learning outcome. </a:t>
            </a:r>
          </a:p>
          <a:p>
            <a:pPr>
              <a:lnSpc>
                <a:spcPct val="100000"/>
              </a:lnSpc>
            </a:pPr>
            <a:r>
              <a:rPr lang="en-US" b="1" dirty="0"/>
              <a:t>Learning outcome</a:t>
            </a:r>
            <a:r>
              <a:rPr lang="en-US" dirty="0"/>
              <a:t>: SWBAT read the word </a:t>
            </a:r>
            <a:r>
              <a:rPr lang="en-US" i="1" dirty="0"/>
              <a:t>concentrate</a:t>
            </a:r>
            <a:r>
              <a:rPr lang="en-US" dirty="0"/>
              <a:t> and determine whether a scenario matches the definition.</a:t>
            </a:r>
            <a:endParaRPr lang="en-US" i="1" dirty="0"/>
          </a:p>
          <a:p>
            <a:pPr marL="400050" indent="-400050"/>
            <a:endParaRPr lang="en-US" dirty="0"/>
          </a:p>
          <a:p>
            <a:endParaRPr lang="en-US" dirty="0"/>
          </a:p>
        </p:txBody>
      </p:sp>
      <p:sp>
        <p:nvSpPr>
          <p:cNvPr id="7" name="Content Placeholder 3"/>
          <p:cNvSpPr>
            <a:spLocks noGrp="1"/>
          </p:cNvSpPr>
          <p:nvPr>
            <p:ph idx="12"/>
          </p:nvPr>
        </p:nvSpPr>
        <p:spPr>
          <a:xfrm>
            <a:off x="646585" y="6160607"/>
            <a:ext cx="4062943" cy="458248"/>
          </a:xfrm>
        </p:spPr>
        <p:txBody>
          <a:bodyPr>
            <a:normAutofit fontScale="92500"/>
          </a:bodyPr>
          <a:lstStyle/>
          <a:p>
            <a:pPr marL="0" indent="0">
              <a:buNone/>
            </a:pPr>
            <a:r>
              <a:rPr lang="en-US" dirty="0"/>
              <a:t>Archer, A. L. </a:t>
            </a:r>
          </a:p>
          <a:p>
            <a:pPr marL="0" indent="0">
              <a:buNone/>
            </a:pPr>
            <a:r>
              <a:rPr lang="en-US" dirty="0"/>
              <a:t>https://explicitinstruction.org/video-elementary/elementary-video-4/ </a:t>
            </a:r>
          </a:p>
          <a:p>
            <a:pPr marL="0" indent="0">
              <a:buNone/>
            </a:pPr>
            <a:endParaRPr lang="en-US" dirty="0"/>
          </a:p>
        </p:txBody>
      </p:sp>
      <p:pic>
        <p:nvPicPr>
          <p:cNvPr id="8" name="Picture Placeholder 6" descr="poster board that says, concentrate, impressed, educated"/>
          <p:cNvPicPr>
            <a:picLocks noChangeAspect="1"/>
          </p:cNvPicPr>
          <p:nvPr/>
        </p:nvPicPr>
        <p:blipFill>
          <a:blip r:embed="rId2"/>
          <a:srcRect l="13523" r="13523"/>
          <a:stretch>
            <a:fillRect/>
          </a:stretch>
        </p:blipFill>
        <p:spPr>
          <a:xfrm>
            <a:off x="5115797" y="1891506"/>
            <a:ext cx="3571718" cy="3114675"/>
          </a:xfrm>
          <a:prstGeom prst="rect">
            <a:avLst/>
          </a:prstGeom>
        </p:spPr>
      </p:pic>
    </p:spTree>
    <p:extLst>
      <p:ext uri="{BB962C8B-B14F-4D97-AF65-F5344CB8AC3E}">
        <p14:creationId xmlns:p14="http://schemas.microsoft.com/office/powerpoint/2010/main" val="9781026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Real video example</a:t>
            </a:r>
          </a:p>
        </p:txBody>
      </p:sp>
      <p:sp>
        <p:nvSpPr>
          <p:cNvPr id="4" name="Content Placeholder 3"/>
          <p:cNvSpPr>
            <a:spLocks noGrp="1"/>
          </p:cNvSpPr>
          <p:nvPr>
            <p:ph idx="12"/>
          </p:nvPr>
        </p:nvSpPr>
        <p:spPr>
          <a:xfrm>
            <a:off x="646585" y="6160607"/>
            <a:ext cx="4062943" cy="458248"/>
          </a:xfrm>
        </p:spPr>
        <p:txBody>
          <a:bodyPr>
            <a:normAutofit fontScale="92500"/>
          </a:bodyPr>
          <a:lstStyle/>
          <a:p>
            <a:pPr marL="0" indent="0">
              <a:buNone/>
            </a:pPr>
            <a:r>
              <a:rPr lang="en-US" dirty="0"/>
              <a:t>Archer, A. L. </a:t>
            </a:r>
          </a:p>
          <a:p>
            <a:pPr marL="0" indent="0">
              <a:buNone/>
            </a:pPr>
            <a:r>
              <a:rPr lang="en-US" dirty="0"/>
              <a:t>https://explicitinstruction.org/video-elementary/elementary-video-4/ </a:t>
            </a:r>
          </a:p>
          <a:p>
            <a:pPr marL="0" indent="0">
              <a:buNone/>
            </a:pPr>
            <a:endParaRPr lang="en-US" dirty="0"/>
          </a:p>
        </p:txBody>
      </p:sp>
      <p:sp>
        <p:nvSpPr>
          <p:cNvPr id="5" name="Text Placeholder 4"/>
          <p:cNvSpPr>
            <a:spLocks noGrp="1"/>
          </p:cNvSpPr>
          <p:nvPr>
            <p:ph type="body" sz="quarter" idx="14"/>
          </p:nvPr>
        </p:nvSpPr>
        <p:spPr/>
        <p:txBody>
          <a:bodyPr/>
          <a:lstStyle/>
          <a:p>
            <a:pPr>
              <a:lnSpc>
                <a:spcPct val="100000"/>
              </a:lnSpc>
            </a:pPr>
            <a:r>
              <a:rPr lang="en-US" sz="1800" dirty="0"/>
              <a:t>Dr. Anita Archer</a:t>
            </a:r>
          </a:p>
          <a:p>
            <a:pPr>
              <a:lnSpc>
                <a:spcPct val="100000"/>
              </a:lnSpc>
            </a:pPr>
            <a:r>
              <a:rPr lang="en-US" sz="1800" dirty="0"/>
              <a:t>2</a:t>
            </a:r>
            <a:r>
              <a:rPr lang="en-US" sz="1800" baseline="30000" dirty="0"/>
              <a:t>nd</a:t>
            </a:r>
            <a:r>
              <a:rPr lang="en-US" sz="1800" dirty="0"/>
              <a:t> Grade Vocabulary Lesson</a:t>
            </a:r>
          </a:p>
          <a:p>
            <a:pPr>
              <a:lnSpc>
                <a:spcPct val="100000"/>
              </a:lnSpc>
            </a:pPr>
            <a:r>
              <a:rPr lang="en-US" dirty="0"/>
              <a:t>Learning outcome: SWBAT read the word </a:t>
            </a:r>
            <a:r>
              <a:rPr lang="en-US" i="1" dirty="0"/>
              <a:t>concentrate</a:t>
            </a:r>
            <a:r>
              <a:rPr lang="en-US" dirty="0"/>
              <a:t> and determine whether a scenario matches the definition.</a:t>
            </a:r>
            <a:endParaRPr lang="en-US" i="1" dirty="0"/>
          </a:p>
          <a:p>
            <a:pPr>
              <a:lnSpc>
                <a:spcPct val="100000"/>
              </a:lnSpc>
            </a:pPr>
            <a:r>
              <a:rPr lang="en-US" dirty="0"/>
              <a:t>Did the methods Dr. Archer used to elicit responses match the learning outcome?</a:t>
            </a:r>
          </a:p>
        </p:txBody>
      </p:sp>
      <p:pic>
        <p:nvPicPr>
          <p:cNvPr id="6" name="Picture Placeholder 6" descr="poster board that says, concentrate, impressed, educated"/>
          <p:cNvPicPr>
            <a:picLocks noGrp="1" noChangeAspect="1"/>
          </p:cNvPicPr>
          <p:nvPr>
            <p:ph idx="13"/>
          </p:nvPr>
        </p:nvPicPr>
        <p:blipFill>
          <a:blip r:embed="rId2"/>
          <a:srcRect l="13523" r="13523"/>
          <a:stretch>
            <a:fillRect/>
          </a:stretch>
        </p:blipFill>
        <p:spPr>
          <a:xfrm>
            <a:off x="5115797" y="1891506"/>
            <a:ext cx="3571718" cy="3114675"/>
          </a:xfrm>
          <a:prstGeom prst="rect">
            <a:avLst/>
          </a:prstGeom>
        </p:spPr>
      </p:pic>
    </p:spTree>
    <p:extLst>
      <p:ext uri="{BB962C8B-B14F-4D97-AF65-F5344CB8AC3E}">
        <p14:creationId xmlns:p14="http://schemas.microsoft.com/office/powerpoint/2010/main" val="34638988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dirty="0"/>
              <a:t>Complete Online Activities</a:t>
            </a:r>
          </a:p>
          <a:p>
            <a:r>
              <a:rPr lang="en-US" dirty="0"/>
              <a:t>Activity 6.10: </a:t>
            </a:r>
            <a:r>
              <a:rPr lang="en-US" i="1" dirty="0"/>
              <a:t>Journal Entry</a:t>
            </a:r>
          </a:p>
          <a:p>
            <a:r>
              <a:rPr lang="en-US" dirty="0"/>
              <a:t>Activity 6.11: </a:t>
            </a:r>
            <a:r>
              <a:rPr lang="en-US" i="1" dirty="0"/>
              <a:t>Module 6 Part 2 Quiz</a:t>
            </a:r>
            <a:endParaRPr lang="en-US" dirty="0"/>
          </a:p>
        </p:txBody>
      </p:sp>
      <p:sp>
        <p:nvSpPr>
          <p:cNvPr id="3" name="Text Placeholder 2"/>
          <p:cNvSpPr>
            <a:spLocks noGrp="1"/>
          </p:cNvSpPr>
          <p:nvPr>
            <p:ph type="body" sz="quarter" idx="14"/>
          </p:nvPr>
        </p:nvSpPr>
        <p:spPr/>
        <p:txBody>
          <a:bodyPr/>
          <a:lstStyle/>
          <a:p>
            <a:r>
              <a:rPr lang="en-US" dirty="0"/>
              <a:t>Part 2 Wrap-Up</a:t>
            </a:r>
          </a:p>
        </p:txBody>
      </p:sp>
      <p:sp>
        <p:nvSpPr>
          <p:cNvPr id="4" name="Title 3" hidden="1">
            <a:extLst>
              <a:ext uri="{FF2B5EF4-FFF2-40B4-BE49-F238E27FC236}">
                <a16:creationId xmlns:a16="http://schemas.microsoft.com/office/drawing/2014/main" id="{191EDCFE-2FEA-4179-A1F2-C98D54490D7B}"/>
              </a:ext>
            </a:extLst>
          </p:cNvPr>
          <p:cNvSpPr>
            <a:spLocks noGrp="1"/>
          </p:cNvSpPr>
          <p:nvPr>
            <p:ph type="title"/>
          </p:nvPr>
        </p:nvSpPr>
        <p:spPr/>
        <p:txBody>
          <a:bodyPr/>
          <a:lstStyle/>
          <a:p>
            <a:r>
              <a:rPr lang="en-US" dirty="0"/>
              <a:t>Slide 89</a:t>
            </a:r>
          </a:p>
        </p:txBody>
      </p:sp>
    </p:spTree>
    <p:extLst>
      <p:ext uri="{BB962C8B-B14F-4D97-AF65-F5344CB8AC3E}">
        <p14:creationId xmlns:p14="http://schemas.microsoft.com/office/powerpoint/2010/main" val="1920624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75733" y="1562306"/>
            <a:ext cx="8437638" cy="4469673"/>
          </a:xfrm>
        </p:spPr>
        <p:txBody>
          <a:bodyPr>
            <a:normAutofit/>
          </a:bodyPr>
          <a:lstStyle/>
          <a:p>
            <a:pPr>
              <a:lnSpc>
                <a:spcPct val="120000"/>
              </a:lnSpc>
            </a:pPr>
            <a:r>
              <a:rPr lang="en-US" sz="2800" dirty="0"/>
              <a:t>Different methods are effective in different situations, but methods should always elicit responses that:</a:t>
            </a:r>
          </a:p>
          <a:p>
            <a:pPr lvl="1">
              <a:lnSpc>
                <a:spcPct val="120000"/>
              </a:lnSpc>
            </a:pPr>
            <a:r>
              <a:rPr lang="en-US" sz="2400" dirty="0"/>
              <a:t>Maintain or check accuracy of processing</a:t>
            </a:r>
          </a:p>
          <a:p>
            <a:pPr lvl="1">
              <a:lnSpc>
                <a:spcPct val="120000"/>
              </a:lnSpc>
            </a:pPr>
            <a:r>
              <a:rPr lang="en-US" sz="2400" dirty="0"/>
              <a:t>Match the learning outcome</a:t>
            </a:r>
          </a:p>
          <a:p>
            <a:pPr lvl="1">
              <a:lnSpc>
                <a:spcPct val="120000"/>
              </a:lnSpc>
            </a:pPr>
            <a:r>
              <a:rPr lang="en-US" sz="2400" dirty="0"/>
              <a:t>Match student abilities</a:t>
            </a:r>
          </a:p>
          <a:p>
            <a:pPr lvl="1">
              <a:lnSpc>
                <a:spcPct val="120000"/>
              </a:lnSpc>
            </a:pPr>
            <a:r>
              <a:rPr lang="en-US" sz="2400" dirty="0"/>
              <a:t>Elicit a variety of response formats (when appropriate)</a:t>
            </a:r>
          </a:p>
          <a:p>
            <a:pPr lvl="1">
              <a:lnSpc>
                <a:spcPct val="120000"/>
              </a:lnSpc>
            </a:pPr>
            <a:r>
              <a:rPr lang="en-US" sz="2400" dirty="0"/>
              <a:t>Maximize student involvement</a:t>
            </a:r>
          </a:p>
          <a:p>
            <a:pPr lvl="1"/>
            <a:endParaRPr lang="en-US" dirty="0"/>
          </a:p>
        </p:txBody>
      </p:sp>
      <p:sp>
        <p:nvSpPr>
          <p:cNvPr id="3" name="Title 2"/>
          <p:cNvSpPr>
            <a:spLocks noGrp="1"/>
          </p:cNvSpPr>
          <p:nvPr>
            <p:ph type="title"/>
          </p:nvPr>
        </p:nvSpPr>
        <p:spPr/>
        <p:txBody>
          <a:bodyPr>
            <a:normAutofit fontScale="90000"/>
          </a:bodyPr>
          <a:lstStyle/>
          <a:p>
            <a:r>
              <a:rPr lang="en-US" dirty="0"/>
              <a:t>Using </a:t>
            </a:r>
            <a:r>
              <a:rPr lang="en-US" dirty="0">
                <a:solidFill>
                  <a:schemeClr val="accent5"/>
                </a:solidFill>
              </a:rPr>
              <a:t>effective</a:t>
            </a:r>
            <a:r>
              <a:rPr lang="en-US" dirty="0"/>
              <a:t> methods to elicit                 frequent responses</a:t>
            </a:r>
          </a:p>
        </p:txBody>
      </p:sp>
    </p:spTree>
    <p:extLst>
      <p:ext uri="{BB962C8B-B14F-4D97-AF65-F5344CB8AC3E}">
        <p14:creationId xmlns:p14="http://schemas.microsoft.com/office/powerpoint/2010/main" val="4412676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6.10</a:t>
            </a:r>
            <a:br>
              <a:rPr lang="en-US" dirty="0"/>
            </a:br>
            <a:r>
              <a:rPr lang="en-US" i="1" dirty="0"/>
              <a:t>Journal Entry</a:t>
            </a:r>
            <a:endParaRPr lang="en-US" dirty="0"/>
          </a:p>
        </p:txBody>
      </p:sp>
      <p:sp>
        <p:nvSpPr>
          <p:cNvPr id="3" name="Text Placeholder 2"/>
          <p:cNvSpPr>
            <a:spLocks noGrp="1"/>
          </p:cNvSpPr>
          <p:nvPr>
            <p:ph type="body" sz="quarter" idx="13"/>
          </p:nvPr>
        </p:nvSpPr>
        <p:spPr/>
        <p:txBody>
          <a:bodyPr>
            <a:normAutofit/>
          </a:bodyPr>
          <a:lstStyle/>
          <a:p>
            <a:pPr marL="0" indent="0">
              <a:lnSpc>
                <a:spcPct val="100000"/>
              </a:lnSpc>
              <a:spcBef>
                <a:spcPts val="1200"/>
              </a:spcBef>
              <a:buNone/>
            </a:pPr>
            <a:r>
              <a:rPr lang="en-US" sz="2400" dirty="0"/>
              <a:t>Write a Journal Entry in which you:</a:t>
            </a:r>
          </a:p>
          <a:p>
            <a:pPr marL="1200150" lvl="1" indent="-742950">
              <a:lnSpc>
                <a:spcPct val="100000"/>
              </a:lnSpc>
              <a:spcBef>
                <a:spcPts val="1200"/>
              </a:spcBef>
              <a:buClr>
                <a:schemeClr val="accent4"/>
              </a:buClr>
              <a:buFont typeface="+mj-lt"/>
              <a:buAutoNum type="arabicPeriod"/>
            </a:pPr>
            <a:r>
              <a:rPr lang="en-US" sz="2400" dirty="0"/>
              <a:t>Explain a learning outcome relevant to your students</a:t>
            </a:r>
          </a:p>
          <a:p>
            <a:pPr marL="1200150" lvl="1" indent="-742950">
              <a:lnSpc>
                <a:spcPct val="100000"/>
              </a:lnSpc>
              <a:spcBef>
                <a:spcPts val="1200"/>
              </a:spcBef>
              <a:buClr>
                <a:schemeClr val="accent4"/>
              </a:buClr>
              <a:buFont typeface="+mj-lt"/>
              <a:buAutoNum type="arabicPeriod"/>
            </a:pPr>
            <a:r>
              <a:rPr lang="en-US" sz="2400" dirty="0"/>
              <a:t>Identify the level of Bloom’s Taxonomy of the learning outcome</a:t>
            </a:r>
          </a:p>
          <a:p>
            <a:pPr marL="1200150" lvl="1" indent="-742950">
              <a:lnSpc>
                <a:spcPct val="100000"/>
              </a:lnSpc>
              <a:spcBef>
                <a:spcPts val="1200"/>
              </a:spcBef>
              <a:buClr>
                <a:schemeClr val="accent4"/>
              </a:buClr>
              <a:buFont typeface="+mj-lt"/>
              <a:buAutoNum type="arabicPeriod"/>
            </a:pPr>
            <a:r>
              <a:rPr lang="en-US" sz="2400" dirty="0"/>
              <a:t>Write two questions that elicit responses that match the learning outcome</a:t>
            </a:r>
          </a:p>
          <a:p>
            <a:pPr marL="1200150" lvl="1" indent="-742950">
              <a:lnSpc>
                <a:spcPct val="100000"/>
              </a:lnSpc>
              <a:spcBef>
                <a:spcPts val="1200"/>
              </a:spcBef>
              <a:buClr>
                <a:schemeClr val="accent4"/>
              </a:buClr>
              <a:buFont typeface="+mj-lt"/>
              <a:buAutoNum type="arabicPeriod"/>
            </a:pPr>
            <a:r>
              <a:rPr lang="en-US" sz="2400" dirty="0"/>
              <a:t>Write two questions that elicit responses that support the learning outcome</a:t>
            </a:r>
          </a:p>
          <a:p>
            <a:pPr marL="0" indent="0">
              <a:lnSpc>
                <a:spcPct val="100000"/>
              </a:lnSpc>
              <a:spcBef>
                <a:spcPts val="1200"/>
              </a:spcBef>
              <a:buNone/>
            </a:pPr>
            <a:endParaRPr lang="en-US" sz="2400" dirty="0"/>
          </a:p>
        </p:txBody>
      </p:sp>
    </p:spTree>
    <p:extLst>
      <p:ext uri="{BB962C8B-B14F-4D97-AF65-F5344CB8AC3E}">
        <p14:creationId xmlns:p14="http://schemas.microsoft.com/office/powerpoint/2010/main" val="38746130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6.11</a:t>
            </a:r>
            <a:br>
              <a:rPr lang="en-US" dirty="0"/>
            </a:br>
            <a:r>
              <a:rPr lang="en-US" dirty="0"/>
              <a:t>Quiz</a:t>
            </a:r>
          </a:p>
        </p:txBody>
      </p:sp>
      <p:sp>
        <p:nvSpPr>
          <p:cNvPr id="5" name="Text Placeholder 4"/>
          <p:cNvSpPr>
            <a:spLocks noGrp="1"/>
          </p:cNvSpPr>
          <p:nvPr>
            <p:ph type="body" sz="quarter" idx="13"/>
          </p:nvPr>
        </p:nvSpPr>
        <p:spPr>
          <a:xfrm>
            <a:off x="575733" y="1644308"/>
            <a:ext cx="8307010" cy="4469673"/>
          </a:xfrm>
        </p:spPr>
        <p:txBody>
          <a:bodyPr/>
          <a:lstStyle/>
          <a:p>
            <a:r>
              <a:rPr lang="en-US" dirty="0"/>
              <a:t>Complete the Module 6 Part 2 quiz to demonstrate your understanding of eliciting responses that match the learning outcome. </a:t>
            </a:r>
          </a:p>
          <a:p>
            <a:r>
              <a:rPr lang="en-US" dirty="0"/>
              <a:t>When you’re finished, you can watch the quiz answer video for an explanation of the correct responses. </a:t>
            </a:r>
          </a:p>
        </p:txBody>
      </p:sp>
    </p:spTree>
    <p:extLst>
      <p:ext uri="{BB962C8B-B14F-4D97-AF65-F5344CB8AC3E}">
        <p14:creationId xmlns:p14="http://schemas.microsoft.com/office/powerpoint/2010/main" val="9365985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6.11</a:t>
            </a:r>
            <a:br>
              <a:rPr lang="en-US" dirty="0"/>
            </a:br>
            <a:r>
              <a:rPr lang="en-US" i="1" dirty="0"/>
              <a:t>Quiz</a:t>
            </a:r>
            <a:endParaRPr lang="en-US" dirty="0"/>
          </a:p>
        </p:txBody>
      </p:sp>
      <p:sp>
        <p:nvSpPr>
          <p:cNvPr id="3" name="Text Placeholder 2"/>
          <p:cNvSpPr>
            <a:spLocks noGrp="1"/>
          </p:cNvSpPr>
          <p:nvPr>
            <p:ph type="body" sz="quarter" idx="13"/>
          </p:nvPr>
        </p:nvSpPr>
        <p:spPr/>
        <p:txBody>
          <a:bodyPr>
            <a:normAutofit/>
          </a:bodyPr>
          <a:lstStyle/>
          <a:p>
            <a:pPr>
              <a:lnSpc>
                <a:spcPct val="100000"/>
              </a:lnSpc>
              <a:spcBef>
                <a:spcPts val="600"/>
              </a:spcBef>
              <a:buFont typeface="+mj-lt"/>
              <a:buAutoNum type="arabicPeriod"/>
            </a:pPr>
            <a:r>
              <a:rPr lang="en-US" b="1" dirty="0"/>
              <a:t>True or False: </a:t>
            </a:r>
            <a:r>
              <a:rPr lang="en-US" dirty="0"/>
              <a:t>It is important to identify the level of Bloom’s Taxonomy of the learning outcome to determine the types of questions to ask your students. </a:t>
            </a:r>
          </a:p>
          <a:p>
            <a:pPr>
              <a:lnSpc>
                <a:spcPct val="100000"/>
              </a:lnSpc>
              <a:spcBef>
                <a:spcPts val="600"/>
              </a:spcBef>
              <a:buFont typeface="+mj-lt"/>
              <a:buAutoNum type="arabicPeriod"/>
            </a:pPr>
            <a:endParaRPr lang="en-US" dirty="0"/>
          </a:p>
          <a:p>
            <a:pPr>
              <a:buFont typeface="+mj-lt"/>
              <a:buAutoNum type="arabicPeriod"/>
              <a:tabLst>
                <a:tab pos="457200" algn="l"/>
              </a:tabLst>
            </a:pPr>
            <a:r>
              <a:rPr lang="en-US" dirty="0"/>
              <a:t>When eliciting responses that match the learning outcome, you should: </a:t>
            </a:r>
          </a:p>
          <a:p>
            <a:pPr marL="800100" lvl="1" indent="-342900">
              <a:buFont typeface="+mj-lt"/>
              <a:buAutoNum type="alphaLcParenR"/>
            </a:pPr>
            <a:r>
              <a:rPr lang="en-US" dirty="0"/>
              <a:t>Determine the level of Bloom’s Taxonomy of the learning outcome</a:t>
            </a:r>
          </a:p>
          <a:p>
            <a:pPr marL="800100" lvl="1" indent="-342900">
              <a:buFont typeface="+mj-lt"/>
              <a:buAutoNum type="alphaLcParenR"/>
            </a:pPr>
            <a:r>
              <a:rPr lang="en-US" dirty="0"/>
              <a:t>Ask questions at the same level as the learning outcome</a:t>
            </a:r>
          </a:p>
          <a:p>
            <a:pPr marL="800100" lvl="1" indent="-342900">
              <a:buFont typeface="+mj-lt"/>
              <a:buAutoNum type="alphaLcParenR"/>
            </a:pPr>
            <a:r>
              <a:rPr lang="en-US" dirty="0"/>
              <a:t>Ask questions at one level above the learning outcome</a:t>
            </a:r>
          </a:p>
          <a:p>
            <a:pPr marL="800100" lvl="1" indent="-342900">
              <a:buFont typeface="+mj-lt"/>
              <a:buAutoNum type="alphaLcParenR"/>
            </a:pPr>
            <a:r>
              <a:rPr lang="en-US" dirty="0"/>
              <a:t>A and B</a:t>
            </a:r>
          </a:p>
        </p:txBody>
      </p:sp>
    </p:spTree>
    <p:extLst>
      <p:ext uri="{BB962C8B-B14F-4D97-AF65-F5344CB8AC3E}">
        <p14:creationId xmlns:p14="http://schemas.microsoft.com/office/powerpoint/2010/main" val="6227308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6.11</a:t>
            </a:r>
            <a:br>
              <a:rPr lang="en-US" dirty="0"/>
            </a:br>
            <a:r>
              <a:rPr lang="en-US" i="1" dirty="0"/>
              <a:t>Quiz</a:t>
            </a:r>
            <a:endParaRPr lang="en-US" dirty="0"/>
          </a:p>
        </p:txBody>
      </p:sp>
      <p:sp>
        <p:nvSpPr>
          <p:cNvPr id="3" name="Text Placeholder 2"/>
          <p:cNvSpPr>
            <a:spLocks noGrp="1"/>
          </p:cNvSpPr>
          <p:nvPr>
            <p:ph type="body" sz="quarter" idx="13"/>
          </p:nvPr>
        </p:nvSpPr>
        <p:spPr/>
        <p:txBody>
          <a:bodyPr>
            <a:normAutofit/>
          </a:bodyPr>
          <a:lstStyle/>
          <a:p>
            <a:pPr marL="0" indent="0">
              <a:lnSpc>
                <a:spcPct val="100000"/>
              </a:lnSpc>
              <a:spcBef>
                <a:spcPts val="600"/>
              </a:spcBef>
              <a:buNone/>
            </a:pPr>
            <a:r>
              <a:rPr lang="en-US" dirty="0"/>
              <a:t>For each response elicited in the following scenarios, decide whether the method used to elicit the response:</a:t>
            </a:r>
          </a:p>
          <a:p>
            <a:pPr marL="342900" indent="-342900">
              <a:lnSpc>
                <a:spcPct val="100000"/>
              </a:lnSpc>
              <a:spcBef>
                <a:spcPts val="600"/>
              </a:spcBef>
              <a:buAutoNum type="alphaLcParenR"/>
            </a:pPr>
            <a:r>
              <a:rPr lang="en-US" dirty="0"/>
              <a:t>Is matched to the learning outcome because it matches the Bloom’s taxonomy level of the learning outcome.</a:t>
            </a:r>
          </a:p>
          <a:p>
            <a:pPr marL="342900" indent="-342900">
              <a:lnSpc>
                <a:spcPct val="100000"/>
              </a:lnSpc>
              <a:spcBef>
                <a:spcPts val="600"/>
              </a:spcBef>
              <a:buAutoNum type="alphaLcParenR"/>
            </a:pPr>
            <a:r>
              <a:rPr lang="en-US" dirty="0"/>
              <a:t>Is matched to the learning outcome because it supports the learning outcome.</a:t>
            </a:r>
          </a:p>
          <a:p>
            <a:pPr marL="342900" indent="-342900">
              <a:lnSpc>
                <a:spcPct val="100000"/>
              </a:lnSpc>
              <a:spcBef>
                <a:spcPts val="600"/>
              </a:spcBef>
              <a:buAutoNum type="alphaLcParenR"/>
            </a:pPr>
            <a:r>
              <a:rPr lang="en-US" dirty="0"/>
              <a:t>Is not matched to the learning outcome</a:t>
            </a:r>
          </a:p>
        </p:txBody>
      </p:sp>
    </p:spTree>
    <p:extLst>
      <p:ext uri="{BB962C8B-B14F-4D97-AF65-F5344CB8AC3E}">
        <p14:creationId xmlns:p14="http://schemas.microsoft.com/office/powerpoint/2010/main" val="7236620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6.11</a:t>
            </a:r>
            <a:br>
              <a:rPr lang="en-US" dirty="0"/>
            </a:br>
            <a:r>
              <a:rPr lang="en-US" i="1" dirty="0"/>
              <a:t>Quiz</a:t>
            </a:r>
            <a:endParaRPr lang="en-US" dirty="0"/>
          </a:p>
        </p:txBody>
      </p:sp>
      <p:sp>
        <p:nvSpPr>
          <p:cNvPr id="3" name="Text Placeholder 2"/>
          <p:cNvSpPr>
            <a:spLocks noGrp="1"/>
          </p:cNvSpPr>
          <p:nvPr>
            <p:ph type="body" sz="quarter" idx="13"/>
          </p:nvPr>
        </p:nvSpPr>
        <p:spPr/>
        <p:txBody>
          <a:bodyPr>
            <a:normAutofit/>
          </a:bodyPr>
          <a:lstStyle/>
          <a:p>
            <a:pPr marL="0" indent="0">
              <a:lnSpc>
                <a:spcPct val="100000"/>
              </a:lnSpc>
              <a:spcBef>
                <a:spcPts val="600"/>
              </a:spcBef>
              <a:buNone/>
            </a:pPr>
            <a:r>
              <a:rPr lang="en-US" sz="1800" dirty="0"/>
              <a:t>Mrs. T is a 1st grade special educator teaching a math lesson about the commutative property of addition. The learning outcome is that SWBAT apply the commutative property to successfully solve addition problems. </a:t>
            </a:r>
          </a:p>
          <a:p>
            <a:pPr marL="514350" indent="-342900">
              <a:lnSpc>
                <a:spcPct val="100000"/>
              </a:lnSpc>
              <a:spcBef>
                <a:spcPts val="1200"/>
              </a:spcBef>
              <a:buFont typeface="+mj-lt"/>
              <a:buAutoNum type="arabicPeriod" startAt="3"/>
            </a:pPr>
            <a:r>
              <a:rPr lang="en-US" sz="1800" dirty="0"/>
              <a:t>T: “Today we will learn about the commutative property of addition. What property will we learn about?”</a:t>
            </a:r>
          </a:p>
          <a:p>
            <a:pPr marL="514350" indent="-342900">
              <a:lnSpc>
                <a:spcPct val="100000"/>
              </a:lnSpc>
              <a:spcBef>
                <a:spcPts val="1200"/>
              </a:spcBef>
              <a:buFont typeface="+mj-lt"/>
              <a:buAutoNum type="arabicPeriod" startAt="3"/>
            </a:pPr>
            <a:r>
              <a:rPr lang="en-US" sz="1800" dirty="0"/>
              <a:t>T: “How is the commutative property of addition different from the associative property?”</a:t>
            </a:r>
          </a:p>
          <a:p>
            <a:pPr marL="514350" indent="-342900">
              <a:lnSpc>
                <a:spcPct val="100000"/>
              </a:lnSpc>
              <a:spcBef>
                <a:spcPts val="1200"/>
              </a:spcBef>
              <a:buFont typeface="+mj-lt"/>
              <a:buAutoNum type="arabicPeriod" startAt="3"/>
            </a:pPr>
            <a:r>
              <a:rPr lang="en-US" sz="1800" dirty="0"/>
              <a:t>T: “Since 7+5=12, we can use the commutative property to know that 5+7 also = 12. What does 5+7 equal?”</a:t>
            </a:r>
          </a:p>
          <a:p>
            <a:pPr marL="514350" indent="-342900">
              <a:lnSpc>
                <a:spcPct val="100000"/>
              </a:lnSpc>
              <a:spcBef>
                <a:spcPts val="1200"/>
              </a:spcBef>
              <a:buFont typeface="+mj-lt"/>
              <a:buAutoNum type="arabicPeriod" startAt="3"/>
            </a:pPr>
            <a:r>
              <a:rPr lang="en-US" sz="1800" dirty="0"/>
              <a:t>T: “I know that 9+6=15. Using the commutative property, what does 6 plus 9 equal? Turn and whisper to your partner.”</a:t>
            </a:r>
          </a:p>
        </p:txBody>
      </p:sp>
    </p:spTree>
    <p:extLst>
      <p:ext uri="{BB962C8B-B14F-4D97-AF65-F5344CB8AC3E}">
        <p14:creationId xmlns:p14="http://schemas.microsoft.com/office/powerpoint/2010/main" val="6604470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6.11</a:t>
            </a:r>
            <a:br>
              <a:rPr lang="en-US" dirty="0"/>
            </a:br>
            <a:r>
              <a:rPr lang="en-US" i="1" dirty="0"/>
              <a:t>Quiz</a:t>
            </a:r>
            <a:endParaRPr lang="en-US" dirty="0"/>
          </a:p>
        </p:txBody>
      </p:sp>
      <p:sp>
        <p:nvSpPr>
          <p:cNvPr id="3" name="Text Placeholder 2"/>
          <p:cNvSpPr>
            <a:spLocks noGrp="1"/>
          </p:cNvSpPr>
          <p:nvPr>
            <p:ph type="body" sz="quarter" idx="13"/>
          </p:nvPr>
        </p:nvSpPr>
        <p:spPr/>
        <p:txBody>
          <a:bodyPr>
            <a:noAutofit/>
          </a:bodyPr>
          <a:lstStyle/>
          <a:p>
            <a:pPr marL="0" indent="0">
              <a:lnSpc>
                <a:spcPct val="100000"/>
              </a:lnSpc>
              <a:buNone/>
            </a:pPr>
            <a:r>
              <a:rPr lang="en-US" sz="1800" dirty="0"/>
              <a:t>Mr. M is a 7</a:t>
            </a:r>
            <a:r>
              <a:rPr lang="en-US" sz="1800" baseline="30000" dirty="0"/>
              <a:t>th</a:t>
            </a:r>
            <a:r>
              <a:rPr lang="en-US" sz="1800" dirty="0"/>
              <a:t> grade special educator teaching a lesson about text features. The learning outcome is that SWBAT describe three text features: headings, picture captions, and maps. </a:t>
            </a:r>
          </a:p>
          <a:p>
            <a:pPr marL="628650" lvl="1" indent="-400050">
              <a:lnSpc>
                <a:spcPct val="100000"/>
              </a:lnSpc>
              <a:spcBef>
                <a:spcPts val="1200"/>
              </a:spcBef>
              <a:buFont typeface="+mj-lt"/>
              <a:buAutoNum type="arabicPeriod" startAt="7"/>
            </a:pPr>
            <a:r>
              <a:rPr lang="en-US" dirty="0"/>
              <a:t>T: “Today we will learn about 3 new text features. Who can remind me of the text feature we learned about yesterday?”</a:t>
            </a:r>
          </a:p>
          <a:p>
            <a:pPr marL="628650" lvl="1" indent="-400050">
              <a:lnSpc>
                <a:spcPct val="100000"/>
              </a:lnSpc>
              <a:spcBef>
                <a:spcPts val="1200"/>
              </a:spcBef>
              <a:buFont typeface="+mj-lt"/>
              <a:buAutoNum type="arabicPeriod" startAt="7"/>
            </a:pPr>
            <a:r>
              <a:rPr lang="en-US" dirty="0"/>
              <a:t>T: “A heading is similar to a title. It comes before a passage of text and tells us what the passage is about. Point to a heading in the article on your desk.”</a:t>
            </a:r>
          </a:p>
          <a:p>
            <a:pPr marL="628650" lvl="1" indent="-400050">
              <a:lnSpc>
                <a:spcPct val="100000"/>
              </a:lnSpc>
              <a:spcBef>
                <a:spcPts val="1200"/>
              </a:spcBef>
              <a:buFont typeface="+mj-lt"/>
              <a:buAutoNum type="arabicPeriod" startAt="7"/>
            </a:pPr>
            <a:r>
              <a:rPr lang="en-US" dirty="0"/>
              <a:t>T: “Now we’ll learn about picture captions. Why do you think we are learning about picture captions today?”</a:t>
            </a:r>
          </a:p>
          <a:p>
            <a:pPr marL="628650" lvl="1" indent="-400050">
              <a:lnSpc>
                <a:spcPct val="100000"/>
              </a:lnSpc>
              <a:spcBef>
                <a:spcPts val="1200"/>
              </a:spcBef>
              <a:buFont typeface="+mj-lt"/>
              <a:buAutoNum type="arabicPeriod" startAt="7"/>
            </a:pPr>
            <a:r>
              <a:rPr lang="en-US" dirty="0"/>
              <a:t>T: “Maps are most often found in non-fiction text, like textbooks or news articles. Where are you more likely to find a map, in a chapter book or in an encyclopedia?”</a:t>
            </a:r>
          </a:p>
        </p:txBody>
      </p:sp>
    </p:spTree>
    <p:extLst>
      <p:ext uri="{BB962C8B-B14F-4D97-AF65-F5344CB8AC3E}">
        <p14:creationId xmlns:p14="http://schemas.microsoft.com/office/powerpoint/2010/main" val="32091487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1182145" y="2157413"/>
            <a:ext cx="7352025" cy="1324933"/>
          </a:xfrm>
        </p:spPr>
        <p:txBody>
          <a:bodyPr>
            <a:normAutofit/>
          </a:bodyPr>
          <a:lstStyle/>
          <a:p>
            <a:r>
              <a:rPr lang="en-US" dirty="0"/>
              <a:t>Supporting Practices:</a:t>
            </a:r>
          </a:p>
          <a:p>
            <a:r>
              <a:rPr lang="en-US" sz="2400" dirty="0"/>
              <a:t>Using Effective Methods to Elicit Frequent Responses</a:t>
            </a:r>
          </a:p>
        </p:txBody>
      </p:sp>
      <p:sp>
        <p:nvSpPr>
          <p:cNvPr id="3" name="Content Placeholder 2"/>
          <p:cNvSpPr>
            <a:spLocks noGrp="1"/>
          </p:cNvSpPr>
          <p:nvPr>
            <p:ph sz="quarter" idx="14"/>
          </p:nvPr>
        </p:nvSpPr>
        <p:spPr>
          <a:xfrm>
            <a:off x="1182144" y="3433175"/>
            <a:ext cx="7352026" cy="1453149"/>
          </a:xfrm>
        </p:spPr>
        <p:txBody>
          <a:bodyPr>
            <a:normAutofit/>
          </a:bodyPr>
          <a:lstStyle/>
          <a:p>
            <a:r>
              <a:rPr lang="en-US" dirty="0"/>
              <a:t>Part 3: Does the method of eliciting a response match student abilities?</a:t>
            </a:r>
          </a:p>
        </p:txBody>
      </p:sp>
      <p:sp>
        <p:nvSpPr>
          <p:cNvPr id="4" name="Title 3" hidden="1">
            <a:extLst>
              <a:ext uri="{FF2B5EF4-FFF2-40B4-BE49-F238E27FC236}">
                <a16:creationId xmlns:a16="http://schemas.microsoft.com/office/drawing/2014/main" id="{A4E10715-54E3-49E8-9CB6-8C41CC899B10}"/>
              </a:ext>
            </a:extLst>
          </p:cNvPr>
          <p:cNvSpPr>
            <a:spLocks noGrp="1"/>
          </p:cNvSpPr>
          <p:nvPr>
            <p:ph type="title"/>
          </p:nvPr>
        </p:nvSpPr>
        <p:spPr/>
        <p:txBody>
          <a:bodyPr/>
          <a:lstStyle/>
          <a:p>
            <a:r>
              <a:rPr lang="en-US" dirty="0"/>
              <a:t>Slide 96</a:t>
            </a:r>
          </a:p>
        </p:txBody>
      </p:sp>
    </p:spTree>
    <p:extLst>
      <p:ext uri="{BB962C8B-B14F-4D97-AF65-F5344CB8AC3E}">
        <p14:creationId xmlns:p14="http://schemas.microsoft.com/office/powerpoint/2010/main" val="29601702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buNone/>
            </a:pPr>
            <a:r>
              <a:rPr lang="en-US" b="1" dirty="0"/>
              <a:t>You will learn:</a:t>
            </a:r>
          </a:p>
          <a:p>
            <a:pPr>
              <a:lnSpc>
                <a:spcPct val="100000"/>
              </a:lnSpc>
            </a:pPr>
            <a:r>
              <a:rPr lang="en-US" dirty="0"/>
              <a:t>How to match the method of eliciting a response to student abilities</a:t>
            </a:r>
          </a:p>
          <a:p>
            <a:endParaRPr lang="en-US" dirty="0"/>
          </a:p>
        </p:txBody>
      </p:sp>
      <p:sp>
        <p:nvSpPr>
          <p:cNvPr id="3" name="Text Placeholder 2"/>
          <p:cNvSpPr>
            <a:spLocks noGrp="1"/>
          </p:cNvSpPr>
          <p:nvPr>
            <p:ph type="body" sz="quarter" idx="14"/>
          </p:nvPr>
        </p:nvSpPr>
        <p:spPr/>
        <p:txBody>
          <a:bodyPr/>
          <a:lstStyle/>
          <a:p>
            <a:r>
              <a:rPr lang="en-US" dirty="0"/>
              <a:t>Part 3 Objective</a:t>
            </a:r>
          </a:p>
        </p:txBody>
      </p:sp>
      <p:sp>
        <p:nvSpPr>
          <p:cNvPr id="4" name="Title 3" hidden="1">
            <a:extLst>
              <a:ext uri="{FF2B5EF4-FFF2-40B4-BE49-F238E27FC236}">
                <a16:creationId xmlns:a16="http://schemas.microsoft.com/office/drawing/2014/main" id="{3BC811AC-D1B8-4801-9ACC-373A89D4E761}"/>
              </a:ext>
            </a:extLst>
          </p:cNvPr>
          <p:cNvSpPr>
            <a:spLocks noGrp="1"/>
          </p:cNvSpPr>
          <p:nvPr>
            <p:ph type="title"/>
          </p:nvPr>
        </p:nvSpPr>
        <p:spPr/>
        <p:txBody>
          <a:bodyPr/>
          <a:lstStyle/>
          <a:p>
            <a:r>
              <a:rPr lang="en-US" dirty="0"/>
              <a:t>Slide 97</a:t>
            </a:r>
          </a:p>
        </p:txBody>
      </p:sp>
    </p:spTree>
    <p:extLst>
      <p:ext uri="{BB962C8B-B14F-4D97-AF65-F5344CB8AC3E}">
        <p14:creationId xmlns:p14="http://schemas.microsoft.com/office/powerpoint/2010/main" val="31891500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Module in the context of the DBI framework</a:t>
            </a:r>
          </a:p>
        </p:txBody>
      </p:sp>
      <p:sp>
        <p:nvSpPr>
          <p:cNvPr id="7" name="Rounded Rectangle 6">
            <a:extLst>
              <a:ext uri="{C183D7F6-B498-43B3-948B-1728B52AA6E4}">
                <adec:decorative xmlns:adec="http://schemas.microsoft.com/office/drawing/2017/decorative" val="1"/>
              </a:ext>
            </a:extLst>
          </p:cNvPr>
          <p:cNvSpPr/>
          <p:nvPr/>
        </p:nvSpPr>
        <p:spPr>
          <a:xfrm>
            <a:off x="6586949" y="601241"/>
            <a:ext cx="1786276" cy="998651"/>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C183D7F6-B498-43B3-948B-1728B52AA6E4}">
                <adec:decorative xmlns:adec="http://schemas.microsoft.com/office/drawing/2017/decorative" val="1"/>
              </a:ext>
            </a:extLst>
          </p:cNvPr>
          <p:cNvSpPr/>
          <p:nvPr/>
        </p:nvSpPr>
        <p:spPr>
          <a:xfrm>
            <a:off x="6616929" y="3978955"/>
            <a:ext cx="1686448" cy="558535"/>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axonomy of adaptations: strength, behavior supports provided, dosage, stuent program alignment, explicit instruction principle use, and attention to transger within program"/>
          <p:cNvPicPr>
            <a:picLocks noChangeAspect="1"/>
          </p:cNvPicPr>
          <p:nvPr/>
        </p:nvPicPr>
        <p:blipFill>
          <a:blip r:embed="rId3"/>
          <a:stretch>
            <a:fillRect/>
          </a:stretch>
        </p:blipFill>
        <p:spPr>
          <a:xfrm>
            <a:off x="2564797" y="2009724"/>
            <a:ext cx="3150319" cy="3660416"/>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4139956" y="2357920"/>
            <a:ext cx="939694"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C183D7F6-B498-43B3-948B-1728B52AA6E4}">
                <adec:decorative xmlns:adec="http://schemas.microsoft.com/office/drawing/2017/decorative" val="1"/>
              </a:ext>
            </a:extLst>
          </p:cNvPr>
          <p:cNvSpPr/>
          <p:nvPr/>
        </p:nvSpPr>
        <p:spPr>
          <a:xfrm>
            <a:off x="3896491" y="2908281"/>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C183D7F6-B498-43B3-948B-1728B52AA6E4}">
                <adec:decorative xmlns:adec="http://schemas.microsoft.com/office/drawing/2017/decorative" val="1"/>
              </a:ext>
            </a:extLst>
          </p:cNvPr>
          <p:cNvSpPr/>
          <p:nvPr/>
        </p:nvSpPr>
        <p:spPr>
          <a:xfrm>
            <a:off x="3954745" y="3435602"/>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C183D7F6-B498-43B3-948B-1728B52AA6E4}">
                <adec:decorative xmlns:adec="http://schemas.microsoft.com/office/drawing/2017/decorative" val="1"/>
              </a:ext>
            </a:extLst>
          </p:cNvPr>
          <p:cNvSpPr/>
          <p:nvPr/>
        </p:nvSpPr>
        <p:spPr>
          <a:xfrm>
            <a:off x="3954745" y="3891178"/>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C183D7F6-B498-43B3-948B-1728B52AA6E4}">
                <adec:decorative xmlns:adec="http://schemas.microsoft.com/office/drawing/2017/decorative" val="1"/>
              </a:ext>
            </a:extLst>
          </p:cNvPr>
          <p:cNvSpPr/>
          <p:nvPr/>
        </p:nvSpPr>
        <p:spPr>
          <a:xfrm>
            <a:off x="3896491" y="4909681"/>
            <a:ext cx="1556206"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C183D7F6-B498-43B3-948B-1728B52AA6E4}">
                <adec:decorative xmlns:adec="http://schemas.microsoft.com/office/drawing/2017/decorative" val="1"/>
              </a:ext>
            </a:extLst>
          </p:cNvPr>
          <p:cNvSpPr/>
          <p:nvPr/>
        </p:nvSpPr>
        <p:spPr>
          <a:xfrm>
            <a:off x="3838237" y="4398972"/>
            <a:ext cx="1556206" cy="40433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C183D7F6-B498-43B3-948B-1728B52AA6E4}">
                <adec:decorative xmlns:adec="http://schemas.microsoft.com/office/drawing/2017/decorative" val="1"/>
              </a:ext>
            </a:extLst>
          </p:cNvPr>
          <p:cNvSpPr/>
          <p:nvPr/>
        </p:nvSpPr>
        <p:spPr>
          <a:xfrm>
            <a:off x="5883007" y="1599892"/>
            <a:ext cx="3106757" cy="2185390"/>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C183D7F6-B498-43B3-948B-1728B52AA6E4}">
                <adec:decorative xmlns:adec="http://schemas.microsoft.com/office/drawing/2017/decorative" val="1"/>
              </a:ext>
            </a:extLst>
          </p:cNvPr>
          <p:cNvSpPr/>
          <p:nvPr/>
        </p:nvSpPr>
        <p:spPr>
          <a:xfrm>
            <a:off x="5624050" y="4753180"/>
            <a:ext cx="3274648" cy="1548451"/>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C183D7F6-B498-43B3-948B-1728B52AA6E4}">
                <adec:decorative xmlns:adec="http://schemas.microsoft.com/office/drawing/2017/decorative" val="1"/>
              </a:ext>
            </a:extLst>
          </p:cNvPr>
          <p:cNvSpPr/>
          <p:nvPr/>
        </p:nvSpPr>
        <p:spPr>
          <a:xfrm>
            <a:off x="5715115" y="3785283"/>
            <a:ext cx="901813" cy="967898"/>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C183D7F6-B498-43B3-948B-1728B52AA6E4}">
                <adec:decorative xmlns:adec="http://schemas.microsoft.com/office/drawing/2017/decorative" val="1"/>
              </a:ext>
            </a:extLst>
          </p:cNvPr>
          <p:cNvSpPr/>
          <p:nvPr/>
        </p:nvSpPr>
        <p:spPr>
          <a:xfrm>
            <a:off x="6616928" y="3786454"/>
            <a:ext cx="366075" cy="143602"/>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14"/>
          </p:nvPr>
        </p:nvSpPr>
        <p:spPr>
          <a:xfrm>
            <a:off x="676460" y="1619567"/>
            <a:ext cx="3990790" cy="1990408"/>
          </a:xfrm>
        </p:spPr>
        <p:txBody>
          <a:bodyPr>
            <a:normAutofit/>
          </a:bodyPr>
          <a:lstStyle/>
          <a:p>
            <a:pPr marL="0" indent="0">
              <a:buNone/>
            </a:pPr>
            <a:r>
              <a:rPr lang="en-US" i="1" dirty="0"/>
              <a:t>Use effective methods to elicit frequent responses</a:t>
            </a:r>
          </a:p>
          <a:p>
            <a:pPr marL="0" indent="0">
              <a:buNone/>
            </a:pPr>
            <a:endParaRPr lang="en-US" i="1" dirty="0"/>
          </a:p>
        </p:txBody>
      </p:sp>
      <p:sp>
        <p:nvSpPr>
          <p:cNvPr id="2" name="Rectangle 1"/>
          <p:cNvSpPr/>
          <p:nvPr/>
        </p:nvSpPr>
        <p:spPr>
          <a:xfrm>
            <a:off x="703129" y="2357920"/>
            <a:ext cx="2709634"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Use methods to elicit responses that match student abilities</a:t>
            </a:r>
          </a:p>
        </p:txBody>
      </p:sp>
    </p:spTree>
    <p:extLst>
      <p:ext uri="{BB962C8B-B14F-4D97-AF65-F5344CB8AC3E}">
        <p14:creationId xmlns:p14="http://schemas.microsoft.com/office/powerpoint/2010/main" val="21355324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lvl="0" indent="0">
              <a:lnSpc>
                <a:spcPct val="100000"/>
              </a:lnSpc>
              <a:buNone/>
            </a:pPr>
            <a:r>
              <a:rPr lang="en-US" sz="2800" dirty="0"/>
              <a:t>The methods used to elicit a response should: </a:t>
            </a:r>
          </a:p>
          <a:p>
            <a:pPr lvl="0">
              <a:lnSpc>
                <a:spcPct val="100000"/>
              </a:lnSpc>
            </a:pPr>
            <a:r>
              <a:rPr lang="en-US" sz="2800" dirty="0"/>
              <a:t> Maintain or check accuracy of processing</a:t>
            </a:r>
          </a:p>
          <a:p>
            <a:pPr lvl="0">
              <a:lnSpc>
                <a:spcPct val="100000"/>
              </a:lnSpc>
            </a:pPr>
            <a:r>
              <a:rPr lang="en-US" sz="2800" dirty="0"/>
              <a:t> Match the learning outcome</a:t>
            </a:r>
          </a:p>
          <a:p>
            <a:pPr lvl="0">
              <a:lnSpc>
                <a:spcPct val="100000"/>
              </a:lnSpc>
            </a:pPr>
            <a:r>
              <a:rPr lang="en-US" sz="2800" dirty="0"/>
              <a:t> </a:t>
            </a:r>
            <a:r>
              <a:rPr lang="en-US" sz="2800" b="1" dirty="0"/>
              <a:t>Match student abilities</a:t>
            </a:r>
          </a:p>
          <a:p>
            <a:pPr marL="457200" lvl="0" indent="-457200">
              <a:lnSpc>
                <a:spcPct val="100000"/>
              </a:lnSpc>
            </a:pPr>
            <a:r>
              <a:rPr lang="en-US" sz="2800" dirty="0"/>
              <a:t>Match the desired response format</a:t>
            </a:r>
          </a:p>
          <a:p>
            <a:pPr>
              <a:lnSpc>
                <a:spcPct val="100000"/>
              </a:lnSpc>
            </a:pPr>
            <a:r>
              <a:rPr lang="en-US" sz="2800" dirty="0"/>
              <a:t> Maximize student involvement</a:t>
            </a:r>
          </a:p>
          <a:p>
            <a:endParaRPr lang="en-US" dirty="0"/>
          </a:p>
        </p:txBody>
      </p:sp>
      <p:sp>
        <p:nvSpPr>
          <p:cNvPr id="3" name="Title 2"/>
          <p:cNvSpPr>
            <a:spLocks noGrp="1"/>
          </p:cNvSpPr>
          <p:nvPr>
            <p:ph type="title"/>
          </p:nvPr>
        </p:nvSpPr>
        <p:spPr/>
        <p:txBody>
          <a:bodyPr/>
          <a:lstStyle/>
          <a:p>
            <a:r>
              <a:rPr lang="en-US" dirty="0"/>
              <a:t>Checklist</a:t>
            </a:r>
          </a:p>
        </p:txBody>
      </p:sp>
    </p:spTree>
    <p:extLst>
      <p:ext uri="{BB962C8B-B14F-4D97-AF65-F5344CB8AC3E}">
        <p14:creationId xmlns:p14="http://schemas.microsoft.com/office/powerpoint/2010/main" val="972361260"/>
      </p:ext>
    </p:extLst>
  </p:cSld>
  <p:clrMapOvr>
    <a:masterClrMapping/>
  </p:clrMapOvr>
</p:sld>
</file>

<file path=ppt/theme/theme1.xml><?xml version="1.0" encoding="utf-8"?>
<a:theme xmlns:a="http://schemas.openxmlformats.org/drawingml/2006/main" name="Intensive Intervention Intro Course Theme 2017_06_21">
  <a:themeElements>
    <a:clrScheme name="Custom 1">
      <a:dk1>
        <a:srgbClr val="000000"/>
      </a:dk1>
      <a:lt1>
        <a:srgbClr val="FFFFFF"/>
      </a:lt1>
      <a:dk2>
        <a:srgbClr val="323232"/>
      </a:dk2>
      <a:lt2>
        <a:srgbClr val="FFFFFF"/>
      </a:lt2>
      <a:accent1>
        <a:srgbClr val="D55816"/>
      </a:accent1>
      <a:accent2>
        <a:srgbClr val="A5300F"/>
      </a:accent2>
      <a:accent3>
        <a:srgbClr val="B26B02"/>
      </a:accent3>
      <a:accent4>
        <a:srgbClr val="7EAC18"/>
      </a:accent4>
      <a:accent5>
        <a:srgbClr val="4ACEA5"/>
      </a:accent5>
      <a:accent6>
        <a:srgbClr val="7B628A"/>
      </a:accent6>
      <a:hlink>
        <a:srgbClr val="FFFFFF"/>
      </a:hlink>
      <a:folHlink>
        <a:srgbClr val="323232"/>
      </a:folHlink>
    </a:clrScheme>
    <a:fontScheme name="TW Cen MT font set">
      <a:majorFont>
        <a:latin typeface="Tw Cen MT Condensed Extra Bol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nsive Intervention Intro Course Template 2017_06_22.potx" id="{CD5AE782-41FE-4B3F-9223-4427F16029E7}" vid="{7844DD33-8CB4-4AE1-90F4-7203AA1D7A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Intensive Intervention Intro Course Template 2017_06_22</Template>
  <TotalTime>11837</TotalTime>
  <Words>10034</Words>
  <Application>Microsoft Office PowerPoint</Application>
  <PresentationFormat>On-screen Show (4:3)</PresentationFormat>
  <Paragraphs>1624</Paragraphs>
  <Slides>194</Slides>
  <Notes>38</Notes>
  <HiddenSlides>13</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194</vt:i4>
      </vt:variant>
    </vt:vector>
  </HeadingPairs>
  <TitlesOfParts>
    <vt:vector size="204" baseType="lpstr">
      <vt:lpstr>AppleSymbols</vt:lpstr>
      <vt:lpstr>Arial</vt:lpstr>
      <vt:lpstr>Calibri</vt:lpstr>
      <vt:lpstr>Cambria Math</vt:lpstr>
      <vt:lpstr>Symbol</vt:lpstr>
      <vt:lpstr>Times New Roman</vt:lpstr>
      <vt:lpstr>Tw Cen MT</vt:lpstr>
      <vt:lpstr>Tw Cen MT Condensed Extra Bold</vt:lpstr>
      <vt:lpstr>Wingdings</vt:lpstr>
      <vt:lpstr>Intensive Intervention Intro Course Theme 2017_06_21</vt:lpstr>
      <vt:lpstr>Slide 1 </vt:lpstr>
      <vt:lpstr>Slide 2</vt:lpstr>
      <vt:lpstr>Slide 3</vt:lpstr>
      <vt:lpstr>Explicit Instruction Model</vt:lpstr>
      <vt:lpstr>Supporting Practices</vt:lpstr>
      <vt:lpstr>Engagement</vt:lpstr>
      <vt:lpstr>Defining “Engagement” &amp;                “Supporting Practices”</vt:lpstr>
      <vt:lpstr>Define “elicit a response”</vt:lpstr>
      <vt:lpstr>Using effective methods to elicit                 frequent responses</vt:lpstr>
      <vt:lpstr>Using effective methods to elicit                 frequent responses</vt:lpstr>
      <vt:lpstr>Using effective methods to elicit                 frequent responses</vt:lpstr>
      <vt:lpstr>Using effective methods to elicit                 frequent responses</vt:lpstr>
      <vt:lpstr>Using effective methods to elicit frequent responses</vt:lpstr>
      <vt:lpstr>Using effective methods to elicit frequent responses</vt:lpstr>
      <vt:lpstr>Using effective methods to elicit frequent responses</vt:lpstr>
      <vt:lpstr>Checklist</vt:lpstr>
      <vt:lpstr>Module in the context of the DBI framework</vt:lpstr>
      <vt:lpstr>Activity 6.1 Stop &amp; Jot</vt:lpstr>
      <vt:lpstr>Why are the Supporting Practices  so important?</vt:lpstr>
      <vt:lpstr>Module 6 Activities</vt:lpstr>
      <vt:lpstr>Slide 21</vt:lpstr>
      <vt:lpstr>Slide 22</vt:lpstr>
      <vt:lpstr>Slide 23</vt:lpstr>
      <vt:lpstr>Module in the context of the DBI framework</vt:lpstr>
      <vt:lpstr>Checklist</vt:lpstr>
      <vt:lpstr>Why are we learning this?</vt:lpstr>
      <vt:lpstr>Effective methods for eliciting responses </vt:lpstr>
      <vt:lpstr>Effective methods for eliciting responses </vt:lpstr>
      <vt:lpstr>Effective methods for eliciting responses </vt:lpstr>
      <vt:lpstr>Effective methods for eliciting responses </vt:lpstr>
      <vt:lpstr>Effective methods for eliciting responses </vt:lpstr>
      <vt:lpstr>Effective methods for eliciting responses </vt:lpstr>
      <vt:lpstr>Effective methods for eliciting responses </vt:lpstr>
      <vt:lpstr>Effective methods for eliciting responses </vt:lpstr>
      <vt:lpstr>Effective methods for eliciting responses </vt:lpstr>
      <vt:lpstr>Effective methods for eliciting responses</vt:lpstr>
      <vt:lpstr>Activity 6.2 Stop &amp; Jot</vt:lpstr>
      <vt:lpstr>Two broad purposes</vt:lpstr>
      <vt:lpstr>Maintain processing </vt:lpstr>
      <vt:lpstr>Maintaining processing in modeling</vt:lpstr>
      <vt:lpstr>Maintaining processing in modeling</vt:lpstr>
      <vt:lpstr>Maintaining processing in                      guided practice</vt:lpstr>
      <vt:lpstr>Maintaining processing in                    guided practice</vt:lpstr>
      <vt:lpstr>Maintaining processing in                      guided practice</vt:lpstr>
      <vt:lpstr>Check accuracy of processing</vt:lpstr>
      <vt:lpstr>Checking accuracy of processing</vt:lpstr>
      <vt:lpstr>Checking accuracy of processing</vt:lpstr>
      <vt:lpstr>Effective methods for eliciting responses </vt:lpstr>
      <vt:lpstr>Activity 6.3 Pause &amp; Process</vt:lpstr>
      <vt:lpstr>Lead teacher demonstration</vt:lpstr>
      <vt:lpstr>Eliciting responses to maintain processing</vt:lpstr>
      <vt:lpstr>Eliciting responses to check accuracy of processing</vt:lpstr>
      <vt:lpstr>Non-example</vt:lpstr>
      <vt:lpstr>Activity 6.4 Analyze Curricular Materials</vt:lpstr>
      <vt:lpstr>Activity 6.4 Review</vt:lpstr>
      <vt:lpstr>Activity 6.4 Review</vt:lpstr>
      <vt:lpstr>Real video example</vt:lpstr>
      <vt:lpstr>Purposes for eliciting responses</vt:lpstr>
      <vt:lpstr>What were the purposes for eliciting responses?</vt:lpstr>
      <vt:lpstr>Slide 60</vt:lpstr>
      <vt:lpstr>Activity 6.5 Discussion Board Post</vt:lpstr>
      <vt:lpstr>Activity 6.6 Quiz</vt:lpstr>
      <vt:lpstr>Activity 6.6 Quiz</vt:lpstr>
      <vt:lpstr>Activity 6.6 Quiz</vt:lpstr>
      <vt:lpstr>Activity 6.6 Quiz</vt:lpstr>
      <vt:lpstr>Slide 66</vt:lpstr>
      <vt:lpstr>Slide 67</vt:lpstr>
      <vt:lpstr>Module in the context of the DBI framework</vt:lpstr>
      <vt:lpstr>Checklist</vt:lpstr>
      <vt:lpstr>Why are we learning this?</vt:lpstr>
      <vt:lpstr>Match the method of eliciting responses to the learning outcome</vt:lpstr>
      <vt:lpstr>Bloom’s Taxonomy</vt:lpstr>
      <vt:lpstr>Match learning outcome</vt:lpstr>
      <vt:lpstr>Match learning outcome</vt:lpstr>
      <vt:lpstr>Effective methods for eliciting responses </vt:lpstr>
      <vt:lpstr>Activity 6.7 Pause &amp; Process</vt:lpstr>
      <vt:lpstr>Lead teacher demonstration</vt:lpstr>
      <vt:lpstr>Example of using methods to elicit responses that match the learning outcome</vt:lpstr>
      <vt:lpstr>Non-Example of using methods to elicit responses that match the learning outcome</vt:lpstr>
      <vt:lpstr>Activity 6.8 Stop &amp; Jot</vt:lpstr>
      <vt:lpstr>Using methods to elicit responses that match the learning outcome</vt:lpstr>
      <vt:lpstr>Slide 82</vt:lpstr>
      <vt:lpstr>Slide 83</vt:lpstr>
      <vt:lpstr>Slide 84</vt:lpstr>
      <vt:lpstr>Real video example</vt:lpstr>
      <vt:lpstr>Matching to learning outcome</vt:lpstr>
      <vt:lpstr>Activity 6.9 Analyze a Video Example</vt:lpstr>
      <vt:lpstr>Real video example</vt:lpstr>
      <vt:lpstr>Slide 89</vt:lpstr>
      <vt:lpstr>Activity 6.10 Journal Entry</vt:lpstr>
      <vt:lpstr>Activity 6.11 Quiz</vt:lpstr>
      <vt:lpstr>Activity 6.11 Quiz</vt:lpstr>
      <vt:lpstr>Activity 6.11 Quiz</vt:lpstr>
      <vt:lpstr>Activity 6.11 Quiz</vt:lpstr>
      <vt:lpstr>Activity 6.11 Quiz</vt:lpstr>
      <vt:lpstr>Slide 96</vt:lpstr>
      <vt:lpstr>Slide 97</vt:lpstr>
      <vt:lpstr>Module in the context of the DBI framework</vt:lpstr>
      <vt:lpstr>Checklist</vt:lpstr>
      <vt:lpstr>Match the method of eliciting responses to student abilities </vt:lpstr>
      <vt:lpstr>Why ask low-order questions?</vt:lpstr>
      <vt:lpstr>Build on the foundation</vt:lpstr>
      <vt:lpstr>Slide 103</vt:lpstr>
      <vt:lpstr>What is the level of correct responses we want when students are learning?</vt:lpstr>
      <vt:lpstr>Activity 6.12 Stop &amp; Jot</vt:lpstr>
      <vt:lpstr>Sequence appropriately</vt:lpstr>
      <vt:lpstr>Never ask if students know what you’re about to teach</vt:lpstr>
      <vt:lpstr>Start with remembering and understanding to build the foundation</vt:lpstr>
      <vt:lpstr>Phrase purposefully</vt:lpstr>
      <vt:lpstr>Don’t ask rhetorical questions</vt:lpstr>
      <vt:lpstr>Lead teacher demonstration</vt:lpstr>
      <vt:lpstr>Example of using methods to elicit a response that match student abilities</vt:lpstr>
      <vt:lpstr>Non-Example of using methods to elicit a response that match student abilities</vt:lpstr>
      <vt:lpstr>Curriculum example</vt:lpstr>
      <vt:lpstr>Activity 6.13 Analyze a Curriculum Example</vt:lpstr>
      <vt:lpstr>Real video example</vt:lpstr>
      <vt:lpstr>Matching student ability </vt:lpstr>
      <vt:lpstr>Did the methods of eliciting responses match student ability?</vt:lpstr>
      <vt:lpstr>Slide 119</vt:lpstr>
      <vt:lpstr>Activity 6.14 Partner Work</vt:lpstr>
      <vt:lpstr>Activity 6.15 Quiz</vt:lpstr>
      <vt:lpstr>Activity 6.15 Quiz</vt:lpstr>
      <vt:lpstr>Activity 6.15 Quiz</vt:lpstr>
      <vt:lpstr>Activity 6.15 Quiz</vt:lpstr>
      <vt:lpstr>Activity 6.15 Quiz</vt:lpstr>
      <vt:lpstr>Activity 6.15 Quiz</vt:lpstr>
      <vt:lpstr>Slide 127</vt:lpstr>
      <vt:lpstr>Slide 128</vt:lpstr>
      <vt:lpstr>Module in the context of the DBI framework</vt:lpstr>
      <vt:lpstr>Checklist</vt:lpstr>
      <vt:lpstr>Responses can be…</vt:lpstr>
      <vt:lpstr>Activity 6.16 Stop &amp; Jot</vt:lpstr>
      <vt:lpstr>Lead teacher demonstration</vt:lpstr>
      <vt:lpstr>Example of matching the desired response format</vt:lpstr>
      <vt:lpstr>Non-Example of matching the  desired response format</vt:lpstr>
      <vt:lpstr>Curricular example</vt:lpstr>
      <vt:lpstr>Activity 6.17 Analyze a Curriculum Example</vt:lpstr>
      <vt:lpstr>Activity 6.17 Review</vt:lpstr>
      <vt:lpstr>Curricular example</vt:lpstr>
      <vt:lpstr>Real video example</vt:lpstr>
      <vt:lpstr>Matching the desired response format</vt:lpstr>
      <vt:lpstr>Matching the desired response format Review</vt:lpstr>
      <vt:lpstr>Activity 6.18 Analyze a Video Example</vt:lpstr>
      <vt:lpstr>Slide 144</vt:lpstr>
      <vt:lpstr>Activity 6.19 Discussion Board Post</vt:lpstr>
      <vt:lpstr>Activity 6.20 Quiz</vt:lpstr>
      <vt:lpstr>Activity 6.20 Quiz</vt:lpstr>
      <vt:lpstr>Activity 6.20 Quiz</vt:lpstr>
      <vt:lpstr>Activity 6.20 Quiz</vt:lpstr>
      <vt:lpstr>Slide 150</vt:lpstr>
      <vt:lpstr>Slide 151</vt:lpstr>
      <vt:lpstr>Module in the context of the DBI framework</vt:lpstr>
      <vt:lpstr>Checklist</vt:lpstr>
      <vt:lpstr>Use the most efficient approach</vt:lpstr>
      <vt:lpstr>Activity 6.21 Stop &amp; Jot</vt:lpstr>
      <vt:lpstr>Activity 6.22 Analyze a Video Example</vt:lpstr>
      <vt:lpstr>Ms. M</vt:lpstr>
      <vt:lpstr>Ms. W</vt:lpstr>
      <vt:lpstr>Activity 6.22 Review</vt:lpstr>
      <vt:lpstr>Eliciting responses card</vt:lpstr>
      <vt:lpstr>Balance number of students and time</vt:lpstr>
      <vt:lpstr>Balance number of students and time</vt:lpstr>
      <vt:lpstr>Balance number of students and time</vt:lpstr>
      <vt:lpstr>Balance number of students and time</vt:lpstr>
      <vt:lpstr>Activity 6.23 Pause &amp; Process</vt:lpstr>
      <vt:lpstr>Activity 6.23 Review</vt:lpstr>
      <vt:lpstr>Some variables may affect the  ability of the method to maximize student engagement…</vt:lpstr>
      <vt:lpstr>Remember: PURPOSE Effective methods for eliciting responses</vt:lpstr>
      <vt:lpstr>Remember: LEVEL Effective methods for eliciting responses</vt:lpstr>
      <vt:lpstr>Lead teacher demonstration</vt:lpstr>
      <vt:lpstr>Example of maximizing student engagement</vt:lpstr>
      <vt:lpstr>Non-Example of maximizing student engagement</vt:lpstr>
      <vt:lpstr>Curriculum example</vt:lpstr>
      <vt:lpstr>Curriculum example</vt:lpstr>
      <vt:lpstr>Balance number of students and time</vt:lpstr>
      <vt:lpstr>Activity 6.24 Analyze a Curriculum Example</vt:lpstr>
      <vt:lpstr>Activity 6.24 Review</vt:lpstr>
      <vt:lpstr>Curriculum example</vt:lpstr>
      <vt:lpstr>Balance number of students and time</vt:lpstr>
      <vt:lpstr>Maximizing student involvement</vt:lpstr>
      <vt:lpstr>Maximizing student involvement</vt:lpstr>
      <vt:lpstr>Maximizing student involvement</vt:lpstr>
      <vt:lpstr>Slide 183</vt:lpstr>
      <vt:lpstr>Activity 6.25 Journal Entry</vt:lpstr>
      <vt:lpstr>Activity 6.25 Video</vt:lpstr>
      <vt:lpstr>Activity 6.26 Quiz</vt:lpstr>
      <vt:lpstr>Activity 6.26 Quiz</vt:lpstr>
      <vt:lpstr>Activity 6.26 Quiz</vt:lpstr>
      <vt:lpstr>Activity 6.26 Quiz</vt:lpstr>
      <vt:lpstr>Slide 190</vt:lpstr>
      <vt:lpstr>Module in the context of the DBI framework</vt:lpstr>
      <vt:lpstr>Checklist</vt:lpstr>
      <vt:lpstr>Module 6 Activities</vt:lpstr>
      <vt:lpstr>Slide 194</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Kearns, Devin</dc:creator>
  <cp:lastModifiedBy>Kathan, Joseph</cp:lastModifiedBy>
  <cp:revision>315</cp:revision>
  <dcterms:created xsi:type="dcterms:W3CDTF">2018-04-13T14:35:00Z</dcterms:created>
  <dcterms:modified xsi:type="dcterms:W3CDTF">2019-01-23T19:34:42Z</dcterms:modified>
</cp:coreProperties>
</file>