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1" r:id="rId6"/>
    <p:sldMasterId id="2147483673" r:id="rId7"/>
    <p:sldMasterId id="2147483675" r:id="rId8"/>
    <p:sldMasterId id="2147483681" r:id="rId9"/>
    <p:sldMasterId id="2147483695" r:id="rId10"/>
    <p:sldMasterId id="2147483701" r:id="rId11"/>
    <p:sldMasterId id="2147483707" r:id="rId12"/>
    <p:sldMasterId id="2147483713" r:id="rId13"/>
    <p:sldMasterId id="2147483715" r:id="rId14"/>
  </p:sldMasterIdLst>
  <p:notesMasterIdLst>
    <p:notesMasterId r:id="rId64"/>
  </p:notesMasterIdLst>
  <p:sldIdLst>
    <p:sldId id="276" r:id="rId15"/>
    <p:sldId id="293" r:id="rId16"/>
    <p:sldId id="294" r:id="rId17"/>
    <p:sldId id="289" r:id="rId18"/>
    <p:sldId id="277" r:id="rId19"/>
    <p:sldId id="295" r:id="rId20"/>
    <p:sldId id="297" r:id="rId21"/>
    <p:sldId id="298" r:id="rId22"/>
    <p:sldId id="256" r:id="rId23"/>
    <p:sldId id="337" r:id="rId24"/>
    <p:sldId id="338" r:id="rId25"/>
    <p:sldId id="350" r:id="rId26"/>
    <p:sldId id="339" r:id="rId27"/>
    <p:sldId id="340" r:id="rId28"/>
    <p:sldId id="341" r:id="rId29"/>
    <p:sldId id="344" r:id="rId30"/>
    <p:sldId id="342" r:id="rId31"/>
    <p:sldId id="345" r:id="rId32"/>
    <p:sldId id="343" r:id="rId33"/>
    <p:sldId id="346" r:id="rId34"/>
    <p:sldId id="347" r:id="rId35"/>
    <p:sldId id="348" r:id="rId36"/>
    <p:sldId id="349" r:id="rId37"/>
    <p:sldId id="264" r:id="rId38"/>
    <p:sldId id="284" r:id="rId39"/>
    <p:sldId id="333" r:id="rId40"/>
    <p:sldId id="334" r:id="rId41"/>
    <p:sldId id="335" r:id="rId42"/>
    <p:sldId id="336" r:id="rId43"/>
    <p:sldId id="310" r:id="rId44"/>
    <p:sldId id="311" r:id="rId45"/>
    <p:sldId id="285" r:id="rId46"/>
    <p:sldId id="312" r:id="rId47"/>
    <p:sldId id="273" r:id="rId48"/>
    <p:sldId id="320" r:id="rId49"/>
    <p:sldId id="321" r:id="rId50"/>
    <p:sldId id="324" r:id="rId51"/>
    <p:sldId id="313" r:id="rId52"/>
    <p:sldId id="314" r:id="rId53"/>
    <p:sldId id="315" r:id="rId54"/>
    <p:sldId id="316" r:id="rId55"/>
    <p:sldId id="317" r:id="rId56"/>
    <p:sldId id="318" r:id="rId57"/>
    <p:sldId id="325" r:id="rId58"/>
    <p:sldId id="323" r:id="rId59"/>
    <p:sldId id="326" r:id="rId60"/>
    <p:sldId id="327" r:id="rId61"/>
    <p:sldId id="286" r:id="rId62"/>
    <p:sldId id="28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chle, Laura" initials="LBK" lastIdx="12" clrIdx="0"/>
  <p:cmAuthor id="1" name="Laura Berry Kuchle" initials="LBK" lastIdx="1" clrIdx="1"/>
  <p:cmAuthor id="2" name="Jill Pentimonti" initials="JP" lastIdx="15" clrIdx="2">
    <p:extLst>
      <p:ext uri="{19B8F6BF-5375-455C-9EA6-DF929625EA0E}">
        <p15:presenceInfo xmlns:p15="http://schemas.microsoft.com/office/powerpoint/2012/main" userId="S-1-5-21-486224272-390164917-1892839861-302387" providerId="AD"/>
      </p:ext>
    </p:extLst>
  </p:cmAuthor>
  <p:cmAuthor id="3" name="Zumeta Edmonds, Rebecca" initials="ZER" lastIdx="6" clrIdx="3">
    <p:extLst>
      <p:ext uri="{19B8F6BF-5375-455C-9EA6-DF929625EA0E}">
        <p15:presenceInfo xmlns:p15="http://schemas.microsoft.com/office/powerpoint/2012/main" userId="S::rzumetaedmonds@air.org::b2e63e99-418a-4446-86de-a1daf7a89e4a" providerId="AD"/>
      </p:ext>
    </p:extLst>
  </p:cmAuthor>
  <p:cmAuthor id="4" name="Gurley, Robin" initials="GR" lastIdx="5" clrIdx="4">
    <p:extLst>
      <p:ext uri="{19B8F6BF-5375-455C-9EA6-DF929625EA0E}">
        <p15:presenceInfo xmlns:p15="http://schemas.microsoft.com/office/powerpoint/2012/main" userId="S::rgurley@air.org::1e1629c6-3adf-442e-9d5f-3e112108a5ac" providerId="AD"/>
      </p:ext>
    </p:extLst>
  </p:cmAuthor>
  <p:cmAuthor id="5" name="Microsoft Office User" initials="Office" lastIdx="11"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612"/>
    <a:srgbClr val="A20000"/>
    <a:srgbClr val="698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0" autoAdjust="0"/>
    <p:restoredTop sz="95303" autoAdjust="0"/>
  </p:normalViewPr>
  <p:slideViewPr>
    <p:cSldViewPr>
      <p:cViewPr varScale="1">
        <p:scale>
          <a:sx n="63" d="100"/>
          <a:sy n="63" d="100"/>
        </p:scale>
        <p:origin x="84"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p:scale>
          <a:sx n="130" d="100"/>
          <a:sy n="130" d="100"/>
        </p:scale>
        <p:origin x="984" y="-2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FB7A9-9DCA-46F5-977F-B58102954E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2CA996-D47B-4E04-B67A-D9E90E574B9F}">
      <dgm:prSet phldrT="[Text]"/>
      <dgm:spPr/>
      <dgm:t>
        <a:bodyPr/>
        <a:lstStyle/>
        <a:p>
          <a:r>
            <a:rPr lang="en-US" dirty="0"/>
            <a:t>Administering Academic Progress Monitoring Data</a:t>
          </a:r>
        </a:p>
      </dgm:t>
    </dgm:pt>
    <dgm:pt modelId="{B59513D6-BD13-463F-AA70-CAB0CDBFD6E1}" type="parTrans" cxnId="{4630F6D7-BA6F-4D7A-AF1E-015E4F13F93A}">
      <dgm:prSet/>
      <dgm:spPr/>
      <dgm:t>
        <a:bodyPr/>
        <a:lstStyle/>
        <a:p>
          <a:endParaRPr lang="en-US"/>
        </a:p>
      </dgm:t>
    </dgm:pt>
    <dgm:pt modelId="{3EA0922E-F90D-4ACC-8BB7-CE4798B030BE}" type="sibTrans" cxnId="{4630F6D7-BA6F-4D7A-AF1E-015E4F13F93A}">
      <dgm:prSet/>
      <dgm:spPr/>
      <dgm:t>
        <a:bodyPr/>
        <a:lstStyle/>
        <a:p>
          <a:endParaRPr lang="en-US"/>
        </a:p>
      </dgm:t>
    </dgm:pt>
    <dgm:pt modelId="{5861B8E9-6426-4093-BF3C-CE951289F141}">
      <dgm:prSet phldrT="[Text]"/>
      <dgm:spPr/>
      <dgm:t>
        <a:bodyPr/>
        <a:lstStyle/>
        <a:p>
          <a:r>
            <a:rPr lang="en-US" dirty="0"/>
            <a:t>Reviewing Progress Monitoring Data</a:t>
          </a:r>
        </a:p>
      </dgm:t>
    </dgm:pt>
    <dgm:pt modelId="{067AA8E4-06CF-4601-935D-7737507170A8}" type="parTrans" cxnId="{F223465F-206D-4A1B-86ED-6E23977FDD12}">
      <dgm:prSet/>
      <dgm:spPr/>
      <dgm:t>
        <a:bodyPr/>
        <a:lstStyle/>
        <a:p>
          <a:endParaRPr lang="en-US"/>
        </a:p>
      </dgm:t>
    </dgm:pt>
    <dgm:pt modelId="{B19AF90E-13D4-4120-846F-76979A6D7766}" type="sibTrans" cxnId="{F223465F-206D-4A1B-86ED-6E23977FDD12}">
      <dgm:prSet/>
      <dgm:spPr/>
      <dgm:t>
        <a:bodyPr/>
        <a:lstStyle/>
        <a:p>
          <a:endParaRPr lang="en-US"/>
        </a:p>
      </dgm:t>
    </dgm:pt>
    <dgm:pt modelId="{1DD9A8B0-4371-4F90-8A90-2725C6A222A1}">
      <dgm:prSet phldrT="[Text]"/>
      <dgm:spPr/>
      <dgm:t>
        <a:bodyPr/>
        <a:lstStyle/>
        <a:p>
          <a:r>
            <a:rPr lang="en-US" dirty="0"/>
            <a:t>Analyzing Errors </a:t>
          </a:r>
        </a:p>
      </dgm:t>
    </dgm:pt>
    <dgm:pt modelId="{D81F1F72-660B-4F6D-BC54-8CA79AA4EAA8}" type="parTrans" cxnId="{BA3D3970-DB47-47E9-9B91-763229983A60}">
      <dgm:prSet/>
      <dgm:spPr/>
      <dgm:t>
        <a:bodyPr/>
        <a:lstStyle/>
        <a:p>
          <a:endParaRPr lang="en-US"/>
        </a:p>
      </dgm:t>
    </dgm:pt>
    <dgm:pt modelId="{14F792F0-E7DB-40AD-AA69-9C19565EBC71}" type="sibTrans" cxnId="{BA3D3970-DB47-47E9-9B91-763229983A60}">
      <dgm:prSet/>
      <dgm:spPr/>
      <dgm:t>
        <a:bodyPr/>
        <a:lstStyle/>
        <a:p>
          <a:endParaRPr lang="en-US"/>
        </a:p>
      </dgm:t>
    </dgm:pt>
    <dgm:pt modelId="{0A5BC7FB-BB3F-4548-9A63-1DAFDB6D05F3}">
      <dgm:prSet phldrT="[Text]"/>
      <dgm:spPr/>
      <dgm:t>
        <a:bodyPr/>
        <a:lstStyle/>
        <a:p>
          <a:r>
            <a:rPr lang="en-US" dirty="0"/>
            <a:t>Identifying Target Skills</a:t>
          </a:r>
        </a:p>
      </dgm:t>
    </dgm:pt>
    <dgm:pt modelId="{7F7ABE93-C078-41FD-95EC-350BD66AC2BA}" type="parTrans" cxnId="{03580671-3BF6-4FD1-8862-8460F522CA42}">
      <dgm:prSet/>
      <dgm:spPr/>
      <dgm:t>
        <a:bodyPr/>
        <a:lstStyle/>
        <a:p>
          <a:endParaRPr lang="en-US"/>
        </a:p>
      </dgm:t>
    </dgm:pt>
    <dgm:pt modelId="{C6307D26-0FF5-4D64-85C0-7E0184D50752}" type="sibTrans" cxnId="{03580671-3BF6-4FD1-8862-8460F522CA42}">
      <dgm:prSet/>
      <dgm:spPr/>
      <dgm:t>
        <a:bodyPr/>
        <a:lstStyle/>
        <a:p>
          <a:endParaRPr lang="en-US"/>
        </a:p>
      </dgm:t>
    </dgm:pt>
    <dgm:pt modelId="{F5D5DAB6-3ECF-4080-BE4E-6645A2130DD7}" type="pres">
      <dgm:prSet presAssocID="{220FB7A9-9DCA-46F5-977F-B58102954E14}" presName="Name0" presStyleCnt="0">
        <dgm:presLayoutVars>
          <dgm:chMax val="7"/>
          <dgm:chPref val="7"/>
          <dgm:dir/>
        </dgm:presLayoutVars>
      </dgm:prSet>
      <dgm:spPr/>
    </dgm:pt>
    <dgm:pt modelId="{6D4FA947-A818-4CF8-A57D-BD074A5588BC}" type="pres">
      <dgm:prSet presAssocID="{220FB7A9-9DCA-46F5-977F-B58102954E14}" presName="Name1" presStyleCnt="0"/>
      <dgm:spPr/>
    </dgm:pt>
    <dgm:pt modelId="{E3598E4A-520B-4D1D-BF00-3E8543B31286}" type="pres">
      <dgm:prSet presAssocID="{220FB7A9-9DCA-46F5-977F-B58102954E14}" presName="cycle" presStyleCnt="0"/>
      <dgm:spPr/>
    </dgm:pt>
    <dgm:pt modelId="{B1880CDC-42E2-4B69-9B7E-DA9832790833}" type="pres">
      <dgm:prSet presAssocID="{220FB7A9-9DCA-46F5-977F-B58102954E14}" presName="srcNode" presStyleLbl="node1" presStyleIdx="0" presStyleCnt="4"/>
      <dgm:spPr/>
    </dgm:pt>
    <dgm:pt modelId="{5902F309-A319-4231-B739-80B9DB6FC181}" type="pres">
      <dgm:prSet presAssocID="{220FB7A9-9DCA-46F5-977F-B58102954E14}" presName="conn" presStyleLbl="parChTrans1D2" presStyleIdx="0" presStyleCnt="1"/>
      <dgm:spPr/>
    </dgm:pt>
    <dgm:pt modelId="{EC1E68F7-6628-4503-AFCA-0956A8440AED}" type="pres">
      <dgm:prSet presAssocID="{220FB7A9-9DCA-46F5-977F-B58102954E14}" presName="extraNode" presStyleLbl="node1" presStyleIdx="0" presStyleCnt="4"/>
      <dgm:spPr/>
    </dgm:pt>
    <dgm:pt modelId="{8EFE2754-E86C-4237-95A3-BC2267F354D1}" type="pres">
      <dgm:prSet presAssocID="{220FB7A9-9DCA-46F5-977F-B58102954E14}" presName="dstNode" presStyleLbl="node1" presStyleIdx="0" presStyleCnt="4"/>
      <dgm:spPr/>
    </dgm:pt>
    <dgm:pt modelId="{14FCE989-00F8-4DA7-BE59-14604364C5E6}" type="pres">
      <dgm:prSet presAssocID="{B62CA996-D47B-4E04-B67A-D9E90E574B9F}" presName="text_1" presStyleLbl="node1" presStyleIdx="0" presStyleCnt="4">
        <dgm:presLayoutVars>
          <dgm:bulletEnabled val="1"/>
        </dgm:presLayoutVars>
      </dgm:prSet>
      <dgm:spPr/>
    </dgm:pt>
    <dgm:pt modelId="{1FF26DD9-7FF5-4D7F-B100-ECC2EAF59D1F}" type="pres">
      <dgm:prSet presAssocID="{B62CA996-D47B-4E04-B67A-D9E90E574B9F}" presName="accent_1" presStyleCnt="0"/>
      <dgm:spPr/>
    </dgm:pt>
    <dgm:pt modelId="{83E4AAA4-4399-405E-A8B5-B192A7D2C5F3}" type="pres">
      <dgm:prSet presAssocID="{B62CA996-D47B-4E04-B67A-D9E90E574B9F}" presName="accentRepeatNode" presStyleLbl="solidFgAcc1" presStyleIdx="0" presStyleCnt="4"/>
      <dgm:spPr/>
    </dgm:pt>
    <dgm:pt modelId="{950F31A0-FF7E-4B07-BCE9-3A58E7FA3AA9}" type="pres">
      <dgm:prSet presAssocID="{5861B8E9-6426-4093-BF3C-CE951289F141}" presName="text_2" presStyleLbl="node1" presStyleIdx="1" presStyleCnt="4">
        <dgm:presLayoutVars>
          <dgm:bulletEnabled val="1"/>
        </dgm:presLayoutVars>
      </dgm:prSet>
      <dgm:spPr/>
    </dgm:pt>
    <dgm:pt modelId="{6A7EB5AF-0B82-4EF3-9C0C-9006E1122B39}" type="pres">
      <dgm:prSet presAssocID="{5861B8E9-6426-4093-BF3C-CE951289F141}" presName="accent_2" presStyleCnt="0"/>
      <dgm:spPr/>
    </dgm:pt>
    <dgm:pt modelId="{1E3805A8-D69D-4285-AFC1-9B98751792A7}" type="pres">
      <dgm:prSet presAssocID="{5861B8E9-6426-4093-BF3C-CE951289F141}" presName="accentRepeatNode" presStyleLbl="solidFgAcc1" presStyleIdx="1" presStyleCnt="4"/>
      <dgm:spPr/>
    </dgm:pt>
    <dgm:pt modelId="{0691E224-6324-463D-8CD3-4A638799007E}" type="pres">
      <dgm:prSet presAssocID="{1DD9A8B0-4371-4F90-8A90-2725C6A222A1}" presName="text_3" presStyleLbl="node1" presStyleIdx="2" presStyleCnt="4" custLinFactNeighborX="701" custLinFactNeighborY="2232">
        <dgm:presLayoutVars>
          <dgm:bulletEnabled val="1"/>
        </dgm:presLayoutVars>
      </dgm:prSet>
      <dgm:spPr/>
    </dgm:pt>
    <dgm:pt modelId="{73BCBCA5-CDA1-4D1C-83B3-623D2DB13E9B}" type="pres">
      <dgm:prSet presAssocID="{1DD9A8B0-4371-4F90-8A90-2725C6A222A1}" presName="accent_3" presStyleCnt="0"/>
      <dgm:spPr/>
    </dgm:pt>
    <dgm:pt modelId="{CCC8569A-8003-4BE0-B2F0-CDDA3C782685}" type="pres">
      <dgm:prSet presAssocID="{1DD9A8B0-4371-4F90-8A90-2725C6A222A1}" presName="accentRepeatNode" presStyleLbl="solidFgAcc1" presStyleIdx="2" presStyleCnt="4"/>
      <dgm:spPr/>
    </dgm:pt>
    <dgm:pt modelId="{B76F42C3-42B3-46C2-97DF-A66C9D8F8BD5}" type="pres">
      <dgm:prSet presAssocID="{0A5BC7FB-BB3F-4548-9A63-1DAFDB6D05F3}" presName="text_4" presStyleLbl="node1" presStyleIdx="3" presStyleCnt="4">
        <dgm:presLayoutVars>
          <dgm:bulletEnabled val="1"/>
        </dgm:presLayoutVars>
      </dgm:prSet>
      <dgm:spPr/>
    </dgm:pt>
    <dgm:pt modelId="{3C670042-3C24-4391-9BA0-26B15F39706C}" type="pres">
      <dgm:prSet presAssocID="{0A5BC7FB-BB3F-4548-9A63-1DAFDB6D05F3}" presName="accent_4" presStyleCnt="0"/>
      <dgm:spPr/>
    </dgm:pt>
    <dgm:pt modelId="{1853A989-FDBA-4F7F-8FFA-B5DD02B117DC}" type="pres">
      <dgm:prSet presAssocID="{0A5BC7FB-BB3F-4548-9A63-1DAFDB6D05F3}" presName="accentRepeatNode" presStyleLbl="solidFgAcc1" presStyleIdx="3" presStyleCnt="4"/>
      <dgm:spPr/>
    </dgm:pt>
  </dgm:ptLst>
  <dgm:cxnLst>
    <dgm:cxn modelId="{F223465F-206D-4A1B-86ED-6E23977FDD12}" srcId="{220FB7A9-9DCA-46F5-977F-B58102954E14}" destId="{5861B8E9-6426-4093-BF3C-CE951289F141}" srcOrd="1" destOrd="0" parTransId="{067AA8E4-06CF-4601-935D-7737507170A8}" sibTransId="{B19AF90E-13D4-4120-846F-76979A6D7766}"/>
    <dgm:cxn modelId="{05F7AC4B-0675-4D60-9473-A6DC55C7061B}" type="presOf" srcId="{B62CA996-D47B-4E04-B67A-D9E90E574B9F}" destId="{14FCE989-00F8-4DA7-BE59-14604364C5E6}" srcOrd="0" destOrd="0" presId="urn:microsoft.com/office/officeart/2008/layout/VerticalCurvedList"/>
    <dgm:cxn modelId="{BA3D3970-DB47-47E9-9B91-763229983A60}" srcId="{220FB7A9-9DCA-46F5-977F-B58102954E14}" destId="{1DD9A8B0-4371-4F90-8A90-2725C6A222A1}" srcOrd="2" destOrd="0" parTransId="{D81F1F72-660B-4F6D-BC54-8CA79AA4EAA8}" sibTransId="{14F792F0-E7DB-40AD-AA69-9C19565EBC71}"/>
    <dgm:cxn modelId="{03580671-3BF6-4FD1-8862-8460F522CA42}" srcId="{220FB7A9-9DCA-46F5-977F-B58102954E14}" destId="{0A5BC7FB-BB3F-4548-9A63-1DAFDB6D05F3}" srcOrd="3" destOrd="0" parTransId="{7F7ABE93-C078-41FD-95EC-350BD66AC2BA}" sibTransId="{C6307D26-0FF5-4D64-85C0-7E0184D50752}"/>
    <dgm:cxn modelId="{0604115A-E2DC-4185-8280-6C7A1A47C529}" type="presOf" srcId="{0A5BC7FB-BB3F-4548-9A63-1DAFDB6D05F3}" destId="{B76F42C3-42B3-46C2-97DF-A66C9D8F8BD5}" srcOrd="0" destOrd="0" presId="urn:microsoft.com/office/officeart/2008/layout/VerticalCurvedList"/>
    <dgm:cxn modelId="{A6137888-662C-4DF0-B42D-47FEFE35A598}" type="presOf" srcId="{1DD9A8B0-4371-4F90-8A90-2725C6A222A1}" destId="{0691E224-6324-463D-8CD3-4A638799007E}" srcOrd="0" destOrd="0" presId="urn:microsoft.com/office/officeart/2008/layout/VerticalCurvedList"/>
    <dgm:cxn modelId="{A3E25B90-CE20-4212-95E7-E25C303DBB33}" type="presOf" srcId="{220FB7A9-9DCA-46F5-977F-B58102954E14}" destId="{F5D5DAB6-3ECF-4080-BE4E-6645A2130DD7}" srcOrd="0" destOrd="0" presId="urn:microsoft.com/office/officeart/2008/layout/VerticalCurvedList"/>
    <dgm:cxn modelId="{4630F6D7-BA6F-4D7A-AF1E-015E4F13F93A}" srcId="{220FB7A9-9DCA-46F5-977F-B58102954E14}" destId="{B62CA996-D47B-4E04-B67A-D9E90E574B9F}" srcOrd="0" destOrd="0" parTransId="{B59513D6-BD13-463F-AA70-CAB0CDBFD6E1}" sibTransId="{3EA0922E-F90D-4ACC-8BB7-CE4798B030BE}"/>
    <dgm:cxn modelId="{E4AD6BE1-9602-4C54-868B-48BA7DA8E372}" type="presOf" srcId="{5861B8E9-6426-4093-BF3C-CE951289F141}" destId="{950F31A0-FF7E-4B07-BCE9-3A58E7FA3AA9}" srcOrd="0" destOrd="0" presId="urn:microsoft.com/office/officeart/2008/layout/VerticalCurvedList"/>
    <dgm:cxn modelId="{FBB405F8-6886-41A9-AF3C-F28AD1762E1F}" type="presOf" srcId="{3EA0922E-F90D-4ACC-8BB7-CE4798B030BE}" destId="{5902F309-A319-4231-B739-80B9DB6FC181}" srcOrd="0" destOrd="0" presId="urn:microsoft.com/office/officeart/2008/layout/VerticalCurvedList"/>
    <dgm:cxn modelId="{3E5E551F-916D-491B-879D-F8A09A2A92D8}" type="presParOf" srcId="{F5D5DAB6-3ECF-4080-BE4E-6645A2130DD7}" destId="{6D4FA947-A818-4CF8-A57D-BD074A5588BC}" srcOrd="0" destOrd="0" presId="urn:microsoft.com/office/officeart/2008/layout/VerticalCurvedList"/>
    <dgm:cxn modelId="{8A60825F-5D77-4470-82D8-885A1B9C26D0}" type="presParOf" srcId="{6D4FA947-A818-4CF8-A57D-BD074A5588BC}" destId="{E3598E4A-520B-4D1D-BF00-3E8543B31286}" srcOrd="0" destOrd="0" presId="urn:microsoft.com/office/officeart/2008/layout/VerticalCurvedList"/>
    <dgm:cxn modelId="{51845C04-4761-43AA-8DC1-9B0303080F91}" type="presParOf" srcId="{E3598E4A-520B-4D1D-BF00-3E8543B31286}" destId="{B1880CDC-42E2-4B69-9B7E-DA9832790833}" srcOrd="0" destOrd="0" presId="urn:microsoft.com/office/officeart/2008/layout/VerticalCurvedList"/>
    <dgm:cxn modelId="{C49175C4-1ED3-4961-960B-CA2AC7E46247}" type="presParOf" srcId="{E3598E4A-520B-4D1D-BF00-3E8543B31286}" destId="{5902F309-A319-4231-B739-80B9DB6FC181}" srcOrd="1" destOrd="0" presId="urn:microsoft.com/office/officeart/2008/layout/VerticalCurvedList"/>
    <dgm:cxn modelId="{19B49349-AD80-4AAC-BFC4-9F24674DA1CC}" type="presParOf" srcId="{E3598E4A-520B-4D1D-BF00-3E8543B31286}" destId="{EC1E68F7-6628-4503-AFCA-0956A8440AED}" srcOrd="2" destOrd="0" presId="urn:microsoft.com/office/officeart/2008/layout/VerticalCurvedList"/>
    <dgm:cxn modelId="{7C37FE66-E35C-4146-BF16-D8F7E2AF2FB3}" type="presParOf" srcId="{E3598E4A-520B-4D1D-BF00-3E8543B31286}" destId="{8EFE2754-E86C-4237-95A3-BC2267F354D1}" srcOrd="3" destOrd="0" presId="urn:microsoft.com/office/officeart/2008/layout/VerticalCurvedList"/>
    <dgm:cxn modelId="{32DB2EBD-C831-4AF4-8376-33AACD706A7A}" type="presParOf" srcId="{6D4FA947-A818-4CF8-A57D-BD074A5588BC}" destId="{14FCE989-00F8-4DA7-BE59-14604364C5E6}" srcOrd="1" destOrd="0" presId="urn:microsoft.com/office/officeart/2008/layout/VerticalCurvedList"/>
    <dgm:cxn modelId="{4DF9A751-C6DB-4546-A6D2-E9BCA6A268EB}" type="presParOf" srcId="{6D4FA947-A818-4CF8-A57D-BD074A5588BC}" destId="{1FF26DD9-7FF5-4D7F-B100-ECC2EAF59D1F}" srcOrd="2" destOrd="0" presId="urn:microsoft.com/office/officeart/2008/layout/VerticalCurvedList"/>
    <dgm:cxn modelId="{E03E7764-0578-4B9C-AFE3-C60780343A49}" type="presParOf" srcId="{1FF26DD9-7FF5-4D7F-B100-ECC2EAF59D1F}" destId="{83E4AAA4-4399-405E-A8B5-B192A7D2C5F3}" srcOrd="0" destOrd="0" presId="urn:microsoft.com/office/officeart/2008/layout/VerticalCurvedList"/>
    <dgm:cxn modelId="{9F145099-76E0-4D5A-9035-77E81EDAB2E3}" type="presParOf" srcId="{6D4FA947-A818-4CF8-A57D-BD074A5588BC}" destId="{950F31A0-FF7E-4B07-BCE9-3A58E7FA3AA9}" srcOrd="3" destOrd="0" presId="urn:microsoft.com/office/officeart/2008/layout/VerticalCurvedList"/>
    <dgm:cxn modelId="{A4957374-4D62-4A9A-9445-0A874B1F7A38}" type="presParOf" srcId="{6D4FA947-A818-4CF8-A57D-BD074A5588BC}" destId="{6A7EB5AF-0B82-4EF3-9C0C-9006E1122B39}" srcOrd="4" destOrd="0" presId="urn:microsoft.com/office/officeart/2008/layout/VerticalCurvedList"/>
    <dgm:cxn modelId="{0CE159A7-0C3F-489B-B224-729834C0B22B}" type="presParOf" srcId="{6A7EB5AF-0B82-4EF3-9C0C-9006E1122B39}" destId="{1E3805A8-D69D-4285-AFC1-9B98751792A7}" srcOrd="0" destOrd="0" presId="urn:microsoft.com/office/officeart/2008/layout/VerticalCurvedList"/>
    <dgm:cxn modelId="{3CCB1DC2-4B3D-4CC5-B9D4-2D91BECB184B}" type="presParOf" srcId="{6D4FA947-A818-4CF8-A57D-BD074A5588BC}" destId="{0691E224-6324-463D-8CD3-4A638799007E}" srcOrd="5" destOrd="0" presId="urn:microsoft.com/office/officeart/2008/layout/VerticalCurvedList"/>
    <dgm:cxn modelId="{475D2071-C560-423C-8D22-FA9CFAA09326}" type="presParOf" srcId="{6D4FA947-A818-4CF8-A57D-BD074A5588BC}" destId="{73BCBCA5-CDA1-4D1C-83B3-623D2DB13E9B}" srcOrd="6" destOrd="0" presId="urn:microsoft.com/office/officeart/2008/layout/VerticalCurvedList"/>
    <dgm:cxn modelId="{034DD59C-324E-4E6C-9E38-9C13290D78EA}" type="presParOf" srcId="{73BCBCA5-CDA1-4D1C-83B3-623D2DB13E9B}" destId="{CCC8569A-8003-4BE0-B2F0-CDDA3C782685}" srcOrd="0" destOrd="0" presId="urn:microsoft.com/office/officeart/2008/layout/VerticalCurvedList"/>
    <dgm:cxn modelId="{1545E583-126E-4275-8C72-FDF4ADFB7FD5}" type="presParOf" srcId="{6D4FA947-A818-4CF8-A57D-BD074A5588BC}" destId="{B76F42C3-42B3-46C2-97DF-A66C9D8F8BD5}" srcOrd="7" destOrd="0" presId="urn:microsoft.com/office/officeart/2008/layout/VerticalCurvedList"/>
    <dgm:cxn modelId="{01788AA8-0E81-404F-8556-CB6C801FB187}" type="presParOf" srcId="{6D4FA947-A818-4CF8-A57D-BD074A5588BC}" destId="{3C670042-3C24-4391-9BA0-26B15F39706C}" srcOrd="8" destOrd="0" presId="urn:microsoft.com/office/officeart/2008/layout/VerticalCurvedList"/>
    <dgm:cxn modelId="{B8E8769A-C69B-4EF0-91C1-6934DB4C9458}" type="presParOf" srcId="{3C670042-3C24-4391-9BA0-26B15F39706C}" destId="{1853A989-FDBA-4F7F-8FFA-B5DD02B117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10C25-B6EB-44A1-9228-83DB74490F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A718E7-23B3-45FD-9624-B5C37AC4CF52}">
      <dgm:prSet phldrT="[Text]"/>
      <dgm:spPr>
        <a:solidFill>
          <a:srgbClr val="698EBB"/>
        </a:solidFill>
        <a:ln>
          <a:noFill/>
        </a:ln>
      </dgm:spPr>
      <dgm:t>
        <a:bodyPr/>
        <a:lstStyle/>
        <a:p>
          <a:r>
            <a:rPr lang="en-US" dirty="0"/>
            <a:t>Student 1</a:t>
          </a:r>
        </a:p>
      </dgm:t>
    </dgm:pt>
    <dgm:pt modelId="{961E8B74-83E2-4DF6-B5EE-6763792E06DE}" type="parTrans" cxnId="{9646ED7C-C027-48EC-9268-7DE7DBD910EB}">
      <dgm:prSet/>
      <dgm:spPr/>
      <dgm:t>
        <a:bodyPr/>
        <a:lstStyle/>
        <a:p>
          <a:endParaRPr lang="en-US"/>
        </a:p>
      </dgm:t>
    </dgm:pt>
    <dgm:pt modelId="{DC502018-41CF-46F6-9E23-A9CB967BCF63}" type="sibTrans" cxnId="{9646ED7C-C027-48EC-9268-7DE7DBD910EB}">
      <dgm:prSet/>
      <dgm:spPr/>
      <dgm:t>
        <a:bodyPr/>
        <a:lstStyle/>
        <a:p>
          <a:endParaRPr lang="en-US"/>
        </a:p>
      </dgm:t>
    </dgm:pt>
    <dgm:pt modelId="{EA713380-FF39-48BF-8720-CA126B88A209}">
      <dgm:prSet phldrT="[Text]" custT="1"/>
      <dgm:spPr>
        <a:ln>
          <a:noFill/>
        </a:ln>
      </dgm:spPr>
      <dgm:t>
        <a:bodyPr/>
        <a:lstStyle/>
        <a:p>
          <a:r>
            <a:rPr lang="en-US" sz="2400" dirty="0">
              <a:solidFill>
                <a:schemeClr val="accent1">
                  <a:lumMod val="75000"/>
                </a:schemeClr>
              </a:solidFill>
            </a:rPr>
            <a:t>Regrouping strategies</a:t>
          </a:r>
        </a:p>
      </dgm:t>
    </dgm:pt>
    <dgm:pt modelId="{D8330200-5CDC-4B5E-9524-C82BC1447078}" type="parTrans" cxnId="{A6166176-AA11-4BE9-BAD0-B79D275CD557}">
      <dgm:prSet/>
      <dgm:spPr/>
      <dgm:t>
        <a:bodyPr/>
        <a:lstStyle/>
        <a:p>
          <a:endParaRPr lang="en-US"/>
        </a:p>
      </dgm:t>
    </dgm:pt>
    <dgm:pt modelId="{A5689A85-49EB-46DF-9D70-7563095B8DC2}" type="sibTrans" cxnId="{A6166176-AA11-4BE9-BAD0-B79D275CD557}">
      <dgm:prSet/>
      <dgm:spPr/>
      <dgm:t>
        <a:bodyPr/>
        <a:lstStyle/>
        <a:p>
          <a:endParaRPr lang="en-US"/>
        </a:p>
      </dgm:t>
    </dgm:pt>
    <dgm:pt modelId="{83A9EB1D-419A-4C84-9BBB-401BB0D8C4DD}">
      <dgm:prSet phldrT="[Text]"/>
      <dgm:spPr>
        <a:solidFill>
          <a:schemeClr val="accent1">
            <a:lumMod val="75000"/>
          </a:schemeClr>
        </a:solidFill>
        <a:ln>
          <a:noFill/>
        </a:ln>
      </dgm:spPr>
      <dgm:t>
        <a:bodyPr/>
        <a:lstStyle/>
        <a:p>
          <a:r>
            <a:rPr lang="en-US" dirty="0"/>
            <a:t>Both</a:t>
          </a:r>
        </a:p>
      </dgm:t>
    </dgm:pt>
    <dgm:pt modelId="{91771AA4-0E97-4D84-99BD-34DC98608ADC}" type="parTrans" cxnId="{4A67A688-EA4F-4585-8BFA-C1A90D8D0361}">
      <dgm:prSet/>
      <dgm:spPr/>
      <dgm:t>
        <a:bodyPr/>
        <a:lstStyle/>
        <a:p>
          <a:endParaRPr lang="en-US"/>
        </a:p>
      </dgm:t>
    </dgm:pt>
    <dgm:pt modelId="{F2DFEDBB-1C35-468B-A2A3-A249D61DE8FA}" type="sibTrans" cxnId="{4A67A688-EA4F-4585-8BFA-C1A90D8D0361}">
      <dgm:prSet/>
      <dgm:spPr/>
      <dgm:t>
        <a:bodyPr/>
        <a:lstStyle/>
        <a:p>
          <a:endParaRPr lang="en-US"/>
        </a:p>
      </dgm:t>
    </dgm:pt>
    <dgm:pt modelId="{A8F71E39-4896-4337-AF74-3209CED66AE4}">
      <dgm:prSet phldrT="[Text]" custT="1"/>
      <dgm:spPr>
        <a:ln>
          <a:noFill/>
        </a:ln>
      </dgm:spPr>
      <dgm:t>
        <a:bodyPr/>
        <a:lstStyle/>
        <a:p>
          <a:r>
            <a:rPr lang="en-US" sz="2400" dirty="0">
              <a:solidFill>
                <a:schemeClr val="accent1">
                  <a:lumMod val="75000"/>
                </a:schemeClr>
              </a:solidFill>
            </a:rPr>
            <a:t>Division with remainders</a:t>
          </a:r>
        </a:p>
      </dgm:t>
    </dgm:pt>
    <dgm:pt modelId="{0D73C946-F962-4AF9-AB05-4F62CEDAFA15}" type="parTrans" cxnId="{CD6F793D-F2E4-4BD5-B0AA-6292D0C41494}">
      <dgm:prSet/>
      <dgm:spPr/>
      <dgm:t>
        <a:bodyPr/>
        <a:lstStyle/>
        <a:p>
          <a:endParaRPr lang="en-US"/>
        </a:p>
      </dgm:t>
    </dgm:pt>
    <dgm:pt modelId="{85744263-27DB-4525-A705-B789050E7C4E}" type="sibTrans" cxnId="{CD6F793D-F2E4-4BD5-B0AA-6292D0C41494}">
      <dgm:prSet/>
      <dgm:spPr/>
      <dgm:t>
        <a:bodyPr/>
        <a:lstStyle/>
        <a:p>
          <a:endParaRPr lang="en-US"/>
        </a:p>
      </dgm:t>
    </dgm:pt>
    <dgm:pt modelId="{9546BCC7-9FE3-4F22-9C0F-1466000AD6B1}">
      <dgm:prSet phldrT="[Text]"/>
      <dgm:spPr>
        <a:solidFill>
          <a:srgbClr val="698EBB"/>
        </a:solidFill>
        <a:ln>
          <a:noFill/>
        </a:ln>
      </dgm:spPr>
      <dgm:t>
        <a:bodyPr/>
        <a:lstStyle/>
        <a:p>
          <a:r>
            <a:rPr lang="en-US" dirty="0"/>
            <a:t>Student 2</a:t>
          </a:r>
        </a:p>
      </dgm:t>
    </dgm:pt>
    <dgm:pt modelId="{A6F15522-454E-4142-9E77-853A754E7A60}" type="parTrans" cxnId="{F9BD9DAF-B725-4163-BD96-D687D6C58B9B}">
      <dgm:prSet/>
      <dgm:spPr/>
      <dgm:t>
        <a:bodyPr/>
        <a:lstStyle/>
        <a:p>
          <a:endParaRPr lang="en-US"/>
        </a:p>
      </dgm:t>
    </dgm:pt>
    <dgm:pt modelId="{8AA10F87-E9D2-472F-8589-EF803E655B55}" type="sibTrans" cxnId="{F9BD9DAF-B725-4163-BD96-D687D6C58B9B}">
      <dgm:prSet/>
      <dgm:spPr/>
      <dgm:t>
        <a:bodyPr/>
        <a:lstStyle/>
        <a:p>
          <a:endParaRPr lang="en-US"/>
        </a:p>
      </dgm:t>
    </dgm:pt>
    <dgm:pt modelId="{7A69EC73-135F-4351-9166-A028688EF0DE}">
      <dgm:prSet phldrT="[Text]" custT="1"/>
      <dgm:spPr>
        <a:ln>
          <a:noFill/>
        </a:ln>
      </dgm:spPr>
      <dgm:t>
        <a:bodyPr/>
        <a:lstStyle/>
        <a:p>
          <a:r>
            <a:rPr lang="en-US" sz="2400" dirty="0">
              <a:solidFill>
                <a:schemeClr val="accent1">
                  <a:lumMod val="75000"/>
                </a:schemeClr>
              </a:solidFill>
            </a:rPr>
            <a:t>Basic facts accuracy</a:t>
          </a:r>
        </a:p>
      </dgm:t>
    </dgm:pt>
    <dgm:pt modelId="{468F9B44-CACB-42C2-8CFE-45B0DA3C7527}" type="parTrans" cxnId="{12D3E32A-4490-4217-8887-4CF492D1395C}">
      <dgm:prSet/>
      <dgm:spPr/>
      <dgm:t>
        <a:bodyPr/>
        <a:lstStyle/>
        <a:p>
          <a:endParaRPr lang="en-US"/>
        </a:p>
      </dgm:t>
    </dgm:pt>
    <dgm:pt modelId="{7CBD0739-B676-4EF4-920B-5DB153235255}" type="sibTrans" cxnId="{12D3E32A-4490-4217-8887-4CF492D1395C}">
      <dgm:prSet/>
      <dgm:spPr/>
      <dgm:t>
        <a:bodyPr/>
        <a:lstStyle/>
        <a:p>
          <a:endParaRPr lang="en-US"/>
        </a:p>
      </dgm:t>
    </dgm:pt>
    <dgm:pt modelId="{684D63F3-C108-4F7A-B961-C91736C25D7D}">
      <dgm:prSet phldrT="[Text]" custT="1"/>
      <dgm:spPr>
        <a:ln>
          <a:noFill/>
        </a:ln>
      </dgm:spPr>
      <dgm:t>
        <a:bodyPr/>
        <a:lstStyle/>
        <a:p>
          <a:r>
            <a:rPr lang="en-US" sz="2400" dirty="0">
              <a:solidFill>
                <a:schemeClr val="accent1">
                  <a:lumMod val="75000"/>
                </a:schemeClr>
              </a:solidFill>
            </a:rPr>
            <a:t>Consistency in regrouping</a:t>
          </a:r>
        </a:p>
      </dgm:t>
    </dgm:pt>
    <dgm:pt modelId="{BD3BA112-3460-4924-8009-3052C44ED846}" type="parTrans" cxnId="{2B560EBA-9574-400C-A643-BBA0644A9218}">
      <dgm:prSet/>
      <dgm:spPr/>
      <dgm:t>
        <a:bodyPr/>
        <a:lstStyle/>
        <a:p>
          <a:endParaRPr lang="en-US"/>
        </a:p>
      </dgm:t>
    </dgm:pt>
    <dgm:pt modelId="{62B59659-03D2-4FE1-9D43-EA5FD2B7ADB4}" type="sibTrans" cxnId="{2B560EBA-9574-400C-A643-BBA0644A9218}">
      <dgm:prSet/>
      <dgm:spPr/>
      <dgm:t>
        <a:bodyPr/>
        <a:lstStyle/>
        <a:p>
          <a:endParaRPr lang="en-US"/>
        </a:p>
      </dgm:t>
    </dgm:pt>
    <dgm:pt modelId="{65F3E731-7FF5-4C12-ABC5-E4329DBA3F4C}">
      <dgm:prSet phldrT="[Text]" custT="1"/>
      <dgm:spPr>
        <a:ln>
          <a:noFill/>
        </a:ln>
      </dgm:spPr>
      <dgm:t>
        <a:bodyPr/>
        <a:lstStyle/>
        <a:p>
          <a:r>
            <a:rPr lang="en-US" sz="2400" dirty="0">
              <a:solidFill>
                <a:schemeClr val="accent1">
                  <a:lumMod val="75000"/>
                </a:schemeClr>
              </a:solidFill>
            </a:rPr>
            <a:t>Reducing mixed fractions</a:t>
          </a:r>
        </a:p>
      </dgm:t>
    </dgm:pt>
    <dgm:pt modelId="{F4926A90-117E-43B0-AE56-41EF9D39E8D2}" type="parTrans" cxnId="{62B49898-6673-4740-A9C7-D16621E438EF}">
      <dgm:prSet/>
      <dgm:spPr/>
      <dgm:t>
        <a:bodyPr/>
        <a:lstStyle/>
        <a:p>
          <a:endParaRPr lang="en-US"/>
        </a:p>
      </dgm:t>
    </dgm:pt>
    <dgm:pt modelId="{57DD2084-F259-4F61-98BC-6460922AA18B}" type="sibTrans" cxnId="{62B49898-6673-4740-A9C7-D16621E438EF}">
      <dgm:prSet/>
      <dgm:spPr/>
      <dgm:t>
        <a:bodyPr/>
        <a:lstStyle/>
        <a:p>
          <a:endParaRPr lang="en-US"/>
        </a:p>
      </dgm:t>
    </dgm:pt>
    <dgm:pt modelId="{672E3E4B-F6D4-42E0-A536-34D339A1CABE}">
      <dgm:prSet phldrT="[Text]" custT="1"/>
      <dgm:spPr>
        <a:ln>
          <a:noFill/>
        </a:ln>
      </dgm:spPr>
      <dgm:t>
        <a:bodyPr/>
        <a:lstStyle/>
        <a:p>
          <a:r>
            <a:rPr lang="en-US" sz="2400" dirty="0">
              <a:solidFill>
                <a:schemeClr val="accent1">
                  <a:lumMod val="75000"/>
                </a:schemeClr>
              </a:solidFill>
            </a:rPr>
            <a:t>Decimal place values</a:t>
          </a:r>
        </a:p>
      </dgm:t>
    </dgm:pt>
    <dgm:pt modelId="{42110A73-14F9-4B10-8BAA-76AB5A215EF9}" type="parTrans" cxnId="{3D985BA3-9869-49B0-91D3-703252062121}">
      <dgm:prSet/>
      <dgm:spPr/>
      <dgm:t>
        <a:bodyPr/>
        <a:lstStyle/>
        <a:p>
          <a:endParaRPr lang="en-US"/>
        </a:p>
      </dgm:t>
    </dgm:pt>
    <dgm:pt modelId="{AFC9EC7C-91E7-4579-81E0-376FACBE7C76}" type="sibTrans" cxnId="{3D985BA3-9869-49B0-91D3-703252062121}">
      <dgm:prSet/>
      <dgm:spPr/>
      <dgm:t>
        <a:bodyPr/>
        <a:lstStyle/>
        <a:p>
          <a:endParaRPr lang="en-US"/>
        </a:p>
      </dgm:t>
    </dgm:pt>
    <dgm:pt modelId="{AE61E586-894C-4ECA-8CB4-5EEA8D04C737}">
      <dgm:prSet phldrT="[Text]" custT="1"/>
      <dgm:spPr>
        <a:ln>
          <a:noFill/>
        </a:ln>
      </dgm:spPr>
      <dgm:t>
        <a:bodyPr/>
        <a:lstStyle/>
        <a:p>
          <a:r>
            <a:rPr lang="en-US" sz="2400" dirty="0">
              <a:solidFill>
                <a:schemeClr val="accent1">
                  <a:lumMod val="75000"/>
                </a:schemeClr>
              </a:solidFill>
            </a:rPr>
            <a:t>Adding fractions</a:t>
          </a:r>
        </a:p>
      </dgm:t>
    </dgm:pt>
    <dgm:pt modelId="{A0EC905C-314F-4695-A36C-C9FCB2FD3C36}" type="parTrans" cxnId="{C6C5BE21-58BF-4515-8E45-9807BA7ED518}">
      <dgm:prSet/>
      <dgm:spPr/>
      <dgm:t>
        <a:bodyPr/>
        <a:lstStyle/>
        <a:p>
          <a:endParaRPr lang="en-US"/>
        </a:p>
      </dgm:t>
    </dgm:pt>
    <dgm:pt modelId="{FFB12A2F-86F2-4D98-BBBA-0151A1FF885A}" type="sibTrans" cxnId="{C6C5BE21-58BF-4515-8E45-9807BA7ED518}">
      <dgm:prSet/>
      <dgm:spPr/>
      <dgm:t>
        <a:bodyPr/>
        <a:lstStyle/>
        <a:p>
          <a:endParaRPr lang="en-US"/>
        </a:p>
      </dgm:t>
    </dgm:pt>
    <dgm:pt modelId="{60F3D185-789A-4DB2-B3AD-2516C9A3E358}">
      <dgm:prSet phldrT="[Text]" custT="1"/>
      <dgm:spPr>
        <a:ln>
          <a:noFill/>
        </a:ln>
      </dgm:spPr>
      <dgm:t>
        <a:bodyPr/>
        <a:lstStyle/>
        <a:p>
          <a:r>
            <a:rPr lang="en-US" sz="2400" dirty="0">
              <a:solidFill>
                <a:schemeClr val="accent1">
                  <a:lumMod val="75000"/>
                </a:schemeClr>
              </a:solidFill>
            </a:rPr>
            <a:t>Multiplication</a:t>
          </a:r>
        </a:p>
      </dgm:t>
    </dgm:pt>
    <dgm:pt modelId="{C3A9D880-8A97-493C-B15A-7A823F256EF4}" type="parTrans" cxnId="{DF88E41E-67B7-4396-BF5A-28449E442876}">
      <dgm:prSet/>
      <dgm:spPr/>
      <dgm:t>
        <a:bodyPr/>
        <a:lstStyle/>
        <a:p>
          <a:endParaRPr lang="en-US"/>
        </a:p>
      </dgm:t>
    </dgm:pt>
    <dgm:pt modelId="{C8C6A7B7-B3A3-4964-96A9-D696F02D200D}" type="sibTrans" cxnId="{DF88E41E-67B7-4396-BF5A-28449E442876}">
      <dgm:prSet/>
      <dgm:spPr/>
      <dgm:t>
        <a:bodyPr/>
        <a:lstStyle/>
        <a:p>
          <a:endParaRPr lang="en-US"/>
        </a:p>
      </dgm:t>
    </dgm:pt>
    <dgm:pt modelId="{980178A1-EBF8-46CF-B99A-C9790128CFBA}">
      <dgm:prSet phldrT="[Text]" custT="1"/>
      <dgm:spPr>
        <a:ln>
          <a:noFill/>
        </a:ln>
      </dgm:spPr>
      <dgm:t>
        <a:bodyPr/>
        <a:lstStyle/>
        <a:p>
          <a:r>
            <a:rPr lang="en-US" sz="2400" dirty="0">
              <a:solidFill>
                <a:schemeClr val="accent1">
                  <a:lumMod val="75000"/>
                </a:schemeClr>
              </a:solidFill>
            </a:rPr>
            <a:t>Checking work to make sure that answers make sense</a:t>
          </a:r>
        </a:p>
      </dgm:t>
    </dgm:pt>
    <dgm:pt modelId="{99A038F2-212D-4E7F-8E23-8257D63C02A9}" type="parTrans" cxnId="{828B57FB-E5A6-4FAC-8C83-43325E2D4E59}">
      <dgm:prSet/>
      <dgm:spPr/>
      <dgm:t>
        <a:bodyPr/>
        <a:lstStyle/>
        <a:p>
          <a:endParaRPr lang="en-US"/>
        </a:p>
      </dgm:t>
    </dgm:pt>
    <dgm:pt modelId="{614DAE2F-F4AE-4D1A-99B2-33E08DD2CD29}" type="sibTrans" cxnId="{828B57FB-E5A6-4FAC-8C83-43325E2D4E59}">
      <dgm:prSet/>
      <dgm:spPr/>
      <dgm:t>
        <a:bodyPr/>
        <a:lstStyle/>
        <a:p>
          <a:endParaRPr lang="en-US"/>
        </a:p>
      </dgm:t>
    </dgm:pt>
    <dgm:pt modelId="{621B0E2A-AC78-4F24-91E9-806E182F36A8}" type="pres">
      <dgm:prSet presAssocID="{A9610C25-B6EB-44A1-9228-83DB74490F21}" presName="Name0" presStyleCnt="0">
        <dgm:presLayoutVars>
          <dgm:dir/>
          <dgm:animLvl val="lvl"/>
          <dgm:resizeHandles val="exact"/>
        </dgm:presLayoutVars>
      </dgm:prSet>
      <dgm:spPr/>
    </dgm:pt>
    <dgm:pt modelId="{467696E0-9160-4B0C-8F43-BB9A46EFBD79}" type="pres">
      <dgm:prSet presAssocID="{37A718E7-23B3-45FD-9624-B5C37AC4CF52}" presName="composite" presStyleCnt="0"/>
      <dgm:spPr/>
    </dgm:pt>
    <dgm:pt modelId="{E3C9306C-7CDF-4293-8908-DD62FDF6448C}" type="pres">
      <dgm:prSet presAssocID="{37A718E7-23B3-45FD-9624-B5C37AC4CF52}" presName="parTx" presStyleLbl="alignNode1" presStyleIdx="0" presStyleCnt="3">
        <dgm:presLayoutVars>
          <dgm:chMax val="0"/>
          <dgm:chPref val="0"/>
          <dgm:bulletEnabled val="1"/>
        </dgm:presLayoutVars>
      </dgm:prSet>
      <dgm:spPr/>
    </dgm:pt>
    <dgm:pt modelId="{31F870E7-9793-43FE-8A0C-0195BB6FDD76}" type="pres">
      <dgm:prSet presAssocID="{37A718E7-23B3-45FD-9624-B5C37AC4CF52}" presName="desTx" presStyleLbl="alignAccFollowNode1" presStyleIdx="0" presStyleCnt="3">
        <dgm:presLayoutVars>
          <dgm:bulletEnabled val="1"/>
        </dgm:presLayoutVars>
      </dgm:prSet>
      <dgm:spPr/>
    </dgm:pt>
    <dgm:pt modelId="{1DB0AD55-C474-4394-80E1-AF6BA07B1E42}" type="pres">
      <dgm:prSet presAssocID="{DC502018-41CF-46F6-9E23-A9CB967BCF63}" presName="space" presStyleCnt="0"/>
      <dgm:spPr/>
    </dgm:pt>
    <dgm:pt modelId="{EED1ED48-8C39-43F7-8492-F6CEF46023CD}" type="pres">
      <dgm:prSet presAssocID="{83A9EB1D-419A-4C84-9BBB-401BB0D8C4DD}" presName="composite" presStyleCnt="0"/>
      <dgm:spPr/>
    </dgm:pt>
    <dgm:pt modelId="{4A935888-9679-4DC5-A3DA-4B41CD6C4990}" type="pres">
      <dgm:prSet presAssocID="{83A9EB1D-419A-4C84-9BBB-401BB0D8C4DD}" presName="parTx" presStyleLbl="alignNode1" presStyleIdx="1" presStyleCnt="3">
        <dgm:presLayoutVars>
          <dgm:chMax val="0"/>
          <dgm:chPref val="0"/>
          <dgm:bulletEnabled val="1"/>
        </dgm:presLayoutVars>
      </dgm:prSet>
      <dgm:spPr/>
    </dgm:pt>
    <dgm:pt modelId="{FE44473A-3C95-4045-B87A-85D8C541D129}" type="pres">
      <dgm:prSet presAssocID="{83A9EB1D-419A-4C84-9BBB-401BB0D8C4DD}" presName="desTx" presStyleLbl="alignAccFollowNode1" presStyleIdx="1" presStyleCnt="3">
        <dgm:presLayoutVars>
          <dgm:bulletEnabled val="1"/>
        </dgm:presLayoutVars>
      </dgm:prSet>
      <dgm:spPr/>
    </dgm:pt>
    <dgm:pt modelId="{A17E980D-E77B-4758-AAEF-A26D1B0F5C0E}" type="pres">
      <dgm:prSet presAssocID="{F2DFEDBB-1C35-468B-A2A3-A249D61DE8FA}" presName="space" presStyleCnt="0"/>
      <dgm:spPr/>
    </dgm:pt>
    <dgm:pt modelId="{2FACE7B2-2A3C-40BA-BC9B-569137218AED}" type="pres">
      <dgm:prSet presAssocID="{9546BCC7-9FE3-4F22-9C0F-1466000AD6B1}" presName="composite" presStyleCnt="0"/>
      <dgm:spPr/>
    </dgm:pt>
    <dgm:pt modelId="{2C3D0B72-F79D-4130-9EE5-1EA7DE81D335}" type="pres">
      <dgm:prSet presAssocID="{9546BCC7-9FE3-4F22-9C0F-1466000AD6B1}" presName="parTx" presStyleLbl="alignNode1" presStyleIdx="2" presStyleCnt="3">
        <dgm:presLayoutVars>
          <dgm:chMax val="0"/>
          <dgm:chPref val="0"/>
          <dgm:bulletEnabled val="1"/>
        </dgm:presLayoutVars>
      </dgm:prSet>
      <dgm:spPr/>
    </dgm:pt>
    <dgm:pt modelId="{E9846B54-40C2-47F7-B626-49B385BF25D7}" type="pres">
      <dgm:prSet presAssocID="{9546BCC7-9FE3-4F22-9C0F-1466000AD6B1}" presName="desTx" presStyleLbl="alignAccFollowNode1" presStyleIdx="2" presStyleCnt="3">
        <dgm:presLayoutVars>
          <dgm:bulletEnabled val="1"/>
        </dgm:presLayoutVars>
      </dgm:prSet>
      <dgm:spPr/>
    </dgm:pt>
  </dgm:ptLst>
  <dgm:cxnLst>
    <dgm:cxn modelId="{BD22FD0A-DA75-4DB4-9E02-5AE12CD54528}" type="presOf" srcId="{65F3E731-7FF5-4C12-ABC5-E4329DBA3F4C}" destId="{E9846B54-40C2-47F7-B626-49B385BF25D7}" srcOrd="0" destOrd="2" presId="urn:microsoft.com/office/officeart/2005/8/layout/hList1"/>
    <dgm:cxn modelId="{DF88E41E-67B7-4396-BF5A-28449E442876}" srcId="{83A9EB1D-419A-4C84-9BBB-401BB0D8C4DD}" destId="{60F3D185-789A-4DB2-B3AD-2516C9A3E358}" srcOrd="0" destOrd="0" parTransId="{C3A9D880-8A97-493C-B15A-7A823F256EF4}" sibTransId="{C8C6A7B7-B3A3-4964-96A9-D696F02D200D}"/>
    <dgm:cxn modelId="{744DE61E-3631-407C-9D80-7D0753ED801F}" type="presOf" srcId="{A9610C25-B6EB-44A1-9228-83DB74490F21}" destId="{621B0E2A-AC78-4F24-91E9-806E182F36A8}" srcOrd="0" destOrd="0" presId="urn:microsoft.com/office/officeart/2005/8/layout/hList1"/>
    <dgm:cxn modelId="{C6C5BE21-58BF-4515-8E45-9807BA7ED518}" srcId="{37A718E7-23B3-45FD-9624-B5C37AC4CF52}" destId="{AE61E586-894C-4ECA-8CB4-5EEA8D04C737}" srcOrd="1" destOrd="0" parTransId="{A0EC905C-314F-4695-A36C-C9FCB2FD3C36}" sibTransId="{FFB12A2F-86F2-4D98-BBBA-0151A1FF885A}"/>
    <dgm:cxn modelId="{12D3E32A-4490-4217-8887-4CF492D1395C}" srcId="{9546BCC7-9FE3-4F22-9C0F-1466000AD6B1}" destId="{7A69EC73-135F-4351-9166-A028688EF0DE}" srcOrd="0" destOrd="0" parTransId="{468F9B44-CACB-42C2-8CFE-45B0DA3C7527}" sibTransId="{7CBD0739-B676-4EF4-920B-5DB153235255}"/>
    <dgm:cxn modelId="{D337462B-3A3F-4AD2-AC25-CFA943836837}" type="presOf" srcId="{980178A1-EBF8-46CF-B99A-C9790128CFBA}" destId="{FE44473A-3C95-4045-B87A-85D8C541D129}" srcOrd="0" destOrd="2" presId="urn:microsoft.com/office/officeart/2005/8/layout/hList1"/>
    <dgm:cxn modelId="{EBAE0B2E-5188-4AA2-9BE0-D3AF9F9B65FC}" type="presOf" srcId="{37A718E7-23B3-45FD-9624-B5C37AC4CF52}" destId="{E3C9306C-7CDF-4293-8908-DD62FDF6448C}" srcOrd="0" destOrd="0" presId="urn:microsoft.com/office/officeart/2005/8/layout/hList1"/>
    <dgm:cxn modelId="{8ED26A3C-DF5F-4D4A-86DA-42596E6CCD72}" type="presOf" srcId="{83A9EB1D-419A-4C84-9BBB-401BB0D8C4DD}" destId="{4A935888-9679-4DC5-A3DA-4B41CD6C4990}" srcOrd="0" destOrd="0" presId="urn:microsoft.com/office/officeart/2005/8/layout/hList1"/>
    <dgm:cxn modelId="{CD6F793D-F2E4-4BD5-B0AA-6292D0C41494}" srcId="{83A9EB1D-419A-4C84-9BBB-401BB0D8C4DD}" destId="{A8F71E39-4896-4337-AF74-3209CED66AE4}" srcOrd="1" destOrd="0" parTransId="{0D73C946-F962-4AF9-AB05-4F62CEDAFA15}" sibTransId="{85744263-27DB-4525-A705-B789050E7C4E}"/>
    <dgm:cxn modelId="{3DBC9A6C-97F7-4A3D-84B4-D693C9B8D4C8}" type="presOf" srcId="{AE61E586-894C-4ECA-8CB4-5EEA8D04C737}" destId="{31F870E7-9793-43FE-8A0C-0195BB6FDD76}" srcOrd="0" destOrd="1" presId="urn:microsoft.com/office/officeart/2005/8/layout/hList1"/>
    <dgm:cxn modelId="{55A2A16C-ED29-4032-9DBC-BFA8E13608CA}" type="presOf" srcId="{A8F71E39-4896-4337-AF74-3209CED66AE4}" destId="{FE44473A-3C95-4045-B87A-85D8C541D129}" srcOrd="0" destOrd="1" presId="urn:microsoft.com/office/officeart/2005/8/layout/hList1"/>
    <dgm:cxn modelId="{9E1E4F72-248F-4377-822C-B2ECCFDF4F2B}" type="presOf" srcId="{7A69EC73-135F-4351-9166-A028688EF0DE}" destId="{E9846B54-40C2-47F7-B626-49B385BF25D7}" srcOrd="0" destOrd="0" presId="urn:microsoft.com/office/officeart/2005/8/layout/hList1"/>
    <dgm:cxn modelId="{FC8E9772-30CC-4AB3-8DA6-83C08691A054}" type="presOf" srcId="{9546BCC7-9FE3-4F22-9C0F-1466000AD6B1}" destId="{2C3D0B72-F79D-4130-9EE5-1EA7DE81D335}" srcOrd="0" destOrd="0" presId="urn:microsoft.com/office/officeart/2005/8/layout/hList1"/>
    <dgm:cxn modelId="{EE6AAE52-5861-4963-9216-1680AA1D8BA1}" type="presOf" srcId="{EA713380-FF39-48BF-8720-CA126B88A209}" destId="{31F870E7-9793-43FE-8A0C-0195BB6FDD76}" srcOrd="0" destOrd="0" presId="urn:microsoft.com/office/officeart/2005/8/layout/hList1"/>
    <dgm:cxn modelId="{A6166176-AA11-4BE9-BAD0-B79D275CD557}" srcId="{37A718E7-23B3-45FD-9624-B5C37AC4CF52}" destId="{EA713380-FF39-48BF-8720-CA126B88A209}" srcOrd="0" destOrd="0" parTransId="{D8330200-5CDC-4B5E-9524-C82BC1447078}" sibTransId="{A5689A85-49EB-46DF-9D70-7563095B8DC2}"/>
    <dgm:cxn modelId="{9646ED7C-C027-48EC-9268-7DE7DBD910EB}" srcId="{A9610C25-B6EB-44A1-9228-83DB74490F21}" destId="{37A718E7-23B3-45FD-9624-B5C37AC4CF52}" srcOrd="0" destOrd="0" parTransId="{961E8B74-83E2-4DF6-B5EE-6763792E06DE}" sibTransId="{DC502018-41CF-46F6-9E23-A9CB967BCF63}"/>
    <dgm:cxn modelId="{6E953487-6667-430E-8405-E1FA6984D9BC}" type="presOf" srcId="{672E3E4B-F6D4-42E0-A536-34D339A1CABE}" destId="{31F870E7-9793-43FE-8A0C-0195BB6FDD76}" srcOrd="0" destOrd="2" presId="urn:microsoft.com/office/officeart/2005/8/layout/hList1"/>
    <dgm:cxn modelId="{4A67A688-EA4F-4585-8BFA-C1A90D8D0361}" srcId="{A9610C25-B6EB-44A1-9228-83DB74490F21}" destId="{83A9EB1D-419A-4C84-9BBB-401BB0D8C4DD}" srcOrd="1" destOrd="0" parTransId="{91771AA4-0E97-4D84-99BD-34DC98608ADC}" sibTransId="{F2DFEDBB-1C35-468B-A2A3-A249D61DE8FA}"/>
    <dgm:cxn modelId="{CC0D4192-A2F9-4F0F-9DD2-133B1BEF0F9A}" type="presOf" srcId="{684D63F3-C108-4F7A-B961-C91736C25D7D}" destId="{E9846B54-40C2-47F7-B626-49B385BF25D7}" srcOrd="0" destOrd="1" presId="urn:microsoft.com/office/officeart/2005/8/layout/hList1"/>
    <dgm:cxn modelId="{62B49898-6673-4740-A9C7-D16621E438EF}" srcId="{9546BCC7-9FE3-4F22-9C0F-1466000AD6B1}" destId="{65F3E731-7FF5-4C12-ABC5-E4329DBA3F4C}" srcOrd="2" destOrd="0" parTransId="{F4926A90-117E-43B0-AE56-41EF9D39E8D2}" sibTransId="{57DD2084-F259-4F61-98BC-6460922AA18B}"/>
    <dgm:cxn modelId="{3D985BA3-9869-49B0-91D3-703252062121}" srcId="{37A718E7-23B3-45FD-9624-B5C37AC4CF52}" destId="{672E3E4B-F6D4-42E0-A536-34D339A1CABE}" srcOrd="2" destOrd="0" parTransId="{42110A73-14F9-4B10-8BAA-76AB5A215EF9}" sibTransId="{AFC9EC7C-91E7-4579-81E0-376FACBE7C76}"/>
    <dgm:cxn modelId="{F9BD9DAF-B725-4163-BD96-D687D6C58B9B}" srcId="{A9610C25-B6EB-44A1-9228-83DB74490F21}" destId="{9546BCC7-9FE3-4F22-9C0F-1466000AD6B1}" srcOrd="2" destOrd="0" parTransId="{A6F15522-454E-4142-9E77-853A754E7A60}" sibTransId="{8AA10F87-E9D2-472F-8589-EF803E655B55}"/>
    <dgm:cxn modelId="{2B560EBA-9574-400C-A643-BBA0644A9218}" srcId="{9546BCC7-9FE3-4F22-9C0F-1466000AD6B1}" destId="{684D63F3-C108-4F7A-B961-C91736C25D7D}" srcOrd="1" destOrd="0" parTransId="{BD3BA112-3460-4924-8009-3052C44ED846}" sibTransId="{62B59659-03D2-4FE1-9D43-EA5FD2B7ADB4}"/>
    <dgm:cxn modelId="{828B57FB-E5A6-4FAC-8C83-43325E2D4E59}" srcId="{83A9EB1D-419A-4C84-9BBB-401BB0D8C4DD}" destId="{980178A1-EBF8-46CF-B99A-C9790128CFBA}" srcOrd="2" destOrd="0" parTransId="{99A038F2-212D-4E7F-8E23-8257D63C02A9}" sibTransId="{614DAE2F-F4AE-4D1A-99B2-33E08DD2CD29}"/>
    <dgm:cxn modelId="{406E6FFF-77BD-4F68-8C17-502851C7DEDF}" type="presOf" srcId="{60F3D185-789A-4DB2-B3AD-2516C9A3E358}" destId="{FE44473A-3C95-4045-B87A-85D8C541D129}" srcOrd="0" destOrd="0" presId="urn:microsoft.com/office/officeart/2005/8/layout/hList1"/>
    <dgm:cxn modelId="{70F3EDD8-D5BD-4319-97CB-835CBD3A20AE}" type="presParOf" srcId="{621B0E2A-AC78-4F24-91E9-806E182F36A8}" destId="{467696E0-9160-4B0C-8F43-BB9A46EFBD79}" srcOrd="0" destOrd="0" presId="urn:microsoft.com/office/officeart/2005/8/layout/hList1"/>
    <dgm:cxn modelId="{B943CA65-19A4-4D8E-8ED1-3C53E8AC4E00}" type="presParOf" srcId="{467696E0-9160-4B0C-8F43-BB9A46EFBD79}" destId="{E3C9306C-7CDF-4293-8908-DD62FDF6448C}" srcOrd="0" destOrd="0" presId="urn:microsoft.com/office/officeart/2005/8/layout/hList1"/>
    <dgm:cxn modelId="{78A279E1-B79A-4921-858E-64D279B6EDD6}" type="presParOf" srcId="{467696E0-9160-4B0C-8F43-BB9A46EFBD79}" destId="{31F870E7-9793-43FE-8A0C-0195BB6FDD76}" srcOrd="1" destOrd="0" presId="urn:microsoft.com/office/officeart/2005/8/layout/hList1"/>
    <dgm:cxn modelId="{3593DB1C-E8CB-47A2-90E6-C9B273AB4248}" type="presParOf" srcId="{621B0E2A-AC78-4F24-91E9-806E182F36A8}" destId="{1DB0AD55-C474-4394-80E1-AF6BA07B1E42}" srcOrd="1" destOrd="0" presId="urn:microsoft.com/office/officeart/2005/8/layout/hList1"/>
    <dgm:cxn modelId="{25410B08-9E20-4219-A13C-2CEE430877FB}" type="presParOf" srcId="{621B0E2A-AC78-4F24-91E9-806E182F36A8}" destId="{EED1ED48-8C39-43F7-8492-F6CEF46023CD}" srcOrd="2" destOrd="0" presId="urn:microsoft.com/office/officeart/2005/8/layout/hList1"/>
    <dgm:cxn modelId="{7B758962-EC79-4E04-A3BC-11A4F35A46B2}" type="presParOf" srcId="{EED1ED48-8C39-43F7-8492-F6CEF46023CD}" destId="{4A935888-9679-4DC5-A3DA-4B41CD6C4990}" srcOrd="0" destOrd="0" presId="urn:microsoft.com/office/officeart/2005/8/layout/hList1"/>
    <dgm:cxn modelId="{A1FCF0FF-DDC5-4C13-980C-955A9E53845A}" type="presParOf" srcId="{EED1ED48-8C39-43F7-8492-F6CEF46023CD}" destId="{FE44473A-3C95-4045-B87A-85D8C541D129}" srcOrd="1" destOrd="0" presId="urn:microsoft.com/office/officeart/2005/8/layout/hList1"/>
    <dgm:cxn modelId="{ED9316AE-C1B7-4F99-AB53-D9E3C5CC508D}" type="presParOf" srcId="{621B0E2A-AC78-4F24-91E9-806E182F36A8}" destId="{A17E980D-E77B-4758-AAEF-A26D1B0F5C0E}" srcOrd="3" destOrd="0" presId="urn:microsoft.com/office/officeart/2005/8/layout/hList1"/>
    <dgm:cxn modelId="{4E5D03BD-616C-402C-859C-F8D1D5598DEA}" type="presParOf" srcId="{621B0E2A-AC78-4F24-91E9-806E182F36A8}" destId="{2FACE7B2-2A3C-40BA-BC9B-569137218AED}" srcOrd="4" destOrd="0" presId="urn:microsoft.com/office/officeart/2005/8/layout/hList1"/>
    <dgm:cxn modelId="{BF20E95F-FCEE-4401-AD8A-BF627C2F3C15}" type="presParOf" srcId="{2FACE7B2-2A3C-40BA-BC9B-569137218AED}" destId="{2C3D0B72-F79D-4130-9EE5-1EA7DE81D335}" srcOrd="0" destOrd="0" presId="urn:microsoft.com/office/officeart/2005/8/layout/hList1"/>
    <dgm:cxn modelId="{D6EBCF63-E2ED-4723-8C47-A7751483529A}" type="presParOf" srcId="{2FACE7B2-2A3C-40BA-BC9B-569137218AED}" destId="{E9846B54-40C2-47F7-B626-49B385BF25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C62E0-3936-41D7-B2E8-B8BDFD9C9F72}" type="doc">
      <dgm:prSet loTypeId="urn:microsoft.com/office/officeart/2005/8/layout/hProcess9" loCatId="process" qsTypeId="urn:microsoft.com/office/officeart/2005/8/quickstyle/simple1" qsCatId="simple" csTypeId="urn:microsoft.com/office/officeart/2005/8/colors/accent1_2" csCatId="accent1" phldr="1"/>
      <dgm:spPr/>
    </dgm:pt>
    <dgm:pt modelId="{C445E46A-5DC9-42E5-AB3E-3F386425A73A}">
      <dgm:prSet phldrT="[Text]"/>
      <dgm:spPr>
        <a:ln>
          <a:noFill/>
        </a:ln>
      </dgm:spPr>
      <dgm:t>
        <a:bodyPr/>
        <a:lstStyle/>
        <a:p>
          <a:r>
            <a:rPr lang="en-US" dirty="0"/>
            <a:t>Skills Analysis</a:t>
          </a:r>
        </a:p>
      </dgm:t>
    </dgm:pt>
    <dgm:pt modelId="{7B640B84-7D1B-475B-85A2-55696D7A5E6A}" type="parTrans" cxnId="{FC9F89EE-86C1-4B41-816F-3F4927E16065}">
      <dgm:prSet/>
      <dgm:spPr/>
      <dgm:t>
        <a:bodyPr/>
        <a:lstStyle/>
        <a:p>
          <a:endParaRPr lang="en-US"/>
        </a:p>
      </dgm:t>
    </dgm:pt>
    <dgm:pt modelId="{3A3B3017-7FA2-47C7-9777-7D7AA753432C}" type="sibTrans" cxnId="{FC9F89EE-86C1-4B41-816F-3F4927E16065}">
      <dgm:prSet/>
      <dgm:spPr/>
      <dgm:t>
        <a:bodyPr/>
        <a:lstStyle/>
        <a:p>
          <a:endParaRPr lang="en-US"/>
        </a:p>
      </dgm:t>
    </dgm:pt>
    <dgm:pt modelId="{D078707C-9CCE-454F-8593-FFD34789B850}">
      <dgm:prSet phldrT="[Text]"/>
      <dgm:spPr>
        <a:ln>
          <a:noFill/>
        </a:ln>
      </dgm:spPr>
      <dgm:t>
        <a:bodyPr/>
        <a:lstStyle/>
        <a:p>
          <a:r>
            <a:rPr lang="en-US" dirty="0"/>
            <a:t>Identified Student Needs</a:t>
          </a:r>
        </a:p>
      </dgm:t>
    </dgm:pt>
    <dgm:pt modelId="{576BE9EB-CF94-4D0A-8014-AA173406E02C}" type="parTrans" cxnId="{D1003593-2EEC-4CC6-A5DF-429485A8AF40}">
      <dgm:prSet/>
      <dgm:spPr/>
      <dgm:t>
        <a:bodyPr/>
        <a:lstStyle/>
        <a:p>
          <a:endParaRPr lang="en-US"/>
        </a:p>
      </dgm:t>
    </dgm:pt>
    <dgm:pt modelId="{A8F4980A-9100-4969-8061-DB1EFD7465A0}" type="sibTrans" cxnId="{D1003593-2EEC-4CC6-A5DF-429485A8AF40}">
      <dgm:prSet/>
      <dgm:spPr/>
      <dgm:t>
        <a:bodyPr/>
        <a:lstStyle/>
        <a:p>
          <a:endParaRPr lang="en-US"/>
        </a:p>
      </dgm:t>
    </dgm:pt>
    <dgm:pt modelId="{F0A00064-0E65-40D1-A14E-0919573A2A62}">
      <dgm:prSet phldrT="[Text]"/>
      <dgm:spPr>
        <a:ln>
          <a:noFill/>
        </a:ln>
      </dgm:spPr>
      <dgm:t>
        <a:bodyPr/>
        <a:lstStyle/>
        <a:p>
          <a:r>
            <a:rPr lang="en-US" dirty="0"/>
            <a:t>Individualized Intervention</a:t>
          </a:r>
        </a:p>
      </dgm:t>
    </dgm:pt>
    <dgm:pt modelId="{7C7AE9EB-0D86-4FF2-ABA4-0C63519C33D8}" type="parTrans" cxnId="{F6F4BA9E-A33B-494F-AB72-5B89D43FA0CD}">
      <dgm:prSet/>
      <dgm:spPr/>
      <dgm:t>
        <a:bodyPr/>
        <a:lstStyle/>
        <a:p>
          <a:endParaRPr lang="en-US"/>
        </a:p>
      </dgm:t>
    </dgm:pt>
    <dgm:pt modelId="{E9907C6B-7C02-4045-8F52-1498E3990399}" type="sibTrans" cxnId="{F6F4BA9E-A33B-494F-AB72-5B89D43FA0CD}">
      <dgm:prSet/>
      <dgm:spPr/>
      <dgm:t>
        <a:bodyPr/>
        <a:lstStyle/>
        <a:p>
          <a:endParaRPr lang="en-US"/>
        </a:p>
      </dgm:t>
    </dgm:pt>
    <dgm:pt modelId="{B77D94DE-8724-4D9F-B481-A6A1D3D63D1B}" type="pres">
      <dgm:prSet presAssocID="{BDAC62E0-3936-41D7-B2E8-B8BDFD9C9F72}" presName="CompostProcess" presStyleCnt="0">
        <dgm:presLayoutVars>
          <dgm:dir/>
          <dgm:resizeHandles val="exact"/>
        </dgm:presLayoutVars>
      </dgm:prSet>
      <dgm:spPr/>
    </dgm:pt>
    <dgm:pt modelId="{BB33029F-1396-4CD0-B5F0-8652C9DDA194}" type="pres">
      <dgm:prSet presAssocID="{BDAC62E0-3936-41D7-B2E8-B8BDFD9C9F72}" presName="arrow" presStyleLbl="bgShp" presStyleIdx="0" presStyleCnt="1"/>
      <dgm:spPr/>
    </dgm:pt>
    <dgm:pt modelId="{A062688D-37EA-4025-8E28-1B076B1B4F98}" type="pres">
      <dgm:prSet presAssocID="{BDAC62E0-3936-41D7-B2E8-B8BDFD9C9F72}" presName="linearProcess" presStyleCnt="0"/>
      <dgm:spPr/>
    </dgm:pt>
    <dgm:pt modelId="{5FCBDE40-2587-4BD8-8751-5FB34CB0FD02}" type="pres">
      <dgm:prSet presAssocID="{C445E46A-5DC9-42E5-AB3E-3F386425A73A}" presName="textNode" presStyleLbl="node1" presStyleIdx="0" presStyleCnt="3">
        <dgm:presLayoutVars>
          <dgm:bulletEnabled val="1"/>
        </dgm:presLayoutVars>
      </dgm:prSet>
      <dgm:spPr/>
    </dgm:pt>
    <dgm:pt modelId="{9D28E05A-E486-45F8-9040-0ED6DFD96B3E}" type="pres">
      <dgm:prSet presAssocID="{3A3B3017-7FA2-47C7-9777-7D7AA753432C}" presName="sibTrans" presStyleCnt="0"/>
      <dgm:spPr/>
    </dgm:pt>
    <dgm:pt modelId="{8A518285-82DB-4EB0-8E14-6BC0F2D1BF78}" type="pres">
      <dgm:prSet presAssocID="{D078707C-9CCE-454F-8593-FFD34789B850}" presName="textNode" presStyleLbl="node1" presStyleIdx="1" presStyleCnt="3">
        <dgm:presLayoutVars>
          <dgm:bulletEnabled val="1"/>
        </dgm:presLayoutVars>
      </dgm:prSet>
      <dgm:spPr/>
    </dgm:pt>
    <dgm:pt modelId="{3979FF18-D4BA-4C7E-9051-9BAD959B6DD9}" type="pres">
      <dgm:prSet presAssocID="{A8F4980A-9100-4969-8061-DB1EFD7465A0}" presName="sibTrans" presStyleCnt="0"/>
      <dgm:spPr/>
    </dgm:pt>
    <dgm:pt modelId="{A6B1F39F-B973-4758-8EEE-2D3CE4B6C0E3}" type="pres">
      <dgm:prSet presAssocID="{F0A00064-0E65-40D1-A14E-0919573A2A62}" presName="textNode" presStyleLbl="node1" presStyleIdx="2" presStyleCnt="3">
        <dgm:presLayoutVars>
          <dgm:bulletEnabled val="1"/>
        </dgm:presLayoutVars>
      </dgm:prSet>
      <dgm:spPr/>
    </dgm:pt>
  </dgm:ptLst>
  <dgm:cxnLst>
    <dgm:cxn modelId="{88BDB426-B244-471C-9FCC-B7F44AEDDC12}" type="presOf" srcId="{F0A00064-0E65-40D1-A14E-0919573A2A62}" destId="{A6B1F39F-B973-4758-8EEE-2D3CE4B6C0E3}" srcOrd="0" destOrd="0" presId="urn:microsoft.com/office/officeart/2005/8/layout/hProcess9"/>
    <dgm:cxn modelId="{375E4952-36A7-447A-8FD0-F5955C324E36}" type="presOf" srcId="{BDAC62E0-3936-41D7-B2E8-B8BDFD9C9F72}" destId="{B77D94DE-8724-4D9F-B481-A6A1D3D63D1B}" srcOrd="0" destOrd="0" presId="urn:microsoft.com/office/officeart/2005/8/layout/hProcess9"/>
    <dgm:cxn modelId="{F7FA7087-8275-4E9C-9517-80382799E24D}" type="presOf" srcId="{C445E46A-5DC9-42E5-AB3E-3F386425A73A}" destId="{5FCBDE40-2587-4BD8-8751-5FB34CB0FD02}" srcOrd="0" destOrd="0" presId="urn:microsoft.com/office/officeart/2005/8/layout/hProcess9"/>
    <dgm:cxn modelId="{D1003593-2EEC-4CC6-A5DF-429485A8AF40}" srcId="{BDAC62E0-3936-41D7-B2E8-B8BDFD9C9F72}" destId="{D078707C-9CCE-454F-8593-FFD34789B850}" srcOrd="1" destOrd="0" parTransId="{576BE9EB-CF94-4D0A-8014-AA173406E02C}" sibTransId="{A8F4980A-9100-4969-8061-DB1EFD7465A0}"/>
    <dgm:cxn modelId="{F6F4BA9E-A33B-494F-AB72-5B89D43FA0CD}" srcId="{BDAC62E0-3936-41D7-B2E8-B8BDFD9C9F72}" destId="{F0A00064-0E65-40D1-A14E-0919573A2A62}" srcOrd="2" destOrd="0" parTransId="{7C7AE9EB-0D86-4FF2-ABA4-0C63519C33D8}" sibTransId="{E9907C6B-7C02-4045-8F52-1498E3990399}"/>
    <dgm:cxn modelId="{46917AC9-C808-4257-B390-EE3E08F10161}" type="presOf" srcId="{D078707C-9CCE-454F-8593-FFD34789B850}" destId="{8A518285-82DB-4EB0-8E14-6BC0F2D1BF78}" srcOrd="0" destOrd="0" presId="urn:microsoft.com/office/officeart/2005/8/layout/hProcess9"/>
    <dgm:cxn modelId="{FC9F89EE-86C1-4B41-816F-3F4927E16065}" srcId="{BDAC62E0-3936-41D7-B2E8-B8BDFD9C9F72}" destId="{C445E46A-5DC9-42E5-AB3E-3F386425A73A}" srcOrd="0" destOrd="0" parTransId="{7B640B84-7D1B-475B-85A2-55696D7A5E6A}" sibTransId="{3A3B3017-7FA2-47C7-9777-7D7AA753432C}"/>
    <dgm:cxn modelId="{3B11F531-E603-4AF8-A4FC-0A8EE7CD1C21}" type="presParOf" srcId="{B77D94DE-8724-4D9F-B481-A6A1D3D63D1B}" destId="{BB33029F-1396-4CD0-B5F0-8652C9DDA194}" srcOrd="0" destOrd="0" presId="urn:microsoft.com/office/officeart/2005/8/layout/hProcess9"/>
    <dgm:cxn modelId="{2A6A7945-471E-4CE3-8C41-847F55B71325}" type="presParOf" srcId="{B77D94DE-8724-4D9F-B481-A6A1D3D63D1B}" destId="{A062688D-37EA-4025-8E28-1B076B1B4F98}" srcOrd="1" destOrd="0" presId="urn:microsoft.com/office/officeart/2005/8/layout/hProcess9"/>
    <dgm:cxn modelId="{5B24729B-DDC9-49EB-A5F5-0A8B88889250}" type="presParOf" srcId="{A062688D-37EA-4025-8E28-1B076B1B4F98}" destId="{5FCBDE40-2587-4BD8-8751-5FB34CB0FD02}" srcOrd="0" destOrd="0" presId="urn:microsoft.com/office/officeart/2005/8/layout/hProcess9"/>
    <dgm:cxn modelId="{D169273A-860E-4612-917E-BCC0FEC8F969}" type="presParOf" srcId="{A062688D-37EA-4025-8E28-1B076B1B4F98}" destId="{9D28E05A-E486-45F8-9040-0ED6DFD96B3E}" srcOrd="1" destOrd="0" presId="urn:microsoft.com/office/officeart/2005/8/layout/hProcess9"/>
    <dgm:cxn modelId="{3F971808-84F6-4B04-8AE0-428428E07ACD}" type="presParOf" srcId="{A062688D-37EA-4025-8E28-1B076B1B4F98}" destId="{8A518285-82DB-4EB0-8E14-6BC0F2D1BF78}" srcOrd="2" destOrd="0" presId="urn:microsoft.com/office/officeart/2005/8/layout/hProcess9"/>
    <dgm:cxn modelId="{CC28D289-5C21-45CA-B704-0A9D90A16124}" type="presParOf" srcId="{A062688D-37EA-4025-8E28-1B076B1B4F98}" destId="{3979FF18-D4BA-4C7E-9051-9BAD959B6DD9}" srcOrd="3" destOrd="0" presId="urn:microsoft.com/office/officeart/2005/8/layout/hProcess9"/>
    <dgm:cxn modelId="{A0954D8F-C76C-48E4-B06C-7584817C0714}" type="presParOf" srcId="{A062688D-37EA-4025-8E28-1B076B1B4F98}" destId="{A6B1F39F-B973-4758-8EEE-2D3CE4B6C0E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2F309-A319-4231-B739-80B9DB6FC181}">
      <dsp:nvSpPr>
        <dsp:cNvPr id="0" name=""/>
        <dsp:cNvSpPr/>
      </dsp:nvSpPr>
      <dsp:spPr>
        <a:xfrm>
          <a:off x="-4353662" y="-667819"/>
          <a:ext cx="5186913" cy="5186913"/>
        </a:xfrm>
        <a:prstGeom prst="blockArc">
          <a:avLst>
            <a:gd name="adj1" fmla="val 18900000"/>
            <a:gd name="adj2" fmla="val 2700000"/>
            <a:gd name="adj3" fmla="val 41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CE989-00F8-4DA7-BE59-14604364C5E6}">
      <dsp:nvSpPr>
        <dsp:cNvPr id="0" name=""/>
        <dsp:cNvSpPr/>
      </dsp:nvSpPr>
      <dsp:spPr>
        <a:xfrm>
          <a:off x="436514" y="296086"/>
          <a:ext cx="7736495"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Administering Academic Progress Monitoring Data</a:t>
          </a:r>
        </a:p>
      </dsp:txBody>
      <dsp:txXfrm>
        <a:off x="436514" y="296086"/>
        <a:ext cx="7736495" cy="592480"/>
      </dsp:txXfrm>
    </dsp:sp>
    <dsp:sp modelId="{83E4AAA4-4399-405E-A8B5-B192A7D2C5F3}">
      <dsp:nvSpPr>
        <dsp:cNvPr id="0" name=""/>
        <dsp:cNvSpPr/>
      </dsp:nvSpPr>
      <dsp:spPr>
        <a:xfrm>
          <a:off x="66214" y="222026"/>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F31A0-FF7E-4B07-BCE9-3A58E7FA3AA9}">
      <dsp:nvSpPr>
        <dsp:cNvPr id="0" name=""/>
        <dsp:cNvSpPr/>
      </dsp:nvSpPr>
      <dsp:spPr>
        <a:xfrm>
          <a:off x="776197" y="1184960"/>
          <a:ext cx="7396812"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Reviewing Progress Monitoring Data</a:t>
          </a:r>
        </a:p>
      </dsp:txBody>
      <dsp:txXfrm>
        <a:off x="776197" y="1184960"/>
        <a:ext cx="7396812" cy="592480"/>
      </dsp:txXfrm>
    </dsp:sp>
    <dsp:sp modelId="{1E3805A8-D69D-4285-AFC1-9B98751792A7}">
      <dsp:nvSpPr>
        <dsp:cNvPr id="0" name=""/>
        <dsp:cNvSpPr/>
      </dsp:nvSpPr>
      <dsp:spPr>
        <a:xfrm>
          <a:off x="405897" y="1110900"/>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1E224-6324-463D-8CD3-4A638799007E}">
      <dsp:nvSpPr>
        <dsp:cNvPr id="0" name=""/>
        <dsp:cNvSpPr/>
      </dsp:nvSpPr>
      <dsp:spPr>
        <a:xfrm>
          <a:off x="828024" y="2087058"/>
          <a:ext cx="7396812"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Analyzing Errors </a:t>
          </a:r>
        </a:p>
      </dsp:txBody>
      <dsp:txXfrm>
        <a:off x="828024" y="2087058"/>
        <a:ext cx="7396812" cy="592480"/>
      </dsp:txXfrm>
    </dsp:sp>
    <dsp:sp modelId="{CCC8569A-8003-4BE0-B2F0-CDDA3C782685}">
      <dsp:nvSpPr>
        <dsp:cNvPr id="0" name=""/>
        <dsp:cNvSpPr/>
      </dsp:nvSpPr>
      <dsp:spPr>
        <a:xfrm>
          <a:off x="405897" y="1999774"/>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F42C3-42B3-46C2-97DF-A66C9D8F8BD5}">
      <dsp:nvSpPr>
        <dsp:cNvPr id="0" name=""/>
        <dsp:cNvSpPr/>
      </dsp:nvSpPr>
      <dsp:spPr>
        <a:xfrm>
          <a:off x="436514" y="2962708"/>
          <a:ext cx="7736495" cy="5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2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Identifying Target Skills</a:t>
          </a:r>
        </a:p>
      </dsp:txBody>
      <dsp:txXfrm>
        <a:off x="436514" y="2962708"/>
        <a:ext cx="7736495" cy="592480"/>
      </dsp:txXfrm>
    </dsp:sp>
    <dsp:sp modelId="{1853A989-FDBA-4F7F-8FFA-B5DD02B117DC}">
      <dsp:nvSpPr>
        <dsp:cNvPr id="0" name=""/>
        <dsp:cNvSpPr/>
      </dsp:nvSpPr>
      <dsp:spPr>
        <a:xfrm>
          <a:off x="66214" y="2888648"/>
          <a:ext cx="740600" cy="7406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306C-7CDF-4293-8908-DD62FDF6448C}">
      <dsp:nvSpPr>
        <dsp:cNvPr id="0" name=""/>
        <dsp:cNvSpPr/>
      </dsp:nvSpPr>
      <dsp:spPr>
        <a:xfrm>
          <a:off x="2595" y="424602"/>
          <a:ext cx="2530673" cy="1012269"/>
        </a:xfrm>
        <a:prstGeom prst="rect">
          <a:avLst/>
        </a:prstGeom>
        <a:solidFill>
          <a:srgbClr val="698EB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Student 1</a:t>
          </a:r>
        </a:p>
      </dsp:txBody>
      <dsp:txXfrm>
        <a:off x="2595" y="424602"/>
        <a:ext cx="2530673" cy="1012269"/>
      </dsp:txXfrm>
    </dsp:sp>
    <dsp:sp modelId="{31F870E7-9793-43FE-8A0C-0195BB6FDD76}">
      <dsp:nvSpPr>
        <dsp:cNvPr id="0" name=""/>
        <dsp:cNvSpPr/>
      </dsp:nvSpPr>
      <dsp:spPr>
        <a:xfrm>
          <a:off x="2595" y="1436872"/>
          <a:ext cx="2530673" cy="268512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Regrouping strategies</a:t>
          </a:r>
        </a:p>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Adding fractions</a:t>
          </a:r>
        </a:p>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Decimal place values</a:t>
          </a:r>
        </a:p>
      </dsp:txBody>
      <dsp:txXfrm>
        <a:off x="2595" y="1436872"/>
        <a:ext cx="2530673" cy="2685124"/>
      </dsp:txXfrm>
    </dsp:sp>
    <dsp:sp modelId="{4A935888-9679-4DC5-A3DA-4B41CD6C4990}">
      <dsp:nvSpPr>
        <dsp:cNvPr id="0" name=""/>
        <dsp:cNvSpPr/>
      </dsp:nvSpPr>
      <dsp:spPr>
        <a:xfrm>
          <a:off x="2887563" y="424602"/>
          <a:ext cx="2530673" cy="1012269"/>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Both</a:t>
          </a:r>
        </a:p>
      </dsp:txBody>
      <dsp:txXfrm>
        <a:off x="2887563" y="424602"/>
        <a:ext cx="2530673" cy="1012269"/>
      </dsp:txXfrm>
    </dsp:sp>
    <dsp:sp modelId="{FE44473A-3C95-4045-B87A-85D8C541D129}">
      <dsp:nvSpPr>
        <dsp:cNvPr id="0" name=""/>
        <dsp:cNvSpPr/>
      </dsp:nvSpPr>
      <dsp:spPr>
        <a:xfrm>
          <a:off x="2887563" y="1436872"/>
          <a:ext cx="2530673" cy="268512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Multiplication</a:t>
          </a:r>
        </a:p>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Division with remainders</a:t>
          </a:r>
        </a:p>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Checking work to make sure that answers make sense</a:t>
          </a:r>
        </a:p>
      </dsp:txBody>
      <dsp:txXfrm>
        <a:off x="2887563" y="1436872"/>
        <a:ext cx="2530673" cy="2685124"/>
      </dsp:txXfrm>
    </dsp:sp>
    <dsp:sp modelId="{2C3D0B72-F79D-4130-9EE5-1EA7DE81D335}">
      <dsp:nvSpPr>
        <dsp:cNvPr id="0" name=""/>
        <dsp:cNvSpPr/>
      </dsp:nvSpPr>
      <dsp:spPr>
        <a:xfrm>
          <a:off x="5772530" y="424602"/>
          <a:ext cx="2530673" cy="1012269"/>
        </a:xfrm>
        <a:prstGeom prst="rect">
          <a:avLst/>
        </a:prstGeom>
        <a:solidFill>
          <a:srgbClr val="698EB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Student 2</a:t>
          </a:r>
        </a:p>
      </dsp:txBody>
      <dsp:txXfrm>
        <a:off x="5772530" y="424602"/>
        <a:ext cx="2530673" cy="1012269"/>
      </dsp:txXfrm>
    </dsp:sp>
    <dsp:sp modelId="{E9846B54-40C2-47F7-B626-49B385BF25D7}">
      <dsp:nvSpPr>
        <dsp:cNvPr id="0" name=""/>
        <dsp:cNvSpPr/>
      </dsp:nvSpPr>
      <dsp:spPr>
        <a:xfrm>
          <a:off x="5772530" y="1436872"/>
          <a:ext cx="2530673" cy="268512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Basic facts accuracy</a:t>
          </a:r>
        </a:p>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Consistency in regrouping</a:t>
          </a:r>
        </a:p>
        <a:p>
          <a:pPr marL="228600" lvl="1" indent="-228600" algn="l" defTabSz="1066800">
            <a:lnSpc>
              <a:spcPct val="90000"/>
            </a:lnSpc>
            <a:spcBef>
              <a:spcPct val="0"/>
            </a:spcBef>
            <a:spcAft>
              <a:spcPct val="15000"/>
            </a:spcAft>
            <a:buChar char="•"/>
          </a:pPr>
          <a:r>
            <a:rPr lang="en-US" sz="2400" kern="1200" dirty="0">
              <a:solidFill>
                <a:schemeClr val="accent1">
                  <a:lumMod val="75000"/>
                </a:schemeClr>
              </a:solidFill>
            </a:rPr>
            <a:t>Reducing mixed fractions</a:t>
          </a:r>
        </a:p>
      </dsp:txBody>
      <dsp:txXfrm>
        <a:off x="5772530" y="1436872"/>
        <a:ext cx="2530673" cy="268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3029F-1396-4CD0-B5F0-8652C9DDA194}">
      <dsp:nvSpPr>
        <dsp:cNvPr id="0" name=""/>
        <dsp:cNvSpPr/>
      </dsp:nvSpPr>
      <dsp:spPr>
        <a:xfrm>
          <a:off x="616862" y="0"/>
          <a:ext cx="6991111" cy="3851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BDE40-2587-4BD8-8751-5FB34CB0FD02}">
      <dsp:nvSpPr>
        <dsp:cNvPr id="0" name=""/>
        <dsp:cNvSpPr/>
      </dsp:nvSpPr>
      <dsp:spPr>
        <a:xfrm>
          <a:off x="8835" y="1155382"/>
          <a:ext cx="2647369" cy="154051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Skills Analysis</a:t>
          </a:r>
        </a:p>
      </dsp:txBody>
      <dsp:txXfrm>
        <a:off x="84036" y="1230583"/>
        <a:ext cx="2496967" cy="1390108"/>
      </dsp:txXfrm>
    </dsp:sp>
    <dsp:sp modelId="{8A518285-82DB-4EB0-8E14-6BC0F2D1BF78}">
      <dsp:nvSpPr>
        <dsp:cNvPr id="0" name=""/>
        <dsp:cNvSpPr/>
      </dsp:nvSpPr>
      <dsp:spPr>
        <a:xfrm>
          <a:off x="2788733" y="1155382"/>
          <a:ext cx="2647369" cy="154051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Identified Student Needs</a:t>
          </a:r>
        </a:p>
      </dsp:txBody>
      <dsp:txXfrm>
        <a:off x="2863934" y="1230583"/>
        <a:ext cx="2496967" cy="1390108"/>
      </dsp:txXfrm>
    </dsp:sp>
    <dsp:sp modelId="{A6B1F39F-B973-4758-8EEE-2D3CE4B6C0E3}">
      <dsp:nvSpPr>
        <dsp:cNvPr id="0" name=""/>
        <dsp:cNvSpPr/>
      </dsp:nvSpPr>
      <dsp:spPr>
        <a:xfrm>
          <a:off x="5568632" y="1155382"/>
          <a:ext cx="2647369" cy="154051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Individualized Intervention</a:t>
          </a:r>
        </a:p>
      </dsp:txBody>
      <dsp:txXfrm>
        <a:off x="5643833" y="1230583"/>
        <a:ext cx="2496967" cy="13901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6C6C9-5422-4BA3-94A1-E5E17F850D23}" type="datetimeFigureOut">
              <a:rPr lang="en-US" smtClean="0"/>
              <a:t>5/15/2020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3EBFF-B51E-4B7E-9F9B-81F647EA5B3B}" type="slidenum">
              <a:rPr lang="en-US" smtClean="0"/>
              <a:t>‹#›</a:t>
            </a:fld>
            <a:endParaRPr lang="en-US" dirty="0"/>
          </a:p>
        </p:txBody>
      </p:sp>
    </p:spTree>
    <p:extLst>
      <p:ext uri="{BB962C8B-B14F-4D97-AF65-F5344CB8AC3E}">
        <p14:creationId xmlns:p14="http://schemas.microsoft.com/office/powerpoint/2010/main" val="66327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ensiveintervention.org/implementation-support/dbi-training-ser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tensiveintervention.org/resource/introduction-data-based-individualization-dbi-considerations-implementation-academics-a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intensiveintervention.org/resource/using-academic-progress-monitoring-individualized-instructional-planning-dbi-train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intensiveintervention.org/resource/what-do-i-do-now-individualizing-academic-interventions-when-standard-approaches-dont-work"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tensiveintervention.org/resource/using-academic-progress-monitoring-individualized-instructional-planning-dbi-train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intensiveintervention.org/chart/progress-monito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lvl="0">
              <a:lnSpc>
                <a:spcPct val="120000"/>
              </a:lnSpc>
            </a:pPr>
            <a:r>
              <a:rPr lang="en-US" sz="2000" i="1" dirty="0"/>
              <a:t>Although permission to reprint this publication is not necessary, the citation should be: </a:t>
            </a:r>
          </a:p>
          <a:p>
            <a:pPr>
              <a:lnSpc>
                <a:spcPct val="120000"/>
              </a:lnSpc>
            </a:pPr>
            <a:r>
              <a:rPr lang="en-US" sz="2000" i="1" dirty="0"/>
              <a:t>National Center on Intensive Intervention. (2014). Informal academic diagnostic assessment: Using data to guide intensive instruction: Skills analysis. Washington, DC: U.S. Department of Education, Office</a:t>
            </a:r>
            <a:r>
              <a:rPr lang="en-US" sz="2000" i="1" baseline="0" dirty="0"/>
              <a:t> </a:t>
            </a:r>
            <a:r>
              <a:rPr lang="en-US" sz="2000" i="1" dirty="0"/>
              <a:t>of</a:t>
            </a:r>
            <a:r>
              <a:rPr lang="en-US" sz="2000" i="1" baseline="0" dirty="0"/>
              <a:t> </a:t>
            </a:r>
            <a:r>
              <a:rPr lang="en-US" sz="2000" i="1" dirty="0"/>
              <a:t>Special Education Programs, National Center on Intensive Intervention.</a:t>
            </a:r>
          </a:p>
          <a:p>
            <a:pPr defTabSz="927405">
              <a:lnSpc>
                <a:spcPct val="120000"/>
              </a:lnSpc>
            </a:pPr>
            <a:endParaRPr lang="en-US" sz="2000" b="1" i="1" u="none" dirty="0"/>
          </a:p>
          <a:p>
            <a:pPr defTabSz="927405">
              <a:lnSpc>
                <a:spcPct val="120000"/>
              </a:lnSpc>
            </a:pPr>
            <a:r>
              <a:rPr lang="en-US" sz="2000" b="1" i="0" u="none" dirty="0"/>
              <a:t>Introduction to Part 3:</a:t>
            </a:r>
          </a:p>
          <a:p>
            <a:pPr>
              <a:lnSpc>
                <a:spcPct val="120000"/>
              </a:lnSpc>
            </a:pPr>
            <a:r>
              <a:rPr lang="en-US" sz="2000" i="1" dirty="0"/>
              <a:t>This is Part 3 of the larger module, “Informal Academic Diagnostic Assessment: Using Data to Guide Intensive Instruction.” The audience for this module may include interventionists, special educators, school psychologists, counselors, and administrators, as appropriate. The following slides are intended to provide participants with an introduction to error analysis of curriculum-based</a:t>
            </a:r>
            <a:r>
              <a:rPr lang="en-US" sz="2000" i="1" baseline="0" dirty="0"/>
              <a:t> measures for the purpose of identifying skill deficits and providing examples of error analysis in reading and mathematics. Part 4, “Identifying Target Skills,” will further link these skill deficits to intervention.</a:t>
            </a:r>
          </a:p>
          <a:p>
            <a:pPr>
              <a:lnSpc>
                <a:spcPct val="120000"/>
              </a:lnSpc>
            </a:pPr>
            <a:endParaRPr lang="en-US" sz="2000" i="0" baseline="0" dirty="0"/>
          </a:p>
          <a:p>
            <a:pPr marL="0" marR="0" indent="0" algn="l" defTabSz="914400" rtl="0" eaLnBrk="1" fontAlgn="auto" latinLnBrk="0" hangingPunct="1">
              <a:lnSpc>
                <a:spcPct val="120000"/>
              </a:lnSpc>
              <a:buClrTx/>
              <a:buSzTx/>
              <a:buFontTx/>
              <a:buNone/>
              <a:tabLst/>
              <a:defRPr/>
            </a:pPr>
            <a:r>
              <a:rPr lang="en-US" sz="2000" i="1" baseline="0" dirty="0"/>
              <a:t>The module is part of</a:t>
            </a:r>
            <a:r>
              <a:rPr lang="en-US" sz="2000" i="1" dirty="0"/>
              <a:t> a series of training modules on data-based individualization</a:t>
            </a:r>
            <a:r>
              <a:rPr lang="en-US" sz="2000" i="1" baseline="0" dirty="0"/>
              <a:t> (DBI) </a:t>
            </a:r>
            <a:r>
              <a:rPr lang="en-US" sz="2000" i="1" dirty="0"/>
              <a:t>developed by the National Center on Intensive Intervention (NCII) aimed at district or school teams involved in initial planning for using DBI as a framework for providing intensive intervention in academics and behavior. </a:t>
            </a:r>
            <a:r>
              <a:rPr lang="en-US" sz="2000" i="1" baseline="0" dirty="0"/>
              <a:t>For more information, please visit the DBI Training Series page on NCII’s website at</a:t>
            </a:r>
            <a:r>
              <a:rPr lang="en-US" sz="2000" dirty="0"/>
              <a:t> </a:t>
            </a:r>
            <a:r>
              <a:rPr lang="en-US" sz="2000" dirty="0">
                <a:hlinkClick r:id="rId3"/>
              </a:rPr>
              <a:t>https://intensiveintervention.org/implementation-support/dbi-training-series</a:t>
            </a:r>
            <a:r>
              <a:rPr lang="en-US" sz="2000" dirty="0"/>
              <a:t>. </a:t>
            </a:r>
            <a:endParaRPr lang="en-US" sz="2000" b="1" dirty="0">
              <a:solidFill>
                <a:srgbClr val="FF0000"/>
              </a:solidFill>
            </a:endParaRPr>
          </a:p>
          <a:p>
            <a:pPr>
              <a:lnSpc>
                <a:spcPct val="120000"/>
              </a:lnSpc>
            </a:pPr>
            <a:endParaRPr lang="en-US" sz="2000" dirty="0"/>
          </a:p>
          <a:p>
            <a:pPr>
              <a:lnSpc>
                <a:spcPct val="120000"/>
              </a:lnSpc>
            </a:pPr>
            <a:r>
              <a:rPr lang="en-US" sz="2000" b="1" u="none" dirty="0"/>
              <a:t>Instructions for using the speaker notes:</a:t>
            </a:r>
          </a:p>
          <a:p>
            <a:pPr marL="179525" indent="-179525">
              <a:lnSpc>
                <a:spcPct val="120000"/>
              </a:lnSpc>
              <a:buFont typeface="Arial" pitchFamily="34" charset="0"/>
              <a:buChar char="•"/>
            </a:pPr>
            <a:r>
              <a:rPr lang="en-US" sz="2000" dirty="0"/>
              <a:t>Text formatted in standard font is intended to be read aloud or paraphrased by the facilitator. </a:t>
            </a:r>
          </a:p>
          <a:p>
            <a:pPr marL="179525" indent="-179525">
              <a:lnSpc>
                <a:spcPct val="120000"/>
              </a:lnSpc>
              <a:buFont typeface="Arial" pitchFamily="34" charset="0"/>
              <a:buChar char="•"/>
            </a:pPr>
            <a:r>
              <a:rPr lang="en-US" sz="2000" dirty="0"/>
              <a:t>Text formatted in </a:t>
            </a:r>
            <a:r>
              <a:rPr lang="en-US" sz="2000" b="1" dirty="0"/>
              <a:t>bold </a:t>
            </a:r>
            <a:r>
              <a:rPr lang="en-US" sz="2000" dirty="0"/>
              <a:t>is excerpted directly from the presentation slides. </a:t>
            </a:r>
          </a:p>
          <a:p>
            <a:pPr marL="179525" indent="-179525">
              <a:lnSpc>
                <a:spcPct val="120000"/>
              </a:lnSpc>
              <a:buFont typeface="Arial" pitchFamily="34" charset="0"/>
              <a:buChar char="•"/>
            </a:pPr>
            <a:r>
              <a:rPr lang="en-US" sz="2000" dirty="0"/>
              <a:t>Text formatted in </a:t>
            </a:r>
            <a:r>
              <a:rPr lang="en-US" sz="2000" i="1" dirty="0"/>
              <a:t>italics </a:t>
            </a:r>
            <a:r>
              <a:rPr lang="en-US" sz="2000" dirty="0"/>
              <a:t>is intended as directions or notes for the facilitator; italicized text is not meant to be read aloud. </a:t>
            </a:r>
          </a:p>
          <a:p>
            <a:pPr marL="179525" indent="-179525">
              <a:lnSpc>
                <a:spcPct val="120000"/>
              </a:lnSpc>
              <a:buFont typeface="Arial" pitchFamily="34" charset="0"/>
              <a:buChar char="•"/>
            </a:pPr>
            <a:r>
              <a:rPr lang="en-US" sz="2000" dirty="0"/>
              <a:t>Text formatted in </a:t>
            </a:r>
            <a:r>
              <a:rPr lang="en-US" sz="2000" u="sng" dirty="0"/>
              <a:t>underline</a:t>
            </a:r>
            <a:r>
              <a:rPr lang="en-US" sz="2000" dirty="0"/>
              <a:t> indicates an appropriate time to click to bring up the next stage of animation in an animated slide.</a:t>
            </a:r>
          </a:p>
          <a:p>
            <a:pPr>
              <a:lnSpc>
                <a:spcPct val="120000"/>
              </a:lnSpc>
            </a:pPr>
            <a:endParaRPr lang="en-US" sz="2000" i="1" dirty="0"/>
          </a:p>
          <a:p>
            <a:pPr>
              <a:lnSpc>
                <a:spcPct val="120000"/>
              </a:lnSpc>
            </a:pPr>
            <a:r>
              <a:rPr lang="en-US" sz="2000" b="1" u="none" dirty="0"/>
              <a:t>Speaker notes for title slide:</a:t>
            </a:r>
          </a:p>
          <a:p>
            <a:pPr defTabSz="957468">
              <a:lnSpc>
                <a:spcPct val="120000"/>
              </a:lnSpc>
              <a:defRPr/>
            </a:pPr>
            <a:r>
              <a:rPr lang="en-US" sz="2000" i="1" dirty="0"/>
              <a:t>Welcome participants to the training. Introduce yourself (or -selves) as the facilitator(s), and briefly cite your professional experience regarding intensive intervention and DBI. Explain that this section introduces error analysis with examples in</a:t>
            </a:r>
            <a:r>
              <a:rPr lang="en-US" sz="2000" i="1" baseline="0" dirty="0"/>
              <a:t> reading and mathematics.</a:t>
            </a:r>
            <a:endParaRPr lang="en-US" sz="2000" i="1" dirty="0"/>
          </a:p>
          <a:p>
            <a:pPr>
              <a:lnSpc>
                <a:spcPct val="120000"/>
              </a:lnSpc>
            </a:pPr>
            <a:endParaRPr lang="en-US" sz="2000" i="1" dirty="0"/>
          </a:p>
          <a:p>
            <a:pPr marL="0" marR="0" indent="0" algn="l" defTabSz="914400" rtl="0" eaLnBrk="1" fontAlgn="auto" latinLnBrk="0" hangingPunct="1">
              <a:lnSpc>
                <a:spcPct val="120000"/>
              </a:lnSpc>
              <a:buClrTx/>
              <a:buSzTx/>
              <a:buFontTx/>
              <a:buNone/>
              <a:tabLst/>
              <a:defRPr/>
            </a:pPr>
            <a:r>
              <a:rPr lang="en-US" sz="2000" b="0" i="1" baseline="0" dirty="0"/>
              <a:t>Please ensure that participants have access to a pen or pencil and the following handouts during this training:</a:t>
            </a:r>
          </a:p>
          <a:p>
            <a:pPr marL="171450" indent="-171450">
              <a:lnSpc>
                <a:spcPct val="120000"/>
              </a:lnSpc>
              <a:buFont typeface="Arial" panose="020B0604020202020204" pitchFamily="34" charset="0"/>
              <a:buChar char="•"/>
            </a:pPr>
            <a:r>
              <a:rPr lang="en-US" sz="2000" b="0" i="1" baseline="0" dirty="0"/>
              <a:t>Skills Analysis in Reading/Spelling (introduced on slide 16 and needed for an activity beginning on slide 21)</a:t>
            </a:r>
          </a:p>
          <a:p>
            <a:pPr marL="171450" indent="-171450">
              <a:lnSpc>
                <a:spcPct val="120000"/>
              </a:lnSpc>
              <a:buFont typeface="Arial" panose="020B0604020202020204" pitchFamily="34" charset="0"/>
              <a:buChar char="•"/>
            </a:pPr>
            <a:r>
              <a:rPr lang="en-US" sz="2000" b="0" i="1" baseline="0" dirty="0"/>
              <a:t>Computation Error Analysis Practice (needed for an activity beginning on slide 36)</a:t>
            </a:r>
          </a:p>
          <a:p>
            <a:pPr>
              <a:lnSpc>
                <a:spcPct val="110000"/>
              </a:lnSpc>
              <a:spcBef>
                <a:spcPts val="200"/>
              </a:spcBef>
            </a:pPr>
            <a:endParaRPr lang="en-US" sz="60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57949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shows that learning to spell and learning to read rely on much of the same underlying knowledge and that proficiency in spelling actually supports reading (Moats, 2005;</a:t>
            </a:r>
            <a:r>
              <a:rPr lang="en-US" sz="1200" dirty="0"/>
              <a:t> Moats, </a:t>
            </a:r>
            <a:r>
              <a:rPr lang="en-US" sz="1200" dirty="0" err="1"/>
              <a:t>Foorman</a:t>
            </a:r>
            <a:r>
              <a:rPr lang="en-US" sz="1200" dirty="0"/>
              <a:t>, &amp; Taylor, </a:t>
            </a:r>
            <a:r>
              <a:rPr lang="en-US" sz="1200" kern="1200" dirty="0">
                <a:solidFill>
                  <a:schemeClr val="tx1"/>
                </a:solidFill>
                <a:effectLst/>
                <a:latin typeface="+mn-lt"/>
                <a:ea typeface="+mn-ea"/>
                <a:cs typeface="+mn-cs"/>
              </a:rPr>
              <a:t>2006).</a:t>
            </a:r>
          </a:p>
          <a:p>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Ehri, L. C. (2000). Learning to read and learning to spell: Two sides of a coin. </a:t>
            </a:r>
            <a:r>
              <a:rPr lang="en-US" sz="1200" i="1" kern="1200" dirty="0">
                <a:solidFill>
                  <a:schemeClr val="tx1"/>
                </a:solidFill>
                <a:effectLst/>
                <a:latin typeface="+mn-lt"/>
                <a:ea typeface="+mn-ea"/>
                <a:cs typeface="+mn-cs"/>
              </a:rPr>
              <a:t>Topics in Language Disorders, 20</a:t>
            </a:r>
            <a:r>
              <a:rPr lang="en-US" sz="1200" kern="1200" dirty="0">
                <a:solidFill>
                  <a:schemeClr val="tx1"/>
                </a:solidFill>
                <a:effectLst/>
                <a:latin typeface="+mn-lt"/>
                <a:ea typeface="+mn-ea"/>
                <a:cs typeface="+mn-cs"/>
              </a:rPr>
              <a:t>(3</a:t>
            </a:r>
            <a:r>
              <a:rPr lang="en-US" dirty="0"/>
              <a:t>), 19–36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Moats, L. C. (2005). How spelling supports reading. </a:t>
            </a:r>
            <a:r>
              <a:rPr lang="en-US" sz="1200" i="1" kern="1200" dirty="0">
                <a:solidFill>
                  <a:schemeClr val="tx1"/>
                </a:solidFill>
                <a:effectLst/>
                <a:latin typeface="+mn-lt"/>
                <a:ea typeface="+mn-ea"/>
                <a:cs typeface="+mn-cs"/>
              </a:rPr>
              <a:t>American Educator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(12–22), 42.</a:t>
            </a:r>
          </a:p>
          <a:p>
            <a:r>
              <a:rPr lang="en-US" sz="1200" kern="1200" dirty="0">
                <a:solidFill>
                  <a:schemeClr val="tx1"/>
                </a:solidFill>
                <a:effectLst/>
                <a:latin typeface="+mn-lt"/>
                <a:ea typeface="+mn-ea"/>
                <a:cs typeface="+mn-cs"/>
              </a:rPr>
              <a:t>Moats, L. C., Foorman, B., &amp; Taylor, P. (2006). How quality of writing instruction impacts high-risk fourth graders’ writing. </a:t>
            </a:r>
            <a:r>
              <a:rPr lang="en-US" sz="1200" i="1" kern="1200" dirty="0">
                <a:solidFill>
                  <a:schemeClr val="tx1"/>
                </a:solidFill>
                <a:effectLst/>
                <a:latin typeface="+mn-lt"/>
                <a:ea typeface="+mn-ea"/>
                <a:cs typeface="+mn-cs"/>
              </a:rPr>
              <a:t>Reading and Writing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(4), </a:t>
            </a:r>
            <a:r>
              <a:rPr lang="en-US" dirty="0"/>
              <a:t>363–391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Snow, C. E., Griffin, P. E., &amp; Burns, M. (2005). </a:t>
            </a:r>
            <a:r>
              <a:rPr lang="en-US" sz="1200" i="1" kern="1200" dirty="0">
                <a:solidFill>
                  <a:schemeClr val="tx1"/>
                </a:solidFill>
                <a:effectLst/>
                <a:latin typeface="+mn-lt"/>
                <a:ea typeface="+mn-ea"/>
                <a:cs typeface="+mn-cs"/>
              </a:rPr>
              <a:t>Knowledge to support the teaching of reading: Preparing teachers for a changing world</a:t>
            </a:r>
            <a:r>
              <a:rPr lang="en-US" sz="1200" kern="1200" dirty="0">
                <a:solidFill>
                  <a:schemeClr val="tx1"/>
                </a:solidFill>
                <a:effectLst/>
                <a:latin typeface="+mn-lt"/>
                <a:ea typeface="+mn-ea"/>
                <a:cs typeface="+mn-cs"/>
              </a:rPr>
              <a:t>. San Francisco, CA: Jossey-Bass.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10</a:t>
            </a:fld>
            <a:endParaRPr lang="en-US" dirty="0"/>
          </a:p>
        </p:txBody>
      </p:sp>
    </p:spTree>
    <p:extLst>
      <p:ext uri="{BB962C8B-B14F-4D97-AF65-F5344CB8AC3E}">
        <p14:creationId xmlns:p14="http://schemas.microsoft.com/office/powerpoint/2010/main" val="97452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Accurate spelling reflects more advanced linguistic knowledge because it requires the integration of (1) phonological, (2) orthographic, and (3) morphological knowledge (Ehri,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Phonological knowledge is the ability to attend to, discriminate, remember, and manipulate sounds at the sentence, word, syllable, and phoneme (sound)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Orthographic knowledge is the knowledge or understanding of the phoneme-grapheme correspondence system of English, and/or the written syllable patterns in English and their assembly in longer words. Orthographic knowledge as it relates to spelling means that students may use what they know about the alphabetic principle, mapping sounds to print, to spell words - meaning that many high frequency words will be spelled incorrectly. For example, "from" may be spelled as "</a:t>
            </a:r>
            <a:r>
              <a:rPr lang="en-US" dirty="0" err="1"/>
              <a:t>frum</a:t>
            </a:r>
            <a:r>
              <a:rPr lang="en-US" dirty="0"/>
              <a:t>".  When students make these types of errors they may reflect strong knowledge of the alphabetic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Morphological knowledge is the awareness of morphemes (meaningful units of language) and the representation of morphemes in English orthography.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kern="1200" dirty="0">
                <a:solidFill>
                  <a:schemeClr val="tx1"/>
                </a:solidFill>
                <a:effectLst/>
                <a:latin typeface="+mn-lt"/>
                <a:ea typeface="+mn-ea"/>
                <a:cs typeface="+mn-cs"/>
              </a:rPr>
              <a:t>Ehri, L. C. (2000). Learning to read and learning to spell: Two sides of a coin. </a:t>
            </a:r>
            <a:r>
              <a:rPr lang="en-US" i="1" kern="1200" dirty="0">
                <a:solidFill>
                  <a:schemeClr val="tx1"/>
                </a:solidFill>
                <a:effectLst/>
                <a:latin typeface="+mn-lt"/>
                <a:ea typeface="+mn-ea"/>
                <a:cs typeface="+mn-cs"/>
              </a:rPr>
              <a:t>Topics in Language Disorders,</a:t>
            </a:r>
            <a:r>
              <a:rPr lang="en-US" i="1" dirty="0"/>
              <a:t> 20</a:t>
            </a:r>
            <a:r>
              <a:rPr lang="en-US" dirty="0"/>
              <a:t>(3), 19–36</a:t>
            </a:r>
            <a:r>
              <a:rPr lang="en-US" kern="1200" dirty="0">
                <a:solidFill>
                  <a:schemeClr val="tx1"/>
                </a:solidFill>
                <a:effectLst/>
                <a:latin typeface="+mn-lt"/>
                <a:ea typeface="+mn-ea"/>
                <a:cs typeface="+mn-cs"/>
              </a:rPr>
              <a:t>.</a:t>
            </a:r>
          </a:p>
          <a:p>
            <a:r>
              <a:rPr lang="en-US" kern="1200" dirty="0">
                <a:solidFill>
                  <a:schemeClr val="tx1"/>
                </a:solidFill>
                <a:effectLst/>
                <a:latin typeface="+mn-lt"/>
                <a:ea typeface="+mn-ea"/>
                <a:cs typeface="+mn-cs"/>
              </a:rPr>
              <a:t>Moats, L. C. (2005). How spelling supports reading. </a:t>
            </a:r>
            <a:r>
              <a:rPr lang="en-US" i="1" kern="1200" dirty="0">
                <a:solidFill>
                  <a:schemeClr val="tx1"/>
                </a:solidFill>
                <a:effectLst/>
                <a:latin typeface="+mn-lt"/>
                <a:ea typeface="+mn-ea"/>
                <a:cs typeface="+mn-cs"/>
              </a:rPr>
              <a:t>American Educator</a:t>
            </a:r>
            <a:r>
              <a:rPr lang="en-US" kern="1200" dirty="0">
                <a:solidFill>
                  <a:schemeClr val="tx1"/>
                </a:solidFill>
                <a:effectLst/>
                <a:latin typeface="+mn-lt"/>
                <a:ea typeface="+mn-ea"/>
                <a:cs typeface="+mn-cs"/>
              </a:rPr>
              <a:t>, </a:t>
            </a:r>
            <a:r>
              <a:rPr lang="en-US" i="1" kern="1200" dirty="0">
                <a:solidFill>
                  <a:schemeClr val="tx1"/>
                </a:solidFill>
                <a:effectLst/>
                <a:latin typeface="+mn-lt"/>
                <a:ea typeface="+mn-ea"/>
                <a:cs typeface="+mn-cs"/>
              </a:rPr>
              <a:t>6</a:t>
            </a:r>
            <a:r>
              <a:rPr lang="en-US" kern="1200" dirty="0">
                <a:solidFill>
                  <a:schemeClr val="tx1"/>
                </a:solidFill>
                <a:effectLst/>
                <a:latin typeface="+mn-lt"/>
                <a:ea typeface="+mn-ea"/>
                <a:cs typeface="+mn-cs"/>
              </a:rPr>
              <a:t>(12–22), 42.</a:t>
            </a:r>
          </a:p>
          <a:p>
            <a:r>
              <a:rPr lang="en-US" kern="1200" dirty="0">
                <a:solidFill>
                  <a:schemeClr val="tx1"/>
                </a:solidFill>
                <a:effectLst/>
                <a:latin typeface="+mn-lt"/>
                <a:ea typeface="+mn-ea"/>
                <a:cs typeface="+mn-cs"/>
              </a:rPr>
              <a:t>Moats, L. C., Foorman, B., &amp; Taylor, P. (2006). How quality of writing instruction impacts high-risk fourth graders’ writing. </a:t>
            </a:r>
            <a:r>
              <a:rPr lang="en-US" i="1" kern="1200" dirty="0">
                <a:solidFill>
                  <a:schemeClr val="tx1"/>
                </a:solidFill>
                <a:effectLst/>
                <a:latin typeface="+mn-lt"/>
                <a:ea typeface="+mn-ea"/>
                <a:cs typeface="+mn-cs"/>
              </a:rPr>
              <a:t>Reading and Writing</a:t>
            </a:r>
            <a:r>
              <a:rPr lang="en-US" kern="1200" dirty="0">
                <a:solidFill>
                  <a:schemeClr val="tx1"/>
                </a:solidFill>
                <a:effectLst/>
                <a:latin typeface="+mn-lt"/>
                <a:ea typeface="+mn-ea"/>
                <a:cs typeface="+mn-cs"/>
              </a:rPr>
              <a:t>, </a:t>
            </a:r>
            <a:r>
              <a:rPr lang="en-US" i="1" kern="1200" dirty="0">
                <a:solidFill>
                  <a:schemeClr val="tx1"/>
                </a:solidFill>
                <a:effectLst/>
                <a:latin typeface="+mn-lt"/>
                <a:ea typeface="+mn-ea"/>
                <a:cs typeface="+mn-cs"/>
              </a:rPr>
              <a:t>19</a:t>
            </a:r>
            <a:r>
              <a:rPr lang="en-US" kern="1200" dirty="0">
                <a:solidFill>
                  <a:schemeClr val="tx1"/>
                </a:solidFill>
                <a:effectLst/>
                <a:latin typeface="+mn-lt"/>
                <a:ea typeface="+mn-ea"/>
                <a:cs typeface="+mn-cs"/>
              </a:rPr>
              <a:t>(4), </a:t>
            </a:r>
            <a:r>
              <a:rPr lang="en-US" dirty="0"/>
              <a:t>363–391</a:t>
            </a:r>
            <a:r>
              <a:rPr lang="en-US" kern="1200" dirty="0">
                <a:solidFill>
                  <a:schemeClr val="tx1"/>
                </a:solidFill>
                <a:effectLst/>
                <a:latin typeface="+mn-lt"/>
                <a:ea typeface="+mn-ea"/>
                <a:cs typeface="+mn-cs"/>
              </a:rPr>
              <a:t>.</a:t>
            </a:r>
          </a:p>
          <a:p>
            <a:r>
              <a:rPr lang="en-US" kern="1200" dirty="0">
                <a:solidFill>
                  <a:schemeClr val="tx1"/>
                </a:solidFill>
                <a:effectLst/>
                <a:latin typeface="+mn-lt"/>
                <a:ea typeface="+mn-ea"/>
                <a:cs typeface="+mn-cs"/>
              </a:rPr>
              <a:t>Snow, C. E., Griffin, P. E., &amp; Burns, M. (2005). </a:t>
            </a:r>
            <a:r>
              <a:rPr lang="en-US" i="1" kern="1200" dirty="0">
                <a:solidFill>
                  <a:schemeClr val="tx1"/>
                </a:solidFill>
                <a:effectLst/>
                <a:latin typeface="+mn-lt"/>
                <a:ea typeface="+mn-ea"/>
                <a:cs typeface="+mn-cs"/>
              </a:rPr>
              <a:t>Knowledge to support the teaching of reading: Preparing teachers for a changing world</a:t>
            </a:r>
            <a:r>
              <a:rPr lang="en-US" kern="1200" dirty="0">
                <a:solidFill>
                  <a:schemeClr val="tx1"/>
                </a:solidFill>
                <a:effectLst/>
                <a:latin typeface="+mn-lt"/>
                <a:ea typeface="+mn-ea"/>
                <a:cs typeface="+mn-cs"/>
              </a:rPr>
              <a:t>. </a:t>
            </a:r>
            <a:r>
              <a:rPr lang="en-US" dirty="0"/>
              <a:t>San Francisco, CA: </a:t>
            </a:r>
            <a:r>
              <a:rPr lang="en-US" kern="1200" dirty="0">
                <a:solidFill>
                  <a:schemeClr val="tx1"/>
                </a:solidFill>
                <a:effectLst/>
                <a:latin typeface="+mn-lt"/>
                <a:ea typeface="+mn-ea"/>
                <a:cs typeface="+mn-cs"/>
              </a:rPr>
              <a:t>Jossey-Bass.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11</a:t>
            </a:fld>
            <a:endParaRPr lang="en-US" dirty="0"/>
          </a:p>
        </p:txBody>
      </p:sp>
    </p:spTree>
    <p:extLst>
      <p:ext uri="{BB962C8B-B14F-4D97-AF65-F5344CB8AC3E}">
        <p14:creationId xmlns:p14="http://schemas.microsoft.com/office/powerpoint/2010/main" val="40679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Importantly, recommendations for providing effective</a:t>
            </a:r>
            <a:r>
              <a:rPr lang="en-US" i="1" dirty="0"/>
              <a:t> </a:t>
            </a:r>
            <a:r>
              <a:rPr lang="en-US" i="0" dirty="0"/>
              <a:t>reading</a:t>
            </a:r>
            <a:r>
              <a:rPr lang="en-US" dirty="0"/>
              <a:t> instruction also include addressing these three spelling components.</a:t>
            </a:r>
          </a:p>
          <a:p>
            <a:endParaRPr lang="en-US" dirty="0"/>
          </a:p>
          <a:p>
            <a:endParaRPr lang="en-US" dirty="0"/>
          </a:p>
          <a:p>
            <a:pPr lvl="0">
              <a:defRPr/>
            </a:pPr>
            <a:r>
              <a:rPr lang="en-US" sz="1200" kern="1200" dirty="0">
                <a:solidFill>
                  <a:schemeClr val="tx1"/>
                </a:solidFill>
                <a:effectLst/>
                <a:latin typeface="+mn-lt"/>
                <a:ea typeface="+mn-ea"/>
                <a:cs typeface="+mn-cs"/>
              </a:rPr>
              <a:t>Ehri, L. C. (2000). Learning to read and learning to spell: Two sides of a coin. </a:t>
            </a:r>
            <a:r>
              <a:rPr lang="en-US" sz="1200" i="1" kern="1200" dirty="0">
                <a:solidFill>
                  <a:schemeClr val="tx1"/>
                </a:solidFill>
                <a:effectLst/>
                <a:latin typeface="+mn-lt"/>
                <a:ea typeface="+mn-ea"/>
                <a:cs typeface="+mn-cs"/>
              </a:rPr>
              <a:t>Topics in Language </a:t>
            </a:r>
            <a:r>
              <a:rPr lang="en-US" i="1" dirty="0"/>
              <a:t>Disorders, 20</a:t>
            </a:r>
            <a:r>
              <a:rPr lang="en-US" dirty="0"/>
              <a:t>(3), 19–36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Moats, L. C. (2005). How spelling supports reading. </a:t>
            </a:r>
            <a:r>
              <a:rPr lang="en-US" sz="1200" i="1" kern="1200" dirty="0">
                <a:solidFill>
                  <a:schemeClr val="tx1"/>
                </a:solidFill>
                <a:effectLst/>
                <a:latin typeface="+mn-lt"/>
                <a:ea typeface="+mn-ea"/>
                <a:cs typeface="+mn-cs"/>
              </a:rPr>
              <a:t>American Educator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(12–22), 42.</a:t>
            </a:r>
          </a:p>
          <a:p>
            <a:r>
              <a:rPr lang="en-US" sz="1200" kern="1200" dirty="0">
                <a:solidFill>
                  <a:schemeClr val="tx1"/>
                </a:solidFill>
                <a:effectLst/>
                <a:latin typeface="+mn-lt"/>
                <a:ea typeface="+mn-ea"/>
                <a:cs typeface="+mn-cs"/>
              </a:rPr>
              <a:t>Moats, L. C., Foorman, B., &amp; Taylor, P. (2006). How quality of writing instruction impacts high-risk fourth graders’ writing. </a:t>
            </a:r>
            <a:r>
              <a:rPr lang="en-US" sz="1200" i="1" kern="1200" dirty="0">
                <a:solidFill>
                  <a:schemeClr val="tx1"/>
                </a:solidFill>
                <a:effectLst/>
                <a:latin typeface="+mn-lt"/>
                <a:ea typeface="+mn-ea"/>
                <a:cs typeface="+mn-cs"/>
              </a:rPr>
              <a:t>Reading and Writing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(4), </a:t>
            </a:r>
            <a:r>
              <a:rPr lang="en-US" dirty="0"/>
              <a:t>363–391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Snow, C. E., Griffin, P. E., &amp; Burns, M. (2005). </a:t>
            </a:r>
            <a:r>
              <a:rPr lang="en-US" sz="1200" i="1" kern="1200" dirty="0">
                <a:solidFill>
                  <a:schemeClr val="tx1"/>
                </a:solidFill>
                <a:effectLst/>
                <a:latin typeface="+mn-lt"/>
                <a:ea typeface="+mn-ea"/>
                <a:cs typeface="+mn-cs"/>
              </a:rPr>
              <a:t>Knowledge to support the teaching of reading: Preparing teachers for a changing world</a:t>
            </a:r>
            <a:r>
              <a:rPr lang="en-US" sz="1200" kern="1200" dirty="0">
                <a:solidFill>
                  <a:schemeClr val="tx1"/>
                </a:solidFill>
                <a:effectLst/>
                <a:latin typeface="+mn-lt"/>
                <a:ea typeface="+mn-ea"/>
                <a:cs typeface="+mn-cs"/>
              </a:rPr>
              <a:t>. San Francisco, CA: Jossey-Bass.</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12</a:t>
            </a:fld>
            <a:endParaRPr lang="en-US" dirty="0"/>
          </a:p>
        </p:txBody>
      </p:sp>
    </p:spTree>
    <p:extLst>
      <p:ext uri="{BB962C8B-B14F-4D97-AF65-F5344CB8AC3E}">
        <p14:creationId xmlns:p14="http://schemas.microsoft.com/office/powerpoint/2010/main" val="143199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Assessing phonological, orthographic, and morphological errors can help to:</a:t>
            </a:r>
          </a:p>
          <a:p>
            <a:pPr marL="171450" lvl="1" indent="-171450">
              <a:buFont typeface="Arial" panose="020B0604020202020204" pitchFamily="34" charset="0"/>
              <a:buChar char="•"/>
            </a:pPr>
            <a:r>
              <a:rPr lang="en-US" dirty="0"/>
              <a:t>first, understand children’s reading/spelling strengths and weaknesses, and </a:t>
            </a:r>
          </a:p>
          <a:p>
            <a:pPr marL="171450" lvl="1" indent="-171450">
              <a:buFont typeface="Arial" panose="020B0604020202020204" pitchFamily="34" charset="0"/>
              <a:buChar char="•"/>
            </a:pPr>
            <a:r>
              <a:rPr lang="en-US" dirty="0"/>
              <a:t>second, identify next steps for reading/spelling intervention.</a:t>
            </a:r>
          </a:p>
          <a:p>
            <a:endParaRPr lang="en-US" dirty="0"/>
          </a:p>
          <a:p>
            <a:r>
              <a:rPr lang="en-US" sz="1200" kern="1200" dirty="0">
                <a:solidFill>
                  <a:schemeClr val="tx1"/>
                </a:solidFill>
                <a:effectLst/>
                <a:latin typeface="+mn-lt"/>
                <a:ea typeface="+mn-ea"/>
                <a:cs typeface="+mn-cs"/>
              </a:rPr>
              <a:t>Moats, L. C. (2005). How spelling supports reading. </a:t>
            </a:r>
            <a:r>
              <a:rPr lang="en-US" sz="1200" i="1" kern="1200" dirty="0">
                <a:solidFill>
                  <a:schemeClr val="tx1"/>
                </a:solidFill>
                <a:effectLst/>
                <a:latin typeface="+mn-lt"/>
                <a:ea typeface="+mn-ea"/>
                <a:cs typeface="+mn-cs"/>
              </a:rPr>
              <a:t>American Educator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(12–22), 42.</a:t>
            </a:r>
          </a:p>
          <a:p>
            <a:r>
              <a:rPr lang="en-US" sz="1200" kern="1200" dirty="0">
                <a:solidFill>
                  <a:schemeClr val="tx1"/>
                </a:solidFill>
                <a:effectLst/>
                <a:latin typeface="+mn-lt"/>
                <a:ea typeface="+mn-ea"/>
                <a:cs typeface="+mn-cs"/>
              </a:rPr>
              <a:t>Moats, L. C., Foorman, B., &amp; Taylor, P. (2006). How quality of writing instruction impacts high-risk fourth graders’ writing. </a:t>
            </a:r>
            <a:r>
              <a:rPr lang="en-US" sz="1200" i="1" kern="1200" dirty="0">
                <a:solidFill>
                  <a:schemeClr val="tx1"/>
                </a:solidFill>
                <a:effectLst/>
                <a:latin typeface="+mn-lt"/>
                <a:ea typeface="+mn-ea"/>
                <a:cs typeface="+mn-cs"/>
              </a:rPr>
              <a:t>Reading and Writing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(4), </a:t>
            </a:r>
            <a:r>
              <a:rPr lang="en-US" dirty="0"/>
              <a:t>363–391</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13</a:t>
            </a:fld>
            <a:endParaRPr lang="en-US" dirty="0"/>
          </a:p>
        </p:txBody>
      </p:sp>
    </p:spTree>
    <p:extLst>
      <p:ext uri="{BB962C8B-B14F-4D97-AF65-F5344CB8AC3E}">
        <p14:creationId xmlns:p14="http://schemas.microsoft.com/office/powerpoint/2010/main" val="170912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method for analyzing spelling errors is to first gather a short writing sample from a student, and then document (or count) the errors by the three categories we referenced earlier (phonological, orthographic, and morphological).</a:t>
            </a:r>
          </a:p>
          <a:p>
            <a:endParaRPr lang="en-US" dirty="0"/>
          </a:p>
          <a:p>
            <a:r>
              <a:rPr lang="en-US" dirty="0"/>
              <a:t>Note that this assessment does not have psychometric validity and reliability; yet because we lack a better tool, it may be an effective way to use a CBM type measure to determine instructional needs.</a:t>
            </a:r>
          </a:p>
        </p:txBody>
      </p:sp>
      <p:sp>
        <p:nvSpPr>
          <p:cNvPr id="4" name="Slide Number Placeholder 3"/>
          <p:cNvSpPr>
            <a:spLocks noGrp="1"/>
          </p:cNvSpPr>
          <p:nvPr>
            <p:ph type="sldNum" sz="quarter" idx="5"/>
          </p:nvPr>
        </p:nvSpPr>
        <p:spPr/>
        <p:txBody>
          <a:bodyPr/>
          <a:lstStyle/>
          <a:p>
            <a:fld id="{8073EBFF-B51E-4B7E-9F9B-81F647EA5B3B}" type="slidenum">
              <a:rPr lang="en-US" smtClean="0"/>
              <a:t>14</a:t>
            </a:fld>
            <a:endParaRPr lang="en-US" dirty="0"/>
          </a:p>
        </p:txBody>
      </p:sp>
    </p:spTree>
    <p:extLst>
      <p:ext uri="{BB962C8B-B14F-4D97-AF65-F5344CB8AC3E}">
        <p14:creationId xmlns:p14="http://schemas.microsoft.com/office/powerpoint/2010/main" val="378962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phonological errors include:</a:t>
            </a:r>
          </a:p>
          <a:p>
            <a:pPr marL="628650" lvl="1" indent="-171450">
              <a:buFont typeface="Wingdings" panose="05000000000000000000" pitchFamily="2" charset="2"/>
              <a:buChar char="§"/>
            </a:pPr>
            <a:r>
              <a:rPr lang="en-US" dirty="0"/>
              <a:t>Vowel substitutions (a student spelling brash for brush)</a:t>
            </a:r>
          </a:p>
          <a:p>
            <a:pPr marL="628650" lvl="1" indent="-171450">
              <a:buFont typeface="Wingdings" panose="05000000000000000000" pitchFamily="2" charset="2"/>
              <a:buChar char="§"/>
            </a:pPr>
            <a:r>
              <a:rPr lang="en-US" dirty="0"/>
              <a:t>Vowel omissions (a student spelling dring for during)</a:t>
            </a:r>
          </a:p>
          <a:p>
            <a:pPr marL="628650" lvl="1" indent="-171450">
              <a:buFont typeface="Wingdings" panose="05000000000000000000" pitchFamily="2" charset="2"/>
              <a:buChar char="§"/>
            </a:pPr>
            <a:r>
              <a:rPr lang="en-US" dirty="0"/>
              <a:t>/r/ or /l/ errors: (a student spelling gaj for ga</a:t>
            </a:r>
            <a:r>
              <a:rPr lang="en-US" u="sng" dirty="0"/>
              <a:t>r</a:t>
            </a:r>
            <a:r>
              <a:rPr lang="en-US" dirty="0"/>
              <a:t>age)</a:t>
            </a:r>
          </a:p>
          <a:p>
            <a:pPr marL="628650" lvl="1" indent="-171450">
              <a:buFont typeface="Wingdings" panose="05000000000000000000" pitchFamily="2" charset="2"/>
              <a:buChar char="§"/>
            </a:pPr>
            <a:r>
              <a:rPr lang="en-US" dirty="0"/>
              <a:t>Other consonant errors: (a student spelling haner for hanger OR westerday for yesterday)</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15</a:t>
            </a:fld>
            <a:endParaRPr lang="en-US" dirty="0"/>
          </a:p>
        </p:txBody>
      </p:sp>
    </p:spTree>
    <p:extLst>
      <p:ext uri="{BB962C8B-B14F-4D97-AF65-F5344CB8AC3E}">
        <p14:creationId xmlns:p14="http://schemas.microsoft.com/office/powerpoint/2010/main" val="284317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gathering the spelling sample, if numerous errors are seen in the phonological category, intervention should emphasize explicit and systematic instruction in consonant and phoneme vowel identification.</a:t>
            </a:r>
          </a:p>
          <a:p>
            <a:endParaRPr lang="en-US" dirty="0"/>
          </a:p>
          <a:p>
            <a:r>
              <a:rPr lang="en-US" dirty="0"/>
              <a:t>Note </a:t>
            </a:r>
            <a:r>
              <a:rPr lang="en-US"/>
              <a:t>that most </a:t>
            </a:r>
            <a:r>
              <a:rPr lang="en-US" dirty="0"/>
              <a:t>of the spelling errors are not actually phonological.  They are orthographic and it is because common words are not spelling phonologically.  The most common words like "was", "of", "the", "from" </a:t>
            </a:r>
            <a:r>
              <a:rPr lang="en-US" dirty="0" err="1"/>
              <a:t>etc</a:t>
            </a:r>
            <a:r>
              <a:rPr lang="en-US" dirty="0"/>
              <a:t> one needs to learn MOSTLY through orthographic exposure with application of appropriate phonological knowledge.</a:t>
            </a:r>
          </a:p>
        </p:txBody>
      </p:sp>
      <p:sp>
        <p:nvSpPr>
          <p:cNvPr id="4" name="Slide Number Placeholder 3"/>
          <p:cNvSpPr>
            <a:spLocks noGrp="1"/>
          </p:cNvSpPr>
          <p:nvPr>
            <p:ph type="sldNum" sz="quarter" idx="5"/>
          </p:nvPr>
        </p:nvSpPr>
        <p:spPr/>
        <p:txBody>
          <a:bodyPr/>
          <a:lstStyle/>
          <a:p>
            <a:fld id="{8073EBFF-B51E-4B7E-9F9B-81F647EA5B3B}" type="slidenum">
              <a:rPr lang="en-US" smtClean="0"/>
              <a:t>16</a:t>
            </a:fld>
            <a:endParaRPr lang="en-US" dirty="0"/>
          </a:p>
        </p:txBody>
      </p:sp>
    </p:spTree>
    <p:extLst>
      <p:ext uri="{BB962C8B-B14F-4D97-AF65-F5344CB8AC3E}">
        <p14:creationId xmlns:p14="http://schemas.microsoft.com/office/powerpoint/2010/main" val="91290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orthographic errors include:</a:t>
            </a:r>
          </a:p>
          <a:p>
            <a:pPr marL="628650" lvl="1" indent="-171450">
              <a:buFont typeface="Wingdings" panose="05000000000000000000" pitchFamily="2" charset="2"/>
              <a:buChar char="§"/>
            </a:pPr>
            <a:r>
              <a:rPr lang="en-US" dirty="0"/>
              <a:t>Vowel teams’ errors (a student spelling skreach for screech or thot for thought)</a:t>
            </a:r>
          </a:p>
          <a:p>
            <a:pPr marL="628650" lvl="1" indent="-171450">
              <a:buFont typeface="Wingdings" panose="05000000000000000000" pitchFamily="2" charset="2"/>
              <a:buChar char="§"/>
            </a:pPr>
            <a:r>
              <a:rPr lang="en-US" dirty="0"/>
              <a:t>Vce or Open/closed vowel confusions (a student spelling hait for hate or rouls for rules)</a:t>
            </a:r>
          </a:p>
          <a:p>
            <a:pPr marL="628650" lvl="1" indent="-171450">
              <a:buFont typeface="Wingdings" panose="05000000000000000000" pitchFamily="2" charset="2"/>
              <a:buChar char="§"/>
            </a:pPr>
            <a:r>
              <a:rPr lang="en-US" dirty="0"/>
              <a:t>Vowel-r spellings errors (a student spelling dring for during)</a:t>
            </a:r>
          </a:p>
          <a:p>
            <a:pPr marL="628650" lvl="1" indent="-171450">
              <a:buFont typeface="Wingdings" panose="05000000000000000000" pitchFamily="2" charset="2"/>
              <a:buChar char="§"/>
            </a:pPr>
            <a:r>
              <a:rPr lang="en-US" dirty="0"/>
              <a:t>Complex consonants confusions (a student spelling skool for school)</a:t>
            </a:r>
          </a:p>
          <a:p>
            <a:pPr marL="628650" lvl="1" indent="-171450">
              <a:buFont typeface="Wingdings" panose="05000000000000000000" pitchFamily="2" charset="2"/>
              <a:buChar char="§"/>
            </a:pPr>
            <a:r>
              <a:rPr lang="en-US" dirty="0"/>
              <a:t>Digraphs or trigraphs errors (a student spelling spondge for sponge)</a:t>
            </a:r>
          </a:p>
          <a:p>
            <a:pPr marL="628650" lvl="1" indent="-171450">
              <a:buFont typeface="Wingdings" panose="05000000000000000000" pitchFamily="2" charset="2"/>
              <a:buChar char="§"/>
            </a:pPr>
            <a:r>
              <a:rPr lang="en-US" dirty="0"/>
              <a:t>Syllable juncture confusions (a student spelling strapt for strapped)</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17</a:t>
            </a:fld>
            <a:endParaRPr lang="en-US" dirty="0"/>
          </a:p>
        </p:txBody>
      </p:sp>
    </p:spTree>
    <p:extLst>
      <p:ext uri="{BB962C8B-B14F-4D97-AF65-F5344CB8AC3E}">
        <p14:creationId xmlns:p14="http://schemas.microsoft.com/office/powerpoint/2010/main" val="136911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gathering the spelling sample, if numerous errors are seen in the orthographic category, intervention should emphasize systematic instruction in spelling patterns within words and between syllables.</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18</a:t>
            </a:fld>
            <a:endParaRPr lang="en-US" dirty="0"/>
          </a:p>
        </p:txBody>
      </p:sp>
    </p:spTree>
    <p:extLst>
      <p:ext uri="{BB962C8B-B14F-4D97-AF65-F5344CB8AC3E}">
        <p14:creationId xmlns:p14="http://schemas.microsoft.com/office/powerpoint/2010/main" val="94319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morphological errors include:</a:t>
            </a:r>
          </a:p>
          <a:p>
            <a:pPr lvl="1" indent="-171450">
              <a:buFont typeface="Wingdings" panose="05000000000000000000" pitchFamily="2" charset="2"/>
              <a:buChar char="§"/>
            </a:pPr>
            <a:r>
              <a:rPr lang="en-US" dirty="0"/>
              <a:t>Word roots and combining forms errors (a student spelling desision for decision)</a:t>
            </a:r>
          </a:p>
          <a:p>
            <a:pPr lvl="1" indent="-171450">
              <a:buFont typeface="Wingdings" panose="05000000000000000000" pitchFamily="2" charset="2"/>
              <a:buChar char="§"/>
            </a:pPr>
            <a:r>
              <a:rPr lang="en-US" dirty="0"/>
              <a:t>Prefix identification confusion (a student spelling inprove for improve)</a:t>
            </a:r>
          </a:p>
          <a:p>
            <a:pPr lvl="1" indent="-171450">
              <a:buFont typeface="Wingdings" panose="05000000000000000000" pitchFamily="2" charset="2"/>
              <a:buChar char="§"/>
            </a:pPr>
            <a:r>
              <a:rPr lang="en-US" dirty="0"/>
              <a:t>Suffixes confusion (a student spelling classis for classes or fames for famous)</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19</a:t>
            </a:fld>
            <a:endParaRPr lang="en-US" dirty="0"/>
          </a:p>
        </p:txBody>
      </p:sp>
    </p:spTree>
    <p:extLst>
      <p:ext uri="{BB962C8B-B14F-4D97-AF65-F5344CB8AC3E}">
        <p14:creationId xmlns:p14="http://schemas.microsoft.com/office/powerpoint/2010/main" val="197841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Explain to participants that this section is part of a larger module titled “Informal Academic Diagnostic Assessment: Using Data to Guide Intensive Instruction.”  This section will focus on analyzing errors in reading and mathematics. </a:t>
            </a:r>
            <a:endParaRPr lang="en-US" i="1" dirty="0"/>
          </a:p>
        </p:txBody>
      </p:sp>
      <p:sp>
        <p:nvSpPr>
          <p:cNvPr id="4" name="Slide Number Placeholder 3"/>
          <p:cNvSpPr>
            <a:spLocks noGrp="1"/>
          </p:cNvSpPr>
          <p:nvPr>
            <p:ph type="sldNum" sz="quarter" idx="10"/>
          </p:nvPr>
        </p:nvSpPr>
        <p:spPr/>
        <p:txBody>
          <a:bodyPr/>
          <a:lstStyle/>
          <a:p>
            <a:fld id="{C0D4B5C9-485F-4973-AE9A-0DA41243B990}" type="slidenum">
              <a:rPr lang="en-US" smtClean="0"/>
              <a:t>2</a:t>
            </a:fld>
            <a:endParaRPr lang="en-US" dirty="0"/>
          </a:p>
        </p:txBody>
      </p:sp>
    </p:spTree>
    <p:extLst>
      <p:ext uri="{BB962C8B-B14F-4D97-AF65-F5344CB8AC3E}">
        <p14:creationId xmlns:p14="http://schemas.microsoft.com/office/powerpoint/2010/main" val="283562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gathering the spelling sample, if numerous errors are seen in the morphological category, intervention should emphasize explicit instruction in understanding prefixes, roots, both kinds of suffixes (inflections and derivational suffixes), combining forms, word origin, and the relationship between meaning and spelling.</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20</a:t>
            </a:fld>
            <a:endParaRPr lang="en-US" dirty="0"/>
          </a:p>
        </p:txBody>
      </p:sp>
    </p:spTree>
    <p:extLst>
      <p:ext uri="{BB962C8B-B14F-4D97-AF65-F5344CB8AC3E}">
        <p14:creationId xmlns:p14="http://schemas.microsoft.com/office/powerpoint/2010/main" val="82126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Alternatively or additionally, have participants a</a:t>
            </a:r>
            <a:r>
              <a:rPr lang="en-US" i="1" dirty="0"/>
              <a:t>nalyze a real student’s work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For the handout activity, give participants</a:t>
            </a:r>
            <a:r>
              <a:rPr lang="en-US" b="0" i="1" baseline="0" dirty="0"/>
              <a:t> time to document errors and sort them into the three error categories (phonological, orthographic, and morphological).</a:t>
            </a:r>
            <a:endParaRPr lang="en-US" b="0" i="1" dirty="0"/>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21</a:t>
            </a:fld>
            <a:endParaRPr lang="en-US" dirty="0"/>
          </a:p>
        </p:txBody>
      </p:sp>
    </p:spTree>
    <p:extLst>
      <p:ext uri="{BB962C8B-B14F-4D97-AF65-F5344CB8AC3E}">
        <p14:creationId xmlns:p14="http://schemas.microsoft.com/office/powerpoint/2010/main" val="137886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Animated slide. Click on underlined text.</a:t>
            </a:r>
          </a:p>
          <a:p>
            <a:endParaRPr lang="en-US" dirty="0"/>
          </a:p>
          <a:p>
            <a:r>
              <a:rPr lang="en-US" dirty="0"/>
              <a:t>In this work sample, the student </a:t>
            </a:r>
            <a:r>
              <a:rPr lang="en-US" u="sng" dirty="0"/>
              <a:t>made</a:t>
            </a:r>
            <a:r>
              <a:rPr lang="en-US" dirty="0"/>
              <a:t> no phonological errors, but the majority of errors were in the </a:t>
            </a:r>
            <a:r>
              <a:rPr lang="en-US" u="sng" dirty="0"/>
              <a:t>orthographic</a:t>
            </a:r>
            <a:r>
              <a:rPr lang="en-US" dirty="0"/>
              <a:t> category, </a:t>
            </a:r>
            <a:r>
              <a:rPr lang="en-US" u="sng" dirty="0"/>
              <a:t>specifically</a:t>
            </a:r>
            <a:r>
              <a:rPr lang="en-US" dirty="0"/>
              <a:t>:</a:t>
            </a:r>
          </a:p>
          <a:p>
            <a:endParaRPr lang="en-US" dirty="0"/>
          </a:p>
          <a:p>
            <a:pPr marL="171450" indent="-171450">
              <a:buFont typeface="Arial" panose="020B0604020202020204" pitchFamily="34" charset="0"/>
              <a:buChar char="•"/>
            </a:pPr>
            <a:r>
              <a:rPr lang="en-US" dirty="0">
                <a:solidFill>
                  <a:srgbClr val="0070C0"/>
                </a:solidFill>
              </a:rPr>
              <a:t>A complex consonants error—skool for school</a:t>
            </a:r>
          </a:p>
          <a:p>
            <a:pPr marL="171450" indent="-171450">
              <a:buFont typeface="Arial" panose="020B0604020202020204" pitchFamily="34" charset="0"/>
              <a:buChar char="•"/>
            </a:pPr>
            <a:r>
              <a:rPr lang="en-US" dirty="0">
                <a:solidFill>
                  <a:srgbClr val="0070C0"/>
                </a:solidFill>
              </a:rPr>
              <a:t>A syllable juncture error—balones for balloons</a:t>
            </a:r>
          </a:p>
          <a:p>
            <a:pPr marL="171450" indent="-171450">
              <a:buFont typeface="Arial" panose="020B0604020202020204" pitchFamily="34" charset="0"/>
              <a:buChar char="•"/>
            </a:pPr>
            <a:r>
              <a:rPr lang="en-US" dirty="0">
                <a:solidFill>
                  <a:srgbClr val="0070C0"/>
                </a:solidFill>
              </a:rPr>
              <a:t>A consonant doubling error—sumer for summer</a:t>
            </a:r>
          </a:p>
          <a:p>
            <a:pPr marL="171450" indent="-171450">
              <a:buFont typeface="Arial" panose="020B0604020202020204" pitchFamily="34" charset="0"/>
              <a:buChar char="•"/>
            </a:pPr>
            <a:r>
              <a:rPr lang="en-US" dirty="0">
                <a:solidFill>
                  <a:srgbClr val="0070C0"/>
                </a:solidFill>
              </a:rPr>
              <a:t>A Vce or Open/closed vowel confusion—rouls for rules</a:t>
            </a:r>
          </a:p>
          <a:p>
            <a:pPr marL="171450" indent="-171450">
              <a:buFont typeface="Arial" panose="020B0604020202020204" pitchFamily="34" charset="0"/>
              <a:buChar char="•"/>
            </a:pPr>
            <a:r>
              <a:rPr lang="en-US" dirty="0">
                <a:solidFill>
                  <a:srgbClr val="0070C0"/>
                </a:solidFill>
              </a:rPr>
              <a:t>A vowel team error—thot for thought</a:t>
            </a:r>
          </a:p>
          <a:p>
            <a:pPr marL="171450" indent="-171450">
              <a:buFont typeface="Arial" panose="020B0604020202020204" pitchFamily="34" charset="0"/>
              <a:buChar char="•"/>
            </a:pPr>
            <a:endParaRPr lang="en-US" dirty="0">
              <a:solidFill>
                <a:srgbClr val="0070C0"/>
              </a:solidFill>
            </a:endParaRPr>
          </a:p>
          <a:p>
            <a:pPr marL="0" indent="0">
              <a:buFont typeface="Arial" panose="020B0604020202020204" pitchFamily="34" charset="0"/>
              <a:buNone/>
            </a:pPr>
            <a:r>
              <a:rPr lang="en-US" dirty="0">
                <a:solidFill>
                  <a:srgbClr val="0070C0"/>
                </a:solidFill>
              </a:rPr>
              <a:t>The student made only </a:t>
            </a:r>
            <a:r>
              <a:rPr lang="en-US" u="sng" dirty="0">
                <a:solidFill>
                  <a:srgbClr val="0070C0"/>
                </a:solidFill>
              </a:rPr>
              <a:t>one</a:t>
            </a:r>
            <a:r>
              <a:rPr lang="en-US" dirty="0">
                <a:solidFill>
                  <a:srgbClr val="0070C0"/>
                </a:solidFill>
              </a:rPr>
              <a:t> morphological error (vakashan for vacation).</a:t>
            </a:r>
          </a:p>
          <a:p>
            <a:endParaRPr lang="en-US" dirty="0"/>
          </a:p>
        </p:txBody>
      </p:sp>
      <p:sp>
        <p:nvSpPr>
          <p:cNvPr id="4" name="Slide Number Placeholder 3"/>
          <p:cNvSpPr>
            <a:spLocks noGrp="1"/>
          </p:cNvSpPr>
          <p:nvPr>
            <p:ph type="sldNum" sz="quarter" idx="5"/>
          </p:nvPr>
        </p:nvSpPr>
        <p:spPr/>
        <p:txBody>
          <a:bodyPr/>
          <a:lstStyle/>
          <a:p>
            <a:fld id="{8073EBFF-B51E-4B7E-9F9B-81F647EA5B3B}" type="slidenum">
              <a:rPr lang="en-US" smtClean="0"/>
              <a:t>22</a:t>
            </a:fld>
            <a:endParaRPr lang="en-US" dirty="0"/>
          </a:p>
        </p:txBody>
      </p:sp>
    </p:spTree>
    <p:extLst>
      <p:ext uri="{BB962C8B-B14F-4D97-AF65-F5344CB8AC3E}">
        <p14:creationId xmlns:p14="http://schemas.microsoft.com/office/powerpoint/2010/main" val="286599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Animated slide. Click on underlined text.</a:t>
            </a:r>
          </a:p>
          <a:p>
            <a:endParaRPr lang="en-US" dirty="0"/>
          </a:p>
          <a:p>
            <a:r>
              <a:rPr lang="en-US" dirty="0"/>
              <a:t>Given that the majority of errors were in the </a:t>
            </a:r>
            <a:r>
              <a:rPr lang="en-US" u="sng" dirty="0"/>
              <a:t>orthographic</a:t>
            </a:r>
            <a:r>
              <a:rPr lang="en-US" dirty="0"/>
              <a:t> category, intervention should </a:t>
            </a:r>
            <a:r>
              <a:rPr lang="en-US" u="sng" dirty="0"/>
              <a:t>emphasize</a:t>
            </a:r>
            <a:r>
              <a:rPr lang="en-US" dirty="0"/>
              <a:t> systematic instruction in spelling patterns within words and between syllables.</a:t>
            </a:r>
          </a:p>
        </p:txBody>
      </p:sp>
      <p:sp>
        <p:nvSpPr>
          <p:cNvPr id="4" name="Slide Number Placeholder 3"/>
          <p:cNvSpPr>
            <a:spLocks noGrp="1"/>
          </p:cNvSpPr>
          <p:nvPr>
            <p:ph type="sldNum" sz="quarter" idx="5"/>
          </p:nvPr>
        </p:nvSpPr>
        <p:spPr/>
        <p:txBody>
          <a:bodyPr/>
          <a:lstStyle/>
          <a:p>
            <a:fld id="{8073EBFF-B51E-4B7E-9F9B-81F647EA5B3B}" type="slidenum">
              <a:rPr lang="en-US" smtClean="0"/>
              <a:t>23</a:t>
            </a:fld>
            <a:endParaRPr lang="en-US" dirty="0"/>
          </a:p>
        </p:txBody>
      </p:sp>
    </p:spTree>
    <p:extLst>
      <p:ext uri="{BB962C8B-B14F-4D97-AF65-F5344CB8AC3E}">
        <p14:creationId xmlns:p14="http://schemas.microsoft.com/office/powerpoint/2010/main" val="2145325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analyzing computation errors to better understand math skills and needs. This section includes:</a:t>
            </a:r>
          </a:p>
          <a:p>
            <a:endParaRPr lang="en-US" dirty="0"/>
          </a:p>
          <a:p>
            <a:pPr marL="171450" indent="-171450">
              <a:buFont typeface="Arial" panose="020B0604020202020204" pitchFamily="34" charset="0"/>
              <a:buChar char="•"/>
            </a:pPr>
            <a:r>
              <a:rPr lang="en-US" dirty="0"/>
              <a:t>A review of scoring correct digits in computation CBMs</a:t>
            </a:r>
            <a:endParaRPr lang="en-US" baseline="0" dirty="0"/>
          </a:p>
          <a:p>
            <a:pPr marL="171450" indent="-171450">
              <a:buFont typeface="Arial" panose="020B0604020202020204" pitchFamily="34" charset="0"/>
              <a:buChar char="•"/>
            </a:pPr>
            <a:r>
              <a:rPr lang="en-US" baseline="0" dirty="0"/>
              <a:t>Examples</a:t>
            </a:r>
            <a:r>
              <a:rPr lang="en-US" dirty="0"/>
              <a:t> of analyzing computation errors to </a:t>
            </a:r>
            <a:r>
              <a:rPr lang="en-US" baseline="0" dirty="0"/>
              <a:t>make instructional recommendations</a:t>
            </a:r>
          </a:p>
          <a:p>
            <a:pPr marL="171450" indent="-171450">
              <a:buFont typeface="Arial" panose="020B0604020202020204" pitchFamily="34" charset="0"/>
              <a:buChar char="•"/>
            </a:pPr>
            <a:r>
              <a:rPr lang="en-US" baseline="0" dirty="0"/>
              <a:t>A practice activity</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24</a:t>
            </a:fld>
            <a:endParaRPr lang="en-US" dirty="0"/>
          </a:p>
        </p:txBody>
      </p:sp>
    </p:spTree>
    <p:extLst>
      <p:ext uri="{BB962C8B-B14F-4D97-AF65-F5344CB8AC3E}">
        <p14:creationId xmlns:p14="http://schemas.microsoft.com/office/powerpoint/2010/main" val="238010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8C298-B8D6-4EFB-9DCC-0E8D2CE2FAF5}" type="slidenum">
              <a:rPr lang="en-US">
                <a:solidFill>
                  <a:prstClr val="black"/>
                </a:solidFill>
              </a:rPr>
              <a:pPr/>
              <a:t>25</a:t>
            </a:fld>
            <a:endParaRPr lang="en-US" dirty="0">
              <a:solidFill>
                <a:prstClr val="black"/>
              </a:solidFill>
            </a:endParaRPr>
          </a:p>
        </p:txBody>
      </p:sp>
      <p:sp>
        <p:nvSpPr>
          <p:cNvPr id="276482" name="Rectangle 2"/>
          <p:cNvSpPr>
            <a:spLocks noGrp="1" noRot="1" noChangeAspect="1" noChangeArrowheads="1" noTextEdit="1"/>
          </p:cNvSpPr>
          <p:nvPr>
            <p:ph type="sldImg"/>
          </p:nvPr>
        </p:nvSpPr>
        <p:spPr>
          <a:xfrm>
            <a:off x="1141413" y="684213"/>
            <a:ext cx="4573587" cy="3430587"/>
          </a:xfrm>
          <a:ln/>
        </p:spPr>
      </p:sp>
      <p:sp>
        <p:nvSpPr>
          <p:cNvPr id="276483" name="Rectangle 3"/>
          <p:cNvSpPr>
            <a:spLocks noGrp="1" noChangeArrowheads="1"/>
          </p:cNvSpPr>
          <p:nvPr>
            <p:ph type="body" idx="1"/>
          </p:nvPr>
        </p:nvSpPr>
        <p:spPr>
          <a:xfrm>
            <a:off x="685800" y="4343402"/>
            <a:ext cx="5486400" cy="4116918"/>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Computation probes can tell us more than if an answer is right or wrong. We want to know what types of errors are made, and why. </a:t>
            </a:r>
            <a:r>
              <a:rPr lang="en-US" baseline="0" dirty="0"/>
              <a:t>Was this a one-time miscalculation, or is it a persistent error that indicates an important misunderstanding of a math concept or operation?</a:t>
            </a:r>
            <a:endParaRPr lang="en-US" sz="20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Marking an answer as simply incorrect may mask the steps the student can perform correctly. We</a:t>
            </a:r>
            <a:r>
              <a:rPr lang="en-US" sz="1200" baseline="0" dirty="0"/>
              <a:t> gain more information when we</a:t>
            </a:r>
            <a:r>
              <a:rPr lang="en-US" sz="1200" dirty="0"/>
              <a:t> evaluate each</a:t>
            </a:r>
            <a:r>
              <a:rPr lang="en-US" sz="1200" baseline="0" dirty="0"/>
              <a:t> numeral in every answer. </a:t>
            </a:r>
            <a:r>
              <a:rPr lang="en-US" sz="1200" dirty="0"/>
              <a:t>Identifying patterns in correct and incorrect digits </a:t>
            </a:r>
            <a:r>
              <a:rPr lang="en-US" sz="1200" baseline="0" dirty="0"/>
              <a:t>can help identify target skills for instruction.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defTabSz="900547">
              <a:defRPr/>
            </a:pPr>
            <a:r>
              <a:rPr lang="en-US" dirty="0"/>
              <a:t>When the student has worked</a:t>
            </a:r>
            <a:r>
              <a:rPr lang="en-US" baseline="0" dirty="0"/>
              <a:t> out the problem step by step, additional analysis is possible. You may be able to identify a particular step where the student made a mistake.</a:t>
            </a:r>
          </a:p>
          <a:p>
            <a:pPr defTabSz="900547">
              <a:defRPr/>
            </a:pPr>
            <a:endParaRPr lang="en-US" baseline="0" dirty="0"/>
          </a:p>
          <a:p>
            <a:pPr defTabSz="900547">
              <a:defRPr/>
            </a:pPr>
            <a:r>
              <a:rPr lang="en-US" i="1" baseline="0" dirty="0"/>
              <a:t>Note: The next four slides review scoring digits correct. This review may not be necessary if participants have already gone through Part 1 of this module, </a:t>
            </a:r>
            <a:r>
              <a:rPr lang="en-US" sz="1200" i="1" baseline="0" dirty="0"/>
              <a:t>“</a:t>
            </a:r>
            <a:r>
              <a:rPr lang="en-US" i="1" dirty="0"/>
              <a:t>Administering Academic Progress Monitoring Measures.”</a:t>
            </a:r>
          </a:p>
        </p:txBody>
      </p:sp>
    </p:spTree>
    <p:extLst>
      <p:ext uri="{BB962C8B-B14F-4D97-AF65-F5344CB8AC3E}">
        <p14:creationId xmlns:p14="http://schemas.microsoft.com/office/powerpoint/2010/main" val="39867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t>Correct digits are underlined</a:t>
            </a:r>
            <a:r>
              <a:rPr lang="en-US" i="1" baseline="0" dirty="0"/>
              <a:t> in the table.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Correct digits must have the correct numeral in the correct position, scoring left to right. In the example, the last two answers both have two correct numerals, 4 and 1, but the last answer is only awarded one correct digit because</a:t>
            </a:r>
            <a:r>
              <a:rPr lang="en-US" baseline="0" dirty="0"/>
              <a:t> the 4 is out of place.</a:t>
            </a:r>
            <a:endParaRPr lang="en-US" u="sng"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1" baseline="0" dirty="0"/>
              <a:t>For more detailed instructions on administering and scoring computation CBMs, see Part 1 of this module, “</a:t>
            </a:r>
            <a:r>
              <a:rPr lang="en-US" i="1" dirty="0"/>
              <a:t>Administering Academic Progress Monitoring Measures.” The handout</a:t>
            </a:r>
            <a:r>
              <a:rPr lang="en-US" i="1" baseline="0" dirty="0"/>
              <a:t> “Computation Scoring Rules” provides a summary and practice problems with answers.</a:t>
            </a:r>
            <a:endParaRPr lang="en-US" sz="1200" i="1" baseline="0"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26</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baseline="0" dirty="0"/>
              <a:t>The whole number part of the answer is scored left to right. This means that both students have one correct digit from this section, although they are in different places. </a:t>
            </a:r>
            <a:r>
              <a:rPr lang="en-US" dirty="0"/>
              <a:t>A</a:t>
            </a:r>
            <a:r>
              <a:rPr lang="en-US" sz="1200" i="0" baseline="0" dirty="0"/>
              <a:t>lthough both students have a numeral correct in the remainder, only the second student is awarded an additional correct digit because the remainder is scored right to left.</a:t>
            </a:r>
            <a:endParaRPr lang="en-US" i="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27</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baseline="0" dirty="0"/>
              <a:t>Even though the first student has two correct numerals, one on each side of the decimal point, no correct digits are awarded because they are not in the correct position.</a:t>
            </a:r>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28</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t>Student answers are color coded so that green digits are correct and red digits are incorrect.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baseline="0" dirty="0"/>
              <a:t>Both students scored correct digits, but in different parts of the answer.</a:t>
            </a:r>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29</a:t>
            </a:fld>
            <a:endParaRPr lang="en-US" dirty="0"/>
          </a:p>
        </p:txBody>
      </p:sp>
    </p:spTree>
    <p:extLst>
      <p:ext uri="{BB962C8B-B14F-4D97-AF65-F5344CB8AC3E}">
        <p14:creationId xmlns:p14="http://schemas.microsoft.com/office/powerpoint/2010/main" val="297867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purpose</a:t>
            </a:r>
            <a:r>
              <a:rPr lang="en-US" i="1" baseline="0" dirty="0"/>
              <a:t> and objectives. </a:t>
            </a:r>
          </a:p>
          <a:p>
            <a:endParaRPr lang="en-US" i="1" baseline="0" dirty="0"/>
          </a:p>
        </p:txBody>
      </p:sp>
      <p:sp>
        <p:nvSpPr>
          <p:cNvPr id="4" name="Slide Number Placeholder 3"/>
          <p:cNvSpPr>
            <a:spLocks noGrp="1"/>
          </p:cNvSpPr>
          <p:nvPr>
            <p:ph type="sldNum" sz="quarter" idx="10"/>
          </p:nvPr>
        </p:nvSpPr>
        <p:spPr/>
        <p:txBody>
          <a:bodyPr/>
          <a:lstStyle/>
          <a:p>
            <a:fld id="{C0D4B5C9-485F-4973-AE9A-0DA41243B990}" type="slidenum">
              <a:rPr lang="en-US" smtClean="0"/>
              <a:t>3</a:t>
            </a:fld>
            <a:endParaRPr lang="en-US" dirty="0"/>
          </a:p>
        </p:txBody>
      </p:sp>
    </p:spTree>
    <p:extLst>
      <p:ext uri="{BB962C8B-B14F-4D97-AF65-F5344CB8AC3E}">
        <p14:creationId xmlns:p14="http://schemas.microsoft.com/office/powerpoint/2010/main" val="55087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p>
          <a:p>
            <a:endParaRPr lang="en-US" dirty="0"/>
          </a:p>
          <a:p>
            <a:r>
              <a:rPr lang="en-US" dirty="0"/>
              <a:t>Look at this addition problem. The </a:t>
            </a:r>
            <a:r>
              <a:rPr lang="en-US" u="none" dirty="0"/>
              <a:t>correct</a:t>
            </a:r>
            <a:r>
              <a:rPr lang="en-US" baseline="0" dirty="0"/>
              <a:t> answer is 218, which has a maximum of three correct digits. On the </a:t>
            </a:r>
            <a:r>
              <a:rPr lang="en-US" u="sng" baseline="0" dirty="0"/>
              <a:t>right</a:t>
            </a:r>
            <a:r>
              <a:rPr lang="en-US" baseline="0" dirty="0"/>
              <a:t>, we have Jim’s solution. </a:t>
            </a:r>
            <a:r>
              <a:rPr lang="en-US" u="sng" baseline="0" dirty="0"/>
              <a:t>Two</a:t>
            </a:r>
            <a:r>
              <a:rPr lang="en-US" baseline="0" dirty="0"/>
              <a:t> of the three digits are correct. </a:t>
            </a:r>
            <a:r>
              <a:rPr lang="en-US" u="sng" baseline="0" dirty="0"/>
              <a:t>What</a:t>
            </a:r>
            <a:r>
              <a:rPr lang="en-US" baseline="0" dirty="0"/>
              <a:t> does this tell us that that we would not have learned if we only marked the answer as wrong?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analyze Jim’s answer, and respond to the question</a:t>
            </a:r>
            <a:r>
              <a:rPr lang="en-US" i="1" baseline="0" dirty="0"/>
              <a:t>. Discuss as a group.</a:t>
            </a:r>
          </a:p>
          <a:p>
            <a:endParaRPr lang="en-US" dirty="0"/>
          </a:p>
          <a:p>
            <a:r>
              <a:rPr lang="en-US" dirty="0"/>
              <a:t>The digit in the ones place</a:t>
            </a:r>
            <a:r>
              <a:rPr lang="en-US" baseline="0" dirty="0"/>
              <a:t> is correct, so the student knows that 5 + 3 = 8. He may have memorized this specific fact, or he may more generally know how to add single digit numbers without regrouping. Examining other addition problems Jim has completed will let us know. The next digit in the center also </a:t>
            </a:r>
            <a:r>
              <a:rPr lang="en-US" dirty="0"/>
              <a:t>is </a:t>
            </a:r>
            <a:r>
              <a:rPr lang="en-US" baseline="0" dirty="0"/>
              <a:t>correct. This could mean that he knows that 2 + 9 = 11. However, he missed the first digit because he did not carry the 1 to the hundreds place. Let’s look at a similar problem to see if he made a similar mistake.</a:t>
            </a:r>
          </a:p>
        </p:txBody>
      </p:sp>
      <p:sp>
        <p:nvSpPr>
          <p:cNvPr id="4" name="Slide Number Placeholder 3"/>
          <p:cNvSpPr>
            <a:spLocks noGrp="1"/>
          </p:cNvSpPr>
          <p:nvPr>
            <p:ph type="sldNum" sz="quarter" idx="10"/>
          </p:nvPr>
        </p:nvSpPr>
        <p:spPr/>
        <p:txBody>
          <a:bodyPr/>
          <a:lstStyle/>
          <a:p>
            <a:fld id="{8073EBFF-B51E-4B7E-9F9B-81F647EA5B3B}" type="slidenum">
              <a:rPr lang="en-US" smtClean="0"/>
              <a:t>30</a:t>
            </a:fld>
            <a:endParaRPr lang="en-US" dirty="0"/>
          </a:p>
        </p:txBody>
      </p:sp>
    </p:spTree>
    <p:extLst>
      <p:ext uri="{BB962C8B-B14F-4D97-AF65-F5344CB8AC3E}">
        <p14:creationId xmlns:p14="http://schemas.microsoft.com/office/powerpoint/2010/main" val="344273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p>
          <a:p>
            <a:endParaRPr lang="en-US" dirty="0"/>
          </a:p>
          <a:p>
            <a:r>
              <a:rPr lang="en-US" dirty="0"/>
              <a:t>Here’s another addition problem. The </a:t>
            </a:r>
            <a:r>
              <a:rPr lang="en-US" u="none" dirty="0"/>
              <a:t>correct</a:t>
            </a:r>
            <a:r>
              <a:rPr lang="en-US" baseline="0" dirty="0"/>
              <a:t> answer is 475, which has a maximum of three correct digits. On the </a:t>
            </a:r>
            <a:r>
              <a:rPr lang="en-US" u="sng" baseline="0" dirty="0"/>
              <a:t>right</a:t>
            </a:r>
            <a:r>
              <a:rPr lang="en-US" baseline="0" dirty="0"/>
              <a:t>, we have Jim’s solution. </a:t>
            </a:r>
            <a:r>
              <a:rPr lang="en-US" u="sng" baseline="0" dirty="0"/>
              <a:t>How</a:t>
            </a:r>
            <a:r>
              <a:rPr lang="en-US" baseline="0" dirty="0"/>
              <a:t> many correct digits did Jim get this time? How does this compare to the problem we saw on the previous slide?</a:t>
            </a:r>
          </a:p>
          <a:p>
            <a:endParaRPr lang="en-US" baseline="0" dirty="0"/>
          </a:p>
          <a:p>
            <a:r>
              <a:rPr lang="en-US" i="1" baseline="0" dirty="0"/>
              <a:t>Give </a:t>
            </a:r>
            <a:r>
              <a:rPr lang="en-US" i="1" dirty="0"/>
              <a:t>participants time to score</a:t>
            </a:r>
            <a:r>
              <a:rPr lang="en-US" i="1" baseline="0" dirty="0"/>
              <a:t> and discuss in small groups.</a:t>
            </a:r>
            <a:endParaRPr lang="en-US" i="1" dirty="0"/>
          </a:p>
          <a:p>
            <a:endParaRPr lang="en-US" i="1" baseline="0" dirty="0"/>
          </a:p>
          <a:p>
            <a:r>
              <a:rPr lang="en-US" u="sng" baseline="0" dirty="0"/>
              <a:t>Two</a:t>
            </a:r>
            <a:r>
              <a:rPr lang="en-US" baseline="0" dirty="0"/>
              <a:t> of the three digits are correct. The ones place is correct, suggesting that he knows that 6 + 9 = 15. However, because he once again forgot to carry the 1, the middle digit is incorrect even though </a:t>
            </a:r>
            <a:r>
              <a:rPr lang="en-US" u="none" baseline="0" dirty="0"/>
              <a:t>5 + 1 = 6. </a:t>
            </a:r>
            <a:r>
              <a:rPr lang="en-US" u="sng" baseline="0" dirty="0"/>
              <a:t>What</a:t>
            </a:r>
            <a:r>
              <a:rPr lang="en-US" u="none" baseline="0" dirty="0"/>
              <a:t> implications does this have for Jim’s mathematics instruction?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think and discuss in small groups</a:t>
            </a:r>
            <a:r>
              <a:rPr lang="en-US" i="1" baseline="0" dirty="0"/>
              <a:t>.</a:t>
            </a:r>
          </a:p>
          <a:p>
            <a:endParaRPr lang="en-US" dirty="0"/>
          </a:p>
          <a:p>
            <a:r>
              <a:rPr lang="en-US" dirty="0"/>
              <a:t>In both multidigit addition problems, when Jim added two</a:t>
            </a:r>
            <a:r>
              <a:rPr lang="en-US" baseline="0" dirty="0"/>
              <a:t> single-digit numbers, that resulted in a two-digit sum; he forgot to carry the 1 to the next place value. </a:t>
            </a:r>
            <a:r>
              <a:rPr lang="en-US" dirty="0"/>
              <a:t>Jim will likely benefit from explicit instruction,</a:t>
            </a:r>
            <a:r>
              <a:rPr lang="en-US" baseline="0" dirty="0"/>
              <a:t> practice, and corrective feedback in multidigit addition with regrouping.</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31</a:t>
            </a:fld>
            <a:endParaRPr lang="en-US" dirty="0"/>
          </a:p>
        </p:txBody>
      </p:sp>
    </p:spTree>
    <p:extLst>
      <p:ext uri="{BB962C8B-B14F-4D97-AF65-F5344CB8AC3E}">
        <p14:creationId xmlns:p14="http://schemas.microsoft.com/office/powerpoint/2010/main" val="344273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99878-9F7C-445A-86EC-4CC26F2186F0}" type="slidenum">
              <a:rPr lang="en-US">
                <a:solidFill>
                  <a:prstClr val="black"/>
                </a:solidFill>
              </a:rPr>
              <a:pPr/>
              <a:t>32</a:t>
            </a:fld>
            <a:endParaRPr lang="en-US" dirty="0">
              <a:solidFill>
                <a:prstClr val="black"/>
              </a:solidFill>
            </a:endParaRPr>
          </a:p>
        </p:txBody>
      </p:sp>
      <p:sp>
        <p:nvSpPr>
          <p:cNvPr id="278530" name="Rectangle 2"/>
          <p:cNvSpPr>
            <a:spLocks noGrp="1" noRot="1" noChangeAspect="1" noChangeArrowheads="1" noTextEdit="1"/>
          </p:cNvSpPr>
          <p:nvPr>
            <p:ph type="sldImg"/>
          </p:nvPr>
        </p:nvSpPr>
        <p:spPr>
          <a:xfrm>
            <a:off x="1141413" y="684213"/>
            <a:ext cx="4573587" cy="3430587"/>
          </a:xfrm>
          <a:ln/>
        </p:spPr>
      </p:sp>
      <p:sp>
        <p:nvSpPr>
          <p:cNvPr id="278531" name="Rectangle 3"/>
          <p:cNvSpPr>
            <a:spLocks noGrp="1" noChangeArrowheads="1"/>
          </p:cNvSpPr>
          <p:nvPr>
            <p:ph type="body" idx="1"/>
          </p:nvPr>
        </p:nvSpPr>
        <p:spPr>
          <a:xfrm>
            <a:off x="685800" y="4343402"/>
            <a:ext cx="5486400" cy="4116918"/>
          </a:xfrm>
        </p:spPr>
        <p:txBody>
          <a:bodyPr/>
          <a:lstStyle/>
          <a:p>
            <a:r>
              <a:rPr lang="en-US" sz="1000" i="1" dirty="0"/>
              <a:t>Animated</a:t>
            </a:r>
            <a:r>
              <a:rPr lang="en-US" sz="1000" i="1" baseline="0" dirty="0"/>
              <a:t> slide. Click on underlined text.</a:t>
            </a:r>
          </a:p>
          <a:p>
            <a:endParaRPr lang="en-US" sz="10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baseline="0" dirty="0"/>
              <a:t>Three students answered the same question in three different ways. Although Student B and Student C both got the answer wrong, Student B answered three digits correctly compared with two digits for Student C. Could this difference reflect different math knowledge for the two students? </a:t>
            </a:r>
            <a:r>
              <a:rPr lang="en-US" sz="1000" i="0" u="sng" baseline="0" dirty="0"/>
              <a:t>Take a moment to analyze both answers</a:t>
            </a:r>
            <a:r>
              <a:rPr lang="en-US" sz="1000" i="0" baseline="0" dirty="0"/>
              <a:t>. Does Student B know something that student C does not? </a:t>
            </a:r>
            <a:endParaRPr lang="en-US" sz="10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t>Give participants time to review</a:t>
            </a:r>
            <a:r>
              <a:rPr lang="en-US" sz="1000" i="1" baseline="0" dirty="0"/>
              <a:t> these solutions and think about the question. Discuss as a group.</a:t>
            </a:r>
          </a:p>
          <a:p>
            <a:endParaRPr lang="en-US" sz="1000" dirty="0"/>
          </a:p>
          <a:p>
            <a:r>
              <a:rPr lang="en-US" sz="1000" dirty="0"/>
              <a:t>The solutions at the center and the right</a:t>
            </a:r>
            <a:r>
              <a:rPr lang="en-US" sz="1000" baseline="0" dirty="0"/>
              <a:t> are both wrong</a:t>
            </a:r>
            <a:r>
              <a:rPr lang="en-US" sz="1000" dirty="0"/>
              <a:t>, but for </a:t>
            </a:r>
            <a:r>
              <a:rPr lang="en-US" sz="1000" baseline="0" dirty="0"/>
              <a:t>different reasons. Student B seems to know that in the 10s column, 0 – 4 becomes 10 – 4 = 6. However, the student forgot to regroup from the 5 in the hundreds column (which Student A did correctly). For Student C, it is unclear if he approached the tens column by adding 0 and 4 or by subtracting 0 from 4. This is where follow-up questioning on strategies can be useful.</a:t>
            </a:r>
          </a:p>
          <a:p>
            <a:endParaRPr lang="en-US" sz="1000" baseline="0" dirty="0"/>
          </a:p>
          <a:p>
            <a:r>
              <a:rPr lang="en-US" sz="1000" baseline="0" dirty="0"/>
              <a:t>Given these different errors, </a:t>
            </a:r>
            <a:r>
              <a:rPr lang="en-US" sz="1000" u="sng" dirty="0">
                <a:ea typeface="ＭＳ Ｐゴシック" charset="-128"/>
              </a:rPr>
              <a:t>how might your instructional recommendations differ for these</a:t>
            </a:r>
            <a:r>
              <a:rPr lang="en-US" sz="1000" u="sng" baseline="0" dirty="0">
                <a:ea typeface="ＭＳ Ｐゴシック" charset="-128"/>
              </a:rPr>
              <a:t> students</a:t>
            </a:r>
            <a:r>
              <a:rPr lang="en-US" sz="1000" baseline="0" dirty="0">
                <a:ea typeface="ＭＳ Ｐゴシック"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t>Give participants time to think of possible recommendations</a:t>
            </a:r>
            <a:r>
              <a:rPr lang="en-US" sz="1000" i="1" baseline="0" dirty="0"/>
              <a:t>. Discuss as a group.</a:t>
            </a:r>
          </a:p>
          <a:p>
            <a:endParaRPr lang="en-US" sz="1000" baseline="0" dirty="0"/>
          </a:p>
          <a:p>
            <a:r>
              <a:rPr lang="en-US" sz="1000" dirty="0"/>
              <a:t>Student</a:t>
            </a:r>
            <a:r>
              <a:rPr lang="en-US" sz="1000" baseline="0" dirty="0"/>
              <a:t> B forgot to borrow. Was this  a one-time mistake, or does he not know this rule? Look for other problems of the same type and see if there is a pattern. If needed, administer more examples of this problem type. If this is a recurring error, we need to reteach and practice borrowing. For Student C, we want to start with augmenting questions. Did he misread the 10s column as </a:t>
            </a:r>
            <a:r>
              <a:rPr lang="en-US" sz="1000" dirty="0"/>
              <a:t>4 – 0 </a:t>
            </a:r>
            <a:r>
              <a:rPr lang="en-US" sz="1000" baseline="0" dirty="0"/>
              <a:t>instead of </a:t>
            </a:r>
            <a:r>
              <a:rPr lang="en-US" sz="1000" dirty="0"/>
              <a:t>0 – 4</a:t>
            </a:r>
            <a:r>
              <a:rPr lang="en-US" sz="1000" baseline="0" dirty="0"/>
              <a:t>? Does he always subtract the smaller number from the larger number regardless of order? If this is a consistent problem, Student C may need support with the basics of multidigit subtraction, including the order in which the numbers are subtracted and borrowing.</a:t>
            </a:r>
            <a:endParaRPr lang="en-US" sz="1000" dirty="0"/>
          </a:p>
        </p:txBody>
      </p:sp>
    </p:spTree>
    <p:extLst>
      <p:ext uri="{BB962C8B-B14F-4D97-AF65-F5344CB8AC3E}">
        <p14:creationId xmlns:p14="http://schemas.microsoft.com/office/powerpoint/2010/main" val="3431767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t>Animated slide. Click on underlined text.</a:t>
            </a:r>
          </a:p>
          <a:p>
            <a:endParaRPr lang="en-US" sz="1000" dirty="0"/>
          </a:p>
          <a:p>
            <a:r>
              <a:rPr lang="en-US" sz="1000" dirty="0"/>
              <a:t>Let’s see how </a:t>
            </a:r>
            <a:r>
              <a:rPr lang="en-US" sz="1000" baseline="0" dirty="0"/>
              <a:t>Martha solved a multiplication problem with decimals. The correct answer is on the left. What is the maximum number of correct digits?</a:t>
            </a:r>
          </a:p>
          <a:p>
            <a:r>
              <a:rPr lang="en-US" sz="1000" i="1" baseline="0" dirty="0"/>
              <a:t>Give participants time to answer.</a:t>
            </a:r>
          </a:p>
          <a:p>
            <a:endParaRPr lang="en-US" sz="1000" baseline="0" dirty="0"/>
          </a:p>
          <a:p>
            <a:r>
              <a:rPr lang="en-US" sz="1000" baseline="0" dirty="0"/>
              <a:t>This problem has </a:t>
            </a:r>
            <a:r>
              <a:rPr lang="en-US" sz="1000" u="sng" baseline="0" dirty="0"/>
              <a:t>four correct digits</a:t>
            </a:r>
            <a:r>
              <a:rPr lang="en-US" sz="1000" baseline="0" dirty="0"/>
              <a:t>. The decimal point does not count as a digit, but it does determine the place that numerals need to be in to be scored correct (s</a:t>
            </a:r>
            <a:r>
              <a:rPr lang="en-US" sz="1000" i="1" baseline="0" dirty="0"/>
              <a:t>ee Part 1). </a:t>
            </a:r>
            <a:r>
              <a:rPr lang="en-US" sz="1000" i="0" baseline="0" dirty="0"/>
              <a:t>Now let’s look at </a:t>
            </a:r>
            <a:r>
              <a:rPr lang="en-US" sz="1000" i="0" u="sng" baseline="0" dirty="0"/>
              <a:t>Martha’s</a:t>
            </a:r>
            <a:r>
              <a:rPr lang="en-US" sz="1000" i="0" baseline="0" dirty="0"/>
              <a:t> answer. How did she do?</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a:t>Give participants time to score Martha’s answer.</a:t>
            </a:r>
          </a:p>
          <a:p>
            <a:endParaRPr lang="en-US" sz="1000" baseline="0" dirty="0"/>
          </a:p>
          <a:p>
            <a:r>
              <a:rPr lang="en-US" sz="1000" baseline="0" dirty="0"/>
              <a:t>Although she got all the numerals correct, they were in the wrong place relative to the decimal point, so she </a:t>
            </a:r>
            <a:r>
              <a:rPr lang="en-US" sz="1000" u="sng" baseline="0" dirty="0"/>
              <a:t>scored</a:t>
            </a:r>
            <a:r>
              <a:rPr lang="en-US" sz="1000" baseline="0" dirty="0"/>
              <a:t> 0 correct digits. Compare the two answers and think about what kind of math supports Martha might </a:t>
            </a:r>
            <a:r>
              <a:rPr lang="en-US" sz="1000" u="sng" baseline="0" dirty="0"/>
              <a:t>need</a:t>
            </a:r>
            <a:r>
              <a:rPr lang="en-US" sz="10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a:t>Give participants time discuss in small groups.</a:t>
            </a:r>
          </a:p>
          <a:p>
            <a:endParaRPr lang="en-US" sz="1000" baseline="0" dirty="0"/>
          </a:p>
          <a:p>
            <a:r>
              <a:rPr lang="en-US" sz="1000" baseline="0" dirty="0"/>
              <a:t>The score of 0 correct digits might suggest Martha didn’t understand the problem at all, but the correct numerals suggest that she got the basic multiplication right. She even carried the 1 for 3 * 4 = 12, adding it to the 24 for 6 * 4. Instead, her problem was with the decimal point. She only included the tenths place in her answer, perhaps to match the factors (or the multiplicand and multiplier),</a:t>
            </a:r>
            <a:r>
              <a:rPr lang="en-US" sz="1000" dirty="0"/>
              <a:t> which both had only one numeral to the right of the decimal point</a:t>
            </a:r>
            <a:r>
              <a:rPr lang="en-US" sz="1000" baseline="0" dirty="0"/>
              <a:t>. Martha needs to know the rule for moving the decimal point over to reflect both factors, and the reason for the rule so she can check</a:t>
            </a:r>
            <a:r>
              <a:rPr lang="en-US" sz="1000" dirty="0"/>
              <a:t> future work to see if it makes sense</a:t>
            </a:r>
            <a:r>
              <a:rPr lang="en-US" sz="1000" baseline="0" dirty="0"/>
              <a:t>. Instruction also should address number sense for decimals. Because .4 is less than 1, multiplying 63.2 by .4 will result in a smaller number, but Martha’s answer was larger.</a:t>
            </a:r>
            <a:endParaRPr lang="en-US" sz="1000" dirty="0"/>
          </a:p>
        </p:txBody>
      </p:sp>
      <p:sp>
        <p:nvSpPr>
          <p:cNvPr id="4" name="Slide Number Placeholder 3"/>
          <p:cNvSpPr>
            <a:spLocks noGrp="1"/>
          </p:cNvSpPr>
          <p:nvPr>
            <p:ph type="sldNum" sz="quarter" idx="10"/>
          </p:nvPr>
        </p:nvSpPr>
        <p:spPr/>
        <p:txBody>
          <a:bodyPr/>
          <a:lstStyle/>
          <a:p>
            <a:fld id="{8073EBFF-B51E-4B7E-9F9B-81F647EA5B3B}" type="slidenum">
              <a:rPr lang="en-US" smtClean="0"/>
              <a:t>33</a:t>
            </a:fld>
            <a:endParaRPr lang="en-US" dirty="0"/>
          </a:p>
        </p:txBody>
      </p:sp>
    </p:spTree>
    <p:extLst>
      <p:ext uri="{BB962C8B-B14F-4D97-AF65-F5344CB8AC3E}">
        <p14:creationId xmlns:p14="http://schemas.microsoft.com/office/powerpoint/2010/main" val="4166964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Alternatively or additionally, have participants a</a:t>
            </a:r>
            <a:r>
              <a:rPr lang="en-US" i="1" dirty="0"/>
              <a:t>nalyze a real student’s work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For the handout activity, give participants</a:t>
            </a:r>
            <a:r>
              <a:rPr lang="en-US" b="0" i="1" baseline="0" dirty="0"/>
              <a:t> time to complete the worksheet individually or in small groups, then move to the answers and discussions on the following slides.</a:t>
            </a:r>
            <a:endParaRPr lang="en-US" b="0"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22028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let’s review your scoring for</a:t>
            </a:r>
            <a:r>
              <a:rPr lang="en-US" baseline="0" dirty="0"/>
              <a:t> each item in the table.</a:t>
            </a:r>
            <a:endParaRPr lang="en-US" dirty="0"/>
          </a:p>
          <a:p>
            <a:endParaRPr lang="en-US" dirty="0"/>
          </a:p>
          <a:p>
            <a:r>
              <a:rPr lang="en-US" i="1" dirty="0"/>
              <a:t>Clarify scoring</a:t>
            </a:r>
            <a:r>
              <a:rPr lang="en-US" i="1" baseline="0" dirty="0"/>
              <a:t> as needed.</a:t>
            </a:r>
          </a:p>
          <a:p>
            <a:endParaRPr lang="en-US" i="1" baseline="0" dirty="0"/>
          </a:p>
          <a:p>
            <a:r>
              <a:rPr lang="en-US" i="1" baseline="0" dirty="0"/>
              <a:t>Possible correct digits per item:</a:t>
            </a:r>
          </a:p>
          <a:p>
            <a:pPr marL="228600" indent="-228600">
              <a:buFont typeface="+mj-lt"/>
              <a:buAutoNum type="arabicPeriod"/>
            </a:pPr>
            <a:r>
              <a:rPr lang="en-US" i="1" baseline="0" dirty="0"/>
              <a:t>4 correct digits</a:t>
            </a:r>
          </a:p>
          <a:p>
            <a:pPr marL="228600" indent="-228600">
              <a:buFont typeface="+mj-lt"/>
              <a:buAutoNum type="arabicPeriod"/>
            </a:pPr>
            <a:r>
              <a:rPr lang="en-US" i="1" baseline="0" dirty="0"/>
              <a:t>4 correct digits</a:t>
            </a:r>
          </a:p>
          <a:p>
            <a:pPr marL="228600" indent="-228600">
              <a:buFont typeface="+mj-lt"/>
              <a:buAutoNum type="arabicPeriod"/>
            </a:pPr>
            <a:r>
              <a:rPr lang="en-US" i="1" baseline="0" dirty="0"/>
              <a:t>2 correct digits</a:t>
            </a:r>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35</a:t>
            </a:fld>
            <a:endParaRPr lang="en-US" dirty="0"/>
          </a:p>
        </p:txBody>
      </p:sp>
    </p:spTree>
    <p:extLst>
      <p:ext uri="{BB962C8B-B14F-4D97-AF65-F5344CB8AC3E}">
        <p14:creationId xmlns:p14="http://schemas.microsoft.com/office/powerpoint/2010/main" val="4082480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Clarify scoring as needed.</a:t>
            </a:r>
          </a:p>
          <a:p>
            <a:endParaRPr lang="en-US" dirty="0"/>
          </a:p>
          <a:p>
            <a:r>
              <a:rPr lang="en-US" i="1" baseline="0" dirty="0"/>
              <a:t>Possible correct digits per item:</a:t>
            </a:r>
          </a:p>
          <a:p>
            <a:pPr marL="228600" indent="-228600">
              <a:buFont typeface="+mj-lt"/>
              <a:buAutoNum type="arabicPeriod" startAt="4"/>
            </a:pPr>
            <a:r>
              <a:rPr lang="en-US" i="1" baseline="0" dirty="0"/>
              <a:t>3 correct digits (one for the whole number, one for the numerator, and one for the denominator)</a:t>
            </a:r>
          </a:p>
          <a:p>
            <a:pPr marL="228600" indent="-228600">
              <a:buFont typeface="+mj-lt"/>
              <a:buAutoNum type="arabicPeriod" startAt="4"/>
            </a:pPr>
            <a:r>
              <a:rPr lang="en-US" i="1" baseline="0" dirty="0"/>
              <a:t>3 correct digits (two for the whole number and one for the remainder; the R serves as a placeholder, not a correct digit)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i="1" baseline="0" dirty="0"/>
              <a:t>2 correct digits (one to the left of the decimal point and one to the right; the decimal point serves as a placeholder, not a correct digit)</a:t>
            </a:r>
          </a:p>
          <a:p>
            <a:pPr marL="228600" indent="-228600">
              <a:buFont typeface="+mj-lt"/>
              <a:buAutoNum type="arabicPeriod" startAt="4"/>
            </a:pPr>
            <a:endParaRPr lang="en-US" i="1"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36</a:t>
            </a:fld>
            <a:endParaRPr lang="en-US" dirty="0"/>
          </a:p>
        </p:txBody>
      </p:sp>
    </p:spTree>
    <p:extLst>
      <p:ext uri="{BB962C8B-B14F-4D97-AF65-F5344CB8AC3E}">
        <p14:creationId xmlns:p14="http://schemas.microsoft.com/office/powerpoint/2010/main" val="4082480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endParaRPr lang="en-US" i="1" baseline="0" dirty="0"/>
          </a:p>
          <a:p>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did you answer question 1 on the handout? What made you think one student struggled more than another?</a:t>
            </a:r>
          </a:p>
          <a:p>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share.</a:t>
            </a:r>
          </a:p>
          <a:p>
            <a:endParaRPr lang="en-US" i="0" dirty="0"/>
          </a:p>
          <a:p>
            <a:r>
              <a:rPr lang="en-US" i="0" u="none" dirty="0"/>
              <a:t>A</a:t>
            </a:r>
            <a:r>
              <a:rPr lang="en-US" i="0" u="none" baseline="0" dirty="0"/>
              <a:t> simple first step to answering this question is comparing the number of correct digits for each student. Student 1 scored fewer digits on almost every problem. </a:t>
            </a:r>
          </a:p>
          <a:p>
            <a:endParaRPr lang="en-US" i="0" u="none" baseline="0" dirty="0"/>
          </a:p>
          <a:p>
            <a:r>
              <a:rPr lang="en-US" i="0" u="sng" baseline="0" dirty="0"/>
              <a:t>Next</a:t>
            </a:r>
            <a:r>
              <a:rPr lang="en-US" i="0" u="none" baseline="0" dirty="0"/>
              <a:t>, we ask what these data tell us about the student’s math skills and understanding, and if we need more data to plan instruction. Did any of you move beyond correct digits and analyze </a:t>
            </a:r>
            <a:r>
              <a:rPr lang="en-US" i="0" baseline="0" dirty="0"/>
              <a:t>individual problems?</a:t>
            </a:r>
          </a:p>
          <a:p>
            <a:endParaRPr lang="en-US"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Give participants time to share. Discuss</a:t>
            </a:r>
            <a:r>
              <a:rPr lang="en-US" i="1" baseline="0" dirty="0"/>
              <a:t> as a group. As time allows, review each item on the following slides.</a:t>
            </a:r>
            <a:endParaRPr lang="en-US" i="1" dirty="0"/>
          </a:p>
          <a:p>
            <a:endParaRPr lang="en-US" i="0"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Let’s look at each problem one at a time to see if we can find where the student made the error and what that might mean for instruction.</a:t>
            </a:r>
            <a:endParaRPr lang="en-US" i="0" dirty="0"/>
          </a:p>
          <a:p>
            <a:endParaRPr lang="en-US" i="0" u="none" dirty="0"/>
          </a:p>
        </p:txBody>
      </p:sp>
      <p:sp>
        <p:nvSpPr>
          <p:cNvPr id="4" name="Slide Number Placeholder 3"/>
          <p:cNvSpPr>
            <a:spLocks noGrp="1"/>
          </p:cNvSpPr>
          <p:nvPr>
            <p:ph type="sldNum" sz="quarter" idx="10"/>
          </p:nvPr>
        </p:nvSpPr>
        <p:spPr/>
        <p:txBody>
          <a:bodyPr/>
          <a:lstStyle/>
          <a:p>
            <a:fld id="{8073EBFF-B51E-4B7E-9F9B-81F647EA5B3B}" type="slidenum">
              <a:rPr lang="en-US" smtClean="0"/>
              <a:t>37</a:t>
            </a:fld>
            <a:endParaRPr lang="en-US" dirty="0"/>
          </a:p>
        </p:txBody>
      </p:sp>
    </p:spTree>
    <p:extLst>
      <p:ext uri="{BB962C8B-B14F-4D97-AF65-F5344CB8AC3E}">
        <p14:creationId xmlns:p14="http://schemas.microsoft.com/office/powerpoint/2010/main" val="341675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time allows, give participants</a:t>
            </a:r>
            <a:r>
              <a:rPr lang="en-US" i="1" baseline="0" dirty="0"/>
              <a:t> time to discuss their thoughts about each item in terms of instructional recommendations or additional data needed.</a:t>
            </a:r>
          </a:p>
          <a:p>
            <a:endParaRPr lang="en-US" i="1" dirty="0"/>
          </a:p>
          <a:p>
            <a:r>
              <a:rPr lang="en-US" dirty="0"/>
              <a:t>Student 1’s answer is what we’d expect if the</a:t>
            </a:r>
            <a:r>
              <a:rPr lang="en-US" baseline="0" dirty="0"/>
              <a:t> student forgot to carry the 1 when adding 8 + 8=16. This single error made the student miss the two digits in the tens and hundreds places. If this is a consistent error, the student will likely need explicit instruction and practice in multidigit addition with regrouping.</a:t>
            </a:r>
          </a:p>
          <a:p>
            <a:endParaRPr lang="en-US" baseline="0" dirty="0"/>
          </a:p>
          <a:p>
            <a:r>
              <a:rPr lang="en-US" baseline="0" dirty="0"/>
              <a:t>Student 2 carried the 1 from the ones column, so the first three digits are correct. However, the student incorrectly added 8 + 8. If this was not a one-time error, the student may need to practice basic addition facts with error correction.</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38</a:t>
            </a:fld>
            <a:endParaRPr lang="en-US" dirty="0"/>
          </a:p>
        </p:txBody>
      </p:sp>
    </p:spTree>
    <p:extLst>
      <p:ext uri="{BB962C8B-B14F-4D97-AF65-F5344CB8AC3E}">
        <p14:creationId xmlns:p14="http://schemas.microsoft.com/office/powerpoint/2010/main" val="36279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problem, you need to regroup</a:t>
            </a:r>
            <a:r>
              <a:rPr lang="en-US" baseline="0" dirty="0"/>
              <a:t> </a:t>
            </a:r>
            <a:r>
              <a:rPr lang="en-US" dirty="0"/>
              <a:t>from the 3 in the hundreds place to convert 26 to 12 – 6. Student 2 correctly subtracted 12 – 6 = 6 for the tens place, but did not borrow</a:t>
            </a:r>
            <a:r>
              <a:rPr lang="en-US" baseline="0" dirty="0"/>
              <a:t>, resulting in an error in the hundreds place. The student should receive corrective feedback on this error. If it is a recurring problem, the student may need additional instruction and practice with borrowing.</a:t>
            </a:r>
          </a:p>
          <a:p>
            <a:endParaRPr lang="en-US" baseline="0" dirty="0"/>
          </a:p>
          <a:p>
            <a:r>
              <a:rPr lang="en-US" baseline="0" dirty="0"/>
              <a:t>Student 1, however, did not appear to regroup. It seems the student instead subtracted the smaller number from the larger, regardless of the order. In this case, for the tens place, the student solved for </a:t>
            </a:r>
            <a:r>
              <a:rPr lang="en-US" dirty="0"/>
              <a:t>6 – 2 </a:t>
            </a:r>
            <a:r>
              <a:rPr lang="en-US" baseline="0" dirty="0"/>
              <a:t>instead of </a:t>
            </a:r>
            <a:r>
              <a:rPr lang="en-US" dirty="0"/>
              <a:t>2 – 6</a:t>
            </a:r>
            <a:r>
              <a:rPr lang="en-US" baseline="0" dirty="0"/>
              <a:t>. This student will need more basic instruction in how to approach subtraction problems.</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39</a:t>
            </a:fld>
            <a:endParaRPr lang="en-US" dirty="0"/>
          </a:p>
        </p:txBody>
      </p:sp>
    </p:spTree>
    <p:extLst>
      <p:ext uri="{BB962C8B-B14F-4D97-AF65-F5344CB8AC3E}">
        <p14:creationId xmlns:p14="http://schemas.microsoft.com/office/powerpoint/2010/main" val="343981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progress monitoring data tell us the student is not sufficiently</a:t>
            </a:r>
            <a:r>
              <a:rPr lang="en-US" baseline="0" dirty="0"/>
              <a:t> responding to the current intervention, we use diagnostic assessment to determine specific needs. Analyzing errors can be a useful source of information.</a:t>
            </a:r>
          </a:p>
          <a:p>
            <a:endParaRPr lang="en-US" baseline="0" dirty="0"/>
          </a:p>
          <a:p>
            <a:r>
              <a:rPr lang="en-US" i="1" dirty="0"/>
              <a:t>For more information on DBI, see “Introduction to Data-Based Individualization (DBI): Considerations for Implementation in Academics and Behavior (DBI Training Series Module 1)” at </a:t>
            </a:r>
            <a:r>
              <a:rPr lang="en-US" i="1" dirty="0">
                <a:hlinkClick r:id="rId3"/>
              </a:rPr>
              <a:t>https://intensiveintervention.org/resource/introduction-data-based-individualization-dbi-considerations-implementation-academics-and</a:t>
            </a:r>
            <a:r>
              <a:rPr lang="en-US" i="1" dirty="0"/>
              <a:t>.</a:t>
            </a:r>
          </a:p>
          <a:p>
            <a:endParaRPr lang="en-US" i="1"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a:t>
            </a:fld>
            <a:endParaRPr lang="en-US" dirty="0"/>
          </a:p>
        </p:txBody>
      </p:sp>
    </p:spTree>
    <p:extLst>
      <p:ext uri="{BB962C8B-B14F-4D97-AF65-F5344CB8AC3E}">
        <p14:creationId xmlns:p14="http://schemas.microsoft.com/office/powerpoint/2010/main" val="317754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1 appears to have</a:t>
            </a:r>
            <a:r>
              <a:rPr lang="en-US" baseline="0" dirty="0"/>
              <a:t> added instead of multiplying. We should check if this reflects a problem with attention, the symbol, or the concept of multiplication.</a:t>
            </a:r>
          </a:p>
          <a:p>
            <a:endParaRPr lang="en-US" baseline="0" dirty="0"/>
          </a:p>
          <a:p>
            <a:r>
              <a:rPr lang="en-US" baseline="0" dirty="0"/>
              <a:t>Student 2 may simply have misremembered this specific multiplication fact, as the answer was close. This student may benefit from additional fluency-focused fact practice with corrective feedback.</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40</a:t>
            </a:fld>
            <a:endParaRPr lang="en-US" dirty="0"/>
          </a:p>
        </p:txBody>
      </p:sp>
    </p:spTree>
    <p:extLst>
      <p:ext uri="{BB962C8B-B14F-4D97-AF65-F5344CB8AC3E}">
        <p14:creationId xmlns:p14="http://schemas.microsoft.com/office/powerpoint/2010/main" val="353056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1 added</a:t>
            </a:r>
            <a:r>
              <a:rPr lang="en-US" baseline="0" dirty="0"/>
              <a:t> the digits in each place—whole number, numerator, and denominator—instead of only adding the numerators of the fractions. This student appears to need explicit instruction in adding fractions with the same denominator.</a:t>
            </a:r>
          </a:p>
          <a:p>
            <a:endParaRPr lang="en-US" baseline="0" dirty="0"/>
          </a:p>
          <a:p>
            <a:r>
              <a:rPr lang="en-US" baseline="0" dirty="0"/>
              <a:t>Student 2 added correctly but did not reduce the answer. This student may need instruction on how to convert improper fractions to mixed numbers.</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41</a:t>
            </a:fld>
            <a:endParaRPr lang="en-US" dirty="0"/>
          </a:p>
        </p:txBody>
      </p:sp>
    </p:spTree>
    <p:extLst>
      <p:ext uri="{BB962C8B-B14F-4D97-AF65-F5344CB8AC3E}">
        <p14:creationId xmlns:p14="http://schemas.microsoft.com/office/powerpoint/2010/main" val="491976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1’s solution</a:t>
            </a:r>
            <a:r>
              <a:rPr lang="en-US" baseline="0" dirty="0"/>
              <a:t> is close to the correct answer (the whole-number digits are correct), so s/he appears to understand the basic concept of division. However, s/he did not provide a remainder or show any steps towards finding the remainder.</a:t>
            </a:r>
          </a:p>
          <a:p>
            <a:endParaRPr lang="en-US" baseline="0" dirty="0"/>
          </a:p>
          <a:p>
            <a:r>
              <a:rPr lang="en-US" baseline="0" dirty="0"/>
              <a:t>Student 2 attempted to find the remainder and knew to work across the place values. However, the student worked right to left instead of left to right.</a:t>
            </a:r>
          </a:p>
          <a:p>
            <a:endParaRPr lang="en-US" baseline="0" dirty="0"/>
          </a:p>
          <a:p>
            <a:r>
              <a:rPr lang="en-US" baseline="0" dirty="0"/>
              <a:t>Both students need explicit instruction in how to divide with remainders. Student 2 also may need help with estimation skills and checking work so that s/he can realize that his or her original solution did not make sense (21 * 3 = 63), which is not close to 83).</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42</a:t>
            </a:fld>
            <a:endParaRPr lang="en-US" dirty="0"/>
          </a:p>
        </p:txBody>
      </p:sp>
    </p:spTree>
    <p:extLst>
      <p:ext uri="{BB962C8B-B14F-4D97-AF65-F5344CB8AC3E}">
        <p14:creationId xmlns:p14="http://schemas.microsoft.com/office/powerpoint/2010/main" val="1268523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Neither student carried</a:t>
            </a:r>
            <a:r>
              <a:rPr lang="en-US" baseline="0" dirty="0"/>
              <a:t> over to the ones column after adding 9 + 3 in the tens column. Student 1 seems to know that 9 + 3 = 12, but putting 12 after the decimal point suggests the student does not understand decimal-place values and the need to regroup. Student 2</a:t>
            </a:r>
            <a:r>
              <a:rPr lang="en-US" dirty="0"/>
              <a:t> </a:t>
            </a:r>
            <a:r>
              <a:rPr lang="en-US" baseline="0" dirty="0"/>
              <a:t>put the 2 digit in the correct place, but did not carry to the ones place. We’d want to confirm that the student knew 9 + 3 = 12, and then find out why he/she wrote the 2 in the correct place without carrying the 1. This is a situation where we could use augmenting questions to investigate the student’s strategy for solving this problem (e.g., How did you get this answer?). </a:t>
            </a:r>
          </a:p>
          <a:p>
            <a:endParaRPr lang="en-US" i="1" dirty="0"/>
          </a:p>
          <a:p>
            <a:r>
              <a:rPr lang="en-US" i="1" baseline="0" dirty="0"/>
              <a:t>For more information on augmenting questions, see “Using Academic Progress Monitoring for Individualized Instructional Planning (DBI Training Series Module 2)” at </a:t>
            </a:r>
            <a:r>
              <a:rPr lang="en-US" i="1" baseline="0" dirty="0">
                <a:hlinkClick r:id="rId3"/>
              </a:rPr>
              <a:t>http://www.intensiveintervention.org/resource/using-academic-progress-monitoring-individualized-instructional-planning-dbi-training</a:t>
            </a:r>
            <a:r>
              <a:rPr lang="en-US" i="1" baseline="0" dirty="0"/>
              <a:t>.</a:t>
            </a:r>
          </a:p>
          <a:p>
            <a:endParaRPr lang="en-US" i="1" baseline="0" dirty="0"/>
          </a:p>
          <a:p>
            <a:endParaRPr lang="en-US" i="1" baseline="0"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43</a:t>
            </a:fld>
            <a:endParaRPr lang="en-US" dirty="0"/>
          </a:p>
        </p:txBody>
      </p:sp>
    </p:spTree>
    <p:extLst>
      <p:ext uri="{BB962C8B-B14F-4D97-AF65-F5344CB8AC3E}">
        <p14:creationId xmlns:p14="http://schemas.microsoft.com/office/powerpoint/2010/main" val="3999333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slide. Click on underlined text.</a:t>
            </a:r>
          </a:p>
          <a:p>
            <a:endParaRPr lang="en-US" i="0" baseline="0" dirty="0"/>
          </a:p>
          <a:p>
            <a:r>
              <a:rPr lang="en-US" i="0" baseline="0" dirty="0"/>
              <a:t>Before we make instructional recommendations, is there anything else we need to know? </a:t>
            </a:r>
            <a:endParaRPr lang="en-US" i="1" dirty="0"/>
          </a:p>
          <a:p>
            <a:r>
              <a:rPr lang="en-US" i="1" dirty="0"/>
              <a:t>Give</a:t>
            </a:r>
            <a:r>
              <a:rPr lang="en-US" i="1" baseline="0" dirty="0"/>
              <a:t> participants time to share thoughts on useful additional data, then click to bring up bullets.</a:t>
            </a:r>
          </a:p>
          <a:p>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Rather than planning intervention based on one occurrence of a specific error, we </a:t>
            </a:r>
            <a:r>
              <a:rPr lang="en-US" i="0" u="sng" baseline="0" dirty="0"/>
              <a:t>first</a:t>
            </a:r>
            <a:r>
              <a:rPr lang="en-US" i="0" baseline="0" dirty="0"/>
              <a:t> want to ask, “</a:t>
            </a:r>
            <a:r>
              <a:rPr lang="en-US" b="1" dirty="0"/>
              <a:t>Is this error type consistent?</a:t>
            </a:r>
            <a:r>
              <a:rPr lang="en-US" dirty="0"/>
              <a:t>” We</a:t>
            </a:r>
            <a:r>
              <a:rPr lang="en-US" baseline="0" dirty="0"/>
              <a:t> can analyze other CBM probes that include this problem type to see if the student regularly makes this error. If so, the student needs support in this area.</a:t>
            </a:r>
            <a:endParaRPr lang="en-US" dirty="0"/>
          </a:p>
          <a:p>
            <a:endParaRPr lang="en-US" i="0" baseline="0" dirty="0"/>
          </a:p>
          <a:p>
            <a:r>
              <a:rPr lang="en-US" dirty="0"/>
              <a:t>Next, we might ask, “</a:t>
            </a:r>
            <a:r>
              <a:rPr lang="en-US" b="1" dirty="0"/>
              <a:t>Why does the student make this type of error?</a:t>
            </a:r>
            <a:r>
              <a:rPr lang="en-US" dirty="0"/>
              <a:t>” If error analysis of the computation problems does not suggest a clear skill deficit, we might want</a:t>
            </a:r>
            <a:r>
              <a:rPr lang="en-US" baseline="0" dirty="0"/>
              <a:t> to ask augmenting questions to find out how the student approaches this problem, including when he/she decide to use a specific strategy and each step he/she uses. It may be that the problem reflects only one small component within the broader strategy. When this is not enough to identify specific needs, we may consider more formal diagnostic assessment. Our error analysis can guide our</a:t>
            </a:r>
            <a:r>
              <a:rPr lang="en-US" dirty="0"/>
              <a:t> selection of a diagnostic tool.</a:t>
            </a:r>
          </a:p>
          <a:p>
            <a:endParaRPr lang="en-US" i="1" baseline="0" dirty="0"/>
          </a:p>
          <a:p>
            <a:endParaRPr lang="en-US" i="1" baseline="0" dirty="0"/>
          </a:p>
          <a:p>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44</a:t>
            </a:fld>
            <a:endParaRPr lang="en-US" dirty="0"/>
          </a:p>
        </p:txBody>
      </p:sp>
    </p:spTree>
    <p:extLst>
      <p:ext uri="{BB962C8B-B14F-4D97-AF65-F5344CB8AC3E}">
        <p14:creationId xmlns:p14="http://schemas.microsoft.com/office/powerpoint/2010/main" val="600864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instruction would you plan for each student? How are your</a:t>
            </a:r>
            <a:r>
              <a:rPr lang="en-US" baseline="0" dirty="0"/>
              <a:t> recommendations similar and different for each student?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Give participants time to share their thoughts.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these are consistent errors, the students may benefit from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Click to bring up recommendations.</a:t>
            </a:r>
            <a:endParaRPr lang="en-US" i="1" dirty="0"/>
          </a:p>
          <a:p>
            <a:endParaRPr lang="en-US" dirty="0"/>
          </a:p>
          <a:p>
            <a:r>
              <a:rPr lang="en-US" dirty="0"/>
              <a:t>The students need</a:t>
            </a:r>
            <a:r>
              <a:rPr lang="en-US" baseline="0" dirty="0"/>
              <a:t> instruction in some of the same skills. In general, however, Student 2 has a basic understanding of the strategy for solving most problem types. Student 1 needs much more foundational instruction in how to approach these computation problems, as well as understanding of fractions and decimals.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45</a:t>
            </a:fld>
            <a:endParaRPr lang="en-US" dirty="0"/>
          </a:p>
        </p:txBody>
      </p:sp>
    </p:spTree>
    <p:extLst>
      <p:ext uri="{BB962C8B-B14F-4D97-AF65-F5344CB8AC3E}">
        <p14:creationId xmlns:p14="http://schemas.microsoft.com/office/powerpoint/2010/main" val="743641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For more information on intensifying academic intervention, see “Designing and Delivering Intervention for Students with Severe and Persistent Academic Needs (DBI Training Series Module 7),” at </a:t>
            </a:r>
            <a:r>
              <a:rPr lang="en-US" dirty="0">
                <a:hlinkClick r:id="rId3"/>
              </a:rPr>
              <a:t>https://intensiveintervention.org/resource/what-do-i-do-now-individualizing-academic-interventions-when-standard-approaches-dont-work</a:t>
            </a:r>
            <a:endParaRPr lang="en-US" i="1" dirty="0"/>
          </a:p>
          <a:p>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46</a:t>
            </a:fld>
            <a:endParaRPr lang="en-US" dirty="0"/>
          </a:p>
        </p:txBody>
      </p:sp>
    </p:spTree>
    <p:extLst>
      <p:ext uri="{BB962C8B-B14F-4D97-AF65-F5344CB8AC3E}">
        <p14:creationId xmlns:p14="http://schemas.microsoft.com/office/powerpoint/2010/main" val="3829794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CBM errors may help us to identify</a:t>
            </a:r>
            <a:r>
              <a:rPr lang="en-US" baseline="0" dirty="0"/>
              <a:t> skill deficits by revealing error patterns or by suggesting the need for more formal diagnostic assessment in a specific area. Once we know the student’s needs, we can plan instruction that addresses those needs. This will be addressed in the next part of this module, </a:t>
            </a:r>
            <a:r>
              <a:rPr lang="en-US" i="1" baseline="0" dirty="0"/>
              <a:t>“Part 4: </a:t>
            </a:r>
            <a:r>
              <a:rPr lang="en-US" i="1" dirty="0"/>
              <a:t>Identifying Target Skills.”</a:t>
            </a:r>
          </a:p>
        </p:txBody>
      </p:sp>
      <p:sp>
        <p:nvSpPr>
          <p:cNvPr id="4" name="Slide Number Placeholder 3"/>
          <p:cNvSpPr>
            <a:spLocks noGrp="1"/>
          </p:cNvSpPr>
          <p:nvPr>
            <p:ph type="sldNum" sz="quarter" idx="10"/>
          </p:nvPr>
        </p:nvSpPr>
        <p:spPr/>
        <p:txBody>
          <a:bodyPr/>
          <a:lstStyle/>
          <a:p>
            <a:fld id="{8073EBFF-B51E-4B7E-9F9B-81F647EA5B3B}" type="slidenum">
              <a:rPr lang="en-US" smtClean="0"/>
              <a:t>47</a:t>
            </a:fld>
            <a:endParaRPr lang="en-US" dirty="0"/>
          </a:p>
        </p:txBody>
      </p:sp>
    </p:spTree>
    <p:extLst>
      <p:ext uri="{BB962C8B-B14F-4D97-AF65-F5344CB8AC3E}">
        <p14:creationId xmlns:p14="http://schemas.microsoft.com/office/powerpoint/2010/main" val="4053981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268014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08967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same progress monitoring assessments </a:t>
            </a:r>
            <a:r>
              <a:rPr lang="en-US" sz="1100" baseline="0" dirty="0"/>
              <a:t>that tell us when an instructional change is needed also may reveal error patterns that will provide information on student strengths and weaknesses in a given academic area. Once specific academic skill deficits are identified, the intervention can be adapted to meet those needs. Sometimes, errors may indicate a need for additional diagnostic assessment and guide the selection of a more formal measure, if needed.</a:t>
            </a:r>
          </a:p>
          <a:p>
            <a:endParaRPr lang="en-US" sz="1100" dirty="0"/>
          </a:p>
          <a:p>
            <a:r>
              <a:rPr lang="en-US" sz="1100" i="1" dirty="0"/>
              <a:t>Remind participants that Curriculum-Based Measurements (CBMs) are a type of general outcome measure (GOM) used for instructional decision making. CBMs should:</a:t>
            </a:r>
          </a:p>
          <a:p>
            <a:pPr marL="171450" indent="-171450">
              <a:buFont typeface="Arial" panose="020B0604020202020204" pitchFamily="34" charset="0"/>
              <a:buChar char="•"/>
            </a:pPr>
            <a:r>
              <a:rPr lang="en-US" sz="1100" i="1" dirty="0"/>
              <a:t>Be psychometrically sound with appropriate validity and reliability</a:t>
            </a:r>
          </a:p>
          <a:p>
            <a:pPr marL="171450" indent="-171450">
              <a:buFont typeface="Arial" panose="020B0604020202020204" pitchFamily="34" charset="0"/>
              <a:buChar char="•"/>
            </a:pPr>
            <a:r>
              <a:rPr lang="en-US" sz="1100" i="1" dirty="0"/>
              <a:t>Reflect overall competence in the annual curriculum.</a:t>
            </a:r>
          </a:p>
          <a:p>
            <a:pPr marL="171450" indent="-171450">
              <a:buFont typeface="Arial" panose="020B0604020202020204" pitchFamily="34" charset="0"/>
              <a:buChar char="•"/>
            </a:pPr>
            <a:r>
              <a:rPr lang="en-US" sz="1100" b="0" i="1" kern="1200" dirty="0">
                <a:solidFill>
                  <a:schemeClr val="tx1"/>
                </a:solidFill>
                <a:effectLst/>
                <a:latin typeface="+mn-lt"/>
                <a:ea typeface="+mn-ea"/>
                <a:cs typeface="+mn-cs"/>
              </a:rPr>
              <a:t>Have alternate forms of equivalent difficulty to allow for repeated measures OR in areas that are underdeveloped have opportunities to measure growth over time.</a:t>
            </a:r>
          </a:p>
          <a:p>
            <a:pPr marL="0" indent="0">
              <a:buFont typeface="Arial" panose="020B0604020202020204" pitchFamily="34" charset="0"/>
              <a:buNone/>
            </a:pPr>
            <a:endParaRPr lang="en-US" sz="1100" i="1" dirty="0"/>
          </a:p>
          <a:p>
            <a:pPr marL="0" indent="0">
              <a:buFont typeface="Arial" panose="020B0604020202020204" pitchFamily="34" charset="0"/>
              <a:buNone/>
            </a:pPr>
            <a:r>
              <a:rPr lang="en-US" sz="1100" i="1" dirty="0"/>
              <a:t>For</a:t>
            </a:r>
            <a:r>
              <a:rPr lang="en-US" sz="1100" i="1" baseline="0" dirty="0"/>
              <a:t> more information on administering and scoring reading and mathematics CBMs, see Part 1 of this module, “</a:t>
            </a:r>
            <a:r>
              <a:rPr lang="en-US" sz="1100" i="1" dirty="0"/>
              <a:t>Administering Academic Progress Monitoring Measures.” </a:t>
            </a:r>
          </a:p>
          <a:p>
            <a:pPr marL="0" indent="0">
              <a:buFont typeface="Arial" panose="020B0604020202020204" pitchFamily="34" charset="0"/>
              <a:buNone/>
            </a:pPr>
            <a:endParaRPr lang="en-US" sz="1100" i="1" dirty="0"/>
          </a:p>
          <a:p>
            <a:pPr marL="0" indent="0">
              <a:buFont typeface="Arial" panose="020B0604020202020204" pitchFamily="34" charset="0"/>
              <a:buNone/>
            </a:pPr>
            <a:r>
              <a:rPr lang="en-US" sz="1100" i="1" dirty="0"/>
              <a:t>For more information on progress monitoring, see “Using Academic Progress Monitoring for Individualized Instructional Planning (DBI Training Series Module 2)” at </a:t>
            </a:r>
            <a:r>
              <a:rPr lang="en-US" sz="1100" i="1" dirty="0">
                <a:hlinkClick r:id="rId3"/>
              </a:rPr>
              <a:t>http://www.intensiveintervention.org/resource/using-academic-progress-monitoring-individualized-instructional-planning-dbi-training</a:t>
            </a:r>
            <a:r>
              <a:rPr lang="en-US" sz="1100" i="1" dirty="0"/>
              <a:t>. Reviews of some</a:t>
            </a:r>
            <a:r>
              <a:rPr lang="en-US" sz="1100" i="1" baseline="0" dirty="0"/>
              <a:t> GOMs can be found on NCII’s Academic Progress Monitoring Tools Chart at </a:t>
            </a:r>
            <a:r>
              <a:rPr lang="en-US" sz="1100" i="1" baseline="0" dirty="0">
                <a:hlinkClick r:id="rId4"/>
              </a:rPr>
              <a:t>http://www.intensiveintervention.org/chart/progress-monitoring</a:t>
            </a:r>
            <a:r>
              <a:rPr lang="en-US" sz="1100" i="1" baseline="0" dirty="0"/>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3626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current intervention is not working, we should not conclude immediately that there is a mismatch between the intervention and the student’s skill deficits. First, we should rule out general factors related to implementation and engagement.</a:t>
            </a:r>
          </a:p>
          <a:p>
            <a:endParaRPr lang="en-US" baseline="0" dirty="0"/>
          </a:p>
          <a:p>
            <a:r>
              <a:rPr lang="en-US" baseline="0" dirty="0"/>
              <a:t>We </a:t>
            </a:r>
            <a:r>
              <a:rPr lang="en-US" dirty="0"/>
              <a:t>also should be </a:t>
            </a:r>
            <a:r>
              <a:rPr lang="en-US" baseline="0" dirty="0"/>
              <a:t>sure that the progress monitoring tool is sensitive to change for this student. As discussed in Part 2 of this module (“</a:t>
            </a:r>
            <a:r>
              <a:rPr lang="en-US" dirty="0"/>
              <a:t>Reviewing Progress Monitoring Data”)</a:t>
            </a:r>
            <a:r>
              <a:rPr lang="en-US" baseline="0" dirty="0"/>
              <a:t>, very low, flat scores could suggest the student’s instructional level is too far below the assessment level. We also must consider the alignment between the academic skills being assessed and the content of instruction.</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6</a:t>
            </a:fld>
            <a:endParaRPr lang="en-US" dirty="0"/>
          </a:p>
        </p:txBody>
      </p:sp>
    </p:spTree>
    <p:extLst>
      <p:ext uri="{BB962C8B-B14F-4D97-AF65-F5344CB8AC3E}">
        <p14:creationId xmlns:p14="http://schemas.microsoft.com/office/powerpoint/2010/main" val="121646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 intervention been delivered with fidelity? If we still think the intervention is a good match for the student’s needs (i.e., targeting appropriate academic skills), is there a way we could intensify instruction? For example, could we increase explicit instruction?</a:t>
            </a:r>
            <a:endParaRPr lang="en-US" baseline="0" dirty="0"/>
          </a:p>
          <a:p>
            <a:endParaRPr lang="en-US" baseline="0" dirty="0"/>
          </a:p>
          <a:p>
            <a:r>
              <a:rPr lang="en-US" baseline="0" dirty="0"/>
              <a:t>We also need to ask if the student has received enough of the intervention. How long has the student been receiving the intervention? Has it been long enough for progress monitoring to reveal a change in the target skills? Has the intervention been delivered as scheduled, in terms of minutes per session or number of sessions per week? Have sessions been missed due to student absences or scheduling conflicts?</a:t>
            </a:r>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7</a:t>
            </a:fld>
            <a:endParaRPr lang="en-US" dirty="0"/>
          </a:p>
        </p:txBody>
      </p:sp>
    </p:spTree>
    <p:extLst>
      <p:ext uri="{BB962C8B-B14F-4D97-AF65-F5344CB8AC3E}">
        <p14:creationId xmlns:p14="http://schemas.microsoft.com/office/powerpoint/2010/main" val="184058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is not engaged in instruction and practice during intervention, the intervention will not be</a:t>
            </a:r>
            <a:r>
              <a:rPr lang="en-US" baseline="0" dirty="0"/>
              <a:t> effective. Attention and effort during assessment also may impact progress monitoring scores. In any of these cases, consider </a:t>
            </a:r>
            <a:r>
              <a:rPr lang="en-US" dirty="0"/>
              <a:t>adding a motivational component.</a:t>
            </a:r>
          </a:p>
          <a:p>
            <a:endParaRPr lang="en-US" dirty="0"/>
          </a:p>
          <a:p>
            <a:r>
              <a:rPr lang="en-US" i="1" dirty="0"/>
              <a:t>Ask participants if they have </a:t>
            </a:r>
            <a:r>
              <a:rPr lang="en-US" i="1" baseline="0" dirty="0"/>
              <a:t>anything else to add to this list.</a:t>
            </a:r>
            <a:endParaRPr lang="en-US" i="1" dirty="0"/>
          </a:p>
        </p:txBody>
      </p:sp>
      <p:sp>
        <p:nvSpPr>
          <p:cNvPr id="4" name="Slide Number Placeholder 3"/>
          <p:cNvSpPr>
            <a:spLocks noGrp="1"/>
          </p:cNvSpPr>
          <p:nvPr>
            <p:ph type="sldNum" sz="quarter" idx="10"/>
          </p:nvPr>
        </p:nvSpPr>
        <p:spPr/>
        <p:txBody>
          <a:bodyPr/>
          <a:lstStyle/>
          <a:p>
            <a:fld id="{8073EBFF-B51E-4B7E-9F9B-81F647EA5B3B}" type="slidenum">
              <a:rPr lang="en-US" smtClean="0"/>
              <a:t>8</a:t>
            </a:fld>
            <a:endParaRPr lang="en-US" dirty="0"/>
          </a:p>
        </p:txBody>
      </p:sp>
    </p:spTree>
    <p:extLst>
      <p:ext uri="{BB962C8B-B14F-4D97-AF65-F5344CB8AC3E}">
        <p14:creationId xmlns:p14="http://schemas.microsoft.com/office/powerpoint/2010/main" val="30516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analyzing spelling errors to better understand reading skills and needs. This section includes:</a:t>
            </a:r>
          </a:p>
          <a:p>
            <a:pPr marL="171450" indent="-171450">
              <a:buFont typeface="Arial" panose="020B0604020202020204" pitchFamily="34" charset="0"/>
              <a:buChar char="•"/>
            </a:pPr>
            <a:r>
              <a:rPr lang="en-US" dirty="0"/>
              <a:t>A review of the spelling and reading connection</a:t>
            </a:r>
            <a:endParaRPr lang="en-US" baseline="0" dirty="0"/>
          </a:p>
          <a:p>
            <a:pPr marL="171450" indent="-171450">
              <a:buFont typeface="Arial" panose="020B0604020202020204" pitchFamily="34" charset="0"/>
              <a:buChar char="•"/>
            </a:pPr>
            <a:r>
              <a:rPr lang="en-US" baseline="0" dirty="0"/>
              <a:t>Examples</a:t>
            </a:r>
            <a:r>
              <a:rPr lang="en-US" dirty="0"/>
              <a:t> of analyzing spelling errors to </a:t>
            </a:r>
            <a:r>
              <a:rPr lang="en-US" baseline="0" dirty="0"/>
              <a:t>make instructional recommendations</a:t>
            </a:r>
          </a:p>
          <a:p>
            <a:pPr marL="171450" indent="-171450">
              <a:buFont typeface="Arial" panose="020B0604020202020204" pitchFamily="34" charset="0"/>
              <a:buChar char="•"/>
            </a:pPr>
            <a:r>
              <a:rPr lang="en-US" baseline="0" dirty="0"/>
              <a:t>A practice activity</a:t>
            </a:r>
            <a:endParaRPr lang="en-US" dirty="0"/>
          </a:p>
          <a:p>
            <a:endParaRPr lang="en-US" dirty="0"/>
          </a:p>
        </p:txBody>
      </p:sp>
      <p:sp>
        <p:nvSpPr>
          <p:cNvPr id="4" name="Slide Number Placeholder 3"/>
          <p:cNvSpPr>
            <a:spLocks noGrp="1"/>
          </p:cNvSpPr>
          <p:nvPr>
            <p:ph type="sldNum" sz="quarter" idx="10"/>
          </p:nvPr>
        </p:nvSpPr>
        <p:spPr/>
        <p:txBody>
          <a:bodyPr/>
          <a:lstStyle/>
          <a:p>
            <a:fld id="{8073EBFF-B51E-4B7E-9F9B-81F647EA5B3B}" type="slidenum">
              <a:rPr lang="en-US" smtClean="0"/>
              <a:t>9</a:t>
            </a:fld>
            <a:endParaRPr lang="en-US" dirty="0"/>
          </a:p>
        </p:txBody>
      </p:sp>
    </p:spTree>
    <p:extLst>
      <p:ext uri="{BB962C8B-B14F-4D97-AF65-F5344CB8AC3E}">
        <p14:creationId xmlns:p14="http://schemas.microsoft.com/office/powerpoint/2010/main" val="389544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82672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368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885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4565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35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4282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303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78943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189177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41126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5442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4" name="Text Box 1"/>
          <p:cNvSpPr txBox="1">
            <a:spLocks noChangeArrowheads="1" noChangeShapeType="1"/>
          </p:cNvSpPr>
          <p:nvPr userDrawn="1"/>
        </p:nvSpPr>
        <p:spPr bwMode="auto">
          <a:xfrm>
            <a:off x="76200" y="6172200"/>
            <a:ext cx="990600" cy="685800"/>
          </a:xfrm>
          <a:prstGeom prst="rect">
            <a:avLst/>
          </a:prstGeom>
          <a:noFill/>
          <a:ln w="0" algn="in">
            <a:noFill/>
            <a:miter lim="800000"/>
            <a:headEnd/>
            <a:tailEnd/>
          </a:ln>
          <a:effectLst/>
        </p:spPr>
        <p:txBody>
          <a:bodyPr lIns="36195" tIns="36195" rIns="36195" bIns="36195"/>
          <a:lstStyle/>
          <a:p>
            <a:pPr algn="ctr" fontAlgn="base">
              <a:spcBef>
                <a:spcPct val="0"/>
              </a:spcBef>
              <a:spcAft>
                <a:spcPct val="0"/>
              </a:spcAft>
              <a:defRPr/>
            </a:pPr>
            <a:r>
              <a:rPr lang="en-US" sz="1000" b="1" dirty="0">
                <a:solidFill>
                  <a:srgbClr val="000000"/>
                </a:solidFill>
                <a:ea typeface="ＭＳ Ｐゴシック"/>
              </a:rPr>
              <a:t>National Center </a:t>
            </a:r>
          </a:p>
          <a:p>
            <a:pPr algn="ctr" fontAlgn="base">
              <a:spcBef>
                <a:spcPct val="0"/>
              </a:spcBef>
              <a:spcAft>
                <a:spcPct val="0"/>
              </a:spcAft>
              <a:defRPr/>
            </a:pPr>
            <a:r>
              <a:rPr lang="en-US" sz="1000" b="1" dirty="0">
                <a:solidFill>
                  <a:srgbClr val="000000"/>
                </a:solidFill>
                <a:ea typeface="ＭＳ Ｐゴシック"/>
              </a:rPr>
              <a:t>on Response to Intervention</a:t>
            </a:r>
            <a:endParaRPr lang="en-US" sz="1000" dirty="0">
              <a:solidFill>
                <a:prstClr val="black"/>
              </a:solidFill>
              <a:ea typeface="ＭＳ Ｐゴシック"/>
            </a:endParaRPr>
          </a:p>
        </p:txBody>
      </p:sp>
      <p:pic>
        <p:nvPicPr>
          <p:cNvPr id="5" name="Picture 2" descr="logo-RTI Center-4 color no word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562600"/>
            <a:ext cx="631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a:xfrm>
            <a:off x="1676400" y="685800"/>
            <a:ext cx="6400800" cy="6858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81343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1986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2439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9780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9829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2517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110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729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a:t>Click to edit Master text styles</a:t>
            </a:r>
          </a:p>
        </p:txBody>
      </p:sp>
    </p:spTree>
    <p:extLst>
      <p:ext uri="{BB962C8B-B14F-4D97-AF65-F5344CB8AC3E}">
        <p14:creationId xmlns:p14="http://schemas.microsoft.com/office/powerpoint/2010/main" val="3172179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8508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3587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fld id="{F3477EC8-074D-41C4-94AE-E9EA7CEEA348}" type="slidenum">
              <a:rPr lang="en-US" smtClean="0">
                <a:solidFill>
                  <a:srgbClr val="1F497D">
                    <a:lumMod val="75000"/>
                  </a:srgbClr>
                </a:solidFill>
              </a:rPr>
              <a:pPr/>
              <a:t>‹#›</a:t>
            </a:fld>
            <a:endParaRPr lang="en-US" dirty="0">
              <a:solidFill>
                <a:srgbClr val="1F497D">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281055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45355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52036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3763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60696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48471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20539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76889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79657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22327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3014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52950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3246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89233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714337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66259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90906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63415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6389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3215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3327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3584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31798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4564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3.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jpeg"/><Relationship Id="rId5" Type="http://schemas.openxmlformats.org/officeDocument/2006/relationships/theme" Target="../theme/theme9.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1F497D">
                    <a:lumMod val="75000"/>
                  </a:srgbClr>
                </a:solidFill>
                <a:ea typeface="ＭＳ Ｐゴシック"/>
              </a:rPr>
              <a:pPr fontAlgn="base">
                <a:spcBef>
                  <a:spcPct val="0"/>
                </a:spcBef>
                <a:spcAft>
                  <a:spcPct val="0"/>
                </a:spcAft>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174017886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4E76A0">
                    <a:lumMod val="75000"/>
                  </a:srgbClr>
                </a:solidFill>
              </a:rPr>
              <a:pPr algn="r" fontAlgn="base">
                <a:spcBef>
                  <a:spcPct val="0"/>
                </a:spcBef>
                <a:spcAft>
                  <a:spcPct val="0"/>
                </a:spcAft>
              </a:pPr>
              <a:t>‹#›</a:t>
            </a:fld>
            <a:endParaRPr dirty="0">
              <a:solidFill>
                <a:srgbClr val="4E76A0">
                  <a:lumMod val="75000"/>
                </a:srgbClr>
              </a:solidFill>
            </a:endParaRPr>
          </a:p>
        </p:txBody>
      </p:sp>
    </p:spTree>
    <p:extLst>
      <p:ext uri="{BB962C8B-B14F-4D97-AF65-F5344CB8AC3E}">
        <p14:creationId xmlns:p14="http://schemas.microsoft.com/office/powerpoint/2010/main" val="2608179129"/>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65126788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0213318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prstClr val="white">
                    <a:lumMod val="75000"/>
                  </a:prstClr>
                </a:solidFill>
              </a:rPr>
              <a:pPr algn="r" fontAlgn="base">
                <a:spcBef>
                  <a:spcPct val="0"/>
                </a:spcBef>
                <a:spcAft>
                  <a:spcPct val="0"/>
                </a:spcAft>
              </a:pPr>
              <a:t>‹#›</a:t>
            </a:fld>
            <a:endParaRPr dirty="0">
              <a:solidFill>
                <a:prstClr val="white">
                  <a:lumMod val="75000"/>
                </a:prstClr>
              </a:solidFill>
            </a:endParaRPr>
          </a:p>
        </p:txBody>
      </p:sp>
    </p:spTree>
    <p:extLst>
      <p:ext uri="{BB962C8B-B14F-4D97-AF65-F5344CB8AC3E}">
        <p14:creationId xmlns:p14="http://schemas.microsoft.com/office/powerpoint/2010/main" val="949613146"/>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429042283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1265148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fontAlgn="base">
              <a:spcBef>
                <a:spcPct val="0"/>
              </a:spcBef>
              <a:spcAft>
                <a:spcPct val="0"/>
              </a:spcAft>
            </a:pPr>
            <a:fld id="{4DBB3109-6B36-4C42-ABE5-993D6B0A452A}" type="slidenum">
              <a:rPr>
                <a:solidFill>
                  <a:srgbClr val="FFFFFF">
                    <a:lumMod val="75000"/>
                  </a:srgbClr>
                </a:solidFill>
              </a:rPr>
              <a:pP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2635823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3553638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31463080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37311032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88532"/>
            <a:ext cx="8228413" cy="2708434"/>
          </a:xfrm>
        </p:spPr>
        <p:txBody>
          <a:bodyPr/>
          <a:lstStyle/>
          <a:p>
            <a:r>
              <a:rPr lang="en-US" sz="4400" dirty="0"/>
              <a:t>Informal Academic </a:t>
            </a:r>
            <a:br>
              <a:rPr lang="en-US" sz="4400" dirty="0"/>
            </a:br>
            <a:r>
              <a:rPr lang="en-US" sz="4400" dirty="0"/>
              <a:t>Diagnostic Assessment: </a:t>
            </a:r>
            <a:br>
              <a:rPr lang="en-US" sz="4400" dirty="0"/>
            </a:br>
            <a:r>
              <a:rPr lang="en-US" sz="4400" dirty="0"/>
              <a:t>Using Data to </a:t>
            </a:r>
            <a:br>
              <a:rPr lang="en-US" sz="4400" dirty="0"/>
            </a:br>
            <a:r>
              <a:rPr lang="en-US" sz="4400" dirty="0"/>
              <a:t>Guide Intensive Instruction</a:t>
            </a:r>
          </a:p>
        </p:txBody>
      </p:sp>
      <p:sp>
        <p:nvSpPr>
          <p:cNvPr id="7171" name="Subtitle 2"/>
          <p:cNvSpPr>
            <a:spLocks noGrp="1"/>
          </p:cNvSpPr>
          <p:nvPr>
            <p:ph type="body" sz="quarter" idx="12"/>
          </p:nvPr>
        </p:nvSpPr>
        <p:spPr>
          <a:xfrm>
            <a:off x="685800" y="4495800"/>
            <a:ext cx="8224837" cy="492443"/>
          </a:xfrm>
        </p:spPr>
        <p:txBody>
          <a:bodyPr/>
          <a:lstStyle/>
          <a:p>
            <a:r>
              <a:rPr lang="en-US" dirty="0"/>
              <a:t>Part 3: Skills Analysis</a:t>
            </a:r>
          </a:p>
        </p:txBody>
      </p:sp>
    </p:spTree>
    <p:extLst>
      <p:ext uri="{BB962C8B-B14F-4D97-AF65-F5344CB8AC3E}">
        <p14:creationId xmlns:p14="http://schemas.microsoft.com/office/powerpoint/2010/main" val="210146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3D631-EA06-4CB2-8FA1-05E05D4C1864}"/>
              </a:ext>
            </a:extLst>
          </p:cNvPr>
          <p:cNvSpPr>
            <a:spLocks noGrp="1"/>
          </p:cNvSpPr>
          <p:nvPr>
            <p:ph type="title"/>
          </p:nvPr>
        </p:nvSpPr>
        <p:spPr/>
        <p:txBody>
          <a:bodyPr/>
          <a:lstStyle/>
          <a:p>
            <a:r>
              <a:rPr lang="en-US" dirty="0"/>
              <a:t>Spelling and Reading Connection</a:t>
            </a:r>
          </a:p>
        </p:txBody>
      </p:sp>
      <p:sp>
        <p:nvSpPr>
          <p:cNvPr id="2" name="Content Placeholder 1">
            <a:extLst>
              <a:ext uri="{FF2B5EF4-FFF2-40B4-BE49-F238E27FC236}">
                <a16:creationId xmlns:a16="http://schemas.microsoft.com/office/drawing/2014/main" id="{01D98130-074B-4BC5-BF63-12378AB4B682}"/>
              </a:ext>
            </a:extLst>
          </p:cNvPr>
          <p:cNvSpPr>
            <a:spLocks noGrp="1"/>
          </p:cNvSpPr>
          <p:nvPr>
            <p:ph idx="1"/>
          </p:nvPr>
        </p:nvSpPr>
        <p:spPr/>
        <p:txBody>
          <a:bodyPr/>
          <a:lstStyle/>
          <a:p>
            <a:pPr marL="0" indent="0">
              <a:buNone/>
            </a:pPr>
            <a:r>
              <a:rPr lang="en-US" dirty="0"/>
              <a:t>Research on the connection between spelling and reading shows that:</a:t>
            </a:r>
          </a:p>
          <a:p>
            <a:pPr lvl="1">
              <a:buFont typeface="Wingdings" panose="05000000000000000000" pitchFamily="2" charset="2"/>
              <a:buChar char="§"/>
            </a:pPr>
            <a:r>
              <a:rPr lang="en-US" sz="2400" dirty="0"/>
              <a:t>Proficiency in spelling actually supports reading. </a:t>
            </a:r>
          </a:p>
          <a:p>
            <a:pPr lvl="1">
              <a:buFont typeface="Wingdings" panose="05000000000000000000" pitchFamily="2" charset="2"/>
              <a:buChar char="§"/>
            </a:pPr>
            <a:r>
              <a:rPr lang="en-US" sz="2400" dirty="0"/>
              <a:t>Learning to spell and learning to read rely on much of the same underlying knowledge. </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BA3BE917-8C34-4E63-8D04-ABD81766ABE3}"/>
              </a:ext>
            </a:extLst>
          </p:cNvPr>
          <p:cNvSpPr txBox="1"/>
          <p:nvPr/>
        </p:nvSpPr>
        <p:spPr>
          <a:xfrm>
            <a:off x="0" y="5621179"/>
            <a:ext cx="9144000" cy="246221"/>
          </a:xfrm>
          <a:prstGeom prst="rect">
            <a:avLst/>
          </a:prstGeom>
          <a:noFill/>
        </p:spPr>
        <p:txBody>
          <a:bodyPr wrap="square" rtlCol="0">
            <a:spAutoFit/>
          </a:bodyPr>
          <a:lstStyle/>
          <a:p>
            <a:r>
              <a:rPr lang="en-US" sz="1000" dirty="0"/>
              <a:t>(Ehri, 2000; Moats, 2005; Moats, Foorman, &amp; Taylor, 2006; Snow, Griffin, &amp; Burns, 2005)</a:t>
            </a:r>
          </a:p>
        </p:txBody>
      </p:sp>
      <p:sp>
        <p:nvSpPr>
          <p:cNvPr id="4" name="Slide Number Placeholder 3">
            <a:extLst>
              <a:ext uri="{FF2B5EF4-FFF2-40B4-BE49-F238E27FC236}">
                <a16:creationId xmlns:a16="http://schemas.microsoft.com/office/drawing/2014/main" id="{818D1BC3-6E4F-4CBD-97C0-3791BEBEEF53}"/>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10</a:t>
            </a:fld>
            <a:endParaRPr lang="en-US" dirty="0">
              <a:solidFill>
                <a:srgbClr val="FFFFFF">
                  <a:lumMod val="75000"/>
                </a:srgbClr>
              </a:solidFill>
            </a:endParaRPr>
          </a:p>
        </p:txBody>
      </p:sp>
    </p:spTree>
    <p:extLst>
      <p:ext uri="{BB962C8B-B14F-4D97-AF65-F5344CB8AC3E}">
        <p14:creationId xmlns:p14="http://schemas.microsoft.com/office/powerpoint/2010/main" val="217624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8DF15-6B9D-462B-B965-1C334E3790C4}"/>
              </a:ext>
            </a:extLst>
          </p:cNvPr>
          <p:cNvSpPr>
            <a:spLocks noGrp="1"/>
          </p:cNvSpPr>
          <p:nvPr>
            <p:ph type="title"/>
          </p:nvPr>
        </p:nvSpPr>
        <p:spPr/>
        <p:txBody>
          <a:bodyPr/>
          <a:lstStyle/>
          <a:p>
            <a:r>
              <a:rPr lang="en-US" dirty="0"/>
              <a:t>Spelling and Reading Connection</a:t>
            </a:r>
          </a:p>
        </p:txBody>
      </p:sp>
      <p:sp>
        <p:nvSpPr>
          <p:cNvPr id="2" name="Content Placeholder 1">
            <a:extLst>
              <a:ext uri="{FF2B5EF4-FFF2-40B4-BE49-F238E27FC236}">
                <a16:creationId xmlns:a16="http://schemas.microsoft.com/office/drawing/2014/main" id="{4C4BF85C-4140-434B-BF90-A2B18B32163A}"/>
              </a:ext>
            </a:extLst>
          </p:cNvPr>
          <p:cNvSpPr>
            <a:spLocks noGrp="1"/>
          </p:cNvSpPr>
          <p:nvPr>
            <p:ph idx="1"/>
          </p:nvPr>
        </p:nvSpPr>
        <p:spPr/>
        <p:txBody>
          <a:bodyPr/>
          <a:lstStyle/>
          <a:p>
            <a:r>
              <a:rPr lang="en-US" sz="1800" dirty="0"/>
              <a:t>Spelling requires the integration of:</a:t>
            </a:r>
          </a:p>
          <a:p>
            <a:pPr lvl="1"/>
            <a:r>
              <a:rPr lang="en-US" b="1" dirty="0"/>
              <a:t>Phonological knowledge: </a:t>
            </a:r>
            <a:r>
              <a:rPr lang="en-US" dirty="0"/>
              <a:t>The ability to attend to, discriminate, remember, and manipulate sounds at the sentence, word, syllable, and phoneme (sound) levels</a:t>
            </a:r>
          </a:p>
          <a:p>
            <a:pPr lvl="1"/>
            <a:r>
              <a:rPr lang="en-US" b="1" dirty="0"/>
              <a:t>Orthographic knowledge: </a:t>
            </a:r>
            <a:r>
              <a:rPr lang="en-US" dirty="0"/>
              <a:t>Knowledge or understanding of the phoneme-grapheme correspondence system of English, and/or the written syllable patterns in English and their assembly in longer words</a:t>
            </a:r>
          </a:p>
          <a:p>
            <a:pPr lvl="1"/>
            <a:r>
              <a:rPr lang="en-US" b="1" dirty="0"/>
              <a:t>Morphological knowledge: </a:t>
            </a:r>
            <a:r>
              <a:rPr lang="en-US" dirty="0"/>
              <a:t>Awareness of morphemes (meaningful units of language) and the representation of morphemes in English orthography</a:t>
            </a:r>
          </a:p>
          <a:p>
            <a:endParaRPr lang="en-US" dirty="0"/>
          </a:p>
        </p:txBody>
      </p:sp>
      <p:sp>
        <p:nvSpPr>
          <p:cNvPr id="5" name="TextBox 4">
            <a:extLst>
              <a:ext uri="{FF2B5EF4-FFF2-40B4-BE49-F238E27FC236}">
                <a16:creationId xmlns:a16="http://schemas.microsoft.com/office/drawing/2014/main" id="{59A2C531-C8AC-416D-93E0-7E1AF3CA4119}"/>
              </a:ext>
            </a:extLst>
          </p:cNvPr>
          <p:cNvSpPr txBox="1"/>
          <p:nvPr/>
        </p:nvSpPr>
        <p:spPr>
          <a:xfrm>
            <a:off x="0" y="5638800"/>
            <a:ext cx="9143999" cy="246221"/>
          </a:xfrm>
          <a:prstGeom prst="rect">
            <a:avLst/>
          </a:prstGeom>
          <a:noFill/>
        </p:spPr>
        <p:txBody>
          <a:bodyPr wrap="square" rtlCol="0">
            <a:spAutoFit/>
          </a:bodyPr>
          <a:lstStyle/>
          <a:p>
            <a:r>
              <a:rPr lang="en-US" sz="1000" dirty="0"/>
              <a:t>(Ehri, 2000; Moats, 2005; Moats, Foorman, &amp; Taylor, 2006; Snow, Griffin, &amp; Burns, 2005)</a:t>
            </a:r>
          </a:p>
        </p:txBody>
      </p:sp>
      <p:sp>
        <p:nvSpPr>
          <p:cNvPr id="4" name="Slide Number Placeholder 3">
            <a:extLst>
              <a:ext uri="{FF2B5EF4-FFF2-40B4-BE49-F238E27FC236}">
                <a16:creationId xmlns:a16="http://schemas.microsoft.com/office/drawing/2014/main" id="{F68C97D6-44F1-4F74-92EF-DB40E74FC423}"/>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11</a:t>
            </a:fld>
            <a:endParaRPr lang="en-US" dirty="0">
              <a:solidFill>
                <a:srgbClr val="FFFFFF">
                  <a:lumMod val="75000"/>
                </a:srgbClr>
              </a:solidFill>
            </a:endParaRPr>
          </a:p>
        </p:txBody>
      </p:sp>
    </p:spTree>
    <p:extLst>
      <p:ext uri="{BB962C8B-B14F-4D97-AF65-F5344CB8AC3E}">
        <p14:creationId xmlns:p14="http://schemas.microsoft.com/office/powerpoint/2010/main" val="378016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8DF15-6B9D-462B-B965-1C334E3790C4}"/>
              </a:ext>
            </a:extLst>
          </p:cNvPr>
          <p:cNvSpPr>
            <a:spLocks noGrp="1"/>
          </p:cNvSpPr>
          <p:nvPr>
            <p:ph type="title"/>
          </p:nvPr>
        </p:nvSpPr>
        <p:spPr/>
        <p:txBody>
          <a:bodyPr/>
          <a:lstStyle/>
          <a:p>
            <a:r>
              <a:rPr lang="en-US" dirty="0"/>
              <a:t>Spelling and Reading Connection</a:t>
            </a:r>
          </a:p>
        </p:txBody>
      </p:sp>
      <p:sp>
        <p:nvSpPr>
          <p:cNvPr id="2" name="Content Placeholder 1">
            <a:extLst>
              <a:ext uri="{FF2B5EF4-FFF2-40B4-BE49-F238E27FC236}">
                <a16:creationId xmlns:a16="http://schemas.microsoft.com/office/drawing/2014/main" id="{4C4BF85C-4140-434B-BF90-A2B18B32163A}"/>
              </a:ext>
            </a:extLst>
          </p:cNvPr>
          <p:cNvSpPr>
            <a:spLocks noGrp="1"/>
          </p:cNvSpPr>
          <p:nvPr>
            <p:ph idx="1"/>
          </p:nvPr>
        </p:nvSpPr>
        <p:spPr/>
        <p:txBody>
          <a:bodyPr/>
          <a:lstStyle/>
          <a:p>
            <a:pPr marL="0" indent="0">
              <a:buNone/>
            </a:pPr>
            <a:r>
              <a:rPr lang="en-US" dirty="0"/>
              <a:t>Recommendations for providing effective</a:t>
            </a:r>
            <a:r>
              <a:rPr lang="en-US" i="1" dirty="0"/>
              <a:t> reading</a:t>
            </a:r>
            <a:r>
              <a:rPr lang="en-US" dirty="0"/>
              <a:t> instruction also include addressing these three spelling components:</a:t>
            </a:r>
          </a:p>
          <a:p>
            <a:pPr lvl="1"/>
            <a:r>
              <a:rPr lang="en-US" sz="2400" b="1" dirty="0"/>
              <a:t>Phonological knowledge</a:t>
            </a:r>
          </a:p>
          <a:p>
            <a:pPr lvl="1"/>
            <a:r>
              <a:rPr lang="en-US" sz="2400" b="1" dirty="0"/>
              <a:t>Orthographic knowledge </a:t>
            </a:r>
            <a:endParaRPr lang="en-US" sz="2400" dirty="0"/>
          </a:p>
          <a:p>
            <a:pPr lvl="1"/>
            <a:r>
              <a:rPr lang="en-US" sz="2400" b="1" dirty="0"/>
              <a:t>Morphological knowledge</a:t>
            </a:r>
            <a:endParaRPr lang="en-US" sz="2400" dirty="0"/>
          </a:p>
        </p:txBody>
      </p:sp>
      <p:sp>
        <p:nvSpPr>
          <p:cNvPr id="6" name="TextBox 5">
            <a:extLst>
              <a:ext uri="{FF2B5EF4-FFF2-40B4-BE49-F238E27FC236}">
                <a16:creationId xmlns:a16="http://schemas.microsoft.com/office/drawing/2014/main" id="{53C807ED-E345-4E01-8616-F4DBD8B9DBDF}"/>
              </a:ext>
            </a:extLst>
          </p:cNvPr>
          <p:cNvSpPr txBox="1"/>
          <p:nvPr/>
        </p:nvSpPr>
        <p:spPr>
          <a:xfrm>
            <a:off x="0" y="5638800"/>
            <a:ext cx="9143999" cy="246221"/>
          </a:xfrm>
          <a:prstGeom prst="rect">
            <a:avLst/>
          </a:prstGeom>
          <a:noFill/>
        </p:spPr>
        <p:txBody>
          <a:bodyPr wrap="square" rtlCol="0">
            <a:spAutoFit/>
          </a:bodyPr>
          <a:lstStyle/>
          <a:p>
            <a:r>
              <a:rPr lang="en-US" sz="1000" dirty="0"/>
              <a:t>(Ehri, 2000; Moats, 2005; Moats, Foorman, &amp; Taylor, 2006; Snow, Griffin, &amp; Burns, 2005)</a:t>
            </a:r>
          </a:p>
        </p:txBody>
      </p:sp>
      <p:sp>
        <p:nvSpPr>
          <p:cNvPr id="4" name="Slide Number Placeholder 3">
            <a:extLst>
              <a:ext uri="{FF2B5EF4-FFF2-40B4-BE49-F238E27FC236}">
                <a16:creationId xmlns:a16="http://schemas.microsoft.com/office/drawing/2014/main" id="{F68C97D6-44F1-4F74-92EF-DB40E74FC423}"/>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12</a:t>
            </a:fld>
            <a:endParaRPr lang="en-US" dirty="0">
              <a:solidFill>
                <a:srgbClr val="FFFFFF">
                  <a:lumMod val="75000"/>
                </a:srgbClr>
              </a:solidFill>
            </a:endParaRPr>
          </a:p>
        </p:txBody>
      </p:sp>
    </p:spTree>
    <p:extLst>
      <p:ext uri="{BB962C8B-B14F-4D97-AF65-F5344CB8AC3E}">
        <p14:creationId xmlns:p14="http://schemas.microsoft.com/office/powerpoint/2010/main" val="75568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342C03-E5C1-47EC-AFFF-C01041231418}"/>
              </a:ext>
            </a:extLst>
          </p:cNvPr>
          <p:cNvSpPr>
            <a:spLocks noGrp="1"/>
          </p:cNvSpPr>
          <p:nvPr>
            <p:ph type="title"/>
          </p:nvPr>
        </p:nvSpPr>
        <p:spPr/>
        <p:txBody>
          <a:bodyPr/>
          <a:lstStyle/>
          <a:p>
            <a:r>
              <a:rPr lang="en-US" dirty="0"/>
              <a:t>Importance of Spelling Assessment</a:t>
            </a:r>
          </a:p>
        </p:txBody>
      </p:sp>
      <p:sp>
        <p:nvSpPr>
          <p:cNvPr id="2" name="Content Placeholder 1">
            <a:extLst>
              <a:ext uri="{FF2B5EF4-FFF2-40B4-BE49-F238E27FC236}">
                <a16:creationId xmlns:a16="http://schemas.microsoft.com/office/drawing/2014/main" id="{E731F2A8-9977-4D26-AD35-A8F9803CA090}"/>
              </a:ext>
            </a:extLst>
          </p:cNvPr>
          <p:cNvSpPr>
            <a:spLocks noGrp="1"/>
          </p:cNvSpPr>
          <p:nvPr>
            <p:ph idx="1"/>
          </p:nvPr>
        </p:nvSpPr>
        <p:spPr/>
        <p:txBody>
          <a:bodyPr/>
          <a:lstStyle/>
          <a:p>
            <a:pPr marL="0" indent="0">
              <a:buNone/>
            </a:pPr>
            <a:r>
              <a:rPr lang="en-US" dirty="0"/>
              <a:t>Assessing phonological, orthographic, and morphological errors can help to:</a:t>
            </a:r>
          </a:p>
          <a:p>
            <a:pPr lvl="1">
              <a:buFont typeface="Wingdings" panose="05000000000000000000" pitchFamily="2" charset="2"/>
              <a:buChar char="§"/>
            </a:pPr>
            <a:r>
              <a:rPr lang="en-US" sz="2400" dirty="0"/>
              <a:t>Understand children’s reading and spelling strengths and weaknesses.</a:t>
            </a:r>
          </a:p>
          <a:p>
            <a:pPr lvl="1">
              <a:buFont typeface="Wingdings" panose="05000000000000000000" pitchFamily="2" charset="2"/>
              <a:buChar char="§"/>
            </a:pPr>
            <a:r>
              <a:rPr lang="en-US" sz="2400" dirty="0"/>
              <a:t>Identify next steps for reading and spelling intervention.</a:t>
            </a:r>
          </a:p>
        </p:txBody>
      </p:sp>
      <p:sp>
        <p:nvSpPr>
          <p:cNvPr id="6" name="TextBox 5">
            <a:extLst>
              <a:ext uri="{FF2B5EF4-FFF2-40B4-BE49-F238E27FC236}">
                <a16:creationId xmlns:a16="http://schemas.microsoft.com/office/drawing/2014/main" id="{4BB5B3B5-B9EA-481B-B8D1-35BD71EBF411}"/>
              </a:ext>
            </a:extLst>
          </p:cNvPr>
          <p:cNvSpPr txBox="1"/>
          <p:nvPr/>
        </p:nvSpPr>
        <p:spPr>
          <a:xfrm>
            <a:off x="0" y="5638800"/>
            <a:ext cx="9143999" cy="246221"/>
          </a:xfrm>
          <a:prstGeom prst="rect">
            <a:avLst/>
          </a:prstGeom>
          <a:noFill/>
        </p:spPr>
        <p:txBody>
          <a:bodyPr wrap="square" rtlCol="0">
            <a:spAutoFit/>
          </a:bodyPr>
          <a:lstStyle/>
          <a:p>
            <a:r>
              <a:rPr lang="en-US" sz="1000" dirty="0"/>
              <a:t>(Moats, 2005; Moats, Foorman, &amp; Taylor, 2006)</a:t>
            </a:r>
          </a:p>
        </p:txBody>
      </p:sp>
      <p:sp>
        <p:nvSpPr>
          <p:cNvPr id="4" name="Slide Number Placeholder 3">
            <a:extLst>
              <a:ext uri="{FF2B5EF4-FFF2-40B4-BE49-F238E27FC236}">
                <a16:creationId xmlns:a16="http://schemas.microsoft.com/office/drawing/2014/main" id="{377F7CF5-195F-450F-93B6-50A04CA12EC4}"/>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13</a:t>
            </a:fld>
            <a:endParaRPr lang="en-US" dirty="0">
              <a:solidFill>
                <a:srgbClr val="FFFFFF">
                  <a:lumMod val="75000"/>
                </a:srgbClr>
              </a:solidFill>
            </a:endParaRPr>
          </a:p>
        </p:txBody>
      </p:sp>
    </p:spTree>
    <p:extLst>
      <p:ext uri="{BB962C8B-B14F-4D97-AF65-F5344CB8AC3E}">
        <p14:creationId xmlns:p14="http://schemas.microsoft.com/office/powerpoint/2010/main" val="252782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146E18-E5E9-4394-A796-A1060D908829}"/>
              </a:ext>
            </a:extLst>
          </p:cNvPr>
          <p:cNvSpPr>
            <a:spLocks noGrp="1"/>
          </p:cNvSpPr>
          <p:nvPr>
            <p:ph idx="1"/>
          </p:nvPr>
        </p:nvSpPr>
        <p:spPr/>
        <p:txBody>
          <a:bodyPr/>
          <a:lstStyle/>
          <a:p>
            <a:r>
              <a:rPr lang="en-US" dirty="0"/>
              <a:t>Gather a short writing sample from a student.</a:t>
            </a:r>
          </a:p>
          <a:p>
            <a:r>
              <a:rPr lang="en-US" dirty="0"/>
              <a:t>Document/count errors by the following categories:</a:t>
            </a:r>
          </a:p>
          <a:p>
            <a:pPr marL="457200">
              <a:buFont typeface="Arial" panose="020B0604020202020204" pitchFamily="34" charset="0"/>
              <a:buChar char="•"/>
            </a:pPr>
            <a:r>
              <a:rPr lang="en-US" dirty="0"/>
              <a:t>Phonological</a:t>
            </a:r>
          </a:p>
          <a:p>
            <a:pPr marL="457200">
              <a:buFont typeface="Arial" panose="020B0604020202020204" pitchFamily="34" charset="0"/>
              <a:buChar char="•"/>
            </a:pPr>
            <a:r>
              <a:rPr lang="en-US" dirty="0"/>
              <a:t>Orthographic</a:t>
            </a:r>
          </a:p>
          <a:p>
            <a:pPr marL="457200">
              <a:buFont typeface="Arial" panose="020B0604020202020204" pitchFamily="34" charset="0"/>
              <a:buChar char="•"/>
            </a:pPr>
            <a:r>
              <a:rPr lang="en-US" dirty="0"/>
              <a:t>Morphological</a:t>
            </a:r>
          </a:p>
          <a:p>
            <a:endParaRPr lang="en-US" dirty="0"/>
          </a:p>
        </p:txBody>
      </p:sp>
      <p:sp>
        <p:nvSpPr>
          <p:cNvPr id="3" name="Title 2">
            <a:extLst>
              <a:ext uri="{FF2B5EF4-FFF2-40B4-BE49-F238E27FC236}">
                <a16:creationId xmlns:a16="http://schemas.microsoft.com/office/drawing/2014/main" id="{DCF94264-85FD-4DD4-BC96-F9517EBDB98F}"/>
              </a:ext>
            </a:extLst>
          </p:cNvPr>
          <p:cNvSpPr>
            <a:spLocks noGrp="1"/>
          </p:cNvSpPr>
          <p:nvPr>
            <p:ph type="title"/>
          </p:nvPr>
        </p:nvSpPr>
        <p:spPr/>
        <p:txBody>
          <a:bodyPr/>
          <a:lstStyle/>
          <a:p>
            <a:r>
              <a:rPr lang="en-US" dirty="0"/>
              <a:t>Analyzing Spelling Errors</a:t>
            </a:r>
          </a:p>
        </p:txBody>
      </p:sp>
      <p:sp>
        <p:nvSpPr>
          <p:cNvPr id="4" name="Slide Number Placeholder 3">
            <a:extLst>
              <a:ext uri="{FF2B5EF4-FFF2-40B4-BE49-F238E27FC236}">
                <a16:creationId xmlns:a16="http://schemas.microsoft.com/office/drawing/2014/main" id="{71A5BAC5-DAAE-406A-9DF7-80882D5D8478}"/>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14</a:t>
            </a:fld>
            <a:endParaRPr lang="en-US" dirty="0">
              <a:solidFill>
                <a:srgbClr val="FFFFFF">
                  <a:lumMod val="75000"/>
                </a:srgbClr>
              </a:solidFill>
            </a:endParaRPr>
          </a:p>
        </p:txBody>
      </p:sp>
    </p:spTree>
    <p:extLst>
      <p:ext uri="{BB962C8B-B14F-4D97-AF65-F5344CB8AC3E}">
        <p14:creationId xmlns:p14="http://schemas.microsoft.com/office/powerpoint/2010/main" val="146655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9DE11-19F2-4FE9-BEAF-72CD5E2ABF23}"/>
              </a:ext>
            </a:extLst>
          </p:cNvPr>
          <p:cNvSpPr>
            <a:spLocks noGrp="1"/>
          </p:cNvSpPr>
          <p:nvPr>
            <p:ph idx="1"/>
          </p:nvPr>
        </p:nvSpPr>
        <p:spPr/>
        <p:txBody>
          <a:bodyPr/>
          <a:lstStyle/>
          <a:p>
            <a:r>
              <a:rPr lang="en-US" dirty="0"/>
              <a:t>Examples of phonological errors include—</a:t>
            </a:r>
          </a:p>
          <a:p>
            <a:pPr lvl="1"/>
            <a:r>
              <a:rPr lang="en-US" sz="2400" dirty="0"/>
              <a:t>Vowel substitutions (brash/brush)</a:t>
            </a:r>
          </a:p>
          <a:p>
            <a:pPr lvl="1"/>
            <a:r>
              <a:rPr lang="en-US" sz="2400" dirty="0"/>
              <a:t>Vowel omissions (dring/during)</a:t>
            </a:r>
          </a:p>
          <a:p>
            <a:pPr lvl="1"/>
            <a:r>
              <a:rPr lang="en-US" sz="2400" dirty="0"/>
              <a:t>/r/ or /l/ errors: (gaj/ga</a:t>
            </a:r>
            <a:r>
              <a:rPr lang="en-US" sz="2400" u="sng" dirty="0"/>
              <a:t>r</a:t>
            </a:r>
            <a:r>
              <a:rPr lang="en-US" sz="2400" dirty="0"/>
              <a:t>age)</a:t>
            </a:r>
          </a:p>
          <a:p>
            <a:pPr lvl="1"/>
            <a:r>
              <a:rPr lang="en-US" sz="2400" dirty="0"/>
              <a:t>Other consonant errors: (haner/hanger, westerday/yesterday)</a:t>
            </a:r>
          </a:p>
        </p:txBody>
      </p:sp>
      <p:sp>
        <p:nvSpPr>
          <p:cNvPr id="3" name="Title 2">
            <a:extLst>
              <a:ext uri="{FF2B5EF4-FFF2-40B4-BE49-F238E27FC236}">
                <a16:creationId xmlns:a16="http://schemas.microsoft.com/office/drawing/2014/main" id="{E94DF425-D9F4-4E10-9A45-B2ECDBE64BF6}"/>
              </a:ext>
            </a:extLst>
          </p:cNvPr>
          <p:cNvSpPr>
            <a:spLocks noGrp="1"/>
          </p:cNvSpPr>
          <p:nvPr>
            <p:ph type="title"/>
          </p:nvPr>
        </p:nvSpPr>
        <p:spPr/>
        <p:txBody>
          <a:bodyPr/>
          <a:lstStyle/>
          <a:p>
            <a:r>
              <a:rPr lang="en-US" dirty="0"/>
              <a:t>Phonological Errors in Spelling</a:t>
            </a:r>
          </a:p>
        </p:txBody>
      </p:sp>
      <p:sp>
        <p:nvSpPr>
          <p:cNvPr id="4" name="Slide Number Placeholder 3">
            <a:extLst>
              <a:ext uri="{FF2B5EF4-FFF2-40B4-BE49-F238E27FC236}">
                <a16:creationId xmlns:a16="http://schemas.microsoft.com/office/drawing/2014/main" id="{8010276F-0948-48B3-A838-951F94137A1A}"/>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15</a:t>
            </a:fld>
            <a:endParaRPr lang="en-US" dirty="0">
              <a:solidFill>
                <a:srgbClr val="FFFFFF">
                  <a:lumMod val="75000"/>
                </a:srgbClr>
              </a:solidFill>
            </a:endParaRPr>
          </a:p>
        </p:txBody>
      </p:sp>
    </p:spTree>
    <p:extLst>
      <p:ext uri="{BB962C8B-B14F-4D97-AF65-F5344CB8AC3E}">
        <p14:creationId xmlns:p14="http://schemas.microsoft.com/office/powerpoint/2010/main" val="31600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DF425-D9F4-4E10-9A45-B2ECDBE64BF6}"/>
              </a:ext>
            </a:extLst>
          </p:cNvPr>
          <p:cNvSpPr>
            <a:spLocks noGrp="1"/>
          </p:cNvSpPr>
          <p:nvPr>
            <p:ph type="title"/>
          </p:nvPr>
        </p:nvSpPr>
        <p:spPr/>
        <p:txBody>
          <a:bodyPr/>
          <a:lstStyle/>
          <a:p>
            <a:r>
              <a:rPr lang="en-US" dirty="0"/>
              <a:t>Phonological Errors: </a:t>
            </a:r>
            <a:br>
              <a:rPr lang="en-US" dirty="0"/>
            </a:br>
            <a:r>
              <a:rPr lang="en-US" dirty="0"/>
              <a:t>Intervention Next Steps</a:t>
            </a:r>
          </a:p>
        </p:txBody>
      </p:sp>
      <p:sp>
        <p:nvSpPr>
          <p:cNvPr id="2" name="Content Placeholder 1">
            <a:extLst>
              <a:ext uri="{FF2B5EF4-FFF2-40B4-BE49-F238E27FC236}">
                <a16:creationId xmlns:a16="http://schemas.microsoft.com/office/drawing/2014/main" id="{6E09DE11-19F2-4FE9-BEAF-72CD5E2ABF23}"/>
              </a:ext>
            </a:extLst>
          </p:cNvPr>
          <p:cNvSpPr>
            <a:spLocks noGrp="1"/>
          </p:cNvSpPr>
          <p:nvPr>
            <p:ph idx="1"/>
          </p:nvPr>
        </p:nvSpPr>
        <p:spPr/>
        <p:txBody>
          <a:bodyPr/>
          <a:lstStyle/>
          <a:p>
            <a:pPr marL="0" indent="0" algn="ctr">
              <a:buNone/>
            </a:pPr>
            <a:r>
              <a:rPr lang="en-US" dirty="0"/>
              <a:t>Numerous errors in the phonological category indicate that intervention should emphasize</a:t>
            </a:r>
            <a:endParaRPr lang="en-US" sz="3200" dirty="0"/>
          </a:p>
          <a:p>
            <a:pPr marL="230187" lvl="1" indent="0">
              <a:buNone/>
            </a:pPr>
            <a:endParaRPr lang="en-US" dirty="0"/>
          </a:p>
          <a:p>
            <a:pPr marL="230187" lvl="1" indent="0">
              <a:buNone/>
            </a:pPr>
            <a:endParaRPr lang="en-US" dirty="0"/>
          </a:p>
        </p:txBody>
      </p:sp>
      <p:sp>
        <p:nvSpPr>
          <p:cNvPr id="7" name="Arrow: Down 6" descr="Arrow pointing to what the intervention should emphasize">
            <a:extLst>
              <a:ext uri="{FF2B5EF4-FFF2-40B4-BE49-F238E27FC236}">
                <a16:creationId xmlns:a16="http://schemas.microsoft.com/office/drawing/2014/main" id="{F9995E7B-00A2-4A83-B6AB-E9A9097C3A73}"/>
              </a:ext>
            </a:extLst>
          </p:cNvPr>
          <p:cNvSpPr/>
          <p:nvPr/>
        </p:nvSpPr>
        <p:spPr>
          <a:xfrm>
            <a:off x="4267200" y="3048000"/>
            <a:ext cx="609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B322914-A02A-4281-BAE0-701538253CAF}"/>
              </a:ext>
            </a:extLst>
          </p:cNvPr>
          <p:cNvSpPr txBox="1"/>
          <p:nvPr/>
        </p:nvSpPr>
        <p:spPr>
          <a:xfrm>
            <a:off x="1334294" y="3810000"/>
            <a:ext cx="6475412" cy="1569660"/>
          </a:xfrm>
          <a:prstGeom prst="rect">
            <a:avLst/>
          </a:prstGeom>
          <a:solidFill>
            <a:schemeClr val="tx2">
              <a:lumMod val="20000"/>
              <a:lumOff val="80000"/>
            </a:schemeClr>
          </a:solidFill>
          <a:ln w="28575">
            <a:noFill/>
          </a:ln>
        </p:spPr>
        <p:txBody>
          <a:bodyPr wrap="square" rtlCol="0">
            <a:spAutoFit/>
          </a:bodyPr>
          <a:lstStyle/>
          <a:p>
            <a:pPr algn="ctr"/>
            <a:r>
              <a:rPr lang="en-US" sz="3200" dirty="0">
                <a:solidFill>
                  <a:schemeClr val="tx2">
                    <a:lumMod val="75000"/>
                  </a:schemeClr>
                </a:solidFill>
              </a:rPr>
              <a:t>Explicit and systematic instruction in consonant and </a:t>
            </a:r>
            <a:br>
              <a:rPr lang="en-US" sz="3200" dirty="0">
                <a:solidFill>
                  <a:schemeClr val="tx2">
                    <a:lumMod val="75000"/>
                  </a:schemeClr>
                </a:solidFill>
              </a:rPr>
            </a:br>
            <a:r>
              <a:rPr lang="en-US" sz="3200" dirty="0">
                <a:solidFill>
                  <a:schemeClr val="tx2">
                    <a:lumMod val="75000"/>
                  </a:schemeClr>
                </a:solidFill>
              </a:rPr>
              <a:t>phoneme vowel identification</a:t>
            </a:r>
          </a:p>
        </p:txBody>
      </p:sp>
      <p:sp>
        <p:nvSpPr>
          <p:cNvPr id="4" name="Slide Number Placeholder 3">
            <a:extLst>
              <a:ext uri="{FF2B5EF4-FFF2-40B4-BE49-F238E27FC236}">
                <a16:creationId xmlns:a16="http://schemas.microsoft.com/office/drawing/2014/main" id="{8010276F-0948-48B3-A838-951F94137A1A}"/>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16</a:t>
            </a:fld>
            <a:endParaRPr lang="en-US" dirty="0">
              <a:solidFill>
                <a:srgbClr val="FFFFFF">
                  <a:lumMod val="75000"/>
                </a:srgbClr>
              </a:solidFill>
            </a:endParaRPr>
          </a:p>
        </p:txBody>
      </p:sp>
    </p:spTree>
    <p:extLst>
      <p:ext uri="{BB962C8B-B14F-4D97-AF65-F5344CB8AC3E}">
        <p14:creationId xmlns:p14="http://schemas.microsoft.com/office/powerpoint/2010/main" val="2562601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77241-3FBD-4539-B5FE-3E7F27506B1C}"/>
              </a:ext>
            </a:extLst>
          </p:cNvPr>
          <p:cNvSpPr>
            <a:spLocks noGrp="1"/>
          </p:cNvSpPr>
          <p:nvPr>
            <p:ph idx="1"/>
          </p:nvPr>
        </p:nvSpPr>
        <p:spPr/>
        <p:txBody>
          <a:bodyPr/>
          <a:lstStyle/>
          <a:p>
            <a:r>
              <a:rPr lang="en-US" dirty="0"/>
              <a:t>Examples of orthographic errors include—</a:t>
            </a:r>
          </a:p>
          <a:p>
            <a:pPr lvl="1"/>
            <a:r>
              <a:rPr lang="en-US" sz="2400" dirty="0"/>
              <a:t>Vowel teams (skreach/screech or thot/thought)</a:t>
            </a:r>
          </a:p>
          <a:p>
            <a:pPr lvl="1"/>
            <a:r>
              <a:rPr lang="en-US" sz="2400" dirty="0"/>
              <a:t>Vce or open/closed vowel confusions (hait/hate or rouls/rules)</a:t>
            </a:r>
          </a:p>
          <a:p>
            <a:pPr lvl="1"/>
            <a:r>
              <a:rPr lang="en-US" sz="2400" dirty="0"/>
              <a:t>Vowel-r spellings: (dring/during)</a:t>
            </a:r>
          </a:p>
          <a:p>
            <a:pPr lvl="1"/>
            <a:r>
              <a:rPr lang="en-US" sz="2400" dirty="0"/>
              <a:t>Complex consonants (skool/school)</a:t>
            </a:r>
          </a:p>
          <a:p>
            <a:pPr lvl="1"/>
            <a:r>
              <a:rPr lang="en-US" sz="2400" dirty="0"/>
              <a:t>Digraphs/trigraphs (spondge/sponge)</a:t>
            </a:r>
          </a:p>
          <a:p>
            <a:pPr lvl="1"/>
            <a:r>
              <a:rPr lang="en-US" sz="2400" dirty="0"/>
              <a:t>Syllable juncture (strapt/strapped)</a:t>
            </a:r>
          </a:p>
          <a:p>
            <a:endParaRPr lang="en-US" dirty="0"/>
          </a:p>
        </p:txBody>
      </p:sp>
      <p:sp>
        <p:nvSpPr>
          <p:cNvPr id="3" name="Title 2">
            <a:extLst>
              <a:ext uri="{FF2B5EF4-FFF2-40B4-BE49-F238E27FC236}">
                <a16:creationId xmlns:a16="http://schemas.microsoft.com/office/drawing/2014/main" id="{AFF78528-1C7C-473C-90C0-4C0405ECB29E}"/>
              </a:ext>
            </a:extLst>
          </p:cNvPr>
          <p:cNvSpPr>
            <a:spLocks noGrp="1"/>
          </p:cNvSpPr>
          <p:nvPr>
            <p:ph type="title"/>
          </p:nvPr>
        </p:nvSpPr>
        <p:spPr/>
        <p:txBody>
          <a:bodyPr/>
          <a:lstStyle/>
          <a:p>
            <a:r>
              <a:rPr lang="en-US" dirty="0"/>
              <a:t>Orthographic Errors</a:t>
            </a:r>
          </a:p>
        </p:txBody>
      </p:sp>
      <p:sp>
        <p:nvSpPr>
          <p:cNvPr id="4" name="Slide Number Placeholder 3">
            <a:extLst>
              <a:ext uri="{FF2B5EF4-FFF2-40B4-BE49-F238E27FC236}">
                <a16:creationId xmlns:a16="http://schemas.microsoft.com/office/drawing/2014/main" id="{F45B25AE-E7F5-4358-B3DA-CEEE1BD9E9C9}"/>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17</a:t>
            </a:fld>
            <a:endParaRPr lang="en-US" dirty="0">
              <a:solidFill>
                <a:srgbClr val="FFFFFF">
                  <a:lumMod val="75000"/>
                </a:srgbClr>
              </a:solidFill>
            </a:endParaRPr>
          </a:p>
        </p:txBody>
      </p:sp>
    </p:spTree>
    <p:extLst>
      <p:ext uri="{BB962C8B-B14F-4D97-AF65-F5344CB8AC3E}">
        <p14:creationId xmlns:p14="http://schemas.microsoft.com/office/powerpoint/2010/main" val="323329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78528-1C7C-473C-90C0-4C0405ECB29E}"/>
              </a:ext>
            </a:extLst>
          </p:cNvPr>
          <p:cNvSpPr>
            <a:spLocks noGrp="1"/>
          </p:cNvSpPr>
          <p:nvPr>
            <p:ph type="title"/>
          </p:nvPr>
        </p:nvSpPr>
        <p:spPr/>
        <p:txBody>
          <a:bodyPr/>
          <a:lstStyle/>
          <a:p>
            <a:r>
              <a:rPr lang="en-US" dirty="0"/>
              <a:t>Orthographic Errors: </a:t>
            </a:r>
            <a:br>
              <a:rPr lang="en-US" dirty="0"/>
            </a:br>
            <a:r>
              <a:rPr lang="en-US" dirty="0"/>
              <a:t>Intervention Next Steps</a:t>
            </a:r>
          </a:p>
        </p:txBody>
      </p:sp>
      <p:sp>
        <p:nvSpPr>
          <p:cNvPr id="2" name="Content Placeholder 1">
            <a:extLst>
              <a:ext uri="{FF2B5EF4-FFF2-40B4-BE49-F238E27FC236}">
                <a16:creationId xmlns:a16="http://schemas.microsoft.com/office/drawing/2014/main" id="{21477241-3FBD-4539-B5FE-3E7F27506B1C}"/>
              </a:ext>
            </a:extLst>
          </p:cNvPr>
          <p:cNvSpPr>
            <a:spLocks noGrp="1"/>
          </p:cNvSpPr>
          <p:nvPr>
            <p:ph idx="1"/>
          </p:nvPr>
        </p:nvSpPr>
        <p:spPr/>
        <p:txBody>
          <a:bodyPr/>
          <a:lstStyle/>
          <a:p>
            <a:pPr marL="0" indent="0" algn="ctr">
              <a:buNone/>
            </a:pPr>
            <a:r>
              <a:rPr lang="en-US" dirty="0"/>
              <a:t>Numerous errors in the orthographic category indicate that intervention should emphasize</a:t>
            </a:r>
          </a:p>
          <a:p>
            <a:endParaRPr lang="en-US" dirty="0"/>
          </a:p>
        </p:txBody>
      </p:sp>
      <p:sp>
        <p:nvSpPr>
          <p:cNvPr id="7" name="Arrow: Down 6" descr="Arrow pointing to what the intervention should emphasize">
            <a:extLst>
              <a:ext uri="{FF2B5EF4-FFF2-40B4-BE49-F238E27FC236}">
                <a16:creationId xmlns:a16="http://schemas.microsoft.com/office/drawing/2014/main" id="{9DAA4A07-2D4A-4A25-8816-D1549B5D5DD9}"/>
              </a:ext>
            </a:extLst>
          </p:cNvPr>
          <p:cNvSpPr/>
          <p:nvPr/>
        </p:nvSpPr>
        <p:spPr>
          <a:xfrm>
            <a:off x="4267200" y="3048000"/>
            <a:ext cx="609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CC3D196-2AB4-4231-802C-35BBABA8EDF5}"/>
              </a:ext>
            </a:extLst>
          </p:cNvPr>
          <p:cNvSpPr txBox="1"/>
          <p:nvPr/>
        </p:nvSpPr>
        <p:spPr>
          <a:xfrm>
            <a:off x="1162447" y="3853078"/>
            <a:ext cx="6819106" cy="1569660"/>
          </a:xfrm>
          <a:prstGeom prst="rect">
            <a:avLst/>
          </a:prstGeom>
          <a:solidFill>
            <a:schemeClr val="tx2">
              <a:lumMod val="20000"/>
              <a:lumOff val="80000"/>
            </a:schemeClr>
          </a:solidFill>
          <a:ln w="28575">
            <a:noFill/>
          </a:ln>
        </p:spPr>
        <p:txBody>
          <a:bodyPr wrap="square" rtlCol="0">
            <a:spAutoFit/>
          </a:bodyPr>
          <a:lstStyle/>
          <a:p>
            <a:pPr algn="ctr"/>
            <a:r>
              <a:rPr lang="en-US" sz="3200" dirty="0">
                <a:solidFill>
                  <a:schemeClr val="tx2">
                    <a:lumMod val="75000"/>
                  </a:schemeClr>
                </a:solidFill>
              </a:rPr>
              <a:t>Systematic instruction in </a:t>
            </a:r>
            <a:br>
              <a:rPr lang="en-US" sz="3200" dirty="0">
                <a:solidFill>
                  <a:schemeClr val="tx2">
                    <a:lumMod val="75000"/>
                  </a:schemeClr>
                </a:solidFill>
              </a:rPr>
            </a:br>
            <a:r>
              <a:rPr lang="en-US" sz="3200" dirty="0">
                <a:solidFill>
                  <a:schemeClr val="tx2">
                    <a:lumMod val="75000"/>
                  </a:schemeClr>
                </a:solidFill>
              </a:rPr>
              <a:t>spelling patterns </a:t>
            </a:r>
            <a:br>
              <a:rPr lang="en-US" sz="3200" dirty="0">
                <a:solidFill>
                  <a:schemeClr val="tx2">
                    <a:lumMod val="75000"/>
                  </a:schemeClr>
                </a:solidFill>
              </a:rPr>
            </a:br>
            <a:r>
              <a:rPr lang="en-US" sz="3200" dirty="0">
                <a:solidFill>
                  <a:schemeClr val="tx2">
                    <a:lumMod val="75000"/>
                  </a:schemeClr>
                </a:solidFill>
              </a:rPr>
              <a:t>within words and between syllables</a:t>
            </a:r>
          </a:p>
        </p:txBody>
      </p:sp>
      <p:sp>
        <p:nvSpPr>
          <p:cNvPr id="4" name="Slide Number Placeholder 3">
            <a:extLst>
              <a:ext uri="{FF2B5EF4-FFF2-40B4-BE49-F238E27FC236}">
                <a16:creationId xmlns:a16="http://schemas.microsoft.com/office/drawing/2014/main" id="{F45B25AE-E7F5-4358-B3DA-CEEE1BD9E9C9}"/>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18</a:t>
            </a:fld>
            <a:endParaRPr lang="en-US" dirty="0">
              <a:solidFill>
                <a:srgbClr val="FFFFFF">
                  <a:lumMod val="75000"/>
                </a:srgbClr>
              </a:solidFill>
            </a:endParaRPr>
          </a:p>
        </p:txBody>
      </p:sp>
    </p:spTree>
    <p:extLst>
      <p:ext uri="{BB962C8B-B14F-4D97-AF65-F5344CB8AC3E}">
        <p14:creationId xmlns:p14="http://schemas.microsoft.com/office/powerpoint/2010/main" val="273490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6EAAC-FA43-4E76-94CD-FEC616175911}"/>
              </a:ext>
            </a:extLst>
          </p:cNvPr>
          <p:cNvSpPr>
            <a:spLocks noGrp="1"/>
          </p:cNvSpPr>
          <p:nvPr>
            <p:ph idx="1"/>
          </p:nvPr>
        </p:nvSpPr>
        <p:spPr/>
        <p:txBody>
          <a:bodyPr/>
          <a:lstStyle/>
          <a:p>
            <a:r>
              <a:rPr lang="en-US" dirty="0"/>
              <a:t>Examples of morphological errors include—</a:t>
            </a:r>
          </a:p>
          <a:p>
            <a:pPr lvl="1"/>
            <a:r>
              <a:rPr lang="en-US" sz="2400" dirty="0"/>
              <a:t>Roots/combining forms (desision/decision)</a:t>
            </a:r>
          </a:p>
          <a:p>
            <a:pPr lvl="1"/>
            <a:r>
              <a:rPr lang="en-US" sz="2400" dirty="0"/>
              <a:t>Prefix identification (inprove, improve)</a:t>
            </a:r>
          </a:p>
          <a:p>
            <a:pPr lvl="1"/>
            <a:r>
              <a:rPr lang="en-US" sz="2400" dirty="0"/>
              <a:t>Suffixes (classis/classes or fames/famous)</a:t>
            </a:r>
          </a:p>
        </p:txBody>
      </p:sp>
      <p:sp>
        <p:nvSpPr>
          <p:cNvPr id="3" name="Title 2">
            <a:extLst>
              <a:ext uri="{FF2B5EF4-FFF2-40B4-BE49-F238E27FC236}">
                <a16:creationId xmlns:a16="http://schemas.microsoft.com/office/drawing/2014/main" id="{297727EA-666B-489E-ACAC-F80C9AEE1521}"/>
              </a:ext>
            </a:extLst>
          </p:cNvPr>
          <p:cNvSpPr>
            <a:spLocks noGrp="1"/>
          </p:cNvSpPr>
          <p:nvPr>
            <p:ph type="title"/>
          </p:nvPr>
        </p:nvSpPr>
        <p:spPr/>
        <p:txBody>
          <a:bodyPr/>
          <a:lstStyle/>
          <a:p>
            <a:r>
              <a:rPr lang="en-US" dirty="0"/>
              <a:t>Morphological Errors</a:t>
            </a:r>
          </a:p>
        </p:txBody>
      </p:sp>
      <p:sp>
        <p:nvSpPr>
          <p:cNvPr id="4" name="Slide Number Placeholder 3">
            <a:extLst>
              <a:ext uri="{FF2B5EF4-FFF2-40B4-BE49-F238E27FC236}">
                <a16:creationId xmlns:a16="http://schemas.microsoft.com/office/drawing/2014/main" id="{3DE09C57-5C2B-4CA6-A5D1-0C31B0C0FCE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19</a:t>
            </a:fld>
            <a:endParaRPr lang="en-US" dirty="0">
              <a:solidFill>
                <a:srgbClr val="FFFFFF">
                  <a:lumMod val="75000"/>
                </a:srgbClr>
              </a:solidFill>
            </a:endParaRPr>
          </a:p>
        </p:txBody>
      </p:sp>
    </p:spTree>
    <p:extLst>
      <p:ext uri="{BB962C8B-B14F-4D97-AF65-F5344CB8AC3E}">
        <p14:creationId xmlns:p14="http://schemas.microsoft.com/office/powerpoint/2010/main" val="322690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224837" cy="1510747"/>
          </a:xfrm>
        </p:spPr>
        <p:txBody>
          <a:bodyPr>
            <a:normAutofit/>
          </a:bodyPr>
          <a:lstStyle/>
          <a:p>
            <a:pPr algn="ctr"/>
            <a:r>
              <a:rPr lang="en-US" sz="4000" dirty="0"/>
              <a:t>Informal Academic Diagnostic Assessment: Using Data to Guide Intensive Instruction</a:t>
            </a:r>
          </a:p>
        </p:txBody>
      </p:sp>
      <p:graphicFrame>
        <p:nvGraphicFramePr>
          <p:cNvPr id="5" name="Content Placeholder 4" descr="A graphic shows the four parts of this module. "/>
          <p:cNvGraphicFramePr>
            <a:graphicFrameLocks noGrp="1"/>
          </p:cNvGraphicFramePr>
          <p:nvPr>
            <p:ph idx="1"/>
            <p:extLst>
              <p:ext uri="{D42A27DB-BD31-4B8C-83A1-F6EECF244321}">
                <p14:modId xmlns:p14="http://schemas.microsoft.com/office/powerpoint/2010/main" val="823743051"/>
              </p:ext>
            </p:extLst>
          </p:nvPr>
        </p:nvGraphicFramePr>
        <p:xfrm>
          <a:off x="687388"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descr="An arrow points to the third part of the module, Miscue and Skills Analysis"/>
          <p:cNvSpPr/>
          <p:nvPr/>
        </p:nvSpPr>
        <p:spPr>
          <a:xfrm>
            <a:off x="609600" y="4114800"/>
            <a:ext cx="10668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a:t>
            </a:fld>
            <a:endParaRPr lang="en-US" dirty="0">
              <a:solidFill>
                <a:srgbClr val="FFFFFF">
                  <a:lumMod val="75000"/>
                </a:srgbClr>
              </a:solidFill>
            </a:endParaRPr>
          </a:p>
        </p:txBody>
      </p:sp>
    </p:spTree>
    <p:extLst>
      <p:ext uri="{BB962C8B-B14F-4D97-AF65-F5344CB8AC3E}">
        <p14:creationId xmlns:p14="http://schemas.microsoft.com/office/powerpoint/2010/main" val="412009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727EA-666B-489E-ACAC-F80C9AEE1521}"/>
              </a:ext>
            </a:extLst>
          </p:cNvPr>
          <p:cNvSpPr>
            <a:spLocks noGrp="1"/>
          </p:cNvSpPr>
          <p:nvPr>
            <p:ph type="title"/>
          </p:nvPr>
        </p:nvSpPr>
        <p:spPr/>
        <p:txBody>
          <a:bodyPr/>
          <a:lstStyle/>
          <a:p>
            <a:r>
              <a:rPr lang="en-US" dirty="0"/>
              <a:t>Morphological Errors: Intervention Next Steps</a:t>
            </a:r>
          </a:p>
        </p:txBody>
      </p:sp>
      <p:sp>
        <p:nvSpPr>
          <p:cNvPr id="2" name="Content Placeholder 1">
            <a:extLst>
              <a:ext uri="{FF2B5EF4-FFF2-40B4-BE49-F238E27FC236}">
                <a16:creationId xmlns:a16="http://schemas.microsoft.com/office/drawing/2014/main" id="{6726EAAC-FA43-4E76-94CD-FEC616175911}"/>
              </a:ext>
            </a:extLst>
          </p:cNvPr>
          <p:cNvSpPr>
            <a:spLocks noGrp="1"/>
          </p:cNvSpPr>
          <p:nvPr>
            <p:ph idx="1"/>
          </p:nvPr>
        </p:nvSpPr>
        <p:spPr/>
        <p:txBody>
          <a:bodyPr/>
          <a:lstStyle/>
          <a:p>
            <a:pPr marL="0" indent="0" algn="ctr">
              <a:buNone/>
            </a:pPr>
            <a:r>
              <a:rPr lang="en-US" dirty="0"/>
              <a:t>Numerous errors in the morphological category indicate that intervention should emphasize</a:t>
            </a:r>
          </a:p>
          <a:p>
            <a:pPr marL="0" indent="0">
              <a:buNone/>
            </a:pPr>
            <a:endParaRPr lang="en-US" dirty="0"/>
          </a:p>
        </p:txBody>
      </p:sp>
      <p:sp>
        <p:nvSpPr>
          <p:cNvPr id="7" name="Arrow: Down 6" descr="Arrow pointing to what the intervention should emphasize">
            <a:extLst>
              <a:ext uri="{FF2B5EF4-FFF2-40B4-BE49-F238E27FC236}">
                <a16:creationId xmlns:a16="http://schemas.microsoft.com/office/drawing/2014/main" id="{6F654895-94E9-4545-873F-AC3CCCAD1E09}"/>
              </a:ext>
            </a:extLst>
          </p:cNvPr>
          <p:cNvSpPr/>
          <p:nvPr/>
        </p:nvSpPr>
        <p:spPr>
          <a:xfrm>
            <a:off x="4267200" y="2819400"/>
            <a:ext cx="609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94D7ABD-A8F3-419A-8780-57432B45509D}"/>
              </a:ext>
            </a:extLst>
          </p:cNvPr>
          <p:cNvSpPr txBox="1"/>
          <p:nvPr/>
        </p:nvSpPr>
        <p:spPr>
          <a:xfrm>
            <a:off x="533400" y="3624478"/>
            <a:ext cx="8305800" cy="2062103"/>
          </a:xfrm>
          <a:prstGeom prst="rect">
            <a:avLst/>
          </a:prstGeom>
          <a:solidFill>
            <a:schemeClr val="tx2">
              <a:lumMod val="20000"/>
              <a:lumOff val="80000"/>
            </a:schemeClr>
          </a:solidFill>
          <a:ln w="28575">
            <a:noFill/>
          </a:ln>
        </p:spPr>
        <p:txBody>
          <a:bodyPr wrap="square" rtlCol="0">
            <a:spAutoFit/>
          </a:bodyPr>
          <a:lstStyle/>
          <a:p>
            <a:pPr algn="ctr"/>
            <a:r>
              <a:rPr lang="en-US" sz="3200" dirty="0">
                <a:solidFill>
                  <a:schemeClr val="tx2">
                    <a:lumMod val="75000"/>
                  </a:schemeClr>
                </a:solidFill>
              </a:rPr>
              <a:t>Prefixes, base words, both kinds of suffixes (inflections and derivational suffixes), combining forms, word origin, and the relationship between meaning and spelling</a:t>
            </a:r>
          </a:p>
        </p:txBody>
      </p:sp>
      <p:sp>
        <p:nvSpPr>
          <p:cNvPr id="4" name="Slide Number Placeholder 3">
            <a:extLst>
              <a:ext uri="{FF2B5EF4-FFF2-40B4-BE49-F238E27FC236}">
                <a16:creationId xmlns:a16="http://schemas.microsoft.com/office/drawing/2014/main" id="{3DE09C57-5C2B-4CA6-A5D1-0C31B0C0FCE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20</a:t>
            </a:fld>
            <a:endParaRPr lang="en-US" dirty="0">
              <a:solidFill>
                <a:srgbClr val="FFFFFF">
                  <a:lumMod val="75000"/>
                </a:srgbClr>
              </a:solidFill>
            </a:endParaRPr>
          </a:p>
        </p:txBody>
      </p:sp>
    </p:spTree>
    <p:extLst>
      <p:ext uri="{BB962C8B-B14F-4D97-AF65-F5344CB8AC3E}">
        <p14:creationId xmlns:p14="http://schemas.microsoft.com/office/powerpoint/2010/main" val="219860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A819D-12E7-4470-928B-A92AD174671B}"/>
              </a:ext>
            </a:extLst>
          </p:cNvPr>
          <p:cNvSpPr>
            <a:spLocks noGrp="1"/>
          </p:cNvSpPr>
          <p:nvPr>
            <p:ph type="title"/>
          </p:nvPr>
        </p:nvSpPr>
        <p:spPr/>
        <p:txBody>
          <a:bodyPr/>
          <a:lstStyle/>
          <a:p>
            <a:r>
              <a:rPr lang="en-US" dirty="0"/>
              <a:t>Let’s Practice</a:t>
            </a:r>
          </a:p>
        </p:txBody>
      </p:sp>
      <p:sp>
        <p:nvSpPr>
          <p:cNvPr id="2" name="Content Placeholder 1">
            <a:extLst>
              <a:ext uri="{FF2B5EF4-FFF2-40B4-BE49-F238E27FC236}">
                <a16:creationId xmlns:a16="http://schemas.microsoft.com/office/drawing/2014/main" id="{237B46C2-5072-42D9-9942-A94387698920}"/>
              </a:ext>
            </a:extLst>
          </p:cNvPr>
          <p:cNvSpPr>
            <a:spLocks noGrp="1"/>
          </p:cNvSpPr>
          <p:nvPr>
            <p:ph idx="1"/>
          </p:nvPr>
        </p:nvSpPr>
        <p:spPr/>
        <p:txBody>
          <a:bodyPr/>
          <a:lstStyle/>
          <a:p>
            <a:r>
              <a:rPr lang="en-US" dirty="0"/>
              <a:t>Step 1: Gather a short writing sample from a student.</a:t>
            </a:r>
          </a:p>
          <a:p>
            <a:endParaRPr lang="en-US" dirty="0"/>
          </a:p>
          <a:p>
            <a:pPr marL="0" indent="0">
              <a:buNone/>
            </a:pPr>
            <a:endParaRPr lang="en-US" dirty="0"/>
          </a:p>
        </p:txBody>
      </p:sp>
      <p:sp>
        <p:nvSpPr>
          <p:cNvPr id="6" name="TextBox 5">
            <a:extLst>
              <a:ext uri="{FF2B5EF4-FFF2-40B4-BE49-F238E27FC236}">
                <a16:creationId xmlns:a16="http://schemas.microsoft.com/office/drawing/2014/main" id="{A0279A83-EA2D-445A-A8E8-BE18D567163F}"/>
              </a:ext>
            </a:extLst>
          </p:cNvPr>
          <p:cNvSpPr txBox="1"/>
          <p:nvPr/>
        </p:nvSpPr>
        <p:spPr>
          <a:xfrm>
            <a:off x="533400" y="2971800"/>
            <a:ext cx="8305800" cy="2714781"/>
          </a:xfrm>
          <a:prstGeom prst="rect">
            <a:avLst/>
          </a:prstGeom>
          <a:solidFill>
            <a:schemeClr val="tx2">
              <a:lumMod val="20000"/>
              <a:lumOff val="80000"/>
            </a:schemeClr>
          </a:solidFill>
          <a:ln w="28575">
            <a:noFill/>
          </a:ln>
        </p:spPr>
        <p:txBody>
          <a:bodyPr wrap="square" rtlCol="0" anchor="ctr">
            <a:noAutofit/>
          </a:bodyPr>
          <a:lstStyle/>
          <a:p>
            <a:pPr algn="ctr"/>
            <a:r>
              <a:rPr lang="en-US" sz="3200" dirty="0">
                <a:solidFill>
                  <a:schemeClr val="tx2">
                    <a:lumMod val="75000"/>
                  </a:schemeClr>
                </a:solidFill>
              </a:rPr>
              <a:t>Yesterday we had a party at skool. We had balones because it was almost sumer. </a:t>
            </a:r>
            <a:br>
              <a:rPr lang="en-US" sz="3200" dirty="0">
                <a:solidFill>
                  <a:schemeClr val="tx2">
                    <a:lumMod val="75000"/>
                  </a:schemeClr>
                </a:solidFill>
              </a:rPr>
            </a:br>
            <a:r>
              <a:rPr lang="en-US" sz="3200" dirty="0">
                <a:solidFill>
                  <a:schemeClr val="tx2">
                    <a:lumMod val="75000"/>
                  </a:schemeClr>
                </a:solidFill>
              </a:rPr>
              <a:t>We played a game. It had lots of rouls but I thot it was fun. It will be vakashan soon.</a:t>
            </a:r>
          </a:p>
        </p:txBody>
      </p:sp>
      <p:sp>
        <p:nvSpPr>
          <p:cNvPr id="4" name="Slide Number Placeholder 3">
            <a:extLst>
              <a:ext uri="{FF2B5EF4-FFF2-40B4-BE49-F238E27FC236}">
                <a16:creationId xmlns:a16="http://schemas.microsoft.com/office/drawing/2014/main" id="{1DB5C48E-51A9-474B-9793-41B0FA1B224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21</a:t>
            </a:fld>
            <a:endParaRPr lang="en-US" dirty="0">
              <a:solidFill>
                <a:srgbClr val="FFFFFF">
                  <a:lumMod val="75000"/>
                </a:srgbClr>
              </a:solidFill>
            </a:endParaRPr>
          </a:p>
        </p:txBody>
      </p:sp>
    </p:spTree>
    <p:extLst>
      <p:ext uri="{BB962C8B-B14F-4D97-AF65-F5344CB8AC3E}">
        <p14:creationId xmlns:p14="http://schemas.microsoft.com/office/powerpoint/2010/main" val="298937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A819D-12E7-4470-928B-A92AD174671B}"/>
              </a:ext>
            </a:extLst>
          </p:cNvPr>
          <p:cNvSpPr>
            <a:spLocks noGrp="1"/>
          </p:cNvSpPr>
          <p:nvPr>
            <p:ph type="title"/>
          </p:nvPr>
        </p:nvSpPr>
        <p:spPr/>
        <p:txBody>
          <a:bodyPr/>
          <a:lstStyle/>
          <a:p>
            <a:r>
              <a:rPr lang="en-US" dirty="0"/>
              <a:t>Let’s Practice</a:t>
            </a:r>
          </a:p>
        </p:txBody>
      </p:sp>
      <p:sp>
        <p:nvSpPr>
          <p:cNvPr id="2" name="Content Placeholder 1">
            <a:extLst>
              <a:ext uri="{FF2B5EF4-FFF2-40B4-BE49-F238E27FC236}">
                <a16:creationId xmlns:a16="http://schemas.microsoft.com/office/drawing/2014/main" id="{237B46C2-5072-42D9-9942-A94387698920}"/>
              </a:ext>
            </a:extLst>
          </p:cNvPr>
          <p:cNvSpPr>
            <a:spLocks noGrp="1"/>
          </p:cNvSpPr>
          <p:nvPr>
            <p:ph idx="1"/>
          </p:nvPr>
        </p:nvSpPr>
        <p:spPr/>
        <p:txBody>
          <a:bodyPr/>
          <a:lstStyle/>
          <a:p>
            <a:r>
              <a:rPr lang="en-US" dirty="0"/>
              <a:t>Step 2: Document/count errors by error type.</a:t>
            </a:r>
          </a:p>
          <a:p>
            <a:pPr marL="0" indent="0">
              <a:buNone/>
            </a:pPr>
            <a:endParaRPr lang="en-US" dirty="0"/>
          </a:p>
          <a:p>
            <a:pPr marL="0" indent="0">
              <a:buNone/>
            </a:pPr>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F3F27D9A-7833-4BAB-A4DC-BB04E1D775DB}"/>
              </a:ext>
            </a:extLst>
          </p:cNvPr>
          <p:cNvSpPr txBox="1"/>
          <p:nvPr/>
        </p:nvSpPr>
        <p:spPr>
          <a:xfrm>
            <a:off x="1143000" y="2667000"/>
            <a:ext cx="7162800" cy="369332"/>
          </a:xfrm>
          <a:prstGeom prst="rect">
            <a:avLst/>
          </a:prstGeom>
          <a:solidFill>
            <a:schemeClr val="tx2">
              <a:lumMod val="20000"/>
              <a:lumOff val="80000"/>
            </a:schemeClr>
          </a:solidFill>
          <a:ln w="28575">
            <a:noFill/>
          </a:ln>
        </p:spPr>
        <p:txBody>
          <a:bodyPr wrap="square" rtlCol="0">
            <a:spAutoFit/>
          </a:bodyPr>
          <a:lstStyle/>
          <a:p>
            <a:r>
              <a:rPr lang="en-US" dirty="0">
                <a:solidFill>
                  <a:schemeClr val="tx2"/>
                </a:solidFill>
              </a:rPr>
              <a:t>Phonological: none</a:t>
            </a:r>
          </a:p>
        </p:txBody>
      </p:sp>
      <p:sp>
        <p:nvSpPr>
          <p:cNvPr id="9" name="Arrow: Right 8" descr="Arrow pointing to all of the orthographic errors">
            <a:extLst>
              <a:ext uri="{FF2B5EF4-FFF2-40B4-BE49-F238E27FC236}">
                <a16:creationId xmlns:a16="http://schemas.microsoft.com/office/drawing/2014/main" id="{4CAF5A31-EE92-4089-A02E-8856156CBC4C}"/>
              </a:ext>
            </a:extLst>
          </p:cNvPr>
          <p:cNvSpPr/>
          <p:nvPr/>
        </p:nvSpPr>
        <p:spPr>
          <a:xfrm>
            <a:off x="152400" y="3733800"/>
            <a:ext cx="838200" cy="609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extBox 6">
            <a:extLst>
              <a:ext uri="{FF2B5EF4-FFF2-40B4-BE49-F238E27FC236}">
                <a16:creationId xmlns:a16="http://schemas.microsoft.com/office/drawing/2014/main" id="{FC6505A2-F263-4168-A4FB-73F15E0BCB92}"/>
              </a:ext>
            </a:extLst>
          </p:cNvPr>
          <p:cNvSpPr txBox="1"/>
          <p:nvPr/>
        </p:nvSpPr>
        <p:spPr>
          <a:xfrm>
            <a:off x="1143000" y="3223621"/>
            <a:ext cx="7162800" cy="1754326"/>
          </a:xfrm>
          <a:prstGeom prst="rect">
            <a:avLst/>
          </a:prstGeom>
          <a:solidFill>
            <a:schemeClr val="tx2">
              <a:lumMod val="20000"/>
              <a:lumOff val="80000"/>
            </a:schemeClr>
          </a:solidFill>
          <a:ln w="28575">
            <a:noFill/>
          </a:ln>
        </p:spPr>
        <p:txBody>
          <a:bodyPr wrap="square" rtlCol="0">
            <a:spAutoFit/>
          </a:bodyPr>
          <a:lstStyle/>
          <a:p>
            <a:r>
              <a:rPr lang="en-US" dirty="0">
                <a:solidFill>
                  <a:schemeClr val="tx2"/>
                </a:solidFill>
              </a:rPr>
              <a:t>Orthographic:</a:t>
            </a:r>
          </a:p>
          <a:p>
            <a:pPr marL="342900" indent="-342900">
              <a:buFont typeface="Arial" panose="020B0604020202020204" pitchFamily="34" charset="0"/>
              <a:buChar char="•"/>
            </a:pPr>
            <a:r>
              <a:rPr lang="en-US" dirty="0">
                <a:solidFill>
                  <a:schemeClr val="tx2"/>
                </a:solidFill>
              </a:rPr>
              <a:t>Complex consonants: skool for school</a:t>
            </a:r>
          </a:p>
          <a:p>
            <a:pPr marL="342900" indent="-342900">
              <a:buFont typeface="Arial" panose="020B0604020202020204" pitchFamily="34" charset="0"/>
              <a:buChar char="•"/>
            </a:pPr>
            <a:r>
              <a:rPr lang="en-US" dirty="0">
                <a:solidFill>
                  <a:schemeClr val="tx2"/>
                </a:solidFill>
              </a:rPr>
              <a:t>Vowel team/Syllable juncture: balones for balloons</a:t>
            </a:r>
          </a:p>
          <a:p>
            <a:pPr marL="342900" indent="-342900">
              <a:buFont typeface="Arial" panose="020B0604020202020204" pitchFamily="34" charset="0"/>
              <a:buChar char="•"/>
            </a:pPr>
            <a:r>
              <a:rPr lang="en-US" dirty="0">
                <a:solidFill>
                  <a:schemeClr val="tx2"/>
                </a:solidFill>
              </a:rPr>
              <a:t>Consonant doubling: sumer for summer</a:t>
            </a:r>
          </a:p>
          <a:p>
            <a:pPr marL="342900" indent="-342900">
              <a:buFont typeface="Arial" panose="020B0604020202020204" pitchFamily="34" charset="0"/>
              <a:buChar char="•"/>
            </a:pPr>
            <a:r>
              <a:rPr lang="en-US" dirty="0">
                <a:solidFill>
                  <a:schemeClr val="tx2"/>
                </a:solidFill>
              </a:rPr>
              <a:t>Vce or Open/closed vowel confusions: rouls for rules</a:t>
            </a:r>
          </a:p>
          <a:p>
            <a:pPr marL="342900" indent="-342900">
              <a:buFont typeface="Arial" panose="020B0604020202020204" pitchFamily="34" charset="0"/>
              <a:buChar char="•"/>
            </a:pPr>
            <a:r>
              <a:rPr lang="en-US" dirty="0">
                <a:solidFill>
                  <a:schemeClr val="tx2"/>
                </a:solidFill>
              </a:rPr>
              <a:t>Vowel team: thot for thought</a:t>
            </a:r>
          </a:p>
        </p:txBody>
      </p:sp>
      <p:sp>
        <p:nvSpPr>
          <p:cNvPr id="8" name="TextBox 7">
            <a:extLst>
              <a:ext uri="{FF2B5EF4-FFF2-40B4-BE49-F238E27FC236}">
                <a16:creationId xmlns:a16="http://schemas.microsoft.com/office/drawing/2014/main" id="{1384CC46-6A27-43FA-9352-706A02BFBC4A}"/>
              </a:ext>
            </a:extLst>
          </p:cNvPr>
          <p:cNvSpPr txBox="1"/>
          <p:nvPr/>
        </p:nvSpPr>
        <p:spPr>
          <a:xfrm>
            <a:off x="1133061" y="5165236"/>
            <a:ext cx="7182678" cy="646331"/>
          </a:xfrm>
          <a:prstGeom prst="rect">
            <a:avLst/>
          </a:prstGeom>
          <a:solidFill>
            <a:schemeClr val="tx2">
              <a:lumMod val="20000"/>
              <a:lumOff val="80000"/>
            </a:schemeClr>
          </a:solidFill>
          <a:ln w="28575">
            <a:noFill/>
          </a:ln>
        </p:spPr>
        <p:txBody>
          <a:bodyPr wrap="square" rtlCol="0">
            <a:spAutoFit/>
          </a:bodyPr>
          <a:lstStyle/>
          <a:p>
            <a:r>
              <a:rPr lang="en-US" dirty="0">
                <a:solidFill>
                  <a:schemeClr val="tx2"/>
                </a:solidFill>
              </a:rPr>
              <a:t>Morphological: </a:t>
            </a:r>
          </a:p>
          <a:p>
            <a:pPr marL="285750" indent="-285750">
              <a:buFont typeface="Arial" panose="020B0604020202020204" pitchFamily="34" charset="0"/>
              <a:buChar char="•"/>
            </a:pPr>
            <a:r>
              <a:rPr lang="en-US" dirty="0">
                <a:solidFill>
                  <a:schemeClr val="tx2"/>
                </a:solidFill>
              </a:rPr>
              <a:t>Suffixes: vakashan for vacation</a:t>
            </a:r>
          </a:p>
        </p:txBody>
      </p:sp>
      <p:sp>
        <p:nvSpPr>
          <p:cNvPr id="4" name="Slide Number Placeholder 3">
            <a:extLst>
              <a:ext uri="{FF2B5EF4-FFF2-40B4-BE49-F238E27FC236}">
                <a16:creationId xmlns:a16="http://schemas.microsoft.com/office/drawing/2014/main" id="{1DB5C48E-51A9-474B-9793-41B0FA1B224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22</a:t>
            </a:fld>
            <a:endParaRPr lang="en-US" dirty="0">
              <a:solidFill>
                <a:srgbClr val="FFFFFF">
                  <a:lumMod val="75000"/>
                </a:srgbClr>
              </a:solidFill>
            </a:endParaRPr>
          </a:p>
        </p:txBody>
      </p:sp>
    </p:spTree>
    <p:extLst>
      <p:ext uri="{BB962C8B-B14F-4D97-AF65-F5344CB8AC3E}">
        <p14:creationId xmlns:p14="http://schemas.microsoft.com/office/powerpoint/2010/main" val="282237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A819D-12E7-4470-928B-A92AD174671B}"/>
              </a:ext>
            </a:extLst>
          </p:cNvPr>
          <p:cNvSpPr>
            <a:spLocks noGrp="1"/>
          </p:cNvSpPr>
          <p:nvPr>
            <p:ph type="title"/>
          </p:nvPr>
        </p:nvSpPr>
        <p:spPr/>
        <p:txBody>
          <a:bodyPr/>
          <a:lstStyle/>
          <a:p>
            <a:r>
              <a:rPr lang="en-US" dirty="0"/>
              <a:t>Let’s Practice</a:t>
            </a:r>
          </a:p>
        </p:txBody>
      </p:sp>
      <p:sp>
        <p:nvSpPr>
          <p:cNvPr id="2" name="Content Placeholder 1">
            <a:extLst>
              <a:ext uri="{FF2B5EF4-FFF2-40B4-BE49-F238E27FC236}">
                <a16:creationId xmlns:a16="http://schemas.microsoft.com/office/drawing/2014/main" id="{237B46C2-5072-42D9-9942-A94387698920}"/>
              </a:ext>
            </a:extLst>
          </p:cNvPr>
          <p:cNvSpPr>
            <a:spLocks noGrp="1"/>
          </p:cNvSpPr>
          <p:nvPr>
            <p:ph idx="1"/>
          </p:nvPr>
        </p:nvSpPr>
        <p:spPr>
          <a:xfrm>
            <a:off x="687526" y="1981392"/>
            <a:ext cx="8224699" cy="3852006"/>
          </a:xfrm>
        </p:spPr>
        <p:txBody>
          <a:bodyPr/>
          <a:lstStyle/>
          <a:p>
            <a:r>
              <a:rPr lang="en-US" dirty="0"/>
              <a:t>Step 3: Decide next steps for intervention</a:t>
            </a:r>
          </a:p>
          <a:p>
            <a:pPr marL="0" indent="0">
              <a:buNone/>
            </a:pPr>
            <a:endParaRPr lang="en-US" dirty="0"/>
          </a:p>
          <a:p>
            <a:pPr marL="0" indent="0" algn="ctr">
              <a:buNone/>
            </a:pPr>
            <a:r>
              <a:rPr lang="en-US" dirty="0"/>
              <a:t>Given the numerous errors in the___________ category, intervention should emphasize</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p:txBody>
      </p:sp>
      <p:sp>
        <p:nvSpPr>
          <p:cNvPr id="5" name="TextBox 4">
            <a:extLst>
              <a:ext uri="{FF2B5EF4-FFF2-40B4-BE49-F238E27FC236}">
                <a16:creationId xmlns:a16="http://schemas.microsoft.com/office/drawing/2014/main" id="{AA091E80-3A67-44F6-B668-0A9904B0F313}"/>
              </a:ext>
            </a:extLst>
          </p:cNvPr>
          <p:cNvSpPr txBox="1"/>
          <p:nvPr/>
        </p:nvSpPr>
        <p:spPr>
          <a:xfrm>
            <a:off x="5486400" y="2827861"/>
            <a:ext cx="2057400" cy="461665"/>
          </a:xfrm>
          <a:prstGeom prst="rect">
            <a:avLst/>
          </a:prstGeom>
          <a:noFill/>
        </p:spPr>
        <p:txBody>
          <a:bodyPr wrap="square" rtlCol="0">
            <a:spAutoFit/>
          </a:bodyPr>
          <a:lstStyle/>
          <a:p>
            <a:r>
              <a:rPr lang="en-US" sz="2400" dirty="0">
                <a:solidFill>
                  <a:srgbClr val="4E76A0">
                    <a:lumMod val="75000"/>
                  </a:srgbClr>
                </a:solidFill>
              </a:rPr>
              <a:t>orthographic</a:t>
            </a:r>
            <a:endParaRPr lang="en-US" dirty="0"/>
          </a:p>
        </p:txBody>
      </p:sp>
      <p:sp>
        <p:nvSpPr>
          <p:cNvPr id="10" name="Arrow: Down 9" descr="Arrow pointing to what the intervention should emphasize">
            <a:extLst>
              <a:ext uri="{FF2B5EF4-FFF2-40B4-BE49-F238E27FC236}">
                <a16:creationId xmlns:a16="http://schemas.microsoft.com/office/drawing/2014/main" id="{BED2AC7F-E276-476C-8175-88D7C661CEF7}"/>
              </a:ext>
            </a:extLst>
          </p:cNvPr>
          <p:cNvSpPr/>
          <p:nvPr/>
        </p:nvSpPr>
        <p:spPr>
          <a:xfrm>
            <a:off x="4190206" y="3581400"/>
            <a:ext cx="4572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016584C-C8D0-4F8A-A71D-21CBA8ECC308}"/>
              </a:ext>
            </a:extLst>
          </p:cNvPr>
          <p:cNvSpPr txBox="1"/>
          <p:nvPr/>
        </p:nvSpPr>
        <p:spPr>
          <a:xfrm>
            <a:off x="1048544" y="4135995"/>
            <a:ext cx="7046912" cy="1569660"/>
          </a:xfrm>
          <a:prstGeom prst="rect">
            <a:avLst/>
          </a:prstGeom>
          <a:solidFill>
            <a:schemeClr val="tx2">
              <a:lumMod val="20000"/>
              <a:lumOff val="80000"/>
            </a:schemeClr>
          </a:solidFill>
          <a:ln w="28575">
            <a:noFill/>
          </a:ln>
        </p:spPr>
        <p:txBody>
          <a:bodyPr wrap="square" rtlCol="0">
            <a:spAutoFit/>
          </a:bodyPr>
          <a:lstStyle/>
          <a:p>
            <a:pPr marL="0" lvl="1"/>
            <a:r>
              <a:rPr lang="en-US" sz="3200" dirty="0">
                <a:solidFill>
                  <a:schemeClr val="tx2"/>
                </a:solidFill>
              </a:rPr>
              <a:t>Systematic instruction in spelling patterns within words and between syllables</a:t>
            </a:r>
          </a:p>
        </p:txBody>
      </p:sp>
      <p:sp>
        <p:nvSpPr>
          <p:cNvPr id="4" name="Slide Number Placeholder 3">
            <a:extLst>
              <a:ext uri="{FF2B5EF4-FFF2-40B4-BE49-F238E27FC236}">
                <a16:creationId xmlns:a16="http://schemas.microsoft.com/office/drawing/2014/main" id="{1DB5C48E-51A9-474B-9793-41B0FA1B224F}"/>
              </a:ext>
            </a:extLst>
          </p:cNvPr>
          <p:cNvSpPr>
            <a:spLocks noGrp="1"/>
          </p:cNvSpPr>
          <p:nvPr>
            <p:ph type="sldNum" sz="quarter" idx="10"/>
          </p:nvPr>
        </p:nvSpPr>
        <p:spPr/>
        <p:txBody>
          <a:bodyPr/>
          <a:lstStyle/>
          <a:p>
            <a:fld id="{4DBB3109-6B36-4C42-ABE5-993D6B0A452A}" type="slidenum">
              <a:rPr lang="en-US" smtClean="0">
                <a:solidFill>
                  <a:srgbClr val="FFFFFF">
                    <a:lumMod val="75000"/>
                  </a:srgbClr>
                </a:solidFill>
              </a:rPr>
              <a:pPr/>
              <a:t>23</a:t>
            </a:fld>
            <a:endParaRPr lang="en-US" dirty="0">
              <a:solidFill>
                <a:srgbClr val="FFFFFF">
                  <a:lumMod val="75000"/>
                </a:srgbClr>
              </a:solidFill>
            </a:endParaRPr>
          </a:p>
        </p:txBody>
      </p:sp>
    </p:spTree>
    <p:extLst>
      <p:ext uri="{BB962C8B-B14F-4D97-AF65-F5344CB8AC3E}">
        <p14:creationId xmlns:p14="http://schemas.microsoft.com/office/powerpoint/2010/main" val="337785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Error and Skills Analysis in Mathematics</a:t>
            </a:r>
          </a:p>
        </p:txBody>
      </p:sp>
      <p:sp>
        <p:nvSpPr>
          <p:cNvPr id="3" name="Slide Number Placeholder 2">
            <a:extLst>
              <a:ext uri="{FF2B5EF4-FFF2-40B4-BE49-F238E27FC236}">
                <a16:creationId xmlns:a16="http://schemas.microsoft.com/office/drawing/2014/main" id="{AD060F52-EC3C-4EF4-A841-1FCFA8CEBE83}"/>
              </a:ext>
            </a:extLst>
          </p:cNvPr>
          <p:cNvSpPr>
            <a:spLocks noGrp="1"/>
          </p:cNvSpPr>
          <p:nvPr>
            <p:ph type="sldNum" sz="quarter" idx="12"/>
          </p:nvPr>
        </p:nvSpPr>
        <p:spPr/>
        <p:txBody>
          <a:bodyPr/>
          <a:lstStyle/>
          <a:p>
            <a:fld id="{A1A8B8B9-B651-4439-A868-E8F04EF81465}" type="slidenum">
              <a:rPr lang="en-US" smtClean="0">
                <a:solidFill>
                  <a:srgbClr val="1F497D">
                    <a:lumMod val="75000"/>
                  </a:srgbClr>
                </a:solidFill>
              </a:rPr>
              <a:pPr/>
              <a:t>24</a:t>
            </a:fld>
            <a:endParaRPr lang="en-US" dirty="0">
              <a:solidFill>
                <a:srgbClr val="1F497D">
                  <a:lumMod val="75000"/>
                </a:srgbClr>
              </a:solidFill>
            </a:endParaRPr>
          </a:p>
        </p:txBody>
      </p:sp>
    </p:spTree>
    <p:extLst>
      <p:ext uri="{BB962C8B-B14F-4D97-AF65-F5344CB8AC3E}">
        <p14:creationId xmlns:p14="http://schemas.microsoft.com/office/powerpoint/2010/main" val="303132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a:t>Analyzing Computation Errors</a:t>
            </a:r>
          </a:p>
        </p:txBody>
      </p:sp>
      <p:sp>
        <p:nvSpPr>
          <p:cNvPr id="275459" name="Rectangle 3"/>
          <p:cNvSpPr>
            <a:spLocks noGrp="1" noChangeArrowheads="1"/>
          </p:cNvSpPr>
          <p:nvPr>
            <p:ph idx="1"/>
          </p:nvPr>
        </p:nvSpPr>
        <p:spPr/>
        <p:txBody>
          <a:bodyPr/>
          <a:lstStyle/>
          <a:p>
            <a:r>
              <a:rPr lang="en-US" dirty="0"/>
              <a:t>How wrong is a wrong answer?</a:t>
            </a:r>
          </a:p>
          <a:p>
            <a:r>
              <a:rPr lang="en-US" dirty="0"/>
              <a:t>Evaluate each numeral in the answer to look for patterns in correct and incorrect digits.</a:t>
            </a:r>
          </a:p>
          <a:p>
            <a:r>
              <a:rPr lang="en-US" dirty="0"/>
              <a:t>Further analyze student work when shown.</a:t>
            </a:r>
          </a:p>
        </p:txBody>
      </p:sp>
      <p:pic>
        <p:nvPicPr>
          <p:cNvPr id="2050" name="Picture 2" descr="An image of 4 squares arranged in a 2 by 2 matrix.  The top left square has a plus sign. The top right has a minus sign. The bottom left has a division sign.  The bottom right has a multiplication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040" y="4038600"/>
            <a:ext cx="161192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23F8832-8DA0-45C9-A382-ABF23ED1257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spTree>
    <p:extLst>
      <p:ext uri="{BB962C8B-B14F-4D97-AF65-F5344CB8AC3E}">
        <p14:creationId xmlns:p14="http://schemas.microsoft.com/office/powerpoint/2010/main" val="320946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Computation Scoring Review: </a:t>
            </a:r>
            <a:br>
              <a:rPr lang="en-US" sz="4000" dirty="0"/>
            </a:br>
            <a:r>
              <a:rPr lang="en-US" sz="4000" dirty="0"/>
              <a:t>Addition, Subtraction, and Multiplication</a:t>
            </a:r>
          </a:p>
        </p:txBody>
      </p:sp>
      <p:sp>
        <p:nvSpPr>
          <p:cNvPr id="14" name="Content Placeholder 13"/>
          <p:cNvSpPr>
            <a:spLocks noGrp="1"/>
          </p:cNvSpPr>
          <p:nvPr>
            <p:ph idx="1"/>
          </p:nvPr>
        </p:nvSpPr>
        <p:spPr/>
        <p:txBody>
          <a:bodyPr/>
          <a:lstStyle/>
          <a:p>
            <a:r>
              <a:rPr lang="en-US" dirty="0"/>
              <a:t>Score each correct digit in the answer from </a:t>
            </a:r>
            <a:r>
              <a:rPr lang="en-US" u="sng" dirty="0"/>
              <a:t>right to left</a:t>
            </a:r>
            <a:r>
              <a:rPr lang="en-US" dirty="0"/>
              <a:t>.</a:t>
            </a:r>
            <a:endParaRPr lang="en-US" u="sng" dirty="0"/>
          </a:p>
          <a:p>
            <a:endParaRPr lang="en-US" b="1" dirty="0"/>
          </a:p>
          <a:p>
            <a:endParaRPr lang="en-US" b="1" dirty="0"/>
          </a:p>
          <a:p>
            <a:r>
              <a:rPr lang="en-US" b="1" dirty="0"/>
              <a:t>Example</a:t>
            </a:r>
            <a:r>
              <a:rPr lang="en-US" dirty="0"/>
              <a:t>: Correct answer is 417.</a:t>
            </a:r>
          </a:p>
        </p:txBody>
      </p:sp>
      <p:sp>
        <p:nvSpPr>
          <p:cNvPr id="16" name="Left Arrow 15" descr="A blue arrow pointing to the left."/>
          <p:cNvSpPr/>
          <p:nvPr/>
        </p:nvSpPr>
        <p:spPr>
          <a:xfrm>
            <a:off x="3505200" y="2590800"/>
            <a:ext cx="2133600" cy="609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0" name="Group 47" descr="A 4 by 2 table. The top row contains two column headers, student answer and correct digits.  The last three rows show a student response on the left and the number of correct digits on the right.  Within the student answer, correct digits are underlined.&#10;&#10;In the first row, the student provided the correct answer of 417, resulting in 3 correct digits.  The second answer is 415, with 2 correct digits.  The last answer is 45, with only 1 correct digit because the 4 is out of place."/>
          <p:cNvGraphicFramePr>
            <a:graphicFrameLocks noGrp="1"/>
          </p:cNvGraphicFramePr>
          <p:nvPr>
            <p:extLst>
              <p:ext uri="{D42A27DB-BD31-4B8C-83A1-F6EECF244321}">
                <p14:modId xmlns:p14="http://schemas.microsoft.com/office/powerpoint/2010/main" val="1776447462"/>
              </p:ext>
            </p:extLst>
          </p:nvPr>
        </p:nvGraphicFramePr>
        <p:xfrm>
          <a:off x="2142902" y="3886200"/>
          <a:ext cx="5096098" cy="1920241"/>
        </p:xfrm>
        <a:graphic>
          <a:graphicData uri="http://schemas.openxmlformats.org/drawingml/2006/table">
            <a:tbl>
              <a:tblPr firstRow="1">
                <a:tableStyleId>{B301B821-A1FF-4177-AEE7-76D212191A09}</a:tableStyleId>
              </a:tblPr>
              <a:tblGrid>
                <a:gridCol w="2548049">
                  <a:extLst>
                    <a:ext uri="{9D8B030D-6E8A-4147-A177-3AD203B41FA5}">
                      <a16:colId xmlns:a16="http://schemas.microsoft.com/office/drawing/2014/main" val="20000"/>
                    </a:ext>
                  </a:extLst>
                </a:gridCol>
                <a:gridCol w="2548049">
                  <a:extLst>
                    <a:ext uri="{9D8B030D-6E8A-4147-A177-3AD203B41FA5}">
                      <a16:colId xmlns:a16="http://schemas.microsoft.com/office/drawing/2014/main" val="20001"/>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91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417</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tx2">
                              <a:lumMod val="75000"/>
                            </a:schemeClr>
                          </a:solidFill>
                          <a:effectLst/>
                        </a:rPr>
                        <a:t>3</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491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41</a:t>
                      </a:r>
                      <a:r>
                        <a:rPr kumimoji="0" lang="en-US" sz="2000" b="0" i="0" u="none" strike="noStrike" cap="none" normalizeH="0" baseline="0" dirty="0">
                          <a:ln>
                            <a:noFill/>
                          </a:ln>
                          <a:solidFill>
                            <a:schemeClr val="tx2">
                              <a:lumMod val="75000"/>
                            </a:schemeClr>
                          </a:solidFill>
                          <a:effectLst/>
                          <a:latin typeface="+mn-lt"/>
                          <a:ea typeface="+mn-ea"/>
                          <a:cs typeface="+mn-cs"/>
                        </a:rPr>
                        <a:t>5</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491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sng" strike="noStrike" cap="none" normalizeH="0" baseline="0" dirty="0">
                          <a:ln>
                            <a:noFill/>
                          </a:ln>
                          <a:solidFill>
                            <a:schemeClr val="tx2">
                              <a:lumMod val="75000"/>
                            </a:schemeClr>
                          </a:solidFill>
                          <a:effectLst/>
                          <a:latin typeface="+mn-lt"/>
                          <a:ea typeface="+mn-ea"/>
                          <a:cs typeface="+mn-cs"/>
                        </a:rPr>
                        <a:t>7</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spTree>
    <p:extLst>
      <p:ext uri="{BB962C8B-B14F-4D97-AF65-F5344CB8AC3E}">
        <p14:creationId xmlns:p14="http://schemas.microsoft.com/office/powerpoint/2010/main" val="231252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Review: Division</a:t>
            </a:r>
          </a:p>
        </p:txBody>
      </p:sp>
      <p:sp>
        <p:nvSpPr>
          <p:cNvPr id="14" name="Content Placeholder 13"/>
          <p:cNvSpPr>
            <a:spLocks noGrp="1"/>
          </p:cNvSpPr>
          <p:nvPr>
            <p:ph idx="1"/>
          </p:nvPr>
        </p:nvSpPr>
        <p:spPr/>
        <p:txBody>
          <a:bodyPr/>
          <a:lstStyle/>
          <a:p>
            <a:pPr>
              <a:spcAft>
                <a:spcPts val="1200"/>
              </a:spcAft>
            </a:pPr>
            <a:r>
              <a:rPr lang="en-US" dirty="0"/>
              <a:t>Score each correct digit in the answer from </a:t>
            </a:r>
            <a:r>
              <a:rPr lang="en-US" u="sng" dirty="0"/>
              <a:t>left to right</a:t>
            </a:r>
            <a:r>
              <a:rPr lang="en-US" dirty="0"/>
              <a:t>, with remainders scored from </a:t>
            </a:r>
            <a:r>
              <a:rPr lang="en-US" u="sng" dirty="0"/>
              <a:t>right to left.</a:t>
            </a:r>
            <a:endParaRPr lang="en-US" dirty="0"/>
          </a:p>
          <a:p>
            <a:pPr algn="ctr"/>
            <a:r>
              <a:rPr lang="en-US" sz="3600" dirty="0"/>
              <a:t># R #</a:t>
            </a:r>
          </a:p>
        </p:txBody>
      </p:sp>
      <p:sp>
        <p:nvSpPr>
          <p:cNvPr id="6" name="Left Arrow 5" descr="A red arrow pointing to the right, indicating that the whole number of the answer is scored left to right."/>
          <p:cNvSpPr/>
          <p:nvPr/>
        </p:nvSpPr>
        <p:spPr>
          <a:xfrm rot="10800000">
            <a:off x="4191000" y="35814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accent2"/>
              </a:solidFill>
            </a:endParaRPr>
          </a:p>
        </p:txBody>
      </p:sp>
      <p:sp>
        <p:nvSpPr>
          <p:cNvPr id="7" name="Left Arrow 6" descr="A blue arrow pointing to the left, indicating that the remainder is scored right to left."/>
          <p:cNvSpPr/>
          <p:nvPr/>
        </p:nvSpPr>
        <p:spPr>
          <a:xfrm>
            <a:off x="4982609" y="3584449"/>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 name="Group 47" descr="A 3 by 3 table. The first row contains the following column headers: Correct answer, student answer, correct digits.  The last two rows are merged in the first column to show the correct answer of 36 remainder 13.  In the student answer column, correct digits are underlined. In the second row, the student answer is 37 remainder 1.  The only correct digit is the 3.  In the third row, the student answer is 26 remainder 3.  There are 2 correct digits, the 6 and the 3."/>
          <p:cNvGraphicFramePr>
            <a:graphicFrameLocks noGrp="1"/>
          </p:cNvGraphicFramePr>
          <p:nvPr>
            <p:extLst>
              <p:ext uri="{D42A27DB-BD31-4B8C-83A1-F6EECF244321}">
                <p14:modId xmlns:p14="http://schemas.microsoft.com/office/powerpoint/2010/main" val="2901805066"/>
              </p:ext>
            </p:extLst>
          </p:nvPr>
        </p:nvGraphicFramePr>
        <p:xfrm>
          <a:off x="685800" y="4191000"/>
          <a:ext cx="7772400" cy="1428793"/>
        </p:xfrm>
        <a:graphic>
          <a:graphicData uri="http://schemas.openxmlformats.org/drawingml/2006/table">
            <a:tbl>
              <a:tblPr firstRow="1">
                <a:tableStyleId>{B301B821-A1FF-4177-AEE7-76D212191A09}</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9144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36 R 13</a:t>
                      </a:r>
                    </a:p>
                  </a:txBody>
                  <a:tcPr anchor="ctr" horzOverflow="overflow">
                    <a:lnR w="12700" cap="flat" cmpd="sng" algn="ctr">
                      <a:solidFill>
                        <a:schemeClr val="tx2"/>
                      </a:solidFill>
                      <a:prstDash val="solid"/>
                      <a:round/>
                      <a:headEnd type="none" w="med" len="med"/>
                      <a:tailEnd type="none" w="med" len="med"/>
                    </a:ln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3</a:t>
                      </a:r>
                      <a:r>
                        <a:rPr kumimoji="0" lang="en-US" sz="2000" b="0" i="0" u="none" strike="noStrike" cap="none" normalizeH="0" baseline="0" dirty="0">
                          <a:ln>
                            <a:noFill/>
                          </a:ln>
                          <a:solidFill>
                            <a:schemeClr val="tx2">
                              <a:lumMod val="75000"/>
                            </a:schemeClr>
                          </a:solidFill>
                          <a:effectLst/>
                          <a:latin typeface="+mn-lt"/>
                          <a:ea typeface="+mn-ea"/>
                          <a:cs typeface="+mn-cs"/>
                        </a:rPr>
                        <a:t>7 R 1</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tx2">
                              <a:lumMod val="75000"/>
                            </a:schemeClr>
                          </a:solidFill>
                          <a:effectLst/>
                        </a:rPr>
                        <a:t>1</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491448">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sng" strike="noStrike" cap="none" normalizeH="0" baseline="0" dirty="0">
                          <a:ln>
                            <a:noFill/>
                          </a:ln>
                          <a:solidFill>
                            <a:schemeClr val="tx2">
                              <a:lumMod val="75000"/>
                            </a:schemeClr>
                          </a:solidFill>
                          <a:effectLst/>
                          <a:latin typeface="+mn-lt"/>
                          <a:ea typeface="+mn-ea"/>
                          <a:cs typeface="+mn-cs"/>
                        </a:rPr>
                        <a:t>6</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R 2</a:t>
                      </a:r>
                      <a:r>
                        <a:rPr kumimoji="0" lang="en-US" sz="2000" b="0" i="0" u="sng" strike="noStrike" cap="none" normalizeH="0" baseline="0" dirty="0">
                          <a:ln>
                            <a:noFill/>
                          </a:ln>
                          <a:solidFill>
                            <a:schemeClr val="tx2">
                              <a:lumMod val="75000"/>
                            </a:schemeClr>
                          </a:solidFill>
                          <a:effectLst/>
                          <a:latin typeface="+mn-lt"/>
                          <a:ea typeface="+mn-ea"/>
                          <a:cs typeface="+mn-cs"/>
                        </a:rPr>
                        <a:t>3</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9" name="Left Arrow 8" descr="A red arrow pointing to the right, showing that the whole number portion of the correct answer, 36, is scored left to right."/>
          <p:cNvSpPr/>
          <p:nvPr/>
        </p:nvSpPr>
        <p:spPr>
          <a:xfrm rot="10800000">
            <a:off x="762000" y="52578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Left Arrow 9" descr="A blue arrow pointing to the left under the correct answer's remainder, 13. This indicates that the remainder is scored right to left."/>
          <p:cNvSpPr/>
          <p:nvPr/>
        </p:nvSpPr>
        <p:spPr>
          <a:xfrm>
            <a:off x="1447800" y="525780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Tree>
    <p:extLst>
      <p:ext uri="{BB962C8B-B14F-4D97-AF65-F5344CB8AC3E}">
        <p14:creationId xmlns:p14="http://schemas.microsoft.com/office/powerpoint/2010/main" val="55286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Review: Decimals</a:t>
            </a:r>
          </a:p>
        </p:txBody>
      </p:sp>
      <p:sp>
        <p:nvSpPr>
          <p:cNvPr id="14" name="Content Placeholder 13"/>
          <p:cNvSpPr>
            <a:spLocks noGrp="1"/>
          </p:cNvSpPr>
          <p:nvPr>
            <p:ph idx="1"/>
          </p:nvPr>
        </p:nvSpPr>
        <p:spPr/>
        <p:txBody>
          <a:bodyPr/>
          <a:lstStyle/>
          <a:p>
            <a:r>
              <a:rPr lang="en-US" dirty="0"/>
              <a:t>Start at the decimal point and work outward in both directions.</a:t>
            </a:r>
          </a:p>
          <a:p>
            <a:pPr algn="ctr">
              <a:lnSpc>
                <a:spcPts val="4000"/>
              </a:lnSpc>
              <a:spcBef>
                <a:spcPts val="0"/>
              </a:spcBef>
            </a:pPr>
            <a:r>
              <a:rPr lang="en-US" sz="3600" dirty="0"/>
              <a:t>#</a:t>
            </a:r>
            <a:r>
              <a:rPr lang="en-US" sz="6600" dirty="0"/>
              <a:t>.</a:t>
            </a:r>
            <a:r>
              <a:rPr lang="en-US" sz="3600" dirty="0"/>
              <a:t>#</a:t>
            </a:r>
          </a:p>
        </p:txBody>
      </p:sp>
      <p:sp>
        <p:nvSpPr>
          <p:cNvPr id="7" name="Left Arrow 6" descr="A blue arrow pointing to the left, indicating that the numerals to the left of the decimal point are scored right to left."/>
          <p:cNvSpPr/>
          <p:nvPr/>
        </p:nvSpPr>
        <p:spPr>
          <a:xfrm>
            <a:off x="4343400" y="335280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Left Arrow 5" descr="A red arrow pointing to the right, indicating that the numerals to the right of the decimal point are scored left to right."/>
          <p:cNvSpPr/>
          <p:nvPr/>
        </p:nvSpPr>
        <p:spPr>
          <a:xfrm rot="10800000">
            <a:off x="4876800" y="33528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aphicFrame>
        <p:nvGraphicFramePr>
          <p:cNvPr id="8" name="Group 47" descr="A 3 by 3 table. The first row contains the following column headers: Correct answer, student answer, correct digits.  The last two rows are merged in the first column to show the correct answer of 83.76. In the second column, correct digits are underlined in the student answers.  In the second row, there are 0 correct digits in the answer 8.6, because neither numeral was in the correct position relative to the decimal point.  In the second row, the answer of 84.7 has two correct digits, teh 8 and the 7."/>
          <p:cNvGraphicFramePr>
            <a:graphicFrameLocks noGrp="1"/>
          </p:cNvGraphicFramePr>
          <p:nvPr>
            <p:extLst>
              <p:ext uri="{D42A27DB-BD31-4B8C-83A1-F6EECF244321}">
                <p14:modId xmlns:p14="http://schemas.microsoft.com/office/powerpoint/2010/main" val="1425357734"/>
              </p:ext>
            </p:extLst>
          </p:nvPr>
        </p:nvGraphicFramePr>
        <p:xfrm>
          <a:off x="685800" y="4038600"/>
          <a:ext cx="7772399" cy="1428793"/>
        </p:xfrm>
        <a:graphic>
          <a:graphicData uri="http://schemas.openxmlformats.org/drawingml/2006/table">
            <a:tbl>
              <a:tblPr firstRow="1">
                <a:tableStyleId>{B301B821-A1FF-4177-AEE7-76D212191A09}</a:tableStyleId>
              </a:tblPr>
              <a:tblGrid>
                <a:gridCol w="2692542">
                  <a:extLst>
                    <a:ext uri="{9D8B030D-6E8A-4147-A177-3AD203B41FA5}">
                      <a16:colId xmlns:a16="http://schemas.microsoft.com/office/drawing/2014/main" val="20000"/>
                    </a:ext>
                  </a:extLst>
                </a:gridCol>
                <a:gridCol w="2692542">
                  <a:extLst>
                    <a:ext uri="{9D8B030D-6E8A-4147-A177-3AD203B41FA5}">
                      <a16:colId xmlns:a16="http://schemas.microsoft.com/office/drawing/2014/main" val="20001"/>
                    </a:ext>
                  </a:extLst>
                </a:gridCol>
                <a:gridCol w="2387315">
                  <a:extLst>
                    <a:ext uri="{9D8B030D-6E8A-4147-A177-3AD203B41FA5}">
                      <a16:colId xmlns:a16="http://schemas.microsoft.com/office/drawing/2014/main" val="20002"/>
                    </a:ext>
                  </a:extLst>
                </a:gridCol>
              </a:tblGrid>
              <a:tr h="445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9144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83.76</a:t>
                      </a:r>
                    </a:p>
                  </a:txBody>
                  <a:tcPr horzOverflow="overflow">
                    <a:lnR w="12700" cap="flat" cmpd="sng" algn="ctr">
                      <a:solidFill>
                        <a:schemeClr val="tx2"/>
                      </a:solidFill>
                      <a:prstDash val="solid"/>
                      <a:round/>
                      <a:headEnd type="none" w="med" len="med"/>
                      <a:tailEnd type="none" w="med" len="med"/>
                    </a:ln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mn-ea"/>
                          <a:cs typeface="+mn-cs"/>
                        </a:rPr>
                        <a:t>8.6</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tx2">
                              <a:lumMod val="75000"/>
                            </a:schemeClr>
                          </a:solidFill>
                          <a:effectLst/>
                        </a:rPr>
                        <a:t>0</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491448">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mn-ea"/>
                          <a:cs typeface="+mn-cs"/>
                        </a:rPr>
                        <a:t>8</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sng" strike="noStrike" cap="none" normalizeH="0" baseline="0" dirty="0">
                          <a:ln>
                            <a:noFill/>
                          </a:ln>
                          <a:solidFill>
                            <a:schemeClr val="tx2">
                              <a:lumMod val="75000"/>
                            </a:schemeClr>
                          </a:solidFill>
                          <a:effectLst/>
                          <a:latin typeface="+mn-lt"/>
                          <a:ea typeface="+mn-ea"/>
                          <a:cs typeface="+mn-cs"/>
                        </a:rPr>
                        <a:t>7</a:t>
                      </a:r>
                      <a:endPar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10" name="Left Arrow 9" descr="A blue arrow pointing to the left is placed under the 83 of the correct answer, indicating that these digits are scored right to left because they are located to the left of the decimal point."/>
          <p:cNvSpPr/>
          <p:nvPr/>
        </p:nvSpPr>
        <p:spPr>
          <a:xfrm>
            <a:off x="762000" y="495300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Left Arrow 8" descr="A red arrow pointing to the right is placed under the 76 of the correct answer, indicating that these digits are scored left to right because they are located to the right of the decimal point."/>
          <p:cNvSpPr/>
          <p:nvPr/>
        </p:nvSpPr>
        <p:spPr>
          <a:xfrm rot="10800000">
            <a:off x="1219200" y="4953000"/>
            <a:ext cx="3810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spTree>
    <p:extLst>
      <p:ext uri="{BB962C8B-B14F-4D97-AF65-F5344CB8AC3E}">
        <p14:creationId xmlns:p14="http://schemas.microsoft.com/office/powerpoint/2010/main" val="134992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Review: Fractions</a:t>
            </a:r>
          </a:p>
        </p:txBody>
      </p:sp>
      <p:sp>
        <p:nvSpPr>
          <p:cNvPr id="14" name="Content Placeholder 13"/>
          <p:cNvSpPr>
            <a:spLocks noGrp="1"/>
          </p:cNvSpPr>
          <p:nvPr>
            <p:ph idx="1"/>
          </p:nvPr>
        </p:nvSpPr>
        <p:spPr/>
        <p:txBody>
          <a:bodyPr/>
          <a:lstStyle/>
          <a:p>
            <a:r>
              <a:rPr lang="en-US" sz="2000" dirty="0"/>
              <a:t>Score correct digits in each part of problem (whole number, numerator, and denominator) from </a:t>
            </a:r>
            <a:r>
              <a:rPr lang="en-US" sz="2000" u="sng" dirty="0"/>
              <a:t>right to left,</a:t>
            </a:r>
            <a:r>
              <a:rPr lang="en-US" sz="2000" dirty="0"/>
              <a:t> then add them for total correct digits.</a:t>
            </a:r>
          </a:p>
        </p:txBody>
      </p:sp>
      <mc:AlternateContent xmlns:mc="http://schemas.openxmlformats.org/markup-compatibility/2006" xmlns:a14="http://schemas.microsoft.com/office/drawing/2010/main">
        <mc:Choice Requires="a14">
          <p:sp>
            <p:nvSpPr>
              <p:cNvPr id="2" name="fraction"/>
              <p:cNvSpPr/>
              <p:nvPr/>
            </p:nvSpPr>
            <p:spPr>
              <a:xfrm>
                <a:off x="685800" y="3743156"/>
                <a:ext cx="1047594" cy="12410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m:t>
                      </m:r>
                      <m:f>
                        <m:fPr>
                          <m:ctrlPr>
                            <a:rPr lang="en-US" sz="4000" i="1">
                              <a:latin typeface="Cambria Math" panose="02040503050406030204" pitchFamily="18" charset="0"/>
                            </a:rPr>
                          </m:ctrlPr>
                        </m:fPr>
                        <m:num>
                          <m:r>
                            <a:rPr lang="en-US" sz="4000" b="0" i="1" smtClean="0">
                              <a:latin typeface="Cambria Math"/>
                            </a:rPr>
                            <m:t>#</m:t>
                          </m:r>
                        </m:num>
                        <m:den>
                          <m:r>
                            <a:rPr lang="en-US" sz="4000" b="0" i="1" smtClean="0">
                              <a:latin typeface="Cambria Math"/>
                            </a:rPr>
                            <m:t>#</m:t>
                          </m:r>
                        </m:den>
                      </m:f>
                    </m:oMath>
                  </m:oMathPara>
                </a14:m>
                <a:endParaRPr lang="en-US" dirty="0"/>
              </a:p>
            </p:txBody>
          </p:sp>
        </mc:Choice>
        <mc:Fallback xmlns="">
          <p:sp>
            <p:nvSpPr>
              <p:cNvPr id="2" name="fraction"/>
              <p:cNvSpPr>
                <a:spLocks noRot="1" noChangeAspect="1" noMove="1" noResize="1" noEditPoints="1" noAdjustHandles="1" noChangeArrowheads="1" noChangeShapeType="1" noTextEdit="1"/>
              </p:cNvSpPr>
              <p:nvPr/>
            </p:nvSpPr>
            <p:spPr>
              <a:xfrm>
                <a:off x="685800" y="3743156"/>
                <a:ext cx="1047594" cy="1241045"/>
              </a:xfrm>
              <a:prstGeom prst="rect">
                <a:avLst/>
              </a:prstGeom>
              <a:blipFill rotWithShape="1">
                <a:blip r:embed="rId3"/>
                <a:stretch>
                  <a:fillRect/>
                </a:stretch>
              </a:blipFill>
            </p:spPr>
            <p:txBody>
              <a:bodyPr/>
              <a:lstStyle/>
              <a:p>
                <a:r>
                  <a:rPr lang="en-US">
                    <a:noFill/>
                  </a:rPr>
                  <a:t> </a:t>
                </a:r>
              </a:p>
            </p:txBody>
          </p:sp>
        </mc:Fallback>
      </mc:AlternateContent>
      <p:sp>
        <p:nvSpPr>
          <p:cNvPr id="10" name="whole" descr="A blue arrow pointing to the left, indicating that digits in the whole number of the answer are scored right to left."/>
          <p:cNvSpPr/>
          <p:nvPr/>
        </p:nvSpPr>
        <p:spPr>
          <a:xfrm>
            <a:off x="711490" y="4662172"/>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numerator" descr="A blue arrow pointing to the left, indicating that digits in the numerator are scored right to left."/>
          <p:cNvSpPr/>
          <p:nvPr/>
        </p:nvSpPr>
        <p:spPr>
          <a:xfrm>
            <a:off x="1220483" y="3519170"/>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denominator" descr="A blue arrow pointing to the left, indicating that digits in the denominator are scored right to left."/>
          <p:cNvSpPr/>
          <p:nvPr/>
        </p:nvSpPr>
        <p:spPr>
          <a:xfrm>
            <a:off x="1209597" y="4984201"/>
            <a:ext cx="384048"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mc:Choice xmlns:a14="http://schemas.microsoft.com/office/drawing/2010/main" Requires="a14">
          <p:graphicFrame>
            <p:nvGraphicFramePr>
              <p:cNvPr id="5" name="Table 4" descr="A 3 by 3 table. The first row contains the following column headers: Correct answer, student answer, correct digits.  The last two rows are merged in the first column to show the correct answer of 6 and 7 twelfths.  The second row shows the first student answer of 6 and 8 elevenths. Within this answer, the digits 6 and the first 1 of 11 are in green, while the incorrect digits 8 and the second 1 of 11 are in red.  This answer has two correct digits, shown by the 2 in the last column of this row.  The third row shows the second student's answer, which is 5 and 6 twelfths. The 5 and 6 are in red because they are incorrect digits.  The 1 and 2 of the domoninator are both correct and shown in green.  The score of 2 correct digits is shown in the bottom right cell."/>
              <p:cNvGraphicFramePr>
                <a:graphicFrameLocks noGrp="1"/>
              </p:cNvGraphicFramePr>
              <p:nvPr>
                <p:extLst>
                  <p:ext uri="{D42A27DB-BD31-4B8C-83A1-F6EECF244321}">
                    <p14:modId xmlns:p14="http://schemas.microsoft.com/office/powerpoint/2010/main" val="215893189"/>
                  </p:ext>
                </p:extLst>
              </p:nvPr>
            </p:nvGraphicFramePr>
            <p:xfrm>
              <a:off x="2895600" y="3030262"/>
              <a:ext cx="4343400" cy="2758287"/>
            </p:xfrm>
            <a:graphic>
              <a:graphicData uri="http://schemas.openxmlformats.org/drawingml/2006/table">
                <a:tbl>
                  <a:tblPr firstRow="1">
                    <a:tableStyleId>{B301B821-A1FF-4177-AEE7-76D212191A09}</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7250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1016603">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r>
                                  <a:rPr lang="en-US" sz="2000" b="0" i="1" smtClean="0">
                                    <a:solidFill>
                                      <a:schemeClr val="tx2">
                                        <a:lumMod val="75000"/>
                                      </a:schemeClr>
                                    </a:solidFill>
                                    <a:latin typeface="Cambria Math"/>
                                  </a:rPr>
                                  <m:t>6</m:t>
                                </m:r>
                                <m:f>
                                  <m:fPr>
                                    <m:ctrlPr>
                                      <a:rPr lang="en-US" sz="2000" i="1">
                                        <a:solidFill>
                                          <a:schemeClr val="tx2">
                                            <a:lumMod val="75000"/>
                                          </a:schemeClr>
                                        </a:solidFill>
                                        <a:latin typeface="Cambria Math" panose="02040503050406030204" pitchFamily="18" charset="0"/>
                                      </a:rPr>
                                    </m:ctrlPr>
                                  </m:fPr>
                                  <m:num>
                                    <m:r>
                                      <a:rPr lang="en-US" sz="2000" b="0" i="1" smtClean="0">
                                        <a:solidFill>
                                          <a:schemeClr val="tx2">
                                            <a:lumMod val="75000"/>
                                          </a:schemeClr>
                                        </a:solidFill>
                                        <a:latin typeface="Cambria Math"/>
                                      </a:rPr>
                                      <m:t>7</m:t>
                                    </m:r>
                                  </m:num>
                                  <m:den>
                                    <m:r>
                                      <a:rPr lang="en-US" sz="2000" b="0" i="1" smtClean="0">
                                        <a:solidFill>
                                          <a:schemeClr val="tx2">
                                            <a:lumMod val="75000"/>
                                          </a:schemeClr>
                                        </a:solidFill>
                                        <a:latin typeface="Cambria Math"/>
                                      </a:rPr>
                                      <m:t>12</m:t>
                                    </m:r>
                                  </m:den>
                                </m:f>
                              </m:oMath>
                            </m:oMathPara>
                          </a14:m>
                          <a:endParaRPr kumimoji="0" lang="en-US" sz="20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r>
                                  <a:rPr lang="en-US" sz="2000" b="0" i="1" smtClean="0">
                                    <a:solidFill>
                                      <a:schemeClr val="accent3">
                                        <a:lumMod val="50000"/>
                                      </a:schemeClr>
                                    </a:solidFill>
                                    <a:latin typeface="Cambria Math"/>
                                  </a:rPr>
                                  <m:t>6</m:t>
                                </m:r>
                                <m:f>
                                  <m:fPr>
                                    <m:ctrlPr>
                                      <a:rPr lang="en-US" sz="2000" i="1">
                                        <a:latin typeface="Cambria Math" panose="02040503050406030204" pitchFamily="18" charset="0"/>
                                      </a:rPr>
                                    </m:ctrlPr>
                                  </m:fPr>
                                  <m:num>
                                    <m:r>
                                      <a:rPr lang="en-US" sz="2000" b="0" i="1" smtClean="0">
                                        <a:solidFill>
                                          <a:srgbClr val="C00000"/>
                                        </a:solidFill>
                                        <a:latin typeface="Cambria Math"/>
                                      </a:rPr>
                                      <m:t>8</m:t>
                                    </m:r>
                                  </m:num>
                                  <m:den>
                                    <m:r>
                                      <a:rPr lang="en-US" sz="2000" b="0" i="1" smtClean="0">
                                        <a:solidFill>
                                          <a:schemeClr val="accent3">
                                            <a:lumMod val="50000"/>
                                          </a:schemeClr>
                                        </a:solidFill>
                                        <a:latin typeface="Cambria Math"/>
                                      </a:rPr>
                                      <m:t>1</m:t>
                                    </m:r>
                                    <m:r>
                                      <a:rPr lang="en-US" sz="2000" b="0" i="1" smtClean="0">
                                        <a:solidFill>
                                          <a:srgbClr val="C00000"/>
                                        </a:solidFill>
                                        <a:latin typeface="Cambria Math"/>
                                      </a:rPr>
                                      <m:t>1</m:t>
                                    </m:r>
                                  </m:den>
                                </m:f>
                              </m:oMath>
                            </m:oMathPara>
                          </a14:m>
                          <a:endParaRPr kumimoji="0" lang="en-US" sz="20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1016603">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r>
                                  <a:rPr lang="en-US" sz="2000" b="0" i="1" smtClean="0">
                                    <a:solidFill>
                                      <a:srgbClr val="A20000"/>
                                    </a:solidFill>
                                    <a:latin typeface="Cambria Math"/>
                                  </a:rPr>
                                  <m:t>5</m:t>
                                </m:r>
                                <m:f>
                                  <m:fPr>
                                    <m:ctrlPr>
                                      <a:rPr lang="en-US" sz="2000" i="1">
                                        <a:latin typeface="Cambria Math" panose="02040503050406030204" pitchFamily="18" charset="0"/>
                                      </a:rPr>
                                    </m:ctrlPr>
                                  </m:fPr>
                                  <m:num>
                                    <m:r>
                                      <a:rPr lang="en-US" sz="2000" b="0" i="1" smtClean="0">
                                        <a:solidFill>
                                          <a:srgbClr val="A20000"/>
                                        </a:solidFill>
                                        <a:latin typeface="Cambria Math"/>
                                      </a:rPr>
                                      <m:t>6</m:t>
                                    </m:r>
                                  </m:num>
                                  <m:den>
                                    <m:r>
                                      <a:rPr lang="en-US" sz="2000" b="0" i="1" smtClean="0">
                                        <a:solidFill>
                                          <a:srgbClr val="395612"/>
                                        </a:solidFill>
                                        <a:latin typeface="Cambria Math"/>
                                      </a:rPr>
                                      <m:t>12</m:t>
                                    </m:r>
                                  </m:den>
                                </m:f>
                              </m:oMath>
                            </m:oMathPara>
                          </a14:m>
                          <a:endParaRPr kumimoji="0" lang="en-US" sz="20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mc:Choice>
        <mc:Fallback>
          <p:graphicFrame>
            <p:nvGraphicFramePr>
              <p:cNvPr id="5" name="Table 4" descr="A 3 by 3 table. The first row contains the following column headers: Correct answer, student answer, correct digits.  The last two rows are merged in the first column to show the correct answer of 6 and 7 twelfths.  The second row shows the first student answer of 6 and 8 elevenths. Within this answer, the digits 6 and the first 1 of 11 are in green, while the incorrect digits 8 and the second 1 of 11 are in red.  This answer has two correct digits, shown by the 2 in the last column of this row.  The third row shows the second student's answer, which is 5 and 6 twelfths. The 5 and 6 are in red because they are incorrect digits.  The 1 and 2 of the domoninator are both correct and shown in green.  The score of 2 correct digits is shown in the bottom right cell."/>
              <p:cNvGraphicFramePr>
                <a:graphicFrameLocks noGrp="1"/>
              </p:cNvGraphicFramePr>
              <p:nvPr>
                <p:extLst>
                  <p:ext uri="{D42A27DB-BD31-4B8C-83A1-F6EECF244321}">
                    <p14:modId xmlns:p14="http://schemas.microsoft.com/office/powerpoint/2010/main" val="215893189"/>
                  </p:ext>
                </p:extLst>
              </p:nvPr>
            </p:nvGraphicFramePr>
            <p:xfrm>
              <a:off x="2895600" y="3030262"/>
              <a:ext cx="4343400" cy="2758287"/>
            </p:xfrm>
            <a:graphic>
              <a:graphicData uri="http://schemas.openxmlformats.org/drawingml/2006/table">
                <a:tbl>
                  <a:tblPr firstRow="1">
                    <a:tableStyleId>{B301B821-A1FF-4177-AEE7-76D212191A09}</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7250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Student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Correct Digits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1016603">
                    <a:tc rowSpan="2">
                      <a:txBody>
                        <a:bodyPr/>
                        <a:lstStyle/>
                        <a:p>
                          <a:endParaRPr lang="en-US"/>
                        </a:p>
                      </a:txBody>
                      <a:tcPr anchor="ctr" horzOverflow="overflow">
                        <a:lnR w="12700" cap="flat" cmpd="sng" algn="ctr">
                          <a:solidFill>
                            <a:schemeClr val="tx2"/>
                          </a:solidFill>
                          <a:prstDash val="solid"/>
                          <a:round/>
                          <a:headEnd type="none" w="med" len="med"/>
                          <a:tailEnd type="none" w="med" len="med"/>
                        </a:lnR>
                        <a:blipFill>
                          <a:blip r:embed="rId4"/>
                          <a:stretch>
                            <a:fillRect l="-4202" t="-36228" r="-200420" b="-599"/>
                          </a:stretch>
                        </a:blipFill>
                      </a:tcPr>
                    </a:tc>
                    <a:tc>
                      <a:txBody>
                        <a:bodyPr/>
                        <a:lstStyle/>
                        <a:p>
                          <a:endParaRPr lang="en-US"/>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blipFill>
                          <a:blip r:embed="rId4"/>
                          <a:stretch>
                            <a:fillRect l="-104641" t="-72455" r="-101266" b="-101198"/>
                          </a:stretch>
                        </a:blip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1016603">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Times New Roman" panose="02020603050405020304" pitchFamily="18" charset="0"/>
                            <a:ea typeface="ＭＳ Ｐゴシック" charset="0"/>
                            <a:cs typeface="Times New Roman" panose="02020603050405020304" pitchFamily="18"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endParaRPr lang="en-US"/>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blipFill>
                          <a:blip r:embed="rId4"/>
                          <a:stretch>
                            <a:fillRect l="-104641" t="-172455" r="-101266" b="-1198"/>
                          </a:stretch>
                        </a:blip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Cambria" panose="02040503050406030204" pitchFamily="18" charset="0"/>
                              <a:ea typeface="Cambria" panose="02040503050406030204" pitchFamily="18"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mc:Fallback>
      </mc:AlternateContent>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dirty="0">
              <a:solidFill>
                <a:srgbClr val="FFFFFF">
                  <a:lumMod val="75000"/>
                </a:srgbClr>
              </a:solidFill>
            </a:endParaRPr>
          </a:p>
        </p:txBody>
      </p:sp>
    </p:spTree>
    <p:extLst>
      <p:ext uri="{BB962C8B-B14F-4D97-AF65-F5344CB8AC3E}">
        <p14:creationId xmlns:p14="http://schemas.microsoft.com/office/powerpoint/2010/main" val="37067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Purpose and Objectives</a:t>
            </a:r>
          </a:p>
        </p:txBody>
      </p:sp>
      <p:sp>
        <p:nvSpPr>
          <p:cNvPr id="2" name="Content Placeholder 1"/>
          <p:cNvSpPr>
            <a:spLocks noGrp="1"/>
          </p:cNvSpPr>
          <p:nvPr>
            <p:ph idx="1"/>
          </p:nvPr>
        </p:nvSpPr>
        <p:spPr/>
        <p:txBody>
          <a:bodyPr/>
          <a:lstStyle/>
          <a:p>
            <a:pPr marL="0" indent="0">
              <a:buNone/>
            </a:pPr>
            <a:r>
              <a:rPr lang="en-US" b="1" dirty="0"/>
              <a:t>Purpose: </a:t>
            </a:r>
            <a:r>
              <a:rPr lang="en-US" dirty="0"/>
              <a:t>Introduce the use of skills analysis to identify academic skill needs for instructional planning.</a:t>
            </a:r>
            <a:endParaRPr lang="en-US" b="1" dirty="0"/>
          </a:p>
          <a:p>
            <a:pPr marL="0" indent="0">
              <a:buNone/>
            </a:pPr>
            <a:r>
              <a:rPr lang="en-US" b="1" dirty="0"/>
              <a:t>Objectives:</a:t>
            </a:r>
          </a:p>
          <a:p>
            <a:r>
              <a:rPr lang="en-US" dirty="0"/>
              <a:t>Learn how to analyze student spelling errors.</a:t>
            </a:r>
          </a:p>
          <a:p>
            <a:r>
              <a:rPr lang="en-US" dirty="0"/>
              <a:t>Learn how to analyze mathematics computation errors.</a:t>
            </a:r>
          </a:p>
        </p:txBody>
      </p:sp>
    </p:spTree>
    <p:extLst>
      <p:ext uri="{BB962C8B-B14F-4D97-AF65-F5344CB8AC3E}">
        <p14:creationId xmlns:p14="http://schemas.microsoft.com/office/powerpoint/2010/main" val="233009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Jim’s Multidigit Addition: Example 1</a:t>
            </a:r>
          </a:p>
        </p:txBody>
      </p:sp>
      <p:sp>
        <p:nvSpPr>
          <p:cNvPr id="14"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9" name="correct"/>
              <p:cNvSpPr/>
              <p:nvPr/>
            </p:nvSpPr>
            <p:spPr>
              <a:xfrm>
                <a:off x="-609600" y="2779455"/>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m:t>
                      </m:r>
                      <m:r>
                        <a:rPr lang="en-US" sz="4000" i="1">
                          <a:latin typeface="Cambria Math"/>
                        </a:rPr>
                        <m:t>125</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93</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b="0" i="1" smtClean="0">
                          <a:solidFill>
                            <a:schemeClr val="tx1"/>
                          </a:solidFill>
                          <a:latin typeface="Cambria Math"/>
                        </a:rPr>
                        <m:t>2</m:t>
                      </m:r>
                      <m:r>
                        <a:rPr lang="en-US" sz="4000" i="1" smtClean="0">
                          <a:solidFill>
                            <a:schemeClr val="tx1"/>
                          </a:solidFill>
                          <a:latin typeface="Cambria Math"/>
                        </a:rPr>
                        <m:t>18</m:t>
                      </m:r>
                    </m:oMath>
                  </m:oMathPara>
                </a14:m>
                <a:endParaRPr lang="en-US" sz="4000" dirty="0">
                  <a:solidFill>
                    <a:schemeClr val="tx1"/>
                  </a:solidFill>
                </a:endParaRPr>
              </a:p>
              <a:p>
                <a:r>
                  <a:rPr lang="en-US" sz="4000" dirty="0"/>
                  <a:t> </a:t>
                </a:r>
              </a:p>
            </p:txBody>
          </p:sp>
        </mc:Choice>
        <mc:Fallback xmlns="">
          <p:sp>
            <p:nvSpPr>
              <p:cNvPr id="9" name="correct"/>
              <p:cNvSpPr>
                <a:spLocks noRot="1" noChangeAspect="1" noMove="1" noResize="1" noEditPoints="1" noAdjustHandles="1" noChangeArrowheads="1" noChangeShapeType="1" noTextEdit="1"/>
              </p:cNvSpPr>
              <p:nvPr/>
            </p:nvSpPr>
            <p:spPr>
              <a:xfrm>
                <a:off x="-609600" y="2779455"/>
                <a:ext cx="4572000" cy="2554545"/>
              </a:xfrm>
              <a:prstGeom prst="rect">
                <a:avLst/>
              </a:prstGeom>
              <a:blipFill rotWithShape="1">
                <a:blip r:embed="rId3"/>
                <a:stretch>
                  <a:fillRect/>
                </a:stretch>
              </a:blipFill>
            </p:spPr>
            <p:txBody>
              <a:bodyPr/>
              <a:lstStyle/>
              <a:p>
                <a:r>
                  <a:rPr lang="en-US">
                    <a:noFill/>
                  </a:rPr>
                  <a:t> </a:t>
                </a:r>
              </a:p>
            </p:txBody>
          </p:sp>
        </mc:Fallback>
      </mc:AlternateContent>
      <p:sp>
        <p:nvSpPr>
          <p:cNvPr id="15" name="jim title"/>
          <p:cNvSpPr/>
          <p:nvPr/>
        </p:nvSpPr>
        <p:spPr>
          <a:xfrm>
            <a:off x="4562977" y="1981199"/>
            <a:ext cx="2061655"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Jim’s Answer:</a:t>
            </a:r>
          </a:p>
        </p:txBody>
      </p:sp>
      <mc:AlternateContent xmlns:mc="http://schemas.openxmlformats.org/markup-compatibility/2006" xmlns:a14="http://schemas.microsoft.com/office/drawing/2010/main">
        <mc:Choice Requires="a14">
          <p:sp>
            <p:nvSpPr>
              <p:cNvPr id="6" name="jim"/>
              <p:cNvSpPr/>
              <p:nvPr/>
            </p:nvSpPr>
            <p:spPr>
              <a:xfrm>
                <a:off x="3048000" y="2779455"/>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m:t>
                      </m:r>
                      <m:r>
                        <a:rPr lang="en-US" sz="4000" i="1">
                          <a:latin typeface="Cambria Math"/>
                        </a:rPr>
                        <m:t>125</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93</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i="1" smtClean="0">
                          <a:solidFill>
                            <a:schemeClr val="tx2"/>
                          </a:solidFill>
                          <a:latin typeface="Cambria Math"/>
                        </a:rPr>
                        <m:t>118</m:t>
                      </m:r>
                    </m:oMath>
                  </m:oMathPara>
                </a14:m>
                <a:endParaRPr lang="en-US" sz="4000" dirty="0">
                  <a:solidFill>
                    <a:schemeClr val="tx2"/>
                  </a:solidFill>
                </a:endParaRPr>
              </a:p>
              <a:p>
                <a:r>
                  <a:rPr lang="en-US" sz="4000" dirty="0"/>
                  <a:t> </a:t>
                </a:r>
              </a:p>
            </p:txBody>
          </p:sp>
        </mc:Choice>
        <mc:Fallback xmlns="">
          <p:sp>
            <p:nvSpPr>
              <p:cNvPr id="6" name="jim"/>
              <p:cNvSpPr>
                <a:spLocks noRot="1" noChangeAspect="1" noMove="1" noResize="1" noEditPoints="1" noAdjustHandles="1" noChangeArrowheads="1" noChangeShapeType="1" noTextEdit="1"/>
              </p:cNvSpPr>
              <p:nvPr/>
            </p:nvSpPr>
            <p:spPr>
              <a:xfrm>
                <a:off x="3048000" y="2779455"/>
                <a:ext cx="4572000" cy="2554545"/>
              </a:xfrm>
              <a:prstGeom prst="rect">
                <a:avLst/>
              </a:prstGeom>
              <a:blipFill rotWithShape="1">
                <a:blip r:embed="rId4"/>
                <a:stretch>
                  <a:fillRect/>
                </a:stretch>
              </a:blipFill>
            </p:spPr>
            <p:txBody>
              <a:bodyPr/>
              <a:lstStyle/>
              <a:p>
                <a:r>
                  <a:rPr lang="en-US">
                    <a:noFill/>
                  </a:rPr>
                  <a:t> </a:t>
                </a:r>
              </a:p>
            </p:txBody>
          </p:sp>
        </mc:Fallback>
      </mc:AlternateContent>
      <p:sp>
        <p:nvSpPr>
          <p:cNvPr id="16" name="cd 8" descr="A red line under the 8 in the ones place indicates this is a correct digit."/>
          <p:cNvSpPr/>
          <p:nvPr/>
        </p:nvSpPr>
        <p:spPr>
          <a:xfrm>
            <a:off x="5587412" y="4227853"/>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3" name="cd 1" descr="A red line under the 1 in the tens place indicates this is a correct digit."/>
          <p:cNvSpPr/>
          <p:nvPr/>
        </p:nvSpPr>
        <p:spPr>
          <a:xfrm>
            <a:off x="5342916" y="4227853"/>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2" name="cds"/>
          <p:cNvSpPr/>
          <p:nvPr/>
        </p:nvSpPr>
        <p:spPr>
          <a:xfrm>
            <a:off x="6324600" y="4121621"/>
            <a:ext cx="2580194" cy="830997"/>
          </a:xfrm>
          <a:prstGeom prst="rect">
            <a:avLst/>
          </a:prstGeom>
        </p:spPr>
        <p:txBody>
          <a:bodyPr wrap="none">
            <a:spAutoFit/>
          </a:bodyPr>
          <a:lstStyle/>
          <a:p>
            <a:r>
              <a:rPr lang="en-US" sz="2400" dirty="0">
                <a:solidFill>
                  <a:srgbClr val="000000"/>
                </a:solidFill>
                <a:ea typeface="ＭＳ Ｐゴシック"/>
              </a:rPr>
              <a:t>Two correct digits</a:t>
            </a:r>
          </a:p>
          <a:p>
            <a:r>
              <a:rPr lang="en-US" sz="2400" dirty="0">
                <a:solidFill>
                  <a:srgbClr val="000000"/>
                </a:solidFill>
                <a:ea typeface="ＭＳ Ｐゴシック"/>
              </a:rPr>
              <a:t>(CDs)</a:t>
            </a:r>
            <a:endParaRPr lang="en-US" sz="2400" dirty="0"/>
          </a:p>
        </p:txBody>
      </p:sp>
      <p:sp>
        <p:nvSpPr>
          <p:cNvPr id="11" name="question" descr="What does this answer tell us about Jim’s skills?&#10;&#10;The digit in the ones place is correct, so the student knows that 5+3 = 8.  He may have memorized this specific fact or he may more generally know how to add single digit numbers without regrouping.  Examining other addition problems Jim has completed will let us know.  The next digit in the center is also correct.  This could mean that he knows that 2+9=11.  However, he missed the first digit because he did not carry the 1 to the hundreds place.  Let’s look at a similar problem to see if he made a similar mistake.&#10;"/>
          <p:cNvSpPr/>
          <p:nvPr/>
        </p:nvSpPr>
        <p:spPr>
          <a:xfrm>
            <a:off x="914400" y="5096809"/>
            <a:ext cx="6751400"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What does this answer tell us about Jim’s skills?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30</a:t>
            </a:fld>
            <a:endParaRPr lang="en-US" dirty="0">
              <a:solidFill>
                <a:srgbClr val="FFFFFF">
                  <a:lumMod val="75000"/>
                </a:srgbClr>
              </a:solidFill>
            </a:endParaRPr>
          </a:p>
        </p:txBody>
      </p:sp>
    </p:spTree>
    <p:extLst>
      <p:ext uri="{BB962C8B-B14F-4D97-AF65-F5344CB8AC3E}">
        <p14:creationId xmlns:p14="http://schemas.microsoft.com/office/powerpoint/2010/main" val="371807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Jim’s Multidigit Addition: Example 2</a:t>
            </a:r>
          </a:p>
        </p:txBody>
      </p:sp>
      <p:sp>
        <p:nvSpPr>
          <p:cNvPr id="20"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17" name="correct"/>
              <p:cNvSpPr/>
              <p:nvPr/>
            </p:nvSpPr>
            <p:spPr>
              <a:xfrm>
                <a:off x="-609600" y="2438400"/>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456</m:t>
                      </m:r>
                    </m:oMath>
                  </m:oMathPara>
                </a14:m>
                <a:endParaRPr lang="en-US" sz="4000" b="0" i="1" dirty="0">
                  <a:latin typeface="Cambria Math"/>
                </a:endParaRPr>
              </a:p>
              <a:p>
                <a:pPr/>
                <a14:m>
                  <m:oMathPara xmlns:m="http://schemas.openxmlformats.org/officeDocument/2006/math">
                    <m:oMathParaPr>
                      <m:jc m:val="centerGroup"/>
                    </m:oMathParaPr>
                    <m:oMath xmlns:m="http://schemas.openxmlformats.org/officeDocument/2006/math">
                      <m:r>
                        <a:rPr lang="en-US" sz="4000" i="1" u="sng">
                          <a:latin typeface="Cambria Math"/>
                        </a:rPr>
                        <m:t>+  </m:t>
                      </m:r>
                      <m:r>
                        <a:rPr lang="en-US" sz="4000" b="0" i="1" u="sng" smtClean="0">
                          <a:latin typeface="Cambria Math"/>
                        </a:rPr>
                        <m:t>19</m:t>
                      </m:r>
                    </m:oMath>
                  </m:oMathPara>
                </a14:m>
                <a:endParaRPr lang="en-US" sz="4000" b="0" i="1" u="sng" dirty="0">
                  <a:latin typeface="Cambria Math"/>
                </a:endParaRPr>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b="0" i="1" smtClean="0">
                          <a:latin typeface="Cambria Math"/>
                        </a:rPr>
                        <m:t>475</m:t>
                      </m:r>
                    </m:oMath>
                  </m:oMathPara>
                </a14:m>
                <a:endParaRPr lang="en-US" sz="4000" dirty="0">
                  <a:solidFill>
                    <a:schemeClr val="tx1"/>
                  </a:solidFill>
                </a:endParaRPr>
              </a:p>
              <a:p>
                <a:r>
                  <a:rPr lang="en-US" sz="4000" dirty="0"/>
                  <a:t> </a:t>
                </a:r>
              </a:p>
            </p:txBody>
          </p:sp>
        </mc:Choice>
        <mc:Fallback xmlns="">
          <p:sp>
            <p:nvSpPr>
              <p:cNvPr id="17" name="correct"/>
              <p:cNvSpPr>
                <a:spLocks noRot="1" noChangeAspect="1" noMove="1" noResize="1" noEditPoints="1" noAdjustHandles="1" noChangeArrowheads="1" noChangeShapeType="1" noTextEdit="1"/>
              </p:cNvSpPr>
              <p:nvPr/>
            </p:nvSpPr>
            <p:spPr>
              <a:xfrm>
                <a:off x="-609600" y="2438400"/>
                <a:ext cx="4572000" cy="2554545"/>
              </a:xfrm>
              <a:prstGeom prst="rect">
                <a:avLst/>
              </a:prstGeom>
              <a:blipFill rotWithShape="1">
                <a:blip r:embed="rId3"/>
                <a:stretch>
                  <a:fillRect/>
                </a:stretch>
              </a:blipFill>
            </p:spPr>
            <p:txBody>
              <a:bodyPr/>
              <a:lstStyle/>
              <a:p>
                <a:r>
                  <a:rPr lang="en-US">
                    <a:noFill/>
                  </a:rPr>
                  <a:t> </a:t>
                </a:r>
              </a:p>
            </p:txBody>
          </p:sp>
        </mc:Fallback>
      </mc:AlternateContent>
      <p:sp>
        <p:nvSpPr>
          <p:cNvPr id="21" name="jim title"/>
          <p:cNvSpPr/>
          <p:nvPr/>
        </p:nvSpPr>
        <p:spPr>
          <a:xfrm>
            <a:off x="4562977" y="1981199"/>
            <a:ext cx="2061655"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Jim’s Answer:</a:t>
            </a:r>
          </a:p>
        </p:txBody>
      </p:sp>
      <mc:AlternateContent xmlns:mc="http://schemas.openxmlformats.org/markup-compatibility/2006" xmlns:a14="http://schemas.microsoft.com/office/drawing/2010/main">
        <mc:Choice Requires="a14">
          <p:sp>
            <p:nvSpPr>
              <p:cNvPr id="14" name="jim"/>
              <p:cNvSpPr/>
              <p:nvPr/>
            </p:nvSpPr>
            <p:spPr>
              <a:xfrm>
                <a:off x="3048000" y="2438400"/>
                <a:ext cx="4572000" cy="25545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 </m:t>
                      </m:r>
                      <m:r>
                        <a:rPr lang="en-US" sz="4000" b="0" i="1" smtClean="0">
                          <a:latin typeface="Cambria Math"/>
                        </a:rPr>
                        <m:t>  456</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m:t>
                      </m:r>
                      <m:r>
                        <a:rPr lang="en-US" sz="4000" b="0" i="1" u="sng" smtClean="0">
                          <a:latin typeface="Cambria Math"/>
                        </a:rPr>
                        <m:t>1</m:t>
                      </m:r>
                      <m:r>
                        <a:rPr lang="en-US" sz="4000" i="1" u="sng">
                          <a:latin typeface="Cambria Math"/>
                        </a:rPr>
                        <m:t>9</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b="0" i="1" smtClean="0">
                          <a:solidFill>
                            <a:schemeClr val="tx2"/>
                          </a:solidFill>
                          <a:latin typeface="Cambria Math"/>
                        </a:rPr>
                        <m:t>465</m:t>
                      </m:r>
                    </m:oMath>
                  </m:oMathPara>
                </a14:m>
                <a:endParaRPr lang="en-US" sz="4000" dirty="0">
                  <a:solidFill>
                    <a:schemeClr val="tx2"/>
                  </a:solidFill>
                </a:endParaRPr>
              </a:p>
              <a:p>
                <a:r>
                  <a:rPr lang="en-US" sz="4000" dirty="0"/>
                  <a:t> </a:t>
                </a:r>
              </a:p>
            </p:txBody>
          </p:sp>
        </mc:Choice>
        <mc:Fallback xmlns="">
          <p:sp>
            <p:nvSpPr>
              <p:cNvPr id="14" name="jim"/>
              <p:cNvSpPr>
                <a:spLocks noRot="1" noChangeAspect="1" noMove="1" noResize="1" noEditPoints="1" noAdjustHandles="1" noChangeArrowheads="1" noChangeShapeType="1" noTextEdit="1"/>
              </p:cNvSpPr>
              <p:nvPr/>
            </p:nvSpPr>
            <p:spPr>
              <a:xfrm>
                <a:off x="3048000" y="2438400"/>
                <a:ext cx="4572000" cy="2554545"/>
              </a:xfrm>
              <a:prstGeom prst="rect">
                <a:avLst/>
              </a:prstGeom>
              <a:blipFill rotWithShape="1">
                <a:blip r:embed="rId4"/>
                <a:stretch>
                  <a:fillRect/>
                </a:stretch>
              </a:blipFill>
            </p:spPr>
            <p:txBody>
              <a:bodyPr/>
              <a:lstStyle/>
              <a:p>
                <a:r>
                  <a:rPr lang="en-US">
                    <a:noFill/>
                  </a:rPr>
                  <a:t> </a:t>
                </a:r>
              </a:p>
            </p:txBody>
          </p:sp>
        </mc:Fallback>
      </mc:AlternateContent>
      <p:sp>
        <p:nvSpPr>
          <p:cNvPr id="18" name="cd 5" descr="A red line under the 5 in the ones place indicates this is a correct digit."/>
          <p:cNvSpPr/>
          <p:nvPr/>
        </p:nvSpPr>
        <p:spPr>
          <a:xfrm>
            <a:off x="5620576" y="38862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3" name="cd 4" descr="A red line under the 4 in the hundreds place indicates this is a correct digit."/>
          <p:cNvSpPr/>
          <p:nvPr/>
        </p:nvSpPr>
        <p:spPr>
          <a:xfrm>
            <a:off x="5029200" y="38817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19" name="cds"/>
          <p:cNvSpPr/>
          <p:nvPr/>
        </p:nvSpPr>
        <p:spPr>
          <a:xfrm>
            <a:off x="6324600" y="3780566"/>
            <a:ext cx="1434047" cy="461665"/>
          </a:xfrm>
          <a:prstGeom prst="rect">
            <a:avLst/>
          </a:prstGeom>
        </p:spPr>
        <p:txBody>
          <a:bodyPr wrap="none">
            <a:spAutoFit/>
          </a:bodyPr>
          <a:lstStyle/>
          <a:p>
            <a:r>
              <a:rPr lang="en-US" sz="2400" dirty="0">
                <a:solidFill>
                  <a:srgbClr val="000000"/>
                </a:solidFill>
                <a:ea typeface="ＭＳ Ｐゴシック"/>
              </a:rPr>
              <a:t>Two CDs</a:t>
            </a:r>
            <a:endParaRPr lang="en-US" sz="2400" dirty="0"/>
          </a:p>
        </p:txBody>
      </p:sp>
      <p:sp>
        <p:nvSpPr>
          <p:cNvPr id="22" name="?s" descr="How did Jim do on this problem?&#10;&#10;Two of the three digits are correct.  The ones place is correct, suggesting that he knows that 6+9=15.  However, because he once again forgot to carry the 1, the middle digit is incorrect even though 5+1=6.  What implications does this have for Jim’s mathematics instruction?&#10;&#10;In both multi-digit addition problems, when Jim added two single digit numbers that resulted in a two-digit sum, he forgot to carry the 1 to the next place value. Jim will likely benefit from explicit instruction, practice, and corrective feedback in multi-digit addition with regrouping.&#10;&#10;&#10;"/>
          <p:cNvSpPr/>
          <p:nvPr/>
        </p:nvSpPr>
        <p:spPr>
          <a:xfrm>
            <a:off x="750455" y="4992566"/>
            <a:ext cx="7881187" cy="907941"/>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How did Jim do on this problem?</a:t>
            </a:r>
          </a:p>
          <a:p>
            <a:pPr marL="0" lvl="1" eaLnBrk="0" fontAlgn="base" hangingPunct="0">
              <a:spcBef>
                <a:spcPts val="600"/>
              </a:spcBef>
              <a:buClr>
                <a:srgbClr val="FFFFFF">
                  <a:lumMod val="65000"/>
                </a:srgbClr>
              </a:buClr>
            </a:pPr>
            <a:r>
              <a:rPr lang="en-US" sz="2400" dirty="0">
                <a:solidFill>
                  <a:srgbClr val="4E76A0">
                    <a:lumMod val="75000"/>
                  </a:srgbClr>
                </a:solidFill>
              </a:rPr>
              <a:t>What instructional recommendations would you make?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spTree>
    <p:extLst>
      <p:ext uri="{BB962C8B-B14F-4D97-AF65-F5344CB8AC3E}">
        <p14:creationId xmlns:p14="http://schemas.microsoft.com/office/powerpoint/2010/main" val="205963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title"/>
          <p:cNvSpPr>
            <a:spLocks noGrp="1" noChangeArrowheads="1"/>
          </p:cNvSpPr>
          <p:nvPr>
            <p:ph type="title"/>
          </p:nvPr>
        </p:nvSpPr>
        <p:spPr/>
        <p:txBody>
          <a:bodyPr>
            <a:normAutofit/>
          </a:bodyPr>
          <a:lstStyle/>
          <a:p>
            <a:r>
              <a:rPr lang="en-US" dirty="0"/>
              <a:t>Comparing Different Answers to the Same Problem: Subtraction</a:t>
            </a:r>
          </a:p>
        </p:txBody>
      </p:sp>
      <mc:AlternateContent xmlns:mc="http://schemas.openxmlformats.org/markup-compatibility/2006" xmlns:a14="http://schemas.microsoft.com/office/drawing/2010/main">
        <mc:Choice Requires="a14">
          <p:sp>
            <p:nvSpPr>
              <p:cNvPr id="4" name="sa prob"/>
              <p:cNvSpPr/>
              <p:nvPr/>
            </p:nvSpPr>
            <p:spPr>
              <a:xfrm>
                <a:off x="278606" y="2190248"/>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    </m:t>
                      </m:r>
                      <m:r>
                        <a:rPr lang="en-US" sz="4000" i="1">
                          <a:latin typeface="Cambria Math" panose="02040503050406030204" pitchFamily="18" charset="0"/>
                          <a:ea typeface="Cambria Math" panose="02040503050406030204" pitchFamily="18" charset="0"/>
                        </a:rPr>
                        <m:t>4507</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−2146</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2361</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4" name="sa prob"/>
              <p:cNvSpPr>
                <a:spLocks noRot="1" noChangeAspect="1" noMove="1" noResize="1" noEditPoints="1" noAdjustHandles="1" noChangeArrowheads="1" noChangeShapeType="1" noTextEdit="1"/>
              </p:cNvSpPr>
              <p:nvPr/>
            </p:nvSpPr>
            <p:spPr>
              <a:xfrm>
                <a:off x="278606" y="2190248"/>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55" name="sa cd 1" descr="A red line under the 1 indicates this is a correct digit."/>
          <p:cNvSpPr/>
          <p:nvPr/>
        </p:nvSpPr>
        <p:spPr>
          <a:xfrm>
            <a:off x="2996612" y="36576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4" name="sa cd 6" descr="A red line under the 6 indicates this is a correct digit."/>
          <p:cNvSpPr/>
          <p:nvPr/>
        </p:nvSpPr>
        <p:spPr>
          <a:xfrm>
            <a:off x="2691812" y="36576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3" name="sa cd 3" descr="A red line under the 3 indicates this is a correct digit."/>
          <p:cNvSpPr/>
          <p:nvPr/>
        </p:nvSpPr>
        <p:spPr>
          <a:xfrm>
            <a:off x="2438400"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2" name="sa cd 2" descr="A red line under the 2 indicates this is a correct digit."/>
          <p:cNvSpPr/>
          <p:nvPr/>
        </p:nvSpPr>
        <p:spPr>
          <a:xfrm>
            <a:off x="2158412" y="3650902"/>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277534" name="sa" descr="This problem was solved by Student A, who got the entire answer correct for a total of 4 correct digits, or 4 CD."/>
          <p:cNvSpPr>
            <a:spLocks noChangeArrowheads="1"/>
          </p:cNvSpPr>
          <p:nvPr/>
        </p:nvSpPr>
        <p:spPr bwMode="auto">
          <a:xfrm>
            <a:off x="1772076" y="4495573"/>
            <a:ext cx="16888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2000" b="1" dirty="0">
                <a:solidFill>
                  <a:schemeClr val="tx2">
                    <a:lumMod val="75000"/>
                  </a:schemeClr>
                </a:solidFill>
                <a:ea typeface="ＭＳ Ｐゴシック"/>
              </a:rPr>
              <a:t>Student A: </a:t>
            </a:r>
            <a:br>
              <a:rPr lang="en-US" sz="2000" b="1" dirty="0">
                <a:solidFill>
                  <a:schemeClr val="tx2">
                    <a:lumMod val="75000"/>
                  </a:schemeClr>
                </a:solidFill>
                <a:ea typeface="ＭＳ Ｐゴシック"/>
              </a:rPr>
            </a:br>
            <a:r>
              <a:rPr lang="en-US" sz="2000" b="1" dirty="0">
                <a:solidFill>
                  <a:schemeClr val="tx2">
                    <a:lumMod val="75000"/>
                  </a:schemeClr>
                </a:solidFill>
                <a:ea typeface="ＭＳ Ｐゴシック"/>
              </a:rPr>
              <a:t>4 CDs </a:t>
            </a:r>
            <a:endParaRPr lang="en-US" dirty="0">
              <a:solidFill>
                <a:schemeClr val="tx2">
                  <a:lumMod val="75000"/>
                </a:schemeClr>
              </a:solidFill>
              <a:ea typeface="ＭＳ Ｐゴシック"/>
            </a:endParaRPr>
          </a:p>
        </p:txBody>
      </p:sp>
      <mc:AlternateContent xmlns:mc="http://schemas.openxmlformats.org/markup-compatibility/2006" xmlns:a14="http://schemas.microsoft.com/office/drawing/2010/main">
        <mc:Choice Requires="a14">
          <p:sp>
            <p:nvSpPr>
              <p:cNvPr id="46" name="sb prob"/>
              <p:cNvSpPr/>
              <p:nvPr/>
            </p:nvSpPr>
            <p:spPr>
              <a:xfrm>
                <a:off x="2174558" y="2190248"/>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    </m:t>
                      </m:r>
                      <m:r>
                        <a:rPr lang="en-US" sz="4000" i="1">
                          <a:latin typeface="Cambria Math" panose="02040503050406030204" pitchFamily="18" charset="0"/>
                          <a:ea typeface="Cambria Math" panose="02040503050406030204" pitchFamily="18" charset="0"/>
                        </a:rPr>
                        <m:t>4507</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−2146</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2</m:t>
                      </m:r>
                      <m:r>
                        <a:rPr lang="en-US" sz="4000" b="0" i="1" smtClean="0">
                          <a:solidFill>
                            <a:schemeClr val="tx2"/>
                          </a:solidFill>
                          <a:latin typeface="Cambria Math"/>
                          <a:ea typeface="Cambria Math" panose="02040503050406030204" pitchFamily="18" charset="0"/>
                        </a:rPr>
                        <m:t>4</m:t>
                      </m:r>
                      <m:r>
                        <a:rPr lang="en-US" sz="4000" i="1">
                          <a:solidFill>
                            <a:schemeClr val="tx2"/>
                          </a:solidFill>
                          <a:latin typeface="Cambria Math" panose="02040503050406030204" pitchFamily="18" charset="0"/>
                          <a:ea typeface="Cambria Math" panose="02040503050406030204" pitchFamily="18" charset="0"/>
                        </a:rPr>
                        <m:t>61</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46" name="sb prob"/>
              <p:cNvSpPr>
                <a:spLocks noRot="1" noChangeAspect="1" noMove="1" noResize="1" noEditPoints="1" noAdjustHandles="1" noChangeArrowheads="1" noChangeShapeType="1" noTextEdit="1"/>
              </p:cNvSpPr>
              <p:nvPr/>
            </p:nvSpPr>
            <p:spPr>
              <a:xfrm>
                <a:off x="2174558" y="2190248"/>
                <a:ext cx="4572000" cy="1938992"/>
              </a:xfrm>
              <a:prstGeom prst="rect">
                <a:avLst/>
              </a:prstGeom>
              <a:blipFill>
                <a:blip r:embed="rId4"/>
                <a:stretch>
                  <a:fillRect/>
                </a:stretch>
              </a:blipFill>
            </p:spPr>
            <p:txBody>
              <a:bodyPr/>
              <a:lstStyle/>
              <a:p>
                <a:r>
                  <a:rPr lang="en-US">
                    <a:noFill/>
                  </a:rPr>
                  <a:t> </a:t>
                </a:r>
              </a:p>
            </p:txBody>
          </p:sp>
        </mc:Fallback>
      </mc:AlternateContent>
      <p:sp>
        <p:nvSpPr>
          <p:cNvPr id="63" name="sb cd 1" descr="A red line under the 1 indicates this is a correct digit."/>
          <p:cNvSpPr/>
          <p:nvPr/>
        </p:nvSpPr>
        <p:spPr>
          <a:xfrm>
            <a:off x="49016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62" name="sb cd 6" descr="A red line under the 6 indicates this is a correct digit."/>
          <p:cNvSpPr/>
          <p:nvPr/>
        </p:nvSpPr>
        <p:spPr>
          <a:xfrm>
            <a:off x="45968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60" name="sb cd 2" descr="A red line under the 2 indicates this is a correct digit."/>
          <p:cNvSpPr/>
          <p:nvPr/>
        </p:nvSpPr>
        <p:spPr>
          <a:xfrm>
            <a:off x="3987212" y="3657600"/>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49" name="sb"/>
          <p:cNvSpPr>
            <a:spLocks noChangeArrowheads="1"/>
          </p:cNvSpPr>
          <p:nvPr/>
        </p:nvSpPr>
        <p:spPr bwMode="auto">
          <a:xfrm>
            <a:off x="3994256" y="4495573"/>
            <a:ext cx="16888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2000" b="1" dirty="0">
                <a:solidFill>
                  <a:schemeClr val="tx2">
                    <a:lumMod val="75000"/>
                  </a:schemeClr>
                </a:solidFill>
                <a:ea typeface="ＭＳ Ｐゴシック"/>
              </a:rPr>
              <a:t>Student B: </a:t>
            </a:r>
            <a:br>
              <a:rPr lang="en-US" sz="2000" b="1" dirty="0">
                <a:solidFill>
                  <a:schemeClr val="tx2">
                    <a:lumMod val="75000"/>
                  </a:schemeClr>
                </a:solidFill>
                <a:ea typeface="ＭＳ Ｐゴシック"/>
              </a:rPr>
            </a:br>
            <a:r>
              <a:rPr lang="en-US" sz="2000" b="1" dirty="0">
                <a:solidFill>
                  <a:schemeClr val="tx2">
                    <a:lumMod val="75000"/>
                  </a:schemeClr>
                </a:solidFill>
                <a:ea typeface="ＭＳ Ｐゴシック"/>
              </a:rPr>
              <a:t>3 CDs </a:t>
            </a:r>
            <a:endParaRPr lang="en-US" dirty="0">
              <a:solidFill>
                <a:schemeClr val="tx2">
                  <a:lumMod val="75000"/>
                </a:schemeClr>
              </a:solidFill>
              <a:ea typeface="ＭＳ Ｐゴシック"/>
            </a:endParaRPr>
          </a:p>
        </p:txBody>
      </p:sp>
      <mc:AlternateContent xmlns:mc="http://schemas.openxmlformats.org/markup-compatibility/2006" xmlns:a14="http://schemas.microsoft.com/office/drawing/2010/main">
        <mc:Choice Requires="a14">
          <p:sp>
            <p:nvSpPr>
              <p:cNvPr id="51" name="sc prob"/>
              <p:cNvSpPr/>
              <p:nvPr/>
            </p:nvSpPr>
            <p:spPr>
              <a:xfrm>
                <a:off x="4129296" y="2206922"/>
                <a:ext cx="4572000" cy="1938992"/>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ea typeface="Cambria Math" panose="02040503050406030204" pitchFamily="18" charset="0"/>
                        </a:rPr>
                        <m:t> </m:t>
                      </m:r>
                      <m:r>
                        <a:rPr lang="en-US" sz="4000" b="0" i="1" smtClean="0">
                          <a:solidFill>
                            <a:srgbClr val="000000"/>
                          </a:solidFill>
                          <a:latin typeface="Cambria Math"/>
                          <a:ea typeface="Cambria Math" panose="02040503050406030204" pitchFamily="18" charset="0"/>
                        </a:rPr>
                        <m:t>   </m:t>
                      </m:r>
                      <m:r>
                        <a:rPr lang="en-US" sz="4000" i="1">
                          <a:solidFill>
                            <a:srgbClr val="000000"/>
                          </a:solidFill>
                          <a:latin typeface="Cambria Math" panose="02040503050406030204" pitchFamily="18" charset="0"/>
                          <a:ea typeface="Cambria Math" panose="02040503050406030204" pitchFamily="18" charset="0"/>
                        </a:rPr>
                        <m:t>4507</m:t>
                      </m:r>
                    </m:oMath>
                  </m:oMathPara>
                </a14:m>
                <a:endParaRPr lang="en-US" sz="4000" dirty="0">
                  <a:solidFill>
                    <a:srgbClr val="000000"/>
                  </a:solidFill>
                  <a:latin typeface="Cambria Math" panose="02040503050406030204" pitchFamily="18" charset="0"/>
                  <a:ea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en-US" sz="4000" i="1" u="sng">
                          <a:solidFill>
                            <a:srgbClr val="000000"/>
                          </a:solidFill>
                          <a:latin typeface="Cambria Math" panose="02040503050406030204" pitchFamily="18" charset="0"/>
                          <a:ea typeface="Cambria Math" panose="02040503050406030204" pitchFamily="18" charset="0"/>
                        </a:rPr>
                        <m:t>−2146</m:t>
                      </m:r>
                    </m:oMath>
                  </m:oMathPara>
                </a14:m>
                <a:endParaRPr lang="en-US" sz="4000" dirty="0">
                  <a:solidFill>
                    <a:srgbClr val="000000"/>
                  </a:solidFill>
                  <a:latin typeface="Cambria Math" panose="02040503050406030204" pitchFamily="18" charset="0"/>
                  <a:ea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Cambria Math" panose="02040503050406030204" pitchFamily="18" charset="0"/>
                        </a:rPr>
                        <m:t>   </m:t>
                      </m:r>
                      <m:r>
                        <a:rPr lang="en-US" sz="4000" i="1">
                          <a:solidFill>
                            <a:srgbClr val="4E76A0"/>
                          </a:solidFill>
                          <a:latin typeface="Cambria Math" panose="02040503050406030204" pitchFamily="18" charset="0"/>
                          <a:ea typeface="Cambria Math" panose="02040503050406030204" pitchFamily="18" charset="0"/>
                        </a:rPr>
                        <m:t>2</m:t>
                      </m:r>
                      <m:r>
                        <a:rPr lang="en-US" sz="4000" i="1">
                          <a:solidFill>
                            <a:srgbClr val="4E76A0"/>
                          </a:solidFill>
                          <a:latin typeface="Cambria Math"/>
                          <a:ea typeface="Cambria Math" panose="02040503050406030204" pitchFamily="18" charset="0"/>
                        </a:rPr>
                        <m:t>4</m:t>
                      </m:r>
                      <m:r>
                        <a:rPr lang="en-US" sz="4000" b="0" i="1" smtClean="0">
                          <a:solidFill>
                            <a:srgbClr val="4E76A0"/>
                          </a:solidFill>
                          <a:latin typeface="Cambria Math"/>
                          <a:ea typeface="Cambria Math" panose="02040503050406030204" pitchFamily="18" charset="0"/>
                        </a:rPr>
                        <m:t>4</m:t>
                      </m:r>
                      <m:r>
                        <a:rPr lang="en-US" sz="4000" i="1">
                          <a:solidFill>
                            <a:srgbClr val="4E76A0"/>
                          </a:solidFill>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1" name="sc prob"/>
              <p:cNvSpPr>
                <a:spLocks noRot="1" noChangeAspect="1" noMove="1" noResize="1" noEditPoints="1" noAdjustHandles="1" noChangeArrowheads="1" noChangeShapeType="1" noTextEdit="1"/>
              </p:cNvSpPr>
              <p:nvPr/>
            </p:nvSpPr>
            <p:spPr>
              <a:xfrm>
                <a:off x="4129296" y="2206922"/>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59" name="sc cd 1" descr="A red line under the 1 indicates this is a correct digit."/>
          <p:cNvSpPr/>
          <p:nvPr/>
        </p:nvSpPr>
        <p:spPr>
          <a:xfrm>
            <a:off x="68828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6" name="sc cd 2" descr="A red line under the 2 indicates this is a correct digit."/>
          <p:cNvSpPr/>
          <p:nvPr/>
        </p:nvSpPr>
        <p:spPr>
          <a:xfrm>
            <a:off x="5968412" y="3653135"/>
            <a:ext cx="356188" cy="461665"/>
          </a:xfrm>
          <a:prstGeom prst="rect">
            <a:avLst/>
          </a:prstGeom>
        </p:spPr>
        <p:txBody>
          <a:bodyPr wrap="none">
            <a:spAutoFit/>
          </a:bodyPr>
          <a:lstStyle/>
          <a:p>
            <a:r>
              <a:rPr lang="en-US" sz="2400" b="1" dirty="0">
                <a:solidFill>
                  <a:schemeClr val="accent2"/>
                </a:solidFill>
                <a:ea typeface="ＭＳ Ｐゴシック"/>
              </a:rPr>
              <a:t>_</a:t>
            </a:r>
            <a:endParaRPr lang="en-US" sz="2400" b="1" dirty="0">
              <a:solidFill>
                <a:schemeClr val="accent2"/>
              </a:solidFill>
            </a:endParaRPr>
          </a:p>
        </p:txBody>
      </p:sp>
      <p:sp>
        <p:nvSpPr>
          <p:cNvPr id="50" name="sC"/>
          <p:cNvSpPr>
            <a:spLocks noChangeArrowheads="1"/>
          </p:cNvSpPr>
          <p:nvPr/>
        </p:nvSpPr>
        <p:spPr bwMode="auto">
          <a:xfrm>
            <a:off x="6038350" y="4495573"/>
            <a:ext cx="16888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2000" b="1" dirty="0">
                <a:solidFill>
                  <a:schemeClr val="tx2">
                    <a:lumMod val="75000"/>
                  </a:schemeClr>
                </a:solidFill>
                <a:ea typeface="ＭＳ Ｐゴシック"/>
              </a:rPr>
              <a:t>Student C: </a:t>
            </a:r>
            <a:br>
              <a:rPr lang="en-US" sz="2000" b="1" dirty="0">
                <a:solidFill>
                  <a:schemeClr val="tx2">
                    <a:lumMod val="75000"/>
                  </a:schemeClr>
                </a:solidFill>
                <a:ea typeface="ＭＳ Ｐゴシック"/>
              </a:rPr>
            </a:br>
            <a:r>
              <a:rPr lang="en-US" sz="2000" b="1" dirty="0">
                <a:solidFill>
                  <a:schemeClr val="tx2">
                    <a:lumMod val="75000"/>
                  </a:schemeClr>
                </a:solidFill>
                <a:ea typeface="ＭＳ Ｐゴシック"/>
              </a:rPr>
              <a:t>2 CDs</a:t>
            </a:r>
            <a:endParaRPr lang="en-US" dirty="0">
              <a:solidFill>
                <a:schemeClr val="tx2">
                  <a:lumMod val="75000"/>
                </a:schemeClr>
              </a:solidFill>
              <a:ea typeface="ＭＳ Ｐゴシック"/>
            </a:endParaRPr>
          </a:p>
        </p:txBody>
      </p:sp>
      <p:sp>
        <p:nvSpPr>
          <p:cNvPr id="2" name="left ?" descr="What might Student B know that Student C does not?&#10;&#10;The solutions at the center and the right are both wrong, but for different reasons. Student B seems to know that in the 10s column, 0 – 4 becomes 10 – 4 = 6. However, the student forgot to regroup from the 5 in the hundreds column (which Student A did correctly). For Student C, it is unclear if he approached the tens column by adding 0 and 4 or by subtracting 0 from 4. This is where follow-up questioning on strategies can be useful.&#10;"/>
          <p:cNvSpPr txBox="1"/>
          <p:nvPr/>
        </p:nvSpPr>
        <p:spPr>
          <a:xfrm>
            <a:off x="179497" y="2444974"/>
            <a:ext cx="1432741" cy="1938992"/>
          </a:xfrm>
          <a:prstGeom prst="rect">
            <a:avLst/>
          </a:prstGeom>
          <a:noFill/>
          <a:ln>
            <a:noFill/>
          </a:ln>
        </p:spPr>
        <p:txBody>
          <a:bodyPr wrap="square" rtlCol="0">
            <a:spAutoFit/>
          </a:bodyPr>
          <a:lstStyle/>
          <a:p>
            <a:pPr fontAlgn="base">
              <a:spcBef>
                <a:spcPct val="0"/>
              </a:spcBef>
              <a:spcAft>
                <a:spcPct val="0"/>
              </a:spcAft>
            </a:pPr>
            <a:r>
              <a:rPr lang="en-US" sz="2000" dirty="0">
                <a:solidFill>
                  <a:srgbClr val="4E76A0">
                    <a:lumMod val="75000"/>
                  </a:srgbClr>
                </a:solidFill>
                <a:ea typeface="ＭＳ Ｐゴシック" charset="-128"/>
              </a:rPr>
              <a:t>What might Student B know that Student C does not?</a:t>
            </a:r>
          </a:p>
        </p:txBody>
      </p:sp>
      <p:sp>
        <p:nvSpPr>
          <p:cNvPr id="3" name="right ?" descr="How might your instructional decisions differ for these students?&#10;&#10;Student B forgot to borrow.  Was this  a one-time mistake, or does he not know this rule?  Look for other problems of the same type and see if there is a pattern. If needed, administer more examples of this problem type.  If this is a recurring error, we need to reteach and practice borrowing.  For Student C, we want to start with augmenting questions.  Did he misread the 10s column as 4-0 instead of 0-4?  Does he always subtract the smaller number from the larger number regardless of order?  If this is a consistent problem, Student C may need support with the basics of multidigit subtraction, including the order in which the numbers are subtracted and borrowing.&#10;"/>
          <p:cNvSpPr txBox="1"/>
          <p:nvPr/>
        </p:nvSpPr>
        <p:spPr>
          <a:xfrm>
            <a:off x="7551153" y="2434661"/>
            <a:ext cx="1599671" cy="2246769"/>
          </a:xfrm>
          <a:prstGeom prst="rect">
            <a:avLst/>
          </a:prstGeom>
          <a:noFill/>
          <a:ln>
            <a:noFill/>
          </a:ln>
        </p:spPr>
        <p:txBody>
          <a:bodyPr wrap="square" rtlCol="0">
            <a:spAutoFit/>
          </a:bodyPr>
          <a:lstStyle/>
          <a:p>
            <a:pPr fontAlgn="base">
              <a:spcBef>
                <a:spcPct val="0"/>
              </a:spcBef>
              <a:spcAft>
                <a:spcPct val="0"/>
              </a:spcAft>
            </a:pPr>
            <a:r>
              <a:rPr lang="en-US" sz="2000" dirty="0">
                <a:solidFill>
                  <a:srgbClr val="4E76A0">
                    <a:lumMod val="75000"/>
                  </a:srgbClr>
                </a:solidFill>
                <a:ea typeface="ＭＳ Ｐゴシック" charset="-128"/>
              </a:rPr>
              <a:t>How might your instructional decisions differ for these students?</a:t>
            </a:r>
          </a:p>
        </p:txBody>
      </p:sp>
      <p:sp>
        <p:nvSpPr>
          <p:cNvPr id="5" name="Slide Number Placeholder 4">
            <a:extLst>
              <a:ext uri="{FF2B5EF4-FFF2-40B4-BE49-F238E27FC236}">
                <a16:creationId xmlns:a16="http://schemas.microsoft.com/office/drawing/2014/main" id="{1C03B2DE-B02A-4F1D-B500-5C8F36F4A27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Tree>
    <p:extLst>
      <p:ext uri="{BB962C8B-B14F-4D97-AF65-F5344CB8AC3E}">
        <p14:creationId xmlns:p14="http://schemas.microsoft.com/office/powerpoint/2010/main" val="108747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Martha’s Multiplication                 With Decimals</a:t>
            </a:r>
          </a:p>
        </p:txBody>
      </p:sp>
      <p:sp>
        <p:nvSpPr>
          <p:cNvPr id="7" name="cor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5" name="correct"/>
              <p:cNvSpPr/>
              <p:nvPr/>
            </p:nvSpPr>
            <p:spPr>
              <a:xfrm>
                <a:off x="-762000" y="25146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 63.2</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 4</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a:latin typeface="Cambria Math"/>
                        </a:rPr>
                        <m:t>25.28</m:t>
                      </m:r>
                    </m:oMath>
                  </m:oMathPara>
                </a14:m>
                <a:endParaRPr lang="en-US" sz="4000" dirty="0"/>
              </a:p>
            </p:txBody>
          </p:sp>
        </mc:Choice>
        <mc:Fallback xmlns="">
          <p:sp>
            <p:nvSpPr>
              <p:cNvPr id="5" name="correct"/>
              <p:cNvSpPr>
                <a:spLocks noRot="1" noChangeAspect="1" noMove="1" noResize="1" noEditPoints="1" noAdjustHandles="1" noChangeArrowheads="1" noChangeShapeType="1" noTextEdit="1"/>
              </p:cNvSpPr>
              <p:nvPr/>
            </p:nvSpPr>
            <p:spPr>
              <a:xfrm>
                <a:off x="-762000" y="251460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15" name="Left Arrow 14" descr="A blue arrow pointing to the left is placed under 25 in the answer, indicating the numerals to the left of the decimal point are scored right to left."/>
          <p:cNvSpPr/>
          <p:nvPr/>
        </p:nvSpPr>
        <p:spPr>
          <a:xfrm>
            <a:off x="914401" y="4316989"/>
            <a:ext cx="537360" cy="3017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Left Arrow 13" descr="A red arrow pointing to the right is found under the 28 in the correct answer, indicating the numerals to the right of the decimal point are scored left to right."/>
          <p:cNvSpPr/>
          <p:nvPr/>
        </p:nvSpPr>
        <p:spPr>
          <a:xfrm rot="10800000">
            <a:off x="1600200" y="4316989"/>
            <a:ext cx="609600" cy="304800"/>
          </a:xfrm>
          <a:prstGeom prst="leftArrow">
            <a:avLst/>
          </a:prstGeom>
          <a:solidFill>
            <a:schemeClr val="accent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4 cd" descr="This correct answer has 4 digits, for a total possible 4 correct digits or 4 cd."/>
          <p:cNvSpPr/>
          <p:nvPr/>
        </p:nvSpPr>
        <p:spPr>
          <a:xfrm>
            <a:off x="2514600" y="3798601"/>
            <a:ext cx="1040670" cy="461665"/>
          </a:xfrm>
          <a:prstGeom prst="rect">
            <a:avLst/>
          </a:prstGeom>
        </p:spPr>
        <p:txBody>
          <a:bodyPr wrap="none">
            <a:spAutoFit/>
          </a:bodyPr>
          <a:lstStyle/>
          <a:p>
            <a:r>
              <a:rPr lang="en-US" sz="2400" dirty="0">
                <a:solidFill>
                  <a:schemeClr val="tx2">
                    <a:lumMod val="75000"/>
                  </a:schemeClr>
                </a:solidFill>
                <a:ea typeface="ＭＳ Ｐゴシック"/>
              </a:rPr>
              <a:t>4 CDs</a:t>
            </a:r>
            <a:endParaRPr lang="en-US" sz="2400" dirty="0">
              <a:solidFill>
                <a:schemeClr val="tx2">
                  <a:lumMod val="75000"/>
                </a:schemeClr>
              </a:solidFill>
            </a:endParaRPr>
          </a:p>
        </p:txBody>
      </p:sp>
      <p:sp>
        <p:nvSpPr>
          <p:cNvPr id="8" name="martha title"/>
          <p:cNvSpPr/>
          <p:nvPr/>
        </p:nvSpPr>
        <p:spPr>
          <a:xfrm>
            <a:off x="4038600" y="1964775"/>
            <a:ext cx="2540952"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Martha’s Answer:</a:t>
            </a:r>
          </a:p>
        </p:txBody>
      </p:sp>
      <mc:AlternateContent xmlns:mc="http://schemas.openxmlformats.org/markup-compatibility/2006" xmlns:a14="http://schemas.microsoft.com/office/drawing/2010/main">
        <mc:Choice Requires="a14">
          <p:sp>
            <p:nvSpPr>
              <p:cNvPr id="6" name="martha"/>
              <p:cNvSpPr/>
              <p:nvPr/>
            </p:nvSpPr>
            <p:spPr>
              <a:xfrm>
                <a:off x="3200400" y="2528873"/>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 63.2</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u="sng">
                          <a:latin typeface="Cambria Math"/>
                        </a:rPr>
                        <m:t>×   . 4</m:t>
                      </m:r>
                    </m:oMath>
                  </m:oMathPara>
                </a14:m>
                <a:endParaRPr lang="en-US" sz="4000" dirty="0"/>
              </a:p>
              <a:p>
                <a:pPr/>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a:rPr>
                        <m:t>252.8</m:t>
                      </m:r>
                    </m:oMath>
                  </m:oMathPara>
                </a14:m>
                <a:endParaRPr lang="en-US" sz="4000" dirty="0">
                  <a:solidFill>
                    <a:schemeClr val="tx2"/>
                  </a:solidFill>
                </a:endParaRPr>
              </a:p>
            </p:txBody>
          </p:sp>
        </mc:Choice>
        <mc:Fallback xmlns="">
          <p:sp>
            <p:nvSpPr>
              <p:cNvPr id="6" name="martha"/>
              <p:cNvSpPr>
                <a:spLocks noRot="1" noChangeAspect="1" noMove="1" noResize="1" noEditPoints="1" noAdjustHandles="1" noChangeArrowheads="1" noChangeShapeType="1" noTextEdit="1"/>
              </p:cNvSpPr>
              <p:nvPr/>
            </p:nvSpPr>
            <p:spPr>
              <a:xfrm>
                <a:off x="3200400" y="2528873"/>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11" name="0 cd" descr="Martha scored 0 correct digits."/>
          <p:cNvSpPr/>
          <p:nvPr/>
        </p:nvSpPr>
        <p:spPr>
          <a:xfrm>
            <a:off x="6800469" y="3798601"/>
            <a:ext cx="1040670" cy="461665"/>
          </a:xfrm>
          <a:prstGeom prst="rect">
            <a:avLst/>
          </a:prstGeom>
        </p:spPr>
        <p:txBody>
          <a:bodyPr wrap="none">
            <a:spAutoFit/>
          </a:bodyPr>
          <a:lstStyle/>
          <a:p>
            <a:r>
              <a:rPr lang="en-US" sz="2400" dirty="0">
                <a:solidFill>
                  <a:schemeClr val="tx2">
                    <a:lumMod val="75000"/>
                  </a:schemeClr>
                </a:solidFill>
                <a:ea typeface="ＭＳ Ｐゴシック"/>
              </a:rPr>
              <a:t>0 CDs</a:t>
            </a:r>
            <a:endParaRPr lang="en-US" sz="2400" dirty="0">
              <a:solidFill>
                <a:schemeClr val="tx2">
                  <a:lumMod val="75000"/>
                </a:schemeClr>
              </a:solidFill>
            </a:endParaRPr>
          </a:p>
        </p:txBody>
      </p:sp>
      <p:sp>
        <p:nvSpPr>
          <p:cNvPr id="12" name="?" descr="How would you help Martha?&#10;&#10;The score of 0 CD might suggest Martha didn’t understand the problem at all, but the correct numerals suggest that she got the basic multiplication right.  She even carried the 1 for 3*4=12, adding it to the 24 for 6*4.  Instead, her problem was with the decimal point.  She only included the tenths place in her answer, perhaps to match the factors (or the multiplicand and multiplier), which both had only one numeral to the right of the decimal point.  Martha needs to know the rule for moving the decimal point over to reflect both factors, and the reason for the rule so she can check future work to see if it makes sense.  Instruction should also address number sense for decimals.  Because .4 is less than 1, multiplying 63.2 by .4 will result in a smaller number, but Martha’s answer was larger.&#10;"/>
          <p:cNvSpPr/>
          <p:nvPr/>
        </p:nvSpPr>
        <p:spPr>
          <a:xfrm>
            <a:off x="734216" y="5096808"/>
            <a:ext cx="4158511"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How would you help Martha?</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33</a:t>
            </a:fld>
            <a:endParaRPr lang="en-US" dirty="0">
              <a:solidFill>
                <a:srgbClr val="FFFFFF">
                  <a:lumMod val="75000"/>
                </a:srgbClr>
              </a:solidFill>
            </a:endParaRPr>
          </a:p>
        </p:txBody>
      </p:sp>
    </p:spTree>
    <p:extLst>
      <p:ext uri="{BB962C8B-B14F-4D97-AF65-F5344CB8AC3E}">
        <p14:creationId xmlns:p14="http://schemas.microsoft.com/office/powerpoint/2010/main" val="118847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Practice </a:t>
            </a:r>
          </a:p>
        </p:txBody>
      </p:sp>
      <p:sp>
        <p:nvSpPr>
          <p:cNvPr id="2" name="Content Placeholder 1"/>
          <p:cNvSpPr>
            <a:spLocks noGrp="1"/>
          </p:cNvSpPr>
          <p:nvPr>
            <p:ph idx="1"/>
          </p:nvPr>
        </p:nvSpPr>
        <p:spPr/>
        <p:txBody>
          <a:bodyPr/>
          <a:lstStyle/>
          <a:p>
            <a:r>
              <a:rPr lang="en-US" dirty="0"/>
              <a:t>Score the correct digits in each student response to complete the table on page 1 of the handout.</a:t>
            </a:r>
          </a:p>
          <a:p>
            <a:r>
              <a:rPr lang="en-US" dirty="0"/>
              <a:t>Answer the questions on page 2 of the handout.</a:t>
            </a:r>
          </a:p>
          <a:p>
            <a:pPr marL="0" indent="0">
              <a:buNone/>
            </a:pPr>
            <a:endParaRPr lang="en-US" dirty="0"/>
          </a:p>
        </p:txBody>
      </p:sp>
      <p:sp>
        <p:nvSpPr>
          <p:cNvPr id="5" name="TextBox 4"/>
          <p:cNvSpPr txBox="1"/>
          <p:nvPr/>
        </p:nvSpPr>
        <p:spPr>
          <a:xfrm>
            <a:off x="1524000" y="4495800"/>
            <a:ext cx="6019801" cy="830997"/>
          </a:xfrm>
          <a:prstGeom prst="rect">
            <a:avLst/>
          </a:prstGeom>
          <a:solidFill>
            <a:schemeClr val="tx2">
              <a:lumMod val="20000"/>
              <a:lumOff val="80000"/>
            </a:schemeClr>
          </a:solidFill>
          <a:ln w="25400" cap="flat" cmpd="sng" algn="ctr">
            <a:no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lumMod val="75000"/>
                  </a:schemeClr>
                </a:solidFill>
                <a:effectLst/>
                <a:uLnTx/>
                <a:uFillTx/>
                <a:latin typeface="Arial"/>
              </a:rPr>
              <a:t>See handout: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chemeClr val="tx2">
                    <a:lumMod val="75000"/>
                  </a:schemeClr>
                </a:solidFill>
                <a:effectLst/>
                <a:uLnTx/>
                <a:uFillTx/>
                <a:latin typeface="Arial"/>
              </a:rPr>
              <a:t>Computation Error  Analysis Practice.</a:t>
            </a:r>
          </a:p>
        </p:txBody>
      </p:sp>
      <p:sp>
        <p:nvSpPr>
          <p:cNvPr id="6" name="Slide Number Placeholder 5">
            <a:extLst>
              <a:ext uri="{FF2B5EF4-FFF2-40B4-BE49-F238E27FC236}">
                <a16:creationId xmlns:a16="http://schemas.microsoft.com/office/drawing/2014/main" id="{8CC12D7D-2B9A-4607-8276-EEAEB9CC09E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34</a:t>
            </a:fld>
            <a:endParaRPr lang="en-US" dirty="0">
              <a:solidFill>
                <a:srgbClr val="FFFFFF">
                  <a:lumMod val="75000"/>
                </a:srgbClr>
              </a:solidFill>
            </a:endParaRPr>
          </a:p>
        </p:txBody>
      </p:sp>
    </p:spTree>
    <p:extLst>
      <p:ext uri="{BB962C8B-B14F-4D97-AF65-F5344CB8AC3E}">
        <p14:creationId xmlns:p14="http://schemas.microsoft.com/office/powerpoint/2010/main" val="2541515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Check: Items 1–3</a:t>
            </a:r>
          </a:p>
        </p:txBody>
      </p:sp>
      <p:graphicFrame>
        <p:nvGraphicFramePr>
          <p:cNvPr id="5" name="Group 47" descr="A 4 by 4 table. The first row contiains column headers. The first column is Item and the second is correct answer. The third column is Student 1 while the fourth column is Student 2.  The last two columns are further subdivided into Answer and CD (or correct digit) columns.&#10;&#10;Rows 2 through 4 are labeled 1, 2, and 3, indicating the first three items in the table in the Computation Error Analysis handout. Each row contains the item's correct answer and, for each student, the student's answer and CD. Each correct digit in the student's answer is underlined.&#10;&#10;Item 1 has 4 possible correct digits.  Student 1 scored 2 correct digits, while Student 2 scored 3.&#10;&#10;Item 2 has 4 possible correct digits.  Student 1 scored 2 correct digits, while Student 2 scored 3.&#10;&#10;Item 3 has 2 possible correct digits.  Student 1 scored 0 correct digits, while Student 2 scored 1."/>
          <p:cNvGraphicFramePr>
            <a:graphicFrameLocks noGrp="1"/>
          </p:cNvGraphicFramePr>
          <p:nvPr>
            <p:extLst>
              <p:ext uri="{D42A27DB-BD31-4B8C-83A1-F6EECF244321}">
                <p14:modId xmlns:p14="http://schemas.microsoft.com/office/powerpoint/2010/main" val="2227952529"/>
              </p:ext>
            </p:extLst>
          </p:nvPr>
        </p:nvGraphicFramePr>
        <p:xfrm>
          <a:off x="687388" y="2209800"/>
          <a:ext cx="7924800" cy="2999046"/>
        </p:xfrm>
        <a:graphic>
          <a:graphicData uri="http://schemas.openxmlformats.org/drawingml/2006/table">
            <a:tbl>
              <a:tblPr firstRow="1">
                <a:tableStyleId>{B301B821-A1FF-4177-AEE7-76D212191A09}</a:tableStyleId>
              </a:tblPr>
              <a:tblGrid>
                <a:gridCol w="9890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91047">
                  <a:extLst>
                    <a:ext uri="{9D8B030D-6E8A-4147-A177-3AD203B41FA5}">
                      <a16:colId xmlns:a16="http://schemas.microsoft.com/office/drawing/2014/main" val="20002"/>
                    </a:ext>
                  </a:extLst>
                </a:gridCol>
                <a:gridCol w="1391047">
                  <a:extLst>
                    <a:ext uri="{9D8B030D-6E8A-4147-A177-3AD203B41FA5}">
                      <a16:colId xmlns:a16="http://schemas.microsoft.com/office/drawing/2014/main" val="20003"/>
                    </a:ext>
                  </a:extLst>
                </a:gridCol>
                <a:gridCol w="1391047">
                  <a:extLst>
                    <a:ext uri="{9D8B030D-6E8A-4147-A177-3AD203B41FA5}">
                      <a16:colId xmlns:a16="http://schemas.microsoft.com/office/drawing/2014/main" val="20004"/>
                    </a:ext>
                  </a:extLst>
                </a:gridCol>
                <a:gridCol w="1391047">
                  <a:extLst>
                    <a:ext uri="{9D8B030D-6E8A-4147-A177-3AD203B41FA5}">
                      <a16:colId xmlns:a16="http://schemas.microsoft.com/office/drawing/2014/main" val="20005"/>
                    </a:ext>
                  </a:extLst>
                </a:gridCol>
              </a:tblGrid>
              <a:tr h="152400">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u="none" strike="noStrike" cap="none" normalizeH="0" baseline="0" dirty="0">
                          <a:ln>
                            <a:noFill/>
                          </a:ln>
                          <a:effectLst/>
                        </a:rPr>
                        <a:t>Item</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solidFill>
                      <a:schemeClr val="accent1">
                        <a:lumMod val="75000"/>
                      </a:schemeClr>
                    </a:solidFill>
                  </a:tcPr>
                </a:tc>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1</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2</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150813">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extLst>
                  <a:ext uri="{0D108BD9-81ED-4DB2-BD59-A6C34878D82A}">
                    <a16:rowId xmlns:a16="http://schemas.microsoft.com/office/drawing/2014/main" val="10001"/>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1</a:t>
                      </a:r>
                    </a:p>
                  </a:txBody>
                  <a:tcPr anchor="ctr" horzOverflow="overflow">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4206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1 9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0</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2</a:t>
                      </a:r>
                    </a:p>
                  </a:txBody>
                  <a:tcPr anchor="ctr" horzOverflow="overflow">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7164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7</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2 4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7</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2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6</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3</a:t>
                      </a:r>
                    </a:p>
                  </a:txBody>
                  <a:tcPr anchor="ctr" horzOverflow="overflow">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1 8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8</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35</a:t>
            </a:fld>
            <a:endParaRPr lang="en-US" dirty="0">
              <a:solidFill>
                <a:srgbClr val="FFFFFF">
                  <a:lumMod val="75000"/>
                </a:srgbClr>
              </a:solidFill>
            </a:endParaRPr>
          </a:p>
        </p:txBody>
      </p:sp>
    </p:spTree>
    <p:extLst>
      <p:ext uri="{BB962C8B-B14F-4D97-AF65-F5344CB8AC3E}">
        <p14:creationId xmlns:p14="http://schemas.microsoft.com/office/powerpoint/2010/main" val="420273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Scoring Check: Items 4–6</a:t>
            </a:r>
          </a:p>
        </p:txBody>
      </p:sp>
      <p:graphicFrame>
        <p:nvGraphicFramePr>
          <p:cNvPr id="5" name="Group 47" descr="The same table presented in the previous slide, now filled out for items 4 through 6 from the handout.&#10;&#10;Item 4 has 3 possible correct digits (one for the whole number, one for the numerator, and one for the denominator). Student 1 scored 0 correct digits while Student 2 scored 1.&#10;&#10;Item 5 has 3 possible correct digits (two for the whole number, one for the remainder; the R serves as a placeholder, not a correct digit). Both students scored 2 correct digits, although their answers were different.&#10;&#10;Item 6 has 2 possible correct digits (one to left of the decimal point and one to the right; the decimal point serves as a placeholder, not a correct digit). Student 1 scored 0 correct digits while Student 2 scored 1.&#10;"/>
          <p:cNvGraphicFramePr>
            <a:graphicFrameLocks noGrp="1"/>
          </p:cNvGraphicFramePr>
          <p:nvPr>
            <p:extLst>
              <p:ext uri="{D42A27DB-BD31-4B8C-83A1-F6EECF244321}">
                <p14:modId xmlns:p14="http://schemas.microsoft.com/office/powerpoint/2010/main" val="1735068700"/>
              </p:ext>
            </p:extLst>
          </p:nvPr>
        </p:nvGraphicFramePr>
        <p:xfrm>
          <a:off x="687388" y="2209800"/>
          <a:ext cx="7999412" cy="2999046"/>
        </p:xfrm>
        <a:graphic>
          <a:graphicData uri="http://schemas.openxmlformats.org/drawingml/2006/table">
            <a:tbl>
              <a:tblPr firstRow="1">
                <a:tableStyleId>{B301B821-A1FF-4177-AEE7-76D212191A09}</a:tableStyleId>
              </a:tblPr>
              <a:tblGrid>
                <a:gridCol w="9890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152400">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u="none" strike="noStrike" cap="none" normalizeH="0" baseline="0" dirty="0">
                          <a:ln>
                            <a:noFill/>
                          </a:ln>
                          <a:effectLst/>
                        </a:rPr>
                        <a:t>Item</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solidFill>
                      <a:schemeClr val="accent1">
                        <a:lumMod val="75000"/>
                      </a:schemeClr>
                    </a:solidFill>
                  </a:tcPr>
                </a:tc>
                <a:tc row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Correct Answer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1</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u="none" strike="noStrike" cap="none" normalizeH="0" baseline="0" dirty="0">
                          <a:ln>
                            <a:noFill/>
                          </a:ln>
                          <a:effectLst/>
                        </a:rPr>
                        <a:t>Student 2</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137160">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Answer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CD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698EBB"/>
                    </a:solidFill>
                  </a:tcPr>
                </a:tc>
                <a:extLst>
                  <a:ext uri="{0D108BD9-81ED-4DB2-BD59-A6C34878D82A}">
                    <a16:rowId xmlns:a16="http://schemas.microsoft.com/office/drawing/2014/main" val="10001"/>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4</a:t>
                      </a:r>
                    </a:p>
                  </a:txBody>
                  <a:tcPr anchor="ctr" horzOverflow="overflow">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5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  4/6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4  4/</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5</a:t>
                      </a:r>
                    </a:p>
                  </a:txBody>
                  <a:tcPr anchor="ctr" horzOverflow="overflow">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27 R 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 1 R </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r h="735522">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charset="0"/>
                        </a:rPr>
                        <a:t>6</a:t>
                      </a:r>
                    </a:p>
                  </a:txBody>
                  <a:tcPr anchor="ctr" horzOverflow="overflow">
                    <a:lnR w="12700" cap="flat" cmpd="sng" algn="ctr">
                      <a:solidFill>
                        <a:schemeClr val="tx2"/>
                      </a:solidFill>
                      <a:prstDash val="solid"/>
                      <a:round/>
                      <a:headEnd type="none" w="med" len="med"/>
                      <a:tailEnd type="none" w="med" len="med"/>
                    </a:lnR>
                    <a:solidFill>
                      <a:srgbClr val="698EBB"/>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7.12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7.</a:t>
                      </a:r>
                      <a:r>
                        <a:rPr kumimoji="0" lang="en-US" sz="2000" b="0" i="0" u="sng" strike="noStrike" cap="none" normalizeH="0" baseline="0" dirty="0">
                          <a:ln>
                            <a:noFill/>
                          </a:ln>
                          <a:solidFill>
                            <a:schemeClr val="tx2">
                              <a:lumMod val="75000"/>
                            </a:schemeClr>
                          </a:solidFill>
                          <a:effectLst/>
                          <a:latin typeface="+mn-lt"/>
                          <a:ea typeface="ＭＳ Ｐゴシック" charset="0"/>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36</a:t>
            </a:fld>
            <a:endParaRPr lang="en-US" dirty="0">
              <a:solidFill>
                <a:srgbClr val="FFFFFF">
                  <a:lumMod val="75000"/>
                </a:srgbClr>
              </a:solidFill>
            </a:endParaRPr>
          </a:p>
        </p:txBody>
      </p:sp>
    </p:spTree>
    <p:extLst>
      <p:ext uri="{BB962C8B-B14F-4D97-AF65-F5344CB8AC3E}">
        <p14:creationId xmlns:p14="http://schemas.microsoft.com/office/powerpoint/2010/main" val="3786431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37</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What does this analysis tell us?</a:t>
            </a:r>
          </a:p>
        </p:txBody>
      </p:sp>
      <p:sp>
        <p:nvSpPr>
          <p:cNvPr id="2" name="Content Placeholder 1"/>
          <p:cNvSpPr>
            <a:spLocks noGrp="1"/>
          </p:cNvSpPr>
          <p:nvPr>
            <p:ph idx="1"/>
          </p:nvPr>
        </p:nvSpPr>
        <p:spPr/>
        <p:txBody>
          <a:bodyPr/>
          <a:lstStyle/>
          <a:p>
            <a:r>
              <a:rPr lang="en-US" dirty="0"/>
              <a:t>Whose errors were more significant?</a:t>
            </a:r>
          </a:p>
          <a:p>
            <a:r>
              <a:rPr lang="en-US" dirty="0"/>
              <a:t>What would be your instructional recommendations for each student?</a:t>
            </a:r>
          </a:p>
          <a:p>
            <a:r>
              <a:rPr lang="en-US" dirty="0"/>
              <a:t>What additional data would help plan instruction?</a:t>
            </a:r>
          </a:p>
        </p:txBody>
      </p:sp>
    </p:spTree>
    <p:extLst>
      <p:ext uri="{BB962C8B-B14F-4D97-AF65-F5344CB8AC3E}">
        <p14:creationId xmlns:p14="http://schemas.microsoft.com/office/powerpoint/2010/main" val="3897914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1</a:t>
            </a:r>
          </a:p>
        </p:txBody>
      </p:sp>
      <p:sp>
        <p:nvSpPr>
          <p:cNvPr id="7" name="correct"/>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13" name="corr prob"/>
              <p:cNvSpPr/>
              <p:nvPr/>
            </p:nvSpPr>
            <p:spPr>
              <a:xfrm>
                <a:off x="838200" y="2819400"/>
                <a:ext cx="160019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30</m:t>
                      </m:r>
                      <m:r>
                        <a:rPr lang="en-US" sz="4000" b="0" i="1" smtClean="0">
                          <a:latin typeface="Cambria Math"/>
                          <a:ea typeface="Cambria Math" panose="02040503050406030204" pitchFamily="18" charset="0"/>
                          <a:cs typeface="Times New Roman"/>
                        </a:rPr>
                        <m:t>58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m:t>
                      </m:r>
                      <m:r>
                        <a:rPr lang="en-US" sz="4000" b="0" i="1" u="sng" smtClean="0">
                          <a:effectLst/>
                          <a:latin typeface="Cambria Math"/>
                          <a:ea typeface="Cambria Math" panose="02040503050406030204" pitchFamily="18" charset="0"/>
                          <a:cs typeface="Times New Roman"/>
                        </a:rPr>
                        <m:t> </m:t>
                      </m:r>
                      <m:r>
                        <a:rPr lang="en-US" sz="4000" i="1" u="sng">
                          <a:effectLst/>
                          <a:latin typeface="Cambria Math" panose="02040503050406030204" pitchFamily="18" charset="0"/>
                          <a:ea typeface="Cambria Math" panose="02040503050406030204" pitchFamily="18" charset="0"/>
                          <a:cs typeface="Times New Roman"/>
                        </a:rPr>
                        <m:t>1148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a:rPr>
                        <m:t>   </m:t>
                      </m:r>
                      <m:r>
                        <a:rPr lang="en-US" sz="4000" b="0" i="1" smtClean="0">
                          <a:effectLst/>
                          <a:latin typeface="Cambria Math"/>
                          <a:ea typeface="Cambria Math" panose="02040503050406030204" pitchFamily="18" charset="0"/>
                          <a:cs typeface="Times New Roman"/>
                        </a:rPr>
                        <m:t> </m:t>
                      </m:r>
                      <m:r>
                        <a:rPr lang="en-US" sz="4000" i="1">
                          <a:effectLst/>
                          <a:latin typeface="Cambria Math" panose="02040503050406030204" pitchFamily="18" charset="0"/>
                          <a:ea typeface="Cambria Math" panose="02040503050406030204" pitchFamily="18" charset="0"/>
                          <a:cs typeface="Times New Roman"/>
                        </a:rPr>
                        <m:t>4206</m:t>
                      </m:r>
                    </m:oMath>
                  </m:oMathPara>
                </a14:m>
                <a:endParaRPr lang="en-US" sz="4000" dirty="0">
                  <a:latin typeface="Cambria Math" panose="02040503050406030204" pitchFamily="18" charset="0"/>
                  <a:ea typeface="Cambria Math" panose="02040503050406030204" pitchFamily="18" charset="0"/>
                </a:endParaRPr>
              </a:p>
            </p:txBody>
          </p:sp>
        </mc:Choice>
        <mc:Fallback xmlns="">
          <p:sp>
            <p:nvSpPr>
              <p:cNvPr id="13" name="corr prob"/>
              <p:cNvSpPr>
                <a:spLocks noRot="1" noChangeAspect="1" noMove="1" noResize="1" noEditPoints="1" noAdjustHandles="1" noChangeArrowheads="1" noChangeShapeType="1" noTextEdit="1"/>
              </p:cNvSpPr>
              <p:nvPr/>
            </p:nvSpPr>
            <p:spPr>
              <a:xfrm>
                <a:off x="838200" y="2819400"/>
                <a:ext cx="1600199" cy="1938992"/>
              </a:xfrm>
              <a:prstGeom prst="rect">
                <a:avLst/>
              </a:prstGeom>
              <a:blipFill rotWithShape="1">
                <a:blip r:embed="rId3"/>
                <a:stretch>
                  <a:fillRect r="-6870"/>
                </a:stretch>
              </a:blipFill>
            </p:spPr>
            <p:txBody>
              <a:bodyPr/>
              <a:lstStyle/>
              <a:p>
                <a:r>
                  <a:rPr lang="en-US">
                    <a:noFill/>
                  </a:rPr>
                  <a:t> </a:t>
                </a:r>
              </a:p>
            </p:txBody>
          </p:sp>
        </mc:Fallback>
      </mc:AlternateContent>
      <p:sp>
        <p:nvSpPr>
          <p:cNvPr id="8" name="s1" descr="&#10;"/>
          <p:cNvSpPr/>
          <p:nvPr/>
        </p:nvSpPr>
        <p:spPr>
          <a:xfrm>
            <a:off x="4114800" y="1981200"/>
            <a:ext cx="1600198"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11" name="s1 prob"/>
              <p:cNvSpPr/>
              <p:nvPr/>
            </p:nvSpPr>
            <p:spPr>
              <a:xfrm>
                <a:off x="4025695" y="2853128"/>
                <a:ext cx="160019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30</m:t>
                      </m:r>
                      <m:r>
                        <a:rPr lang="en-US" sz="4000" b="0" i="1" smtClean="0">
                          <a:latin typeface="Cambria Math"/>
                          <a:ea typeface="Cambria Math" panose="02040503050406030204" pitchFamily="18" charset="0"/>
                          <a:cs typeface="Times New Roman"/>
                        </a:rPr>
                        <m:t>58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m:t>
                      </m:r>
                      <m:r>
                        <a:rPr lang="en-US" sz="4000" b="0" i="1" u="sng" smtClean="0">
                          <a:effectLst/>
                          <a:latin typeface="Cambria Math"/>
                          <a:ea typeface="Cambria Math" panose="02040503050406030204" pitchFamily="18" charset="0"/>
                          <a:cs typeface="Times New Roman"/>
                        </a:rPr>
                        <m:t> </m:t>
                      </m:r>
                      <m:r>
                        <a:rPr lang="en-US" sz="4000" i="1" u="sng">
                          <a:effectLst/>
                          <a:latin typeface="Cambria Math" panose="02040503050406030204" pitchFamily="18" charset="0"/>
                          <a:ea typeface="Cambria Math" panose="02040503050406030204" pitchFamily="18" charset="0"/>
                          <a:cs typeface="Times New Roman"/>
                        </a:rPr>
                        <m:t>1148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smtClean="0">
                          <a:solidFill>
                            <a:schemeClr val="tx2"/>
                          </a:solidFill>
                          <a:effectLst/>
                          <a:latin typeface="Cambria Math" panose="02040503050406030204" pitchFamily="18" charset="0"/>
                          <a:ea typeface="Cambria Math" panose="02040503050406030204" pitchFamily="18" charset="0"/>
                          <a:cs typeface="Times New Roman"/>
                        </a:rPr>
                        <m:t>   </m:t>
                      </m:r>
                      <m:r>
                        <a:rPr lang="en-US" sz="4000" b="0" i="1" smtClean="0">
                          <a:solidFill>
                            <a:schemeClr val="tx2"/>
                          </a:solidFill>
                          <a:effectLst/>
                          <a:latin typeface="Cambria Math"/>
                          <a:ea typeface="Cambria Math" panose="02040503050406030204" pitchFamily="18" charset="0"/>
                          <a:cs typeface="Times New Roman"/>
                        </a:rPr>
                        <m:t> </m:t>
                      </m:r>
                      <m:r>
                        <a:rPr lang="en-US" sz="4000" i="1">
                          <a:solidFill>
                            <a:schemeClr val="tx2"/>
                          </a:solidFill>
                          <a:effectLst/>
                          <a:latin typeface="Cambria Math" panose="02040503050406030204" pitchFamily="18" charset="0"/>
                          <a:ea typeface="Cambria Math" panose="02040503050406030204" pitchFamily="18" charset="0"/>
                          <a:cs typeface="Times New Roman"/>
                        </a:rPr>
                        <m:t>4</m:t>
                      </m:r>
                      <m:r>
                        <a:rPr lang="en-US" sz="4000" b="0" i="1" smtClean="0">
                          <a:solidFill>
                            <a:schemeClr val="tx2"/>
                          </a:solidFill>
                          <a:effectLst/>
                          <a:latin typeface="Cambria Math"/>
                          <a:ea typeface="Cambria Math" panose="02040503050406030204" pitchFamily="18" charset="0"/>
                          <a:cs typeface="Times New Roman"/>
                        </a:rPr>
                        <m:t>19</m:t>
                      </m:r>
                      <m:r>
                        <a:rPr lang="en-US" sz="4000" i="1">
                          <a:solidFill>
                            <a:schemeClr val="tx2"/>
                          </a:solidFill>
                          <a:effectLst/>
                          <a:latin typeface="Cambria Math" panose="02040503050406030204" pitchFamily="18" charset="0"/>
                          <a:ea typeface="Cambria Math" panose="02040503050406030204" pitchFamily="18" charset="0"/>
                          <a:cs typeface="Times New Roman"/>
                        </a:rPr>
                        <m:t>6</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11" name="s1 prob"/>
              <p:cNvSpPr>
                <a:spLocks noRot="1" noChangeAspect="1" noMove="1" noResize="1" noEditPoints="1" noAdjustHandles="1" noChangeArrowheads="1" noChangeShapeType="1" noTextEdit="1"/>
              </p:cNvSpPr>
              <p:nvPr/>
            </p:nvSpPr>
            <p:spPr>
              <a:xfrm>
                <a:off x="4025695" y="2853128"/>
                <a:ext cx="1600199" cy="1938992"/>
              </a:xfrm>
              <a:prstGeom prst="rect">
                <a:avLst/>
              </a:prstGeom>
              <a:blipFill rotWithShape="1">
                <a:blip r:embed="rId4"/>
                <a:stretch>
                  <a:fillRect r="-6844"/>
                </a:stretch>
              </a:blipFill>
            </p:spPr>
            <p:txBody>
              <a:bodyPr/>
              <a:lstStyle/>
              <a:p>
                <a:r>
                  <a:rPr lang="en-US">
                    <a:noFill/>
                  </a:rPr>
                  <a:t> </a:t>
                </a:r>
              </a:p>
            </p:txBody>
          </p:sp>
        </mc:Fallback>
      </mc:AlternateContent>
      <p:sp>
        <p:nvSpPr>
          <p:cNvPr id="10" name="s2" descr="&#10;"/>
          <p:cNvSpPr/>
          <p:nvPr/>
        </p:nvSpPr>
        <p:spPr>
          <a:xfrm>
            <a:off x="7134905" y="1981200"/>
            <a:ext cx="1615189"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2" name="s2 prob"/>
              <p:cNvSpPr/>
              <p:nvPr/>
            </p:nvSpPr>
            <p:spPr>
              <a:xfrm>
                <a:off x="7134905" y="2890604"/>
                <a:ext cx="160019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30</m:t>
                      </m:r>
                      <m:r>
                        <a:rPr lang="en-US" sz="4000" b="0" i="1" smtClean="0">
                          <a:latin typeface="Cambria Math"/>
                          <a:ea typeface="Cambria Math" panose="02040503050406030204" pitchFamily="18" charset="0"/>
                          <a:cs typeface="Times New Roman"/>
                        </a:rPr>
                        <m:t>58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m:t>
                      </m:r>
                      <m:r>
                        <a:rPr lang="en-US" sz="4000" b="0" i="1" u="sng" smtClean="0">
                          <a:effectLst/>
                          <a:latin typeface="Cambria Math"/>
                          <a:ea typeface="Cambria Math" panose="02040503050406030204" pitchFamily="18" charset="0"/>
                          <a:cs typeface="Times New Roman"/>
                        </a:rPr>
                        <m:t> </m:t>
                      </m:r>
                      <m:r>
                        <a:rPr lang="en-US" sz="4000" i="1" u="sng">
                          <a:effectLst/>
                          <a:latin typeface="Cambria Math" panose="02040503050406030204" pitchFamily="18" charset="0"/>
                          <a:ea typeface="Cambria Math" panose="02040503050406030204" pitchFamily="18" charset="0"/>
                          <a:cs typeface="Times New Roman"/>
                        </a:rPr>
                        <m:t>1148</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a:rPr>
                        <m:t>   </m:t>
                      </m:r>
                      <m:r>
                        <a:rPr lang="en-US" sz="4000" b="0" i="1" smtClean="0">
                          <a:effectLst/>
                          <a:latin typeface="Cambria Math"/>
                          <a:ea typeface="Cambria Math" panose="02040503050406030204" pitchFamily="18" charset="0"/>
                          <a:cs typeface="Times New Roman"/>
                        </a:rPr>
                        <m:t> </m:t>
                      </m:r>
                      <m:r>
                        <a:rPr lang="en-US" sz="4000" i="1" smtClean="0">
                          <a:solidFill>
                            <a:schemeClr val="tx2"/>
                          </a:solidFill>
                          <a:effectLst/>
                          <a:latin typeface="Cambria Math" panose="02040503050406030204" pitchFamily="18" charset="0"/>
                          <a:ea typeface="Cambria Math" panose="02040503050406030204" pitchFamily="18" charset="0"/>
                          <a:cs typeface="Times New Roman"/>
                        </a:rPr>
                        <m:t>420</m:t>
                      </m:r>
                      <m:r>
                        <a:rPr lang="en-US" sz="4000" b="0" i="1" smtClean="0">
                          <a:solidFill>
                            <a:schemeClr val="tx2"/>
                          </a:solidFill>
                          <a:effectLst/>
                          <a:latin typeface="Cambria Math"/>
                          <a:ea typeface="Cambria Math" panose="02040503050406030204" pitchFamily="18" charset="0"/>
                          <a:cs typeface="Times New Roman"/>
                        </a:rPr>
                        <m:t>7</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12" name="s2 prob"/>
              <p:cNvSpPr>
                <a:spLocks noRot="1" noChangeAspect="1" noMove="1" noResize="1" noEditPoints="1" noAdjustHandles="1" noChangeArrowheads="1" noChangeShapeType="1" noTextEdit="1"/>
              </p:cNvSpPr>
              <p:nvPr/>
            </p:nvSpPr>
            <p:spPr>
              <a:xfrm>
                <a:off x="7134905" y="2890604"/>
                <a:ext cx="1600199" cy="1938992"/>
              </a:xfrm>
              <a:prstGeom prst="rect">
                <a:avLst/>
              </a:prstGeom>
              <a:blipFill rotWithShape="1">
                <a:blip r:embed="rId5"/>
                <a:stretch>
                  <a:fillRect r="-6844"/>
                </a:stretch>
              </a:blipFill>
            </p:spPr>
            <p:txBody>
              <a:bodyPr/>
              <a:lstStyle/>
              <a:p>
                <a:r>
                  <a:rPr lang="en-US">
                    <a:noFill/>
                  </a:rPr>
                  <a:t> </a:t>
                </a:r>
              </a:p>
            </p:txBody>
          </p:sp>
        </mc:Fallback>
      </mc:AlternateContent>
      <p:sp>
        <p:nvSpPr>
          <p:cNvPr id="14" name="? text" descr="How would you help Martha?&#10;&#10;The score of 0 CD might suggest Martha didn’t understand the problem at all, but the correct numerals suggest that she got the basic multiplication right.  She even carried the 1 for 3*4=12, adding it to the 24 for 6*4.  Instead, her problem was with the decimal point.  She only included the tenths place in her answer, perhaps to match the factors (or the multiplicand and multiplier), which both had only one numeral to the right of the decimal point.  Martha needs to know the rule for moving the decimal point over to reflect both factors, and the reason for the rule so she can check future work to see if it makes sense.  Instruction should also address number sense for decimals.  Because .4 is less than 1, multiplying 63.2 by .4 will result in a smaller number, but Martha’s answer was larger.&#10;"/>
          <p:cNvSpPr/>
          <p:nvPr/>
        </p:nvSpPr>
        <p:spPr>
          <a:xfrm>
            <a:off x="694064" y="5358523"/>
            <a:ext cx="6361037"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What does Item 1 tell us about each student?</a:t>
            </a:r>
          </a:p>
        </p:txBody>
      </p:sp>
      <p:sp>
        <p:nvSpPr>
          <p:cNvPr id="2" name="?" descr="Student 1’s answer is what we’d expect if the student forgot to carry the 1 when adding 8+8=16.  This single error made the student miss the two digits in the tens and hundreds places. If this is a consistent error, the student will likely need explicit instruction and practice in multidigit addition with regrouping.&#10;&#10;Student 2 carried the 1 from the ones column, so the first three digits are correct.  However, the student incorrectly added 8+8.  If this was not a one-time error, the student may need to practice basic addition facts with error correction.&#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38</a:t>
            </a:fld>
            <a:endParaRPr lang="en-US" dirty="0">
              <a:solidFill>
                <a:srgbClr val="FFFFFF">
                  <a:lumMod val="75000"/>
                </a:srgbClr>
              </a:solidFill>
            </a:endParaRPr>
          </a:p>
        </p:txBody>
      </p:sp>
    </p:spTree>
    <p:extLst>
      <p:ext uri="{BB962C8B-B14F-4D97-AF65-F5344CB8AC3E}">
        <p14:creationId xmlns:p14="http://schemas.microsoft.com/office/powerpoint/2010/main" val="400940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2</a:t>
            </a:r>
          </a:p>
        </p:txBody>
      </p:sp>
      <p:sp>
        <p:nvSpPr>
          <p:cNvPr id="5"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2" name="correct"/>
              <p:cNvSpPr/>
              <p:nvPr/>
            </p:nvSpPr>
            <p:spPr>
              <a:xfrm>
                <a:off x="-685800" y="28194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 </m:t>
                      </m:r>
                      <m:r>
                        <a:rPr lang="en-US" sz="4000" b="0" i="1" smtClean="0">
                          <a:latin typeface="Cambria Math"/>
                          <a:ea typeface="Cambria Math" panose="02040503050406030204" pitchFamily="18" charset="0"/>
                        </a:rPr>
                        <m:t>    </m:t>
                      </m:r>
                      <m:r>
                        <a:rPr lang="en-US" sz="4000" i="1">
                          <a:latin typeface="Cambria Math" panose="02040503050406030204" pitchFamily="18" charset="0"/>
                          <a:ea typeface="Cambria Math" panose="02040503050406030204" pitchFamily="18" charset="0"/>
                        </a:rPr>
                        <m:t>7329</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    165</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7164</m:t>
                      </m:r>
                    </m:oMath>
                  </m:oMathPara>
                </a14:m>
                <a:endParaRPr lang="en-US" sz="4000" dirty="0">
                  <a:latin typeface="Cambria Math" panose="02040503050406030204" pitchFamily="18" charset="0"/>
                  <a:ea typeface="Cambria Math" panose="02040503050406030204" pitchFamily="18" charset="0"/>
                </a:endParaRPr>
              </a:p>
            </p:txBody>
          </p:sp>
        </mc:Choice>
        <mc:Fallback xmlns="">
          <p:sp>
            <p:nvSpPr>
              <p:cNvPr id="2" name="correct"/>
              <p:cNvSpPr>
                <a:spLocks noRot="1" noChangeAspect="1" noMove="1" noResize="1" noEditPoints="1" noAdjustHandles="1" noChangeArrowheads="1" noChangeShapeType="1" noTextEdit="1"/>
              </p:cNvSpPr>
              <p:nvPr/>
            </p:nvSpPr>
            <p:spPr>
              <a:xfrm>
                <a:off x="-685800" y="281940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6" name="s1 title"/>
          <p:cNvSpPr/>
          <p:nvPr/>
        </p:nvSpPr>
        <p:spPr>
          <a:xfrm>
            <a:off x="3810000" y="1981200"/>
            <a:ext cx="1815894"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8" name="s1 work"/>
              <p:cNvSpPr/>
              <p:nvPr/>
            </p:nvSpPr>
            <p:spPr>
              <a:xfrm>
                <a:off x="2362200" y="2838138"/>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 </m:t>
                      </m:r>
                      <m:r>
                        <a:rPr lang="en-US" sz="4000" b="0" i="1" smtClean="0">
                          <a:latin typeface="Cambria Math"/>
                          <a:ea typeface="Cambria Math" panose="02040503050406030204" pitchFamily="18" charset="0"/>
                        </a:rPr>
                        <m:t>    </m:t>
                      </m:r>
                      <m:r>
                        <a:rPr lang="en-US" sz="4000" i="1">
                          <a:latin typeface="Cambria Math" panose="02040503050406030204" pitchFamily="18" charset="0"/>
                          <a:ea typeface="Cambria Math" panose="02040503050406030204" pitchFamily="18" charset="0"/>
                        </a:rPr>
                        <m:t>7329</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    165</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7</m:t>
                      </m:r>
                      <m:r>
                        <a:rPr lang="en-US" sz="4000" b="0" i="1" smtClean="0">
                          <a:solidFill>
                            <a:schemeClr val="tx2"/>
                          </a:solidFill>
                          <a:latin typeface="Cambria Math"/>
                          <a:ea typeface="Cambria Math" panose="02040503050406030204" pitchFamily="18" charset="0"/>
                        </a:rPr>
                        <m:t>24</m:t>
                      </m:r>
                      <m:r>
                        <a:rPr lang="en-US" sz="4000" i="1" smtClean="0">
                          <a:solidFill>
                            <a:schemeClr val="tx2"/>
                          </a:solidFill>
                          <a:latin typeface="Cambria Math" panose="02040503050406030204" pitchFamily="18" charset="0"/>
                          <a:ea typeface="Cambria Math" panose="02040503050406030204" pitchFamily="18" charset="0"/>
                        </a:rPr>
                        <m:t>4</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8" name="s1 work"/>
              <p:cNvSpPr>
                <a:spLocks noRot="1" noChangeAspect="1" noMove="1" noResize="1" noEditPoints="1" noAdjustHandles="1" noChangeArrowheads="1" noChangeShapeType="1" noTextEdit="1"/>
              </p:cNvSpPr>
              <p:nvPr/>
            </p:nvSpPr>
            <p:spPr>
              <a:xfrm>
                <a:off x="2362200" y="2838138"/>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7" name="s2 title"/>
          <p:cNvSpPr/>
          <p:nvPr/>
        </p:nvSpPr>
        <p:spPr>
          <a:xfrm>
            <a:off x="7086600" y="1981200"/>
            <a:ext cx="1663494"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9" name="s2"/>
              <p:cNvSpPr/>
              <p:nvPr/>
            </p:nvSpPr>
            <p:spPr>
              <a:xfrm>
                <a:off x="5670447" y="28194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 </m:t>
                      </m:r>
                      <m:r>
                        <a:rPr lang="en-US" sz="4000" b="0" i="1" smtClean="0">
                          <a:latin typeface="Cambria Math"/>
                          <a:ea typeface="Cambria Math" panose="02040503050406030204" pitchFamily="18" charset="0"/>
                        </a:rPr>
                        <m:t>    </m:t>
                      </m:r>
                      <m:r>
                        <a:rPr lang="en-US" sz="4000" i="1">
                          <a:latin typeface="Cambria Math" panose="02040503050406030204" pitchFamily="18" charset="0"/>
                          <a:ea typeface="Cambria Math" panose="02040503050406030204" pitchFamily="18" charset="0"/>
                        </a:rPr>
                        <m:t>7329</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u="sng">
                          <a:latin typeface="Cambria Math" panose="02040503050406030204" pitchFamily="18" charset="0"/>
                          <a:ea typeface="Cambria Math" panose="02040503050406030204" pitchFamily="18" charset="0"/>
                        </a:rPr>
                        <m:t>−    165</m:t>
                      </m:r>
                    </m:oMath>
                  </m:oMathPara>
                </a14:m>
                <a:endParaRPr lang="en-US" sz="4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    </m:t>
                      </m:r>
                      <m:r>
                        <a:rPr lang="en-US" sz="4000" i="1" smtClean="0">
                          <a:solidFill>
                            <a:schemeClr val="tx2"/>
                          </a:solidFill>
                          <a:latin typeface="Cambria Math" panose="02040503050406030204" pitchFamily="18" charset="0"/>
                          <a:ea typeface="Cambria Math" panose="02040503050406030204" pitchFamily="18" charset="0"/>
                        </a:rPr>
                        <m:t>7</m:t>
                      </m:r>
                      <m:r>
                        <a:rPr lang="en-US" sz="4000" b="0" i="1" smtClean="0">
                          <a:solidFill>
                            <a:schemeClr val="tx2"/>
                          </a:solidFill>
                          <a:latin typeface="Cambria Math"/>
                          <a:ea typeface="Cambria Math" panose="02040503050406030204" pitchFamily="18" charset="0"/>
                        </a:rPr>
                        <m:t>2</m:t>
                      </m:r>
                      <m:r>
                        <a:rPr lang="en-US" sz="4000" i="1" smtClean="0">
                          <a:solidFill>
                            <a:schemeClr val="tx2"/>
                          </a:solidFill>
                          <a:latin typeface="Cambria Math" panose="02040503050406030204" pitchFamily="18" charset="0"/>
                          <a:ea typeface="Cambria Math" panose="02040503050406030204" pitchFamily="18" charset="0"/>
                        </a:rPr>
                        <m:t>64</m:t>
                      </m:r>
                    </m:oMath>
                  </m:oMathPara>
                </a14:m>
                <a:endParaRPr lang="en-US" sz="4000" dirty="0">
                  <a:solidFill>
                    <a:schemeClr val="tx2"/>
                  </a:solidFill>
                  <a:latin typeface="Cambria Math" panose="02040503050406030204" pitchFamily="18" charset="0"/>
                  <a:ea typeface="Cambria Math" panose="02040503050406030204" pitchFamily="18" charset="0"/>
                </a:endParaRPr>
              </a:p>
            </p:txBody>
          </p:sp>
        </mc:Choice>
        <mc:Fallback xmlns="">
          <p:sp>
            <p:nvSpPr>
              <p:cNvPr id="9" name="s2"/>
              <p:cNvSpPr>
                <a:spLocks noRot="1" noChangeAspect="1" noMove="1" noResize="1" noEditPoints="1" noAdjustHandles="1" noChangeArrowheads="1" noChangeShapeType="1" noTextEdit="1"/>
              </p:cNvSpPr>
              <p:nvPr/>
            </p:nvSpPr>
            <p:spPr>
              <a:xfrm>
                <a:off x="5670447" y="2819400"/>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11" name="?" descr="To answer this problem, you need to regroup from the 3 in the hundreds place to convert 2-6 to 12-6. Student 2 correctly subtracted 12-6=6 for the tens place but did not borrow, resulting in an error in the hundreds place. The student should receive corrective feedback on this error. If it is a recurring problem, the student may need additional instruction and practice with borrowing.&#10;&#10;Student 1, however, did not appear to regroup.  It seems the student instead subtracted the smaller number from the larger, regardless of the order.  In this case, for the tens place, the student solved for 6-2 instead of 2-6.  This student will need more basic instruction in how to approach subtraction problems.&#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39</a:t>
            </a:fld>
            <a:endParaRPr lang="en-US" dirty="0">
              <a:solidFill>
                <a:srgbClr val="FFFFFF">
                  <a:lumMod val="75000"/>
                </a:srgbClr>
              </a:solidFill>
            </a:endParaRPr>
          </a:p>
        </p:txBody>
      </p:sp>
    </p:spTree>
    <p:extLst>
      <p:ext uri="{BB962C8B-B14F-4D97-AF65-F5344CB8AC3E}">
        <p14:creationId xmlns:p14="http://schemas.microsoft.com/office/powerpoint/2010/main" val="260139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73" y="2781299"/>
            <a:ext cx="4730751" cy="1295400"/>
          </a:xfrm>
        </p:spPr>
        <p:txBody>
          <a:bodyPr anchor="t">
            <a:noAutofit/>
          </a:bodyPr>
          <a:lstStyle/>
          <a:p>
            <a:pPr algn="l"/>
            <a:r>
              <a:rPr lang="en-US" sz="2400" b="0" dirty="0">
                <a:solidFill>
                  <a:schemeClr val="tx2"/>
                </a:solidFill>
                <a:latin typeface="+mn-lt"/>
              </a:rPr>
              <a:t>Analyzing errors </a:t>
            </a:r>
            <a:br>
              <a:rPr lang="en-US" sz="2400" b="0" dirty="0">
                <a:solidFill>
                  <a:schemeClr val="tx2"/>
                </a:solidFill>
                <a:latin typeface="+mn-lt"/>
              </a:rPr>
            </a:br>
            <a:r>
              <a:rPr lang="en-US" sz="2400" b="0" dirty="0">
                <a:solidFill>
                  <a:schemeClr val="tx2"/>
                </a:solidFill>
                <a:latin typeface="+mn-lt"/>
              </a:rPr>
              <a:t>within the data-based </a:t>
            </a:r>
            <a:br>
              <a:rPr lang="en-US" sz="2400" b="0" dirty="0">
                <a:solidFill>
                  <a:schemeClr val="tx2"/>
                </a:solidFill>
                <a:latin typeface="+mn-lt"/>
              </a:rPr>
            </a:br>
            <a:r>
              <a:rPr lang="en-US" sz="2400" b="0" dirty="0">
                <a:solidFill>
                  <a:schemeClr val="tx2"/>
                </a:solidFill>
                <a:latin typeface="+mn-lt"/>
              </a:rPr>
              <a:t>individualization (DBI) process</a:t>
            </a:r>
            <a:endParaRPr lang="en-US" sz="1200" dirty="0">
              <a:solidFill>
                <a:schemeClr val="tx2"/>
              </a:solidFill>
              <a:latin typeface="+mn-lt"/>
            </a:endParaRPr>
          </a:p>
        </p:txBody>
      </p:sp>
      <p:sp>
        <p:nvSpPr>
          <p:cNvPr id="12" name="Right Arrow 11" descr="An arrow points to Diagnostic Assessment - to determine specific needs of non-responsive students."/>
          <p:cNvSpPr/>
          <p:nvPr/>
        </p:nvSpPr>
        <p:spPr>
          <a:xfrm>
            <a:off x="4724400" y="3174422"/>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3" name="Picture 2"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79240A8D-B38B-4C61-B061-E38A540EED99}"/>
              </a:ext>
            </a:extLst>
          </p:cNvPr>
          <p:cNvPicPr>
            <a:picLocks noChangeAspect="1"/>
          </p:cNvPicPr>
          <p:nvPr/>
        </p:nvPicPr>
        <p:blipFill>
          <a:blip r:embed="rId3"/>
          <a:stretch>
            <a:fillRect/>
          </a:stretch>
        </p:blipFill>
        <p:spPr>
          <a:xfrm>
            <a:off x="5885152" y="646933"/>
            <a:ext cx="2954875" cy="5220467"/>
          </a:xfrm>
          <a:prstGeom prst="rect">
            <a:avLst/>
          </a:prstGeom>
        </p:spPr>
      </p:pic>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spTree>
    <p:extLst>
      <p:ext uri="{BB962C8B-B14F-4D97-AF65-F5344CB8AC3E}">
        <p14:creationId xmlns:p14="http://schemas.microsoft.com/office/powerpoint/2010/main" val="2027311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3</a:t>
            </a:r>
          </a:p>
        </p:txBody>
      </p:sp>
      <p:sp>
        <p:nvSpPr>
          <p:cNvPr id="5" name="correct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9" name="correct"/>
              <p:cNvSpPr/>
              <p:nvPr/>
            </p:nvSpPr>
            <p:spPr>
              <a:xfrm>
                <a:off x="-533400" y="283464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libri"/>
                          <a:cs typeface="Times New Roman"/>
                        </a:rPr>
                        <m:t> </m:t>
                      </m:r>
                      <m:r>
                        <a:rPr lang="en-US" sz="4000" b="0" i="1" smtClean="0">
                          <a:latin typeface="Cambria Math"/>
                          <a:ea typeface="Calibri"/>
                          <a:cs typeface="Times New Roman"/>
                        </a:rPr>
                        <m:t>    </m:t>
                      </m:r>
                      <m:r>
                        <a:rPr lang="en-US" sz="4000" i="1">
                          <a:latin typeface="Cambria Math"/>
                          <a:ea typeface="Calibri"/>
                          <a:cs typeface="Times New Roman"/>
                        </a:rPr>
                        <m:t>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a:ea typeface="Times New Roman"/>
                          <a:cs typeface="Times New Roman"/>
                        </a:rPr>
                        <m:t>× 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a:ea typeface="Times New Roman"/>
                          <a:cs typeface="Times New Roman"/>
                        </a:rPr>
                        <m:t>  81</m:t>
                      </m:r>
                    </m:oMath>
                  </m:oMathPara>
                </a14:m>
                <a:endParaRPr lang="en-US" sz="4000" dirty="0"/>
              </a:p>
            </p:txBody>
          </p:sp>
        </mc:Choice>
        <mc:Fallback xmlns="">
          <p:sp>
            <p:nvSpPr>
              <p:cNvPr id="9" name="correct"/>
              <p:cNvSpPr>
                <a:spLocks noRot="1" noChangeAspect="1" noMove="1" noResize="1" noEditPoints="1" noAdjustHandles="1" noChangeArrowheads="1" noChangeShapeType="1" noTextEdit="1"/>
              </p:cNvSpPr>
              <p:nvPr/>
            </p:nvSpPr>
            <p:spPr>
              <a:xfrm>
                <a:off x="-533400" y="283464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6" name="s1 title"/>
          <p:cNvSpPr/>
          <p:nvPr/>
        </p:nvSpPr>
        <p:spPr>
          <a:xfrm>
            <a:off x="40386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8" name="s1"/>
              <p:cNvSpPr/>
              <p:nvPr/>
            </p:nvSpPr>
            <p:spPr>
              <a:xfrm>
                <a:off x="2316480" y="283464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libri"/>
                          <a:cs typeface="Times New Roman"/>
                        </a:rPr>
                        <m:t> </m:t>
                      </m:r>
                      <m:r>
                        <a:rPr lang="en-US" sz="4000" b="0" i="1" smtClean="0">
                          <a:latin typeface="Cambria Math"/>
                          <a:ea typeface="Calibri"/>
                          <a:cs typeface="Times New Roman"/>
                        </a:rPr>
                        <m:t>    </m:t>
                      </m:r>
                      <m:r>
                        <a:rPr lang="en-US" sz="4000" i="1">
                          <a:latin typeface="Cambria Math"/>
                          <a:ea typeface="Calibri"/>
                          <a:cs typeface="Times New Roman"/>
                        </a:rPr>
                        <m:t>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a:ea typeface="Times New Roman"/>
                          <a:cs typeface="Times New Roman"/>
                        </a:rPr>
                        <m:t>× 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a:ea typeface="Times New Roman"/>
                          <a:cs typeface="Times New Roman"/>
                        </a:rPr>
                        <m:t>  </m:t>
                      </m:r>
                      <m:r>
                        <a:rPr lang="en-US" sz="4000" b="0" i="1" smtClean="0">
                          <a:solidFill>
                            <a:schemeClr val="tx2"/>
                          </a:solidFill>
                          <a:effectLst/>
                          <a:latin typeface="Cambria Math"/>
                          <a:ea typeface="Times New Roman"/>
                          <a:cs typeface="Times New Roman"/>
                        </a:rPr>
                        <m:t>18</m:t>
                      </m:r>
                    </m:oMath>
                  </m:oMathPara>
                </a14:m>
                <a:endParaRPr lang="en-US" sz="4000" dirty="0">
                  <a:solidFill>
                    <a:schemeClr val="tx2"/>
                  </a:solidFill>
                </a:endParaRPr>
              </a:p>
            </p:txBody>
          </p:sp>
        </mc:Choice>
        <mc:Fallback xmlns="">
          <p:sp>
            <p:nvSpPr>
              <p:cNvPr id="8" name="s1"/>
              <p:cNvSpPr>
                <a:spLocks noRot="1" noChangeAspect="1" noMove="1" noResize="1" noEditPoints="1" noAdjustHandles="1" noChangeArrowheads="1" noChangeShapeType="1" noTextEdit="1"/>
              </p:cNvSpPr>
              <p:nvPr/>
            </p:nvSpPr>
            <p:spPr>
              <a:xfrm>
                <a:off x="2316480" y="2834640"/>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7" name="s2 title"/>
          <p:cNvSpPr/>
          <p:nvPr/>
        </p:nvSpPr>
        <p:spPr>
          <a:xfrm>
            <a:off x="7010400" y="1981200"/>
            <a:ext cx="1739694" cy="461665"/>
          </a:xfrm>
          <a:prstGeom prst="rect">
            <a:avLst/>
          </a:prstGeom>
        </p:spPr>
        <p:txBody>
          <a:bodyPr wrap="squar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0" name="s2"/>
              <p:cNvSpPr/>
              <p:nvPr/>
            </p:nvSpPr>
            <p:spPr>
              <a:xfrm>
                <a:off x="5582508" y="286512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libri"/>
                          <a:cs typeface="Times New Roman"/>
                        </a:rPr>
                        <m:t> </m:t>
                      </m:r>
                      <m:r>
                        <a:rPr lang="en-US" sz="4000" b="0" i="1" smtClean="0">
                          <a:latin typeface="Cambria Math"/>
                          <a:ea typeface="Calibri"/>
                          <a:cs typeface="Times New Roman"/>
                        </a:rPr>
                        <m:t>    </m:t>
                      </m:r>
                      <m:r>
                        <a:rPr lang="en-US" sz="4000" i="1">
                          <a:latin typeface="Cambria Math"/>
                          <a:ea typeface="Calibri"/>
                          <a:cs typeface="Times New Roman"/>
                        </a:rPr>
                        <m:t>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a:ea typeface="Times New Roman"/>
                          <a:cs typeface="Times New Roman"/>
                        </a:rPr>
                        <m:t>× 9</m:t>
                      </m:r>
                    </m:oMath>
                  </m:oMathPara>
                </a14:m>
                <a:endParaRPr lang="en-US" sz="4000" dirty="0">
                  <a:effectLst/>
                  <a:latin typeface="Times New Roman"/>
                  <a:ea typeface="Times New Roman"/>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a:ea typeface="Times New Roman"/>
                          <a:cs typeface="Times New Roman"/>
                        </a:rPr>
                        <m:t>  </m:t>
                      </m:r>
                      <m:r>
                        <a:rPr lang="en-US" sz="4000" b="0" i="1" smtClean="0">
                          <a:solidFill>
                            <a:schemeClr val="tx2"/>
                          </a:solidFill>
                          <a:effectLst/>
                          <a:latin typeface="Cambria Math"/>
                          <a:ea typeface="Times New Roman"/>
                          <a:cs typeface="Times New Roman"/>
                        </a:rPr>
                        <m:t>82</m:t>
                      </m:r>
                    </m:oMath>
                  </m:oMathPara>
                </a14:m>
                <a:endParaRPr lang="en-US" sz="4000" dirty="0">
                  <a:solidFill>
                    <a:schemeClr val="tx2"/>
                  </a:solidFill>
                </a:endParaRPr>
              </a:p>
            </p:txBody>
          </p:sp>
        </mc:Choice>
        <mc:Fallback xmlns="">
          <p:sp>
            <p:nvSpPr>
              <p:cNvPr id="10" name="s2"/>
              <p:cNvSpPr>
                <a:spLocks noRot="1" noChangeAspect="1" noMove="1" noResize="1" noEditPoints="1" noAdjustHandles="1" noChangeArrowheads="1" noChangeShapeType="1" noTextEdit="1"/>
              </p:cNvSpPr>
              <p:nvPr/>
            </p:nvSpPr>
            <p:spPr>
              <a:xfrm>
                <a:off x="5582508" y="2865120"/>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12" name="?" descr="Student 1 appears to have added instead of multiplying.  We should check if this reflects a problem with attention, the symbol, or the concept of multiplication.&#10;&#10;Student 2 may simply have mis-remembered this specific multiplication fact, since the answer was close.  This student may benefit from additional fluency-focused fact practice with corrective feedback.&#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40</a:t>
            </a:fld>
            <a:endParaRPr lang="en-US" dirty="0">
              <a:solidFill>
                <a:srgbClr val="FFFFFF">
                  <a:lumMod val="75000"/>
                </a:srgbClr>
              </a:solidFill>
            </a:endParaRPr>
          </a:p>
        </p:txBody>
      </p:sp>
    </p:spTree>
    <p:extLst>
      <p:ext uri="{BB962C8B-B14F-4D97-AF65-F5344CB8AC3E}">
        <p14:creationId xmlns:p14="http://schemas.microsoft.com/office/powerpoint/2010/main" val="2601391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4</a:t>
            </a:r>
          </a:p>
        </p:txBody>
      </p:sp>
      <p:sp>
        <p:nvSpPr>
          <p:cNvPr id="5" name="corr title"/>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8" name="cor"/>
              <p:cNvSpPr/>
              <p:nvPr/>
            </p:nvSpPr>
            <p:spPr>
              <a:xfrm>
                <a:off x="3812875" y="1876331"/>
                <a:ext cx="3425938"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1</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+ 3</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5</m:t>
                      </m:r>
                      <m:f>
                        <m:fPr>
                          <m:ctrlPr>
                            <a:rPr lang="en-US" sz="3600" i="1">
                              <a:latin typeface="Cambria Math" panose="02040503050406030204" pitchFamily="18" charset="0"/>
                            </a:rPr>
                          </m:ctrlPr>
                        </m:fPr>
                        <m:num>
                          <m:r>
                            <a:rPr lang="en-US" sz="3600" i="1">
                              <a:latin typeface="Cambria Math"/>
                            </a:rPr>
                            <m:t>1</m:t>
                          </m:r>
                        </m:num>
                        <m:den>
                          <m:r>
                            <a:rPr lang="en-US" sz="3600" i="1">
                              <a:latin typeface="Cambria Math"/>
                            </a:rPr>
                            <m:t>3</m:t>
                          </m:r>
                        </m:den>
                      </m:f>
                    </m:oMath>
                  </m:oMathPara>
                </a14:m>
                <a:endParaRPr lang="en-US" sz="3600" dirty="0"/>
              </a:p>
            </p:txBody>
          </p:sp>
        </mc:Choice>
        <mc:Fallback xmlns="">
          <p:sp>
            <p:nvSpPr>
              <p:cNvPr id="8" name="cor"/>
              <p:cNvSpPr>
                <a:spLocks noRot="1" noChangeAspect="1" noMove="1" noResize="1" noEditPoints="1" noAdjustHandles="1" noChangeArrowheads="1" noChangeShapeType="1" noTextEdit="1"/>
              </p:cNvSpPr>
              <p:nvPr/>
            </p:nvSpPr>
            <p:spPr>
              <a:xfrm>
                <a:off x="3812875" y="1876331"/>
                <a:ext cx="3425938" cy="1133067"/>
              </a:xfrm>
              <a:prstGeom prst="rect">
                <a:avLst/>
              </a:prstGeom>
              <a:blipFill rotWithShape="1">
                <a:blip r:embed="rId3"/>
                <a:stretch>
                  <a:fillRect/>
                </a:stretch>
              </a:blipFill>
            </p:spPr>
            <p:txBody>
              <a:bodyPr/>
              <a:lstStyle/>
              <a:p>
                <a:r>
                  <a:rPr lang="en-US">
                    <a:noFill/>
                  </a:rPr>
                  <a:t> </a:t>
                </a:r>
              </a:p>
            </p:txBody>
          </p:sp>
        </mc:Fallback>
      </mc:AlternateContent>
      <p:sp>
        <p:nvSpPr>
          <p:cNvPr id="6" name="s1 title"/>
          <p:cNvSpPr/>
          <p:nvPr/>
        </p:nvSpPr>
        <p:spPr>
          <a:xfrm>
            <a:off x="726721" y="3317367"/>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9" name="s1"/>
              <p:cNvSpPr/>
              <p:nvPr/>
            </p:nvSpPr>
            <p:spPr>
              <a:xfrm>
                <a:off x="3812875" y="3285617"/>
                <a:ext cx="3324949"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1</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+ 3</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m:t>
                      </m:r>
                      <m:r>
                        <a:rPr lang="en-US" sz="3600" smtClean="0">
                          <a:solidFill>
                            <a:schemeClr val="tx2"/>
                          </a:solidFill>
                          <a:latin typeface="Cambria Math"/>
                        </a:rPr>
                        <m:t>4</m:t>
                      </m:r>
                      <m:f>
                        <m:fPr>
                          <m:ctrlPr>
                            <a:rPr lang="en-US" sz="3600" i="1">
                              <a:solidFill>
                                <a:schemeClr val="tx2"/>
                              </a:solidFill>
                              <a:latin typeface="Cambria Math" panose="02040503050406030204" pitchFamily="18" charset="0"/>
                            </a:rPr>
                          </m:ctrlPr>
                        </m:fPr>
                        <m:num>
                          <m:r>
                            <a:rPr lang="en-US" sz="3600" i="1">
                              <a:solidFill>
                                <a:schemeClr val="tx2"/>
                              </a:solidFill>
                              <a:latin typeface="Cambria Math"/>
                            </a:rPr>
                            <m:t>4</m:t>
                          </m:r>
                        </m:num>
                        <m:den>
                          <m:r>
                            <a:rPr lang="en-US" sz="3600" i="1">
                              <a:solidFill>
                                <a:schemeClr val="tx2"/>
                              </a:solidFill>
                              <a:latin typeface="Cambria Math"/>
                            </a:rPr>
                            <m:t>6</m:t>
                          </m:r>
                        </m:den>
                      </m:f>
                    </m:oMath>
                  </m:oMathPara>
                </a14:m>
                <a:endParaRPr lang="en-US" sz="3600" dirty="0">
                  <a:solidFill>
                    <a:schemeClr val="tx2"/>
                  </a:solidFill>
                </a:endParaRPr>
              </a:p>
            </p:txBody>
          </p:sp>
        </mc:Choice>
        <mc:Fallback xmlns="">
          <p:sp>
            <p:nvSpPr>
              <p:cNvPr id="9" name="s1"/>
              <p:cNvSpPr>
                <a:spLocks noRot="1" noChangeAspect="1" noMove="1" noResize="1" noEditPoints="1" noAdjustHandles="1" noChangeArrowheads="1" noChangeShapeType="1" noTextEdit="1"/>
              </p:cNvSpPr>
              <p:nvPr/>
            </p:nvSpPr>
            <p:spPr>
              <a:xfrm>
                <a:off x="3812875" y="3285617"/>
                <a:ext cx="3324949" cy="1133067"/>
              </a:xfrm>
              <a:prstGeom prst="rect">
                <a:avLst/>
              </a:prstGeom>
              <a:blipFill rotWithShape="1">
                <a:blip r:embed="rId4"/>
                <a:stretch>
                  <a:fillRect/>
                </a:stretch>
              </a:blipFill>
            </p:spPr>
            <p:txBody>
              <a:bodyPr/>
              <a:lstStyle/>
              <a:p>
                <a:r>
                  <a:rPr lang="en-US">
                    <a:noFill/>
                  </a:rPr>
                  <a:t> </a:t>
                </a:r>
              </a:p>
            </p:txBody>
          </p:sp>
        </mc:Fallback>
      </mc:AlternateContent>
      <p:sp>
        <p:nvSpPr>
          <p:cNvPr id="7" name="s2 title"/>
          <p:cNvSpPr/>
          <p:nvPr/>
        </p:nvSpPr>
        <p:spPr>
          <a:xfrm>
            <a:off x="726721" y="4700043"/>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0" name="s2"/>
              <p:cNvSpPr/>
              <p:nvPr/>
            </p:nvSpPr>
            <p:spPr>
              <a:xfrm>
                <a:off x="3785558" y="4700043"/>
                <a:ext cx="3324949"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1</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+ 3</m:t>
                      </m:r>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a:latin typeface="Cambria Math"/>
                        </a:rPr>
                        <m:t>=</m:t>
                      </m:r>
                      <m:r>
                        <a:rPr lang="en-US" sz="3600" smtClean="0">
                          <a:solidFill>
                            <a:schemeClr val="tx2"/>
                          </a:solidFill>
                          <a:latin typeface="Cambria Math"/>
                        </a:rPr>
                        <m:t>4</m:t>
                      </m:r>
                      <m:f>
                        <m:fPr>
                          <m:ctrlPr>
                            <a:rPr lang="en-US" sz="3600" i="1">
                              <a:solidFill>
                                <a:schemeClr val="tx2"/>
                              </a:solidFill>
                              <a:latin typeface="Cambria Math" panose="02040503050406030204" pitchFamily="18" charset="0"/>
                            </a:rPr>
                          </m:ctrlPr>
                        </m:fPr>
                        <m:num>
                          <m:r>
                            <a:rPr lang="en-US" sz="3600" i="1">
                              <a:solidFill>
                                <a:schemeClr val="tx2"/>
                              </a:solidFill>
                              <a:latin typeface="Cambria Math"/>
                            </a:rPr>
                            <m:t>4</m:t>
                          </m:r>
                        </m:num>
                        <m:den>
                          <m:r>
                            <a:rPr lang="en-US" sz="3600" i="1">
                              <a:solidFill>
                                <a:schemeClr val="tx2"/>
                              </a:solidFill>
                              <a:latin typeface="Cambria Math"/>
                            </a:rPr>
                            <m:t>3</m:t>
                          </m:r>
                        </m:den>
                      </m:f>
                    </m:oMath>
                  </m:oMathPara>
                </a14:m>
                <a:endParaRPr lang="en-US" sz="3600" dirty="0"/>
              </a:p>
            </p:txBody>
          </p:sp>
        </mc:Choice>
        <mc:Fallback xmlns="">
          <p:sp>
            <p:nvSpPr>
              <p:cNvPr id="10" name="s2"/>
              <p:cNvSpPr>
                <a:spLocks noRot="1" noChangeAspect="1" noMove="1" noResize="1" noEditPoints="1" noAdjustHandles="1" noChangeArrowheads="1" noChangeShapeType="1" noTextEdit="1"/>
              </p:cNvSpPr>
              <p:nvPr/>
            </p:nvSpPr>
            <p:spPr>
              <a:xfrm>
                <a:off x="3785558" y="4700043"/>
                <a:ext cx="3324949" cy="1133067"/>
              </a:xfrm>
              <a:prstGeom prst="rect">
                <a:avLst/>
              </a:prstGeom>
              <a:blipFill rotWithShape="1">
                <a:blip r:embed="rId5"/>
                <a:stretch>
                  <a:fillRect/>
                </a:stretch>
              </a:blipFill>
            </p:spPr>
            <p:txBody>
              <a:bodyPr/>
              <a:lstStyle/>
              <a:p>
                <a:r>
                  <a:rPr lang="en-US">
                    <a:noFill/>
                  </a:rPr>
                  <a:t> </a:t>
                </a:r>
              </a:p>
            </p:txBody>
          </p:sp>
        </mc:Fallback>
      </mc:AlternateContent>
      <p:sp>
        <p:nvSpPr>
          <p:cNvPr id="12" name="?" descr="Student 1 added the digits in each place – whole number, numerator, and denominator—instead of only adding the numerators of the fractions.  This student appears to need explicit instruction in adding fractions with the same denominator.&#10;&#10;Student 2 added correctly but did not reduce the answer. This student may need instruction on how to convert improper fractions to mixed numbers.&#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41</a:t>
            </a:fld>
            <a:endParaRPr lang="en-US" dirty="0">
              <a:solidFill>
                <a:srgbClr val="FFFFFF">
                  <a:lumMod val="75000"/>
                </a:srgbClr>
              </a:solidFill>
            </a:endParaRPr>
          </a:p>
        </p:txBody>
      </p:sp>
    </p:spTree>
    <p:extLst>
      <p:ext uri="{BB962C8B-B14F-4D97-AF65-F5344CB8AC3E}">
        <p14:creationId xmlns:p14="http://schemas.microsoft.com/office/powerpoint/2010/main" val="2601391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5</a:t>
            </a:r>
          </a:p>
        </p:txBody>
      </p:sp>
      <p:sp>
        <p:nvSpPr>
          <p:cNvPr id="5" name="correct"/>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p:graphicFrame>
        <p:nvGraphicFramePr>
          <p:cNvPr id="9" name="cor prob" descr="An image of the long division problem 83 divided by 3, worked out to yield the correct answer 27 remainder 2."/>
          <p:cNvGraphicFramePr>
            <a:graphicFrameLocks noGrp="1"/>
          </p:cNvGraphicFramePr>
          <p:nvPr>
            <p:extLst>
              <p:ext uri="{D42A27DB-BD31-4B8C-83A1-F6EECF244321}">
                <p14:modId xmlns:p14="http://schemas.microsoft.com/office/powerpoint/2010/main" val="3687079363"/>
              </p:ext>
            </p:extLst>
          </p:nvPr>
        </p:nvGraphicFramePr>
        <p:xfrm>
          <a:off x="609600" y="2819400"/>
          <a:ext cx="1944053" cy="2560320"/>
        </p:xfrm>
        <a:graphic>
          <a:graphicData uri="http://schemas.openxmlformats.org/drawingml/2006/table">
            <a:tbl>
              <a:tblPr firstRow="1" firstCol="1" bandRow="1"/>
              <a:tblGrid>
                <a:gridCol w="289560">
                  <a:extLst>
                    <a:ext uri="{9D8B030D-6E8A-4147-A177-3AD203B41FA5}">
                      <a16:colId xmlns:a16="http://schemas.microsoft.com/office/drawing/2014/main" val="20000"/>
                    </a:ext>
                  </a:extLst>
                </a:gridCol>
                <a:gridCol w="422910">
                  <a:extLst>
                    <a:ext uri="{9D8B030D-6E8A-4147-A177-3AD203B41FA5}">
                      <a16:colId xmlns:a16="http://schemas.microsoft.com/office/drawing/2014/main" val="20001"/>
                    </a:ext>
                  </a:extLst>
                </a:gridCol>
                <a:gridCol w="422910">
                  <a:extLst>
                    <a:ext uri="{9D8B030D-6E8A-4147-A177-3AD203B41FA5}">
                      <a16:colId xmlns:a16="http://schemas.microsoft.com/office/drawing/2014/main" val="20002"/>
                    </a:ext>
                  </a:extLst>
                </a:gridCol>
                <a:gridCol w="446723">
                  <a:extLst>
                    <a:ext uri="{9D8B030D-6E8A-4147-A177-3AD203B41FA5}">
                      <a16:colId xmlns:a16="http://schemas.microsoft.com/office/drawing/2014/main" val="20003"/>
                    </a:ext>
                  </a:extLst>
                </a:gridCol>
                <a:gridCol w="361950">
                  <a:extLst>
                    <a:ext uri="{9D8B030D-6E8A-4147-A177-3AD203B41FA5}">
                      <a16:colId xmlns:a16="http://schemas.microsoft.com/office/drawing/2014/main" val="20004"/>
                    </a:ext>
                  </a:extLst>
                </a:gridCol>
              </a:tblGrid>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7</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R</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8</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6</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1</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6" name="s1"/>
          <p:cNvSpPr/>
          <p:nvPr/>
        </p:nvSpPr>
        <p:spPr>
          <a:xfrm>
            <a:off x="40386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p:graphicFrame>
        <p:nvGraphicFramePr>
          <p:cNvPr id="11" name="s1 prob" descr="An image of the long division problem 83 divided by 2 as solved by Student 1.  The answer 27 is incorrect. No workout is shown"/>
          <p:cNvGraphicFramePr>
            <a:graphicFrameLocks noGrp="1"/>
          </p:cNvGraphicFramePr>
          <p:nvPr>
            <p:extLst>
              <p:ext uri="{D42A27DB-BD31-4B8C-83A1-F6EECF244321}">
                <p14:modId xmlns:p14="http://schemas.microsoft.com/office/powerpoint/2010/main" val="352781669"/>
              </p:ext>
            </p:extLst>
          </p:nvPr>
        </p:nvGraphicFramePr>
        <p:xfrm>
          <a:off x="4054415" y="2743200"/>
          <a:ext cx="872807" cy="853440"/>
        </p:xfrm>
        <a:graphic>
          <a:graphicData uri="http://schemas.openxmlformats.org/drawingml/2006/table">
            <a:tbl>
              <a:tblPr firstRow="1" firstCol="1" bandRow="1"/>
              <a:tblGrid>
                <a:gridCol w="289560">
                  <a:extLst>
                    <a:ext uri="{9D8B030D-6E8A-4147-A177-3AD203B41FA5}">
                      <a16:colId xmlns:a16="http://schemas.microsoft.com/office/drawing/2014/main" val="20000"/>
                    </a:ext>
                  </a:extLst>
                </a:gridCol>
                <a:gridCol w="411797">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2800" dirty="0">
                          <a:solidFill>
                            <a:schemeClr val="tx2"/>
                          </a:solidFill>
                          <a:effectLst/>
                          <a:latin typeface="Cambria Math" panose="02040503050406030204" pitchFamily="18" charset="0"/>
                          <a:ea typeface="Cambria Math" panose="02040503050406030204" pitchFamily="18" charset="0"/>
                          <a:cs typeface="Times New Roman"/>
                        </a:rPr>
                        <a:t>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800" dirty="0">
                          <a:solidFill>
                            <a:schemeClr val="tx2"/>
                          </a:solidFill>
                          <a:effectLst/>
                          <a:latin typeface="Cambria Math" panose="02040503050406030204" pitchFamily="18" charset="0"/>
                          <a:ea typeface="Cambria Math" panose="02040503050406030204" pitchFamily="18" charset="0"/>
                          <a:cs typeface="Times New Roman"/>
                        </a:rPr>
                        <a:t>7</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3</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800" dirty="0">
                          <a:effectLst/>
                          <a:latin typeface="Cambria Math" panose="02040503050406030204" pitchFamily="18" charset="0"/>
                          <a:ea typeface="Cambria Math" panose="02040503050406030204" pitchFamily="18" charset="0"/>
                          <a:cs typeface="Times New Roman"/>
                        </a:rPr>
                        <a:t>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7" name="s2"/>
          <p:cNvSpPr/>
          <p:nvPr/>
        </p:nvSpPr>
        <p:spPr>
          <a:xfrm>
            <a:off x="71628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p:graphicFrame>
        <p:nvGraphicFramePr>
          <p:cNvPr id="12" name="s2 prob" descr="An image of the long division problem 83 divided by 3, worked out by Student 2 in reverse order to yield the incorrect answer 21 remainder 2."/>
          <p:cNvGraphicFramePr>
            <a:graphicFrameLocks noGrp="1"/>
          </p:cNvGraphicFramePr>
          <p:nvPr>
            <p:extLst>
              <p:ext uri="{D42A27DB-BD31-4B8C-83A1-F6EECF244321}">
                <p14:modId xmlns:p14="http://schemas.microsoft.com/office/powerpoint/2010/main" val="882732502"/>
              </p:ext>
            </p:extLst>
          </p:nvPr>
        </p:nvGraphicFramePr>
        <p:xfrm>
          <a:off x="7010400" y="2819400"/>
          <a:ext cx="1944053" cy="2560320"/>
        </p:xfrm>
        <a:graphic>
          <a:graphicData uri="http://schemas.openxmlformats.org/drawingml/2006/table">
            <a:tbl>
              <a:tblPr firstRow="1" firstCol="1" bandRow="1"/>
              <a:tblGrid>
                <a:gridCol w="289560">
                  <a:extLst>
                    <a:ext uri="{9D8B030D-6E8A-4147-A177-3AD203B41FA5}">
                      <a16:colId xmlns:a16="http://schemas.microsoft.com/office/drawing/2014/main" val="20000"/>
                    </a:ext>
                  </a:extLst>
                </a:gridCol>
                <a:gridCol w="422910">
                  <a:extLst>
                    <a:ext uri="{9D8B030D-6E8A-4147-A177-3AD203B41FA5}">
                      <a16:colId xmlns:a16="http://schemas.microsoft.com/office/drawing/2014/main" val="20001"/>
                    </a:ext>
                  </a:extLst>
                </a:gridCol>
                <a:gridCol w="422910">
                  <a:extLst>
                    <a:ext uri="{9D8B030D-6E8A-4147-A177-3AD203B41FA5}">
                      <a16:colId xmlns:a16="http://schemas.microsoft.com/office/drawing/2014/main" val="20002"/>
                    </a:ext>
                  </a:extLst>
                </a:gridCol>
                <a:gridCol w="446723">
                  <a:extLst>
                    <a:ext uri="{9D8B030D-6E8A-4147-A177-3AD203B41FA5}">
                      <a16:colId xmlns:a16="http://schemas.microsoft.com/office/drawing/2014/main" val="20003"/>
                    </a:ext>
                  </a:extLst>
                </a:gridCol>
                <a:gridCol w="361950">
                  <a:extLst>
                    <a:ext uri="{9D8B030D-6E8A-4147-A177-3AD203B41FA5}">
                      <a16:colId xmlns:a16="http://schemas.microsoft.com/office/drawing/2014/main" val="20004"/>
                    </a:ext>
                  </a:extLst>
                </a:gridCol>
              </a:tblGrid>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2</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1</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R</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solidFill>
                            <a:schemeClr val="tx2"/>
                          </a:solidFill>
                          <a:effectLst/>
                          <a:latin typeface="Cambria Math"/>
                          <a:ea typeface="Times New Roman"/>
                          <a:cs typeface="Times New Roman"/>
                        </a:rPr>
                        <a:t>2</a:t>
                      </a:r>
                      <a:endParaRPr lang="en-US" sz="2800" dirty="0">
                        <a:solidFill>
                          <a:schemeClr val="tx2"/>
                        </a:solidFill>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8</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3</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8</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0</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6</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2</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2800" dirty="0">
                          <a:effectLst/>
                          <a:latin typeface="Cambria Math"/>
                          <a:ea typeface="Times New Roman"/>
                          <a:cs typeface="Times New Roman"/>
                        </a:rPr>
                        <a:t> </a:t>
                      </a:r>
                      <a:endParaRPr lang="en-US" sz="2800" dirty="0">
                        <a:effectLst/>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3" name="?" descr="Student 1’s solution is close to the correct answer (the whole number digits are correct), so s/he appears to understand the basic concept of division. However, s/he did not provide a remainder or show any steps towards finding the remainder.&#10;&#10;Student 2 attempted to find the remainder and knew to work across the place values.  However, the student worked right to left instead of left to right.&#10;&#10;Both students need explicit instruction in how to divide with remainders.  Student 2 may also need help with estimation skills and checking work so that s/he can realize that his or her original solution did not make sense (21*3 =63, which is not close to 83).&#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42</a:t>
            </a:fld>
            <a:endParaRPr lang="en-US" dirty="0">
              <a:solidFill>
                <a:srgbClr val="FFFFFF">
                  <a:lumMod val="75000"/>
                </a:srgbClr>
              </a:solidFill>
            </a:endParaRPr>
          </a:p>
        </p:txBody>
      </p:sp>
    </p:spTree>
    <p:extLst>
      <p:ext uri="{BB962C8B-B14F-4D97-AF65-F5344CB8AC3E}">
        <p14:creationId xmlns:p14="http://schemas.microsoft.com/office/powerpoint/2010/main" val="260139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Item 6</a:t>
            </a:r>
          </a:p>
        </p:txBody>
      </p:sp>
      <p:sp>
        <p:nvSpPr>
          <p:cNvPr id="5" name="Rectangle 4"/>
          <p:cNvSpPr/>
          <p:nvPr/>
        </p:nvSpPr>
        <p:spPr>
          <a:xfrm>
            <a:off x="726721" y="1981200"/>
            <a:ext cx="2375009"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Correct Answer:</a:t>
            </a:r>
          </a:p>
        </p:txBody>
      </p:sp>
      <mc:AlternateContent xmlns:mc="http://schemas.openxmlformats.org/markup-compatibility/2006" xmlns:a14="http://schemas.microsoft.com/office/drawing/2010/main">
        <mc:Choice Requires="a14">
          <p:sp>
            <p:nvSpPr>
              <p:cNvPr id="8" name="corr prob"/>
              <p:cNvSpPr/>
              <p:nvPr/>
            </p:nvSpPr>
            <p:spPr>
              <a:xfrm>
                <a:off x="-685800" y="2819400"/>
                <a:ext cx="4572000" cy="1938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cs typeface="Times New Roman"/>
                        </a:rPr>
                        <m:t> </m:t>
                      </m:r>
                      <m:r>
                        <a:rPr lang="en-US" sz="4000" b="0" i="1" smtClean="0">
                          <a:latin typeface="Cambria Math"/>
                          <a:ea typeface="Cambria Math" panose="02040503050406030204" pitchFamily="18" charset="0"/>
                          <a:cs typeface="Times New Roman"/>
                        </a:rPr>
                        <m:t>    </m:t>
                      </m:r>
                      <m:r>
                        <a:rPr lang="en-US" sz="4000" i="1">
                          <a:latin typeface="Cambria Math" panose="02040503050406030204" pitchFamily="18" charset="0"/>
                          <a:ea typeface="Cambria Math" panose="02040503050406030204" pitchFamily="18" charset="0"/>
                          <a:cs typeface="Times New Roman"/>
                        </a:rPr>
                        <m:t>3.9</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u="sng">
                          <a:effectLst/>
                          <a:latin typeface="Cambria Math" panose="02040503050406030204" pitchFamily="18" charset="0"/>
                          <a:ea typeface="Cambria Math" panose="02040503050406030204" pitchFamily="18" charset="0"/>
                          <a:cs typeface="Times New Roman"/>
                        </a:rPr>
                        <m:t>+  4.3</m:t>
                      </m:r>
                    </m:oMath>
                  </m:oMathPara>
                </a14:m>
                <a:endParaRPr lang="en-US" sz="4000" dirty="0">
                  <a:effectLst/>
                  <a:latin typeface="Cambria Math" panose="02040503050406030204" pitchFamily="18" charset="0"/>
                  <a:ea typeface="Cambria Math" panose="02040503050406030204" pitchFamily="18" charset="0"/>
                  <a:cs typeface="Times New Roman"/>
                </a:endParaRPr>
              </a:p>
              <a:p>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a:rPr>
                        <m:t>     8.2</m:t>
                      </m:r>
                    </m:oMath>
                  </m:oMathPara>
                </a14:m>
                <a:endParaRPr lang="en-US" sz="4000" dirty="0">
                  <a:latin typeface="Cambria Math" panose="02040503050406030204" pitchFamily="18" charset="0"/>
                  <a:ea typeface="Cambria Math" panose="02040503050406030204" pitchFamily="18" charset="0"/>
                </a:endParaRPr>
              </a:p>
            </p:txBody>
          </p:sp>
        </mc:Choice>
        <mc:Fallback xmlns="">
          <p:sp>
            <p:nvSpPr>
              <p:cNvPr id="8" name="corr prob"/>
              <p:cNvSpPr>
                <a:spLocks noRot="1" noChangeAspect="1" noMove="1" noResize="1" noEditPoints="1" noAdjustHandles="1" noChangeArrowheads="1" noChangeShapeType="1" noTextEdit="1"/>
              </p:cNvSpPr>
              <p:nvPr/>
            </p:nvSpPr>
            <p:spPr>
              <a:xfrm>
                <a:off x="-685800" y="2819400"/>
                <a:ext cx="4572000" cy="1938992"/>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40386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1:</a:t>
            </a:r>
          </a:p>
        </p:txBody>
      </p:sp>
      <mc:AlternateContent xmlns:mc="http://schemas.openxmlformats.org/markup-compatibility/2006" xmlns:a14="http://schemas.microsoft.com/office/drawing/2010/main">
        <mc:Choice Requires="a14">
          <p:sp>
            <p:nvSpPr>
              <p:cNvPr id="10" name="s1 p"/>
              <p:cNvSpPr/>
              <p:nvPr/>
            </p:nvSpPr>
            <p:spPr>
              <a:xfrm>
                <a:off x="2316480" y="2819400"/>
                <a:ext cx="4572000" cy="1938992"/>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a:ea typeface="Cambria Math" panose="02040503050406030204" pitchFamily="18" charset="0"/>
                          <a:cs typeface="Times New Roman"/>
                        </a:rPr>
                        <m:t> </m:t>
                      </m:r>
                      <m:r>
                        <a:rPr lang="en-US" sz="4000" b="0" i="1" smtClean="0">
                          <a:solidFill>
                            <a:srgbClr val="000000"/>
                          </a:solidFill>
                          <a:latin typeface="Cambria Math"/>
                          <a:ea typeface="Cambria Math" panose="02040503050406030204" pitchFamily="18" charset="0"/>
                          <a:cs typeface="Times New Roman"/>
                        </a:rPr>
                        <m:t>    </m:t>
                      </m:r>
                      <m:r>
                        <a:rPr lang="en-US" sz="4000" i="1">
                          <a:solidFill>
                            <a:srgbClr val="000000"/>
                          </a:solidFill>
                          <a:latin typeface="Cambria Math" panose="02040503050406030204" pitchFamily="18" charset="0"/>
                          <a:ea typeface="Cambria Math" panose="02040503050406030204" pitchFamily="18" charset="0"/>
                          <a:cs typeface="Times New Roman"/>
                        </a:rPr>
                        <m:t>3.9</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u="sng">
                          <a:solidFill>
                            <a:srgbClr val="000000"/>
                          </a:solidFill>
                          <a:latin typeface="Cambria Math" panose="02040503050406030204" pitchFamily="18" charset="0"/>
                          <a:ea typeface="Cambria Math" panose="02040503050406030204" pitchFamily="18" charset="0"/>
                          <a:cs typeface="Times New Roman"/>
                        </a:rPr>
                        <m:t>+  4.3</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panose="02040503050406030204" pitchFamily="18" charset="0"/>
                          <a:ea typeface="Cambria Math" panose="02040503050406030204" pitchFamily="18" charset="0"/>
                          <a:cs typeface="Times New Roman"/>
                        </a:rPr>
                        <m:t>     </m:t>
                      </m:r>
                      <m:r>
                        <a:rPr lang="en-US" sz="4000" b="0" i="1" smtClean="0">
                          <a:solidFill>
                            <a:schemeClr val="tx2"/>
                          </a:solidFill>
                          <a:latin typeface="Cambria Math"/>
                          <a:ea typeface="Cambria Math" panose="02040503050406030204" pitchFamily="18" charset="0"/>
                          <a:cs typeface="Times New Roman"/>
                        </a:rPr>
                        <m:t>   7</m:t>
                      </m:r>
                      <m:r>
                        <a:rPr lang="en-US" sz="4000" i="1" smtClean="0">
                          <a:solidFill>
                            <a:schemeClr val="tx2"/>
                          </a:solidFill>
                          <a:latin typeface="Cambria Math" panose="02040503050406030204" pitchFamily="18" charset="0"/>
                          <a:ea typeface="Cambria Math" panose="02040503050406030204" pitchFamily="18" charset="0"/>
                          <a:cs typeface="Times New Roman"/>
                        </a:rPr>
                        <m:t>.</m:t>
                      </m:r>
                      <m:r>
                        <a:rPr lang="en-US" sz="4000" b="0" i="1" smtClean="0">
                          <a:solidFill>
                            <a:schemeClr val="tx2"/>
                          </a:solidFill>
                          <a:latin typeface="Cambria Math"/>
                          <a:ea typeface="Cambria Math" panose="02040503050406030204" pitchFamily="18" charset="0"/>
                          <a:cs typeface="Times New Roman"/>
                        </a:rPr>
                        <m:t>1</m:t>
                      </m:r>
                      <m:r>
                        <a:rPr lang="en-US" sz="4000" i="1" smtClean="0">
                          <a:solidFill>
                            <a:schemeClr val="tx2"/>
                          </a:solidFill>
                          <a:latin typeface="Cambria Math" panose="02040503050406030204" pitchFamily="18" charset="0"/>
                          <a:ea typeface="Cambria Math" panose="02040503050406030204" pitchFamily="18" charset="0"/>
                          <a:cs typeface="Times New Roman"/>
                        </a:rPr>
                        <m:t>2</m:t>
                      </m:r>
                    </m:oMath>
                  </m:oMathPara>
                </a14:m>
                <a:endParaRPr lang="en-US" dirty="0">
                  <a:solidFill>
                    <a:schemeClr val="tx2"/>
                  </a:solidFill>
                </a:endParaRPr>
              </a:p>
            </p:txBody>
          </p:sp>
        </mc:Choice>
        <mc:Fallback xmlns="">
          <p:sp>
            <p:nvSpPr>
              <p:cNvPr id="10" name="s1 p"/>
              <p:cNvSpPr>
                <a:spLocks noRot="1" noChangeAspect="1" noMove="1" noResize="1" noEditPoints="1" noAdjustHandles="1" noChangeArrowheads="1" noChangeShapeType="1" noTextEdit="1"/>
              </p:cNvSpPr>
              <p:nvPr/>
            </p:nvSpPr>
            <p:spPr>
              <a:xfrm>
                <a:off x="2316480" y="2819400"/>
                <a:ext cx="4572000" cy="1938992"/>
              </a:xfrm>
              <a:prstGeom prst="rect">
                <a:avLst/>
              </a:prstGeom>
              <a:blipFill rotWithShape="1">
                <a:blip r:embed="rId4"/>
                <a:stretch>
                  <a:fillRect/>
                </a:stretch>
              </a:blipFill>
            </p:spPr>
            <p:txBody>
              <a:bodyPr/>
              <a:lstStyle/>
              <a:p>
                <a:r>
                  <a:rPr lang="en-US">
                    <a:noFill/>
                  </a:rPr>
                  <a:t> </a:t>
                </a:r>
              </a:p>
            </p:txBody>
          </p:sp>
        </mc:Fallback>
      </mc:AlternateContent>
      <p:sp>
        <p:nvSpPr>
          <p:cNvPr id="7" name="Rectangle 6"/>
          <p:cNvSpPr/>
          <p:nvPr/>
        </p:nvSpPr>
        <p:spPr>
          <a:xfrm>
            <a:off x="7162800" y="1981200"/>
            <a:ext cx="1587294" cy="461665"/>
          </a:xfrm>
          <a:prstGeom prst="rect">
            <a:avLst/>
          </a:prstGeom>
        </p:spPr>
        <p:txBody>
          <a:bodyPr wrap="none">
            <a:spAutoFit/>
          </a:bodyPr>
          <a:lstStyle/>
          <a:p>
            <a:pPr marL="0" lvl="1" eaLnBrk="0" fontAlgn="base" hangingPunct="0">
              <a:spcBef>
                <a:spcPts val="600"/>
              </a:spcBef>
              <a:buClr>
                <a:srgbClr val="FFFFFF">
                  <a:lumMod val="65000"/>
                </a:srgbClr>
              </a:buClr>
            </a:pPr>
            <a:r>
              <a:rPr lang="en-US" sz="2400" dirty="0">
                <a:solidFill>
                  <a:srgbClr val="4E76A0">
                    <a:lumMod val="75000"/>
                  </a:srgbClr>
                </a:solidFill>
              </a:rPr>
              <a:t>Student 2:</a:t>
            </a:r>
          </a:p>
        </p:txBody>
      </p:sp>
      <mc:AlternateContent xmlns:mc="http://schemas.openxmlformats.org/markup-compatibility/2006" xmlns:a14="http://schemas.microsoft.com/office/drawing/2010/main">
        <mc:Choice Requires="a14">
          <p:sp>
            <p:nvSpPr>
              <p:cNvPr id="12" name="s2 p"/>
              <p:cNvSpPr/>
              <p:nvPr/>
            </p:nvSpPr>
            <p:spPr>
              <a:xfrm>
                <a:off x="5257800" y="2819400"/>
                <a:ext cx="4572000" cy="1938992"/>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a:ea typeface="Cambria Math" panose="02040503050406030204" pitchFamily="18" charset="0"/>
                          <a:cs typeface="Times New Roman"/>
                        </a:rPr>
                        <m:t> </m:t>
                      </m:r>
                      <m:r>
                        <a:rPr lang="en-US" sz="4000" b="0" i="1" smtClean="0">
                          <a:solidFill>
                            <a:srgbClr val="000000"/>
                          </a:solidFill>
                          <a:latin typeface="Cambria Math"/>
                          <a:ea typeface="Cambria Math" panose="02040503050406030204" pitchFamily="18" charset="0"/>
                          <a:cs typeface="Times New Roman"/>
                        </a:rPr>
                        <m:t>    </m:t>
                      </m:r>
                      <m:r>
                        <a:rPr lang="en-US" sz="4000" i="1">
                          <a:solidFill>
                            <a:srgbClr val="000000"/>
                          </a:solidFill>
                          <a:latin typeface="Cambria Math" panose="02040503050406030204" pitchFamily="18" charset="0"/>
                          <a:ea typeface="Cambria Math" panose="02040503050406030204" pitchFamily="18" charset="0"/>
                          <a:cs typeface="Times New Roman"/>
                        </a:rPr>
                        <m:t>3.9</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u="sng">
                          <a:solidFill>
                            <a:srgbClr val="000000"/>
                          </a:solidFill>
                          <a:latin typeface="Cambria Math" panose="02040503050406030204" pitchFamily="18" charset="0"/>
                          <a:ea typeface="Cambria Math" panose="02040503050406030204" pitchFamily="18" charset="0"/>
                          <a:cs typeface="Times New Roman"/>
                        </a:rPr>
                        <m:t>+  4.3</m:t>
                      </m:r>
                    </m:oMath>
                  </m:oMathPara>
                </a14:m>
                <a:endParaRPr lang="en-US" sz="4000" dirty="0">
                  <a:solidFill>
                    <a:srgbClr val="000000"/>
                  </a:solidFill>
                  <a:latin typeface="Cambria Math" panose="02040503050406030204" pitchFamily="18" charset="0"/>
                  <a:ea typeface="Cambria Math" panose="02040503050406030204" pitchFamily="18" charset="0"/>
                  <a:cs typeface="Times New Roman"/>
                </a:endParaRPr>
              </a:p>
              <a:p>
                <a:pPr lvl="0"/>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panose="02040503050406030204" pitchFamily="18" charset="0"/>
                          <a:ea typeface="Cambria Math" panose="02040503050406030204" pitchFamily="18" charset="0"/>
                          <a:cs typeface="Times New Roman"/>
                        </a:rPr>
                        <m:t>     </m:t>
                      </m:r>
                      <m:r>
                        <a:rPr lang="en-US" sz="4000" b="0" i="1" smtClean="0">
                          <a:solidFill>
                            <a:schemeClr val="tx2"/>
                          </a:solidFill>
                          <a:latin typeface="Cambria Math"/>
                          <a:ea typeface="Cambria Math" panose="02040503050406030204" pitchFamily="18" charset="0"/>
                          <a:cs typeface="Times New Roman"/>
                        </a:rPr>
                        <m:t> 7</m:t>
                      </m:r>
                      <m:r>
                        <a:rPr lang="en-US" sz="4000" i="1" smtClean="0">
                          <a:solidFill>
                            <a:schemeClr val="tx2"/>
                          </a:solidFill>
                          <a:latin typeface="Cambria Math" panose="02040503050406030204" pitchFamily="18" charset="0"/>
                          <a:ea typeface="Cambria Math" panose="02040503050406030204" pitchFamily="18" charset="0"/>
                          <a:cs typeface="Times New Roman"/>
                        </a:rPr>
                        <m:t>.2</m:t>
                      </m:r>
                    </m:oMath>
                  </m:oMathPara>
                </a14:m>
                <a:endParaRPr lang="en-US" dirty="0">
                  <a:solidFill>
                    <a:schemeClr val="tx2"/>
                  </a:solidFill>
                </a:endParaRPr>
              </a:p>
            </p:txBody>
          </p:sp>
        </mc:Choice>
        <mc:Fallback xmlns="">
          <p:sp>
            <p:nvSpPr>
              <p:cNvPr id="12" name="s2 p"/>
              <p:cNvSpPr>
                <a:spLocks noRot="1" noChangeAspect="1" noMove="1" noResize="1" noEditPoints="1" noAdjustHandles="1" noChangeArrowheads="1" noChangeShapeType="1" noTextEdit="1"/>
              </p:cNvSpPr>
              <p:nvPr/>
            </p:nvSpPr>
            <p:spPr>
              <a:xfrm>
                <a:off x="5257800" y="2819400"/>
                <a:ext cx="4572000" cy="1938992"/>
              </a:xfrm>
              <a:prstGeom prst="rect">
                <a:avLst/>
              </a:prstGeom>
              <a:blipFill rotWithShape="1">
                <a:blip r:embed="rId5"/>
                <a:stretch>
                  <a:fillRect/>
                </a:stretch>
              </a:blipFill>
            </p:spPr>
            <p:txBody>
              <a:bodyPr/>
              <a:lstStyle/>
              <a:p>
                <a:r>
                  <a:rPr lang="en-US">
                    <a:noFill/>
                  </a:rPr>
                  <a:t> </a:t>
                </a:r>
              </a:p>
            </p:txBody>
          </p:sp>
        </mc:Fallback>
      </mc:AlternateContent>
      <p:sp>
        <p:nvSpPr>
          <p:cNvPr id="13" name="?" descr="Neither student carried over to the ones column after adding 9+3 in the tenths column.  Student 1 seems to know 9+3=12, but putting 12 after the decimal point suggests the student does not understand decimal place values and the need to regroup.  Student 2 put the 2 digit in the correct place but did not carry to the ones place. We’d want to confirm the student knew 9+3=12 and then find out why they wrote the 2 in the correct place without carrying the 1.  This is a situation where we could use augmenting questions to investigate the student’s strategy for solving this problem (e.g., How did you get this answer?). &#10;&#10;For more information on augmenting questions, see “Using Academic Progress Monitoring for Individualized Instructional Planning (DBI Training Series Module 2)” at http://www.intensiveintervention.org/resource/using-academic-progress-monitoring-individualized-instructional-planning-dbi-training&#10;"/>
          <p:cNvSpPr/>
          <p:nvPr/>
        </p:nvSpPr>
        <p:spPr>
          <a:xfrm>
            <a:off x="8229600" y="4963886"/>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43</a:t>
            </a:fld>
            <a:endParaRPr lang="en-US" dirty="0">
              <a:solidFill>
                <a:srgbClr val="FFFFFF">
                  <a:lumMod val="75000"/>
                </a:srgbClr>
              </a:solidFill>
            </a:endParaRPr>
          </a:p>
        </p:txBody>
      </p:sp>
    </p:spTree>
    <p:extLst>
      <p:ext uri="{BB962C8B-B14F-4D97-AF65-F5344CB8AC3E}">
        <p14:creationId xmlns:p14="http://schemas.microsoft.com/office/powerpoint/2010/main" val="260139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could additional data tell us?</a:t>
            </a:r>
          </a:p>
        </p:txBody>
      </p:sp>
      <p:sp>
        <p:nvSpPr>
          <p:cNvPr id="2" name="Content Placeholder 1"/>
          <p:cNvSpPr>
            <a:spLocks noGrp="1"/>
          </p:cNvSpPr>
          <p:nvPr>
            <p:ph idx="1"/>
          </p:nvPr>
        </p:nvSpPr>
        <p:spPr/>
        <p:txBody>
          <a:bodyPr/>
          <a:lstStyle/>
          <a:p>
            <a:r>
              <a:rPr lang="en-US" dirty="0"/>
              <a:t>Is this error type consistent?</a:t>
            </a:r>
          </a:p>
          <a:p>
            <a:r>
              <a:rPr lang="en-US" dirty="0"/>
              <a:t>Why does the student make this type of error?</a:t>
            </a:r>
          </a:p>
        </p:txBody>
      </p:sp>
      <p:pic>
        <p:nvPicPr>
          <p:cNvPr id="6" name="Picture 5" descr="Image of a detective following footprints">
            <a:extLst>
              <a:ext uri="{FF2B5EF4-FFF2-40B4-BE49-F238E27FC236}">
                <a16:creationId xmlns:a16="http://schemas.microsoft.com/office/drawing/2014/main" id="{BD8D955C-5DF2-4CB8-98ED-35B9F068EDF0}"/>
              </a:ext>
            </a:extLst>
          </p:cNvPr>
          <p:cNvPicPr>
            <a:picLocks noChangeAspect="1"/>
          </p:cNvPicPr>
          <p:nvPr/>
        </p:nvPicPr>
        <p:blipFill rotWithShape="1">
          <a:blip r:embed="rId3"/>
          <a:srcRect t="5274"/>
          <a:stretch/>
        </p:blipFill>
        <p:spPr>
          <a:xfrm>
            <a:off x="2895600" y="3048000"/>
            <a:ext cx="3048264" cy="2737354"/>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44</a:t>
            </a:fld>
            <a:endParaRPr lang="en-US" dirty="0">
              <a:solidFill>
                <a:srgbClr val="FFFFFF">
                  <a:lumMod val="75000"/>
                </a:srgbClr>
              </a:solidFill>
            </a:endParaRPr>
          </a:p>
        </p:txBody>
      </p:sp>
    </p:spTree>
    <p:extLst>
      <p:ext uri="{BB962C8B-B14F-4D97-AF65-F5344CB8AC3E}">
        <p14:creationId xmlns:p14="http://schemas.microsoft.com/office/powerpoint/2010/main" val="4250931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Instructional Targets</a:t>
            </a:r>
          </a:p>
        </p:txBody>
      </p:sp>
      <p:graphicFrame>
        <p:nvGraphicFramePr>
          <p:cNvPr id="7" name="Diagram 6" descr="A diagram with three boxes. All three boxes have a darker title section and a lighter section with bullet points. The first and last boxes have medium blue title sections for Student 1 and Student 2, respectively. The middle box has a darker title section that says Both, representing instructional targets for both students."/>
          <p:cNvGraphicFramePr/>
          <p:nvPr>
            <p:extLst>
              <p:ext uri="{D42A27DB-BD31-4B8C-83A1-F6EECF244321}">
                <p14:modId xmlns:p14="http://schemas.microsoft.com/office/powerpoint/2010/main" val="3512155828"/>
              </p:ext>
            </p:extLst>
          </p:nvPr>
        </p:nvGraphicFramePr>
        <p:xfrm>
          <a:off x="609600" y="1676400"/>
          <a:ext cx="8305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45</a:t>
            </a:fld>
            <a:endParaRPr lang="en-US" dirty="0">
              <a:solidFill>
                <a:srgbClr val="FFFFFF">
                  <a:lumMod val="75000"/>
                </a:srgbClr>
              </a:solidFill>
            </a:endParaRPr>
          </a:p>
        </p:txBody>
      </p:sp>
    </p:spTree>
    <p:extLst>
      <p:ext uri="{BB962C8B-B14F-4D97-AF65-F5344CB8AC3E}">
        <p14:creationId xmlns:p14="http://schemas.microsoft.com/office/powerpoint/2010/main" val="1367193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Instructional Recommendations</a:t>
            </a:r>
          </a:p>
        </p:txBody>
      </p:sp>
      <p:sp>
        <p:nvSpPr>
          <p:cNvPr id="2" name="Content Placeholder 1"/>
          <p:cNvSpPr>
            <a:spLocks noGrp="1"/>
          </p:cNvSpPr>
          <p:nvPr>
            <p:ph idx="1"/>
          </p:nvPr>
        </p:nvSpPr>
        <p:spPr>
          <a:xfrm>
            <a:off x="687527" y="2055813"/>
            <a:ext cx="4341673" cy="3852006"/>
          </a:xfrm>
        </p:spPr>
        <p:txBody>
          <a:bodyPr/>
          <a:lstStyle/>
          <a:p>
            <a:r>
              <a:rPr lang="en-US" dirty="0"/>
              <a:t>Explicit instruction in</a:t>
            </a:r>
          </a:p>
          <a:p>
            <a:pPr lvl="1"/>
            <a:r>
              <a:rPr lang="en-US" sz="2400" dirty="0"/>
              <a:t>Consistent error types</a:t>
            </a:r>
          </a:p>
          <a:p>
            <a:pPr lvl="1"/>
            <a:r>
              <a:rPr lang="en-US" sz="2400" dirty="0"/>
              <a:t>Underlying skills (e.g., single-digit computation)</a:t>
            </a:r>
          </a:p>
          <a:p>
            <a:r>
              <a:rPr lang="en-US" dirty="0"/>
              <a:t>Additional practice with</a:t>
            </a:r>
          </a:p>
          <a:p>
            <a:pPr lvl="1"/>
            <a:r>
              <a:rPr lang="en-US" sz="2400" dirty="0"/>
              <a:t>Corrective feedback</a:t>
            </a:r>
          </a:p>
          <a:p>
            <a:pPr lvl="1"/>
            <a:r>
              <a:rPr lang="en-US" sz="2400" dirty="0"/>
              <a:t>Varied response formats</a:t>
            </a:r>
          </a:p>
          <a:p>
            <a:endParaRPr lang="en-US" dirty="0"/>
          </a:p>
        </p:txBody>
      </p:sp>
      <p:pic>
        <p:nvPicPr>
          <p:cNvPr id="6" name="Picture 5" descr="A girl solving a math problem at the whiteboard">
            <a:extLst>
              <a:ext uri="{FF2B5EF4-FFF2-40B4-BE49-F238E27FC236}">
                <a16:creationId xmlns:a16="http://schemas.microsoft.com/office/drawing/2014/main" id="{525D6350-4B1B-4B4B-A4BB-9CF7DE697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065" y="2393033"/>
            <a:ext cx="4341674" cy="2883144"/>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46</a:t>
            </a:fld>
            <a:endParaRPr lang="en-US" dirty="0">
              <a:solidFill>
                <a:srgbClr val="FFFFFF">
                  <a:lumMod val="75000"/>
                </a:srgbClr>
              </a:solidFill>
            </a:endParaRPr>
          </a:p>
        </p:txBody>
      </p:sp>
    </p:spTree>
    <p:extLst>
      <p:ext uri="{BB962C8B-B14F-4D97-AF65-F5344CB8AC3E}">
        <p14:creationId xmlns:p14="http://schemas.microsoft.com/office/powerpoint/2010/main" val="377481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47</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In Summary</a:t>
            </a:r>
          </a:p>
        </p:txBody>
      </p:sp>
      <p:graphicFrame>
        <p:nvGraphicFramePr>
          <p:cNvPr id="6" name="Content Placeholder 5" descr="A graphic showing three rounded boxes arranged on an arrow point to the right. The first box on the left says miscue analsis.  The second box says identified student needs. The final box, at the end of the arrow, says indvidiualized intervention."/>
          <p:cNvGraphicFramePr>
            <a:graphicFrameLocks noGrp="1"/>
          </p:cNvGraphicFramePr>
          <p:nvPr>
            <p:ph idx="1"/>
            <p:extLst>
              <p:ext uri="{D42A27DB-BD31-4B8C-83A1-F6EECF244321}">
                <p14:modId xmlns:p14="http://schemas.microsoft.com/office/powerpoint/2010/main" val="1613184348"/>
              </p:ext>
            </p:extLst>
          </p:nvPr>
        </p:nvGraphicFramePr>
        <p:xfrm>
          <a:off x="687388"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3408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a:solidFill>
                  <a:srgbClr val="FFFFFF">
                    <a:lumMod val="75000"/>
                  </a:srgbClr>
                </a:solidFill>
              </a:rPr>
              <a:pPr/>
              <a:t>48</a:t>
            </a:fld>
            <a:endParaRPr dirty="0">
              <a:solidFill>
                <a:srgbClr val="FFFFFF">
                  <a:lumMod val="75000"/>
                </a:srgbClr>
              </a:solidFill>
            </a:endParaRPr>
          </a:p>
        </p:txBody>
      </p:sp>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sz="2400" dirty="0"/>
              <a:t>This module was produced under the U.S. Department of Education, Office of Special Education Programs, Award No. H326Q110005. Celia Rosenquist serves as the project officer. </a:t>
            </a:r>
          </a:p>
          <a:p>
            <a:r>
              <a:rPr lang="en-US" sz="2400" dirty="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45294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525530" y="228600"/>
            <a:ext cx="8229600" cy="769441"/>
          </a:xfrm>
        </p:spPr>
        <p:txBody>
          <a:bodyPr/>
          <a:lstStyle/>
          <a:p>
            <a:r>
              <a:rPr lang="en-US" dirty="0"/>
              <a:t>.</a:t>
            </a:r>
          </a:p>
        </p:txBody>
      </p:sp>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p:cNvSpPr>
            <a:spLocks noGrp="1"/>
          </p:cNvSpPr>
          <p:nvPr>
            <p:ph idx="1"/>
          </p:nvPr>
        </p:nvSpPr>
        <p:spPr>
          <a:xfrm>
            <a:off x="682624" y="998041"/>
            <a:ext cx="8229600" cy="1389062"/>
          </a:xfrm>
        </p:spPr>
        <p:txBody>
          <a:bodyPr/>
          <a:lstStyle/>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r>
              <a:rPr lang="en-US" sz="2000" dirty="0">
                <a:solidFill>
                  <a:srgbClr val="FFFFFF"/>
                </a:solidFill>
                <a:cs typeface="Arial" pitchFamily="34" charset="0"/>
              </a:rPr>
              <a:t>National Center on Intensive Intervention</a:t>
            </a:r>
          </a:p>
          <a:p>
            <a:pPr marL="0" lvl="0" indent="0" eaLnBrk="0" fontAlgn="base" hangingPunct="0">
              <a:spcBef>
                <a:spcPts val="0"/>
              </a:spcBef>
              <a:buClr>
                <a:srgbClr val="4E76A0"/>
              </a:buClr>
            </a:pPr>
            <a:r>
              <a:rPr lang="en-US" sz="2000" dirty="0">
                <a:solidFill>
                  <a:srgbClr val="FFFFFF"/>
                </a:solidFill>
                <a:cs typeface="Arial" pitchFamily="34" charset="0"/>
              </a:rPr>
              <a:t>1000 Thomas Jefferson Street NW</a:t>
            </a:r>
          </a:p>
          <a:p>
            <a:pPr marL="0" lvl="0" indent="0" eaLnBrk="0" fontAlgn="base" hangingPunct="0">
              <a:spcBef>
                <a:spcPts val="0"/>
              </a:spcBef>
              <a:buClr>
                <a:srgbClr val="4E76A0"/>
              </a:buClr>
            </a:pPr>
            <a:r>
              <a:rPr lang="en-US" sz="2000" dirty="0">
                <a:solidFill>
                  <a:srgbClr val="FFFFFF"/>
                </a:solidFill>
                <a:cs typeface="Arial" pitchFamily="34" charset="0"/>
              </a:rPr>
              <a:t>Washington, DC 20007-3835</a:t>
            </a:r>
          </a:p>
          <a:p>
            <a:pPr marL="0" lvl="0" indent="0" eaLnBrk="0" fontAlgn="base" hangingPunct="0">
              <a:spcBef>
                <a:spcPts val="0"/>
              </a:spcBef>
              <a:buClr>
                <a:srgbClr val="4E76A0"/>
              </a:buClr>
            </a:pPr>
            <a:r>
              <a:rPr lang="en-US" sz="2000" dirty="0">
                <a:solidFill>
                  <a:srgbClr val="FFFFFF"/>
                </a:solidFill>
                <a:cs typeface="Arial" pitchFamily="34" charset="0"/>
              </a:rPr>
              <a:t>866-577-5787</a:t>
            </a:r>
          </a:p>
          <a:p>
            <a:pPr marL="0" lvl="0" indent="0" eaLnBrk="0" fontAlgn="base" hangingPunct="0">
              <a:spcBef>
                <a:spcPts val="0"/>
              </a:spcBef>
              <a:buClr>
                <a:srgbClr val="4E76A0"/>
              </a:buClr>
            </a:pPr>
            <a:r>
              <a:rPr lang="en-US" sz="2000" dirty="0">
                <a:solidFill>
                  <a:schemeClr val="bg1"/>
                </a:solidFill>
                <a:cs typeface="Arial" pitchFamily="34" charset="0"/>
                <a:hlinkClick r:id="rId3">
                  <a:extLst>
                    <a:ext uri="{A12FA001-AC4F-418D-AE19-62706E023703}">
                      <ahyp:hlinkClr xmlns:ahyp="http://schemas.microsoft.com/office/drawing/2018/hyperlinkcolor" val="tx"/>
                    </a:ext>
                  </a:extLst>
                </a:hlinkClick>
              </a:rPr>
              <a:t>www.intensiveintervention.org</a:t>
            </a:r>
            <a:endParaRPr lang="en-US" sz="2000" dirty="0">
              <a:solidFill>
                <a:schemeClr val="bg1"/>
              </a:solidFill>
              <a:cs typeface="Arial" pitchFamily="34" charset="0"/>
            </a:endParaRPr>
          </a:p>
          <a:p>
            <a:pPr marL="0" lvl="0" indent="0" eaLnBrk="0" fontAlgn="base" hangingPunct="0">
              <a:spcBef>
                <a:spcPts val="0"/>
              </a:spcBef>
              <a:buClr>
                <a:srgbClr val="4E76A0"/>
              </a:buClr>
            </a:pPr>
            <a:r>
              <a:rPr lang="en-US" sz="2000" dirty="0">
                <a:solidFill>
                  <a:srgbClr val="FFFFFF"/>
                </a:solidFill>
                <a:cs typeface="Arial" pitchFamily="34" charset="0"/>
              </a:rPr>
              <a:t>ncii@air.org</a:t>
            </a:r>
          </a:p>
          <a:p>
            <a:pPr lvl="0"/>
            <a:endParaRPr lang="en-US" dirty="0"/>
          </a:p>
        </p:txBody>
      </p:sp>
      <p:sp>
        <p:nvSpPr>
          <p:cNvPr id="6" name="Slide Number Placeholder 1"/>
          <p:cNvSpPr>
            <a:spLocks noGrp="1"/>
          </p:cNvSpPr>
          <p:nvPr>
            <p:ph type="sldNum" sz="quarter" idx="12"/>
          </p:nvPr>
        </p:nvSpPr>
        <p:spPr/>
        <p:txBody>
          <a:bodyPr/>
          <a:lstStyle/>
          <a:p>
            <a:pPr algn="r"/>
            <a:fld id="{F3477EC8-074D-41C4-94AE-E9EA7CEEA348}" type="slidenum">
              <a:rPr>
                <a:solidFill>
                  <a:srgbClr val="4E76A0">
                    <a:lumMod val="75000"/>
                  </a:srgbClr>
                </a:solidFill>
              </a:rPr>
              <a:pPr algn="r"/>
              <a:t>49</a:t>
            </a:fld>
            <a:endParaRPr dirty="0">
              <a:solidFill>
                <a:srgbClr val="4E76A0">
                  <a:lumMod val="75000"/>
                </a:srgbClr>
              </a:solidFill>
            </a:endParaRPr>
          </a:p>
        </p:txBody>
      </p:sp>
    </p:spTree>
    <p:extLst>
      <p:ext uri="{BB962C8B-B14F-4D97-AF65-F5344CB8AC3E}">
        <p14:creationId xmlns:p14="http://schemas.microsoft.com/office/powerpoint/2010/main" val="39764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Analyzing Errors</a:t>
            </a:r>
          </a:p>
        </p:txBody>
      </p:sp>
      <p:sp>
        <p:nvSpPr>
          <p:cNvPr id="6" name="Content Placeholder 5"/>
          <p:cNvSpPr>
            <a:spLocks noGrp="1"/>
          </p:cNvSpPr>
          <p:nvPr>
            <p:ph idx="1"/>
          </p:nvPr>
        </p:nvSpPr>
        <p:spPr>
          <a:xfrm>
            <a:off x="687527" y="2055813"/>
            <a:ext cx="5256074" cy="3852006"/>
          </a:xfrm>
        </p:spPr>
        <p:txBody>
          <a:bodyPr/>
          <a:lstStyle/>
          <a:p>
            <a:pPr marL="0" indent="0">
              <a:buNone/>
            </a:pPr>
            <a:r>
              <a:rPr lang="en-US" dirty="0"/>
              <a:t>Student errors can be analyzed to:</a:t>
            </a:r>
          </a:p>
          <a:p>
            <a:r>
              <a:rPr lang="en-US" dirty="0"/>
              <a:t>Describe academic strengths and weaknesses.</a:t>
            </a:r>
          </a:p>
          <a:p>
            <a:r>
              <a:rPr lang="en-US" dirty="0"/>
              <a:t>Help align instructional adaptations with student need.</a:t>
            </a:r>
          </a:p>
        </p:txBody>
      </p:sp>
      <p:pic>
        <p:nvPicPr>
          <p:cNvPr id="4" name="Picture 3" descr="Image of a detective following footprints">
            <a:extLst>
              <a:ext uri="{FF2B5EF4-FFF2-40B4-BE49-F238E27FC236}">
                <a16:creationId xmlns:a16="http://schemas.microsoft.com/office/drawing/2014/main" id="{CF89A2A0-1F47-45E0-8A74-FD107E81D7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8" r="20951"/>
          <a:stretch/>
        </p:blipFill>
        <p:spPr>
          <a:xfrm>
            <a:off x="5854393" y="2538954"/>
            <a:ext cx="3048000" cy="2885723"/>
          </a:xfrm>
          <a:prstGeom prst="rect">
            <a:avLst/>
          </a:prstGeom>
        </p:spPr>
      </p:pic>
      <p:sp>
        <p:nvSpPr>
          <p:cNvPr id="2" name="Slide Number Placeholder 1">
            <a:extLst>
              <a:ext uri="{FF2B5EF4-FFF2-40B4-BE49-F238E27FC236}">
                <a16:creationId xmlns:a16="http://schemas.microsoft.com/office/drawing/2014/main" id="{FEE7F310-CF79-4920-9644-3EC86A82057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a:t>
            </a:fld>
            <a:endParaRPr lang="en-US" dirty="0">
              <a:solidFill>
                <a:srgbClr val="FFFFFF">
                  <a:lumMod val="75000"/>
                </a:srgbClr>
              </a:solidFill>
            </a:endParaRPr>
          </a:p>
        </p:txBody>
      </p:sp>
    </p:spTree>
    <p:extLst>
      <p:ext uri="{BB962C8B-B14F-4D97-AF65-F5344CB8AC3E}">
        <p14:creationId xmlns:p14="http://schemas.microsoft.com/office/powerpoint/2010/main" val="191150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Consider the </a:t>
            </a:r>
            <a:br>
              <a:rPr lang="en-US" dirty="0"/>
            </a:br>
            <a:r>
              <a:rPr lang="en-US" dirty="0"/>
              <a:t>Current Intervention First</a:t>
            </a:r>
          </a:p>
        </p:txBody>
      </p:sp>
      <p:sp>
        <p:nvSpPr>
          <p:cNvPr id="2" name="Content Placeholder 1"/>
          <p:cNvSpPr>
            <a:spLocks noGrp="1"/>
          </p:cNvSpPr>
          <p:nvPr>
            <p:ph idx="1"/>
          </p:nvPr>
        </p:nvSpPr>
        <p:spPr>
          <a:xfrm>
            <a:off x="687526" y="2055813"/>
            <a:ext cx="4036873" cy="3852006"/>
          </a:xfrm>
        </p:spPr>
        <p:txBody>
          <a:bodyPr/>
          <a:lstStyle/>
          <a:p>
            <a:pPr marL="0" indent="0">
              <a:buNone/>
            </a:pPr>
            <a:r>
              <a:rPr lang="en-US" dirty="0"/>
              <a:t>Before analyzing errors, consider the following:</a:t>
            </a:r>
          </a:p>
          <a:p>
            <a:r>
              <a:rPr lang="en-US" dirty="0"/>
              <a:t>Has the intervention been implemented as planned?</a:t>
            </a:r>
          </a:p>
          <a:p>
            <a:r>
              <a:rPr lang="en-US" dirty="0"/>
              <a:t>Is the student engaged in the intervention?</a:t>
            </a:r>
          </a:p>
          <a:p>
            <a:r>
              <a:rPr lang="en-US" dirty="0"/>
              <a:t>Is the progress monitoring tool appropriate for measuring student progress?</a:t>
            </a:r>
          </a:p>
        </p:txBody>
      </p:sp>
      <p:pic>
        <p:nvPicPr>
          <p:cNvPr id="5" name="Picture 4" descr="A photo of a checklist marked with a marker">
            <a:extLst>
              <a:ext uri="{FF2B5EF4-FFF2-40B4-BE49-F238E27FC236}">
                <a16:creationId xmlns:a16="http://schemas.microsoft.com/office/drawing/2014/main" id="{3480DCCE-4C7A-45DA-BB8E-4224DAC72882}"/>
              </a:ext>
            </a:extLst>
          </p:cNvPr>
          <p:cNvPicPr>
            <a:picLocks noChangeAspect="1"/>
          </p:cNvPicPr>
          <p:nvPr/>
        </p:nvPicPr>
        <p:blipFill>
          <a:blip r:embed="rId3"/>
          <a:stretch>
            <a:fillRect/>
          </a:stretch>
        </p:blipFill>
        <p:spPr>
          <a:xfrm>
            <a:off x="4922110" y="2585674"/>
            <a:ext cx="3990115" cy="2658736"/>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spTree>
    <p:extLst>
      <p:ext uri="{BB962C8B-B14F-4D97-AF65-F5344CB8AC3E}">
        <p14:creationId xmlns:p14="http://schemas.microsoft.com/office/powerpoint/2010/main" val="413014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Possible Implementation Issues</a:t>
            </a:r>
          </a:p>
        </p:txBody>
      </p:sp>
      <p:sp>
        <p:nvSpPr>
          <p:cNvPr id="2" name="Content Placeholder 1"/>
          <p:cNvSpPr>
            <a:spLocks noGrp="1"/>
          </p:cNvSpPr>
          <p:nvPr>
            <p:ph idx="1"/>
          </p:nvPr>
        </p:nvSpPr>
        <p:spPr/>
        <p:txBody>
          <a:bodyPr/>
          <a:lstStyle/>
          <a:p>
            <a:r>
              <a:rPr lang="en-US" dirty="0"/>
              <a:t>Intervention</a:t>
            </a:r>
          </a:p>
          <a:p>
            <a:pPr lvl="1"/>
            <a:r>
              <a:rPr lang="en-US" sz="2400" dirty="0"/>
              <a:t>Fidelity</a:t>
            </a:r>
          </a:p>
          <a:p>
            <a:pPr lvl="1"/>
            <a:r>
              <a:rPr lang="en-US" sz="2400" dirty="0"/>
              <a:t>Intensity </a:t>
            </a:r>
          </a:p>
          <a:p>
            <a:r>
              <a:rPr lang="en-US" dirty="0"/>
              <a:t>Dosage</a:t>
            </a:r>
          </a:p>
          <a:p>
            <a:pPr lvl="1"/>
            <a:r>
              <a:rPr lang="en-US" sz="2400" dirty="0"/>
              <a:t>Duration of intervention</a:t>
            </a:r>
          </a:p>
          <a:p>
            <a:pPr lvl="1"/>
            <a:r>
              <a:rPr lang="en-US" sz="2400" dirty="0"/>
              <a:t>Session length</a:t>
            </a:r>
          </a:p>
          <a:p>
            <a:pPr lvl="1"/>
            <a:r>
              <a:rPr lang="en-US" sz="2400" dirty="0"/>
              <a:t>Missed sessions</a:t>
            </a:r>
          </a:p>
        </p:txBody>
      </p:sp>
      <p:pic>
        <p:nvPicPr>
          <p:cNvPr id="6" name="Picture 5" descr="A hand holding a stopwatch&#10;&#10;">
            <a:extLst>
              <a:ext uri="{FF2B5EF4-FFF2-40B4-BE49-F238E27FC236}">
                <a16:creationId xmlns:a16="http://schemas.microsoft.com/office/drawing/2014/main" id="{B255E3C8-589D-420B-A355-75183DD228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45"/>
          <a:stretch/>
        </p:blipFill>
        <p:spPr>
          <a:xfrm>
            <a:off x="4603743" y="2209800"/>
            <a:ext cx="4503385" cy="3319071"/>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Tree>
    <p:extLst>
      <p:ext uri="{BB962C8B-B14F-4D97-AF65-F5344CB8AC3E}">
        <p14:creationId xmlns:p14="http://schemas.microsoft.com/office/powerpoint/2010/main" val="250806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Possible Motivation Issues</a:t>
            </a:r>
          </a:p>
        </p:txBody>
      </p:sp>
      <p:sp>
        <p:nvSpPr>
          <p:cNvPr id="2" name="Content Placeholder 1"/>
          <p:cNvSpPr>
            <a:spLocks noGrp="1"/>
          </p:cNvSpPr>
          <p:nvPr>
            <p:ph idx="1"/>
          </p:nvPr>
        </p:nvSpPr>
        <p:spPr>
          <a:xfrm>
            <a:off x="687526" y="2055813"/>
            <a:ext cx="4048258" cy="3852006"/>
          </a:xfrm>
        </p:spPr>
        <p:txBody>
          <a:bodyPr/>
          <a:lstStyle/>
          <a:p>
            <a:r>
              <a:rPr lang="en-US" dirty="0"/>
              <a:t>Student attention to instruction</a:t>
            </a:r>
          </a:p>
          <a:p>
            <a:r>
              <a:rPr lang="en-US" dirty="0"/>
              <a:t>Student effort during intervention</a:t>
            </a:r>
          </a:p>
          <a:p>
            <a:r>
              <a:rPr lang="en-US" dirty="0"/>
              <a:t>Student effort and attention during assessment</a:t>
            </a:r>
          </a:p>
          <a:p>
            <a:r>
              <a:rPr lang="en-US" dirty="0"/>
              <a:t>Others?</a:t>
            </a:r>
          </a:p>
          <a:p>
            <a:endParaRPr lang="en-US" dirty="0"/>
          </a:p>
        </p:txBody>
      </p:sp>
      <p:pic>
        <p:nvPicPr>
          <p:cNvPr id="6" name="Picture 5" descr="A picture of a boy looking bored/ unengaged in class&#10;">
            <a:extLst>
              <a:ext uri="{FF2B5EF4-FFF2-40B4-BE49-F238E27FC236}">
                <a16:creationId xmlns:a16="http://schemas.microsoft.com/office/drawing/2014/main" id="{E9DB9A6F-6B1E-4490-B26C-BEFC97F11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023" y="2362200"/>
            <a:ext cx="3865108" cy="2898831"/>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Tree>
    <p:extLst>
      <p:ext uri="{BB962C8B-B14F-4D97-AF65-F5344CB8AC3E}">
        <p14:creationId xmlns:p14="http://schemas.microsoft.com/office/powerpoint/2010/main" val="126875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Skills Analysis in Reading/Spelling</a:t>
            </a:r>
          </a:p>
        </p:txBody>
      </p:sp>
      <p:sp>
        <p:nvSpPr>
          <p:cNvPr id="3" name="Slide Number Placeholder 2">
            <a:extLst>
              <a:ext uri="{FF2B5EF4-FFF2-40B4-BE49-F238E27FC236}">
                <a16:creationId xmlns:a16="http://schemas.microsoft.com/office/drawing/2014/main" id="{8268F4EE-BD2E-4944-BB95-4D87563656DF}"/>
              </a:ext>
            </a:extLst>
          </p:cNvPr>
          <p:cNvSpPr>
            <a:spLocks noGrp="1"/>
          </p:cNvSpPr>
          <p:nvPr>
            <p:ph type="sldNum" sz="quarter" idx="12"/>
          </p:nvPr>
        </p:nvSpPr>
        <p:spPr/>
        <p:txBody>
          <a:bodyPr/>
          <a:lstStyle/>
          <a:p>
            <a:fld id="{A1A8B8B9-B651-4439-A868-E8F04EF81465}" type="slidenum">
              <a:rPr lang="en-US" smtClean="0">
                <a:solidFill>
                  <a:srgbClr val="1F497D">
                    <a:lumMod val="75000"/>
                  </a:srgbClr>
                </a:solidFill>
              </a:rPr>
              <a:pPr/>
              <a:t>9</a:t>
            </a:fld>
            <a:endParaRPr lang="en-US" dirty="0">
              <a:solidFill>
                <a:srgbClr val="1F497D">
                  <a:lumMod val="75000"/>
                </a:srgbClr>
              </a:solidFill>
            </a:endParaRPr>
          </a:p>
        </p:txBody>
      </p:sp>
    </p:spTree>
    <p:extLst>
      <p:ext uri="{BB962C8B-B14F-4D97-AF65-F5344CB8AC3E}">
        <p14:creationId xmlns:p14="http://schemas.microsoft.com/office/powerpoint/2010/main" val="2717377394"/>
      </p:ext>
    </p:extLst>
  </p:cSld>
  <p:clrMapOvr>
    <a:masterClrMapping/>
  </p:clrMapOvr>
</p:sld>
</file>

<file path=ppt/theme/theme1.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ontact">
  <a:themeElements>
    <a:clrScheme name="Custom 1">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9AAF93E4A314289016A756E8EB084" ma:contentTypeVersion="13" ma:contentTypeDescription="Create a new document." ma:contentTypeScope="" ma:versionID="de78bb7d992b6ff573e2cd0f9ecf913b">
  <xsd:schema xmlns:xsd="http://www.w3.org/2001/XMLSchema" xmlns:xs="http://www.w3.org/2001/XMLSchema" xmlns:p="http://schemas.microsoft.com/office/2006/metadata/properties" xmlns:ns3="f0b304f0-ad02-4eac-8283-70efed731fef" xmlns:ns4="3c5c60b2-3caa-4e72-965a-8b00581bbc6e" targetNamespace="http://schemas.microsoft.com/office/2006/metadata/properties" ma:root="true" ma:fieldsID="88524c6ad5e52dc97cadcf7d823351a4" ns3:_="" ns4:_="">
    <xsd:import namespace="f0b304f0-ad02-4eac-8283-70efed731fef"/>
    <xsd:import namespace="3c5c60b2-3caa-4e72-965a-8b00581bb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304f0-ad02-4eac-8283-70efed731f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c60b2-3caa-4e72-965a-8b00581bb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585EC8-255B-4E6B-904C-CA3F138BF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304f0-ad02-4eac-8283-70efed731fef"/>
    <ds:schemaRef ds:uri="3c5c60b2-3caa-4e72-965a-8b00581bb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1BEB57-7689-42D2-8A8D-20C5274A22DF}">
  <ds:schemaRefs>
    <ds:schemaRef ds:uri="http://purl.org/dc/elements/1.1/"/>
    <ds:schemaRef ds:uri="http://schemas.microsoft.com/office/2006/metadata/properties"/>
    <ds:schemaRef ds:uri="3c5c60b2-3caa-4e72-965a-8b00581bbc6e"/>
    <ds:schemaRef ds:uri="http://purl.org/dc/terms/"/>
    <ds:schemaRef ds:uri="http://schemas.openxmlformats.org/package/2006/metadata/core-properties"/>
    <ds:schemaRef ds:uri="http://schemas.microsoft.com/office/2006/documentManagement/types"/>
    <ds:schemaRef ds:uri="f0b304f0-ad02-4eac-8283-70efed731fef"/>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13FE726-89EA-407E-AA66-84869EA39D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10468</TotalTime>
  <Words>6921</Words>
  <Application>Microsoft Office PowerPoint</Application>
  <PresentationFormat>On-screen Show (4:3)</PresentationFormat>
  <Paragraphs>835</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49</vt:i4>
      </vt:variant>
    </vt:vector>
  </HeadingPairs>
  <TitlesOfParts>
    <vt:vector size="71" baseType="lpstr">
      <vt:lpstr>Arial</vt:lpstr>
      <vt:lpstr>Arial Narrow</vt:lpstr>
      <vt:lpstr>Calibri</vt:lpstr>
      <vt:lpstr>Cambria</vt:lpstr>
      <vt:lpstr>Cambria Math</vt:lpstr>
      <vt:lpstr>Courier New</vt:lpstr>
      <vt:lpstr>Franklin Gothic Book</vt:lpstr>
      <vt:lpstr>Franklin Gothic Demi</vt:lpstr>
      <vt:lpstr>FranklinGothic</vt:lpstr>
      <vt:lpstr>Times New Roman</vt:lpstr>
      <vt:lpstr>Wingdings</vt:lpstr>
      <vt:lpstr>1_Divider Master</vt:lpstr>
      <vt:lpstr>1_Basic</vt:lpstr>
      <vt:lpstr>2_Org Chart</vt:lpstr>
      <vt:lpstr>NCII_PowerPoint_Template_02-20-13</vt:lpstr>
      <vt:lpstr>Basic</vt:lpstr>
      <vt:lpstr>11_Basic</vt:lpstr>
      <vt:lpstr>2_Basic</vt:lpstr>
      <vt:lpstr>3_Basic</vt:lpstr>
      <vt:lpstr>4_Basic</vt:lpstr>
      <vt:lpstr>2_Contact</vt:lpstr>
      <vt:lpstr>5_Basic</vt:lpstr>
      <vt:lpstr>Informal Academic  Diagnostic Assessment:  Using Data to  Guide Intensive Instruction</vt:lpstr>
      <vt:lpstr>Informal Academic Diagnostic Assessment: Using Data to Guide Intensive Instruction</vt:lpstr>
      <vt:lpstr>Purpose and Objectives</vt:lpstr>
      <vt:lpstr>Analyzing errors  within the data-based  individualization (DBI) process</vt:lpstr>
      <vt:lpstr>Purpose of Analyzing Errors</vt:lpstr>
      <vt:lpstr>Consider the  Current Intervention First</vt:lpstr>
      <vt:lpstr>Possible Implementation Issues</vt:lpstr>
      <vt:lpstr>Possible Motivation Issues</vt:lpstr>
      <vt:lpstr>Skills Analysis in Reading/Spelling</vt:lpstr>
      <vt:lpstr>Spelling and Reading Connection</vt:lpstr>
      <vt:lpstr>Spelling and Reading Connection</vt:lpstr>
      <vt:lpstr>Spelling and Reading Connection</vt:lpstr>
      <vt:lpstr>Importance of Spelling Assessment</vt:lpstr>
      <vt:lpstr>Analyzing Spelling Errors</vt:lpstr>
      <vt:lpstr>Phonological Errors in Spelling</vt:lpstr>
      <vt:lpstr>Phonological Errors:  Intervention Next Steps</vt:lpstr>
      <vt:lpstr>Orthographic Errors</vt:lpstr>
      <vt:lpstr>Orthographic Errors:  Intervention Next Steps</vt:lpstr>
      <vt:lpstr>Morphological Errors</vt:lpstr>
      <vt:lpstr>Morphological Errors: Intervention Next Steps</vt:lpstr>
      <vt:lpstr>Let’s Practice</vt:lpstr>
      <vt:lpstr>Let’s Practice</vt:lpstr>
      <vt:lpstr>Let’s Practice</vt:lpstr>
      <vt:lpstr>Error and Skills Analysis in Mathematics</vt:lpstr>
      <vt:lpstr>Analyzing Computation Errors</vt:lpstr>
      <vt:lpstr>Computation Scoring Review:  Addition, Subtraction, and Multiplication</vt:lpstr>
      <vt:lpstr>Scoring Review: Division</vt:lpstr>
      <vt:lpstr>Scoring Review: Decimals</vt:lpstr>
      <vt:lpstr>Scoring Review: Fractions</vt:lpstr>
      <vt:lpstr>Jim’s Multidigit Addition: Example 1</vt:lpstr>
      <vt:lpstr>Jim’s Multidigit Addition: Example 2</vt:lpstr>
      <vt:lpstr>Comparing Different Answers to the Same Problem: Subtraction</vt:lpstr>
      <vt:lpstr>Martha’s Multiplication                 With Decimals</vt:lpstr>
      <vt:lpstr>Let’s Practice </vt:lpstr>
      <vt:lpstr>Scoring Check: Items 1–3</vt:lpstr>
      <vt:lpstr>Scoring Check: Items 4–6</vt:lpstr>
      <vt:lpstr>What does this analysis tell us?</vt:lpstr>
      <vt:lpstr>Item 1</vt:lpstr>
      <vt:lpstr>Item 2</vt:lpstr>
      <vt:lpstr>Item 3</vt:lpstr>
      <vt:lpstr>Item 4</vt:lpstr>
      <vt:lpstr>Item 5</vt:lpstr>
      <vt:lpstr>Item 6</vt:lpstr>
      <vt:lpstr>What could additional data tell us?</vt:lpstr>
      <vt:lpstr>Instructional Targets</vt:lpstr>
      <vt:lpstr>Instructional Recommendations</vt:lpstr>
      <vt:lpstr>In Summary</vt:lpstr>
      <vt:lpstr>Disclaimer</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Miscue and skills analysis in reading</dc:title>
  <dc:creator>Kuchle, Laura</dc:creator>
  <cp:lastModifiedBy>Laible, Elizabeth</cp:lastModifiedBy>
  <cp:revision>507</cp:revision>
  <dcterms:created xsi:type="dcterms:W3CDTF">2006-08-16T00:00:00Z</dcterms:created>
  <dcterms:modified xsi:type="dcterms:W3CDTF">2020-05-15T19:22:51Z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0x0101002E09AAF93E4A314289016A756E8EB084</vt:lpwstr>
  </property>
</Properties>
</file>